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35"/>
  </p:notesMasterIdLst>
  <p:handoutMasterIdLst>
    <p:handoutMasterId r:id="rId36"/>
  </p:handoutMasterIdLst>
  <p:sldIdLst>
    <p:sldId id="549" r:id="rId2"/>
    <p:sldId id="630" r:id="rId3"/>
    <p:sldId id="593" r:id="rId4"/>
    <p:sldId id="453" r:id="rId5"/>
    <p:sldId id="332" r:id="rId6"/>
    <p:sldId id="333" r:id="rId7"/>
    <p:sldId id="632" r:id="rId8"/>
    <p:sldId id="647" r:id="rId9"/>
    <p:sldId id="265" r:id="rId10"/>
    <p:sldId id="283" r:id="rId11"/>
    <p:sldId id="619" r:id="rId12"/>
    <p:sldId id="556" r:id="rId13"/>
    <p:sldId id="407" r:id="rId14"/>
    <p:sldId id="610" r:id="rId15"/>
    <p:sldId id="645" r:id="rId16"/>
    <p:sldId id="648" r:id="rId17"/>
    <p:sldId id="644" r:id="rId18"/>
    <p:sldId id="646" r:id="rId19"/>
    <p:sldId id="445" r:id="rId20"/>
    <p:sldId id="642" r:id="rId21"/>
    <p:sldId id="321" r:id="rId22"/>
    <p:sldId id="616" r:id="rId23"/>
    <p:sldId id="622" r:id="rId24"/>
    <p:sldId id="626" r:id="rId25"/>
    <p:sldId id="618" r:id="rId26"/>
    <p:sldId id="600" r:id="rId27"/>
    <p:sldId id="636" r:id="rId28"/>
    <p:sldId id="599" r:id="rId29"/>
    <p:sldId id="641" r:id="rId30"/>
    <p:sldId id="631" r:id="rId31"/>
    <p:sldId id="639" r:id="rId32"/>
    <p:sldId id="613" r:id="rId33"/>
    <p:sldId id="633" r:id="rId3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9" userDrawn="1">
          <p15:clr>
            <a:srgbClr val="A4A3A4"/>
          </p15:clr>
        </p15:guide>
        <p15:guide id="2" pos="2207" userDrawn="1">
          <p15:clr>
            <a:srgbClr val="A4A3A4"/>
          </p15:clr>
        </p15:guide>
        <p15:guide id="3" orient="horz" pos="2938" userDrawn="1">
          <p15:clr>
            <a:srgbClr val="A4A3A4"/>
          </p15:clr>
        </p15:guide>
        <p15:guide id="4" pos="2212" userDrawn="1">
          <p15:clr>
            <a:srgbClr val="A4A3A4"/>
          </p15:clr>
        </p15:guide>
        <p15:guide id="5" orient="horz" pos="2958" userDrawn="1">
          <p15:clr>
            <a:srgbClr val="A4A3A4"/>
          </p15:clr>
        </p15:guide>
        <p15:guide id="7" pos="2232" userDrawn="1">
          <p15:clr>
            <a:srgbClr val="A4A3A4"/>
          </p15:clr>
        </p15:guide>
        <p15:guide id="8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E2E5"/>
    <a:srgbClr val="832A0B"/>
    <a:srgbClr val="66B6BE"/>
    <a:srgbClr val="154847"/>
    <a:srgbClr val="A8E6E6"/>
    <a:srgbClr val="9BCFD5"/>
    <a:srgbClr val="3B9B89"/>
    <a:srgbClr val="009644"/>
    <a:srgbClr val="8DDFE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79" autoAdjust="0"/>
    <p:restoredTop sz="76677" autoAdjust="0"/>
  </p:normalViewPr>
  <p:slideViewPr>
    <p:cSldViewPr>
      <p:cViewPr varScale="1">
        <p:scale>
          <a:sx n="46" d="100"/>
          <a:sy n="46" d="100"/>
        </p:scale>
        <p:origin x="191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2897" y="48"/>
      </p:cViewPr>
      <p:guideLst>
        <p:guide orient="horz" pos="2939"/>
        <p:guide pos="2207"/>
        <p:guide orient="horz" pos="2938"/>
        <p:guide pos="2212"/>
        <p:guide orient="horz" pos="2958"/>
        <p:guide pos="2232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EEF77C-3E4C-48A0-9CA7-7BF8A745485F}" type="doc">
      <dgm:prSet loTypeId="urn:microsoft.com/office/officeart/2005/8/layout/venn1" loCatId="relationship" qsTypeId="urn:microsoft.com/office/officeart/2005/8/quickstyle/simple5" qsCatId="simple" csTypeId="urn:microsoft.com/office/officeart/2005/8/colors/colorful1#2" csCatId="colorful" phldr="1"/>
      <dgm:spPr/>
    </dgm:pt>
    <dgm:pt modelId="{CA6820DF-3624-43CE-B06C-40E00B6297B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Challenges</a:t>
          </a:r>
        </a:p>
      </dgm:t>
    </dgm:pt>
    <dgm:pt modelId="{BFC42E9E-8AB6-4C78-82E8-4D4BE0034763}" type="parTrans" cxnId="{7860C9DE-F2F0-4F55-8764-ED5938C5BD3E}">
      <dgm:prSet/>
      <dgm:spPr/>
      <dgm:t>
        <a:bodyPr/>
        <a:lstStyle/>
        <a:p>
          <a:endParaRPr lang="en-US"/>
        </a:p>
      </dgm:t>
    </dgm:pt>
    <dgm:pt modelId="{3E03BED8-C87F-4DA9-ADC3-31744979FE65}" type="sibTrans" cxnId="{7860C9DE-F2F0-4F55-8764-ED5938C5BD3E}">
      <dgm:prSet/>
      <dgm:spPr/>
      <dgm:t>
        <a:bodyPr/>
        <a:lstStyle/>
        <a:p>
          <a:endParaRPr lang="en-US"/>
        </a:p>
      </dgm:t>
    </dgm:pt>
    <dgm:pt modelId="{ACBC655C-38FD-4DE9-99D9-37F0FCCE241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Control</a:t>
          </a:r>
        </a:p>
      </dgm:t>
    </dgm:pt>
    <dgm:pt modelId="{B79C667B-275C-4638-AC47-1E0EEC55C3BF}" type="parTrans" cxnId="{7EE9BC33-DB9F-436F-8C7E-5949171E21CD}">
      <dgm:prSet/>
      <dgm:spPr/>
      <dgm:t>
        <a:bodyPr/>
        <a:lstStyle/>
        <a:p>
          <a:endParaRPr lang="en-US"/>
        </a:p>
      </dgm:t>
    </dgm:pt>
    <dgm:pt modelId="{B7ECB833-6FFB-416F-860F-B7B705B9BDA9}" type="sibTrans" cxnId="{7EE9BC33-DB9F-436F-8C7E-5949171E21CD}">
      <dgm:prSet/>
      <dgm:spPr/>
      <dgm:t>
        <a:bodyPr/>
        <a:lstStyle/>
        <a:p>
          <a:endParaRPr lang="en-US"/>
        </a:p>
      </dgm:t>
    </dgm:pt>
    <dgm:pt modelId="{BF38BB53-6DD6-41F1-87A8-69E48850C9C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Stimuli</a:t>
          </a:r>
        </a:p>
      </dgm:t>
    </dgm:pt>
    <dgm:pt modelId="{C030E093-3EBA-4952-BE75-43B3EA11EC9C}" type="parTrans" cxnId="{E2F92091-F07A-4ABE-8BB3-B48B2BDCAD28}">
      <dgm:prSet/>
      <dgm:spPr/>
      <dgm:t>
        <a:bodyPr/>
        <a:lstStyle/>
        <a:p>
          <a:endParaRPr lang="en-US"/>
        </a:p>
      </dgm:t>
    </dgm:pt>
    <dgm:pt modelId="{0D68DB10-DBC3-48B0-B38D-D03A29A563CE}" type="sibTrans" cxnId="{E2F92091-F07A-4ABE-8BB3-B48B2BDCAD28}">
      <dgm:prSet/>
      <dgm:spPr/>
      <dgm:t>
        <a:bodyPr/>
        <a:lstStyle/>
        <a:p>
          <a:endParaRPr lang="en-US"/>
        </a:p>
      </dgm:t>
    </dgm:pt>
    <dgm:pt modelId="{99BA2243-E00A-463D-A85C-A2A41048653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Interactivity</a:t>
          </a:r>
        </a:p>
      </dgm:t>
    </dgm:pt>
    <dgm:pt modelId="{8D1F4BDD-9009-4DC4-A51B-303D8D8079E4}" type="parTrans" cxnId="{41BEE4C6-14AD-4457-86F9-43E727A613FC}">
      <dgm:prSet/>
      <dgm:spPr/>
      <dgm:t>
        <a:bodyPr/>
        <a:lstStyle/>
        <a:p>
          <a:endParaRPr lang="en-US"/>
        </a:p>
      </dgm:t>
    </dgm:pt>
    <dgm:pt modelId="{E7823250-C453-4F1F-9FE2-581068FA2902}" type="sibTrans" cxnId="{41BEE4C6-14AD-4457-86F9-43E727A613FC}">
      <dgm:prSet/>
      <dgm:spPr/>
      <dgm:t>
        <a:bodyPr/>
        <a:lstStyle/>
        <a:p>
          <a:endParaRPr lang="en-US"/>
        </a:p>
      </dgm:t>
    </dgm:pt>
    <dgm:pt modelId="{C58E8B89-F9D1-4E10-AA7D-897AB4B70A76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Goals</a:t>
          </a:r>
        </a:p>
      </dgm:t>
    </dgm:pt>
    <dgm:pt modelId="{CD537917-2CCE-4414-8B5B-196A595CCB8A}" type="parTrans" cxnId="{09CF40F7-F93F-446A-AF56-77A4174B557E}">
      <dgm:prSet/>
      <dgm:spPr/>
      <dgm:t>
        <a:bodyPr/>
        <a:lstStyle/>
        <a:p>
          <a:endParaRPr lang="en-US"/>
        </a:p>
      </dgm:t>
    </dgm:pt>
    <dgm:pt modelId="{B2DE7FA6-51C2-4F41-A7F1-9381279E9743}" type="sibTrans" cxnId="{09CF40F7-F93F-446A-AF56-77A4174B557E}">
      <dgm:prSet/>
      <dgm:spPr/>
      <dgm:t>
        <a:bodyPr/>
        <a:lstStyle/>
        <a:p>
          <a:endParaRPr lang="en-US"/>
        </a:p>
      </dgm:t>
    </dgm:pt>
    <dgm:pt modelId="{201C46EB-A584-4784-B72A-8DA285338E7E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cap="none" normalizeH="0" baseline="0" dirty="0">
              <a:ln/>
              <a:effectLst/>
              <a:latin typeface="Calibri" pitchFamily="34" charset="0"/>
              <a:cs typeface="Arial" charset="0"/>
            </a:rPr>
            <a:t>Feedback</a:t>
          </a:r>
        </a:p>
      </dgm:t>
    </dgm:pt>
    <dgm:pt modelId="{981F3B20-7578-4271-BCE6-EB2FF1CAE178}" type="parTrans" cxnId="{14A74AD4-8E07-4708-9D8B-E2C544D73C4B}">
      <dgm:prSet/>
      <dgm:spPr/>
      <dgm:t>
        <a:bodyPr/>
        <a:lstStyle/>
        <a:p>
          <a:endParaRPr lang="en-US"/>
        </a:p>
      </dgm:t>
    </dgm:pt>
    <dgm:pt modelId="{51FC28B3-2189-4E05-BF9A-571431B207C5}" type="sibTrans" cxnId="{14A74AD4-8E07-4708-9D8B-E2C544D73C4B}">
      <dgm:prSet/>
      <dgm:spPr/>
      <dgm:t>
        <a:bodyPr/>
        <a:lstStyle/>
        <a:p>
          <a:endParaRPr lang="en-US"/>
        </a:p>
      </dgm:t>
    </dgm:pt>
    <dgm:pt modelId="{78E1D84B-7715-4C19-A121-B1DF990EC3AC}" type="pres">
      <dgm:prSet presAssocID="{1AEEF77C-3E4C-48A0-9CA7-7BF8A745485F}" presName="compositeShape" presStyleCnt="0">
        <dgm:presLayoutVars>
          <dgm:chMax val="7"/>
          <dgm:dir/>
          <dgm:resizeHandles val="exact"/>
        </dgm:presLayoutVars>
      </dgm:prSet>
      <dgm:spPr/>
    </dgm:pt>
    <dgm:pt modelId="{F296E60E-4D53-405D-8010-AFA0744BF0F2}" type="pres">
      <dgm:prSet presAssocID="{99BA2243-E00A-463D-A85C-A2A410486533}" presName="circ1" presStyleLbl="vennNode1" presStyleIdx="0" presStyleCnt="6"/>
      <dgm:spPr/>
    </dgm:pt>
    <dgm:pt modelId="{A38FCD0B-B940-4A25-A280-31CB19CD6A21}" type="pres">
      <dgm:prSet presAssocID="{99BA2243-E00A-463D-A85C-A2A41048653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4740A1C-6D64-443A-8AB6-2B7721BAAE16}" type="pres">
      <dgm:prSet presAssocID="{C58E8B89-F9D1-4E10-AA7D-897AB4B70A76}" presName="circ2" presStyleLbl="vennNode1" presStyleIdx="1" presStyleCnt="6"/>
      <dgm:spPr/>
    </dgm:pt>
    <dgm:pt modelId="{069D80A9-3AD5-42B4-92D3-0A44190430C8}" type="pres">
      <dgm:prSet presAssocID="{C58E8B89-F9D1-4E10-AA7D-897AB4B70A7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2FDD35C-DBDC-4477-97FA-91BD590F334F}" type="pres">
      <dgm:prSet presAssocID="{CA6820DF-3624-43CE-B06C-40E00B6297BD}" presName="circ3" presStyleLbl="vennNode1" presStyleIdx="2" presStyleCnt="6"/>
      <dgm:spPr/>
    </dgm:pt>
    <dgm:pt modelId="{A1015B0E-76C1-4B17-986E-3FC4638696AD}" type="pres">
      <dgm:prSet presAssocID="{CA6820DF-3624-43CE-B06C-40E00B6297B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B30E8D6-F95F-4E14-BE12-714161DBD277}" type="pres">
      <dgm:prSet presAssocID="{ACBC655C-38FD-4DE9-99D9-37F0FCCE241D}" presName="circ4" presStyleLbl="vennNode1" presStyleIdx="3" presStyleCnt="6"/>
      <dgm:spPr/>
    </dgm:pt>
    <dgm:pt modelId="{E026C40C-1045-4994-9F00-32868F67634F}" type="pres">
      <dgm:prSet presAssocID="{ACBC655C-38FD-4DE9-99D9-37F0FCCE241D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1A352AE-7B11-4688-A00D-2C024C08E424}" type="pres">
      <dgm:prSet presAssocID="{201C46EB-A584-4784-B72A-8DA285338E7E}" presName="circ5" presStyleLbl="vennNode1" presStyleIdx="4" presStyleCnt="6"/>
      <dgm:spPr/>
    </dgm:pt>
    <dgm:pt modelId="{01741EDD-7E2D-40C8-A244-B9AAB51EAFAD}" type="pres">
      <dgm:prSet presAssocID="{201C46EB-A584-4784-B72A-8DA285338E7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20AB84C-BA86-4E4A-869A-2D32AC708988}" type="pres">
      <dgm:prSet presAssocID="{BF38BB53-6DD6-41F1-87A8-69E48850C9C8}" presName="circ6" presStyleLbl="vennNode1" presStyleIdx="5" presStyleCnt="6"/>
      <dgm:spPr/>
    </dgm:pt>
    <dgm:pt modelId="{FAF0B63B-5FF1-42B3-B2F6-0D58845241F1}" type="pres">
      <dgm:prSet presAssocID="{BF38BB53-6DD6-41F1-87A8-69E48850C9C8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73A6514-DBAC-45D9-9B26-94E08FA9004E}" type="presOf" srcId="{99BA2243-E00A-463D-A85C-A2A410486533}" destId="{A38FCD0B-B940-4A25-A280-31CB19CD6A21}" srcOrd="0" destOrd="0" presId="urn:microsoft.com/office/officeart/2005/8/layout/venn1"/>
    <dgm:cxn modelId="{6F67F730-8891-431F-A61A-B86D2D4C2C69}" type="presOf" srcId="{ACBC655C-38FD-4DE9-99D9-37F0FCCE241D}" destId="{E026C40C-1045-4994-9F00-32868F67634F}" srcOrd="0" destOrd="0" presId="urn:microsoft.com/office/officeart/2005/8/layout/venn1"/>
    <dgm:cxn modelId="{7EE9BC33-DB9F-436F-8C7E-5949171E21CD}" srcId="{1AEEF77C-3E4C-48A0-9CA7-7BF8A745485F}" destId="{ACBC655C-38FD-4DE9-99D9-37F0FCCE241D}" srcOrd="3" destOrd="0" parTransId="{B79C667B-275C-4638-AC47-1E0EEC55C3BF}" sibTransId="{B7ECB833-6FFB-416F-860F-B7B705B9BDA9}"/>
    <dgm:cxn modelId="{D417BC37-4F2D-414C-BF16-2480101B9340}" type="presOf" srcId="{1AEEF77C-3E4C-48A0-9CA7-7BF8A745485F}" destId="{78E1D84B-7715-4C19-A121-B1DF990EC3AC}" srcOrd="0" destOrd="0" presId="urn:microsoft.com/office/officeart/2005/8/layout/venn1"/>
    <dgm:cxn modelId="{E2F92091-F07A-4ABE-8BB3-B48B2BDCAD28}" srcId="{1AEEF77C-3E4C-48A0-9CA7-7BF8A745485F}" destId="{BF38BB53-6DD6-41F1-87A8-69E48850C9C8}" srcOrd="5" destOrd="0" parTransId="{C030E093-3EBA-4952-BE75-43B3EA11EC9C}" sibTransId="{0D68DB10-DBC3-48B0-B38D-D03A29A563CE}"/>
    <dgm:cxn modelId="{01DE17C3-32A7-4FD9-B22C-1FE362D28202}" type="presOf" srcId="{CA6820DF-3624-43CE-B06C-40E00B6297BD}" destId="{A1015B0E-76C1-4B17-986E-3FC4638696AD}" srcOrd="0" destOrd="0" presId="urn:microsoft.com/office/officeart/2005/8/layout/venn1"/>
    <dgm:cxn modelId="{41BEE4C6-14AD-4457-86F9-43E727A613FC}" srcId="{1AEEF77C-3E4C-48A0-9CA7-7BF8A745485F}" destId="{99BA2243-E00A-463D-A85C-A2A410486533}" srcOrd="0" destOrd="0" parTransId="{8D1F4BDD-9009-4DC4-A51B-303D8D8079E4}" sibTransId="{E7823250-C453-4F1F-9FE2-581068FA2902}"/>
    <dgm:cxn modelId="{14A74AD4-8E07-4708-9D8B-E2C544D73C4B}" srcId="{1AEEF77C-3E4C-48A0-9CA7-7BF8A745485F}" destId="{201C46EB-A584-4784-B72A-8DA285338E7E}" srcOrd="4" destOrd="0" parTransId="{981F3B20-7578-4271-BCE6-EB2FF1CAE178}" sibTransId="{51FC28B3-2189-4E05-BF9A-571431B207C5}"/>
    <dgm:cxn modelId="{D1B125DE-9C82-4515-8359-B3B94C21820B}" type="presOf" srcId="{201C46EB-A584-4784-B72A-8DA285338E7E}" destId="{01741EDD-7E2D-40C8-A244-B9AAB51EAFAD}" srcOrd="0" destOrd="0" presId="urn:microsoft.com/office/officeart/2005/8/layout/venn1"/>
    <dgm:cxn modelId="{7860C9DE-F2F0-4F55-8764-ED5938C5BD3E}" srcId="{1AEEF77C-3E4C-48A0-9CA7-7BF8A745485F}" destId="{CA6820DF-3624-43CE-B06C-40E00B6297BD}" srcOrd="2" destOrd="0" parTransId="{BFC42E9E-8AB6-4C78-82E8-4D4BE0034763}" sibTransId="{3E03BED8-C87F-4DA9-ADC3-31744979FE65}"/>
    <dgm:cxn modelId="{ED8495EE-AAA2-48ED-898D-E22A888B2967}" type="presOf" srcId="{BF38BB53-6DD6-41F1-87A8-69E48850C9C8}" destId="{FAF0B63B-5FF1-42B3-B2F6-0D58845241F1}" srcOrd="0" destOrd="0" presId="urn:microsoft.com/office/officeart/2005/8/layout/venn1"/>
    <dgm:cxn modelId="{C92D45F6-B195-4D12-B566-EB3BC464544A}" type="presOf" srcId="{C58E8B89-F9D1-4E10-AA7D-897AB4B70A76}" destId="{069D80A9-3AD5-42B4-92D3-0A44190430C8}" srcOrd="0" destOrd="0" presId="urn:microsoft.com/office/officeart/2005/8/layout/venn1"/>
    <dgm:cxn modelId="{09CF40F7-F93F-446A-AF56-77A4174B557E}" srcId="{1AEEF77C-3E4C-48A0-9CA7-7BF8A745485F}" destId="{C58E8B89-F9D1-4E10-AA7D-897AB4B70A76}" srcOrd="1" destOrd="0" parTransId="{CD537917-2CCE-4414-8B5B-196A595CCB8A}" sibTransId="{B2DE7FA6-51C2-4F41-A7F1-9381279E9743}"/>
    <dgm:cxn modelId="{A8B659AB-BAE2-430C-AAC7-A94B7597C977}" type="presParOf" srcId="{78E1D84B-7715-4C19-A121-B1DF990EC3AC}" destId="{F296E60E-4D53-405D-8010-AFA0744BF0F2}" srcOrd="0" destOrd="0" presId="urn:microsoft.com/office/officeart/2005/8/layout/venn1"/>
    <dgm:cxn modelId="{CECEE3D3-1C20-4D3E-A6E5-AB7A9CC899D6}" type="presParOf" srcId="{78E1D84B-7715-4C19-A121-B1DF990EC3AC}" destId="{A38FCD0B-B940-4A25-A280-31CB19CD6A21}" srcOrd="1" destOrd="0" presId="urn:microsoft.com/office/officeart/2005/8/layout/venn1"/>
    <dgm:cxn modelId="{54993BAE-87C6-430D-BC19-6ADC70ACA52A}" type="presParOf" srcId="{78E1D84B-7715-4C19-A121-B1DF990EC3AC}" destId="{74740A1C-6D64-443A-8AB6-2B7721BAAE16}" srcOrd="2" destOrd="0" presId="urn:microsoft.com/office/officeart/2005/8/layout/venn1"/>
    <dgm:cxn modelId="{BCFCA339-7C58-4F58-8504-AF2D7A312412}" type="presParOf" srcId="{78E1D84B-7715-4C19-A121-B1DF990EC3AC}" destId="{069D80A9-3AD5-42B4-92D3-0A44190430C8}" srcOrd="3" destOrd="0" presId="urn:microsoft.com/office/officeart/2005/8/layout/venn1"/>
    <dgm:cxn modelId="{01E8DA0C-4028-4003-9D06-AE190B2B9C3B}" type="presParOf" srcId="{78E1D84B-7715-4C19-A121-B1DF990EC3AC}" destId="{E2FDD35C-DBDC-4477-97FA-91BD590F334F}" srcOrd="4" destOrd="0" presId="urn:microsoft.com/office/officeart/2005/8/layout/venn1"/>
    <dgm:cxn modelId="{336AFDF9-AA4F-40B0-A428-54A3D9829DDA}" type="presParOf" srcId="{78E1D84B-7715-4C19-A121-B1DF990EC3AC}" destId="{A1015B0E-76C1-4B17-986E-3FC4638696AD}" srcOrd="5" destOrd="0" presId="urn:microsoft.com/office/officeart/2005/8/layout/venn1"/>
    <dgm:cxn modelId="{0F4EC04C-CD50-4DA0-9C0D-7625E9865D1E}" type="presParOf" srcId="{78E1D84B-7715-4C19-A121-B1DF990EC3AC}" destId="{EB30E8D6-F95F-4E14-BE12-714161DBD277}" srcOrd="6" destOrd="0" presId="urn:microsoft.com/office/officeart/2005/8/layout/venn1"/>
    <dgm:cxn modelId="{13AF822C-7801-45B5-9B72-B3483E722270}" type="presParOf" srcId="{78E1D84B-7715-4C19-A121-B1DF990EC3AC}" destId="{E026C40C-1045-4994-9F00-32868F67634F}" srcOrd="7" destOrd="0" presId="urn:microsoft.com/office/officeart/2005/8/layout/venn1"/>
    <dgm:cxn modelId="{4747E6AC-4264-47CE-9C83-A74AA8E555B7}" type="presParOf" srcId="{78E1D84B-7715-4C19-A121-B1DF990EC3AC}" destId="{A1A352AE-7B11-4688-A00D-2C024C08E424}" srcOrd="8" destOrd="0" presId="urn:microsoft.com/office/officeart/2005/8/layout/venn1"/>
    <dgm:cxn modelId="{8641CD03-9C2B-4DAB-9D62-CDCB6FC5FE5F}" type="presParOf" srcId="{78E1D84B-7715-4C19-A121-B1DF990EC3AC}" destId="{01741EDD-7E2D-40C8-A244-B9AAB51EAFAD}" srcOrd="9" destOrd="0" presId="urn:microsoft.com/office/officeart/2005/8/layout/venn1"/>
    <dgm:cxn modelId="{13A1C6A1-6322-4A47-8090-5623F4C033C2}" type="presParOf" srcId="{78E1D84B-7715-4C19-A121-B1DF990EC3AC}" destId="{520AB84C-BA86-4E4A-869A-2D32AC708988}" srcOrd="10" destOrd="0" presId="urn:microsoft.com/office/officeart/2005/8/layout/venn1"/>
    <dgm:cxn modelId="{E08743AB-18AF-44EB-A454-52449DFB63CC}" type="presParOf" srcId="{78E1D84B-7715-4C19-A121-B1DF990EC3AC}" destId="{FAF0B63B-5FF1-42B3-B2F6-0D58845241F1}" srcOrd="11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7BB603-A6AB-4573-AA0C-F4FEF120F944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1E8E5E1-70F0-43F5-BA42-00B7F8C8F8A6}">
      <dgm:prSet phldrT="[Text]"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 Competency Model (CM)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2311107-6E03-4DBA-B602-64979DFF79EE}" type="sibTrans" cxnId="{E463EB91-D740-4FB0-A558-109A596415E5}">
      <dgm:prSet/>
      <dgm:spPr/>
      <dgm:t>
        <a:bodyPr/>
        <a:lstStyle/>
        <a:p>
          <a:endParaRPr lang="en-US" sz="1050"/>
        </a:p>
      </dgm:t>
    </dgm:pt>
    <dgm:pt modelId="{D25E62FC-DC59-44CA-BF19-44F7FD4EADD3}" type="parTrans" cxnId="{E463EB91-D740-4FB0-A558-109A596415E5}">
      <dgm:prSet/>
      <dgm:spPr/>
      <dgm:t>
        <a:bodyPr/>
        <a:lstStyle/>
        <a:p>
          <a:endParaRPr lang="en-US" sz="1050"/>
        </a:p>
      </dgm:t>
    </dgm:pt>
    <dgm:pt modelId="{B8DB8C53-F089-423D-87A9-AA150A98ABC9}">
      <dgm:prSet phldrT="[Text]"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 (or design) game to embed asst. </a:t>
          </a:r>
        </a:p>
      </dgm:t>
    </dgm:pt>
    <dgm:pt modelId="{6F691642-C13E-482F-9C12-7DD9FFB0DA81}" type="sibTrans" cxnId="{616EA458-FF91-4865-880D-BC4DDEA10DC1}">
      <dgm:prSet/>
      <dgm:spPr/>
      <dgm:t>
        <a:bodyPr/>
        <a:lstStyle/>
        <a:p>
          <a:endParaRPr lang="en-US" sz="1050"/>
        </a:p>
      </dgm:t>
    </dgm:pt>
    <dgm:pt modelId="{571AD758-8707-46FC-A33F-5650897D24AC}" type="parTrans" cxnId="{616EA458-FF91-4865-880D-BC4DDEA10DC1}">
      <dgm:prSet/>
      <dgm:spPr/>
      <dgm:t>
        <a:bodyPr/>
        <a:lstStyle/>
        <a:p>
          <a:endParaRPr lang="en-US" sz="1050"/>
        </a:p>
      </dgm:t>
    </dgm:pt>
    <dgm:pt modelId="{53EF9544-1074-41D2-9900-8A3164FF5F4E}">
      <dgm:prSet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indicators (evidence to inform CM)</a:t>
          </a:r>
        </a:p>
      </dgm:t>
    </dgm:pt>
    <dgm:pt modelId="{312C9800-B4B7-41E1-AA37-7F4E0FCD84FA}" type="sibTrans" cxnId="{424BEEA3-9670-4D5C-B6F8-642E726B68B0}">
      <dgm:prSet/>
      <dgm:spPr/>
      <dgm:t>
        <a:bodyPr/>
        <a:lstStyle/>
        <a:p>
          <a:endParaRPr lang="en-US" sz="1050"/>
        </a:p>
      </dgm:t>
    </dgm:pt>
    <dgm:pt modelId="{D96D56FD-E952-446A-A2C4-A767A6519AFD}" type="parTrans" cxnId="{424BEEA3-9670-4D5C-B6F8-642E726B68B0}">
      <dgm:prSet/>
      <dgm:spPr/>
      <dgm:t>
        <a:bodyPr/>
        <a:lstStyle/>
        <a:p>
          <a:endParaRPr lang="en-US" sz="1050"/>
        </a:p>
      </dgm:t>
    </dgm:pt>
    <dgm:pt modelId="{86493E9B-582F-46C4-8DF2-794118C909F6}">
      <dgm:prSet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 new tasks in game, if necessary </a:t>
          </a:r>
        </a:p>
      </dgm:t>
    </dgm:pt>
    <dgm:pt modelId="{A7F239B9-368D-4BB8-8E74-75D1CD20F653}" type="sibTrans" cxnId="{7E80FAAA-0282-4411-83C6-5C35A88DE139}">
      <dgm:prSet/>
      <dgm:spPr/>
      <dgm:t>
        <a:bodyPr/>
        <a:lstStyle/>
        <a:p>
          <a:endParaRPr lang="en-US" sz="1050"/>
        </a:p>
      </dgm:t>
    </dgm:pt>
    <dgm:pt modelId="{29086966-414C-46E8-89A6-D8A2923F31BA}" type="parTrans" cxnId="{7E80FAAA-0282-4411-83C6-5C35A88DE139}">
      <dgm:prSet/>
      <dgm:spPr/>
      <dgm:t>
        <a:bodyPr/>
        <a:lstStyle/>
        <a:p>
          <a:endParaRPr lang="en-US" sz="1050"/>
        </a:p>
      </dgm:t>
    </dgm:pt>
    <dgm:pt modelId="{5E628699-E06C-4869-9FA0-F2D87FF01DD9}">
      <dgm:prSet custT="1"/>
      <dgm:spPr/>
      <dgm:t>
        <a:bodyPr/>
        <a:lstStyle/>
        <a:p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Setup </a:t>
          </a:r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rId1" action="ppaction://hlinksldjump"/>
            </a:rPr>
            <a:t>Q-matrix</a:t>
          </a:r>
          <a:r>
            <a:rPr lang="en-US" sz="20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(link levels to CM facets)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DFBA831-6A1F-49FB-BB6C-8768D33A18AC}" type="sibTrans" cxnId="{36E8FAD4-4514-4243-9BBD-E5A5D43FE742}">
      <dgm:prSet/>
      <dgm:spPr/>
      <dgm:t>
        <a:bodyPr/>
        <a:lstStyle/>
        <a:p>
          <a:endParaRPr lang="en-US" sz="1050"/>
        </a:p>
      </dgm:t>
    </dgm:pt>
    <dgm:pt modelId="{726656A8-4B06-488C-B880-9681252C9640}" type="parTrans" cxnId="{36E8FAD4-4514-4243-9BBD-E5A5D43FE742}">
      <dgm:prSet/>
      <dgm:spPr/>
      <dgm:t>
        <a:bodyPr/>
        <a:lstStyle/>
        <a:p>
          <a:endParaRPr lang="en-US" sz="1050"/>
        </a:p>
      </dgm:t>
    </dgm:pt>
    <dgm:pt modelId="{99BAA67A-61DF-4924-800C-EBB091DA0260}" type="pres">
      <dgm:prSet presAssocID="{BB7BB603-A6AB-4573-AA0C-F4FEF120F944}" presName="Name0" presStyleCnt="0">
        <dgm:presLayoutVars>
          <dgm:chMax val="7"/>
          <dgm:chPref val="7"/>
          <dgm:dir/>
        </dgm:presLayoutVars>
      </dgm:prSet>
      <dgm:spPr/>
    </dgm:pt>
    <dgm:pt modelId="{23881C97-9947-473C-97E9-B2B4845F3389}" type="pres">
      <dgm:prSet presAssocID="{BB7BB603-A6AB-4573-AA0C-F4FEF120F944}" presName="Name1" presStyleCnt="0"/>
      <dgm:spPr/>
    </dgm:pt>
    <dgm:pt modelId="{2E8544EF-7EA9-4A1B-80EE-771AB29547F8}" type="pres">
      <dgm:prSet presAssocID="{BB7BB603-A6AB-4573-AA0C-F4FEF120F944}" presName="cycle" presStyleCnt="0"/>
      <dgm:spPr/>
    </dgm:pt>
    <dgm:pt modelId="{08F24B45-E874-4E51-9179-B159CD2B5DD0}" type="pres">
      <dgm:prSet presAssocID="{BB7BB603-A6AB-4573-AA0C-F4FEF120F944}" presName="srcNode" presStyleLbl="node1" presStyleIdx="0" presStyleCnt="5"/>
      <dgm:spPr/>
    </dgm:pt>
    <dgm:pt modelId="{427783B8-144D-4044-9282-C76196C30E5E}" type="pres">
      <dgm:prSet presAssocID="{BB7BB603-A6AB-4573-AA0C-F4FEF120F944}" presName="conn" presStyleLbl="parChTrans1D2" presStyleIdx="0" presStyleCnt="1"/>
      <dgm:spPr/>
    </dgm:pt>
    <dgm:pt modelId="{68F3159D-6F57-4D94-8465-D769F3816932}" type="pres">
      <dgm:prSet presAssocID="{BB7BB603-A6AB-4573-AA0C-F4FEF120F944}" presName="extraNode" presStyleLbl="node1" presStyleIdx="0" presStyleCnt="5"/>
      <dgm:spPr/>
    </dgm:pt>
    <dgm:pt modelId="{3A9E56C6-8B10-4AA0-BB19-734CF1E69B0C}" type="pres">
      <dgm:prSet presAssocID="{BB7BB603-A6AB-4573-AA0C-F4FEF120F944}" presName="dstNode" presStyleLbl="node1" presStyleIdx="0" presStyleCnt="5"/>
      <dgm:spPr/>
    </dgm:pt>
    <dgm:pt modelId="{B9563F59-582D-405C-A433-F88FFB68E16A}" type="pres">
      <dgm:prSet presAssocID="{01E8E5E1-70F0-43F5-BA42-00B7F8C8F8A6}" presName="text_1" presStyleLbl="node1" presStyleIdx="0" presStyleCnt="5" custLinFactNeighborX="411" custLinFactNeighborY="1600">
        <dgm:presLayoutVars>
          <dgm:bulletEnabled val="1"/>
        </dgm:presLayoutVars>
      </dgm:prSet>
      <dgm:spPr/>
    </dgm:pt>
    <dgm:pt modelId="{35EDAE04-F3EE-4C35-9963-5A4B92BFA3B9}" type="pres">
      <dgm:prSet presAssocID="{01E8E5E1-70F0-43F5-BA42-00B7F8C8F8A6}" presName="accent_1" presStyleCnt="0"/>
      <dgm:spPr/>
    </dgm:pt>
    <dgm:pt modelId="{AA96BD67-BC02-4B27-A6FC-61530F7D42E1}" type="pres">
      <dgm:prSet presAssocID="{01E8E5E1-70F0-43F5-BA42-00B7F8C8F8A6}" presName="accentRepeatNode" presStyleLbl="solidFgAcc1" presStyleIdx="0" presStyleCnt="5"/>
      <dgm:spPr>
        <a:ln w="63500">
          <a:solidFill>
            <a:srgbClr val="C00000"/>
          </a:solidFill>
        </a:ln>
      </dgm:spPr>
    </dgm:pt>
    <dgm:pt modelId="{D4B1F6A4-3AEC-46D0-B8C1-B4FE3D641BC8}" type="pres">
      <dgm:prSet presAssocID="{B8DB8C53-F089-423D-87A9-AA150A98ABC9}" presName="text_2" presStyleLbl="node1" presStyleIdx="1" presStyleCnt="5">
        <dgm:presLayoutVars>
          <dgm:bulletEnabled val="1"/>
        </dgm:presLayoutVars>
      </dgm:prSet>
      <dgm:spPr/>
    </dgm:pt>
    <dgm:pt modelId="{B4329E65-4CAC-4204-BC66-2CB1845B7CF1}" type="pres">
      <dgm:prSet presAssocID="{B8DB8C53-F089-423D-87A9-AA150A98ABC9}" presName="accent_2" presStyleCnt="0"/>
      <dgm:spPr/>
    </dgm:pt>
    <dgm:pt modelId="{FD5E0F72-C085-4F77-A4AF-C12C18A14765}" type="pres">
      <dgm:prSet presAssocID="{B8DB8C53-F089-423D-87A9-AA150A98ABC9}" presName="accentRepeatNode" presStyleLbl="solidFgAcc1" presStyleIdx="1" presStyleCnt="5"/>
      <dgm:spPr>
        <a:solidFill>
          <a:schemeClr val="bg1"/>
        </a:solidFill>
        <a:ln w="50800"/>
      </dgm:spPr>
    </dgm:pt>
    <dgm:pt modelId="{51796AA9-95FE-451F-9958-CFA8C12FF582}" type="pres">
      <dgm:prSet presAssocID="{53EF9544-1074-41D2-9900-8A3164FF5F4E}" presName="text_3" presStyleLbl="node1" presStyleIdx="2" presStyleCnt="5" custLinFactNeighborX="189" custLinFactNeighborY="1611">
        <dgm:presLayoutVars>
          <dgm:bulletEnabled val="1"/>
        </dgm:presLayoutVars>
      </dgm:prSet>
      <dgm:spPr/>
    </dgm:pt>
    <dgm:pt modelId="{A9F854A9-F106-454F-A790-60EECFB70B0D}" type="pres">
      <dgm:prSet presAssocID="{53EF9544-1074-41D2-9900-8A3164FF5F4E}" presName="accent_3" presStyleCnt="0"/>
      <dgm:spPr/>
    </dgm:pt>
    <dgm:pt modelId="{BF78082F-9374-40F1-B2B8-B48ED5273CCA}" type="pres">
      <dgm:prSet presAssocID="{53EF9544-1074-41D2-9900-8A3164FF5F4E}" presName="accentRepeatNode" presStyleLbl="solidFgAcc1" presStyleIdx="2" presStyleCnt="5"/>
      <dgm:spPr>
        <a:ln w="63500">
          <a:solidFill>
            <a:schemeClr val="accent4">
              <a:lumMod val="75000"/>
            </a:schemeClr>
          </a:solidFill>
        </a:ln>
      </dgm:spPr>
    </dgm:pt>
    <dgm:pt modelId="{822F299B-B8A9-44B1-AB50-04BF905DA23D}" type="pres">
      <dgm:prSet presAssocID="{86493E9B-582F-46C4-8DF2-794118C909F6}" presName="text_4" presStyleLbl="node1" presStyleIdx="3" presStyleCnt="5">
        <dgm:presLayoutVars>
          <dgm:bulletEnabled val="1"/>
        </dgm:presLayoutVars>
      </dgm:prSet>
      <dgm:spPr/>
    </dgm:pt>
    <dgm:pt modelId="{A11361A0-1205-46F6-BB34-4850BD4A1CEC}" type="pres">
      <dgm:prSet presAssocID="{86493E9B-582F-46C4-8DF2-794118C909F6}" presName="accent_4" presStyleCnt="0"/>
      <dgm:spPr/>
    </dgm:pt>
    <dgm:pt modelId="{5F409444-6650-4034-A139-37A97C256F55}" type="pres">
      <dgm:prSet presAssocID="{86493E9B-582F-46C4-8DF2-794118C909F6}" presName="accentRepeatNode" presStyleLbl="solidFgAcc1" presStyleIdx="3" presStyleCnt="5"/>
      <dgm:spPr>
        <a:ln w="63500">
          <a:solidFill>
            <a:schemeClr val="accent1">
              <a:lumMod val="75000"/>
            </a:schemeClr>
          </a:solidFill>
        </a:ln>
      </dgm:spPr>
    </dgm:pt>
    <dgm:pt modelId="{82EF871F-9FE8-4ED9-BF5E-4BDF1773533A}" type="pres">
      <dgm:prSet presAssocID="{5E628699-E06C-4869-9FA0-F2D87FF01DD9}" presName="text_5" presStyleLbl="node1" presStyleIdx="4" presStyleCnt="5">
        <dgm:presLayoutVars>
          <dgm:bulletEnabled val="1"/>
        </dgm:presLayoutVars>
      </dgm:prSet>
      <dgm:spPr/>
    </dgm:pt>
    <dgm:pt modelId="{907F8B32-5AD5-4C20-B67A-3158FB4E2445}" type="pres">
      <dgm:prSet presAssocID="{5E628699-E06C-4869-9FA0-F2D87FF01DD9}" presName="accent_5" presStyleCnt="0"/>
      <dgm:spPr/>
    </dgm:pt>
    <dgm:pt modelId="{78ACB705-7382-446F-BEE5-C9AA85CB8F5C}" type="pres">
      <dgm:prSet presAssocID="{5E628699-E06C-4869-9FA0-F2D87FF01DD9}" presName="accentRepeatNode" presStyleLbl="solidFgAcc1" presStyleIdx="4" presStyleCnt="5"/>
      <dgm:spPr>
        <a:ln w="63500">
          <a:solidFill>
            <a:schemeClr val="accent6">
              <a:lumMod val="75000"/>
            </a:schemeClr>
          </a:solidFill>
        </a:ln>
      </dgm:spPr>
    </dgm:pt>
  </dgm:ptLst>
  <dgm:cxnLst>
    <dgm:cxn modelId="{CADE8913-D6A1-4605-A2C1-A3D3E0428D5E}" type="presOf" srcId="{B8DB8C53-F089-423D-87A9-AA150A98ABC9}" destId="{D4B1F6A4-3AEC-46D0-B8C1-B4FE3D641BC8}" srcOrd="0" destOrd="0" presId="urn:microsoft.com/office/officeart/2008/layout/VerticalCurvedList"/>
    <dgm:cxn modelId="{EE86611D-5787-405A-8580-5359342993A6}" type="presOf" srcId="{A2311107-6E03-4DBA-B602-64979DFF79EE}" destId="{427783B8-144D-4044-9282-C76196C30E5E}" srcOrd="0" destOrd="0" presId="urn:microsoft.com/office/officeart/2008/layout/VerticalCurvedList"/>
    <dgm:cxn modelId="{BE7AA835-C22A-4EFB-808B-4D47E53E4ACA}" type="presOf" srcId="{5E628699-E06C-4869-9FA0-F2D87FF01DD9}" destId="{82EF871F-9FE8-4ED9-BF5E-4BDF1773533A}" srcOrd="0" destOrd="0" presId="urn:microsoft.com/office/officeart/2008/layout/VerticalCurvedList"/>
    <dgm:cxn modelId="{DAFCC33E-57CD-422F-A8C8-98181A1E7E87}" type="presOf" srcId="{BB7BB603-A6AB-4573-AA0C-F4FEF120F944}" destId="{99BAA67A-61DF-4924-800C-EBB091DA0260}" srcOrd="0" destOrd="0" presId="urn:microsoft.com/office/officeart/2008/layout/VerticalCurvedList"/>
    <dgm:cxn modelId="{616EA458-FF91-4865-880D-BC4DDEA10DC1}" srcId="{BB7BB603-A6AB-4573-AA0C-F4FEF120F944}" destId="{B8DB8C53-F089-423D-87A9-AA150A98ABC9}" srcOrd="1" destOrd="0" parTransId="{571AD758-8707-46FC-A33F-5650897D24AC}" sibTransId="{6F691642-C13E-482F-9C12-7DD9FFB0DA81}"/>
    <dgm:cxn modelId="{F0E2BB7B-98C1-40C2-880C-3DD266B15B1E}" type="presOf" srcId="{53EF9544-1074-41D2-9900-8A3164FF5F4E}" destId="{51796AA9-95FE-451F-9958-CFA8C12FF582}" srcOrd="0" destOrd="0" presId="urn:microsoft.com/office/officeart/2008/layout/VerticalCurvedList"/>
    <dgm:cxn modelId="{E463EB91-D740-4FB0-A558-109A596415E5}" srcId="{BB7BB603-A6AB-4573-AA0C-F4FEF120F944}" destId="{01E8E5E1-70F0-43F5-BA42-00B7F8C8F8A6}" srcOrd="0" destOrd="0" parTransId="{D25E62FC-DC59-44CA-BF19-44F7FD4EADD3}" sibTransId="{A2311107-6E03-4DBA-B602-64979DFF79EE}"/>
    <dgm:cxn modelId="{424BEEA3-9670-4D5C-B6F8-642E726B68B0}" srcId="{BB7BB603-A6AB-4573-AA0C-F4FEF120F944}" destId="{53EF9544-1074-41D2-9900-8A3164FF5F4E}" srcOrd="2" destOrd="0" parTransId="{D96D56FD-E952-446A-A2C4-A767A6519AFD}" sibTransId="{312C9800-B4B7-41E1-AA37-7F4E0FCD84FA}"/>
    <dgm:cxn modelId="{01E5BEA7-2E0D-45E4-8AD3-5812138A977E}" type="presOf" srcId="{86493E9B-582F-46C4-8DF2-794118C909F6}" destId="{822F299B-B8A9-44B1-AB50-04BF905DA23D}" srcOrd="0" destOrd="0" presId="urn:microsoft.com/office/officeart/2008/layout/VerticalCurvedList"/>
    <dgm:cxn modelId="{7E80FAAA-0282-4411-83C6-5C35A88DE139}" srcId="{BB7BB603-A6AB-4573-AA0C-F4FEF120F944}" destId="{86493E9B-582F-46C4-8DF2-794118C909F6}" srcOrd="3" destOrd="0" parTransId="{29086966-414C-46E8-89A6-D8A2923F31BA}" sibTransId="{A7F239B9-368D-4BB8-8E74-75D1CD20F653}"/>
    <dgm:cxn modelId="{37A545D3-1ACF-4E52-A1E7-F485624E92A8}" type="presOf" srcId="{01E8E5E1-70F0-43F5-BA42-00B7F8C8F8A6}" destId="{B9563F59-582D-405C-A433-F88FFB68E16A}" srcOrd="0" destOrd="0" presId="urn:microsoft.com/office/officeart/2008/layout/VerticalCurvedList"/>
    <dgm:cxn modelId="{36E8FAD4-4514-4243-9BBD-E5A5D43FE742}" srcId="{BB7BB603-A6AB-4573-AA0C-F4FEF120F944}" destId="{5E628699-E06C-4869-9FA0-F2D87FF01DD9}" srcOrd="4" destOrd="0" parTransId="{726656A8-4B06-488C-B880-9681252C9640}" sibTransId="{4DFBA831-6A1F-49FB-BB6C-8768D33A18AC}"/>
    <dgm:cxn modelId="{826BDEA3-5C91-493F-A98F-3A58F851C0AC}" type="presParOf" srcId="{99BAA67A-61DF-4924-800C-EBB091DA0260}" destId="{23881C97-9947-473C-97E9-B2B4845F3389}" srcOrd="0" destOrd="0" presId="urn:microsoft.com/office/officeart/2008/layout/VerticalCurvedList"/>
    <dgm:cxn modelId="{39877C12-E87E-4D9E-9259-EFA74DCBEDB6}" type="presParOf" srcId="{23881C97-9947-473C-97E9-B2B4845F3389}" destId="{2E8544EF-7EA9-4A1B-80EE-771AB29547F8}" srcOrd="0" destOrd="0" presId="urn:microsoft.com/office/officeart/2008/layout/VerticalCurvedList"/>
    <dgm:cxn modelId="{C8CC4AEA-3F46-4694-84DC-F206CC2E4A32}" type="presParOf" srcId="{2E8544EF-7EA9-4A1B-80EE-771AB29547F8}" destId="{08F24B45-E874-4E51-9179-B159CD2B5DD0}" srcOrd="0" destOrd="0" presId="urn:microsoft.com/office/officeart/2008/layout/VerticalCurvedList"/>
    <dgm:cxn modelId="{EC3D19A8-A587-4B29-A48A-D2BCF5CF3DC0}" type="presParOf" srcId="{2E8544EF-7EA9-4A1B-80EE-771AB29547F8}" destId="{427783B8-144D-4044-9282-C76196C30E5E}" srcOrd="1" destOrd="0" presId="urn:microsoft.com/office/officeart/2008/layout/VerticalCurvedList"/>
    <dgm:cxn modelId="{29896D1B-A59C-49F4-ABD9-7AD691F9743B}" type="presParOf" srcId="{2E8544EF-7EA9-4A1B-80EE-771AB29547F8}" destId="{68F3159D-6F57-4D94-8465-D769F3816932}" srcOrd="2" destOrd="0" presId="urn:microsoft.com/office/officeart/2008/layout/VerticalCurvedList"/>
    <dgm:cxn modelId="{36D8A03C-EAD9-44FB-8486-EE1C2C71049B}" type="presParOf" srcId="{2E8544EF-7EA9-4A1B-80EE-771AB29547F8}" destId="{3A9E56C6-8B10-4AA0-BB19-734CF1E69B0C}" srcOrd="3" destOrd="0" presId="urn:microsoft.com/office/officeart/2008/layout/VerticalCurvedList"/>
    <dgm:cxn modelId="{2251A95F-64F5-4B9F-A594-FD97943054B5}" type="presParOf" srcId="{23881C97-9947-473C-97E9-B2B4845F3389}" destId="{B9563F59-582D-405C-A433-F88FFB68E16A}" srcOrd="1" destOrd="0" presId="urn:microsoft.com/office/officeart/2008/layout/VerticalCurvedList"/>
    <dgm:cxn modelId="{A4C5822C-70A6-49B9-B970-32B13DFFC2D5}" type="presParOf" srcId="{23881C97-9947-473C-97E9-B2B4845F3389}" destId="{35EDAE04-F3EE-4C35-9963-5A4B92BFA3B9}" srcOrd="2" destOrd="0" presId="urn:microsoft.com/office/officeart/2008/layout/VerticalCurvedList"/>
    <dgm:cxn modelId="{0D6FB6E1-37DD-4D6D-8CD9-03750574CE4A}" type="presParOf" srcId="{35EDAE04-F3EE-4C35-9963-5A4B92BFA3B9}" destId="{AA96BD67-BC02-4B27-A6FC-61530F7D42E1}" srcOrd="0" destOrd="0" presId="urn:microsoft.com/office/officeart/2008/layout/VerticalCurvedList"/>
    <dgm:cxn modelId="{F1623372-DB8D-4886-B1DC-68AD8F6974AA}" type="presParOf" srcId="{23881C97-9947-473C-97E9-B2B4845F3389}" destId="{D4B1F6A4-3AEC-46D0-B8C1-B4FE3D641BC8}" srcOrd="3" destOrd="0" presId="urn:microsoft.com/office/officeart/2008/layout/VerticalCurvedList"/>
    <dgm:cxn modelId="{BA96C61E-E823-4FAF-B3DD-C90E7E938AF0}" type="presParOf" srcId="{23881C97-9947-473C-97E9-B2B4845F3389}" destId="{B4329E65-4CAC-4204-BC66-2CB1845B7CF1}" srcOrd="4" destOrd="0" presId="urn:microsoft.com/office/officeart/2008/layout/VerticalCurvedList"/>
    <dgm:cxn modelId="{F6AE5F6E-883E-46A8-A80F-9A70A77DAF12}" type="presParOf" srcId="{B4329E65-4CAC-4204-BC66-2CB1845B7CF1}" destId="{FD5E0F72-C085-4F77-A4AF-C12C18A14765}" srcOrd="0" destOrd="0" presId="urn:microsoft.com/office/officeart/2008/layout/VerticalCurvedList"/>
    <dgm:cxn modelId="{149A2E05-C188-4EA5-98DD-D2EDE4ECA647}" type="presParOf" srcId="{23881C97-9947-473C-97E9-B2B4845F3389}" destId="{51796AA9-95FE-451F-9958-CFA8C12FF582}" srcOrd="5" destOrd="0" presId="urn:microsoft.com/office/officeart/2008/layout/VerticalCurvedList"/>
    <dgm:cxn modelId="{B8DB4390-2EB1-4BCC-AA83-E0C4B962AAB6}" type="presParOf" srcId="{23881C97-9947-473C-97E9-B2B4845F3389}" destId="{A9F854A9-F106-454F-A790-60EECFB70B0D}" srcOrd="6" destOrd="0" presId="urn:microsoft.com/office/officeart/2008/layout/VerticalCurvedList"/>
    <dgm:cxn modelId="{90B20A1B-B7D0-4590-9FED-70FF71B08AD3}" type="presParOf" srcId="{A9F854A9-F106-454F-A790-60EECFB70B0D}" destId="{BF78082F-9374-40F1-B2B8-B48ED5273CCA}" srcOrd="0" destOrd="0" presId="urn:microsoft.com/office/officeart/2008/layout/VerticalCurvedList"/>
    <dgm:cxn modelId="{833CF335-EB32-4509-849E-C4F3D13B9D12}" type="presParOf" srcId="{23881C97-9947-473C-97E9-B2B4845F3389}" destId="{822F299B-B8A9-44B1-AB50-04BF905DA23D}" srcOrd="7" destOrd="0" presId="urn:microsoft.com/office/officeart/2008/layout/VerticalCurvedList"/>
    <dgm:cxn modelId="{F10ACC71-EE2F-47D0-90C9-55C08E24D4CF}" type="presParOf" srcId="{23881C97-9947-473C-97E9-B2B4845F3389}" destId="{A11361A0-1205-46F6-BB34-4850BD4A1CEC}" srcOrd="8" destOrd="0" presId="urn:microsoft.com/office/officeart/2008/layout/VerticalCurvedList"/>
    <dgm:cxn modelId="{49299F95-A0D6-4017-815F-A22FDBD79961}" type="presParOf" srcId="{A11361A0-1205-46F6-BB34-4850BD4A1CEC}" destId="{5F409444-6650-4034-A139-37A97C256F55}" srcOrd="0" destOrd="0" presId="urn:microsoft.com/office/officeart/2008/layout/VerticalCurvedList"/>
    <dgm:cxn modelId="{F2014C19-90D3-4C13-B187-A39DD15E2A7B}" type="presParOf" srcId="{23881C97-9947-473C-97E9-B2B4845F3389}" destId="{82EF871F-9FE8-4ED9-BF5E-4BDF1773533A}" srcOrd="9" destOrd="0" presId="urn:microsoft.com/office/officeart/2008/layout/VerticalCurvedList"/>
    <dgm:cxn modelId="{AA694EAB-D880-4E7A-9B7B-155EC45495D8}" type="presParOf" srcId="{23881C97-9947-473C-97E9-B2B4845F3389}" destId="{907F8B32-5AD5-4C20-B67A-3158FB4E2445}" srcOrd="10" destOrd="0" presId="urn:microsoft.com/office/officeart/2008/layout/VerticalCurvedList"/>
    <dgm:cxn modelId="{9AF80864-8FAF-4823-990B-4C6127958BF6}" type="presParOf" srcId="{907F8B32-5AD5-4C20-B67A-3158FB4E2445}" destId="{78ACB705-7382-446F-BEE5-C9AA85CB8F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BB603-A6AB-4573-AA0C-F4FEF120F944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87A5D09-4D7E-40AC-95C0-BE1BB262B795}">
      <dgm:prSet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Determine</a:t>
          </a:r>
          <a:r>
            <a:rPr lang="en-US" sz="14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“scoring rules” for indicators (the EM)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1EB985D-13B2-4FCC-A9C6-481B63F2ED2B}" type="parTrans" cxnId="{A35375C4-D98F-456F-B4E2-DC611A4F4328}">
      <dgm:prSet/>
      <dgm:spPr/>
      <dgm:t>
        <a:bodyPr/>
        <a:lstStyle/>
        <a:p>
          <a:endParaRPr lang="en-US" sz="1400"/>
        </a:p>
      </dgm:t>
    </dgm:pt>
    <dgm:pt modelId="{4A985403-8DDB-41A0-8D58-5AB0CAC20B4C}" type="sibTrans" cxnId="{A35375C4-D98F-456F-B4E2-DC611A4F4328}">
      <dgm:prSet/>
      <dgm:spPr/>
      <dgm:t>
        <a:bodyPr/>
        <a:lstStyle/>
        <a:p>
          <a:endParaRPr lang="en-US" sz="1400"/>
        </a:p>
      </dgm:t>
    </dgm:pt>
    <dgm:pt modelId="{A2AF1F2B-A843-4BF8-B2DD-57BE10571177}">
      <dgm:prSet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Pilot test BNs and modify parameters </a:t>
          </a:r>
        </a:p>
      </dgm:t>
    </dgm:pt>
    <dgm:pt modelId="{BA6B8115-DE26-4DEE-88E2-B6ADF879BA56}" type="parTrans" cxnId="{D548C95B-5B05-4283-A330-C6F6E780CFBD}">
      <dgm:prSet/>
      <dgm:spPr/>
      <dgm:t>
        <a:bodyPr/>
        <a:lstStyle/>
        <a:p>
          <a:endParaRPr lang="en-US" sz="1400"/>
        </a:p>
      </dgm:t>
    </dgm:pt>
    <dgm:pt modelId="{DDEFA3A6-11FB-441E-88B2-DC005FA42A1B}" type="sibTrans" cxnId="{D548C95B-5B05-4283-A330-C6F6E780CFBD}">
      <dgm:prSet/>
      <dgm:spPr/>
      <dgm:t>
        <a:bodyPr/>
        <a:lstStyle/>
        <a:p>
          <a:endParaRPr lang="en-US" sz="1400"/>
        </a:p>
      </dgm:t>
    </dgm:pt>
    <dgm:pt modelId="{EE5CE6E5-853F-4857-8768-4006EACB135F}">
      <dgm:prSet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Validate stealth asst. with external measures</a:t>
          </a:r>
        </a:p>
      </dgm:t>
    </dgm:pt>
    <dgm:pt modelId="{74539A3A-62E3-488E-9581-351C18C694EE}" type="parTrans" cxnId="{FC0C7F62-284D-4413-A692-469D845C7864}">
      <dgm:prSet/>
      <dgm:spPr/>
      <dgm:t>
        <a:bodyPr/>
        <a:lstStyle/>
        <a:p>
          <a:endParaRPr lang="en-US" sz="1400"/>
        </a:p>
      </dgm:t>
    </dgm:pt>
    <dgm:pt modelId="{21C53BC6-A1E2-4AE1-B009-9F07424D6F27}" type="sibTrans" cxnId="{FC0C7F62-284D-4413-A692-469D845C7864}">
      <dgm:prSet/>
      <dgm:spPr/>
      <dgm:t>
        <a:bodyPr/>
        <a:lstStyle/>
        <a:p>
          <a:endParaRPr lang="en-US" sz="1400"/>
        </a:p>
      </dgm:t>
    </dgm:pt>
    <dgm:pt modelId="{32B84569-624A-429D-BCB2-31A8FB5BA0E7}">
      <dgm:prSet custT="1"/>
      <dgm:spPr/>
      <dgm:t>
        <a:bodyPr/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Use asst. data for feedback and learning support</a:t>
          </a:r>
        </a:p>
      </dgm:t>
    </dgm:pt>
    <dgm:pt modelId="{85B048F2-C3EE-42F5-9975-C30A53088209}" type="parTrans" cxnId="{01F7E06F-7095-421E-BE93-B102CD756C07}">
      <dgm:prSet/>
      <dgm:spPr/>
      <dgm:t>
        <a:bodyPr/>
        <a:lstStyle/>
        <a:p>
          <a:endParaRPr lang="en-US" sz="1400"/>
        </a:p>
      </dgm:t>
    </dgm:pt>
    <dgm:pt modelId="{F97D8D52-D9DC-40F2-8F1F-C726BD1989AB}" type="sibTrans" cxnId="{01F7E06F-7095-421E-BE93-B102CD756C07}">
      <dgm:prSet/>
      <dgm:spPr/>
      <dgm:t>
        <a:bodyPr/>
        <a:lstStyle/>
        <a:p>
          <a:endParaRPr lang="en-US" sz="1400"/>
        </a:p>
      </dgm:t>
    </dgm:pt>
    <dgm:pt modelId="{175FD2C7-41DA-48AE-A222-15DB52377C32}">
      <dgm:prSet custT="1"/>
      <dgm:spPr/>
      <dgm:t>
        <a:bodyPr/>
        <a:lstStyle/>
        <a:p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statistical relations (indicators &amp; CM </a:t>
          </a:r>
          <a:r>
            <a:rPr lang="en-US" sz="20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var’s</a:t>
          </a:r>
          <a:r>
            <a: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02161A2-561E-44F7-A5C8-17600CB619FD}" type="sibTrans" cxnId="{CF9A095F-9D67-4758-8040-EC084D1AB7E3}">
      <dgm:prSet/>
      <dgm:spPr/>
      <dgm:t>
        <a:bodyPr/>
        <a:lstStyle/>
        <a:p>
          <a:endParaRPr lang="en-US" sz="1400"/>
        </a:p>
      </dgm:t>
    </dgm:pt>
    <dgm:pt modelId="{0274B3C8-9F14-45AD-A742-86C67DBC1D69}" type="parTrans" cxnId="{CF9A095F-9D67-4758-8040-EC084D1AB7E3}">
      <dgm:prSet/>
      <dgm:spPr/>
      <dgm:t>
        <a:bodyPr/>
        <a:lstStyle/>
        <a:p>
          <a:endParaRPr lang="en-US" sz="1400"/>
        </a:p>
      </dgm:t>
    </dgm:pt>
    <dgm:pt modelId="{99BAA67A-61DF-4924-800C-EBB091DA0260}" type="pres">
      <dgm:prSet presAssocID="{BB7BB603-A6AB-4573-AA0C-F4FEF120F944}" presName="Name0" presStyleCnt="0">
        <dgm:presLayoutVars>
          <dgm:chMax val="7"/>
          <dgm:chPref val="7"/>
          <dgm:dir/>
        </dgm:presLayoutVars>
      </dgm:prSet>
      <dgm:spPr/>
    </dgm:pt>
    <dgm:pt modelId="{23881C97-9947-473C-97E9-B2B4845F3389}" type="pres">
      <dgm:prSet presAssocID="{BB7BB603-A6AB-4573-AA0C-F4FEF120F944}" presName="Name1" presStyleCnt="0"/>
      <dgm:spPr/>
    </dgm:pt>
    <dgm:pt modelId="{2E8544EF-7EA9-4A1B-80EE-771AB29547F8}" type="pres">
      <dgm:prSet presAssocID="{BB7BB603-A6AB-4573-AA0C-F4FEF120F944}" presName="cycle" presStyleCnt="0"/>
      <dgm:spPr/>
    </dgm:pt>
    <dgm:pt modelId="{08F24B45-E874-4E51-9179-B159CD2B5DD0}" type="pres">
      <dgm:prSet presAssocID="{BB7BB603-A6AB-4573-AA0C-F4FEF120F944}" presName="srcNode" presStyleLbl="node1" presStyleIdx="0" presStyleCnt="5"/>
      <dgm:spPr/>
    </dgm:pt>
    <dgm:pt modelId="{427783B8-144D-4044-9282-C76196C30E5E}" type="pres">
      <dgm:prSet presAssocID="{BB7BB603-A6AB-4573-AA0C-F4FEF120F944}" presName="conn" presStyleLbl="parChTrans1D2" presStyleIdx="0" presStyleCnt="1"/>
      <dgm:spPr/>
    </dgm:pt>
    <dgm:pt modelId="{68F3159D-6F57-4D94-8465-D769F3816932}" type="pres">
      <dgm:prSet presAssocID="{BB7BB603-A6AB-4573-AA0C-F4FEF120F944}" presName="extraNode" presStyleLbl="node1" presStyleIdx="0" presStyleCnt="5"/>
      <dgm:spPr/>
    </dgm:pt>
    <dgm:pt modelId="{3A9E56C6-8B10-4AA0-BB19-734CF1E69B0C}" type="pres">
      <dgm:prSet presAssocID="{BB7BB603-A6AB-4573-AA0C-F4FEF120F944}" presName="dstNode" presStyleLbl="node1" presStyleIdx="0" presStyleCnt="5"/>
      <dgm:spPr/>
    </dgm:pt>
    <dgm:pt modelId="{3E5A5288-AAC1-4FED-A14A-94EFB585BC9B}" type="pres">
      <dgm:prSet presAssocID="{287A5D09-4D7E-40AC-95C0-BE1BB262B795}" presName="text_1" presStyleLbl="node1" presStyleIdx="0" presStyleCnt="5">
        <dgm:presLayoutVars>
          <dgm:bulletEnabled val="1"/>
        </dgm:presLayoutVars>
      </dgm:prSet>
      <dgm:spPr/>
    </dgm:pt>
    <dgm:pt modelId="{AE8FC902-4286-45E2-92B6-F4465C032DD2}" type="pres">
      <dgm:prSet presAssocID="{287A5D09-4D7E-40AC-95C0-BE1BB262B795}" presName="accent_1" presStyleCnt="0"/>
      <dgm:spPr/>
    </dgm:pt>
    <dgm:pt modelId="{9390A56E-7194-409E-81EA-3116A93224B9}" type="pres">
      <dgm:prSet presAssocID="{287A5D09-4D7E-40AC-95C0-BE1BB262B795}" presName="accentRepeatNode" presStyleLbl="solidFgAcc1" presStyleIdx="0" presStyleCnt="5"/>
      <dgm:spPr>
        <a:ln w="63500">
          <a:solidFill>
            <a:srgbClr val="C00000"/>
          </a:solidFill>
        </a:ln>
      </dgm:spPr>
    </dgm:pt>
    <dgm:pt modelId="{383E8DD5-038F-42B5-A272-C5D923F733CE}" type="pres">
      <dgm:prSet presAssocID="{175FD2C7-41DA-48AE-A222-15DB52377C32}" presName="text_2" presStyleLbl="node1" presStyleIdx="1" presStyleCnt="5">
        <dgm:presLayoutVars>
          <dgm:bulletEnabled val="1"/>
        </dgm:presLayoutVars>
      </dgm:prSet>
      <dgm:spPr/>
    </dgm:pt>
    <dgm:pt modelId="{EF990A1D-9510-4CF0-BBC7-665D15E7FF3A}" type="pres">
      <dgm:prSet presAssocID="{175FD2C7-41DA-48AE-A222-15DB52377C32}" presName="accent_2" presStyleCnt="0"/>
      <dgm:spPr/>
    </dgm:pt>
    <dgm:pt modelId="{AA988F46-51A9-4AB2-835F-70D0123F4B02}" type="pres">
      <dgm:prSet presAssocID="{175FD2C7-41DA-48AE-A222-15DB52377C32}" presName="accentRepeatNode" presStyleLbl="solidFgAcc1" presStyleIdx="1" presStyleCnt="5"/>
      <dgm:spPr>
        <a:ln w="63500"/>
      </dgm:spPr>
    </dgm:pt>
    <dgm:pt modelId="{BD7E7784-625A-45E8-9CAF-E0AFA8A26758}" type="pres">
      <dgm:prSet presAssocID="{A2AF1F2B-A843-4BF8-B2DD-57BE10571177}" presName="text_3" presStyleLbl="node1" presStyleIdx="2" presStyleCnt="5">
        <dgm:presLayoutVars>
          <dgm:bulletEnabled val="1"/>
        </dgm:presLayoutVars>
      </dgm:prSet>
      <dgm:spPr/>
    </dgm:pt>
    <dgm:pt modelId="{3AF0E50F-86CF-4962-8A7D-5A27308BA50E}" type="pres">
      <dgm:prSet presAssocID="{A2AF1F2B-A843-4BF8-B2DD-57BE10571177}" presName="accent_3" presStyleCnt="0"/>
      <dgm:spPr/>
    </dgm:pt>
    <dgm:pt modelId="{C50CDC16-90B1-4A59-A3F2-5EECBC3560D5}" type="pres">
      <dgm:prSet presAssocID="{A2AF1F2B-A843-4BF8-B2DD-57BE10571177}" presName="accentRepeatNode" presStyleLbl="solidFgAcc1" presStyleIdx="2" presStyleCnt="5"/>
      <dgm:spPr>
        <a:ln w="63500">
          <a:solidFill>
            <a:schemeClr val="accent4">
              <a:lumMod val="75000"/>
            </a:schemeClr>
          </a:solidFill>
        </a:ln>
      </dgm:spPr>
    </dgm:pt>
    <dgm:pt modelId="{E91B9995-B6B5-47A8-B5BA-E3BF5A948ABB}" type="pres">
      <dgm:prSet presAssocID="{EE5CE6E5-853F-4857-8768-4006EACB135F}" presName="text_4" presStyleLbl="node1" presStyleIdx="3" presStyleCnt="5">
        <dgm:presLayoutVars>
          <dgm:bulletEnabled val="1"/>
        </dgm:presLayoutVars>
      </dgm:prSet>
      <dgm:spPr/>
    </dgm:pt>
    <dgm:pt modelId="{14DF508F-1BEC-457D-83D6-B47C4A504482}" type="pres">
      <dgm:prSet presAssocID="{EE5CE6E5-853F-4857-8768-4006EACB135F}" presName="accent_4" presStyleCnt="0"/>
      <dgm:spPr/>
    </dgm:pt>
    <dgm:pt modelId="{66A982EB-FC9F-4E85-93EE-066DF8DD0D57}" type="pres">
      <dgm:prSet presAssocID="{EE5CE6E5-853F-4857-8768-4006EACB135F}" presName="accentRepeatNode" presStyleLbl="solidFgAcc1" presStyleIdx="3" presStyleCnt="5"/>
      <dgm:spPr>
        <a:ln w="63500">
          <a:solidFill>
            <a:schemeClr val="accent1">
              <a:lumMod val="75000"/>
            </a:schemeClr>
          </a:solidFill>
        </a:ln>
      </dgm:spPr>
    </dgm:pt>
    <dgm:pt modelId="{10E8D3EB-1F78-4FCB-988A-9089B132927F}" type="pres">
      <dgm:prSet presAssocID="{32B84569-624A-429D-BCB2-31A8FB5BA0E7}" presName="text_5" presStyleLbl="node1" presStyleIdx="4" presStyleCnt="5">
        <dgm:presLayoutVars>
          <dgm:bulletEnabled val="1"/>
        </dgm:presLayoutVars>
      </dgm:prSet>
      <dgm:spPr/>
    </dgm:pt>
    <dgm:pt modelId="{CB63EC2E-38A0-4B14-9C0F-6332189F2E5E}" type="pres">
      <dgm:prSet presAssocID="{32B84569-624A-429D-BCB2-31A8FB5BA0E7}" presName="accent_5" presStyleCnt="0"/>
      <dgm:spPr/>
    </dgm:pt>
    <dgm:pt modelId="{1FFE6A22-362C-4539-9CF8-5886950A5BF3}" type="pres">
      <dgm:prSet presAssocID="{32B84569-624A-429D-BCB2-31A8FB5BA0E7}" presName="accentRepeatNode" presStyleLbl="solidFgAcc1" presStyleIdx="4" presStyleCnt="5"/>
      <dgm:spPr>
        <a:ln w="63500">
          <a:solidFill>
            <a:schemeClr val="accent6">
              <a:lumMod val="75000"/>
            </a:schemeClr>
          </a:solidFill>
        </a:ln>
      </dgm:spPr>
    </dgm:pt>
  </dgm:ptLst>
  <dgm:cxnLst>
    <dgm:cxn modelId="{4FD37404-D85D-4F6A-97B7-433ECDA47CCA}" type="presOf" srcId="{175FD2C7-41DA-48AE-A222-15DB52377C32}" destId="{383E8DD5-038F-42B5-A272-C5D923F733CE}" srcOrd="0" destOrd="0" presId="urn:microsoft.com/office/officeart/2008/layout/VerticalCurvedList"/>
    <dgm:cxn modelId="{EBDD9F1E-A49E-4501-AF66-0336A994E8FA}" type="presOf" srcId="{A2AF1F2B-A843-4BF8-B2DD-57BE10571177}" destId="{BD7E7784-625A-45E8-9CAF-E0AFA8A26758}" srcOrd="0" destOrd="0" presId="urn:microsoft.com/office/officeart/2008/layout/VerticalCurvedList"/>
    <dgm:cxn modelId="{DAFCC33E-57CD-422F-A8C8-98181A1E7E87}" type="presOf" srcId="{BB7BB603-A6AB-4573-AA0C-F4FEF120F944}" destId="{99BAA67A-61DF-4924-800C-EBB091DA0260}" srcOrd="0" destOrd="0" presId="urn:microsoft.com/office/officeart/2008/layout/VerticalCurvedList"/>
    <dgm:cxn modelId="{D548C95B-5B05-4283-A330-C6F6E780CFBD}" srcId="{BB7BB603-A6AB-4573-AA0C-F4FEF120F944}" destId="{A2AF1F2B-A843-4BF8-B2DD-57BE10571177}" srcOrd="2" destOrd="0" parTransId="{BA6B8115-DE26-4DEE-88E2-B6ADF879BA56}" sibTransId="{DDEFA3A6-11FB-441E-88B2-DC005FA42A1B}"/>
    <dgm:cxn modelId="{CF9A095F-9D67-4758-8040-EC084D1AB7E3}" srcId="{BB7BB603-A6AB-4573-AA0C-F4FEF120F944}" destId="{175FD2C7-41DA-48AE-A222-15DB52377C32}" srcOrd="1" destOrd="0" parTransId="{0274B3C8-9F14-45AD-A742-86C67DBC1D69}" sibTransId="{D02161A2-561E-44F7-A5C8-17600CB619FD}"/>
    <dgm:cxn modelId="{FC0C7F62-284D-4413-A692-469D845C7864}" srcId="{BB7BB603-A6AB-4573-AA0C-F4FEF120F944}" destId="{EE5CE6E5-853F-4857-8768-4006EACB135F}" srcOrd="3" destOrd="0" parTransId="{74539A3A-62E3-488E-9581-351C18C694EE}" sibTransId="{21C53BC6-A1E2-4AE1-B009-9F07424D6F27}"/>
    <dgm:cxn modelId="{01F7E06F-7095-421E-BE93-B102CD756C07}" srcId="{BB7BB603-A6AB-4573-AA0C-F4FEF120F944}" destId="{32B84569-624A-429D-BCB2-31A8FB5BA0E7}" srcOrd="4" destOrd="0" parTransId="{85B048F2-C3EE-42F5-9975-C30A53088209}" sibTransId="{F97D8D52-D9DC-40F2-8F1F-C726BD1989AB}"/>
    <dgm:cxn modelId="{155E1E83-5B8F-4A96-8874-B3C3CF06686B}" type="presOf" srcId="{4A985403-8DDB-41A0-8D58-5AB0CAC20B4C}" destId="{427783B8-144D-4044-9282-C76196C30E5E}" srcOrd="0" destOrd="0" presId="urn:microsoft.com/office/officeart/2008/layout/VerticalCurvedList"/>
    <dgm:cxn modelId="{A35375C4-D98F-456F-B4E2-DC611A4F4328}" srcId="{BB7BB603-A6AB-4573-AA0C-F4FEF120F944}" destId="{287A5D09-4D7E-40AC-95C0-BE1BB262B795}" srcOrd="0" destOrd="0" parTransId="{D1EB985D-13B2-4FCC-A9C6-481B63F2ED2B}" sibTransId="{4A985403-8DDB-41A0-8D58-5AB0CAC20B4C}"/>
    <dgm:cxn modelId="{09EC83C6-0AE6-4695-B8F8-4056499E518D}" type="presOf" srcId="{32B84569-624A-429D-BCB2-31A8FB5BA0E7}" destId="{10E8D3EB-1F78-4FCB-988A-9089B132927F}" srcOrd="0" destOrd="0" presId="urn:microsoft.com/office/officeart/2008/layout/VerticalCurvedList"/>
    <dgm:cxn modelId="{3EEA65E1-7798-4590-BB8C-3666B5FB3FFC}" type="presOf" srcId="{287A5D09-4D7E-40AC-95C0-BE1BB262B795}" destId="{3E5A5288-AAC1-4FED-A14A-94EFB585BC9B}" srcOrd="0" destOrd="0" presId="urn:microsoft.com/office/officeart/2008/layout/VerticalCurvedList"/>
    <dgm:cxn modelId="{50C016FC-FAAA-467F-AE70-930311C7C4A8}" type="presOf" srcId="{EE5CE6E5-853F-4857-8768-4006EACB135F}" destId="{E91B9995-B6B5-47A8-B5BA-E3BF5A948ABB}" srcOrd="0" destOrd="0" presId="urn:microsoft.com/office/officeart/2008/layout/VerticalCurvedList"/>
    <dgm:cxn modelId="{826BDEA3-5C91-493F-A98F-3A58F851C0AC}" type="presParOf" srcId="{99BAA67A-61DF-4924-800C-EBB091DA0260}" destId="{23881C97-9947-473C-97E9-B2B4845F3389}" srcOrd="0" destOrd="0" presId="urn:microsoft.com/office/officeart/2008/layout/VerticalCurvedList"/>
    <dgm:cxn modelId="{39877C12-E87E-4D9E-9259-EFA74DCBEDB6}" type="presParOf" srcId="{23881C97-9947-473C-97E9-B2B4845F3389}" destId="{2E8544EF-7EA9-4A1B-80EE-771AB29547F8}" srcOrd="0" destOrd="0" presId="urn:microsoft.com/office/officeart/2008/layout/VerticalCurvedList"/>
    <dgm:cxn modelId="{C8CC4AEA-3F46-4694-84DC-F206CC2E4A32}" type="presParOf" srcId="{2E8544EF-7EA9-4A1B-80EE-771AB29547F8}" destId="{08F24B45-E874-4E51-9179-B159CD2B5DD0}" srcOrd="0" destOrd="0" presId="urn:microsoft.com/office/officeart/2008/layout/VerticalCurvedList"/>
    <dgm:cxn modelId="{EC3D19A8-A587-4B29-A48A-D2BCF5CF3DC0}" type="presParOf" srcId="{2E8544EF-7EA9-4A1B-80EE-771AB29547F8}" destId="{427783B8-144D-4044-9282-C76196C30E5E}" srcOrd="1" destOrd="0" presId="urn:microsoft.com/office/officeart/2008/layout/VerticalCurvedList"/>
    <dgm:cxn modelId="{29896D1B-A59C-49F4-ABD9-7AD691F9743B}" type="presParOf" srcId="{2E8544EF-7EA9-4A1B-80EE-771AB29547F8}" destId="{68F3159D-6F57-4D94-8465-D769F3816932}" srcOrd="2" destOrd="0" presId="urn:microsoft.com/office/officeart/2008/layout/VerticalCurvedList"/>
    <dgm:cxn modelId="{36D8A03C-EAD9-44FB-8486-EE1C2C71049B}" type="presParOf" srcId="{2E8544EF-7EA9-4A1B-80EE-771AB29547F8}" destId="{3A9E56C6-8B10-4AA0-BB19-734CF1E69B0C}" srcOrd="3" destOrd="0" presId="urn:microsoft.com/office/officeart/2008/layout/VerticalCurvedList"/>
    <dgm:cxn modelId="{7C867318-5234-435E-A858-3A8189AE950A}" type="presParOf" srcId="{23881C97-9947-473C-97E9-B2B4845F3389}" destId="{3E5A5288-AAC1-4FED-A14A-94EFB585BC9B}" srcOrd="1" destOrd="0" presId="urn:microsoft.com/office/officeart/2008/layout/VerticalCurvedList"/>
    <dgm:cxn modelId="{8CCA2F3F-035D-47EB-B9E9-6F78E4A3A4E5}" type="presParOf" srcId="{23881C97-9947-473C-97E9-B2B4845F3389}" destId="{AE8FC902-4286-45E2-92B6-F4465C032DD2}" srcOrd="2" destOrd="0" presId="urn:microsoft.com/office/officeart/2008/layout/VerticalCurvedList"/>
    <dgm:cxn modelId="{621B20D9-34B3-4728-B1B6-98E8E0A634F4}" type="presParOf" srcId="{AE8FC902-4286-45E2-92B6-F4465C032DD2}" destId="{9390A56E-7194-409E-81EA-3116A93224B9}" srcOrd="0" destOrd="0" presId="urn:microsoft.com/office/officeart/2008/layout/VerticalCurvedList"/>
    <dgm:cxn modelId="{178B190A-3698-4155-9831-5A8DA5035EC2}" type="presParOf" srcId="{23881C97-9947-473C-97E9-B2B4845F3389}" destId="{383E8DD5-038F-42B5-A272-C5D923F733CE}" srcOrd="3" destOrd="0" presId="urn:microsoft.com/office/officeart/2008/layout/VerticalCurvedList"/>
    <dgm:cxn modelId="{9C42B486-047F-4B2C-8AD3-B530FB9C575E}" type="presParOf" srcId="{23881C97-9947-473C-97E9-B2B4845F3389}" destId="{EF990A1D-9510-4CF0-BBC7-665D15E7FF3A}" srcOrd="4" destOrd="0" presId="urn:microsoft.com/office/officeart/2008/layout/VerticalCurvedList"/>
    <dgm:cxn modelId="{954192BA-1A5E-45CC-BB8C-BE5DF8AA8A2A}" type="presParOf" srcId="{EF990A1D-9510-4CF0-BBC7-665D15E7FF3A}" destId="{AA988F46-51A9-4AB2-835F-70D0123F4B02}" srcOrd="0" destOrd="0" presId="urn:microsoft.com/office/officeart/2008/layout/VerticalCurvedList"/>
    <dgm:cxn modelId="{0F2FE884-36D1-4F97-B09B-6D3F8F52CCB6}" type="presParOf" srcId="{23881C97-9947-473C-97E9-B2B4845F3389}" destId="{BD7E7784-625A-45E8-9CAF-E0AFA8A26758}" srcOrd="5" destOrd="0" presId="urn:microsoft.com/office/officeart/2008/layout/VerticalCurvedList"/>
    <dgm:cxn modelId="{64E97157-2F88-4815-8F89-070BE2679A5A}" type="presParOf" srcId="{23881C97-9947-473C-97E9-B2B4845F3389}" destId="{3AF0E50F-86CF-4962-8A7D-5A27308BA50E}" srcOrd="6" destOrd="0" presId="urn:microsoft.com/office/officeart/2008/layout/VerticalCurvedList"/>
    <dgm:cxn modelId="{DBBA40EC-8DCC-4CE7-A008-7291418EA1B0}" type="presParOf" srcId="{3AF0E50F-86CF-4962-8A7D-5A27308BA50E}" destId="{C50CDC16-90B1-4A59-A3F2-5EECBC3560D5}" srcOrd="0" destOrd="0" presId="urn:microsoft.com/office/officeart/2008/layout/VerticalCurvedList"/>
    <dgm:cxn modelId="{7585D500-D3E8-4783-9E57-9B358F1F8ED8}" type="presParOf" srcId="{23881C97-9947-473C-97E9-B2B4845F3389}" destId="{E91B9995-B6B5-47A8-B5BA-E3BF5A948ABB}" srcOrd="7" destOrd="0" presId="urn:microsoft.com/office/officeart/2008/layout/VerticalCurvedList"/>
    <dgm:cxn modelId="{9DD3CF66-FE2E-4923-B994-4A3B08CF77BB}" type="presParOf" srcId="{23881C97-9947-473C-97E9-B2B4845F3389}" destId="{14DF508F-1BEC-457D-83D6-B47C4A504482}" srcOrd="8" destOrd="0" presId="urn:microsoft.com/office/officeart/2008/layout/VerticalCurvedList"/>
    <dgm:cxn modelId="{2B1317C4-4829-4324-916B-9DCE2348A87C}" type="presParOf" srcId="{14DF508F-1BEC-457D-83D6-B47C4A504482}" destId="{66A982EB-FC9F-4E85-93EE-066DF8DD0D57}" srcOrd="0" destOrd="0" presId="urn:microsoft.com/office/officeart/2008/layout/VerticalCurvedList"/>
    <dgm:cxn modelId="{C87CA357-BEAD-4824-919C-4D97511AD82D}" type="presParOf" srcId="{23881C97-9947-473C-97E9-B2B4845F3389}" destId="{10E8D3EB-1F78-4FCB-988A-9089B132927F}" srcOrd="9" destOrd="0" presId="urn:microsoft.com/office/officeart/2008/layout/VerticalCurvedList"/>
    <dgm:cxn modelId="{D996FBAE-DD59-41B3-AB0F-2F15C88C7C7A}" type="presParOf" srcId="{23881C97-9947-473C-97E9-B2B4845F3389}" destId="{CB63EC2E-38A0-4B14-9C0F-6332189F2E5E}" srcOrd="10" destOrd="0" presId="urn:microsoft.com/office/officeart/2008/layout/VerticalCurvedList"/>
    <dgm:cxn modelId="{FAE3B72C-8ED8-447C-9610-BC45E96AB907}" type="presParOf" srcId="{CB63EC2E-38A0-4B14-9C0F-6332189F2E5E}" destId="{1FFE6A22-362C-4539-9CF8-5886950A5BF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6E60E-4D53-405D-8010-AFA0744BF0F2}">
      <dsp:nvSpPr>
        <dsp:cNvPr id="0" name=""/>
        <dsp:cNvSpPr/>
      </dsp:nvSpPr>
      <dsp:spPr>
        <a:xfrm>
          <a:off x="3581172" y="1246920"/>
          <a:ext cx="1670505" cy="167050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A38FCD0B-B940-4A25-A280-31CB19CD6A21}">
      <dsp:nvSpPr>
        <dsp:cNvPr id="0" name=""/>
        <dsp:cNvSpPr/>
      </dsp:nvSpPr>
      <dsp:spPr>
        <a:xfrm>
          <a:off x="3372359" y="0"/>
          <a:ext cx="2088131" cy="11375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Interactivity</a:t>
          </a:r>
        </a:p>
      </dsp:txBody>
      <dsp:txXfrm>
        <a:off x="3372359" y="0"/>
        <a:ext cx="2088131" cy="1137503"/>
      </dsp:txXfrm>
    </dsp:sp>
    <dsp:sp modelId="{74740A1C-6D64-443A-8AB6-2B7721BAAE16}">
      <dsp:nvSpPr>
        <dsp:cNvPr id="0" name=""/>
        <dsp:cNvSpPr/>
      </dsp:nvSpPr>
      <dsp:spPr>
        <a:xfrm>
          <a:off x="4123390" y="1560004"/>
          <a:ext cx="1670505" cy="1670505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069D80A9-3AD5-42B4-92D3-0A44190430C8}">
      <dsp:nvSpPr>
        <dsp:cNvPr id="0" name=""/>
        <dsp:cNvSpPr/>
      </dsp:nvSpPr>
      <dsp:spPr>
        <a:xfrm>
          <a:off x="5917791" y="1083336"/>
          <a:ext cx="1978852" cy="124583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Goals</a:t>
          </a:r>
        </a:p>
      </dsp:txBody>
      <dsp:txXfrm>
        <a:off x="5917791" y="1083336"/>
        <a:ext cx="1978852" cy="1245837"/>
      </dsp:txXfrm>
    </dsp:sp>
    <dsp:sp modelId="{E2FDD35C-DBDC-4477-97FA-91BD590F334F}">
      <dsp:nvSpPr>
        <dsp:cNvPr id="0" name=""/>
        <dsp:cNvSpPr/>
      </dsp:nvSpPr>
      <dsp:spPr>
        <a:xfrm>
          <a:off x="4123390" y="2186173"/>
          <a:ext cx="1670505" cy="1670505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A1015B0E-76C1-4B17-986E-3FC4638696AD}">
      <dsp:nvSpPr>
        <dsp:cNvPr id="0" name=""/>
        <dsp:cNvSpPr/>
      </dsp:nvSpPr>
      <dsp:spPr>
        <a:xfrm>
          <a:off x="5917791" y="2941259"/>
          <a:ext cx="1978852" cy="13920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Challenges</a:t>
          </a:r>
        </a:p>
      </dsp:txBody>
      <dsp:txXfrm>
        <a:off x="5917791" y="2941259"/>
        <a:ext cx="1978852" cy="1392087"/>
      </dsp:txXfrm>
    </dsp:sp>
    <dsp:sp modelId="{EB30E8D6-F95F-4E14-BE12-714161DBD277}">
      <dsp:nvSpPr>
        <dsp:cNvPr id="0" name=""/>
        <dsp:cNvSpPr/>
      </dsp:nvSpPr>
      <dsp:spPr>
        <a:xfrm>
          <a:off x="3581172" y="2499799"/>
          <a:ext cx="1670505" cy="167050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026C40C-1045-4994-9F00-32868F67634F}">
      <dsp:nvSpPr>
        <dsp:cNvPr id="0" name=""/>
        <dsp:cNvSpPr/>
      </dsp:nvSpPr>
      <dsp:spPr>
        <a:xfrm>
          <a:off x="3372359" y="4279180"/>
          <a:ext cx="2088131" cy="1137503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Control</a:t>
          </a:r>
        </a:p>
      </dsp:txBody>
      <dsp:txXfrm>
        <a:off x="3372359" y="4279180"/>
        <a:ext cx="2088131" cy="1137503"/>
      </dsp:txXfrm>
    </dsp:sp>
    <dsp:sp modelId="{A1A352AE-7B11-4688-A00D-2C024C08E424}">
      <dsp:nvSpPr>
        <dsp:cNvPr id="0" name=""/>
        <dsp:cNvSpPr/>
      </dsp:nvSpPr>
      <dsp:spPr>
        <a:xfrm>
          <a:off x="3038954" y="2186173"/>
          <a:ext cx="1670505" cy="1670505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01741EDD-7E2D-40C8-A244-B9AAB51EAFAD}">
      <dsp:nvSpPr>
        <dsp:cNvPr id="0" name=""/>
        <dsp:cNvSpPr/>
      </dsp:nvSpPr>
      <dsp:spPr>
        <a:xfrm>
          <a:off x="936205" y="2941259"/>
          <a:ext cx="1978852" cy="13920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Feedback</a:t>
          </a:r>
        </a:p>
      </dsp:txBody>
      <dsp:txXfrm>
        <a:off x="936205" y="2941259"/>
        <a:ext cx="1978852" cy="1392087"/>
      </dsp:txXfrm>
    </dsp:sp>
    <dsp:sp modelId="{520AB84C-BA86-4E4A-869A-2D32AC708988}">
      <dsp:nvSpPr>
        <dsp:cNvPr id="0" name=""/>
        <dsp:cNvSpPr/>
      </dsp:nvSpPr>
      <dsp:spPr>
        <a:xfrm>
          <a:off x="3038954" y="1560004"/>
          <a:ext cx="1670505" cy="1670505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FAF0B63B-5FF1-42B3-B2F6-0D58845241F1}">
      <dsp:nvSpPr>
        <dsp:cNvPr id="0" name=""/>
        <dsp:cNvSpPr/>
      </dsp:nvSpPr>
      <dsp:spPr>
        <a:xfrm>
          <a:off x="936205" y="1083336"/>
          <a:ext cx="1978852" cy="139208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2400" b="0" i="0" u="none" strike="noStrike" kern="1200" cap="none" normalizeH="0" baseline="0" dirty="0">
              <a:ln/>
              <a:effectLst/>
              <a:latin typeface="Calibri" pitchFamily="34" charset="0"/>
              <a:cs typeface="Arial" charset="0"/>
            </a:rPr>
            <a:t>Stimuli</a:t>
          </a:r>
        </a:p>
      </dsp:txBody>
      <dsp:txXfrm>
        <a:off x="936205" y="1083336"/>
        <a:ext cx="1978852" cy="13920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783B8-144D-4044-9282-C76196C30E5E}">
      <dsp:nvSpPr>
        <dsp:cNvPr id="0" name=""/>
        <dsp:cNvSpPr/>
      </dsp:nvSpPr>
      <dsp:spPr>
        <a:xfrm>
          <a:off x="-3144344" y="-483970"/>
          <a:ext cx="3750330" cy="3750330"/>
        </a:xfrm>
        <a:prstGeom prst="blockArc">
          <a:avLst>
            <a:gd name="adj1" fmla="val 18900000"/>
            <a:gd name="adj2" fmla="val 2700000"/>
            <a:gd name="adj3" fmla="val 576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63F59-582D-405C-A433-F88FFB68E16A}">
      <dsp:nvSpPr>
        <dsp:cNvPr id="0" name=""/>
        <dsp:cNvSpPr/>
      </dsp:nvSpPr>
      <dsp:spPr>
        <a:xfrm>
          <a:off x="296503" y="179410"/>
          <a:ext cx="7395144" cy="3479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15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 Competency Model (CM)</a:t>
          </a:r>
        </a:p>
      </dsp:txBody>
      <dsp:txXfrm>
        <a:off x="296503" y="179410"/>
        <a:ext cx="7395144" cy="347909"/>
      </dsp:txXfrm>
    </dsp:sp>
    <dsp:sp modelId="{AA96BD67-BC02-4B27-A6FC-61530F7D42E1}">
      <dsp:nvSpPr>
        <dsp:cNvPr id="0" name=""/>
        <dsp:cNvSpPr/>
      </dsp:nvSpPr>
      <dsp:spPr>
        <a:xfrm>
          <a:off x="48665" y="130354"/>
          <a:ext cx="434887" cy="43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4B1F6A4-3AEC-46D0-B8C1-B4FE3D641BC8}">
      <dsp:nvSpPr>
        <dsp:cNvPr id="0" name=""/>
        <dsp:cNvSpPr/>
      </dsp:nvSpPr>
      <dsp:spPr>
        <a:xfrm>
          <a:off x="515411" y="695541"/>
          <a:ext cx="7145842" cy="3479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15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Select (or design) game to embed asst. </a:t>
          </a:r>
        </a:p>
      </dsp:txBody>
      <dsp:txXfrm>
        <a:off x="515411" y="695541"/>
        <a:ext cx="7145842" cy="347909"/>
      </dsp:txXfrm>
    </dsp:sp>
    <dsp:sp modelId="{FD5E0F72-C085-4F77-A4AF-C12C18A14765}">
      <dsp:nvSpPr>
        <dsp:cNvPr id="0" name=""/>
        <dsp:cNvSpPr/>
      </dsp:nvSpPr>
      <dsp:spPr>
        <a:xfrm>
          <a:off x="297967" y="652052"/>
          <a:ext cx="434887" cy="434887"/>
        </a:xfrm>
        <a:prstGeom prst="ellipse">
          <a:avLst/>
        </a:prstGeom>
        <a:solidFill>
          <a:schemeClr val="bg1"/>
        </a:solidFill>
        <a:ln w="508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796AA9-95FE-451F-9958-CFA8C12FF582}">
      <dsp:nvSpPr>
        <dsp:cNvPr id="0" name=""/>
        <dsp:cNvSpPr/>
      </dsp:nvSpPr>
      <dsp:spPr>
        <a:xfrm>
          <a:off x="605288" y="1222844"/>
          <a:ext cx="7069326" cy="3479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15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indicators (evidence to inform CM)</a:t>
          </a:r>
        </a:p>
      </dsp:txBody>
      <dsp:txXfrm>
        <a:off x="605288" y="1222844"/>
        <a:ext cx="7069326" cy="347909"/>
      </dsp:txXfrm>
    </dsp:sp>
    <dsp:sp modelId="{BF78082F-9374-40F1-B2B8-B48ED5273CCA}">
      <dsp:nvSpPr>
        <dsp:cNvPr id="0" name=""/>
        <dsp:cNvSpPr/>
      </dsp:nvSpPr>
      <dsp:spPr>
        <a:xfrm>
          <a:off x="374483" y="1173750"/>
          <a:ext cx="434887" cy="43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2F299B-B8A9-44B1-AB50-04BF905DA23D}">
      <dsp:nvSpPr>
        <dsp:cNvPr id="0" name=""/>
        <dsp:cNvSpPr/>
      </dsp:nvSpPr>
      <dsp:spPr>
        <a:xfrm>
          <a:off x="515411" y="1738937"/>
          <a:ext cx="7145842" cy="3479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15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 new tasks in game, if necessary </a:t>
          </a:r>
        </a:p>
      </dsp:txBody>
      <dsp:txXfrm>
        <a:off x="515411" y="1738937"/>
        <a:ext cx="7145842" cy="347909"/>
      </dsp:txXfrm>
    </dsp:sp>
    <dsp:sp modelId="{5F409444-6650-4034-A139-37A97C256F55}">
      <dsp:nvSpPr>
        <dsp:cNvPr id="0" name=""/>
        <dsp:cNvSpPr/>
      </dsp:nvSpPr>
      <dsp:spPr>
        <a:xfrm>
          <a:off x="297967" y="1695448"/>
          <a:ext cx="434887" cy="43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EF871F-9FE8-4ED9-BF5E-4BDF1773533A}">
      <dsp:nvSpPr>
        <dsp:cNvPr id="0" name=""/>
        <dsp:cNvSpPr/>
      </dsp:nvSpPr>
      <dsp:spPr>
        <a:xfrm>
          <a:off x="266109" y="2260635"/>
          <a:ext cx="7395144" cy="34790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615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Setup </a:t>
          </a: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xmlns:r="http://schemas.openxmlformats.org/officeDocument/2006/relationships" r:id="" action="ppaction://hlinksldjump"/>
            </a:rPr>
            <a:t>Q-matrix</a:t>
          </a:r>
          <a:r>
            <a:rPr lang="en-US" sz="2000" b="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(link levels to CM facets)</a:t>
          </a:r>
        </a:p>
      </dsp:txBody>
      <dsp:txXfrm>
        <a:off x="266109" y="2260635"/>
        <a:ext cx="7395144" cy="347909"/>
      </dsp:txXfrm>
    </dsp:sp>
    <dsp:sp modelId="{78ACB705-7382-446F-BEE5-C9AA85CB8F5C}">
      <dsp:nvSpPr>
        <dsp:cNvPr id="0" name=""/>
        <dsp:cNvSpPr/>
      </dsp:nvSpPr>
      <dsp:spPr>
        <a:xfrm>
          <a:off x="48665" y="2217146"/>
          <a:ext cx="434887" cy="4348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783B8-144D-4044-9282-C76196C30E5E}">
      <dsp:nvSpPr>
        <dsp:cNvPr id="0" name=""/>
        <dsp:cNvSpPr/>
      </dsp:nvSpPr>
      <dsp:spPr>
        <a:xfrm>
          <a:off x="-3188680" y="-490711"/>
          <a:ext cx="3802999" cy="3802999"/>
        </a:xfrm>
        <a:prstGeom prst="blockArc">
          <a:avLst>
            <a:gd name="adj1" fmla="val 18900000"/>
            <a:gd name="adj2" fmla="val 2700000"/>
            <a:gd name="adj3" fmla="val 56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A5288-AAC1-4FED-A14A-94EFB585BC9B}">
      <dsp:nvSpPr>
        <dsp:cNvPr id="0" name=""/>
        <dsp:cNvSpPr/>
      </dsp:nvSpPr>
      <dsp:spPr>
        <a:xfrm>
          <a:off x="269730" y="176292"/>
          <a:ext cx="7294356" cy="3528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0043" tIns="50800" rIns="50800" bIns="5080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Determine</a:t>
          </a:r>
          <a:r>
            <a:rPr lang="en-US" sz="14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 </a:t>
          </a: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“scoring rules” for indicators (the EM)</a:t>
          </a:r>
        </a:p>
      </dsp:txBody>
      <dsp:txXfrm>
        <a:off x="269730" y="176292"/>
        <a:ext cx="7294356" cy="352809"/>
      </dsp:txXfrm>
    </dsp:sp>
    <dsp:sp modelId="{9390A56E-7194-409E-81EA-3116A93224B9}">
      <dsp:nvSpPr>
        <dsp:cNvPr id="0" name=""/>
        <dsp:cNvSpPr/>
      </dsp:nvSpPr>
      <dsp:spPr>
        <a:xfrm>
          <a:off x="49224" y="132190"/>
          <a:ext cx="441012" cy="4410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3E8DD5-038F-42B5-A272-C5D923F733CE}">
      <dsp:nvSpPr>
        <dsp:cNvPr id="0" name=""/>
        <dsp:cNvSpPr/>
      </dsp:nvSpPr>
      <dsp:spPr>
        <a:xfrm>
          <a:off x="522544" y="705337"/>
          <a:ext cx="7041543" cy="3528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0043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Set statistical relations (indicators &amp; CM </a:t>
          </a:r>
          <a:r>
            <a:rPr lang="en-US" sz="2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var’s</a:t>
          </a:r>
          <a:r>
            <a:rPr lang="en-US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522544" y="705337"/>
        <a:ext cx="7041543" cy="352809"/>
      </dsp:txXfrm>
    </dsp:sp>
    <dsp:sp modelId="{AA988F46-51A9-4AB2-835F-70D0123F4B02}">
      <dsp:nvSpPr>
        <dsp:cNvPr id="0" name=""/>
        <dsp:cNvSpPr/>
      </dsp:nvSpPr>
      <dsp:spPr>
        <a:xfrm>
          <a:off x="302037" y="661236"/>
          <a:ext cx="441012" cy="4410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7E7784-625A-45E8-9CAF-E0AFA8A26758}">
      <dsp:nvSpPr>
        <dsp:cNvPr id="0" name=""/>
        <dsp:cNvSpPr/>
      </dsp:nvSpPr>
      <dsp:spPr>
        <a:xfrm>
          <a:off x="600137" y="1234383"/>
          <a:ext cx="6963949" cy="3528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0043" tIns="50800" rIns="50800" bIns="5080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Pilot test BNs and modify parameters </a:t>
          </a:r>
        </a:p>
      </dsp:txBody>
      <dsp:txXfrm>
        <a:off x="600137" y="1234383"/>
        <a:ext cx="6963949" cy="352809"/>
      </dsp:txXfrm>
    </dsp:sp>
    <dsp:sp modelId="{C50CDC16-90B1-4A59-A3F2-5EECBC3560D5}">
      <dsp:nvSpPr>
        <dsp:cNvPr id="0" name=""/>
        <dsp:cNvSpPr/>
      </dsp:nvSpPr>
      <dsp:spPr>
        <a:xfrm>
          <a:off x="379631" y="1190282"/>
          <a:ext cx="441012" cy="4410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1B9995-B6B5-47A8-B5BA-E3BF5A948ABB}">
      <dsp:nvSpPr>
        <dsp:cNvPr id="0" name=""/>
        <dsp:cNvSpPr/>
      </dsp:nvSpPr>
      <dsp:spPr>
        <a:xfrm>
          <a:off x="522544" y="1763429"/>
          <a:ext cx="7041543" cy="3528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0043" tIns="50800" rIns="50800" bIns="5080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Validate stealth asst. with external measures</a:t>
          </a:r>
        </a:p>
      </dsp:txBody>
      <dsp:txXfrm>
        <a:off x="522544" y="1763429"/>
        <a:ext cx="7041543" cy="352809"/>
      </dsp:txXfrm>
    </dsp:sp>
    <dsp:sp modelId="{66A982EB-FC9F-4E85-93EE-066DF8DD0D57}">
      <dsp:nvSpPr>
        <dsp:cNvPr id="0" name=""/>
        <dsp:cNvSpPr/>
      </dsp:nvSpPr>
      <dsp:spPr>
        <a:xfrm>
          <a:off x="302037" y="1719327"/>
          <a:ext cx="441012" cy="4410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E8D3EB-1F78-4FCB-988A-9089B132927F}">
      <dsp:nvSpPr>
        <dsp:cNvPr id="0" name=""/>
        <dsp:cNvSpPr/>
      </dsp:nvSpPr>
      <dsp:spPr>
        <a:xfrm>
          <a:off x="269730" y="2292474"/>
          <a:ext cx="7294356" cy="35280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0043" tIns="50800" rIns="50800" bIns="5080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Use asst. data for feedback and learning support</a:t>
          </a:r>
        </a:p>
      </dsp:txBody>
      <dsp:txXfrm>
        <a:off x="269730" y="2292474"/>
        <a:ext cx="7294356" cy="352809"/>
      </dsp:txXfrm>
    </dsp:sp>
    <dsp:sp modelId="{1FFE6A22-362C-4539-9CF8-5886950A5BF3}">
      <dsp:nvSpPr>
        <dsp:cNvPr id="0" name=""/>
        <dsp:cNvSpPr/>
      </dsp:nvSpPr>
      <dsp:spPr>
        <a:xfrm>
          <a:off x="49224" y="2248373"/>
          <a:ext cx="441012" cy="4410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2"/>
            <a:ext cx="3078163" cy="47085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31" y="2"/>
            <a:ext cx="3078163" cy="47085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09DF2DD2-C9AC-4DD4-9B41-E56C4A123B3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6" y="8917621"/>
            <a:ext cx="3078163" cy="4708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31" y="8917621"/>
            <a:ext cx="3078163" cy="47085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1D165852-7E5C-46EA-BCFF-33D1F70CFC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94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3077739" cy="469422"/>
          </a:xfrm>
          <a:prstGeom prst="rect">
            <a:avLst/>
          </a:prstGeom>
        </p:spPr>
        <p:txBody>
          <a:bodyPr vert="horz" lIns="94029" tIns="47014" rIns="94029" bIns="470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4" y="3"/>
            <a:ext cx="3077739" cy="469422"/>
          </a:xfrm>
          <a:prstGeom prst="rect">
            <a:avLst/>
          </a:prstGeom>
        </p:spPr>
        <p:txBody>
          <a:bodyPr vert="horz" lIns="94029" tIns="47014" rIns="94029" bIns="47014" rtlCol="0"/>
          <a:lstStyle>
            <a:lvl1pPr algn="r">
              <a:defRPr sz="1200"/>
            </a:lvl1pPr>
          </a:lstStyle>
          <a:p>
            <a:fld id="{2F9BAB0A-0C5E-4D1A-8D10-86BBFC4F59A9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7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029" tIns="47014" rIns="94029" bIns="470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31"/>
            <a:ext cx="5681980" cy="4224813"/>
          </a:xfrm>
          <a:prstGeom prst="rect">
            <a:avLst/>
          </a:prstGeom>
        </p:spPr>
        <p:txBody>
          <a:bodyPr vert="horz" lIns="94029" tIns="47014" rIns="94029" bIns="470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917425"/>
            <a:ext cx="3077739" cy="469422"/>
          </a:xfrm>
          <a:prstGeom prst="rect">
            <a:avLst/>
          </a:prstGeom>
        </p:spPr>
        <p:txBody>
          <a:bodyPr vert="horz" lIns="94029" tIns="47014" rIns="94029" bIns="470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4" y="8917425"/>
            <a:ext cx="3077739" cy="469422"/>
          </a:xfrm>
          <a:prstGeom prst="rect">
            <a:avLst/>
          </a:prstGeom>
        </p:spPr>
        <p:txBody>
          <a:bodyPr vert="horz" lIns="94029" tIns="47014" rIns="94029" bIns="47014" rtlCol="0" anchor="b"/>
          <a:lstStyle>
            <a:lvl1pPr algn="r">
              <a:defRPr sz="1200"/>
            </a:lvl1pPr>
          </a:lstStyle>
          <a:p>
            <a:fld id="{0569A108-E5A0-406E-92B1-AFF6B293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39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625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4023792" y="8918359"/>
            <a:ext cx="3078693" cy="470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835" tIns="44917" rIns="89835" bIns="44917" anchor="b"/>
          <a:lstStyle/>
          <a:p>
            <a:pPr algn="r" defTabSz="897025"/>
            <a:fld id="{9A832272-8716-41D6-9B9B-CE35071EEE80}" type="slidenum">
              <a:rPr lang="en-US" sz="1100">
                <a:latin typeface="Calibri" pitchFamily="34" charset="0"/>
              </a:rPr>
              <a:pPr algn="r" defTabSz="897025"/>
              <a:t>11</a:t>
            </a:fld>
            <a:endParaRPr lang="en-US" sz="1100" dirty="0">
              <a:latin typeface="Calibri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3863" y="704850"/>
            <a:ext cx="6254750" cy="3517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50159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1:23 min.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36F57-3C24-44D9-B623-0258150B02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7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BEE78-D8CB-4EBB-8075-5F6737423D1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964" indent="-171964">
              <a:spcAft>
                <a:spcPts val="602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357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8B43-23D2-40A2-B886-A0977DD33B4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9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1363" y="633413"/>
            <a:ext cx="5619750" cy="31607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7143">
              <a:defRPr/>
            </a:pP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2516392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1363" y="633413"/>
            <a:ext cx="5619750" cy="31607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7143">
              <a:defRPr/>
            </a:pP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655680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820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425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3863" y="704850"/>
            <a:ext cx="6254750" cy="3517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8510" fontAlgn="base">
              <a:spcBef>
                <a:spcPct val="0"/>
              </a:spcBef>
              <a:spcAft>
                <a:spcPct val="0"/>
              </a:spcAft>
            </a:pPr>
            <a:fld id="{06DEB3EB-D14D-499F-890C-2D8DE45044BA}" type="slidenum">
              <a:rPr lang="en-US"/>
              <a:pPr defTabSz="94851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481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F352F6A-888F-4000-86DD-78F64B6B9D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0938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11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759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7CA99-2D42-40F6-9578-E5D4E626E56E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15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7CA99-2D42-40F6-9578-E5D4E626E56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59851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08505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25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86103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26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494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10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9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3263"/>
            <a:ext cx="62452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3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3388" y="704850"/>
            <a:ext cx="6261100" cy="352266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59E578-1EC4-411F-9843-04B690EB9A4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539180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3E59A-5BDB-4117-B221-820BAF7D8A72}" type="slidenum">
              <a:rPr lang="en-US" smtClean="0"/>
              <a:t>30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3015E11-9E90-42F3-BE67-E6EE94F91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5547" y="4541424"/>
            <a:ext cx="5681980" cy="4224813"/>
          </a:xfrm>
        </p:spPr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2340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143" eaLnBrk="0" fontAlgn="base" hangingPunct="0">
              <a:spcBef>
                <a:spcPct val="0"/>
              </a:spcBef>
              <a:spcAft>
                <a:spcPts val="1204"/>
              </a:spcAft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603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24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714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51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7038" y="706438"/>
            <a:ext cx="6273800" cy="3529012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68B43-23D2-40A2-B886-A0977DD33B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7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4037536" y="8941615"/>
            <a:ext cx="3088785" cy="47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313" tIns="47155" rIns="94313" bIns="47155" anchor="b"/>
          <a:lstStyle/>
          <a:p>
            <a:pPr algn="r"/>
            <a:fld id="{6851BC11-87F5-4BE7-9287-622E552DFB9D}" type="slidenum">
              <a:rPr lang="en-US" sz="1200">
                <a:latin typeface="Calibri" pitchFamily="34" charset="0"/>
              </a:rPr>
              <a:pPr algn="r"/>
              <a:t>5</a:t>
            </a:fld>
            <a:endParaRPr lang="en-US" sz="1200" dirty="0">
              <a:latin typeface="Calibri" pitchFamily="34" charset="0"/>
            </a:endParaRPr>
          </a:p>
        </p:txBody>
      </p:sp>
      <p:sp>
        <p:nvSpPr>
          <p:cNvPr id="317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706438"/>
            <a:ext cx="6273800" cy="35290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>
          <a:xfrm>
            <a:off x="332978" y="4459531"/>
            <a:ext cx="6277199" cy="4224813"/>
          </a:xfrm>
        </p:spPr>
        <p:txBody>
          <a:bodyPr/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88072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706438"/>
            <a:ext cx="6273800" cy="35290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61515-853A-495E-A246-17733E62164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9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7038" y="706438"/>
            <a:ext cx="6273800" cy="35290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C61515-853A-495E-A246-17733E62164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11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6438"/>
            <a:ext cx="6270625" cy="3527425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69A108-E5A0-406E-92B1-AFF6B2932103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defTabSz="917043">
              <a:defRPr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47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3863" y="704850"/>
            <a:ext cx="6254750" cy="35179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C6ACA1-C2CC-44FB-935D-42A999324C4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086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F143E-565C-4C88-8B6F-6F09632F6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5ED459-E6B4-46CC-9F6D-CAAA63304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6CFD8-7840-468E-BA1E-20D1AAE6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DE19F-4202-437C-A037-CFDD307B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87A73-D9CD-481E-90C6-C176DB65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0779A-2281-4104-B395-3D577063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DE5FE-10CB-48D2-9B5E-4AC0C2545B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8110-1CC9-4A53-BB2F-77A076EA0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4C4B3-9BF7-4D91-8325-770650D3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CC077C-C038-4D27-9B4F-C6B5A3BDA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84B83B-6721-4380-BFDB-6B44C6F59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B1824-1FE6-4426-B96E-DD2294648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4CA90-3346-45F4-A4F9-2F32E2FD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E6199-F7F2-4429-A8B3-73F56EAB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C698C-742E-4019-A655-3AA9EB718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53C9E5-2F57-4D3C-B2AF-01EE7CAD705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18DBB-E7D0-4E47-80B7-8898F196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9B146-B7C2-4098-ACBF-4ABDB92E2F8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FD963C0-748A-4BC0-BDCA-194831A4B4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5301" y="255589"/>
            <a:ext cx="11231033" cy="60293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C7074E-089C-499D-B65A-BD031A3E9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6493" y="6522721"/>
            <a:ext cx="7686908" cy="2368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1">
                <a:solidFill>
                  <a:schemeClr val="tx1">
                    <a:tint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Annual Principal Investigators Meeting</a:t>
            </a:r>
          </a:p>
        </p:txBody>
      </p:sp>
    </p:spTree>
    <p:extLst>
      <p:ext uri="{BB962C8B-B14F-4D97-AF65-F5344CB8AC3E}">
        <p14:creationId xmlns:p14="http://schemas.microsoft.com/office/powerpoint/2010/main" val="141311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2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85612-C296-4B26-930A-24E3AB595B02}" type="datetimeFigureOut">
              <a:rPr lang="en-US"/>
              <a:pPr>
                <a:defRPr/>
              </a:pPr>
              <a:t>4/3/2024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8A97F-253A-4DA4-8995-1D17321E7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60465-DEDA-45EA-A28F-91ED25BB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DE0FF-52EB-4BD4-8872-4337092864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949CA-B0BA-4E5C-8D0C-DA7E42307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85A2E-9AEE-4934-8331-7A4CE0D04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78F02-7CD7-4356-8752-3E1F5C603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E0F7-6F4A-4B77-BEAB-414BD4920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A46E3-FE46-47A6-A473-DBDEFF5AD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9EE8B-DEB2-4C0E-95D3-0D1FE776D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91BB1-3F4B-4945-A2C0-804B500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54A29-EE9C-401F-88B3-B73E137DA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F9C3-DFA3-46E7-983D-BC3BACF5E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7E422-FB68-4E80-842C-8F498E163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0B69F1-79A1-4507-93DB-47DFEF27B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D5845-2E2A-4E5C-95CD-03A676ACF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A886D8-871F-4B3F-831F-A8F6D9173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DA12-BD77-4E99-881F-4CA42895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0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9EFD-B15A-4FAC-9583-E7A781520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029D8-1C69-469C-BA97-1AA6A7C27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DF7DC6-A770-4BE1-A61F-D567A3EB6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FE9D5-8F60-4264-835F-A8D9726B7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D8B6F-90D5-486D-8270-FDDB73C02F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033D7-C06C-403E-9C55-3DF85E17C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43EE95-6B5D-4E30-BAC4-CB34568A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2D0EC6-96CC-45DF-9854-DEC5F026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2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D2F75-84F3-4322-8D07-1CB07427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28FCEC-A319-489A-9769-93A048E4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6B58B7-58AA-496C-989E-67EF9832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C6D63-79D0-4C7C-89C7-2D13E432C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0DB50-2415-4670-BC20-F8186CBEA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5A343D-0BC8-4944-B699-027FB366F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19C79-74C3-43DF-BD63-5A702F5D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E83B6-CF3F-4F82-9D34-E8A9D7A2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F3516-C41C-48A7-ACB3-820792E7D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929C61-5A7E-48E4-8542-5B7DCF9FD6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4BECE-7F38-42C2-895A-7EA4DC03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2886C-9A12-48D3-9C2B-5D018CD37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86CEF9-5ACA-4BFF-9F45-BB8BC4EF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1D761-DDB7-453C-BD35-5E9ECBF4F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6A08A-4EC5-4255-9362-0DB576AA4E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423EE-FDE0-4B11-B1A5-6FCEEF8D7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4D145-020D-40F1-8449-A733BA378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6AB75-EB29-45B3-910E-131D615AB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A0DD9-1A77-4BCB-9D90-E1B8836A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9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40DEF5-A1F1-4A4C-A303-50E8B368D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AD4F-A724-4265-AA5F-DE3E14713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1DF4F-38A3-418A-A3BA-0D1DF07FC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013C8-9716-4CD7-A897-583DE16F07D2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73421-8148-4A6E-841B-1D1F72711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13EFA-320B-4844-98B7-614714C63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45281-D2A9-43C9-925B-1B86AF93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55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2" r:id="rId12"/>
    <p:sldLayoutId id="214748376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" Target="slide21.xml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yweb.fsu.edu/vshute/pdf/JCAL2020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shute@fsu.ed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ustraliangeographic.com.au/topics/history-culture/2018/09/12-female-physicists-you-need-to-know-abou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ispanicphysicists.org/hispanic-americans-in-physics/" TargetMode="External"/><Relationship Id="rId4" Type="http://schemas.openxmlformats.org/officeDocument/2006/relationships/hyperlink" Target="https://academicinfluence.com/rankings/people/black-scholars/physicists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3" Type="http://schemas.openxmlformats.org/officeDocument/2006/relationships/image" Target="../media/image26.pn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slide" Target="slide11.xm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24" Type="http://schemas.openxmlformats.org/officeDocument/2006/relationships/image" Target="../media/image47.tiff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tiff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g"/><Relationship Id="rId9" Type="http://schemas.openxmlformats.org/officeDocument/2006/relationships/image" Target="../media/image32.jpeg"/><Relationship Id="rId14" Type="http://schemas.openxmlformats.org/officeDocument/2006/relationships/image" Target="../media/image37.jpg"/><Relationship Id="rId22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luto.coe.fsu.edu/RNetica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luto.coe.fsu.edu/RNetica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19800" y="609600"/>
            <a:ext cx="6019800" cy="25430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4000" kern="0" dirty="0">
                <a:solidFill>
                  <a:srgbClr val="43464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to Increase Learning </a:t>
            </a:r>
          </a:p>
          <a:p>
            <a:pPr algn="ctr">
              <a:lnSpc>
                <a:spcPct val="107000"/>
              </a:lnSpc>
            </a:pPr>
            <a:r>
              <a:rPr lang="en-US" sz="4000" kern="0" dirty="0">
                <a:solidFill>
                  <a:srgbClr val="43464D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&amp; Diversity in STEM: </a:t>
            </a:r>
          </a:p>
          <a:p>
            <a:pPr algn="ctr">
              <a:lnSpc>
                <a:spcPct val="107000"/>
              </a:lnSpc>
            </a:pPr>
            <a:r>
              <a:rPr lang="en-US" sz="4000" i="1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Stealth Assessment</a:t>
            </a:r>
            <a:endParaRPr lang="en-US" sz="4000" i="1" dirty="0">
              <a:solidFill>
                <a:srgbClr val="1F3763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Placeholder 7" descr="This is a picture of a hand drawing a line on a computer screen playing the game Physics Playground." title="The game in action and Introduction  to our work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421" r="12579"/>
          <a:stretch/>
        </p:blipFill>
        <p:spPr>
          <a:xfrm>
            <a:off x="1" y="10"/>
            <a:ext cx="5714999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EACB7-FBA6-4C7F-931E-DAD78FE69E9B}"/>
              </a:ext>
            </a:extLst>
          </p:cNvPr>
          <p:cNvSpPr txBox="1"/>
          <p:nvPr/>
        </p:nvSpPr>
        <p:spPr>
          <a:xfrm>
            <a:off x="6400800" y="5725924"/>
            <a:ext cx="5562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Valerie Shute </a:t>
            </a:r>
          </a:p>
          <a:p>
            <a:pPr algn="ctr"/>
            <a:r>
              <a:rPr lang="en-US" sz="2000" dirty="0"/>
              <a:t>Florida State University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298091-6CEA-E515-08E9-40673A450368}"/>
              </a:ext>
            </a:extLst>
          </p:cNvPr>
          <p:cNvSpPr/>
          <p:nvPr/>
        </p:nvSpPr>
        <p:spPr>
          <a:xfrm>
            <a:off x="8077200" y="3657600"/>
            <a:ext cx="2057400" cy="1066800"/>
          </a:xfrm>
          <a:prstGeom prst="ellipse">
            <a:avLst/>
          </a:prstGeom>
          <a:solidFill>
            <a:srgbClr val="832A0B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ISLT@50</a:t>
            </a:r>
          </a:p>
          <a:p>
            <a:pPr algn="ctr"/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(April 4, 2024)</a:t>
            </a:r>
          </a:p>
        </p:txBody>
      </p:sp>
    </p:spTree>
    <p:extLst>
      <p:ext uri="{BB962C8B-B14F-4D97-AF65-F5344CB8AC3E}">
        <p14:creationId xmlns:p14="http://schemas.microsoft.com/office/powerpoint/2010/main" val="7111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1612A6B-A49F-4355-8EDC-87FFC3101A8F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4"/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Stealth Assessment Models (ECD)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82388" y="1840469"/>
            <a:ext cx="3994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Assessment Models &amp; Metrics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0038" y="5257801"/>
            <a:ext cx="378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Monitor &amp; Diagnose Success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73894"/>
            <a:ext cx="8852295" cy="310631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730567" y="3438057"/>
            <a:ext cx="3124867" cy="1116611"/>
            <a:chOff x="354612" y="3390159"/>
            <a:chExt cx="3124867" cy="1116611"/>
          </a:xfrm>
        </p:grpSpPr>
        <p:sp>
          <p:nvSpPr>
            <p:cNvPr id="8" name="Oval 7"/>
            <p:cNvSpPr/>
            <p:nvPr/>
          </p:nvSpPr>
          <p:spPr>
            <a:xfrm>
              <a:off x="1437423" y="3390752"/>
              <a:ext cx="245575" cy="270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5799" y="3390159"/>
              <a:ext cx="248540" cy="270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54612" y="4239923"/>
              <a:ext cx="253802" cy="26091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51759" y="4235771"/>
              <a:ext cx="247279" cy="27099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433865" y="3956470"/>
              <a:ext cx="250319" cy="26151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308918" y="3736766"/>
              <a:ext cx="170561" cy="18056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3301801" y="4232214"/>
              <a:ext cx="170561" cy="18056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6EFB30C-CD66-41E5-84E8-21312F560551}"/>
              </a:ext>
            </a:extLst>
          </p:cNvPr>
          <p:cNvSpPr txBox="1"/>
          <p:nvPr/>
        </p:nvSpPr>
        <p:spPr>
          <a:xfrm>
            <a:off x="2940067" y="6432753"/>
            <a:ext cx="6097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(adapted from Mislevy, Steinberg, &amp; Almond, 2003)</a:t>
            </a:r>
            <a:endParaRPr lang="en-US" sz="18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310D348-051F-439B-B941-A680B68A4F6B}"/>
              </a:ext>
            </a:extLst>
          </p:cNvPr>
          <p:cNvGrpSpPr/>
          <p:nvPr/>
        </p:nvGrpSpPr>
        <p:grpSpPr>
          <a:xfrm>
            <a:off x="457199" y="1217809"/>
            <a:ext cx="6324601" cy="4897567"/>
            <a:chOff x="457199" y="1217809"/>
            <a:chExt cx="6324601" cy="4897567"/>
          </a:xfrm>
        </p:grpSpPr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5964E870-24B7-49A2-8A63-6AF7CD51B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1" y="1217809"/>
              <a:ext cx="6324599" cy="48975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46F3FBD-D7C3-4E24-94D5-8CEBB56BA6BC}"/>
                </a:ext>
              </a:extLst>
            </p:cNvPr>
            <p:cNvSpPr/>
            <p:nvPr/>
          </p:nvSpPr>
          <p:spPr>
            <a:xfrm>
              <a:off x="457199" y="1252402"/>
              <a:ext cx="6324599" cy="482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6AEEBE5-0254-4E05-9805-7E96A0336E92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49B8B67A-5B13-4670-96D7-28C6B909817C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Physics Playground</a:t>
            </a:r>
          </a:p>
        </p:txBody>
      </p:sp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F40C583F-6477-46C3-A3B4-CE399E79E24D}"/>
              </a:ext>
            </a:extLst>
          </p:cNvPr>
          <p:cNvSpPr/>
          <p:nvPr/>
        </p:nvSpPr>
        <p:spPr>
          <a:xfrm>
            <a:off x="8001000" y="6469507"/>
            <a:ext cx="2133600" cy="2898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58267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The Team!</a:t>
            </a:r>
          </a:p>
        </p:txBody>
      </p:sp>
      <p:pic>
        <p:nvPicPr>
          <p:cNvPr id="9" name="Picture 2" descr="Image result for IES logo">
            <a:extLst>
              <a:ext uri="{FF2B5EF4-FFF2-40B4-BE49-F238E27FC236}">
                <a16:creationId xmlns:a16="http://schemas.microsoft.com/office/drawing/2014/main" id="{87F2562B-B2AD-454F-8474-7EF3AF294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800" y="6299785"/>
            <a:ext cx="1420085" cy="4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nsf logo">
            <a:extLst>
              <a:ext uri="{FF2B5EF4-FFF2-40B4-BE49-F238E27FC236}">
                <a16:creationId xmlns:a16="http://schemas.microsoft.com/office/drawing/2014/main" id="{2BDF1036-7B19-4F5F-96BA-80C390332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54" y="6241605"/>
            <a:ext cx="603147" cy="6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 result for gates foundation logo">
            <a:extLst>
              <a:ext uri="{FF2B5EF4-FFF2-40B4-BE49-F238E27FC236}">
                <a16:creationId xmlns:a16="http://schemas.microsoft.com/office/drawing/2014/main" id="{122605E4-4844-4050-8530-585F7DF46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6" b="35454"/>
          <a:stretch/>
        </p:blipFill>
        <p:spPr bwMode="auto">
          <a:xfrm>
            <a:off x="1752601" y="6334377"/>
            <a:ext cx="1768197" cy="4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ADC53402-9730-487E-9CFE-C80C64686DFC}"/>
              </a:ext>
            </a:extLst>
          </p:cNvPr>
          <p:cNvSpPr txBox="1">
            <a:spLocks noChangeArrowheads="1"/>
          </p:cNvSpPr>
          <p:nvPr/>
        </p:nvSpPr>
        <p:spPr>
          <a:xfrm>
            <a:off x="854855" y="1550811"/>
            <a:ext cx="5225601" cy="459915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Goal: guide a          to a     . Everything obeys basic rules of physics (e.g., gravity, Newton’s 3 laws).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600" dirty="0">
                <a:latin typeface="Calibri" pitchFamily="34" charset="0"/>
                <a:cs typeface="Calibri" pitchFamily="34" charset="0"/>
              </a:rPr>
              <a:t>Two types of levels: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Sketching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player draws objects that "come to life" (e.g., pendulums, levers) 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Manipulation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player changes physics parameters to solve levels. </a:t>
            </a:r>
          </a:p>
        </p:txBody>
      </p:sp>
      <p:pic>
        <p:nvPicPr>
          <p:cNvPr id="14" name="Picture 2" descr="C:\Users\vshute\Dropbox\Gates new\Game Builds\Level Editor 1.1\gfx\goal\balloon_g.png">
            <a:extLst>
              <a:ext uri="{FF2B5EF4-FFF2-40B4-BE49-F238E27FC236}">
                <a16:creationId xmlns:a16="http://schemas.microsoft.com/office/drawing/2014/main" id="{313A7017-9562-4173-9123-726D8196A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25" y="1400995"/>
            <a:ext cx="538657" cy="589958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2031D51-4E85-4125-963C-FE70C856B08F}"/>
              </a:ext>
            </a:extLst>
          </p:cNvPr>
          <p:cNvSpPr/>
          <p:nvPr/>
        </p:nvSpPr>
        <p:spPr>
          <a:xfrm>
            <a:off x="3124200" y="1600200"/>
            <a:ext cx="304800" cy="301426"/>
          </a:xfrm>
          <a:prstGeom prst="ellipse">
            <a:avLst/>
          </a:prstGeom>
          <a:solidFill>
            <a:srgbClr val="009644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D9894BB-8442-411C-860A-7D9D213F0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021" y="1221438"/>
            <a:ext cx="4269779" cy="48975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019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51D9D3-B635-40BF-A195-1D6BCBA026A9}"/>
              </a:ext>
            </a:extLst>
          </p:cNvPr>
          <p:cNvSpPr/>
          <p:nvPr/>
        </p:nvSpPr>
        <p:spPr>
          <a:xfrm>
            <a:off x="-7232" y="4848"/>
            <a:ext cx="12192000" cy="685315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IntroPP-1" descr="This video introduces the game and its features. " title="Introductory video for the game Physics Playground">
            <a:hlinkClick r:id="" action="ppaction://media"/>
          </p:cNvPr>
          <p:cNvPicPr>
            <a:picLocks noGrp="1" noChangeAspect="1"/>
          </p:cNvPicPr>
          <p:nvPr>
            <p:ph type="pic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" r="144" b="84"/>
          <a:stretch/>
        </p:blipFill>
        <p:spPr>
          <a:xfrm>
            <a:off x="1440568" y="1033401"/>
            <a:ext cx="9296400" cy="5529263"/>
          </a:xfrm>
          <a:prstGeom prst="rect">
            <a:avLst/>
          </a:prstGeom>
        </p:spPr>
      </p:pic>
      <p:sp>
        <p:nvSpPr>
          <p:cNvPr id="8" name="Title 3" hidden="1">
            <a:extLst>
              <a:ext uri="{FF2B5EF4-FFF2-40B4-BE49-F238E27FC236}">
                <a16:creationId xmlns:a16="http://schemas.microsoft.com/office/drawing/2014/main" id="{AB2EF9D9-9BDD-48F4-86FB-DD92656A685A}"/>
              </a:ext>
            </a:extLst>
          </p:cNvPr>
          <p:cNvSpPr txBox="1">
            <a:spLocks/>
          </p:cNvSpPr>
          <p:nvPr/>
        </p:nvSpPr>
        <p:spPr>
          <a:xfrm>
            <a:off x="1940247" y="255589"/>
            <a:ext cx="8314070" cy="963725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game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84C6C84E-35DA-4F7F-A864-DE7BC21D9C3E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Physics Playground Video</a:t>
            </a:r>
          </a:p>
        </p:txBody>
      </p:sp>
    </p:spTree>
    <p:extLst>
      <p:ext uri="{BB962C8B-B14F-4D97-AF65-F5344CB8AC3E}">
        <p14:creationId xmlns:p14="http://schemas.microsoft.com/office/powerpoint/2010/main" val="10205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ounded Rectangle 82"/>
          <p:cNvSpPr/>
          <p:nvPr/>
        </p:nvSpPr>
        <p:spPr>
          <a:xfrm>
            <a:off x="614829" y="3133878"/>
            <a:ext cx="2008106" cy="117313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Newtonian 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Physics 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4474410" y="1424462"/>
            <a:ext cx="1694845" cy="87456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Force &amp; Motion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4474410" y="3133878"/>
            <a:ext cx="1694845" cy="874565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Linear Momentum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4474409" y="4688430"/>
            <a:ext cx="1694845" cy="65047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Energy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4474408" y="5902728"/>
            <a:ext cx="1694845" cy="65047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Torque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7590128" y="1219200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Newton’s 1</a:t>
            </a:r>
            <a:r>
              <a:rPr lang="en-US" b="1" baseline="30000" dirty="0">
                <a:solidFill>
                  <a:schemeClr val="tx1"/>
                </a:solidFill>
              </a:rPr>
              <a:t>st</a:t>
            </a:r>
            <a:r>
              <a:rPr lang="en-US" b="1" dirty="0">
                <a:solidFill>
                  <a:schemeClr val="tx1"/>
                </a:solidFill>
              </a:rPr>
              <a:t> Law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7590128" y="1816820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Newton’s 2nd Law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7590128" y="2414440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Newton’s 3</a:t>
            </a:r>
            <a:r>
              <a:rPr lang="en-US" b="1" baseline="30000" dirty="0">
                <a:solidFill>
                  <a:schemeClr val="tx1"/>
                </a:solidFill>
              </a:rPr>
              <a:t>rd</a:t>
            </a:r>
            <a:r>
              <a:rPr lang="en-US" b="1" dirty="0">
                <a:solidFill>
                  <a:schemeClr val="tx1"/>
                </a:solidFill>
              </a:rPr>
              <a:t> Law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590128" y="3021488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Properties of Momentum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7590128" y="3619108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Conservation of Momentum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7590128" y="4376986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Energy Can Transfer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7590128" y="4974606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Energy Can Dissipate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7590128" y="5572226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Properties of Torque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7590128" y="6169848"/>
            <a:ext cx="3535071" cy="444942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Static Equilibrium</a:t>
            </a:r>
          </a:p>
        </p:txBody>
      </p:sp>
      <p:cxnSp>
        <p:nvCxnSpPr>
          <p:cNvPr id="97" name="Elbow Connector 96"/>
          <p:cNvCxnSpPr>
            <a:cxnSpLocks/>
            <a:stCxn id="83" idx="3"/>
            <a:endCxn id="84" idx="1"/>
          </p:cNvCxnSpPr>
          <p:nvPr/>
        </p:nvCxnSpPr>
        <p:spPr>
          <a:xfrm flipV="1">
            <a:off x="2622935" y="1861745"/>
            <a:ext cx="1851475" cy="185870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Elbow Connector 97"/>
          <p:cNvCxnSpPr>
            <a:cxnSpLocks/>
            <a:stCxn id="83" idx="3"/>
            <a:endCxn id="85" idx="1"/>
          </p:cNvCxnSpPr>
          <p:nvPr/>
        </p:nvCxnSpPr>
        <p:spPr>
          <a:xfrm flipV="1">
            <a:off x="2622935" y="3571161"/>
            <a:ext cx="1851475" cy="14928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lbow Connector 98"/>
          <p:cNvCxnSpPr>
            <a:cxnSpLocks/>
            <a:stCxn id="83" idx="3"/>
            <a:endCxn id="86" idx="1"/>
          </p:cNvCxnSpPr>
          <p:nvPr/>
        </p:nvCxnSpPr>
        <p:spPr>
          <a:xfrm>
            <a:off x="2622935" y="3720447"/>
            <a:ext cx="1851474" cy="129321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lbow Connector 99"/>
          <p:cNvCxnSpPr>
            <a:cxnSpLocks/>
            <a:stCxn id="83" idx="3"/>
            <a:endCxn id="87" idx="1"/>
          </p:cNvCxnSpPr>
          <p:nvPr/>
        </p:nvCxnSpPr>
        <p:spPr>
          <a:xfrm>
            <a:off x="2622935" y="3720447"/>
            <a:ext cx="1851473" cy="250751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Elbow Connector 100"/>
          <p:cNvCxnSpPr>
            <a:cxnSpLocks/>
            <a:stCxn id="84" idx="3"/>
            <a:endCxn id="88" idx="1"/>
          </p:cNvCxnSpPr>
          <p:nvPr/>
        </p:nvCxnSpPr>
        <p:spPr>
          <a:xfrm flipV="1">
            <a:off x="6169255" y="1441671"/>
            <a:ext cx="1420873" cy="4200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Elbow Connector 101"/>
          <p:cNvCxnSpPr>
            <a:cxnSpLocks/>
            <a:stCxn id="84" idx="3"/>
            <a:endCxn id="89" idx="1"/>
          </p:cNvCxnSpPr>
          <p:nvPr/>
        </p:nvCxnSpPr>
        <p:spPr>
          <a:xfrm>
            <a:off x="6169255" y="1861745"/>
            <a:ext cx="1420873" cy="17754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Elbow Connector 102"/>
          <p:cNvCxnSpPr>
            <a:cxnSpLocks/>
            <a:stCxn id="84" idx="3"/>
            <a:endCxn id="90" idx="1"/>
          </p:cNvCxnSpPr>
          <p:nvPr/>
        </p:nvCxnSpPr>
        <p:spPr>
          <a:xfrm>
            <a:off x="6169255" y="1861745"/>
            <a:ext cx="1420873" cy="77516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Elbow Connector 103"/>
          <p:cNvCxnSpPr>
            <a:cxnSpLocks/>
            <a:stCxn id="85" idx="3"/>
            <a:endCxn id="91" idx="1"/>
          </p:cNvCxnSpPr>
          <p:nvPr/>
        </p:nvCxnSpPr>
        <p:spPr>
          <a:xfrm flipV="1">
            <a:off x="6169255" y="3243959"/>
            <a:ext cx="1420873" cy="3272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Elbow Connector 104"/>
          <p:cNvCxnSpPr>
            <a:cxnSpLocks/>
            <a:stCxn id="85" idx="3"/>
            <a:endCxn id="92" idx="1"/>
          </p:cNvCxnSpPr>
          <p:nvPr/>
        </p:nvCxnSpPr>
        <p:spPr>
          <a:xfrm>
            <a:off x="6169255" y="3571161"/>
            <a:ext cx="1420873" cy="27041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Elbow Connector 105"/>
          <p:cNvCxnSpPr>
            <a:cxnSpLocks/>
            <a:stCxn id="86" idx="3"/>
            <a:endCxn id="93" idx="1"/>
          </p:cNvCxnSpPr>
          <p:nvPr/>
        </p:nvCxnSpPr>
        <p:spPr>
          <a:xfrm flipV="1">
            <a:off x="6169254" y="4599457"/>
            <a:ext cx="1420874" cy="41420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Elbow Connector 106"/>
          <p:cNvCxnSpPr>
            <a:cxnSpLocks/>
            <a:stCxn id="86" idx="3"/>
            <a:endCxn id="94" idx="1"/>
          </p:cNvCxnSpPr>
          <p:nvPr/>
        </p:nvCxnSpPr>
        <p:spPr>
          <a:xfrm>
            <a:off x="6169254" y="5013666"/>
            <a:ext cx="1420874" cy="18341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Elbow Connector 107"/>
          <p:cNvCxnSpPr>
            <a:cxnSpLocks/>
            <a:stCxn id="87" idx="3"/>
            <a:endCxn id="95" idx="1"/>
          </p:cNvCxnSpPr>
          <p:nvPr/>
        </p:nvCxnSpPr>
        <p:spPr>
          <a:xfrm flipV="1">
            <a:off x="6169253" y="5794697"/>
            <a:ext cx="1420875" cy="43326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Elbow Connector 108"/>
          <p:cNvCxnSpPr>
            <a:cxnSpLocks/>
            <a:stCxn id="87" idx="3"/>
            <a:endCxn id="96" idx="1"/>
          </p:cNvCxnSpPr>
          <p:nvPr/>
        </p:nvCxnSpPr>
        <p:spPr>
          <a:xfrm>
            <a:off x="6169253" y="6227964"/>
            <a:ext cx="1420875" cy="16435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84565EF-6AED-4D3A-A365-ECD0100D04A3}"/>
              </a:ext>
            </a:extLst>
          </p:cNvPr>
          <p:cNvSpPr/>
          <p:nvPr/>
        </p:nvSpPr>
        <p:spPr>
          <a:xfrm>
            <a:off x="0" y="-22045"/>
            <a:ext cx="121920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24">
            <a:extLst>
              <a:ext uri="{FF2B5EF4-FFF2-40B4-BE49-F238E27FC236}">
                <a16:creationId xmlns:a16="http://schemas.microsoft.com/office/drawing/2014/main" id="{93325EF9-FC77-4BCD-80B0-E1E388132B61}"/>
              </a:ext>
            </a:extLst>
          </p:cNvPr>
          <p:cNvSpPr>
            <a:spLocks/>
          </p:cNvSpPr>
          <p:nvPr/>
        </p:nvSpPr>
        <p:spPr bwMode="auto">
          <a:xfrm>
            <a:off x="533400" y="-76200"/>
            <a:ext cx="10896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Physics Playground—Competency Model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EB6E2E57-52AC-4622-9CDC-446AC690B0A3}"/>
              </a:ext>
            </a:extLst>
          </p:cNvPr>
          <p:cNvSpPr/>
          <p:nvPr/>
        </p:nvSpPr>
        <p:spPr>
          <a:xfrm>
            <a:off x="6579603" y="988133"/>
            <a:ext cx="5410740" cy="5773951"/>
          </a:xfrm>
          <a:custGeom>
            <a:avLst/>
            <a:gdLst>
              <a:gd name="connsiteX0" fmla="*/ 5181600 w 5410740"/>
              <a:gd name="connsiteY0" fmla="*/ 282108 h 5773951"/>
              <a:gd name="connsiteX1" fmla="*/ 5187043 w 5410740"/>
              <a:gd name="connsiteY1" fmla="*/ 254893 h 5773951"/>
              <a:gd name="connsiteX2" fmla="*/ 5143500 w 5410740"/>
              <a:gd name="connsiteY2" fmla="*/ 244008 h 5773951"/>
              <a:gd name="connsiteX3" fmla="*/ 5089071 w 5410740"/>
              <a:gd name="connsiteY3" fmla="*/ 195022 h 5773951"/>
              <a:gd name="connsiteX4" fmla="*/ 5029200 w 5410740"/>
              <a:gd name="connsiteY4" fmla="*/ 184136 h 5773951"/>
              <a:gd name="connsiteX5" fmla="*/ 5007428 w 5410740"/>
              <a:gd name="connsiteY5" fmla="*/ 167808 h 5773951"/>
              <a:gd name="connsiteX6" fmla="*/ 4985657 w 5410740"/>
              <a:gd name="connsiteY6" fmla="*/ 162365 h 5773951"/>
              <a:gd name="connsiteX7" fmla="*/ 4969328 w 5410740"/>
              <a:gd name="connsiteY7" fmla="*/ 146036 h 5773951"/>
              <a:gd name="connsiteX8" fmla="*/ 4914900 w 5410740"/>
              <a:gd name="connsiteY8" fmla="*/ 135151 h 5773951"/>
              <a:gd name="connsiteX9" fmla="*/ 4816928 w 5410740"/>
              <a:gd name="connsiteY9" fmla="*/ 118822 h 5773951"/>
              <a:gd name="connsiteX10" fmla="*/ 4789714 w 5410740"/>
              <a:gd name="connsiteY10" fmla="*/ 113379 h 5773951"/>
              <a:gd name="connsiteX11" fmla="*/ 4751614 w 5410740"/>
              <a:gd name="connsiteY11" fmla="*/ 102493 h 5773951"/>
              <a:gd name="connsiteX12" fmla="*/ 4229100 w 5410740"/>
              <a:gd name="connsiteY12" fmla="*/ 107936 h 5773951"/>
              <a:gd name="connsiteX13" fmla="*/ 4087585 w 5410740"/>
              <a:gd name="connsiteY13" fmla="*/ 113379 h 5773951"/>
              <a:gd name="connsiteX14" fmla="*/ 4016828 w 5410740"/>
              <a:gd name="connsiteY14" fmla="*/ 129708 h 5773951"/>
              <a:gd name="connsiteX15" fmla="*/ 3858985 w 5410740"/>
              <a:gd name="connsiteY15" fmla="*/ 151479 h 5773951"/>
              <a:gd name="connsiteX16" fmla="*/ 3788228 w 5410740"/>
              <a:gd name="connsiteY16" fmla="*/ 162365 h 5773951"/>
              <a:gd name="connsiteX17" fmla="*/ 3581400 w 5410740"/>
              <a:gd name="connsiteY17" fmla="*/ 167808 h 5773951"/>
              <a:gd name="connsiteX18" fmla="*/ 3358243 w 5410740"/>
              <a:gd name="connsiteY18" fmla="*/ 184136 h 5773951"/>
              <a:gd name="connsiteX19" fmla="*/ 3282043 w 5410740"/>
              <a:gd name="connsiteY19" fmla="*/ 200465 h 5773951"/>
              <a:gd name="connsiteX20" fmla="*/ 2721428 w 5410740"/>
              <a:gd name="connsiteY20" fmla="*/ 195022 h 5773951"/>
              <a:gd name="connsiteX21" fmla="*/ 2683328 w 5410740"/>
              <a:gd name="connsiteY21" fmla="*/ 189579 h 5773951"/>
              <a:gd name="connsiteX22" fmla="*/ 2618014 w 5410740"/>
              <a:gd name="connsiteY22" fmla="*/ 184136 h 5773951"/>
              <a:gd name="connsiteX23" fmla="*/ 2601685 w 5410740"/>
              <a:gd name="connsiteY23" fmla="*/ 178693 h 5773951"/>
              <a:gd name="connsiteX24" fmla="*/ 2558143 w 5410740"/>
              <a:gd name="connsiteY24" fmla="*/ 167808 h 5773951"/>
              <a:gd name="connsiteX25" fmla="*/ 2498271 w 5410740"/>
              <a:gd name="connsiteY25" fmla="*/ 146036 h 5773951"/>
              <a:gd name="connsiteX26" fmla="*/ 2443843 w 5410740"/>
              <a:gd name="connsiteY26" fmla="*/ 140593 h 5773951"/>
              <a:gd name="connsiteX27" fmla="*/ 2416628 w 5410740"/>
              <a:gd name="connsiteY27" fmla="*/ 129708 h 5773951"/>
              <a:gd name="connsiteX28" fmla="*/ 2286000 w 5410740"/>
              <a:gd name="connsiteY28" fmla="*/ 118822 h 5773951"/>
              <a:gd name="connsiteX29" fmla="*/ 2160814 w 5410740"/>
              <a:gd name="connsiteY29" fmla="*/ 97051 h 5773951"/>
              <a:gd name="connsiteX30" fmla="*/ 2084614 w 5410740"/>
              <a:gd name="connsiteY30" fmla="*/ 80722 h 5773951"/>
              <a:gd name="connsiteX31" fmla="*/ 2013857 w 5410740"/>
              <a:gd name="connsiteY31" fmla="*/ 75279 h 5773951"/>
              <a:gd name="connsiteX32" fmla="*/ 1975757 w 5410740"/>
              <a:gd name="connsiteY32" fmla="*/ 64393 h 5773951"/>
              <a:gd name="connsiteX33" fmla="*/ 1953985 w 5410740"/>
              <a:gd name="connsiteY33" fmla="*/ 58951 h 5773951"/>
              <a:gd name="connsiteX34" fmla="*/ 1872343 w 5410740"/>
              <a:gd name="connsiteY34" fmla="*/ 53508 h 5773951"/>
              <a:gd name="connsiteX35" fmla="*/ 1845128 w 5410740"/>
              <a:gd name="connsiteY35" fmla="*/ 42622 h 5773951"/>
              <a:gd name="connsiteX36" fmla="*/ 1355271 w 5410740"/>
              <a:gd name="connsiteY36" fmla="*/ 31736 h 5773951"/>
              <a:gd name="connsiteX37" fmla="*/ 1300843 w 5410740"/>
              <a:gd name="connsiteY37" fmla="*/ 42622 h 5773951"/>
              <a:gd name="connsiteX38" fmla="*/ 1262743 w 5410740"/>
              <a:gd name="connsiteY38" fmla="*/ 64393 h 5773951"/>
              <a:gd name="connsiteX39" fmla="*/ 1235528 w 5410740"/>
              <a:gd name="connsiteY39" fmla="*/ 86165 h 5773951"/>
              <a:gd name="connsiteX40" fmla="*/ 1153885 w 5410740"/>
              <a:gd name="connsiteY40" fmla="*/ 102493 h 5773951"/>
              <a:gd name="connsiteX41" fmla="*/ 1137557 w 5410740"/>
              <a:gd name="connsiteY41" fmla="*/ 107936 h 5773951"/>
              <a:gd name="connsiteX42" fmla="*/ 1017814 w 5410740"/>
              <a:gd name="connsiteY42" fmla="*/ 129708 h 5773951"/>
              <a:gd name="connsiteX43" fmla="*/ 990600 w 5410740"/>
              <a:gd name="connsiteY43" fmla="*/ 135151 h 5773951"/>
              <a:gd name="connsiteX44" fmla="*/ 887185 w 5410740"/>
              <a:gd name="connsiteY44" fmla="*/ 151479 h 5773951"/>
              <a:gd name="connsiteX45" fmla="*/ 838200 w 5410740"/>
              <a:gd name="connsiteY45" fmla="*/ 167808 h 5773951"/>
              <a:gd name="connsiteX46" fmla="*/ 821871 w 5410740"/>
              <a:gd name="connsiteY46" fmla="*/ 173251 h 5773951"/>
              <a:gd name="connsiteX47" fmla="*/ 805543 w 5410740"/>
              <a:gd name="connsiteY47" fmla="*/ 184136 h 5773951"/>
              <a:gd name="connsiteX48" fmla="*/ 772885 w 5410740"/>
              <a:gd name="connsiteY48" fmla="*/ 189579 h 5773951"/>
              <a:gd name="connsiteX49" fmla="*/ 729343 w 5410740"/>
              <a:gd name="connsiteY49" fmla="*/ 200465 h 5773951"/>
              <a:gd name="connsiteX50" fmla="*/ 696685 w 5410740"/>
              <a:gd name="connsiteY50" fmla="*/ 216793 h 5773951"/>
              <a:gd name="connsiteX51" fmla="*/ 658585 w 5410740"/>
              <a:gd name="connsiteY51" fmla="*/ 244008 h 5773951"/>
              <a:gd name="connsiteX52" fmla="*/ 625928 w 5410740"/>
              <a:gd name="connsiteY52" fmla="*/ 276665 h 5773951"/>
              <a:gd name="connsiteX53" fmla="*/ 576943 w 5410740"/>
              <a:gd name="connsiteY53" fmla="*/ 314765 h 5773951"/>
              <a:gd name="connsiteX54" fmla="*/ 571500 w 5410740"/>
              <a:gd name="connsiteY54" fmla="*/ 331093 h 5773951"/>
              <a:gd name="connsiteX55" fmla="*/ 533400 w 5410740"/>
              <a:gd name="connsiteY55" fmla="*/ 358308 h 5773951"/>
              <a:gd name="connsiteX56" fmla="*/ 522514 w 5410740"/>
              <a:gd name="connsiteY56" fmla="*/ 380079 h 5773951"/>
              <a:gd name="connsiteX57" fmla="*/ 484414 w 5410740"/>
              <a:gd name="connsiteY57" fmla="*/ 418179 h 5773951"/>
              <a:gd name="connsiteX58" fmla="*/ 451757 w 5410740"/>
              <a:gd name="connsiteY58" fmla="*/ 461722 h 5773951"/>
              <a:gd name="connsiteX59" fmla="*/ 413657 w 5410740"/>
              <a:gd name="connsiteY59" fmla="*/ 532479 h 5773951"/>
              <a:gd name="connsiteX60" fmla="*/ 364671 w 5410740"/>
              <a:gd name="connsiteY60" fmla="*/ 597793 h 5773951"/>
              <a:gd name="connsiteX61" fmla="*/ 342900 w 5410740"/>
              <a:gd name="connsiteY61" fmla="*/ 684879 h 5773951"/>
              <a:gd name="connsiteX62" fmla="*/ 326571 w 5410740"/>
              <a:gd name="connsiteY62" fmla="*/ 695765 h 5773951"/>
              <a:gd name="connsiteX63" fmla="*/ 304800 w 5410740"/>
              <a:gd name="connsiteY63" fmla="*/ 744751 h 5773951"/>
              <a:gd name="connsiteX64" fmla="*/ 299357 w 5410740"/>
              <a:gd name="connsiteY64" fmla="*/ 777408 h 5773951"/>
              <a:gd name="connsiteX65" fmla="*/ 283028 w 5410740"/>
              <a:gd name="connsiteY65" fmla="*/ 799179 h 5773951"/>
              <a:gd name="connsiteX66" fmla="*/ 266700 w 5410740"/>
              <a:gd name="connsiteY66" fmla="*/ 826393 h 5773951"/>
              <a:gd name="connsiteX67" fmla="*/ 261257 w 5410740"/>
              <a:gd name="connsiteY67" fmla="*/ 848165 h 5773951"/>
              <a:gd name="connsiteX68" fmla="*/ 244928 w 5410740"/>
              <a:gd name="connsiteY68" fmla="*/ 891708 h 5773951"/>
              <a:gd name="connsiteX69" fmla="*/ 239485 w 5410740"/>
              <a:gd name="connsiteY69" fmla="*/ 908036 h 5773951"/>
              <a:gd name="connsiteX70" fmla="*/ 228600 w 5410740"/>
              <a:gd name="connsiteY70" fmla="*/ 951579 h 5773951"/>
              <a:gd name="connsiteX71" fmla="*/ 217714 w 5410740"/>
              <a:gd name="connsiteY71" fmla="*/ 978793 h 5773951"/>
              <a:gd name="connsiteX72" fmla="*/ 206828 w 5410740"/>
              <a:gd name="connsiteY72" fmla="*/ 1022336 h 5773951"/>
              <a:gd name="connsiteX73" fmla="*/ 174171 w 5410740"/>
              <a:gd name="connsiteY73" fmla="*/ 1098536 h 5773951"/>
              <a:gd name="connsiteX74" fmla="*/ 168728 w 5410740"/>
              <a:gd name="connsiteY74" fmla="*/ 1163851 h 5773951"/>
              <a:gd name="connsiteX75" fmla="*/ 125185 w 5410740"/>
              <a:gd name="connsiteY75" fmla="*/ 1250936 h 5773951"/>
              <a:gd name="connsiteX76" fmla="*/ 97971 w 5410740"/>
              <a:gd name="connsiteY76" fmla="*/ 1354351 h 5773951"/>
              <a:gd name="connsiteX77" fmla="*/ 92528 w 5410740"/>
              <a:gd name="connsiteY77" fmla="*/ 1397893 h 5773951"/>
              <a:gd name="connsiteX78" fmla="*/ 81643 w 5410740"/>
              <a:gd name="connsiteY78" fmla="*/ 1446879 h 5773951"/>
              <a:gd name="connsiteX79" fmla="*/ 65314 w 5410740"/>
              <a:gd name="connsiteY79" fmla="*/ 1610165 h 5773951"/>
              <a:gd name="connsiteX80" fmla="*/ 54428 w 5410740"/>
              <a:gd name="connsiteY80" fmla="*/ 1659151 h 5773951"/>
              <a:gd name="connsiteX81" fmla="*/ 38100 w 5410740"/>
              <a:gd name="connsiteY81" fmla="*/ 1806108 h 5773951"/>
              <a:gd name="connsiteX82" fmla="*/ 27214 w 5410740"/>
              <a:gd name="connsiteY82" fmla="*/ 1855093 h 5773951"/>
              <a:gd name="connsiteX83" fmla="*/ 16328 w 5410740"/>
              <a:gd name="connsiteY83" fmla="*/ 1985722 h 5773951"/>
              <a:gd name="connsiteX84" fmla="*/ 10885 w 5410740"/>
              <a:gd name="connsiteY84" fmla="*/ 2067365 h 5773951"/>
              <a:gd name="connsiteX85" fmla="*/ 0 w 5410740"/>
              <a:gd name="connsiteY85" fmla="*/ 2132679 h 5773951"/>
              <a:gd name="connsiteX86" fmla="*/ 10885 w 5410740"/>
              <a:gd name="connsiteY86" fmla="*/ 2894679 h 5773951"/>
              <a:gd name="connsiteX87" fmla="*/ 27214 w 5410740"/>
              <a:gd name="connsiteY87" fmla="*/ 3019865 h 5773951"/>
              <a:gd name="connsiteX88" fmla="*/ 32657 w 5410740"/>
              <a:gd name="connsiteY88" fmla="*/ 3057965 h 5773951"/>
              <a:gd name="connsiteX89" fmla="*/ 38100 w 5410740"/>
              <a:gd name="connsiteY89" fmla="*/ 3117836 h 5773951"/>
              <a:gd name="connsiteX90" fmla="*/ 54428 w 5410740"/>
              <a:gd name="connsiteY90" fmla="*/ 3226693 h 5773951"/>
              <a:gd name="connsiteX91" fmla="*/ 70757 w 5410740"/>
              <a:gd name="connsiteY91" fmla="*/ 3351879 h 5773951"/>
              <a:gd name="connsiteX92" fmla="*/ 97971 w 5410740"/>
              <a:gd name="connsiteY92" fmla="*/ 3438965 h 5773951"/>
              <a:gd name="connsiteX93" fmla="*/ 103414 w 5410740"/>
              <a:gd name="connsiteY93" fmla="*/ 3466179 h 5773951"/>
              <a:gd name="connsiteX94" fmla="*/ 114300 w 5410740"/>
              <a:gd name="connsiteY94" fmla="*/ 3509722 h 5773951"/>
              <a:gd name="connsiteX95" fmla="*/ 119743 w 5410740"/>
              <a:gd name="connsiteY95" fmla="*/ 3553265 h 5773951"/>
              <a:gd name="connsiteX96" fmla="*/ 136071 w 5410740"/>
              <a:gd name="connsiteY96" fmla="*/ 3580479 h 5773951"/>
              <a:gd name="connsiteX97" fmla="*/ 152400 w 5410740"/>
              <a:gd name="connsiteY97" fmla="*/ 3651236 h 5773951"/>
              <a:gd name="connsiteX98" fmla="*/ 157843 w 5410740"/>
              <a:gd name="connsiteY98" fmla="*/ 3694779 h 5773951"/>
              <a:gd name="connsiteX99" fmla="*/ 185057 w 5410740"/>
              <a:gd name="connsiteY99" fmla="*/ 3765536 h 5773951"/>
              <a:gd name="connsiteX100" fmla="*/ 190500 w 5410740"/>
              <a:gd name="connsiteY100" fmla="*/ 3809079 h 5773951"/>
              <a:gd name="connsiteX101" fmla="*/ 206828 w 5410740"/>
              <a:gd name="connsiteY101" fmla="*/ 3841736 h 5773951"/>
              <a:gd name="connsiteX102" fmla="*/ 244928 w 5410740"/>
              <a:gd name="connsiteY102" fmla="*/ 3939708 h 5773951"/>
              <a:gd name="connsiteX103" fmla="*/ 250371 w 5410740"/>
              <a:gd name="connsiteY103" fmla="*/ 3977808 h 5773951"/>
              <a:gd name="connsiteX104" fmla="*/ 277585 w 5410740"/>
              <a:gd name="connsiteY104" fmla="*/ 4064893 h 5773951"/>
              <a:gd name="connsiteX105" fmla="*/ 293914 w 5410740"/>
              <a:gd name="connsiteY105" fmla="*/ 4092108 h 5773951"/>
              <a:gd name="connsiteX106" fmla="*/ 342900 w 5410740"/>
              <a:gd name="connsiteY106" fmla="*/ 4200965 h 5773951"/>
              <a:gd name="connsiteX107" fmla="*/ 375557 w 5410740"/>
              <a:gd name="connsiteY107" fmla="*/ 4282608 h 5773951"/>
              <a:gd name="connsiteX108" fmla="*/ 402771 w 5410740"/>
              <a:gd name="connsiteY108" fmla="*/ 4331593 h 5773951"/>
              <a:gd name="connsiteX109" fmla="*/ 419100 w 5410740"/>
              <a:gd name="connsiteY109" fmla="*/ 4386022 h 5773951"/>
              <a:gd name="connsiteX110" fmla="*/ 473528 w 5410740"/>
              <a:gd name="connsiteY110" fmla="*/ 4500322 h 5773951"/>
              <a:gd name="connsiteX111" fmla="*/ 517071 w 5410740"/>
              <a:gd name="connsiteY111" fmla="*/ 4587408 h 5773951"/>
              <a:gd name="connsiteX112" fmla="*/ 533400 w 5410740"/>
              <a:gd name="connsiteY112" fmla="*/ 4620065 h 5773951"/>
              <a:gd name="connsiteX113" fmla="*/ 549728 w 5410740"/>
              <a:gd name="connsiteY113" fmla="*/ 4674493 h 5773951"/>
              <a:gd name="connsiteX114" fmla="*/ 582385 w 5410740"/>
              <a:gd name="connsiteY114" fmla="*/ 4739808 h 5773951"/>
              <a:gd name="connsiteX115" fmla="*/ 609600 w 5410740"/>
              <a:gd name="connsiteY115" fmla="*/ 4794236 h 5773951"/>
              <a:gd name="connsiteX116" fmla="*/ 636814 w 5410740"/>
              <a:gd name="connsiteY116" fmla="*/ 4837779 h 5773951"/>
              <a:gd name="connsiteX117" fmla="*/ 707571 w 5410740"/>
              <a:gd name="connsiteY117" fmla="*/ 4973851 h 5773951"/>
              <a:gd name="connsiteX118" fmla="*/ 745671 w 5410740"/>
              <a:gd name="connsiteY118" fmla="*/ 5050051 h 5773951"/>
              <a:gd name="connsiteX119" fmla="*/ 794657 w 5410740"/>
              <a:gd name="connsiteY119" fmla="*/ 5109922 h 5773951"/>
              <a:gd name="connsiteX120" fmla="*/ 821871 w 5410740"/>
              <a:gd name="connsiteY120" fmla="*/ 5142579 h 5773951"/>
              <a:gd name="connsiteX121" fmla="*/ 832757 w 5410740"/>
              <a:gd name="connsiteY121" fmla="*/ 5175236 h 5773951"/>
              <a:gd name="connsiteX122" fmla="*/ 870857 w 5410740"/>
              <a:gd name="connsiteY122" fmla="*/ 5213336 h 5773951"/>
              <a:gd name="connsiteX123" fmla="*/ 876300 w 5410740"/>
              <a:gd name="connsiteY123" fmla="*/ 5229665 h 5773951"/>
              <a:gd name="connsiteX124" fmla="*/ 892628 w 5410740"/>
              <a:gd name="connsiteY124" fmla="*/ 5251436 h 5773951"/>
              <a:gd name="connsiteX125" fmla="*/ 930728 w 5410740"/>
              <a:gd name="connsiteY125" fmla="*/ 5322193 h 5773951"/>
              <a:gd name="connsiteX126" fmla="*/ 936171 w 5410740"/>
              <a:gd name="connsiteY126" fmla="*/ 5343965 h 5773951"/>
              <a:gd name="connsiteX127" fmla="*/ 974271 w 5410740"/>
              <a:gd name="connsiteY127" fmla="*/ 5376622 h 5773951"/>
              <a:gd name="connsiteX128" fmla="*/ 1006928 w 5410740"/>
              <a:gd name="connsiteY128" fmla="*/ 5431051 h 5773951"/>
              <a:gd name="connsiteX129" fmla="*/ 1045028 w 5410740"/>
              <a:gd name="connsiteY129" fmla="*/ 5474593 h 5773951"/>
              <a:gd name="connsiteX130" fmla="*/ 1077685 w 5410740"/>
              <a:gd name="connsiteY130" fmla="*/ 5490922 h 5773951"/>
              <a:gd name="connsiteX131" fmla="*/ 1088571 w 5410740"/>
              <a:gd name="connsiteY131" fmla="*/ 5507251 h 5773951"/>
              <a:gd name="connsiteX132" fmla="*/ 1148443 w 5410740"/>
              <a:gd name="connsiteY132" fmla="*/ 5545351 h 5773951"/>
              <a:gd name="connsiteX133" fmla="*/ 1159328 w 5410740"/>
              <a:gd name="connsiteY133" fmla="*/ 5572565 h 5773951"/>
              <a:gd name="connsiteX134" fmla="*/ 1181100 w 5410740"/>
              <a:gd name="connsiteY134" fmla="*/ 5583451 h 5773951"/>
              <a:gd name="connsiteX135" fmla="*/ 1219200 w 5410740"/>
              <a:gd name="connsiteY135" fmla="*/ 5610665 h 5773951"/>
              <a:gd name="connsiteX136" fmla="*/ 1251857 w 5410740"/>
              <a:gd name="connsiteY136" fmla="*/ 5637879 h 5773951"/>
              <a:gd name="connsiteX137" fmla="*/ 1300843 w 5410740"/>
              <a:gd name="connsiteY137" fmla="*/ 5665093 h 5773951"/>
              <a:gd name="connsiteX138" fmla="*/ 1333500 w 5410740"/>
              <a:gd name="connsiteY138" fmla="*/ 5686865 h 5773951"/>
              <a:gd name="connsiteX139" fmla="*/ 1387928 w 5410740"/>
              <a:gd name="connsiteY139" fmla="*/ 5703193 h 5773951"/>
              <a:gd name="connsiteX140" fmla="*/ 1458685 w 5410740"/>
              <a:gd name="connsiteY140" fmla="*/ 5719522 h 5773951"/>
              <a:gd name="connsiteX141" fmla="*/ 2715985 w 5410740"/>
              <a:gd name="connsiteY141" fmla="*/ 5724965 h 5773951"/>
              <a:gd name="connsiteX142" fmla="*/ 2830285 w 5410740"/>
              <a:gd name="connsiteY142" fmla="*/ 5735851 h 5773951"/>
              <a:gd name="connsiteX143" fmla="*/ 2890157 w 5410740"/>
              <a:gd name="connsiteY143" fmla="*/ 5746736 h 5773951"/>
              <a:gd name="connsiteX144" fmla="*/ 2917371 w 5410740"/>
              <a:gd name="connsiteY144" fmla="*/ 5752179 h 5773951"/>
              <a:gd name="connsiteX145" fmla="*/ 3037114 w 5410740"/>
              <a:gd name="connsiteY145" fmla="*/ 5763065 h 5773951"/>
              <a:gd name="connsiteX146" fmla="*/ 3200400 w 5410740"/>
              <a:gd name="connsiteY146" fmla="*/ 5773951 h 5773951"/>
              <a:gd name="connsiteX147" fmla="*/ 4577443 w 5410740"/>
              <a:gd name="connsiteY147" fmla="*/ 5768508 h 5773951"/>
              <a:gd name="connsiteX148" fmla="*/ 4615543 w 5410740"/>
              <a:gd name="connsiteY148" fmla="*/ 5752179 h 5773951"/>
              <a:gd name="connsiteX149" fmla="*/ 4697185 w 5410740"/>
              <a:gd name="connsiteY149" fmla="*/ 5741293 h 5773951"/>
              <a:gd name="connsiteX150" fmla="*/ 4767943 w 5410740"/>
              <a:gd name="connsiteY150" fmla="*/ 5719522 h 5773951"/>
              <a:gd name="connsiteX151" fmla="*/ 4871357 w 5410740"/>
              <a:gd name="connsiteY151" fmla="*/ 5681422 h 5773951"/>
              <a:gd name="connsiteX152" fmla="*/ 4953000 w 5410740"/>
              <a:gd name="connsiteY152" fmla="*/ 5610665 h 5773951"/>
              <a:gd name="connsiteX153" fmla="*/ 4980214 w 5410740"/>
              <a:gd name="connsiteY153" fmla="*/ 5594336 h 5773951"/>
              <a:gd name="connsiteX154" fmla="*/ 5012871 w 5410740"/>
              <a:gd name="connsiteY154" fmla="*/ 5561679 h 5773951"/>
              <a:gd name="connsiteX155" fmla="*/ 5040085 w 5410740"/>
              <a:gd name="connsiteY155" fmla="*/ 5545351 h 5773951"/>
              <a:gd name="connsiteX156" fmla="*/ 5099957 w 5410740"/>
              <a:gd name="connsiteY156" fmla="*/ 5501808 h 5773951"/>
              <a:gd name="connsiteX157" fmla="*/ 5138057 w 5410740"/>
              <a:gd name="connsiteY157" fmla="*/ 5447379 h 5773951"/>
              <a:gd name="connsiteX158" fmla="*/ 5197928 w 5410740"/>
              <a:gd name="connsiteY158" fmla="*/ 5382065 h 5773951"/>
              <a:gd name="connsiteX159" fmla="*/ 5214257 w 5410740"/>
              <a:gd name="connsiteY159" fmla="*/ 5349408 h 5773951"/>
              <a:gd name="connsiteX160" fmla="*/ 5252357 w 5410740"/>
              <a:gd name="connsiteY160" fmla="*/ 5256879 h 5773951"/>
              <a:gd name="connsiteX161" fmla="*/ 5285014 w 5410740"/>
              <a:gd name="connsiteY161" fmla="*/ 5202451 h 5773951"/>
              <a:gd name="connsiteX162" fmla="*/ 5301343 w 5410740"/>
              <a:gd name="connsiteY162" fmla="*/ 5142579 h 5773951"/>
              <a:gd name="connsiteX163" fmla="*/ 5317671 w 5410740"/>
              <a:gd name="connsiteY163" fmla="*/ 5104479 h 5773951"/>
              <a:gd name="connsiteX164" fmla="*/ 5339443 w 5410740"/>
              <a:gd name="connsiteY164" fmla="*/ 5017393 h 5773951"/>
              <a:gd name="connsiteX165" fmla="*/ 5377543 w 5410740"/>
              <a:gd name="connsiteY165" fmla="*/ 4679936 h 5773951"/>
              <a:gd name="connsiteX166" fmla="*/ 5410200 w 5410740"/>
              <a:gd name="connsiteY166" fmla="*/ 3863508 h 5773951"/>
              <a:gd name="connsiteX167" fmla="*/ 5377543 w 5410740"/>
              <a:gd name="connsiteY167" fmla="*/ 3101508 h 5773951"/>
              <a:gd name="connsiteX168" fmla="*/ 5344885 w 5410740"/>
              <a:gd name="connsiteY168" fmla="*/ 2927336 h 5773951"/>
              <a:gd name="connsiteX169" fmla="*/ 5317671 w 5410740"/>
              <a:gd name="connsiteY169" fmla="*/ 2872908 h 5773951"/>
              <a:gd name="connsiteX170" fmla="*/ 5306785 w 5410740"/>
              <a:gd name="connsiteY170" fmla="*/ 2818479 h 5773951"/>
              <a:gd name="connsiteX171" fmla="*/ 5241471 w 5410740"/>
              <a:gd name="connsiteY171" fmla="*/ 2627979 h 5773951"/>
              <a:gd name="connsiteX172" fmla="*/ 5192485 w 5410740"/>
              <a:gd name="connsiteY172" fmla="*/ 2426593 h 5773951"/>
              <a:gd name="connsiteX173" fmla="*/ 5132614 w 5410740"/>
              <a:gd name="connsiteY173" fmla="*/ 2230651 h 5773951"/>
              <a:gd name="connsiteX174" fmla="*/ 5094514 w 5410740"/>
              <a:gd name="connsiteY174" fmla="*/ 2029265 h 5773951"/>
              <a:gd name="connsiteX175" fmla="*/ 5089071 w 5410740"/>
              <a:gd name="connsiteY175" fmla="*/ 1953065 h 5773951"/>
              <a:gd name="connsiteX176" fmla="*/ 5067300 w 5410740"/>
              <a:gd name="connsiteY176" fmla="*/ 1795222 h 5773951"/>
              <a:gd name="connsiteX177" fmla="*/ 5061857 w 5410740"/>
              <a:gd name="connsiteY177" fmla="*/ 1751679 h 5773951"/>
              <a:gd name="connsiteX178" fmla="*/ 5018314 w 5410740"/>
              <a:gd name="connsiteY178" fmla="*/ 1621051 h 5773951"/>
              <a:gd name="connsiteX179" fmla="*/ 4991100 w 5410740"/>
              <a:gd name="connsiteY179" fmla="*/ 1425108 h 5773951"/>
              <a:gd name="connsiteX180" fmla="*/ 4985657 w 5410740"/>
              <a:gd name="connsiteY180" fmla="*/ 1321693 h 5773951"/>
              <a:gd name="connsiteX181" fmla="*/ 4969328 w 5410740"/>
              <a:gd name="connsiteY181" fmla="*/ 1278151 h 5773951"/>
              <a:gd name="connsiteX182" fmla="*/ 4958443 w 5410740"/>
              <a:gd name="connsiteY182" fmla="*/ 1223722 h 5773951"/>
              <a:gd name="connsiteX183" fmla="*/ 4931228 w 5410740"/>
              <a:gd name="connsiteY183" fmla="*/ 1114865 h 5773951"/>
              <a:gd name="connsiteX184" fmla="*/ 4914900 w 5410740"/>
              <a:gd name="connsiteY184" fmla="*/ 973351 h 5773951"/>
              <a:gd name="connsiteX185" fmla="*/ 4909457 w 5410740"/>
              <a:gd name="connsiteY185" fmla="*/ 957022 h 5773951"/>
              <a:gd name="connsiteX186" fmla="*/ 4925785 w 5410740"/>
              <a:gd name="connsiteY186" fmla="*/ 831836 h 5773951"/>
              <a:gd name="connsiteX187" fmla="*/ 4958443 w 5410740"/>
              <a:gd name="connsiteY187" fmla="*/ 788293 h 5773951"/>
              <a:gd name="connsiteX188" fmla="*/ 4969328 w 5410740"/>
              <a:gd name="connsiteY188" fmla="*/ 733865 h 5773951"/>
              <a:gd name="connsiteX189" fmla="*/ 4985657 w 5410740"/>
              <a:gd name="connsiteY189" fmla="*/ 684879 h 5773951"/>
              <a:gd name="connsiteX190" fmla="*/ 5012871 w 5410740"/>
              <a:gd name="connsiteY190" fmla="*/ 614122 h 5773951"/>
              <a:gd name="connsiteX191" fmla="*/ 5034643 w 5410740"/>
              <a:gd name="connsiteY191" fmla="*/ 548808 h 5773951"/>
              <a:gd name="connsiteX192" fmla="*/ 5061857 w 5410740"/>
              <a:gd name="connsiteY192" fmla="*/ 499822 h 5773951"/>
              <a:gd name="connsiteX193" fmla="*/ 5078185 w 5410740"/>
              <a:gd name="connsiteY193" fmla="*/ 439951 h 5773951"/>
              <a:gd name="connsiteX194" fmla="*/ 5116285 w 5410740"/>
              <a:gd name="connsiteY194" fmla="*/ 363751 h 5773951"/>
              <a:gd name="connsiteX195" fmla="*/ 5121728 w 5410740"/>
              <a:gd name="connsiteY195" fmla="*/ 347422 h 5773951"/>
              <a:gd name="connsiteX196" fmla="*/ 5127171 w 5410740"/>
              <a:gd name="connsiteY196" fmla="*/ 320208 h 5773951"/>
              <a:gd name="connsiteX197" fmla="*/ 5154385 w 5410740"/>
              <a:gd name="connsiteY197" fmla="*/ 276665 h 5773951"/>
              <a:gd name="connsiteX198" fmla="*/ 5181600 w 5410740"/>
              <a:gd name="connsiteY198" fmla="*/ 282108 h 5773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</a:cxnLst>
            <a:rect l="l" t="t" r="r" b="b"/>
            <a:pathLst>
              <a:path w="5410740" h="5773951">
                <a:moveTo>
                  <a:pt x="5181600" y="282108"/>
                </a:moveTo>
                <a:cubicBezTo>
                  <a:pt x="5187043" y="278479"/>
                  <a:pt x="5193585" y="261435"/>
                  <a:pt x="5187043" y="254893"/>
                </a:cubicBezTo>
                <a:cubicBezTo>
                  <a:pt x="5176464" y="244314"/>
                  <a:pt x="5157310" y="249762"/>
                  <a:pt x="5143500" y="244008"/>
                </a:cubicBezTo>
                <a:cubicBezTo>
                  <a:pt x="5094095" y="223423"/>
                  <a:pt x="5154136" y="225641"/>
                  <a:pt x="5089071" y="195022"/>
                </a:cubicBezTo>
                <a:cubicBezTo>
                  <a:pt x="5070718" y="186385"/>
                  <a:pt x="5049157" y="187765"/>
                  <a:pt x="5029200" y="184136"/>
                </a:cubicBezTo>
                <a:cubicBezTo>
                  <a:pt x="5021943" y="178693"/>
                  <a:pt x="5015542" y="171865"/>
                  <a:pt x="5007428" y="167808"/>
                </a:cubicBezTo>
                <a:cubicBezTo>
                  <a:pt x="5000737" y="164463"/>
                  <a:pt x="4992152" y="166076"/>
                  <a:pt x="4985657" y="162365"/>
                </a:cubicBezTo>
                <a:cubicBezTo>
                  <a:pt x="4978974" y="158546"/>
                  <a:pt x="4976011" y="149855"/>
                  <a:pt x="4969328" y="146036"/>
                </a:cubicBezTo>
                <a:cubicBezTo>
                  <a:pt x="4962639" y="142214"/>
                  <a:pt x="4916890" y="135483"/>
                  <a:pt x="4914900" y="135151"/>
                </a:cubicBezTo>
                <a:cubicBezTo>
                  <a:pt x="4861517" y="117356"/>
                  <a:pt x="4893678" y="125218"/>
                  <a:pt x="4816928" y="118822"/>
                </a:cubicBezTo>
                <a:cubicBezTo>
                  <a:pt x="4807857" y="117008"/>
                  <a:pt x="4798689" y="115623"/>
                  <a:pt x="4789714" y="113379"/>
                </a:cubicBezTo>
                <a:cubicBezTo>
                  <a:pt x="4776900" y="110175"/>
                  <a:pt x="4764822" y="102621"/>
                  <a:pt x="4751614" y="102493"/>
                </a:cubicBezTo>
                <a:lnTo>
                  <a:pt x="4229100" y="107936"/>
                </a:lnTo>
                <a:cubicBezTo>
                  <a:pt x="4181928" y="109750"/>
                  <a:pt x="4134694" y="110340"/>
                  <a:pt x="4087585" y="113379"/>
                </a:cubicBezTo>
                <a:cubicBezTo>
                  <a:pt x="4075118" y="114183"/>
                  <a:pt x="4021771" y="128825"/>
                  <a:pt x="4016828" y="129708"/>
                </a:cubicBezTo>
                <a:cubicBezTo>
                  <a:pt x="3862230" y="157315"/>
                  <a:pt x="3957644" y="138025"/>
                  <a:pt x="3858985" y="151479"/>
                </a:cubicBezTo>
                <a:cubicBezTo>
                  <a:pt x="3835341" y="154703"/>
                  <a:pt x="3812050" y="160964"/>
                  <a:pt x="3788228" y="162365"/>
                </a:cubicBezTo>
                <a:cubicBezTo>
                  <a:pt x="3719380" y="166415"/>
                  <a:pt x="3650343" y="165994"/>
                  <a:pt x="3581400" y="167808"/>
                </a:cubicBezTo>
                <a:cubicBezTo>
                  <a:pt x="3472655" y="198876"/>
                  <a:pt x="3609333" y="163211"/>
                  <a:pt x="3358243" y="184136"/>
                </a:cubicBezTo>
                <a:cubicBezTo>
                  <a:pt x="3332356" y="186293"/>
                  <a:pt x="3307443" y="195022"/>
                  <a:pt x="3282043" y="200465"/>
                </a:cubicBezTo>
                <a:lnTo>
                  <a:pt x="2721428" y="195022"/>
                </a:lnTo>
                <a:cubicBezTo>
                  <a:pt x="2708601" y="194789"/>
                  <a:pt x="2696086" y="190922"/>
                  <a:pt x="2683328" y="189579"/>
                </a:cubicBezTo>
                <a:cubicBezTo>
                  <a:pt x="2661601" y="187292"/>
                  <a:pt x="2639785" y="185950"/>
                  <a:pt x="2618014" y="184136"/>
                </a:cubicBezTo>
                <a:cubicBezTo>
                  <a:pt x="2612571" y="182322"/>
                  <a:pt x="2607220" y="180203"/>
                  <a:pt x="2601685" y="178693"/>
                </a:cubicBezTo>
                <a:cubicBezTo>
                  <a:pt x="2587251" y="174757"/>
                  <a:pt x="2571894" y="173701"/>
                  <a:pt x="2558143" y="167808"/>
                </a:cubicBezTo>
                <a:cubicBezTo>
                  <a:pt x="2537531" y="158974"/>
                  <a:pt x="2520257" y="149177"/>
                  <a:pt x="2498271" y="146036"/>
                </a:cubicBezTo>
                <a:cubicBezTo>
                  <a:pt x="2480221" y="143457"/>
                  <a:pt x="2461986" y="142407"/>
                  <a:pt x="2443843" y="140593"/>
                </a:cubicBezTo>
                <a:cubicBezTo>
                  <a:pt x="2434771" y="136965"/>
                  <a:pt x="2426209" y="131624"/>
                  <a:pt x="2416628" y="129708"/>
                </a:cubicBezTo>
                <a:cubicBezTo>
                  <a:pt x="2398900" y="126162"/>
                  <a:pt x="2293743" y="119375"/>
                  <a:pt x="2286000" y="118822"/>
                </a:cubicBezTo>
                <a:cubicBezTo>
                  <a:pt x="2244271" y="111565"/>
                  <a:pt x="2202229" y="105926"/>
                  <a:pt x="2160814" y="97051"/>
                </a:cubicBezTo>
                <a:cubicBezTo>
                  <a:pt x="2135414" y="91608"/>
                  <a:pt x="2110514" y="82714"/>
                  <a:pt x="2084614" y="80722"/>
                </a:cubicBezTo>
                <a:lnTo>
                  <a:pt x="2013857" y="75279"/>
                </a:lnTo>
                <a:lnTo>
                  <a:pt x="1975757" y="64393"/>
                </a:lnTo>
                <a:cubicBezTo>
                  <a:pt x="1968540" y="62425"/>
                  <a:pt x="1961425" y="59734"/>
                  <a:pt x="1953985" y="58951"/>
                </a:cubicBezTo>
                <a:cubicBezTo>
                  <a:pt x="1926860" y="56096"/>
                  <a:pt x="1899557" y="55322"/>
                  <a:pt x="1872343" y="53508"/>
                </a:cubicBezTo>
                <a:cubicBezTo>
                  <a:pt x="1863271" y="49879"/>
                  <a:pt x="1854023" y="46665"/>
                  <a:pt x="1845128" y="42622"/>
                </a:cubicBezTo>
                <a:cubicBezTo>
                  <a:pt x="1659683" y="-41673"/>
                  <a:pt x="2030878" y="23693"/>
                  <a:pt x="1355271" y="31736"/>
                </a:cubicBezTo>
                <a:cubicBezTo>
                  <a:pt x="1355163" y="31754"/>
                  <a:pt x="1306256" y="39013"/>
                  <a:pt x="1300843" y="42622"/>
                </a:cubicBezTo>
                <a:cubicBezTo>
                  <a:pt x="1256227" y="72367"/>
                  <a:pt x="1336815" y="49581"/>
                  <a:pt x="1262743" y="64393"/>
                </a:cubicBezTo>
                <a:cubicBezTo>
                  <a:pt x="1253671" y="71650"/>
                  <a:pt x="1246076" y="81297"/>
                  <a:pt x="1235528" y="86165"/>
                </a:cubicBezTo>
                <a:cubicBezTo>
                  <a:pt x="1216701" y="94855"/>
                  <a:pt x="1174930" y="99487"/>
                  <a:pt x="1153885" y="102493"/>
                </a:cubicBezTo>
                <a:cubicBezTo>
                  <a:pt x="1148442" y="104307"/>
                  <a:pt x="1143073" y="106360"/>
                  <a:pt x="1137557" y="107936"/>
                </a:cubicBezTo>
                <a:cubicBezTo>
                  <a:pt x="1099342" y="118855"/>
                  <a:pt x="1053788" y="123451"/>
                  <a:pt x="1017814" y="129708"/>
                </a:cubicBezTo>
                <a:cubicBezTo>
                  <a:pt x="1008700" y="131293"/>
                  <a:pt x="999758" y="133843"/>
                  <a:pt x="990600" y="135151"/>
                </a:cubicBezTo>
                <a:cubicBezTo>
                  <a:pt x="955836" y="140117"/>
                  <a:pt x="920997" y="140208"/>
                  <a:pt x="887185" y="151479"/>
                </a:cubicBezTo>
                <a:lnTo>
                  <a:pt x="838200" y="167808"/>
                </a:lnTo>
                <a:cubicBezTo>
                  <a:pt x="832757" y="169622"/>
                  <a:pt x="826645" y="170069"/>
                  <a:pt x="821871" y="173251"/>
                </a:cubicBezTo>
                <a:cubicBezTo>
                  <a:pt x="816428" y="176879"/>
                  <a:pt x="811749" y="182068"/>
                  <a:pt x="805543" y="184136"/>
                </a:cubicBezTo>
                <a:cubicBezTo>
                  <a:pt x="795073" y="187626"/>
                  <a:pt x="783743" y="187605"/>
                  <a:pt x="772885" y="189579"/>
                </a:cubicBezTo>
                <a:cubicBezTo>
                  <a:pt x="763125" y="191354"/>
                  <a:pt x="740134" y="195069"/>
                  <a:pt x="729343" y="200465"/>
                </a:cubicBezTo>
                <a:cubicBezTo>
                  <a:pt x="687149" y="221563"/>
                  <a:pt x="737718" y="203118"/>
                  <a:pt x="696685" y="216793"/>
                </a:cubicBezTo>
                <a:cubicBezTo>
                  <a:pt x="649531" y="279669"/>
                  <a:pt x="710877" y="207404"/>
                  <a:pt x="658585" y="244008"/>
                </a:cubicBezTo>
                <a:cubicBezTo>
                  <a:pt x="645973" y="252836"/>
                  <a:pt x="638737" y="268126"/>
                  <a:pt x="625928" y="276665"/>
                </a:cubicBezTo>
                <a:cubicBezTo>
                  <a:pt x="586866" y="302706"/>
                  <a:pt x="602522" y="289185"/>
                  <a:pt x="576943" y="314765"/>
                </a:cubicBezTo>
                <a:cubicBezTo>
                  <a:pt x="575129" y="320208"/>
                  <a:pt x="575557" y="327036"/>
                  <a:pt x="571500" y="331093"/>
                </a:cubicBezTo>
                <a:cubicBezTo>
                  <a:pt x="530283" y="372308"/>
                  <a:pt x="567380" y="310735"/>
                  <a:pt x="533400" y="358308"/>
                </a:cubicBezTo>
                <a:cubicBezTo>
                  <a:pt x="528684" y="364910"/>
                  <a:pt x="527652" y="373799"/>
                  <a:pt x="522514" y="380079"/>
                </a:cubicBezTo>
                <a:cubicBezTo>
                  <a:pt x="511141" y="393980"/>
                  <a:pt x="493655" y="402778"/>
                  <a:pt x="484414" y="418179"/>
                </a:cubicBezTo>
                <a:cubicBezTo>
                  <a:pt x="464125" y="451993"/>
                  <a:pt x="475565" y="437912"/>
                  <a:pt x="451757" y="461722"/>
                </a:cubicBezTo>
                <a:cubicBezTo>
                  <a:pt x="441499" y="513011"/>
                  <a:pt x="454329" y="469211"/>
                  <a:pt x="413657" y="532479"/>
                </a:cubicBezTo>
                <a:cubicBezTo>
                  <a:pt x="371874" y="597475"/>
                  <a:pt x="429422" y="533042"/>
                  <a:pt x="364671" y="597793"/>
                </a:cubicBezTo>
                <a:cubicBezTo>
                  <a:pt x="359901" y="626411"/>
                  <a:pt x="355899" y="658881"/>
                  <a:pt x="342900" y="684879"/>
                </a:cubicBezTo>
                <a:cubicBezTo>
                  <a:pt x="339974" y="690730"/>
                  <a:pt x="332014" y="692136"/>
                  <a:pt x="326571" y="695765"/>
                </a:cubicBezTo>
                <a:cubicBezTo>
                  <a:pt x="319503" y="709901"/>
                  <a:pt x="308517" y="728026"/>
                  <a:pt x="304800" y="744751"/>
                </a:cubicBezTo>
                <a:cubicBezTo>
                  <a:pt x="302406" y="755524"/>
                  <a:pt x="303456" y="767162"/>
                  <a:pt x="299357" y="777408"/>
                </a:cubicBezTo>
                <a:cubicBezTo>
                  <a:pt x="295988" y="785831"/>
                  <a:pt x="288060" y="791631"/>
                  <a:pt x="283028" y="799179"/>
                </a:cubicBezTo>
                <a:cubicBezTo>
                  <a:pt x="277160" y="807981"/>
                  <a:pt x="272143" y="817322"/>
                  <a:pt x="266700" y="826393"/>
                </a:cubicBezTo>
                <a:cubicBezTo>
                  <a:pt x="264886" y="833650"/>
                  <a:pt x="263623" y="841068"/>
                  <a:pt x="261257" y="848165"/>
                </a:cubicBezTo>
                <a:cubicBezTo>
                  <a:pt x="256355" y="862871"/>
                  <a:pt x="250226" y="877140"/>
                  <a:pt x="244928" y="891708"/>
                </a:cubicBezTo>
                <a:cubicBezTo>
                  <a:pt x="242967" y="897100"/>
                  <a:pt x="240994" y="902501"/>
                  <a:pt x="239485" y="908036"/>
                </a:cubicBezTo>
                <a:cubicBezTo>
                  <a:pt x="235549" y="922470"/>
                  <a:pt x="233000" y="937280"/>
                  <a:pt x="228600" y="951579"/>
                </a:cubicBezTo>
                <a:cubicBezTo>
                  <a:pt x="225727" y="960917"/>
                  <a:pt x="220587" y="969455"/>
                  <a:pt x="217714" y="978793"/>
                </a:cubicBezTo>
                <a:cubicBezTo>
                  <a:pt x="213314" y="993092"/>
                  <a:pt x="211290" y="1008056"/>
                  <a:pt x="206828" y="1022336"/>
                </a:cubicBezTo>
                <a:cubicBezTo>
                  <a:pt x="195381" y="1058967"/>
                  <a:pt x="190245" y="1066389"/>
                  <a:pt x="174171" y="1098536"/>
                </a:cubicBezTo>
                <a:cubicBezTo>
                  <a:pt x="172357" y="1120308"/>
                  <a:pt x="175413" y="1143052"/>
                  <a:pt x="168728" y="1163851"/>
                </a:cubicBezTo>
                <a:cubicBezTo>
                  <a:pt x="158796" y="1194749"/>
                  <a:pt x="125185" y="1250936"/>
                  <a:pt x="125185" y="1250936"/>
                </a:cubicBezTo>
                <a:cubicBezTo>
                  <a:pt x="105654" y="1329065"/>
                  <a:pt x="115022" y="1294673"/>
                  <a:pt x="97971" y="1354351"/>
                </a:cubicBezTo>
                <a:cubicBezTo>
                  <a:pt x="96157" y="1368865"/>
                  <a:pt x="95070" y="1383489"/>
                  <a:pt x="92528" y="1397893"/>
                </a:cubicBezTo>
                <a:cubicBezTo>
                  <a:pt x="89621" y="1414365"/>
                  <a:pt x="83770" y="1430288"/>
                  <a:pt x="81643" y="1446879"/>
                </a:cubicBezTo>
                <a:cubicBezTo>
                  <a:pt x="74687" y="1501135"/>
                  <a:pt x="77180" y="1556767"/>
                  <a:pt x="65314" y="1610165"/>
                </a:cubicBezTo>
                <a:cubicBezTo>
                  <a:pt x="61685" y="1626494"/>
                  <a:pt x="57178" y="1642652"/>
                  <a:pt x="54428" y="1659151"/>
                </a:cubicBezTo>
                <a:cubicBezTo>
                  <a:pt x="12784" y="1909019"/>
                  <a:pt x="68002" y="1596800"/>
                  <a:pt x="38100" y="1806108"/>
                </a:cubicBezTo>
                <a:cubicBezTo>
                  <a:pt x="35734" y="1822667"/>
                  <a:pt x="30843" y="1838765"/>
                  <a:pt x="27214" y="1855093"/>
                </a:cubicBezTo>
                <a:cubicBezTo>
                  <a:pt x="23585" y="1898636"/>
                  <a:pt x="19679" y="1942157"/>
                  <a:pt x="16328" y="1985722"/>
                </a:cubicBezTo>
                <a:cubicBezTo>
                  <a:pt x="14236" y="2012916"/>
                  <a:pt x="13897" y="2040257"/>
                  <a:pt x="10885" y="2067365"/>
                </a:cubicBezTo>
                <a:cubicBezTo>
                  <a:pt x="8448" y="2089302"/>
                  <a:pt x="3628" y="2110908"/>
                  <a:pt x="0" y="2132679"/>
                </a:cubicBezTo>
                <a:cubicBezTo>
                  <a:pt x="3628" y="2386679"/>
                  <a:pt x="6032" y="2640699"/>
                  <a:pt x="10885" y="2894679"/>
                </a:cubicBezTo>
                <a:cubicBezTo>
                  <a:pt x="12621" y="2985520"/>
                  <a:pt x="8185" y="2962778"/>
                  <a:pt x="27214" y="3019865"/>
                </a:cubicBezTo>
                <a:cubicBezTo>
                  <a:pt x="29028" y="3032565"/>
                  <a:pt x="31240" y="3045215"/>
                  <a:pt x="32657" y="3057965"/>
                </a:cubicBezTo>
                <a:cubicBezTo>
                  <a:pt x="34870" y="3077882"/>
                  <a:pt x="35536" y="3097961"/>
                  <a:pt x="38100" y="3117836"/>
                </a:cubicBezTo>
                <a:cubicBezTo>
                  <a:pt x="42795" y="3154226"/>
                  <a:pt x="50376" y="3190226"/>
                  <a:pt x="54428" y="3226693"/>
                </a:cubicBezTo>
                <a:cubicBezTo>
                  <a:pt x="60304" y="3279579"/>
                  <a:pt x="60568" y="3307727"/>
                  <a:pt x="70757" y="3351879"/>
                </a:cubicBezTo>
                <a:cubicBezTo>
                  <a:pt x="92113" y="3444417"/>
                  <a:pt x="69438" y="3346231"/>
                  <a:pt x="97971" y="3438965"/>
                </a:cubicBezTo>
                <a:cubicBezTo>
                  <a:pt x="100692" y="3447807"/>
                  <a:pt x="101334" y="3457165"/>
                  <a:pt x="103414" y="3466179"/>
                </a:cubicBezTo>
                <a:cubicBezTo>
                  <a:pt x="106778" y="3480757"/>
                  <a:pt x="111543" y="3495017"/>
                  <a:pt x="114300" y="3509722"/>
                </a:cubicBezTo>
                <a:cubicBezTo>
                  <a:pt x="116996" y="3524099"/>
                  <a:pt x="115441" y="3539285"/>
                  <a:pt x="119743" y="3553265"/>
                </a:cubicBezTo>
                <a:cubicBezTo>
                  <a:pt x="122854" y="3563376"/>
                  <a:pt x="130628" y="3571408"/>
                  <a:pt x="136071" y="3580479"/>
                </a:cubicBezTo>
                <a:cubicBezTo>
                  <a:pt x="141072" y="3600481"/>
                  <a:pt x="149049" y="3629457"/>
                  <a:pt x="152400" y="3651236"/>
                </a:cubicBezTo>
                <a:cubicBezTo>
                  <a:pt x="154624" y="3665693"/>
                  <a:pt x="153825" y="3680715"/>
                  <a:pt x="157843" y="3694779"/>
                </a:cubicBezTo>
                <a:cubicBezTo>
                  <a:pt x="164785" y="3719077"/>
                  <a:pt x="185057" y="3765536"/>
                  <a:pt x="185057" y="3765536"/>
                </a:cubicBezTo>
                <a:cubicBezTo>
                  <a:pt x="186871" y="3780050"/>
                  <a:pt x="186482" y="3795014"/>
                  <a:pt x="190500" y="3809079"/>
                </a:cubicBezTo>
                <a:cubicBezTo>
                  <a:pt x="193843" y="3820781"/>
                  <a:pt x="201728" y="3830686"/>
                  <a:pt x="206828" y="3841736"/>
                </a:cubicBezTo>
                <a:cubicBezTo>
                  <a:pt x="224471" y="3879962"/>
                  <a:pt x="229273" y="3896656"/>
                  <a:pt x="244928" y="3939708"/>
                </a:cubicBezTo>
                <a:cubicBezTo>
                  <a:pt x="246742" y="3952408"/>
                  <a:pt x="247855" y="3965228"/>
                  <a:pt x="250371" y="3977808"/>
                </a:cubicBezTo>
                <a:cubicBezTo>
                  <a:pt x="256171" y="4006809"/>
                  <a:pt x="265168" y="4037990"/>
                  <a:pt x="277585" y="4064893"/>
                </a:cubicBezTo>
                <a:cubicBezTo>
                  <a:pt x="282018" y="4074499"/>
                  <a:pt x="289747" y="4082384"/>
                  <a:pt x="293914" y="4092108"/>
                </a:cubicBezTo>
                <a:cubicBezTo>
                  <a:pt x="341704" y="4203617"/>
                  <a:pt x="304474" y="4149730"/>
                  <a:pt x="342900" y="4200965"/>
                </a:cubicBezTo>
                <a:cubicBezTo>
                  <a:pt x="351498" y="4223895"/>
                  <a:pt x="364336" y="4260166"/>
                  <a:pt x="375557" y="4282608"/>
                </a:cubicBezTo>
                <a:cubicBezTo>
                  <a:pt x="383911" y="4299315"/>
                  <a:pt x="395522" y="4314378"/>
                  <a:pt x="402771" y="4331593"/>
                </a:cubicBezTo>
                <a:cubicBezTo>
                  <a:pt x="410122" y="4349050"/>
                  <a:pt x="411775" y="4368554"/>
                  <a:pt x="419100" y="4386022"/>
                </a:cubicBezTo>
                <a:cubicBezTo>
                  <a:pt x="435419" y="4424938"/>
                  <a:pt x="455182" y="4462320"/>
                  <a:pt x="473528" y="4500322"/>
                </a:cubicBezTo>
                <a:cubicBezTo>
                  <a:pt x="487638" y="4529549"/>
                  <a:pt x="502557" y="4558379"/>
                  <a:pt x="517071" y="4587408"/>
                </a:cubicBezTo>
                <a:cubicBezTo>
                  <a:pt x="522514" y="4598294"/>
                  <a:pt x="529903" y="4608408"/>
                  <a:pt x="533400" y="4620065"/>
                </a:cubicBezTo>
                <a:cubicBezTo>
                  <a:pt x="538843" y="4638208"/>
                  <a:pt x="542556" y="4656962"/>
                  <a:pt x="549728" y="4674493"/>
                </a:cubicBezTo>
                <a:cubicBezTo>
                  <a:pt x="558944" y="4697022"/>
                  <a:pt x="571499" y="4718036"/>
                  <a:pt x="582385" y="4739808"/>
                </a:cubicBezTo>
                <a:cubicBezTo>
                  <a:pt x="591456" y="4757951"/>
                  <a:pt x="598849" y="4777035"/>
                  <a:pt x="609600" y="4794236"/>
                </a:cubicBezTo>
                <a:cubicBezTo>
                  <a:pt x="618671" y="4808750"/>
                  <a:pt x="628618" y="4822753"/>
                  <a:pt x="636814" y="4837779"/>
                </a:cubicBezTo>
                <a:cubicBezTo>
                  <a:pt x="661294" y="4882660"/>
                  <a:pt x="684708" y="4928125"/>
                  <a:pt x="707571" y="4973851"/>
                </a:cubicBezTo>
                <a:cubicBezTo>
                  <a:pt x="720271" y="4999251"/>
                  <a:pt x="731224" y="5025602"/>
                  <a:pt x="745671" y="5050051"/>
                </a:cubicBezTo>
                <a:cubicBezTo>
                  <a:pt x="831196" y="5194786"/>
                  <a:pt x="745028" y="5040443"/>
                  <a:pt x="794657" y="5109922"/>
                </a:cubicBezTo>
                <a:cubicBezTo>
                  <a:pt x="819769" y="5145078"/>
                  <a:pt x="789681" y="5121118"/>
                  <a:pt x="821871" y="5142579"/>
                </a:cubicBezTo>
                <a:cubicBezTo>
                  <a:pt x="825500" y="5153465"/>
                  <a:pt x="826226" y="5165802"/>
                  <a:pt x="832757" y="5175236"/>
                </a:cubicBezTo>
                <a:cubicBezTo>
                  <a:pt x="842980" y="5190003"/>
                  <a:pt x="870857" y="5213336"/>
                  <a:pt x="870857" y="5213336"/>
                </a:cubicBezTo>
                <a:cubicBezTo>
                  <a:pt x="872671" y="5218779"/>
                  <a:pt x="873453" y="5224683"/>
                  <a:pt x="876300" y="5229665"/>
                </a:cubicBezTo>
                <a:cubicBezTo>
                  <a:pt x="880801" y="5237541"/>
                  <a:pt x="889139" y="5243063"/>
                  <a:pt x="892628" y="5251436"/>
                </a:cubicBezTo>
                <a:cubicBezTo>
                  <a:pt x="922621" y="5323421"/>
                  <a:pt x="879219" y="5270684"/>
                  <a:pt x="930728" y="5322193"/>
                </a:cubicBezTo>
                <a:cubicBezTo>
                  <a:pt x="932542" y="5329450"/>
                  <a:pt x="932206" y="5337621"/>
                  <a:pt x="936171" y="5343965"/>
                </a:cubicBezTo>
                <a:cubicBezTo>
                  <a:pt x="945597" y="5359046"/>
                  <a:pt x="960221" y="5367255"/>
                  <a:pt x="974271" y="5376622"/>
                </a:cubicBezTo>
                <a:cubicBezTo>
                  <a:pt x="983458" y="5413368"/>
                  <a:pt x="974344" y="5390321"/>
                  <a:pt x="1006928" y="5431051"/>
                </a:cubicBezTo>
                <a:cubicBezTo>
                  <a:pt x="1019231" y="5446429"/>
                  <a:pt x="1028365" y="5462928"/>
                  <a:pt x="1045028" y="5474593"/>
                </a:cubicBezTo>
                <a:cubicBezTo>
                  <a:pt x="1054999" y="5481572"/>
                  <a:pt x="1066799" y="5485479"/>
                  <a:pt x="1077685" y="5490922"/>
                </a:cubicBezTo>
                <a:cubicBezTo>
                  <a:pt x="1081314" y="5496365"/>
                  <a:pt x="1083682" y="5502905"/>
                  <a:pt x="1088571" y="5507251"/>
                </a:cubicBezTo>
                <a:cubicBezTo>
                  <a:pt x="1113202" y="5529145"/>
                  <a:pt x="1123147" y="5532703"/>
                  <a:pt x="1148443" y="5545351"/>
                </a:cubicBezTo>
                <a:cubicBezTo>
                  <a:pt x="1152071" y="5554422"/>
                  <a:pt x="1152970" y="5565147"/>
                  <a:pt x="1159328" y="5572565"/>
                </a:cubicBezTo>
                <a:cubicBezTo>
                  <a:pt x="1164608" y="5578726"/>
                  <a:pt x="1174055" y="5579425"/>
                  <a:pt x="1181100" y="5583451"/>
                </a:cubicBezTo>
                <a:cubicBezTo>
                  <a:pt x="1190770" y="5588977"/>
                  <a:pt x="1211897" y="5604823"/>
                  <a:pt x="1219200" y="5610665"/>
                </a:cubicBezTo>
                <a:cubicBezTo>
                  <a:pt x="1230265" y="5619517"/>
                  <a:pt x="1240397" y="5629545"/>
                  <a:pt x="1251857" y="5637879"/>
                </a:cubicBezTo>
                <a:cubicBezTo>
                  <a:pt x="1283871" y="5661162"/>
                  <a:pt x="1271263" y="5647345"/>
                  <a:pt x="1300843" y="5665093"/>
                </a:cubicBezTo>
                <a:cubicBezTo>
                  <a:pt x="1312062" y="5671824"/>
                  <a:pt x="1321514" y="5681621"/>
                  <a:pt x="1333500" y="5686865"/>
                </a:cubicBezTo>
                <a:cubicBezTo>
                  <a:pt x="1350853" y="5694457"/>
                  <a:pt x="1369600" y="5698412"/>
                  <a:pt x="1387928" y="5703193"/>
                </a:cubicBezTo>
                <a:cubicBezTo>
                  <a:pt x="1411350" y="5709303"/>
                  <a:pt x="1434483" y="5719125"/>
                  <a:pt x="1458685" y="5719522"/>
                </a:cubicBezTo>
                <a:cubicBezTo>
                  <a:pt x="1877733" y="5726392"/>
                  <a:pt x="2296885" y="5723151"/>
                  <a:pt x="2715985" y="5724965"/>
                </a:cubicBezTo>
                <a:cubicBezTo>
                  <a:pt x="2754085" y="5728594"/>
                  <a:pt x="2792308" y="5731104"/>
                  <a:pt x="2830285" y="5735851"/>
                </a:cubicBezTo>
                <a:cubicBezTo>
                  <a:pt x="2850413" y="5738367"/>
                  <a:pt x="2870220" y="5742998"/>
                  <a:pt x="2890157" y="5746736"/>
                </a:cubicBezTo>
                <a:cubicBezTo>
                  <a:pt x="2899250" y="5748441"/>
                  <a:pt x="2908177" y="5751157"/>
                  <a:pt x="2917371" y="5752179"/>
                </a:cubicBezTo>
                <a:cubicBezTo>
                  <a:pt x="2957205" y="5756605"/>
                  <a:pt x="2997137" y="5760209"/>
                  <a:pt x="3037114" y="5763065"/>
                </a:cubicBezTo>
                <a:cubicBezTo>
                  <a:pt x="3259485" y="5778949"/>
                  <a:pt x="3061990" y="5760110"/>
                  <a:pt x="3200400" y="5773951"/>
                </a:cubicBezTo>
                <a:lnTo>
                  <a:pt x="4577443" y="5768508"/>
                </a:lnTo>
                <a:cubicBezTo>
                  <a:pt x="4591259" y="5768295"/>
                  <a:pt x="4602138" y="5755530"/>
                  <a:pt x="4615543" y="5752179"/>
                </a:cubicBezTo>
                <a:cubicBezTo>
                  <a:pt x="4775080" y="5712293"/>
                  <a:pt x="4581429" y="5771755"/>
                  <a:pt x="4697185" y="5741293"/>
                </a:cubicBezTo>
                <a:cubicBezTo>
                  <a:pt x="4721050" y="5735013"/>
                  <a:pt x="4744215" y="5726301"/>
                  <a:pt x="4767943" y="5719522"/>
                </a:cubicBezTo>
                <a:cubicBezTo>
                  <a:pt x="4820332" y="5704554"/>
                  <a:pt x="4816065" y="5713017"/>
                  <a:pt x="4871357" y="5681422"/>
                </a:cubicBezTo>
                <a:cubicBezTo>
                  <a:pt x="4970610" y="5624706"/>
                  <a:pt x="4890353" y="5667047"/>
                  <a:pt x="4953000" y="5610665"/>
                </a:cubicBezTo>
                <a:cubicBezTo>
                  <a:pt x="4960863" y="5603588"/>
                  <a:pt x="4972026" y="5601035"/>
                  <a:pt x="4980214" y="5594336"/>
                </a:cubicBezTo>
                <a:cubicBezTo>
                  <a:pt x="4992129" y="5584587"/>
                  <a:pt x="5000956" y="5571427"/>
                  <a:pt x="5012871" y="5561679"/>
                </a:cubicBezTo>
                <a:cubicBezTo>
                  <a:pt x="5021059" y="5554980"/>
                  <a:pt x="5031418" y="5551418"/>
                  <a:pt x="5040085" y="5545351"/>
                </a:cubicBezTo>
                <a:cubicBezTo>
                  <a:pt x="5189799" y="5440552"/>
                  <a:pt x="4931186" y="5614320"/>
                  <a:pt x="5099957" y="5501808"/>
                </a:cubicBezTo>
                <a:cubicBezTo>
                  <a:pt x="5112657" y="5483665"/>
                  <a:pt x="5124375" y="5464793"/>
                  <a:pt x="5138057" y="5447379"/>
                </a:cubicBezTo>
                <a:cubicBezTo>
                  <a:pt x="5201121" y="5367115"/>
                  <a:pt x="5101099" y="5517625"/>
                  <a:pt x="5197928" y="5382065"/>
                </a:cubicBezTo>
                <a:cubicBezTo>
                  <a:pt x="5205002" y="5372161"/>
                  <a:pt x="5209404" y="5360569"/>
                  <a:pt x="5214257" y="5349408"/>
                </a:cubicBezTo>
                <a:cubicBezTo>
                  <a:pt x="5227557" y="5318819"/>
                  <a:pt x="5237887" y="5286932"/>
                  <a:pt x="5252357" y="5256879"/>
                </a:cubicBezTo>
                <a:cubicBezTo>
                  <a:pt x="5261536" y="5237816"/>
                  <a:pt x="5274128" y="5220594"/>
                  <a:pt x="5285014" y="5202451"/>
                </a:cubicBezTo>
                <a:cubicBezTo>
                  <a:pt x="5290457" y="5182494"/>
                  <a:pt x="5294801" y="5162204"/>
                  <a:pt x="5301343" y="5142579"/>
                </a:cubicBezTo>
                <a:cubicBezTo>
                  <a:pt x="5305712" y="5129471"/>
                  <a:pt x="5313072" y="5117508"/>
                  <a:pt x="5317671" y="5104479"/>
                </a:cubicBezTo>
                <a:cubicBezTo>
                  <a:pt x="5328972" y="5072460"/>
                  <a:pt x="5335663" y="5049519"/>
                  <a:pt x="5339443" y="5017393"/>
                </a:cubicBezTo>
                <a:cubicBezTo>
                  <a:pt x="5352669" y="4904968"/>
                  <a:pt x="5377543" y="4679936"/>
                  <a:pt x="5377543" y="4679936"/>
                </a:cubicBezTo>
                <a:cubicBezTo>
                  <a:pt x="5391449" y="4436572"/>
                  <a:pt x="5414565" y="4103572"/>
                  <a:pt x="5410200" y="3863508"/>
                </a:cubicBezTo>
                <a:cubicBezTo>
                  <a:pt x="5405578" y="3609317"/>
                  <a:pt x="5389394" y="3355465"/>
                  <a:pt x="5377543" y="3101508"/>
                </a:cubicBezTo>
                <a:cubicBezTo>
                  <a:pt x="5374910" y="3045081"/>
                  <a:pt x="5360690" y="2977912"/>
                  <a:pt x="5344885" y="2927336"/>
                </a:cubicBezTo>
                <a:cubicBezTo>
                  <a:pt x="5338835" y="2907975"/>
                  <a:pt x="5326742" y="2891051"/>
                  <a:pt x="5317671" y="2872908"/>
                </a:cubicBezTo>
                <a:cubicBezTo>
                  <a:pt x="5314042" y="2854765"/>
                  <a:pt x="5312332" y="2836130"/>
                  <a:pt x="5306785" y="2818479"/>
                </a:cubicBezTo>
                <a:cubicBezTo>
                  <a:pt x="5281902" y="2739307"/>
                  <a:pt x="5259661" y="2699221"/>
                  <a:pt x="5241471" y="2627979"/>
                </a:cubicBezTo>
                <a:cubicBezTo>
                  <a:pt x="5224380" y="2561040"/>
                  <a:pt x="5211829" y="2492916"/>
                  <a:pt x="5192485" y="2426593"/>
                </a:cubicBezTo>
                <a:cubicBezTo>
                  <a:pt x="5147959" y="2273934"/>
                  <a:pt x="5168728" y="2338994"/>
                  <a:pt x="5132614" y="2230651"/>
                </a:cubicBezTo>
                <a:cubicBezTo>
                  <a:pt x="5117820" y="2082710"/>
                  <a:pt x="5143120" y="2313960"/>
                  <a:pt x="5094514" y="2029265"/>
                </a:cubicBezTo>
                <a:cubicBezTo>
                  <a:pt x="5090228" y="2004164"/>
                  <a:pt x="5091524" y="1978411"/>
                  <a:pt x="5089071" y="1953065"/>
                </a:cubicBezTo>
                <a:cubicBezTo>
                  <a:pt x="5078249" y="1841238"/>
                  <a:pt x="5081412" y="1889305"/>
                  <a:pt x="5067300" y="1795222"/>
                </a:cubicBezTo>
                <a:cubicBezTo>
                  <a:pt x="5065130" y="1780757"/>
                  <a:pt x="5065817" y="1765760"/>
                  <a:pt x="5061857" y="1751679"/>
                </a:cubicBezTo>
                <a:cubicBezTo>
                  <a:pt x="5049430" y="1707495"/>
                  <a:pt x="5026291" y="1666251"/>
                  <a:pt x="5018314" y="1621051"/>
                </a:cubicBezTo>
                <a:cubicBezTo>
                  <a:pt x="5001750" y="1527190"/>
                  <a:pt x="4998857" y="1523367"/>
                  <a:pt x="4991100" y="1425108"/>
                </a:cubicBezTo>
                <a:cubicBezTo>
                  <a:pt x="4988383" y="1390696"/>
                  <a:pt x="4990716" y="1355840"/>
                  <a:pt x="4985657" y="1321693"/>
                </a:cubicBezTo>
                <a:cubicBezTo>
                  <a:pt x="4983385" y="1306359"/>
                  <a:pt x="4973477" y="1293087"/>
                  <a:pt x="4969328" y="1278151"/>
                </a:cubicBezTo>
                <a:cubicBezTo>
                  <a:pt x="4964376" y="1260324"/>
                  <a:pt x="4962647" y="1241740"/>
                  <a:pt x="4958443" y="1223722"/>
                </a:cubicBezTo>
                <a:cubicBezTo>
                  <a:pt x="4949944" y="1187298"/>
                  <a:pt x="4940300" y="1151151"/>
                  <a:pt x="4931228" y="1114865"/>
                </a:cubicBezTo>
                <a:cubicBezTo>
                  <a:pt x="4926145" y="1038629"/>
                  <a:pt x="4929392" y="1040984"/>
                  <a:pt x="4914900" y="973351"/>
                </a:cubicBezTo>
                <a:cubicBezTo>
                  <a:pt x="4913698" y="967741"/>
                  <a:pt x="4911271" y="962465"/>
                  <a:pt x="4909457" y="957022"/>
                </a:cubicBezTo>
                <a:cubicBezTo>
                  <a:pt x="4914900" y="915293"/>
                  <a:pt x="4914052" y="872249"/>
                  <a:pt x="4925785" y="831836"/>
                </a:cubicBezTo>
                <a:cubicBezTo>
                  <a:pt x="4930843" y="814412"/>
                  <a:pt x="4951074" y="804872"/>
                  <a:pt x="4958443" y="788293"/>
                </a:cubicBezTo>
                <a:cubicBezTo>
                  <a:pt x="4965957" y="771386"/>
                  <a:pt x="4964619" y="751758"/>
                  <a:pt x="4969328" y="733865"/>
                </a:cubicBezTo>
                <a:cubicBezTo>
                  <a:pt x="4973708" y="717220"/>
                  <a:pt x="4979775" y="701055"/>
                  <a:pt x="4985657" y="684879"/>
                </a:cubicBezTo>
                <a:cubicBezTo>
                  <a:pt x="4994293" y="661130"/>
                  <a:pt x="5004461" y="637951"/>
                  <a:pt x="5012871" y="614122"/>
                </a:cubicBezTo>
                <a:cubicBezTo>
                  <a:pt x="5030235" y="564924"/>
                  <a:pt x="4998775" y="625027"/>
                  <a:pt x="5034643" y="548808"/>
                </a:cubicBezTo>
                <a:cubicBezTo>
                  <a:pt x="5042597" y="531907"/>
                  <a:pt x="5053958" y="516749"/>
                  <a:pt x="5061857" y="499822"/>
                </a:cubicBezTo>
                <a:cubicBezTo>
                  <a:pt x="5084128" y="452098"/>
                  <a:pt x="5063673" y="483488"/>
                  <a:pt x="5078185" y="439951"/>
                </a:cubicBezTo>
                <a:cubicBezTo>
                  <a:pt x="5095783" y="387158"/>
                  <a:pt x="5091735" y="396485"/>
                  <a:pt x="5116285" y="363751"/>
                </a:cubicBezTo>
                <a:cubicBezTo>
                  <a:pt x="5118099" y="358308"/>
                  <a:pt x="5120336" y="352988"/>
                  <a:pt x="5121728" y="347422"/>
                </a:cubicBezTo>
                <a:cubicBezTo>
                  <a:pt x="5123972" y="338447"/>
                  <a:pt x="5124246" y="328984"/>
                  <a:pt x="5127171" y="320208"/>
                </a:cubicBezTo>
                <a:cubicBezTo>
                  <a:pt x="5133754" y="300460"/>
                  <a:pt x="5142535" y="293593"/>
                  <a:pt x="5154385" y="276665"/>
                </a:cubicBezTo>
                <a:cubicBezTo>
                  <a:pt x="5161888" y="265947"/>
                  <a:pt x="5176157" y="285737"/>
                  <a:pt x="5181600" y="282108"/>
                </a:cubicBezTo>
                <a:close/>
              </a:path>
            </a:pathLst>
          </a:custGeom>
          <a:noFill/>
          <a:ln w="76200">
            <a:solidFill>
              <a:srgbClr val="832A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2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361210"/>
            <a:ext cx="6096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2301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i="1" dirty="0">
                <a:ea typeface="宋体" pitchFamily="-107" charset="-122"/>
                <a:cs typeface="Calibri" panose="020F0502020204030204" pitchFamily="34" charset="0"/>
              </a:rPr>
              <a:t>N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 = 263 (9</a:t>
            </a:r>
            <a:r>
              <a:rPr lang="en-US" altLang="zh-CN" sz="3200" baseline="30000" dirty="0">
                <a:ea typeface="宋体" pitchFamily="-107" charset="-122"/>
                <a:cs typeface="Calibri" panose="020F0502020204030204" pitchFamily="34" charset="0"/>
              </a:rPr>
              <a:t>th 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- 11</a:t>
            </a:r>
            <a:r>
              <a:rPr lang="en-US" altLang="zh-CN" sz="3200" baseline="30000" dirty="0">
                <a:ea typeface="宋体" pitchFamily="-107" charset="-122"/>
                <a:cs typeface="Calibri" panose="020F0502020204030204" pitchFamily="34" charset="0"/>
              </a:rPr>
              <a:t>th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 graders), science class, 6 days with ~4 hr gameplay</a:t>
            </a:r>
          </a:p>
          <a:p>
            <a:pPr marL="341313" indent="-2301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Sketching  and manipulation levels (91 levels total), with learning supports available</a:t>
            </a:r>
          </a:p>
          <a:p>
            <a:pPr marL="341313" indent="-2301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Physics pretest and posttest</a:t>
            </a:r>
          </a:p>
          <a:p>
            <a:pPr marL="341313" indent="-230188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Game and support questionnaire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CCC649-AFF6-48B5-AD70-60EBFE9BC842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9F7EBAD-6BAF-4015-9BEC-A5123E636E78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Part of the Research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14CF1-46AE-468C-B867-0E8698C13CCE}"/>
              </a:ext>
            </a:extLst>
          </p:cNvPr>
          <p:cNvSpPr txBox="1"/>
          <p:nvPr/>
        </p:nvSpPr>
        <p:spPr>
          <a:xfrm>
            <a:off x="1282305" y="6388859"/>
            <a:ext cx="960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details, see: </a:t>
            </a:r>
            <a:r>
              <a:rPr lang="en-US" dirty="0">
                <a:hlinkClick r:id="rId3"/>
              </a:rPr>
              <a:t>https://myweb.fsu.edu/vshute/pdf/JCAL2020.pdf</a:t>
            </a:r>
            <a:r>
              <a:rPr lang="en-US" dirty="0"/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40BF693-28F3-4BF8-8D1B-ABA0A504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5793193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group of people sitting at a table with laptops&#10;&#10;Description automatically generated with low confidence">
            <a:extLst>
              <a:ext uri="{FF2B5EF4-FFF2-40B4-BE49-F238E27FC236}">
                <a16:creationId xmlns:a16="http://schemas.microsoft.com/office/drawing/2014/main" id="{2B3C8DB7-B252-4C0E-BEAA-9A48FA35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1457670"/>
            <a:ext cx="4876800" cy="4068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253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1497406"/>
            <a:ext cx="4648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7143">
              <a:defRPr/>
            </a:pPr>
            <a:r>
              <a:rPr lang="en-US" sz="3200" b="1" dirty="0"/>
              <a:t>Gender &amp; Ethnicity. </a:t>
            </a:r>
            <a:r>
              <a:rPr lang="en-US" sz="3200" dirty="0"/>
              <a:t>Same number of males &amp; females with wide range of ethnicities. </a:t>
            </a:r>
          </a:p>
          <a:p>
            <a:endParaRPr lang="en-US" sz="3200" dirty="0"/>
          </a:p>
          <a:p>
            <a:r>
              <a:rPr lang="en-US" sz="3200" dirty="0"/>
              <a:t>Pretest scores were higher for males than females; and for whites vs. persons of color.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11C3F-1106-49C4-887E-A9068627E9A9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AA01B820-D2C0-43E8-B81F-9ED4A0054D0E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Learning</a:t>
            </a:r>
          </a:p>
        </p:txBody>
      </p:sp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A8E9C13C-0160-47D8-9F83-51158B70E0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1497406"/>
            <a:ext cx="5708877" cy="4815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658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1" y="3413760"/>
            <a:ext cx="107442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C00000"/>
                </a:solidFill>
              </a:rPr>
              <a:t>By Gender</a:t>
            </a:r>
            <a:r>
              <a:rPr lang="en-US" sz="3200" dirty="0"/>
              <a:t>. ANCOVA: post (DV), gender (IV), pre (</a:t>
            </a:r>
            <a:r>
              <a:rPr lang="en-US" sz="3200" dirty="0" err="1"/>
              <a:t>Cov</a:t>
            </a:r>
            <a:r>
              <a:rPr lang="en-US" sz="3200" dirty="0"/>
              <a:t>): </a:t>
            </a:r>
            <a:r>
              <a:rPr lang="en-US" sz="3200" i="1" dirty="0"/>
              <a:t>No signif outcome diffs by gender </a:t>
            </a:r>
            <a:r>
              <a:rPr lang="en-US" sz="3200" dirty="0"/>
              <a:t>holding pretest constant: </a:t>
            </a:r>
            <a:r>
              <a:rPr lang="en-US" sz="3200" i="1" dirty="0"/>
              <a:t>F</a:t>
            </a:r>
            <a:r>
              <a:rPr lang="en-US" sz="3200" dirty="0"/>
              <a:t>(1, 195) = 0.04; NS.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C00000"/>
                </a:solidFill>
              </a:rPr>
              <a:t>By Ethnicity</a:t>
            </a:r>
            <a:r>
              <a:rPr lang="en-US" sz="3200" dirty="0"/>
              <a:t>. ANCOVA: post (DV), ethnicity (IV), pre (</a:t>
            </a:r>
            <a:r>
              <a:rPr lang="en-US" sz="3200" dirty="0" err="1"/>
              <a:t>Cov</a:t>
            </a:r>
            <a:r>
              <a:rPr lang="en-US" sz="3200" dirty="0"/>
              <a:t>): </a:t>
            </a:r>
            <a:r>
              <a:rPr lang="en-US" sz="3200" i="1" dirty="0"/>
              <a:t>No signif outcome diffs by ethnicity </a:t>
            </a:r>
            <a:r>
              <a:rPr lang="en-US" sz="3200" dirty="0"/>
              <a:t>holding pretest constant: </a:t>
            </a:r>
            <a:r>
              <a:rPr lang="en-US" sz="3200" i="1" dirty="0"/>
              <a:t>F</a:t>
            </a:r>
            <a:r>
              <a:rPr lang="en-US" sz="3200" dirty="0"/>
              <a:t>(2, 154) = 1.32; </a:t>
            </a:r>
            <a:r>
              <a:rPr lang="en-US" sz="3200" i="1" dirty="0"/>
              <a:t>NS.</a:t>
            </a:r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11C3F-1106-49C4-887E-A9068627E9A9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AA01B820-D2C0-43E8-B81F-9ED4A0054D0E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Learning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393509-157D-8F80-C8FB-F1AC31DA4A8B}"/>
              </a:ext>
            </a:extLst>
          </p:cNvPr>
          <p:cNvSpPr txBox="1"/>
          <p:nvPr/>
        </p:nvSpPr>
        <p:spPr>
          <a:xfrm>
            <a:off x="328732" y="1457726"/>
            <a:ext cx="11064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sz="3200" b="1" i="1" dirty="0">
                <a:solidFill>
                  <a:srgbClr val="C00000"/>
                </a:solidFill>
                <a:ea typeface="宋体" pitchFamily="-107" charset="-122"/>
                <a:cs typeface="Calibri" panose="020F0502020204030204" pitchFamily="34" charset="0"/>
              </a:rPr>
              <a:t>Overall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. Students scored signif higher on posttest than pretest: </a:t>
            </a:r>
            <a:r>
              <a:rPr lang="en-US" altLang="zh-CN" sz="3200" i="1" dirty="0">
                <a:ea typeface="宋体" pitchFamily="-107" charset="-122"/>
                <a:cs typeface="Calibri" panose="020F0502020204030204" pitchFamily="34" charset="0"/>
              </a:rPr>
              <a:t>F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(1, 198) = 9.53; </a:t>
            </a:r>
            <a:r>
              <a:rPr lang="en-US" altLang="zh-CN" sz="3200" i="1" dirty="0">
                <a:ea typeface="宋体" pitchFamily="-107" charset="-122"/>
                <a:cs typeface="Calibri" panose="020F0502020204030204" pitchFamily="34" charset="0"/>
              </a:rPr>
              <a:t>p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 = .002 after gameplay. Control group (no game) showed no pre/post diffs. </a:t>
            </a:r>
          </a:p>
        </p:txBody>
      </p:sp>
    </p:spTree>
    <p:extLst>
      <p:ext uri="{BB962C8B-B14F-4D97-AF65-F5344CB8AC3E}">
        <p14:creationId xmlns:p14="http://schemas.microsoft.com/office/powerpoint/2010/main" val="9241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E9BB06-8BBE-45E7-B1B8-32640E543886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45E9049C-A184-49A7-9A98-694FBA7128C0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Enjoyment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659423-1C5B-4501-9A89-B8FBB3F6FA92}"/>
              </a:ext>
            </a:extLst>
          </p:cNvPr>
          <p:cNvSpPr/>
          <p:nvPr/>
        </p:nvSpPr>
        <p:spPr>
          <a:xfrm>
            <a:off x="234277" y="2923713"/>
            <a:ext cx="5941837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68425" lvl="2" indent="-342900">
              <a:spcAft>
                <a:spcPts val="12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zh-CN" sz="2800" b="1" dirty="0">
                <a:solidFill>
                  <a:srgbClr val="C00000"/>
                </a:solidFill>
                <a:ea typeface="宋体" pitchFamily="-107" charset="-122"/>
                <a:cs typeface="Calibri" panose="020F0502020204030204" pitchFamily="34" charset="0"/>
              </a:rPr>
              <a:t>By Gender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: Males (</a:t>
            </a:r>
            <a:r>
              <a:rPr lang="en-US" altLang="zh-CN" sz="28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 = 4.05) and females (</a:t>
            </a:r>
            <a:r>
              <a:rPr lang="en-US" altLang="zh-CN" sz="28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 = 4.00) enjoyed it equally! </a:t>
            </a:r>
          </a:p>
          <a:p>
            <a:pPr marL="1368425" lvl="2" indent="-342900">
              <a:spcAft>
                <a:spcPts val="1200"/>
              </a:spcAft>
              <a:buClr>
                <a:schemeClr val="tx1"/>
              </a:buClr>
              <a:buFont typeface="Courier New" panose="02070309020205020404" pitchFamily="49" charset="0"/>
              <a:buChar char="o"/>
            </a:pPr>
            <a:r>
              <a:rPr lang="en-US" altLang="zh-CN" sz="2800" b="1" dirty="0">
                <a:solidFill>
                  <a:srgbClr val="C00000"/>
                </a:solidFill>
                <a:ea typeface="宋体" pitchFamily="-107" charset="-122"/>
                <a:cs typeface="Calibri" panose="020F0502020204030204" pitchFamily="34" charset="0"/>
              </a:rPr>
              <a:t>By Ethnicity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: Whites (</a:t>
            </a:r>
            <a:r>
              <a:rPr lang="en-US" altLang="zh-CN" sz="28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 = 4.0), Blacks (</a:t>
            </a:r>
            <a:r>
              <a:rPr lang="en-US" altLang="zh-CN" sz="28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 = 4.0), and Hispanics     (</a:t>
            </a:r>
            <a:r>
              <a:rPr lang="en-US" altLang="zh-CN" sz="28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2800" dirty="0">
                <a:ea typeface="宋体" pitchFamily="-107" charset="-122"/>
                <a:cs typeface="Calibri" panose="020F0502020204030204" pitchFamily="34" charset="0"/>
              </a:rPr>
              <a:t> = 4.3) enjoyed it equally!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3ED547-62C9-434D-845C-E640D1DBB304}"/>
              </a:ext>
            </a:extLst>
          </p:cNvPr>
          <p:cNvSpPr txBox="1"/>
          <p:nvPr/>
        </p:nvSpPr>
        <p:spPr>
          <a:xfrm>
            <a:off x="838200" y="1420972"/>
            <a:ext cx="10972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1313" indent="-230188">
              <a:spcBef>
                <a:spcPts val="660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CN" sz="3200" b="1" i="1" dirty="0">
                <a:solidFill>
                  <a:srgbClr val="C00000"/>
                </a:solidFill>
                <a:ea typeface="宋体" pitchFamily="-107" charset="-122"/>
                <a:cs typeface="Calibri" panose="020F0502020204030204" pitchFamily="34" charset="0"/>
              </a:rPr>
              <a:t>Overall Enjoyment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. Students really enjoyed the game (</a:t>
            </a:r>
            <a:r>
              <a:rPr lang="en-US" altLang="zh-CN" sz="3200" i="1" dirty="0">
                <a:ea typeface="宋体" pitchFamily="-107" charset="-122"/>
                <a:cs typeface="Calibri" panose="020F0502020204030204" pitchFamily="34" charset="0"/>
              </a:rPr>
              <a:t>M</a:t>
            </a:r>
            <a:r>
              <a:rPr lang="en-US" altLang="zh-CN" sz="3200" dirty="0">
                <a:ea typeface="宋体" pitchFamily="-107" charset="-122"/>
                <a:cs typeface="Calibri" panose="020F0502020204030204" pitchFamily="34" charset="0"/>
              </a:rPr>
              <a:t> = 4.03) on a 1-5 scale (1=hated; 5=loved). </a:t>
            </a:r>
          </a:p>
        </p:txBody>
      </p:sp>
      <p:pic>
        <p:nvPicPr>
          <p:cNvPr id="3" name="Picture 2" descr="A group of kids using laptops&#10;&#10;Description automatically generated with low confidence">
            <a:extLst>
              <a:ext uri="{FF2B5EF4-FFF2-40B4-BE49-F238E27FC236}">
                <a16:creationId xmlns:a16="http://schemas.microsoft.com/office/drawing/2014/main" id="{A9275CCD-3A23-F4F4-2898-A0A5F5EBD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60654"/>
            <a:ext cx="5252123" cy="3563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9270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36BA1FF-5D6F-0752-11BD-5ADB17656063}"/>
              </a:ext>
            </a:extLst>
          </p:cNvPr>
          <p:cNvSpPr txBox="1"/>
          <p:nvPr/>
        </p:nvSpPr>
        <p:spPr>
          <a:xfrm>
            <a:off x="381000" y="1371600"/>
            <a:ext cx="52578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Numerous studies show: </a:t>
            </a:r>
          </a:p>
          <a:p>
            <a:endParaRPr lang="en-US" sz="3200" dirty="0"/>
          </a:p>
          <a:p>
            <a:r>
              <a:rPr lang="en-US" sz="3200" dirty="0"/>
              <a:t>(a) Game-based stealth assessment has good psychometric qualities. </a:t>
            </a:r>
          </a:p>
          <a:p>
            <a:endParaRPr lang="en-US" sz="3200" dirty="0"/>
          </a:p>
          <a:p>
            <a:r>
              <a:rPr lang="en-US" sz="3200" dirty="0"/>
              <a:t>(b) Using such games is an engaging and effective tool for assessing and supporting diverse learners.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73B9A-7B6A-7087-890E-F332CE055815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79501500-A62B-87F0-68C6-8BEE04861654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Conclusion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1BAD0D-0CD7-1FEC-BD90-AEAE8B65D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0006"/>
          <a:stretch/>
        </p:blipFill>
        <p:spPr>
          <a:xfrm>
            <a:off x="5867072" y="1651385"/>
            <a:ext cx="5729224" cy="4371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50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2057400" y="228600"/>
            <a:ext cx="8610600" cy="621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5" rIns="91407" bIns="45705">
            <a:spAutoFit/>
          </a:bodyPr>
          <a:lstStyle/>
          <a:p>
            <a:pPr algn="ctr">
              <a:defRPr/>
            </a:pPr>
            <a:r>
              <a:rPr lang="en-US" sz="9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K Crayon Crumble" panose="03070001040701010105" pitchFamily="66" charset="0"/>
              </a:rPr>
              <a:t>Thank you!</a:t>
            </a:r>
          </a:p>
          <a:p>
            <a:pPr algn="ctr">
              <a:defRPr/>
            </a:pPr>
            <a:endParaRPr lang="en-US" sz="5400" dirty="0">
              <a:solidFill>
                <a:srgbClr val="C00000"/>
              </a:solidFill>
            </a:endParaRPr>
          </a:p>
          <a:p>
            <a:pPr algn="ctr">
              <a:defRPr/>
            </a:pPr>
            <a:r>
              <a:rPr lang="en-US" sz="6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  <a:p>
            <a:pPr algn="ctr">
              <a:defRPr/>
            </a:pPr>
            <a:endParaRPr lang="en-US" sz="60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vshute@fsu.edu</a:t>
            </a:r>
            <a:endParaRPr lang="en-US" sz="3200" i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</a:p>
          <a:p>
            <a:pPr>
              <a:defRPr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</a:p>
          <a:p>
            <a:pPr>
              <a:defRPr/>
            </a:pPr>
            <a:r>
              <a:rPr lang="en-US" sz="3200" i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Website: 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15AA4253-94AA-4149-87AA-C00DE1C40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3340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9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1EED5E-1F5D-4B0E-B177-56FCF746A918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0216B07F-CBE9-413A-831A-11A346AD9821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Problem to Resolve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F6088-7A1C-4862-AF7C-E1022DB0B5DA}"/>
              </a:ext>
            </a:extLst>
          </p:cNvPr>
          <p:cNvSpPr txBox="1"/>
          <p:nvPr/>
        </p:nvSpPr>
        <p:spPr>
          <a:xfrm>
            <a:off x="457200" y="1453451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The Problem</a:t>
            </a:r>
            <a:r>
              <a:rPr lang="en-US" sz="3200" dirty="0">
                <a:cs typeface="Arial" pitchFamily="34" charset="0"/>
              </a:rPr>
              <a:t>: Need to increase diversity in STEM-related workforce. 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49BBBC5-F31E-4CCB-8B2C-2F8B77293D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6" t="27561" r="10000" b="9929"/>
          <a:stretch/>
        </p:blipFill>
        <p:spPr>
          <a:xfrm>
            <a:off x="5334000" y="1259108"/>
            <a:ext cx="6588760" cy="2703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4B9AE0-ABFD-4741-82E5-2419BC18F203}"/>
              </a:ext>
            </a:extLst>
          </p:cNvPr>
          <p:cNvGrpSpPr/>
          <p:nvPr/>
        </p:nvGrpSpPr>
        <p:grpSpPr>
          <a:xfrm>
            <a:off x="5334000" y="4328541"/>
            <a:ext cx="6588760" cy="1996059"/>
            <a:chOff x="5562600" y="3276600"/>
            <a:chExt cx="6360160" cy="1615059"/>
          </a:xfrm>
        </p:grpSpPr>
        <p:pic>
          <p:nvPicPr>
            <p:cNvPr id="32" name="Picture 8" descr="Related image">
              <a:extLst>
                <a:ext uri="{FF2B5EF4-FFF2-40B4-BE49-F238E27FC236}">
                  <a16:creationId xmlns:a16="http://schemas.microsoft.com/office/drawing/2014/main" id="{62E99502-620E-45A5-91F2-884B423FAE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276600"/>
              <a:ext cx="2778762" cy="16144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4" descr="Image result for Diversity scientists">
              <a:extLst>
                <a:ext uri="{FF2B5EF4-FFF2-40B4-BE49-F238E27FC236}">
                  <a16:creationId xmlns:a16="http://schemas.microsoft.com/office/drawing/2014/main" id="{409FC6E7-0F13-4261-814E-57AC6363EA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3276600"/>
              <a:ext cx="2778760" cy="161505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1F9E225A-CCA4-42A4-A255-A66538BA6158}"/>
                </a:ext>
              </a:extLst>
            </p:cNvPr>
            <p:cNvSpPr/>
            <p:nvPr/>
          </p:nvSpPr>
          <p:spPr>
            <a:xfrm>
              <a:off x="8475981" y="4025735"/>
              <a:ext cx="533400" cy="228600"/>
            </a:xfrm>
            <a:prstGeom prst="right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A2D8B8F-C28F-42C6-B088-0BB771CDB879}"/>
              </a:ext>
            </a:extLst>
          </p:cNvPr>
          <p:cNvSpPr txBox="1"/>
          <p:nvPr/>
        </p:nvSpPr>
        <p:spPr>
          <a:xfrm>
            <a:off x="457200" y="3810000"/>
            <a:ext cx="47731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cs typeface="Arial" pitchFamily="34" charset="0"/>
              </a:rPr>
              <a:t>The Goal</a:t>
            </a:r>
            <a:r>
              <a:rPr lang="en-US" sz="3200" dirty="0">
                <a:cs typeface="Arial" pitchFamily="34" charset="0"/>
              </a:rPr>
              <a:t>: Get more girls and minorities excited about learning physics. </a:t>
            </a:r>
            <a:r>
              <a:rPr lang="en-US" sz="3200" i="1" dirty="0">
                <a:cs typeface="Arial" pitchFamily="34" charset="0"/>
              </a:rPr>
              <a:t>Well-designed digital games can do both. </a:t>
            </a:r>
          </a:p>
        </p:txBody>
      </p:sp>
    </p:spTree>
    <p:extLst>
      <p:ext uri="{BB962C8B-B14F-4D97-AF65-F5344CB8AC3E}">
        <p14:creationId xmlns:p14="http://schemas.microsoft.com/office/powerpoint/2010/main" val="240450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D3D7D9-546B-FDBC-11A6-0C1F5C0F79E4}"/>
              </a:ext>
            </a:extLst>
          </p:cNvPr>
          <p:cNvSpPr/>
          <p:nvPr/>
        </p:nvSpPr>
        <p:spPr>
          <a:xfrm>
            <a:off x="298580" y="306228"/>
            <a:ext cx="4799045" cy="1982628"/>
          </a:xfrm>
          <a:prstGeom prst="roundRect">
            <a:avLst/>
          </a:prstGeom>
          <a:solidFill>
            <a:srgbClr val="C1E2E5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Women physicists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426E02-DBFD-CEF6-2C66-12DB60253652}"/>
              </a:ext>
            </a:extLst>
          </p:cNvPr>
          <p:cNvSpPr/>
          <p:nvPr/>
        </p:nvSpPr>
        <p:spPr>
          <a:xfrm>
            <a:off x="3696477" y="2437686"/>
            <a:ext cx="4799045" cy="19826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Black physicists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C9A7F02-B518-66B4-7701-D0824AD18A44}"/>
              </a:ext>
            </a:extLst>
          </p:cNvPr>
          <p:cNvSpPr/>
          <p:nvPr/>
        </p:nvSpPr>
        <p:spPr>
          <a:xfrm>
            <a:off x="7086600" y="4569144"/>
            <a:ext cx="4799045" cy="198262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Hispanic physicists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809F033-91CE-C04C-B3B8-5CECD7EE66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978"/>
          <a:stretch/>
        </p:blipFill>
        <p:spPr>
          <a:xfrm>
            <a:off x="3699522" y="6059342"/>
            <a:ext cx="4878437" cy="746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473400-2D04-8F43-8DEB-4551850E5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34" y="407025"/>
            <a:ext cx="1381885" cy="174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https://pluto.coe.fsu.edu/ppteam/wp-content/uploads/2017/07/Russell-233x300.jpg">
            <a:extLst>
              <a:ext uri="{FF2B5EF4-FFF2-40B4-BE49-F238E27FC236}">
                <a16:creationId xmlns:a16="http://schemas.microsoft.com/office/drawing/2014/main" id="{A12FE989-D155-2443-97F0-036FF47F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66" y="407025"/>
            <a:ext cx="1387842" cy="174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pluto.coe.fsu.edu/ppteam/wp-content/uploads/2017/07/Fengfeng1-232x300.jpg">
            <a:extLst>
              <a:ext uri="{FF2B5EF4-FFF2-40B4-BE49-F238E27FC236}">
                <a16:creationId xmlns:a16="http://schemas.microsoft.com/office/drawing/2014/main" id="{B00E7E8A-E2F2-B246-A901-59C5DBE71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339" y="407025"/>
            <a:ext cx="1381885" cy="17403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pluto.coe.fsu.edu/ppteam/wp-content/uploads/2017/06/Adam-243x300.jpeg">
            <a:extLst>
              <a:ext uri="{FF2B5EF4-FFF2-40B4-BE49-F238E27FC236}">
                <a16:creationId xmlns:a16="http://schemas.microsoft.com/office/drawing/2014/main" id="{59DED9BE-EB18-F14C-A923-8476D2A4D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35" y="2379883"/>
            <a:ext cx="931978" cy="1151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pluto.coe.fsu.edu/ppteam/wp-content/uploads/2017/06/franceschetti_w.jpg">
            <a:extLst>
              <a:ext uri="{FF2B5EF4-FFF2-40B4-BE49-F238E27FC236}">
                <a16:creationId xmlns:a16="http://schemas.microsoft.com/office/drawing/2014/main" id="{4181A14E-8A26-C04B-A36E-E34D6C049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" r="8913"/>
          <a:stretch/>
        </p:blipFill>
        <p:spPr bwMode="auto">
          <a:xfrm>
            <a:off x="5644462" y="2393600"/>
            <a:ext cx="982786" cy="11510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s://pluto.coe.fsu.edu/ppteam/wp-content/uploads/2017/07/Ahmad4-232x300.jpg">
            <a:extLst>
              <a:ext uri="{FF2B5EF4-FFF2-40B4-BE49-F238E27FC236}">
                <a16:creationId xmlns:a16="http://schemas.microsoft.com/office/drawing/2014/main" id="{D86A59CF-D30B-6C42-8DBE-4DC5E1F44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122" y="2381219"/>
            <a:ext cx="968838" cy="1205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https://pluto.coe.fsu.edu/ppteam/wp-content/uploads/2017/07/Chen-233x300.jpg">
            <a:extLst>
              <a:ext uri="{FF2B5EF4-FFF2-40B4-BE49-F238E27FC236}">
                <a16:creationId xmlns:a16="http://schemas.microsoft.com/office/drawing/2014/main" id="{0A5433C9-5924-C643-BD53-B26E6615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03" y="4221513"/>
            <a:ext cx="930253" cy="1168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6D6562-F126-4D48-8618-0A632E50D1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170" y="4211378"/>
            <a:ext cx="988530" cy="1189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BC51E7-C5E1-DD4C-92A9-01FC0B21A7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714" y="4199905"/>
            <a:ext cx="890044" cy="12119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65D2843-FA88-0049-AAC4-5F326E58D7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0287" y="412780"/>
            <a:ext cx="1274550" cy="1717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BDD23E-C388-0E40-8115-AC85C89DE14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3" r="15333" b="15333"/>
          <a:stretch/>
        </p:blipFill>
        <p:spPr>
          <a:xfrm>
            <a:off x="8801760" y="444840"/>
            <a:ext cx="1394214" cy="1702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7055EE0E-0F33-8447-83D7-77242A2166F9}"/>
              </a:ext>
            </a:extLst>
          </p:cNvPr>
          <p:cNvSpPr txBox="1"/>
          <p:nvPr/>
        </p:nvSpPr>
        <p:spPr>
          <a:xfrm>
            <a:off x="3250169" y="113225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B4F197-AF90-F946-9C62-5B925BC9EC8C}"/>
              </a:ext>
            </a:extLst>
          </p:cNvPr>
          <p:cNvSpPr txBox="1"/>
          <p:nvPr/>
        </p:nvSpPr>
        <p:spPr>
          <a:xfrm>
            <a:off x="4652324" y="8755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Co-PI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27CE6E-AF10-D246-8CAB-FEF0E35225A9}"/>
              </a:ext>
            </a:extLst>
          </p:cNvPr>
          <p:cNvSpPr txBox="1"/>
          <p:nvPr/>
        </p:nvSpPr>
        <p:spPr>
          <a:xfrm>
            <a:off x="6135781" y="9925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Co-PI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F26697-9EFD-0E40-B476-086369B5BAC8}"/>
              </a:ext>
            </a:extLst>
          </p:cNvPr>
          <p:cNvSpPr txBox="1"/>
          <p:nvPr/>
        </p:nvSpPr>
        <p:spPr>
          <a:xfrm>
            <a:off x="7686919" y="11322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Co-PI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B658F16-DB9A-E440-BBDB-1A29A6B182D2}"/>
              </a:ext>
            </a:extLst>
          </p:cNvPr>
          <p:cNvSpPr txBox="1"/>
          <p:nvPr/>
        </p:nvSpPr>
        <p:spPr>
          <a:xfrm>
            <a:off x="9196816" y="11322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Co-PI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388772-C4A4-6F43-AA73-665EF8AE358C}"/>
              </a:ext>
            </a:extLst>
          </p:cNvPr>
          <p:cNvSpPr txBox="1"/>
          <p:nvPr/>
        </p:nvSpPr>
        <p:spPr>
          <a:xfrm>
            <a:off x="4810401" y="3542303"/>
            <a:ext cx="702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SMEs</a:t>
            </a:r>
          </a:p>
        </p:txBody>
      </p:sp>
      <p:pic>
        <p:nvPicPr>
          <p:cNvPr id="34" name="Picture 3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51898B2C-7D60-574A-8559-2E1720419FD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6" y="4174264"/>
            <a:ext cx="954070" cy="11925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2" descr="Image preview">
            <a:extLst>
              <a:ext uri="{FF2B5EF4-FFF2-40B4-BE49-F238E27FC236}">
                <a16:creationId xmlns:a16="http://schemas.microsoft.com/office/drawing/2014/main" id="{228AFEEE-DF0C-544A-9293-EEC4A637B9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t="-4521" r="13811" b="428"/>
          <a:stretch/>
        </p:blipFill>
        <p:spPr bwMode="auto">
          <a:xfrm rot="16200000">
            <a:off x="1378600" y="4325151"/>
            <a:ext cx="1237880" cy="961479"/>
          </a:xfrm>
          <a:prstGeom prst="roundRect">
            <a:avLst>
              <a:gd name="adj" fmla="val 216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preview">
            <a:extLst>
              <a:ext uri="{FF2B5EF4-FFF2-40B4-BE49-F238E27FC236}">
                <a16:creationId xmlns:a16="http://schemas.microsoft.com/office/drawing/2014/main" id="{9F0BB13F-758A-9D4A-AE18-1C5C5800B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93" y="4199829"/>
            <a:ext cx="959596" cy="12121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33C8332-DB2D-DD40-9E9C-90E434EEDA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321" y="2393600"/>
            <a:ext cx="1005048" cy="1149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9EB8DFE-04BE-FF4F-9E01-5C223541863C}"/>
              </a:ext>
            </a:extLst>
          </p:cNvPr>
          <p:cNvSpPr txBox="1"/>
          <p:nvPr/>
        </p:nvSpPr>
        <p:spPr>
          <a:xfrm>
            <a:off x="7576115" y="3593167"/>
            <a:ext cx="136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Post docs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BAF2685-2B31-A947-98F6-A2B2E6AA1751}"/>
              </a:ext>
            </a:extLst>
          </p:cNvPr>
          <p:cNvSpPr txBox="1"/>
          <p:nvPr/>
        </p:nvSpPr>
        <p:spPr>
          <a:xfrm>
            <a:off x="4158990" y="5455312"/>
            <a:ext cx="4002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</a:rPr>
              <a:t>Most recent Research Assistants</a:t>
            </a:r>
          </a:p>
        </p:txBody>
      </p:sp>
      <p:pic>
        <p:nvPicPr>
          <p:cNvPr id="45" name="Picture 16" descr="https://pluto.coe.fsu.edu/ppteam/wp-content/uploads/2017/07/Xi-232x300.jpg">
            <a:extLst>
              <a:ext uri="{FF2B5EF4-FFF2-40B4-BE49-F238E27FC236}">
                <a16:creationId xmlns:a16="http://schemas.microsoft.com/office/drawing/2014/main" id="{8FF3D61E-CBDE-8445-A5E9-A4743FE2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10" y="4190805"/>
            <a:ext cx="986128" cy="122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0" descr="https://pluto.coe.fsu.edu/ppteam/wp-content/uploads/2017/07/Seyfullah-232x300.jpg">
            <a:extLst>
              <a:ext uri="{FF2B5EF4-FFF2-40B4-BE49-F238E27FC236}">
                <a16:creationId xmlns:a16="http://schemas.microsoft.com/office/drawing/2014/main" id="{950CCD0C-6A17-9046-BB32-45E4E26C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49" y="4185167"/>
            <a:ext cx="1006235" cy="1205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2" descr="https://pluto.coe.fsu.edu/ppteam/wp-content/uploads/2017/07/Lukas-233x300.jpg">
            <a:extLst>
              <a:ext uri="{FF2B5EF4-FFF2-40B4-BE49-F238E27FC236}">
                <a16:creationId xmlns:a16="http://schemas.microsoft.com/office/drawing/2014/main" id="{92B6A997-4022-A54C-9EDF-26CD4C015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556" y="4221513"/>
            <a:ext cx="998340" cy="1187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https://pluto.coe.fsu.edu/ppteam/wp-content/uploads/2017/07/Weinan-232x300.jpg">
            <a:extLst>
              <a:ext uri="{FF2B5EF4-FFF2-40B4-BE49-F238E27FC236}">
                <a16:creationId xmlns:a16="http://schemas.microsoft.com/office/drawing/2014/main" id="{4C85A3F4-DFFC-2645-BFBF-BC508F3E5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4" y="4212678"/>
            <a:ext cx="986128" cy="1224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BEC39-A918-0645-BFED-43406D8361B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307158" y="2369724"/>
            <a:ext cx="981673" cy="1206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7ABADA-392E-E84A-8EBC-CE3A18FB338A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12875"/>
          <a:stretch/>
        </p:blipFill>
        <p:spPr>
          <a:xfrm>
            <a:off x="6611772" y="4174264"/>
            <a:ext cx="821628" cy="1263253"/>
          </a:xfrm>
          <a:prstGeom prst="roundRect">
            <a:avLst>
              <a:gd name="adj" fmla="val 2168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11E9B6-6678-E146-AAFE-D4E9F539BC38}"/>
              </a:ext>
            </a:extLst>
          </p:cNvPr>
          <p:cNvSpPr txBox="1"/>
          <p:nvPr/>
        </p:nvSpPr>
        <p:spPr>
          <a:xfrm>
            <a:off x="265735" y="272220"/>
            <a:ext cx="20567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Our Team! </a:t>
            </a:r>
          </a:p>
        </p:txBody>
      </p:sp>
      <p:sp>
        <p:nvSpPr>
          <p:cNvPr id="37" name="Left Arrow 12">
            <a:hlinkClick r:id="rId25" action="ppaction://hlinksldjump"/>
            <a:extLst>
              <a:ext uri="{FF2B5EF4-FFF2-40B4-BE49-F238E27FC236}">
                <a16:creationId xmlns:a16="http://schemas.microsoft.com/office/drawing/2014/main" id="{D40A5E95-1F19-4C4D-B181-8B5E621C919A}"/>
              </a:ext>
            </a:extLst>
          </p:cNvPr>
          <p:cNvSpPr/>
          <p:nvPr/>
        </p:nvSpPr>
        <p:spPr>
          <a:xfrm>
            <a:off x="265735" y="6417955"/>
            <a:ext cx="765458" cy="335649"/>
          </a:xfrm>
          <a:prstGeom prst="lef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3">
            <a:clrChange>
              <a:clrFrom>
                <a:srgbClr val="F4F4F2"/>
              </a:clrFrom>
              <a:clrTo>
                <a:srgbClr val="F4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4" b="24230"/>
          <a:stretch/>
        </p:blipFill>
        <p:spPr>
          <a:xfrm>
            <a:off x="609600" y="1388248"/>
            <a:ext cx="10744200" cy="3035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" y="4431967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Game tutorial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tutorial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5798" y="4449979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</a:t>
            </a:r>
            <a:r>
              <a:rPr lang="en-US" dirty="0" err="1"/>
              <a:t>def’s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Hewitt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Glossary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795" y="4449979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6800" y="446384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Breathing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Store—change ball, music,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Rube Goldberg videos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2299-327F-4B49-9D69-7E89D763C008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6421DCA7-CB30-4DB8-8589-F11E089972D5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Learning Supports</a:t>
            </a:r>
          </a:p>
        </p:txBody>
      </p:sp>
    </p:spTree>
    <p:extLst>
      <p:ext uri="{BB962C8B-B14F-4D97-AF65-F5344CB8AC3E}">
        <p14:creationId xmlns:p14="http://schemas.microsoft.com/office/powerpoint/2010/main" val="27559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3">
            <a:clrChange>
              <a:clrFrom>
                <a:srgbClr val="F4F4F2"/>
              </a:clrFrom>
              <a:clrTo>
                <a:srgbClr val="F4F4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4" b="24230"/>
          <a:stretch/>
        </p:blipFill>
        <p:spPr>
          <a:xfrm>
            <a:off x="609600" y="1388248"/>
            <a:ext cx="10744200" cy="3035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60" y="4431967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Worked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Game tutorial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Support tutorial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5798" y="4449979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Interactive </a:t>
            </a:r>
            <a:r>
              <a:rPr lang="en-US" dirty="0" err="1"/>
              <a:t>def’s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Animations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Formulas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Hewitt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Glossary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0795" y="4449979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mindset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Praise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6800" y="4463840"/>
            <a:ext cx="2362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Breathing exercise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Store—change ball, music, background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Rube Goldberg videos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262299-327F-4B49-9D69-7E89D763C008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24">
            <a:extLst>
              <a:ext uri="{FF2B5EF4-FFF2-40B4-BE49-F238E27FC236}">
                <a16:creationId xmlns:a16="http://schemas.microsoft.com/office/drawing/2014/main" id="{6421DCA7-CB30-4DB8-8589-F11E089972D5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Learning Supports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42870-BB19-446A-B347-8867997614E2}"/>
              </a:ext>
            </a:extLst>
          </p:cNvPr>
          <p:cNvSpPr/>
          <p:nvPr/>
        </p:nvSpPr>
        <p:spPr>
          <a:xfrm>
            <a:off x="5257799" y="1033401"/>
            <a:ext cx="6926969" cy="581975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BF710E-B617-4F05-9577-E76508832956}"/>
              </a:ext>
            </a:extLst>
          </p:cNvPr>
          <p:cNvSpPr/>
          <p:nvPr/>
        </p:nvSpPr>
        <p:spPr>
          <a:xfrm>
            <a:off x="155864" y="1071649"/>
            <a:ext cx="2777836" cy="571307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719988-7F64-4FEC-868E-35ADBF2A4D5A}"/>
              </a:ext>
            </a:extLst>
          </p:cNvPr>
          <p:cNvSpPr/>
          <p:nvPr/>
        </p:nvSpPr>
        <p:spPr>
          <a:xfrm>
            <a:off x="2933700" y="995449"/>
            <a:ext cx="2777836" cy="2284095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F7AE94-41CA-4C82-964B-7E28666A6B13}"/>
              </a:ext>
            </a:extLst>
          </p:cNvPr>
          <p:cNvSpPr/>
          <p:nvPr/>
        </p:nvSpPr>
        <p:spPr>
          <a:xfrm>
            <a:off x="3007476" y="4778441"/>
            <a:ext cx="2777836" cy="1698560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5ADF3D-6337-4E2E-86A5-0BB24ED01F55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E091CA13-D42F-484E-AC58-C9FA8A025526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Learning Supports—Physics videos</a:t>
            </a:r>
          </a:p>
        </p:txBody>
      </p:sp>
      <p:pic>
        <p:nvPicPr>
          <p:cNvPr id="2" name="EcT_Lever">
            <a:hlinkClick r:id="" action="ppaction://media"/>
            <a:extLst>
              <a:ext uri="{FF2B5EF4-FFF2-40B4-BE49-F238E27FC236}">
                <a16:creationId xmlns:a16="http://schemas.microsoft.com/office/drawing/2014/main" id="{D4ACABD2-7132-409D-9F84-27147525E7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219200"/>
            <a:ext cx="10439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084" t="29072" r="45000" b="28960"/>
          <a:stretch/>
        </p:blipFill>
        <p:spPr>
          <a:xfrm>
            <a:off x="1828800" y="1447800"/>
            <a:ext cx="4038600" cy="28963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981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ea typeface="+mn-ea"/>
                <a:cs typeface="+mn-cs"/>
              </a:rPr>
              <a:t>Physics Test (examples)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2500" t="33144" r="32501" b="20282"/>
          <a:stretch/>
        </p:blipFill>
        <p:spPr>
          <a:xfrm>
            <a:off x="6185557" y="3429000"/>
            <a:ext cx="4054273" cy="30346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66800" y="6096000"/>
            <a:ext cx="12192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Get Back!</a:t>
            </a:r>
          </a:p>
        </p:txBody>
      </p:sp>
    </p:spTree>
    <p:extLst>
      <p:ext uri="{BB962C8B-B14F-4D97-AF65-F5344CB8AC3E}">
        <p14:creationId xmlns:p14="http://schemas.microsoft.com/office/powerpoint/2010/main" val="176185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981200" y="76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ea typeface="+mn-ea"/>
                <a:cs typeface="+mn-cs"/>
              </a:rPr>
              <a:t>Physics Test (near transfer)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581400" y="1447800"/>
            <a:ext cx="5341620" cy="2133600"/>
            <a:chOff x="1295400" y="1380824"/>
            <a:chExt cx="5341620" cy="21336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DB07F9-82DD-4455-9081-2269B0040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1380824"/>
              <a:ext cx="5334000" cy="21336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303020" y="2647310"/>
              <a:ext cx="5334000" cy="838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dirty="0">
                  <a:solidFill>
                    <a:schemeClr val="tx1"/>
                  </a:solidFill>
                </a:rPr>
                <a:t>In which picture (A or B) will the blue box bounce higher? 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A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B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Both will reach the same height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Not enough information 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1379220" y="2875912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1379220" y="3028309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79220" y="3180709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379220" y="3336282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20642" y="1417145"/>
              <a:ext cx="228600" cy="190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A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019550" y="1413510"/>
              <a:ext cx="228600" cy="190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B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81400" y="4105577"/>
            <a:ext cx="5341620" cy="2374265"/>
            <a:chOff x="1295400" y="4038600"/>
            <a:chExt cx="5341620" cy="2374265"/>
          </a:xfrm>
        </p:grpSpPr>
        <p:pic>
          <p:nvPicPr>
            <p:cNvPr id="8" name="image13.png"/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95400" y="4038600"/>
              <a:ext cx="5334000" cy="2374265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1303020" y="5225732"/>
              <a:ext cx="5334000" cy="11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050" b="1" dirty="0">
                  <a:solidFill>
                    <a:schemeClr val="tx1"/>
                  </a:solidFill>
                </a:rPr>
                <a:t>Both pendulums will hit the green ball. Which pendulum would you choose to solve this level (get the green ball to hit the red balloon)? 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A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B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No difference</a:t>
              </a:r>
            </a:p>
            <a:p>
              <a:r>
                <a:rPr lang="en-US" sz="1050" dirty="0">
                  <a:solidFill>
                    <a:schemeClr val="tx1"/>
                  </a:solidFill>
                </a:rPr>
                <a:t>     Not enough information 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1371600" y="5715000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371600" y="5867400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1371600" y="6029023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1371600" y="6190646"/>
              <a:ext cx="76200" cy="76201"/>
            </a:xfrm>
            <a:prstGeom prst="ellipse">
              <a:avLst/>
            </a:prstGeom>
            <a:noFill/>
            <a:ln w="127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455420" y="4096967"/>
              <a:ext cx="228600" cy="190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/>
                <a:t>A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54328" y="4093332"/>
              <a:ext cx="228600" cy="1905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</a:t>
              </a: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5"/>
            <a:srcRect l="54999" t="37299" r="43646" b="61220"/>
            <a:stretch/>
          </p:blipFill>
          <p:spPr>
            <a:xfrm>
              <a:off x="3722370" y="4093332"/>
              <a:ext cx="247650" cy="1524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5"/>
            <a:srcRect l="54999" t="37299" r="43646" b="61220"/>
            <a:stretch/>
          </p:blipFill>
          <p:spPr>
            <a:xfrm>
              <a:off x="6343411" y="4093332"/>
              <a:ext cx="247650" cy="190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9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AC2DBF-F06C-416C-8327-8AB6D2BA4F5C}"/>
              </a:ext>
            </a:extLst>
          </p:cNvPr>
          <p:cNvSpPr txBox="1"/>
          <p:nvPr/>
        </p:nvSpPr>
        <p:spPr>
          <a:xfrm>
            <a:off x="1905000" y="1600200"/>
            <a:ext cx="8763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defTabSz="922172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For every node in physics CM, there’s a triplet of current estimates: </a:t>
            </a:r>
            <a:r>
              <a:rPr lang="en-US" sz="2800" i="1" dirty="0"/>
              <a:t>p</a:t>
            </a:r>
            <a:r>
              <a:rPr lang="en-US" sz="2800" dirty="0"/>
              <a:t>(High), </a:t>
            </a:r>
            <a:r>
              <a:rPr lang="en-US" sz="2800" i="1" dirty="0"/>
              <a:t>p</a:t>
            </a:r>
            <a:r>
              <a:rPr lang="en-US" sz="2800" dirty="0"/>
              <a:t>(Medium), </a:t>
            </a:r>
            <a:r>
              <a:rPr lang="en-US" sz="2800" i="1" dirty="0"/>
              <a:t>p</a:t>
            </a:r>
            <a:r>
              <a:rPr lang="en-US" sz="2800" dirty="0"/>
              <a:t>(Low) with values summing to 1. </a:t>
            </a:r>
          </a:p>
          <a:p>
            <a:pPr marL="457200" indent="-457200" defTabSz="922172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457200" indent="-457200" defTabSz="922172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To get a single number from triplets, we can assign weights (e.g., +1 * </a:t>
            </a:r>
            <a:r>
              <a:rPr lang="en-US" sz="2800" i="1" dirty="0"/>
              <a:t>p</a:t>
            </a:r>
            <a:r>
              <a:rPr lang="en-US" sz="2800" dirty="0"/>
              <a:t>(H); 0 * </a:t>
            </a:r>
            <a:r>
              <a:rPr lang="en-US" sz="2800" i="1" dirty="0"/>
              <a:t>p</a:t>
            </a:r>
            <a:r>
              <a:rPr lang="en-US" sz="2800" dirty="0"/>
              <a:t>(M); -1 * </a:t>
            </a:r>
            <a:r>
              <a:rPr lang="en-US" sz="2800" i="1" dirty="0"/>
              <a:t>p</a:t>
            </a:r>
            <a:r>
              <a:rPr lang="en-US" sz="2800" dirty="0"/>
              <a:t>(L)) which reduces to </a:t>
            </a:r>
            <a:r>
              <a:rPr lang="en-US" sz="2800" i="1" dirty="0">
                <a:solidFill>
                  <a:srgbClr val="C00000"/>
                </a:solidFill>
              </a:rPr>
              <a:t>p</a:t>
            </a:r>
            <a:r>
              <a:rPr lang="en-US" sz="2800" dirty="0">
                <a:solidFill>
                  <a:srgbClr val="C00000"/>
                </a:solidFill>
              </a:rPr>
              <a:t>(H) – </a:t>
            </a:r>
            <a:r>
              <a:rPr lang="en-US" sz="2800" i="1" dirty="0">
                <a:solidFill>
                  <a:srgbClr val="C00000"/>
                </a:solidFill>
              </a:rPr>
              <a:t>p</a:t>
            </a:r>
            <a:r>
              <a:rPr lang="en-US" sz="2800" dirty="0">
                <a:solidFill>
                  <a:srgbClr val="C00000"/>
                </a:solidFill>
              </a:rPr>
              <a:t>(L)</a:t>
            </a:r>
            <a:r>
              <a:rPr lang="en-US" sz="2800" dirty="0"/>
              <a:t>.</a:t>
            </a:r>
          </a:p>
          <a:p>
            <a:pPr marL="457200" indent="-457200" defTabSz="922172"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marL="457200" indent="-457200" defTabSz="922172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EAPs range from -1 to +1 like correlations.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B80150-4D4C-4287-AD4D-8EE709CBB517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F6A684C8-C6CF-4791-9715-3B53EC10EF48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 defTabSz="922172">
              <a:defRPr/>
            </a:pPr>
            <a:r>
              <a:rPr lang="en-US" sz="5400" i="1" dirty="0">
                <a:solidFill>
                  <a:schemeClr val="bg1"/>
                </a:solidFill>
              </a:rPr>
              <a:t>Expected A Posteriori (EAP) </a:t>
            </a:r>
          </a:p>
        </p:txBody>
      </p:sp>
      <p:sp>
        <p:nvSpPr>
          <p:cNvPr id="6" name="Left Arrow 1">
            <a:hlinkClick r:id="rId3" action="ppaction://hlinksldjump"/>
            <a:extLst>
              <a:ext uri="{FF2B5EF4-FFF2-40B4-BE49-F238E27FC236}">
                <a16:creationId xmlns:a16="http://schemas.microsoft.com/office/drawing/2014/main" id="{89C55909-8A3D-4D0C-9858-E43522936D1D}"/>
              </a:ext>
            </a:extLst>
          </p:cNvPr>
          <p:cNvSpPr/>
          <p:nvPr/>
        </p:nvSpPr>
        <p:spPr>
          <a:xfrm>
            <a:off x="685800" y="6137317"/>
            <a:ext cx="12192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Get Back!</a:t>
            </a:r>
          </a:p>
        </p:txBody>
      </p:sp>
    </p:spTree>
    <p:extLst>
      <p:ext uri="{BB962C8B-B14F-4D97-AF65-F5344CB8AC3E}">
        <p14:creationId xmlns:p14="http://schemas.microsoft.com/office/powerpoint/2010/main" val="34183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228600" y="32677"/>
            <a:ext cx="11658600" cy="5202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ea typeface="+mn-ea"/>
                <a:cs typeface="+mn-cs"/>
              </a:rPr>
              <a:t>Augmented Q-Matrix </a:t>
            </a: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ea typeface="+mn-ea"/>
                <a:cs typeface="+mn-cs"/>
                <a:sym typeface="Wingdings" panose="05000000000000000000" pitchFamily="2" charset="2"/>
              </a:rPr>
              <a:t> Bayes nets</a:t>
            </a:r>
            <a:endParaRPr lang="en-US" sz="5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mpus Sans ITC" pitchFamily="82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3371" y="1143000"/>
            <a:ext cx="7162800" cy="5583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Q-matrix</a:t>
            </a:r>
            <a:r>
              <a:rPr lang="en-US" sz="2400" dirty="0"/>
              <a:t>: Set up relations among all levels (&gt; 150), their targeted physics concept, difficulty, etc.  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Indicators</a:t>
            </a:r>
            <a:r>
              <a:rPr lang="en-US" sz="2400" dirty="0"/>
              <a:t>: Specify “indicators” (measurable behaviors in the game) per task type (sketching vs. manipulation)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Evidence Identification </a:t>
            </a:r>
            <a:r>
              <a:rPr lang="en-US" sz="2400" dirty="0"/>
              <a:t>(EI): Establish rubrics to automatically score raw data per level from log files (e.g., number restarts, gold trophy &lt;0/1&gt;). 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Cut Scores</a:t>
            </a:r>
            <a:r>
              <a:rPr lang="en-US" sz="2400" dirty="0"/>
              <a:t>: Determine cut scores from frequency distributions of raw observables. 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Evidence Accumulation </a:t>
            </a:r>
            <a:r>
              <a:rPr lang="en-US" sz="2400" dirty="0"/>
              <a:t>(EA): For each indicator, create Low, Med, High levels to feed into Bayes net.</a:t>
            </a:r>
          </a:p>
          <a:p>
            <a:pPr marL="342900" indent="-342900">
              <a:spcAft>
                <a:spcPts val="450"/>
              </a:spcAft>
              <a:buFont typeface="+mj-lt"/>
              <a:buAutoNum type="arabicPeriod"/>
            </a:pPr>
            <a:r>
              <a:rPr lang="en-US" sz="2400" dirty="0"/>
              <a:t> </a:t>
            </a:r>
            <a:r>
              <a:rPr lang="en-US" sz="2400" b="1" dirty="0">
                <a:solidFill>
                  <a:srgbClr val="C00000"/>
                </a:solidFill>
              </a:rPr>
              <a:t>Generation of BNs</a:t>
            </a:r>
            <a:r>
              <a:rPr lang="en-US" sz="2400" dirty="0"/>
              <a:t>. Used Almond’s Peanut suite of tools to generate BNs (</a:t>
            </a:r>
            <a:r>
              <a:rPr lang="en-US" u="sng" dirty="0">
                <a:hlinkClick r:id="rId3"/>
              </a:rPr>
              <a:t>https://pluto.coe.fsu.edu/RNetica</a:t>
            </a:r>
            <a:r>
              <a:rPr lang="en-US" u="sng" dirty="0"/>
              <a:t>)</a:t>
            </a:r>
            <a:r>
              <a:rPr lang="en-US" dirty="0"/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229600" y="1295400"/>
            <a:ext cx="3581400" cy="4862146"/>
            <a:chOff x="7410450" y="1700169"/>
            <a:chExt cx="2914650" cy="36147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5000" t="21111" r="26250" b="21852"/>
            <a:stretch/>
          </p:blipFill>
          <p:spPr>
            <a:xfrm>
              <a:off x="7410450" y="2000251"/>
              <a:ext cx="2914650" cy="1552887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5" name="Picture 4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450" y="3718669"/>
              <a:ext cx="2914650" cy="159628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676686" y="1700169"/>
              <a:ext cx="2648414" cy="274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(not expected to be viewable)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7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20" t="17264" r="22474" b="25699"/>
          <a:stretch/>
        </p:blipFill>
        <p:spPr>
          <a:xfrm>
            <a:off x="685800" y="1295400"/>
            <a:ext cx="10439400" cy="5402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BD42E6-7D9C-4F0E-8F8D-FB5BEC4231C1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B5670F08-CF02-4F74-96C6-9788AEC48FE1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Augmented Q-Matrix</a:t>
            </a:r>
          </a:p>
        </p:txBody>
      </p:sp>
      <p:sp>
        <p:nvSpPr>
          <p:cNvPr id="5" name="Left Arrow 1">
            <a:hlinkClick r:id="rId4" action="ppaction://hlinksldjump"/>
            <a:extLst>
              <a:ext uri="{FF2B5EF4-FFF2-40B4-BE49-F238E27FC236}">
                <a16:creationId xmlns:a16="http://schemas.microsoft.com/office/drawing/2014/main" id="{1F6A8D08-4C3D-4DBA-B951-1EBCE0401524}"/>
              </a:ext>
            </a:extLst>
          </p:cNvPr>
          <p:cNvSpPr/>
          <p:nvPr/>
        </p:nvSpPr>
        <p:spPr>
          <a:xfrm>
            <a:off x="228600" y="6297980"/>
            <a:ext cx="12192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Get Back!</a:t>
            </a:r>
          </a:p>
        </p:txBody>
      </p:sp>
    </p:spTree>
    <p:extLst>
      <p:ext uri="{BB962C8B-B14F-4D97-AF65-F5344CB8AC3E}">
        <p14:creationId xmlns:p14="http://schemas.microsoft.com/office/powerpoint/2010/main" val="8538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76200" y="0"/>
            <a:ext cx="12115800" cy="6858000"/>
          </a:xfrm>
          <a:prstGeom prst="roundRect">
            <a:avLst/>
          </a:prstGeom>
          <a:blipFill>
            <a:blip r:embed="rId3" cstate="print">
              <a:lum bright="-10000" contrast="-10000"/>
            </a:blip>
            <a:stretch>
              <a:fillRect/>
            </a:stretch>
          </a:blip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</a:t>
            </a:r>
          </a:p>
        </p:txBody>
      </p:sp>
    </p:spTree>
    <p:extLst>
      <p:ext uri="{BB962C8B-B14F-4D97-AF65-F5344CB8AC3E}">
        <p14:creationId xmlns:p14="http://schemas.microsoft.com/office/powerpoint/2010/main" val="409389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249993"/>
            <a:ext cx="6781800" cy="1066800"/>
          </a:xfrm>
        </p:spPr>
        <p:txBody>
          <a:bodyPr>
            <a:noAutofit/>
          </a:bodyPr>
          <a:lstStyle/>
          <a:p>
            <a:pPr>
              <a:spcAft>
                <a:spcPts val="450"/>
              </a:spcAft>
            </a:pPr>
            <a:r>
              <a:rPr lang="en-US" b="1" dirty="0"/>
              <a:t>Cut Scores</a:t>
            </a:r>
            <a:r>
              <a:rPr lang="en-US" dirty="0"/>
              <a:t>: Determine cut scores from frequency distributions of indicators.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307F29-0D25-4710-BAFC-C831459A1ACD}"/>
              </a:ext>
            </a:extLst>
          </p:cNvPr>
          <p:cNvSpPr/>
          <p:nvPr/>
        </p:nvSpPr>
        <p:spPr>
          <a:xfrm>
            <a:off x="0" y="-22045"/>
            <a:ext cx="121920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C1FF416E-698D-440F-ACFA-A3FB1A75856C}"/>
              </a:ext>
            </a:extLst>
          </p:cNvPr>
          <p:cNvSpPr>
            <a:spLocks/>
          </p:cNvSpPr>
          <p:nvPr/>
        </p:nvSpPr>
        <p:spPr bwMode="auto">
          <a:xfrm>
            <a:off x="838200" y="-76200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PP—Evidence Model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4E27FE-F17E-4D50-9BC5-336D2496FE65}"/>
              </a:ext>
            </a:extLst>
          </p:cNvPr>
          <p:cNvSpPr/>
          <p:nvPr/>
        </p:nvSpPr>
        <p:spPr>
          <a:xfrm>
            <a:off x="8381998" y="1143000"/>
            <a:ext cx="3196281" cy="125108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Time to solve, object(s) drawn, sliders adjusted, # restarts, gold coin, levels solved, etc. (by level &amp; session).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44977E-040D-4FC9-8F24-0DCE59AFC7A4}"/>
              </a:ext>
            </a:extLst>
          </p:cNvPr>
          <p:cNvSpPr txBox="1"/>
          <p:nvPr/>
        </p:nvSpPr>
        <p:spPr>
          <a:xfrm>
            <a:off x="990600" y="6501357"/>
            <a:ext cx="10880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For more, see R. Almond’s Peanut suite of tools to generate BNs (</a:t>
            </a:r>
            <a:r>
              <a:rPr lang="en-US" sz="1600" u="sng" dirty="0">
                <a:hlinkClick r:id="rId3"/>
              </a:rPr>
              <a:t>https://pluto.coe.fsu.edu/RNetica</a:t>
            </a:r>
            <a:r>
              <a:rPr lang="en-US" sz="1600" u="sng" dirty="0"/>
              <a:t>)</a:t>
            </a:r>
            <a:r>
              <a:rPr lang="en-US" sz="1600" dirty="0"/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A19192-7583-439D-A327-4161F9A2A179}"/>
              </a:ext>
            </a:extLst>
          </p:cNvPr>
          <p:cNvGrpSpPr/>
          <p:nvPr/>
        </p:nvGrpSpPr>
        <p:grpSpPr>
          <a:xfrm>
            <a:off x="8469085" y="4901671"/>
            <a:ext cx="4120036" cy="1604983"/>
            <a:chOff x="8381999" y="4901671"/>
            <a:chExt cx="4120036" cy="16049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B55A852-4D1C-4F40-B4EA-A16D1E11D0FC}"/>
                </a:ext>
              </a:extLst>
            </p:cNvPr>
            <p:cNvGrpSpPr/>
            <p:nvPr/>
          </p:nvGrpSpPr>
          <p:grpSpPr>
            <a:xfrm>
              <a:off x="8381999" y="4953000"/>
              <a:ext cx="3112921" cy="1553654"/>
              <a:chOff x="8381999" y="5075747"/>
              <a:chExt cx="3112921" cy="155365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A563A81-20C3-42CB-AE28-9221A3FACFA7}"/>
                  </a:ext>
                </a:extLst>
              </p:cNvPr>
              <p:cNvSpPr/>
              <p:nvPr/>
            </p:nvSpPr>
            <p:spPr>
              <a:xfrm>
                <a:off x="8381999" y="5105401"/>
                <a:ext cx="3111501" cy="1524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8" name="Content Placeholder 3">
                <a:extLst>
                  <a:ext uri="{FF2B5EF4-FFF2-40B4-BE49-F238E27FC236}">
                    <a16:creationId xmlns:a16="http://schemas.microsoft.com/office/drawing/2014/main" id="{E31BE9CF-E479-4612-8A18-DF0CBD761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3" b="2107"/>
              <a:stretch/>
            </p:blipFill>
            <p:spPr>
              <a:xfrm>
                <a:off x="8461051" y="5075747"/>
                <a:ext cx="3033869" cy="1548357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C03CBE-22E4-46D6-ABB3-22E937B0D7F0}"/>
                </a:ext>
              </a:extLst>
            </p:cNvPr>
            <p:cNvSpPr txBox="1"/>
            <p:nvPr/>
          </p:nvSpPr>
          <p:spPr>
            <a:xfrm>
              <a:off x="10484965" y="4901671"/>
              <a:ext cx="20170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Indicators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B8A94D-DE9C-45C3-8AD3-015AE6730F73}"/>
              </a:ext>
            </a:extLst>
          </p:cNvPr>
          <p:cNvGrpSpPr/>
          <p:nvPr/>
        </p:nvGrpSpPr>
        <p:grpSpPr>
          <a:xfrm>
            <a:off x="8386118" y="2743201"/>
            <a:ext cx="3196281" cy="1936670"/>
            <a:chOff x="8386118" y="2743201"/>
            <a:chExt cx="3196281" cy="193667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A36A9D-7DF7-4461-A5A9-E19AAF69BF98}"/>
                </a:ext>
              </a:extLst>
            </p:cNvPr>
            <p:cNvGrpSpPr/>
            <p:nvPr/>
          </p:nvGrpSpPr>
          <p:grpSpPr>
            <a:xfrm>
              <a:off x="8386118" y="2743201"/>
              <a:ext cx="3196281" cy="1936670"/>
              <a:chOff x="8386118" y="2743201"/>
              <a:chExt cx="3196281" cy="1936670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D3B1C23-2547-4A9A-A7E9-B4E34C3AF327}"/>
                  </a:ext>
                </a:extLst>
              </p:cNvPr>
              <p:cNvSpPr/>
              <p:nvPr/>
            </p:nvSpPr>
            <p:spPr>
              <a:xfrm>
                <a:off x="8386118" y="2743201"/>
                <a:ext cx="3196281" cy="193667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04D9129-A93B-4B77-849E-A6AEF1D7C2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 l="17500" t="53469" r="53750" b="10115"/>
              <a:stretch/>
            </p:blipFill>
            <p:spPr>
              <a:xfrm>
                <a:off x="8445500" y="2870838"/>
                <a:ext cx="3048000" cy="1725543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3E9A408-4886-4855-9B73-5EBC7E7295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581321" y="3058293"/>
                <a:ext cx="0" cy="131901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5D7D2E9-405C-4594-A788-8402CDEBDA9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628243" y="3058293"/>
                <a:ext cx="0" cy="1319013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E8BC592-CFDD-45C2-9C59-81E1A14D29E5}"/>
                  </a:ext>
                </a:extLst>
              </p:cNvPr>
              <p:cNvSpPr/>
              <p:nvPr/>
            </p:nvSpPr>
            <p:spPr>
              <a:xfrm>
                <a:off x="8938590" y="2895600"/>
                <a:ext cx="417444" cy="958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Low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608CAF19-5786-4E0E-B841-B87883B8FE60}"/>
                  </a:ext>
                </a:extLst>
              </p:cNvPr>
              <p:cNvSpPr/>
              <p:nvPr/>
            </p:nvSpPr>
            <p:spPr>
              <a:xfrm>
                <a:off x="9773478" y="2895600"/>
                <a:ext cx="662606" cy="103183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Medium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85516A3-8F3B-421D-9FAF-D1B6AB01063A}"/>
                  </a:ext>
                </a:extLst>
              </p:cNvPr>
              <p:cNvSpPr/>
              <p:nvPr/>
            </p:nvSpPr>
            <p:spPr>
              <a:xfrm>
                <a:off x="10995994" y="2895600"/>
                <a:ext cx="453880" cy="123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00" dirty="0">
                    <a:solidFill>
                      <a:schemeClr val="tx1"/>
                    </a:solidFill>
                  </a:rPr>
                  <a:t>High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46AD21-CFDD-4AA4-A585-E756E293A599}"/>
                </a:ext>
              </a:extLst>
            </p:cNvPr>
            <p:cNvSpPr/>
            <p:nvPr/>
          </p:nvSpPr>
          <p:spPr>
            <a:xfrm>
              <a:off x="9766613" y="4483291"/>
              <a:ext cx="685800" cy="100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b="1" dirty="0">
                  <a:solidFill>
                    <a:schemeClr val="accent5">
                      <a:lumMod val="50000"/>
                    </a:schemeClr>
                  </a:solidFill>
                </a:rPr>
                <a:t>Levels Solved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80895E6-7AD3-49AA-BACB-CB5380422D77}"/>
              </a:ext>
            </a:extLst>
          </p:cNvPr>
          <p:cNvSpPr txBox="1">
            <a:spLocks/>
          </p:cNvSpPr>
          <p:nvPr/>
        </p:nvSpPr>
        <p:spPr>
          <a:xfrm>
            <a:off x="381000" y="1295400"/>
            <a:ext cx="6781800" cy="133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b="1" dirty="0"/>
              <a:t>Evidence Identification </a:t>
            </a:r>
            <a:r>
              <a:rPr lang="en-US" dirty="0"/>
              <a:t>(EI): Establish rubrics to auto-score raw data (observables, aka “indicators”) per level from log files. </a:t>
            </a:r>
          </a:p>
          <a:p>
            <a:pPr marL="2343150" lvl="4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664559B-C76E-4CF9-8DF2-0C953AA2CB2F}"/>
              </a:ext>
            </a:extLst>
          </p:cNvPr>
          <p:cNvSpPr txBox="1">
            <a:spLocks/>
          </p:cNvSpPr>
          <p:nvPr/>
        </p:nvSpPr>
        <p:spPr>
          <a:xfrm>
            <a:off x="381000" y="4953000"/>
            <a:ext cx="6781800" cy="1337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en-US" b="1" dirty="0"/>
              <a:t>Evidence Accumulation </a:t>
            </a:r>
            <a:r>
              <a:rPr lang="en-US" dirty="0"/>
              <a:t>(EA): During gameplay, data per indicator feeds into Bayes net (</a:t>
            </a:r>
            <a:r>
              <a:rPr lang="en-US" i="1" dirty="0">
                <a:solidFill>
                  <a:srgbClr val="C00000"/>
                </a:solidFill>
              </a:rPr>
              <a:t>one BN per level</a:t>
            </a:r>
            <a:r>
              <a:rPr lang="en-US" dirty="0"/>
              <a:t>).</a:t>
            </a:r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animBg="1"/>
      <p:bldP spid="23" grpId="0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6F9D036-7D25-411F-B7D0-361F86BA11DF}"/>
              </a:ext>
            </a:extLst>
          </p:cNvPr>
          <p:cNvGrpSpPr/>
          <p:nvPr/>
        </p:nvGrpSpPr>
        <p:grpSpPr>
          <a:xfrm>
            <a:off x="2362200" y="1143000"/>
            <a:ext cx="7696200" cy="5486400"/>
            <a:chOff x="3438524" y="381000"/>
            <a:chExt cx="5314951" cy="5334000"/>
          </a:xfrm>
        </p:grpSpPr>
        <p:graphicFrame>
          <p:nvGraphicFramePr>
            <p:cNvPr id="2" name="Content Placeholder 3">
              <a:extLst>
                <a:ext uri="{FF2B5EF4-FFF2-40B4-BE49-F238E27FC236}">
                  <a16:creationId xmlns:a16="http://schemas.microsoft.com/office/drawing/2014/main" id="{62FCCD5B-5B60-4E67-A3E2-0351AF64E7E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438525" y="381000"/>
            <a:ext cx="5314950" cy="27051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3" name="Content Placeholder 3">
              <a:extLst>
                <a:ext uri="{FF2B5EF4-FFF2-40B4-BE49-F238E27FC236}">
                  <a16:creationId xmlns:a16="http://schemas.microsoft.com/office/drawing/2014/main" id="{B7A07EFB-3C29-428B-882E-5CD5674CBDA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438524" y="2971800"/>
            <a:ext cx="5248275" cy="2743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7E67C36-C6D7-4B8C-A603-892FD3CD3838}"/>
              </a:ext>
            </a:extLst>
          </p:cNvPr>
          <p:cNvSpPr/>
          <p:nvPr/>
        </p:nvSpPr>
        <p:spPr>
          <a:xfrm>
            <a:off x="0" y="-22045"/>
            <a:ext cx="12192000" cy="9906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408BDBD1-0231-4BB7-A72A-1E7185CCF637}"/>
              </a:ext>
            </a:extLst>
          </p:cNvPr>
          <p:cNvSpPr>
            <a:spLocks/>
          </p:cNvSpPr>
          <p:nvPr/>
        </p:nvSpPr>
        <p:spPr bwMode="auto">
          <a:xfrm>
            <a:off x="838200" y="-76200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Stealth Assessment Steps</a:t>
            </a:r>
          </a:p>
        </p:txBody>
      </p:sp>
    </p:spTree>
    <p:extLst>
      <p:ext uri="{BB962C8B-B14F-4D97-AF65-F5344CB8AC3E}">
        <p14:creationId xmlns:p14="http://schemas.microsoft.com/office/powerpoint/2010/main" val="4767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085" y="1447800"/>
            <a:ext cx="696022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i="1" dirty="0">
                <a:solidFill>
                  <a:srgbClr val="C00000"/>
                </a:solidFill>
              </a:rPr>
              <a:t>Reliability of </a:t>
            </a:r>
            <a:r>
              <a:rPr lang="en-US" sz="2400" i="1" dirty="0">
                <a:solidFill>
                  <a:srgbClr val="C00000"/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external measure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(Cronbach’s </a:t>
            </a:r>
            <a:r>
              <a:rPr lang="en-US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values), </a:t>
            </a:r>
            <a:r>
              <a:rPr lang="en-US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pretest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= .77; </a:t>
            </a:r>
            <a:r>
              <a:rPr lang="en-US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posttest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 = .82; </a:t>
            </a:r>
            <a:r>
              <a:rPr lang="en-US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 = 263.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US" sz="2400" i="1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i="1" dirty="0">
                <a:solidFill>
                  <a:srgbClr val="C00000"/>
                </a:solidFill>
                <a:ea typeface="Times New Roman" panose="02020603050405020304" pitchFamily="18" charset="0"/>
              </a:rPr>
              <a:t>Reliability of stealth assessment measures</a:t>
            </a:r>
            <a:r>
              <a:rPr lang="en-US" sz="2400" i="1" dirty="0">
                <a:solidFill>
                  <a:srgbClr val="000000"/>
                </a:solidFill>
                <a:ea typeface="Times New Roman" panose="02020603050405020304" pitchFamily="18" charset="0"/>
              </a:rPr>
              <a:t>: </a:t>
            </a:r>
            <a:r>
              <a:rPr lang="en-US" sz="2400" dirty="0"/>
              <a:t>CFA – Gold coins by four agents:  X</a:t>
            </a:r>
            <a:r>
              <a:rPr lang="en-US" sz="2400" baseline="30000" dirty="0"/>
              <a:t>2</a:t>
            </a:r>
            <a:r>
              <a:rPr lang="en-US" sz="2400" dirty="0"/>
              <a:t>/df &lt; 3, </a:t>
            </a:r>
            <a:r>
              <a:rPr lang="en-US" sz="2400" b="1" i="1" dirty="0"/>
              <a:t>CFI &gt; .95</a:t>
            </a:r>
            <a:r>
              <a:rPr lang="en-US" sz="2400" dirty="0"/>
              <a:t>, </a:t>
            </a:r>
            <a:r>
              <a:rPr lang="en-US" sz="2400" b="1" i="1" dirty="0"/>
              <a:t>RMSEA &lt; .05</a:t>
            </a:r>
            <a:r>
              <a:rPr lang="en-US" sz="2400" dirty="0"/>
              <a:t>, SRMR &lt; .05 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i="1" dirty="0">
                <a:solidFill>
                  <a:srgbClr val="C00000"/>
                </a:solidFill>
              </a:rPr>
              <a:t>Intraclass correlation </a:t>
            </a:r>
            <a:r>
              <a:rPr lang="en-US" sz="2400" dirty="0"/>
              <a:t>= </a:t>
            </a:r>
            <a:r>
              <a:rPr lang="en-US" sz="2400" b="1" i="1" dirty="0">
                <a:solidFill>
                  <a:srgbClr val="C00000"/>
                </a:solidFill>
              </a:rPr>
              <a:t>.85 </a:t>
            </a:r>
            <a:r>
              <a:rPr lang="en-US" sz="2400" dirty="0"/>
              <a:t>(Ramp, Level, Pendulum, Springboard gold coins)</a:t>
            </a:r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Clr>
                <a:schemeClr val="tx1"/>
              </a:buClr>
              <a:buFont typeface="+mj-lt"/>
              <a:buAutoNum type="arabicPeriod"/>
            </a:pPr>
            <a:r>
              <a:rPr lang="en-US" sz="2400" i="1" dirty="0">
                <a:solidFill>
                  <a:srgbClr val="C00000"/>
                </a:solidFill>
              </a:rPr>
              <a:t>Cronbach’s </a:t>
            </a:r>
            <a:r>
              <a:rPr lang="el-GR" sz="2400" i="1" dirty="0">
                <a:solidFill>
                  <a:srgbClr val="C00000"/>
                </a:solidFill>
              </a:rPr>
              <a:t>α</a:t>
            </a:r>
            <a:r>
              <a:rPr lang="en-US" sz="2400" i="1" dirty="0">
                <a:solidFill>
                  <a:srgbClr val="C00000"/>
                </a:solidFill>
              </a:rPr>
              <a:t> of stealth assessment </a:t>
            </a:r>
            <a:r>
              <a:rPr lang="en-US" sz="2400" dirty="0"/>
              <a:t>= </a:t>
            </a:r>
            <a:r>
              <a:rPr lang="en-US" sz="2400" b="1" i="1" dirty="0">
                <a:solidFill>
                  <a:srgbClr val="C00000"/>
                </a:solidFill>
              </a:rPr>
              <a:t>.87  </a:t>
            </a:r>
          </a:p>
          <a:p>
            <a:pPr>
              <a:buClr>
                <a:schemeClr val="tx1"/>
              </a:buClr>
            </a:pPr>
            <a:r>
              <a:rPr lang="en-US" sz="2400" b="1" i="1" dirty="0">
                <a:solidFill>
                  <a:srgbClr val="C00000"/>
                </a:solidFill>
              </a:rPr>
              <a:t>        </a:t>
            </a:r>
            <a:r>
              <a:rPr lang="en-US" sz="2400" dirty="0"/>
              <a:t>(Data: gold coin info (NA, 0, 1);  </a:t>
            </a:r>
          </a:p>
          <a:p>
            <a:pPr>
              <a:buClr>
                <a:schemeClr val="tx1"/>
              </a:buClr>
            </a:pPr>
            <a:r>
              <a:rPr lang="en-US" sz="2400" dirty="0"/>
              <a:t>        Valid Cases: 110 </a:t>
            </a:r>
            <a:r>
              <a:rPr lang="en-US" sz="2000" dirty="0"/>
              <a:t>(out of 169)</a:t>
            </a:r>
            <a:r>
              <a:rPr lang="en-US" sz="2400" dirty="0"/>
              <a:t>; Levels: 29 </a:t>
            </a:r>
            <a:r>
              <a:rPr lang="en-US" sz="2000" dirty="0"/>
              <a:t>(out of 74)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endParaRPr lang="en-US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25BE88-3066-4516-88C5-C32BB67B9D6E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D59653E-B790-43B0-B6EF-51451718DF62}"/>
              </a:ext>
            </a:extLst>
          </p:cNvPr>
          <p:cNvSpPr>
            <a:spLocks/>
          </p:cNvSpPr>
          <p:nvPr/>
        </p:nvSpPr>
        <p:spPr bwMode="auto">
          <a:xfrm>
            <a:off x="1219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Reliability (</a:t>
            </a:r>
            <a:r>
              <a:rPr lang="en-US" sz="5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n</a:t>
            </a: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 = 263)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BE7DE2-9658-4611-A2D1-CFE157C46ADD}"/>
              </a:ext>
            </a:extLst>
          </p:cNvPr>
          <p:cNvSpPr/>
          <p:nvPr/>
        </p:nvSpPr>
        <p:spPr>
          <a:xfrm>
            <a:off x="304800" y="76200"/>
            <a:ext cx="1295400" cy="80579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FA4D3E-E90E-4511-8FB2-5595E019795F}"/>
              </a:ext>
            </a:extLst>
          </p:cNvPr>
          <p:cNvGrpSpPr/>
          <p:nvPr/>
        </p:nvGrpSpPr>
        <p:grpSpPr>
          <a:xfrm>
            <a:off x="6332750" y="1752600"/>
            <a:ext cx="5665895" cy="3733802"/>
            <a:chOff x="1867223" y="3434242"/>
            <a:chExt cx="5447976" cy="233655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CA21EF8-D512-4B8D-B30E-E1837CC94B89}"/>
                </a:ext>
              </a:extLst>
            </p:cNvPr>
            <p:cNvSpPr/>
            <p:nvPr/>
          </p:nvSpPr>
          <p:spPr>
            <a:xfrm>
              <a:off x="3429000" y="3434242"/>
              <a:ext cx="1752600" cy="625744"/>
            </a:xfrm>
            <a:prstGeom prst="ellipse">
              <a:avLst/>
            </a:prstGeom>
            <a:solidFill>
              <a:srgbClr val="FFD65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Physics</a:t>
              </a:r>
            </a:p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Competency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1175101-7C32-4B93-BCA6-6C6D7F8D283F}"/>
                </a:ext>
              </a:extLst>
            </p:cNvPr>
            <p:cNvSpPr/>
            <p:nvPr/>
          </p:nvSpPr>
          <p:spPr>
            <a:xfrm>
              <a:off x="1867223" y="4945175"/>
              <a:ext cx="1104576" cy="548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Ramp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gold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B91A0C-C385-4178-BAB5-53C930DD6484}"/>
                </a:ext>
              </a:extLst>
            </p:cNvPr>
            <p:cNvSpPr/>
            <p:nvPr/>
          </p:nvSpPr>
          <p:spPr>
            <a:xfrm>
              <a:off x="3251502" y="4945175"/>
              <a:ext cx="1073336" cy="548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Lever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gold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E2EF78-CCF4-4061-92DA-686FAA1DCF1E}"/>
                </a:ext>
              </a:extLst>
            </p:cNvPr>
            <p:cNvSpPr/>
            <p:nvPr/>
          </p:nvSpPr>
          <p:spPr>
            <a:xfrm>
              <a:off x="4570348" y="4945175"/>
              <a:ext cx="1175484" cy="548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Pendulum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gold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CBDC6B7-FCD0-4238-9761-D9B52337F0F2}"/>
                </a:ext>
              </a:extLst>
            </p:cNvPr>
            <p:cNvSpPr/>
            <p:nvPr/>
          </p:nvSpPr>
          <p:spPr>
            <a:xfrm>
              <a:off x="6014510" y="4945175"/>
              <a:ext cx="1300689" cy="54864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Springboard gold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1705DE4-5096-493A-8769-B6D122BECD70}"/>
                </a:ext>
              </a:extLst>
            </p:cNvPr>
            <p:cNvCxnSpPr>
              <a:cxnSpLocks/>
              <a:stCxn id="9" idx="4"/>
              <a:endCxn id="10" idx="0"/>
            </p:cNvCxnSpPr>
            <p:nvPr/>
          </p:nvCxnSpPr>
          <p:spPr>
            <a:xfrm flipH="1">
              <a:off x="2419511" y="4059986"/>
              <a:ext cx="1885788" cy="8851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8006B98-A5FA-453C-AEDA-F4987A4DAAA4}"/>
                </a:ext>
              </a:extLst>
            </p:cNvPr>
            <p:cNvCxnSpPr>
              <a:cxnSpLocks/>
              <a:stCxn id="9" idx="4"/>
              <a:endCxn id="11" idx="0"/>
            </p:cNvCxnSpPr>
            <p:nvPr/>
          </p:nvCxnSpPr>
          <p:spPr>
            <a:xfrm flipH="1">
              <a:off x="3788170" y="4059986"/>
              <a:ext cx="517130" cy="8851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CAF5D05-FF53-43BD-852C-5455CD2C2D71}"/>
                </a:ext>
              </a:extLst>
            </p:cNvPr>
            <p:cNvCxnSpPr>
              <a:cxnSpLocks/>
              <a:stCxn id="9" idx="4"/>
              <a:endCxn id="12" idx="0"/>
            </p:cNvCxnSpPr>
            <p:nvPr/>
          </p:nvCxnSpPr>
          <p:spPr>
            <a:xfrm>
              <a:off x="4305300" y="4059986"/>
              <a:ext cx="852790" cy="8851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AF29EC7-4E44-4939-BD1A-C3C57D892759}"/>
                </a:ext>
              </a:extLst>
            </p:cNvPr>
            <p:cNvCxnSpPr>
              <a:cxnSpLocks/>
              <a:stCxn id="9" idx="4"/>
              <a:endCxn id="13" idx="0"/>
            </p:cNvCxnSpPr>
            <p:nvPr/>
          </p:nvCxnSpPr>
          <p:spPr>
            <a:xfrm>
              <a:off x="4305300" y="4059986"/>
              <a:ext cx="2359555" cy="8851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7F8F86A-1260-4795-87E5-88B007609C37}"/>
                </a:ext>
              </a:extLst>
            </p:cNvPr>
            <p:cNvCxnSpPr/>
            <p:nvPr/>
          </p:nvCxnSpPr>
          <p:spPr>
            <a:xfrm flipV="1">
              <a:off x="6858000" y="5493816"/>
              <a:ext cx="0" cy="276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AD2E16-CCFD-4D81-AD11-0A320A9FE954}"/>
                </a:ext>
              </a:extLst>
            </p:cNvPr>
            <p:cNvSpPr txBox="1"/>
            <p:nvPr/>
          </p:nvSpPr>
          <p:spPr>
            <a:xfrm>
              <a:off x="6381588" y="5498068"/>
              <a:ext cx="348516" cy="24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.37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DF3D77E-FDBA-473E-8A9F-8CB11BF641A7}"/>
                </a:ext>
              </a:extLst>
            </p:cNvPr>
            <p:cNvCxnSpPr/>
            <p:nvPr/>
          </p:nvCxnSpPr>
          <p:spPr>
            <a:xfrm flipV="1">
              <a:off x="5353212" y="5493816"/>
              <a:ext cx="0" cy="276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90ECF8-24F0-4CA1-A1CA-A136F637CC32}"/>
                </a:ext>
              </a:extLst>
            </p:cNvPr>
            <p:cNvSpPr txBox="1"/>
            <p:nvPr/>
          </p:nvSpPr>
          <p:spPr>
            <a:xfrm>
              <a:off x="4876800" y="5498068"/>
              <a:ext cx="348516" cy="24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.37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A4C826C-F67A-4E65-8DBE-995178AB4CCD}"/>
                </a:ext>
              </a:extLst>
            </p:cNvPr>
            <p:cNvCxnSpPr/>
            <p:nvPr/>
          </p:nvCxnSpPr>
          <p:spPr>
            <a:xfrm flipV="1">
              <a:off x="3905412" y="5486400"/>
              <a:ext cx="0" cy="276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45DAC4-0F97-4101-82E3-6558A3CCA3ED}"/>
                </a:ext>
              </a:extLst>
            </p:cNvPr>
            <p:cNvSpPr txBox="1"/>
            <p:nvPr/>
          </p:nvSpPr>
          <p:spPr>
            <a:xfrm>
              <a:off x="3429000" y="5490652"/>
              <a:ext cx="348516" cy="24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.35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C046CF2-B616-43D2-804A-DBCB916BD722}"/>
                </a:ext>
              </a:extLst>
            </p:cNvPr>
            <p:cNvCxnSpPr/>
            <p:nvPr/>
          </p:nvCxnSpPr>
          <p:spPr>
            <a:xfrm flipV="1">
              <a:off x="2533812" y="5486400"/>
              <a:ext cx="0" cy="2769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3D1D6F-3F16-473E-B2BD-90E12477F970}"/>
                </a:ext>
              </a:extLst>
            </p:cNvPr>
            <p:cNvSpPr txBox="1"/>
            <p:nvPr/>
          </p:nvSpPr>
          <p:spPr>
            <a:xfrm>
              <a:off x="2057400" y="5490652"/>
              <a:ext cx="348516" cy="2496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.33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C878143-8416-44F7-8C18-0AF1526484B7}"/>
                </a:ext>
              </a:extLst>
            </p:cNvPr>
            <p:cNvSpPr/>
            <p:nvPr/>
          </p:nvSpPr>
          <p:spPr>
            <a:xfrm>
              <a:off x="2919046" y="4463902"/>
              <a:ext cx="360485" cy="229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.82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E26582-884D-45CF-8402-9F3E90A3A928}"/>
                </a:ext>
              </a:extLst>
            </p:cNvPr>
            <p:cNvSpPr/>
            <p:nvPr/>
          </p:nvSpPr>
          <p:spPr>
            <a:xfrm>
              <a:off x="3798277" y="4463902"/>
              <a:ext cx="360485" cy="229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.80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BDF84DE-CFFE-413A-8237-5224F064D035}"/>
                </a:ext>
              </a:extLst>
            </p:cNvPr>
            <p:cNvSpPr/>
            <p:nvPr/>
          </p:nvSpPr>
          <p:spPr>
            <a:xfrm>
              <a:off x="4592515" y="4463902"/>
              <a:ext cx="360485" cy="229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.80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61E42E-D574-4C23-86D0-7D5929520812}"/>
                </a:ext>
              </a:extLst>
            </p:cNvPr>
            <p:cNvSpPr/>
            <p:nvPr/>
          </p:nvSpPr>
          <p:spPr>
            <a:xfrm>
              <a:off x="5583115" y="4463902"/>
              <a:ext cx="360485" cy="2292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200" b="1" i="1" dirty="0">
                  <a:solidFill>
                    <a:srgbClr val="C00000"/>
                  </a:solidFill>
                </a:rPr>
                <a:t>.80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5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28800" y="6096000"/>
            <a:ext cx="3581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Note. *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&lt; .05; ** </a:t>
            </a:r>
            <a:r>
              <a:rPr kumimoji="0" lang="en-US" altLang="en-US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&lt; .01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4C5ECD-AA01-48B2-9D69-F2107008A7C7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2B9ACDBB-5976-44EF-9BEC-03AA4BF4C7B6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Validity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D39F961-C9D8-47EB-9EA7-16F9F283079E}"/>
              </a:ext>
            </a:extLst>
          </p:cNvPr>
          <p:cNvSpPr/>
          <p:nvPr/>
        </p:nvSpPr>
        <p:spPr>
          <a:xfrm>
            <a:off x="304800" y="76200"/>
            <a:ext cx="1295400" cy="80579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RQ1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FDF5C-CB2C-4DE1-8EDB-701623E88EB2}"/>
              </a:ext>
            </a:extLst>
          </p:cNvPr>
          <p:cNvSpPr txBox="1"/>
          <p:nvPr/>
        </p:nvSpPr>
        <p:spPr>
          <a:xfrm rot="16200000">
            <a:off x="-295095" y="4267518"/>
            <a:ext cx="1957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Physics</a:t>
            </a:r>
            <a:r>
              <a:rPr lang="en-US" sz="3200" dirty="0"/>
              <a:t> </a:t>
            </a:r>
            <a:r>
              <a:rPr lang="en-US" sz="2400" i="1" dirty="0"/>
              <a:t>Facets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43BC813F-EF59-43A8-84A7-362AE1570E49}"/>
              </a:ext>
            </a:extLst>
          </p:cNvPr>
          <p:cNvSpPr/>
          <p:nvPr/>
        </p:nvSpPr>
        <p:spPr>
          <a:xfrm>
            <a:off x="997856" y="3048000"/>
            <a:ext cx="533401" cy="2945434"/>
          </a:xfrm>
          <a:prstGeom prst="leftBrace">
            <a:avLst>
              <a:gd name="adj1" fmla="val 80001"/>
              <a:gd name="adj2" fmla="val 4832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4917E5D-F0F4-4198-B8C0-EBE0BDFF70A8}"/>
              </a:ext>
            </a:extLst>
          </p:cNvPr>
          <p:cNvGraphicFramePr>
            <a:graphicFrameLocks noGrp="1"/>
          </p:cNvGraphicFramePr>
          <p:nvPr/>
        </p:nvGraphicFramePr>
        <p:xfrm>
          <a:off x="1531257" y="1673360"/>
          <a:ext cx="9060543" cy="43513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88543">
                  <a:extLst>
                    <a:ext uri="{9D8B030D-6E8A-4147-A177-3AD203B41FA5}">
                      <a16:colId xmlns:a16="http://schemas.microsoft.com/office/drawing/2014/main" val="324674143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6686515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973891268"/>
                    </a:ext>
                  </a:extLst>
                </a:gridCol>
              </a:tblGrid>
              <a:tr h="5901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</a:rPr>
                        <a:t>Stealth </a:t>
                      </a:r>
                      <a:r>
                        <a:rPr lang="en-US" sz="2800" b="1" dirty="0" err="1">
                          <a:effectLst/>
                        </a:rPr>
                        <a:t>Ass’t</a:t>
                      </a:r>
                      <a:r>
                        <a:rPr lang="en-US" sz="2800" b="1" dirty="0">
                          <a:effectLst/>
                        </a:rPr>
                        <a:t> Estimates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</a:rPr>
                        <a:t>Pretest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>
                          <a:effectLst/>
                        </a:rPr>
                        <a:t>Posttest 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2076002132"/>
                  </a:ext>
                </a:extLst>
              </a:tr>
              <a:tr h="752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dirty="0">
                          <a:effectLst/>
                          <a:highlight>
                            <a:srgbClr val="FFFF00"/>
                          </a:highlight>
                        </a:rPr>
                        <a:t>   Physics (Overall) </a:t>
                      </a:r>
                      <a:r>
                        <a:rPr lang="en-US" sz="2800" dirty="0">
                          <a:effectLst/>
                          <a:highlight>
                            <a:srgbClr val="FFFF00"/>
                          </a:highlight>
                          <a:hlinkClick r:id="rId3" action="ppaction://hlinksldjump"/>
                        </a:rPr>
                        <a:t>EAP</a:t>
                      </a:r>
                      <a:endParaRPr lang="en-US" sz="28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0.36**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highlight>
                            <a:srgbClr val="FFFF00"/>
                          </a:highlight>
                        </a:rPr>
                        <a:t>0.40**</a:t>
                      </a:r>
                      <a:endParaRPr lang="en-US" sz="2400" dirty="0"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3359630241"/>
                  </a:ext>
                </a:extLst>
              </a:tr>
              <a:tr h="752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   Force and Motion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0.29**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0.30**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1125032544"/>
                  </a:ext>
                </a:extLst>
              </a:tr>
              <a:tr h="752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   Linear Momentum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0.27**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0.27**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222759121"/>
                  </a:ext>
                </a:extLst>
              </a:tr>
              <a:tr h="752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   Energy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0.22**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0.35**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1800711385"/>
                  </a:ext>
                </a:extLst>
              </a:tr>
              <a:tr h="7522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   Torque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0.14*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0.18**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11" marR="12611" marT="12611" marB="63054" anchor="b"/>
                </a:tc>
                <a:extLst>
                  <a:ext uri="{0D108BD9-81ED-4DB2-BD59-A6C34878D82A}">
                    <a16:rowId xmlns:a16="http://schemas.microsoft.com/office/drawing/2014/main" val="16031649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25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971" y="1600200"/>
            <a:ext cx="5257800" cy="4648200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Good games are </a:t>
            </a:r>
            <a:r>
              <a:rPr lang="en-US" sz="3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engaging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 and require a player to </a:t>
            </a:r>
            <a:r>
              <a:rPr lang="en-US" sz="3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apply knowledge &amp; skills</a:t>
            </a:r>
            <a:r>
              <a:rPr lang="en-US" sz="32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to succeed. </a:t>
            </a: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Games are also </a:t>
            </a:r>
            <a:r>
              <a:rPr lang="en-US" sz="3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ubiquitous</a:t>
            </a:r>
            <a:r>
              <a:rPr lang="en-US" sz="3200" dirty="0">
                <a:latin typeface="Calibri" pitchFamily="34" charset="0"/>
                <a:cs typeface="Calibri" pitchFamily="34" charset="0"/>
              </a:rPr>
              <a:t>. 75% of all U.S. households have at least one person who plays video games regularly (ESA, 2020).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582" y="1600200"/>
            <a:ext cx="6172199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A99B7C-2A4F-4847-BC60-27F7EE1200F5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1B0E0CAB-17C5-45CA-9A5F-8AC4154D1CE7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Why Games as Assessment?</a:t>
            </a:r>
          </a:p>
        </p:txBody>
      </p:sp>
    </p:spTree>
    <p:extLst>
      <p:ext uri="{BB962C8B-B14F-4D97-AF65-F5344CB8AC3E}">
        <p14:creationId xmlns:p14="http://schemas.microsoft.com/office/powerpoint/2010/main" val="17245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43000" y="1771459"/>
            <a:ext cx="4038600" cy="4478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7" tIns="45705" rIns="91407" bIns="45705">
            <a:spAutoFit/>
          </a:bodyPr>
          <a:lstStyle/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Interactive problem solving </a:t>
            </a:r>
          </a:p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Specific goals/rules  </a:t>
            </a:r>
          </a:p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Adaptive challenges</a:t>
            </a:r>
          </a:p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Control</a:t>
            </a:r>
          </a:p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Ongoing feedback</a:t>
            </a:r>
          </a:p>
          <a:p>
            <a:pPr marL="514350" indent="-514350">
              <a:spcBef>
                <a:spcPts val="1800"/>
              </a:spcBef>
              <a:buClr>
                <a:srgbClr val="990033"/>
              </a:buClr>
              <a:buFont typeface="+mj-lt"/>
              <a:buAutoNum type="arabicPeriod"/>
            </a:pPr>
            <a:r>
              <a:rPr lang="en-US" sz="3000" dirty="0">
                <a:latin typeface="Calibri" pitchFamily="34" charset="0"/>
              </a:rPr>
              <a:t>Sensory Stimuli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4A0184-2F53-4FCD-A484-0D82A32F5425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FD555C14-1BDF-47FC-99C4-5F841A9781CD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Good Game Elements</a:t>
            </a:r>
          </a:p>
        </p:txBody>
      </p:sp>
      <p:pic>
        <p:nvPicPr>
          <p:cNvPr id="1026" name="Picture 2" descr="The best video games for kids, according to a 12-year-old">
            <a:extLst>
              <a:ext uri="{FF2B5EF4-FFF2-40B4-BE49-F238E27FC236}">
                <a16:creationId xmlns:a16="http://schemas.microsoft.com/office/drawing/2014/main" id="{69C788E1-2E43-4D30-AB41-E75B90A37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7" r="10443"/>
          <a:stretch/>
        </p:blipFill>
        <p:spPr bwMode="auto">
          <a:xfrm>
            <a:off x="5860853" y="1905000"/>
            <a:ext cx="5721548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419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90229147"/>
              </p:ext>
            </p:extLst>
          </p:nvPr>
        </p:nvGraphicFramePr>
        <p:xfrm>
          <a:off x="1530350" y="1212716"/>
          <a:ext cx="8832850" cy="541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miley Face 4"/>
          <p:cNvSpPr/>
          <p:nvPr/>
        </p:nvSpPr>
        <p:spPr>
          <a:xfrm>
            <a:off x="5912708" y="3937380"/>
            <a:ext cx="152400" cy="152400"/>
          </a:xfrm>
          <a:prstGeom prst="smileyFac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AC3755-5CA3-4200-B060-4E76EB63F123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969766FF-1C12-44A1-BED3-B5D8CA23757C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Gestalt of Games</a:t>
            </a:r>
          </a:p>
        </p:txBody>
      </p:sp>
    </p:spTree>
    <p:extLst>
      <p:ext uri="{BB962C8B-B14F-4D97-AF65-F5344CB8AC3E}">
        <p14:creationId xmlns:p14="http://schemas.microsoft.com/office/powerpoint/2010/main" val="35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AC3755-5CA3-4200-B060-4E76EB63F123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969766FF-1C12-44A1-BED3-B5D8CA23757C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The Hard Part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BC06ED-5235-4394-9368-5077B2FBB9D1}"/>
              </a:ext>
            </a:extLst>
          </p:cNvPr>
          <p:cNvSpPr txBox="1"/>
          <p:nvPr/>
        </p:nvSpPr>
        <p:spPr>
          <a:xfrm>
            <a:off x="1295400" y="1296650"/>
            <a:ext cx="967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cs typeface="Arial" pitchFamily="34" charset="0"/>
              </a:rPr>
              <a:t>How can we measure &amp; support learning in games without decreasing the fun?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E1197D-431E-FCA4-BCCA-0D95A67E582F}"/>
              </a:ext>
            </a:extLst>
          </p:cNvPr>
          <p:cNvGrpSpPr/>
          <p:nvPr/>
        </p:nvGrpSpPr>
        <p:grpSpPr>
          <a:xfrm>
            <a:off x="4299858" y="3289703"/>
            <a:ext cx="3592286" cy="2840555"/>
            <a:chOff x="4299858" y="3289703"/>
            <a:chExt cx="3592286" cy="284055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3658C6-04C5-48AB-250A-B55E033F7059}"/>
                </a:ext>
              </a:extLst>
            </p:cNvPr>
            <p:cNvGrpSpPr/>
            <p:nvPr/>
          </p:nvGrpSpPr>
          <p:grpSpPr>
            <a:xfrm>
              <a:off x="4299858" y="3289703"/>
              <a:ext cx="3592286" cy="2840555"/>
              <a:chOff x="7772400" y="5264128"/>
              <a:chExt cx="1676400" cy="137160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0FABA50-3E18-2D44-132B-507BA50ED23C}"/>
                  </a:ext>
                </a:extLst>
              </p:cNvPr>
              <p:cNvSpPr/>
              <p:nvPr/>
            </p:nvSpPr>
            <p:spPr>
              <a:xfrm>
                <a:off x="7772400" y="5264128"/>
                <a:ext cx="1676400" cy="1371600"/>
              </a:xfrm>
              <a:prstGeom prst="ellipse">
                <a:avLst/>
              </a:prstGeom>
              <a:noFill/>
              <a:ln w="762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EB8B95-51B5-0DFB-4795-ADBD623C2671}"/>
                  </a:ext>
                </a:extLst>
              </p:cNvPr>
              <p:cNvCxnSpPr>
                <a:cxnSpLocks/>
                <a:stCxn id="13" idx="7"/>
              </p:cNvCxnSpPr>
              <p:nvPr/>
            </p:nvCxnSpPr>
            <p:spPr>
              <a:xfrm flipH="1">
                <a:off x="8153400" y="5464994"/>
                <a:ext cx="1049897" cy="1012006"/>
              </a:xfrm>
              <a:prstGeom prst="line">
                <a:avLst/>
              </a:prstGeom>
              <a:ln w="762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" name="Picture 2" descr="lipstick-on-a-pig-1">
              <a:extLst>
                <a:ext uri="{FF2B5EF4-FFF2-40B4-BE49-F238E27FC236}">
                  <a16:creationId xmlns:a16="http://schemas.microsoft.com/office/drawing/2014/main" id="{8A93CEB9-9A6B-771D-91AE-686F68A7F2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322182"/>
              <a:ext cx="3505200" cy="2782110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C55481-178B-CE55-B966-EE9C88571425}"/>
              </a:ext>
            </a:extLst>
          </p:cNvPr>
          <p:cNvCxnSpPr>
            <a:stCxn id="13" idx="7"/>
            <a:endCxn id="5" idx="3"/>
          </p:cNvCxnSpPr>
          <p:nvPr/>
        </p:nvCxnSpPr>
        <p:spPr>
          <a:xfrm flipH="1">
            <a:off x="4856725" y="3705693"/>
            <a:ext cx="2509341" cy="199116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B1EED5E-1F5D-4B0E-B177-56FCF746A918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24">
            <a:extLst>
              <a:ext uri="{FF2B5EF4-FFF2-40B4-BE49-F238E27FC236}">
                <a16:creationId xmlns:a16="http://schemas.microsoft.com/office/drawing/2014/main" id="{0216B07F-CBE9-413A-831A-11A346AD9821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Stealth Assessment Cycle</a:t>
            </a:r>
          </a:p>
        </p:txBody>
      </p:sp>
      <p:pic>
        <p:nvPicPr>
          <p:cNvPr id="3" name="image3.png" descr="A picture containing text, screenshot, design&#10;&#10;Description automatically generated">
            <a:extLst>
              <a:ext uri="{FF2B5EF4-FFF2-40B4-BE49-F238E27FC236}">
                <a16:creationId xmlns:a16="http://schemas.microsoft.com/office/drawing/2014/main" id="{1A78C8C3-49B9-05DB-8924-4EB08707F6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143000"/>
            <a:ext cx="8153400" cy="557655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50182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67434" y="4566314"/>
            <a:ext cx="2270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cs typeface="Arial" pitchFamily="34" charset="0"/>
              </a:rPr>
              <a:t>Accurate &amp; Rich  Learner Models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1745" y="4566314"/>
            <a:ext cx="3228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cs typeface="Arial" pitchFamily="34" charset="0"/>
              </a:rPr>
              <a:t>Seamless &amp; </a:t>
            </a:r>
          </a:p>
          <a:p>
            <a:pPr algn="ctr"/>
            <a:r>
              <a:rPr lang="en-US" sz="2200" b="1" i="1" dirty="0">
                <a:cs typeface="Arial" pitchFamily="34" charset="0"/>
              </a:rPr>
              <a:t>Ubiquitous</a:t>
            </a:r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 cstate="print"/>
          <a:srcRect l="3800" t="61802" r="73397" b="3863"/>
          <a:stretch>
            <a:fillRect/>
          </a:stretch>
        </p:blipFill>
        <p:spPr bwMode="auto">
          <a:xfrm>
            <a:off x="1600201" y="2208046"/>
            <a:ext cx="2859220" cy="2277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0948" name="Picture 4" descr="http://cache3.asset-cache.net/xc/72399256.jpg?v=1&amp;c=IWSAsset&amp;k=2&amp;d=E41C9FE5C4AA0A141606C75723C1C7F9BC57C75095B0701D639D3215829FAA4EB01E70F2B3269972"/>
          <p:cNvPicPr>
            <a:picLocks noChangeAspect="1" noChangeArrowheads="1"/>
          </p:cNvPicPr>
          <p:nvPr/>
        </p:nvPicPr>
        <p:blipFill>
          <a:blip r:embed="rId4" cstate="print"/>
          <a:srcRect l="22896" b="10224"/>
          <a:stretch>
            <a:fillRect/>
          </a:stretch>
        </p:blipFill>
        <p:spPr bwMode="auto">
          <a:xfrm>
            <a:off x="7667199" y="2208046"/>
            <a:ext cx="2848401" cy="22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5" cstate="print"/>
          <a:srcRect l="-8535" t="-21297" r="-3071"/>
          <a:stretch/>
        </p:blipFill>
        <p:spPr bwMode="auto">
          <a:xfrm>
            <a:off x="4648487" y="2209800"/>
            <a:ext cx="2848401" cy="2282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882940" y="4566314"/>
            <a:ext cx="2613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i="1" dirty="0">
                <a:cs typeface="Arial" pitchFamily="34" charset="0"/>
              </a:rPr>
              <a:t>Formative as </a:t>
            </a:r>
          </a:p>
          <a:p>
            <a:pPr algn="ctr"/>
            <a:r>
              <a:rPr lang="en-US" sz="2200" b="1" i="1" dirty="0">
                <a:cs typeface="Arial" pitchFamily="34" charset="0"/>
              </a:rPr>
              <a:t>main purpose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648487" y="2220247"/>
            <a:ext cx="2848401" cy="2308324"/>
            <a:chOff x="1066800" y="5181600"/>
            <a:chExt cx="2772488" cy="2308324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74000" contrast="-85000"/>
            </a:blip>
            <a:srcRect l="-8535" t="-21297" r="-3071"/>
            <a:stretch/>
          </p:blipFill>
          <p:spPr bwMode="auto">
            <a:xfrm>
              <a:off x="1066800" y="5181600"/>
              <a:ext cx="2772488" cy="22820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" name="Rectangle 1"/>
            <p:cNvSpPr/>
            <p:nvPr/>
          </p:nvSpPr>
          <p:spPr>
            <a:xfrm>
              <a:off x="1066800" y="5181600"/>
              <a:ext cx="277248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1" dirty="0">
                  <a:latin typeface="Garamond" pitchFamily="18" charset="0"/>
                  <a:cs typeface="Times New Roman" pitchFamily="18" charset="0"/>
                </a:rPr>
                <a:t>When the cook tastes the soup, that’s formative; when the guests taste the soup, that’s summative.</a:t>
              </a:r>
              <a:endParaRPr lang="en-US" sz="2400" b="1" dirty="0">
                <a:latin typeface="Garamond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20683" y="6248401"/>
            <a:ext cx="73813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Invisible assessment, </a:t>
            </a:r>
            <a:r>
              <a:rPr lang="en-U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transparent support!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4603C6-348C-4903-91E7-3C1BBCA99248}"/>
              </a:ext>
            </a:extLst>
          </p:cNvPr>
          <p:cNvSpPr/>
          <p:nvPr/>
        </p:nvSpPr>
        <p:spPr>
          <a:xfrm>
            <a:off x="-7231" y="4849"/>
            <a:ext cx="1219200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24">
            <a:extLst>
              <a:ext uri="{FF2B5EF4-FFF2-40B4-BE49-F238E27FC236}">
                <a16:creationId xmlns:a16="http://schemas.microsoft.com/office/drawing/2014/main" id="{F71A44DB-C2B6-4362-9F71-4E3798061A8A}"/>
              </a:ext>
            </a:extLst>
          </p:cNvPr>
          <p:cNvSpPr>
            <a:spLocks/>
          </p:cNvSpPr>
          <p:nvPr/>
        </p:nvSpPr>
        <p:spPr bwMode="auto">
          <a:xfrm>
            <a:off x="838200" y="-33399"/>
            <a:ext cx="1004530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5" rIns="91407" bIns="45705" anchor="ctr"/>
          <a:lstStyle/>
          <a:p>
            <a:pPr algn="ctr">
              <a:spcBef>
                <a:spcPct val="0"/>
              </a:spcBef>
              <a:defRPr/>
            </a:pPr>
            <a:r>
              <a:rPr lang="en-US" sz="5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Stealth Assessment Features</a:t>
            </a:r>
          </a:p>
        </p:txBody>
      </p:sp>
    </p:spTree>
    <p:extLst>
      <p:ext uri="{BB962C8B-B14F-4D97-AF65-F5344CB8AC3E}">
        <p14:creationId xmlns:p14="http://schemas.microsoft.com/office/powerpoint/2010/main" val="31059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22234</TotalTime>
  <Words>1566</Words>
  <Application>Microsoft Office PowerPoint</Application>
  <PresentationFormat>Widescreen</PresentationFormat>
  <Paragraphs>286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宋体</vt:lpstr>
      <vt:lpstr>Arial</vt:lpstr>
      <vt:lpstr>Calibri</vt:lpstr>
      <vt:lpstr>Calibri Light</vt:lpstr>
      <vt:lpstr>Century Gothic</vt:lpstr>
      <vt:lpstr>Courier New</vt:lpstr>
      <vt:lpstr>DK Crayon Crumble</vt:lpstr>
      <vt:lpstr>Garamond</vt:lpstr>
      <vt:lpstr>Open Sans</vt:lpstr>
      <vt:lpstr>Tahoma</vt:lpstr>
      <vt:lpstr>Tempus Sans ITC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vshute</dc:creator>
  <cp:lastModifiedBy>Valerie Shute</cp:lastModifiedBy>
  <cp:revision>723</cp:revision>
  <cp:lastPrinted>2024-04-02T12:42:50Z</cp:lastPrinted>
  <dcterms:created xsi:type="dcterms:W3CDTF">2012-05-02T14:04:26Z</dcterms:created>
  <dcterms:modified xsi:type="dcterms:W3CDTF">2024-04-03T12:53:28Z</dcterms:modified>
</cp:coreProperties>
</file>