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52"/>
  </p:notesMasterIdLst>
  <p:handoutMasterIdLst>
    <p:handoutMasterId r:id="rId53"/>
  </p:handoutMasterIdLst>
  <p:sldIdLst>
    <p:sldId id="549" r:id="rId2"/>
    <p:sldId id="379" r:id="rId3"/>
    <p:sldId id="593" r:id="rId4"/>
    <p:sldId id="453" r:id="rId5"/>
    <p:sldId id="332" r:id="rId6"/>
    <p:sldId id="333" r:id="rId7"/>
    <p:sldId id="632" r:id="rId8"/>
    <p:sldId id="625" r:id="rId9"/>
    <p:sldId id="265" r:id="rId10"/>
    <p:sldId id="283" r:id="rId11"/>
    <p:sldId id="619" r:id="rId12"/>
    <p:sldId id="556" r:id="rId13"/>
    <p:sldId id="407" r:id="rId14"/>
    <p:sldId id="476" r:id="rId15"/>
    <p:sldId id="411" r:id="rId16"/>
    <p:sldId id="412" r:id="rId17"/>
    <p:sldId id="415" r:id="rId18"/>
    <p:sldId id="416" r:id="rId19"/>
    <p:sldId id="417" r:id="rId20"/>
    <p:sldId id="631" r:id="rId21"/>
    <p:sldId id="642" r:id="rId22"/>
    <p:sldId id="643" r:id="rId23"/>
    <p:sldId id="616" r:id="rId24"/>
    <p:sldId id="622" r:id="rId25"/>
    <p:sldId id="626" r:id="rId26"/>
    <p:sldId id="610" r:id="rId27"/>
    <p:sldId id="580" r:id="rId28"/>
    <p:sldId id="613" r:id="rId29"/>
    <p:sldId id="633" r:id="rId30"/>
    <p:sldId id="615" r:id="rId31"/>
    <p:sldId id="611" r:id="rId32"/>
    <p:sldId id="612" r:id="rId33"/>
    <p:sldId id="644" r:id="rId34"/>
    <p:sldId id="268" r:id="rId35"/>
    <p:sldId id="405" r:id="rId36"/>
    <p:sldId id="571" r:id="rId37"/>
    <p:sldId id="263" r:id="rId38"/>
    <p:sldId id="637" r:id="rId39"/>
    <p:sldId id="445" r:id="rId40"/>
    <p:sldId id="294" r:id="rId41"/>
    <p:sldId id="321" r:id="rId42"/>
    <p:sldId id="618" r:id="rId43"/>
    <p:sldId id="600" r:id="rId44"/>
    <p:sldId id="280" r:id="rId45"/>
    <p:sldId id="623" r:id="rId46"/>
    <p:sldId id="627" r:id="rId47"/>
    <p:sldId id="629" r:id="rId48"/>
    <p:sldId id="636" r:id="rId49"/>
    <p:sldId id="599" r:id="rId50"/>
    <p:sldId id="641" r:id="rId51"/>
  </p:sldIdLst>
  <p:sldSz cx="12192000" cy="6858000"/>
  <p:notesSz cx="7077075" cy="8412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633" userDrawn="1">
          <p15:clr>
            <a:srgbClr val="A4A3A4"/>
          </p15:clr>
        </p15:guide>
        <p15:guide id="2" pos="2199" userDrawn="1">
          <p15:clr>
            <a:srgbClr val="A4A3A4"/>
          </p15:clr>
        </p15:guide>
        <p15:guide id="3" orient="horz" pos="2632" userDrawn="1">
          <p15:clr>
            <a:srgbClr val="A4A3A4"/>
          </p15:clr>
        </p15:guide>
        <p15:guide id="4" pos="2204" userDrawn="1">
          <p15:clr>
            <a:srgbClr val="A4A3A4"/>
          </p15:clr>
        </p15:guide>
        <p15:guide id="5" orient="horz" pos="2650" userDrawn="1">
          <p15:clr>
            <a:srgbClr val="A4A3A4"/>
          </p15:clr>
        </p15:guide>
        <p15:guide id="7" pos="2224" userDrawn="1">
          <p15:clr>
            <a:srgbClr val="A4A3A4"/>
          </p15:clr>
        </p15:guide>
        <p15:guide id="8"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213"/>
    <a:srgbClr val="66B6BE"/>
    <a:srgbClr val="154847"/>
    <a:srgbClr val="A8E6E6"/>
    <a:srgbClr val="832A0B"/>
    <a:srgbClr val="C1E2E5"/>
    <a:srgbClr val="9BCFD5"/>
    <a:srgbClr val="3B9B89"/>
    <a:srgbClr val="009644"/>
    <a:srgbClr val="8D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9" autoAdjust="0"/>
    <p:restoredTop sz="86476" autoAdjust="0"/>
  </p:normalViewPr>
  <p:slideViewPr>
    <p:cSldViewPr>
      <p:cViewPr varScale="1">
        <p:scale>
          <a:sx n="61" d="100"/>
          <a:sy n="61" d="100"/>
        </p:scale>
        <p:origin x="291" y="51"/>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58" d="100"/>
          <a:sy n="58" d="100"/>
        </p:scale>
        <p:origin x="3083" y="40"/>
      </p:cViewPr>
      <p:guideLst>
        <p:guide orient="horz" pos="2633"/>
        <p:guide pos="2199"/>
        <p:guide orient="horz" pos="2632"/>
        <p:guide pos="2204"/>
        <p:guide orient="horz" pos="2650"/>
        <p:guide pos="2224"/>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EF77C-3E4C-48A0-9CA7-7BF8A745485F}" type="doc">
      <dgm:prSet loTypeId="urn:microsoft.com/office/officeart/2005/8/layout/venn1" loCatId="relationship" qsTypeId="urn:microsoft.com/office/officeart/2005/8/quickstyle/simple5" qsCatId="simple" csTypeId="urn:microsoft.com/office/officeart/2005/8/colors/colorful1#2" csCatId="colorful" phldr="1"/>
      <dgm:spPr/>
    </dgm:pt>
    <dgm:pt modelId="{CA6820DF-3624-43CE-B06C-40E00B6297B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Challenges</a:t>
          </a:r>
        </a:p>
      </dgm:t>
    </dgm:pt>
    <dgm:pt modelId="{BFC42E9E-8AB6-4C78-82E8-4D4BE0034763}" type="parTrans" cxnId="{7860C9DE-F2F0-4F55-8764-ED5938C5BD3E}">
      <dgm:prSet/>
      <dgm:spPr/>
      <dgm:t>
        <a:bodyPr/>
        <a:lstStyle/>
        <a:p>
          <a:endParaRPr lang="en-US"/>
        </a:p>
      </dgm:t>
    </dgm:pt>
    <dgm:pt modelId="{3E03BED8-C87F-4DA9-ADC3-31744979FE65}" type="sibTrans" cxnId="{7860C9DE-F2F0-4F55-8764-ED5938C5BD3E}">
      <dgm:prSet/>
      <dgm:spPr/>
      <dgm:t>
        <a:bodyPr/>
        <a:lstStyle/>
        <a:p>
          <a:endParaRPr lang="en-US"/>
        </a:p>
      </dgm:t>
    </dgm:pt>
    <dgm:pt modelId="{ACBC655C-38FD-4DE9-99D9-37F0FCCE241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Control</a:t>
          </a:r>
        </a:p>
      </dgm:t>
    </dgm:pt>
    <dgm:pt modelId="{B79C667B-275C-4638-AC47-1E0EEC55C3BF}" type="parTrans" cxnId="{7EE9BC33-DB9F-436F-8C7E-5949171E21CD}">
      <dgm:prSet/>
      <dgm:spPr/>
      <dgm:t>
        <a:bodyPr/>
        <a:lstStyle/>
        <a:p>
          <a:endParaRPr lang="en-US"/>
        </a:p>
      </dgm:t>
    </dgm:pt>
    <dgm:pt modelId="{B7ECB833-6FFB-416F-860F-B7B705B9BDA9}" type="sibTrans" cxnId="{7EE9BC33-DB9F-436F-8C7E-5949171E21CD}">
      <dgm:prSet/>
      <dgm:spPr/>
      <dgm:t>
        <a:bodyPr/>
        <a:lstStyle/>
        <a:p>
          <a:endParaRPr lang="en-US"/>
        </a:p>
      </dgm:t>
    </dgm:pt>
    <dgm:pt modelId="{BF38BB53-6DD6-41F1-87A8-69E48850C9C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Stimuli</a:t>
          </a:r>
        </a:p>
      </dgm:t>
    </dgm:pt>
    <dgm:pt modelId="{C030E093-3EBA-4952-BE75-43B3EA11EC9C}" type="parTrans" cxnId="{E2F92091-F07A-4ABE-8BB3-B48B2BDCAD28}">
      <dgm:prSet/>
      <dgm:spPr/>
      <dgm:t>
        <a:bodyPr/>
        <a:lstStyle/>
        <a:p>
          <a:endParaRPr lang="en-US"/>
        </a:p>
      </dgm:t>
    </dgm:pt>
    <dgm:pt modelId="{0D68DB10-DBC3-48B0-B38D-D03A29A563CE}" type="sibTrans" cxnId="{E2F92091-F07A-4ABE-8BB3-B48B2BDCAD28}">
      <dgm:prSet/>
      <dgm:spPr/>
      <dgm:t>
        <a:bodyPr/>
        <a:lstStyle/>
        <a:p>
          <a:endParaRPr lang="en-US"/>
        </a:p>
      </dgm:t>
    </dgm:pt>
    <dgm:pt modelId="{99BA2243-E00A-463D-A85C-A2A4104865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Interactivity</a:t>
          </a:r>
        </a:p>
      </dgm:t>
    </dgm:pt>
    <dgm:pt modelId="{8D1F4BDD-9009-4DC4-A51B-303D8D8079E4}" type="parTrans" cxnId="{41BEE4C6-14AD-4457-86F9-43E727A613FC}">
      <dgm:prSet/>
      <dgm:spPr/>
      <dgm:t>
        <a:bodyPr/>
        <a:lstStyle/>
        <a:p>
          <a:endParaRPr lang="en-US"/>
        </a:p>
      </dgm:t>
    </dgm:pt>
    <dgm:pt modelId="{E7823250-C453-4F1F-9FE2-581068FA2902}" type="sibTrans" cxnId="{41BEE4C6-14AD-4457-86F9-43E727A613FC}">
      <dgm:prSet/>
      <dgm:spPr/>
      <dgm:t>
        <a:bodyPr/>
        <a:lstStyle/>
        <a:p>
          <a:endParaRPr lang="en-US"/>
        </a:p>
      </dgm:t>
    </dgm:pt>
    <dgm:pt modelId="{C58E8B89-F9D1-4E10-AA7D-897AB4B70A7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Goals</a:t>
          </a:r>
        </a:p>
      </dgm:t>
    </dgm:pt>
    <dgm:pt modelId="{CD537917-2CCE-4414-8B5B-196A595CCB8A}" type="parTrans" cxnId="{09CF40F7-F93F-446A-AF56-77A4174B557E}">
      <dgm:prSet/>
      <dgm:spPr/>
      <dgm:t>
        <a:bodyPr/>
        <a:lstStyle/>
        <a:p>
          <a:endParaRPr lang="en-US"/>
        </a:p>
      </dgm:t>
    </dgm:pt>
    <dgm:pt modelId="{B2DE7FA6-51C2-4F41-A7F1-9381279E9743}" type="sibTrans" cxnId="{09CF40F7-F93F-446A-AF56-77A4174B557E}">
      <dgm:prSet/>
      <dgm:spPr/>
      <dgm:t>
        <a:bodyPr/>
        <a:lstStyle/>
        <a:p>
          <a:endParaRPr lang="en-US"/>
        </a:p>
      </dgm:t>
    </dgm:pt>
    <dgm:pt modelId="{201C46EB-A584-4784-B72A-8DA285338E7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effectLst/>
              <a:latin typeface="Calibri" pitchFamily="34" charset="0"/>
              <a:cs typeface="Arial" charset="0"/>
            </a:rPr>
            <a:t>Feedback</a:t>
          </a:r>
        </a:p>
      </dgm:t>
    </dgm:pt>
    <dgm:pt modelId="{981F3B20-7578-4271-BCE6-EB2FF1CAE178}" type="parTrans" cxnId="{14A74AD4-8E07-4708-9D8B-E2C544D73C4B}">
      <dgm:prSet/>
      <dgm:spPr/>
      <dgm:t>
        <a:bodyPr/>
        <a:lstStyle/>
        <a:p>
          <a:endParaRPr lang="en-US"/>
        </a:p>
      </dgm:t>
    </dgm:pt>
    <dgm:pt modelId="{51FC28B3-2189-4E05-BF9A-571431B207C5}" type="sibTrans" cxnId="{14A74AD4-8E07-4708-9D8B-E2C544D73C4B}">
      <dgm:prSet/>
      <dgm:spPr/>
      <dgm:t>
        <a:bodyPr/>
        <a:lstStyle/>
        <a:p>
          <a:endParaRPr lang="en-US"/>
        </a:p>
      </dgm:t>
    </dgm:pt>
    <dgm:pt modelId="{78E1D84B-7715-4C19-A121-B1DF990EC3AC}" type="pres">
      <dgm:prSet presAssocID="{1AEEF77C-3E4C-48A0-9CA7-7BF8A745485F}" presName="compositeShape" presStyleCnt="0">
        <dgm:presLayoutVars>
          <dgm:chMax val="7"/>
          <dgm:dir/>
          <dgm:resizeHandles val="exact"/>
        </dgm:presLayoutVars>
      </dgm:prSet>
      <dgm:spPr/>
    </dgm:pt>
    <dgm:pt modelId="{F296E60E-4D53-405D-8010-AFA0744BF0F2}" type="pres">
      <dgm:prSet presAssocID="{99BA2243-E00A-463D-A85C-A2A410486533}" presName="circ1" presStyleLbl="vennNode1" presStyleIdx="0" presStyleCnt="6"/>
      <dgm:spPr/>
    </dgm:pt>
    <dgm:pt modelId="{A38FCD0B-B940-4A25-A280-31CB19CD6A21}" type="pres">
      <dgm:prSet presAssocID="{99BA2243-E00A-463D-A85C-A2A410486533}" presName="circ1Tx" presStyleLbl="revTx" presStyleIdx="0" presStyleCnt="0">
        <dgm:presLayoutVars>
          <dgm:chMax val="0"/>
          <dgm:chPref val="0"/>
          <dgm:bulletEnabled val="1"/>
        </dgm:presLayoutVars>
      </dgm:prSet>
      <dgm:spPr/>
    </dgm:pt>
    <dgm:pt modelId="{74740A1C-6D64-443A-8AB6-2B7721BAAE16}" type="pres">
      <dgm:prSet presAssocID="{C58E8B89-F9D1-4E10-AA7D-897AB4B70A76}" presName="circ2" presStyleLbl="vennNode1" presStyleIdx="1" presStyleCnt="6"/>
      <dgm:spPr/>
    </dgm:pt>
    <dgm:pt modelId="{069D80A9-3AD5-42B4-92D3-0A44190430C8}" type="pres">
      <dgm:prSet presAssocID="{C58E8B89-F9D1-4E10-AA7D-897AB4B70A76}" presName="circ2Tx" presStyleLbl="revTx" presStyleIdx="0" presStyleCnt="0">
        <dgm:presLayoutVars>
          <dgm:chMax val="0"/>
          <dgm:chPref val="0"/>
          <dgm:bulletEnabled val="1"/>
        </dgm:presLayoutVars>
      </dgm:prSet>
      <dgm:spPr/>
    </dgm:pt>
    <dgm:pt modelId="{E2FDD35C-DBDC-4477-97FA-91BD590F334F}" type="pres">
      <dgm:prSet presAssocID="{CA6820DF-3624-43CE-B06C-40E00B6297BD}" presName="circ3" presStyleLbl="vennNode1" presStyleIdx="2" presStyleCnt="6"/>
      <dgm:spPr/>
    </dgm:pt>
    <dgm:pt modelId="{A1015B0E-76C1-4B17-986E-3FC4638696AD}" type="pres">
      <dgm:prSet presAssocID="{CA6820DF-3624-43CE-B06C-40E00B6297BD}" presName="circ3Tx" presStyleLbl="revTx" presStyleIdx="0" presStyleCnt="0">
        <dgm:presLayoutVars>
          <dgm:chMax val="0"/>
          <dgm:chPref val="0"/>
          <dgm:bulletEnabled val="1"/>
        </dgm:presLayoutVars>
      </dgm:prSet>
      <dgm:spPr/>
    </dgm:pt>
    <dgm:pt modelId="{EB30E8D6-F95F-4E14-BE12-714161DBD277}" type="pres">
      <dgm:prSet presAssocID="{ACBC655C-38FD-4DE9-99D9-37F0FCCE241D}" presName="circ4" presStyleLbl="vennNode1" presStyleIdx="3" presStyleCnt="6"/>
      <dgm:spPr/>
    </dgm:pt>
    <dgm:pt modelId="{E026C40C-1045-4994-9F00-32868F67634F}" type="pres">
      <dgm:prSet presAssocID="{ACBC655C-38FD-4DE9-99D9-37F0FCCE241D}" presName="circ4Tx" presStyleLbl="revTx" presStyleIdx="0" presStyleCnt="0">
        <dgm:presLayoutVars>
          <dgm:chMax val="0"/>
          <dgm:chPref val="0"/>
          <dgm:bulletEnabled val="1"/>
        </dgm:presLayoutVars>
      </dgm:prSet>
      <dgm:spPr/>
    </dgm:pt>
    <dgm:pt modelId="{A1A352AE-7B11-4688-A00D-2C024C08E424}" type="pres">
      <dgm:prSet presAssocID="{201C46EB-A584-4784-B72A-8DA285338E7E}" presName="circ5" presStyleLbl="vennNode1" presStyleIdx="4" presStyleCnt="6"/>
      <dgm:spPr/>
    </dgm:pt>
    <dgm:pt modelId="{01741EDD-7E2D-40C8-A244-B9AAB51EAFAD}" type="pres">
      <dgm:prSet presAssocID="{201C46EB-A584-4784-B72A-8DA285338E7E}" presName="circ5Tx" presStyleLbl="revTx" presStyleIdx="0" presStyleCnt="0">
        <dgm:presLayoutVars>
          <dgm:chMax val="0"/>
          <dgm:chPref val="0"/>
          <dgm:bulletEnabled val="1"/>
        </dgm:presLayoutVars>
      </dgm:prSet>
      <dgm:spPr/>
    </dgm:pt>
    <dgm:pt modelId="{520AB84C-BA86-4E4A-869A-2D32AC708988}" type="pres">
      <dgm:prSet presAssocID="{BF38BB53-6DD6-41F1-87A8-69E48850C9C8}" presName="circ6" presStyleLbl="vennNode1" presStyleIdx="5" presStyleCnt="6"/>
      <dgm:spPr/>
    </dgm:pt>
    <dgm:pt modelId="{FAF0B63B-5FF1-42B3-B2F6-0D58845241F1}" type="pres">
      <dgm:prSet presAssocID="{BF38BB53-6DD6-41F1-87A8-69E48850C9C8}" presName="circ6Tx" presStyleLbl="revTx" presStyleIdx="0" presStyleCnt="0">
        <dgm:presLayoutVars>
          <dgm:chMax val="0"/>
          <dgm:chPref val="0"/>
          <dgm:bulletEnabled val="1"/>
        </dgm:presLayoutVars>
      </dgm:prSet>
      <dgm:spPr/>
    </dgm:pt>
  </dgm:ptLst>
  <dgm:cxnLst>
    <dgm:cxn modelId="{873A6514-DBAC-45D9-9B26-94E08FA9004E}" type="presOf" srcId="{99BA2243-E00A-463D-A85C-A2A410486533}" destId="{A38FCD0B-B940-4A25-A280-31CB19CD6A21}" srcOrd="0" destOrd="0" presId="urn:microsoft.com/office/officeart/2005/8/layout/venn1"/>
    <dgm:cxn modelId="{6F67F730-8891-431F-A61A-B86D2D4C2C69}" type="presOf" srcId="{ACBC655C-38FD-4DE9-99D9-37F0FCCE241D}" destId="{E026C40C-1045-4994-9F00-32868F67634F}" srcOrd="0" destOrd="0" presId="urn:microsoft.com/office/officeart/2005/8/layout/venn1"/>
    <dgm:cxn modelId="{7EE9BC33-DB9F-436F-8C7E-5949171E21CD}" srcId="{1AEEF77C-3E4C-48A0-9CA7-7BF8A745485F}" destId="{ACBC655C-38FD-4DE9-99D9-37F0FCCE241D}" srcOrd="3" destOrd="0" parTransId="{B79C667B-275C-4638-AC47-1E0EEC55C3BF}" sibTransId="{B7ECB833-6FFB-416F-860F-B7B705B9BDA9}"/>
    <dgm:cxn modelId="{D417BC37-4F2D-414C-BF16-2480101B9340}" type="presOf" srcId="{1AEEF77C-3E4C-48A0-9CA7-7BF8A745485F}" destId="{78E1D84B-7715-4C19-A121-B1DF990EC3AC}" srcOrd="0" destOrd="0" presId="urn:microsoft.com/office/officeart/2005/8/layout/venn1"/>
    <dgm:cxn modelId="{E2F92091-F07A-4ABE-8BB3-B48B2BDCAD28}" srcId="{1AEEF77C-3E4C-48A0-9CA7-7BF8A745485F}" destId="{BF38BB53-6DD6-41F1-87A8-69E48850C9C8}" srcOrd="5" destOrd="0" parTransId="{C030E093-3EBA-4952-BE75-43B3EA11EC9C}" sibTransId="{0D68DB10-DBC3-48B0-B38D-D03A29A563CE}"/>
    <dgm:cxn modelId="{01DE17C3-32A7-4FD9-B22C-1FE362D28202}" type="presOf" srcId="{CA6820DF-3624-43CE-B06C-40E00B6297BD}" destId="{A1015B0E-76C1-4B17-986E-3FC4638696AD}" srcOrd="0" destOrd="0" presId="urn:microsoft.com/office/officeart/2005/8/layout/venn1"/>
    <dgm:cxn modelId="{41BEE4C6-14AD-4457-86F9-43E727A613FC}" srcId="{1AEEF77C-3E4C-48A0-9CA7-7BF8A745485F}" destId="{99BA2243-E00A-463D-A85C-A2A410486533}" srcOrd="0" destOrd="0" parTransId="{8D1F4BDD-9009-4DC4-A51B-303D8D8079E4}" sibTransId="{E7823250-C453-4F1F-9FE2-581068FA2902}"/>
    <dgm:cxn modelId="{14A74AD4-8E07-4708-9D8B-E2C544D73C4B}" srcId="{1AEEF77C-3E4C-48A0-9CA7-7BF8A745485F}" destId="{201C46EB-A584-4784-B72A-8DA285338E7E}" srcOrd="4" destOrd="0" parTransId="{981F3B20-7578-4271-BCE6-EB2FF1CAE178}" sibTransId="{51FC28B3-2189-4E05-BF9A-571431B207C5}"/>
    <dgm:cxn modelId="{D1B125DE-9C82-4515-8359-B3B94C21820B}" type="presOf" srcId="{201C46EB-A584-4784-B72A-8DA285338E7E}" destId="{01741EDD-7E2D-40C8-A244-B9AAB51EAFAD}" srcOrd="0" destOrd="0" presId="urn:microsoft.com/office/officeart/2005/8/layout/venn1"/>
    <dgm:cxn modelId="{7860C9DE-F2F0-4F55-8764-ED5938C5BD3E}" srcId="{1AEEF77C-3E4C-48A0-9CA7-7BF8A745485F}" destId="{CA6820DF-3624-43CE-B06C-40E00B6297BD}" srcOrd="2" destOrd="0" parTransId="{BFC42E9E-8AB6-4C78-82E8-4D4BE0034763}" sibTransId="{3E03BED8-C87F-4DA9-ADC3-31744979FE65}"/>
    <dgm:cxn modelId="{ED8495EE-AAA2-48ED-898D-E22A888B2967}" type="presOf" srcId="{BF38BB53-6DD6-41F1-87A8-69E48850C9C8}" destId="{FAF0B63B-5FF1-42B3-B2F6-0D58845241F1}" srcOrd="0" destOrd="0" presId="urn:microsoft.com/office/officeart/2005/8/layout/venn1"/>
    <dgm:cxn modelId="{C92D45F6-B195-4D12-B566-EB3BC464544A}" type="presOf" srcId="{C58E8B89-F9D1-4E10-AA7D-897AB4B70A76}" destId="{069D80A9-3AD5-42B4-92D3-0A44190430C8}" srcOrd="0" destOrd="0" presId="urn:microsoft.com/office/officeart/2005/8/layout/venn1"/>
    <dgm:cxn modelId="{09CF40F7-F93F-446A-AF56-77A4174B557E}" srcId="{1AEEF77C-3E4C-48A0-9CA7-7BF8A745485F}" destId="{C58E8B89-F9D1-4E10-AA7D-897AB4B70A76}" srcOrd="1" destOrd="0" parTransId="{CD537917-2CCE-4414-8B5B-196A595CCB8A}" sibTransId="{B2DE7FA6-51C2-4F41-A7F1-9381279E9743}"/>
    <dgm:cxn modelId="{A8B659AB-BAE2-430C-AAC7-A94B7597C977}" type="presParOf" srcId="{78E1D84B-7715-4C19-A121-B1DF990EC3AC}" destId="{F296E60E-4D53-405D-8010-AFA0744BF0F2}" srcOrd="0" destOrd="0" presId="urn:microsoft.com/office/officeart/2005/8/layout/venn1"/>
    <dgm:cxn modelId="{CECEE3D3-1C20-4D3E-A6E5-AB7A9CC899D6}" type="presParOf" srcId="{78E1D84B-7715-4C19-A121-B1DF990EC3AC}" destId="{A38FCD0B-B940-4A25-A280-31CB19CD6A21}" srcOrd="1" destOrd="0" presId="urn:microsoft.com/office/officeart/2005/8/layout/venn1"/>
    <dgm:cxn modelId="{54993BAE-87C6-430D-BC19-6ADC70ACA52A}" type="presParOf" srcId="{78E1D84B-7715-4C19-A121-B1DF990EC3AC}" destId="{74740A1C-6D64-443A-8AB6-2B7721BAAE16}" srcOrd="2" destOrd="0" presId="urn:microsoft.com/office/officeart/2005/8/layout/venn1"/>
    <dgm:cxn modelId="{BCFCA339-7C58-4F58-8504-AF2D7A312412}" type="presParOf" srcId="{78E1D84B-7715-4C19-A121-B1DF990EC3AC}" destId="{069D80A9-3AD5-42B4-92D3-0A44190430C8}" srcOrd="3" destOrd="0" presId="urn:microsoft.com/office/officeart/2005/8/layout/venn1"/>
    <dgm:cxn modelId="{01E8DA0C-4028-4003-9D06-AE190B2B9C3B}" type="presParOf" srcId="{78E1D84B-7715-4C19-A121-B1DF990EC3AC}" destId="{E2FDD35C-DBDC-4477-97FA-91BD590F334F}" srcOrd="4" destOrd="0" presId="urn:microsoft.com/office/officeart/2005/8/layout/venn1"/>
    <dgm:cxn modelId="{336AFDF9-AA4F-40B0-A428-54A3D9829DDA}" type="presParOf" srcId="{78E1D84B-7715-4C19-A121-B1DF990EC3AC}" destId="{A1015B0E-76C1-4B17-986E-3FC4638696AD}" srcOrd="5" destOrd="0" presId="urn:microsoft.com/office/officeart/2005/8/layout/venn1"/>
    <dgm:cxn modelId="{0F4EC04C-CD50-4DA0-9C0D-7625E9865D1E}" type="presParOf" srcId="{78E1D84B-7715-4C19-A121-B1DF990EC3AC}" destId="{EB30E8D6-F95F-4E14-BE12-714161DBD277}" srcOrd="6" destOrd="0" presId="urn:microsoft.com/office/officeart/2005/8/layout/venn1"/>
    <dgm:cxn modelId="{13AF822C-7801-45B5-9B72-B3483E722270}" type="presParOf" srcId="{78E1D84B-7715-4C19-A121-B1DF990EC3AC}" destId="{E026C40C-1045-4994-9F00-32868F67634F}" srcOrd="7" destOrd="0" presId="urn:microsoft.com/office/officeart/2005/8/layout/venn1"/>
    <dgm:cxn modelId="{4747E6AC-4264-47CE-9C83-A74AA8E555B7}" type="presParOf" srcId="{78E1D84B-7715-4C19-A121-B1DF990EC3AC}" destId="{A1A352AE-7B11-4688-A00D-2C024C08E424}" srcOrd="8" destOrd="0" presId="urn:microsoft.com/office/officeart/2005/8/layout/venn1"/>
    <dgm:cxn modelId="{8641CD03-9C2B-4DAB-9D62-CDCB6FC5FE5F}" type="presParOf" srcId="{78E1D84B-7715-4C19-A121-B1DF990EC3AC}" destId="{01741EDD-7E2D-40C8-A244-B9AAB51EAFAD}" srcOrd="9" destOrd="0" presId="urn:microsoft.com/office/officeart/2005/8/layout/venn1"/>
    <dgm:cxn modelId="{13A1C6A1-6322-4A47-8090-5623F4C033C2}" type="presParOf" srcId="{78E1D84B-7715-4C19-A121-B1DF990EC3AC}" destId="{520AB84C-BA86-4E4A-869A-2D32AC708988}" srcOrd="10" destOrd="0" presId="urn:microsoft.com/office/officeart/2005/8/layout/venn1"/>
    <dgm:cxn modelId="{E08743AB-18AF-44EB-A454-52449DFB63CC}" type="presParOf" srcId="{78E1D84B-7715-4C19-A121-B1DF990EC3AC}" destId="{FAF0B63B-5FF1-42B3-B2F6-0D58845241F1}"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7BB603-A6AB-4573-AA0C-F4FEF120F944}"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01E8E5E1-70F0-43F5-BA42-00B7F8C8F8A6}">
      <dgm:prSet phldrT="[Text]" custT="1"/>
      <dgm:spPr/>
      <dgm:t>
        <a:bodyPr/>
        <a:lstStyle/>
        <a:p>
          <a:r>
            <a:rPr lang="en-US" sz="2800" b="0" dirty="0">
              <a:solidFill>
                <a:schemeClr val="bg1"/>
              </a:solidFill>
              <a:effectLst>
                <a:outerShdw blurRad="38100" dist="38100" dir="2700000" algn="tl">
                  <a:srgbClr val="000000">
                    <a:alpha val="43137"/>
                  </a:srgbClr>
                </a:outerShdw>
              </a:effectLst>
            </a:rPr>
            <a:t>Develop Competency Model (CM)</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A2311107-6E03-4DBA-B602-64979DFF79EE}" type="sibTrans" cxnId="{E463EB91-D740-4FB0-A558-109A596415E5}">
      <dgm:prSet/>
      <dgm:spPr/>
      <dgm:t>
        <a:bodyPr/>
        <a:lstStyle/>
        <a:p>
          <a:endParaRPr lang="en-US"/>
        </a:p>
      </dgm:t>
    </dgm:pt>
    <dgm:pt modelId="{D25E62FC-DC59-44CA-BF19-44F7FD4EADD3}" type="parTrans" cxnId="{E463EB91-D740-4FB0-A558-109A596415E5}">
      <dgm:prSet/>
      <dgm:spPr/>
      <dgm:t>
        <a:bodyPr/>
        <a:lstStyle/>
        <a:p>
          <a:endParaRPr lang="en-US"/>
        </a:p>
      </dgm:t>
    </dgm:pt>
    <dgm:pt modelId="{B8DB8C53-F089-423D-87A9-AA150A98ABC9}">
      <dgm:prSet phldrT="[Text]" custT="1"/>
      <dgm:spPr/>
      <dgm:t>
        <a:bodyPr/>
        <a:lstStyle/>
        <a:p>
          <a:r>
            <a:rPr lang="en-US" sz="2800" b="0" dirty="0">
              <a:solidFill>
                <a:schemeClr val="bg1"/>
              </a:solidFill>
              <a:effectLst>
                <a:outerShdw blurRad="38100" dist="38100" dir="2700000" algn="tl">
                  <a:srgbClr val="000000">
                    <a:alpha val="43137"/>
                  </a:srgbClr>
                </a:outerShdw>
              </a:effectLst>
            </a:rPr>
            <a:t>Select (or design) game to embed asst. </a:t>
          </a:r>
        </a:p>
      </dgm:t>
    </dgm:pt>
    <dgm:pt modelId="{6F691642-C13E-482F-9C12-7DD9FFB0DA81}" type="sibTrans" cxnId="{616EA458-FF91-4865-880D-BC4DDEA10DC1}">
      <dgm:prSet/>
      <dgm:spPr/>
      <dgm:t>
        <a:bodyPr/>
        <a:lstStyle/>
        <a:p>
          <a:endParaRPr lang="en-US"/>
        </a:p>
      </dgm:t>
    </dgm:pt>
    <dgm:pt modelId="{571AD758-8707-46FC-A33F-5650897D24AC}" type="parTrans" cxnId="{616EA458-FF91-4865-880D-BC4DDEA10DC1}">
      <dgm:prSet/>
      <dgm:spPr/>
      <dgm:t>
        <a:bodyPr/>
        <a:lstStyle/>
        <a:p>
          <a:endParaRPr lang="en-US"/>
        </a:p>
      </dgm:t>
    </dgm:pt>
    <dgm:pt modelId="{53EF9544-1074-41D2-9900-8A3164FF5F4E}">
      <dgm:prSet custT="1"/>
      <dgm:spPr/>
      <dgm:t>
        <a:bodyPr/>
        <a:lstStyle/>
        <a:p>
          <a:r>
            <a:rPr lang="en-US" sz="2800" b="0" dirty="0">
              <a:solidFill>
                <a:schemeClr val="bg1"/>
              </a:solidFill>
              <a:effectLst>
                <a:outerShdw blurRad="38100" dist="38100" dir="2700000" algn="tl">
                  <a:srgbClr val="000000">
                    <a:alpha val="43137"/>
                  </a:srgbClr>
                </a:outerShdw>
              </a:effectLst>
            </a:rPr>
            <a:t>List indicators (evidence to inform CM)</a:t>
          </a:r>
        </a:p>
      </dgm:t>
    </dgm:pt>
    <dgm:pt modelId="{312C9800-B4B7-41E1-AA37-7F4E0FCD84FA}" type="sibTrans" cxnId="{424BEEA3-9670-4D5C-B6F8-642E726B68B0}">
      <dgm:prSet/>
      <dgm:spPr/>
      <dgm:t>
        <a:bodyPr/>
        <a:lstStyle/>
        <a:p>
          <a:endParaRPr lang="en-US"/>
        </a:p>
      </dgm:t>
    </dgm:pt>
    <dgm:pt modelId="{D96D56FD-E952-446A-A2C4-A767A6519AFD}" type="parTrans" cxnId="{424BEEA3-9670-4D5C-B6F8-642E726B68B0}">
      <dgm:prSet/>
      <dgm:spPr/>
      <dgm:t>
        <a:bodyPr/>
        <a:lstStyle/>
        <a:p>
          <a:endParaRPr lang="en-US"/>
        </a:p>
      </dgm:t>
    </dgm:pt>
    <dgm:pt modelId="{86493E9B-582F-46C4-8DF2-794118C909F6}">
      <dgm:prSet custT="1"/>
      <dgm:spPr/>
      <dgm:t>
        <a:bodyPr/>
        <a:lstStyle/>
        <a:p>
          <a:r>
            <a:rPr lang="en-US" sz="2800" b="0" dirty="0">
              <a:solidFill>
                <a:schemeClr val="bg1"/>
              </a:solidFill>
              <a:effectLst>
                <a:outerShdw blurRad="38100" dist="38100" dir="2700000" algn="tl">
                  <a:srgbClr val="000000">
                    <a:alpha val="43137"/>
                  </a:srgbClr>
                </a:outerShdw>
              </a:effectLst>
            </a:rPr>
            <a:t>Develop new tasks in game, if necessary </a:t>
          </a:r>
        </a:p>
      </dgm:t>
    </dgm:pt>
    <dgm:pt modelId="{A7F239B9-368D-4BB8-8E74-75D1CD20F653}" type="sibTrans" cxnId="{7E80FAAA-0282-4411-83C6-5C35A88DE139}">
      <dgm:prSet/>
      <dgm:spPr/>
      <dgm:t>
        <a:bodyPr/>
        <a:lstStyle/>
        <a:p>
          <a:endParaRPr lang="en-US"/>
        </a:p>
      </dgm:t>
    </dgm:pt>
    <dgm:pt modelId="{29086966-414C-46E8-89A6-D8A2923F31BA}" type="parTrans" cxnId="{7E80FAAA-0282-4411-83C6-5C35A88DE139}">
      <dgm:prSet/>
      <dgm:spPr/>
      <dgm:t>
        <a:bodyPr/>
        <a:lstStyle/>
        <a:p>
          <a:endParaRPr lang="en-US"/>
        </a:p>
      </dgm:t>
    </dgm:pt>
    <dgm:pt modelId="{5E628699-E06C-4869-9FA0-F2D87FF01DD9}">
      <dgm:prSet custT="1"/>
      <dgm:spPr/>
      <dgm:t>
        <a:bodyPr/>
        <a:lstStyle/>
        <a:p>
          <a:r>
            <a:rPr lang="en-US" sz="2800" b="0" dirty="0">
              <a:solidFill>
                <a:schemeClr val="bg1"/>
              </a:solidFill>
              <a:effectLst>
                <a:outerShdw blurRad="38100" dist="38100" dir="2700000" algn="tl">
                  <a:srgbClr val="000000">
                    <a:alpha val="43137"/>
                  </a:srgbClr>
                </a:outerShdw>
              </a:effectLst>
            </a:rPr>
            <a:t>Setup </a:t>
          </a:r>
          <a:r>
            <a:rPr lang="en-US" sz="2800" b="0" dirty="0">
              <a:solidFill>
                <a:schemeClr val="bg1"/>
              </a:solidFill>
              <a:effectLst>
                <a:outerShdw blurRad="38100" dist="38100" dir="2700000" algn="tl">
                  <a:srgbClr val="000000">
                    <a:alpha val="43137"/>
                  </a:srgbClr>
                </a:outerShdw>
              </a:effectLst>
              <a:hlinkClick xmlns:r="http://schemas.openxmlformats.org/officeDocument/2006/relationships" r:id="rId1" action="ppaction://hlinksldjump"/>
            </a:rPr>
            <a:t>Q-matrix</a:t>
          </a:r>
          <a:r>
            <a:rPr lang="en-US" sz="2800" b="0" dirty="0">
              <a:solidFill>
                <a:schemeClr val="bg1"/>
              </a:solidFill>
              <a:effectLst>
                <a:outerShdw blurRad="38100" dist="38100" dir="2700000" algn="tl">
                  <a:srgbClr val="000000">
                    <a:alpha val="43137"/>
                  </a:srgbClr>
                </a:outerShdw>
              </a:effectLst>
            </a:rPr>
            <a:t> (link indicators to CM facets)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4DFBA831-6A1F-49FB-BB6C-8768D33A18AC}" type="sibTrans" cxnId="{36E8FAD4-4514-4243-9BBD-E5A5D43FE742}">
      <dgm:prSet/>
      <dgm:spPr/>
      <dgm:t>
        <a:bodyPr/>
        <a:lstStyle/>
        <a:p>
          <a:endParaRPr lang="en-US"/>
        </a:p>
      </dgm:t>
    </dgm:pt>
    <dgm:pt modelId="{726656A8-4B06-488C-B880-9681252C9640}" type="parTrans" cxnId="{36E8FAD4-4514-4243-9BBD-E5A5D43FE742}">
      <dgm:prSet/>
      <dgm:spPr/>
      <dgm:t>
        <a:bodyPr/>
        <a:lstStyle/>
        <a:p>
          <a:endParaRPr lang="en-US"/>
        </a:p>
      </dgm:t>
    </dgm:pt>
    <dgm:pt modelId="{99BAA67A-61DF-4924-800C-EBB091DA0260}" type="pres">
      <dgm:prSet presAssocID="{BB7BB603-A6AB-4573-AA0C-F4FEF120F944}" presName="Name0" presStyleCnt="0">
        <dgm:presLayoutVars>
          <dgm:chMax val="7"/>
          <dgm:chPref val="7"/>
          <dgm:dir/>
        </dgm:presLayoutVars>
      </dgm:prSet>
      <dgm:spPr/>
    </dgm:pt>
    <dgm:pt modelId="{23881C97-9947-473C-97E9-B2B4845F3389}" type="pres">
      <dgm:prSet presAssocID="{BB7BB603-A6AB-4573-AA0C-F4FEF120F944}" presName="Name1" presStyleCnt="0"/>
      <dgm:spPr/>
    </dgm:pt>
    <dgm:pt modelId="{2E8544EF-7EA9-4A1B-80EE-771AB29547F8}" type="pres">
      <dgm:prSet presAssocID="{BB7BB603-A6AB-4573-AA0C-F4FEF120F944}" presName="cycle" presStyleCnt="0"/>
      <dgm:spPr/>
    </dgm:pt>
    <dgm:pt modelId="{08F24B45-E874-4E51-9179-B159CD2B5DD0}" type="pres">
      <dgm:prSet presAssocID="{BB7BB603-A6AB-4573-AA0C-F4FEF120F944}" presName="srcNode" presStyleLbl="node1" presStyleIdx="0" presStyleCnt="5"/>
      <dgm:spPr/>
    </dgm:pt>
    <dgm:pt modelId="{427783B8-144D-4044-9282-C76196C30E5E}" type="pres">
      <dgm:prSet presAssocID="{BB7BB603-A6AB-4573-AA0C-F4FEF120F944}" presName="conn" presStyleLbl="parChTrans1D2" presStyleIdx="0" presStyleCnt="1"/>
      <dgm:spPr/>
    </dgm:pt>
    <dgm:pt modelId="{68F3159D-6F57-4D94-8465-D769F3816932}" type="pres">
      <dgm:prSet presAssocID="{BB7BB603-A6AB-4573-AA0C-F4FEF120F944}" presName="extraNode" presStyleLbl="node1" presStyleIdx="0" presStyleCnt="5"/>
      <dgm:spPr/>
    </dgm:pt>
    <dgm:pt modelId="{3A9E56C6-8B10-4AA0-BB19-734CF1E69B0C}" type="pres">
      <dgm:prSet presAssocID="{BB7BB603-A6AB-4573-AA0C-F4FEF120F944}" presName="dstNode" presStyleLbl="node1" presStyleIdx="0" presStyleCnt="5"/>
      <dgm:spPr/>
    </dgm:pt>
    <dgm:pt modelId="{B9563F59-582D-405C-A433-F88FFB68E16A}" type="pres">
      <dgm:prSet presAssocID="{01E8E5E1-70F0-43F5-BA42-00B7F8C8F8A6}" presName="text_1" presStyleLbl="node1" presStyleIdx="0" presStyleCnt="5" custLinFactNeighborX="411" custLinFactNeighborY="1600">
        <dgm:presLayoutVars>
          <dgm:bulletEnabled val="1"/>
        </dgm:presLayoutVars>
      </dgm:prSet>
      <dgm:spPr/>
    </dgm:pt>
    <dgm:pt modelId="{35EDAE04-F3EE-4C35-9963-5A4B92BFA3B9}" type="pres">
      <dgm:prSet presAssocID="{01E8E5E1-70F0-43F5-BA42-00B7F8C8F8A6}" presName="accent_1" presStyleCnt="0"/>
      <dgm:spPr/>
    </dgm:pt>
    <dgm:pt modelId="{AA96BD67-BC02-4B27-A6FC-61530F7D42E1}" type="pres">
      <dgm:prSet presAssocID="{01E8E5E1-70F0-43F5-BA42-00B7F8C8F8A6}" presName="accentRepeatNode" presStyleLbl="solidFgAcc1" presStyleIdx="0" presStyleCnt="5"/>
      <dgm:spPr>
        <a:ln w="63500">
          <a:solidFill>
            <a:srgbClr val="C00000"/>
          </a:solidFill>
        </a:ln>
      </dgm:spPr>
    </dgm:pt>
    <dgm:pt modelId="{D4B1F6A4-3AEC-46D0-B8C1-B4FE3D641BC8}" type="pres">
      <dgm:prSet presAssocID="{B8DB8C53-F089-423D-87A9-AA150A98ABC9}" presName="text_2" presStyleLbl="node1" presStyleIdx="1" presStyleCnt="5">
        <dgm:presLayoutVars>
          <dgm:bulletEnabled val="1"/>
        </dgm:presLayoutVars>
      </dgm:prSet>
      <dgm:spPr/>
    </dgm:pt>
    <dgm:pt modelId="{B4329E65-4CAC-4204-BC66-2CB1845B7CF1}" type="pres">
      <dgm:prSet presAssocID="{B8DB8C53-F089-423D-87A9-AA150A98ABC9}" presName="accent_2" presStyleCnt="0"/>
      <dgm:spPr/>
    </dgm:pt>
    <dgm:pt modelId="{FD5E0F72-C085-4F77-A4AF-C12C18A14765}" type="pres">
      <dgm:prSet presAssocID="{B8DB8C53-F089-423D-87A9-AA150A98ABC9}" presName="accentRepeatNode" presStyleLbl="solidFgAcc1" presStyleIdx="1" presStyleCnt="5"/>
      <dgm:spPr>
        <a:solidFill>
          <a:schemeClr val="bg1"/>
        </a:solidFill>
        <a:ln w="50800"/>
      </dgm:spPr>
    </dgm:pt>
    <dgm:pt modelId="{51796AA9-95FE-451F-9958-CFA8C12FF582}" type="pres">
      <dgm:prSet presAssocID="{53EF9544-1074-41D2-9900-8A3164FF5F4E}" presName="text_3" presStyleLbl="node1" presStyleIdx="2" presStyleCnt="5" custLinFactNeighborX="189" custLinFactNeighborY="1611">
        <dgm:presLayoutVars>
          <dgm:bulletEnabled val="1"/>
        </dgm:presLayoutVars>
      </dgm:prSet>
      <dgm:spPr/>
    </dgm:pt>
    <dgm:pt modelId="{A9F854A9-F106-454F-A790-60EECFB70B0D}" type="pres">
      <dgm:prSet presAssocID="{53EF9544-1074-41D2-9900-8A3164FF5F4E}" presName="accent_3" presStyleCnt="0"/>
      <dgm:spPr/>
    </dgm:pt>
    <dgm:pt modelId="{BF78082F-9374-40F1-B2B8-B48ED5273CCA}" type="pres">
      <dgm:prSet presAssocID="{53EF9544-1074-41D2-9900-8A3164FF5F4E}" presName="accentRepeatNode" presStyleLbl="solidFgAcc1" presStyleIdx="2" presStyleCnt="5"/>
      <dgm:spPr>
        <a:ln w="63500">
          <a:solidFill>
            <a:schemeClr val="accent4">
              <a:lumMod val="75000"/>
            </a:schemeClr>
          </a:solidFill>
        </a:ln>
      </dgm:spPr>
    </dgm:pt>
    <dgm:pt modelId="{822F299B-B8A9-44B1-AB50-04BF905DA23D}" type="pres">
      <dgm:prSet presAssocID="{86493E9B-582F-46C4-8DF2-794118C909F6}" presName="text_4" presStyleLbl="node1" presStyleIdx="3" presStyleCnt="5">
        <dgm:presLayoutVars>
          <dgm:bulletEnabled val="1"/>
        </dgm:presLayoutVars>
      </dgm:prSet>
      <dgm:spPr/>
    </dgm:pt>
    <dgm:pt modelId="{A11361A0-1205-46F6-BB34-4850BD4A1CEC}" type="pres">
      <dgm:prSet presAssocID="{86493E9B-582F-46C4-8DF2-794118C909F6}" presName="accent_4" presStyleCnt="0"/>
      <dgm:spPr/>
    </dgm:pt>
    <dgm:pt modelId="{5F409444-6650-4034-A139-37A97C256F55}" type="pres">
      <dgm:prSet presAssocID="{86493E9B-582F-46C4-8DF2-794118C909F6}" presName="accentRepeatNode" presStyleLbl="solidFgAcc1" presStyleIdx="3" presStyleCnt="5"/>
      <dgm:spPr>
        <a:ln w="63500">
          <a:solidFill>
            <a:schemeClr val="accent1">
              <a:lumMod val="75000"/>
            </a:schemeClr>
          </a:solidFill>
        </a:ln>
      </dgm:spPr>
    </dgm:pt>
    <dgm:pt modelId="{82EF871F-9FE8-4ED9-BF5E-4BDF1773533A}" type="pres">
      <dgm:prSet presAssocID="{5E628699-E06C-4869-9FA0-F2D87FF01DD9}" presName="text_5" presStyleLbl="node1" presStyleIdx="4" presStyleCnt="5">
        <dgm:presLayoutVars>
          <dgm:bulletEnabled val="1"/>
        </dgm:presLayoutVars>
      </dgm:prSet>
      <dgm:spPr/>
    </dgm:pt>
    <dgm:pt modelId="{907F8B32-5AD5-4C20-B67A-3158FB4E2445}" type="pres">
      <dgm:prSet presAssocID="{5E628699-E06C-4869-9FA0-F2D87FF01DD9}" presName="accent_5" presStyleCnt="0"/>
      <dgm:spPr/>
    </dgm:pt>
    <dgm:pt modelId="{78ACB705-7382-446F-BEE5-C9AA85CB8F5C}" type="pres">
      <dgm:prSet presAssocID="{5E628699-E06C-4869-9FA0-F2D87FF01DD9}" presName="accentRepeatNode" presStyleLbl="solidFgAcc1" presStyleIdx="4" presStyleCnt="5"/>
      <dgm:spPr>
        <a:ln w="63500">
          <a:solidFill>
            <a:schemeClr val="accent6">
              <a:lumMod val="75000"/>
            </a:schemeClr>
          </a:solidFill>
        </a:ln>
      </dgm:spPr>
    </dgm:pt>
  </dgm:ptLst>
  <dgm:cxnLst>
    <dgm:cxn modelId="{CADE8913-D6A1-4605-A2C1-A3D3E0428D5E}" type="presOf" srcId="{B8DB8C53-F089-423D-87A9-AA150A98ABC9}" destId="{D4B1F6A4-3AEC-46D0-B8C1-B4FE3D641BC8}" srcOrd="0" destOrd="0" presId="urn:microsoft.com/office/officeart/2008/layout/VerticalCurvedList"/>
    <dgm:cxn modelId="{EE86611D-5787-405A-8580-5359342993A6}" type="presOf" srcId="{A2311107-6E03-4DBA-B602-64979DFF79EE}" destId="{427783B8-144D-4044-9282-C76196C30E5E}" srcOrd="0" destOrd="0" presId="urn:microsoft.com/office/officeart/2008/layout/VerticalCurvedList"/>
    <dgm:cxn modelId="{BE7AA835-C22A-4EFB-808B-4D47E53E4ACA}" type="presOf" srcId="{5E628699-E06C-4869-9FA0-F2D87FF01DD9}" destId="{82EF871F-9FE8-4ED9-BF5E-4BDF1773533A}" srcOrd="0" destOrd="0" presId="urn:microsoft.com/office/officeart/2008/layout/VerticalCurvedList"/>
    <dgm:cxn modelId="{DAFCC33E-57CD-422F-A8C8-98181A1E7E87}" type="presOf" srcId="{BB7BB603-A6AB-4573-AA0C-F4FEF120F944}" destId="{99BAA67A-61DF-4924-800C-EBB091DA0260}" srcOrd="0" destOrd="0" presId="urn:microsoft.com/office/officeart/2008/layout/VerticalCurvedList"/>
    <dgm:cxn modelId="{616EA458-FF91-4865-880D-BC4DDEA10DC1}" srcId="{BB7BB603-A6AB-4573-AA0C-F4FEF120F944}" destId="{B8DB8C53-F089-423D-87A9-AA150A98ABC9}" srcOrd="1" destOrd="0" parTransId="{571AD758-8707-46FC-A33F-5650897D24AC}" sibTransId="{6F691642-C13E-482F-9C12-7DD9FFB0DA81}"/>
    <dgm:cxn modelId="{F0E2BB7B-98C1-40C2-880C-3DD266B15B1E}" type="presOf" srcId="{53EF9544-1074-41D2-9900-8A3164FF5F4E}" destId="{51796AA9-95FE-451F-9958-CFA8C12FF582}" srcOrd="0" destOrd="0" presId="urn:microsoft.com/office/officeart/2008/layout/VerticalCurvedList"/>
    <dgm:cxn modelId="{E463EB91-D740-4FB0-A558-109A596415E5}" srcId="{BB7BB603-A6AB-4573-AA0C-F4FEF120F944}" destId="{01E8E5E1-70F0-43F5-BA42-00B7F8C8F8A6}" srcOrd="0" destOrd="0" parTransId="{D25E62FC-DC59-44CA-BF19-44F7FD4EADD3}" sibTransId="{A2311107-6E03-4DBA-B602-64979DFF79EE}"/>
    <dgm:cxn modelId="{424BEEA3-9670-4D5C-B6F8-642E726B68B0}" srcId="{BB7BB603-A6AB-4573-AA0C-F4FEF120F944}" destId="{53EF9544-1074-41D2-9900-8A3164FF5F4E}" srcOrd="2" destOrd="0" parTransId="{D96D56FD-E952-446A-A2C4-A767A6519AFD}" sibTransId="{312C9800-B4B7-41E1-AA37-7F4E0FCD84FA}"/>
    <dgm:cxn modelId="{01E5BEA7-2E0D-45E4-8AD3-5812138A977E}" type="presOf" srcId="{86493E9B-582F-46C4-8DF2-794118C909F6}" destId="{822F299B-B8A9-44B1-AB50-04BF905DA23D}" srcOrd="0" destOrd="0" presId="urn:microsoft.com/office/officeart/2008/layout/VerticalCurvedList"/>
    <dgm:cxn modelId="{7E80FAAA-0282-4411-83C6-5C35A88DE139}" srcId="{BB7BB603-A6AB-4573-AA0C-F4FEF120F944}" destId="{86493E9B-582F-46C4-8DF2-794118C909F6}" srcOrd="3" destOrd="0" parTransId="{29086966-414C-46E8-89A6-D8A2923F31BA}" sibTransId="{A7F239B9-368D-4BB8-8E74-75D1CD20F653}"/>
    <dgm:cxn modelId="{37A545D3-1ACF-4E52-A1E7-F485624E92A8}" type="presOf" srcId="{01E8E5E1-70F0-43F5-BA42-00B7F8C8F8A6}" destId="{B9563F59-582D-405C-A433-F88FFB68E16A}" srcOrd="0" destOrd="0" presId="urn:microsoft.com/office/officeart/2008/layout/VerticalCurvedList"/>
    <dgm:cxn modelId="{36E8FAD4-4514-4243-9BBD-E5A5D43FE742}" srcId="{BB7BB603-A6AB-4573-AA0C-F4FEF120F944}" destId="{5E628699-E06C-4869-9FA0-F2D87FF01DD9}" srcOrd="4" destOrd="0" parTransId="{726656A8-4B06-488C-B880-9681252C9640}" sibTransId="{4DFBA831-6A1F-49FB-BB6C-8768D33A18AC}"/>
    <dgm:cxn modelId="{826BDEA3-5C91-493F-A98F-3A58F851C0AC}" type="presParOf" srcId="{99BAA67A-61DF-4924-800C-EBB091DA0260}" destId="{23881C97-9947-473C-97E9-B2B4845F3389}" srcOrd="0" destOrd="0" presId="urn:microsoft.com/office/officeart/2008/layout/VerticalCurvedList"/>
    <dgm:cxn modelId="{39877C12-E87E-4D9E-9259-EFA74DCBEDB6}" type="presParOf" srcId="{23881C97-9947-473C-97E9-B2B4845F3389}" destId="{2E8544EF-7EA9-4A1B-80EE-771AB29547F8}" srcOrd="0" destOrd="0" presId="urn:microsoft.com/office/officeart/2008/layout/VerticalCurvedList"/>
    <dgm:cxn modelId="{C8CC4AEA-3F46-4694-84DC-F206CC2E4A32}" type="presParOf" srcId="{2E8544EF-7EA9-4A1B-80EE-771AB29547F8}" destId="{08F24B45-E874-4E51-9179-B159CD2B5DD0}" srcOrd="0" destOrd="0" presId="urn:microsoft.com/office/officeart/2008/layout/VerticalCurvedList"/>
    <dgm:cxn modelId="{EC3D19A8-A587-4B29-A48A-D2BCF5CF3DC0}" type="presParOf" srcId="{2E8544EF-7EA9-4A1B-80EE-771AB29547F8}" destId="{427783B8-144D-4044-9282-C76196C30E5E}" srcOrd="1" destOrd="0" presId="urn:microsoft.com/office/officeart/2008/layout/VerticalCurvedList"/>
    <dgm:cxn modelId="{29896D1B-A59C-49F4-ABD9-7AD691F9743B}" type="presParOf" srcId="{2E8544EF-7EA9-4A1B-80EE-771AB29547F8}" destId="{68F3159D-6F57-4D94-8465-D769F3816932}" srcOrd="2" destOrd="0" presId="urn:microsoft.com/office/officeart/2008/layout/VerticalCurvedList"/>
    <dgm:cxn modelId="{36D8A03C-EAD9-44FB-8486-EE1C2C71049B}" type="presParOf" srcId="{2E8544EF-7EA9-4A1B-80EE-771AB29547F8}" destId="{3A9E56C6-8B10-4AA0-BB19-734CF1E69B0C}" srcOrd="3" destOrd="0" presId="urn:microsoft.com/office/officeart/2008/layout/VerticalCurvedList"/>
    <dgm:cxn modelId="{2251A95F-64F5-4B9F-A594-FD97943054B5}" type="presParOf" srcId="{23881C97-9947-473C-97E9-B2B4845F3389}" destId="{B9563F59-582D-405C-A433-F88FFB68E16A}" srcOrd="1" destOrd="0" presId="urn:microsoft.com/office/officeart/2008/layout/VerticalCurvedList"/>
    <dgm:cxn modelId="{A4C5822C-70A6-49B9-B970-32B13DFFC2D5}" type="presParOf" srcId="{23881C97-9947-473C-97E9-B2B4845F3389}" destId="{35EDAE04-F3EE-4C35-9963-5A4B92BFA3B9}" srcOrd="2" destOrd="0" presId="urn:microsoft.com/office/officeart/2008/layout/VerticalCurvedList"/>
    <dgm:cxn modelId="{0D6FB6E1-37DD-4D6D-8CD9-03750574CE4A}" type="presParOf" srcId="{35EDAE04-F3EE-4C35-9963-5A4B92BFA3B9}" destId="{AA96BD67-BC02-4B27-A6FC-61530F7D42E1}" srcOrd="0" destOrd="0" presId="urn:microsoft.com/office/officeart/2008/layout/VerticalCurvedList"/>
    <dgm:cxn modelId="{F1623372-DB8D-4886-B1DC-68AD8F6974AA}" type="presParOf" srcId="{23881C97-9947-473C-97E9-B2B4845F3389}" destId="{D4B1F6A4-3AEC-46D0-B8C1-B4FE3D641BC8}" srcOrd="3" destOrd="0" presId="urn:microsoft.com/office/officeart/2008/layout/VerticalCurvedList"/>
    <dgm:cxn modelId="{BA96C61E-E823-4FAF-B3DD-C90E7E938AF0}" type="presParOf" srcId="{23881C97-9947-473C-97E9-B2B4845F3389}" destId="{B4329E65-4CAC-4204-BC66-2CB1845B7CF1}" srcOrd="4" destOrd="0" presId="urn:microsoft.com/office/officeart/2008/layout/VerticalCurvedList"/>
    <dgm:cxn modelId="{F6AE5F6E-883E-46A8-A80F-9A70A77DAF12}" type="presParOf" srcId="{B4329E65-4CAC-4204-BC66-2CB1845B7CF1}" destId="{FD5E0F72-C085-4F77-A4AF-C12C18A14765}" srcOrd="0" destOrd="0" presId="urn:microsoft.com/office/officeart/2008/layout/VerticalCurvedList"/>
    <dgm:cxn modelId="{149A2E05-C188-4EA5-98DD-D2EDE4ECA647}" type="presParOf" srcId="{23881C97-9947-473C-97E9-B2B4845F3389}" destId="{51796AA9-95FE-451F-9958-CFA8C12FF582}" srcOrd="5" destOrd="0" presId="urn:microsoft.com/office/officeart/2008/layout/VerticalCurvedList"/>
    <dgm:cxn modelId="{B8DB4390-2EB1-4BCC-AA83-E0C4B962AAB6}" type="presParOf" srcId="{23881C97-9947-473C-97E9-B2B4845F3389}" destId="{A9F854A9-F106-454F-A790-60EECFB70B0D}" srcOrd="6" destOrd="0" presId="urn:microsoft.com/office/officeart/2008/layout/VerticalCurvedList"/>
    <dgm:cxn modelId="{90B20A1B-B7D0-4590-9FED-70FF71B08AD3}" type="presParOf" srcId="{A9F854A9-F106-454F-A790-60EECFB70B0D}" destId="{BF78082F-9374-40F1-B2B8-B48ED5273CCA}" srcOrd="0" destOrd="0" presId="urn:microsoft.com/office/officeart/2008/layout/VerticalCurvedList"/>
    <dgm:cxn modelId="{833CF335-EB32-4509-849E-C4F3D13B9D12}" type="presParOf" srcId="{23881C97-9947-473C-97E9-B2B4845F3389}" destId="{822F299B-B8A9-44B1-AB50-04BF905DA23D}" srcOrd="7" destOrd="0" presId="urn:microsoft.com/office/officeart/2008/layout/VerticalCurvedList"/>
    <dgm:cxn modelId="{F10ACC71-EE2F-47D0-90C9-55C08E24D4CF}" type="presParOf" srcId="{23881C97-9947-473C-97E9-B2B4845F3389}" destId="{A11361A0-1205-46F6-BB34-4850BD4A1CEC}" srcOrd="8" destOrd="0" presId="urn:microsoft.com/office/officeart/2008/layout/VerticalCurvedList"/>
    <dgm:cxn modelId="{49299F95-A0D6-4017-815F-A22FDBD79961}" type="presParOf" srcId="{A11361A0-1205-46F6-BB34-4850BD4A1CEC}" destId="{5F409444-6650-4034-A139-37A97C256F55}" srcOrd="0" destOrd="0" presId="urn:microsoft.com/office/officeart/2008/layout/VerticalCurvedList"/>
    <dgm:cxn modelId="{F2014C19-90D3-4C13-B187-A39DD15E2A7B}" type="presParOf" srcId="{23881C97-9947-473C-97E9-B2B4845F3389}" destId="{82EF871F-9FE8-4ED9-BF5E-4BDF1773533A}" srcOrd="9" destOrd="0" presId="urn:microsoft.com/office/officeart/2008/layout/VerticalCurvedList"/>
    <dgm:cxn modelId="{AA694EAB-D880-4E7A-9B7B-155EC45495D8}" type="presParOf" srcId="{23881C97-9947-473C-97E9-B2B4845F3389}" destId="{907F8B32-5AD5-4C20-B67A-3158FB4E2445}" srcOrd="10" destOrd="0" presId="urn:microsoft.com/office/officeart/2008/layout/VerticalCurvedList"/>
    <dgm:cxn modelId="{9AF80864-8FAF-4823-990B-4C6127958BF6}" type="presParOf" srcId="{907F8B32-5AD5-4C20-B67A-3158FB4E2445}" destId="{78ACB705-7382-446F-BEE5-C9AA85CB8F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B7BB603-A6AB-4573-AA0C-F4FEF120F944}"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287A5D09-4D7E-40AC-95C0-BE1BB262B795}">
      <dgm:prSet custT="1"/>
      <dgm:spPr/>
      <dgm: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Determine “scoring rules” for indicators (the EM)</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D1EB985D-13B2-4FCC-A9C6-481B63F2ED2B}" type="parTrans" cxnId="{A35375C4-D98F-456F-B4E2-DC611A4F4328}">
      <dgm:prSet/>
      <dgm:spPr/>
      <dgm:t>
        <a:bodyPr/>
        <a:lstStyle/>
        <a:p>
          <a:endParaRPr lang="en-US" sz="2800"/>
        </a:p>
      </dgm:t>
    </dgm:pt>
    <dgm:pt modelId="{4A985403-8DDB-41A0-8D58-5AB0CAC20B4C}" type="sibTrans" cxnId="{A35375C4-D98F-456F-B4E2-DC611A4F4328}">
      <dgm:prSet/>
      <dgm:spPr/>
      <dgm:t>
        <a:bodyPr/>
        <a:lstStyle/>
        <a:p>
          <a:endParaRPr lang="en-US" sz="2800"/>
        </a:p>
      </dgm:t>
    </dgm:pt>
    <dgm:pt modelId="{A2AF1F2B-A843-4BF8-B2DD-57BE10571177}">
      <dgm:prSet custT="1"/>
      <dgm:spPr/>
      <dgm: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Pilot test BNs and modify parameters </a:t>
          </a:r>
        </a:p>
      </dgm:t>
    </dgm:pt>
    <dgm:pt modelId="{BA6B8115-DE26-4DEE-88E2-B6ADF879BA56}" type="parTrans" cxnId="{D548C95B-5B05-4283-A330-C6F6E780CFBD}">
      <dgm:prSet/>
      <dgm:spPr/>
      <dgm:t>
        <a:bodyPr/>
        <a:lstStyle/>
        <a:p>
          <a:endParaRPr lang="en-US" sz="2800"/>
        </a:p>
      </dgm:t>
    </dgm:pt>
    <dgm:pt modelId="{DDEFA3A6-11FB-441E-88B2-DC005FA42A1B}" type="sibTrans" cxnId="{D548C95B-5B05-4283-A330-C6F6E780CFBD}">
      <dgm:prSet/>
      <dgm:spPr/>
      <dgm:t>
        <a:bodyPr/>
        <a:lstStyle/>
        <a:p>
          <a:endParaRPr lang="en-US" sz="2800"/>
        </a:p>
      </dgm:t>
    </dgm:pt>
    <dgm:pt modelId="{EE5CE6E5-853F-4857-8768-4006EACB135F}">
      <dgm:prSet custT="1"/>
      <dgm:spPr/>
      <dgm: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Validate stealth asst. with external measures</a:t>
          </a:r>
        </a:p>
      </dgm:t>
    </dgm:pt>
    <dgm:pt modelId="{74539A3A-62E3-488E-9581-351C18C694EE}" type="parTrans" cxnId="{FC0C7F62-284D-4413-A692-469D845C7864}">
      <dgm:prSet/>
      <dgm:spPr/>
      <dgm:t>
        <a:bodyPr/>
        <a:lstStyle/>
        <a:p>
          <a:endParaRPr lang="en-US" sz="2800"/>
        </a:p>
      </dgm:t>
    </dgm:pt>
    <dgm:pt modelId="{21C53BC6-A1E2-4AE1-B009-9F07424D6F27}" type="sibTrans" cxnId="{FC0C7F62-284D-4413-A692-469D845C7864}">
      <dgm:prSet/>
      <dgm:spPr/>
      <dgm:t>
        <a:bodyPr/>
        <a:lstStyle/>
        <a:p>
          <a:endParaRPr lang="en-US" sz="2800"/>
        </a:p>
      </dgm:t>
    </dgm:pt>
    <dgm:pt modelId="{32B84569-624A-429D-BCB2-31A8FB5BA0E7}">
      <dgm:prSet custT="1"/>
      <dgm:spPr/>
      <dgm: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Use asst. data for feedback and learning support</a:t>
          </a:r>
        </a:p>
      </dgm:t>
    </dgm:pt>
    <dgm:pt modelId="{85B048F2-C3EE-42F5-9975-C30A53088209}" type="parTrans" cxnId="{01F7E06F-7095-421E-BE93-B102CD756C07}">
      <dgm:prSet/>
      <dgm:spPr/>
      <dgm:t>
        <a:bodyPr/>
        <a:lstStyle/>
        <a:p>
          <a:endParaRPr lang="en-US" sz="2800"/>
        </a:p>
      </dgm:t>
    </dgm:pt>
    <dgm:pt modelId="{F97D8D52-D9DC-40F2-8F1F-C726BD1989AB}" type="sibTrans" cxnId="{01F7E06F-7095-421E-BE93-B102CD756C07}">
      <dgm:prSet/>
      <dgm:spPr/>
      <dgm:t>
        <a:bodyPr/>
        <a:lstStyle/>
        <a:p>
          <a:endParaRPr lang="en-US" sz="2800"/>
        </a:p>
      </dgm:t>
    </dgm:pt>
    <dgm:pt modelId="{175FD2C7-41DA-48AE-A222-15DB52377C32}">
      <dgm:prSet custT="1"/>
      <dgm:spPr/>
      <dgm:t>
        <a:bodyPr/>
        <a:lstStyle/>
        <a:p>
          <a:r>
            <a:rPr lang="en-US" sz="2800" dirty="0">
              <a:effectLst>
                <a:outerShdw blurRad="38100" dist="38100" dir="2700000" algn="tl">
                  <a:srgbClr val="000000">
                    <a:alpha val="43137"/>
                  </a:srgbClr>
                </a:outerShdw>
              </a:effectLst>
            </a:rPr>
            <a:t>Set statistical relations (indicators &amp; CM </a:t>
          </a:r>
          <a:r>
            <a:rPr lang="en-US" sz="2800" dirty="0" err="1">
              <a:effectLst>
                <a:outerShdw blurRad="38100" dist="38100" dir="2700000" algn="tl">
                  <a:srgbClr val="000000">
                    <a:alpha val="43137"/>
                  </a:srgbClr>
                </a:outerShdw>
              </a:effectLst>
            </a:rPr>
            <a:t>var’s</a:t>
          </a:r>
          <a:r>
            <a:rPr lang="en-US" sz="2800" dirty="0">
              <a:effectLst>
                <a:outerShdw blurRad="38100" dist="38100" dir="2700000" algn="tl">
                  <a:srgbClr val="000000">
                    <a:alpha val="43137"/>
                  </a:srgbClr>
                </a:outerShdw>
              </a:effectLst>
            </a:rPr>
            <a:t>)</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D02161A2-561E-44F7-A5C8-17600CB619FD}" type="sibTrans" cxnId="{CF9A095F-9D67-4758-8040-EC084D1AB7E3}">
      <dgm:prSet/>
      <dgm:spPr/>
      <dgm:t>
        <a:bodyPr/>
        <a:lstStyle/>
        <a:p>
          <a:endParaRPr lang="en-US" sz="2800"/>
        </a:p>
      </dgm:t>
    </dgm:pt>
    <dgm:pt modelId="{0274B3C8-9F14-45AD-A742-86C67DBC1D69}" type="parTrans" cxnId="{CF9A095F-9D67-4758-8040-EC084D1AB7E3}">
      <dgm:prSet/>
      <dgm:spPr/>
      <dgm:t>
        <a:bodyPr/>
        <a:lstStyle/>
        <a:p>
          <a:endParaRPr lang="en-US" sz="2800"/>
        </a:p>
      </dgm:t>
    </dgm:pt>
    <dgm:pt modelId="{99BAA67A-61DF-4924-800C-EBB091DA0260}" type="pres">
      <dgm:prSet presAssocID="{BB7BB603-A6AB-4573-AA0C-F4FEF120F944}" presName="Name0" presStyleCnt="0">
        <dgm:presLayoutVars>
          <dgm:chMax val="7"/>
          <dgm:chPref val="7"/>
          <dgm:dir/>
        </dgm:presLayoutVars>
      </dgm:prSet>
      <dgm:spPr/>
    </dgm:pt>
    <dgm:pt modelId="{23881C97-9947-473C-97E9-B2B4845F3389}" type="pres">
      <dgm:prSet presAssocID="{BB7BB603-A6AB-4573-AA0C-F4FEF120F944}" presName="Name1" presStyleCnt="0"/>
      <dgm:spPr/>
    </dgm:pt>
    <dgm:pt modelId="{2E8544EF-7EA9-4A1B-80EE-771AB29547F8}" type="pres">
      <dgm:prSet presAssocID="{BB7BB603-A6AB-4573-AA0C-F4FEF120F944}" presName="cycle" presStyleCnt="0"/>
      <dgm:spPr/>
    </dgm:pt>
    <dgm:pt modelId="{08F24B45-E874-4E51-9179-B159CD2B5DD0}" type="pres">
      <dgm:prSet presAssocID="{BB7BB603-A6AB-4573-AA0C-F4FEF120F944}" presName="srcNode" presStyleLbl="node1" presStyleIdx="0" presStyleCnt="5"/>
      <dgm:spPr/>
    </dgm:pt>
    <dgm:pt modelId="{427783B8-144D-4044-9282-C76196C30E5E}" type="pres">
      <dgm:prSet presAssocID="{BB7BB603-A6AB-4573-AA0C-F4FEF120F944}" presName="conn" presStyleLbl="parChTrans1D2" presStyleIdx="0" presStyleCnt="1"/>
      <dgm:spPr/>
    </dgm:pt>
    <dgm:pt modelId="{68F3159D-6F57-4D94-8465-D769F3816932}" type="pres">
      <dgm:prSet presAssocID="{BB7BB603-A6AB-4573-AA0C-F4FEF120F944}" presName="extraNode" presStyleLbl="node1" presStyleIdx="0" presStyleCnt="5"/>
      <dgm:spPr/>
    </dgm:pt>
    <dgm:pt modelId="{3A9E56C6-8B10-4AA0-BB19-734CF1E69B0C}" type="pres">
      <dgm:prSet presAssocID="{BB7BB603-A6AB-4573-AA0C-F4FEF120F944}" presName="dstNode" presStyleLbl="node1" presStyleIdx="0" presStyleCnt="5"/>
      <dgm:spPr/>
    </dgm:pt>
    <dgm:pt modelId="{3E5A5288-AAC1-4FED-A14A-94EFB585BC9B}" type="pres">
      <dgm:prSet presAssocID="{287A5D09-4D7E-40AC-95C0-BE1BB262B795}" presName="text_1" presStyleLbl="node1" presStyleIdx="0" presStyleCnt="5">
        <dgm:presLayoutVars>
          <dgm:bulletEnabled val="1"/>
        </dgm:presLayoutVars>
      </dgm:prSet>
      <dgm:spPr/>
    </dgm:pt>
    <dgm:pt modelId="{AE8FC902-4286-45E2-92B6-F4465C032DD2}" type="pres">
      <dgm:prSet presAssocID="{287A5D09-4D7E-40AC-95C0-BE1BB262B795}" presName="accent_1" presStyleCnt="0"/>
      <dgm:spPr/>
    </dgm:pt>
    <dgm:pt modelId="{9390A56E-7194-409E-81EA-3116A93224B9}" type="pres">
      <dgm:prSet presAssocID="{287A5D09-4D7E-40AC-95C0-BE1BB262B795}" presName="accentRepeatNode" presStyleLbl="solidFgAcc1" presStyleIdx="0" presStyleCnt="5"/>
      <dgm:spPr>
        <a:ln w="63500">
          <a:solidFill>
            <a:srgbClr val="C00000"/>
          </a:solidFill>
        </a:ln>
      </dgm:spPr>
    </dgm:pt>
    <dgm:pt modelId="{383E8DD5-038F-42B5-A272-C5D923F733CE}" type="pres">
      <dgm:prSet presAssocID="{175FD2C7-41DA-48AE-A222-15DB52377C32}" presName="text_2" presStyleLbl="node1" presStyleIdx="1" presStyleCnt="5">
        <dgm:presLayoutVars>
          <dgm:bulletEnabled val="1"/>
        </dgm:presLayoutVars>
      </dgm:prSet>
      <dgm:spPr/>
    </dgm:pt>
    <dgm:pt modelId="{EF990A1D-9510-4CF0-BBC7-665D15E7FF3A}" type="pres">
      <dgm:prSet presAssocID="{175FD2C7-41DA-48AE-A222-15DB52377C32}" presName="accent_2" presStyleCnt="0"/>
      <dgm:spPr/>
    </dgm:pt>
    <dgm:pt modelId="{AA988F46-51A9-4AB2-835F-70D0123F4B02}" type="pres">
      <dgm:prSet presAssocID="{175FD2C7-41DA-48AE-A222-15DB52377C32}" presName="accentRepeatNode" presStyleLbl="solidFgAcc1" presStyleIdx="1" presStyleCnt="5"/>
      <dgm:spPr>
        <a:ln w="63500"/>
      </dgm:spPr>
    </dgm:pt>
    <dgm:pt modelId="{BD7E7784-625A-45E8-9CAF-E0AFA8A26758}" type="pres">
      <dgm:prSet presAssocID="{A2AF1F2B-A843-4BF8-B2DD-57BE10571177}" presName="text_3" presStyleLbl="node1" presStyleIdx="2" presStyleCnt="5">
        <dgm:presLayoutVars>
          <dgm:bulletEnabled val="1"/>
        </dgm:presLayoutVars>
      </dgm:prSet>
      <dgm:spPr/>
    </dgm:pt>
    <dgm:pt modelId="{3AF0E50F-86CF-4962-8A7D-5A27308BA50E}" type="pres">
      <dgm:prSet presAssocID="{A2AF1F2B-A843-4BF8-B2DD-57BE10571177}" presName="accent_3" presStyleCnt="0"/>
      <dgm:spPr/>
    </dgm:pt>
    <dgm:pt modelId="{C50CDC16-90B1-4A59-A3F2-5EECBC3560D5}" type="pres">
      <dgm:prSet presAssocID="{A2AF1F2B-A843-4BF8-B2DD-57BE10571177}" presName="accentRepeatNode" presStyleLbl="solidFgAcc1" presStyleIdx="2" presStyleCnt="5"/>
      <dgm:spPr>
        <a:ln w="63500">
          <a:solidFill>
            <a:schemeClr val="accent4">
              <a:lumMod val="75000"/>
            </a:schemeClr>
          </a:solidFill>
        </a:ln>
      </dgm:spPr>
    </dgm:pt>
    <dgm:pt modelId="{E91B9995-B6B5-47A8-B5BA-E3BF5A948ABB}" type="pres">
      <dgm:prSet presAssocID="{EE5CE6E5-853F-4857-8768-4006EACB135F}" presName="text_4" presStyleLbl="node1" presStyleIdx="3" presStyleCnt="5">
        <dgm:presLayoutVars>
          <dgm:bulletEnabled val="1"/>
        </dgm:presLayoutVars>
      </dgm:prSet>
      <dgm:spPr/>
    </dgm:pt>
    <dgm:pt modelId="{14DF508F-1BEC-457D-83D6-B47C4A504482}" type="pres">
      <dgm:prSet presAssocID="{EE5CE6E5-853F-4857-8768-4006EACB135F}" presName="accent_4" presStyleCnt="0"/>
      <dgm:spPr/>
    </dgm:pt>
    <dgm:pt modelId="{66A982EB-FC9F-4E85-93EE-066DF8DD0D57}" type="pres">
      <dgm:prSet presAssocID="{EE5CE6E5-853F-4857-8768-4006EACB135F}" presName="accentRepeatNode" presStyleLbl="solidFgAcc1" presStyleIdx="3" presStyleCnt="5"/>
      <dgm:spPr>
        <a:ln w="63500">
          <a:solidFill>
            <a:schemeClr val="accent1">
              <a:lumMod val="75000"/>
            </a:schemeClr>
          </a:solidFill>
        </a:ln>
      </dgm:spPr>
    </dgm:pt>
    <dgm:pt modelId="{10E8D3EB-1F78-4FCB-988A-9089B132927F}" type="pres">
      <dgm:prSet presAssocID="{32B84569-624A-429D-BCB2-31A8FB5BA0E7}" presName="text_5" presStyleLbl="node1" presStyleIdx="4" presStyleCnt="5">
        <dgm:presLayoutVars>
          <dgm:bulletEnabled val="1"/>
        </dgm:presLayoutVars>
      </dgm:prSet>
      <dgm:spPr/>
    </dgm:pt>
    <dgm:pt modelId="{CB63EC2E-38A0-4B14-9C0F-6332189F2E5E}" type="pres">
      <dgm:prSet presAssocID="{32B84569-624A-429D-BCB2-31A8FB5BA0E7}" presName="accent_5" presStyleCnt="0"/>
      <dgm:spPr/>
    </dgm:pt>
    <dgm:pt modelId="{1FFE6A22-362C-4539-9CF8-5886950A5BF3}" type="pres">
      <dgm:prSet presAssocID="{32B84569-624A-429D-BCB2-31A8FB5BA0E7}" presName="accentRepeatNode" presStyleLbl="solidFgAcc1" presStyleIdx="4" presStyleCnt="5"/>
      <dgm:spPr>
        <a:ln w="63500">
          <a:solidFill>
            <a:schemeClr val="accent6">
              <a:lumMod val="75000"/>
            </a:schemeClr>
          </a:solidFill>
        </a:ln>
      </dgm:spPr>
    </dgm:pt>
  </dgm:ptLst>
  <dgm:cxnLst>
    <dgm:cxn modelId="{4FD37404-D85D-4F6A-97B7-433ECDA47CCA}" type="presOf" srcId="{175FD2C7-41DA-48AE-A222-15DB52377C32}" destId="{383E8DD5-038F-42B5-A272-C5D923F733CE}" srcOrd="0" destOrd="0" presId="urn:microsoft.com/office/officeart/2008/layout/VerticalCurvedList"/>
    <dgm:cxn modelId="{EBDD9F1E-A49E-4501-AF66-0336A994E8FA}" type="presOf" srcId="{A2AF1F2B-A843-4BF8-B2DD-57BE10571177}" destId="{BD7E7784-625A-45E8-9CAF-E0AFA8A26758}" srcOrd="0" destOrd="0" presId="urn:microsoft.com/office/officeart/2008/layout/VerticalCurvedList"/>
    <dgm:cxn modelId="{DAFCC33E-57CD-422F-A8C8-98181A1E7E87}" type="presOf" srcId="{BB7BB603-A6AB-4573-AA0C-F4FEF120F944}" destId="{99BAA67A-61DF-4924-800C-EBB091DA0260}" srcOrd="0" destOrd="0" presId="urn:microsoft.com/office/officeart/2008/layout/VerticalCurvedList"/>
    <dgm:cxn modelId="{D548C95B-5B05-4283-A330-C6F6E780CFBD}" srcId="{BB7BB603-A6AB-4573-AA0C-F4FEF120F944}" destId="{A2AF1F2B-A843-4BF8-B2DD-57BE10571177}" srcOrd="2" destOrd="0" parTransId="{BA6B8115-DE26-4DEE-88E2-B6ADF879BA56}" sibTransId="{DDEFA3A6-11FB-441E-88B2-DC005FA42A1B}"/>
    <dgm:cxn modelId="{CF9A095F-9D67-4758-8040-EC084D1AB7E3}" srcId="{BB7BB603-A6AB-4573-AA0C-F4FEF120F944}" destId="{175FD2C7-41DA-48AE-A222-15DB52377C32}" srcOrd="1" destOrd="0" parTransId="{0274B3C8-9F14-45AD-A742-86C67DBC1D69}" sibTransId="{D02161A2-561E-44F7-A5C8-17600CB619FD}"/>
    <dgm:cxn modelId="{FC0C7F62-284D-4413-A692-469D845C7864}" srcId="{BB7BB603-A6AB-4573-AA0C-F4FEF120F944}" destId="{EE5CE6E5-853F-4857-8768-4006EACB135F}" srcOrd="3" destOrd="0" parTransId="{74539A3A-62E3-488E-9581-351C18C694EE}" sibTransId="{21C53BC6-A1E2-4AE1-B009-9F07424D6F27}"/>
    <dgm:cxn modelId="{01F7E06F-7095-421E-BE93-B102CD756C07}" srcId="{BB7BB603-A6AB-4573-AA0C-F4FEF120F944}" destId="{32B84569-624A-429D-BCB2-31A8FB5BA0E7}" srcOrd="4" destOrd="0" parTransId="{85B048F2-C3EE-42F5-9975-C30A53088209}" sibTransId="{F97D8D52-D9DC-40F2-8F1F-C726BD1989AB}"/>
    <dgm:cxn modelId="{155E1E83-5B8F-4A96-8874-B3C3CF06686B}" type="presOf" srcId="{4A985403-8DDB-41A0-8D58-5AB0CAC20B4C}" destId="{427783B8-144D-4044-9282-C76196C30E5E}" srcOrd="0" destOrd="0" presId="urn:microsoft.com/office/officeart/2008/layout/VerticalCurvedList"/>
    <dgm:cxn modelId="{A35375C4-D98F-456F-B4E2-DC611A4F4328}" srcId="{BB7BB603-A6AB-4573-AA0C-F4FEF120F944}" destId="{287A5D09-4D7E-40AC-95C0-BE1BB262B795}" srcOrd="0" destOrd="0" parTransId="{D1EB985D-13B2-4FCC-A9C6-481B63F2ED2B}" sibTransId="{4A985403-8DDB-41A0-8D58-5AB0CAC20B4C}"/>
    <dgm:cxn modelId="{09EC83C6-0AE6-4695-B8F8-4056499E518D}" type="presOf" srcId="{32B84569-624A-429D-BCB2-31A8FB5BA0E7}" destId="{10E8D3EB-1F78-4FCB-988A-9089B132927F}" srcOrd="0" destOrd="0" presId="urn:microsoft.com/office/officeart/2008/layout/VerticalCurvedList"/>
    <dgm:cxn modelId="{3EEA65E1-7798-4590-BB8C-3666B5FB3FFC}" type="presOf" srcId="{287A5D09-4D7E-40AC-95C0-BE1BB262B795}" destId="{3E5A5288-AAC1-4FED-A14A-94EFB585BC9B}" srcOrd="0" destOrd="0" presId="urn:microsoft.com/office/officeart/2008/layout/VerticalCurvedList"/>
    <dgm:cxn modelId="{50C016FC-FAAA-467F-AE70-930311C7C4A8}" type="presOf" srcId="{EE5CE6E5-853F-4857-8768-4006EACB135F}" destId="{E91B9995-B6B5-47A8-B5BA-E3BF5A948ABB}" srcOrd="0" destOrd="0" presId="urn:microsoft.com/office/officeart/2008/layout/VerticalCurvedList"/>
    <dgm:cxn modelId="{826BDEA3-5C91-493F-A98F-3A58F851C0AC}" type="presParOf" srcId="{99BAA67A-61DF-4924-800C-EBB091DA0260}" destId="{23881C97-9947-473C-97E9-B2B4845F3389}" srcOrd="0" destOrd="0" presId="urn:microsoft.com/office/officeart/2008/layout/VerticalCurvedList"/>
    <dgm:cxn modelId="{39877C12-E87E-4D9E-9259-EFA74DCBEDB6}" type="presParOf" srcId="{23881C97-9947-473C-97E9-B2B4845F3389}" destId="{2E8544EF-7EA9-4A1B-80EE-771AB29547F8}" srcOrd="0" destOrd="0" presId="urn:microsoft.com/office/officeart/2008/layout/VerticalCurvedList"/>
    <dgm:cxn modelId="{C8CC4AEA-3F46-4694-84DC-F206CC2E4A32}" type="presParOf" srcId="{2E8544EF-7EA9-4A1B-80EE-771AB29547F8}" destId="{08F24B45-E874-4E51-9179-B159CD2B5DD0}" srcOrd="0" destOrd="0" presId="urn:microsoft.com/office/officeart/2008/layout/VerticalCurvedList"/>
    <dgm:cxn modelId="{EC3D19A8-A587-4B29-A48A-D2BCF5CF3DC0}" type="presParOf" srcId="{2E8544EF-7EA9-4A1B-80EE-771AB29547F8}" destId="{427783B8-144D-4044-9282-C76196C30E5E}" srcOrd="1" destOrd="0" presId="urn:microsoft.com/office/officeart/2008/layout/VerticalCurvedList"/>
    <dgm:cxn modelId="{29896D1B-A59C-49F4-ABD9-7AD691F9743B}" type="presParOf" srcId="{2E8544EF-7EA9-4A1B-80EE-771AB29547F8}" destId="{68F3159D-6F57-4D94-8465-D769F3816932}" srcOrd="2" destOrd="0" presId="urn:microsoft.com/office/officeart/2008/layout/VerticalCurvedList"/>
    <dgm:cxn modelId="{36D8A03C-EAD9-44FB-8486-EE1C2C71049B}" type="presParOf" srcId="{2E8544EF-7EA9-4A1B-80EE-771AB29547F8}" destId="{3A9E56C6-8B10-4AA0-BB19-734CF1E69B0C}" srcOrd="3" destOrd="0" presId="urn:microsoft.com/office/officeart/2008/layout/VerticalCurvedList"/>
    <dgm:cxn modelId="{7C867318-5234-435E-A858-3A8189AE950A}" type="presParOf" srcId="{23881C97-9947-473C-97E9-B2B4845F3389}" destId="{3E5A5288-AAC1-4FED-A14A-94EFB585BC9B}" srcOrd="1" destOrd="0" presId="urn:microsoft.com/office/officeart/2008/layout/VerticalCurvedList"/>
    <dgm:cxn modelId="{8CCA2F3F-035D-47EB-B9E9-6F78E4A3A4E5}" type="presParOf" srcId="{23881C97-9947-473C-97E9-B2B4845F3389}" destId="{AE8FC902-4286-45E2-92B6-F4465C032DD2}" srcOrd="2" destOrd="0" presId="urn:microsoft.com/office/officeart/2008/layout/VerticalCurvedList"/>
    <dgm:cxn modelId="{621B20D9-34B3-4728-B1B6-98E8E0A634F4}" type="presParOf" srcId="{AE8FC902-4286-45E2-92B6-F4465C032DD2}" destId="{9390A56E-7194-409E-81EA-3116A93224B9}" srcOrd="0" destOrd="0" presId="urn:microsoft.com/office/officeart/2008/layout/VerticalCurvedList"/>
    <dgm:cxn modelId="{178B190A-3698-4155-9831-5A8DA5035EC2}" type="presParOf" srcId="{23881C97-9947-473C-97E9-B2B4845F3389}" destId="{383E8DD5-038F-42B5-A272-C5D923F733CE}" srcOrd="3" destOrd="0" presId="urn:microsoft.com/office/officeart/2008/layout/VerticalCurvedList"/>
    <dgm:cxn modelId="{9C42B486-047F-4B2C-8AD3-B530FB9C575E}" type="presParOf" srcId="{23881C97-9947-473C-97E9-B2B4845F3389}" destId="{EF990A1D-9510-4CF0-BBC7-665D15E7FF3A}" srcOrd="4" destOrd="0" presId="urn:microsoft.com/office/officeart/2008/layout/VerticalCurvedList"/>
    <dgm:cxn modelId="{954192BA-1A5E-45CC-BB8C-BE5DF8AA8A2A}" type="presParOf" srcId="{EF990A1D-9510-4CF0-BBC7-665D15E7FF3A}" destId="{AA988F46-51A9-4AB2-835F-70D0123F4B02}" srcOrd="0" destOrd="0" presId="urn:microsoft.com/office/officeart/2008/layout/VerticalCurvedList"/>
    <dgm:cxn modelId="{0F2FE884-36D1-4F97-B09B-6D3F8F52CCB6}" type="presParOf" srcId="{23881C97-9947-473C-97E9-B2B4845F3389}" destId="{BD7E7784-625A-45E8-9CAF-E0AFA8A26758}" srcOrd="5" destOrd="0" presId="urn:microsoft.com/office/officeart/2008/layout/VerticalCurvedList"/>
    <dgm:cxn modelId="{64E97157-2F88-4815-8F89-070BE2679A5A}" type="presParOf" srcId="{23881C97-9947-473C-97E9-B2B4845F3389}" destId="{3AF0E50F-86CF-4962-8A7D-5A27308BA50E}" srcOrd="6" destOrd="0" presId="urn:microsoft.com/office/officeart/2008/layout/VerticalCurvedList"/>
    <dgm:cxn modelId="{DBBA40EC-8DCC-4CE7-A008-7291418EA1B0}" type="presParOf" srcId="{3AF0E50F-86CF-4962-8A7D-5A27308BA50E}" destId="{C50CDC16-90B1-4A59-A3F2-5EECBC3560D5}" srcOrd="0" destOrd="0" presId="urn:microsoft.com/office/officeart/2008/layout/VerticalCurvedList"/>
    <dgm:cxn modelId="{7585D500-D3E8-4783-9E57-9B358F1F8ED8}" type="presParOf" srcId="{23881C97-9947-473C-97E9-B2B4845F3389}" destId="{E91B9995-B6B5-47A8-B5BA-E3BF5A948ABB}" srcOrd="7" destOrd="0" presId="urn:microsoft.com/office/officeart/2008/layout/VerticalCurvedList"/>
    <dgm:cxn modelId="{9DD3CF66-FE2E-4923-B994-4A3B08CF77BB}" type="presParOf" srcId="{23881C97-9947-473C-97E9-B2B4845F3389}" destId="{14DF508F-1BEC-457D-83D6-B47C4A504482}" srcOrd="8" destOrd="0" presId="urn:microsoft.com/office/officeart/2008/layout/VerticalCurvedList"/>
    <dgm:cxn modelId="{2B1317C4-4829-4324-916B-9DCE2348A87C}" type="presParOf" srcId="{14DF508F-1BEC-457D-83D6-B47C4A504482}" destId="{66A982EB-FC9F-4E85-93EE-066DF8DD0D57}" srcOrd="0" destOrd="0" presId="urn:microsoft.com/office/officeart/2008/layout/VerticalCurvedList"/>
    <dgm:cxn modelId="{C87CA357-BEAD-4824-919C-4D97511AD82D}" type="presParOf" srcId="{23881C97-9947-473C-97E9-B2B4845F3389}" destId="{10E8D3EB-1F78-4FCB-988A-9089B132927F}" srcOrd="9" destOrd="0" presId="urn:microsoft.com/office/officeart/2008/layout/VerticalCurvedList"/>
    <dgm:cxn modelId="{D996FBAE-DD59-41B3-AB0F-2F15C88C7C7A}" type="presParOf" srcId="{23881C97-9947-473C-97E9-B2B4845F3389}" destId="{CB63EC2E-38A0-4B14-9C0F-6332189F2E5E}" srcOrd="10" destOrd="0" presId="urn:microsoft.com/office/officeart/2008/layout/VerticalCurvedList"/>
    <dgm:cxn modelId="{FAE3B72C-8ED8-447C-9610-BC45E96AB907}" type="presParOf" srcId="{CB63EC2E-38A0-4B14-9C0F-6332189F2E5E}" destId="{1FFE6A22-362C-4539-9CF8-5886950A5BF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6E60E-4D53-405D-8010-AFA0744BF0F2}">
      <dsp:nvSpPr>
        <dsp:cNvPr id="0" name=""/>
        <dsp:cNvSpPr/>
      </dsp:nvSpPr>
      <dsp:spPr>
        <a:xfrm>
          <a:off x="3581172" y="1246920"/>
          <a:ext cx="1670505" cy="16705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A38FCD0B-B940-4A25-A280-31CB19CD6A21}">
      <dsp:nvSpPr>
        <dsp:cNvPr id="0" name=""/>
        <dsp:cNvSpPr/>
      </dsp:nvSpPr>
      <dsp:spPr>
        <a:xfrm>
          <a:off x="3372359" y="0"/>
          <a:ext cx="2088131" cy="11375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Interactivity</a:t>
          </a:r>
        </a:p>
      </dsp:txBody>
      <dsp:txXfrm>
        <a:off x="3372359" y="0"/>
        <a:ext cx="2088131" cy="1137503"/>
      </dsp:txXfrm>
    </dsp:sp>
    <dsp:sp modelId="{74740A1C-6D64-443A-8AB6-2B7721BAAE16}">
      <dsp:nvSpPr>
        <dsp:cNvPr id="0" name=""/>
        <dsp:cNvSpPr/>
      </dsp:nvSpPr>
      <dsp:spPr>
        <a:xfrm>
          <a:off x="4123390" y="1560004"/>
          <a:ext cx="1670505" cy="16705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069D80A9-3AD5-42B4-92D3-0A44190430C8}">
      <dsp:nvSpPr>
        <dsp:cNvPr id="0" name=""/>
        <dsp:cNvSpPr/>
      </dsp:nvSpPr>
      <dsp:spPr>
        <a:xfrm>
          <a:off x="5917791" y="1083336"/>
          <a:ext cx="1978852" cy="12458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Goals</a:t>
          </a:r>
        </a:p>
      </dsp:txBody>
      <dsp:txXfrm>
        <a:off x="5917791" y="1083336"/>
        <a:ext cx="1978852" cy="1245837"/>
      </dsp:txXfrm>
    </dsp:sp>
    <dsp:sp modelId="{E2FDD35C-DBDC-4477-97FA-91BD590F334F}">
      <dsp:nvSpPr>
        <dsp:cNvPr id="0" name=""/>
        <dsp:cNvSpPr/>
      </dsp:nvSpPr>
      <dsp:spPr>
        <a:xfrm>
          <a:off x="4123390" y="2186173"/>
          <a:ext cx="1670505" cy="16705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A1015B0E-76C1-4B17-986E-3FC4638696AD}">
      <dsp:nvSpPr>
        <dsp:cNvPr id="0" name=""/>
        <dsp:cNvSpPr/>
      </dsp:nvSpPr>
      <dsp:spPr>
        <a:xfrm>
          <a:off x="5917791" y="2941259"/>
          <a:ext cx="1978852" cy="13920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Challenges</a:t>
          </a:r>
        </a:p>
      </dsp:txBody>
      <dsp:txXfrm>
        <a:off x="5917791" y="2941259"/>
        <a:ext cx="1978852" cy="1392087"/>
      </dsp:txXfrm>
    </dsp:sp>
    <dsp:sp modelId="{EB30E8D6-F95F-4E14-BE12-714161DBD277}">
      <dsp:nvSpPr>
        <dsp:cNvPr id="0" name=""/>
        <dsp:cNvSpPr/>
      </dsp:nvSpPr>
      <dsp:spPr>
        <a:xfrm>
          <a:off x="3581172" y="2499799"/>
          <a:ext cx="1670505" cy="16705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E026C40C-1045-4994-9F00-32868F67634F}">
      <dsp:nvSpPr>
        <dsp:cNvPr id="0" name=""/>
        <dsp:cNvSpPr/>
      </dsp:nvSpPr>
      <dsp:spPr>
        <a:xfrm>
          <a:off x="3372359" y="4279180"/>
          <a:ext cx="2088131" cy="11375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Control</a:t>
          </a:r>
        </a:p>
      </dsp:txBody>
      <dsp:txXfrm>
        <a:off x="3372359" y="4279180"/>
        <a:ext cx="2088131" cy="1137503"/>
      </dsp:txXfrm>
    </dsp:sp>
    <dsp:sp modelId="{A1A352AE-7B11-4688-A00D-2C024C08E424}">
      <dsp:nvSpPr>
        <dsp:cNvPr id="0" name=""/>
        <dsp:cNvSpPr/>
      </dsp:nvSpPr>
      <dsp:spPr>
        <a:xfrm>
          <a:off x="3038954" y="2186173"/>
          <a:ext cx="1670505" cy="167050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01741EDD-7E2D-40C8-A244-B9AAB51EAFAD}">
      <dsp:nvSpPr>
        <dsp:cNvPr id="0" name=""/>
        <dsp:cNvSpPr/>
      </dsp:nvSpPr>
      <dsp:spPr>
        <a:xfrm>
          <a:off x="936205" y="2941259"/>
          <a:ext cx="1978852" cy="13920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Feedback</a:t>
          </a:r>
        </a:p>
      </dsp:txBody>
      <dsp:txXfrm>
        <a:off x="936205" y="2941259"/>
        <a:ext cx="1978852" cy="1392087"/>
      </dsp:txXfrm>
    </dsp:sp>
    <dsp:sp modelId="{520AB84C-BA86-4E4A-869A-2D32AC708988}">
      <dsp:nvSpPr>
        <dsp:cNvPr id="0" name=""/>
        <dsp:cNvSpPr/>
      </dsp:nvSpPr>
      <dsp:spPr>
        <a:xfrm>
          <a:off x="3038954" y="1560004"/>
          <a:ext cx="1670505" cy="16705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FAF0B63B-5FF1-42B3-B2F6-0D58845241F1}">
      <dsp:nvSpPr>
        <dsp:cNvPr id="0" name=""/>
        <dsp:cNvSpPr/>
      </dsp:nvSpPr>
      <dsp:spPr>
        <a:xfrm>
          <a:off x="936205" y="1083336"/>
          <a:ext cx="1978852" cy="13920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effectLst/>
              <a:latin typeface="Calibri" pitchFamily="34" charset="0"/>
              <a:cs typeface="Arial" charset="0"/>
            </a:rPr>
            <a:t>Stimuli</a:t>
          </a:r>
        </a:p>
      </dsp:txBody>
      <dsp:txXfrm>
        <a:off x="936205" y="1083336"/>
        <a:ext cx="1978852" cy="1392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783B8-144D-4044-9282-C76196C30E5E}">
      <dsp:nvSpPr>
        <dsp:cNvPr id="0" name=""/>
        <dsp:cNvSpPr/>
      </dsp:nvSpPr>
      <dsp:spPr>
        <a:xfrm>
          <a:off x="-5815662" y="-890081"/>
          <a:ext cx="6923664" cy="6923664"/>
        </a:xfrm>
        <a:prstGeom prst="blockArc">
          <a:avLst>
            <a:gd name="adj1" fmla="val 18900000"/>
            <a:gd name="adj2" fmla="val 2700000"/>
            <a:gd name="adj3" fmla="val 31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563F59-582D-405C-A433-F88FFB68E16A}">
      <dsp:nvSpPr>
        <dsp:cNvPr id="0" name=""/>
        <dsp:cNvSpPr/>
      </dsp:nvSpPr>
      <dsp:spPr>
        <a:xfrm>
          <a:off x="517001" y="331656"/>
          <a:ext cx="7958823" cy="6431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effectLst>
                <a:outerShdw blurRad="38100" dist="38100" dir="2700000" algn="tl">
                  <a:srgbClr val="000000">
                    <a:alpha val="43137"/>
                  </a:srgbClr>
                </a:outerShdw>
              </a:effectLst>
            </a:rPr>
            <a:t>Develop Competency Model (CM)</a:t>
          </a:r>
        </a:p>
      </dsp:txBody>
      <dsp:txXfrm>
        <a:off x="517001" y="331656"/>
        <a:ext cx="7958823" cy="643143"/>
      </dsp:txXfrm>
    </dsp:sp>
    <dsp:sp modelId="{AA96BD67-BC02-4B27-A6FC-61530F7D42E1}">
      <dsp:nvSpPr>
        <dsp:cNvPr id="0" name=""/>
        <dsp:cNvSpPr/>
      </dsp:nvSpPr>
      <dsp:spPr>
        <a:xfrm>
          <a:off x="82326" y="240972"/>
          <a:ext cx="803929" cy="803929"/>
        </a:xfrm>
        <a:prstGeom prst="ellipse">
          <a:avLst/>
        </a:prstGeom>
        <a:solidFill>
          <a:schemeClr val="lt1">
            <a:hueOff val="0"/>
            <a:satOff val="0"/>
            <a:lumOff val="0"/>
            <a:alphaOff val="0"/>
          </a:schemeClr>
        </a:solidFill>
        <a:ln w="63500" cap="flat" cmpd="sng" algn="ctr">
          <a:solidFill>
            <a:srgbClr val="C00000"/>
          </a:solidFill>
          <a:prstDash val="solid"/>
          <a:miter lim="800000"/>
        </a:ln>
        <a:effectLst/>
      </dsp:spPr>
      <dsp:style>
        <a:lnRef idx="1">
          <a:scrgbClr r="0" g="0" b="0"/>
        </a:lnRef>
        <a:fillRef idx="1">
          <a:scrgbClr r="0" g="0" b="0"/>
        </a:fillRef>
        <a:effectRef idx="2">
          <a:scrgbClr r="0" g="0" b="0"/>
        </a:effectRef>
        <a:fontRef idx="minor"/>
      </dsp:style>
    </dsp:sp>
    <dsp:sp modelId="{D4B1F6A4-3AEC-46D0-B8C1-B4FE3D641BC8}">
      <dsp:nvSpPr>
        <dsp:cNvPr id="0" name=""/>
        <dsp:cNvSpPr/>
      </dsp:nvSpPr>
      <dsp:spPr>
        <a:xfrm>
          <a:off x="945148" y="1285772"/>
          <a:ext cx="7497965" cy="6431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effectLst>
                <a:outerShdw blurRad="38100" dist="38100" dir="2700000" algn="tl">
                  <a:srgbClr val="000000">
                    <a:alpha val="43137"/>
                  </a:srgbClr>
                </a:outerShdw>
              </a:effectLst>
            </a:rPr>
            <a:t>Select (or design) game to embed asst. </a:t>
          </a:r>
        </a:p>
      </dsp:txBody>
      <dsp:txXfrm>
        <a:off x="945148" y="1285772"/>
        <a:ext cx="7497965" cy="643143"/>
      </dsp:txXfrm>
    </dsp:sp>
    <dsp:sp modelId="{FD5E0F72-C085-4F77-A4AF-C12C18A14765}">
      <dsp:nvSpPr>
        <dsp:cNvPr id="0" name=""/>
        <dsp:cNvSpPr/>
      </dsp:nvSpPr>
      <dsp:spPr>
        <a:xfrm>
          <a:off x="543183" y="1205379"/>
          <a:ext cx="803929" cy="803929"/>
        </a:xfrm>
        <a:prstGeom prst="ellipse">
          <a:avLst/>
        </a:prstGeom>
        <a:solidFill>
          <a:schemeClr val="bg1"/>
        </a:solidFill>
        <a:ln w="508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sp>
    <dsp:sp modelId="{51796AA9-95FE-451F-9958-CFA8C12FF582}">
      <dsp:nvSpPr>
        <dsp:cNvPr id="0" name=""/>
        <dsp:cNvSpPr/>
      </dsp:nvSpPr>
      <dsp:spPr>
        <a:xfrm>
          <a:off x="1100498" y="2260539"/>
          <a:ext cx="7356519" cy="6431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effectLst>
                <a:outerShdw blurRad="38100" dist="38100" dir="2700000" algn="tl">
                  <a:srgbClr val="000000">
                    <a:alpha val="43137"/>
                  </a:srgbClr>
                </a:outerShdw>
              </a:effectLst>
            </a:rPr>
            <a:t>List indicators (evidence to inform CM)</a:t>
          </a:r>
        </a:p>
      </dsp:txBody>
      <dsp:txXfrm>
        <a:off x="1100498" y="2260539"/>
        <a:ext cx="7356519" cy="643143"/>
      </dsp:txXfrm>
    </dsp:sp>
    <dsp:sp modelId="{BF78082F-9374-40F1-B2B8-B48ED5273CCA}">
      <dsp:nvSpPr>
        <dsp:cNvPr id="0" name=""/>
        <dsp:cNvSpPr/>
      </dsp:nvSpPr>
      <dsp:spPr>
        <a:xfrm>
          <a:off x="684629" y="2169785"/>
          <a:ext cx="803929" cy="803929"/>
        </a:xfrm>
        <a:prstGeom prst="ellipse">
          <a:avLst/>
        </a:prstGeom>
        <a:solidFill>
          <a:schemeClr val="lt1">
            <a:hueOff val="0"/>
            <a:satOff val="0"/>
            <a:lumOff val="0"/>
            <a:alphaOff val="0"/>
          </a:schemeClr>
        </a:solidFill>
        <a:ln w="63500" cap="flat" cmpd="sng" algn="ctr">
          <a:solidFill>
            <a:schemeClr val="accent4">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822F299B-B8A9-44B1-AB50-04BF905DA23D}">
      <dsp:nvSpPr>
        <dsp:cNvPr id="0" name=""/>
        <dsp:cNvSpPr/>
      </dsp:nvSpPr>
      <dsp:spPr>
        <a:xfrm>
          <a:off x="945148" y="3214584"/>
          <a:ext cx="7497965" cy="6431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effectLst>
                <a:outerShdw blurRad="38100" dist="38100" dir="2700000" algn="tl">
                  <a:srgbClr val="000000">
                    <a:alpha val="43137"/>
                  </a:srgbClr>
                </a:outerShdw>
              </a:effectLst>
            </a:rPr>
            <a:t>Develop new tasks in game, if necessary </a:t>
          </a:r>
        </a:p>
      </dsp:txBody>
      <dsp:txXfrm>
        <a:off x="945148" y="3214584"/>
        <a:ext cx="7497965" cy="643143"/>
      </dsp:txXfrm>
    </dsp:sp>
    <dsp:sp modelId="{5F409444-6650-4034-A139-37A97C256F55}">
      <dsp:nvSpPr>
        <dsp:cNvPr id="0" name=""/>
        <dsp:cNvSpPr/>
      </dsp:nvSpPr>
      <dsp:spPr>
        <a:xfrm>
          <a:off x="543183" y="3134191"/>
          <a:ext cx="803929" cy="803929"/>
        </a:xfrm>
        <a:prstGeom prst="ellipse">
          <a:avLst/>
        </a:prstGeom>
        <a:solidFill>
          <a:schemeClr val="lt1">
            <a:hueOff val="0"/>
            <a:satOff val="0"/>
            <a:lumOff val="0"/>
            <a:alphaOff val="0"/>
          </a:schemeClr>
        </a:solidFill>
        <a:ln w="635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82EF871F-9FE8-4ED9-BF5E-4BDF1773533A}">
      <dsp:nvSpPr>
        <dsp:cNvPr id="0" name=""/>
        <dsp:cNvSpPr/>
      </dsp:nvSpPr>
      <dsp:spPr>
        <a:xfrm>
          <a:off x="484290" y="4178990"/>
          <a:ext cx="7958823" cy="6431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effectLst>
                <a:outerShdw blurRad="38100" dist="38100" dir="2700000" algn="tl">
                  <a:srgbClr val="000000">
                    <a:alpha val="43137"/>
                  </a:srgbClr>
                </a:outerShdw>
              </a:effectLst>
            </a:rPr>
            <a:t>Setup </a:t>
          </a:r>
          <a:r>
            <a:rPr lang="en-US" sz="2800" b="0" kern="1200" dirty="0">
              <a:solidFill>
                <a:schemeClr val="bg1"/>
              </a:solidFill>
              <a:effectLst>
                <a:outerShdw blurRad="38100" dist="38100" dir="2700000" algn="tl">
                  <a:srgbClr val="000000">
                    <a:alpha val="43137"/>
                  </a:srgbClr>
                </a:outerShdw>
              </a:effectLst>
              <a:hlinkClick xmlns:r="http://schemas.openxmlformats.org/officeDocument/2006/relationships" r:id="" action="ppaction://hlinksldjump"/>
            </a:rPr>
            <a:t>Q-matrix</a:t>
          </a:r>
          <a:r>
            <a:rPr lang="en-US" sz="2800" b="0" kern="1200" dirty="0">
              <a:solidFill>
                <a:schemeClr val="bg1"/>
              </a:solidFill>
              <a:effectLst>
                <a:outerShdw blurRad="38100" dist="38100" dir="2700000" algn="tl">
                  <a:srgbClr val="000000">
                    <a:alpha val="43137"/>
                  </a:srgbClr>
                </a:outerShdw>
              </a:effectLst>
            </a:rPr>
            <a:t> (link indicators to CM facets)</a:t>
          </a:r>
        </a:p>
      </dsp:txBody>
      <dsp:txXfrm>
        <a:off x="484290" y="4178990"/>
        <a:ext cx="7958823" cy="643143"/>
      </dsp:txXfrm>
    </dsp:sp>
    <dsp:sp modelId="{78ACB705-7382-446F-BEE5-C9AA85CB8F5C}">
      <dsp:nvSpPr>
        <dsp:cNvPr id="0" name=""/>
        <dsp:cNvSpPr/>
      </dsp:nvSpPr>
      <dsp:spPr>
        <a:xfrm>
          <a:off x="82326" y="4098597"/>
          <a:ext cx="803929" cy="803929"/>
        </a:xfrm>
        <a:prstGeom prst="ellipse">
          <a:avLst/>
        </a:prstGeom>
        <a:solidFill>
          <a:schemeClr val="lt1">
            <a:hueOff val="0"/>
            <a:satOff val="0"/>
            <a:lumOff val="0"/>
            <a:alphaOff val="0"/>
          </a:schemeClr>
        </a:solidFill>
        <a:ln w="63500" cap="flat" cmpd="sng" algn="ctr">
          <a:solidFill>
            <a:schemeClr val="accent6">
              <a:lumMod val="7500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783B8-144D-4044-9282-C76196C30E5E}">
      <dsp:nvSpPr>
        <dsp:cNvPr id="0" name=""/>
        <dsp:cNvSpPr/>
      </dsp:nvSpPr>
      <dsp:spPr>
        <a:xfrm>
          <a:off x="-5815662" y="-890081"/>
          <a:ext cx="6923664" cy="6923664"/>
        </a:xfrm>
        <a:prstGeom prst="blockArc">
          <a:avLst>
            <a:gd name="adj1" fmla="val 18900000"/>
            <a:gd name="adj2" fmla="val 2700000"/>
            <a:gd name="adj3" fmla="val 31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A5288-AAC1-4FED-A14A-94EFB585BC9B}">
      <dsp:nvSpPr>
        <dsp:cNvPr id="0" name=""/>
        <dsp:cNvSpPr/>
      </dsp:nvSpPr>
      <dsp:spPr>
        <a:xfrm>
          <a:off x="484290" y="321365"/>
          <a:ext cx="7958823" cy="6431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Determine “scoring rules” for indicators (the EM)</a:t>
          </a:r>
        </a:p>
      </dsp:txBody>
      <dsp:txXfrm>
        <a:off x="484290" y="321365"/>
        <a:ext cx="7958823" cy="643143"/>
      </dsp:txXfrm>
    </dsp:sp>
    <dsp:sp modelId="{9390A56E-7194-409E-81EA-3116A93224B9}">
      <dsp:nvSpPr>
        <dsp:cNvPr id="0" name=""/>
        <dsp:cNvSpPr/>
      </dsp:nvSpPr>
      <dsp:spPr>
        <a:xfrm>
          <a:off x="82326" y="240972"/>
          <a:ext cx="803929" cy="803929"/>
        </a:xfrm>
        <a:prstGeom prst="ellipse">
          <a:avLst/>
        </a:prstGeom>
        <a:solidFill>
          <a:schemeClr val="lt1">
            <a:hueOff val="0"/>
            <a:satOff val="0"/>
            <a:lumOff val="0"/>
            <a:alphaOff val="0"/>
          </a:schemeClr>
        </a:solidFill>
        <a:ln w="63500" cap="flat" cmpd="sng" algn="ctr">
          <a:solidFill>
            <a:srgbClr val="C00000"/>
          </a:solidFill>
          <a:prstDash val="solid"/>
          <a:miter lim="800000"/>
        </a:ln>
        <a:effectLst/>
      </dsp:spPr>
      <dsp:style>
        <a:lnRef idx="1">
          <a:scrgbClr r="0" g="0" b="0"/>
        </a:lnRef>
        <a:fillRef idx="1">
          <a:scrgbClr r="0" g="0" b="0"/>
        </a:fillRef>
        <a:effectRef idx="2">
          <a:scrgbClr r="0" g="0" b="0"/>
        </a:effectRef>
        <a:fontRef idx="minor"/>
      </dsp:style>
    </dsp:sp>
    <dsp:sp modelId="{383E8DD5-038F-42B5-A272-C5D923F733CE}">
      <dsp:nvSpPr>
        <dsp:cNvPr id="0" name=""/>
        <dsp:cNvSpPr/>
      </dsp:nvSpPr>
      <dsp:spPr>
        <a:xfrm>
          <a:off x="945148" y="1285772"/>
          <a:ext cx="7497965" cy="6431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Set statistical relations (indicators &amp; CM </a:t>
          </a:r>
          <a:r>
            <a:rPr lang="en-US" sz="2800" kern="1200" dirty="0" err="1">
              <a:effectLst>
                <a:outerShdw blurRad="38100" dist="38100" dir="2700000" algn="tl">
                  <a:srgbClr val="000000">
                    <a:alpha val="43137"/>
                  </a:srgbClr>
                </a:outerShdw>
              </a:effectLst>
            </a:rPr>
            <a:t>var’s</a:t>
          </a:r>
          <a:r>
            <a:rPr lang="en-US" sz="2800" kern="1200" dirty="0">
              <a:effectLst>
                <a:outerShdw blurRad="38100" dist="38100" dir="2700000" algn="tl">
                  <a:srgbClr val="000000">
                    <a:alpha val="43137"/>
                  </a:srgbClr>
                </a:outerShdw>
              </a:effectLst>
            </a:rPr>
            <a:t>)</a:t>
          </a:r>
        </a:p>
      </dsp:txBody>
      <dsp:txXfrm>
        <a:off x="945148" y="1285772"/>
        <a:ext cx="7497965" cy="643143"/>
      </dsp:txXfrm>
    </dsp:sp>
    <dsp:sp modelId="{AA988F46-51A9-4AB2-835F-70D0123F4B02}">
      <dsp:nvSpPr>
        <dsp:cNvPr id="0" name=""/>
        <dsp:cNvSpPr/>
      </dsp:nvSpPr>
      <dsp:spPr>
        <a:xfrm>
          <a:off x="543183" y="1205379"/>
          <a:ext cx="803929" cy="803929"/>
        </a:xfrm>
        <a:prstGeom prst="ellipse">
          <a:avLst/>
        </a:prstGeom>
        <a:solidFill>
          <a:schemeClr val="lt1">
            <a:hueOff val="0"/>
            <a:satOff val="0"/>
            <a:lumOff val="0"/>
            <a:alphaOff val="0"/>
          </a:schemeClr>
        </a:solidFill>
        <a:ln w="635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sp>
    <dsp:sp modelId="{BD7E7784-625A-45E8-9CAF-E0AFA8A26758}">
      <dsp:nvSpPr>
        <dsp:cNvPr id="0" name=""/>
        <dsp:cNvSpPr/>
      </dsp:nvSpPr>
      <dsp:spPr>
        <a:xfrm>
          <a:off x="1086594" y="2250178"/>
          <a:ext cx="7356519" cy="6431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Pilot test BNs and modify parameters </a:t>
          </a:r>
        </a:p>
      </dsp:txBody>
      <dsp:txXfrm>
        <a:off x="1086594" y="2250178"/>
        <a:ext cx="7356519" cy="643143"/>
      </dsp:txXfrm>
    </dsp:sp>
    <dsp:sp modelId="{C50CDC16-90B1-4A59-A3F2-5EECBC3560D5}">
      <dsp:nvSpPr>
        <dsp:cNvPr id="0" name=""/>
        <dsp:cNvSpPr/>
      </dsp:nvSpPr>
      <dsp:spPr>
        <a:xfrm>
          <a:off x="684629" y="2169785"/>
          <a:ext cx="803929" cy="803929"/>
        </a:xfrm>
        <a:prstGeom prst="ellipse">
          <a:avLst/>
        </a:prstGeom>
        <a:solidFill>
          <a:schemeClr val="lt1">
            <a:hueOff val="0"/>
            <a:satOff val="0"/>
            <a:lumOff val="0"/>
            <a:alphaOff val="0"/>
          </a:schemeClr>
        </a:solidFill>
        <a:ln w="63500" cap="flat" cmpd="sng" algn="ctr">
          <a:solidFill>
            <a:schemeClr val="accent4">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E91B9995-B6B5-47A8-B5BA-E3BF5A948ABB}">
      <dsp:nvSpPr>
        <dsp:cNvPr id="0" name=""/>
        <dsp:cNvSpPr/>
      </dsp:nvSpPr>
      <dsp:spPr>
        <a:xfrm>
          <a:off x="945148" y="3214584"/>
          <a:ext cx="7497965" cy="6431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Validate stealth asst. with external measures</a:t>
          </a:r>
        </a:p>
      </dsp:txBody>
      <dsp:txXfrm>
        <a:off x="945148" y="3214584"/>
        <a:ext cx="7497965" cy="643143"/>
      </dsp:txXfrm>
    </dsp:sp>
    <dsp:sp modelId="{66A982EB-FC9F-4E85-93EE-066DF8DD0D57}">
      <dsp:nvSpPr>
        <dsp:cNvPr id="0" name=""/>
        <dsp:cNvSpPr/>
      </dsp:nvSpPr>
      <dsp:spPr>
        <a:xfrm>
          <a:off x="543183" y="3134191"/>
          <a:ext cx="803929" cy="803929"/>
        </a:xfrm>
        <a:prstGeom prst="ellipse">
          <a:avLst/>
        </a:prstGeom>
        <a:solidFill>
          <a:schemeClr val="lt1">
            <a:hueOff val="0"/>
            <a:satOff val="0"/>
            <a:lumOff val="0"/>
            <a:alphaOff val="0"/>
          </a:schemeClr>
        </a:solidFill>
        <a:ln w="635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10E8D3EB-1F78-4FCB-988A-9089B132927F}">
      <dsp:nvSpPr>
        <dsp:cNvPr id="0" name=""/>
        <dsp:cNvSpPr/>
      </dsp:nvSpPr>
      <dsp:spPr>
        <a:xfrm>
          <a:off x="484290" y="4178990"/>
          <a:ext cx="7958823" cy="6431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0495" tIns="71120" rIns="71120" bIns="71120" numCol="1" spcCol="1270" anchor="ctr" anchorCtr="0">
          <a:noAutofit/>
        </a:bodyPr>
        <a:lstStyle/>
        <a:p>
          <a:pPr marL="0" lvl="0" indent="0" algn="l" defTabSz="1155700">
            <a:lnSpc>
              <a:spcPct val="90000"/>
            </a:lnSpc>
            <a:spcBef>
              <a:spcPct val="0"/>
            </a:spcBef>
            <a:spcAft>
              <a:spcPct val="35000"/>
            </a:spcAft>
            <a:buNone/>
          </a:pPr>
          <a:r>
            <a:rPr lang="en-US" sz="28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Use asst. data for feedback and learning support</a:t>
          </a:r>
        </a:p>
      </dsp:txBody>
      <dsp:txXfrm>
        <a:off x="484290" y="4178990"/>
        <a:ext cx="7958823" cy="643143"/>
      </dsp:txXfrm>
    </dsp:sp>
    <dsp:sp modelId="{1FFE6A22-362C-4539-9CF8-5886950A5BF3}">
      <dsp:nvSpPr>
        <dsp:cNvPr id="0" name=""/>
        <dsp:cNvSpPr/>
      </dsp:nvSpPr>
      <dsp:spPr>
        <a:xfrm>
          <a:off x="82326" y="4098597"/>
          <a:ext cx="803929" cy="803929"/>
        </a:xfrm>
        <a:prstGeom prst="ellipse">
          <a:avLst/>
        </a:prstGeom>
        <a:solidFill>
          <a:schemeClr val="lt1">
            <a:hueOff val="0"/>
            <a:satOff val="0"/>
            <a:lumOff val="0"/>
            <a:alphaOff val="0"/>
          </a:schemeClr>
        </a:solidFill>
        <a:ln w="63500" cap="flat" cmpd="sng" algn="ctr">
          <a:solidFill>
            <a:schemeClr val="accent6">
              <a:lumMod val="7500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2"/>
            <a:ext cx="3067155" cy="421890"/>
          </a:xfrm>
          <a:prstGeom prst="rect">
            <a:avLst/>
          </a:prstGeom>
        </p:spPr>
        <p:txBody>
          <a:bodyPr vert="horz" lIns="91157" tIns="45578" rIns="91157" bIns="45578" rtlCol="0"/>
          <a:lstStyle>
            <a:lvl1pPr algn="l">
              <a:defRPr sz="1200"/>
            </a:lvl1pPr>
          </a:lstStyle>
          <a:p>
            <a:endParaRPr lang="en-US"/>
          </a:p>
        </p:txBody>
      </p:sp>
      <p:sp>
        <p:nvSpPr>
          <p:cNvPr id="3" name="Date Placeholder 2"/>
          <p:cNvSpPr>
            <a:spLocks noGrp="1"/>
          </p:cNvSpPr>
          <p:nvPr>
            <p:ph type="dt" sz="quarter" idx="1"/>
          </p:nvPr>
        </p:nvSpPr>
        <p:spPr>
          <a:xfrm>
            <a:off x="4008347" y="2"/>
            <a:ext cx="3067155" cy="421890"/>
          </a:xfrm>
          <a:prstGeom prst="rect">
            <a:avLst/>
          </a:prstGeom>
        </p:spPr>
        <p:txBody>
          <a:bodyPr vert="horz" lIns="91157" tIns="45578" rIns="91157" bIns="45578" rtlCol="0"/>
          <a:lstStyle>
            <a:lvl1pPr algn="r">
              <a:defRPr sz="1200"/>
            </a:lvl1pPr>
          </a:lstStyle>
          <a:p>
            <a:fld id="{09DF2DD2-C9AC-4DD4-9B41-E56C4A123B3D}" type="datetimeFigureOut">
              <a:rPr lang="en-US" smtClean="0"/>
              <a:t>5/18/2023</a:t>
            </a:fld>
            <a:endParaRPr lang="en-US"/>
          </a:p>
        </p:txBody>
      </p:sp>
      <p:sp>
        <p:nvSpPr>
          <p:cNvPr id="4" name="Footer Placeholder 3"/>
          <p:cNvSpPr>
            <a:spLocks noGrp="1"/>
          </p:cNvSpPr>
          <p:nvPr>
            <p:ph type="ftr" sz="quarter" idx="2"/>
          </p:nvPr>
        </p:nvSpPr>
        <p:spPr>
          <a:xfrm>
            <a:off x="8" y="7990273"/>
            <a:ext cx="3067155" cy="421890"/>
          </a:xfrm>
          <a:prstGeom prst="rect">
            <a:avLst/>
          </a:prstGeom>
        </p:spPr>
        <p:txBody>
          <a:bodyPr vert="horz" lIns="91157" tIns="45578" rIns="91157" bIns="45578" rtlCol="0" anchor="b"/>
          <a:lstStyle>
            <a:lvl1pPr algn="l">
              <a:defRPr sz="1200"/>
            </a:lvl1pPr>
          </a:lstStyle>
          <a:p>
            <a:endParaRPr lang="en-US"/>
          </a:p>
        </p:txBody>
      </p:sp>
      <p:sp>
        <p:nvSpPr>
          <p:cNvPr id="5" name="Slide Number Placeholder 4"/>
          <p:cNvSpPr>
            <a:spLocks noGrp="1"/>
          </p:cNvSpPr>
          <p:nvPr>
            <p:ph type="sldNum" sz="quarter" idx="3"/>
          </p:nvPr>
        </p:nvSpPr>
        <p:spPr>
          <a:xfrm>
            <a:off x="4008347" y="7990273"/>
            <a:ext cx="3067155" cy="421890"/>
          </a:xfrm>
          <a:prstGeom prst="rect">
            <a:avLst/>
          </a:prstGeom>
        </p:spPr>
        <p:txBody>
          <a:bodyPr vert="horz" lIns="91157" tIns="45578" rIns="91157" bIns="45578" rtlCol="0" anchor="b"/>
          <a:lstStyle>
            <a:lvl1pPr algn="r">
              <a:defRPr sz="1200"/>
            </a:lvl1pPr>
          </a:lstStyle>
          <a:p>
            <a:fld id="{1D165852-7E5C-46EA-BCFF-33D1F70CFCC4}" type="slidenum">
              <a:rPr lang="en-US" smtClean="0"/>
              <a:t>‹#›</a:t>
            </a:fld>
            <a:endParaRPr lang="en-US"/>
          </a:p>
        </p:txBody>
      </p:sp>
    </p:spTree>
    <p:extLst>
      <p:ext uri="{BB962C8B-B14F-4D97-AF65-F5344CB8AC3E}">
        <p14:creationId xmlns:p14="http://schemas.microsoft.com/office/powerpoint/2010/main" val="1557494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66732" cy="420607"/>
          </a:xfrm>
          <a:prstGeom prst="rect">
            <a:avLst/>
          </a:prstGeom>
        </p:spPr>
        <p:txBody>
          <a:bodyPr vert="horz" lIns="93748" tIns="46873" rIns="93748" bIns="46873" rtlCol="0"/>
          <a:lstStyle>
            <a:lvl1pPr algn="l">
              <a:defRPr sz="1200"/>
            </a:lvl1pPr>
          </a:lstStyle>
          <a:p>
            <a:endParaRPr lang="en-US"/>
          </a:p>
        </p:txBody>
      </p:sp>
      <p:sp>
        <p:nvSpPr>
          <p:cNvPr id="3" name="Date Placeholder 2"/>
          <p:cNvSpPr>
            <a:spLocks noGrp="1"/>
          </p:cNvSpPr>
          <p:nvPr>
            <p:ph type="dt" idx="1"/>
          </p:nvPr>
        </p:nvSpPr>
        <p:spPr>
          <a:xfrm>
            <a:off x="4008707" y="2"/>
            <a:ext cx="3066732" cy="420607"/>
          </a:xfrm>
          <a:prstGeom prst="rect">
            <a:avLst/>
          </a:prstGeom>
        </p:spPr>
        <p:txBody>
          <a:bodyPr vert="horz" lIns="93748" tIns="46873" rIns="93748" bIns="46873" rtlCol="0"/>
          <a:lstStyle>
            <a:lvl1pPr algn="r">
              <a:defRPr sz="1200"/>
            </a:lvl1pPr>
          </a:lstStyle>
          <a:p>
            <a:fld id="{2F9BAB0A-0C5E-4D1A-8D10-86BBFC4F59A9}" type="datetimeFigureOut">
              <a:rPr lang="en-US" smtClean="0"/>
              <a:t>5/18/2023</a:t>
            </a:fld>
            <a:endParaRPr lang="en-US"/>
          </a:p>
        </p:txBody>
      </p:sp>
      <p:sp>
        <p:nvSpPr>
          <p:cNvPr id="4" name="Slide Image Placeholder 3"/>
          <p:cNvSpPr>
            <a:spLocks noGrp="1" noRot="1" noChangeAspect="1"/>
          </p:cNvSpPr>
          <p:nvPr>
            <p:ph type="sldImg" idx="2"/>
          </p:nvPr>
        </p:nvSpPr>
        <p:spPr>
          <a:xfrm>
            <a:off x="736600" y="631825"/>
            <a:ext cx="5603875" cy="3152775"/>
          </a:xfrm>
          <a:prstGeom prst="rect">
            <a:avLst/>
          </a:prstGeom>
          <a:noFill/>
          <a:ln w="12700">
            <a:solidFill>
              <a:prstClr val="black"/>
            </a:solidFill>
          </a:ln>
        </p:spPr>
        <p:txBody>
          <a:bodyPr vert="horz" lIns="93748" tIns="46873" rIns="93748" bIns="46873" rtlCol="0" anchor="ctr"/>
          <a:lstStyle/>
          <a:p>
            <a:endParaRPr lang="en-US"/>
          </a:p>
        </p:txBody>
      </p:sp>
      <p:sp>
        <p:nvSpPr>
          <p:cNvPr id="5" name="Notes Placeholder 4"/>
          <p:cNvSpPr>
            <a:spLocks noGrp="1"/>
          </p:cNvSpPr>
          <p:nvPr>
            <p:ph type="body" sz="quarter" idx="3"/>
          </p:nvPr>
        </p:nvSpPr>
        <p:spPr>
          <a:xfrm>
            <a:off x="707708" y="3995783"/>
            <a:ext cx="5661660" cy="3785473"/>
          </a:xfrm>
          <a:prstGeom prst="rect">
            <a:avLst/>
          </a:prstGeom>
        </p:spPr>
        <p:txBody>
          <a:bodyPr vert="horz" lIns="93748" tIns="46873" rIns="93748" bIns="46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7990097"/>
            <a:ext cx="3066732" cy="420607"/>
          </a:xfrm>
          <a:prstGeom prst="rect">
            <a:avLst/>
          </a:prstGeom>
        </p:spPr>
        <p:txBody>
          <a:bodyPr vert="horz" lIns="93748" tIns="46873" rIns="93748" bIns="46873" rtlCol="0" anchor="b"/>
          <a:lstStyle>
            <a:lvl1pPr algn="l">
              <a:defRPr sz="1200"/>
            </a:lvl1pPr>
          </a:lstStyle>
          <a:p>
            <a:endParaRPr lang="en-US"/>
          </a:p>
        </p:txBody>
      </p:sp>
      <p:sp>
        <p:nvSpPr>
          <p:cNvPr id="7" name="Slide Number Placeholder 6"/>
          <p:cNvSpPr>
            <a:spLocks noGrp="1"/>
          </p:cNvSpPr>
          <p:nvPr>
            <p:ph type="sldNum" sz="quarter" idx="5"/>
          </p:nvPr>
        </p:nvSpPr>
        <p:spPr>
          <a:xfrm>
            <a:off x="4008707" y="7990097"/>
            <a:ext cx="3066732" cy="420607"/>
          </a:xfrm>
          <a:prstGeom prst="rect">
            <a:avLst/>
          </a:prstGeom>
        </p:spPr>
        <p:txBody>
          <a:bodyPr vert="horz" lIns="93748" tIns="46873" rIns="93748" bIns="46873" rtlCol="0" anchor="b"/>
          <a:lstStyle>
            <a:lvl1pPr algn="r">
              <a:defRPr sz="1200"/>
            </a:lvl1pPr>
          </a:lstStyle>
          <a:p>
            <a:fld id="{0569A108-E5A0-406E-92B1-AFF6B2932103}" type="slidenum">
              <a:rPr lang="en-US" smtClean="0"/>
              <a:t>‹#›</a:t>
            </a:fld>
            <a:endParaRPr lang="en-US"/>
          </a:p>
        </p:txBody>
      </p:sp>
    </p:spTree>
    <p:extLst>
      <p:ext uri="{BB962C8B-B14F-4D97-AF65-F5344CB8AC3E}">
        <p14:creationId xmlns:p14="http://schemas.microsoft.com/office/powerpoint/2010/main" val="26583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1</a:t>
            </a:fld>
            <a:endParaRPr lang="en-US"/>
          </a:p>
        </p:txBody>
      </p:sp>
      <p:sp>
        <p:nvSpPr>
          <p:cNvPr id="6" name="Notes Placeholder 5">
            <a:extLst>
              <a:ext uri="{FF2B5EF4-FFF2-40B4-BE49-F238E27FC236}">
                <a16:creationId xmlns:a16="http://schemas.microsoft.com/office/drawing/2014/main" id="{AD17B59E-FDE6-8222-040D-41DFE4D74E2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463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10</a:t>
            </a:fld>
            <a:endParaRPr lang="en-US"/>
          </a:p>
        </p:txBody>
      </p:sp>
      <p:sp>
        <p:nvSpPr>
          <p:cNvPr id="6" name="Notes Placeholder 5">
            <a:extLst>
              <a:ext uri="{FF2B5EF4-FFF2-40B4-BE49-F238E27FC236}">
                <a16:creationId xmlns:a16="http://schemas.microsoft.com/office/drawing/2014/main" id="{BFC36305-92CA-60BA-5611-5687948DC47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0625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009405" y="7990935"/>
            <a:ext cx="3067683" cy="421235"/>
          </a:xfrm>
          <a:prstGeom prst="rect">
            <a:avLst/>
          </a:prstGeom>
          <a:noFill/>
          <a:ln w="9525">
            <a:noFill/>
            <a:miter lim="800000"/>
            <a:headEnd/>
            <a:tailEnd/>
          </a:ln>
        </p:spPr>
        <p:txBody>
          <a:bodyPr lIns="89566" tIns="44783" rIns="89566" bIns="44783" anchor="b"/>
          <a:lstStyle/>
          <a:p>
            <a:pPr algn="r" defTabSz="894342"/>
            <a:fld id="{9A832272-8716-41D6-9B9B-CE35071EEE80}" type="slidenum">
              <a:rPr lang="en-US" sz="1100">
                <a:latin typeface="Calibri" pitchFamily="34" charset="0"/>
              </a:rPr>
              <a:pPr algn="r" defTabSz="894342"/>
              <a:t>11</a:t>
            </a:fld>
            <a:endParaRPr lang="en-US" sz="1100" dirty="0">
              <a:latin typeface="Calibri" pitchFamily="34" charset="0"/>
            </a:endParaRPr>
          </a:p>
        </p:txBody>
      </p:sp>
      <p:sp>
        <p:nvSpPr>
          <p:cNvPr id="44035" name="Rectangle 2"/>
          <p:cNvSpPr>
            <a:spLocks noGrp="1" noRot="1" noChangeAspect="1" noTextEdit="1"/>
          </p:cNvSpPr>
          <p:nvPr>
            <p:ph type="sldImg"/>
          </p:nvPr>
        </p:nvSpPr>
        <p:spPr bwMode="auto">
          <a:xfrm>
            <a:off x="736600" y="631825"/>
            <a:ext cx="5603875" cy="3152775"/>
          </a:xfrm>
          <a:noFill/>
          <a:ln>
            <a:solidFill>
              <a:srgbClr val="000000"/>
            </a:solidFill>
            <a:miter lim="800000"/>
            <a:headEnd/>
            <a:tailEnd/>
          </a:ln>
        </p:spPr>
      </p:sp>
      <p:sp>
        <p:nvSpPr>
          <p:cNvPr id="4" name="Notes Placeholder 3">
            <a:extLst>
              <a:ext uri="{FF2B5EF4-FFF2-40B4-BE49-F238E27FC236}">
                <a16:creationId xmlns:a16="http://schemas.microsoft.com/office/drawing/2014/main" id="{168C8343-6DD2-5FA3-30AE-6BE8434A64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5015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3" name="Notes Placeholder 2"/>
          <p:cNvSpPr>
            <a:spLocks noGrp="1"/>
          </p:cNvSpPr>
          <p:nvPr>
            <p:ph type="body" idx="1"/>
          </p:nvPr>
        </p:nvSpPr>
        <p:spPr/>
        <p:txBody>
          <a:bodyPr/>
          <a:lstStyle/>
          <a:p>
            <a:r>
              <a:rPr lang="en-US" dirty="0"/>
              <a:t>1:23 min. </a:t>
            </a:r>
          </a:p>
        </p:txBody>
      </p:sp>
      <p:sp>
        <p:nvSpPr>
          <p:cNvPr id="4" name="Slide Number Placeholder 3"/>
          <p:cNvSpPr>
            <a:spLocks noGrp="1"/>
          </p:cNvSpPr>
          <p:nvPr>
            <p:ph type="sldNum" sz="quarter" idx="10"/>
          </p:nvPr>
        </p:nvSpPr>
        <p:spPr/>
        <p:txBody>
          <a:bodyPr/>
          <a:lstStyle/>
          <a:p>
            <a:fld id="{3AF36F57-3C24-44D9-B623-0258150B020A}" type="slidenum">
              <a:rPr lang="en-US" smtClean="0"/>
              <a:t>12</a:t>
            </a:fld>
            <a:endParaRPr lang="en-US"/>
          </a:p>
        </p:txBody>
      </p:sp>
    </p:spTree>
    <p:extLst>
      <p:ext uri="{BB962C8B-B14F-4D97-AF65-F5344CB8AC3E}">
        <p14:creationId xmlns:p14="http://schemas.microsoft.com/office/powerpoint/2010/main" val="325657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CFABEE78-D8CB-4EBB-8075-5F6737423D17}" type="slidenum">
              <a:rPr lang="en-US" smtClean="0"/>
              <a:pPr/>
              <a:t>13</a:t>
            </a:fld>
            <a:endParaRPr lang="en-US" dirty="0"/>
          </a:p>
        </p:txBody>
      </p:sp>
      <p:sp>
        <p:nvSpPr>
          <p:cNvPr id="6" name="Notes Placeholder 5">
            <a:extLst>
              <a:ext uri="{FF2B5EF4-FFF2-40B4-BE49-F238E27FC236}">
                <a16:creationId xmlns:a16="http://schemas.microsoft.com/office/drawing/2014/main" id="{CC473B4B-3695-1F40-9471-2710523C830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4935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14</a:t>
            </a:fld>
            <a:endParaRPr lang="en-US"/>
          </a:p>
        </p:txBody>
      </p:sp>
      <p:sp>
        <p:nvSpPr>
          <p:cNvPr id="6" name="Notes Placeholder 5">
            <a:extLst>
              <a:ext uri="{FF2B5EF4-FFF2-40B4-BE49-F238E27FC236}">
                <a16:creationId xmlns:a16="http://schemas.microsoft.com/office/drawing/2014/main" id="{05DD4263-106B-D0C2-4F9B-7F5D0E653A3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82652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83E59A-5BDB-4117-B221-820BAF7D8A72}" type="slidenum">
              <a:rPr lang="en-US" smtClean="0"/>
              <a:t>15</a:t>
            </a:fld>
            <a:endParaRPr lang="en-US"/>
          </a:p>
        </p:txBody>
      </p:sp>
    </p:spTree>
    <p:extLst>
      <p:ext uri="{BB962C8B-B14F-4D97-AF65-F5344CB8AC3E}">
        <p14:creationId xmlns:p14="http://schemas.microsoft.com/office/powerpoint/2010/main" val="202415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7883E59A-5BDB-4117-B221-820BAF7D8A72}" type="slidenum">
              <a:rPr lang="en-US" smtClean="0"/>
              <a:t>16</a:t>
            </a:fld>
            <a:endParaRPr lang="en-US"/>
          </a:p>
        </p:txBody>
      </p:sp>
      <p:sp>
        <p:nvSpPr>
          <p:cNvPr id="6" name="Notes Placeholder 5">
            <a:extLst>
              <a:ext uri="{FF2B5EF4-FFF2-40B4-BE49-F238E27FC236}">
                <a16:creationId xmlns:a16="http://schemas.microsoft.com/office/drawing/2014/main" id="{81569635-4446-D726-31D9-32AB83909C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97032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17</a:t>
            </a:fld>
            <a:endParaRPr lang="en-US"/>
          </a:p>
        </p:txBody>
      </p:sp>
      <p:sp>
        <p:nvSpPr>
          <p:cNvPr id="6" name="Notes Placeholder 5">
            <a:extLst>
              <a:ext uri="{FF2B5EF4-FFF2-40B4-BE49-F238E27FC236}">
                <a16:creationId xmlns:a16="http://schemas.microsoft.com/office/drawing/2014/main" id="{128ACB3F-BA80-BF6C-E8C1-8F77701FB21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5638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69A108-E5A0-406E-92B1-AFF6B2932103}" type="slidenum">
              <a:rPr lang="en-US" smtClean="0"/>
              <a:t>18</a:t>
            </a:fld>
            <a:endParaRPr lang="en-US"/>
          </a:p>
        </p:txBody>
      </p:sp>
    </p:spTree>
    <p:extLst>
      <p:ext uri="{BB962C8B-B14F-4D97-AF65-F5344CB8AC3E}">
        <p14:creationId xmlns:p14="http://schemas.microsoft.com/office/powerpoint/2010/main" val="3856386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19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5638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5C9E90-9BAF-48FC-8CCE-8D2C2D989A4A}" type="slidenum">
              <a:rPr lang="en-US" smtClean="0">
                <a:cs typeface="Arial" charset="0"/>
              </a:rPr>
              <a:pPr fontAlgn="base">
                <a:spcBef>
                  <a:spcPct val="0"/>
                </a:spcBef>
                <a:spcAft>
                  <a:spcPct val="0"/>
                </a:spcAft>
                <a:defRPr/>
              </a:pPr>
              <a:t>2</a:t>
            </a:fld>
            <a:endParaRPr lang="en-US">
              <a:cs typeface="Arial" charset="0"/>
            </a:endParaRPr>
          </a:p>
        </p:txBody>
      </p:sp>
      <p:sp>
        <p:nvSpPr>
          <p:cNvPr id="43011" name="Rectangle 2"/>
          <p:cNvSpPr>
            <a:spLocks noGrp="1" noRot="1" noChangeAspect="1" noTextEdit="1"/>
          </p:cNvSpPr>
          <p:nvPr>
            <p:ph type="sldImg"/>
          </p:nvPr>
        </p:nvSpPr>
        <p:spPr bwMode="auto">
          <a:xfrm>
            <a:off x="739775" y="633413"/>
            <a:ext cx="5622925" cy="3162300"/>
          </a:xfrm>
          <a:noFill/>
          <a:ln>
            <a:solidFill>
              <a:srgbClr val="000000"/>
            </a:solidFill>
            <a:miter lim="800000"/>
            <a:headEnd/>
            <a:tailEnd/>
          </a:ln>
        </p:spPr>
      </p:sp>
      <p:sp>
        <p:nvSpPr>
          <p:cNvPr id="4" name="Notes Placeholder 3">
            <a:extLst>
              <a:ext uri="{FF2B5EF4-FFF2-40B4-BE49-F238E27FC236}">
                <a16:creationId xmlns:a16="http://schemas.microsoft.com/office/drawing/2014/main" id="{A79CA483-E88E-1713-74FF-CC577F7144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60054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7883E59A-5BDB-4117-B221-820BAF7D8A72}" type="slidenum">
              <a:rPr lang="en-US" smtClean="0"/>
              <a:t>20</a:t>
            </a:fld>
            <a:endParaRPr lang="en-US"/>
          </a:p>
        </p:txBody>
      </p:sp>
      <p:sp>
        <p:nvSpPr>
          <p:cNvPr id="5" name="Notes Placeholder 4">
            <a:extLst>
              <a:ext uri="{FF2B5EF4-FFF2-40B4-BE49-F238E27FC236}">
                <a16:creationId xmlns:a16="http://schemas.microsoft.com/office/drawing/2014/main" id="{41765C03-F4B8-597C-2772-0A42ACEE22B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65585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49288"/>
            <a:ext cx="5754688" cy="3236912"/>
          </a:xfrm>
        </p:spPr>
      </p:sp>
      <p:sp>
        <p:nvSpPr>
          <p:cNvPr id="4" name="Slide Number Placeholder 3"/>
          <p:cNvSpPr>
            <a:spLocks noGrp="1"/>
          </p:cNvSpPr>
          <p:nvPr>
            <p:ph type="sldNum" sz="quarter" idx="10"/>
          </p:nvPr>
        </p:nvSpPr>
        <p:spPr/>
        <p:txBody>
          <a:bodyPr/>
          <a:lstStyle/>
          <a:p>
            <a:fld id="{6C223958-A173-43A6-84E5-8F9639D054E2}" type="slidenum">
              <a:rPr lang="en-US" smtClean="0"/>
              <a:t>21</a:t>
            </a:fld>
            <a:endParaRPr lang="en-US"/>
          </a:p>
        </p:txBody>
      </p:sp>
      <p:sp>
        <p:nvSpPr>
          <p:cNvPr id="6" name="Notes Placeholder 5">
            <a:extLst>
              <a:ext uri="{FF2B5EF4-FFF2-40B4-BE49-F238E27FC236}">
                <a16:creationId xmlns:a16="http://schemas.microsoft.com/office/drawing/2014/main" id="{6A6FA9F8-E1B4-2B55-2D72-60DEEB7DB9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5955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49288"/>
            <a:ext cx="5754688" cy="3236912"/>
          </a:xfrm>
        </p:spPr>
      </p:sp>
      <p:sp>
        <p:nvSpPr>
          <p:cNvPr id="4" name="Slide Number Placeholder 3"/>
          <p:cNvSpPr>
            <a:spLocks noGrp="1"/>
          </p:cNvSpPr>
          <p:nvPr>
            <p:ph type="sldNum" sz="quarter" idx="10"/>
          </p:nvPr>
        </p:nvSpPr>
        <p:spPr/>
        <p:txBody>
          <a:bodyPr/>
          <a:lstStyle/>
          <a:p>
            <a:fld id="{6C223958-A173-43A6-84E5-8F9639D054E2}" type="slidenum">
              <a:rPr lang="en-US" smtClean="0"/>
              <a:t>22</a:t>
            </a:fld>
            <a:endParaRPr lang="en-US"/>
          </a:p>
        </p:txBody>
      </p:sp>
      <p:sp>
        <p:nvSpPr>
          <p:cNvPr id="6" name="Notes Placeholder 5">
            <a:extLst>
              <a:ext uri="{FF2B5EF4-FFF2-40B4-BE49-F238E27FC236}">
                <a16:creationId xmlns:a16="http://schemas.microsoft.com/office/drawing/2014/main" id="{1E3C95B7-95AC-D8E3-6814-B0CC5831744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89946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E8A7CA99-2D42-40F6-9578-E5D4E626E56E}" type="slidenum">
              <a:rPr lang="en-US" smtClean="0"/>
              <a:pPr/>
              <a:t>23</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36418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E8A7CA99-2D42-40F6-9578-E5D4E626E56E}" type="slidenum">
              <a:rPr lang="en-US" smtClean="0"/>
              <a:pPr/>
              <a:t>24</a:t>
            </a:fld>
            <a:endParaRPr lang="en-US"/>
          </a:p>
        </p:txBody>
      </p:sp>
      <p:sp>
        <p:nvSpPr>
          <p:cNvPr id="6" name="Notes Placeholder 5">
            <a:extLst>
              <a:ext uri="{FF2B5EF4-FFF2-40B4-BE49-F238E27FC236}">
                <a16:creationId xmlns:a16="http://schemas.microsoft.com/office/drawing/2014/main" id="{CC579D7C-2D02-095E-B1C5-6AB8679C524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83556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5"/>
          </p:nvPr>
        </p:nvSpPr>
        <p:spPr/>
        <p:txBody>
          <a:bodyPr/>
          <a:lstStyle/>
          <a:p>
            <a:fld id="{0569A108-E5A0-406E-92B1-AFF6B2932103}" type="slidenum">
              <a:rPr lang="en-US" smtClean="0"/>
              <a:t>25</a:t>
            </a:fld>
            <a:endParaRPr lang="en-US"/>
          </a:p>
        </p:txBody>
      </p:sp>
      <p:sp>
        <p:nvSpPr>
          <p:cNvPr id="6" name="Notes Placeholder 5">
            <a:extLst>
              <a:ext uri="{FF2B5EF4-FFF2-40B4-BE49-F238E27FC236}">
                <a16:creationId xmlns:a16="http://schemas.microsoft.com/office/drawing/2014/main" id="{49B72C15-5D2D-29CA-D69D-04F68608DF9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84593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1E568B43-23D2-40A2-B886-A0977DD33B41}" type="slidenum">
              <a:rPr lang="en-US" smtClean="0"/>
              <a:pPr/>
              <a:t>26</a:t>
            </a:fld>
            <a:endParaRPr lang="en-US"/>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606449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1E568B43-23D2-40A2-B886-A0977DD33B41}" type="slidenum">
              <a:rPr lang="en-US" smtClean="0"/>
              <a:pPr/>
              <a:t>27</a:t>
            </a:fld>
            <a:endParaRPr lang="en-US"/>
          </a:p>
        </p:txBody>
      </p:sp>
      <p:sp>
        <p:nvSpPr>
          <p:cNvPr id="6" name="Notes Placeholder 5">
            <a:extLst>
              <a:ext uri="{FF2B5EF4-FFF2-40B4-BE49-F238E27FC236}">
                <a16:creationId xmlns:a16="http://schemas.microsoft.com/office/drawing/2014/main" id="{4692D7E3-2F4B-8403-885F-1D7C4B4E75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284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pPr/>
              <a:t>28</a:t>
            </a:fld>
            <a:endParaRPr lang="en-US"/>
          </a:p>
        </p:txBody>
      </p:sp>
      <p:sp>
        <p:nvSpPr>
          <p:cNvPr id="6" name="Notes Placeholder 5">
            <a:extLst>
              <a:ext uri="{FF2B5EF4-FFF2-40B4-BE49-F238E27FC236}">
                <a16:creationId xmlns:a16="http://schemas.microsoft.com/office/drawing/2014/main" id="{B921DA08-E98E-6B21-6FB6-9B45ADFBEB7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09826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569A108-E5A0-406E-92B1-AFF6B2932103}" type="slidenum">
              <a:rPr lang="en-US" smtClean="0"/>
              <a:t>29</a:t>
            </a:fld>
            <a:endParaRPr lang="en-US"/>
          </a:p>
        </p:txBody>
      </p:sp>
      <p:sp>
        <p:nvSpPr>
          <p:cNvPr id="6" name="Notes Placeholder 5">
            <a:extLst>
              <a:ext uri="{FF2B5EF4-FFF2-40B4-BE49-F238E27FC236}">
                <a16:creationId xmlns:a16="http://schemas.microsoft.com/office/drawing/2014/main" id="{E3E5DF72-A360-A781-867F-0FA2CD928BD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7114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631825"/>
            <a:ext cx="5610225" cy="3155950"/>
          </a:xfrm>
        </p:spPr>
      </p:sp>
      <p:sp>
        <p:nvSpPr>
          <p:cNvPr id="4" name="Slide Number Placeholder 3"/>
          <p:cNvSpPr>
            <a:spLocks noGrp="1"/>
          </p:cNvSpPr>
          <p:nvPr>
            <p:ph type="sldNum" sz="quarter" idx="10"/>
          </p:nvPr>
        </p:nvSpPr>
        <p:spPr/>
        <p:txBody>
          <a:bodyPr/>
          <a:lstStyle/>
          <a:p>
            <a:pPr>
              <a:defRPr/>
            </a:pPr>
            <a:fld id="{BF59E578-1EC4-411F-9843-04B690EB9A46}" type="slidenum">
              <a:rPr lang="en-US" smtClean="0"/>
              <a:pPr>
                <a:defRPr/>
              </a:pPr>
              <a:t>3</a:t>
            </a:fld>
            <a:endParaRPr lang="en-US"/>
          </a:p>
        </p:txBody>
      </p:sp>
      <p:sp>
        <p:nvSpPr>
          <p:cNvPr id="6" name="Notes Placeholder 5">
            <a:extLst>
              <a:ext uri="{FF2B5EF4-FFF2-40B4-BE49-F238E27FC236}">
                <a16:creationId xmlns:a16="http://schemas.microsoft.com/office/drawing/2014/main" id="{09ED1A97-FFD9-8CEF-7145-B1A30E06495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5391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pPr/>
              <a:t>30</a:t>
            </a:fld>
            <a:endParaRPr lang="en-US"/>
          </a:p>
        </p:txBody>
      </p:sp>
      <p:sp>
        <p:nvSpPr>
          <p:cNvPr id="6" name="Notes Placeholder 5">
            <a:extLst>
              <a:ext uri="{FF2B5EF4-FFF2-40B4-BE49-F238E27FC236}">
                <a16:creationId xmlns:a16="http://schemas.microsoft.com/office/drawing/2014/main" id="{F31CE175-7F7D-5E81-4777-0CAAD06A31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16392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569A108-E5A0-406E-92B1-AFF6B2932103}" type="slidenum">
              <a:rPr lang="en-US" smtClean="0"/>
              <a:t>31</a:t>
            </a:fld>
            <a:endParaRPr lang="en-US"/>
          </a:p>
        </p:txBody>
      </p:sp>
      <p:sp>
        <p:nvSpPr>
          <p:cNvPr id="6" name="Notes Placeholder 5">
            <a:extLst>
              <a:ext uri="{FF2B5EF4-FFF2-40B4-BE49-F238E27FC236}">
                <a16:creationId xmlns:a16="http://schemas.microsoft.com/office/drawing/2014/main" id="{5E4E6307-23BB-E641-33CB-17619635899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58355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569A108-E5A0-406E-92B1-AFF6B2932103}" type="slidenum">
              <a:rPr lang="en-US" smtClean="0"/>
              <a:t>32</a:t>
            </a:fld>
            <a:endParaRPr lang="en-US"/>
          </a:p>
        </p:txBody>
      </p:sp>
      <p:sp>
        <p:nvSpPr>
          <p:cNvPr id="6" name="Notes Placeholder 5">
            <a:extLst>
              <a:ext uri="{FF2B5EF4-FFF2-40B4-BE49-F238E27FC236}">
                <a16:creationId xmlns:a16="http://schemas.microsoft.com/office/drawing/2014/main" id="{F93D2C49-DBC4-D461-2998-ACAE98FE29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79218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0569A108-E5A0-406E-92B1-AFF6B2932103}" type="slidenum">
              <a:rPr lang="en-US" smtClean="0"/>
              <a:t>33</a:t>
            </a:fld>
            <a:endParaRPr lang="en-US"/>
          </a:p>
        </p:txBody>
      </p:sp>
    </p:spTree>
    <p:extLst>
      <p:ext uri="{BB962C8B-B14F-4D97-AF65-F5344CB8AC3E}">
        <p14:creationId xmlns:p14="http://schemas.microsoft.com/office/powerpoint/2010/main" val="86352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0C3C829-DB79-4D52-A097-19D57BB3F35E}" type="slidenum">
              <a:rPr lang="en-US" smtClean="0"/>
              <a:t>34</a:t>
            </a:fld>
            <a:endParaRPr lang="en-US"/>
          </a:p>
        </p:txBody>
      </p:sp>
      <p:sp>
        <p:nvSpPr>
          <p:cNvPr id="6" name="Notes Placeholder 5">
            <a:extLst>
              <a:ext uri="{FF2B5EF4-FFF2-40B4-BE49-F238E27FC236}">
                <a16:creationId xmlns:a16="http://schemas.microsoft.com/office/drawing/2014/main" id="{B2DFF7CA-2F34-F336-A763-B0C417C2AEC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41515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0C3C829-DB79-4D52-A097-19D57BB3F35E}" type="slidenum">
              <a:rPr lang="en-US" smtClean="0"/>
              <a:t>35</a:t>
            </a:fld>
            <a:endParaRPr lang="en-US"/>
          </a:p>
        </p:txBody>
      </p:sp>
      <p:sp>
        <p:nvSpPr>
          <p:cNvPr id="6" name="Notes Placeholder 5">
            <a:extLst>
              <a:ext uri="{FF2B5EF4-FFF2-40B4-BE49-F238E27FC236}">
                <a16:creationId xmlns:a16="http://schemas.microsoft.com/office/drawing/2014/main" id="{8682990C-BD35-1202-69CF-4EDC87280C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921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36</a:t>
            </a:fld>
            <a:endParaRPr lang="en-US"/>
          </a:p>
        </p:txBody>
      </p:sp>
      <p:sp>
        <p:nvSpPr>
          <p:cNvPr id="5" name="Notes Placeholder 4"/>
          <p:cNvSpPr>
            <a:spLocks noGrp="1"/>
          </p:cNvSpPr>
          <p:nvPr>
            <p:ph type="body" sz="quarter" idx="11"/>
          </p:nvPr>
        </p:nvSpPr>
        <p:spPr/>
        <p:txBody>
          <a:bodyPr/>
          <a:lstStyle/>
          <a:p>
            <a:endParaRPr lang="en-US" sz="1000" dirty="0"/>
          </a:p>
        </p:txBody>
      </p:sp>
    </p:spTree>
    <p:extLst>
      <p:ext uri="{BB962C8B-B14F-4D97-AF65-F5344CB8AC3E}">
        <p14:creationId xmlns:p14="http://schemas.microsoft.com/office/powerpoint/2010/main" val="3394063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3C829-DB79-4D52-A097-19D57BB3F35E}" type="slidenum">
              <a:rPr lang="en-US" smtClean="0"/>
              <a:t>37</a:t>
            </a:fld>
            <a:endParaRPr lang="en-US"/>
          </a:p>
        </p:txBody>
      </p:sp>
    </p:spTree>
    <p:extLst>
      <p:ext uri="{BB962C8B-B14F-4D97-AF65-F5344CB8AC3E}">
        <p14:creationId xmlns:p14="http://schemas.microsoft.com/office/powerpoint/2010/main" val="2588211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3C829-DB79-4D52-A097-19D57BB3F35E}" type="slidenum">
              <a:rPr lang="en-US" smtClean="0"/>
              <a:t>38</a:t>
            </a:fld>
            <a:endParaRPr lang="en-US"/>
          </a:p>
        </p:txBody>
      </p:sp>
    </p:spTree>
    <p:extLst>
      <p:ext uri="{BB962C8B-B14F-4D97-AF65-F5344CB8AC3E}">
        <p14:creationId xmlns:p14="http://schemas.microsoft.com/office/powerpoint/2010/main" val="2435908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36600" y="631825"/>
            <a:ext cx="5603875" cy="3152775"/>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45673" fontAlgn="base">
              <a:spcBef>
                <a:spcPct val="0"/>
              </a:spcBef>
              <a:spcAft>
                <a:spcPct val="0"/>
              </a:spcAft>
            </a:pPr>
            <a:fld id="{06DEB3EB-D14D-499F-890C-2D8DE45044BA}" type="slidenum">
              <a:rPr lang="en-US"/>
              <a:pPr defTabSz="945673" fontAlgn="base">
                <a:spcBef>
                  <a:spcPct val="0"/>
                </a:spcBef>
                <a:spcAft>
                  <a:spcPct val="0"/>
                </a:spcAft>
              </a:pPr>
              <a:t>39</a:t>
            </a:fld>
            <a:endParaRPr lang="en-US" dirty="0"/>
          </a:p>
        </p:txBody>
      </p:sp>
    </p:spTree>
    <p:extLst>
      <p:ext uri="{BB962C8B-B14F-4D97-AF65-F5344CB8AC3E}">
        <p14:creationId xmlns:p14="http://schemas.microsoft.com/office/powerpoint/2010/main" val="279848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633413"/>
            <a:ext cx="5622925" cy="3162300"/>
          </a:xfrm>
        </p:spPr>
      </p:sp>
      <p:sp>
        <p:nvSpPr>
          <p:cNvPr id="4" name="Slide Number Placeholder 3"/>
          <p:cNvSpPr>
            <a:spLocks noGrp="1"/>
          </p:cNvSpPr>
          <p:nvPr>
            <p:ph type="sldNum" sz="quarter" idx="10"/>
          </p:nvPr>
        </p:nvSpPr>
        <p:spPr/>
        <p:txBody>
          <a:bodyPr/>
          <a:lstStyle/>
          <a:p>
            <a:fld id="{1E568B43-23D2-40A2-B886-A0977DD33B41}" type="slidenum">
              <a:rPr lang="en-US" smtClean="0"/>
              <a:pPr/>
              <a:t>4</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3970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3C829-DB79-4D52-A097-19D57BB3F35E}" type="slidenum">
              <a:rPr lang="en-US" smtClean="0"/>
              <a:t>40</a:t>
            </a:fld>
            <a:endParaRPr lang="en-US"/>
          </a:p>
        </p:txBody>
      </p:sp>
    </p:spTree>
    <p:extLst>
      <p:ext uri="{BB962C8B-B14F-4D97-AF65-F5344CB8AC3E}">
        <p14:creationId xmlns:p14="http://schemas.microsoft.com/office/powerpoint/2010/main" val="2850655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9A108-E5A0-406E-92B1-AFF6B2932103}" type="slidenum">
              <a:rPr lang="en-US" smtClean="0"/>
              <a:t>41</a:t>
            </a:fld>
            <a:endParaRPr lang="en-US"/>
          </a:p>
        </p:txBody>
      </p:sp>
    </p:spTree>
    <p:extLst>
      <p:ext uri="{BB962C8B-B14F-4D97-AF65-F5344CB8AC3E}">
        <p14:creationId xmlns:p14="http://schemas.microsoft.com/office/powerpoint/2010/main" val="771075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42</a:t>
            </a:fld>
            <a:endParaRPr lang="en-US"/>
          </a:p>
        </p:txBody>
      </p:sp>
      <p:sp>
        <p:nvSpPr>
          <p:cNvPr id="3" name="Notes Placeholder 2"/>
          <p:cNvSpPr>
            <a:spLocks noGrp="1"/>
          </p:cNvSpPr>
          <p:nvPr>
            <p:ph type="body" sz="quarter" idx="11"/>
          </p:nvPr>
        </p:nvSpPr>
        <p:spPr/>
        <p:txBody>
          <a:bodyPr/>
          <a:lstStyle/>
          <a:p>
            <a:r>
              <a:rPr lang="en-US" sz="1000" dirty="0"/>
              <a:t>Inspired by FCI (gold standard test of this content); 18 items per test (counterbalanced); 9 items each measured in duplicate</a:t>
            </a:r>
          </a:p>
        </p:txBody>
      </p:sp>
    </p:spTree>
    <p:extLst>
      <p:ext uri="{BB962C8B-B14F-4D97-AF65-F5344CB8AC3E}">
        <p14:creationId xmlns:p14="http://schemas.microsoft.com/office/powerpoint/2010/main" val="4128610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43</a:t>
            </a:fld>
            <a:endParaRPr lang="en-US"/>
          </a:p>
        </p:txBody>
      </p:sp>
      <p:sp>
        <p:nvSpPr>
          <p:cNvPr id="3" name="Notes Placeholder 2"/>
          <p:cNvSpPr>
            <a:spLocks noGrp="1"/>
          </p:cNvSpPr>
          <p:nvPr>
            <p:ph type="body" sz="quarter" idx="11"/>
          </p:nvPr>
        </p:nvSpPr>
        <p:spPr/>
        <p:txBody>
          <a:bodyPr/>
          <a:lstStyle/>
          <a:p>
            <a:r>
              <a:rPr lang="en-US" dirty="0"/>
              <a:t>Also developed a set of near-transfer items using the</a:t>
            </a:r>
            <a:r>
              <a:rPr lang="en-US" baseline="0" dirty="0"/>
              <a:t> feel-of-the-game. </a:t>
            </a:r>
            <a:endParaRPr lang="en-US" dirty="0"/>
          </a:p>
        </p:txBody>
      </p:sp>
    </p:spTree>
    <p:extLst>
      <p:ext uri="{BB962C8B-B14F-4D97-AF65-F5344CB8AC3E}">
        <p14:creationId xmlns:p14="http://schemas.microsoft.com/office/powerpoint/2010/main" val="1028494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dirty="0"/>
              <a:t>PL = proficiency level; TM = Twitch Mode; M = Medium; H = High</a:t>
            </a:r>
          </a:p>
          <a:p>
            <a:pPr marL="0" algn="l" defTabSz="914400" rtl="0" eaLnBrk="1" latinLnBrk="0"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under TM threshold, then, play an easy level + learning support (TM: </a:t>
            </a:r>
            <a:r>
              <a:rPr lang="en-US" sz="1800" dirty="0">
                <a:solidFill>
                  <a:srgbClr val="000000"/>
                </a:solidFill>
                <a:effectLst/>
                <a:latin typeface="Calibri" panose="020F0502020204030204" pitchFamily="34" charset="0"/>
              </a:rPr>
              <a:t>if help needed (PL &lt; .30), s</a:t>
            </a:r>
            <a:r>
              <a:rPr lang="en-US" sz="1800" dirty="0">
                <a:solidFill>
                  <a:srgbClr val="000000"/>
                </a:solidFill>
                <a:effectLst/>
                <a:latin typeface="Calibri" panose="020F0502020204030204" pitchFamily="34" charset="0"/>
                <a:ea typeface="Times New Roman" panose="02020603050405020304" pitchFamily="18" charset="0"/>
              </a:rPr>
              <a:t>tart next level with a forced physics video. ​</a:t>
            </a:r>
            <a:endParaRPr lang="en-US" sz="1800" dirty="0">
              <a:effectLst/>
              <a:latin typeface="Calibri" panose="020F0502020204030204" pitchFamily="34" charset="0"/>
              <a:ea typeface="Calibri" panose="020F0502020204030204" pitchFamily="34" charset="0"/>
            </a:endParaRPr>
          </a:p>
          <a:p>
            <a:pPr marL="0" algn="l" defTabSz="914400" rtl="0" eaLnBrk="1" latinLnBrk="0" hangingPunct="1"/>
            <a:r>
              <a:rPr lang="en-US" dirty="0"/>
              <a:t>If greater than TM and less than medium threshold, then, play an easy level</a:t>
            </a:r>
          </a:p>
          <a:p>
            <a:pPr marL="0" algn="l" defTabSz="914400" rtl="0" eaLnBrk="1" latinLnBrk="0" hangingPunct="1"/>
            <a:r>
              <a:rPr lang="en-US" dirty="0"/>
              <a:t>If between medium and H PL, then, play a medium level</a:t>
            </a:r>
          </a:p>
          <a:p>
            <a:pPr marL="0" algn="l" defTabSz="914400" rtl="0" eaLnBrk="1" latinLnBrk="0" hangingPunct="1"/>
            <a:r>
              <a:rPr lang="en-US" dirty="0"/>
              <a:t>If greater than H PL, then play a difficult level</a:t>
            </a:r>
          </a:p>
          <a:p>
            <a:pPr marL="0" algn="l" defTabSz="914400" rtl="0" eaLnBrk="1" latinLnBrk="0" hangingPunct="1"/>
            <a:r>
              <a:rPr lang="en-US" dirty="0"/>
              <a:t>If no level from the topic (concept) at hand is left, then, change topic and play the easiest level in that topic</a:t>
            </a:r>
          </a:p>
          <a:p>
            <a:pPr marL="0" algn="l" defTabSz="914400" rtl="0" eaLnBrk="1" latinLnBrk="0" hangingPunct="1"/>
            <a:r>
              <a:rPr lang="en-US" dirty="0"/>
              <a:t>…</a:t>
            </a:r>
          </a:p>
        </p:txBody>
      </p:sp>
      <p:sp>
        <p:nvSpPr>
          <p:cNvPr id="4" name="Slide Number Placeholder 3"/>
          <p:cNvSpPr>
            <a:spLocks noGrp="1"/>
          </p:cNvSpPr>
          <p:nvPr>
            <p:ph type="sldNum" sz="quarter" idx="5"/>
          </p:nvPr>
        </p:nvSpPr>
        <p:spPr/>
        <p:txBody>
          <a:bodyPr/>
          <a:lstStyle/>
          <a:p>
            <a:fld id="{B4C80D17-B87E-9745-B032-49788439DBD4}" type="slidenum">
              <a:rPr lang="pl-PL" smtClean="0"/>
              <a:t>44</a:t>
            </a:fld>
            <a:endParaRPr lang="pl-PL"/>
          </a:p>
        </p:txBody>
      </p:sp>
    </p:spTree>
    <p:extLst>
      <p:ext uri="{BB962C8B-B14F-4D97-AF65-F5344CB8AC3E}">
        <p14:creationId xmlns:p14="http://schemas.microsoft.com/office/powerpoint/2010/main" val="3257242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Here are the 4 conditions of PP used in the study. Our physics experts arrayed concepts by difficulty. </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In </a:t>
            </a:r>
            <a:r>
              <a:rPr lang="en-US" sz="1800" i="1" dirty="0"/>
              <a:t>Adaptive</a:t>
            </a:r>
            <a:r>
              <a:rPr lang="en-US" sz="1800" dirty="0"/>
              <a:t>, </a:t>
            </a:r>
            <a:r>
              <a:rPr lang="en-US" sz="1800" dirty="0" err="1"/>
              <a:t>st</a:t>
            </a:r>
            <a:r>
              <a:rPr lang="en-US" sz="1800" dirty="0"/>
              <a:t> asst </a:t>
            </a:r>
            <a:r>
              <a:rPr lang="en-US" sz="1800" dirty="0">
                <a:effectLst/>
                <a:ea typeface="Times New Roman" panose="02020603050405020304" pitchFamily="18" charset="0"/>
              </a:rPr>
              <a:t>checks proficiency level of student on concept at hand, and gives easy, medium, or difficult level relative to their current status until the student graduates from that concept (e.g., if concept prob of high &gt; .70, move to next concept, if prob of low &gt; .70, </a:t>
            </a:r>
            <a:r>
              <a:rPr lang="en-US" sz="1800" dirty="0"/>
              <a:t>give physics support). </a:t>
            </a:r>
          </a:p>
        </p:txBody>
      </p:sp>
      <p:sp>
        <p:nvSpPr>
          <p:cNvPr id="4" name="Slide Number Placeholder 3"/>
          <p:cNvSpPr>
            <a:spLocks noGrp="1"/>
          </p:cNvSpPr>
          <p:nvPr>
            <p:ph type="sldNum" sz="quarter" idx="10"/>
          </p:nvPr>
        </p:nvSpPr>
        <p:spPr/>
        <p:txBody>
          <a:bodyPr/>
          <a:lstStyle/>
          <a:p>
            <a:fld id="{7883E59A-5BDB-4117-B221-820BAF7D8A72}" type="slidenum">
              <a:rPr lang="en-US" smtClean="0"/>
              <a:t>45</a:t>
            </a:fld>
            <a:endParaRPr lang="en-US"/>
          </a:p>
        </p:txBody>
      </p:sp>
    </p:spTree>
    <p:extLst>
      <p:ext uri="{BB962C8B-B14F-4D97-AF65-F5344CB8AC3E}">
        <p14:creationId xmlns:p14="http://schemas.microsoft.com/office/powerpoint/2010/main" val="2242812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69A108-E5A0-406E-92B1-AFF6B2932103}" type="slidenum">
              <a:rPr lang="en-US" smtClean="0"/>
              <a:t>46</a:t>
            </a:fld>
            <a:endParaRPr lang="en-US"/>
          </a:p>
        </p:txBody>
      </p:sp>
    </p:spTree>
    <p:extLst>
      <p:ext uri="{BB962C8B-B14F-4D97-AF65-F5344CB8AC3E}">
        <p14:creationId xmlns:p14="http://schemas.microsoft.com/office/powerpoint/2010/main" val="1434097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NOTE: none of the other supports predicted outcomes besides physics videos! </a:t>
            </a:r>
          </a:p>
        </p:txBody>
      </p:sp>
      <p:sp>
        <p:nvSpPr>
          <p:cNvPr id="4" name="Slide Number Placeholder 3"/>
          <p:cNvSpPr>
            <a:spLocks noGrp="1"/>
          </p:cNvSpPr>
          <p:nvPr>
            <p:ph type="sldNum" sz="quarter" idx="10"/>
          </p:nvPr>
        </p:nvSpPr>
        <p:spPr/>
        <p:txBody>
          <a:bodyPr/>
          <a:lstStyle/>
          <a:p>
            <a:fld id="{0569A108-E5A0-406E-92B1-AFF6B2932103}" type="slidenum">
              <a:rPr lang="en-US" smtClean="0"/>
              <a:t>47</a:t>
            </a:fld>
            <a:endParaRPr lang="en-US"/>
          </a:p>
        </p:txBody>
      </p:sp>
    </p:spTree>
    <p:extLst>
      <p:ext uri="{BB962C8B-B14F-4D97-AF65-F5344CB8AC3E}">
        <p14:creationId xmlns:p14="http://schemas.microsoft.com/office/powerpoint/2010/main" val="3286872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9A108-E5A0-406E-92B1-AFF6B2932103}" type="slidenum">
              <a:rPr lang="en-US" smtClean="0"/>
              <a:t>48</a:t>
            </a:fld>
            <a:endParaRPr lang="en-US"/>
          </a:p>
        </p:txBody>
      </p:sp>
    </p:spTree>
    <p:extLst>
      <p:ext uri="{BB962C8B-B14F-4D97-AF65-F5344CB8AC3E}">
        <p14:creationId xmlns:p14="http://schemas.microsoft.com/office/powerpoint/2010/main" val="2950110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630238"/>
            <a:ext cx="5597525" cy="3148012"/>
          </a:xfrm>
        </p:spPr>
      </p:sp>
      <p:sp>
        <p:nvSpPr>
          <p:cNvPr id="3" name="Notes Placeholder 2"/>
          <p:cNvSpPr>
            <a:spLocks noGrp="1"/>
          </p:cNvSpPr>
          <p:nvPr>
            <p:ph type="body" idx="1"/>
          </p:nvPr>
        </p:nvSpPr>
        <p:spPr/>
        <p:txBody>
          <a:bodyPr/>
          <a:lstStyle/>
          <a:p>
            <a:pPr marL="227891" indent="-227891">
              <a:buFont typeface="+mj-lt"/>
              <a:buAutoNum type="arabicPeriod"/>
            </a:pPr>
            <a:r>
              <a:rPr lang="en-US" sz="1000" dirty="0"/>
              <a:t>So how do we get from the CM to actually scoring and estimating competency states in real time in the game? We started by setting up an augmented q-matrix (levels in the rows with 9 comps &amp; difficulty as columns).  [SEE SLIDE]</a:t>
            </a:r>
          </a:p>
          <a:p>
            <a:endParaRPr lang="en-US" baseline="0" dirty="0"/>
          </a:p>
        </p:txBody>
      </p:sp>
      <p:sp>
        <p:nvSpPr>
          <p:cNvPr id="4" name="Slide Number Placeholder 3"/>
          <p:cNvSpPr>
            <a:spLocks noGrp="1"/>
          </p:cNvSpPr>
          <p:nvPr>
            <p:ph type="sldNum" sz="quarter" idx="10"/>
          </p:nvPr>
        </p:nvSpPr>
        <p:spPr/>
        <p:txBody>
          <a:bodyPr/>
          <a:lstStyle/>
          <a:p>
            <a:fld id="{0569A108-E5A0-406E-92B1-AFF6B2932103}" type="slidenum">
              <a:rPr lang="en-US" smtClean="0"/>
              <a:t>49</a:t>
            </a:fld>
            <a:endParaRPr lang="en-US"/>
          </a:p>
        </p:txBody>
      </p:sp>
    </p:spTree>
    <p:extLst>
      <p:ext uri="{BB962C8B-B14F-4D97-AF65-F5344CB8AC3E}">
        <p14:creationId xmlns:p14="http://schemas.microsoft.com/office/powerpoint/2010/main" val="213073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4023099" y="8011772"/>
            <a:ext cx="3077739" cy="421748"/>
          </a:xfrm>
          <a:prstGeom prst="rect">
            <a:avLst/>
          </a:prstGeom>
          <a:noFill/>
          <a:ln w="9525">
            <a:noFill/>
            <a:miter lim="800000"/>
            <a:headEnd/>
            <a:tailEnd/>
          </a:ln>
        </p:spPr>
        <p:txBody>
          <a:bodyPr lIns="94031" tIns="47014" rIns="94031" bIns="47014" anchor="b"/>
          <a:lstStyle/>
          <a:p>
            <a:pPr algn="r"/>
            <a:fld id="{6851BC11-87F5-4BE7-9287-622E552DFB9D}" type="slidenum">
              <a:rPr lang="en-US" sz="1200">
                <a:latin typeface="Calibri" pitchFamily="34" charset="0"/>
              </a:rPr>
              <a:pPr algn="r"/>
              <a:t>5</a:t>
            </a:fld>
            <a:endParaRPr lang="en-US" sz="1200" dirty="0">
              <a:latin typeface="Calibri" pitchFamily="34" charset="0"/>
            </a:endParaRPr>
          </a:p>
        </p:txBody>
      </p:sp>
      <p:sp>
        <p:nvSpPr>
          <p:cNvPr id="31746" name="Rectangle 2"/>
          <p:cNvSpPr>
            <a:spLocks noGrp="1" noRot="1" noChangeAspect="1" noTextEdit="1"/>
          </p:cNvSpPr>
          <p:nvPr>
            <p:ph type="sldImg"/>
          </p:nvPr>
        </p:nvSpPr>
        <p:spPr bwMode="auto">
          <a:xfrm>
            <a:off x="739775" y="633413"/>
            <a:ext cx="5622925" cy="3162300"/>
          </a:xfrm>
          <a:noFill/>
          <a:ln>
            <a:solidFill>
              <a:srgbClr val="000000"/>
            </a:solidFill>
            <a:miter lim="800000"/>
            <a:headEnd/>
            <a:tailEnd/>
          </a:ln>
        </p:spPr>
      </p:sp>
      <p:sp>
        <p:nvSpPr>
          <p:cNvPr id="4" name="Notes Placeholder 3">
            <a:extLst>
              <a:ext uri="{FF2B5EF4-FFF2-40B4-BE49-F238E27FC236}">
                <a16:creationId xmlns:a16="http://schemas.microsoft.com/office/drawing/2014/main" id="{81DEBA09-50FF-8FCA-AF8E-375D70075A6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88072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630238"/>
            <a:ext cx="5597525" cy="3148012"/>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569A108-E5A0-406E-92B1-AFF6B2932103}" type="slidenum">
              <a:rPr lang="en-US" smtClean="0"/>
              <a:t>50</a:t>
            </a:fld>
            <a:endParaRPr lang="en-US"/>
          </a:p>
        </p:txBody>
      </p:sp>
    </p:spTree>
    <p:extLst>
      <p:ext uri="{BB962C8B-B14F-4D97-AF65-F5344CB8AC3E}">
        <p14:creationId xmlns:p14="http://schemas.microsoft.com/office/powerpoint/2010/main" val="164419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xfrm>
            <a:off x="739775" y="633413"/>
            <a:ext cx="5622925" cy="3162300"/>
          </a:xfr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DBC61515-853A-495E-A246-17733E621642}" type="slidenum">
              <a:rPr lang="en-US" smtClean="0"/>
              <a:pPr>
                <a:defRPr/>
              </a:pPr>
              <a:t>6</a:t>
            </a:fld>
            <a:endParaRPr lang="en-US"/>
          </a:p>
        </p:txBody>
      </p:sp>
      <p:sp>
        <p:nvSpPr>
          <p:cNvPr id="5" name="Notes Placeholder 4">
            <a:extLst>
              <a:ext uri="{FF2B5EF4-FFF2-40B4-BE49-F238E27FC236}">
                <a16:creationId xmlns:a16="http://schemas.microsoft.com/office/drawing/2014/main" id="{147A71DF-7008-B015-540D-CEF5088388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8089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xfrm>
            <a:off x="739775" y="633413"/>
            <a:ext cx="5622925" cy="3162300"/>
          </a:xfr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DBC61515-853A-495E-A246-17733E621642}" type="slidenum">
              <a:rPr lang="en-US" smtClean="0"/>
              <a:pPr>
                <a:defRPr/>
              </a:pPr>
              <a:t>7</a:t>
            </a:fld>
            <a:endParaRPr lang="en-US"/>
          </a:p>
        </p:txBody>
      </p:sp>
      <p:sp>
        <p:nvSpPr>
          <p:cNvPr id="5" name="Notes Placeholder 4">
            <a:extLst>
              <a:ext uri="{FF2B5EF4-FFF2-40B4-BE49-F238E27FC236}">
                <a16:creationId xmlns:a16="http://schemas.microsoft.com/office/drawing/2014/main" id="{61637E03-D1FC-191E-E26B-D6DE4B5EAE6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5241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0569A108-E5A0-406E-92B1-AFF6B2932103}" type="slidenum">
              <a:rPr lang="en-US" smtClean="0"/>
              <a:t>8</a:t>
            </a:fld>
            <a:endParaRPr lang="en-US"/>
          </a:p>
        </p:txBody>
      </p:sp>
      <p:sp>
        <p:nvSpPr>
          <p:cNvPr id="6" name="Notes Placeholder 5">
            <a:extLst>
              <a:ext uri="{FF2B5EF4-FFF2-40B4-BE49-F238E27FC236}">
                <a16:creationId xmlns:a16="http://schemas.microsoft.com/office/drawing/2014/main" id="{75C187CD-7326-BFAF-C035-C10DA8AA30D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3944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31825"/>
            <a:ext cx="5603875" cy="3152775"/>
          </a:xfrm>
        </p:spPr>
      </p:sp>
      <p:sp>
        <p:nvSpPr>
          <p:cNvPr id="4" name="Slide Number Placeholder 3"/>
          <p:cNvSpPr>
            <a:spLocks noGrp="1"/>
          </p:cNvSpPr>
          <p:nvPr>
            <p:ph type="sldNum" sz="quarter" idx="10"/>
          </p:nvPr>
        </p:nvSpPr>
        <p:spPr/>
        <p:txBody>
          <a:bodyPr/>
          <a:lstStyle/>
          <a:p>
            <a:fld id="{D5C6ACA1-C2CC-44FB-935D-42A999324C47}" type="slidenum">
              <a:rPr lang="en-US" smtClean="0"/>
              <a:pPr/>
              <a:t>9</a:t>
            </a:fld>
            <a:endParaRPr lang="en-US"/>
          </a:p>
        </p:txBody>
      </p:sp>
      <p:sp>
        <p:nvSpPr>
          <p:cNvPr id="6" name="Notes Placeholder 5">
            <a:extLst>
              <a:ext uri="{FF2B5EF4-FFF2-40B4-BE49-F238E27FC236}">
                <a16:creationId xmlns:a16="http://schemas.microsoft.com/office/drawing/2014/main" id="{AF90BFA5-ABF6-7B1C-8BE8-67409068327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0086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143E-565C-4C88-8B6F-6F09632F6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5ED459-E6B4-46CC-9F6D-CAAA63304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6CFD8-7840-468E-BA1E-20D1AAE6A361}"/>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914DE19F-4202-437C-A037-CFDD307B5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87A73-D9CD-481E-90C6-C176DB657857}"/>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92773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779A-2281-4104-B395-3D577063B7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DE5FE-10CB-48D2-9B5E-4AC0C2545B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E8110-1CC9-4A53-BB2F-77A076EA01CE}"/>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24B4C4B3-9BF7-4D91-8325-770650D36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C077C-C038-4D27-9B4F-C6B5A3BDA846}"/>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179139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84B83B-6721-4380-BFDB-6B44C6F59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CB1824-1FE6-4426-B96E-DD2294648D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CA90-3346-45F4-A4F9-2F32E2FDDE9D}"/>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2C4E6199-F7F2-4429-A8B3-73F56EABE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C698C-742E-4019-A655-3AA9EB7185CE}"/>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478437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53C9E5-2F57-4D3C-B2AF-01EE7CAD705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41D18DBB-E7D0-4E47-80B7-8898F1962991}"/>
              </a:ext>
            </a:extLst>
          </p:cNvPr>
          <p:cNvSpPr>
            <a:spLocks noGrp="1"/>
          </p:cNvSpPr>
          <p:nvPr>
            <p:ph type="sldNum" sz="quarter" idx="12"/>
          </p:nvPr>
        </p:nvSpPr>
        <p:spPr/>
        <p:txBody>
          <a:bodyPr/>
          <a:lstStyle/>
          <a:p>
            <a:fld id="{7ED9B146-B7C2-4098-ACBF-4ABDB92E2F86}" type="slidenum">
              <a:rPr lang="en-US" smtClean="0"/>
              <a:t>‹#›</a:t>
            </a:fld>
            <a:endParaRPr lang="en-US"/>
          </a:p>
        </p:txBody>
      </p:sp>
      <p:sp>
        <p:nvSpPr>
          <p:cNvPr id="5" name="Picture Placeholder 4">
            <a:extLst>
              <a:ext uri="{FF2B5EF4-FFF2-40B4-BE49-F238E27FC236}">
                <a16:creationId xmlns:a16="http://schemas.microsoft.com/office/drawing/2014/main" id="{2FD963C0-748A-4BC0-BDCA-194831A4B484}"/>
              </a:ext>
            </a:extLst>
          </p:cNvPr>
          <p:cNvSpPr>
            <a:spLocks noGrp="1"/>
          </p:cNvSpPr>
          <p:nvPr>
            <p:ph type="pic" sz="quarter" idx="13"/>
          </p:nvPr>
        </p:nvSpPr>
        <p:spPr>
          <a:xfrm>
            <a:off x="495301" y="255589"/>
            <a:ext cx="11231033" cy="6029325"/>
          </a:xfrm>
        </p:spPr>
        <p:txBody>
          <a:bodyPr/>
          <a:lstStyle/>
          <a:p>
            <a:endParaRPr lang="en-US" dirty="0"/>
          </a:p>
        </p:txBody>
      </p:sp>
      <p:sp>
        <p:nvSpPr>
          <p:cNvPr id="6" name="Footer Placeholder 4">
            <a:extLst>
              <a:ext uri="{FF2B5EF4-FFF2-40B4-BE49-F238E27FC236}">
                <a16:creationId xmlns:a16="http://schemas.microsoft.com/office/drawing/2014/main" id="{27C7074E-089C-499D-B65A-BD031A3E9C62}"/>
              </a:ext>
            </a:extLst>
          </p:cNvPr>
          <p:cNvSpPr>
            <a:spLocks noGrp="1"/>
          </p:cNvSpPr>
          <p:nvPr>
            <p:ph type="ftr" sz="quarter" idx="3"/>
          </p:nvPr>
        </p:nvSpPr>
        <p:spPr>
          <a:xfrm>
            <a:off x="466493" y="6522721"/>
            <a:ext cx="7686908" cy="236855"/>
          </a:xfrm>
          <a:prstGeom prst="rect">
            <a:avLst/>
          </a:prstGeom>
        </p:spPr>
        <p:txBody>
          <a:bodyPr vert="horz" lIns="91440" tIns="45720" rIns="91440" bIns="45720" rtlCol="0" anchor="ctr"/>
          <a:lstStyle>
            <a:lvl1pPr algn="l">
              <a:defRPr sz="1000" i="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Annual Principal Investigators Meeting</a:t>
            </a:r>
          </a:p>
        </p:txBody>
      </p:sp>
    </p:spTree>
    <p:extLst>
      <p:ext uri="{BB962C8B-B14F-4D97-AF65-F5344CB8AC3E}">
        <p14:creationId xmlns:p14="http://schemas.microsoft.com/office/powerpoint/2010/main" val="1413110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F7785612-C296-4B26-930A-24E3AB595B02}" type="datetimeFigureOut">
              <a:rPr lang="en-US"/>
              <a:pPr>
                <a:defRPr/>
              </a:pPr>
              <a:t>5/18/2023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0F8A97F-253A-4DA4-8995-1D17321E776F}" type="slidenum">
              <a:rPr lang="en-US"/>
              <a:pPr>
                <a:defRPr/>
              </a:pPr>
              <a:t>‹#›</a:t>
            </a:fld>
            <a:endParaRPr lang="en-US"/>
          </a:p>
        </p:txBody>
      </p:sp>
    </p:spTree>
    <p:extLst>
      <p:ext uri="{BB962C8B-B14F-4D97-AF65-F5344CB8AC3E}">
        <p14:creationId xmlns:p14="http://schemas.microsoft.com/office/powerpoint/2010/main" val="2465925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0465-DEDA-45EA-A28F-91ED25BB6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DE0FF-52EB-4BD4-8872-4337092864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49CA-B0BA-4E5C-8D0C-DA7E4230799A}"/>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DE985A2E-9AEE-4934-8331-7A4CE0D04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78F02-7CD7-4356-8752-3E1F5C603FE1}"/>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407606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E0F7-6F4A-4B77-BEAB-414BD49206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6A46E3-FE46-47A6-A473-DBDEFF5AD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29EE8B-DEB2-4C0E-95D3-0D1FE776DCB3}"/>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50B91BB1-3F4B-4945-A2C0-804B500FB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54A29-EE9C-401F-88B3-B73E137DAABB}"/>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269483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F9C3-DFA3-46E7-983D-BC3BACF5E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7E422-FB68-4E80-842C-8F498E163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0B69F1-79A1-4507-93DB-47DFEF27BE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4D5845-2E2A-4E5C-95CD-03A676ACF797}"/>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6" name="Footer Placeholder 5">
            <a:extLst>
              <a:ext uri="{FF2B5EF4-FFF2-40B4-BE49-F238E27FC236}">
                <a16:creationId xmlns:a16="http://schemas.microsoft.com/office/drawing/2014/main" id="{C7A886D8-871F-4B3F-831F-A8F6D9173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0DA12-BD77-4E99-881F-4CA42895E99D}"/>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1599099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9EFD-B15A-4FAC-9583-E7A781520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029D8-1C69-469C-BA97-1AA6A7C27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DF7DC6-A770-4BE1-A61F-D567A3EB6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FE9D5-8F60-4264-835F-A8D9726B7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1D8B6F-90D5-486D-8270-FDDB73C02F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6033D7-C06C-403E-9C55-3DF85E17CBCC}"/>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8" name="Footer Placeholder 7">
            <a:extLst>
              <a:ext uri="{FF2B5EF4-FFF2-40B4-BE49-F238E27FC236}">
                <a16:creationId xmlns:a16="http://schemas.microsoft.com/office/drawing/2014/main" id="{DA43EE95-6B5D-4E30-BAC4-CB34568AA2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2D0EC6-96CC-45DF-9854-DEC5F026DE17}"/>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2645927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2F75-84F3-4322-8D07-1CB074274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8FCEC-A319-489A-9769-93A048E49B15}"/>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4" name="Footer Placeholder 3">
            <a:extLst>
              <a:ext uri="{FF2B5EF4-FFF2-40B4-BE49-F238E27FC236}">
                <a16:creationId xmlns:a16="http://schemas.microsoft.com/office/drawing/2014/main" id="{CA6B58B7-58AA-496C-989E-67EF9832FA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C6D63-79D0-4C7C-89C7-2D13E432C22B}"/>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2768395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0DB50-2415-4670-BC20-F8186CBEAEBD}"/>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3" name="Footer Placeholder 2">
            <a:extLst>
              <a:ext uri="{FF2B5EF4-FFF2-40B4-BE49-F238E27FC236}">
                <a16:creationId xmlns:a16="http://schemas.microsoft.com/office/drawing/2014/main" id="{685A343D-0BC8-4944-B699-027FB366F0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B19C79-74C3-43DF-BD63-5A702F5D4CBC}"/>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10948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83B6-CF3F-4F82-9D34-E8A9D7A2B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F3516-C41C-48A7-ACB3-820792E7D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929C61-5A7E-48E4-8542-5B7DCF9FD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4BECE-7F38-42C2-895A-7EA4DC0321DC}"/>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6" name="Footer Placeholder 5">
            <a:extLst>
              <a:ext uri="{FF2B5EF4-FFF2-40B4-BE49-F238E27FC236}">
                <a16:creationId xmlns:a16="http://schemas.microsoft.com/office/drawing/2014/main" id="{B262886C-9A12-48D3-9C2B-5D018CD3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6CEF9-5ACA-4BFF-9F45-BB8BC4EFD2D4}"/>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71185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D761-DDB7-453C-BD35-5E9ECBF4F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D6A08A-4EC5-4255-9362-0DB576AA4E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423EE-FDE0-4B11-B1A5-6FCEEF8D7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4D145-020D-40F1-8449-A733BA37897A}"/>
              </a:ext>
            </a:extLst>
          </p:cNvPr>
          <p:cNvSpPr>
            <a:spLocks noGrp="1"/>
          </p:cNvSpPr>
          <p:nvPr>
            <p:ph type="dt" sz="half" idx="10"/>
          </p:nvPr>
        </p:nvSpPr>
        <p:spPr/>
        <p:txBody>
          <a:bodyPr/>
          <a:lstStyle/>
          <a:p>
            <a:fld id="{B3B013C8-9716-4CD7-A897-583DE16F07D2}" type="datetimeFigureOut">
              <a:rPr lang="en-US" smtClean="0"/>
              <a:t>5/18/2023</a:t>
            </a:fld>
            <a:endParaRPr lang="en-US"/>
          </a:p>
        </p:txBody>
      </p:sp>
      <p:sp>
        <p:nvSpPr>
          <p:cNvPr id="6" name="Footer Placeholder 5">
            <a:extLst>
              <a:ext uri="{FF2B5EF4-FFF2-40B4-BE49-F238E27FC236}">
                <a16:creationId xmlns:a16="http://schemas.microsoft.com/office/drawing/2014/main" id="{3F66AB75-EB29-45B3-910E-131D615AB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A0DD9-1A77-4BCB-9D90-E1B8836A1535}"/>
              </a:ext>
            </a:extLst>
          </p:cNvPr>
          <p:cNvSpPr>
            <a:spLocks noGrp="1"/>
          </p:cNvSpPr>
          <p:nvPr>
            <p:ph type="sldNum" sz="quarter" idx="12"/>
          </p:nvPr>
        </p:nvSpPr>
        <p:spPr/>
        <p:txBody>
          <a:bodyPr/>
          <a:lstStyle/>
          <a:p>
            <a:fld id="{A5A45281-D2A9-43C9-925B-1B86AF93F974}" type="slidenum">
              <a:rPr lang="en-US" smtClean="0"/>
              <a:t>‹#›</a:t>
            </a:fld>
            <a:endParaRPr lang="en-US"/>
          </a:p>
        </p:txBody>
      </p:sp>
    </p:spTree>
    <p:extLst>
      <p:ext uri="{BB962C8B-B14F-4D97-AF65-F5344CB8AC3E}">
        <p14:creationId xmlns:p14="http://schemas.microsoft.com/office/powerpoint/2010/main" val="478193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40DEF5-A1F1-4A4C-A303-50E8B368D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FAD4F-A724-4265-AA5F-DE3E14713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1DF4F-38A3-418A-A3BA-0D1DF07FC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013C8-9716-4CD7-A897-583DE16F07D2}" type="datetimeFigureOut">
              <a:rPr lang="en-US" smtClean="0"/>
              <a:t>5/18/2023</a:t>
            </a:fld>
            <a:endParaRPr lang="en-US"/>
          </a:p>
        </p:txBody>
      </p:sp>
      <p:sp>
        <p:nvSpPr>
          <p:cNvPr id="5" name="Footer Placeholder 4">
            <a:extLst>
              <a:ext uri="{FF2B5EF4-FFF2-40B4-BE49-F238E27FC236}">
                <a16:creationId xmlns:a16="http://schemas.microsoft.com/office/drawing/2014/main" id="{E6373421-8148-4A6E-841B-1D1F72711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13EFA-320B-4844-98B7-614714C63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45281-D2A9-43C9-925B-1B86AF93F974}" type="slidenum">
              <a:rPr lang="en-US" smtClean="0"/>
              <a:t>‹#›</a:t>
            </a:fld>
            <a:endParaRPr lang="en-US"/>
          </a:p>
        </p:txBody>
      </p:sp>
    </p:spTree>
    <p:extLst>
      <p:ext uri="{BB962C8B-B14F-4D97-AF65-F5344CB8AC3E}">
        <p14:creationId xmlns:p14="http://schemas.microsoft.com/office/powerpoint/2010/main" val="347295509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 id="214748376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41.xm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luto.coe.fsu.edu/RNetic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myweb.fsu.edu/vshute/pdf/JCAL2020.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myweb.fsu.edu/vshute/pdf/pvz.pdf" TargetMode="External"/><Relationship Id="rId5" Type="http://schemas.openxmlformats.org/officeDocument/2006/relationships/hyperlink" Target="https://myweb.fsu.edu/vshute/pdf/flow.pdf" TargetMode="Externa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hyperlink" Target="https://myweb.fsu.edu/vshute/pdf/portal1.pdf" TargetMode="External"/><Relationship Id="rId3" Type="http://schemas.openxmlformats.org/officeDocument/2006/relationships/image" Target="../media/image28.jpeg"/><Relationship Id="rId7" Type="http://schemas.openxmlformats.org/officeDocument/2006/relationships/hyperlink" Target="https://myweb.fsu.edu/vshute/pdf/jatt.pdf"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hyperlink" Target="https://myweb.fsu.edu/vshute/pdf/goo.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yweb.fsu.edu/vshute/pdf/TIMING.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myweb.fsu.edu/vshute/pdf/ICQE_PP_Quit.pdf" TargetMode="External"/><Relationship Id="rId4" Type="http://schemas.openxmlformats.org/officeDocument/2006/relationships/hyperlink" Target="https://myweb.fsu.edu/vshute/pdf/affect_support.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yweb.fsu.edu/vshute/pdf/asstPPF.pdf"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hyperlink" Target="https://myweb.fsu.edu/vshute/pdf/2021ETRDKUBA.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hyperlink" Target="mailto:vshute@fsu.ed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g"/><Relationship Id="rId18" Type="http://schemas.openxmlformats.org/officeDocument/2006/relationships/image" Target="../media/image51.jpg"/><Relationship Id="rId3" Type="http://schemas.openxmlformats.org/officeDocument/2006/relationships/image" Target="../media/image36.pn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slide" Target="slide11.xml"/><Relationship Id="rId2" Type="http://schemas.openxmlformats.org/officeDocument/2006/relationships/notesSlide" Target="../notesSlides/notesSlide41.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24" Type="http://schemas.openxmlformats.org/officeDocument/2006/relationships/image" Target="../media/image57.tiff"/><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tiff"/><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g"/><Relationship Id="rId9" Type="http://schemas.openxmlformats.org/officeDocument/2006/relationships/image" Target="../media/image42.jpeg"/><Relationship Id="rId14" Type="http://schemas.openxmlformats.org/officeDocument/2006/relationships/image" Target="../media/image47.jpg"/><Relationship Id="rId22"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pluto.coe.fsu.edu/RNetica"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553200" y="685800"/>
            <a:ext cx="5562600" cy="2314415"/>
          </a:xfrm>
          <a:prstGeom prst="rect">
            <a:avLst/>
          </a:prstGeom>
        </p:spPr>
        <p:txBody>
          <a:bodyPr vert="horz" lIns="91440" tIns="45720" rIns="91440" bIns="45720" rtlCol="0" anchor="b">
            <a:noAutofit/>
          </a:bodyPr>
          <a:lstStyle/>
          <a:p>
            <a:pPr marL="0" marR="0">
              <a:lnSpc>
                <a:spcPct val="107000"/>
              </a:lnSpc>
              <a:spcBef>
                <a:spcPts val="0"/>
              </a:spcBef>
              <a:spcAft>
                <a:spcPts val="0"/>
              </a:spcAft>
            </a:pPr>
            <a:r>
              <a:rPr lang="en-US" sz="4700" b="1" dirty="0">
                <a:solidFill>
                  <a:srgbClr val="333333"/>
                </a:solidFill>
                <a:effectLst/>
                <a:latin typeface="+mj-lt"/>
                <a:ea typeface="Times New Roman" panose="02020603050405020304" pitchFamily="18" charset="0"/>
                <a:cs typeface="Times New Roman" panose="02020603050405020304" pitchFamily="18" charset="0"/>
              </a:rPr>
              <a:t>Stealth Assessment in Games to Measure and Support Learning</a:t>
            </a:r>
            <a:endParaRPr lang="en-US" sz="4700" b="1" dirty="0">
              <a:solidFill>
                <a:srgbClr val="1F3763"/>
              </a:solidFill>
              <a:effectLst/>
              <a:latin typeface="+mj-lt"/>
              <a:ea typeface="Times New Roman" panose="02020603050405020304" pitchFamily="18" charset="0"/>
              <a:cs typeface="Times New Roman" panose="02020603050405020304" pitchFamily="18" charset="0"/>
            </a:endParaRPr>
          </a:p>
        </p:txBody>
      </p:sp>
      <p:pic>
        <p:nvPicPr>
          <p:cNvPr id="2" name="Picture Placeholder 7" descr="This is a picture of a hand drawing a line on a computer screen playing the game Physics Playground." title="The game in action and Introduction  to our work"/>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37421" r="12579"/>
          <a:stretch/>
        </p:blipFill>
        <p:spPr>
          <a:xfrm>
            <a:off x="1" y="10"/>
            <a:ext cx="6096000" cy="6857990"/>
          </a:xfrm>
          <a:prstGeom prst="rect">
            <a:avLst/>
          </a:prstGeom>
        </p:spPr>
      </p:pic>
      <p:sp>
        <p:nvSpPr>
          <p:cNvPr id="4" name="TextBox 3">
            <a:extLst>
              <a:ext uri="{FF2B5EF4-FFF2-40B4-BE49-F238E27FC236}">
                <a16:creationId xmlns:a16="http://schemas.microsoft.com/office/drawing/2014/main" id="{877EACB7-FBA6-4C7F-931E-DAD78FE69E9B}"/>
              </a:ext>
            </a:extLst>
          </p:cNvPr>
          <p:cNvSpPr txBox="1"/>
          <p:nvPr/>
        </p:nvSpPr>
        <p:spPr>
          <a:xfrm>
            <a:off x="6400800" y="5651869"/>
            <a:ext cx="5562600" cy="1015663"/>
          </a:xfrm>
          <a:prstGeom prst="rect">
            <a:avLst/>
          </a:prstGeom>
          <a:noFill/>
        </p:spPr>
        <p:txBody>
          <a:bodyPr wrap="square" rtlCol="0">
            <a:spAutoFit/>
          </a:bodyPr>
          <a:lstStyle/>
          <a:p>
            <a:pPr algn="ctr"/>
            <a:r>
              <a:rPr lang="en-US" sz="3600" i="1" dirty="0"/>
              <a:t>Valerie Shute </a:t>
            </a:r>
          </a:p>
          <a:p>
            <a:pPr algn="ctr"/>
            <a:r>
              <a:rPr lang="en-US" sz="2400" dirty="0"/>
              <a:t>Florida State University</a:t>
            </a:r>
          </a:p>
        </p:txBody>
      </p:sp>
      <p:sp>
        <p:nvSpPr>
          <p:cNvPr id="5" name="Rectangle 4">
            <a:extLst>
              <a:ext uri="{FF2B5EF4-FFF2-40B4-BE49-F238E27FC236}">
                <a16:creationId xmlns:a16="http://schemas.microsoft.com/office/drawing/2014/main" id="{7934F1A2-DBE1-4408-45A9-8BEA3C2B72F8}"/>
              </a:ext>
            </a:extLst>
          </p:cNvPr>
          <p:cNvSpPr/>
          <p:nvPr/>
        </p:nvSpPr>
        <p:spPr>
          <a:xfrm>
            <a:off x="7505700" y="3946652"/>
            <a:ext cx="36576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lumMod val="75000"/>
                  </a:schemeClr>
                </a:solidFill>
                <a:latin typeface="Century Gothic" panose="020B0502020202020204" pitchFamily="34" charset="0"/>
                <a:ea typeface="Calibri" panose="020F0502020204030204" pitchFamily="34" charset="0"/>
                <a:cs typeface="Biome Light" panose="020B0303030204020804" pitchFamily="34" charset="0"/>
              </a:rPr>
              <a:t>HKU Center for Information Technology in Education Research Symposium </a:t>
            </a:r>
          </a:p>
          <a:p>
            <a:pPr algn="ctr"/>
            <a:r>
              <a:rPr lang="en-US" sz="1200" dirty="0">
                <a:solidFill>
                  <a:schemeClr val="accent2">
                    <a:lumMod val="75000"/>
                  </a:schemeClr>
                </a:solidFill>
                <a:latin typeface="Century Gothic" panose="020B0502020202020204" pitchFamily="34" charset="0"/>
                <a:ea typeface="Calibri" panose="020F0502020204030204" pitchFamily="34" charset="0"/>
                <a:cs typeface="Biome Light" panose="020B0303030204020804" pitchFamily="34" charset="0"/>
              </a:rPr>
              <a:t>May 19, 2023</a:t>
            </a:r>
          </a:p>
        </p:txBody>
      </p:sp>
    </p:spTree>
    <p:extLst>
      <p:ext uri="{BB962C8B-B14F-4D97-AF65-F5344CB8AC3E}">
        <p14:creationId xmlns:p14="http://schemas.microsoft.com/office/powerpoint/2010/main" val="71112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612A6B-A49F-4355-8EDC-87FFC3101A8F}"/>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ectangle 24"/>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Models (ECD) </a:t>
            </a:r>
          </a:p>
        </p:txBody>
      </p:sp>
      <p:sp>
        <p:nvSpPr>
          <p:cNvPr id="4" name="TextBox 3"/>
          <p:cNvSpPr txBox="1"/>
          <p:nvPr/>
        </p:nvSpPr>
        <p:spPr>
          <a:xfrm>
            <a:off x="4082388" y="1840469"/>
            <a:ext cx="3994812" cy="461665"/>
          </a:xfrm>
          <a:prstGeom prst="rect">
            <a:avLst/>
          </a:prstGeom>
          <a:noFill/>
        </p:spPr>
        <p:txBody>
          <a:bodyPr wrap="none" rtlCol="0">
            <a:spAutoFit/>
          </a:bodyPr>
          <a:lstStyle/>
          <a:p>
            <a:r>
              <a:rPr lang="en-US" sz="2400" b="1" i="1" dirty="0"/>
              <a:t>Assessment Models &amp; Metrics</a:t>
            </a:r>
          </a:p>
        </p:txBody>
      </p:sp>
      <p:sp>
        <p:nvSpPr>
          <p:cNvPr id="5" name="TextBox 4"/>
          <p:cNvSpPr txBox="1"/>
          <p:nvPr/>
        </p:nvSpPr>
        <p:spPr>
          <a:xfrm>
            <a:off x="4160038" y="5257801"/>
            <a:ext cx="3787191" cy="461665"/>
          </a:xfrm>
          <a:prstGeom prst="rect">
            <a:avLst/>
          </a:prstGeom>
          <a:noFill/>
        </p:spPr>
        <p:txBody>
          <a:bodyPr wrap="none" rtlCol="0">
            <a:spAutoFit/>
          </a:bodyPr>
          <a:lstStyle/>
          <a:p>
            <a:r>
              <a:rPr lang="en-US" sz="2400" b="1" i="1" dirty="0"/>
              <a:t>Monitor &amp; Diagnose Success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73894"/>
            <a:ext cx="8852295" cy="3106312"/>
          </a:xfrm>
          <a:prstGeom prst="rect">
            <a:avLst/>
          </a:prstGeom>
        </p:spPr>
      </p:pic>
      <p:grpSp>
        <p:nvGrpSpPr>
          <p:cNvPr id="15" name="Group 14"/>
          <p:cNvGrpSpPr/>
          <p:nvPr/>
        </p:nvGrpSpPr>
        <p:grpSpPr>
          <a:xfrm>
            <a:off x="1730567" y="3438057"/>
            <a:ext cx="3124867" cy="1116611"/>
            <a:chOff x="354612" y="3390159"/>
            <a:chExt cx="3124867" cy="1116611"/>
          </a:xfrm>
        </p:grpSpPr>
        <p:sp>
          <p:nvSpPr>
            <p:cNvPr id="8" name="Oval 7"/>
            <p:cNvSpPr/>
            <p:nvPr/>
          </p:nvSpPr>
          <p:spPr>
            <a:xfrm>
              <a:off x="1437423" y="3390752"/>
              <a:ext cx="245575" cy="27099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5799" y="3390159"/>
              <a:ext cx="248540" cy="27099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4612" y="4239923"/>
              <a:ext cx="253802" cy="260918"/>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51759" y="4235771"/>
              <a:ext cx="247279" cy="27099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33865" y="3956470"/>
              <a:ext cx="250319" cy="261512"/>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308918" y="3736766"/>
              <a:ext cx="170561" cy="18056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301801" y="4232214"/>
              <a:ext cx="170561" cy="18056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6EFB30C-CD66-41E5-84E8-21312F560551}"/>
              </a:ext>
            </a:extLst>
          </p:cNvPr>
          <p:cNvSpPr txBox="1"/>
          <p:nvPr/>
        </p:nvSpPr>
        <p:spPr>
          <a:xfrm>
            <a:off x="2940067" y="6432753"/>
            <a:ext cx="6097112" cy="369332"/>
          </a:xfrm>
          <a:prstGeom prst="rect">
            <a:avLst/>
          </a:prstGeom>
          <a:noFill/>
        </p:spPr>
        <p:txBody>
          <a:bodyPr wrap="square">
            <a:spAutoFit/>
          </a:bodyPr>
          <a:lstStyle/>
          <a:p>
            <a:pPr algn="ctr"/>
            <a:r>
              <a:rPr lang="en-US" sz="1800" dirty="0">
                <a:latin typeface="Calibri" pitchFamily="34" charset="0"/>
              </a:rPr>
              <a:t>(adapted from Mislevy, Steinberg, &amp; Almond, 2003)</a:t>
            </a:r>
            <a:endParaRPr lang="en-US" sz="1800" dirty="0">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84495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10D348-051F-439B-B941-A680B68A4F6B}"/>
              </a:ext>
            </a:extLst>
          </p:cNvPr>
          <p:cNvGrpSpPr/>
          <p:nvPr/>
        </p:nvGrpSpPr>
        <p:grpSpPr>
          <a:xfrm>
            <a:off x="457199" y="1217809"/>
            <a:ext cx="6324601" cy="4897567"/>
            <a:chOff x="457199" y="1217809"/>
            <a:chExt cx="6324601" cy="4897567"/>
          </a:xfrm>
        </p:grpSpPr>
        <p:pic>
          <p:nvPicPr>
            <p:cNvPr id="17" name="Picture 16" descr="Graphical user interface, website&#10;&#10;Description automatically generated">
              <a:extLst>
                <a:ext uri="{FF2B5EF4-FFF2-40B4-BE49-F238E27FC236}">
                  <a16:creationId xmlns:a16="http://schemas.microsoft.com/office/drawing/2014/main" id="{5964E870-24B7-49A2-8A63-6AF7CD51B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217809"/>
              <a:ext cx="6324599" cy="489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146F3FBD-D7C3-4E24-94D5-8CEBB56BA6BC}"/>
                </a:ext>
              </a:extLst>
            </p:cNvPr>
            <p:cNvSpPr/>
            <p:nvPr/>
          </p:nvSpPr>
          <p:spPr>
            <a:xfrm>
              <a:off x="457199" y="1252402"/>
              <a:ext cx="6324599" cy="482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6AEEBE5-0254-4E05-9805-7E96A0336E92}"/>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49B8B67A-5B13-4670-96D7-28C6B909817C}"/>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Physics Playground</a:t>
            </a:r>
          </a:p>
        </p:txBody>
      </p:sp>
      <p:sp>
        <p:nvSpPr>
          <p:cNvPr id="8" name="Rectangle 7">
            <a:hlinkClick r:id="rId4" action="ppaction://hlinksldjump"/>
            <a:extLst>
              <a:ext uri="{FF2B5EF4-FFF2-40B4-BE49-F238E27FC236}">
                <a16:creationId xmlns:a16="http://schemas.microsoft.com/office/drawing/2014/main" id="{F40C583F-6477-46C3-A3B4-CE399E79E24D}"/>
              </a:ext>
            </a:extLst>
          </p:cNvPr>
          <p:cNvSpPr/>
          <p:nvPr/>
        </p:nvSpPr>
        <p:spPr>
          <a:xfrm>
            <a:off x="8001000" y="6469507"/>
            <a:ext cx="2133600" cy="28985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58267"/>
                </a:solidFill>
                <a:ea typeface="Tahoma" panose="020B0604030504040204" pitchFamily="34" charset="0"/>
                <a:cs typeface="Tahoma" panose="020B0604030504040204" pitchFamily="34" charset="0"/>
              </a:rPr>
              <a:t>The Team!</a:t>
            </a:r>
          </a:p>
        </p:txBody>
      </p:sp>
      <p:pic>
        <p:nvPicPr>
          <p:cNvPr id="9" name="Picture 2" descr="Image result for IES logo">
            <a:extLst>
              <a:ext uri="{FF2B5EF4-FFF2-40B4-BE49-F238E27FC236}">
                <a16:creationId xmlns:a16="http://schemas.microsoft.com/office/drawing/2014/main" id="{87F2562B-B2AD-454F-8474-7EF3AF2948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800" y="6299785"/>
            <a:ext cx="1420085" cy="459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nsf logo">
            <a:extLst>
              <a:ext uri="{FF2B5EF4-FFF2-40B4-BE49-F238E27FC236}">
                <a16:creationId xmlns:a16="http://schemas.microsoft.com/office/drawing/2014/main" id="{2BDF1036-7B19-4F5F-96BA-80C390332B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354" y="6241605"/>
            <a:ext cx="603147" cy="6031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gates foundation logo">
            <a:extLst>
              <a:ext uri="{FF2B5EF4-FFF2-40B4-BE49-F238E27FC236}">
                <a16:creationId xmlns:a16="http://schemas.microsoft.com/office/drawing/2014/main" id="{122605E4-4844-4050-8530-585F7DF462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546" b="35454"/>
          <a:stretch/>
        </p:blipFill>
        <p:spPr bwMode="auto">
          <a:xfrm>
            <a:off x="1752601" y="6334377"/>
            <a:ext cx="1768197" cy="4950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ADC53402-9730-487E-9CFE-C80C64686DFC}"/>
              </a:ext>
            </a:extLst>
          </p:cNvPr>
          <p:cNvSpPr txBox="1">
            <a:spLocks noChangeArrowheads="1"/>
          </p:cNvSpPr>
          <p:nvPr/>
        </p:nvSpPr>
        <p:spPr>
          <a:xfrm>
            <a:off x="854855" y="1550811"/>
            <a:ext cx="5225601" cy="4599158"/>
          </a:xfrm>
          <a:prstGeom prst="rect">
            <a:avLst/>
          </a:prstGeom>
          <a:effectLst>
            <a:glow rad="228600">
              <a:schemeClr val="accent6">
                <a:satMod val="175000"/>
                <a:alpha val="40000"/>
              </a:schemeClr>
            </a:glo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Font typeface="Wingdings" pitchFamily="2" charset="2"/>
              <a:buChar char="ü"/>
            </a:pPr>
            <a:r>
              <a:rPr lang="en-US" sz="2600" dirty="0">
                <a:latin typeface="Calibri" pitchFamily="34" charset="0"/>
                <a:cs typeface="Calibri" pitchFamily="34" charset="0"/>
              </a:rPr>
              <a:t>Goal: guide a          to a     . Everything obeys basic rules of physics (e.g., gravity, Newton’s 3 laws). </a:t>
            </a:r>
          </a:p>
          <a:p>
            <a:pPr>
              <a:spcBef>
                <a:spcPts val="0"/>
              </a:spcBef>
              <a:spcAft>
                <a:spcPts val="1200"/>
              </a:spcAft>
              <a:buFont typeface="Wingdings" pitchFamily="2" charset="2"/>
              <a:buChar char="ü"/>
            </a:pPr>
            <a:r>
              <a:rPr lang="en-US" sz="2600" dirty="0">
                <a:latin typeface="Calibri" pitchFamily="34" charset="0"/>
                <a:cs typeface="Calibri" pitchFamily="34" charset="0"/>
              </a:rPr>
              <a:t>Two types of levels: </a:t>
            </a:r>
          </a:p>
          <a:p>
            <a:pPr marL="457200" lvl="1" indent="0">
              <a:spcBef>
                <a:spcPts val="0"/>
              </a:spcBef>
              <a:spcAft>
                <a:spcPts val="1200"/>
              </a:spcAft>
              <a:buNone/>
            </a:pPr>
            <a:r>
              <a:rPr lang="en-US" i="1" dirty="0">
                <a:solidFill>
                  <a:srgbClr val="C00000"/>
                </a:solidFill>
                <a:effectLst>
                  <a:outerShdw blurRad="38100" dist="38100" dir="2700000" algn="tl">
                    <a:srgbClr val="000000">
                      <a:alpha val="43137"/>
                    </a:srgbClr>
                  </a:outerShdw>
                </a:effectLst>
                <a:latin typeface="Calibri" pitchFamily="34" charset="0"/>
                <a:cs typeface="Calibri" pitchFamily="34" charset="0"/>
              </a:rPr>
              <a:t>Sketching</a:t>
            </a:r>
            <a:r>
              <a:rPr lang="en-US" dirty="0">
                <a:latin typeface="Calibri" pitchFamily="34" charset="0"/>
                <a:cs typeface="Calibri" pitchFamily="34" charset="0"/>
              </a:rPr>
              <a:t>: player draws objects that "come to life" (e.g., pendulums, levers) </a:t>
            </a:r>
          </a:p>
          <a:p>
            <a:pPr marL="457200" lvl="1" indent="0">
              <a:spcBef>
                <a:spcPts val="0"/>
              </a:spcBef>
              <a:spcAft>
                <a:spcPts val="1200"/>
              </a:spcAft>
              <a:buNone/>
            </a:pPr>
            <a:r>
              <a:rPr lang="en-US" i="1" dirty="0">
                <a:solidFill>
                  <a:srgbClr val="C00000"/>
                </a:solidFill>
                <a:effectLst>
                  <a:outerShdw blurRad="38100" dist="38100" dir="2700000" algn="tl">
                    <a:srgbClr val="000000">
                      <a:alpha val="43137"/>
                    </a:srgbClr>
                  </a:outerShdw>
                </a:effectLst>
                <a:latin typeface="Calibri" pitchFamily="34" charset="0"/>
                <a:cs typeface="Calibri" pitchFamily="34" charset="0"/>
              </a:rPr>
              <a:t>Manipulation</a:t>
            </a:r>
            <a:r>
              <a:rPr lang="en-US" dirty="0">
                <a:latin typeface="Calibri" pitchFamily="34" charset="0"/>
                <a:cs typeface="Calibri" pitchFamily="34" charset="0"/>
              </a:rPr>
              <a:t>: player changes physics parameters to solve levels. </a:t>
            </a:r>
          </a:p>
        </p:txBody>
      </p:sp>
      <p:pic>
        <p:nvPicPr>
          <p:cNvPr id="14" name="Picture 2" descr="C:\Users\vshute\Dropbox\Gates new\Game Builds\Level Editor 1.1\gfx\goal\balloon_g.png">
            <a:extLst>
              <a:ext uri="{FF2B5EF4-FFF2-40B4-BE49-F238E27FC236}">
                <a16:creationId xmlns:a16="http://schemas.microsoft.com/office/drawing/2014/main" id="{313A7017-9562-4173-9123-726D8196AFC7}"/>
              </a:ext>
            </a:extLst>
          </p:cNvPr>
          <p:cNvPicPr>
            <a:picLocks noChangeAspect="1" noChangeArrowheads="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4190125" y="1400995"/>
            <a:ext cx="538657" cy="58995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22031D51-4E85-4125-963C-FE70C856B08F}"/>
              </a:ext>
            </a:extLst>
          </p:cNvPr>
          <p:cNvSpPr/>
          <p:nvPr/>
        </p:nvSpPr>
        <p:spPr>
          <a:xfrm>
            <a:off x="3124200" y="1600200"/>
            <a:ext cx="304800" cy="301426"/>
          </a:xfrm>
          <a:prstGeom prst="ellipse">
            <a:avLst/>
          </a:prstGeom>
          <a:solidFill>
            <a:srgbClr val="009644"/>
          </a:solid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aphical user interface, website&#10;&#10;Description automatically generated">
            <a:extLst>
              <a:ext uri="{FF2B5EF4-FFF2-40B4-BE49-F238E27FC236}">
                <a16:creationId xmlns:a16="http://schemas.microsoft.com/office/drawing/2014/main" id="{8D9894BB-8442-411C-860A-7D9D213F0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021" y="1221438"/>
            <a:ext cx="4269779" cy="489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917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51D9D3-B635-40BF-A195-1D6BCBA026A9}"/>
              </a:ext>
            </a:extLst>
          </p:cNvPr>
          <p:cNvSpPr/>
          <p:nvPr/>
        </p:nvSpPr>
        <p:spPr>
          <a:xfrm>
            <a:off x="-7232" y="4848"/>
            <a:ext cx="12192000" cy="685315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ntroPP-1" descr="This video introduces the game and its features. " title="Introductory video for the game Physics Playground">
            <a:hlinkClick r:id="" action="ppaction://media"/>
          </p:cNvPr>
          <p:cNvPicPr>
            <a:picLocks noGrp="1" noChangeAspect="1"/>
          </p:cNvPicPr>
          <p:nvPr>
            <p:ph type="pic" sz="quarter" idx="13"/>
            <a:videoFile r:link="rId2"/>
            <p:extLst>
              <p:ext uri="{DAA4B4D4-6D71-4841-9C94-3DE7FCFB9230}">
                <p14:media xmlns:p14="http://schemas.microsoft.com/office/powerpoint/2010/main" r:embed="rId1"/>
              </p:ext>
            </p:extLst>
          </p:nvPr>
        </p:nvPicPr>
        <p:blipFill rotWithShape="1">
          <a:blip r:embed="rId5"/>
          <a:srcRect l="30" r="144" b="84"/>
          <a:stretch/>
        </p:blipFill>
        <p:spPr>
          <a:xfrm>
            <a:off x="1440568" y="1033401"/>
            <a:ext cx="9296400" cy="5529263"/>
          </a:xfrm>
          <a:prstGeom prst="rect">
            <a:avLst/>
          </a:prstGeom>
        </p:spPr>
      </p:pic>
      <p:sp>
        <p:nvSpPr>
          <p:cNvPr id="8" name="Title 3" hidden="1">
            <a:extLst>
              <a:ext uri="{FF2B5EF4-FFF2-40B4-BE49-F238E27FC236}">
                <a16:creationId xmlns:a16="http://schemas.microsoft.com/office/drawing/2014/main" id="{AB2EF9D9-9BDD-48F4-86FB-DD92656A685A}"/>
              </a:ext>
            </a:extLst>
          </p:cNvPr>
          <p:cNvSpPr txBox="1">
            <a:spLocks/>
          </p:cNvSpPr>
          <p:nvPr/>
        </p:nvSpPr>
        <p:spPr>
          <a:xfrm>
            <a:off x="1940247" y="255589"/>
            <a:ext cx="8314070" cy="963725"/>
          </a:xfrm>
          <a:prstGeom prst="rect">
            <a:avLst/>
          </a:prstGeom>
          <a:solidFill>
            <a:schemeClr val="accent5">
              <a:lumMod val="75000"/>
              <a:alpha val="80000"/>
            </a:schemeClr>
          </a:solidFill>
        </p:spPr>
        <p:txBody>
          <a:bodyPr/>
          <a:lstStyle>
            <a:lvl1pPr algn="l" defTabSz="914400" rtl="0" eaLnBrk="1" latinLnBrk="0" hangingPunct="1">
              <a:lnSpc>
                <a:spcPct val="90000"/>
              </a:lnSpc>
              <a:spcBef>
                <a:spcPct val="0"/>
              </a:spcBef>
              <a:buNone/>
              <a:defRPr sz="3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solidFill>
                  <a:prstClr val="white"/>
                </a:solidFill>
                <a:effectLst>
                  <a:outerShdw blurRad="38100" dist="38100" dir="2700000" algn="tl">
                    <a:srgbClr val="000000">
                      <a:alpha val="43137"/>
                    </a:srgbClr>
                  </a:outerShdw>
                </a:effectLst>
              </a:rPr>
              <a:t>The game</a:t>
            </a:r>
            <a:endParaRPr lang="en-US" sz="4800" dirty="0">
              <a:effectLst>
                <a:outerShdw blurRad="38100" dist="38100" dir="2700000" algn="tl">
                  <a:srgbClr val="000000">
                    <a:alpha val="43137"/>
                  </a:srgbClr>
                </a:outerShdw>
              </a:effectLst>
            </a:endParaRPr>
          </a:p>
        </p:txBody>
      </p:sp>
      <p:sp>
        <p:nvSpPr>
          <p:cNvPr id="9" name="Rectangle 24">
            <a:extLst>
              <a:ext uri="{FF2B5EF4-FFF2-40B4-BE49-F238E27FC236}">
                <a16:creationId xmlns:a16="http://schemas.microsoft.com/office/drawing/2014/main" id="{84C6C84E-35DA-4F7F-A864-DE7BC21D9C3E}"/>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Physics Playground Video</a:t>
            </a:r>
          </a:p>
        </p:txBody>
      </p:sp>
    </p:spTree>
    <p:extLst>
      <p:ext uri="{BB962C8B-B14F-4D97-AF65-F5344CB8AC3E}">
        <p14:creationId xmlns:p14="http://schemas.microsoft.com/office/powerpoint/2010/main" val="1020560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614829" y="3133878"/>
            <a:ext cx="2008106" cy="1173138"/>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tx1"/>
                </a:solidFill>
              </a:rPr>
              <a:t>Newtonian </a:t>
            </a:r>
          </a:p>
          <a:p>
            <a:pPr algn="ctr"/>
            <a:r>
              <a:rPr lang="en-US" sz="2400" b="1" dirty="0">
                <a:solidFill>
                  <a:schemeClr val="tx1"/>
                </a:solidFill>
              </a:rPr>
              <a:t>Physics </a:t>
            </a:r>
          </a:p>
        </p:txBody>
      </p:sp>
      <p:sp>
        <p:nvSpPr>
          <p:cNvPr id="84" name="Rounded Rectangle 83"/>
          <p:cNvSpPr/>
          <p:nvPr/>
        </p:nvSpPr>
        <p:spPr>
          <a:xfrm>
            <a:off x="4474410" y="1424462"/>
            <a:ext cx="1694845" cy="87456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tx1"/>
                </a:solidFill>
              </a:rPr>
              <a:t>Force &amp; Motion</a:t>
            </a:r>
          </a:p>
        </p:txBody>
      </p:sp>
      <p:sp>
        <p:nvSpPr>
          <p:cNvPr id="85" name="Rounded Rectangle 84"/>
          <p:cNvSpPr/>
          <p:nvPr/>
        </p:nvSpPr>
        <p:spPr>
          <a:xfrm>
            <a:off x="4474410" y="3133878"/>
            <a:ext cx="1694845" cy="87456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tx1"/>
                </a:solidFill>
              </a:rPr>
              <a:t>Linear Momentum</a:t>
            </a:r>
          </a:p>
        </p:txBody>
      </p:sp>
      <p:sp>
        <p:nvSpPr>
          <p:cNvPr id="86" name="Rounded Rectangle 85"/>
          <p:cNvSpPr/>
          <p:nvPr/>
        </p:nvSpPr>
        <p:spPr>
          <a:xfrm>
            <a:off x="4474409" y="4688430"/>
            <a:ext cx="1694845" cy="65047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tx1"/>
                </a:solidFill>
              </a:rPr>
              <a:t>Energy</a:t>
            </a:r>
          </a:p>
        </p:txBody>
      </p:sp>
      <p:sp>
        <p:nvSpPr>
          <p:cNvPr id="87" name="Rounded Rectangle 86"/>
          <p:cNvSpPr/>
          <p:nvPr/>
        </p:nvSpPr>
        <p:spPr>
          <a:xfrm>
            <a:off x="4474408" y="5902728"/>
            <a:ext cx="1694845" cy="65047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tx1"/>
                </a:solidFill>
              </a:rPr>
              <a:t>Torque</a:t>
            </a:r>
          </a:p>
        </p:txBody>
      </p:sp>
      <p:sp>
        <p:nvSpPr>
          <p:cNvPr id="88" name="Rounded Rectangle 87"/>
          <p:cNvSpPr/>
          <p:nvPr/>
        </p:nvSpPr>
        <p:spPr>
          <a:xfrm>
            <a:off x="7590128" y="1219200"/>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Newton’s 1</a:t>
            </a:r>
            <a:r>
              <a:rPr lang="en-US" b="1" baseline="30000" dirty="0">
                <a:solidFill>
                  <a:schemeClr val="tx1"/>
                </a:solidFill>
              </a:rPr>
              <a:t>st</a:t>
            </a:r>
            <a:r>
              <a:rPr lang="en-US" b="1" dirty="0">
                <a:solidFill>
                  <a:schemeClr val="tx1"/>
                </a:solidFill>
              </a:rPr>
              <a:t> Law</a:t>
            </a:r>
          </a:p>
        </p:txBody>
      </p:sp>
      <p:sp>
        <p:nvSpPr>
          <p:cNvPr id="89" name="Rounded Rectangle 88"/>
          <p:cNvSpPr/>
          <p:nvPr/>
        </p:nvSpPr>
        <p:spPr>
          <a:xfrm>
            <a:off x="7590128" y="1816820"/>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Newton’s 2nd Law</a:t>
            </a:r>
          </a:p>
        </p:txBody>
      </p:sp>
      <p:sp>
        <p:nvSpPr>
          <p:cNvPr id="90" name="Rounded Rectangle 89"/>
          <p:cNvSpPr/>
          <p:nvPr/>
        </p:nvSpPr>
        <p:spPr>
          <a:xfrm>
            <a:off x="7590128" y="2414440"/>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Newton’s 3</a:t>
            </a:r>
            <a:r>
              <a:rPr lang="en-US" b="1" baseline="30000" dirty="0">
                <a:solidFill>
                  <a:schemeClr val="tx1"/>
                </a:solidFill>
              </a:rPr>
              <a:t>rd</a:t>
            </a:r>
            <a:r>
              <a:rPr lang="en-US" b="1" dirty="0">
                <a:solidFill>
                  <a:schemeClr val="tx1"/>
                </a:solidFill>
              </a:rPr>
              <a:t> Law</a:t>
            </a:r>
          </a:p>
        </p:txBody>
      </p:sp>
      <p:sp>
        <p:nvSpPr>
          <p:cNvPr id="91" name="Rounded Rectangle 90"/>
          <p:cNvSpPr/>
          <p:nvPr/>
        </p:nvSpPr>
        <p:spPr>
          <a:xfrm>
            <a:off x="7590128" y="3021488"/>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Properties of Momentum</a:t>
            </a:r>
          </a:p>
        </p:txBody>
      </p:sp>
      <p:sp>
        <p:nvSpPr>
          <p:cNvPr id="92" name="Rounded Rectangle 91"/>
          <p:cNvSpPr/>
          <p:nvPr/>
        </p:nvSpPr>
        <p:spPr>
          <a:xfrm>
            <a:off x="7590128" y="3619108"/>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Conservation of Momentum</a:t>
            </a:r>
          </a:p>
        </p:txBody>
      </p:sp>
      <p:sp>
        <p:nvSpPr>
          <p:cNvPr id="93" name="Rounded Rectangle 92"/>
          <p:cNvSpPr/>
          <p:nvPr/>
        </p:nvSpPr>
        <p:spPr>
          <a:xfrm>
            <a:off x="7590128" y="4376986"/>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Energy Can Transfer</a:t>
            </a:r>
          </a:p>
        </p:txBody>
      </p:sp>
      <p:sp>
        <p:nvSpPr>
          <p:cNvPr id="94" name="Rounded Rectangle 93"/>
          <p:cNvSpPr/>
          <p:nvPr/>
        </p:nvSpPr>
        <p:spPr>
          <a:xfrm>
            <a:off x="7590128" y="4974606"/>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Energy Can Dissipate</a:t>
            </a:r>
          </a:p>
        </p:txBody>
      </p:sp>
      <p:sp>
        <p:nvSpPr>
          <p:cNvPr id="95" name="Rounded Rectangle 94"/>
          <p:cNvSpPr/>
          <p:nvPr/>
        </p:nvSpPr>
        <p:spPr>
          <a:xfrm>
            <a:off x="7590128" y="5572226"/>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Properties of Torque</a:t>
            </a:r>
          </a:p>
        </p:txBody>
      </p:sp>
      <p:sp>
        <p:nvSpPr>
          <p:cNvPr id="96" name="Rounded Rectangle 95"/>
          <p:cNvSpPr/>
          <p:nvPr/>
        </p:nvSpPr>
        <p:spPr>
          <a:xfrm>
            <a:off x="7590128" y="6169848"/>
            <a:ext cx="3535071" cy="444942"/>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tx1"/>
                </a:solidFill>
              </a:rPr>
              <a:t>Static Equilibrium</a:t>
            </a:r>
          </a:p>
        </p:txBody>
      </p:sp>
      <p:cxnSp>
        <p:nvCxnSpPr>
          <p:cNvPr id="97" name="Elbow Connector 96"/>
          <p:cNvCxnSpPr>
            <a:cxnSpLocks/>
            <a:stCxn id="83" idx="3"/>
            <a:endCxn id="84" idx="1"/>
          </p:cNvCxnSpPr>
          <p:nvPr/>
        </p:nvCxnSpPr>
        <p:spPr>
          <a:xfrm flipV="1">
            <a:off x="2622935" y="1861745"/>
            <a:ext cx="1851475" cy="185870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8" name="Elbow Connector 97"/>
          <p:cNvCxnSpPr>
            <a:cxnSpLocks/>
            <a:stCxn id="83" idx="3"/>
            <a:endCxn id="85" idx="1"/>
          </p:cNvCxnSpPr>
          <p:nvPr/>
        </p:nvCxnSpPr>
        <p:spPr>
          <a:xfrm flipV="1">
            <a:off x="2622935" y="3571161"/>
            <a:ext cx="1851475" cy="14928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cxnSpLocks/>
            <a:stCxn id="83" idx="3"/>
            <a:endCxn id="86" idx="1"/>
          </p:cNvCxnSpPr>
          <p:nvPr/>
        </p:nvCxnSpPr>
        <p:spPr>
          <a:xfrm>
            <a:off x="2622935" y="3720447"/>
            <a:ext cx="1851474" cy="129321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cxnSpLocks/>
            <a:stCxn id="83" idx="3"/>
            <a:endCxn id="87" idx="1"/>
          </p:cNvCxnSpPr>
          <p:nvPr/>
        </p:nvCxnSpPr>
        <p:spPr>
          <a:xfrm>
            <a:off x="2622935" y="3720447"/>
            <a:ext cx="1851473" cy="250751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cxnSpLocks/>
            <a:stCxn id="84" idx="3"/>
            <a:endCxn id="88" idx="1"/>
          </p:cNvCxnSpPr>
          <p:nvPr/>
        </p:nvCxnSpPr>
        <p:spPr>
          <a:xfrm flipV="1">
            <a:off x="6169255" y="1441671"/>
            <a:ext cx="1420873" cy="42007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2" name="Elbow Connector 101"/>
          <p:cNvCxnSpPr>
            <a:cxnSpLocks/>
            <a:stCxn id="84" idx="3"/>
            <a:endCxn id="89" idx="1"/>
          </p:cNvCxnSpPr>
          <p:nvPr/>
        </p:nvCxnSpPr>
        <p:spPr>
          <a:xfrm>
            <a:off x="6169255" y="1861745"/>
            <a:ext cx="1420873" cy="17754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3" name="Elbow Connector 102"/>
          <p:cNvCxnSpPr>
            <a:cxnSpLocks/>
            <a:stCxn id="84" idx="3"/>
            <a:endCxn id="90" idx="1"/>
          </p:cNvCxnSpPr>
          <p:nvPr/>
        </p:nvCxnSpPr>
        <p:spPr>
          <a:xfrm>
            <a:off x="6169255" y="1861745"/>
            <a:ext cx="1420873" cy="77516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4" name="Elbow Connector 103"/>
          <p:cNvCxnSpPr>
            <a:cxnSpLocks/>
            <a:stCxn id="85" idx="3"/>
            <a:endCxn id="91" idx="1"/>
          </p:cNvCxnSpPr>
          <p:nvPr/>
        </p:nvCxnSpPr>
        <p:spPr>
          <a:xfrm flipV="1">
            <a:off x="6169255" y="3243959"/>
            <a:ext cx="1420873" cy="32720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5" name="Elbow Connector 104"/>
          <p:cNvCxnSpPr>
            <a:cxnSpLocks/>
            <a:stCxn id="85" idx="3"/>
            <a:endCxn id="92" idx="1"/>
          </p:cNvCxnSpPr>
          <p:nvPr/>
        </p:nvCxnSpPr>
        <p:spPr>
          <a:xfrm>
            <a:off x="6169255" y="3571161"/>
            <a:ext cx="1420873" cy="27041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6" name="Elbow Connector 105"/>
          <p:cNvCxnSpPr>
            <a:cxnSpLocks/>
            <a:stCxn id="86" idx="3"/>
            <a:endCxn id="93" idx="1"/>
          </p:cNvCxnSpPr>
          <p:nvPr/>
        </p:nvCxnSpPr>
        <p:spPr>
          <a:xfrm flipV="1">
            <a:off x="6169254" y="4599457"/>
            <a:ext cx="1420874" cy="41420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cxnSpLocks/>
            <a:stCxn id="86" idx="3"/>
            <a:endCxn id="94" idx="1"/>
          </p:cNvCxnSpPr>
          <p:nvPr/>
        </p:nvCxnSpPr>
        <p:spPr>
          <a:xfrm>
            <a:off x="6169254" y="5013666"/>
            <a:ext cx="1420874" cy="1834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8" name="Elbow Connector 107"/>
          <p:cNvCxnSpPr>
            <a:cxnSpLocks/>
            <a:stCxn id="87" idx="3"/>
            <a:endCxn id="95" idx="1"/>
          </p:cNvCxnSpPr>
          <p:nvPr/>
        </p:nvCxnSpPr>
        <p:spPr>
          <a:xfrm flipV="1">
            <a:off x="6169253" y="5794697"/>
            <a:ext cx="1420875" cy="43326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9" name="Elbow Connector 108"/>
          <p:cNvCxnSpPr>
            <a:cxnSpLocks/>
            <a:stCxn id="87" idx="3"/>
            <a:endCxn id="96" idx="1"/>
          </p:cNvCxnSpPr>
          <p:nvPr/>
        </p:nvCxnSpPr>
        <p:spPr>
          <a:xfrm>
            <a:off x="6169253" y="6227964"/>
            <a:ext cx="1420875" cy="16435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984565EF-6AED-4D3A-A365-ECD0100D04A3}"/>
              </a:ext>
            </a:extLst>
          </p:cNvPr>
          <p:cNvSpPr/>
          <p:nvPr/>
        </p:nvSpPr>
        <p:spPr>
          <a:xfrm>
            <a:off x="0" y="-22045"/>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4">
            <a:extLst>
              <a:ext uri="{FF2B5EF4-FFF2-40B4-BE49-F238E27FC236}">
                <a16:creationId xmlns:a16="http://schemas.microsoft.com/office/drawing/2014/main" id="{93325EF9-FC77-4BCD-80B0-E1E388132B61}"/>
              </a:ext>
            </a:extLst>
          </p:cNvPr>
          <p:cNvSpPr>
            <a:spLocks/>
          </p:cNvSpPr>
          <p:nvPr/>
        </p:nvSpPr>
        <p:spPr bwMode="auto">
          <a:xfrm>
            <a:off x="533400" y="-76200"/>
            <a:ext cx="10896600"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Physics Playground—Competency Model</a:t>
            </a:r>
          </a:p>
        </p:txBody>
      </p:sp>
      <p:sp>
        <p:nvSpPr>
          <p:cNvPr id="2" name="Freeform: Shape 1">
            <a:extLst>
              <a:ext uri="{FF2B5EF4-FFF2-40B4-BE49-F238E27FC236}">
                <a16:creationId xmlns:a16="http://schemas.microsoft.com/office/drawing/2014/main" id="{EB6E2E57-52AC-4622-9CDC-446AC690B0A3}"/>
              </a:ext>
            </a:extLst>
          </p:cNvPr>
          <p:cNvSpPr/>
          <p:nvPr/>
        </p:nvSpPr>
        <p:spPr>
          <a:xfrm>
            <a:off x="6579603" y="988133"/>
            <a:ext cx="5410740" cy="5773951"/>
          </a:xfrm>
          <a:custGeom>
            <a:avLst/>
            <a:gdLst>
              <a:gd name="connsiteX0" fmla="*/ 5181600 w 5410740"/>
              <a:gd name="connsiteY0" fmla="*/ 282108 h 5773951"/>
              <a:gd name="connsiteX1" fmla="*/ 5187043 w 5410740"/>
              <a:gd name="connsiteY1" fmla="*/ 254893 h 5773951"/>
              <a:gd name="connsiteX2" fmla="*/ 5143500 w 5410740"/>
              <a:gd name="connsiteY2" fmla="*/ 244008 h 5773951"/>
              <a:gd name="connsiteX3" fmla="*/ 5089071 w 5410740"/>
              <a:gd name="connsiteY3" fmla="*/ 195022 h 5773951"/>
              <a:gd name="connsiteX4" fmla="*/ 5029200 w 5410740"/>
              <a:gd name="connsiteY4" fmla="*/ 184136 h 5773951"/>
              <a:gd name="connsiteX5" fmla="*/ 5007428 w 5410740"/>
              <a:gd name="connsiteY5" fmla="*/ 167808 h 5773951"/>
              <a:gd name="connsiteX6" fmla="*/ 4985657 w 5410740"/>
              <a:gd name="connsiteY6" fmla="*/ 162365 h 5773951"/>
              <a:gd name="connsiteX7" fmla="*/ 4969328 w 5410740"/>
              <a:gd name="connsiteY7" fmla="*/ 146036 h 5773951"/>
              <a:gd name="connsiteX8" fmla="*/ 4914900 w 5410740"/>
              <a:gd name="connsiteY8" fmla="*/ 135151 h 5773951"/>
              <a:gd name="connsiteX9" fmla="*/ 4816928 w 5410740"/>
              <a:gd name="connsiteY9" fmla="*/ 118822 h 5773951"/>
              <a:gd name="connsiteX10" fmla="*/ 4789714 w 5410740"/>
              <a:gd name="connsiteY10" fmla="*/ 113379 h 5773951"/>
              <a:gd name="connsiteX11" fmla="*/ 4751614 w 5410740"/>
              <a:gd name="connsiteY11" fmla="*/ 102493 h 5773951"/>
              <a:gd name="connsiteX12" fmla="*/ 4229100 w 5410740"/>
              <a:gd name="connsiteY12" fmla="*/ 107936 h 5773951"/>
              <a:gd name="connsiteX13" fmla="*/ 4087585 w 5410740"/>
              <a:gd name="connsiteY13" fmla="*/ 113379 h 5773951"/>
              <a:gd name="connsiteX14" fmla="*/ 4016828 w 5410740"/>
              <a:gd name="connsiteY14" fmla="*/ 129708 h 5773951"/>
              <a:gd name="connsiteX15" fmla="*/ 3858985 w 5410740"/>
              <a:gd name="connsiteY15" fmla="*/ 151479 h 5773951"/>
              <a:gd name="connsiteX16" fmla="*/ 3788228 w 5410740"/>
              <a:gd name="connsiteY16" fmla="*/ 162365 h 5773951"/>
              <a:gd name="connsiteX17" fmla="*/ 3581400 w 5410740"/>
              <a:gd name="connsiteY17" fmla="*/ 167808 h 5773951"/>
              <a:gd name="connsiteX18" fmla="*/ 3358243 w 5410740"/>
              <a:gd name="connsiteY18" fmla="*/ 184136 h 5773951"/>
              <a:gd name="connsiteX19" fmla="*/ 3282043 w 5410740"/>
              <a:gd name="connsiteY19" fmla="*/ 200465 h 5773951"/>
              <a:gd name="connsiteX20" fmla="*/ 2721428 w 5410740"/>
              <a:gd name="connsiteY20" fmla="*/ 195022 h 5773951"/>
              <a:gd name="connsiteX21" fmla="*/ 2683328 w 5410740"/>
              <a:gd name="connsiteY21" fmla="*/ 189579 h 5773951"/>
              <a:gd name="connsiteX22" fmla="*/ 2618014 w 5410740"/>
              <a:gd name="connsiteY22" fmla="*/ 184136 h 5773951"/>
              <a:gd name="connsiteX23" fmla="*/ 2601685 w 5410740"/>
              <a:gd name="connsiteY23" fmla="*/ 178693 h 5773951"/>
              <a:gd name="connsiteX24" fmla="*/ 2558143 w 5410740"/>
              <a:gd name="connsiteY24" fmla="*/ 167808 h 5773951"/>
              <a:gd name="connsiteX25" fmla="*/ 2498271 w 5410740"/>
              <a:gd name="connsiteY25" fmla="*/ 146036 h 5773951"/>
              <a:gd name="connsiteX26" fmla="*/ 2443843 w 5410740"/>
              <a:gd name="connsiteY26" fmla="*/ 140593 h 5773951"/>
              <a:gd name="connsiteX27" fmla="*/ 2416628 w 5410740"/>
              <a:gd name="connsiteY27" fmla="*/ 129708 h 5773951"/>
              <a:gd name="connsiteX28" fmla="*/ 2286000 w 5410740"/>
              <a:gd name="connsiteY28" fmla="*/ 118822 h 5773951"/>
              <a:gd name="connsiteX29" fmla="*/ 2160814 w 5410740"/>
              <a:gd name="connsiteY29" fmla="*/ 97051 h 5773951"/>
              <a:gd name="connsiteX30" fmla="*/ 2084614 w 5410740"/>
              <a:gd name="connsiteY30" fmla="*/ 80722 h 5773951"/>
              <a:gd name="connsiteX31" fmla="*/ 2013857 w 5410740"/>
              <a:gd name="connsiteY31" fmla="*/ 75279 h 5773951"/>
              <a:gd name="connsiteX32" fmla="*/ 1975757 w 5410740"/>
              <a:gd name="connsiteY32" fmla="*/ 64393 h 5773951"/>
              <a:gd name="connsiteX33" fmla="*/ 1953985 w 5410740"/>
              <a:gd name="connsiteY33" fmla="*/ 58951 h 5773951"/>
              <a:gd name="connsiteX34" fmla="*/ 1872343 w 5410740"/>
              <a:gd name="connsiteY34" fmla="*/ 53508 h 5773951"/>
              <a:gd name="connsiteX35" fmla="*/ 1845128 w 5410740"/>
              <a:gd name="connsiteY35" fmla="*/ 42622 h 5773951"/>
              <a:gd name="connsiteX36" fmla="*/ 1355271 w 5410740"/>
              <a:gd name="connsiteY36" fmla="*/ 31736 h 5773951"/>
              <a:gd name="connsiteX37" fmla="*/ 1300843 w 5410740"/>
              <a:gd name="connsiteY37" fmla="*/ 42622 h 5773951"/>
              <a:gd name="connsiteX38" fmla="*/ 1262743 w 5410740"/>
              <a:gd name="connsiteY38" fmla="*/ 64393 h 5773951"/>
              <a:gd name="connsiteX39" fmla="*/ 1235528 w 5410740"/>
              <a:gd name="connsiteY39" fmla="*/ 86165 h 5773951"/>
              <a:gd name="connsiteX40" fmla="*/ 1153885 w 5410740"/>
              <a:gd name="connsiteY40" fmla="*/ 102493 h 5773951"/>
              <a:gd name="connsiteX41" fmla="*/ 1137557 w 5410740"/>
              <a:gd name="connsiteY41" fmla="*/ 107936 h 5773951"/>
              <a:gd name="connsiteX42" fmla="*/ 1017814 w 5410740"/>
              <a:gd name="connsiteY42" fmla="*/ 129708 h 5773951"/>
              <a:gd name="connsiteX43" fmla="*/ 990600 w 5410740"/>
              <a:gd name="connsiteY43" fmla="*/ 135151 h 5773951"/>
              <a:gd name="connsiteX44" fmla="*/ 887185 w 5410740"/>
              <a:gd name="connsiteY44" fmla="*/ 151479 h 5773951"/>
              <a:gd name="connsiteX45" fmla="*/ 838200 w 5410740"/>
              <a:gd name="connsiteY45" fmla="*/ 167808 h 5773951"/>
              <a:gd name="connsiteX46" fmla="*/ 821871 w 5410740"/>
              <a:gd name="connsiteY46" fmla="*/ 173251 h 5773951"/>
              <a:gd name="connsiteX47" fmla="*/ 805543 w 5410740"/>
              <a:gd name="connsiteY47" fmla="*/ 184136 h 5773951"/>
              <a:gd name="connsiteX48" fmla="*/ 772885 w 5410740"/>
              <a:gd name="connsiteY48" fmla="*/ 189579 h 5773951"/>
              <a:gd name="connsiteX49" fmla="*/ 729343 w 5410740"/>
              <a:gd name="connsiteY49" fmla="*/ 200465 h 5773951"/>
              <a:gd name="connsiteX50" fmla="*/ 696685 w 5410740"/>
              <a:gd name="connsiteY50" fmla="*/ 216793 h 5773951"/>
              <a:gd name="connsiteX51" fmla="*/ 658585 w 5410740"/>
              <a:gd name="connsiteY51" fmla="*/ 244008 h 5773951"/>
              <a:gd name="connsiteX52" fmla="*/ 625928 w 5410740"/>
              <a:gd name="connsiteY52" fmla="*/ 276665 h 5773951"/>
              <a:gd name="connsiteX53" fmla="*/ 576943 w 5410740"/>
              <a:gd name="connsiteY53" fmla="*/ 314765 h 5773951"/>
              <a:gd name="connsiteX54" fmla="*/ 571500 w 5410740"/>
              <a:gd name="connsiteY54" fmla="*/ 331093 h 5773951"/>
              <a:gd name="connsiteX55" fmla="*/ 533400 w 5410740"/>
              <a:gd name="connsiteY55" fmla="*/ 358308 h 5773951"/>
              <a:gd name="connsiteX56" fmla="*/ 522514 w 5410740"/>
              <a:gd name="connsiteY56" fmla="*/ 380079 h 5773951"/>
              <a:gd name="connsiteX57" fmla="*/ 484414 w 5410740"/>
              <a:gd name="connsiteY57" fmla="*/ 418179 h 5773951"/>
              <a:gd name="connsiteX58" fmla="*/ 451757 w 5410740"/>
              <a:gd name="connsiteY58" fmla="*/ 461722 h 5773951"/>
              <a:gd name="connsiteX59" fmla="*/ 413657 w 5410740"/>
              <a:gd name="connsiteY59" fmla="*/ 532479 h 5773951"/>
              <a:gd name="connsiteX60" fmla="*/ 364671 w 5410740"/>
              <a:gd name="connsiteY60" fmla="*/ 597793 h 5773951"/>
              <a:gd name="connsiteX61" fmla="*/ 342900 w 5410740"/>
              <a:gd name="connsiteY61" fmla="*/ 684879 h 5773951"/>
              <a:gd name="connsiteX62" fmla="*/ 326571 w 5410740"/>
              <a:gd name="connsiteY62" fmla="*/ 695765 h 5773951"/>
              <a:gd name="connsiteX63" fmla="*/ 304800 w 5410740"/>
              <a:gd name="connsiteY63" fmla="*/ 744751 h 5773951"/>
              <a:gd name="connsiteX64" fmla="*/ 299357 w 5410740"/>
              <a:gd name="connsiteY64" fmla="*/ 777408 h 5773951"/>
              <a:gd name="connsiteX65" fmla="*/ 283028 w 5410740"/>
              <a:gd name="connsiteY65" fmla="*/ 799179 h 5773951"/>
              <a:gd name="connsiteX66" fmla="*/ 266700 w 5410740"/>
              <a:gd name="connsiteY66" fmla="*/ 826393 h 5773951"/>
              <a:gd name="connsiteX67" fmla="*/ 261257 w 5410740"/>
              <a:gd name="connsiteY67" fmla="*/ 848165 h 5773951"/>
              <a:gd name="connsiteX68" fmla="*/ 244928 w 5410740"/>
              <a:gd name="connsiteY68" fmla="*/ 891708 h 5773951"/>
              <a:gd name="connsiteX69" fmla="*/ 239485 w 5410740"/>
              <a:gd name="connsiteY69" fmla="*/ 908036 h 5773951"/>
              <a:gd name="connsiteX70" fmla="*/ 228600 w 5410740"/>
              <a:gd name="connsiteY70" fmla="*/ 951579 h 5773951"/>
              <a:gd name="connsiteX71" fmla="*/ 217714 w 5410740"/>
              <a:gd name="connsiteY71" fmla="*/ 978793 h 5773951"/>
              <a:gd name="connsiteX72" fmla="*/ 206828 w 5410740"/>
              <a:gd name="connsiteY72" fmla="*/ 1022336 h 5773951"/>
              <a:gd name="connsiteX73" fmla="*/ 174171 w 5410740"/>
              <a:gd name="connsiteY73" fmla="*/ 1098536 h 5773951"/>
              <a:gd name="connsiteX74" fmla="*/ 168728 w 5410740"/>
              <a:gd name="connsiteY74" fmla="*/ 1163851 h 5773951"/>
              <a:gd name="connsiteX75" fmla="*/ 125185 w 5410740"/>
              <a:gd name="connsiteY75" fmla="*/ 1250936 h 5773951"/>
              <a:gd name="connsiteX76" fmla="*/ 97971 w 5410740"/>
              <a:gd name="connsiteY76" fmla="*/ 1354351 h 5773951"/>
              <a:gd name="connsiteX77" fmla="*/ 92528 w 5410740"/>
              <a:gd name="connsiteY77" fmla="*/ 1397893 h 5773951"/>
              <a:gd name="connsiteX78" fmla="*/ 81643 w 5410740"/>
              <a:gd name="connsiteY78" fmla="*/ 1446879 h 5773951"/>
              <a:gd name="connsiteX79" fmla="*/ 65314 w 5410740"/>
              <a:gd name="connsiteY79" fmla="*/ 1610165 h 5773951"/>
              <a:gd name="connsiteX80" fmla="*/ 54428 w 5410740"/>
              <a:gd name="connsiteY80" fmla="*/ 1659151 h 5773951"/>
              <a:gd name="connsiteX81" fmla="*/ 38100 w 5410740"/>
              <a:gd name="connsiteY81" fmla="*/ 1806108 h 5773951"/>
              <a:gd name="connsiteX82" fmla="*/ 27214 w 5410740"/>
              <a:gd name="connsiteY82" fmla="*/ 1855093 h 5773951"/>
              <a:gd name="connsiteX83" fmla="*/ 16328 w 5410740"/>
              <a:gd name="connsiteY83" fmla="*/ 1985722 h 5773951"/>
              <a:gd name="connsiteX84" fmla="*/ 10885 w 5410740"/>
              <a:gd name="connsiteY84" fmla="*/ 2067365 h 5773951"/>
              <a:gd name="connsiteX85" fmla="*/ 0 w 5410740"/>
              <a:gd name="connsiteY85" fmla="*/ 2132679 h 5773951"/>
              <a:gd name="connsiteX86" fmla="*/ 10885 w 5410740"/>
              <a:gd name="connsiteY86" fmla="*/ 2894679 h 5773951"/>
              <a:gd name="connsiteX87" fmla="*/ 27214 w 5410740"/>
              <a:gd name="connsiteY87" fmla="*/ 3019865 h 5773951"/>
              <a:gd name="connsiteX88" fmla="*/ 32657 w 5410740"/>
              <a:gd name="connsiteY88" fmla="*/ 3057965 h 5773951"/>
              <a:gd name="connsiteX89" fmla="*/ 38100 w 5410740"/>
              <a:gd name="connsiteY89" fmla="*/ 3117836 h 5773951"/>
              <a:gd name="connsiteX90" fmla="*/ 54428 w 5410740"/>
              <a:gd name="connsiteY90" fmla="*/ 3226693 h 5773951"/>
              <a:gd name="connsiteX91" fmla="*/ 70757 w 5410740"/>
              <a:gd name="connsiteY91" fmla="*/ 3351879 h 5773951"/>
              <a:gd name="connsiteX92" fmla="*/ 97971 w 5410740"/>
              <a:gd name="connsiteY92" fmla="*/ 3438965 h 5773951"/>
              <a:gd name="connsiteX93" fmla="*/ 103414 w 5410740"/>
              <a:gd name="connsiteY93" fmla="*/ 3466179 h 5773951"/>
              <a:gd name="connsiteX94" fmla="*/ 114300 w 5410740"/>
              <a:gd name="connsiteY94" fmla="*/ 3509722 h 5773951"/>
              <a:gd name="connsiteX95" fmla="*/ 119743 w 5410740"/>
              <a:gd name="connsiteY95" fmla="*/ 3553265 h 5773951"/>
              <a:gd name="connsiteX96" fmla="*/ 136071 w 5410740"/>
              <a:gd name="connsiteY96" fmla="*/ 3580479 h 5773951"/>
              <a:gd name="connsiteX97" fmla="*/ 152400 w 5410740"/>
              <a:gd name="connsiteY97" fmla="*/ 3651236 h 5773951"/>
              <a:gd name="connsiteX98" fmla="*/ 157843 w 5410740"/>
              <a:gd name="connsiteY98" fmla="*/ 3694779 h 5773951"/>
              <a:gd name="connsiteX99" fmla="*/ 185057 w 5410740"/>
              <a:gd name="connsiteY99" fmla="*/ 3765536 h 5773951"/>
              <a:gd name="connsiteX100" fmla="*/ 190500 w 5410740"/>
              <a:gd name="connsiteY100" fmla="*/ 3809079 h 5773951"/>
              <a:gd name="connsiteX101" fmla="*/ 206828 w 5410740"/>
              <a:gd name="connsiteY101" fmla="*/ 3841736 h 5773951"/>
              <a:gd name="connsiteX102" fmla="*/ 244928 w 5410740"/>
              <a:gd name="connsiteY102" fmla="*/ 3939708 h 5773951"/>
              <a:gd name="connsiteX103" fmla="*/ 250371 w 5410740"/>
              <a:gd name="connsiteY103" fmla="*/ 3977808 h 5773951"/>
              <a:gd name="connsiteX104" fmla="*/ 277585 w 5410740"/>
              <a:gd name="connsiteY104" fmla="*/ 4064893 h 5773951"/>
              <a:gd name="connsiteX105" fmla="*/ 293914 w 5410740"/>
              <a:gd name="connsiteY105" fmla="*/ 4092108 h 5773951"/>
              <a:gd name="connsiteX106" fmla="*/ 342900 w 5410740"/>
              <a:gd name="connsiteY106" fmla="*/ 4200965 h 5773951"/>
              <a:gd name="connsiteX107" fmla="*/ 375557 w 5410740"/>
              <a:gd name="connsiteY107" fmla="*/ 4282608 h 5773951"/>
              <a:gd name="connsiteX108" fmla="*/ 402771 w 5410740"/>
              <a:gd name="connsiteY108" fmla="*/ 4331593 h 5773951"/>
              <a:gd name="connsiteX109" fmla="*/ 419100 w 5410740"/>
              <a:gd name="connsiteY109" fmla="*/ 4386022 h 5773951"/>
              <a:gd name="connsiteX110" fmla="*/ 473528 w 5410740"/>
              <a:gd name="connsiteY110" fmla="*/ 4500322 h 5773951"/>
              <a:gd name="connsiteX111" fmla="*/ 517071 w 5410740"/>
              <a:gd name="connsiteY111" fmla="*/ 4587408 h 5773951"/>
              <a:gd name="connsiteX112" fmla="*/ 533400 w 5410740"/>
              <a:gd name="connsiteY112" fmla="*/ 4620065 h 5773951"/>
              <a:gd name="connsiteX113" fmla="*/ 549728 w 5410740"/>
              <a:gd name="connsiteY113" fmla="*/ 4674493 h 5773951"/>
              <a:gd name="connsiteX114" fmla="*/ 582385 w 5410740"/>
              <a:gd name="connsiteY114" fmla="*/ 4739808 h 5773951"/>
              <a:gd name="connsiteX115" fmla="*/ 609600 w 5410740"/>
              <a:gd name="connsiteY115" fmla="*/ 4794236 h 5773951"/>
              <a:gd name="connsiteX116" fmla="*/ 636814 w 5410740"/>
              <a:gd name="connsiteY116" fmla="*/ 4837779 h 5773951"/>
              <a:gd name="connsiteX117" fmla="*/ 707571 w 5410740"/>
              <a:gd name="connsiteY117" fmla="*/ 4973851 h 5773951"/>
              <a:gd name="connsiteX118" fmla="*/ 745671 w 5410740"/>
              <a:gd name="connsiteY118" fmla="*/ 5050051 h 5773951"/>
              <a:gd name="connsiteX119" fmla="*/ 794657 w 5410740"/>
              <a:gd name="connsiteY119" fmla="*/ 5109922 h 5773951"/>
              <a:gd name="connsiteX120" fmla="*/ 821871 w 5410740"/>
              <a:gd name="connsiteY120" fmla="*/ 5142579 h 5773951"/>
              <a:gd name="connsiteX121" fmla="*/ 832757 w 5410740"/>
              <a:gd name="connsiteY121" fmla="*/ 5175236 h 5773951"/>
              <a:gd name="connsiteX122" fmla="*/ 870857 w 5410740"/>
              <a:gd name="connsiteY122" fmla="*/ 5213336 h 5773951"/>
              <a:gd name="connsiteX123" fmla="*/ 876300 w 5410740"/>
              <a:gd name="connsiteY123" fmla="*/ 5229665 h 5773951"/>
              <a:gd name="connsiteX124" fmla="*/ 892628 w 5410740"/>
              <a:gd name="connsiteY124" fmla="*/ 5251436 h 5773951"/>
              <a:gd name="connsiteX125" fmla="*/ 930728 w 5410740"/>
              <a:gd name="connsiteY125" fmla="*/ 5322193 h 5773951"/>
              <a:gd name="connsiteX126" fmla="*/ 936171 w 5410740"/>
              <a:gd name="connsiteY126" fmla="*/ 5343965 h 5773951"/>
              <a:gd name="connsiteX127" fmla="*/ 974271 w 5410740"/>
              <a:gd name="connsiteY127" fmla="*/ 5376622 h 5773951"/>
              <a:gd name="connsiteX128" fmla="*/ 1006928 w 5410740"/>
              <a:gd name="connsiteY128" fmla="*/ 5431051 h 5773951"/>
              <a:gd name="connsiteX129" fmla="*/ 1045028 w 5410740"/>
              <a:gd name="connsiteY129" fmla="*/ 5474593 h 5773951"/>
              <a:gd name="connsiteX130" fmla="*/ 1077685 w 5410740"/>
              <a:gd name="connsiteY130" fmla="*/ 5490922 h 5773951"/>
              <a:gd name="connsiteX131" fmla="*/ 1088571 w 5410740"/>
              <a:gd name="connsiteY131" fmla="*/ 5507251 h 5773951"/>
              <a:gd name="connsiteX132" fmla="*/ 1148443 w 5410740"/>
              <a:gd name="connsiteY132" fmla="*/ 5545351 h 5773951"/>
              <a:gd name="connsiteX133" fmla="*/ 1159328 w 5410740"/>
              <a:gd name="connsiteY133" fmla="*/ 5572565 h 5773951"/>
              <a:gd name="connsiteX134" fmla="*/ 1181100 w 5410740"/>
              <a:gd name="connsiteY134" fmla="*/ 5583451 h 5773951"/>
              <a:gd name="connsiteX135" fmla="*/ 1219200 w 5410740"/>
              <a:gd name="connsiteY135" fmla="*/ 5610665 h 5773951"/>
              <a:gd name="connsiteX136" fmla="*/ 1251857 w 5410740"/>
              <a:gd name="connsiteY136" fmla="*/ 5637879 h 5773951"/>
              <a:gd name="connsiteX137" fmla="*/ 1300843 w 5410740"/>
              <a:gd name="connsiteY137" fmla="*/ 5665093 h 5773951"/>
              <a:gd name="connsiteX138" fmla="*/ 1333500 w 5410740"/>
              <a:gd name="connsiteY138" fmla="*/ 5686865 h 5773951"/>
              <a:gd name="connsiteX139" fmla="*/ 1387928 w 5410740"/>
              <a:gd name="connsiteY139" fmla="*/ 5703193 h 5773951"/>
              <a:gd name="connsiteX140" fmla="*/ 1458685 w 5410740"/>
              <a:gd name="connsiteY140" fmla="*/ 5719522 h 5773951"/>
              <a:gd name="connsiteX141" fmla="*/ 2715985 w 5410740"/>
              <a:gd name="connsiteY141" fmla="*/ 5724965 h 5773951"/>
              <a:gd name="connsiteX142" fmla="*/ 2830285 w 5410740"/>
              <a:gd name="connsiteY142" fmla="*/ 5735851 h 5773951"/>
              <a:gd name="connsiteX143" fmla="*/ 2890157 w 5410740"/>
              <a:gd name="connsiteY143" fmla="*/ 5746736 h 5773951"/>
              <a:gd name="connsiteX144" fmla="*/ 2917371 w 5410740"/>
              <a:gd name="connsiteY144" fmla="*/ 5752179 h 5773951"/>
              <a:gd name="connsiteX145" fmla="*/ 3037114 w 5410740"/>
              <a:gd name="connsiteY145" fmla="*/ 5763065 h 5773951"/>
              <a:gd name="connsiteX146" fmla="*/ 3200400 w 5410740"/>
              <a:gd name="connsiteY146" fmla="*/ 5773951 h 5773951"/>
              <a:gd name="connsiteX147" fmla="*/ 4577443 w 5410740"/>
              <a:gd name="connsiteY147" fmla="*/ 5768508 h 5773951"/>
              <a:gd name="connsiteX148" fmla="*/ 4615543 w 5410740"/>
              <a:gd name="connsiteY148" fmla="*/ 5752179 h 5773951"/>
              <a:gd name="connsiteX149" fmla="*/ 4697185 w 5410740"/>
              <a:gd name="connsiteY149" fmla="*/ 5741293 h 5773951"/>
              <a:gd name="connsiteX150" fmla="*/ 4767943 w 5410740"/>
              <a:gd name="connsiteY150" fmla="*/ 5719522 h 5773951"/>
              <a:gd name="connsiteX151" fmla="*/ 4871357 w 5410740"/>
              <a:gd name="connsiteY151" fmla="*/ 5681422 h 5773951"/>
              <a:gd name="connsiteX152" fmla="*/ 4953000 w 5410740"/>
              <a:gd name="connsiteY152" fmla="*/ 5610665 h 5773951"/>
              <a:gd name="connsiteX153" fmla="*/ 4980214 w 5410740"/>
              <a:gd name="connsiteY153" fmla="*/ 5594336 h 5773951"/>
              <a:gd name="connsiteX154" fmla="*/ 5012871 w 5410740"/>
              <a:gd name="connsiteY154" fmla="*/ 5561679 h 5773951"/>
              <a:gd name="connsiteX155" fmla="*/ 5040085 w 5410740"/>
              <a:gd name="connsiteY155" fmla="*/ 5545351 h 5773951"/>
              <a:gd name="connsiteX156" fmla="*/ 5099957 w 5410740"/>
              <a:gd name="connsiteY156" fmla="*/ 5501808 h 5773951"/>
              <a:gd name="connsiteX157" fmla="*/ 5138057 w 5410740"/>
              <a:gd name="connsiteY157" fmla="*/ 5447379 h 5773951"/>
              <a:gd name="connsiteX158" fmla="*/ 5197928 w 5410740"/>
              <a:gd name="connsiteY158" fmla="*/ 5382065 h 5773951"/>
              <a:gd name="connsiteX159" fmla="*/ 5214257 w 5410740"/>
              <a:gd name="connsiteY159" fmla="*/ 5349408 h 5773951"/>
              <a:gd name="connsiteX160" fmla="*/ 5252357 w 5410740"/>
              <a:gd name="connsiteY160" fmla="*/ 5256879 h 5773951"/>
              <a:gd name="connsiteX161" fmla="*/ 5285014 w 5410740"/>
              <a:gd name="connsiteY161" fmla="*/ 5202451 h 5773951"/>
              <a:gd name="connsiteX162" fmla="*/ 5301343 w 5410740"/>
              <a:gd name="connsiteY162" fmla="*/ 5142579 h 5773951"/>
              <a:gd name="connsiteX163" fmla="*/ 5317671 w 5410740"/>
              <a:gd name="connsiteY163" fmla="*/ 5104479 h 5773951"/>
              <a:gd name="connsiteX164" fmla="*/ 5339443 w 5410740"/>
              <a:gd name="connsiteY164" fmla="*/ 5017393 h 5773951"/>
              <a:gd name="connsiteX165" fmla="*/ 5377543 w 5410740"/>
              <a:gd name="connsiteY165" fmla="*/ 4679936 h 5773951"/>
              <a:gd name="connsiteX166" fmla="*/ 5410200 w 5410740"/>
              <a:gd name="connsiteY166" fmla="*/ 3863508 h 5773951"/>
              <a:gd name="connsiteX167" fmla="*/ 5377543 w 5410740"/>
              <a:gd name="connsiteY167" fmla="*/ 3101508 h 5773951"/>
              <a:gd name="connsiteX168" fmla="*/ 5344885 w 5410740"/>
              <a:gd name="connsiteY168" fmla="*/ 2927336 h 5773951"/>
              <a:gd name="connsiteX169" fmla="*/ 5317671 w 5410740"/>
              <a:gd name="connsiteY169" fmla="*/ 2872908 h 5773951"/>
              <a:gd name="connsiteX170" fmla="*/ 5306785 w 5410740"/>
              <a:gd name="connsiteY170" fmla="*/ 2818479 h 5773951"/>
              <a:gd name="connsiteX171" fmla="*/ 5241471 w 5410740"/>
              <a:gd name="connsiteY171" fmla="*/ 2627979 h 5773951"/>
              <a:gd name="connsiteX172" fmla="*/ 5192485 w 5410740"/>
              <a:gd name="connsiteY172" fmla="*/ 2426593 h 5773951"/>
              <a:gd name="connsiteX173" fmla="*/ 5132614 w 5410740"/>
              <a:gd name="connsiteY173" fmla="*/ 2230651 h 5773951"/>
              <a:gd name="connsiteX174" fmla="*/ 5094514 w 5410740"/>
              <a:gd name="connsiteY174" fmla="*/ 2029265 h 5773951"/>
              <a:gd name="connsiteX175" fmla="*/ 5089071 w 5410740"/>
              <a:gd name="connsiteY175" fmla="*/ 1953065 h 5773951"/>
              <a:gd name="connsiteX176" fmla="*/ 5067300 w 5410740"/>
              <a:gd name="connsiteY176" fmla="*/ 1795222 h 5773951"/>
              <a:gd name="connsiteX177" fmla="*/ 5061857 w 5410740"/>
              <a:gd name="connsiteY177" fmla="*/ 1751679 h 5773951"/>
              <a:gd name="connsiteX178" fmla="*/ 5018314 w 5410740"/>
              <a:gd name="connsiteY178" fmla="*/ 1621051 h 5773951"/>
              <a:gd name="connsiteX179" fmla="*/ 4991100 w 5410740"/>
              <a:gd name="connsiteY179" fmla="*/ 1425108 h 5773951"/>
              <a:gd name="connsiteX180" fmla="*/ 4985657 w 5410740"/>
              <a:gd name="connsiteY180" fmla="*/ 1321693 h 5773951"/>
              <a:gd name="connsiteX181" fmla="*/ 4969328 w 5410740"/>
              <a:gd name="connsiteY181" fmla="*/ 1278151 h 5773951"/>
              <a:gd name="connsiteX182" fmla="*/ 4958443 w 5410740"/>
              <a:gd name="connsiteY182" fmla="*/ 1223722 h 5773951"/>
              <a:gd name="connsiteX183" fmla="*/ 4931228 w 5410740"/>
              <a:gd name="connsiteY183" fmla="*/ 1114865 h 5773951"/>
              <a:gd name="connsiteX184" fmla="*/ 4914900 w 5410740"/>
              <a:gd name="connsiteY184" fmla="*/ 973351 h 5773951"/>
              <a:gd name="connsiteX185" fmla="*/ 4909457 w 5410740"/>
              <a:gd name="connsiteY185" fmla="*/ 957022 h 5773951"/>
              <a:gd name="connsiteX186" fmla="*/ 4925785 w 5410740"/>
              <a:gd name="connsiteY186" fmla="*/ 831836 h 5773951"/>
              <a:gd name="connsiteX187" fmla="*/ 4958443 w 5410740"/>
              <a:gd name="connsiteY187" fmla="*/ 788293 h 5773951"/>
              <a:gd name="connsiteX188" fmla="*/ 4969328 w 5410740"/>
              <a:gd name="connsiteY188" fmla="*/ 733865 h 5773951"/>
              <a:gd name="connsiteX189" fmla="*/ 4985657 w 5410740"/>
              <a:gd name="connsiteY189" fmla="*/ 684879 h 5773951"/>
              <a:gd name="connsiteX190" fmla="*/ 5012871 w 5410740"/>
              <a:gd name="connsiteY190" fmla="*/ 614122 h 5773951"/>
              <a:gd name="connsiteX191" fmla="*/ 5034643 w 5410740"/>
              <a:gd name="connsiteY191" fmla="*/ 548808 h 5773951"/>
              <a:gd name="connsiteX192" fmla="*/ 5061857 w 5410740"/>
              <a:gd name="connsiteY192" fmla="*/ 499822 h 5773951"/>
              <a:gd name="connsiteX193" fmla="*/ 5078185 w 5410740"/>
              <a:gd name="connsiteY193" fmla="*/ 439951 h 5773951"/>
              <a:gd name="connsiteX194" fmla="*/ 5116285 w 5410740"/>
              <a:gd name="connsiteY194" fmla="*/ 363751 h 5773951"/>
              <a:gd name="connsiteX195" fmla="*/ 5121728 w 5410740"/>
              <a:gd name="connsiteY195" fmla="*/ 347422 h 5773951"/>
              <a:gd name="connsiteX196" fmla="*/ 5127171 w 5410740"/>
              <a:gd name="connsiteY196" fmla="*/ 320208 h 5773951"/>
              <a:gd name="connsiteX197" fmla="*/ 5154385 w 5410740"/>
              <a:gd name="connsiteY197" fmla="*/ 276665 h 5773951"/>
              <a:gd name="connsiteX198" fmla="*/ 5181600 w 5410740"/>
              <a:gd name="connsiteY198" fmla="*/ 282108 h 57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5410740" h="5773951">
                <a:moveTo>
                  <a:pt x="5181600" y="282108"/>
                </a:moveTo>
                <a:cubicBezTo>
                  <a:pt x="5187043" y="278479"/>
                  <a:pt x="5193585" y="261435"/>
                  <a:pt x="5187043" y="254893"/>
                </a:cubicBezTo>
                <a:cubicBezTo>
                  <a:pt x="5176464" y="244314"/>
                  <a:pt x="5157310" y="249762"/>
                  <a:pt x="5143500" y="244008"/>
                </a:cubicBezTo>
                <a:cubicBezTo>
                  <a:pt x="5094095" y="223423"/>
                  <a:pt x="5154136" y="225641"/>
                  <a:pt x="5089071" y="195022"/>
                </a:cubicBezTo>
                <a:cubicBezTo>
                  <a:pt x="5070718" y="186385"/>
                  <a:pt x="5049157" y="187765"/>
                  <a:pt x="5029200" y="184136"/>
                </a:cubicBezTo>
                <a:cubicBezTo>
                  <a:pt x="5021943" y="178693"/>
                  <a:pt x="5015542" y="171865"/>
                  <a:pt x="5007428" y="167808"/>
                </a:cubicBezTo>
                <a:cubicBezTo>
                  <a:pt x="5000737" y="164463"/>
                  <a:pt x="4992152" y="166076"/>
                  <a:pt x="4985657" y="162365"/>
                </a:cubicBezTo>
                <a:cubicBezTo>
                  <a:pt x="4978974" y="158546"/>
                  <a:pt x="4976011" y="149855"/>
                  <a:pt x="4969328" y="146036"/>
                </a:cubicBezTo>
                <a:cubicBezTo>
                  <a:pt x="4962639" y="142214"/>
                  <a:pt x="4916890" y="135483"/>
                  <a:pt x="4914900" y="135151"/>
                </a:cubicBezTo>
                <a:cubicBezTo>
                  <a:pt x="4861517" y="117356"/>
                  <a:pt x="4893678" y="125218"/>
                  <a:pt x="4816928" y="118822"/>
                </a:cubicBezTo>
                <a:cubicBezTo>
                  <a:pt x="4807857" y="117008"/>
                  <a:pt x="4798689" y="115623"/>
                  <a:pt x="4789714" y="113379"/>
                </a:cubicBezTo>
                <a:cubicBezTo>
                  <a:pt x="4776900" y="110175"/>
                  <a:pt x="4764822" y="102621"/>
                  <a:pt x="4751614" y="102493"/>
                </a:cubicBezTo>
                <a:lnTo>
                  <a:pt x="4229100" y="107936"/>
                </a:lnTo>
                <a:cubicBezTo>
                  <a:pt x="4181928" y="109750"/>
                  <a:pt x="4134694" y="110340"/>
                  <a:pt x="4087585" y="113379"/>
                </a:cubicBezTo>
                <a:cubicBezTo>
                  <a:pt x="4075118" y="114183"/>
                  <a:pt x="4021771" y="128825"/>
                  <a:pt x="4016828" y="129708"/>
                </a:cubicBezTo>
                <a:cubicBezTo>
                  <a:pt x="3862230" y="157315"/>
                  <a:pt x="3957644" y="138025"/>
                  <a:pt x="3858985" y="151479"/>
                </a:cubicBezTo>
                <a:cubicBezTo>
                  <a:pt x="3835341" y="154703"/>
                  <a:pt x="3812050" y="160964"/>
                  <a:pt x="3788228" y="162365"/>
                </a:cubicBezTo>
                <a:cubicBezTo>
                  <a:pt x="3719380" y="166415"/>
                  <a:pt x="3650343" y="165994"/>
                  <a:pt x="3581400" y="167808"/>
                </a:cubicBezTo>
                <a:cubicBezTo>
                  <a:pt x="3472655" y="198876"/>
                  <a:pt x="3609333" y="163211"/>
                  <a:pt x="3358243" y="184136"/>
                </a:cubicBezTo>
                <a:cubicBezTo>
                  <a:pt x="3332356" y="186293"/>
                  <a:pt x="3307443" y="195022"/>
                  <a:pt x="3282043" y="200465"/>
                </a:cubicBezTo>
                <a:lnTo>
                  <a:pt x="2721428" y="195022"/>
                </a:lnTo>
                <a:cubicBezTo>
                  <a:pt x="2708601" y="194789"/>
                  <a:pt x="2696086" y="190922"/>
                  <a:pt x="2683328" y="189579"/>
                </a:cubicBezTo>
                <a:cubicBezTo>
                  <a:pt x="2661601" y="187292"/>
                  <a:pt x="2639785" y="185950"/>
                  <a:pt x="2618014" y="184136"/>
                </a:cubicBezTo>
                <a:cubicBezTo>
                  <a:pt x="2612571" y="182322"/>
                  <a:pt x="2607220" y="180203"/>
                  <a:pt x="2601685" y="178693"/>
                </a:cubicBezTo>
                <a:cubicBezTo>
                  <a:pt x="2587251" y="174757"/>
                  <a:pt x="2571894" y="173701"/>
                  <a:pt x="2558143" y="167808"/>
                </a:cubicBezTo>
                <a:cubicBezTo>
                  <a:pt x="2537531" y="158974"/>
                  <a:pt x="2520257" y="149177"/>
                  <a:pt x="2498271" y="146036"/>
                </a:cubicBezTo>
                <a:cubicBezTo>
                  <a:pt x="2480221" y="143457"/>
                  <a:pt x="2461986" y="142407"/>
                  <a:pt x="2443843" y="140593"/>
                </a:cubicBezTo>
                <a:cubicBezTo>
                  <a:pt x="2434771" y="136965"/>
                  <a:pt x="2426209" y="131624"/>
                  <a:pt x="2416628" y="129708"/>
                </a:cubicBezTo>
                <a:cubicBezTo>
                  <a:pt x="2398900" y="126162"/>
                  <a:pt x="2293743" y="119375"/>
                  <a:pt x="2286000" y="118822"/>
                </a:cubicBezTo>
                <a:cubicBezTo>
                  <a:pt x="2244271" y="111565"/>
                  <a:pt x="2202229" y="105926"/>
                  <a:pt x="2160814" y="97051"/>
                </a:cubicBezTo>
                <a:cubicBezTo>
                  <a:pt x="2135414" y="91608"/>
                  <a:pt x="2110514" y="82714"/>
                  <a:pt x="2084614" y="80722"/>
                </a:cubicBezTo>
                <a:lnTo>
                  <a:pt x="2013857" y="75279"/>
                </a:lnTo>
                <a:lnTo>
                  <a:pt x="1975757" y="64393"/>
                </a:lnTo>
                <a:cubicBezTo>
                  <a:pt x="1968540" y="62425"/>
                  <a:pt x="1961425" y="59734"/>
                  <a:pt x="1953985" y="58951"/>
                </a:cubicBezTo>
                <a:cubicBezTo>
                  <a:pt x="1926860" y="56096"/>
                  <a:pt x="1899557" y="55322"/>
                  <a:pt x="1872343" y="53508"/>
                </a:cubicBezTo>
                <a:cubicBezTo>
                  <a:pt x="1863271" y="49879"/>
                  <a:pt x="1854023" y="46665"/>
                  <a:pt x="1845128" y="42622"/>
                </a:cubicBezTo>
                <a:cubicBezTo>
                  <a:pt x="1659683" y="-41673"/>
                  <a:pt x="2030878" y="23693"/>
                  <a:pt x="1355271" y="31736"/>
                </a:cubicBezTo>
                <a:cubicBezTo>
                  <a:pt x="1355163" y="31754"/>
                  <a:pt x="1306256" y="39013"/>
                  <a:pt x="1300843" y="42622"/>
                </a:cubicBezTo>
                <a:cubicBezTo>
                  <a:pt x="1256227" y="72367"/>
                  <a:pt x="1336815" y="49581"/>
                  <a:pt x="1262743" y="64393"/>
                </a:cubicBezTo>
                <a:cubicBezTo>
                  <a:pt x="1253671" y="71650"/>
                  <a:pt x="1246076" y="81297"/>
                  <a:pt x="1235528" y="86165"/>
                </a:cubicBezTo>
                <a:cubicBezTo>
                  <a:pt x="1216701" y="94855"/>
                  <a:pt x="1174930" y="99487"/>
                  <a:pt x="1153885" y="102493"/>
                </a:cubicBezTo>
                <a:cubicBezTo>
                  <a:pt x="1148442" y="104307"/>
                  <a:pt x="1143073" y="106360"/>
                  <a:pt x="1137557" y="107936"/>
                </a:cubicBezTo>
                <a:cubicBezTo>
                  <a:pt x="1099342" y="118855"/>
                  <a:pt x="1053788" y="123451"/>
                  <a:pt x="1017814" y="129708"/>
                </a:cubicBezTo>
                <a:cubicBezTo>
                  <a:pt x="1008700" y="131293"/>
                  <a:pt x="999758" y="133843"/>
                  <a:pt x="990600" y="135151"/>
                </a:cubicBezTo>
                <a:cubicBezTo>
                  <a:pt x="955836" y="140117"/>
                  <a:pt x="920997" y="140208"/>
                  <a:pt x="887185" y="151479"/>
                </a:cubicBezTo>
                <a:lnTo>
                  <a:pt x="838200" y="167808"/>
                </a:lnTo>
                <a:cubicBezTo>
                  <a:pt x="832757" y="169622"/>
                  <a:pt x="826645" y="170069"/>
                  <a:pt x="821871" y="173251"/>
                </a:cubicBezTo>
                <a:cubicBezTo>
                  <a:pt x="816428" y="176879"/>
                  <a:pt x="811749" y="182068"/>
                  <a:pt x="805543" y="184136"/>
                </a:cubicBezTo>
                <a:cubicBezTo>
                  <a:pt x="795073" y="187626"/>
                  <a:pt x="783743" y="187605"/>
                  <a:pt x="772885" y="189579"/>
                </a:cubicBezTo>
                <a:cubicBezTo>
                  <a:pt x="763125" y="191354"/>
                  <a:pt x="740134" y="195069"/>
                  <a:pt x="729343" y="200465"/>
                </a:cubicBezTo>
                <a:cubicBezTo>
                  <a:pt x="687149" y="221563"/>
                  <a:pt x="737718" y="203118"/>
                  <a:pt x="696685" y="216793"/>
                </a:cubicBezTo>
                <a:cubicBezTo>
                  <a:pt x="649531" y="279669"/>
                  <a:pt x="710877" y="207404"/>
                  <a:pt x="658585" y="244008"/>
                </a:cubicBezTo>
                <a:cubicBezTo>
                  <a:pt x="645973" y="252836"/>
                  <a:pt x="638737" y="268126"/>
                  <a:pt x="625928" y="276665"/>
                </a:cubicBezTo>
                <a:cubicBezTo>
                  <a:pt x="586866" y="302706"/>
                  <a:pt x="602522" y="289185"/>
                  <a:pt x="576943" y="314765"/>
                </a:cubicBezTo>
                <a:cubicBezTo>
                  <a:pt x="575129" y="320208"/>
                  <a:pt x="575557" y="327036"/>
                  <a:pt x="571500" y="331093"/>
                </a:cubicBezTo>
                <a:cubicBezTo>
                  <a:pt x="530283" y="372308"/>
                  <a:pt x="567380" y="310735"/>
                  <a:pt x="533400" y="358308"/>
                </a:cubicBezTo>
                <a:cubicBezTo>
                  <a:pt x="528684" y="364910"/>
                  <a:pt x="527652" y="373799"/>
                  <a:pt x="522514" y="380079"/>
                </a:cubicBezTo>
                <a:cubicBezTo>
                  <a:pt x="511141" y="393980"/>
                  <a:pt x="493655" y="402778"/>
                  <a:pt x="484414" y="418179"/>
                </a:cubicBezTo>
                <a:cubicBezTo>
                  <a:pt x="464125" y="451993"/>
                  <a:pt x="475565" y="437912"/>
                  <a:pt x="451757" y="461722"/>
                </a:cubicBezTo>
                <a:cubicBezTo>
                  <a:pt x="441499" y="513011"/>
                  <a:pt x="454329" y="469211"/>
                  <a:pt x="413657" y="532479"/>
                </a:cubicBezTo>
                <a:cubicBezTo>
                  <a:pt x="371874" y="597475"/>
                  <a:pt x="429422" y="533042"/>
                  <a:pt x="364671" y="597793"/>
                </a:cubicBezTo>
                <a:cubicBezTo>
                  <a:pt x="359901" y="626411"/>
                  <a:pt x="355899" y="658881"/>
                  <a:pt x="342900" y="684879"/>
                </a:cubicBezTo>
                <a:cubicBezTo>
                  <a:pt x="339974" y="690730"/>
                  <a:pt x="332014" y="692136"/>
                  <a:pt x="326571" y="695765"/>
                </a:cubicBezTo>
                <a:cubicBezTo>
                  <a:pt x="319503" y="709901"/>
                  <a:pt x="308517" y="728026"/>
                  <a:pt x="304800" y="744751"/>
                </a:cubicBezTo>
                <a:cubicBezTo>
                  <a:pt x="302406" y="755524"/>
                  <a:pt x="303456" y="767162"/>
                  <a:pt x="299357" y="777408"/>
                </a:cubicBezTo>
                <a:cubicBezTo>
                  <a:pt x="295988" y="785831"/>
                  <a:pt x="288060" y="791631"/>
                  <a:pt x="283028" y="799179"/>
                </a:cubicBezTo>
                <a:cubicBezTo>
                  <a:pt x="277160" y="807981"/>
                  <a:pt x="272143" y="817322"/>
                  <a:pt x="266700" y="826393"/>
                </a:cubicBezTo>
                <a:cubicBezTo>
                  <a:pt x="264886" y="833650"/>
                  <a:pt x="263623" y="841068"/>
                  <a:pt x="261257" y="848165"/>
                </a:cubicBezTo>
                <a:cubicBezTo>
                  <a:pt x="256355" y="862871"/>
                  <a:pt x="250226" y="877140"/>
                  <a:pt x="244928" y="891708"/>
                </a:cubicBezTo>
                <a:cubicBezTo>
                  <a:pt x="242967" y="897100"/>
                  <a:pt x="240994" y="902501"/>
                  <a:pt x="239485" y="908036"/>
                </a:cubicBezTo>
                <a:cubicBezTo>
                  <a:pt x="235549" y="922470"/>
                  <a:pt x="233000" y="937280"/>
                  <a:pt x="228600" y="951579"/>
                </a:cubicBezTo>
                <a:cubicBezTo>
                  <a:pt x="225727" y="960917"/>
                  <a:pt x="220587" y="969455"/>
                  <a:pt x="217714" y="978793"/>
                </a:cubicBezTo>
                <a:cubicBezTo>
                  <a:pt x="213314" y="993092"/>
                  <a:pt x="211290" y="1008056"/>
                  <a:pt x="206828" y="1022336"/>
                </a:cubicBezTo>
                <a:cubicBezTo>
                  <a:pt x="195381" y="1058967"/>
                  <a:pt x="190245" y="1066389"/>
                  <a:pt x="174171" y="1098536"/>
                </a:cubicBezTo>
                <a:cubicBezTo>
                  <a:pt x="172357" y="1120308"/>
                  <a:pt x="175413" y="1143052"/>
                  <a:pt x="168728" y="1163851"/>
                </a:cubicBezTo>
                <a:cubicBezTo>
                  <a:pt x="158796" y="1194749"/>
                  <a:pt x="125185" y="1250936"/>
                  <a:pt x="125185" y="1250936"/>
                </a:cubicBezTo>
                <a:cubicBezTo>
                  <a:pt x="105654" y="1329065"/>
                  <a:pt x="115022" y="1294673"/>
                  <a:pt x="97971" y="1354351"/>
                </a:cubicBezTo>
                <a:cubicBezTo>
                  <a:pt x="96157" y="1368865"/>
                  <a:pt x="95070" y="1383489"/>
                  <a:pt x="92528" y="1397893"/>
                </a:cubicBezTo>
                <a:cubicBezTo>
                  <a:pt x="89621" y="1414365"/>
                  <a:pt x="83770" y="1430288"/>
                  <a:pt x="81643" y="1446879"/>
                </a:cubicBezTo>
                <a:cubicBezTo>
                  <a:pt x="74687" y="1501135"/>
                  <a:pt x="77180" y="1556767"/>
                  <a:pt x="65314" y="1610165"/>
                </a:cubicBezTo>
                <a:cubicBezTo>
                  <a:pt x="61685" y="1626494"/>
                  <a:pt x="57178" y="1642652"/>
                  <a:pt x="54428" y="1659151"/>
                </a:cubicBezTo>
                <a:cubicBezTo>
                  <a:pt x="12784" y="1909019"/>
                  <a:pt x="68002" y="1596800"/>
                  <a:pt x="38100" y="1806108"/>
                </a:cubicBezTo>
                <a:cubicBezTo>
                  <a:pt x="35734" y="1822667"/>
                  <a:pt x="30843" y="1838765"/>
                  <a:pt x="27214" y="1855093"/>
                </a:cubicBezTo>
                <a:cubicBezTo>
                  <a:pt x="23585" y="1898636"/>
                  <a:pt x="19679" y="1942157"/>
                  <a:pt x="16328" y="1985722"/>
                </a:cubicBezTo>
                <a:cubicBezTo>
                  <a:pt x="14236" y="2012916"/>
                  <a:pt x="13897" y="2040257"/>
                  <a:pt x="10885" y="2067365"/>
                </a:cubicBezTo>
                <a:cubicBezTo>
                  <a:pt x="8448" y="2089302"/>
                  <a:pt x="3628" y="2110908"/>
                  <a:pt x="0" y="2132679"/>
                </a:cubicBezTo>
                <a:cubicBezTo>
                  <a:pt x="3628" y="2386679"/>
                  <a:pt x="6032" y="2640699"/>
                  <a:pt x="10885" y="2894679"/>
                </a:cubicBezTo>
                <a:cubicBezTo>
                  <a:pt x="12621" y="2985520"/>
                  <a:pt x="8185" y="2962778"/>
                  <a:pt x="27214" y="3019865"/>
                </a:cubicBezTo>
                <a:cubicBezTo>
                  <a:pt x="29028" y="3032565"/>
                  <a:pt x="31240" y="3045215"/>
                  <a:pt x="32657" y="3057965"/>
                </a:cubicBezTo>
                <a:cubicBezTo>
                  <a:pt x="34870" y="3077882"/>
                  <a:pt x="35536" y="3097961"/>
                  <a:pt x="38100" y="3117836"/>
                </a:cubicBezTo>
                <a:cubicBezTo>
                  <a:pt x="42795" y="3154226"/>
                  <a:pt x="50376" y="3190226"/>
                  <a:pt x="54428" y="3226693"/>
                </a:cubicBezTo>
                <a:cubicBezTo>
                  <a:pt x="60304" y="3279579"/>
                  <a:pt x="60568" y="3307727"/>
                  <a:pt x="70757" y="3351879"/>
                </a:cubicBezTo>
                <a:cubicBezTo>
                  <a:pt x="92113" y="3444417"/>
                  <a:pt x="69438" y="3346231"/>
                  <a:pt x="97971" y="3438965"/>
                </a:cubicBezTo>
                <a:cubicBezTo>
                  <a:pt x="100692" y="3447807"/>
                  <a:pt x="101334" y="3457165"/>
                  <a:pt x="103414" y="3466179"/>
                </a:cubicBezTo>
                <a:cubicBezTo>
                  <a:pt x="106778" y="3480757"/>
                  <a:pt x="111543" y="3495017"/>
                  <a:pt x="114300" y="3509722"/>
                </a:cubicBezTo>
                <a:cubicBezTo>
                  <a:pt x="116996" y="3524099"/>
                  <a:pt x="115441" y="3539285"/>
                  <a:pt x="119743" y="3553265"/>
                </a:cubicBezTo>
                <a:cubicBezTo>
                  <a:pt x="122854" y="3563376"/>
                  <a:pt x="130628" y="3571408"/>
                  <a:pt x="136071" y="3580479"/>
                </a:cubicBezTo>
                <a:cubicBezTo>
                  <a:pt x="141072" y="3600481"/>
                  <a:pt x="149049" y="3629457"/>
                  <a:pt x="152400" y="3651236"/>
                </a:cubicBezTo>
                <a:cubicBezTo>
                  <a:pt x="154624" y="3665693"/>
                  <a:pt x="153825" y="3680715"/>
                  <a:pt x="157843" y="3694779"/>
                </a:cubicBezTo>
                <a:cubicBezTo>
                  <a:pt x="164785" y="3719077"/>
                  <a:pt x="185057" y="3765536"/>
                  <a:pt x="185057" y="3765536"/>
                </a:cubicBezTo>
                <a:cubicBezTo>
                  <a:pt x="186871" y="3780050"/>
                  <a:pt x="186482" y="3795014"/>
                  <a:pt x="190500" y="3809079"/>
                </a:cubicBezTo>
                <a:cubicBezTo>
                  <a:pt x="193843" y="3820781"/>
                  <a:pt x="201728" y="3830686"/>
                  <a:pt x="206828" y="3841736"/>
                </a:cubicBezTo>
                <a:cubicBezTo>
                  <a:pt x="224471" y="3879962"/>
                  <a:pt x="229273" y="3896656"/>
                  <a:pt x="244928" y="3939708"/>
                </a:cubicBezTo>
                <a:cubicBezTo>
                  <a:pt x="246742" y="3952408"/>
                  <a:pt x="247855" y="3965228"/>
                  <a:pt x="250371" y="3977808"/>
                </a:cubicBezTo>
                <a:cubicBezTo>
                  <a:pt x="256171" y="4006809"/>
                  <a:pt x="265168" y="4037990"/>
                  <a:pt x="277585" y="4064893"/>
                </a:cubicBezTo>
                <a:cubicBezTo>
                  <a:pt x="282018" y="4074499"/>
                  <a:pt x="289747" y="4082384"/>
                  <a:pt x="293914" y="4092108"/>
                </a:cubicBezTo>
                <a:cubicBezTo>
                  <a:pt x="341704" y="4203617"/>
                  <a:pt x="304474" y="4149730"/>
                  <a:pt x="342900" y="4200965"/>
                </a:cubicBezTo>
                <a:cubicBezTo>
                  <a:pt x="351498" y="4223895"/>
                  <a:pt x="364336" y="4260166"/>
                  <a:pt x="375557" y="4282608"/>
                </a:cubicBezTo>
                <a:cubicBezTo>
                  <a:pt x="383911" y="4299315"/>
                  <a:pt x="395522" y="4314378"/>
                  <a:pt x="402771" y="4331593"/>
                </a:cubicBezTo>
                <a:cubicBezTo>
                  <a:pt x="410122" y="4349050"/>
                  <a:pt x="411775" y="4368554"/>
                  <a:pt x="419100" y="4386022"/>
                </a:cubicBezTo>
                <a:cubicBezTo>
                  <a:pt x="435419" y="4424938"/>
                  <a:pt x="455182" y="4462320"/>
                  <a:pt x="473528" y="4500322"/>
                </a:cubicBezTo>
                <a:cubicBezTo>
                  <a:pt x="487638" y="4529549"/>
                  <a:pt x="502557" y="4558379"/>
                  <a:pt x="517071" y="4587408"/>
                </a:cubicBezTo>
                <a:cubicBezTo>
                  <a:pt x="522514" y="4598294"/>
                  <a:pt x="529903" y="4608408"/>
                  <a:pt x="533400" y="4620065"/>
                </a:cubicBezTo>
                <a:cubicBezTo>
                  <a:pt x="538843" y="4638208"/>
                  <a:pt x="542556" y="4656962"/>
                  <a:pt x="549728" y="4674493"/>
                </a:cubicBezTo>
                <a:cubicBezTo>
                  <a:pt x="558944" y="4697022"/>
                  <a:pt x="571499" y="4718036"/>
                  <a:pt x="582385" y="4739808"/>
                </a:cubicBezTo>
                <a:cubicBezTo>
                  <a:pt x="591456" y="4757951"/>
                  <a:pt x="598849" y="4777035"/>
                  <a:pt x="609600" y="4794236"/>
                </a:cubicBezTo>
                <a:cubicBezTo>
                  <a:pt x="618671" y="4808750"/>
                  <a:pt x="628618" y="4822753"/>
                  <a:pt x="636814" y="4837779"/>
                </a:cubicBezTo>
                <a:cubicBezTo>
                  <a:pt x="661294" y="4882660"/>
                  <a:pt x="684708" y="4928125"/>
                  <a:pt x="707571" y="4973851"/>
                </a:cubicBezTo>
                <a:cubicBezTo>
                  <a:pt x="720271" y="4999251"/>
                  <a:pt x="731224" y="5025602"/>
                  <a:pt x="745671" y="5050051"/>
                </a:cubicBezTo>
                <a:cubicBezTo>
                  <a:pt x="831196" y="5194786"/>
                  <a:pt x="745028" y="5040443"/>
                  <a:pt x="794657" y="5109922"/>
                </a:cubicBezTo>
                <a:cubicBezTo>
                  <a:pt x="819769" y="5145078"/>
                  <a:pt x="789681" y="5121118"/>
                  <a:pt x="821871" y="5142579"/>
                </a:cubicBezTo>
                <a:cubicBezTo>
                  <a:pt x="825500" y="5153465"/>
                  <a:pt x="826226" y="5165802"/>
                  <a:pt x="832757" y="5175236"/>
                </a:cubicBezTo>
                <a:cubicBezTo>
                  <a:pt x="842980" y="5190003"/>
                  <a:pt x="870857" y="5213336"/>
                  <a:pt x="870857" y="5213336"/>
                </a:cubicBezTo>
                <a:cubicBezTo>
                  <a:pt x="872671" y="5218779"/>
                  <a:pt x="873453" y="5224683"/>
                  <a:pt x="876300" y="5229665"/>
                </a:cubicBezTo>
                <a:cubicBezTo>
                  <a:pt x="880801" y="5237541"/>
                  <a:pt x="889139" y="5243063"/>
                  <a:pt x="892628" y="5251436"/>
                </a:cubicBezTo>
                <a:cubicBezTo>
                  <a:pt x="922621" y="5323421"/>
                  <a:pt x="879219" y="5270684"/>
                  <a:pt x="930728" y="5322193"/>
                </a:cubicBezTo>
                <a:cubicBezTo>
                  <a:pt x="932542" y="5329450"/>
                  <a:pt x="932206" y="5337621"/>
                  <a:pt x="936171" y="5343965"/>
                </a:cubicBezTo>
                <a:cubicBezTo>
                  <a:pt x="945597" y="5359046"/>
                  <a:pt x="960221" y="5367255"/>
                  <a:pt x="974271" y="5376622"/>
                </a:cubicBezTo>
                <a:cubicBezTo>
                  <a:pt x="983458" y="5413368"/>
                  <a:pt x="974344" y="5390321"/>
                  <a:pt x="1006928" y="5431051"/>
                </a:cubicBezTo>
                <a:cubicBezTo>
                  <a:pt x="1019231" y="5446429"/>
                  <a:pt x="1028365" y="5462928"/>
                  <a:pt x="1045028" y="5474593"/>
                </a:cubicBezTo>
                <a:cubicBezTo>
                  <a:pt x="1054999" y="5481572"/>
                  <a:pt x="1066799" y="5485479"/>
                  <a:pt x="1077685" y="5490922"/>
                </a:cubicBezTo>
                <a:cubicBezTo>
                  <a:pt x="1081314" y="5496365"/>
                  <a:pt x="1083682" y="5502905"/>
                  <a:pt x="1088571" y="5507251"/>
                </a:cubicBezTo>
                <a:cubicBezTo>
                  <a:pt x="1113202" y="5529145"/>
                  <a:pt x="1123147" y="5532703"/>
                  <a:pt x="1148443" y="5545351"/>
                </a:cubicBezTo>
                <a:cubicBezTo>
                  <a:pt x="1152071" y="5554422"/>
                  <a:pt x="1152970" y="5565147"/>
                  <a:pt x="1159328" y="5572565"/>
                </a:cubicBezTo>
                <a:cubicBezTo>
                  <a:pt x="1164608" y="5578726"/>
                  <a:pt x="1174055" y="5579425"/>
                  <a:pt x="1181100" y="5583451"/>
                </a:cubicBezTo>
                <a:cubicBezTo>
                  <a:pt x="1190770" y="5588977"/>
                  <a:pt x="1211897" y="5604823"/>
                  <a:pt x="1219200" y="5610665"/>
                </a:cubicBezTo>
                <a:cubicBezTo>
                  <a:pt x="1230265" y="5619517"/>
                  <a:pt x="1240397" y="5629545"/>
                  <a:pt x="1251857" y="5637879"/>
                </a:cubicBezTo>
                <a:cubicBezTo>
                  <a:pt x="1283871" y="5661162"/>
                  <a:pt x="1271263" y="5647345"/>
                  <a:pt x="1300843" y="5665093"/>
                </a:cubicBezTo>
                <a:cubicBezTo>
                  <a:pt x="1312062" y="5671824"/>
                  <a:pt x="1321514" y="5681621"/>
                  <a:pt x="1333500" y="5686865"/>
                </a:cubicBezTo>
                <a:cubicBezTo>
                  <a:pt x="1350853" y="5694457"/>
                  <a:pt x="1369600" y="5698412"/>
                  <a:pt x="1387928" y="5703193"/>
                </a:cubicBezTo>
                <a:cubicBezTo>
                  <a:pt x="1411350" y="5709303"/>
                  <a:pt x="1434483" y="5719125"/>
                  <a:pt x="1458685" y="5719522"/>
                </a:cubicBezTo>
                <a:cubicBezTo>
                  <a:pt x="1877733" y="5726392"/>
                  <a:pt x="2296885" y="5723151"/>
                  <a:pt x="2715985" y="5724965"/>
                </a:cubicBezTo>
                <a:cubicBezTo>
                  <a:pt x="2754085" y="5728594"/>
                  <a:pt x="2792308" y="5731104"/>
                  <a:pt x="2830285" y="5735851"/>
                </a:cubicBezTo>
                <a:cubicBezTo>
                  <a:pt x="2850413" y="5738367"/>
                  <a:pt x="2870220" y="5742998"/>
                  <a:pt x="2890157" y="5746736"/>
                </a:cubicBezTo>
                <a:cubicBezTo>
                  <a:pt x="2899250" y="5748441"/>
                  <a:pt x="2908177" y="5751157"/>
                  <a:pt x="2917371" y="5752179"/>
                </a:cubicBezTo>
                <a:cubicBezTo>
                  <a:pt x="2957205" y="5756605"/>
                  <a:pt x="2997137" y="5760209"/>
                  <a:pt x="3037114" y="5763065"/>
                </a:cubicBezTo>
                <a:cubicBezTo>
                  <a:pt x="3259485" y="5778949"/>
                  <a:pt x="3061990" y="5760110"/>
                  <a:pt x="3200400" y="5773951"/>
                </a:cubicBezTo>
                <a:lnTo>
                  <a:pt x="4577443" y="5768508"/>
                </a:lnTo>
                <a:cubicBezTo>
                  <a:pt x="4591259" y="5768295"/>
                  <a:pt x="4602138" y="5755530"/>
                  <a:pt x="4615543" y="5752179"/>
                </a:cubicBezTo>
                <a:cubicBezTo>
                  <a:pt x="4775080" y="5712293"/>
                  <a:pt x="4581429" y="5771755"/>
                  <a:pt x="4697185" y="5741293"/>
                </a:cubicBezTo>
                <a:cubicBezTo>
                  <a:pt x="4721050" y="5735013"/>
                  <a:pt x="4744215" y="5726301"/>
                  <a:pt x="4767943" y="5719522"/>
                </a:cubicBezTo>
                <a:cubicBezTo>
                  <a:pt x="4820332" y="5704554"/>
                  <a:pt x="4816065" y="5713017"/>
                  <a:pt x="4871357" y="5681422"/>
                </a:cubicBezTo>
                <a:cubicBezTo>
                  <a:pt x="4970610" y="5624706"/>
                  <a:pt x="4890353" y="5667047"/>
                  <a:pt x="4953000" y="5610665"/>
                </a:cubicBezTo>
                <a:cubicBezTo>
                  <a:pt x="4960863" y="5603588"/>
                  <a:pt x="4972026" y="5601035"/>
                  <a:pt x="4980214" y="5594336"/>
                </a:cubicBezTo>
                <a:cubicBezTo>
                  <a:pt x="4992129" y="5584587"/>
                  <a:pt x="5000956" y="5571427"/>
                  <a:pt x="5012871" y="5561679"/>
                </a:cubicBezTo>
                <a:cubicBezTo>
                  <a:pt x="5021059" y="5554980"/>
                  <a:pt x="5031418" y="5551418"/>
                  <a:pt x="5040085" y="5545351"/>
                </a:cubicBezTo>
                <a:cubicBezTo>
                  <a:pt x="5189799" y="5440552"/>
                  <a:pt x="4931186" y="5614320"/>
                  <a:pt x="5099957" y="5501808"/>
                </a:cubicBezTo>
                <a:cubicBezTo>
                  <a:pt x="5112657" y="5483665"/>
                  <a:pt x="5124375" y="5464793"/>
                  <a:pt x="5138057" y="5447379"/>
                </a:cubicBezTo>
                <a:cubicBezTo>
                  <a:pt x="5201121" y="5367115"/>
                  <a:pt x="5101099" y="5517625"/>
                  <a:pt x="5197928" y="5382065"/>
                </a:cubicBezTo>
                <a:cubicBezTo>
                  <a:pt x="5205002" y="5372161"/>
                  <a:pt x="5209404" y="5360569"/>
                  <a:pt x="5214257" y="5349408"/>
                </a:cubicBezTo>
                <a:cubicBezTo>
                  <a:pt x="5227557" y="5318819"/>
                  <a:pt x="5237887" y="5286932"/>
                  <a:pt x="5252357" y="5256879"/>
                </a:cubicBezTo>
                <a:cubicBezTo>
                  <a:pt x="5261536" y="5237816"/>
                  <a:pt x="5274128" y="5220594"/>
                  <a:pt x="5285014" y="5202451"/>
                </a:cubicBezTo>
                <a:cubicBezTo>
                  <a:pt x="5290457" y="5182494"/>
                  <a:pt x="5294801" y="5162204"/>
                  <a:pt x="5301343" y="5142579"/>
                </a:cubicBezTo>
                <a:cubicBezTo>
                  <a:pt x="5305712" y="5129471"/>
                  <a:pt x="5313072" y="5117508"/>
                  <a:pt x="5317671" y="5104479"/>
                </a:cubicBezTo>
                <a:cubicBezTo>
                  <a:pt x="5328972" y="5072460"/>
                  <a:pt x="5335663" y="5049519"/>
                  <a:pt x="5339443" y="5017393"/>
                </a:cubicBezTo>
                <a:cubicBezTo>
                  <a:pt x="5352669" y="4904968"/>
                  <a:pt x="5377543" y="4679936"/>
                  <a:pt x="5377543" y="4679936"/>
                </a:cubicBezTo>
                <a:cubicBezTo>
                  <a:pt x="5391449" y="4436572"/>
                  <a:pt x="5414565" y="4103572"/>
                  <a:pt x="5410200" y="3863508"/>
                </a:cubicBezTo>
                <a:cubicBezTo>
                  <a:pt x="5405578" y="3609317"/>
                  <a:pt x="5389394" y="3355465"/>
                  <a:pt x="5377543" y="3101508"/>
                </a:cubicBezTo>
                <a:cubicBezTo>
                  <a:pt x="5374910" y="3045081"/>
                  <a:pt x="5360690" y="2977912"/>
                  <a:pt x="5344885" y="2927336"/>
                </a:cubicBezTo>
                <a:cubicBezTo>
                  <a:pt x="5338835" y="2907975"/>
                  <a:pt x="5326742" y="2891051"/>
                  <a:pt x="5317671" y="2872908"/>
                </a:cubicBezTo>
                <a:cubicBezTo>
                  <a:pt x="5314042" y="2854765"/>
                  <a:pt x="5312332" y="2836130"/>
                  <a:pt x="5306785" y="2818479"/>
                </a:cubicBezTo>
                <a:cubicBezTo>
                  <a:pt x="5281902" y="2739307"/>
                  <a:pt x="5259661" y="2699221"/>
                  <a:pt x="5241471" y="2627979"/>
                </a:cubicBezTo>
                <a:cubicBezTo>
                  <a:pt x="5224380" y="2561040"/>
                  <a:pt x="5211829" y="2492916"/>
                  <a:pt x="5192485" y="2426593"/>
                </a:cubicBezTo>
                <a:cubicBezTo>
                  <a:pt x="5147959" y="2273934"/>
                  <a:pt x="5168728" y="2338994"/>
                  <a:pt x="5132614" y="2230651"/>
                </a:cubicBezTo>
                <a:cubicBezTo>
                  <a:pt x="5117820" y="2082710"/>
                  <a:pt x="5143120" y="2313960"/>
                  <a:pt x="5094514" y="2029265"/>
                </a:cubicBezTo>
                <a:cubicBezTo>
                  <a:pt x="5090228" y="2004164"/>
                  <a:pt x="5091524" y="1978411"/>
                  <a:pt x="5089071" y="1953065"/>
                </a:cubicBezTo>
                <a:cubicBezTo>
                  <a:pt x="5078249" y="1841238"/>
                  <a:pt x="5081412" y="1889305"/>
                  <a:pt x="5067300" y="1795222"/>
                </a:cubicBezTo>
                <a:cubicBezTo>
                  <a:pt x="5065130" y="1780757"/>
                  <a:pt x="5065817" y="1765760"/>
                  <a:pt x="5061857" y="1751679"/>
                </a:cubicBezTo>
                <a:cubicBezTo>
                  <a:pt x="5049430" y="1707495"/>
                  <a:pt x="5026291" y="1666251"/>
                  <a:pt x="5018314" y="1621051"/>
                </a:cubicBezTo>
                <a:cubicBezTo>
                  <a:pt x="5001750" y="1527190"/>
                  <a:pt x="4998857" y="1523367"/>
                  <a:pt x="4991100" y="1425108"/>
                </a:cubicBezTo>
                <a:cubicBezTo>
                  <a:pt x="4988383" y="1390696"/>
                  <a:pt x="4990716" y="1355840"/>
                  <a:pt x="4985657" y="1321693"/>
                </a:cubicBezTo>
                <a:cubicBezTo>
                  <a:pt x="4983385" y="1306359"/>
                  <a:pt x="4973477" y="1293087"/>
                  <a:pt x="4969328" y="1278151"/>
                </a:cubicBezTo>
                <a:cubicBezTo>
                  <a:pt x="4964376" y="1260324"/>
                  <a:pt x="4962647" y="1241740"/>
                  <a:pt x="4958443" y="1223722"/>
                </a:cubicBezTo>
                <a:cubicBezTo>
                  <a:pt x="4949944" y="1187298"/>
                  <a:pt x="4940300" y="1151151"/>
                  <a:pt x="4931228" y="1114865"/>
                </a:cubicBezTo>
                <a:cubicBezTo>
                  <a:pt x="4926145" y="1038629"/>
                  <a:pt x="4929392" y="1040984"/>
                  <a:pt x="4914900" y="973351"/>
                </a:cubicBezTo>
                <a:cubicBezTo>
                  <a:pt x="4913698" y="967741"/>
                  <a:pt x="4911271" y="962465"/>
                  <a:pt x="4909457" y="957022"/>
                </a:cubicBezTo>
                <a:cubicBezTo>
                  <a:pt x="4914900" y="915293"/>
                  <a:pt x="4914052" y="872249"/>
                  <a:pt x="4925785" y="831836"/>
                </a:cubicBezTo>
                <a:cubicBezTo>
                  <a:pt x="4930843" y="814412"/>
                  <a:pt x="4951074" y="804872"/>
                  <a:pt x="4958443" y="788293"/>
                </a:cubicBezTo>
                <a:cubicBezTo>
                  <a:pt x="4965957" y="771386"/>
                  <a:pt x="4964619" y="751758"/>
                  <a:pt x="4969328" y="733865"/>
                </a:cubicBezTo>
                <a:cubicBezTo>
                  <a:pt x="4973708" y="717220"/>
                  <a:pt x="4979775" y="701055"/>
                  <a:pt x="4985657" y="684879"/>
                </a:cubicBezTo>
                <a:cubicBezTo>
                  <a:pt x="4994293" y="661130"/>
                  <a:pt x="5004461" y="637951"/>
                  <a:pt x="5012871" y="614122"/>
                </a:cubicBezTo>
                <a:cubicBezTo>
                  <a:pt x="5030235" y="564924"/>
                  <a:pt x="4998775" y="625027"/>
                  <a:pt x="5034643" y="548808"/>
                </a:cubicBezTo>
                <a:cubicBezTo>
                  <a:pt x="5042597" y="531907"/>
                  <a:pt x="5053958" y="516749"/>
                  <a:pt x="5061857" y="499822"/>
                </a:cubicBezTo>
                <a:cubicBezTo>
                  <a:pt x="5084128" y="452098"/>
                  <a:pt x="5063673" y="483488"/>
                  <a:pt x="5078185" y="439951"/>
                </a:cubicBezTo>
                <a:cubicBezTo>
                  <a:pt x="5095783" y="387158"/>
                  <a:pt x="5091735" y="396485"/>
                  <a:pt x="5116285" y="363751"/>
                </a:cubicBezTo>
                <a:cubicBezTo>
                  <a:pt x="5118099" y="358308"/>
                  <a:pt x="5120336" y="352988"/>
                  <a:pt x="5121728" y="347422"/>
                </a:cubicBezTo>
                <a:cubicBezTo>
                  <a:pt x="5123972" y="338447"/>
                  <a:pt x="5124246" y="328984"/>
                  <a:pt x="5127171" y="320208"/>
                </a:cubicBezTo>
                <a:cubicBezTo>
                  <a:pt x="5133754" y="300460"/>
                  <a:pt x="5142535" y="293593"/>
                  <a:pt x="5154385" y="276665"/>
                </a:cubicBezTo>
                <a:cubicBezTo>
                  <a:pt x="5161888" y="265947"/>
                  <a:pt x="5176157" y="285737"/>
                  <a:pt x="5181600" y="282108"/>
                </a:cubicBezTo>
                <a:close/>
              </a:path>
            </a:pathLst>
          </a:custGeom>
          <a:noFill/>
          <a:ln w="76200">
            <a:solidFill>
              <a:srgbClr val="832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925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133601" y="1295401"/>
            <a:ext cx="7009690" cy="4038599"/>
          </a:xfrm>
          <a:custGeom>
            <a:avLst/>
            <a:gdLst>
              <a:gd name="connsiteX0" fmla="*/ 321923 w 7531538"/>
              <a:gd name="connsiteY0" fmla="*/ 398834 h 2898842"/>
              <a:gd name="connsiteX1" fmla="*/ 438655 w 7531538"/>
              <a:gd name="connsiteY1" fmla="*/ 340468 h 2898842"/>
              <a:gd name="connsiteX2" fmla="*/ 477566 w 7531538"/>
              <a:gd name="connsiteY2" fmla="*/ 321012 h 2898842"/>
              <a:gd name="connsiteX3" fmla="*/ 516476 w 7531538"/>
              <a:gd name="connsiteY3" fmla="*/ 311285 h 2898842"/>
              <a:gd name="connsiteX4" fmla="*/ 565115 w 7531538"/>
              <a:gd name="connsiteY4" fmla="*/ 291830 h 2898842"/>
              <a:gd name="connsiteX5" fmla="*/ 623480 w 7531538"/>
              <a:gd name="connsiteY5" fmla="*/ 272374 h 2898842"/>
              <a:gd name="connsiteX6" fmla="*/ 662391 w 7531538"/>
              <a:gd name="connsiteY6" fmla="*/ 243191 h 2898842"/>
              <a:gd name="connsiteX7" fmla="*/ 691574 w 7531538"/>
              <a:gd name="connsiteY7" fmla="*/ 233464 h 2898842"/>
              <a:gd name="connsiteX8" fmla="*/ 711029 w 7531538"/>
              <a:gd name="connsiteY8" fmla="*/ 214008 h 2898842"/>
              <a:gd name="connsiteX9" fmla="*/ 788851 w 7531538"/>
              <a:gd name="connsiteY9" fmla="*/ 165370 h 2898842"/>
              <a:gd name="connsiteX10" fmla="*/ 847217 w 7531538"/>
              <a:gd name="connsiteY10" fmla="*/ 145915 h 2898842"/>
              <a:gd name="connsiteX11" fmla="*/ 944493 w 7531538"/>
              <a:gd name="connsiteY11" fmla="*/ 136187 h 2898842"/>
              <a:gd name="connsiteX12" fmla="*/ 983404 w 7531538"/>
              <a:gd name="connsiteY12" fmla="*/ 126459 h 2898842"/>
              <a:gd name="connsiteX13" fmla="*/ 1450332 w 7531538"/>
              <a:gd name="connsiteY13" fmla="*/ 126459 h 2898842"/>
              <a:gd name="connsiteX14" fmla="*/ 1528153 w 7531538"/>
              <a:gd name="connsiteY14" fmla="*/ 165370 h 2898842"/>
              <a:gd name="connsiteX15" fmla="*/ 1644885 w 7531538"/>
              <a:gd name="connsiteY15" fmla="*/ 204281 h 2898842"/>
              <a:gd name="connsiteX16" fmla="*/ 1839438 w 7531538"/>
              <a:gd name="connsiteY16" fmla="*/ 262647 h 2898842"/>
              <a:gd name="connsiteX17" fmla="*/ 1878349 w 7531538"/>
              <a:gd name="connsiteY17" fmla="*/ 282102 h 2898842"/>
              <a:gd name="connsiteX18" fmla="*/ 2666289 w 7531538"/>
              <a:gd name="connsiteY18" fmla="*/ 272374 h 2898842"/>
              <a:gd name="connsiteX19" fmla="*/ 2753838 w 7531538"/>
              <a:gd name="connsiteY19" fmla="*/ 243191 h 2898842"/>
              <a:gd name="connsiteX20" fmla="*/ 2802476 w 7531538"/>
              <a:gd name="connsiteY20" fmla="*/ 223736 h 2898842"/>
              <a:gd name="connsiteX21" fmla="*/ 2899753 w 7531538"/>
              <a:gd name="connsiteY21" fmla="*/ 194553 h 2898842"/>
              <a:gd name="connsiteX22" fmla="*/ 2987302 w 7531538"/>
              <a:gd name="connsiteY22" fmla="*/ 165370 h 2898842"/>
              <a:gd name="connsiteX23" fmla="*/ 3026212 w 7531538"/>
              <a:gd name="connsiteY23" fmla="*/ 155642 h 2898842"/>
              <a:gd name="connsiteX24" fmla="*/ 3074851 w 7531538"/>
              <a:gd name="connsiteY24" fmla="*/ 145915 h 2898842"/>
              <a:gd name="connsiteX25" fmla="*/ 3142944 w 7531538"/>
              <a:gd name="connsiteY25" fmla="*/ 126459 h 2898842"/>
              <a:gd name="connsiteX26" fmla="*/ 3211038 w 7531538"/>
              <a:gd name="connsiteY26" fmla="*/ 116732 h 2898842"/>
              <a:gd name="connsiteX27" fmla="*/ 3483412 w 7531538"/>
              <a:gd name="connsiteY27" fmla="*/ 97276 h 2898842"/>
              <a:gd name="connsiteX28" fmla="*/ 3668238 w 7531538"/>
              <a:gd name="connsiteY28" fmla="*/ 77821 h 2898842"/>
              <a:gd name="connsiteX29" fmla="*/ 3775242 w 7531538"/>
              <a:gd name="connsiteY29" fmla="*/ 68093 h 2898842"/>
              <a:gd name="connsiteX30" fmla="*/ 3911429 w 7531538"/>
              <a:gd name="connsiteY30" fmla="*/ 48638 h 2898842"/>
              <a:gd name="connsiteX31" fmla="*/ 3969795 w 7531538"/>
              <a:gd name="connsiteY31" fmla="*/ 38910 h 2898842"/>
              <a:gd name="connsiteX32" fmla="*/ 4037889 w 7531538"/>
              <a:gd name="connsiteY32" fmla="*/ 29183 h 2898842"/>
              <a:gd name="connsiteX33" fmla="*/ 4164349 w 7531538"/>
              <a:gd name="connsiteY33" fmla="*/ 9727 h 2898842"/>
              <a:gd name="connsiteX34" fmla="*/ 4300536 w 7531538"/>
              <a:gd name="connsiteY34" fmla="*/ 0 h 2898842"/>
              <a:gd name="connsiteX35" fmla="*/ 4903651 w 7531538"/>
              <a:gd name="connsiteY35" fmla="*/ 9727 h 2898842"/>
              <a:gd name="connsiteX36" fmla="*/ 5049566 w 7531538"/>
              <a:gd name="connsiteY36" fmla="*/ 19455 h 2898842"/>
              <a:gd name="connsiteX37" fmla="*/ 5321940 w 7531538"/>
              <a:gd name="connsiteY37" fmla="*/ 29183 h 2898842"/>
              <a:gd name="connsiteX38" fmla="*/ 5594315 w 7531538"/>
              <a:gd name="connsiteY38" fmla="*/ 48638 h 2898842"/>
              <a:gd name="connsiteX39" fmla="*/ 5818051 w 7531538"/>
              <a:gd name="connsiteY39" fmla="*/ 68093 h 2898842"/>
              <a:gd name="connsiteX40" fmla="*/ 6032059 w 7531538"/>
              <a:gd name="connsiteY40" fmla="*/ 87549 h 2898842"/>
              <a:gd name="connsiteX41" fmla="*/ 6061242 w 7531538"/>
              <a:gd name="connsiteY41" fmla="*/ 97276 h 2898842"/>
              <a:gd name="connsiteX42" fmla="*/ 6119608 w 7531538"/>
              <a:gd name="connsiteY42" fmla="*/ 107004 h 2898842"/>
              <a:gd name="connsiteX43" fmla="*/ 6168246 w 7531538"/>
              <a:gd name="connsiteY43" fmla="*/ 116732 h 2898842"/>
              <a:gd name="connsiteX44" fmla="*/ 6362800 w 7531538"/>
              <a:gd name="connsiteY44" fmla="*/ 214008 h 2898842"/>
              <a:gd name="connsiteX45" fmla="*/ 6440621 w 7531538"/>
              <a:gd name="connsiteY45" fmla="*/ 252919 h 2898842"/>
              <a:gd name="connsiteX46" fmla="*/ 6557353 w 7531538"/>
              <a:gd name="connsiteY46" fmla="*/ 291830 h 2898842"/>
              <a:gd name="connsiteX47" fmla="*/ 6722723 w 7531538"/>
              <a:gd name="connsiteY47" fmla="*/ 398834 h 2898842"/>
              <a:gd name="connsiteX48" fmla="*/ 6810272 w 7531538"/>
              <a:gd name="connsiteY48" fmla="*/ 457200 h 2898842"/>
              <a:gd name="connsiteX49" fmla="*/ 6907549 w 7531538"/>
              <a:gd name="connsiteY49" fmla="*/ 525293 h 2898842"/>
              <a:gd name="connsiteX50" fmla="*/ 6927004 w 7531538"/>
              <a:gd name="connsiteY50" fmla="*/ 544749 h 2898842"/>
              <a:gd name="connsiteX51" fmla="*/ 6946459 w 7531538"/>
              <a:gd name="connsiteY51" fmla="*/ 593387 h 2898842"/>
              <a:gd name="connsiteX52" fmla="*/ 6956187 w 7531538"/>
              <a:gd name="connsiteY52" fmla="*/ 690664 h 2898842"/>
              <a:gd name="connsiteX53" fmla="*/ 6965915 w 7531538"/>
              <a:gd name="connsiteY53" fmla="*/ 739302 h 2898842"/>
              <a:gd name="connsiteX54" fmla="*/ 6985370 w 7531538"/>
              <a:gd name="connsiteY54" fmla="*/ 894944 h 2898842"/>
              <a:gd name="connsiteX55" fmla="*/ 6995098 w 7531538"/>
              <a:gd name="connsiteY55" fmla="*/ 963038 h 2898842"/>
              <a:gd name="connsiteX56" fmla="*/ 7034008 w 7531538"/>
              <a:gd name="connsiteY56" fmla="*/ 1050587 h 2898842"/>
              <a:gd name="connsiteX57" fmla="*/ 7072919 w 7531538"/>
              <a:gd name="connsiteY57" fmla="*/ 1128408 h 2898842"/>
              <a:gd name="connsiteX58" fmla="*/ 7092374 w 7531538"/>
              <a:gd name="connsiteY58" fmla="*/ 1186774 h 2898842"/>
              <a:gd name="connsiteX59" fmla="*/ 7150740 w 7531538"/>
              <a:gd name="connsiteY59" fmla="*/ 1410510 h 2898842"/>
              <a:gd name="connsiteX60" fmla="*/ 7179923 w 7531538"/>
              <a:gd name="connsiteY60" fmla="*/ 1468876 h 2898842"/>
              <a:gd name="connsiteX61" fmla="*/ 7199378 w 7531538"/>
              <a:gd name="connsiteY61" fmla="*/ 1527242 h 2898842"/>
              <a:gd name="connsiteX62" fmla="*/ 7248017 w 7531538"/>
              <a:gd name="connsiteY62" fmla="*/ 1614791 h 2898842"/>
              <a:gd name="connsiteX63" fmla="*/ 7257744 w 7531538"/>
              <a:gd name="connsiteY63" fmla="*/ 1653702 h 2898842"/>
              <a:gd name="connsiteX64" fmla="*/ 7277200 w 7531538"/>
              <a:gd name="connsiteY64" fmla="*/ 1702340 h 2898842"/>
              <a:gd name="connsiteX65" fmla="*/ 7296655 w 7531538"/>
              <a:gd name="connsiteY65" fmla="*/ 1760706 h 2898842"/>
              <a:gd name="connsiteX66" fmla="*/ 7325838 w 7531538"/>
              <a:gd name="connsiteY66" fmla="*/ 1819072 h 2898842"/>
              <a:gd name="connsiteX67" fmla="*/ 7345293 w 7531538"/>
              <a:gd name="connsiteY67" fmla="*/ 1877438 h 2898842"/>
              <a:gd name="connsiteX68" fmla="*/ 7374476 w 7531538"/>
              <a:gd name="connsiteY68" fmla="*/ 1926076 h 2898842"/>
              <a:gd name="connsiteX69" fmla="*/ 7432842 w 7531538"/>
              <a:gd name="connsiteY69" fmla="*/ 2052536 h 2898842"/>
              <a:gd name="connsiteX70" fmla="*/ 7462025 w 7531538"/>
              <a:gd name="connsiteY70" fmla="*/ 2159540 h 2898842"/>
              <a:gd name="connsiteX71" fmla="*/ 7500936 w 7531538"/>
              <a:gd name="connsiteY71" fmla="*/ 2217906 h 2898842"/>
              <a:gd name="connsiteX72" fmla="*/ 7520391 w 7531538"/>
              <a:gd name="connsiteY72" fmla="*/ 2276272 h 2898842"/>
              <a:gd name="connsiteX73" fmla="*/ 7510663 w 7531538"/>
              <a:gd name="connsiteY73" fmla="*/ 2500008 h 2898842"/>
              <a:gd name="connsiteX74" fmla="*/ 7481480 w 7531538"/>
              <a:gd name="connsiteY74" fmla="*/ 2568102 h 2898842"/>
              <a:gd name="connsiteX75" fmla="*/ 7462025 w 7531538"/>
              <a:gd name="connsiteY75" fmla="*/ 2597285 h 2898842"/>
              <a:gd name="connsiteX76" fmla="*/ 7364749 w 7531538"/>
              <a:gd name="connsiteY76" fmla="*/ 2636195 h 2898842"/>
              <a:gd name="connsiteX77" fmla="*/ 6897821 w 7531538"/>
              <a:gd name="connsiteY77" fmla="*/ 2607012 h 2898842"/>
              <a:gd name="connsiteX78" fmla="*/ 6615719 w 7531538"/>
              <a:gd name="connsiteY78" fmla="*/ 2577830 h 2898842"/>
              <a:gd name="connsiteX79" fmla="*/ 6391983 w 7531538"/>
              <a:gd name="connsiteY79" fmla="*/ 2538919 h 2898842"/>
              <a:gd name="connsiteX80" fmla="*/ 6275251 w 7531538"/>
              <a:gd name="connsiteY80" fmla="*/ 2509736 h 2898842"/>
              <a:gd name="connsiteX81" fmla="*/ 6207157 w 7531538"/>
              <a:gd name="connsiteY81" fmla="*/ 2490281 h 2898842"/>
              <a:gd name="connsiteX82" fmla="*/ 6070970 w 7531538"/>
              <a:gd name="connsiteY82" fmla="*/ 2470825 h 2898842"/>
              <a:gd name="connsiteX83" fmla="*/ 6012604 w 7531538"/>
              <a:gd name="connsiteY83" fmla="*/ 2461098 h 2898842"/>
              <a:gd name="connsiteX84" fmla="*/ 5963966 w 7531538"/>
              <a:gd name="connsiteY84" fmla="*/ 2451370 h 2898842"/>
              <a:gd name="connsiteX85" fmla="*/ 5779140 w 7531538"/>
              <a:gd name="connsiteY85" fmla="*/ 2422187 h 2898842"/>
              <a:gd name="connsiteX86" fmla="*/ 4923106 w 7531538"/>
              <a:gd name="connsiteY86" fmla="*/ 2402732 h 2898842"/>
              <a:gd name="connsiteX87" fmla="*/ 3746059 w 7531538"/>
              <a:gd name="connsiteY87" fmla="*/ 2412459 h 2898842"/>
              <a:gd name="connsiteX88" fmla="*/ 3570961 w 7531538"/>
              <a:gd name="connsiteY88" fmla="*/ 2431915 h 2898842"/>
              <a:gd name="connsiteX89" fmla="*/ 3240221 w 7531538"/>
              <a:gd name="connsiteY89" fmla="*/ 2451370 h 2898842"/>
              <a:gd name="connsiteX90" fmla="*/ 3104034 w 7531538"/>
              <a:gd name="connsiteY90" fmla="*/ 2470825 h 2898842"/>
              <a:gd name="connsiteX91" fmla="*/ 3065123 w 7531538"/>
              <a:gd name="connsiteY91" fmla="*/ 2480553 h 2898842"/>
              <a:gd name="connsiteX92" fmla="*/ 3006757 w 7531538"/>
              <a:gd name="connsiteY92" fmla="*/ 2490281 h 2898842"/>
              <a:gd name="connsiteX93" fmla="*/ 2977574 w 7531538"/>
              <a:gd name="connsiteY93" fmla="*/ 2500008 h 2898842"/>
              <a:gd name="connsiteX94" fmla="*/ 2851115 w 7531538"/>
              <a:gd name="connsiteY94" fmla="*/ 2509736 h 2898842"/>
              <a:gd name="connsiteX95" fmla="*/ 2783021 w 7531538"/>
              <a:gd name="connsiteY95" fmla="*/ 2519464 h 2898842"/>
              <a:gd name="connsiteX96" fmla="*/ 2724655 w 7531538"/>
              <a:gd name="connsiteY96" fmla="*/ 2529191 h 2898842"/>
              <a:gd name="connsiteX97" fmla="*/ 2656561 w 7531538"/>
              <a:gd name="connsiteY97" fmla="*/ 2548647 h 2898842"/>
              <a:gd name="connsiteX98" fmla="*/ 2607923 w 7531538"/>
              <a:gd name="connsiteY98" fmla="*/ 2558374 h 2898842"/>
              <a:gd name="connsiteX99" fmla="*/ 2452280 w 7531538"/>
              <a:gd name="connsiteY99" fmla="*/ 2636195 h 2898842"/>
              <a:gd name="connsiteX100" fmla="*/ 2374459 w 7531538"/>
              <a:gd name="connsiteY100" fmla="*/ 2675106 h 2898842"/>
              <a:gd name="connsiteX101" fmla="*/ 2316093 w 7531538"/>
              <a:gd name="connsiteY101" fmla="*/ 2714017 h 2898842"/>
              <a:gd name="connsiteX102" fmla="*/ 2248000 w 7531538"/>
              <a:gd name="connsiteY102" fmla="*/ 2743200 h 2898842"/>
              <a:gd name="connsiteX103" fmla="*/ 2160451 w 7531538"/>
              <a:gd name="connsiteY103" fmla="*/ 2801566 h 2898842"/>
              <a:gd name="connsiteX104" fmla="*/ 2111812 w 7531538"/>
              <a:gd name="connsiteY104" fmla="*/ 2821021 h 2898842"/>
              <a:gd name="connsiteX105" fmla="*/ 1995080 w 7531538"/>
              <a:gd name="connsiteY105" fmla="*/ 2859932 h 2898842"/>
              <a:gd name="connsiteX106" fmla="*/ 1946442 w 7531538"/>
              <a:gd name="connsiteY106" fmla="*/ 2869659 h 2898842"/>
              <a:gd name="connsiteX107" fmla="*/ 1722706 w 7531538"/>
              <a:gd name="connsiteY107" fmla="*/ 2898842 h 2898842"/>
              <a:gd name="connsiteX108" fmla="*/ 1294689 w 7531538"/>
              <a:gd name="connsiteY108" fmla="*/ 2850204 h 2898842"/>
              <a:gd name="connsiteX109" fmla="*/ 1100136 w 7531538"/>
              <a:gd name="connsiteY109" fmla="*/ 2772383 h 2898842"/>
              <a:gd name="connsiteX110" fmla="*/ 1041770 w 7531538"/>
              <a:gd name="connsiteY110" fmla="*/ 2743200 h 2898842"/>
              <a:gd name="connsiteX111" fmla="*/ 993132 w 7531538"/>
              <a:gd name="connsiteY111" fmla="*/ 2723744 h 2898842"/>
              <a:gd name="connsiteX112" fmla="*/ 905583 w 7531538"/>
              <a:gd name="connsiteY112" fmla="*/ 2626468 h 2898842"/>
              <a:gd name="connsiteX113" fmla="*/ 895855 w 7531538"/>
              <a:gd name="connsiteY113" fmla="*/ 2597285 h 2898842"/>
              <a:gd name="connsiteX114" fmla="*/ 808306 w 7531538"/>
              <a:gd name="connsiteY114" fmla="*/ 2519464 h 2898842"/>
              <a:gd name="connsiteX115" fmla="*/ 769395 w 7531538"/>
              <a:gd name="connsiteY115" fmla="*/ 2480553 h 2898842"/>
              <a:gd name="connsiteX116" fmla="*/ 711029 w 7531538"/>
              <a:gd name="connsiteY116" fmla="*/ 2412459 h 2898842"/>
              <a:gd name="connsiteX117" fmla="*/ 701302 w 7531538"/>
              <a:gd name="connsiteY117" fmla="*/ 2383276 h 2898842"/>
              <a:gd name="connsiteX118" fmla="*/ 584570 w 7531538"/>
              <a:gd name="connsiteY118" fmla="*/ 2178995 h 2898842"/>
              <a:gd name="connsiteX119" fmla="*/ 545659 w 7531538"/>
              <a:gd name="connsiteY119" fmla="*/ 2130357 h 2898842"/>
              <a:gd name="connsiteX120" fmla="*/ 477566 w 7531538"/>
              <a:gd name="connsiteY120" fmla="*/ 2023353 h 2898842"/>
              <a:gd name="connsiteX121" fmla="*/ 438655 w 7531538"/>
              <a:gd name="connsiteY121" fmla="*/ 1974715 h 2898842"/>
              <a:gd name="connsiteX122" fmla="*/ 380289 w 7531538"/>
              <a:gd name="connsiteY122" fmla="*/ 1877438 h 2898842"/>
              <a:gd name="connsiteX123" fmla="*/ 312195 w 7531538"/>
              <a:gd name="connsiteY123" fmla="*/ 1809344 h 2898842"/>
              <a:gd name="connsiteX124" fmla="*/ 283012 w 7531538"/>
              <a:gd name="connsiteY124" fmla="*/ 1789889 h 2898842"/>
              <a:gd name="connsiteX125" fmla="*/ 253829 w 7531538"/>
              <a:gd name="connsiteY125" fmla="*/ 1760706 h 2898842"/>
              <a:gd name="connsiteX126" fmla="*/ 224646 w 7531538"/>
              <a:gd name="connsiteY126" fmla="*/ 1741251 h 2898842"/>
              <a:gd name="connsiteX127" fmla="*/ 205191 w 7531538"/>
              <a:gd name="connsiteY127" fmla="*/ 1721795 h 2898842"/>
              <a:gd name="connsiteX128" fmla="*/ 137098 w 7531538"/>
              <a:gd name="connsiteY128" fmla="*/ 1682885 h 2898842"/>
              <a:gd name="connsiteX129" fmla="*/ 98187 w 7531538"/>
              <a:gd name="connsiteY129" fmla="*/ 1634247 h 2898842"/>
              <a:gd name="connsiteX130" fmla="*/ 69004 w 7531538"/>
              <a:gd name="connsiteY130" fmla="*/ 1605064 h 2898842"/>
              <a:gd name="connsiteX131" fmla="*/ 49549 w 7531538"/>
              <a:gd name="connsiteY131" fmla="*/ 1507787 h 2898842"/>
              <a:gd name="connsiteX132" fmla="*/ 39821 w 7531538"/>
              <a:gd name="connsiteY132" fmla="*/ 1468876 h 2898842"/>
              <a:gd name="connsiteX133" fmla="*/ 30093 w 7531538"/>
              <a:gd name="connsiteY133" fmla="*/ 1400783 h 2898842"/>
              <a:gd name="connsiteX134" fmla="*/ 20366 w 7531538"/>
              <a:gd name="connsiteY134" fmla="*/ 1342417 h 2898842"/>
              <a:gd name="connsiteX135" fmla="*/ 910 w 7531538"/>
              <a:gd name="connsiteY135" fmla="*/ 1079770 h 2898842"/>
              <a:gd name="connsiteX136" fmla="*/ 10638 w 7531538"/>
              <a:gd name="connsiteY136" fmla="*/ 914400 h 2898842"/>
              <a:gd name="connsiteX137" fmla="*/ 30093 w 7531538"/>
              <a:gd name="connsiteY137" fmla="*/ 817123 h 2898842"/>
              <a:gd name="connsiteX138" fmla="*/ 39821 w 7531538"/>
              <a:gd name="connsiteY138" fmla="*/ 768485 h 2898842"/>
              <a:gd name="connsiteX139" fmla="*/ 59276 w 7531538"/>
              <a:gd name="connsiteY139" fmla="*/ 739302 h 2898842"/>
              <a:gd name="connsiteX140" fmla="*/ 107915 w 7531538"/>
              <a:gd name="connsiteY140" fmla="*/ 690664 h 2898842"/>
              <a:gd name="connsiteX141" fmla="*/ 146825 w 7531538"/>
              <a:gd name="connsiteY141" fmla="*/ 642025 h 2898842"/>
              <a:gd name="connsiteX142" fmla="*/ 156553 w 7531538"/>
              <a:gd name="connsiteY142" fmla="*/ 612842 h 2898842"/>
              <a:gd name="connsiteX143" fmla="*/ 185736 w 7531538"/>
              <a:gd name="connsiteY143" fmla="*/ 535021 h 2898842"/>
              <a:gd name="connsiteX144" fmla="*/ 214919 w 7531538"/>
              <a:gd name="connsiteY144" fmla="*/ 476655 h 2898842"/>
              <a:gd name="connsiteX145" fmla="*/ 244102 w 7531538"/>
              <a:gd name="connsiteY145" fmla="*/ 457200 h 2898842"/>
              <a:gd name="connsiteX146" fmla="*/ 273285 w 7531538"/>
              <a:gd name="connsiteY146" fmla="*/ 447472 h 2898842"/>
              <a:gd name="connsiteX147" fmla="*/ 360834 w 7531538"/>
              <a:gd name="connsiteY147" fmla="*/ 428017 h 2898842"/>
              <a:gd name="connsiteX148" fmla="*/ 428927 w 7531538"/>
              <a:gd name="connsiteY148" fmla="*/ 408561 h 2898842"/>
              <a:gd name="connsiteX149" fmla="*/ 419200 w 7531538"/>
              <a:gd name="connsiteY149" fmla="*/ 369651 h 2898842"/>
              <a:gd name="connsiteX150" fmla="*/ 351106 w 7531538"/>
              <a:gd name="connsiteY150" fmla="*/ 369651 h 2898842"/>
              <a:gd name="connsiteX151" fmla="*/ 321923 w 7531538"/>
              <a:gd name="connsiteY151" fmla="*/ 398834 h 289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7531538" h="2898842">
                <a:moveTo>
                  <a:pt x="321923" y="398834"/>
                </a:moveTo>
                <a:lnTo>
                  <a:pt x="438655" y="340468"/>
                </a:lnTo>
                <a:cubicBezTo>
                  <a:pt x="451625" y="333983"/>
                  <a:pt x="463498" y="324529"/>
                  <a:pt x="477566" y="321012"/>
                </a:cubicBezTo>
                <a:cubicBezTo>
                  <a:pt x="490536" y="317770"/>
                  <a:pt x="503793" y="315513"/>
                  <a:pt x="516476" y="311285"/>
                </a:cubicBezTo>
                <a:cubicBezTo>
                  <a:pt x="533042" y="305763"/>
                  <a:pt x="548704" y="297798"/>
                  <a:pt x="565115" y="291830"/>
                </a:cubicBezTo>
                <a:cubicBezTo>
                  <a:pt x="584388" y="284822"/>
                  <a:pt x="623480" y="272374"/>
                  <a:pt x="623480" y="272374"/>
                </a:cubicBezTo>
                <a:cubicBezTo>
                  <a:pt x="636450" y="262646"/>
                  <a:pt x="648314" y="251235"/>
                  <a:pt x="662391" y="243191"/>
                </a:cubicBezTo>
                <a:cubicBezTo>
                  <a:pt x="671294" y="238104"/>
                  <a:pt x="682781" y="238740"/>
                  <a:pt x="691574" y="233464"/>
                </a:cubicBezTo>
                <a:cubicBezTo>
                  <a:pt x="699438" y="228745"/>
                  <a:pt x="703983" y="219879"/>
                  <a:pt x="711029" y="214008"/>
                </a:cubicBezTo>
                <a:cubicBezTo>
                  <a:pt x="738046" y="191494"/>
                  <a:pt x="756453" y="178329"/>
                  <a:pt x="788851" y="165370"/>
                </a:cubicBezTo>
                <a:cubicBezTo>
                  <a:pt x="807892" y="157754"/>
                  <a:pt x="826811" y="147956"/>
                  <a:pt x="847217" y="145915"/>
                </a:cubicBezTo>
                <a:lnTo>
                  <a:pt x="944493" y="136187"/>
                </a:lnTo>
                <a:cubicBezTo>
                  <a:pt x="957463" y="132944"/>
                  <a:pt x="970169" y="128350"/>
                  <a:pt x="983404" y="126459"/>
                </a:cubicBezTo>
                <a:cubicBezTo>
                  <a:pt x="1147608" y="103002"/>
                  <a:pt x="1258867" y="121421"/>
                  <a:pt x="1450332" y="126459"/>
                </a:cubicBezTo>
                <a:cubicBezTo>
                  <a:pt x="1488070" y="151618"/>
                  <a:pt x="1477582" y="147521"/>
                  <a:pt x="1528153" y="165370"/>
                </a:cubicBezTo>
                <a:cubicBezTo>
                  <a:pt x="1566830" y="179021"/>
                  <a:pt x="1605448" y="193013"/>
                  <a:pt x="1644885" y="204281"/>
                </a:cubicBezTo>
                <a:cubicBezTo>
                  <a:pt x="1662288" y="209253"/>
                  <a:pt x="1796445" y="245450"/>
                  <a:pt x="1839438" y="262647"/>
                </a:cubicBezTo>
                <a:cubicBezTo>
                  <a:pt x="1852902" y="268033"/>
                  <a:pt x="1865379" y="275617"/>
                  <a:pt x="1878349" y="282102"/>
                </a:cubicBezTo>
                <a:lnTo>
                  <a:pt x="2666289" y="272374"/>
                </a:lnTo>
                <a:cubicBezTo>
                  <a:pt x="2710849" y="271338"/>
                  <a:pt x="2716188" y="259925"/>
                  <a:pt x="2753838" y="243191"/>
                </a:cubicBezTo>
                <a:cubicBezTo>
                  <a:pt x="2769795" y="236099"/>
                  <a:pt x="2786126" y="229867"/>
                  <a:pt x="2802476" y="223736"/>
                </a:cubicBezTo>
                <a:cubicBezTo>
                  <a:pt x="2834192" y="211843"/>
                  <a:pt x="2867525" y="204624"/>
                  <a:pt x="2899753" y="194553"/>
                </a:cubicBezTo>
                <a:cubicBezTo>
                  <a:pt x="2929114" y="185378"/>
                  <a:pt x="2957459" y="172831"/>
                  <a:pt x="2987302" y="165370"/>
                </a:cubicBezTo>
                <a:cubicBezTo>
                  <a:pt x="3000272" y="162127"/>
                  <a:pt x="3013161" y="158542"/>
                  <a:pt x="3026212" y="155642"/>
                </a:cubicBezTo>
                <a:cubicBezTo>
                  <a:pt x="3042352" y="152055"/>
                  <a:pt x="3058811" y="149925"/>
                  <a:pt x="3074851" y="145915"/>
                </a:cubicBezTo>
                <a:cubicBezTo>
                  <a:pt x="3097752" y="140190"/>
                  <a:pt x="3119862" y="131405"/>
                  <a:pt x="3142944" y="126459"/>
                </a:cubicBezTo>
                <a:cubicBezTo>
                  <a:pt x="3165363" y="121655"/>
                  <a:pt x="3188311" y="119762"/>
                  <a:pt x="3211038" y="116732"/>
                </a:cubicBezTo>
                <a:cubicBezTo>
                  <a:pt x="3339076" y="99661"/>
                  <a:pt x="3298053" y="106544"/>
                  <a:pt x="3483412" y="97276"/>
                </a:cubicBezTo>
                <a:lnTo>
                  <a:pt x="3668238" y="77821"/>
                </a:lnTo>
                <a:cubicBezTo>
                  <a:pt x="3703875" y="74257"/>
                  <a:pt x="3739787" y="73158"/>
                  <a:pt x="3775242" y="68093"/>
                </a:cubicBezTo>
                <a:cubicBezTo>
                  <a:pt x="3820638" y="61608"/>
                  <a:pt x="3866196" y="56177"/>
                  <a:pt x="3911429" y="48638"/>
                </a:cubicBezTo>
                <a:lnTo>
                  <a:pt x="3969795" y="38910"/>
                </a:lnTo>
                <a:cubicBezTo>
                  <a:pt x="3992457" y="35424"/>
                  <a:pt x="4015227" y="32669"/>
                  <a:pt x="4037889" y="29183"/>
                </a:cubicBezTo>
                <a:cubicBezTo>
                  <a:pt x="4075350" y="23420"/>
                  <a:pt x="4127323" y="13253"/>
                  <a:pt x="4164349" y="9727"/>
                </a:cubicBezTo>
                <a:cubicBezTo>
                  <a:pt x="4209655" y="5412"/>
                  <a:pt x="4255140" y="3242"/>
                  <a:pt x="4300536" y="0"/>
                </a:cubicBezTo>
                <a:lnTo>
                  <a:pt x="4903651" y="9727"/>
                </a:lnTo>
                <a:cubicBezTo>
                  <a:pt x="4952381" y="10993"/>
                  <a:pt x="5000872" y="17190"/>
                  <a:pt x="5049566" y="19455"/>
                </a:cubicBezTo>
                <a:cubicBezTo>
                  <a:pt x="5140317" y="23676"/>
                  <a:pt x="5231149" y="25940"/>
                  <a:pt x="5321940" y="29183"/>
                </a:cubicBezTo>
                <a:cubicBezTo>
                  <a:pt x="5495990" y="50938"/>
                  <a:pt x="5294672" y="27733"/>
                  <a:pt x="5594315" y="48638"/>
                </a:cubicBezTo>
                <a:cubicBezTo>
                  <a:pt x="5668994" y="53848"/>
                  <a:pt x="5743464" y="61700"/>
                  <a:pt x="5818051" y="68093"/>
                </a:cubicBezTo>
                <a:cubicBezTo>
                  <a:pt x="5992089" y="83011"/>
                  <a:pt x="5875207" y="71863"/>
                  <a:pt x="6032059" y="87549"/>
                </a:cubicBezTo>
                <a:cubicBezTo>
                  <a:pt x="6041787" y="90791"/>
                  <a:pt x="6051232" y="95052"/>
                  <a:pt x="6061242" y="97276"/>
                </a:cubicBezTo>
                <a:cubicBezTo>
                  <a:pt x="6080496" y="101555"/>
                  <a:pt x="6100202" y="103476"/>
                  <a:pt x="6119608" y="107004"/>
                </a:cubicBezTo>
                <a:cubicBezTo>
                  <a:pt x="6135875" y="109962"/>
                  <a:pt x="6152033" y="113489"/>
                  <a:pt x="6168246" y="116732"/>
                </a:cubicBezTo>
                <a:lnTo>
                  <a:pt x="6362800" y="214008"/>
                </a:lnTo>
                <a:cubicBezTo>
                  <a:pt x="6388740" y="226978"/>
                  <a:pt x="6413107" y="243748"/>
                  <a:pt x="6440621" y="252919"/>
                </a:cubicBezTo>
                <a:cubicBezTo>
                  <a:pt x="6479532" y="265889"/>
                  <a:pt x="6520922" y="272987"/>
                  <a:pt x="6557353" y="291830"/>
                </a:cubicBezTo>
                <a:cubicBezTo>
                  <a:pt x="6615670" y="321994"/>
                  <a:pt x="6667770" y="362903"/>
                  <a:pt x="6722723" y="398834"/>
                </a:cubicBezTo>
                <a:cubicBezTo>
                  <a:pt x="6752079" y="418028"/>
                  <a:pt x="6781089" y="437745"/>
                  <a:pt x="6810272" y="457200"/>
                </a:cubicBezTo>
                <a:cubicBezTo>
                  <a:pt x="6840578" y="477404"/>
                  <a:pt x="6878742" y="501287"/>
                  <a:pt x="6907549" y="525293"/>
                </a:cubicBezTo>
                <a:cubicBezTo>
                  <a:pt x="6914595" y="531164"/>
                  <a:pt x="6920519" y="538264"/>
                  <a:pt x="6927004" y="544749"/>
                </a:cubicBezTo>
                <a:cubicBezTo>
                  <a:pt x="6933489" y="560962"/>
                  <a:pt x="6943035" y="576265"/>
                  <a:pt x="6946459" y="593387"/>
                </a:cubicBezTo>
                <a:cubicBezTo>
                  <a:pt x="6952850" y="625342"/>
                  <a:pt x="6951880" y="658362"/>
                  <a:pt x="6956187" y="690664"/>
                </a:cubicBezTo>
                <a:cubicBezTo>
                  <a:pt x="6958372" y="707053"/>
                  <a:pt x="6962672" y="723089"/>
                  <a:pt x="6965915" y="739302"/>
                </a:cubicBezTo>
                <a:cubicBezTo>
                  <a:pt x="6981164" y="891803"/>
                  <a:pt x="6968130" y="782887"/>
                  <a:pt x="6985370" y="894944"/>
                </a:cubicBezTo>
                <a:cubicBezTo>
                  <a:pt x="6988857" y="917606"/>
                  <a:pt x="6989942" y="940697"/>
                  <a:pt x="6995098" y="963038"/>
                </a:cubicBezTo>
                <a:cubicBezTo>
                  <a:pt x="7016609" y="1056254"/>
                  <a:pt x="7004113" y="990796"/>
                  <a:pt x="7034008" y="1050587"/>
                </a:cubicBezTo>
                <a:cubicBezTo>
                  <a:pt x="7081598" y="1145769"/>
                  <a:pt x="7027846" y="1060801"/>
                  <a:pt x="7072919" y="1128408"/>
                </a:cubicBezTo>
                <a:cubicBezTo>
                  <a:pt x="7079404" y="1147863"/>
                  <a:pt x="7089002" y="1166545"/>
                  <a:pt x="7092374" y="1186774"/>
                </a:cubicBezTo>
                <a:cubicBezTo>
                  <a:pt x="7104983" y="1262425"/>
                  <a:pt x="7115903" y="1340836"/>
                  <a:pt x="7150740" y="1410510"/>
                </a:cubicBezTo>
                <a:cubicBezTo>
                  <a:pt x="7160468" y="1429965"/>
                  <a:pt x="7171557" y="1448797"/>
                  <a:pt x="7179923" y="1468876"/>
                </a:cubicBezTo>
                <a:cubicBezTo>
                  <a:pt x="7187811" y="1487806"/>
                  <a:pt x="7190207" y="1508899"/>
                  <a:pt x="7199378" y="1527242"/>
                </a:cubicBezTo>
                <a:cubicBezTo>
                  <a:pt x="7253648" y="1635784"/>
                  <a:pt x="7206804" y="1491151"/>
                  <a:pt x="7248017" y="1614791"/>
                </a:cubicBezTo>
                <a:cubicBezTo>
                  <a:pt x="7252245" y="1627474"/>
                  <a:pt x="7253516" y="1641019"/>
                  <a:pt x="7257744" y="1653702"/>
                </a:cubicBezTo>
                <a:cubicBezTo>
                  <a:pt x="7263266" y="1670268"/>
                  <a:pt x="7271233" y="1685930"/>
                  <a:pt x="7277200" y="1702340"/>
                </a:cubicBezTo>
                <a:cubicBezTo>
                  <a:pt x="7284208" y="1721613"/>
                  <a:pt x="7288767" y="1741776"/>
                  <a:pt x="7296655" y="1760706"/>
                </a:cubicBezTo>
                <a:cubicBezTo>
                  <a:pt x="7305021" y="1780785"/>
                  <a:pt x="7317472" y="1798993"/>
                  <a:pt x="7325838" y="1819072"/>
                </a:cubicBezTo>
                <a:cubicBezTo>
                  <a:pt x="7333726" y="1838002"/>
                  <a:pt x="7336807" y="1858768"/>
                  <a:pt x="7345293" y="1877438"/>
                </a:cubicBezTo>
                <a:cubicBezTo>
                  <a:pt x="7353117" y="1894650"/>
                  <a:pt x="7365422" y="1909478"/>
                  <a:pt x="7374476" y="1926076"/>
                </a:cubicBezTo>
                <a:cubicBezTo>
                  <a:pt x="7401294" y="1975242"/>
                  <a:pt x="7410314" y="1999970"/>
                  <a:pt x="7432842" y="2052536"/>
                </a:cubicBezTo>
                <a:cubicBezTo>
                  <a:pt x="7439958" y="2088114"/>
                  <a:pt x="7445570" y="2126631"/>
                  <a:pt x="7462025" y="2159540"/>
                </a:cubicBezTo>
                <a:cubicBezTo>
                  <a:pt x="7472482" y="2180454"/>
                  <a:pt x="7500936" y="2217906"/>
                  <a:pt x="7500936" y="2217906"/>
                </a:cubicBezTo>
                <a:cubicBezTo>
                  <a:pt x="7507421" y="2237361"/>
                  <a:pt x="7514995" y="2256487"/>
                  <a:pt x="7520391" y="2276272"/>
                </a:cubicBezTo>
                <a:cubicBezTo>
                  <a:pt x="7543168" y="2359789"/>
                  <a:pt x="7526503" y="2389125"/>
                  <a:pt x="7510663" y="2500008"/>
                </a:cubicBezTo>
                <a:cubicBezTo>
                  <a:pt x="7508064" y="2518201"/>
                  <a:pt x="7488956" y="2555019"/>
                  <a:pt x="7481480" y="2568102"/>
                </a:cubicBezTo>
                <a:cubicBezTo>
                  <a:pt x="7475680" y="2578253"/>
                  <a:pt x="7470902" y="2589676"/>
                  <a:pt x="7462025" y="2597285"/>
                </a:cubicBezTo>
                <a:cubicBezTo>
                  <a:pt x="7423789" y="2630059"/>
                  <a:pt x="7410433" y="2627059"/>
                  <a:pt x="7364749" y="2636195"/>
                </a:cubicBezTo>
                <a:cubicBezTo>
                  <a:pt x="6770009" y="2618174"/>
                  <a:pt x="7252834" y="2643738"/>
                  <a:pt x="6897821" y="2607012"/>
                </a:cubicBezTo>
                <a:lnTo>
                  <a:pt x="6615719" y="2577830"/>
                </a:lnTo>
                <a:cubicBezTo>
                  <a:pt x="6540947" y="2566024"/>
                  <a:pt x="6465421" y="2557278"/>
                  <a:pt x="6391983" y="2538919"/>
                </a:cubicBezTo>
                <a:lnTo>
                  <a:pt x="6275251" y="2509736"/>
                </a:lnTo>
                <a:cubicBezTo>
                  <a:pt x="6252422" y="2503728"/>
                  <a:pt x="6230346" y="2494698"/>
                  <a:pt x="6207157" y="2490281"/>
                </a:cubicBezTo>
                <a:cubicBezTo>
                  <a:pt x="6162110" y="2481701"/>
                  <a:pt x="6116319" y="2477627"/>
                  <a:pt x="6070970" y="2470825"/>
                </a:cubicBezTo>
                <a:cubicBezTo>
                  <a:pt x="6051465" y="2467899"/>
                  <a:pt x="6032010" y="2464626"/>
                  <a:pt x="6012604" y="2461098"/>
                </a:cubicBezTo>
                <a:cubicBezTo>
                  <a:pt x="5996337" y="2458140"/>
                  <a:pt x="5980248" y="2454243"/>
                  <a:pt x="5963966" y="2451370"/>
                </a:cubicBezTo>
                <a:cubicBezTo>
                  <a:pt x="5915130" y="2442752"/>
                  <a:pt x="5833675" y="2429004"/>
                  <a:pt x="5779140" y="2422187"/>
                </a:cubicBezTo>
                <a:cubicBezTo>
                  <a:pt x="5479277" y="2384703"/>
                  <a:pt x="5351886" y="2408159"/>
                  <a:pt x="4923106" y="2402732"/>
                </a:cubicBezTo>
                <a:lnTo>
                  <a:pt x="3746059" y="2412459"/>
                </a:lnTo>
                <a:cubicBezTo>
                  <a:pt x="3591478" y="2414801"/>
                  <a:pt x="3690350" y="2423179"/>
                  <a:pt x="3570961" y="2431915"/>
                </a:cubicBezTo>
                <a:cubicBezTo>
                  <a:pt x="3460818" y="2439974"/>
                  <a:pt x="3240221" y="2451370"/>
                  <a:pt x="3240221" y="2451370"/>
                </a:cubicBezTo>
                <a:cubicBezTo>
                  <a:pt x="3194825" y="2457855"/>
                  <a:pt x="3148521" y="2459703"/>
                  <a:pt x="3104034" y="2470825"/>
                </a:cubicBezTo>
                <a:cubicBezTo>
                  <a:pt x="3091064" y="2474068"/>
                  <a:pt x="3078233" y="2477931"/>
                  <a:pt x="3065123" y="2480553"/>
                </a:cubicBezTo>
                <a:cubicBezTo>
                  <a:pt x="3045782" y="2484421"/>
                  <a:pt x="3026011" y="2486002"/>
                  <a:pt x="3006757" y="2490281"/>
                </a:cubicBezTo>
                <a:cubicBezTo>
                  <a:pt x="2996747" y="2492505"/>
                  <a:pt x="2987749" y="2498736"/>
                  <a:pt x="2977574" y="2500008"/>
                </a:cubicBezTo>
                <a:cubicBezTo>
                  <a:pt x="2935623" y="2505252"/>
                  <a:pt x="2893183" y="2505529"/>
                  <a:pt x="2851115" y="2509736"/>
                </a:cubicBezTo>
                <a:cubicBezTo>
                  <a:pt x="2828300" y="2512018"/>
                  <a:pt x="2805683" y="2515978"/>
                  <a:pt x="2783021" y="2519464"/>
                </a:cubicBezTo>
                <a:cubicBezTo>
                  <a:pt x="2763527" y="2522463"/>
                  <a:pt x="2743874" y="2524756"/>
                  <a:pt x="2724655" y="2529191"/>
                </a:cubicBezTo>
                <a:cubicBezTo>
                  <a:pt x="2701653" y="2534499"/>
                  <a:pt x="2679463" y="2542922"/>
                  <a:pt x="2656561" y="2548647"/>
                </a:cubicBezTo>
                <a:cubicBezTo>
                  <a:pt x="2640521" y="2552657"/>
                  <a:pt x="2624136" y="2555132"/>
                  <a:pt x="2607923" y="2558374"/>
                </a:cubicBezTo>
                <a:lnTo>
                  <a:pt x="2452280" y="2636195"/>
                </a:lnTo>
                <a:cubicBezTo>
                  <a:pt x="2426340" y="2649165"/>
                  <a:pt x="2398590" y="2659018"/>
                  <a:pt x="2374459" y="2675106"/>
                </a:cubicBezTo>
                <a:cubicBezTo>
                  <a:pt x="2355004" y="2688076"/>
                  <a:pt x="2336681" y="2702931"/>
                  <a:pt x="2316093" y="2714017"/>
                </a:cubicBezTo>
                <a:cubicBezTo>
                  <a:pt x="2294350" y="2725725"/>
                  <a:pt x="2269679" y="2731375"/>
                  <a:pt x="2248000" y="2743200"/>
                </a:cubicBezTo>
                <a:cubicBezTo>
                  <a:pt x="2068820" y="2840935"/>
                  <a:pt x="2368931" y="2697327"/>
                  <a:pt x="2160451" y="2801566"/>
                </a:cubicBezTo>
                <a:cubicBezTo>
                  <a:pt x="2144833" y="2809375"/>
                  <a:pt x="2128278" y="2815209"/>
                  <a:pt x="2111812" y="2821021"/>
                </a:cubicBezTo>
                <a:cubicBezTo>
                  <a:pt x="2073135" y="2834672"/>
                  <a:pt x="2035299" y="2851889"/>
                  <a:pt x="1995080" y="2859932"/>
                </a:cubicBezTo>
                <a:cubicBezTo>
                  <a:pt x="1978867" y="2863174"/>
                  <a:pt x="1962773" y="2867080"/>
                  <a:pt x="1946442" y="2869659"/>
                </a:cubicBezTo>
                <a:cubicBezTo>
                  <a:pt x="1834279" y="2887369"/>
                  <a:pt x="1821836" y="2887828"/>
                  <a:pt x="1722706" y="2898842"/>
                </a:cubicBezTo>
                <a:cubicBezTo>
                  <a:pt x="1680823" y="2895034"/>
                  <a:pt x="1401044" y="2879210"/>
                  <a:pt x="1294689" y="2850204"/>
                </a:cubicBezTo>
                <a:cubicBezTo>
                  <a:pt x="1238551" y="2834893"/>
                  <a:pt x="1154313" y="2797665"/>
                  <a:pt x="1100136" y="2772383"/>
                </a:cubicBezTo>
                <a:cubicBezTo>
                  <a:pt x="1080425" y="2763185"/>
                  <a:pt x="1061572" y="2752201"/>
                  <a:pt x="1041770" y="2743200"/>
                </a:cubicBezTo>
                <a:cubicBezTo>
                  <a:pt x="1025874" y="2735974"/>
                  <a:pt x="1009345" y="2730229"/>
                  <a:pt x="993132" y="2723744"/>
                </a:cubicBezTo>
                <a:cubicBezTo>
                  <a:pt x="967919" y="2698532"/>
                  <a:pt x="924214" y="2663731"/>
                  <a:pt x="905583" y="2626468"/>
                </a:cubicBezTo>
                <a:cubicBezTo>
                  <a:pt x="900997" y="2617297"/>
                  <a:pt x="902150" y="2605379"/>
                  <a:pt x="895855" y="2597285"/>
                </a:cubicBezTo>
                <a:cubicBezTo>
                  <a:pt x="819171" y="2498692"/>
                  <a:pt x="864653" y="2567761"/>
                  <a:pt x="808306" y="2519464"/>
                </a:cubicBezTo>
                <a:cubicBezTo>
                  <a:pt x="794379" y="2507527"/>
                  <a:pt x="782365" y="2493523"/>
                  <a:pt x="769395" y="2480553"/>
                </a:cubicBezTo>
                <a:cubicBezTo>
                  <a:pt x="722219" y="2433377"/>
                  <a:pt x="740659" y="2456903"/>
                  <a:pt x="711029" y="2412459"/>
                </a:cubicBezTo>
                <a:cubicBezTo>
                  <a:pt x="707787" y="2402731"/>
                  <a:pt x="705599" y="2392586"/>
                  <a:pt x="701302" y="2383276"/>
                </a:cubicBezTo>
                <a:cubicBezTo>
                  <a:pt x="672368" y="2320587"/>
                  <a:pt x="627096" y="2232152"/>
                  <a:pt x="584570" y="2178995"/>
                </a:cubicBezTo>
                <a:cubicBezTo>
                  <a:pt x="571600" y="2162782"/>
                  <a:pt x="557422" y="2147466"/>
                  <a:pt x="545659" y="2130357"/>
                </a:cubicBezTo>
                <a:cubicBezTo>
                  <a:pt x="521708" y="2095519"/>
                  <a:pt x="503977" y="2056366"/>
                  <a:pt x="477566" y="2023353"/>
                </a:cubicBezTo>
                <a:cubicBezTo>
                  <a:pt x="464596" y="2007140"/>
                  <a:pt x="450172" y="1991990"/>
                  <a:pt x="438655" y="1974715"/>
                </a:cubicBezTo>
                <a:cubicBezTo>
                  <a:pt x="417679" y="1943251"/>
                  <a:pt x="410541" y="1900127"/>
                  <a:pt x="380289" y="1877438"/>
                </a:cubicBezTo>
                <a:cubicBezTo>
                  <a:pt x="276526" y="1799617"/>
                  <a:pt x="402987" y="1900136"/>
                  <a:pt x="312195" y="1809344"/>
                </a:cubicBezTo>
                <a:cubicBezTo>
                  <a:pt x="303928" y="1801077"/>
                  <a:pt x="291993" y="1797373"/>
                  <a:pt x="283012" y="1789889"/>
                </a:cubicBezTo>
                <a:cubicBezTo>
                  <a:pt x="272444" y="1781082"/>
                  <a:pt x="264397" y="1769513"/>
                  <a:pt x="253829" y="1760706"/>
                </a:cubicBezTo>
                <a:cubicBezTo>
                  <a:pt x="244848" y="1753222"/>
                  <a:pt x="233775" y="1748554"/>
                  <a:pt x="224646" y="1741251"/>
                </a:cubicBezTo>
                <a:cubicBezTo>
                  <a:pt x="217484" y="1735522"/>
                  <a:pt x="212353" y="1727524"/>
                  <a:pt x="205191" y="1721795"/>
                </a:cubicBezTo>
                <a:cubicBezTo>
                  <a:pt x="155452" y="1682003"/>
                  <a:pt x="196996" y="1722817"/>
                  <a:pt x="137098" y="1682885"/>
                </a:cubicBezTo>
                <a:cubicBezTo>
                  <a:pt x="115869" y="1668733"/>
                  <a:pt x="114451" y="1653764"/>
                  <a:pt x="98187" y="1634247"/>
                </a:cubicBezTo>
                <a:cubicBezTo>
                  <a:pt x="89380" y="1623679"/>
                  <a:pt x="78732" y="1614792"/>
                  <a:pt x="69004" y="1605064"/>
                </a:cubicBezTo>
                <a:cubicBezTo>
                  <a:pt x="62519" y="1572638"/>
                  <a:pt x="57569" y="1539867"/>
                  <a:pt x="49549" y="1507787"/>
                </a:cubicBezTo>
                <a:cubicBezTo>
                  <a:pt x="46306" y="1494817"/>
                  <a:pt x="42213" y="1482030"/>
                  <a:pt x="39821" y="1468876"/>
                </a:cubicBezTo>
                <a:cubicBezTo>
                  <a:pt x="35719" y="1446318"/>
                  <a:pt x="33579" y="1423445"/>
                  <a:pt x="30093" y="1400783"/>
                </a:cubicBezTo>
                <a:cubicBezTo>
                  <a:pt x="27094" y="1381289"/>
                  <a:pt x="23608" y="1361872"/>
                  <a:pt x="20366" y="1342417"/>
                </a:cubicBezTo>
                <a:cubicBezTo>
                  <a:pt x="13881" y="1254868"/>
                  <a:pt x="-4245" y="1167407"/>
                  <a:pt x="910" y="1079770"/>
                </a:cubicBezTo>
                <a:cubicBezTo>
                  <a:pt x="4153" y="1024647"/>
                  <a:pt x="5854" y="969411"/>
                  <a:pt x="10638" y="914400"/>
                </a:cubicBezTo>
                <a:cubicBezTo>
                  <a:pt x="14722" y="867439"/>
                  <a:pt x="20898" y="858499"/>
                  <a:pt x="30093" y="817123"/>
                </a:cubicBezTo>
                <a:cubicBezTo>
                  <a:pt x="33680" y="800983"/>
                  <a:pt x="34016" y="783966"/>
                  <a:pt x="39821" y="768485"/>
                </a:cubicBezTo>
                <a:cubicBezTo>
                  <a:pt x="43926" y="757538"/>
                  <a:pt x="51577" y="748100"/>
                  <a:pt x="59276" y="739302"/>
                </a:cubicBezTo>
                <a:cubicBezTo>
                  <a:pt x="74375" y="722047"/>
                  <a:pt x="91702" y="706877"/>
                  <a:pt x="107915" y="690664"/>
                </a:cubicBezTo>
                <a:cubicBezTo>
                  <a:pt x="126009" y="672570"/>
                  <a:pt x="134555" y="666565"/>
                  <a:pt x="146825" y="642025"/>
                </a:cubicBezTo>
                <a:cubicBezTo>
                  <a:pt x="151411" y="632854"/>
                  <a:pt x="152953" y="622443"/>
                  <a:pt x="156553" y="612842"/>
                </a:cubicBezTo>
                <a:cubicBezTo>
                  <a:pt x="168882" y="579966"/>
                  <a:pt x="176907" y="565923"/>
                  <a:pt x="185736" y="535021"/>
                </a:cubicBezTo>
                <a:cubicBezTo>
                  <a:pt x="196780" y="496365"/>
                  <a:pt x="186631" y="499284"/>
                  <a:pt x="214919" y="476655"/>
                </a:cubicBezTo>
                <a:cubicBezTo>
                  <a:pt x="224048" y="469352"/>
                  <a:pt x="233645" y="462428"/>
                  <a:pt x="244102" y="457200"/>
                </a:cubicBezTo>
                <a:cubicBezTo>
                  <a:pt x="253273" y="452614"/>
                  <a:pt x="263426" y="450289"/>
                  <a:pt x="273285" y="447472"/>
                </a:cubicBezTo>
                <a:cubicBezTo>
                  <a:pt x="314815" y="435606"/>
                  <a:pt x="315683" y="438050"/>
                  <a:pt x="360834" y="428017"/>
                </a:cubicBezTo>
                <a:cubicBezTo>
                  <a:pt x="397472" y="419875"/>
                  <a:pt x="396433" y="419393"/>
                  <a:pt x="428927" y="408561"/>
                </a:cubicBezTo>
                <a:cubicBezTo>
                  <a:pt x="425685" y="395591"/>
                  <a:pt x="427552" y="380091"/>
                  <a:pt x="419200" y="369651"/>
                </a:cubicBezTo>
                <a:cubicBezTo>
                  <a:pt x="402918" y="349299"/>
                  <a:pt x="366606" y="365776"/>
                  <a:pt x="351106" y="369651"/>
                </a:cubicBezTo>
                <a:lnTo>
                  <a:pt x="321923" y="3988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rPr>
              <a:t>Automated </a:t>
            </a:r>
          </a:p>
          <a:p>
            <a:pPr algn="ctr"/>
            <a:r>
              <a:rPr lang="en-US" sz="5400" b="1" dirty="0">
                <a:effectLst>
                  <a:outerShdw blurRad="38100" dist="38100" dir="2700000" algn="tl">
                    <a:srgbClr val="000000">
                      <a:alpha val="43137"/>
                    </a:srgbClr>
                  </a:outerShdw>
                </a:effectLst>
              </a:rPr>
              <a:t>Scoring</a:t>
            </a:r>
          </a:p>
        </p:txBody>
      </p:sp>
    </p:spTree>
    <p:extLst>
      <p:ext uri="{BB962C8B-B14F-4D97-AF65-F5344CB8AC3E}">
        <p14:creationId xmlns:p14="http://schemas.microsoft.com/office/powerpoint/2010/main" val="1636791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Grp="1" noChangeAspect="1" noChangeArrowheads="1"/>
          </p:cNvPicPr>
          <p:nvPr>
            <p:ph idx="1"/>
          </p:nvPr>
        </p:nvPicPr>
        <p:blipFill>
          <a:blip r:embed="rId3" cstate="print"/>
          <a:srcRect/>
          <a:stretch>
            <a:fillRect/>
          </a:stretch>
        </p:blipFill>
        <p:spPr bwMode="auto">
          <a:xfrm>
            <a:off x="876300" y="1219200"/>
            <a:ext cx="10439400" cy="5545350"/>
          </a:xfrm>
          <a:prstGeom prst="rect">
            <a:avLst/>
          </a:prstGeom>
          <a:noFill/>
          <a:ln w="9525">
            <a:noFill/>
            <a:miter lim="800000"/>
            <a:headEnd/>
            <a:tailEnd/>
          </a:ln>
        </p:spPr>
      </p:pic>
      <p:sp>
        <p:nvSpPr>
          <p:cNvPr id="6" name="Rectangle 5">
            <a:extLst>
              <a:ext uri="{FF2B5EF4-FFF2-40B4-BE49-F238E27FC236}">
                <a16:creationId xmlns:a16="http://schemas.microsoft.com/office/drawing/2014/main" id="{B5A87FC4-C45D-4970-A934-6FC8E95EDCFA}"/>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06C0896E-0C89-4753-904E-5A137D40D879}"/>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Log Snapshot</a:t>
            </a:r>
          </a:p>
        </p:txBody>
      </p:sp>
    </p:spTree>
    <p:extLst>
      <p:ext uri="{BB962C8B-B14F-4D97-AF65-F5344CB8AC3E}">
        <p14:creationId xmlns:p14="http://schemas.microsoft.com/office/powerpoint/2010/main" val="2422647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pPr fontAlgn="base">
              <a:spcAft>
                <a:spcPct val="0"/>
              </a:spcAft>
              <a:defRPr/>
            </a:pPr>
            <a:r>
              <a:rPr lang="en-US" sz="5200" b="1" dirty="0">
                <a:effectLst>
                  <a:outerShdw blurRad="38100" dist="38100" dir="2700000" algn="tl">
                    <a:srgbClr val="000000">
                      <a:alpha val="43137"/>
                    </a:srgbClr>
                  </a:outerShdw>
                </a:effectLst>
                <a:latin typeface="Tempus Sans ITC" pitchFamily="82" charset="0"/>
                <a:ea typeface="+mn-ea"/>
                <a:cs typeface="+mn-cs"/>
              </a:rPr>
              <a:t>Level-level log data</a:t>
            </a:r>
          </a:p>
        </p:txBody>
      </p:sp>
      <p:pic>
        <p:nvPicPr>
          <p:cNvPr id="4" name="Picture 3"/>
          <p:cNvPicPr/>
          <p:nvPr/>
        </p:nvPicPr>
        <p:blipFill rotWithShape="1">
          <a:blip r:embed="rId3">
            <a:extLst>
              <a:ext uri="{28A0092B-C50C-407E-A947-70E740481C1C}">
                <a14:useLocalDpi xmlns:a14="http://schemas.microsoft.com/office/drawing/2010/main" val="0"/>
              </a:ext>
            </a:extLst>
          </a:blip>
          <a:srcRect t="7389" b="4958"/>
          <a:stretch/>
        </p:blipFill>
        <p:spPr bwMode="auto">
          <a:xfrm>
            <a:off x="1295400" y="1371600"/>
            <a:ext cx="9296400" cy="5029200"/>
          </a:xfrm>
          <a:prstGeom prst="rect">
            <a:avLst/>
          </a:prstGeom>
          <a:ln>
            <a:noFill/>
          </a:ln>
          <a:extLst>
            <a:ext uri="{53640926-AAD7-44D8-BBD7-CCE9431645EC}">
              <a14:shadowObscured xmlns:a14="http://schemas.microsoft.com/office/drawing/2010/main"/>
            </a:ext>
          </a:extLst>
        </p:spPr>
      </p:pic>
      <p:sp>
        <p:nvSpPr>
          <p:cNvPr id="3" name="Rounded Rectangle 2"/>
          <p:cNvSpPr/>
          <p:nvPr/>
        </p:nvSpPr>
        <p:spPr>
          <a:xfrm>
            <a:off x="1676400" y="4648200"/>
            <a:ext cx="7848600" cy="381000"/>
          </a:xfrm>
          <a:prstGeom prst="roundRect">
            <a:avLst/>
          </a:prstGeom>
          <a:noFill/>
          <a:ln w="57150">
            <a:solidFill>
              <a:srgbClr val="C0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14800" y="2209800"/>
            <a:ext cx="1676400" cy="34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65000"/>
                    <a:lumOff val="35000"/>
                  </a:schemeClr>
                </a:solidFill>
                <a:latin typeface="Courier New" panose="02070309020205020404" pitchFamily="49" charset="0"/>
                <a:cs typeface="Courier New" panose="02070309020205020404" pitchFamily="49" charset="0"/>
              </a:rPr>
              <a:t>149.53,</a:t>
            </a:r>
          </a:p>
        </p:txBody>
      </p:sp>
      <p:sp>
        <p:nvSpPr>
          <p:cNvPr id="6" name="Rectangle 5">
            <a:extLst>
              <a:ext uri="{FF2B5EF4-FFF2-40B4-BE49-F238E27FC236}">
                <a16:creationId xmlns:a16="http://schemas.microsoft.com/office/drawing/2014/main" id="{C4BC28EB-09BB-45A3-AB21-7FC3EF065FB9}"/>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843E5399-FC22-43D0-852C-C935DB426F8F}"/>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Level-level log data</a:t>
            </a:r>
          </a:p>
        </p:txBody>
      </p:sp>
    </p:spTree>
    <p:extLst>
      <p:ext uri="{BB962C8B-B14F-4D97-AF65-F5344CB8AC3E}">
        <p14:creationId xmlns:p14="http://schemas.microsoft.com/office/powerpoint/2010/main" val="3316457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52600" y="990601"/>
          <a:ext cx="8686800" cy="5816099"/>
        </p:xfrm>
        <a:graphic>
          <a:graphicData uri="http://schemas.openxmlformats.org/drawingml/2006/table">
            <a:tbl>
              <a:tblPr firstRow="1" firstCol="1" bandRow="1">
                <a:tableStyleId>{21E4AEA4-8DFA-4A89-87EB-49C32662AFE0}</a:tableStyleId>
              </a:tblPr>
              <a:tblGrid>
                <a:gridCol w="1216153">
                  <a:extLst>
                    <a:ext uri="{9D8B030D-6E8A-4147-A177-3AD203B41FA5}">
                      <a16:colId xmlns:a16="http://schemas.microsoft.com/office/drawing/2014/main" val="20000"/>
                    </a:ext>
                  </a:extLst>
                </a:gridCol>
                <a:gridCol w="3040380">
                  <a:extLst>
                    <a:ext uri="{9D8B030D-6E8A-4147-A177-3AD203B41FA5}">
                      <a16:colId xmlns:a16="http://schemas.microsoft.com/office/drawing/2014/main" val="20001"/>
                    </a:ext>
                  </a:extLst>
                </a:gridCol>
                <a:gridCol w="4430267">
                  <a:extLst>
                    <a:ext uri="{9D8B030D-6E8A-4147-A177-3AD203B41FA5}">
                      <a16:colId xmlns:a16="http://schemas.microsoft.com/office/drawing/2014/main" val="20002"/>
                    </a:ext>
                  </a:extLst>
                </a:gridCol>
              </a:tblGrid>
              <a:tr h="149623">
                <a:tc>
                  <a:txBody>
                    <a:bodyPr/>
                    <a:lstStyle/>
                    <a:p>
                      <a:pPr marL="0" marR="0">
                        <a:lnSpc>
                          <a:spcPct val="115000"/>
                        </a:lnSpc>
                        <a:spcBef>
                          <a:spcPts val="0"/>
                        </a:spcBef>
                        <a:spcAft>
                          <a:spcPts val="0"/>
                        </a:spcAft>
                        <a:tabLst>
                          <a:tab pos="457200" algn="l"/>
                        </a:tabLst>
                      </a:pPr>
                      <a:r>
                        <a:rPr lang="en-US" sz="1000" dirty="0">
                          <a:effectLst/>
                        </a:rPr>
                        <a:t>Agent</a:t>
                      </a:r>
                      <a:endParaRPr lang="en-US" sz="105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1000" dirty="0">
                          <a:effectLst/>
                        </a:rPr>
                        <a:t>Monitor Trigger</a:t>
                      </a:r>
                      <a:endParaRPr lang="en-US" sz="105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1000">
                          <a:effectLst/>
                        </a:rPr>
                        <a:t>Identify Trigger</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0"/>
                  </a:ext>
                </a:extLst>
              </a:tr>
              <a:tr h="1143001">
                <a:tc>
                  <a:txBody>
                    <a:bodyPr/>
                    <a:lstStyle/>
                    <a:p>
                      <a:pPr marL="0" marR="0">
                        <a:lnSpc>
                          <a:spcPct val="115000"/>
                        </a:lnSpc>
                        <a:spcBef>
                          <a:spcPts val="0"/>
                        </a:spcBef>
                        <a:spcAft>
                          <a:spcPts val="0"/>
                        </a:spcAft>
                        <a:tabLst>
                          <a:tab pos="457200" algn="l"/>
                        </a:tabLst>
                      </a:pPr>
                      <a:r>
                        <a:rPr lang="en-US" sz="1400" dirty="0">
                          <a:effectLst/>
                        </a:rPr>
                        <a:t>Ramp</a:t>
                      </a:r>
                      <a:endParaRPr lang="en-US" sz="16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Ball touches Primary Object (PO)</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never rotated &gt; 20 degrees</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Positive ID conditions met OR ball stops touching PO</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 </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never rotated &gt; 20 degrees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Ball moves along object: (&gt;25% in horiz.) OR (&gt;11% horiz. AND &gt;4% vert.) OR (&gt;4% horiz. AND &gt;11% vert.)</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1"/>
                  </a:ext>
                </a:extLst>
              </a:tr>
              <a:tr h="1852555">
                <a:tc>
                  <a:txBody>
                    <a:bodyPr/>
                    <a:lstStyle/>
                    <a:p>
                      <a:pPr marL="0" marR="0">
                        <a:lnSpc>
                          <a:spcPct val="115000"/>
                        </a:lnSpc>
                        <a:spcBef>
                          <a:spcPts val="0"/>
                        </a:spcBef>
                        <a:spcAft>
                          <a:spcPts val="0"/>
                        </a:spcAft>
                        <a:tabLst>
                          <a:tab pos="457200" algn="l"/>
                        </a:tabLst>
                      </a:pPr>
                      <a:r>
                        <a:rPr lang="en-US" sz="1400" dirty="0">
                          <a:effectLst/>
                        </a:rPr>
                        <a:t>Lever</a:t>
                      </a:r>
                      <a:endParaRPr lang="en-US" sz="16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Secondary Object falls on Object</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Secondary object has elevated downward momentum (vertical momentum &lt; -.05 kg m/s)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&lt;= 1 pin (attached to static object)</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not moved much recently (less than 2% of screen in ⅓ sec) </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¾ seconds pass from Monitor Trigger</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touched ball since Monitor Trigger</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rotated &gt; 20 degrees since Monitor </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Trigger</a:t>
                      </a:r>
                      <a:endParaRPr lang="en-US" sz="1050">
                        <a:effectLst/>
                      </a:endParaRPr>
                    </a:p>
                    <a:p>
                      <a:pPr marL="342900" marR="0" lvl="0" indent="-342900" fontAlgn="base" hangingPunct="0">
                        <a:lnSpc>
                          <a:spcPct val="115000"/>
                        </a:lnSpc>
                        <a:spcBef>
                          <a:spcPts val="0"/>
                        </a:spcBef>
                        <a:spcAft>
                          <a:spcPts val="0"/>
                        </a:spcAft>
                        <a:buFont typeface="Symbol"/>
                        <a:buChar char=""/>
                        <a:tabLst>
                          <a:tab pos="270510" algn="l"/>
                        </a:tabLst>
                      </a:pPr>
                      <a:r>
                        <a:rPr lang="en-US" sz="1000">
                          <a:effectLst/>
                        </a:rPr>
                        <a:t>Ball has reached an apex 4% higher than at Monitor Trigger</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2"/>
                  </a:ext>
                </a:extLst>
              </a:tr>
              <a:tr h="1284911">
                <a:tc>
                  <a:txBody>
                    <a:bodyPr/>
                    <a:lstStyle/>
                    <a:p>
                      <a:pPr marL="0" marR="0">
                        <a:lnSpc>
                          <a:spcPct val="115000"/>
                        </a:lnSpc>
                        <a:spcBef>
                          <a:spcPts val="0"/>
                        </a:spcBef>
                        <a:spcAft>
                          <a:spcPts val="0"/>
                        </a:spcAft>
                        <a:tabLst>
                          <a:tab pos="457200" algn="l"/>
                        </a:tabLst>
                      </a:pPr>
                      <a:r>
                        <a:rPr lang="en-US" sz="1400" dirty="0">
                          <a:effectLst/>
                        </a:rPr>
                        <a:t>Pendulum </a:t>
                      </a:r>
                      <a:endParaRPr lang="en-US" sz="1600" dirty="0">
                        <a:effectLst/>
                      </a:endParaRPr>
                    </a:p>
                    <a:p>
                      <a:pPr marL="0" marR="0">
                        <a:lnSpc>
                          <a:spcPct val="115000"/>
                        </a:lnSpc>
                        <a:spcBef>
                          <a:spcPts val="0"/>
                        </a:spcBef>
                        <a:spcAft>
                          <a:spcPts val="0"/>
                        </a:spcAft>
                        <a:tabLst>
                          <a:tab pos="457200" algn="l"/>
                        </a:tabLst>
                      </a:pPr>
                      <a:r>
                        <a:rPr lang="en-US" sz="1400" dirty="0">
                          <a:effectLst/>
                        </a:rPr>
                        <a:t>Strike</a:t>
                      </a:r>
                      <a:endParaRPr lang="en-US" sz="16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Object touches ball</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1 pin</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rotated &gt; 20 degrees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non-zero rotational velocity</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dirty="0">
                          <a:effectLst/>
                        </a:rPr>
                        <a:t>Event</a:t>
                      </a:r>
                      <a:endParaRPr lang="en-US" sz="1050" dirty="0">
                        <a:effectLst/>
                      </a:endParaRPr>
                    </a:p>
                    <a:p>
                      <a:pPr marL="0" marR="0">
                        <a:lnSpc>
                          <a:spcPct val="115000"/>
                        </a:lnSpc>
                        <a:spcBef>
                          <a:spcPts val="0"/>
                        </a:spcBef>
                        <a:spcAft>
                          <a:spcPts val="0"/>
                        </a:spcAft>
                        <a:tabLst>
                          <a:tab pos="457200" algn="l"/>
                        </a:tabLst>
                      </a:pPr>
                      <a:r>
                        <a:rPr lang="en-US" sz="1000" dirty="0">
                          <a:effectLst/>
                        </a:rPr>
                        <a:t>     ¾ seconds pass from Monitor </a:t>
                      </a:r>
                    </a:p>
                    <a:p>
                      <a:pPr marL="0" marR="0">
                        <a:lnSpc>
                          <a:spcPct val="115000"/>
                        </a:lnSpc>
                        <a:spcBef>
                          <a:spcPts val="0"/>
                        </a:spcBef>
                        <a:spcAft>
                          <a:spcPts val="0"/>
                        </a:spcAft>
                        <a:tabLst>
                          <a:tab pos="457200" algn="l"/>
                        </a:tabLst>
                      </a:pPr>
                      <a:endParaRPr lang="en-US" sz="1000" dirty="0">
                        <a:effectLst/>
                      </a:endParaRPr>
                    </a:p>
                    <a:p>
                      <a:pPr marL="0" marR="0">
                        <a:lnSpc>
                          <a:spcPct val="115000"/>
                        </a:lnSpc>
                        <a:spcBef>
                          <a:spcPts val="0"/>
                        </a:spcBef>
                        <a:spcAft>
                          <a:spcPts val="0"/>
                        </a:spcAft>
                        <a:tabLst>
                          <a:tab pos="457200" algn="l"/>
                        </a:tabLst>
                      </a:pPr>
                      <a:r>
                        <a:rPr lang="en-US" sz="1000" dirty="0">
                          <a:effectLst/>
                        </a:rPr>
                        <a:t>Trigger</a:t>
                      </a:r>
                      <a:endParaRPr lang="en-US" sz="1050" dirty="0">
                        <a:effectLst/>
                      </a:endParaRPr>
                    </a:p>
                    <a:p>
                      <a:pPr marL="0" marR="0">
                        <a:lnSpc>
                          <a:spcPct val="115000"/>
                        </a:lnSpc>
                        <a:spcBef>
                          <a:spcPts val="0"/>
                        </a:spcBef>
                        <a:spcAft>
                          <a:spcPts val="0"/>
                        </a:spcAft>
                        <a:tabLst>
                          <a:tab pos="457200" algn="l"/>
                        </a:tabLst>
                      </a:pPr>
                      <a:r>
                        <a:rPr lang="en-US" sz="1000" dirty="0">
                          <a:effectLst/>
                        </a:rPr>
                        <a:t>Condition</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Ball moved moderately since Monitor Trigger (&gt; 15% screen)</a:t>
                      </a:r>
                      <a:endParaRPr lang="en-US" sz="1050" dirty="0">
                        <a:effectLst/>
                        <a:latin typeface="Calibri"/>
                        <a:ea typeface="Malgun Gothic"/>
                        <a:cs typeface="Times New Roman"/>
                      </a:endParaRPr>
                    </a:p>
                  </a:txBody>
                  <a:tcPr marL="24432" marR="24432" marT="6108" marB="0"/>
                </a:tc>
                <a:extLst>
                  <a:ext uri="{0D108BD9-81ED-4DB2-BD59-A6C34878D82A}">
                    <a16:rowId xmlns:a16="http://schemas.microsoft.com/office/drawing/2014/main" val="10003"/>
                  </a:ext>
                </a:extLst>
              </a:tr>
              <a:tr h="1284911">
                <a:tc>
                  <a:txBody>
                    <a:bodyPr/>
                    <a:lstStyle/>
                    <a:p>
                      <a:pPr marL="0" marR="0">
                        <a:lnSpc>
                          <a:spcPct val="115000"/>
                        </a:lnSpc>
                        <a:spcBef>
                          <a:spcPts val="0"/>
                        </a:spcBef>
                        <a:spcAft>
                          <a:spcPts val="0"/>
                        </a:spcAft>
                        <a:tabLst>
                          <a:tab pos="457200" algn="l"/>
                        </a:tabLst>
                      </a:pPr>
                      <a:r>
                        <a:rPr lang="en-US" sz="1400" dirty="0">
                          <a:effectLst/>
                        </a:rPr>
                        <a:t>Springboard</a:t>
                      </a:r>
                      <a:endParaRPr lang="en-US" sz="16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Object has elevated rotational velocity (&gt;1.5 m/s)</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Rotating toward 12 o’clock (as opposed to 6 o’clock)</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2+ pins (attaches to a static object) </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dirty="0">
                          <a:effectLst/>
                        </a:rPr>
                        <a:t>Event</a:t>
                      </a:r>
                      <a:endParaRPr lang="en-US" sz="1050" dirty="0">
                        <a:effectLst/>
                      </a:endParaRPr>
                    </a:p>
                    <a:p>
                      <a:pPr marL="0" marR="0">
                        <a:lnSpc>
                          <a:spcPct val="115000"/>
                        </a:lnSpc>
                        <a:spcBef>
                          <a:spcPts val="0"/>
                        </a:spcBef>
                        <a:spcAft>
                          <a:spcPts val="0"/>
                        </a:spcAft>
                        <a:tabLst>
                          <a:tab pos="457200" algn="l"/>
                        </a:tabLst>
                      </a:pPr>
                      <a:r>
                        <a:rPr lang="en-US" sz="1000" dirty="0">
                          <a:effectLst/>
                        </a:rPr>
                        <a:t>     ¾ seconds pass from Monitor Trigger</a:t>
                      </a:r>
                      <a:endParaRPr lang="en-US" sz="1050" dirty="0">
                        <a:effectLst/>
                      </a:endParaRPr>
                    </a:p>
                    <a:p>
                      <a:pPr marL="0" marR="0">
                        <a:lnSpc>
                          <a:spcPct val="115000"/>
                        </a:lnSpc>
                        <a:spcBef>
                          <a:spcPts val="0"/>
                        </a:spcBef>
                        <a:spcAft>
                          <a:spcPts val="0"/>
                        </a:spcAft>
                        <a:tabLst>
                          <a:tab pos="457200" algn="l"/>
                        </a:tabLst>
                      </a:pPr>
                      <a:r>
                        <a:rPr lang="en-US" sz="1000" dirty="0">
                          <a:effectLst/>
                        </a:rPr>
                        <a:t> </a:t>
                      </a:r>
                      <a:endParaRPr lang="en-US" sz="1050" dirty="0">
                        <a:effectLst/>
                      </a:endParaRPr>
                    </a:p>
                    <a:p>
                      <a:pPr marL="0" marR="0">
                        <a:lnSpc>
                          <a:spcPct val="115000"/>
                        </a:lnSpc>
                        <a:spcBef>
                          <a:spcPts val="0"/>
                        </a:spcBef>
                        <a:spcAft>
                          <a:spcPts val="0"/>
                        </a:spcAft>
                        <a:tabLst>
                          <a:tab pos="457200" algn="l"/>
                        </a:tabLst>
                      </a:pPr>
                      <a:r>
                        <a:rPr lang="en-US" sz="1000" dirty="0">
                          <a:effectLst/>
                        </a:rPr>
                        <a:t>Conditions</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Object has touched ball since Monitor Trigger</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Ball has reached an apex 6% higher than at Monitor Trigger</a:t>
                      </a:r>
                      <a:endParaRPr lang="en-US" sz="1050" dirty="0">
                        <a:effectLst/>
                        <a:latin typeface="Calibri"/>
                        <a:ea typeface="Malgun Gothic"/>
                        <a:cs typeface="Times New Roman"/>
                      </a:endParaRPr>
                    </a:p>
                  </a:txBody>
                  <a:tcPr marL="24432" marR="24432" marT="6108" marB="0"/>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9B62B6B1-F73F-48F3-8C98-B8A5BC9C320D}"/>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88A0AA44-9AD8-40B7-8438-99D0E2AD0085}"/>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Agent ID system</a:t>
            </a:r>
          </a:p>
        </p:txBody>
      </p:sp>
    </p:spTree>
    <p:extLst>
      <p:ext uri="{BB962C8B-B14F-4D97-AF65-F5344CB8AC3E}">
        <p14:creationId xmlns:p14="http://schemas.microsoft.com/office/powerpoint/2010/main" val="3156697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52600" y="990601"/>
          <a:ext cx="8686800" cy="5816099"/>
        </p:xfrm>
        <a:graphic>
          <a:graphicData uri="http://schemas.openxmlformats.org/drawingml/2006/table">
            <a:tbl>
              <a:tblPr firstRow="1" firstCol="1" bandRow="1">
                <a:tableStyleId>{21E4AEA4-8DFA-4A89-87EB-49C32662AFE0}</a:tableStyleId>
              </a:tblPr>
              <a:tblGrid>
                <a:gridCol w="1216153">
                  <a:extLst>
                    <a:ext uri="{9D8B030D-6E8A-4147-A177-3AD203B41FA5}">
                      <a16:colId xmlns:a16="http://schemas.microsoft.com/office/drawing/2014/main" val="20000"/>
                    </a:ext>
                  </a:extLst>
                </a:gridCol>
                <a:gridCol w="3040380">
                  <a:extLst>
                    <a:ext uri="{9D8B030D-6E8A-4147-A177-3AD203B41FA5}">
                      <a16:colId xmlns:a16="http://schemas.microsoft.com/office/drawing/2014/main" val="20001"/>
                    </a:ext>
                  </a:extLst>
                </a:gridCol>
                <a:gridCol w="4430267">
                  <a:extLst>
                    <a:ext uri="{9D8B030D-6E8A-4147-A177-3AD203B41FA5}">
                      <a16:colId xmlns:a16="http://schemas.microsoft.com/office/drawing/2014/main" val="20002"/>
                    </a:ext>
                  </a:extLst>
                </a:gridCol>
              </a:tblGrid>
              <a:tr h="149623">
                <a:tc>
                  <a:txBody>
                    <a:bodyPr/>
                    <a:lstStyle/>
                    <a:p>
                      <a:pPr marL="0" marR="0">
                        <a:lnSpc>
                          <a:spcPct val="115000"/>
                        </a:lnSpc>
                        <a:spcBef>
                          <a:spcPts val="0"/>
                        </a:spcBef>
                        <a:spcAft>
                          <a:spcPts val="0"/>
                        </a:spcAft>
                        <a:tabLst>
                          <a:tab pos="457200" algn="l"/>
                        </a:tabLst>
                      </a:pPr>
                      <a:r>
                        <a:rPr lang="en-US" sz="1000" dirty="0">
                          <a:effectLst/>
                        </a:rPr>
                        <a:t>Agent</a:t>
                      </a:r>
                      <a:endParaRPr lang="en-US" sz="105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1000" dirty="0">
                          <a:effectLst/>
                        </a:rPr>
                        <a:t>Monitor Trigger</a:t>
                      </a:r>
                      <a:endParaRPr lang="en-US" sz="105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1000">
                          <a:effectLst/>
                        </a:rPr>
                        <a:t>Identify Trigger</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0"/>
                  </a:ext>
                </a:extLst>
              </a:tr>
              <a:tr h="1143001">
                <a:tc>
                  <a:txBody>
                    <a:bodyPr/>
                    <a:lstStyle/>
                    <a:p>
                      <a:pPr marL="0" marR="0">
                        <a:lnSpc>
                          <a:spcPct val="115000"/>
                        </a:lnSpc>
                        <a:spcBef>
                          <a:spcPts val="0"/>
                        </a:spcBef>
                        <a:spcAft>
                          <a:spcPts val="0"/>
                        </a:spcAft>
                        <a:tabLst>
                          <a:tab pos="457200" algn="l"/>
                        </a:tabLst>
                      </a:pPr>
                      <a:r>
                        <a:rPr lang="en-US" sz="1200" dirty="0">
                          <a:effectLst/>
                        </a:rPr>
                        <a:t>Ramp</a:t>
                      </a:r>
                      <a:endParaRPr lang="en-US" sz="14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Ball touches Primary Object (PO)</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never rotated &gt; 20 degrees</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Positive ID conditions met OR ball stops touching PO</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 </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never rotated &gt; 20 degrees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Ball moves along object: (&gt;25% in horiz.) OR (&gt;11% horiz. AND &gt;4% vert.) OR (&gt;4% horiz. AND &gt;11% vert.)</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1"/>
                  </a:ext>
                </a:extLst>
              </a:tr>
              <a:tr h="1852555">
                <a:tc>
                  <a:txBody>
                    <a:bodyPr/>
                    <a:lstStyle/>
                    <a:p>
                      <a:pPr marL="0" marR="0">
                        <a:lnSpc>
                          <a:spcPct val="115000"/>
                        </a:lnSpc>
                        <a:spcBef>
                          <a:spcPts val="0"/>
                        </a:spcBef>
                        <a:spcAft>
                          <a:spcPts val="0"/>
                        </a:spcAft>
                        <a:tabLst>
                          <a:tab pos="457200" algn="l"/>
                        </a:tabLst>
                      </a:pPr>
                      <a:r>
                        <a:rPr lang="en-US" sz="1200" dirty="0">
                          <a:effectLst/>
                        </a:rPr>
                        <a:t>Lever</a:t>
                      </a:r>
                      <a:endParaRPr lang="en-US" sz="14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Secondary Object falls on Object</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Secondary object has elevated downward momentum (vertical momentum &lt; -.05 kg m/s)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&lt;= 1 pin (attached to static object)</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not moved much recently (less than 2% of screen in ⅓ sec) </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¾ seconds pass from Monitor Trigger</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touched ball since Monitor Trigger</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rotated &gt; 20 degrees since Monitor </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Trigger</a:t>
                      </a:r>
                      <a:endParaRPr lang="en-US" sz="1050">
                        <a:effectLst/>
                      </a:endParaRPr>
                    </a:p>
                    <a:p>
                      <a:pPr marL="342900" marR="0" lvl="0" indent="-342900" fontAlgn="base" hangingPunct="0">
                        <a:lnSpc>
                          <a:spcPct val="115000"/>
                        </a:lnSpc>
                        <a:spcBef>
                          <a:spcPts val="0"/>
                        </a:spcBef>
                        <a:spcAft>
                          <a:spcPts val="0"/>
                        </a:spcAft>
                        <a:buFont typeface="Symbol"/>
                        <a:buChar char=""/>
                        <a:tabLst>
                          <a:tab pos="270510" algn="l"/>
                        </a:tabLst>
                      </a:pPr>
                      <a:r>
                        <a:rPr lang="en-US" sz="1000">
                          <a:effectLst/>
                        </a:rPr>
                        <a:t>Ball has reached an apex 4% higher than at Monitor Trigger</a:t>
                      </a:r>
                      <a:endParaRPr lang="en-US" sz="1050">
                        <a:effectLst/>
                        <a:latin typeface="Calibri"/>
                        <a:ea typeface="Malgun Gothic"/>
                        <a:cs typeface="Times New Roman"/>
                      </a:endParaRPr>
                    </a:p>
                  </a:txBody>
                  <a:tcPr marL="24432" marR="24432" marT="6108" marB="0"/>
                </a:tc>
                <a:extLst>
                  <a:ext uri="{0D108BD9-81ED-4DB2-BD59-A6C34878D82A}">
                    <a16:rowId xmlns:a16="http://schemas.microsoft.com/office/drawing/2014/main" val="10002"/>
                  </a:ext>
                </a:extLst>
              </a:tr>
              <a:tr h="1284911">
                <a:tc>
                  <a:txBody>
                    <a:bodyPr/>
                    <a:lstStyle/>
                    <a:p>
                      <a:pPr marL="0" marR="0">
                        <a:lnSpc>
                          <a:spcPct val="115000"/>
                        </a:lnSpc>
                        <a:spcBef>
                          <a:spcPts val="0"/>
                        </a:spcBef>
                        <a:spcAft>
                          <a:spcPts val="0"/>
                        </a:spcAft>
                        <a:tabLst>
                          <a:tab pos="457200" algn="l"/>
                        </a:tabLst>
                      </a:pPr>
                      <a:r>
                        <a:rPr lang="en-US" sz="1400" dirty="0">
                          <a:effectLst/>
                        </a:rPr>
                        <a:t>Pendulum </a:t>
                      </a:r>
                      <a:endParaRPr lang="en-US" sz="1600" dirty="0">
                        <a:effectLst/>
                      </a:endParaRPr>
                    </a:p>
                    <a:p>
                      <a:pPr marL="0" marR="0">
                        <a:lnSpc>
                          <a:spcPct val="115000"/>
                        </a:lnSpc>
                        <a:spcBef>
                          <a:spcPts val="0"/>
                        </a:spcBef>
                        <a:spcAft>
                          <a:spcPts val="0"/>
                        </a:spcAft>
                        <a:tabLst>
                          <a:tab pos="457200" algn="l"/>
                        </a:tabLst>
                      </a:pPr>
                      <a:r>
                        <a:rPr lang="en-US" sz="1400" dirty="0">
                          <a:effectLst/>
                        </a:rPr>
                        <a:t>Strike</a:t>
                      </a:r>
                      <a:endParaRPr lang="en-US" sz="16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Object touches ball</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1 pin</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rotated &gt; 20 degrees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non-zero rotational velocity</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dirty="0">
                          <a:effectLst/>
                        </a:rPr>
                        <a:t>Event</a:t>
                      </a:r>
                      <a:endParaRPr lang="en-US" sz="1050" dirty="0">
                        <a:effectLst/>
                      </a:endParaRPr>
                    </a:p>
                    <a:p>
                      <a:pPr marL="0" marR="0">
                        <a:lnSpc>
                          <a:spcPct val="115000"/>
                        </a:lnSpc>
                        <a:spcBef>
                          <a:spcPts val="0"/>
                        </a:spcBef>
                        <a:spcAft>
                          <a:spcPts val="0"/>
                        </a:spcAft>
                        <a:tabLst>
                          <a:tab pos="457200" algn="l"/>
                        </a:tabLst>
                      </a:pPr>
                      <a:r>
                        <a:rPr lang="en-US" sz="1000" dirty="0">
                          <a:effectLst/>
                        </a:rPr>
                        <a:t>     ¾ seconds pass from Monitor </a:t>
                      </a:r>
                    </a:p>
                    <a:p>
                      <a:pPr marL="0" marR="0">
                        <a:lnSpc>
                          <a:spcPct val="115000"/>
                        </a:lnSpc>
                        <a:spcBef>
                          <a:spcPts val="0"/>
                        </a:spcBef>
                        <a:spcAft>
                          <a:spcPts val="0"/>
                        </a:spcAft>
                        <a:tabLst>
                          <a:tab pos="457200" algn="l"/>
                        </a:tabLst>
                      </a:pPr>
                      <a:endParaRPr lang="en-US" sz="1000" dirty="0">
                        <a:effectLst/>
                      </a:endParaRPr>
                    </a:p>
                    <a:p>
                      <a:pPr marL="0" marR="0">
                        <a:lnSpc>
                          <a:spcPct val="115000"/>
                        </a:lnSpc>
                        <a:spcBef>
                          <a:spcPts val="0"/>
                        </a:spcBef>
                        <a:spcAft>
                          <a:spcPts val="0"/>
                        </a:spcAft>
                        <a:tabLst>
                          <a:tab pos="457200" algn="l"/>
                        </a:tabLst>
                      </a:pPr>
                      <a:r>
                        <a:rPr lang="en-US" sz="1000" dirty="0">
                          <a:effectLst/>
                        </a:rPr>
                        <a:t>Trigger</a:t>
                      </a:r>
                      <a:endParaRPr lang="en-US" sz="1050" dirty="0">
                        <a:effectLst/>
                      </a:endParaRPr>
                    </a:p>
                    <a:p>
                      <a:pPr marL="0" marR="0">
                        <a:lnSpc>
                          <a:spcPct val="115000"/>
                        </a:lnSpc>
                        <a:spcBef>
                          <a:spcPts val="0"/>
                        </a:spcBef>
                        <a:spcAft>
                          <a:spcPts val="0"/>
                        </a:spcAft>
                        <a:tabLst>
                          <a:tab pos="457200" algn="l"/>
                        </a:tabLst>
                      </a:pPr>
                      <a:r>
                        <a:rPr lang="en-US" sz="1000" dirty="0">
                          <a:effectLst/>
                        </a:rPr>
                        <a:t>Condition</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Ball moved moderately since Monitor Trigger (&gt; 15% screen)</a:t>
                      </a:r>
                      <a:endParaRPr lang="en-US" sz="1050" dirty="0">
                        <a:effectLst/>
                        <a:latin typeface="Calibri"/>
                        <a:ea typeface="Malgun Gothic"/>
                        <a:cs typeface="Times New Roman"/>
                      </a:endParaRPr>
                    </a:p>
                  </a:txBody>
                  <a:tcPr marL="24432" marR="24432" marT="6108" marB="0"/>
                </a:tc>
                <a:extLst>
                  <a:ext uri="{0D108BD9-81ED-4DB2-BD59-A6C34878D82A}">
                    <a16:rowId xmlns:a16="http://schemas.microsoft.com/office/drawing/2014/main" val="10003"/>
                  </a:ext>
                </a:extLst>
              </a:tr>
              <a:tr h="1284911">
                <a:tc>
                  <a:txBody>
                    <a:bodyPr/>
                    <a:lstStyle/>
                    <a:p>
                      <a:pPr marL="0" marR="0">
                        <a:lnSpc>
                          <a:spcPct val="115000"/>
                        </a:lnSpc>
                        <a:spcBef>
                          <a:spcPts val="0"/>
                        </a:spcBef>
                        <a:spcAft>
                          <a:spcPts val="0"/>
                        </a:spcAft>
                        <a:tabLst>
                          <a:tab pos="457200" algn="l"/>
                        </a:tabLst>
                      </a:pPr>
                      <a:r>
                        <a:rPr lang="en-US" sz="1200" dirty="0">
                          <a:effectLst/>
                        </a:rPr>
                        <a:t>Springboard</a:t>
                      </a:r>
                      <a:endParaRPr lang="en-US" sz="14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a:effectLst/>
                        </a:rPr>
                        <a:t>Event</a:t>
                      </a:r>
                      <a:endParaRPr lang="en-US" sz="1050">
                        <a:effectLst/>
                      </a:endParaRPr>
                    </a:p>
                    <a:p>
                      <a:pPr marL="0" marR="0">
                        <a:lnSpc>
                          <a:spcPct val="115000"/>
                        </a:lnSpc>
                        <a:spcBef>
                          <a:spcPts val="0"/>
                        </a:spcBef>
                        <a:spcAft>
                          <a:spcPts val="0"/>
                        </a:spcAft>
                        <a:tabLst>
                          <a:tab pos="457200" algn="l"/>
                        </a:tabLst>
                      </a:pPr>
                      <a:r>
                        <a:rPr lang="en-US" sz="1000">
                          <a:effectLst/>
                        </a:rPr>
                        <a:t>Object has elevated rotational velocity (&gt;1.5 m/s)</a:t>
                      </a:r>
                      <a:endParaRPr lang="en-US" sz="1050">
                        <a:effectLst/>
                      </a:endParaRPr>
                    </a:p>
                    <a:p>
                      <a:pPr marL="0" marR="0">
                        <a:lnSpc>
                          <a:spcPct val="115000"/>
                        </a:lnSpc>
                        <a:spcBef>
                          <a:spcPts val="0"/>
                        </a:spcBef>
                        <a:spcAft>
                          <a:spcPts val="0"/>
                        </a:spcAft>
                        <a:tabLst>
                          <a:tab pos="457200" algn="l"/>
                        </a:tabLst>
                      </a:pPr>
                      <a:r>
                        <a:rPr lang="en-US" sz="1000">
                          <a:effectLst/>
                        </a:rPr>
                        <a:t> </a:t>
                      </a:r>
                      <a:endParaRPr lang="en-US" sz="1050">
                        <a:effectLst/>
                      </a:endParaRPr>
                    </a:p>
                    <a:p>
                      <a:pPr marL="0" marR="0">
                        <a:lnSpc>
                          <a:spcPct val="115000"/>
                        </a:lnSpc>
                        <a:spcBef>
                          <a:spcPts val="0"/>
                        </a:spcBef>
                        <a:spcAft>
                          <a:spcPts val="0"/>
                        </a:spcAft>
                        <a:tabLst>
                          <a:tab pos="457200" algn="l"/>
                        </a:tabLst>
                      </a:pPr>
                      <a:r>
                        <a:rPr lang="en-US" sz="1000">
                          <a:effectLst/>
                        </a:rPr>
                        <a:t>Conditions</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Rotating toward 12 o’clock (as opposed to 6 o’clock)</a:t>
                      </a:r>
                      <a:endParaRPr lang="en-US" sz="105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a:effectLst/>
                        </a:rPr>
                        <a:t>Object has 2+ pins (attaches to a static object) </a:t>
                      </a:r>
                      <a:endParaRPr lang="en-US" sz="105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1000" dirty="0">
                          <a:effectLst/>
                        </a:rPr>
                        <a:t>Event</a:t>
                      </a:r>
                      <a:endParaRPr lang="en-US" sz="1050" dirty="0">
                        <a:effectLst/>
                      </a:endParaRPr>
                    </a:p>
                    <a:p>
                      <a:pPr marL="0" marR="0">
                        <a:lnSpc>
                          <a:spcPct val="115000"/>
                        </a:lnSpc>
                        <a:spcBef>
                          <a:spcPts val="0"/>
                        </a:spcBef>
                        <a:spcAft>
                          <a:spcPts val="0"/>
                        </a:spcAft>
                        <a:tabLst>
                          <a:tab pos="457200" algn="l"/>
                        </a:tabLst>
                      </a:pPr>
                      <a:r>
                        <a:rPr lang="en-US" sz="1000" dirty="0">
                          <a:effectLst/>
                        </a:rPr>
                        <a:t>     ¾ seconds pass from Monitor Trigger</a:t>
                      </a:r>
                      <a:endParaRPr lang="en-US" sz="1050" dirty="0">
                        <a:effectLst/>
                      </a:endParaRPr>
                    </a:p>
                    <a:p>
                      <a:pPr marL="0" marR="0">
                        <a:lnSpc>
                          <a:spcPct val="115000"/>
                        </a:lnSpc>
                        <a:spcBef>
                          <a:spcPts val="0"/>
                        </a:spcBef>
                        <a:spcAft>
                          <a:spcPts val="0"/>
                        </a:spcAft>
                        <a:tabLst>
                          <a:tab pos="457200" algn="l"/>
                        </a:tabLst>
                      </a:pPr>
                      <a:r>
                        <a:rPr lang="en-US" sz="1000" dirty="0">
                          <a:effectLst/>
                        </a:rPr>
                        <a:t> </a:t>
                      </a:r>
                      <a:endParaRPr lang="en-US" sz="1050" dirty="0">
                        <a:effectLst/>
                      </a:endParaRPr>
                    </a:p>
                    <a:p>
                      <a:pPr marL="0" marR="0">
                        <a:lnSpc>
                          <a:spcPct val="115000"/>
                        </a:lnSpc>
                        <a:spcBef>
                          <a:spcPts val="0"/>
                        </a:spcBef>
                        <a:spcAft>
                          <a:spcPts val="0"/>
                        </a:spcAft>
                        <a:tabLst>
                          <a:tab pos="457200" algn="l"/>
                        </a:tabLst>
                      </a:pPr>
                      <a:r>
                        <a:rPr lang="en-US" sz="1000" dirty="0">
                          <a:effectLst/>
                        </a:rPr>
                        <a:t>Conditions</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Object has touched ball since Monitor Trigger</a:t>
                      </a:r>
                      <a:endParaRPr lang="en-US" sz="105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1000" dirty="0">
                          <a:effectLst/>
                        </a:rPr>
                        <a:t>Ball has reached an apex 6% higher than at Monitor Trigger</a:t>
                      </a:r>
                      <a:endParaRPr lang="en-US" sz="1050" dirty="0">
                        <a:effectLst/>
                        <a:latin typeface="Calibri"/>
                        <a:ea typeface="Malgun Gothic"/>
                        <a:cs typeface="Times New Roman"/>
                      </a:endParaRPr>
                    </a:p>
                  </a:txBody>
                  <a:tcPr marL="24432" marR="24432" marT="6108" marB="0"/>
                </a:tc>
                <a:extLst>
                  <a:ext uri="{0D108BD9-81ED-4DB2-BD59-A6C34878D82A}">
                    <a16:rowId xmlns:a16="http://schemas.microsoft.com/office/drawing/2014/main" val="10004"/>
                  </a:ext>
                </a:extLst>
              </a:tr>
            </a:tbl>
          </a:graphicData>
        </a:graphic>
      </p:graphicFrame>
      <p:sp>
        <p:nvSpPr>
          <p:cNvPr id="8" name="Rectangle 7"/>
          <p:cNvSpPr/>
          <p:nvPr/>
        </p:nvSpPr>
        <p:spPr>
          <a:xfrm>
            <a:off x="1775284" y="1172666"/>
            <a:ext cx="8627470" cy="3057307"/>
          </a:xfrm>
          <a:prstGeom prst="rect">
            <a:avLst/>
          </a:prstGeom>
          <a:solidFill>
            <a:schemeClr val="accent1">
              <a:lumMod val="20000"/>
              <a:lumOff val="80000"/>
              <a:alpha val="76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5528281"/>
            <a:ext cx="8627470" cy="1253519"/>
          </a:xfrm>
          <a:prstGeom prst="rect">
            <a:avLst/>
          </a:prstGeom>
          <a:solidFill>
            <a:schemeClr val="accent1">
              <a:lumMod val="20000"/>
              <a:lumOff val="80000"/>
              <a:alpha val="76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6321EE-F9FF-4241-B7ED-966EF27A932D}"/>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4">
            <a:extLst>
              <a:ext uri="{FF2B5EF4-FFF2-40B4-BE49-F238E27FC236}">
                <a16:creationId xmlns:a16="http://schemas.microsoft.com/office/drawing/2014/main" id="{53B3DCEB-D61C-483D-945E-DC2EF044F8EC}"/>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Agent ID system</a:t>
            </a:r>
          </a:p>
        </p:txBody>
      </p:sp>
    </p:spTree>
    <p:extLst>
      <p:ext uri="{BB962C8B-B14F-4D97-AF65-F5344CB8AC3E}">
        <p14:creationId xmlns:p14="http://schemas.microsoft.com/office/powerpoint/2010/main" val="560919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0"/>
            <a:ext cx="8229600" cy="868362"/>
          </a:xfrm>
        </p:spPr>
        <p:txBody>
          <a:bodyPr>
            <a:noAutofit/>
          </a:bodyPr>
          <a:lstStyle/>
          <a:p>
            <a:r>
              <a:rPr lang="en-US" sz="5200" b="1" dirty="0">
                <a:effectLst>
                  <a:outerShdw blurRad="38100" dist="38100" dir="2700000" algn="tl">
                    <a:srgbClr val="000000">
                      <a:alpha val="43137"/>
                    </a:srgbClr>
                  </a:outerShdw>
                </a:effectLst>
                <a:latin typeface="Tempus Sans ITC" pitchFamily="82" charset="0"/>
                <a:ea typeface="+mn-ea"/>
                <a:cs typeface="+mn-cs"/>
              </a:rPr>
              <a:t>Agent ID System</a:t>
            </a:r>
          </a:p>
        </p:txBody>
      </p:sp>
      <p:graphicFrame>
        <p:nvGraphicFramePr>
          <p:cNvPr id="5" name="Table 4"/>
          <p:cNvGraphicFramePr>
            <a:graphicFrameLocks noGrp="1"/>
          </p:cNvGraphicFramePr>
          <p:nvPr>
            <p:extLst>
              <p:ext uri="{D42A27DB-BD31-4B8C-83A1-F6EECF244321}">
                <p14:modId xmlns:p14="http://schemas.microsoft.com/office/powerpoint/2010/main" val="2578489532"/>
              </p:ext>
            </p:extLst>
          </p:nvPr>
        </p:nvGraphicFramePr>
        <p:xfrm>
          <a:off x="762000" y="1371600"/>
          <a:ext cx="10210800" cy="5029200"/>
        </p:xfrm>
        <a:graphic>
          <a:graphicData uri="http://schemas.openxmlformats.org/drawingml/2006/table">
            <a:tbl>
              <a:tblPr firstRow="1" firstCol="1" bandRow="1">
                <a:tableStyleId>{21E4AEA4-8DFA-4A89-87EB-49C32662AFE0}</a:tableStyleId>
              </a:tblPr>
              <a:tblGrid>
                <a:gridCol w="1429513">
                  <a:extLst>
                    <a:ext uri="{9D8B030D-6E8A-4147-A177-3AD203B41FA5}">
                      <a16:colId xmlns:a16="http://schemas.microsoft.com/office/drawing/2014/main" val="20000"/>
                    </a:ext>
                  </a:extLst>
                </a:gridCol>
                <a:gridCol w="3573780">
                  <a:extLst>
                    <a:ext uri="{9D8B030D-6E8A-4147-A177-3AD203B41FA5}">
                      <a16:colId xmlns:a16="http://schemas.microsoft.com/office/drawing/2014/main" val="20001"/>
                    </a:ext>
                  </a:extLst>
                </a:gridCol>
                <a:gridCol w="5207507">
                  <a:extLst>
                    <a:ext uri="{9D8B030D-6E8A-4147-A177-3AD203B41FA5}">
                      <a16:colId xmlns:a16="http://schemas.microsoft.com/office/drawing/2014/main" val="20002"/>
                    </a:ext>
                  </a:extLst>
                </a:gridCol>
              </a:tblGrid>
              <a:tr h="484977">
                <a:tc>
                  <a:txBody>
                    <a:bodyPr/>
                    <a:lstStyle/>
                    <a:p>
                      <a:pPr marL="0" marR="0">
                        <a:lnSpc>
                          <a:spcPct val="115000"/>
                        </a:lnSpc>
                        <a:spcBef>
                          <a:spcPts val="0"/>
                        </a:spcBef>
                        <a:spcAft>
                          <a:spcPts val="0"/>
                        </a:spcAft>
                        <a:tabLst>
                          <a:tab pos="457200" algn="l"/>
                        </a:tabLst>
                      </a:pPr>
                      <a:r>
                        <a:rPr lang="en-US" sz="2400" dirty="0">
                          <a:effectLst/>
                        </a:rPr>
                        <a:t>Agent</a:t>
                      </a:r>
                      <a:endParaRPr lang="en-US" sz="280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2400" dirty="0">
                          <a:effectLst/>
                        </a:rPr>
                        <a:t>Monitor Trigger</a:t>
                      </a:r>
                      <a:endParaRPr lang="en-US" sz="2800" dirty="0">
                        <a:effectLst/>
                        <a:latin typeface="Calibri"/>
                        <a:ea typeface="Malgun Gothic"/>
                        <a:cs typeface="Times New Roman"/>
                      </a:endParaRPr>
                    </a:p>
                  </a:txBody>
                  <a:tcPr marL="24432" marR="24432" marT="6108" marB="0"/>
                </a:tc>
                <a:tc>
                  <a:txBody>
                    <a:bodyPr/>
                    <a:lstStyle/>
                    <a:p>
                      <a:pPr marL="0" marR="0" algn="ctr">
                        <a:lnSpc>
                          <a:spcPct val="115000"/>
                        </a:lnSpc>
                        <a:spcBef>
                          <a:spcPts val="0"/>
                        </a:spcBef>
                        <a:spcAft>
                          <a:spcPts val="0"/>
                        </a:spcAft>
                        <a:tabLst>
                          <a:tab pos="457200" algn="l"/>
                        </a:tabLst>
                      </a:pPr>
                      <a:r>
                        <a:rPr lang="en-US" sz="2400">
                          <a:effectLst/>
                        </a:rPr>
                        <a:t>Identify Trigger</a:t>
                      </a:r>
                      <a:endParaRPr lang="en-US" sz="2800">
                        <a:effectLst/>
                        <a:latin typeface="Calibri"/>
                        <a:ea typeface="Malgun Gothic"/>
                        <a:cs typeface="Times New Roman"/>
                      </a:endParaRPr>
                    </a:p>
                  </a:txBody>
                  <a:tcPr marL="24432" marR="24432" marT="6108" marB="0"/>
                </a:tc>
                <a:extLst>
                  <a:ext uri="{0D108BD9-81ED-4DB2-BD59-A6C34878D82A}">
                    <a16:rowId xmlns:a16="http://schemas.microsoft.com/office/drawing/2014/main" val="10000"/>
                  </a:ext>
                </a:extLst>
              </a:tr>
              <a:tr h="4544223">
                <a:tc>
                  <a:txBody>
                    <a:bodyPr/>
                    <a:lstStyle/>
                    <a:p>
                      <a:pPr marL="0" marR="0">
                        <a:lnSpc>
                          <a:spcPct val="115000"/>
                        </a:lnSpc>
                        <a:spcBef>
                          <a:spcPts val="0"/>
                        </a:spcBef>
                        <a:spcAft>
                          <a:spcPts val="0"/>
                        </a:spcAft>
                        <a:tabLst>
                          <a:tab pos="457200" algn="l"/>
                        </a:tabLst>
                      </a:pPr>
                      <a:r>
                        <a:rPr lang="en-US" sz="2000" dirty="0">
                          <a:effectLst/>
                        </a:rPr>
                        <a:t>Pendulum </a:t>
                      </a:r>
                      <a:endParaRPr lang="en-US" sz="2400" dirty="0">
                        <a:effectLst/>
                      </a:endParaRPr>
                    </a:p>
                    <a:p>
                      <a:pPr marL="0" marR="0">
                        <a:lnSpc>
                          <a:spcPct val="115000"/>
                        </a:lnSpc>
                        <a:spcBef>
                          <a:spcPts val="0"/>
                        </a:spcBef>
                        <a:spcAft>
                          <a:spcPts val="0"/>
                        </a:spcAft>
                        <a:tabLst>
                          <a:tab pos="457200" algn="l"/>
                        </a:tabLst>
                      </a:pPr>
                      <a:r>
                        <a:rPr lang="en-US" sz="2000" dirty="0">
                          <a:effectLst/>
                        </a:rPr>
                        <a:t>Strike</a:t>
                      </a:r>
                      <a:endParaRPr lang="en-US" sz="2400" dirty="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2400">
                          <a:effectLst/>
                        </a:rPr>
                        <a:t>Event</a:t>
                      </a:r>
                      <a:endParaRPr lang="en-US" sz="2800">
                        <a:effectLst/>
                      </a:endParaRPr>
                    </a:p>
                    <a:p>
                      <a:pPr marL="0" marR="0">
                        <a:lnSpc>
                          <a:spcPct val="115000"/>
                        </a:lnSpc>
                        <a:spcBef>
                          <a:spcPts val="0"/>
                        </a:spcBef>
                        <a:spcAft>
                          <a:spcPts val="0"/>
                        </a:spcAft>
                        <a:tabLst>
                          <a:tab pos="457200" algn="l"/>
                        </a:tabLst>
                      </a:pPr>
                      <a:r>
                        <a:rPr lang="en-US" sz="2400">
                          <a:effectLst/>
                        </a:rPr>
                        <a:t>Object touches ball</a:t>
                      </a:r>
                      <a:endParaRPr lang="en-US" sz="2800">
                        <a:effectLst/>
                      </a:endParaRPr>
                    </a:p>
                    <a:p>
                      <a:pPr marL="0" marR="0">
                        <a:lnSpc>
                          <a:spcPct val="115000"/>
                        </a:lnSpc>
                        <a:spcBef>
                          <a:spcPts val="0"/>
                        </a:spcBef>
                        <a:spcAft>
                          <a:spcPts val="0"/>
                        </a:spcAft>
                        <a:tabLst>
                          <a:tab pos="457200" algn="l"/>
                        </a:tabLst>
                      </a:pPr>
                      <a:r>
                        <a:rPr lang="en-US" sz="2400">
                          <a:effectLst/>
                        </a:rPr>
                        <a:t> </a:t>
                      </a:r>
                      <a:endParaRPr lang="en-US" sz="2800">
                        <a:effectLst/>
                      </a:endParaRPr>
                    </a:p>
                    <a:p>
                      <a:pPr marL="0" marR="0">
                        <a:lnSpc>
                          <a:spcPct val="115000"/>
                        </a:lnSpc>
                        <a:spcBef>
                          <a:spcPts val="0"/>
                        </a:spcBef>
                        <a:spcAft>
                          <a:spcPts val="0"/>
                        </a:spcAft>
                        <a:tabLst>
                          <a:tab pos="457200" algn="l"/>
                        </a:tabLst>
                      </a:pPr>
                      <a:r>
                        <a:rPr lang="en-US" sz="2400">
                          <a:effectLst/>
                        </a:rPr>
                        <a:t>Conditions</a:t>
                      </a:r>
                      <a:endParaRPr lang="en-US" sz="280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2400">
                          <a:effectLst/>
                        </a:rPr>
                        <a:t>Object has 1 pin</a:t>
                      </a:r>
                      <a:endParaRPr lang="en-US" sz="280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2400">
                          <a:effectLst/>
                        </a:rPr>
                        <a:t>Object has rotated &gt; 20 degrees</a:t>
                      </a:r>
                      <a:endParaRPr lang="en-US" sz="280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2400">
                          <a:effectLst/>
                        </a:rPr>
                        <a:t>Object has non-zero rotational velocity</a:t>
                      </a:r>
                      <a:endParaRPr lang="en-US" sz="2800">
                        <a:effectLst/>
                        <a:latin typeface="Calibri"/>
                        <a:ea typeface="Malgun Gothic"/>
                        <a:cs typeface="Times New Roman"/>
                      </a:endParaRPr>
                    </a:p>
                  </a:txBody>
                  <a:tcPr marL="24432" marR="24432" marT="6108" marB="0"/>
                </a:tc>
                <a:tc>
                  <a:txBody>
                    <a:bodyPr/>
                    <a:lstStyle/>
                    <a:p>
                      <a:pPr marL="0" marR="0">
                        <a:lnSpc>
                          <a:spcPct val="115000"/>
                        </a:lnSpc>
                        <a:spcBef>
                          <a:spcPts val="0"/>
                        </a:spcBef>
                        <a:spcAft>
                          <a:spcPts val="0"/>
                        </a:spcAft>
                        <a:tabLst>
                          <a:tab pos="457200" algn="l"/>
                        </a:tabLst>
                      </a:pPr>
                      <a:r>
                        <a:rPr lang="en-US" sz="2400" dirty="0">
                          <a:effectLst/>
                        </a:rPr>
                        <a:t>Event</a:t>
                      </a:r>
                      <a:endParaRPr lang="en-US" sz="2800" dirty="0">
                        <a:effectLst/>
                      </a:endParaRPr>
                    </a:p>
                    <a:p>
                      <a:pPr marL="0" marR="0">
                        <a:lnSpc>
                          <a:spcPct val="115000"/>
                        </a:lnSpc>
                        <a:spcBef>
                          <a:spcPts val="0"/>
                        </a:spcBef>
                        <a:spcAft>
                          <a:spcPts val="0"/>
                        </a:spcAft>
                        <a:tabLst>
                          <a:tab pos="457200" algn="l"/>
                        </a:tabLst>
                      </a:pPr>
                      <a:r>
                        <a:rPr lang="en-US" sz="2400" dirty="0">
                          <a:effectLst/>
                        </a:rPr>
                        <a:t>     ¾ seconds pass from Monitor </a:t>
                      </a:r>
                    </a:p>
                    <a:p>
                      <a:pPr marL="0" marR="0">
                        <a:lnSpc>
                          <a:spcPct val="115000"/>
                        </a:lnSpc>
                        <a:spcBef>
                          <a:spcPts val="0"/>
                        </a:spcBef>
                        <a:spcAft>
                          <a:spcPts val="0"/>
                        </a:spcAft>
                        <a:tabLst>
                          <a:tab pos="457200" algn="l"/>
                        </a:tabLst>
                      </a:pPr>
                      <a:endParaRPr lang="en-US" sz="2400" dirty="0">
                        <a:effectLst/>
                      </a:endParaRPr>
                    </a:p>
                    <a:p>
                      <a:pPr marL="0" marR="0">
                        <a:lnSpc>
                          <a:spcPct val="115000"/>
                        </a:lnSpc>
                        <a:spcBef>
                          <a:spcPts val="0"/>
                        </a:spcBef>
                        <a:spcAft>
                          <a:spcPts val="0"/>
                        </a:spcAft>
                        <a:tabLst>
                          <a:tab pos="457200" algn="l"/>
                        </a:tabLst>
                      </a:pPr>
                      <a:r>
                        <a:rPr lang="en-US" sz="2400" dirty="0">
                          <a:effectLst/>
                        </a:rPr>
                        <a:t>Trigger</a:t>
                      </a:r>
                      <a:endParaRPr lang="en-US" sz="2800" dirty="0">
                        <a:effectLst/>
                      </a:endParaRPr>
                    </a:p>
                    <a:p>
                      <a:pPr marL="0" marR="0">
                        <a:lnSpc>
                          <a:spcPct val="115000"/>
                        </a:lnSpc>
                        <a:spcBef>
                          <a:spcPts val="0"/>
                        </a:spcBef>
                        <a:spcAft>
                          <a:spcPts val="0"/>
                        </a:spcAft>
                        <a:tabLst>
                          <a:tab pos="457200" algn="l"/>
                        </a:tabLst>
                      </a:pPr>
                      <a:r>
                        <a:rPr lang="en-US" sz="2400" dirty="0">
                          <a:effectLst/>
                        </a:rPr>
                        <a:t>Condition</a:t>
                      </a:r>
                      <a:endParaRPr lang="en-US" sz="2800" dirty="0">
                        <a:effectLst/>
                      </a:endParaRPr>
                    </a:p>
                    <a:p>
                      <a:pPr marL="342900" marR="0" lvl="0" indent="-342900" fontAlgn="base" hangingPunct="0">
                        <a:lnSpc>
                          <a:spcPct val="115000"/>
                        </a:lnSpc>
                        <a:spcBef>
                          <a:spcPts val="0"/>
                        </a:spcBef>
                        <a:spcAft>
                          <a:spcPts val="0"/>
                        </a:spcAft>
                        <a:buFont typeface="Symbol"/>
                        <a:buChar char=""/>
                        <a:tabLst>
                          <a:tab pos="457200" algn="l"/>
                        </a:tabLst>
                      </a:pPr>
                      <a:r>
                        <a:rPr lang="en-US" sz="2400" dirty="0">
                          <a:effectLst/>
                        </a:rPr>
                        <a:t>Ball moved moderately since Monitor Trigger (&gt; 15% screen)</a:t>
                      </a:r>
                      <a:endParaRPr lang="en-US" sz="2800" dirty="0">
                        <a:effectLst/>
                        <a:latin typeface="Calibri"/>
                        <a:ea typeface="Malgun Gothic"/>
                        <a:cs typeface="Times New Roman"/>
                      </a:endParaRPr>
                    </a:p>
                  </a:txBody>
                  <a:tcPr marL="24432" marR="24432" marT="6108" marB="0"/>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CD336F33-E60F-4F2F-B36B-E51901AB20D4}"/>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F6027D51-1BFD-4296-8A46-52202F991699}"/>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Agent ID system</a:t>
            </a:r>
          </a:p>
        </p:txBody>
      </p:sp>
    </p:spTree>
    <p:extLst>
      <p:ext uri="{BB962C8B-B14F-4D97-AF65-F5344CB8AC3E}">
        <p14:creationId xmlns:p14="http://schemas.microsoft.com/office/powerpoint/2010/main" val="3088466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86203">
            <a:off x="2421223" y="4993091"/>
            <a:ext cx="1348686" cy="1348686"/>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7"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86203">
            <a:off x="5308673" y="4993091"/>
            <a:ext cx="1348686" cy="1348686"/>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8"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86203">
            <a:off x="8270078" y="4993091"/>
            <a:ext cx="1348686" cy="1348686"/>
          </a:xfrm>
          <a:prstGeom prst="rect">
            <a:avLst/>
          </a:prstGeom>
          <a:noFill/>
          <a:ln w="9525">
            <a:noFill/>
            <a:miter lim="800000"/>
            <a:headEnd/>
            <a:tailEnd/>
          </a:ln>
          <a:effectLst>
            <a:outerShdw blurRad="50800" dist="38100" dir="8100000" algn="tr" rotWithShape="0">
              <a:prstClr val="black">
                <a:alpha val="40000"/>
              </a:prstClr>
            </a:outerShdw>
          </a:effectLst>
        </p:spPr>
      </p:pic>
      <p:grpSp>
        <p:nvGrpSpPr>
          <p:cNvPr id="19" name="Group 13"/>
          <p:cNvGrpSpPr/>
          <p:nvPr/>
        </p:nvGrpSpPr>
        <p:grpSpPr>
          <a:xfrm>
            <a:off x="1905000" y="1828799"/>
            <a:ext cx="2514600" cy="3506935"/>
            <a:chOff x="381000" y="3733799"/>
            <a:chExt cx="2514600" cy="2895602"/>
          </a:xfrm>
          <a:scene3d>
            <a:camera prst="orthographicFront">
              <a:rot lat="0" lon="0" rev="0"/>
            </a:camera>
            <a:lightRig rig="contrasting" dir="t">
              <a:rot lat="0" lon="0" rev="1500000"/>
            </a:lightRig>
          </a:scene3d>
        </p:grpSpPr>
        <p:sp>
          <p:nvSpPr>
            <p:cNvPr id="20" name="Rectangle 19"/>
            <p:cNvSpPr/>
            <p:nvPr/>
          </p:nvSpPr>
          <p:spPr>
            <a:xfrm>
              <a:off x="381000" y="3733799"/>
              <a:ext cx="2514600" cy="672034"/>
            </a:xfrm>
            <a:prstGeom prst="rect">
              <a:avLst/>
            </a:prstGeom>
            <a:solidFill>
              <a:schemeClr val="accent2">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Claim 1</a:t>
              </a:r>
            </a:p>
          </p:txBody>
        </p:sp>
        <p:sp>
          <p:nvSpPr>
            <p:cNvPr id="21" name="Rectangle 20"/>
            <p:cNvSpPr/>
            <p:nvPr/>
          </p:nvSpPr>
          <p:spPr>
            <a:xfrm>
              <a:off x="381000" y="4394379"/>
              <a:ext cx="2514600" cy="2235022"/>
            </a:xfrm>
            <a:prstGeom prst="rect">
              <a:avLst/>
            </a:prstGeom>
            <a:solidFill>
              <a:srgbClr val="F1D8D7"/>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a:r>
                <a:rPr lang="en-US" sz="2000" b="1" dirty="0">
                  <a:solidFill>
                    <a:schemeClr val="tx1"/>
                  </a:solidFill>
                  <a:cs typeface="Arial" pitchFamily="34" charset="0"/>
                </a:rPr>
                <a:t>Good</a:t>
              </a:r>
              <a:r>
                <a:rPr lang="en-US" sz="2000" dirty="0">
                  <a:solidFill>
                    <a:schemeClr val="tx1"/>
                  </a:solidFill>
                  <a:cs typeface="Arial" pitchFamily="34" charset="0"/>
                </a:rPr>
                <a:t> </a:t>
              </a:r>
              <a:r>
                <a:rPr lang="en-US" sz="2000" b="1" dirty="0">
                  <a:solidFill>
                    <a:schemeClr val="tx1"/>
                  </a:solidFill>
                  <a:cs typeface="Arial" pitchFamily="34" charset="0"/>
                </a:rPr>
                <a:t>games</a:t>
              </a:r>
              <a:r>
                <a:rPr lang="en-US" sz="2000" dirty="0">
                  <a:solidFill>
                    <a:schemeClr val="tx1"/>
                  </a:solidFill>
                  <a:cs typeface="Arial" pitchFamily="34" charset="0"/>
                </a:rPr>
                <a:t> can act as </a:t>
              </a:r>
              <a:r>
                <a:rPr lang="en-US" sz="2000" i="1" dirty="0">
                  <a:solidFill>
                    <a:schemeClr val="tx1"/>
                  </a:solidFill>
                  <a:cs typeface="Arial" pitchFamily="34" charset="0"/>
                </a:rPr>
                <a:t>transformative environments</a:t>
              </a:r>
              <a:r>
                <a:rPr lang="en-US" sz="2000" dirty="0">
                  <a:solidFill>
                    <a:schemeClr val="tx1"/>
                  </a:solidFill>
                  <a:cs typeface="Arial" pitchFamily="34" charset="0"/>
                </a:rPr>
                <a:t> to support skill development and deep, meaningful learning.</a:t>
              </a:r>
              <a:endParaRPr lang="en-US" sz="2000" dirty="0">
                <a:solidFill>
                  <a:schemeClr val="tx1"/>
                </a:solidFill>
              </a:endParaRPr>
            </a:p>
          </p:txBody>
        </p:sp>
      </p:grpSp>
      <p:grpSp>
        <p:nvGrpSpPr>
          <p:cNvPr id="22" name="Group 12"/>
          <p:cNvGrpSpPr/>
          <p:nvPr/>
        </p:nvGrpSpPr>
        <p:grpSpPr>
          <a:xfrm>
            <a:off x="4800600" y="1828801"/>
            <a:ext cx="2514600" cy="3462401"/>
            <a:chOff x="3276600" y="3733800"/>
            <a:chExt cx="2514600" cy="3310225"/>
          </a:xfrm>
          <a:scene3d>
            <a:camera prst="orthographicFront">
              <a:rot lat="0" lon="0" rev="0"/>
            </a:camera>
            <a:lightRig rig="contrasting" dir="t">
              <a:rot lat="0" lon="0" rev="1500000"/>
            </a:lightRig>
          </a:scene3d>
        </p:grpSpPr>
        <p:sp>
          <p:nvSpPr>
            <p:cNvPr id="23" name="Rectangle 22"/>
            <p:cNvSpPr/>
            <p:nvPr/>
          </p:nvSpPr>
          <p:spPr>
            <a:xfrm>
              <a:off x="3276600" y="3733800"/>
              <a:ext cx="2514600" cy="762000"/>
            </a:xfrm>
            <a:prstGeom prst="rect">
              <a:avLst/>
            </a:prstGeom>
            <a:solidFill>
              <a:schemeClr val="accent3">
                <a:lumMod val="50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Claim 2</a:t>
              </a:r>
            </a:p>
          </p:txBody>
        </p:sp>
        <p:sp>
          <p:nvSpPr>
            <p:cNvPr id="24" name="Rectangle 23"/>
            <p:cNvSpPr/>
            <p:nvPr/>
          </p:nvSpPr>
          <p:spPr>
            <a:xfrm>
              <a:off x="3276600" y="4495800"/>
              <a:ext cx="2514600" cy="2548225"/>
            </a:xfrm>
            <a:prstGeom prst="rect">
              <a:avLst/>
            </a:prstGeom>
            <a:solidFill>
              <a:srgbClr val="E9F0DC"/>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r>
                <a:rPr lang="en-US" sz="2000" b="1" dirty="0">
                  <a:solidFill>
                    <a:schemeClr val="tx1"/>
                  </a:solidFill>
                  <a:cs typeface="Arial" pitchFamily="34" charset="0"/>
                </a:rPr>
                <a:t>Learning</a:t>
              </a:r>
              <a:r>
                <a:rPr lang="en-US" sz="2000" dirty="0">
                  <a:solidFill>
                    <a:schemeClr val="tx1"/>
                  </a:solidFill>
                  <a:cs typeface="Arial" pitchFamily="34" charset="0"/>
                </a:rPr>
                <a:t> is best when active, interesting, goal-oriented, and contextualized (i.e., features of good games). </a:t>
              </a:r>
              <a:endParaRPr lang="en-US" sz="2000" dirty="0">
                <a:solidFill>
                  <a:schemeClr val="tx1"/>
                </a:solidFill>
              </a:endParaRPr>
            </a:p>
          </p:txBody>
        </p:sp>
      </p:grpSp>
      <p:grpSp>
        <p:nvGrpSpPr>
          <p:cNvPr id="25" name="Group 14"/>
          <p:cNvGrpSpPr/>
          <p:nvPr/>
        </p:nvGrpSpPr>
        <p:grpSpPr>
          <a:xfrm>
            <a:off x="7772400" y="1828800"/>
            <a:ext cx="2514600" cy="3429001"/>
            <a:chOff x="6248400" y="3733800"/>
            <a:chExt cx="2514600" cy="3352800"/>
          </a:xfrm>
          <a:scene3d>
            <a:camera prst="orthographicFront">
              <a:rot lat="0" lon="0" rev="0"/>
            </a:camera>
            <a:lightRig rig="contrasting" dir="t">
              <a:rot lat="0" lon="0" rev="1500000"/>
            </a:lightRig>
          </a:scene3d>
        </p:grpSpPr>
        <p:sp>
          <p:nvSpPr>
            <p:cNvPr id="26" name="Rectangle 25"/>
            <p:cNvSpPr/>
            <p:nvPr/>
          </p:nvSpPr>
          <p:spPr>
            <a:xfrm>
              <a:off x="6248400" y="3733800"/>
              <a:ext cx="2514600" cy="762000"/>
            </a:xfrm>
            <a:prstGeom prst="rect">
              <a:avLst/>
            </a:prstGeom>
            <a:solidFill>
              <a:schemeClr val="tx2">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Claim 3</a:t>
              </a:r>
            </a:p>
          </p:txBody>
        </p:sp>
        <p:sp>
          <p:nvSpPr>
            <p:cNvPr id="27" name="Rectangle 26"/>
            <p:cNvSpPr/>
            <p:nvPr/>
          </p:nvSpPr>
          <p:spPr>
            <a:xfrm>
              <a:off x="6248400" y="4495799"/>
              <a:ext cx="2514600" cy="259080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r>
                <a:rPr lang="en-US" sz="2000" b="1" dirty="0">
                  <a:solidFill>
                    <a:schemeClr val="tx1"/>
                  </a:solidFill>
                  <a:cs typeface="Arial" pitchFamily="34" charset="0"/>
                </a:rPr>
                <a:t>Stealth assessment</a:t>
              </a:r>
              <a:r>
                <a:rPr lang="en-US" sz="2000" dirty="0">
                  <a:solidFill>
                    <a:schemeClr val="tx1"/>
                  </a:solidFill>
                  <a:cs typeface="Arial" pitchFamily="34" charset="0"/>
                </a:rPr>
                <a:t> can collect dynamic evidence of learning in real-time, at various grain sizes (and use info to support learning).  </a:t>
              </a:r>
              <a:endParaRPr lang="en-US" sz="2000" dirty="0">
                <a:solidFill>
                  <a:schemeClr val="tx1"/>
                </a:solidFill>
              </a:endParaRPr>
            </a:p>
          </p:txBody>
        </p:sp>
      </p:grpSp>
      <p:sp>
        <p:nvSpPr>
          <p:cNvPr id="28" name="Oval 27"/>
          <p:cNvSpPr/>
          <p:nvPr/>
        </p:nvSpPr>
        <p:spPr>
          <a:xfrm>
            <a:off x="3023992" y="2667000"/>
            <a:ext cx="152400" cy="152400"/>
          </a:xfrm>
          <a:prstGeom prst="ellipse">
            <a:avLst/>
          </a:prstGeom>
          <a:solidFill>
            <a:srgbClr val="735F2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sp>
        <p:nvSpPr>
          <p:cNvPr id="29" name="Oval 28"/>
          <p:cNvSpPr/>
          <p:nvPr/>
        </p:nvSpPr>
        <p:spPr>
          <a:xfrm>
            <a:off x="5943600" y="2667000"/>
            <a:ext cx="152400" cy="152400"/>
          </a:xfrm>
          <a:prstGeom prst="ellipse">
            <a:avLst/>
          </a:prstGeom>
          <a:solidFill>
            <a:srgbClr val="735F2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sp>
        <p:nvSpPr>
          <p:cNvPr id="30" name="Oval 29"/>
          <p:cNvSpPr/>
          <p:nvPr/>
        </p:nvSpPr>
        <p:spPr>
          <a:xfrm>
            <a:off x="8878865" y="2667000"/>
            <a:ext cx="152400" cy="152400"/>
          </a:xfrm>
          <a:prstGeom prst="ellipse">
            <a:avLst/>
          </a:prstGeom>
          <a:solidFill>
            <a:srgbClr val="735F2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sp>
        <p:nvSpPr>
          <p:cNvPr id="31" name="Rectangle 30">
            <a:extLst>
              <a:ext uri="{FF2B5EF4-FFF2-40B4-BE49-F238E27FC236}">
                <a16:creationId xmlns:a16="http://schemas.microsoft.com/office/drawing/2014/main" id="{A6ADF561-1B8F-4751-9908-3328C733BBFA}"/>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4">
            <a:extLst>
              <a:ext uri="{FF2B5EF4-FFF2-40B4-BE49-F238E27FC236}">
                <a16:creationId xmlns:a16="http://schemas.microsoft.com/office/drawing/2014/main" id="{EBEF1366-467C-49C7-B374-CA66CB19DDD4}"/>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Games, Learning, Assessment</a:t>
            </a:r>
          </a:p>
        </p:txBody>
      </p:sp>
    </p:spTree>
    <p:extLst>
      <p:ext uri="{BB962C8B-B14F-4D97-AF65-F5344CB8AC3E}">
        <p14:creationId xmlns:p14="http://schemas.microsoft.com/office/powerpoint/2010/main" val="592511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249993"/>
            <a:ext cx="6781800" cy="1066800"/>
          </a:xfrm>
        </p:spPr>
        <p:txBody>
          <a:bodyPr>
            <a:noAutofit/>
          </a:bodyPr>
          <a:lstStyle/>
          <a:p>
            <a:pPr>
              <a:spcAft>
                <a:spcPts val="450"/>
              </a:spcAft>
            </a:pPr>
            <a:r>
              <a:rPr lang="en-US" b="1" dirty="0"/>
              <a:t>Cut Scores</a:t>
            </a:r>
            <a:r>
              <a:rPr lang="en-US" dirty="0"/>
              <a:t>: Determine cut scores from frequency distributions of indicators. </a:t>
            </a:r>
          </a:p>
        </p:txBody>
      </p:sp>
      <p:sp>
        <p:nvSpPr>
          <p:cNvPr id="4" name="Rectangle 3">
            <a:extLst>
              <a:ext uri="{FF2B5EF4-FFF2-40B4-BE49-F238E27FC236}">
                <a16:creationId xmlns:a16="http://schemas.microsoft.com/office/drawing/2014/main" id="{A6307F29-0D25-4710-BAFC-C831459A1ACD}"/>
              </a:ext>
            </a:extLst>
          </p:cNvPr>
          <p:cNvSpPr/>
          <p:nvPr/>
        </p:nvSpPr>
        <p:spPr>
          <a:xfrm>
            <a:off x="0" y="-22045"/>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C1FF416E-698D-440F-ACFA-A3FB1A75856C}"/>
              </a:ext>
            </a:extLst>
          </p:cNvPr>
          <p:cNvSpPr>
            <a:spLocks/>
          </p:cNvSpPr>
          <p:nvPr/>
        </p:nvSpPr>
        <p:spPr bwMode="auto">
          <a:xfrm>
            <a:off x="838200" y="-76200"/>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PP—Evidence Model</a:t>
            </a:r>
          </a:p>
        </p:txBody>
      </p:sp>
      <p:sp>
        <p:nvSpPr>
          <p:cNvPr id="17" name="Rectangle 16">
            <a:extLst>
              <a:ext uri="{FF2B5EF4-FFF2-40B4-BE49-F238E27FC236}">
                <a16:creationId xmlns:a16="http://schemas.microsoft.com/office/drawing/2014/main" id="{054E27FE-F17E-4D50-9BC5-336D2496FE65}"/>
              </a:ext>
            </a:extLst>
          </p:cNvPr>
          <p:cNvSpPr/>
          <p:nvPr/>
        </p:nvSpPr>
        <p:spPr>
          <a:xfrm>
            <a:off x="8381998" y="1143000"/>
            <a:ext cx="3196281" cy="1251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Time to solve, object(s) drawn, sliders adjusted, # restarts, gold coin, levels solved, etc. (by level &amp; session). </a:t>
            </a:r>
          </a:p>
        </p:txBody>
      </p:sp>
      <p:sp>
        <p:nvSpPr>
          <p:cNvPr id="19" name="TextBox 18">
            <a:extLst>
              <a:ext uri="{FF2B5EF4-FFF2-40B4-BE49-F238E27FC236}">
                <a16:creationId xmlns:a16="http://schemas.microsoft.com/office/drawing/2014/main" id="{1644977E-040D-4FC9-8F24-0DCE59AFC7A4}"/>
              </a:ext>
            </a:extLst>
          </p:cNvPr>
          <p:cNvSpPr txBox="1"/>
          <p:nvPr/>
        </p:nvSpPr>
        <p:spPr>
          <a:xfrm>
            <a:off x="990600" y="6501357"/>
            <a:ext cx="10880435" cy="338554"/>
          </a:xfrm>
          <a:prstGeom prst="rect">
            <a:avLst/>
          </a:prstGeom>
          <a:noFill/>
        </p:spPr>
        <p:txBody>
          <a:bodyPr wrap="square">
            <a:spAutoFit/>
          </a:bodyPr>
          <a:lstStyle/>
          <a:p>
            <a:r>
              <a:rPr lang="en-US" sz="1600" dirty="0"/>
              <a:t>For more, see R. Almond’s Peanut suite of tools to generate BNs (</a:t>
            </a:r>
            <a:r>
              <a:rPr lang="en-US" sz="1600" u="sng" dirty="0">
                <a:hlinkClick r:id="rId3"/>
              </a:rPr>
              <a:t>https://pluto.coe.fsu.edu/RNetica</a:t>
            </a:r>
            <a:r>
              <a:rPr lang="en-US" sz="1600" u="sng" dirty="0"/>
              <a:t>)</a:t>
            </a:r>
            <a:r>
              <a:rPr lang="en-US" sz="1600" dirty="0"/>
              <a:t>.</a:t>
            </a:r>
          </a:p>
        </p:txBody>
      </p:sp>
      <p:grpSp>
        <p:nvGrpSpPr>
          <p:cNvPr id="8" name="Group 7">
            <a:extLst>
              <a:ext uri="{FF2B5EF4-FFF2-40B4-BE49-F238E27FC236}">
                <a16:creationId xmlns:a16="http://schemas.microsoft.com/office/drawing/2014/main" id="{59A19192-7583-439D-A327-4161F9A2A179}"/>
              </a:ext>
            </a:extLst>
          </p:cNvPr>
          <p:cNvGrpSpPr/>
          <p:nvPr/>
        </p:nvGrpSpPr>
        <p:grpSpPr>
          <a:xfrm>
            <a:off x="8469085" y="4901671"/>
            <a:ext cx="4120036" cy="1604983"/>
            <a:chOff x="8381999" y="4901671"/>
            <a:chExt cx="4120036" cy="1604983"/>
          </a:xfrm>
        </p:grpSpPr>
        <p:grpSp>
          <p:nvGrpSpPr>
            <p:cNvPr id="7" name="Group 6">
              <a:extLst>
                <a:ext uri="{FF2B5EF4-FFF2-40B4-BE49-F238E27FC236}">
                  <a16:creationId xmlns:a16="http://schemas.microsoft.com/office/drawing/2014/main" id="{EB55A852-4D1C-4F40-B4EA-A16D1E11D0FC}"/>
                </a:ext>
              </a:extLst>
            </p:cNvPr>
            <p:cNvGrpSpPr/>
            <p:nvPr/>
          </p:nvGrpSpPr>
          <p:grpSpPr>
            <a:xfrm>
              <a:off x="8381999" y="4953000"/>
              <a:ext cx="3112921" cy="1553654"/>
              <a:chOff x="8381999" y="5075747"/>
              <a:chExt cx="3112921" cy="1553654"/>
            </a:xfrm>
          </p:grpSpPr>
          <p:sp>
            <p:nvSpPr>
              <p:cNvPr id="21" name="Rectangle 20">
                <a:extLst>
                  <a:ext uri="{FF2B5EF4-FFF2-40B4-BE49-F238E27FC236}">
                    <a16:creationId xmlns:a16="http://schemas.microsoft.com/office/drawing/2014/main" id="{2A563A81-20C3-42CB-AE28-9221A3FACFA7}"/>
                  </a:ext>
                </a:extLst>
              </p:cNvPr>
              <p:cNvSpPr/>
              <p:nvPr/>
            </p:nvSpPr>
            <p:spPr>
              <a:xfrm>
                <a:off x="8381999" y="5105401"/>
                <a:ext cx="3111501"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18" name="Content Placeholder 3">
                <a:extLst>
                  <a:ext uri="{FF2B5EF4-FFF2-40B4-BE49-F238E27FC236}">
                    <a16:creationId xmlns:a16="http://schemas.microsoft.com/office/drawing/2014/main" id="{E31BE9CF-E479-4612-8A18-DF0CBD76180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63" b="2107"/>
              <a:stretch/>
            </p:blipFill>
            <p:spPr>
              <a:xfrm>
                <a:off x="8461051" y="5075747"/>
                <a:ext cx="3033869" cy="1548357"/>
              </a:xfrm>
              <a:prstGeom prst="rect">
                <a:avLst/>
              </a:prstGeom>
            </p:spPr>
          </p:pic>
        </p:grpSp>
        <p:sp>
          <p:nvSpPr>
            <p:cNvPr id="2" name="TextBox 1">
              <a:extLst>
                <a:ext uri="{FF2B5EF4-FFF2-40B4-BE49-F238E27FC236}">
                  <a16:creationId xmlns:a16="http://schemas.microsoft.com/office/drawing/2014/main" id="{5FC03CBE-22E4-46D6-ABB3-22E937B0D7F0}"/>
                </a:ext>
              </a:extLst>
            </p:cNvPr>
            <p:cNvSpPr txBox="1"/>
            <p:nvPr/>
          </p:nvSpPr>
          <p:spPr>
            <a:xfrm>
              <a:off x="10484965" y="4901671"/>
              <a:ext cx="2017070" cy="338554"/>
            </a:xfrm>
            <a:prstGeom prst="rect">
              <a:avLst/>
            </a:prstGeom>
            <a:noFill/>
          </p:spPr>
          <p:txBody>
            <a:bodyPr wrap="square" rtlCol="0">
              <a:spAutoFit/>
            </a:bodyPr>
            <a:lstStyle/>
            <a:p>
              <a:r>
                <a:rPr lang="en-US" sz="1600" dirty="0">
                  <a:solidFill>
                    <a:srgbClr val="C00000"/>
                  </a:solidFill>
                </a:rPr>
                <a:t>Indicators</a:t>
              </a:r>
            </a:p>
          </p:txBody>
        </p:sp>
      </p:grpSp>
      <p:grpSp>
        <p:nvGrpSpPr>
          <p:cNvPr id="10" name="Group 9">
            <a:extLst>
              <a:ext uri="{FF2B5EF4-FFF2-40B4-BE49-F238E27FC236}">
                <a16:creationId xmlns:a16="http://schemas.microsoft.com/office/drawing/2014/main" id="{31B8A94D-DE9C-45C3-8AD3-015AE6730F73}"/>
              </a:ext>
            </a:extLst>
          </p:cNvPr>
          <p:cNvGrpSpPr/>
          <p:nvPr/>
        </p:nvGrpSpPr>
        <p:grpSpPr>
          <a:xfrm>
            <a:off x="8386118" y="2743201"/>
            <a:ext cx="3196281" cy="1936670"/>
            <a:chOff x="8386118" y="2743201"/>
            <a:chExt cx="3196281" cy="1936670"/>
          </a:xfrm>
        </p:grpSpPr>
        <p:grpSp>
          <p:nvGrpSpPr>
            <p:cNvPr id="6" name="Group 5">
              <a:extLst>
                <a:ext uri="{FF2B5EF4-FFF2-40B4-BE49-F238E27FC236}">
                  <a16:creationId xmlns:a16="http://schemas.microsoft.com/office/drawing/2014/main" id="{BCA36A9D-7DF7-4461-A5A9-E19AAF69BF98}"/>
                </a:ext>
              </a:extLst>
            </p:cNvPr>
            <p:cNvGrpSpPr/>
            <p:nvPr/>
          </p:nvGrpSpPr>
          <p:grpSpPr>
            <a:xfrm>
              <a:off x="8386118" y="2743201"/>
              <a:ext cx="3196281" cy="1936670"/>
              <a:chOff x="8386118" y="2743201"/>
              <a:chExt cx="3196281" cy="1936670"/>
            </a:xfrm>
          </p:grpSpPr>
          <p:sp>
            <p:nvSpPr>
              <p:cNvPr id="22" name="Rectangle 21">
                <a:extLst>
                  <a:ext uri="{FF2B5EF4-FFF2-40B4-BE49-F238E27FC236}">
                    <a16:creationId xmlns:a16="http://schemas.microsoft.com/office/drawing/2014/main" id="{AD3B1C23-2547-4A9A-A7E9-B4E34C3AF327}"/>
                  </a:ext>
                </a:extLst>
              </p:cNvPr>
              <p:cNvSpPr/>
              <p:nvPr/>
            </p:nvSpPr>
            <p:spPr>
              <a:xfrm>
                <a:off x="8386118" y="2743201"/>
                <a:ext cx="3196281" cy="19366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11" name="Picture 10">
                <a:extLst>
                  <a:ext uri="{FF2B5EF4-FFF2-40B4-BE49-F238E27FC236}">
                    <a16:creationId xmlns:a16="http://schemas.microsoft.com/office/drawing/2014/main" id="{A04D9129-A93B-4B77-849E-A6AEF1D7C2E6}"/>
                  </a:ext>
                </a:extLst>
              </p:cNvPr>
              <p:cNvPicPr>
                <a:picLocks noChangeAspect="1"/>
              </p:cNvPicPr>
              <p:nvPr/>
            </p:nvPicPr>
            <p:blipFill rotWithShape="1">
              <a:blip r:embed="rId5">
                <a:duotone>
                  <a:schemeClr val="accent1">
                    <a:shade val="45000"/>
                    <a:satMod val="135000"/>
                  </a:schemeClr>
                  <a:prstClr val="white"/>
                </a:duotone>
              </a:blip>
              <a:srcRect l="17500" t="53469" r="53750" b="10115"/>
              <a:stretch/>
            </p:blipFill>
            <p:spPr>
              <a:xfrm>
                <a:off x="8445500" y="2870838"/>
                <a:ext cx="3048000" cy="1725543"/>
              </a:xfrm>
              <a:prstGeom prst="rect">
                <a:avLst/>
              </a:prstGeom>
            </p:spPr>
          </p:pic>
          <p:cxnSp>
            <p:nvCxnSpPr>
              <p:cNvPr id="12" name="Straight Connector 11">
                <a:extLst>
                  <a:ext uri="{FF2B5EF4-FFF2-40B4-BE49-F238E27FC236}">
                    <a16:creationId xmlns:a16="http://schemas.microsoft.com/office/drawing/2014/main" id="{33E9A408-4886-4855-9B73-5EBC7E72954A}"/>
                  </a:ext>
                </a:extLst>
              </p:cNvPr>
              <p:cNvCxnSpPr>
                <a:cxnSpLocks/>
              </p:cNvCxnSpPr>
              <p:nvPr/>
            </p:nvCxnSpPr>
            <p:spPr>
              <a:xfrm flipV="1">
                <a:off x="9581321" y="3058293"/>
                <a:ext cx="0" cy="13190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D7D2E9-405C-4594-A788-8402CDEBDA91}"/>
                  </a:ext>
                </a:extLst>
              </p:cNvPr>
              <p:cNvCxnSpPr>
                <a:cxnSpLocks/>
              </p:cNvCxnSpPr>
              <p:nvPr/>
            </p:nvCxnSpPr>
            <p:spPr>
              <a:xfrm flipV="1">
                <a:off x="10628243" y="3058293"/>
                <a:ext cx="0" cy="13190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E8BC592-CFDD-45C2-9C59-81E1A14D29E5}"/>
                  </a:ext>
                </a:extLst>
              </p:cNvPr>
              <p:cNvSpPr/>
              <p:nvPr/>
            </p:nvSpPr>
            <p:spPr>
              <a:xfrm>
                <a:off x="8938590" y="2895600"/>
                <a:ext cx="417444" cy="9584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Low</a:t>
                </a:r>
              </a:p>
            </p:txBody>
          </p:sp>
          <p:sp>
            <p:nvSpPr>
              <p:cNvPr id="15" name="Rectangle: Rounded Corners 14">
                <a:extLst>
                  <a:ext uri="{FF2B5EF4-FFF2-40B4-BE49-F238E27FC236}">
                    <a16:creationId xmlns:a16="http://schemas.microsoft.com/office/drawing/2014/main" id="{608CAF19-5786-4E0E-B841-B87883B8FE60}"/>
                  </a:ext>
                </a:extLst>
              </p:cNvPr>
              <p:cNvSpPr/>
              <p:nvPr/>
            </p:nvSpPr>
            <p:spPr>
              <a:xfrm>
                <a:off x="9773478" y="2895600"/>
                <a:ext cx="662606" cy="10318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Medium</a:t>
                </a:r>
              </a:p>
            </p:txBody>
          </p:sp>
          <p:sp>
            <p:nvSpPr>
              <p:cNvPr id="16" name="Rectangle: Rounded Corners 15">
                <a:extLst>
                  <a:ext uri="{FF2B5EF4-FFF2-40B4-BE49-F238E27FC236}">
                    <a16:creationId xmlns:a16="http://schemas.microsoft.com/office/drawing/2014/main" id="{F85516A3-8F3B-421D-9FAF-D1B6AB01063A}"/>
                  </a:ext>
                </a:extLst>
              </p:cNvPr>
              <p:cNvSpPr/>
              <p:nvPr/>
            </p:nvSpPr>
            <p:spPr>
              <a:xfrm>
                <a:off x="10995994" y="2895600"/>
                <a:ext cx="453880" cy="12347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High</a:t>
                </a:r>
              </a:p>
            </p:txBody>
          </p:sp>
        </p:grpSp>
        <p:sp>
          <p:nvSpPr>
            <p:cNvPr id="9" name="Rectangle 8">
              <a:extLst>
                <a:ext uri="{FF2B5EF4-FFF2-40B4-BE49-F238E27FC236}">
                  <a16:creationId xmlns:a16="http://schemas.microsoft.com/office/drawing/2014/main" id="{C146AD21-CFDD-4AA4-A585-E756E293A599}"/>
                </a:ext>
              </a:extLst>
            </p:cNvPr>
            <p:cNvSpPr/>
            <p:nvPr/>
          </p:nvSpPr>
          <p:spPr>
            <a:xfrm>
              <a:off x="9766613" y="4483291"/>
              <a:ext cx="685800" cy="100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5">
                      <a:lumMod val="50000"/>
                    </a:schemeClr>
                  </a:solidFill>
                </a:rPr>
                <a:t>Levels Solved</a:t>
              </a:r>
            </a:p>
          </p:txBody>
        </p:sp>
      </p:grpSp>
      <p:sp>
        <p:nvSpPr>
          <p:cNvPr id="23" name="Content Placeholder 2">
            <a:extLst>
              <a:ext uri="{FF2B5EF4-FFF2-40B4-BE49-F238E27FC236}">
                <a16:creationId xmlns:a16="http://schemas.microsoft.com/office/drawing/2014/main" id="{880895E6-7AD3-49AA-BACB-CB5380422D77}"/>
              </a:ext>
            </a:extLst>
          </p:cNvPr>
          <p:cNvSpPr txBox="1">
            <a:spLocks/>
          </p:cNvSpPr>
          <p:nvPr/>
        </p:nvSpPr>
        <p:spPr>
          <a:xfrm>
            <a:off x="381000" y="1295400"/>
            <a:ext cx="6781800" cy="133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b="1" dirty="0"/>
              <a:t>Evidence Identification </a:t>
            </a:r>
            <a:r>
              <a:rPr lang="en-US" dirty="0"/>
              <a:t>(EI): Establish rubrics to auto-score raw data (observables, aka “indicators”) per level from log files. </a:t>
            </a:r>
          </a:p>
          <a:p>
            <a:pPr marL="2343150" lvl="4" indent="-514350">
              <a:buFont typeface="+mj-lt"/>
              <a:buAutoNum type="arabicPeriod"/>
            </a:pPr>
            <a:endParaRPr lang="en-US" dirty="0"/>
          </a:p>
        </p:txBody>
      </p:sp>
      <p:sp>
        <p:nvSpPr>
          <p:cNvPr id="24" name="Content Placeholder 2">
            <a:extLst>
              <a:ext uri="{FF2B5EF4-FFF2-40B4-BE49-F238E27FC236}">
                <a16:creationId xmlns:a16="http://schemas.microsoft.com/office/drawing/2014/main" id="{D664559B-C76E-4CF9-8DF2-0C953AA2CB2F}"/>
              </a:ext>
            </a:extLst>
          </p:cNvPr>
          <p:cNvSpPr txBox="1">
            <a:spLocks/>
          </p:cNvSpPr>
          <p:nvPr/>
        </p:nvSpPr>
        <p:spPr>
          <a:xfrm>
            <a:off x="381000" y="4953000"/>
            <a:ext cx="6781800" cy="133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b="1" dirty="0"/>
              <a:t>Evidence Accumulation </a:t>
            </a:r>
            <a:r>
              <a:rPr lang="en-US" dirty="0"/>
              <a:t>(EA): During gameplay, data per indicator feeds into Bayes net (</a:t>
            </a:r>
            <a:r>
              <a:rPr lang="en-US" i="1" dirty="0">
                <a:solidFill>
                  <a:srgbClr val="C00000"/>
                </a:solidFill>
              </a:rPr>
              <a:t>one BN per level</a:t>
            </a:r>
            <a:r>
              <a:rPr lang="en-US" dirty="0"/>
              <a:t>).</a:t>
            </a:r>
          </a:p>
          <a:p>
            <a:pPr lvl="4"/>
            <a:endParaRPr lang="en-US" dirty="0"/>
          </a:p>
        </p:txBody>
      </p:sp>
    </p:spTree>
    <p:extLst>
      <p:ext uri="{BB962C8B-B14F-4D97-AF65-F5344CB8AC3E}">
        <p14:creationId xmlns:p14="http://schemas.microsoft.com/office/powerpoint/2010/main" val="1780438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54540" y="3619625"/>
            <a:ext cx="3785732" cy="628649"/>
          </a:xfrm>
        </p:spPr>
        <p:txBody>
          <a:bodyPr>
            <a:noAutofit/>
          </a:bodyPr>
          <a:lstStyle/>
          <a:p>
            <a:pPr algn="ctr"/>
            <a:r>
              <a:rPr lang="en-US" sz="2100" dirty="0">
                <a:latin typeface="Century Gothic" panose="020B0502020202020204" pitchFamily="34" charset="0"/>
              </a:rPr>
              <a:t>Stealth Assessment Steps</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114965685"/>
              </p:ext>
            </p:extLst>
          </p:nvPr>
        </p:nvGraphicFramePr>
        <p:xfrm>
          <a:off x="2152650" y="1351836"/>
          <a:ext cx="851535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433084" y="1630942"/>
            <a:ext cx="473206" cy="715581"/>
          </a:xfrm>
          <a:prstGeom prst="rect">
            <a:avLst/>
          </a:prstGeom>
          <a:noFill/>
        </p:spPr>
        <p:txBody>
          <a:bodyPr wrap="none" rtlCol="0">
            <a:spAutoFit/>
          </a:bodyPr>
          <a:lstStyle/>
          <a:p>
            <a:r>
              <a:rPr lang="en-US" sz="4050" dirty="0">
                <a:latin typeface="Century Gothic" panose="020B0502020202020204" pitchFamily="34" charset="0"/>
              </a:rPr>
              <a:t>1</a:t>
            </a:r>
          </a:p>
        </p:txBody>
      </p:sp>
      <p:sp>
        <p:nvSpPr>
          <p:cNvPr id="5" name="TextBox 4"/>
          <p:cNvSpPr txBox="1"/>
          <p:nvPr/>
        </p:nvSpPr>
        <p:spPr>
          <a:xfrm>
            <a:off x="2884048" y="2602543"/>
            <a:ext cx="473206" cy="715581"/>
          </a:xfrm>
          <a:prstGeom prst="rect">
            <a:avLst/>
          </a:prstGeom>
          <a:noFill/>
        </p:spPr>
        <p:txBody>
          <a:bodyPr wrap="none" rtlCol="0">
            <a:spAutoFit/>
          </a:bodyPr>
          <a:lstStyle/>
          <a:p>
            <a:r>
              <a:rPr lang="en-US" sz="4050" dirty="0">
                <a:latin typeface="Century Gothic" panose="020B0502020202020204" pitchFamily="34" charset="0"/>
              </a:rPr>
              <a:t>2</a:t>
            </a:r>
          </a:p>
        </p:txBody>
      </p:sp>
      <p:sp>
        <p:nvSpPr>
          <p:cNvPr id="7" name="TextBox 6"/>
          <p:cNvSpPr txBox="1"/>
          <p:nvPr/>
        </p:nvSpPr>
        <p:spPr>
          <a:xfrm>
            <a:off x="3030247" y="3577339"/>
            <a:ext cx="473206" cy="715581"/>
          </a:xfrm>
          <a:prstGeom prst="rect">
            <a:avLst/>
          </a:prstGeom>
          <a:noFill/>
        </p:spPr>
        <p:txBody>
          <a:bodyPr wrap="none" rtlCol="0">
            <a:spAutoFit/>
          </a:bodyPr>
          <a:lstStyle/>
          <a:p>
            <a:r>
              <a:rPr lang="en-US" sz="4050" dirty="0">
                <a:latin typeface="Century Gothic" panose="020B0502020202020204" pitchFamily="34" charset="0"/>
              </a:rPr>
              <a:t>3</a:t>
            </a:r>
          </a:p>
        </p:txBody>
      </p:sp>
      <p:sp>
        <p:nvSpPr>
          <p:cNvPr id="9" name="TextBox 8"/>
          <p:cNvSpPr txBox="1"/>
          <p:nvPr/>
        </p:nvSpPr>
        <p:spPr>
          <a:xfrm>
            <a:off x="2884048" y="4489080"/>
            <a:ext cx="473206" cy="715581"/>
          </a:xfrm>
          <a:prstGeom prst="rect">
            <a:avLst/>
          </a:prstGeom>
          <a:noFill/>
        </p:spPr>
        <p:txBody>
          <a:bodyPr wrap="none" rtlCol="0">
            <a:spAutoFit/>
          </a:bodyPr>
          <a:lstStyle/>
          <a:p>
            <a:r>
              <a:rPr lang="en-US" sz="4050" dirty="0">
                <a:latin typeface="Century Gothic" panose="020B0502020202020204" pitchFamily="34" charset="0"/>
              </a:rPr>
              <a:t>4</a:t>
            </a:r>
          </a:p>
        </p:txBody>
      </p:sp>
      <p:sp>
        <p:nvSpPr>
          <p:cNvPr id="10" name="TextBox 9"/>
          <p:cNvSpPr txBox="1"/>
          <p:nvPr/>
        </p:nvSpPr>
        <p:spPr>
          <a:xfrm>
            <a:off x="2433083" y="5480566"/>
            <a:ext cx="473206" cy="715581"/>
          </a:xfrm>
          <a:prstGeom prst="rect">
            <a:avLst/>
          </a:prstGeom>
          <a:noFill/>
        </p:spPr>
        <p:txBody>
          <a:bodyPr wrap="none" rtlCol="0">
            <a:spAutoFit/>
          </a:bodyPr>
          <a:lstStyle/>
          <a:p>
            <a:r>
              <a:rPr lang="en-US" sz="4050" dirty="0">
                <a:latin typeface="Century Gothic" panose="020B0502020202020204" pitchFamily="34" charset="0"/>
              </a:rPr>
              <a:t>5</a:t>
            </a:r>
          </a:p>
        </p:txBody>
      </p:sp>
      <p:sp>
        <p:nvSpPr>
          <p:cNvPr id="11" name="Rectangle 10">
            <a:extLst>
              <a:ext uri="{FF2B5EF4-FFF2-40B4-BE49-F238E27FC236}">
                <a16:creationId xmlns:a16="http://schemas.microsoft.com/office/drawing/2014/main" id="{F6BE12CB-B899-4A76-9A31-98AA214D82EF}"/>
              </a:ext>
            </a:extLst>
          </p:cNvPr>
          <p:cNvSpPr/>
          <p:nvPr/>
        </p:nvSpPr>
        <p:spPr>
          <a:xfrm>
            <a:off x="0" y="-22045"/>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4">
            <a:extLst>
              <a:ext uri="{FF2B5EF4-FFF2-40B4-BE49-F238E27FC236}">
                <a16:creationId xmlns:a16="http://schemas.microsoft.com/office/drawing/2014/main" id="{E4145594-68E2-480A-A700-7402ABD726D3}"/>
              </a:ext>
            </a:extLst>
          </p:cNvPr>
          <p:cNvSpPr>
            <a:spLocks/>
          </p:cNvSpPr>
          <p:nvPr/>
        </p:nvSpPr>
        <p:spPr bwMode="auto">
          <a:xfrm>
            <a:off x="838200" y="-76200"/>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Steps</a:t>
            </a:r>
          </a:p>
        </p:txBody>
      </p:sp>
    </p:spTree>
    <p:extLst>
      <p:ext uri="{BB962C8B-B14F-4D97-AF65-F5344CB8AC3E}">
        <p14:creationId xmlns:p14="http://schemas.microsoft.com/office/powerpoint/2010/main" val="3088157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nvPr>
        </p:nvGraphicFramePr>
        <p:xfrm>
          <a:off x="2152650" y="1346085"/>
          <a:ext cx="851535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433084" y="1625191"/>
            <a:ext cx="473206" cy="715581"/>
          </a:xfrm>
          <a:prstGeom prst="rect">
            <a:avLst/>
          </a:prstGeom>
          <a:noFill/>
        </p:spPr>
        <p:txBody>
          <a:bodyPr wrap="none" rtlCol="0">
            <a:spAutoFit/>
          </a:bodyPr>
          <a:lstStyle/>
          <a:p>
            <a:r>
              <a:rPr lang="en-US" sz="4050" dirty="0">
                <a:latin typeface="Century Gothic" panose="020B0502020202020204" pitchFamily="34" charset="0"/>
              </a:rPr>
              <a:t>6</a:t>
            </a:r>
          </a:p>
        </p:txBody>
      </p:sp>
      <p:sp>
        <p:nvSpPr>
          <p:cNvPr id="5" name="TextBox 4"/>
          <p:cNvSpPr txBox="1"/>
          <p:nvPr/>
        </p:nvSpPr>
        <p:spPr>
          <a:xfrm>
            <a:off x="2884048" y="2596792"/>
            <a:ext cx="473206" cy="715581"/>
          </a:xfrm>
          <a:prstGeom prst="rect">
            <a:avLst/>
          </a:prstGeom>
          <a:noFill/>
        </p:spPr>
        <p:txBody>
          <a:bodyPr wrap="none" rtlCol="0">
            <a:spAutoFit/>
          </a:bodyPr>
          <a:lstStyle/>
          <a:p>
            <a:r>
              <a:rPr lang="en-US" sz="4050" dirty="0">
                <a:latin typeface="Century Gothic" panose="020B0502020202020204" pitchFamily="34" charset="0"/>
              </a:rPr>
              <a:t>7</a:t>
            </a:r>
          </a:p>
        </p:txBody>
      </p:sp>
      <p:sp>
        <p:nvSpPr>
          <p:cNvPr id="7" name="TextBox 6"/>
          <p:cNvSpPr txBox="1"/>
          <p:nvPr/>
        </p:nvSpPr>
        <p:spPr>
          <a:xfrm>
            <a:off x="3030247" y="3571588"/>
            <a:ext cx="473206" cy="715581"/>
          </a:xfrm>
          <a:prstGeom prst="rect">
            <a:avLst/>
          </a:prstGeom>
          <a:noFill/>
        </p:spPr>
        <p:txBody>
          <a:bodyPr wrap="none" rtlCol="0">
            <a:spAutoFit/>
          </a:bodyPr>
          <a:lstStyle/>
          <a:p>
            <a:r>
              <a:rPr lang="en-US" sz="4050" dirty="0">
                <a:latin typeface="Century Gothic" panose="020B0502020202020204" pitchFamily="34" charset="0"/>
              </a:rPr>
              <a:t>8</a:t>
            </a:r>
          </a:p>
        </p:txBody>
      </p:sp>
      <p:sp>
        <p:nvSpPr>
          <p:cNvPr id="9" name="TextBox 8"/>
          <p:cNvSpPr txBox="1"/>
          <p:nvPr/>
        </p:nvSpPr>
        <p:spPr>
          <a:xfrm>
            <a:off x="2884048" y="4547127"/>
            <a:ext cx="473206" cy="715581"/>
          </a:xfrm>
          <a:prstGeom prst="rect">
            <a:avLst/>
          </a:prstGeom>
          <a:noFill/>
        </p:spPr>
        <p:txBody>
          <a:bodyPr wrap="none" rtlCol="0">
            <a:spAutoFit/>
          </a:bodyPr>
          <a:lstStyle/>
          <a:p>
            <a:r>
              <a:rPr lang="en-US" sz="4050" dirty="0">
                <a:latin typeface="Century Gothic" panose="020B0502020202020204" pitchFamily="34" charset="0"/>
              </a:rPr>
              <a:t>9</a:t>
            </a:r>
          </a:p>
        </p:txBody>
      </p:sp>
      <p:sp>
        <p:nvSpPr>
          <p:cNvPr id="10" name="TextBox 9"/>
          <p:cNvSpPr txBox="1"/>
          <p:nvPr/>
        </p:nvSpPr>
        <p:spPr>
          <a:xfrm>
            <a:off x="2265616" y="5498739"/>
            <a:ext cx="761747" cy="715581"/>
          </a:xfrm>
          <a:prstGeom prst="rect">
            <a:avLst/>
          </a:prstGeom>
          <a:noFill/>
        </p:spPr>
        <p:txBody>
          <a:bodyPr wrap="none" rtlCol="0">
            <a:spAutoFit/>
          </a:bodyPr>
          <a:lstStyle/>
          <a:p>
            <a:r>
              <a:rPr lang="en-US" sz="4050" dirty="0">
                <a:latin typeface="Century Gothic" panose="020B0502020202020204" pitchFamily="34" charset="0"/>
              </a:rPr>
              <a:t>10</a:t>
            </a:r>
          </a:p>
        </p:txBody>
      </p:sp>
      <p:sp>
        <p:nvSpPr>
          <p:cNvPr id="11" name="Title 1"/>
          <p:cNvSpPr>
            <a:spLocks noGrp="1"/>
          </p:cNvSpPr>
          <p:nvPr>
            <p:ph type="title"/>
          </p:nvPr>
        </p:nvSpPr>
        <p:spPr>
          <a:xfrm rot="16200000">
            <a:off x="-54540" y="3613873"/>
            <a:ext cx="3785732" cy="628649"/>
          </a:xfrm>
        </p:spPr>
        <p:txBody>
          <a:bodyPr>
            <a:noAutofit/>
          </a:bodyPr>
          <a:lstStyle/>
          <a:p>
            <a:pPr algn="ctr"/>
            <a:r>
              <a:rPr lang="en-US" sz="2100" dirty="0">
                <a:latin typeface="Century Gothic" panose="020B0502020202020204" pitchFamily="34" charset="0"/>
              </a:rPr>
              <a:t>Stealth Assessment Steps</a:t>
            </a:r>
          </a:p>
        </p:txBody>
      </p:sp>
      <p:sp>
        <p:nvSpPr>
          <p:cNvPr id="12" name="Rectangle 11">
            <a:extLst>
              <a:ext uri="{FF2B5EF4-FFF2-40B4-BE49-F238E27FC236}">
                <a16:creationId xmlns:a16="http://schemas.microsoft.com/office/drawing/2014/main" id="{F695ECFD-ECEF-4871-812A-D616760E0DD1}"/>
              </a:ext>
            </a:extLst>
          </p:cNvPr>
          <p:cNvSpPr/>
          <p:nvPr/>
        </p:nvSpPr>
        <p:spPr>
          <a:xfrm>
            <a:off x="0" y="-22045"/>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4">
            <a:extLst>
              <a:ext uri="{FF2B5EF4-FFF2-40B4-BE49-F238E27FC236}">
                <a16:creationId xmlns:a16="http://schemas.microsoft.com/office/drawing/2014/main" id="{628F95CB-BB9B-45A9-B3FF-7D1B93D937B6}"/>
              </a:ext>
            </a:extLst>
          </p:cNvPr>
          <p:cNvSpPr>
            <a:spLocks/>
          </p:cNvSpPr>
          <p:nvPr/>
        </p:nvSpPr>
        <p:spPr bwMode="auto">
          <a:xfrm>
            <a:off x="838200" y="-76200"/>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Steps (cont.)</a:t>
            </a:r>
          </a:p>
        </p:txBody>
      </p:sp>
    </p:spTree>
    <p:extLst>
      <p:ext uri="{BB962C8B-B14F-4D97-AF65-F5344CB8AC3E}">
        <p14:creationId xmlns:p14="http://schemas.microsoft.com/office/powerpoint/2010/main" val="171046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clrChange>
              <a:clrFrom>
                <a:srgbClr val="F4F4F2"/>
              </a:clrFrom>
              <a:clrTo>
                <a:srgbClr val="F4F4F2">
                  <a:alpha val="0"/>
                </a:srgbClr>
              </a:clrTo>
            </a:clrChange>
            <a:extLst>
              <a:ext uri="{28A0092B-C50C-407E-A947-70E740481C1C}">
                <a14:useLocalDpi xmlns:a14="http://schemas.microsoft.com/office/drawing/2010/main" val="0"/>
              </a:ext>
            </a:extLst>
          </a:blip>
          <a:srcRect t="33164" b="24230"/>
          <a:stretch/>
        </p:blipFill>
        <p:spPr>
          <a:xfrm>
            <a:off x="609600" y="1388248"/>
            <a:ext cx="10744200" cy="3035345"/>
          </a:xfrm>
          <a:prstGeom prst="rect">
            <a:avLst/>
          </a:prstGeom>
        </p:spPr>
      </p:pic>
      <p:sp>
        <p:nvSpPr>
          <p:cNvPr id="8" name="TextBox 7"/>
          <p:cNvSpPr txBox="1"/>
          <p:nvPr/>
        </p:nvSpPr>
        <p:spPr>
          <a:xfrm>
            <a:off x="594360" y="4431967"/>
            <a:ext cx="2362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Worked examples</a:t>
            </a:r>
          </a:p>
          <a:p>
            <a:pPr marL="285750" indent="-285750">
              <a:buFont typeface="Arial" panose="020B0604020202020204" pitchFamily="34" charset="0"/>
              <a:buChar char="•"/>
            </a:pPr>
            <a:r>
              <a:rPr lang="en-US" dirty="0"/>
              <a:t>Game tutorial</a:t>
            </a:r>
          </a:p>
          <a:p>
            <a:pPr marL="285750" indent="-285750">
              <a:buFont typeface="Arial" panose="020B0604020202020204" pitchFamily="34" charset="0"/>
              <a:buChar char="•"/>
            </a:pPr>
            <a:r>
              <a:rPr lang="en-US" dirty="0"/>
              <a:t>Hints</a:t>
            </a:r>
          </a:p>
          <a:p>
            <a:pPr marL="285750" indent="-285750">
              <a:buFont typeface="Arial" panose="020B0604020202020204" pitchFamily="34" charset="0"/>
              <a:buChar char="•"/>
            </a:pPr>
            <a:r>
              <a:rPr lang="en-US" dirty="0"/>
              <a:t>Support tutorial</a:t>
            </a:r>
          </a:p>
        </p:txBody>
      </p:sp>
      <p:sp>
        <p:nvSpPr>
          <p:cNvPr id="9" name="TextBox 8"/>
          <p:cNvSpPr txBox="1"/>
          <p:nvPr/>
        </p:nvSpPr>
        <p:spPr>
          <a:xfrm>
            <a:off x="3095798" y="4449979"/>
            <a:ext cx="2362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Physics videos</a:t>
            </a:r>
          </a:p>
          <a:p>
            <a:pPr marL="285750" indent="-285750">
              <a:buFont typeface="Arial" panose="020B0604020202020204" pitchFamily="34" charset="0"/>
              <a:buChar char="•"/>
            </a:pPr>
            <a:r>
              <a:rPr lang="en-US" dirty="0"/>
              <a:t>Interactive </a:t>
            </a:r>
            <a:r>
              <a:rPr lang="en-US" dirty="0" err="1"/>
              <a:t>def’s</a:t>
            </a:r>
            <a:endParaRPr lang="en-US" dirty="0"/>
          </a:p>
          <a:p>
            <a:pPr marL="285750" indent="-285750">
              <a:buFont typeface="Arial" panose="020B0604020202020204" pitchFamily="34" charset="0"/>
              <a:buChar char="•"/>
            </a:pPr>
            <a:r>
              <a:rPr lang="en-US" dirty="0"/>
              <a:t>Animations</a:t>
            </a:r>
          </a:p>
          <a:p>
            <a:pPr marL="285750" indent="-285750">
              <a:buFont typeface="Arial" panose="020B0604020202020204" pitchFamily="34" charset="0"/>
              <a:buChar char="•"/>
            </a:pPr>
            <a:r>
              <a:rPr lang="en-US" dirty="0"/>
              <a:t>Formulas</a:t>
            </a:r>
          </a:p>
          <a:p>
            <a:pPr marL="285750" indent="-285750">
              <a:buFont typeface="Arial" panose="020B0604020202020204" pitchFamily="34" charset="0"/>
              <a:buChar char="•"/>
            </a:pPr>
            <a:r>
              <a:rPr lang="en-US" dirty="0"/>
              <a:t>Hewitt videos</a:t>
            </a:r>
          </a:p>
          <a:p>
            <a:pPr marL="285750" indent="-285750">
              <a:buFont typeface="Arial" panose="020B0604020202020204" pitchFamily="34" charset="0"/>
              <a:buChar char="•"/>
            </a:pPr>
            <a:r>
              <a:rPr lang="en-US" dirty="0"/>
              <a:t>Glossary</a:t>
            </a:r>
          </a:p>
        </p:txBody>
      </p:sp>
      <p:sp>
        <p:nvSpPr>
          <p:cNvPr id="10" name="TextBox 9"/>
          <p:cNvSpPr txBox="1"/>
          <p:nvPr/>
        </p:nvSpPr>
        <p:spPr>
          <a:xfrm>
            <a:off x="6010795" y="4449979"/>
            <a:ext cx="2362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Encouragement</a:t>
            </a:r>
          </a:p>
          <a:p>
            <a:pPr marL="285750" indent="-285750">
              <a:buFont typeface="Arial" panose="020B0604020202020204" pitchFamily="34" charset="0"/>
              <a:buChar char="•"/>
            </a:pPr>
            <a:r>
              <a:rPr lang="en-US" dirty="0"/>
              <a:t>Growth mindset</a:t>
            </a:r>
          </a:p>
          <a:p>
            <a:pPr marL="285750" indent="-285750">
              <a:buFont typeface="Arial" panose="020B0604020202020204" pitchFamily="34" charset="0"/>
              <a:buChar char="•"/>
            </a:pPr>
            <a:r>
              <a:rPr lang="en-US" dirty="0"/>
              <a:t>Praise</a:t>
            </a:r>
          </a:p>
        </p:txBody>
      </p:sp>
      <p:sp>
        <p:nvSpPr>
          <p:cNvPr id="11" name="TextBox 10"/>
          <p:cNvSpPr txBox="1"/>
          <p:nvPr/>
        </p:nvSpPr>
        <p:spPr>
          <a:xfrm>
            <a:off x="8686800" y="4463840"/>
            <a:ext cx="2362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Breathing exercise</a:t>
            </a:r>
          </a:p>
          <a:p>
            <a:pPr marL="285750" indent="-285750">
              <a:buFont typeface="Arial" panose="020B0604020202020204" pitchFamily="34" charset="0"/>
              <a:buChar char="•"/>
            </a:pPr>
            <a:r>
              <a:rPr lang="en-US" dirty="0"/>
              <a:t>Store—change ball, music, background</a:t>
            </a:r>
          </a:p>
          <a:p>
            <a:pPr marL="285750" indent="-285750">
              <a:buFont typeface="Arial" panose="020B0604020202020204" pitchFamily="34" charset="0"/>
              <a:buChar char="•"/>
            </a:pPr>
            <a:r>
              <a:rPr lang="en-US" dirty="0"/>
              <a:t>Rube Goldberg videos</a:t>
            </a:r>
          </a:p>
        </p:txBody>
      </p:sp>
      <p:sp>
        <p:nvSpPr>
          <p:cNvPr id="13" name="Rectangle 12">
            <a:extLst>
              <a:ext uri="{FF2B5EF4-FFF2-40B4-BE49-F238E27FC236}">
                <a16:creationId xmlns:a16="http://schemas.microsoft.com/office/drawing/2014/main" id="{BF262299-327F-4B49-9D69-7E89D763C008}"/>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4">
            <a:extLst>
              <a:ext uri="{FF2B5EF4-FFF2-40B4-BE49-F238E27FC236}">
                <a16:creationId xmlns:a16="http://schemas.microsoft.com/office/drawing/2014/main" id="{6421DCA7-CB30-4DB8-8589-F11E089972D5}"/>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Supports</a:t>
            </a:r>
          </a:p>
        </p:txBody>
      </p:sp>
    </p:spTree>
    <p:extLst>
      <p:ext uri="{BB962C8B-B14F-4D97-AF65-F5344CB8AC3E}">
        <p14:creationId xmlns:p14="http://schemas.microsoft.com/office/powerpoint/2010/main" val="2076330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clrChange>
              <a:clrFrom>
                <a:srgbClr val="F4F4F2"/>
              </a:clrFrom>
              <a:clrTo>
                <a:srgbClr val="F4F4F2">
                  <a:alpha val="0"/>
                </a:srgbClr>
              </a:clrTo>
            </a:clrChange>
            <a:extLst>
              <a:ext uri="{28A0092B-C50C-407E-A947-70E740481C1C}">
                <a14:useLocalDpi xmlns:a14="http://schemas.microsoft.com/office/drawing/2010/main" val="0"/>
              </a:ext>
            </a:extLst>
          </a:blip>
          <a:srcRect t="33164" b="24230"/>
          <a:stretch/>
        </p:blipFill>
        <p:spPr>
          <a:xfrm>
            <a:off x="609600" y="1388248"/>
            <a:ext cx="10744200" cy="3035345"/>
          </a:xfrm>
          <a:prstGeom prst="rect">
            <a:avLst/>
          </a:prstGeom>
        </p:spPr>
      </p:pic>
      <p:sp>
        <p:nvSpPr>
          <p:cNvPr id="8" name="TextBox 7"/>
          <p:cNvSpPr txBox="1"/>
          <p:nvPr/>
        </p:nvSpPr>
        <p:spPr>
          <a:xfrm>
            <a:off x="594360" y="4431967"/>
            <a:ext cx="2362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Worked examples</a:t>
            </a:r>
          </a:p>
          <a:p>
            <a:pPr marL="285750" indent="-285750">
              <a:buFont typeface="Arial" panose="020B0604020202020204" pitchFamily="34" charset="0"/>
              <a:buChar char="•"/>
            </a:pPr>
            <a:r>
              <a:rPr lang="en-US" dirty="0"/>
              <a:t>Game tutorial</a:t>
            </a:r>
          </a:p>
          <a:p>
            <a:pPr marL="285750" indent="-285750">
              <a:buFont typeface="Arial" panose="020B0604020202020204" pitchFamily="34" charset="0"/>
              <a:buChar char="•"/>
            </a:pPr>
            <a:r>
              <a:rPr lang="en-US" dirty="0"/>
              <a:t>Hints</a:t>
            </a:r>
          </a:p>
          <a:p>
            <a:pPr marL="285750" indent="-285750">
              <a:buFont typeface="Arial" panose="020B0604020202020204" pitchFamily="34" charset="0"/>
              <a:buChar char="•"/>
            </a:pPr>
            <a:r>
              <a:rPr lang="en-US" dirty="0"/>
              <a:t>Support tutorial</a:t>
            </a:r>
          </a:p>
        </p:txBody>
      </p:sp>
      <p:sp>
        <p:nvSpPr>
          <p:cNvPr id="9" name="TextBox 8"/>
          <p:cNvSpPr txBox="1"/>
          <p:nvPr/>
        </p:nvSpPr>
        <p:spPr>
          <a:xfrm>
            <a:off x="3095798" y="4449979"/>
            <a:ext cx="2362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Physics videos</a:t>
            </a:r>
          </a:p>
          <a:p>
            <a:pPr marL="285750" indent="-285750">
              <a:buFont typeface="Arial" panose="020B0604020202020204" pitchFamily="34" charset="0"/>
              <a:buChar char="•"/>
            </a:pPr>
            <a:r>
              <a:rPr lang="en-US" dirty="0"/>
              <a:t>Interactive </a:t>
            </a:r>
            <a:r>
              <a:rPr lang="en-US" dirty="0" err="1"/>
              <a:t>def’s</a:t>
            </a:r>
            <a:endParaRPr lang="en-US" dirty="0"/>
          </a:p>
          <a:p>
            <a:pPr marL="285750" indent="-285750">
              <a:buFont typeface="Arial" panose="020B0604020202020204" pitchFamily="34" charset="0"/>
              <a:buChar char="•"/>
            </a:pPr>
            <a:r>
              <a:rPr lang="en-US" dirty="0"/>
              <a:t>Animations</a:t>
            </a:r>
          </a:p>
          <a:p>
            <a:pPr marL="285750" indent="-285750">
              <a:buFont typeface="Arial" panose="020B0604020202020204" pitchFamily="34" charset="0"/>
              <a:buChar char="•"/>
            </a:pPr>
            <a:r>
              <a:rPr lang="en-US" dirty="0"/>
              <a:t>Formulas</a:t>
            </a:r>
          </a:p>
          <a:p>
            <a:pPr marL="285750" indent="-285750">
              <a:buFont typeface="Arial" panose="020B0604020202020204" pitchFamily="34" charset="0"/>
              <a:buChar char="•"/>
            </a:pPr>
            <a:r>
              <a:rPr lang="en-US" dirty="0"/>
              <a:t>Hewitt videos</a:t>
            </a:r>
          </a:p>
          <a:p>
            <a:pPr marL="285750" indent="-285750">
              <a:buFont typeface="Arial" panose="020B0604020202020204" pitchFamily="34" charset="0"/>
              <a:buChar char="•"/>
            </a:pPr>
            <a:r>
              <a:rPr lang="en-US" dirty="0"/>
              <a:t>Glossary</a:t>
            </a:r>
          </a:p>
        </p:txBody>
      </p:sp>
      <p:sp>
        <p:nvSpPr>
          <p:cNvPr id="10" name="TextBox 9"/>
          <p:cNvSpPr txBox="1"/>
          <p:nvPr/>
        </p:nvSpPr>
        <p:spPr>
          <a:xfrm>
            <a:off x="6010795" y="4449979"/>
            <a:ext cx="2362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Encouragement</a:t>
            </a:r>
          </a:p>
          <a:p>
            <a:pPr marL="285750" indent="-285750">
              <a:buFont typeface="Arial" panose="020B0604020202020204" pitchFamily="34" charset="0"/>
              <a:buChar char="•"/>
            </a:pPr>
            <a:r>
              <a:rPr lang="en-US" dirty="0"/>
              <a:t>Growth mindset</a:t>
            </a:r>
          </a:p>
          <a:p>
            <a:pPr marL="285750" indent="-285750">
              <a:buFont typeface="Arial" panose="020B0604020202020204" pitchFamily="34" charset="0"/>
              <a:buChar char="•"/>
            </a:pPr>
            <a:r>
              <a:rPr lang="en-US" dirty="0"/>
              <a:t>Praise</a:t>
            </a:r>
          </a:p>
        </p:txBody>
      </p:sp>
      <p:sp>
        <p:nvSpPr>
          <p:cNvPr id="11" name="TextBox 10"/>
          <p:cNvSpPr txBox="1"/>
          <p:nvPr/>
        </p:nvSpPr>
        <p:spPr>
          <a:xfrm>
            <a:off x="8686800" y="4463840"/>
            <a:ext cx="2362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Breathing exercise</a:t>
            </a:r>
          </a:p>
          <a:p>
            <a:pPr marL="285750" indent="-285750">
              <a:buFont typeface="Arial" panose="020B0604020202020204" pitchFamily="34" charset="0"/>
              <a:buChar char="•"/>
            </a:pPr>
            <a:r>
              <a:rPr lang="en-US" dirty="0"/>
              <a:t>Store—change ball, music, background</a:t>
            </a:r>
          </a:p>
          <a:p>
            <a:pPr marL="285750" indent="-285750">
              <a:buFont typeface="Arial" panose="020B0604020202020204" pitchFamily="34" charset="0"/>
              <a:buChar char="•"/>
            </a:pPr>
            <a:r>
              <a:rPr lang="en-US" dirty="0"/>
              <a:t>Rube Goldberg videos</a:t>
            </a:r>
          </a:p>
        </p:txBody>
      </p:sp>
      <p:sp>
        <p:nvSpPr>
          <p:cNvPr id="13" name="Rectangle 12">
            <a:extLst>
              <a:ext uri="{FF2B5EF4-FFF2-40B4-BE49-F238E27FC236}">
                <a16:creationId xmlns:a16="http://schemas.microsoft.com/office/drawing/2014/main" id="{BF262299-327F-4B49-9D69-7E89D763C008}"/>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4">
            <a:extLst>
              <a:ext uri="{FF2B5EF4-FFF2-40B4-BE49-F238E27FC236}">
                <a16:creationId xmlns:a16="http://schemas.microsoft.com/office/drawing/2014/main" id="{6421DCA7-CB30-4DB8-8589-F11E089972D5}"/>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Supports</a:t>
            </a:r>
          </a:p>
        </p:txBody>
      </p:sp>
      <p:sp>
        <p:nvSpPr>
          <p:cNvPr id="2" name="Rectangle 1">
            <a:extLst>
              <a:ext uri="{FF2B5EF4-FFF2-40B4-BE49-F238E27FC236}">
                <a16:creationId xmlns:a16="http://schemas.microsoft.com/office/drawing/2014/main" id="{24842870-BB19-446A-B347-8867997614E2}"/>
              </a:ext>
            </a:extLst>
          </p:cNvPr>
          <p:cNvSpPr/>
          <p:nvPr/>
        </p:nvSpPr>
        <p:spPr>
          <a:xfrm>
            <a:off x="5257799" y="1033401"/>
            <a:ext cx="6926969" cy="5819750"/>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DBF710E-B617-4F05-9577-E76508832956}"/>
              </a:ext>
            </a:extLst>
          </p:cNvPr>
          <p:cNvSpPr/>
          <p:nvPr/>
        </p:nvSpPr>
        <p:spPr>
          <a:xfrm>
            <a:off x="155864" y="1071649"/>
            <a:ext cx="2777836" cy="5713070"/>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719988-7F64-4FEC-868E-35ADBF2A4D5A}"/>
              </a:ext>
            </a:extLst>
          </p:cNvPr>
          <p:cNvSpPr/>
          <p:nvPr/>
        </p:nvSpPr>
        <p:spPr>
          <a:xfrm>
            <a:off x="2933700" y="995449"/>
            <a:ext cx="2777836" cy="2284095"/>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F7AE94-41CA-4C82-964B-7E28666A6B13}"/>
              </a:ext>
            </a:extLst>
          </p:cNvPr>
          <p:cNvSpPr/>
          <p:nvPr/>
        </p:nvSpPr>
        <p:spPr>
          <a:xfrm>
            <a:off x="3007476" y="4778441"/>
            <a:ext cx="2777836" cy="1698560"/>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8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5ADF3D-6337-4E2E-86A5-0BB24ED01F55}"/>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E091CA13-D42F-484E-AC58-C9FA8A025526}"/>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Supports—Physics videos</a:t>
            </a:r>
          </a:p>
        </p:txBody>
      </p:sp>
      <p:pic>
        <p:nvPicPr>
          <p:cNvPr id="2" name="EcT_Lever">
            <a:hlinkClick r:id="" action="ppaction://media"/>
            <a:extLst>
              <a:ext uri="{FF2B5EF4-FFF2-40B4-BE49-F238E27FC236}">
                <a16:creationId xmlns:a16="http://schemas.microsoft.com/office/drawing/2014/main" id="{D4ACABD2-7132-409D-9F84-27147525E7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219200"/>
            <a:ext cx="10439400" cy="5410200"/>
          </a:xfrm>
          <a:prstGeom prst="rect">
            <a:avLst/>
          </a:prstGeom>
        </p:spPr>
      </p:pic>
    </p:spTree>
    <p:extLst>
      <p:ext uri="{BB962C8B-B14F-4D97-AF65-F5344CB8AC3E}">
        <p14:creationId xmlns:p14="http://schemas.microsoft.com/office/powerpoint/2010/main" val="2615127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88529"/>
            <a:ext cx="5562600" cy="4585871"/>
          </a:xfrm>
          <a:prstGeom prst="rect">
            <a:avLst/>
          </a:prstGeom>
          <a:noFill/>
        </p:spPr>
        <p:txBody>
          <a:bodyPr wrap="square" rtlCol="0">
            <a:spAutoFit/>
          </a:bodyPr>
          <a:lstStyle/>
          <a:p>
            <a:pPr marL="341313" indent="-230188">
              <a:spcBef>
                <a:spcPts val="1200"/>
              </a:spcBef>
              <a:buFont typeface="Arial" panose="020B0604020202020204" pitchFamily="34" charset="0"/>
              <a:buChar char="•"/>
            </a:pPr>
            <a:r>
              <a:rPr lang="en-US" altLang="zh-CN" sz="2800" i="1" dirty="0">
                <a:ea typeface="宋体" pitchFamily="-107" charset="-122"/>
                <a:cs typeface="Calibri" panose="020F0502020204030204" pitchFamily="34" charset="0"/>
              </a:rPr>
              <a:t>N</a:t>
            </a:r>
            <a:r>
              <a:rPr lang="en-US" altLang="zh-CN" sz="2800" dirty="0">
                <a:ea typeface="宋体" pitchFamily="-107" charset="-122"/>
                <a:cs typeface="Calibri" panose="020F0502020204030204" pitchFamily="34" charset="0"/>
              </a:rPr>
              <a:t> = 263 (9</a:t>
            </a:r>
            <a:r>
              <a:rPr lang="en-US" altLang="zh-CN" sz="2800" baseline="30000" dirty="0">
                <a:ea typeface="宋体" pitchFamily="-107" charset="-122"/>
                <a:cs typeface="Calibri" panose="020F0502020204030204" pitchFamily="34" charset="0"/>
              </a:rPr>
              <a:t>th </a:t>
            </a:r>
            <a:r>
              <a:rPr lang="en-US" altLang="zh-CN" sz="2800" dirty="0">
                <a:ea typeface="宋体" pitchFamily="-107" charset="-122"/>
                <a:cs typeface="Calibri" panose="020F0502020204030204" pitchFamily="34" charset="0"/>
              </a:rPr>
              <a:t>- 11</a:t>
            </a:r>
            <a:r>
              <a:rPr lang="en-US" altLang="zh-CN" sz="2800" baseline="30000" dirty="0">
                <a:ea typeface="宋体" pitchFamily="-107" charset="-122"/>
                <a:cs typeface="Calibri" panose="020F0502020204030204" pitchFamily="34" charset="0"/>
              </a:rPr>
              <a:t>th</a:t>
            </a:r>
            <a:r>
              <a:rPr lang="en-US" altLang="zh-CN" sz="2800" dirty="0">
                <a:ea typeface="宋体" pitchFamily="-107" charset="-122"/>
                <a:cs typeface="Calibri" panose="020F0502020204030204" pitchFamily="34" charset="0"/>
              </a:rPr>
              <a:t> graders), science class, 6 days with ~4 </a:t>
            </a:r>
            <a:r>
              <a:rPr lang="en-US" altLang="zh-CN" sz="2800" dirty="0" err="1">
                <a:ea typeface="宋体" pitchFamily="-107" charset="-122"/>
                <a:cs typeface="Calibri" panose="020F0502020204030204" pitchFamily="34" charset="0"/>
              </a:rPr>
              <a:t>hr</a:t>
            </a:r>
            <a:r>
              <a:rPr lang="en-US" altLang="zh-CN" sz="2800" dirty="0">
                <a:ea typeface="宋体" pitchFamily="-107" charset="-122"/>
                <a:cs typeface="Calibri" panose="020F0502020204030204" pitchFamily="34" charset="0"/>
              </a:rPr>
              <a:t> gameplay</a:t>
            </a:r>
          </a:p>
          <a:p>
            <a:pPr marL="341313" indent="-230188">
              <a:spcBef>
                <a:spcPts val="1200"/>
              </a:spcBef>
              <a:buFont typeface="Arial" panose="020B0604020202020204" pitchFamily="34" charset="0"/>
              <a:buChar char="•"/>
            </a:pPr>
            <a:r>
              <a:rPr lang="en-US" altLang="zh-CN" sz="2800" dirty="0">
                <a:ea typeface="宋体" pitchFamily="-107" charset="-122"/>
                <a:cs typeface="Calibri" panose="020F0502020204030204" pitchFamily="34" charset="0"/>
              </a:rPr>
              <a:t>Sketching  and manipulation levels (91 levels total)</a:t>
            </a:r>
          </a:p>
          <a:p>
            <a:pPr marL="341313" indent="-230188">
              <a:spcBef>
                <a:spcPts val="1200"/>
              </a:spcBef>
              <a:buFont typeface="Arial" panose="020B0604020202020204" pitchFamily="34" charset="0"/>
              <a:buChar char="•"/>
            </a:pPr>
            <a:r>
              <a:rPr lang="en-US" altLang="zh-CN" sz="2800" dirty="0">
                <a:ea typeface="宋体" pitchFamily="-107" charset="-122"/>
                <a:cs typeface="Calibri" panose="020F0502020204030204" pitchFamily="34" charset="0"/>
              </a:rPr>
              <a:t>Full set of (8 different) learning supports</a:t>
            </a:r>
          </a:p>
          <a:p>
            <a:pPr marL="341313" indent="-230188">
              <a:spcBef>
                <a:spcPts val="1200"/>
              </a:spcBef>
              <a:buFont typeface="Arial" panose="020B0604020202020204" pitchFamily="34" charset="0"/>
              <a:buChar char="•"/>
            </a:pPr>
            <a:r>
              <a:rPr lang="en-US" altLang="zh-CN" sz="2800" dirty="0">
                <a:ea typeface="宋体" pitchFamily="-107" charset="-122"/>
                <a:cs typeface="Calibri" panose="020F0502020204030204" pitchFamily="34" charset="0"/>
              </a:rPr>
              <a:t>Physics pretest and posttest</a:t>
            </a:r>
          </a:p>
          <a:p>
            <a:pPr marL="341313" indent="-230188">
              <a:spcBef>
                <a:spcPts val="1200"/>
              </a:spcBef>
              <a:buFont typeface="Arial" panose="020B0604020202020204" pitchFamily="34" charset="0"/>
              <a:buChar char="•"/>
            </a:pPr>
            <a:r>
              <a:rPr lang="en-US" altLang="zh-CN" sz="2800" dirty="0">
                <a:ea typeface="宋体" pitchFamily="-107" charset="-122"/>
                <a:cs typeface="Calibri" panose="020F0502020204030204" pitchFamily="34" charset="0"/>
              </a:rPr>
              <a:t>Game and learning support questionnaire</a:t>
            </a:r>
          </a:p>
        </p:txBody>
      </p:sp>
      <p:sp>
        <p:nvSpPr>
          <p:cNvPr id="4" name="Rectangle 3">
            <a:extLst>
              <a:ext uri="{FF2B5EF4-FFF2-40B4-BE49-F238E27FC236}">
                <a16:creationId xmlns:a16="http://schemas.microsoft.com/office/drawing/2014/main" id="{42CCC649-AFF6-48B5-AD70-60EBFE9BC842}"/>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29F7EBAD-6BAF-4015-9BEC-A5123E636E78}"/>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Research Study</a:t>
            </a:r>
          </a:p>
        </p:txBody>
      </p:sp>
      <p:sp>
        <p:nvSpPr>
          <p:cNvPr id="9" name="TextBox 8">
            <a:extLst>
              <a:ext uri="{FF2B5EF4-FFF2-40B4-BE49-F238E27FC236}">
                <a16:creationId xmlns:a16="http://schemas.microsoft.com/office/drawing/2014/main" id="{04514CF1-46AE-468C-B867-0E8698C13CCE}"/>
              </a:ext>
            </a:extLst>
          </p:cNvPr>
          <p:cNvSpPr txBox="1"/>
          <p:nvPr/>
        </p:nvSpPr>
        <p:spPr>
          <a:xfrm>
            <a:off x="1282305" y="6388859"/>
            <a:ext cx="9601200" cy="369332"/>
          </a:xfrm>
          <a:prstGeom prst="rect">
            <a:avLst/>
          </a:prstGeom>
          <a:noFill/>
        </p:spPr>
        <p:txBody>
          <a:bodyPr wrap="square">
            <a:spAutoFit/>
          </a:bodyPr>
          <a:lstStyle/>
          <a:p>
            <a:pPr algn="ctr"/>
            <a:r>
              <a:rPr lang="en-US" dirty="0"/>
              <a:t>For details, see: </a:t>
            </a:r>
            <a:r>
              <a:rPr lang="en-US" dirty="0">
                <a:hlinkClick r:id="rId3"/>
              </a:rPr>
              <a:t>https://myweb.fsu.edu/vshute/pdf/JCAL2020.pdf</a:t>
            </a:r>
            <a:r>
              <a:rPr lang="en-US" dirty="0"/>
              <a:t> </a:t>
            </a:r>
          </a:p>
        </p:txBody>
      </p:sp>
      <p:pic>
        <p:nvPicPr>
          <p:cNvPr id="2050" name="Picture 2">
            <a:extLst>
              <a:ext uri="{FF2B5EF4-FFF2-40B4-BE49-F238E27FC236}">
                <a16:creationId xmlns:a16="http://schemas.microsoft.com/office/drawing/2014/main" id="{440BF693-28F3-4BF8-8D1B-ABA0A504B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7900" y="579319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sitting at a table with laptops&#10;&#10;Description automatically generated with low confidence">
            <a:extLst>
              <a:ext uri="{FF2B5EF4-FFF2-40B4-BE49-F238E27FC236}">
                <a16:creationId xmlns:a16="http://schemas.microsoft.com/office/drawing/2014/main" id="{2B3C8DB7-B252-4C0E-BEAA-9A48FA35A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570333"/>
            <a:ext cx="4876800" cy="4068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537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399" y="1623753"/>
            <a:ext cx="8305801" cy="4708981"/>
          </a:xfrm>
          <a:prstGeom prst="rect">
            <a:avLst/>
          </a:prstGeom>
          <a:noFill/>
        </p:spPr>
        <p:txBody>
          <a:bodyPr wrap="square" rtlCol="0">
            <a:spAutoFit/>
          </a:bodyPr>
          <a:lstStyle/>
          <a:p>
            <a:endParaRPr lang="en-US" sz="3600" dirty="0"/>
          </a:p>
          <a:p>
            <a:pPr lvl="1">
              <a:spcAft>
                <a:spcPts val="2400"/>
              </a:spcAft>
            </a:pPr>
            <a:r>
              <a:rPr lang="en-US" sz="3200" b="1" i="1" dirty="0"/>
              <a:t>Psychometric qualities</a:t>
            </a:r>
            <a:r>
              <a:rPr lang="en-US" sz="3200" dirty="0"/>
              <a:t>. Are stealth assessment measures </a:t>
            </a:r>
            <a:r>
              <a:rPr lang="en-US" sz="3200" i="1" dirty="0"/>
              <a:t>reliable, valid, and fair?</a:t>
            </a:r>
          </a:p>
          <a:p>
            <a:pPr lvl="1">
              <a:spcAft>
                <a:spcPts val="2400"/>
              </a:spcAft>
            </a:pPr>
            <a:r>
              <a:rPr lang="en-US" sz="3200" b="1" i="1" dirty="0"/>
              <a:t>Learning &amp; enjoyment</a:t>
            </a:r>
            <a:r>
              <a:rPr lang="en-US" sz="3200" dirty="0"/>
              <a:t>. Do kids, overall, </a:t>
            </a:r>
            <a:r>
              <a:rPr lang="en-US" sz="3200" i="1" dirty="0"/>
              <a:t>learn</a:t>
            </a:r>
            <a:r>
              <a:rPr lang="en-US" sz="3200" dirty="0"/>
              <a:t> physics from PP? Did they </a:t>
            </a:r>
            <a:r>
              <a:rPr lang="en-US" sz="3200" i="1" dirty="0"/>
              <a:t>enjoy</a:t>
            </a:r>
            <a:r>
              <a:rPr lang="en-US" sz="3200" dirty="0"/>
              <a:t> the game?</a:t>
            </a:r>
            <a:r>
              <a:rPr lang="en-US" sz="3200" i="1" dirty="0"/>
              <a:t> </a:t>
            </a:r>
          </a:p>
          <a:p>
            <a:pPr lvl="1">
              <a:spcAft>
                <a:spcPts val="2400"/>
              </a:spcAft>
            </a:pPr>
            <a:r>
              <a:rPr lang="en-US" sz="3200" b="1" i="1" dirty="0"/>
              <a:t>Learning supports</a:t>
            </a:r>
            <a:r>
              <a:rPr lang="en-US" sz="3200" dirty="0"/>
              <a:t>. Which </a:t>
            </a:r>
            <a:r>
              <a:rPr lang="en-US" sz="3200" i="1" dirty="0"/>
              <a:t>learning supports </a:t>
            </a:r>
            <a:r>
              <a:rPr lang="en-US" sz="3200" dirty="0"/>
              <a:t>most effectively enhance learning and game performance?</a:t>
            </a:r>
          </a:p>
        </p:txBody>
      </p:sp>
      <p:sp>
        <p:nvSpPr>
          <p:cNvPr id="4" name="Oval 3"/>
          <p:cNvSpPr/>
          <p:nvPr/>
        </p:nvSpPr>
        <p:spPr>
          <a:xfrm>
            <a:off x="1524000" y="2329796"/>
            <a:ext cx="1143000" cy="7295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RQ1</a:t>
            </a:r>
          </a:p>
        </p:txBody>
      </p:sp>
      <p:sp>
        <p:nvSpPr>
          <p:cNvPr id="5" name="Oval 4"/>
          <p:cNvSpPr/>
          <p:nvPr/>
        </p:nvSpPr>
        <p:spPr>
          <a:xfrm>
            <a:off x="1524000" y="3581400"/>
            <a:ext cx="1143000" cy="7295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RQ2</a:t>
            </a:r>
          </a:p>
        </p:txBody>
      </p:sp>
      <p:sp>
        <p:nvSpPr>
          <p:cNvPr id="7" name="Oval 6"/>
          <p:cNvSpPr/>
          <p:nvPr/>
        </p:nvSpPr>
        <p:spPr>
          <a:xfrm>
            <a:off x="1524000" y="5029200"/>
            <a:ext cx="1143000" cy="7295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RQ3</a:t>
            </a:r>
          </a:p>
        </p:txBody>
      </p:sp>
      <p:sp>
        <p:nvSpPr>
          <p:cNvPr id="8" name="Rectangle 7">
            <a:extLst>
              <a:ext uri="{FF2B5EF4-FFF2-40B4-BE49-F238E27FC236}">
                <a16:creationId xmlns:a16="http://schemas.microsoft.com/office/drawing/2014/main" id="{ED6AA59A-CA26-44B5-904F-AA1D60123BE6}"/>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4">
            <a:extLst>
              <a:ext uri="{FF2B5EF4-FFF2-40B4-BE49-F238E27FC236}">
                <a16:creationId xmlns:a16="http://schemas.microsoft.com/office/drawing/2014/main" id="{C962EB04-7D36-4348-8809-0534A6440AE2}"/>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Research Questions</a:t>
            </a:r>
          </a:p>
        </p:txBody>
      </p:sp>
    </p:spTree>
    <p:extLst>
      <p:ext uri="{BB962C8B-B14F-4D97-AF65-F5344CB8AC3E}">
        <p14:creationId xmlns:p14="http://schemas.microsoft.com/office/powerpoint/2010/main" val="319101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085" y="1447800"/>
            <a:ext cx="6960229" cy="5262979"/>
          </a:xfrm>
          <a:prstGeom prst="rect">
            <a:avLst/>
          </a:prstGeom>
        </p:spPr>
        <p:txBody>
          <a:bodyPr wrap="square">
            <a:spAutoFit/>
          </a:bodyPr>
          <a:lstStyle/>
          <a:p>
            <a:pPr marL="457200" indent="-457200">
              <a:buClr>
                <a:schemeClr val="tx1"/>
              </a:buClr>
              <a:buFont typeface="+mj-lt"/>
              <a:buAutoNum type="arabicPeriod"/>
            </a:pPr>
            <a:r>
              <a:rPr lang="en-US" sz="2400" i="1" dirty="0">
                <a:solidFill>
                  <a:srgbClr val="C00000"/>
                </a:solidFill>
              </a:rPr>
              <a:t>Reliability of </a:t>
            </a:r>
            <a:r>
              <a:rPr lang="en-US" sz="2400" i="1" dirty="0">
                <a:solidFill>
                  <a:srgbClr val="C00000"/>
                </a:solidFill>
                <a:hlinkClick r:id="rId3" action="ppaction://hlinksldjump">
                  <a:extLst>
                    <a:ext uri="{A12FA001-AC4F-418D-AE19-62706E023703}">
                      <ahyp:hlinkClr xmlns:ahyp="http://schemas.microsoft.com/office/drawing/2018/hyperlinkcolor" val="tx"/>
                    </a:ext>
                  </a:extLst>
                </a:hlinkClick>
              </a:rPr>
              <a:t>external measure</a:t>
            </a:r>
            <a:r>
              <a:rPr lang="en-US" sz="2400" dirty="0"/>
              <a:t>: </a:t>
            </a:r>
            <a:r>
              <a:rPr lang="en-US" sz="2400" dirty="0">
                <a:solidFill>
                  <a:srgbClr val="000000"/>
                </a:solidFill>
                <a:ea typeface="Times New Roman" panose="02020603050405020304" pitchFamily="18" charset="0"/>
              </a:rPr>
              <a:t>(Cronbach’s </a:t>
            </a:r>
            <a:r>
              <a:rPr lang="en-US" sz="2400" i="1" dirty="0">
                <a:solidFill>
                  <a:srgbClr val="000000"/>
                </a:solidFill>
                <a:ea typeface="Times New Roman" panose="02020603050405020304" pitchFamily="18" charset="0"/>
              </a:rPr>
              <a:t>α</a:t>
            </a:r>
            <a:r>
              <a:rPr lang="en-US" sz="2400" dirty="0">
                <a:solidFill>
                  <a:srgbClr val="000000"/>
                </a:solidFill>
                <a:ea typeface="Times New Roman" panose="02020603050405020304" pitchFamily="18" charset="0"/>
              </a:rPr>
              <a:t> values), </a:t>
            </a:r>
            <a:r>
              <a:rPr lang="en-US" sz="2400" i="1" dirty="0">
                <a:solidFill>
                  <a:srgbClr val="000000"/>
                </a:solidFill>
                <a:ea typeface="Times New Roman" panose="02020603050405020304" pitchFamily="18" charset="0"/>
              </a:rPr>
              <a:t>pretest</a:t>
            </a:r>
            <a:r>
              <a:rPr lang="en-US" sz="2400" dirty="0">
                <a:solidFill>
                  <a:srgbClr val="000000"/>
                </a:solidFill>
                <a:ea typeface="Times New Roman" panose="02020603050405020304" pitchFamily="18" charset="0"/>
              </a:rPr>
              <a:t> = .77; </a:t>
            </a:r>
            <a:r>
              <a:rPr lang="en-US" sz="2400" i="1" dirty="0">
                <a:solidFill>
                  <a:srgbClr val="000000"/>
                </a:solidFill>
                <a:ea typeface="Times New Roman" panose="02020603050405020304" pitchFamily="18" charset="0"/>
              </a:rPr>
              <a:t>posttest</a:t>
            </a:r>
            <a:r>
              <a:rPr lang="en-US" sz="2400" dirty="0">
                <a:solidFill>
                  <a:srgbClr val="000000"/>
                </a:solidFill>
                <a:ea typeface="Times New Roman" panose="02020603050405020304" pitchFamily="18" charset="0"/>
              </a:rPr>
              <a:t> = .82; </a:t>
            </a:r>
            <a:r>
              <a:rPr lang="en-US" sz="2400" i="1" dirty="0">
                <a:solidFill>
                  <a:srgbClr val="000000"/>
                </a:solidFill>
                <a:ea typeface="Times New Roman" panose="02020603050405020304" pitchFamily="18" charset="0"/>
              </a:rPr>
              <a:t>n</a:t>
            </a:r>
            <a:r>
              <a:rPr lang="en-US" sz="2400" dirty="0">
                <a:solidFill>
                  <a:srgbClr val="000000"/>
                </a:solidFill>
                <a:ea typeface="Times New Roman" panose="02020603050405020304" pitchFamily="18" charset="0"/>
              </a:rPr>
              <a:t> = 263.</a:t>
            </a:r>
          </a:p>
          <a:p>
            <a:pPr marL="457200" indent="-457200">
              <a:buClr>
                <a:schemeClr val="tx1"/>
              </a:buClr>
              <a:buFont typeface="+mj-lt"/>
              <a:buAutoNum type="arabicPeriod"/>
            </a:pPr>
            <a:endParaRPr lang="en-US" sz="2400" i="1" dirty="0">
              <a:solidFill>
                <a:srgbClr val="000000"/>
              </a:solidFill>
              <a:ea typeface="Times New Roman" panose="02020603050405020304" pitchFamily="18" charset="0"/>
            </a:endParaRPr>
          </a:p>
          <a:p>
            <a:pPr marL="457200" indent="-457200">
              <a:buClr>
                <a:schemeClr val="tx1"/>
              </a:buClr>
              <a:buFont typeface="+mj-lt"/>
              <a:buAutoNum type="arabicPeriod"/>
            </a:pPr>
            <a:r>
              <a:rPr lang="en-US" sz="2400" i="1" dirty="0">
                <a:solidFill>
                  <a:srgbClr val="C00000"/>
                </a:solidFill>
                <a:ea typeface="Times New Roman" panose="02020603050405020304" pitchFamily="18" charset="0"/>
              </a:rPr>
              <a:t>Reliability of stealth assessment measures</a:t>
            </a:r>
            <a:r>
              <a:rPr lang="en-US" sz="2400" i="1" dirty="0">
                <a:solidFill>
                  <a:srgbClr val="000000"/>
                </a:solidFill>
                <a:ea typeface="Times New Roman" panose="02020603050405020304" pitchFamily="18" charset="0"/>
              </a:rPr>
              <a:t>: </a:t>
            </a:r>
            <a:r>
              <a:rPr lang="en-US" sz="2400" dirty="0"/>
              <a:t>CFA – Gold coins by four agents:  X</a:t>
            </a:r>
            <a:r>
              <a:rPr lang="en-US" sz="2400" baseline="30000" dirty="0"/>
              <a:t>2</a:t>
            </a:r>
            <a:r>
              <a:rPr lang="en-US" sz="2400" dirty="0"/>
              <a:t>/df &lt; 3, </a:t>
            </a:r>
            <a:r>
              <a:rPr lang="en-US" sz="2400" b="1" i="1" dirty="0"/>
              <a:t>CFI &gt; .95</a:t>
            </a:r>
            <a:r>
              <a:rPr lang="en-US" sz="2400" dirty="0"/>
              <a:t>, </a:t>
            </a:r>
            <a:r>
              <a:rPr lang="en-US" sz="2400" b="1" i="1" dirty="0"/>
              <a:t>RMSEA &lt; .05</a:t>
            </a:r>
            <a:r>
              <a:rPr lang="en-US" sz="2400" dirty="0"/>
              <a:t>, SRMR &lt; .05 </a:t>
            </a:r>
          </a:p>
          <a:p>
            <a:pPr marL="457200" indent="-457200">
              <a:buClr>
                <a:schemeClr val="tx1"/>
              </a:buClr>
              <a:buFont typeface="+mj-lt"/>
              <a:buAutoNum type="arabicPeriod"/>
            </a:pPr>
            <a:endParaRPr lang="en-US" sz="2400" dirty="0"/>
          </a:p>
          <a:p>
            <a:pPr marL="457200" indent="-457200">
              <a:buClr>
                <a:schemeClr val="tx1"/>
              </a:buClr>
              <a:buFont typeface="+mj-lt"/>
              <a:buAutoNum type="arabicPeriod"/>
            </a:pPr>
            <a:r>
              <a:rPr lang="en-US" sz="2400" i="1" dirty="0">
                <a:solidFill>
                  <a:srgbClr val="C00000"/>
                </a:solidFill>
              </a:rPr>
              <a:t>Intraclass correlation </a:t>
            </a:r>
            <a:r>
              <a:rPr lang="en-US" sz="2400" dirty="0"/>
              <a:t>= </a:t>
            </a:r>
            <a:r>
              <a:rPr lang="en-US" sz="2400" b="1" i="1" dirty="0">
                <a:solidFill>
                  <a:srgbClr val="C00000"/>
                </a:solidFill>
              </a:rPr>
              <a:t>.85 </a:t>
            </a:r>
            <a:r>
              <a:rPr lang="en-US" sz="2400" dirty="0"/>
              <a:t>(Ramp, Lever, Pendulum, Springboard gold coins)</a:t>
            </a:r>
          </a:p>
          <a:p>
            <a:pPr marL="457200" indent="-457200">
              <a:buClr>
                <a:schemeClr val="tx1"/>
              </a:buClr>
              <a:buFont typeface="+mj-lt"/>
              <a:buAutoNum type="arabicPeriod"/>
            </a:pPr>
            <a:endParaRPr lang="en-US" sz="2400" dirty="0"/>
          </a:p>
          <a:p>
            <a:pPr marL="457200" indent="-457200">
              <a:buClr>
                <a:schemeClr val="tx1"/>
              </a:buClr>
              <a:buFont typeface="+mj-lt"/>
              <a:buAutoNum type="arabicPeriod"/>
            </a:pPr>
            <a:r>
              <a:rPr lang="en-US" sz="2400" i="1" dirty="0">
                <a:solidFill>
                  <a:srgbClr val="C00000"/>
                </a:solidFill>
              </a:rPr>
              <a:t>Cronbach’s </a:t>
            </a:r>
            <a:r>
              <a:rPr lang="el-GR" sz="2400" i="1" dirty="0">
                <a:solidFill>
                  <a:srgbClr val="C00000"/>
                </a:solidFill>
              </a:rPr>
              <a:t>α</a:t>
            </a:r>
            <a:r>
              <a:rPr lang="en-US" sz="2400" i="1" dirty="0">
                <a:solidFill>
                  <a:srgbClr val="C00000"/>
                </a:solidFill>
              </a:rPr>
              <a:t> of stealth assessment </a:t>
            </a:r>
            <a:r>
              <a:rPr lang="en-US" sz="2400" dirty="0"/>
              <a:t>= </a:t>
            </a:r>
            <a:r>
              <a:rPr lang="en-US" sz="2400" b="1" i="1" dirty="0">
                <a:solidFill>
                  <a:srgbClr val="C00000"/>
                </a:solidFill>
              </a:rPr>
              <a:t>.87  </a:t>
            </a:r>
          </a:p>
          <a:p>
            <a:pPr>
              <a:buClr>
                <a:schemeClr val="tx1"/>
              </a:buClr>
            </a:pPr>
            <a:r>
              <a:rPr lang="en-US" sz="2400" b="1" i="1" dirty="0">
                <a:solidFill>
                  <a:srgbClr val="C00000"/>
                </a:solidFill>
              </a:rPr>
              <a:t>        </a:t>
            </a:r>
            <a:r>
              <a:rPr lang="en-US" sz="2400" dirty="0"/>
              <a:t>(Data: gold coin info (NA, 0, 1);  </a:t>
            </a:r>
          </a:p>
          <a:p>
            <a:pPr>
              <a:buClr>
                <a:schemeClr val="tx1"/>
              </a:buClr>
            </a:pPr>
            <a:r>
              <a:rPr lang="en-US" sz="2400" dirty="0"/>
              <a:t>        Valid Cases: 110 </a:t>
            </a:r>
            <a:r>
              <a:rPr lang="en-US" sz="2000" dirty="0"/>
              <a:t>(out of 169)</a:t>
            </a:r>
            <a:r>
              <a:rPr lang="en-US" sz="2400" dirty="0"/>
              <a:t>; Levels: 29 </a:t>
            </a:r>
            <a:r>
              <a:rPr lang="en-US" sz="2000" dirty="0"/>
              <a:t>(out of 74)</a:t>
            </a:r>
          </a:p>
          <a:p>
            <a:pPr marL="514350" indent="-514350">
              <a:buClr>
                <a:schemeClr val="tx1"/>
              </a:buClr>
              <a:buFont typeface="+mj-lt"/>
              <a:buAutoNum type="arabicPeriod"/>
            </a:pPr>
            <a:endParaRPr lang="en-US" sz="2400" dirty="0">
              <a:solidFill>
                <a:srgbClr val="000000"/>
              </a:solidFill>
              <a:ea typeface="Times New Roman" panose="02020603050405020304" pitchFamily="18" charset="0"/>
            </a:endParaRPr>
          </a:p>
        </p:txBody>
      </p:sp>
      <p:sp>
        <p:nvSpPr>
          <p:cNvPr id="6" name="Rectangle 5">
            <a:extLst>
              <a:ext uri="{FF2B5EF4-FFF2-40B4-BE49-F238E27FC236}">
                <a16:creationId xmlns:a16="http://schemas.microsoft.com/office/drawing/2014/main" id="{A625BE88-3066-4516-88C5-C32BB67B9D6E}"/>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ED59653E-B790-43B0-B6EF-51451718DF62}"/>
              </a:ext>
            </a:extLst>
          </p:cNvPr>
          <p:cNvSpPr>
            <a:spLocks/>
          </p:cNvSpPr>
          <p:nvPr/>
        </p:nvSpPr>
        <p:spPr bwMode="auto">
          <a:xfrm>
            <a:off x="1219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Reliability (</a:t>
            </a:r>
            <a:r>
              <a:rPr lang="en-US" sz="5200" b="1" i="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n</a:t>
            </a: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 263)</a:t>
            </a:r>
          </a:p>
        </p:txBody>
      </p:sp>
      <p:sp>
        <p:nvSpPr>
          <p:cNvPr id="5" name="Oval 4">
            <a:extLst>
              <a:ext uri="{FF2B5EF4-FFF2-40B4-BE49-F238E27FC236}">
                <a16:creationId xmlns:a16="http://schemas.microsoft.com/office/drawing/2014/main" id="{4EBE7DE2-9658-4611-A2D1-CFE157C46ADD}"/>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RQ1</a:t>
            </a:r>
          </a:p>
        </p:txBody>
      </p:sp>
      <p:grpSp>
        <p:nvGrpSpPr>
          <p:cNvPr id="8" name="Group 7">
            <a:extLst>
              <a:ext uri="{FF2B5EF4-FFF2-40B4-BE49-F238E27FC236}">
                <a16:creationId xmlns:a16="http://schemas.microsoft.com/office/drawing/2014/main" id="{B6FA4D3E-E90E-4511-8FB2-5595E019795F}"/>
              </a:ext>
            </a:extLst>
          </p:cNvPr>
          <p:cNvGrpSpPr/>
          <p:nvPr/>
        </p:nvGrpSpPr>
        <p:grpSpPr>
          <a:xfrm>
            <a:off x="6332750" y="1752600"/>
            <a:ext cx="5665895" cy="3733802"/>
            <a:chOff x="1867223" y="3434242"/>
            <a:chExt cx="5447976" cy="2336550"/>
          </a:xfrm>
        </p:grpSpPr>
        <p:sp>
          <p:nvSpPr>
            <p:cNvPr id="9" name="Oval 8">
              <a:extLst>
                <a:ext uri="{FF2B5EF4-FFF2-40B4-BE49-F238E27FC236}">
                  <a16:creationId xmlns:a16="http://schemas.microsoft.com/office/drawing/2014/main" id="{BCA21EF8-D512-4B8D-B30E-E1837CC94B89}"/>
                </a:ext>
              </a:extLst>
            </p:cNvPr>
            <p:cNvSpPr/>
            <p:nvPr/>
          </p:nvSpPr>
          <p:spPr>
            <a:xfrm>
              <a:off x="3429000" y="3434242"/>
              <a:ext cx="1752600" cy="625744"/>
            </a:xfrm>
            <a:prstGeom prst="ellipse">
              <a:avLst/>
            </a:prstGeom>
            <a:solidFill>
              <a:srgbClr val="FFD6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a:solidFill>
                    <a:schemeClr val="tx1"/>
                  </a:solidFill>
                </a:rPr>
                <a:t>Physics</a:t>
              </a:r>
            </a:p>
            <a:p>
              <a:pPr algn="ctr"/>
              <a:r>
                <a:rPr lang="en-US" sz="2000" dirty="0">
                  <a:solidFill>
                    <a:schemeClr val="tx1"/>
                  </a:solidFill>
                </a:rPr>
                <a:t>Competency </a:t>
              </a:r>
            </a:p>
          </p:txBody>
        </p:sp>
        <p:sp>
          <p:nvSpPr>
            <p:cNvPr id="10" name="Rectangle 9">
              <a:extLst>
                <a:ext uri="{FF2B5EF4-FFF2-40B4-BE49-F238E27FC236}">
                  <a16:creationId xmlns:a16="http://schemas.microsoft.com/office/drawing/2014/main" id="{21175101-7C32-4B93-BCA6-6C6D7F8D283F}"/>
                </a:ext>
              </a:extLst>
            </p:cNvPr>
            <p:cNvSpPr/>
            <p:nvPr/>
          </p:nvSpPr>
          <p:spPr>
            <a:xfrm>
              <a:off x="1867223" y="4945175"/>
              <a:ext cx="1104576" cy="54864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Ramp</a:t>
              </a:r>
            </a:p>
            <a:p>
              <a:pPr algn="ctr"/>
              <a:r>
                <a:rPr lang="en-US" dirty="0">
                  <a:solidFill>
                    <a:schemeClr val="tx1"/>
                  </a:solidFill>
                </a:rPr>
                <a:t>gold</a:t>
              </a:r>
            </a:p>
          </p:txBody>
        </p:sp>
        <p:sp>
          <p:nvSpPr>
            <p:cNvPr id="11" name="Rectangle 10">
              <a:extLst>
                <a:ext uri="{FF2B5EF4-FFF2-40B4-BE49-F238E27FC236}">
                  <a16:creationId xmlns:a16="http://schemas.microsoft.com/office/drawing/2014/main" id="{98B91A0C-C385-4178-BAB5-53C930DD6484}"/>
                </a:ext>
              </a:extLst>
            </p:cNvPr>
            <p:cNvSpPr/>
            <p:nvPr/>
          </p:nvSpPr>
          <p:spPr>
            <a:xfrm>
              <a:off x="3251502" y="4945175"/>
              <a:ext cx="1073336" cy="54864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Lever</a:t>
              </a:r>
            </a:p>
            <a:p>
              <a:pPr algn="ctr"/>
              <a:r>
                <a:rPr lang="en-US" dirty="0">
                  <a:solidFill>
                    <a:schemeClr val="tx1"/>
                  </a:solidFill>
                </a:rPr>
                <a:t>gold</a:t>
              </a:r>
            </a:p>
          </p:txBody>
        </p:sp>
        <p:sp>
          <p:nvSpPr>
            <p:cNvPr id="12" name="Rectangle 11">
              <a:extLst>
                <a:ext uri="{FF2B5EF4-FFF2-40B4-BE49-F238E27FC236}">
                  <a16:creationId xmlns:a16="http://schemas.microsoft.com/office/drawing/2014/main" id="{07E2EF78-CCF4-4061-92DA-686FAA1DCF1E}"/>
                </a:ext>
              </a:extLst>
            </p:cNvPr>
            <p:cNvSpPr/>
            <p:nvPr/>
          </p:nvSpPr>
          <p:spPr>
            <a:xfrm>
              <a:off x="4570348" y="4945175"/>
              <a:ext cx="1175484" cy="54864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Pendulum</a:t>
              </a:r>
            </a:p>
            <a:p>
              <a:pPr algn="ctr"/>
              <a:r>
                <a:rPr lang="en-US" dirty="0">
                  <a:solidFill>
                    <a:schemeClr val="tx1"/>
                  </a:solidFill>
                </a:rPr>
                <a:t>gold</a:t>
              </a:r>
            </a:p>
          </p:txBody>
        </p:sp>
        <p:sp>
          <p:nvSpPr>
            <p:cNvPr id="13" name="Rectangle 12">
              <a:extLst>
                <a:ext uri="{FF2B5EF4-FFF2-40B4-BE49-F238E27FC236}">
                  <a16:creationId xmlns:a16="http://schemas.microsoft.com/office/drawing/2014/main" id="{7CBDC6B7-FCD0-4238-9761-D9B52337F0F2}"/>
                </a:ext>
              </a:extLst>
            </p:cNvPr>
            <p:cNvSpPr/>
            <p:nvPr/>
          </p:nvSpPr>
          <p:spPr>
            <a:xfrm>
              <a:off x="6014510" y="4945175"/>
              <a:ext cx="1300689" cy="54864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Springboard gold</a:t>
              </a:r>
            </a:p>
          </p:txBody>
        </p:sp>
        <p:cxnSp>
          <p:nvCxnSpPr>
            <p:cNvPr id="14" name="Straight Arrow Connector 13">
              <a:extLst>
                <a:ext uri="{FF2B5EF4-FFF2-40B4-BE49-F238E27FC236}">
                  <a16:creationId xmlns:a16="http://schemas.microsoft.com/office/drawing/2014/main" id="{81705DE4-5096-493A-8769-B6D122BECD70}"/>
                </a:ext>
              </a:extLst>
            </p:cNvPr>
            <p:cNvCxnSpPr>
              <a:cxnSpLocks/>
              <a:stCxn id="9" idx="4"/>
              <a:endCxn id="10" idx="0"/>
            </p:cNvCxnSpPr>
            <p:nvPr/>
          </p:nvCxnSpPr>
          <p:spPr>
            <a:xfrm flipH="1">
              <a:off x="2419511" y="4059986"/>
              <a:ext cx="1885788" cy="8851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8006B98-A5FA-453C-AEDA-F4987A4DAAA4}"/>
                </a:ext>
              </a:extLst>
            </p:cNvPr>
            <p:cNvCxnSpPr>
              <a:cxnSpLocks/>
              <a:stCxn id="9" idx="4"/>
              <a:endCxn id="11" idx="0"/>
            </p:cNvCxnSpPr>
            <p:nvPr/>
          </p:nvCxnSpPr>
          <p:spPr>
            <a:xfrm flipH="1">
              <a:off x="3788170" y="4059986"/>
              <a:ext cx="517130" cy="8851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AF5D05-FF53-43BD-852C-5455CD2C2D71}"/>
                </a:ext>
              </a:extLst>
            </p:cNvPr>
            <p:cNvCxnSpPr>
              <a:cxnSpLocks/>
              <a:stCxn id="9" idx="4"/>
              <a:endCxn id="12" idx="0"/>
            </p:cNvCxnSpPr>
            <p:nvPr/>
          </p:nvCxnSpPr>
          <p:spPr>
            <a:xfrm>
              <a:off x="4305300" y="4059986"/>
              <a:ext cx="852790" cy="8851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F29EC7-4E44-4939-BD1A-C3C57D892759}"/>
                </a:ext>
              </a:extLst>
            </p:cNvPr>
            <p:cNvCxnSpPr>
              <a:cxnSpLocks/>
              <a:stCxn id="9" idx="4"/>
              <a:endCxn id="13" idx="0"/>
            </p:cNvCxnSpPr>
            <p:nvPr/>
          </p:nvCxnSpPr>
          <p:spPr>
            <a:xfrm>
              <a:off x="4305300" y="4059986"/>
              <a:ext cx="2359555" cy="8851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7F8F86A-1260-4795-87E5-88B007609C37}"/>
                </a:ext>
              </a:extLst>
            </p:cNvPr>
            <p:cNvCxnSpPr/>
            <p:nvPr/>
          </p:nvCxnSpPr>
          <p:spPr>
            <a:xfrm flipV="1">
              <a:off x="6858000" y="5493816"/>
              <a:ext cx="0" cy="276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1AD2E16-CCFD-4D81-AD11-0A320A9FE954}"/>
                </a:ext>
              </a:extLst>
            </p:cNvPr>
            <p:cNvSpPr txBox="1"/>
            <p:nvPr/>
          </p:nvSpPr>
          <p:spPr>
            <a:xfrm>
              <a:off x="6381588" y="5498068"/>
              <a:ext cx="348516" cy="249683"/>
            </a:xfrm>
            <a:prstGeom prst="rect">
              <a:avLst/>
            </a:prstGeom>
            <a:noFill/>
          </p:spPr>
          <p:txBody>
            <a:bodyPr wrap="none" rtlCol="0">
              <a:spAutoFit/>
            </a:bodyPr>
            <a:lstStyle/>
            <a:p>
              <a:r>
                <a:rPr lang="en-US" sz="1350" dirty="0"/>
                <a:t>.37</a:t>
              </a:r>
            </a:p>
          </p:txBody>
        </p:sp>
        <p:cxnSp>
          <p:nvCxnSpPr>
            <p:cNvPr id="20" name="Straight Arrow Connector 19">
              <a:extLst>
                <a:ext uri="{FF2B5EF4-FFF2-40B4-BE49-F238E27FC236}">
                  <a16:creationId xmlns:a16="http://schemas.microsoft.com/office/drawing/2014/main" id="{6DF3D77E-FDBA-473E-8A9F-8CB11BF641A7}"/>
                </a:ext>
              </a:extLst>
            </p:cNvPr>
            <p:cNvCxnSpPr/>
            <p:nvPr/>
          </p:nvCxnSpPr>
          <p:spPr>
            <a:xfrm flipV="1">
              <a:off x="5353212" y="5493816"/>
              <a:ext cx="0" cy="276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90ECF8-24F0-4CA1-A1CA-A136F637CC32}"/>
                </a:ext>
              </a:extLst>
            </p:cNvPr>
            <p:cNvSpPr txBox="1"/>
            <p:nvPr/>
          </p:nvSpPr>
          <p:spPr>
            <a:xfrm>
              <a:off x="4876800" y="5498068"/>
              <a:ext cx="348516" cy="249683"/>
            </a:xfrm>
            <a:prstGeom prst="rect">
              <a:avLst/>
            </a:prstGeom>
            <a:noFill/>
          </p:spPr>
          <p:txBody>
            <a:bodyPr wrap="none" rtlCol="0">
              <a:spAutoFit/>
            </a:bodyPr>
            <a:lstStyle/>
            <a:p>
              <a:r>
                <a:rPr lang="en-US" sz="1350" dirty="0"/>
                <a:t>.37</a:t>
              </a:r>
            </a:p>
          </p:txBody>
        </p:sp>
        <p:cxnSp>
          <p:nvCxnSpPr>
            <p:cNvPr id="22" name="Straight Arrow Connector 21">
              <a:extLst>
                <a:ext uri="{FF2B5EF4-FFF2-40B4-BE49-F238E27FC236}">
                  <a16:creationId xmlns:a16="http://schemas.microsoft.com/office/drawing/2014/main" id="{4A4C826C-F67A-4E65-8DBE-995178AB4CCD}"/>
                </a:ext>
              </a:extLst>
            </p:cNvPr>
            <p:cNvCxnSpPr/>
            <p:nvPr/>
          </p:nvCxnSpPr>
          <p:spPr>
            <a:xfrm flipV="1">
              <a:off x="3905412" y="5486400"/>
              <a:ext cx="0" cy="276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45DAC4-0F97-4101-82E3-6558A3CCA3ED}"/>
                </a:ext>
              </a:extLst>
            </p:cNvPr>
            <p:cNvSpPr txBox="1"/>
            <p:nvPr/>
          </p:nvSpPr>
          <p:spPr>
            <a:xfrm>
              <a:off x="3429000" y="5490652"/>
              <a:ext cx="348516" cy="249683"/>
            </a:xfrm>
            <a:prstGeom prst="rect">
              <a:avLst/>
            </a:prstGeom>
            <a:noFill/>
          </p:spPr>
          <p:txBody>
            <a:bodyPr wrap="none" rtlCol="0">
              <a:spAutoFit/>
            </a:bodyPr>
            <a:lstStyle/>
            <a:p>
              <a:r>
                <a:rPr lang="en-US" sz="1350" dirty="0"/>
                <a:t>.35</a:t>
              </a:r>
            </a:p>
          </p:txBody>
        </p:sp>
        <p:cxnSp>
          <p:nvCxnSpPr>
            <p:cNvPr id="24" name="Straight Arrow Connector 23">
              <a:extLst>
                <a:ext uri="{FF2B5EF4-FFF2-40B4-BE49-F238E27FC236}">
                  <a16:creationId xmlns:a16="http://schemas.microsoft.com/office/drawing/2014/main" id="{8C046CF2-B616-43D2-804A-DBCB916BD722}"/>
                </a:ext>
              </a:extLst>
            </p:cNvPr>
            <p:cNvCxnSpPr/>
            <p:nvPr/>
          </p:nvCxnSpPr>
          <p:spPr>
            <a:xfrm flipV="1">
              <a:off x="2533812" y="5486400"/>
              <a:ext cx="0" cy="276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3D1D6F-3F16-473E-B2BD-90E12477F970}"/>
                </a:ext>
              </a:extLst>
            </p:cNvPr>
            <p:cNvSpPr txBox="1"/>
            <p:nvPr/>
          </p:nvSpPr>
          <p:spPr>
            <a:xfrm>
              <a:off x="2057400" y="5490652"/>
              <a:ext cx="348516" cy="249683"/>
            </a:xfrm>
            <a:prstGeom prst="rect">
              <a:avLst/>
            </a:prstGeom>
            <a:noFill/>
          </p:spPr>
          <p:txBody>
            <a:bodyPr wrap="none" rtlCol="0">
              <a:spAutoFit/>
            </a:bodyPr>
            <a:lstStyle/>
            <a:p>
              <a:r>
                <a:rPr lang="en-US" sz="1350" dirty="0"/>
                <a:t>.33</a:t>
              </a:r>
            </a:p>
          </p:txBody>
        </p:sp>
        <p:sp>
          <p:nvSpPr>
            <p:cNvPr id="26" name="Rectangle 25">
              <a:extLst>
                <a:ext uri="{FF2B5EF4-FFF2-40B4-BE49-F238E27FC236}">
                  <a16:creationId xmlns:a16="http://schemas.microsoft.com/office/drawing/2014/main" id="{3C878143-8416-44F7-8C18-0AF1526484B7}"/>
                </a:ext>
              </a:extLst>
            </p:cNvPr>
            <p:cNvSpPr/>
            <p:nvPr/>
          </p:nvSpPr>
          <p:spPr>
            <a:xfrm>
              <a:off x="2919046" y="4463902"/>
              <a:ext cx="360485" cy="22926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i="1" dirty="0">
                  <a:solidFill>
                    <a:srgbClr val="C00000"/>
                  </a:solidFill>
                </a:rPr>
                <a:t>.82</a:t>
              </a:r>
            </a:p>
          </p:txBody>
        </p:sp>
        <p:sp>
          <p:nvSpPr>
            <p:cNvPr id="27" name="Rectangle 26">
              <a:extLst>
                <a:ext uri="{FF2B5EF4-FFF2-40B4-BE49-F238E27FC236}">
                  <a16:creationId xmlns:a16="http://schemas.microsoft.com/office/drawing/2014/main" id="{41E26582-884D-45CF-8402-9F3E90A3A928}"/>
                </a:ext>
              </a:extLst>
            </p:cNvPr>
            <p:cNvSpPr/>
            <p:nvPr/>
          </p:nvSpPr>
          <p:spPr>
            <a:xfrm>
              <a:off x="3798277" y="4463902"/>
              <a:ext cx="360485" cy="22926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i="1" dirty="0">
                  <a:solidFill>
                    <a:srgbClr val="C00000"/>
                  </a:solidFill>
                </a:rPr>
                <a:t>.80</a:t>
              </a:r>
            </a:p>
          </p:txBody>
        </p:sp>
        <p:sp>
          <p:nvSpPr>
            <p:cNvPr id="28" name="Rectangle 27">
              <a:extLst>
                <a:ext uri="{FF2B5EF4-FFF2-40B4-BE49-F238E27FC236}">
                  <a16:creationId xmlns:a16="http://schemas.microsoft.com/office/drawing/2014/main" id="{6BDF84DE-CFFE-413A-8237-5224F064D035}"/>
                </a:ext>
              </a:extLst>
            </p:cNvPr>
            <p:cNvSpPr/>
            <p:nvPr/>
          </p:nvSpPr>
          <p:spPr>
            <a:xfrm>
              <a:off x="4592515" y="4463902"/>
              <a:ext cx="360485" cy="22926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i="1" dirty="0">
                  <a:solidFill>
                    <a:srgbClr val="C00000"/>
                  </a:solidFill>
                </a:rPr>
                <a:t>.80</a:t>
              </a:r>
            </a:p>
          </p:txBody>
        </p:sp>
        <p:sp>
          <p:nvSpPr>
            <p:cNvPr id="29" name="Rectangle 28">
              <a:extLst>
                <a:ext uri="{FF2B5EF4-FFF2-40B4-BE49-F238E27FC236}">
                  <a16:creationId xmlns:a16="http://schemas.microsoft.com/office/drawing/2014/main" id="{A761E42E-D574-4C23-86D0-7D5929520812}"/>
                </a:ext>
              </a:extLst>
            </p:cNvPr>
            <p:cNvSpPr/>
            <p:nvPr/>
          </p:nvSpPr>
          <p:spPr>
            <a:xfrm>
              <a:off x="5583115" y="4463902"/>
              <a:ext cx="360485" cy="22926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i="1" dirty="0">
                  <a:solidFill>
                    <a:srgbClr val="C00000"/>
                  </a:solidFill>
                </a:rPr>
                <a:t>.80</a:t>
              </a:r>
            </a:p>
          </p:txBody>
        </p:sp>
      </p:grpSp>
    </p:spTree>
    <p:extLst>
      <p:ext uri="{BB962C8B-B14F-4D97-AF65-F5344CB8AC3E}">
        <p14:creationId xmlns:p14="http://schemas.microsoft.com/office/powerpoint/2010/main" val="2218075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828800" y="6096000"/>
            <a:ext cx="3581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Note. * </a:t>
            </a:r>
            <a:r>
              <a:rPr kumimoji="0" lang="en-US" altLang="en-US"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&lt; .05; ** </a:t>
            </a:r>
            <a:r>
              <a:rPr kumimoji="0" lang="en-US" altLang="en-US"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&lt; .01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774C5ECD-AA01-48B2-9D69-F2107008A7C7}"/>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2B9ACDBB-5976-44EF-9BEC-03AA4BF4C7B6}"/>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Validity</a:t>
            </a:r>
          </a:p>
        </p:txBody>
      </p:sp>
      <p:sp>
        <p:nvSpPr>
          <p:cNvPr id="8" name="Oval 7">
            <a:extLst>
              <a:ext uri="{FF2B5EF4-FFF2-40B4-BE49-F238E27FC236}">
                <a16:creationId xmlns:a16="http://schemas.microsoft.com/office/drawing/2014/main" id="{0D39F961-C9D8-47EB-9EA7-16F9F283079E}"/>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RQ1</a:t>
            </a:r>
          </a:p>
        </p:txBody>
      </p:sp>
      <p:sp>
        <p:nvSpPr>
          <p:cNvPr id="9" name="TextBox 8">
            <a:extLst>
              <a:ext uri="{FF2B5EF4-FFF2-40B4-BE49-F238E27FC236}">
                <a16:creationId xmlns:a16="http://schemas.microsoft.com/office/drawing/2014/main" id="{EEBFDF5C-CB2C-4DE1-8EDB-701623E88EB2}"/>
              </a:ext>
            </a:extLst>
          </p:cNvPr>
          <p:cNvSpPr txBox="1"/>
          <p:nvPr/>
        </p:nvSpPr>
        <p:spPr>
          <a:xfrm rot="16200000">
            <a:off x="-295095" y="4267518"/>
            <a:ext cx="1957011" cy="584775"/>
          </a:xfrm>
          <a:prstGeom prst="rect">
            <a:avLst/>
          </a:prstGeom>
          <a:noFill/>
        </p:spPr>
        <p:txBody>
          <a:bodyPr wrap="none" rtlCol="0">
            <a:spAutoFit/>
          </a:bodyPr>
          <a:lstStyle/>
          <a:p>
            <a:r>
              <a:rPr lang="en-US" sz="2400" i="1" dirty="0"/>
              <a:t>Physics</a:t>
            </a:r>
            <a:r>
              <a:rPr lang="en-US" sz="3200" dirty="0"/>
              <a:t> </a:t>
            </a:r>
            <a:r>
              <a:rPr lang="en-US" sz="2400" i="1" dirty="0"/>
              <a:t>Facets</a:t>
            </a:r>
          </a:p>
        </p:txBody>
      </p:sp>
      <p:sp>
        <p:nvSpPr>
          <p:cNvPr id="10" name="Left Brace 9">
            <a:extLst>
              <a:ext uri="{FF2B5EF4-FFF2-40B4-BE49-F238E27FC236}">
                <a16:creationId xmlns:a16="http://schemas.microsoft.com/office/drawing/2014/main" id="{43BC813F-EF59-43A8-84A7-362AE1570E49}"/>
              </a:ext>
            </a:extLst>
          </p:cNvPr>
          <p:cNvSpPr/>
          <p:nvPr/>
        </p:nvSpPr>
        <p:spPr>
          <a:xfrm>
            <a:off x="997856" y="3048000"/>
            <a:ext cx="533401" cy="2945434"/>
          </a:xfrm>
          <a:prstGeom prst="leftBrace">
            <a:avLst>
              <a:gd name="adj1" fmla="val 80001"/>
              <a:gd name="adj2" fmla="val 48325"/>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B4917E5D-F0F4-4198-B8C0-EBE0BDFF70A8}"/>
              </a:ext>
            </a:extLst>
          </p:cNvPr>
          <p:cNvGraphicFramePr>
            <a:graphicFrameLocks noGrp="1"/>
          </p:cNvGraphicFramePr>
          <p:nvPr>
            <p:extLst>
              <p:ext uri="{D42A27DB-BD31-4B8C-83A1-F6EECF244321}">
                <p14:modId xmlns:p14="http://schemas.microsoft.com/office/powerpoint/2010/main" val="4257651839"/>
              </p:ext>
            </p:extLst>
          </p:nvPr>
        </p:nvGraphicFramePr>
        <p:xfrm>
          <a:off x="1531257" y="1673360"/>
          <a:ext cx="9060543" cy="4351338"/>
        </p:xfrm>
        <a:graphic>
          <a:graphicData uri="http://schemas.openxmlformats.org/drawingml/2006/table">
            <a:tbl>
              <a:tblPr>
                <a:tableStyleId>{5C22544A-7EE6-4342-B048-85BDC9FD1C3A}</a:tableStyleId>
              </a:tblPr>
              <a:tblGrid>
                <a:gridCol w="4488543">
                  <a:extLst>
                    <a:ext uri="{9D8B030D-6E8A-4147-A177-3AD203B41FA5}">
                      <a16:colId xmlns:a16="http://schemas.microsoft.com/office/drawing/2014/main" val="3246741431"/>
                    </a:ext>
                  </a:extLst>
                </a:gridCol>
                <a:gridCol w="2362200">
                  <a:extLst>
                    <a:ext uri="{9D8B030D-6E8A-4147-A177-3AD203B41FA5}">
                      <a16:colId xmlns:a16="http://schemas.microsoft.com/office/drawing/2014/main" val="668651501"/>
                    </a:ext>
                  </a:extLst>
                </a:gridCol>
                <a:gridCol w="2209800">
                  <a:extLst>
                    <a:ext uri="{9D8B030D-6E8A-4147-A177-3AD203B41FA5}">
                      <a16:colId xmlns:a16="http://schemas.microsoft.com/office/drawing/2014/main" val="1973891268"/>
                    </a:ext>
                  </a:extLst>
                </a:gridCol>
              </a:tblGrid>
              <a:tr h="590183">
                <a:tc>
                  <a:txBody>
                    <a:bodyPr/>
                    <a:lstStyle/>
                    <a:p>
                      <a:pPr marL="0" marR="0" algn="ctr">
                        <a:lnSpc>
                          <a:spcPct val="107000"/>
                        </a:lnSpc>
                        <a:spcBef>
                          <a:spcPts val="0"/>
                        </a:spcBef>
                        <a:spcAft>
                          <a:spcPts val="800"/>
                        </a:spcAft>
                      </a:pPr>
                      <a:r>
                        <a:rPr lang="en-US" sz="2800" b="1" dirty="0">
                          <a:effectLst/>
                        </a:rPr>
                        <a:t>Stealth </a:t>
                      </a:r>
                      <a:r>
                        <a:rPr lang="en-US" sz="2800" b="1" dirty="0" err="1">
                          <a:effectLst/>
                        </a:rPr>
                        <a:t>Ass’t</a:t>
                      </a:r>
                      <a:r>
                        <a:rPr lang="en-US" sz="2800" b="1" dirty="0">
                          <a:effectLst/>
                        </a:rPr>
                        <a:t> Estimates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800" b="1" dirty="0">
                          <a:effectLst/>
                        </a:rPr>
                        <a:t>Pretest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800" b="1" dirty="0">
                          <a:effectLst/>
                        </a:rPr>
                        <a:t>Posttest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2076002132"/>
                  </a:ext>
                </a:extLst>
              </a:tr>
              <a:tr h="752231">
                <a:tc>
                  <a:txBody>
                    <a:bodyPr/>
                    <a:lstStyle/>
                    <a:p>
                      <a:pPr marL="0" marR="0" algn="l">
                        <a:lnSpc>
                          <a:spcPct val="107000"/>
                        </a:lnSpc>
                        <a:spcBef>
                          <a:spcPts val="0"/>
                        </a:spcBef>
                        <a:spcAft>
                          <a:spcPts val="800"/>
                        </a:spcAft>
                      </a:pPr>
                      <a:r>
                        <a:rPr lang="en-US" sz="2800" dirty="0">
                          <a:effectLst/>
                          <a:highlight>
                            <a:srgbClr val="FFFF00"/>
                          </a:highlight>
                        </a:rPr>
                        <a:t>   Physics (Overall) </a:t>
                      </a:r>
                      <a:r>
                        <a:rPr lang="en-US" sz="2800" dirty="0">
                          <a:effectLst/>
                          <a:highlight>
                            <a:srgbClr val="FFFF00"/>
                          </a:highlight>
                          <a:hlinkClick r:id="rId3" action="ppaction://hlinksldjump"/>
                        </a:rPr>
                        <a:t>EAP</a:t>
                      </a:r>
                      <a:endParaRPr lang="en-US" sz="2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highlight>
                            <a:srgbClr val="FFFF00"/>
                          </a:highlight>
                        </a:rPr>
                        <a:t>0.36**</a:t>
                      </a:r>
                      <a:endPar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highlight>
                            <a:srgbClr val="FFFF00"/>
                          </a:highlight>
                        </a:rPr>
                        <a:t>0.40**</a:t>
                      </a:r>
                      <a:endPar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3359630241"/>
                  </a:ext>
                </a:extLst>
              </a:tr>
              <a:tr h="752231">
                <a:tc>
                  <a:txBody>
                    <a:bodyPr/>
                    <a:lstStyle/>
                    <a:p>
                      <a:pPr marL="0" marR="0" algn="l">
                        <a:lnSpc>
                          <a:spcPct val="107000"/>
                        </a:lnSpc>
                        <a:spcBef>
                          <a:spcPts val="0"/>
                        </a:spcBef>
                        <a:spcAft>
                          <a:spcPts val="800"/>
                        </a:spcAft>
                      </a:pPr>
                      <a:r>
                        <a:rPr lang="en-US" sz="2400" dirty="0">
                          <a:effectLst/>
                        </a:rPr>
                        <a:t>   Force and Motion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0.29**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1125032544"/>
                  </a:ext>
                </a:extLst>
              </a:tr>
              <a:tr h="752231">
                <a:tc>
                  <a:txBody>
                    <a:bodyPr/>
                    <a:lstStyle/>
                    <a:p>
                      <a:pPr marL="0" marR="0" algn="l">
                        <a:lnSpc>
                          <a:spcPct val="107000"/>
                        </a:lnSpc>
                        <a:spcBef>
                          <a:spcPts val="0"/>
                        </a:spcBef>
                        <a:spcAft>
                          <a:spcPts val="800"/>
                        </a:spcAft>
                      </a:pPr>
                      <a:r>
                        <a:rPr lang="en-US" sz="2400" dirty="0">
                          <a:effectLst/>
                        </a:rPr>
                        <a:t>   Linear Momentum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222759121"/>
                  </a:ext>
                </a:extLst>
              </a:tr>
              <a:tr h="752231">
                <a:tc>
                  <a:txBody>
                    <a:bodyPr/>
                    <a:lstStyle/>
                    <a:p>
                      <a:pPr marL="0" marR="0" algn="l">
                        <a:lnSpc>
                          <a:spcPct val="107000"/>
                        </a:lnSpc>
                        <a:spcBef>
                          <a:spcPts val="0"/>
                        </a:spcBef>
                        <a:spcAft>
                          <a:spcPts val="800"/>
                        </a:spcAft>
                      </a:pPr>
                      <a:r>
                        <a:rPr lang="en-US" sz="2400" dirty="0">
                          <a:effectLst/>
                        </a:rPr>
                        <a:t>   Energy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0.35**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1800711385"/>
                  </a:ext>
                </a:extLst>
              </a:tr>
              <a:tr h="752231">
                <a:tc>
                  <a:txBody>
                    <a:bodyPr/>
                    <a:lstStyle/>
                    <a:p>
                      <a:pPr marL="0" marR="0" algn="l">
                        <a:lnSpc>
                          <a:spcPct val="107000"/>
                        </a:lnSpc>
                        <a:spcBef>
                          <a:spcPts val="0"/>
                        </a:spcBef>
                        <a:spcAft>
                          <a:spcPts val="800"/>
                        </a:spcAft>
                      </a:pPr>
                      <a:r>
                        <a:rPr lang="en-US" sz="2400" dirty="0">
                          <a:effectLst/>
                        </a:rPr>
                        <a:t>   Torque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0.14*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tc>
                  <a:txBody>
                    <a:bodyPr/>
                    <a:lstStyle/>
                    <a:p>
                      <a:pPr marL="0" marR="0" algn="ctr">
                        <a:lnSpc>
                          <a:spcPct val="107000"/>
                        </a:lnSpc>
                        <a:spcBef>
                          <a:spcPts val="0"/>
                        </a:spcBef>
                        <a:spcAft>
                          <a:spcPts val="800"/>
                        </a:spcAft>
                      </a:pPr>
                      <a:r>
                        <a:rPr lang="en-US" sz="2400" dirty="0">
                          <a:effectLst/>
                        </a:rPr>
                        <a:t>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2611" marR="12611" marT="12611" marB="63054" anchor="b"/>
                </a:tc>
                <a:extLst>
                  <a:ext uri="{0D108BD9-81ED-4DB2-BD59-A6C34878D82A}">
                    <a16:rowId xmlns:a16="http://schemas.microsoft.com/office/drawing/2014/main" val="1603164933"/>
                  </a:ext>
                </a:extLst>
              </a:tr>
            </a:tbl>
          </a:graphicData>
        </a:graphic>
      </p:graphicFrame>
    </p:spTree>
    <p:extLst>
      <p:ext uri="{BB962C8B-B14F-4D97-AF65-F5344CB8AC3E}">
        <p14:creationId xmlns:p14="http://schemas.microsoft.com/office/powerpoint/2010/main" val="991914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286000" y="838200"/>
            <a:ext cx="7620000" cy="5181600"/>
          </a:xfrm>
          <a:prstGeom prst="roundRect">
            <a:avLst/>
          </a:prstGeom>
          <a:blipFill>
            <a:blip r:embed="rId3" cstate="print">
              <a:lum bright="-10000" contrast="-10000"/>
            </a:blip>
            <a:stretch>
              <a:fillRect/>
            </a:stretch>
          </a:blipFill>
          <a:ln>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600" b="1" dirty="0">
                <a:solidFill>
                  <a:schemeClr val="bg1"/>
                </a:solidFill>
                <a:effectLst>
                  <a:outerShdw blurRad="38100" dist="38100" dir="2700000" algn="tl">
                    <a:srgbClr val="000000">
                      <a:alpha val="43137"/>
                    </a:srgbClr>
                  </a:outerShdw>
                </a:effectLst>
              </a:rPr>
              <a:t>Games</a:t>
            </a:r>
          </a:p>
        </p:txBody>
      </p:sp>
    </p:spTree>
    <p:extLst>
      <p:ext uri="{BB962C8B-B14F-4D97-AF65-F5344CB8AC3E}">
        <p14:creationId xmlns:p14="http://schemas.microsoft.com/office/powerpoint/2010/main" val="4093898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143000"/>
            <a:ext cx="5943600" cy="3693319"/>
          </a:xfrm>
          <a:prstGeom prst="rect">
            <a:avLst/>
          </a:prstGeom>
        </p:spPr>
        <p:txBody>
          <a:bodyPr wrap="square">
            <a:spAutoFit/>
          </a:bodyPr>
          <a:lstStyle/>
          <a:p>
            <a:r>
              <a:rPr lang="en-US" sz="2600" i="1" dirty="0"/>
              <a:t>Same number of males and females with wide range of ethnicities.</a:t>
            </a:r>
          </a:p>
          <a:p>
            <a:endParaRPr lang="en-US" sz="2600" dirty="0"/>
          </a:p>
          <a:p>
            <a:endParaRPr lang="en-US" sz="2600" dirty="0"/>
          </a:p>
          <a:p>
            <a:r>
              <a:rPr lang="en-US" sz="2600" b="1" i="1" dirty="0">
                <a:solidFill>
                  <a:srgbClr val="C00000"/>
                </a:solidFill>
              </a:rPr>
              <a:t>Learning by Gender</a:t>
            </a:r>
            <a:r>
              <a:rPr lang="en-US" sz="2600" dirty="0"/>
              <a:t>. ANCOVA: post (DV), gender (IV), pre (</a:t>
            </a:r>
            <a:r>
              <a:rPr lang="en-US" sz="2600" dirty="0" err="1"/>
              <a:t>Cov</a:t>
            </a:r>
            <a:r>
              <a:rPr lang="en-US" sz="2600" dirty="0"/>
              <a:t>): Results showed </a:t>
            </a:r>
            <a:r>
              <a:rPr lang="en-US" sz="2600" i="1" dirty="0"/>
              <a:t>no significant outcome differences by gender </a:t>
            </a:r>
            <a:r>
              <a:rPr lang="en-US" sz="2600" dirty="0"/>
              <a:t>holding pretest constant: </a:t>
            </a:r>
            <a:r>
              <a:rPr lang="en-US" sz="2600" i="1" dirty="0"/>
              <a:t>F</a:t>
            </a:r>
            <a:r>
              <a:rPr lang="en-US" sz="2600" dirty="0"/>
              <a:t>(1, 195) = 0.04; </a:t>
            </a:r>
            <a:r>
              <a:rPr lang="en-US" sz="2600" i="1" dirty="0"/>
              <a:t>p </a:t>
            </a:r>
            <a:r>
              <a:rPr lang="en-US" sz="2600" dirty="0"/>
              <a:t>= .85.</a:t>
            </a:r>
          </a:p>
        </p:txBody>
      </p:sp>
      <p:sp>
        <p:nvSpPr>
          <p:cNvPr id="6" name="Rectangle 5">
            <a:extLst>
              <a:ext uri="{FF2B5EF4-FFF2-40B4-BE49-F238E27FC236}">
                <a16:creationId xmlns:a16="http://schemas.microsoft.com/office/drawing/2014/main" id="{55B11C3F-1106-49C4-887E-A9068627E9A9}"/>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AA01B820-D2C0-43E8-B81F-9ED4A0054D0E}"/>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Fairness (re: learning)</a:t>
            </a:r>
          </a:p>
        </p:txBody>
      </p:sp>
      <p:sp>
        <p:nvSpPr>
          <p:cNvPr id="8" name="Oval 7">
            <a:extLst>
              <a:ext uri="{FF2B5EF4-FFF2-40B4-BE49-F238E27FC236}">
                <a16:creationId xmlns:a16="http://schemas.microsoft.com/office/drawing/2014/main" id="{8EDAB7D5-A3F2-4A84-A3D7-884A6C4B05F2}"/>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RQ1</a:t>
            </a:r>
          </a:p>
        </p:txBody>
      </p:sp>
      <p:pic>
        <p:nvPicPr>
          <p:cNvPr id="4" name="Picture 3" descr="A picture containing text, book&#10;&#10;Description automatically generated">
            <a:extLst>
              <a:ext uri="{FF2B5EF4-FFF2-40B4-BE49-F238E27FC236}">
                <a16:creationId xmlns:a16="http://schemas.microsoft.com/office/drawing/2014/main" id="{A8E9C13C-0160-47D8-9F83-51158B70E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006018"/>
            <a:ext cx="5557058" cy="4327982"/>
          </a:xfrm>
          <a:prstGeom prst="rect">
            <a:avLst/>
          </a:prstGeom>
        </p:spPr>
      </p:pic>
      <p:sp>
        <p:nvSpPr>
          <p:cNvPr id="9" name="TextBox 8">
            <a:extLst>
              <a:ext uri="{FF2B5EF4-FFF2-40B4-BE49-F238E27FC236}">
                <a16:creationId xmlns:a16="http://schemas.microsoft.com/office/drawing/2014/main" id="{E619F596-C317-40E0-9853-22F5741E7263}"/>
              </a:ext>
            </a:extLst>
          </p:cNvPr>
          <p:cNvSpPr txBox="1"/>
          <p:nvPr/>
        </p:nvSpPr>
        <p:spPr>
          <a:xfrm>
            <a:off x="457200" y="4967407"/>
            <a:ext cx="11049000" cy="1292662"/>
          </a:xfrm>
          <a:prstGeom prst="rect">
            <a:avLst/>
          </a:prstGeom>
          <a:noFill/>
        </p:spPr>
        <p:txBody>
          <a:bodyPr wrap="square" rtlCol="0">
            <a:spAutoFit/>
          </a:bodyPr>
          <a:lstStyle/>
          <a:p>
            <a:r>
              <a:rPr lang="en-US" sz="2600" b="1" i="1" dirty="0">
                <a:solidFill>
                  <a:srgbClr val="C00000"/>
                </a:solidFill>
              </a:rPr>
              <a:t>Learning by Ethnicity</a:t>
            </a:r>
            <a:r>
              <a:rPr lang="en-US" sz="2600" dirty="0"/>
              <a:t>. ANCOVA: post (DV), </a:t>
            </a:r>
          </a:p>
          <a:p>
            <a:r>
              <a:rPr lang="en-US" sz="2600" dirty="0"/>
              <a:t>ethnicity (IV), pre (</a:t>
            </a:r>
            <a:r>
              <a:rPr lang="en-US" sz="2600" dirty="0" err="1"/>
              <a:t>Cov</a:t>
            </a:r>
            <a:r>
              <a:rPr lang="en-US" sz="2600" dirty="0"/>
              <a:t>): Results showed </a:t>
            </a:r>
            <a:r>
              <a:rPr lang="en-US" sz="2600" i="1" dirty="0"/>
              <a:t>no significant outcome differences by ethnicity </a:t>
            </a:r>
            <a:r>
              <a:rPr lang="en-US" sz="2600" dirty="0"/>
              <a:t>holding pretest constant: </a:t>
            </a:r>
            <a:r>
              <a:rPr lang="en-US" sz="2600" i="1" dirty="0"/>
              <a:t>F</a:t>
            </a:r>
            <a:r>
              <a:rPr lang="en-US" sz="2600" dirty="0"/>
              <a:t>(2, 154) = 1.32; </a:t>
            </a:r>
            <a:r>
              <a:rPr lang="en-US" sz="2600" i="1" dirty="0"/>
              <a:t>p </a:t>
            </a:r>
            <a:r>
              <a:rPr lang="en-US" sz="2600" dirty="0"/>
              <a:t>= .27.</a:t>
            </a:r>
          </a:p>
        </p:txBody>
      </p:sp>
    </p:spTree>
    <p:extLst>
      <p:ext uri="{BB962C8B-B14F-4D97-AF65-F5344CB8AC3E}">
        <p14:creationId xmlns:p14="http://schemas.microsoft.com/office/powerpoint/2010/main" val="2265867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973" y="1316818"/>
            <a:ext cx="10626559" cy="1338828"/>
          </a:xfrm>
          <a:prstGeom prst="rect">
            <a:avLst/>
          </a:prstGeom>
        </p:spPr>
        <p:txBody>
          <a:bodyPr wrap="square">
            <a:spAutoFit/>
          </a:bodyPr>
          <a:lstStyle/>
          <a:p>
            <a:pPr marL="341313" indent="-230188">
              <a:spcBef>
                <a:spcPts val="660"/>
              </a:spcBef>
              <a:buClr>
                <a:schemeClr val="tx1"/>
              </a:buClr>
              <a:buFont typeface="Arial" panose="020B0604020202020204" pitchFamily="34" charset="0"/>
              <a:buChar char="•"/>
            </a:pPr>
            <a:r>
              <a:rPr lang="en-US" altLang="zh-CN" sz="2700" b="1" i="1" dirty="0">
                <a:solidFill>
                  <a:srgbClr val="C00000"/>
                </a:solidFill>
                <a:ea typeface="宋体" pitchFamily="-107" charset="-122"/>
                <a:cs typeface="Calibri" panose="020F0502020204030204" pitchFamily="34" charset="0"/>
              </a:rPr>
              <a:t>Overall Learning</a:t>
            </a:r>
            <a:r>
              <a:rPr lang="en-US" altLang="zh-CN" sz="2700" dirty="0">
                <a:ea typeface="宋体" pitchFamily="-107" charset="-122"/>
                <a:cs typeface="Calibri" panose="020F0502020204030204" pitchFamily="34" charset="0"/>
              </a:rPr>
              <a:t>. Students scored significantly higher on posttest than pretest: </a:t>
            </a:r>
            <a:r>
              <a:rPr lang="en-US" altLang="zh-CN" sz="2700" i="1" dirty="0">
                <a:ea typeface="宋体" pitchFamily="-107" charset="-122"/>
                <a:cs typeface="Calibri" panose="020F0502020204030204" pitchFamily="34" charset="0"/>
              </a:rPr>
              <a:t>F</a:t>
            </a:r>
            <a:r>
              <a:rPr lang="en-US" altLang="zh-CN" sz="2700" dirty="0">
                <a:ea typeface="宋体" pitchFamily="-107" charset="-122"/>
                <a:cs typeface="Calibri" panose="020F0502020204030204" pitchFamily="34" charset="0"/>
              </a:rPr>
              <a:t>(1, 198) = 9.53; </a:t>
            </a:r>
            <a:r>
              <a:rPr lang="en-US" altLang="zh-CN" sz="2700" i="1" dirty="0">
                <a:ea typeface="宋体" pitchFamily="-107" charset="-122"/>
                <a:cs typeface="Calibri" panose="020F0502020204030204" pitchFamily="34" charset="0"/>
              </a:rPr>
              <a:t>p</a:t>
            </a:r>
            <a:r>
              <a:rPr lang="en-US" altLang="zh-CN" sz="2700" dirty="0">
                <a:ea typeface="宋体" pitchFamily="-107" charset="-122"/>
                <a:cs typeface="Calibri" panose="020F0502020204030204" pitchFamily="34" charset="0"/>
              </a:rPr>
              <a:t> = .002 after gameplay. Control group (no game) showed no pre/post diff (</a:t>
            </a:r>
            <a:r>
              <a:rPr lang="en-US" altLang="zh-CN" sz="2700" i="1" dirty="0">
                <a:ea typeface="宋体" pitchFamily="-107" charset="-122"/>
                <a:cs typeface="Calibri" panose="020F0502020204030204" pitchFamily="34" charset="0"/>
              </a:rPr>
              <a:t>M</a:t>
            </a:r>
            <a:r>
              <a:rPr lang="en-US" altLang="zh-CN" sz="2700" baseline="-25000" dirty="0">
                <a:ea typeface="宋体" pitchFamily="-107" charset="-122"/>
                <a:cs typeface="Calibri" panose="020F0502020204030204" pitchFamily="34" charset="0"/>
              </a:rPr>
              <a:t>pre</a:t>
            </a:r>
            <a:r>
              <a:rPr lang="en-US" altLang="zh-CN" sz="2700" dirty="0">
                <a:ea typeface="宋体" pitchFamily="-107" charset="-122"/>
                <a:cs typeface="Calibri" panose="020F0502020204030204" pitchFamily="34" charset="0"/>
              </a:rPr>
              <a:t> = 11.6; </a:t>
            </a:r>
            <a:r>
              <a:rPr lang="en-US" altLang="zh-CN" sz="2700" i="1" dirty="0">
                <a:ea typeface="宋体" pitchFamily="-107" charset="-122"/>
                <a:cs typeface="Calibri" panose="020F0502020204030204" pitchFamily="34" charset="0"/>
              </a:rPr>
              <a:t>M</a:t>
            </a:r>
            <a:r>
              <a:rPr lang="en-US" altLang="zh-CN" sz="2700" baseline="-25000" dirty="0">
                <a:ea typeface="宋体" pitchFamily="-107" charset="-122"/>
                <a:cs typeface="Calibri" panose="020F0502020204030204" pitchFamily="34" charset="0"/>
              </a:rPr>
              <a:t>post</a:t>
            </a:r>
            <a:r>
              <a:rPr lang="en-US" altLang="zh-CN" sz="2700" dirty="0">
                <a:ea typeface="宋体" pitchFamily="-107" charset="-122"/>
                <a:cs typeface="Calibri" panose="020F0502020204030204" pitchFamily="34" charset="0"/>
              </a:rPr>
              <a:t> = 11.6). </a:t>
            </a:r>
          </a:p>
        </p:txBody>
      </p:sp>
      <p:sp>
        <p:nvSpPr>
          <p:cNvPr id="5" name="Rectangle 4">
            <a:extLst>
              <a:ext uri="{FF2B5EF4-FFF2-40B4-BE49-F238E27FC236}">
                <a16:creationId xmlns:a16="http://schemas.microsoft.com/office/drawing/2014/main" id="{36E9BB06-8BBE-45E7-B1B8-32640E543886}"/>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45E9049C-A184-49A7-9A98-694FBA7128C0}"/>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&amp; Enjoyment</a:t>
            </a:r>
          </a:p>
        </p:txBody>
      </p:sp>
      <p:sp>
        <p:nvSpPr>
          <p:cNvPr id="7" name="Oval 6">
            <a:extLst>
              <a:ext uri="{FF2B5EF4-FFF2-40B4-BE49-F238E27FC236}">
                <a16:creationId xmlns:a16="http://schemas.microsoft.com/office/drawing/2014/main" id="{83F1A022-FFC5-4C83-8864-77298BDA0D94}"/>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RQ2</a:t>
            </a:r>
          </a:p>
        </p:txBody>
      </p:sp>
      <p:sp>
        <p:nvSpPr>
          <p:cNvPr id="15" name="Rectangle 14">
            <a:extLst>
              <a:ext uri="{FF2B5EF4-FFF2-40B4-BE49-F238E27FC236}">
                <a16:creationId xmlns:a16="http://schemas.microsoft.com/office/drawing/2014/main" id="{67659423-1C5B-4501-9A89-B8FBB3F6FA92}"/>
              </a:ext>
            </a:extLst>
          </p:cNvPr>
          <p:cNvSpPr/>
          <p:nvPr/>
        </p:nvSpPr>
        <p:spPr>
          <a:xfrm>
            <a:off x="225697" y="4110667"/>
            <a:ext cx="5717903" cy="2398092"/>
          </a:xfrm>
          <a:prstGeom prst="rect">
            <a:avLst/>
          </a:prstGeom>
        </p:spPr>
        <p:txBody>
          <a:bodyPr wrap="square">
            <a:spAutoFit/>
          </a:bodyPr>
          <a:lstStyle/>
          <a:p>
            <a:pPr marL="1368425" lvl="2" indent="-342900">
              <a:spcBef>
                <a:spcPts val="660"/>
              </a:spcBef>
              <a:buClr>
                <a:schemeClr val="tx1"/>
              </a:buClr>
              <a:buFont typeface="Courier New" panose="02070309020205020404" pitchFamily="49" charset="0"/>
              <a:buChar char="o"/>
            </a:pPr>
            <a:r>
              <a:rPr lang="en-US" altLang="zh-CN" sz="2400" dirty="0">
                <a:solidFill>
                  <a:srgbClr val="C00000"/>
                </a:solidFill>
                <a:ea typeface="宋体" pitchFamily="-107" charset="-122"/>
                <a:cs typeface="Calibri" panose="020F0502020204030204" pitchFamily="34" charset="0"/>
              </a:rPr>
              <a:t>By Gender</a:t>
            </a:r>
            <a:r>
              <a:rPr lang="en-US" altLang="zh-CN" sz="2400" dirty="0">
                <a:ea typeface="宋体" pitchFamily="-107" charset="-122"/>
                <a:cs typeface="Calibri" panose="020F0502020204030204" pitchFamily="34" charset="0"/>
              </a:rPr>
              <a:t>: Males (</a:t>
            </a:r>
            <a:r>
              <a:rPr lang="en-US" altLang="zh-CN" sz="2400" i="1" dirty="0">
                <a:ea typeface="宋体" pitchFamily="-107" charset="-122"/>
                <a:cs typeface="Calibri" panose="020F0502020204030204" pitchFamily="34" charset="0"/>
              </a:rPr>
              <a:t>M</a:t>
            </a:r>
            <a:r>
              <a:rPr lang="en-US" altLang="zh-CN" sz="2400" dirty="0">
                <a:ea typeface="宋体" pitchFamily="-107" charset="-122"/>
                <a:cs typeface="Calibri" panose="020F0502020204030204" pitchFamily="34" charset="0"/>
              </a:rPr>
              <a:t> = 4.05) and females (</a:t>
            </a:r>
            <a:r>
              <a:rPr lang="en-US" altLang="zh-CN" sz="2400" i="1" dirty="0">
                <a:ea typeface="宋体" pitchFamily="-107" charset="-122"/>
                <a:cs typeface="Calibri" panose="020F0502020204030204" pitchFamily="34" charset="0"/>
              </a:rPr>
              <a:t>M</a:t>
            </a:r>
            <a:r>
              <a:rPr lang="en-US" altLang="zh-CN" sz="2400" dirty="0">
                <a:ea typeface="宋体" pitchFamily="-107" charset="-122"/>
                <a:cs typeface="Calibri" panose="020F0502020204030204" pitchFamily="34" charset="0"/>
              </a:rPr>
              <a:t> = 4.00) enjoyed it equally! </a:t>
            </a:r>
          </a:p>
          <a:p>
            <a:pPr marL="1368425" lvl="2" indent="-342900">
              <a:spcBef>
                <a:spcPts val="660"/>
              </a:spcBef>
              <a:buClr>
                <a:schemeClr val="tx1"/>
              </a:buClr>
              <a:buFont typeface="Courier New" panose="02070309020205020404" pitchFamily="49" charset="0"/>
              <a:buChar char="o"/>
            </a:pPr>
            <a:r>
              <a:rPr lang="en-US" altLang="zh-CN" sz="2400" dirty="0">
                <a:solidFill>
                  <a:srgbClr val="C00000"/>
                </a:solidFill>
                <a:ea typeface="宋体" pitchFamily="-107" charset="-122"/>
                <a:cs typeface="Calibri" panose="020F0502020204030204" pitchFamily="34" charset="0"/>
              </a:rPr>
              <a:t>By Ethnicity</a:t>
            </a:r>
            <a:r>
              <a:rPr lang="en-US" altLang="zh-CN" sz="2400" dirty="0">
                <a:ea typeface="宋体" pitchFamily="-107" charset="-122"/>
                <a:cs typeface="Calibri" panose="020F0502020204030204" pitchFamily="34" charset="0"/>
              </a:rPr>
              <a:t>: Whites (</a:t>
            </a:r>
            <a:r>
              <a:rPr lang="en-US" altLang="zh-CN" sz="2400" i="1" dirty="0">
                <a:ea typeface="宋体" pitchFamily="-107" charset="-122"/>
                <a:cs typeface="Calibri" panose="020F0502020204030204" pitchFamily="34" charset="0"/>
              </a:rPr>
              <a:t>M</a:t>
            </a:r>
            <a:r>
              <a:rPr lang="en-US" altLang="zh-CN" sz="2400" dirty="0">
                <a:ea typeface="宋体" pitchFamily="-107" charset="-122"/>
                <a:cs typeface="Calibri" panose="020F0502020204030204" pitchFamily="34" charset="0"/>
              </a:rPr>
              <a:t> = 4.0), Blacks (</a:t>
            </a:r>
            <a:r>
              <a:rPr lang="en-US" altLang="zh-CN" sz="2400" i="1" dirty="0">
                <a:ea typeface="宋体" pitchFamily="-107" charset="-122"/>
                <a:cs typeface="Calibri" panose="020F0502020204030204" pitchFamily="34" charset="0"/>
              </a:rPr>
              <a:t>M</a:t>
            </a:r>
            <a:r>
              <a:rPr lang="en-US" altLang="zh-CN" sz="2400" dirty="0">
                <a:ea typeface="宋体" pitchFamily="-107" charset="-122"/>
                <a:cs typeface="Calibri" panose="020F0502020204030204" pitchFamily="34" charset="0"/>
              </a:rPr>
              <a:t> = 4.0), and Hispanics     (</a:t>
            </a:r>
            <a:r>
              <a:rPr lang="en-US" altLang="zh-CN" sz="2400" i="1" dirty="0">
                <a:ea typeface="宋体" pitchFamily="-107" charset="-122"/>
                <a:cs typeface="Calibri" panose="020F0502020204030204" pitchFamily="34" charset="0"/>
              </a:rPr>
              <a:t>M</a:t>
            </a:r>
            <a:r>
              <a:rPr lang="en-US" altLang="zh-CN" sz="2400" dirty="0">
                <a:ea typeface="宋体" pitchFamily="-107" charset="-122"/>
                <a:cs typeface="Calibri" panose="020F0502020204030204" pitchFamily="34" charset="0"/>
              </a:rPr>
              <a:t> = 4.3) enjoyed it equally!  </a:t>
            </a:r>
          </a:p>
        </p:txBody>
      </p:sp>
      <p:pic>
        <p:nvPicPr>
          <p:cNvPr id="16" name="Picture 15" descr="A group of kids using laptops&#10;&#10;Description automatically generated with low confidence">
            <a:extLst>
              <a:ext uri="{FF2B5EF4-FFF2-40B4-BE49-F238E27FC236}">
                <a16:creationId xmlns:a16="http://schemas.microsoft.com/office/drawing/2014/main" id="{74A6140F-770C-45D5-B25F-0DD2FEFD3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819400"/>
            <a:ext cx="5260703" cy="3762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8D3ED547-62C9-434D-845C-E640D1DBB304}"/>
              </a:ext>
            </a:extLst>
          </p:cNvPr>
          <p:cNvSpPr txBox="1"/>
          <p:nvPr/>
        </p:nvSpPr>
        <p:spPr>
          <a:xfrm>
            <a:off x="392973" y="2730619"/>
            <a:ext cx="6124638" cy="1338828"/>
          </a:xfrm>
          <a:prstGeom prst="rect">
            <a:avLst/>
          </a:prstGeom>
          <a:noFill/>
        </p:spPr>
        <p:txBody>
          <a:bodyPr wrap="square">
            <a:spAutoFit/>
          </a:bodyPr>
          <a:lstStyle/>
          <a:p>
            <a:pPr marL="341313" indent="-230188">
              <a:spcBef>
                <a:spcPts val="660"/>
              </a:spcBef>
              <a:buClr>
                <a:schemeClr val="tx1"/>
              </a:buClr>
              <a:buFont typeface="Arial" panose="020B0604020202020204" pitchFamily="34" charset="0"/>
              <a:buChar char="•"/>
            </a:pPr>
            <a:r>
              <a:rPr lang="en-US" altLang="zh-CN" sz="2700" b="1" i="1" dirty="0">
                <a:solidFill>
                  <a:srgbClr val="C00000"/>
                </a:solidFill>
                <a:ea typeface="宋体" pitchFamily="-107" charset="-122"/>
                <a:cs typeface="Calibri" panose="020F0502020204030204" pitchFamily="34" charset="0"/>
              </a:rPr>
              <a:t>Overall Enjoyment</a:t>
            </a:r>
            <a:r>
              <a:rPr lang="en-US" altLang="zh-CN" sz="2700" dirty="0">
                <a:ea typeface="宋体" pitchFamily="-107" charset="-122"/>
                <a:cs typeface="Calibri" panose="020F0502020204030204" pitchFamily="34" charset="0"/>
              </a:rPr>
              <a:t>. Students really enjoyed the game (</a:t>
            </a:r>
            <a:r>
              <a:rPr lang="en-US" altLang="zh-CN" sz="2700" i="1" dirty="0">
                <a:ea typeface="宋体" pitchFamily="-107" charset="-122"/>
                <a:cs typeface="Calibri" panose="020F0502020204030204" pitchFamily="34" charset="0"/>
              </a:rPr>
              <a:t>M</a:t>
            </a:r>
            <a:r>
              <a:rPr lang="en-US" altLang="zh-CN" sz="2700" dirty="0">
                <a:ea typeface="宋体" pitchFamily="-107" charset="-122"/>
                <a:cs typeface="Calibri" panose="020F0502020204030204" pitchFamily="34" charset="0"/>
              </a:rPr>
              <a:t> = 4.03) on a 1-5 scale (1=hated; 5=loved). </a:t>
            </a:r>
          </a:p>
        </p:txBody>
      </p:sp>
    </p:spTree>
    <p:extLst>
      <p:ext uri="{BB962C8B-B14F-4D97-AF65-F5344CB8AC3E}">
        <p14:creationId xmlns:p14="http://schemas.microsoft.com/office/powerpoint/2010/main" val="2820027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F5B331-B6B7-4D3C-BC1D-3B87E5A02CC6}"/>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4">
            <a:extLst>
              <a:ext uri="{FF2B5EF4-FFF2-40B4-BE49-F238E27FC236}">
                <a16:creationId xmlns:a16="http://schemas.microsoft.com/office/drawing/2014/main" id="{09F38D1E-14FB-4B52-967C-7FCA92085266}"/>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Supports</a:t>
            </a:r>
          </a:p>
        </p:txBody>
      </p:sp>
      <p:sp>
        <p:nvSpPr>
          <p:cNvPr id="9" name="Oval 8">
            <a:extLst>
              <a:ext uri="{FF2B5EF4-FFF2-40B4-BE49-F238E27FC236}">
                <a16:creationId xmlns:a16="http://schemas.microsoft.com/office/drawing/2014/main" id="{DDA3CAEB-CE1E-4CD6-A12D-706B40CCB69D}"/>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RQ3</a:t>
            </a:r>
          </a:p>
        </p:txBody>
      </p:sp>
      <p:sp>
        <p:nvSpPr>
          <p:cNvPr id="6" name="Rectangle 5">
            <a:extLst>
              <a:ext uri="{FF2B5EF4-FFF2-40B4-BE49-F238E27FC236}">
                <a16:creationId xmlns:a16="http://schemas.microsoft.com/office/drawing/2014/main" id="{D20AE4C2-0009-4730-9572-4EC2300B9650}"/>
              </a:ext>
            </a:extLst>
          </p:cNvPr>
          <p:cNvSpPr/>
          <p:nvPr/>
        </p:nvSpPr>
        <p:spPr>
          <a:xfrm>
            <a:off x="1403152" y="1676400"/>
            <a:ext cx="8915400" cy="4616648"/>
          </a:xfrm>
          <a:prstGeom prst="rect">
            <a:avLst/>
          </a:prstGeom>
        </p:spPr>
        <p:txBody>
          <a:bodyPr wrap="square">
            <a:spAutoFit/>
          </a:bodyPr>
          <a:lstStyle/>
          <a:p>
            <a:pPr marL="911225" indent="-342900">
              <a:spcAft>
                <a:spcPts val="1200"/>
              </a:spcAft>
              <a:buClr>
                <a:schemeClr val="tx1"/>
              </a:buClr>
              <a:buFont typeface="Arial" panose="020B0604020202020204" pitchFamily="34" charset="0"/>
              <a:buChar char="•"/>
            </a:pPr>
            <a:r>
              <a:rPr lang="en-US" altLang="zh-CN" sz="2400" b="1" i="1" dirty="0">
                <a:solidFill>
                  <a:srgbClr val="C00000"/>
                </a:solidFill>
                <a:ea typeface="宋体" pitchFamily="-107" charset="-122"/>
                <a:cs typeface="Calibri" panose="020F0502020204030204" pitchFamily="34" charset="0"/>
              </a:rPr>
              <a:t>Favorite supports</a:t>
            </a:r>
            <a:r>
              <a:rPr lang="en-US" altLang="zh-CN" sz="2400" dirty="0">
                <a:ea typeface="宋体" pitchFamily="-107" charset="-122"/>
                <a:cs typeface="Calibri" panose="020F0502020204030204" pitchFamily="34" charset="0"/>
              </a:rPr>
              <a:t>. Hints, physics videos, and worked examples. </a:t>
            </a:r>
          </a:p>
          <a:p>
            <a:pPr marL="911225" indent="-342900">
              <a:spcAft>
                <a:spcPts val="1200"/>
              </a:spcAft>
              <a:buClr>
                <a:schemeClr val="tx1"/>
              </a:buClr>
              <a:buFont typeface="Arial" panose="020B0604020202020204" pitchFamily="34" charset="0"/>
              <a:buChar char="•"/>
            </a:pPr>
            <a:r>
              <a:rPr lang="en-US" altLang="zh-CN" sz="2400" b="1" i="1" dirty="0">
                <a:solidFill>
                  <a:srgbClr val="C00000"/>
                </a:solidFill>
                <a:ea typeface="宋体" pitchFamily="-107" charset="-122"/>
                <a:cs typeface="Calibri" panose="020F0502020204030204" pitchFamily="34" charset="0"/>
              </a:rPr>
              <a:t>Predicting learning</a:t>
            </a:r>
            <a:r>
              <a:rPr lang="en-US" altLang="zh-CN" sz="2400" dirty="0">
                <a:ea typeface="宋体" pitchFamily="-107" charset="-122"/>
                <a:cs typeface="Calibri" panose="020F0502020204030204" pitchFamily="34" charset="0"/>
              </a:rPr>
              <a:t>. Regression: Posttest (DV), with pretest &amp; all 8 support </a:t>
            </a:r>
            <a:r>
              <a:rPr lang="en-US" altLang="zh-CN" sz="2400" dirty="0" err="1">
                <a:ea typeface="宋体" pitchFamily="-107" charset="-122"/>
                <a:cs typeface="Calibri" panose="020F0502020204030204" pitchFamily="34" charset="0"/>
              </a:rPr>
              <a:t>freqs</a:t>
            </a:r>
            <a:r>
              <a:rPr lang="en-US" altLang="zh-CN" sz="2400" dirty="0">
                <a:ea typeface="宋体" pitchFamily="-107" charset="-122"/>
                <a:cs typeface="Calibri" panose="020F0502020204030204" pitchFamily="34" charset="0"/>
              </a:rPr>
              <a:t> in equation: Only pretest (</a:t>
            </a:r>
            <a:r>
              <a:rPr lang="pt-BR" sz="2400" i="1" dirty="0"/>
              <a:t>β </a:t>
            </a:r>
            <a:r>
              <a:rPr lang="pt-BR" sz="2400" dirty="0"/>
              <a:t>= .66) </a:t>
            </a:r>
            <a:r>
              <a:rPr lang="en-US" altLang="zh-CN" sz="2400" dirty="0">
                <a:ea typeface="宋体" pitchFamily="-107" charset="-122"/>
                <a:cs typeface="Calibri" panose="020F0502020204030204" pitchFamily="34" charset="0"/>
              </a:rPr>
              <a:t>and Physics videos (</a:t>
            </a:r>
            <a:r>
              <a:rPr lang="pt-BR" sz="2400" i="1" dirty="0"/>
              <a:t>β </a:t>
            </a:r>
            <a:r>
              <a:rPr lang="pt-BR" sz="2400" dirty="0"/>
              <a:t>= .11) </a:t>
            </a:r>
            <a:r>
              <a:rPr lang="en-US" altLang="zh-CN" sz="2400" dirty="0">
                <a:ea typeface="宋体" pitchFamily="-107" charset="-122"/>
                <a:cs typeface="Calibri" panose="020F0502020204030204" pitchFamily="34" charset="0"/>
              </a:rPr>
              <a:t>significantly predicted outcome: </a:t>
            </a:r>
            <a:r>
              <a:rPr lang="en-US" altLang="zh-CN" sz="2400" i="1" dirty="0">
                <a:ea typeface="宋体" pitchFamily="-107" charset="-122"/>
                <a:cs typeface="Calibri" panose="020F0502020204030204" pitchFamily="34" charset="0"/>
              </a:rPr>
              <a:t>R</a:t>
            </a:r>
            <a:r>
              <a:rPr lang="en-US" altLang="zh-CN" sz="2400" baseline="30000" dirty="0">
                <a:ea typeface="宋体" pitchFamily="-107" charset="-122"/>
                <a:cs typeface="Calibri" panose="020F0502020204030204" pitchFamily="34" charset="0"/>
              </a:rPr>
              <a:t>2</a:t>
            </a:r>
            <a:r>
              <a:rPr lang="en-US" altLang="zh-CN" sz="2400" dirty="0">
                <a:ea typeface="宋体" pitchFamily="-107" charset="-122"/>
                <a:cs typeface="Calibri" panose="020F0502020204030204" pitchFamily="34" charset="0"/>
              </a:rPr>
              <a:t> = .50; </a:t>
            </a:r>
            <a:r>
              <a:rPr lang="en-US" altLang="zh-CN" sz="2400" i="1" dirty="0">
                <a:ea typeface="宋体" pitchFamily="-107" charset="-122"/>
                <a:cs typeface="Calibri" panose="020F0502020204030204" pitchFamily="34" charset="0"/>
              </a:rPr>
              <a:t>F</a:t>
            </a:r>
            <a:r>
              <a:rPr lang="en-US" altLang="zh-CN" sz="2400" dirty="0">
                <a:ea typeface="宋体" pitchFamily="-107" charset="-122"/>
                <a:cs typeface="Calibri" panose="020F0502020204030204" pitchFamily="34" charset="0"/>
              </a:rPr>
              <a:t> (2, 198) = 97.6 (</a:t>
            </a:r>
            <a:r>
              <a:rPr lang="en-US" altLang="zh-CN" sz="2400" i="1" dirty="0">
                <a:ea typeface="宋体" pitchFamily="-107" charset="-122"/>
                <a:cs typeface="Calibri" panose="020F0502020204030204" pitchFamily="34" charset="0"/>
              </a:rPr>
              <a:t>p</a:t>
            </a:r>
            <a:r>
              <a:rPr lang="en-US" altLang="zh-CN" sz="2400" dirty="0">
                <a:ea typeface="宋体" pitchFamily="-107" charset="-122"/>
                <a:cs typeface="Calibri" panose="020F0502020204030204" pitchFamily="34" charset="0"/>
              </a:rPr>
              <a:t> &lt; .001) </a:t>
            </a:r>
          </a:p>
          <a:p>
            <a:pPr marL="911225" indent="-342900">
              <a:spcAft>
                <a:spcPts val="1200"/>
              </a:spcAft>
              <a:buClr>
                <a:schemeClr val="tx1"/>
              </a:buClr>
              <a:buFont typeface="Arial" panose="020B0604020202020204" pitchFamily="34" charset="0"/>
              <a:buChar char="•"/>
            </a:pPr>
            <a:r>
              <a:rPr lang="en-US" altLang="zh-CN" sz="2400" b="1" i="1" dirty="0">
                <a:solidFill>
                  <a:srgbClr val="C00000"/>
                </a:solidFill>
                <a:ea typeface="宋体" pitchFamily="-107" charset="-122"/>
                <a:cs typeface="Calibri" panose="020F0502020204030204" pitchFamily="34" charset="0"/>
              </a:rPr>
              <a:t>Predicting gameplay</a:t>
            </a:r>
            <a:r>
              <a:rPr lang="en-US" altLang="zh-CN" sz="2400" dirty="0">
                <a:ea typeface="宋体" pitchFamily="-107" charset="-122"/>
                <a:cs typeface="Calibri" panose="020F0502020204030204" pitchFamily="34" charset="0"/>
              </a:rPr>
              <a:t>. Those watching more Physics videos also did significantly better in the game than those watching fewer videos (re: levels completed, gold, and silver coins earned).  </a:t>
            </a:r>
          </a:p>
          <a:p>
            <a:pPr marL="911225" indent="-342900">
              <a:spcAft>
                <a:spcPts val="1200"/>
              </a:spcAft>
              <a:buClr>
                <a:schemeClr val="tx1"/>
              </a:buClr>
              <a:buFont typeface="Arial" panose="020B0604020202020204" pitchFamily="34" charset="0"/>
              <a:buChar char="•"/>
            </a:pPr>
            <a:r>
              <a:rPr lang="en-US" altLang="zh-CN" sz="2400" b="1" i="1" dirty="0">
                <a:solidFill>
                  <a:srgbClr val="C00000"/>
                </a:solidFill>
                <a:ea typeface="宋体" pitchFamily="-107" charset="-122"/>
                <a:cs typeface="Calibri" panose="020F0502020204030204" pitchFamily="34" charset="0"/>
              </a:rPr>
              <a:t>Supports don’t detract from fun</a:t>
            </a:r>
            <a:r>
              <a:rPr lang="en-US" altLang="zh-CN" sz="2400" dirty="0">
                <a:ea typeface="宋体" pitchFamily="-107" charset="-122"/>
                <a:cs typeface="Calibri" panose="020F0502020204030204" pitchFamily="34" charset="0"/>
              </a:rPr>
              <a:t>. </a:t>
            </a:r>
            <a:r>
              <a:rPr lang="pt-BR" sz="2400" dirty="0"/>
              <a:t>Students </a:t>
            </a:r>
            <a:r>
              <a:rPr lang="en-US" altLang="zh-CN" sz="2400" dirty="0">
                <a:ea typeface="宋体" pitchFamily="-107" charset="-122"/>
                <a:cs typeface="Calibri" panose="020F0502020204030204" pitchFamily="34" charset="0"/>
              </a:rPr>
              <a:t>who watched more Physics videos reported </a:t>
            </a:r>
            <a:r>
              <a:rPr lang="en-US" altLang="zh-CN" sz="2400" b="1" i="1" dirty="0">
                <a:ea typeface="宋体" pitchFamily="-107" charset="-122"/>
                <a:cs typeface="Calibri" panose="020F0502020204030204" pitchFamily="34" charset="0"/>
              </a:rPr>
              <a:t>higher</a:t>
            </a:r>
            <a:r>
              <a:rPr lang="en-US" altLang="zh-CN" sz="2400" dirty="0">
                <a:ea typeface="宋体" pitchFamily="-107" charset="-122"/>
                <a:cs typeface="Calibri" panose="020F0502020204030204" pitchFamily="34" charset="0"/>
              </a:rPr>
              <a:t> levels of enjoyment than watching fewer. Enjoyment </a:t>
            </a:r>
            <a:r>
              <a:rPr lang="pt-BR" sz="2400" dirty="0"/>
              <a:t>(</a:t>
            </a:r>
            <a:r>
              <a:rPr lang="pt-BR" sz="2400" i="1" dirty="0"/>
              <a:t>β </a:t>
            </a:r>
            <a:r>
              <a:rPr lang="pt-BR" sz="2400" dirty="0"/>
              <a:t>= .18, </a:t>
            </a:r>
            <a:r>
              <a:rPr lang="pt-BR" sz="2400" i="1" dirty="0"/>
              <a:t>F</a:t>
            </a:r>
            <a:r>
              <a:rPr lang="pt-BR" sz="2400" dirty="0"/>
              <a:t>(1, 193) = 6.23, </a:t>
            </a:r>
            <a:r>
              <a:rPr lang="pt-BR" sz="2400" i="1" dirty="0"/>
              <a:t>p </a:t>
            </a:r>
            <a:r>
              <a:rPr lang="pt-BR" sz="2400" dirty="0"/>
              <a:t>= .01).</a:t>
            </a:r>
            <a:endParaRPr lang="en-US" altLang="zh-CN" sz="2400" dirty="0">
              <a:ea typeface="宋体" pitchFamily="-107" charset="-122"/>
              <a:cs typeface="Calibri" panose="020F0502020204030204" pitchFamily="34" charset="0"/>
            </a:endParaRPr>
          </a:p>
        </p:txBody>
      </p:sp>
    </p:spTree>
    <p:extLst>
      <p:ext uri="{BB962C8B-B14F-4D97-AF65-F5344CB8AC3E}">
        <p14:creationId xmlns:p14="http://schemas.microsoft.com/office/powerpoint/2010/main" val="605732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5BBE5D5-5282-410D-8EAE-DA9A95C15EE5}"/>
              </a:ext>
            </a:extLst>
          </p:cNvPr>
          <p:cNvSpPr/>
          <p:nvPr/>
        </p:nvSpPr>
        <p:spPr>
          <a:xfrm>
            <a:off x="2113915" y="1948070"/>
            <a:ext cx="7749573" cy="3528391"/>
          </a:xfrm>
          <a:custGeom>
            <a:avLst/>
            <a:gdLst>
              <a:gd name="connsiteX0" fmla="*/ 221781 w 7749573"/>
              <a:gd name="connsiteY0" fmla="*/ 487017 h 3528391"/>
              <a:gd name="connsiteX1" fmla="*/ 390746 w 7749573"/>
              <a:gd name="connsiteY1" fmla="*/ 437321 h 3528391"/>
              <a:gd name="connsiteX2" fmla="*/ 847946 w 7749573"/>
              <a:gd name="connsiteY2" fmla="*/ 278295 h 3528391"/>
              <a:gd name="connsiteX3" fmla="*/ 1593381 w 7749573"/>
              <a:gd name="connsiteY3" fmla="*/ 288234 h 3528391"/>
              <a:gd name="connsiteX4" fmla="*/ 1653015 w 7749573"/>
              <a:gd name="connsiteY4" fmla="*/ 308113 h 3528391"/>
              <a:gd name="connsiteX5" fmla="*/ 2428268 w 7749573"/>
              <a:gd name="connsiteY5" fmla="*/ 268356 h 3528391"/>
              <a:gd name="connsiteX6" fmla="*/ 2587294 w 7749573"/>
              <a:gd name="connsiteY6" fmla="*/ 218660 h 3528391"/>
              <a:gd name="connsiteX7" fmla="*/ 2656868 w 7749573"/>
              <a:gd name="connsiteY7" fmla="*/ 159026 h 3528391"/>
              <a:gd name="connsiteX8" fmla="*/ 2786076 w 7749573"/>
              <a:gd name="connsiteY8" fmla="*/ 89452 h 3528391"/>
              <a:gd name="connsiteX9" fmla="*/ 2984859 w 7749573"/>
              <a:gd name="connsiteY9" fmla="*/ 39756 h 3528391"/>
              <a:gd name="connsiteX10" fmla="*/ 3153824 w 7749573"/>
              <a:gd name="connsiteY10" fmla="*/ 0 h 3528391"/>
              <a:gd name="connsiteX11" fmla="*/ 3243276 w 7749573"/>
              <a:gd name="connsiteY11" fmla="*/ 9939 h 3528391"/>
              <a:gd name="connsiteX12" fmla="*/ 3392363 w 7749573"/>
              <a:gd name="connsiteY12" fmla="*/ 79513 h 3528391"/>
              <a:gd name="connsiteX13" fmla="*/ 3591146 w 7749573"/>
              <a:gd name="connsiteY13" fmla="*/ 258417 h 3528391"/>
              <a:gd name="connsiteX14" fmla="*/ 3770050 w 7749573"/>
              <a:gd name="connsiteY14" fmla="*/ 318052 h 3528391"/>
              <a:gd name="connsiteX15" fmla="*/ 5032320 w 7749573"/>
              <a:gd name="connsiteY15" fmla="*/ 278295 h 3528391"/>
              <a:gd name="connsiteX16" fmla="*/ 5260920 w 7749573"/>
              <a:gd name="connsiteY16" fmla="*/ 198782 h 3528391"/>
              <a:gd name="connsiteX17" fmla="*/ 5618728 w 7749573"/>
              <a:gd name="connsiteY17" fmla="*/ 149087 h 3528391"/>
              <a:gd name="connsiteX18" fmla="*/ 5797633 w 7749573"/>
              <a:gd name="connsiteY18" fmla="*/ 129208 h 3528391"/>
              <a:gd name="connsiteX19" fmla="*/ 6533128 w 7749573"/>
              <a:gd name="connsiteY19" fmla="*/ 159026 h 3528391"/>
              <a:gd name="connsiteX20" fmla="*/ 6672276 w 7749573"/>
              <a:gd name="connsiteY20" fmla="*/ 208721 h 3528391"/>
              <a:gd name="connsiteX21" fmla="*/ 6940633 w 7749573"/>
              <a:gd name="connsiteY21" fmla="*/ 337930 h 3528391"/>
              <a:gd name="connsiteX22" fmla="*/ 7258685 w 7749573"/>
              <a:gd name="connsiteY22" fmla="*/ 526773 h 3528391"/>
              <a:gd name="connsiteX23" fmla="*/ 7338198 w 7749573"/>
              <a:gd name="connsiteY23" fmla="*/ 586408 h 3528391"/>
              <a:gd name="connsiteX24" fmla="*/ 7477346 w 7749573"/>
              <a:gd name="connsiteY24" fmla="*/ 745434 h 3528391"/>
              <a:gd name="connsiteX25" fmla="*/ 7546920 w 7749573"/>
              <a:gd name="connsiteY25" fmla="*/ 854765 h 3528391"/>
              <a:gd name="connsiteX26" fmla="*/ 7556859 w 7749573"/>
              <a:gd name="connsiteY26" fmla="*/ 924339 h 3528391"/>
              <a:gd name="connsiteX27" fmla="*/ 7586676 w 7749573"/>
              <a:gd name="connsiteY27" fmla="*/ 1043608 h 3528391"/>
              <a:gd name="connsiteX28" fmla="*/ 7556859 w 7749573"/>
              <a:gd name="connsiteY28" fmla="*/ 1908313 h 3528391"/>
              <a:gd name="connsiteX29" fmla="*/ 7646311 w 7749573"/>
              <a:gd name="connsiteY29" fmla="*/ 2534478 h 3528391"/>
              <a:gd name="connsiteX30" fmla="*/ 7536981 w 7749573"/>
              <a:gd name="connsiteY30" fmla="*/ 2941982 h 3528391"/>
              <a:gd name="connsiteX31" fmla="*/ 7179172 w 7749573"/>
              <a:gd name="connsiteY31" fmla="*/ 2981739 h 3528391"/>
              <a:gd name="connsiteX32" fmla="*/ 6771668 w 7749573"/>
              <a:gd name="connsiteY32" fmla="*/ 2941982 h 3528391"/>
              <a:gd name="connsiteX33" fmla="*/ 6423798 w 7749573"/>
              <a:gd name="connsiteY33" fmla="*/ 2902226 h 3528391"/>
              <a:gd name="connsiteX34" fmla="*/ 6215076 w 7749573"/>
              <a:gd name="connsiteY34" fmla="*/ 2932043 h 3528391"/>
              <a:gd name="connsiteX35" fmla="*/ 6135563 w 7749573"/>
              <a:gd name="connsiteY35" fmla="*/ 3001617 h 3528391"/>
              <a:gd name="connsiteX36" fmla="*/ 6036172 w 7749573"/>
              <a:gd name="connsiteY36" fmla="*/ 3071191 h 3528391"/>
              <a:gd name="connsiteX37" fmla="*/ 5479581 w 7749573"/>
              <a:gd name="connsiteY37" fmla="*/ 3359426 h 3528391"/>
              <a:gd name="connsiteX38" fmla="*/ 5290737 w 7749573"/>
              <a:gd name="connsiteY38" fmla="*/ 3488634 h 3528391"/>
              <a:gd name="connsiteX39" fmla="*/ 5091955 w 7749573"/>
              <a:gd name="connsiteY39" fmla="*/ 3528391 h 3528391"/>
              <a:gd name="connsiteX40" fmla="*/ 4465789 w 7749573"/>
              <a:gd name="connsiteY40" fmla="*/ 3508513 h 3528391"/>
              <a:gd name="connsiteX41" fmla="*/ 3968833 w 7749573"/>
              <a:gd name="connsiteY41" fmla="*/ 3369365 h 3528391"/>
              <a:gd name="connsiteX42" fmla="*/ 3591146 w 7749573"/>
              <a:gd name="connsiteY42" fmla="*/ 3279913 h 3528391"/>
              <a:gd name="connsiteX43" fmla="*/ 2994798 w 7749573"/>
              <a:gd name="connsiteY43" fmla="*/ 3051313 h 3528391"/>
              <a:gd name="connsiteX44" fmla="*/ 2418328 w 7749573"/>
              <a:gd name="connsiteY44" fmla="*/ 3021495 h 3528391"/>
              <a:gd name="connsiteX45" fmla="*/ 1851798 w 7749573"/>
              <a:gd name="connsiteY45" fmla="*/ 3081130 h 3528391"/>
              <a:gd name="connsiteX46" fmla="*/ 1712650 w 7749573"/>
              <a:gd name="connsiteY46" fmla="*/ 3190460 h 3528391"/>
              <a:gd name="connsiteX47" fmla="*/ 1623198 w 7749573"/>
              <a:gd name="connsiteY47" fmla="*/ 3230217 h 3528391"/>
              <a:gd name="connsiteX48" fmla="*/ 519955 w 7749573"/>
              <a:gd name="connsiteY48" fmla="*/ 3031434 h 3528391"/>
              <a:gd name="connsiteX49" fmla="*/ 331111 w 7749573"/>
              <a:gd name="connsiteY49" fmla="*/ 2862469 h 3528391"/>
              <a:gd name="connsiteX50" fmla="*/ 52815 w 7749573"/>
              <a:gd name="connsiteY50" fmla="*/ 2464904 h 3528391"/>
              <a:gd name="connsiteX51" fmla="*/ 42876 w 7749573"/>
              <a:gd name="connsiteY51" fmla="*/ 2047460 h 3528391"/>
              <a:gd name="connsiteX52" fmla="*/ 231720 w 7749573"/>
              <a:gd name="connsiteY52" fmla="*/ 1808921 h 3528391"/>
              <a:gd name="connsiteX53" fmla="*/ 271476 w 7749573"/>
              <a:gd name="connsiteY53" fmla="*/ 1709530 h 3528391"/>
              <a:gd name="connsiteX54" fmla="*/ 331111 w 7749573"/>
              <a:gd name="connsiteY54" fmla="*/ 1620078 h 3528391"/>
              <a:gd name="connsiteX55" fmla="*/ 370868 w 7749573"/>
              <a:gd name="connsiteY55" fmla="*/ 1500808 h 3528391"/>
              <a:gd name="connsiteX56" fmla="*/ 331111 w 7749573"/>
              <a:gd name="connsiteY56" fmla="*/ 1172817 h 3528391"/>
              <a:gd name="connsiteX57" fmla="*/ 211842 w 7749573"/>
              <a:gd name="connsiteY57" fmla="*/ 1003852 h 3528391"/>
              <a:gd name="connsiteX58" fmla="*/ 182024 w 7749573"/>
              <a:gd name="connsiteY58" fmla="*/ 954156 h 3528391"/>
              <a:gd name="connsiteX59" fmla="*/ 162146 w 7749573"/>
              <a:gd name="connsiteY59" fmla="*/ 874643 h 3528391"/>
              <a:gd name="connsiteX60" fmla="*/ 191963 w 7749573"/>
              <a:gd name="connsiteY60" fmla="*/ 636104 h 3528391"/>
              <a:gd name="connsiteX61" fmla="*/ 211842 w 7749573"/>
              <a:gd name="connsiteY61" fmla="*/ 616226 h 3528391"/>
              <a:gd name="connsiteX62" fmla="*/ 311233 w 7749573"/>
              <a:gd name="connsiteY62" fmla="*/ 566530 h 3528391"/>
              <a:gd name="connsiteX63" fmla="*/ 460320 w 7749573"/>
              <a:gd name="connsiteY63" fmla="*/ 516834 h 3528391"/>
              <a:gd name="connsiteX64" fmla="*/ 490137 w 7749573"/>
              <a:gd name="connsiteY64" fmla="*/ 477078 h 3528391"/>
              <a:gd name="connsiteX65" fmla="*/ 350989 w 7749573"/>
              <a:gd name="connsiteY65" fmla="*/ 417443 h 35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749573" h="3528391">
                <a:moveTo>
                  <a:pt x="221781" y="487017"/>
                </a:moveTo>
                <a:cubicBezTo>
                  <a:pt x="373230" y="426437"/>
                  <a:pt x="107839" y="529998"/>
                  <a:pt x="390746" y="437321"/>
                </a:cubicBezTo>
                <a:cubicBezTo>
                  <a:pt x="544084" y="387090"/>
                  <a:pt x="847946" y="278295"/>
                  <a:pt x="847946" y="278295"/>
                </a:cubicBezTo>
                <a:cubicBezTo>
                  <a:pt x="1096424" y="281608"/>
                  <a:pt x="1345051" y="279036"/>
                  <a:pt x="1593381" y="288234"/>
                </a:cubicBezTo>
                <a:cubicBezTo>
                  <a:pt x="1614320" y="289010"/>
                  <a:pt x="1632068" y="308612"/>
                  <a:pt x="1653015" y="308113"/>
                </a:cubicBezTo>
                <a:cubicBezTo>
                  <a:pt x="1911699" y="301954"/>
                  <a:pt x="2169850" y="281608"/>
                  <a:pt x="2428268" y="268356"/>
                </a:cubicBezTo>
                <a:cubicBezTo>
                  <a:pt x="2482133" y="256386"/>
                  <a:pt x="2539388" y="249456"/>
                  <a:pt x="2587294" y="218660"/>
                </a:cubicBezTo>
                <a:cubicBezTo>
                  <a:pt x="2612987" y="202143"/>
                  <a:pt x="2632013" y="176780"/>
                  <a:pt x="2656868" y="159026"/>
                </a:cubicBezTo>
                <a:cubicBezTo>
                  <a:pt x="2669750" y="149824"/>
                  <a:pt x="2765776" y="96617"/>
                  <a:pt x="2786076" y="89452"/>
                </a:cubicBezTo>
                <a:cubicBezTo>
                  <a:pt x="2926554" y="39871"/>
                  <a:pt x="2857175" y="77310"/>
                  <a:pt x="2984859" y="39756"/>
                </a:cubicBezTo>
                <a:cubicBezTo>
                  <a:pt x="3140020" y="-5879"/>
                  <a:pt x="2985835" y="18665"/>
                  <a:pt x="3153824" y="0"/>
                </a:cubicBezTo>
                <a:cubicBezTo>
                  <a:pt x="3183641" y="3313"/>
                  <a:pt x="3214263" y="2304"/>
                  <a:pt x="3243276" y="9939"/>
                </a:cubicBezTo>
                <a:cubicBezTo>
                  <a:pt x="3273383" y="17862"/>
                  <a:pt x="3359291" y="52454"/>
                  <a:pt x="3392363" y="79513"/>
                </a:cubicBezTo>
                <a:cubicBezTo>
                  <a:pt x="3505229" y="171858"/>
                  <a:pt x="3408849" y="143637"/>
                  <a:pt x="3591146" y="258417"/>
                </a:cubicBezTo>
                <a:cubicBezTo>
                  <a:pt x="3653444" y="297642"/>
                  <a:pt x="3705373" y="305117"/>
                  <a:pt x="3770050" y="318052"/>
                </a:cubicBezTo>
                <a:cubicBezTo>
                  <a:pt x="4190807" y="304800"/>
                  <a:pt x="4612040" y="302311"/>
                  <a:pt x="5032320" y="278295"/>
                </a:cubicBezTo>
                <a:cubicBezTo>
                  <a:pt x="5103550" y="274225"/>
                  <a:pt x="5192606" y="218707"/>
                  <a:pt x="5260920" y="198782"/>
                </a:cubicBezTo>
                <a:cubicBezTo>
                  <a:pt x="5394734" y="159753"/>
                  <a:pt x="5471469" y="163813"/>
                  <a:pt x="5618728" y="149087"/>
                </a:cubicBezTo>
                <a:cubicBezTo>
                  <a:pt x="5678432" y="143117"/>
                  <a:pt x="5737998" y="135834"/>
                  <a:pt x="5797633" y="129208"/>
                </a:cubicBezTo>
                <a:cubicBezTo>
                  <a:pt x="6042798" y="139147"/>
                  <a:pt x="6288769" y="136812"/>
                  <a:pt x="6533128" y="159026"/>
                </a:cubicBezTo>
                <a:cubicBezTo>
                  <a:pt x="6582178" y="163485"/>
                  <a:pt x="6627179" y="188922"/>
                  <a:pt x="6672276" y="208721"/>
                </a:cubicBezTo>
                <a:cubicBezTo>
                  <a:pt x="6763182" y="248631"/>
                  <a:pt x="6853362" y="290597"/>
                  <a:pt x="6940633" y="337930"/>
                </a:cubicBezTo>
                <a:cubicBezTo>
                  <a:pt x="7049015" y="396713"/>
                  <a:pt x="7154130" y="461426"/>
                  <a:pt x="7258685" y="526773"/>
                </a:cubicBezTo>
                <a:cubicBezTo>
                  <a:pt x="7286780" y="544332"/>
                  <a:pt x="7314771" y="562981"/>
                  <a:pt x="7338198" y="586408"/>
                </a:cubicBezTo>
                <a:cubicBezTo>
                  <a:pt x="7388004" y="636214"/>
                  <a:pt x="7434102" y="689835"/>
                  <a:pt x="7477346" y="745434"/>
                </a:cubicBezTo>
                <a:cubicBezTo>
                  <a:pt x="7503866" y="779532"/>
                  <a:pt x="7523729" y="818321"/>
                  <a:pt x="7546920" y="854765"/>
                </a:cubicBezTo>
                <a:cubicBezTo>
                  <a:pt x="7550233" y="877956"/>
                  <a:pt x="7552033" y="901415"/>
                  <a:pt x="7556859" y="924339"/>
                </a:cubicBezTo>
                <a:cubicBezTo>
                  <a:pt x="7565301" y="964440"/>
                  <a:pt x="7586676" y="1002628"/>
                  <a:pt x="7586676" y="1043608"/>
                </a:cubicBezTo>
                <a:cubicBezTo>
                  <a:pt x="7586676" y="1332014"/>
                  <a:pt x="7566798" y="1620078"/>
                  <a:pt x="7556859" y="1908313"/>
                </a:cubicBezTo>
                <a:cubicBezTo>
                  <a:pt x="7586676" y="2117035"/>
                  <a:pt x="7601956" y="2328356"/>
                  <a:pt x="7646311" y="2534478"/>
                </a:cubicBezTo>
                <a:cubicBezTo>
                  <a:pt x="7688363" y="2729897"/>
                  <a:pt x="7909108" y="2745770"/>
                  <a:pt x="7536981" y="2941982"/>
                </a:cubicBezTo>
                <a:cubicBezTo>
                  <a:pt x="7430829" y="2997953"/>
                  <a:pt x="7298442" y="2968487"/>
                  <a:pt x="7179172" y="2981739"/>
                </a:cubicBezTo>
                <a:cubicBezTo>
                  <a:pt x="7043337" y="2968487"/>
                  <a:pt x="6907197" y="2958062"/>
                  <a:pt x="6771668" y="2941982"/>
                </a:cubicBezTo>
                <a:cubicBezTo>
                  <a:pt x="6348829" y="2891815"/>
                  <a:pt x="6828822" y="2926051"/>
                  <a:pt x="6423798" y="2902226"/>
                </a:cubicBezTo>
                <a:cubicBezTo>
                  <a:pt x="6354224" y="2912165"/>
                  <a:pt x="6281517" y="2909132"/>
                  <a:pt x="6215076" y="2932043"/>
                </a:cubicBezTo>
                <a:cubicBezTo>
                  <a:pt x="6181782" y="2943524"/>
                  <a:pt x="6163362" y="2979995"/>
                  <a:pt x="6135563" y="3001617"/>
                </a:cubicBezTo>
                <a:cubicBezTo>
                  <a:pt x="6103641" y="3026445"/>
                  <a:pt x="6071800" y="3052057"/>
                  <a:pt x="6036172" y="3071191"/>
                </a:cubicBezTo>
                <a:cubicBezTo>
                  <a:pt x="5920298" y="3133420"/>
                  <a:pt x="5637225" y="3257720"/>
                  <a:pt x="5479581" y="3359426"/>
                </a:cubicBezTo>
                <a:cubicBezTo>
                  <a:pt x="5415490" y="3400775"/>
                  <a:pt x="5360655" y="3458157"/>
                  <a:pt x="5290737" y="3488634"/>
                </a:cubicBezTo>
                <a:cubicBezTo>
                  <a:pt x="5228793" y="3515635"/>
                  <a:pt x="5158216" y="3515139"/>
                  <a:pt x="5091955" y="3528391"/>
                </a:cubicBezTo>
                <a:lnTo>
                  <a:pt x="4465789" y="3508513"/>
                </a:lnTo>
                <a:cubicBezTo>
                  <a:pt x="4295465" y="3484396"/>
                  <a:pt x="4136225" y="3409010"/>
                  <a:pt x="3968833" y="3369365"/>
                </a:cubicBezTo>
                <a:cubicBezTo>
                  <a:pt x="3842937" y="3339548"/>
                  <a:pt x="3708493" y="3334396"/>
                  <a:pt x="3591146" y="3279913"/>
                </a:cubicBezTo>
                <a:cubicBezTo>
                  <a:pt x="3413214" y="3197302"/>
                  <a:pt x="3192064" y="3079807"/>
                  <a:pt x="2994798" y="3051313"/>
                </a:cubicBezTo>
                <a:cubicBezTo>
                  <a:pt x="2804361" y="3023805"/>
                  <a:pt x="2610485" y="3031434"/>
                  <a:pt x="2418328" y="3021495"/>
                </a:cubicBezTo>
                <a:cubicBezTo>
                  <a:pt x="2229485" y="3041373"/>
                  <a:pt x="2038622" y="3047162"/>
                  <a:pt x="1851798" y="3081130"/>
                </a:cubicBezTo>
                <a:cubicBezTo>
                  <a:pt x="1768513" y="3096273"/>
                  <a:pt x="1770912" y="3153006"/>
                  <a:pt x="1712650" y="3190460"/>
                </a:cubicBezTo>
                <a:cubicBezTo>
                  <a:pt x="1685203" y="3208105"/>
                  <a:pt x="1653015" y="3216965"/>
                  <a:pt x="1623198" y="3230217"/>
                </a:cubicBezTo>
                <a:cubicBezTo>
                  <a:pt x="864887" y="3195352"/>
                  <a:pt x="931720" y="3347439"/>
                  <a:pt x="519955" y="3031434"/>
                </a:cubicBezTo>
                <a:cubicBezTo>
                  <a:pt x="452947" y="2980009"/>
                  <a:pt x="384847" y="2927638"/>
                  <a:pt x="331111" y="2862469"/>
                </a:cubicBezTo>
                <a:cubicBezTo>
                  <a:pt x="228200" y="2737662"/>
                  <a:pt x="52815" y="2464904"/>
                  <a:pt x="52815" y="2464904"/>
                </a:cubicBezTo>
                <a:cubicBezTo>
                  <a:pt x="3439" y="2316774"/>
                  <a:pt x="-31447" y="2249193"/>
                  <a:pt x="42876" y="2047460"/>
                </a:cubicBezTo>
                <a:cubicBezTo>
                  <a:pt x="77935" y="1952299"/>
                  <a:pt x="231720" y="1808921"/>
                  <a:pt x="231720" y="1808921"/>
                </a:cubicBezTo>
                <a:cubicBezTo>
                  <a:pt x="244972" y="1775791"/>
                  <a:pt x="254857" y="1741106"/>
                  <a:pt x="271476" y="1709530"/>
                </a:cubicBezTo>
                <a:cubicBezTo>
                  <a:pt x="288166" y="1677818"/>
                  <a:pt x="315704" y="1652433"/>
                  <a:pt x="331111" y="1620078"/>
                </a:cubicBezTo>
                <a:cubicBezTo>
                  <a:pt x="349128" y="1582242"/>
                  <a:pt x="357616" y="1540565"/>
                  <a:pt x="370868" y="1500808"/>
                </a:cubicBezTo>
                <a:cubicBezTo>
                  <a:pt x="357616" y="1391478"/>
                  <a:pt x="364676" y="1277708"/>
                  <a:pt x="331111" y="1172817"/>
                </a:cubicBezTo>
                <a:cubicBezTo>
                  <a:pt x="310100" y="1107157"/>
                  <a:pt x="247312" y="1062967"/>
                  <a:pt x="211842" y="1003852"/>
                </a:cubicBezTo>
                <a:lnTo>
                  <a:pt x="182024" y="954156"/>
                </a:lnTo>
                <a:cubicBezTo>
                  <a:pt x="175398" y="927652"/>
                  <a:pt x="161293" y="901950"/>
                  <a:pt x="162146" y="874643"/>
                </a:cubicBezTo>
                <a:cubicBezTo>
                  <a:pt x="164649" y="794550"/>
                  <a:pt x="176830" y="714794"/>
                  <a:pt x="191963" y="636104"/>
                </a:cubicBezTo>
                <a:cubicBezTo>
                  <a:pt x="193733" y="626902"/>
                  <a:pt x="203748" y="620948"/>
                  <a:pt x="211842" y="616226"/>
                </a:cubicBezTo>
                <a:cubicBezTo>
                  <a:pt x="243837" y="597562"/>
                  <a:pt x="278949" y="584690"/>
                  <a:pt x="311233" y="566530"/>
                </a:cubicBezTo>
                <a:cubicBezTo>
                  <a:pt x="415352" y="507962"/>
                  <a:pt x="322608" y="532135"/>
                  <a:pt x="460320" y="516834"/>
                </a:cubicBezTo>
                <a:cubicBezTo>
                  <a:pt x="470259" y="503582"/>
                  <a:pt x="501218" y="489391"/>
                  <a:pt x="490137" y="477078"/>
                </a:cubicBezTo>
                <a:cubicBezTo>
                  <a:pt x="433798" y="414480"/>
                  <a:pt x="405052" y="417443"/>
                  <a:pt x="350989" y="417443"/>
                </a:cubicBezTo>
              </a:path>
            </a:pathLst>
          </a:cu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DF42F55-443F-4F2F-A3DD-A14C3CEC0B2F}"/>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4">
            <a:extLst>
              <a:ext uri="{FF2B5EF4-FFF2-40B4-BE49-F238E27FC236}">
                <a16:creationId xmlns:a16="http://schemas.microsoft.com/office/drawing/2014/main" id="{0DB5160C-4713-443C-A62D-C07A50277BCE}"/>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Bonus Question!</a:t>
            </a:r>
          </a:p>
        </p:txBody>
      </p:sp>
      <p:sp>
        <p:nvSpPr>
          <p:cNvPr id="13" name="TextBox 12">
            <a:extLst>
              <a:ext uri="{FF2B5EF4-FFF2-40B4-BE49-F238E27FC236}">
                <a16:creationId xmlns:a16="http://schemas.microsoft.com/office/drawing/2014/main" id="{BE405B4C-C189-43A3-B3C6-B356C43F4DFF}"/>
              </a:ext>
            </a:extLst>
          </p:cNvPr>
          <p:cNvSpPr txBox="1"/>
          <p:nvPr/>
        </p:nvSpPr>
        <p:spPr>
          <a:xfrm>
            <a:off x="3037456" y="2590800"/>
            <a:ext cx="6102626" cy="1938992"/>
          </a:xfrm>
          <a:prstGeom prst="rect">
            <a:avLst/>
          </a:prstGeom>
          <a:noFill/>
        </p:spPr>
        <p:txBody>
          <a:bodyPr wrap="square">
            <a:spAutoFit/>
          </a:bodyPr>
          <a:lstStyle/>
          <a:p>
            <a:r>
              <a:rPr lang="en-US" altLang="zh-CN" sz="4000" dirty="0"/>
              <a:t>Can</a:t>
            </a:r>
            <a:r>
              <a:rPr lang="zh-CN" altLang="en-US" sz="4000" dirty="0"/>
              <a:t> </a:t>
            </a:r>
            <a:r>
              <a:rPr lang="en-US" altLang="zh-CN" sz="4000" dirty="0"/>
              <a:t>s</a:t>
            </a:r>
            <a:r>
              <a:rPr lang="en-US" sz="4000" dirty="0"/>
              <a:t>tealth assessment be used in </a:t>
            </a:r>
            <a:r>
              <a:rPr lang="en-US" sz="4000" i="1" dirty="0"/>
              <a:t>existing</a:t>
            </a:r>
            <a:r>
              <a:rPr lang="en-US" sz="4000" dirty="0"/>
              <a:t> games </a:t>
            </a:r>
            <a:r>
              <a:rPr lang="en-US" altLang="zh-CN" sz="4000" dirty="0"/>
              <a:t>to</a:t>
            </a:r>
            <a:r>
              <a:rPr lang="zh-CN" altLang="en-US" sz="4000" dirty="0"/>
              <a:t> </a:t>
            </a:r>
            <a:r>
              <a:rPr lang="en-US" altLang="zh-CN" sz="4000" dirty="0"/>
              <a:t>measure</a:t>
            </a:r>
            <a:r>
              <a:rPr lang="zh-CN" altLang="en-US" sz="4000" dirty="0"/>
              <a:t> </a:t>
            </a:r>
            <a:r>
              <a:rPr lang="en-US" altLang="zh-CN" sz="4000" dirty="0"/>
              <a:t>students’</a:t>
            </a:r>
            <a:r>
              <a:rPr lang="zh-CN" altLang="en-US" sz="4000" dirty="0"/>
              <a:t> </a:t>
            </a:r>
            <a:r>
              <a:rPr lang="en-US" altLang="zh-CN" sz="4000" dirty="0"/>
              <a:t>abilities?</a:t>
            </a:r>
          </a:p>
        </p:txBody>
      </p:sp>
    </p:spTree>
    <p:extLst>
      <p:ext uri="{BB962C8B-B14F-4D97-AF65-F5344CB8AC3E}">
        <p14:creationId xmlns:p14="http://schemas.microsoft.com/office/powerpoint/2010/main" val="3310862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142E2E-57C9-41DD-9D5B-A97371B3E5B5}"/>
              </a:ext>
            </a:extLst>
          </p:cNvPr>
          <p:cNvGrpSpPr/>
          <p:nvPr/>
        </p:nvGrpSpPr>
        <p:grpSpPr>
          <a:xfrm>
            <a:off x="806331" y="1481433"/>
            <a:ext cx="3792174" cy="3174339"/>
            <a:chOff x="196731" y="175147"/>
            <a:chExt cx="3792174" cy="3174339"/>
          </a:xfrm>
        </p:grpSpPr>
        <p:pic>
          <p:nvPicPr>
            <p:cNvPr id="7" name="Picture 2" descr="The Elder Scrolls IV: Oblivion feels sparse and strange 12 years on | PC  Gamer">
              <a:extLst>
                <a:ext uri="{FF2B5EF4-FFF2-40B4-BE49-F238E27FC236}">
                  <a16:creationId xmlns:a16="http://schemas.microsoft.com/office/drawing/2014/main" id="{D67A65A2-A261-4ABC-A057-BF23A42EEB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98" r="14603" b="-1"/>
            <a:stretch/>
          </p:blipFill>
          <p:spPr bwMode="auto">
            <a:xfrm>
              <a:off x="19673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B2E9A6-4B2A-4E8A-930C-B885DB7A10F6}"/>
                </a:ext>
              </a:extLst>
            </p:cNvPr>
            <p:cNvSpPr/>
            <p:nvPr/>
          </p:nvSpPr>
          <p:spPr>
            <a:xfrm>
              <a:off x="1147547" y="3028963"/>
              <a:ext cx="2069869" cy="301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Oblivion</a:t>
              </a:r>
            </a:p>
          </p:txBody>
        </p:sp>
      </p:grpSp>
      <p:grpSp>
        <p:nvGrpSpPr>
          <p:cNvPr id="9" name="Group 8">
            <a:extLst>
              <a:ext uri="{FF2B5EF4-FFF2-40B4-BE49-F238E27FC236}">
                <a16:creationId xmlns:a16="http://schemas.microsoft.com/office/drawing/2014/main" id="{5D34F4A2-B243-4010-A77B-42F631F0F93A}"/>
              </a:ext>
            </a:extLst>
          </p:cNvPr>
          <p:cNvGrpSpPr/>
          <p:nvPr/>
        </p:nvGrpSpPr>
        <p:grpSpPr>
          <a:xfrm>
            <a:off x="7150100" y="1481433"/>
            <a:ext cx="3792174" cy="3171426"/>
            <a:chOff x="191088" y="3508511"/>
            <a:chExt cx="3792174" cy="3171426"/>
          </a:xfrm>
        </p:grpSpPr>
        <p:pic>
          <p:nvPicPr>
            <p:cNvPr id="10" name="Picture 9" descr="Graphical user interface, application&#10;&#10;Description automatically generated">
              <a:extLst>
                <a:ext uri="{FF2B5EF4-FFF2-40B4-BE49-F238E27FC236}">
                  <a16:creationId xmlns:a16="http://schemas.microsoft.com/office/drawing/2014/main" id="{8FC09C91-896B-4387-9F82-DFD1282B5424}"/>
                </a:ext>
              </a:extLst>
            </p:cNvPr>
            <p:cNvPicPr>
              <a:picLocks noChangeAspect="1"/>
            </p:cNvPicPr>
            <p:nvPr/>
          </p:nvPicPr>
          <p:blipFill rotWithShape="1">
            <a:blip r:embed="rId4"/>
            <a:srcRect l="3060" r="6659" b="-4"/>
            <a:stretch/>
          </p:blipFill>
          <p:spPr>
            <a:xfrm>
              <a:off x="191088" y="3508511"/>
              <a:ext cx="3792174" cy="3171426"/>
            </a:xfrm>
            <a:prstGeom prst="rect">
              <a:avLst/>
            </a:prstGeom>
          </p:spPr>
        </p:pic>
        <p:sp>
          <p:nvSpPr>
            <p:cNvPr id="11" name="Rectangle 10">
              <a:extLst>
                <a:ext uri="{FF2B5EF4-FFF2-40B4-BE49-F238E27FC236}">
                  <a16:creationId xmlns:a16="http://schemas.microsoft.com/office/drawing/2014/main" id="{F478C112-D3C2-49F4-929F-25CC41F524FF}"/>
                </a:ext>
              </a:extLst>
            </p:cNvPr>
            <p:cNvSpPr/>
            <p:nvPr/>
          </p:nvSpPr>
          <p:spPr>
            <a:xfrm>
              <a:off x="1202763" y="6342834"/>
              <a:ext cx="2069869" cy="3058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Plants vs. Zombies 2</a:t>
              </a:r>
            </a:p>
          </p:txBody>
        </p:sp>
      </p:grpSp>
      <p:sp>
        <p:nvSpPr>
          <p:cNvPr id="13" name="TextBox 12">
            <a:extLst>
              <a:ext uri="{FF2B5EF4-FFF2-40B4-BE49-F238E27FC236}">
                <a16:creationId xmlns:a16="http://schemas.microsoft.com/office/drawing/2014/main" id="{F6C8FFD6-9CAC-4E9C-B276-ECB50F7A9E5E}"/>
              </a:ext>
            </a:extLst>
          </p:cNvPr>
          <p:cNvSpPr txBox="1"/>
          <p:nvPr/>
        </p:nvSpPr>
        <p:spPr>
          <a:xfrm>
            <a:off x="704731" y="4955628"/>
            <a:ext cx="452845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1</a:t>
            </a:r>
            <a:r>
              <a:rPr lang="en-US" sz="1600" baseline="30000" dirty="0"/>
              <a:t>st</a:t>
            </a:r>
            <a:r>
              <a:rPr lang="en-US" sz="1600" dirty="0"/>
              <a:t> stealth assessment (proof of concept)</a:t>
            </a:r>
          </a:p>
          <a:p>
            <a:pPr marL="285750" indent="-285750">
              <a:buFont typeface="Arial" panose="020B0604020202020204" pitchFamily="34" charset="0"/>
              <a:buChar char="•"/>
            </a:pPr>
            <a:r>
              <a:rPr lang="en-US" sz="1600" dirty="0"/>
              <a:t>Measured </a:t>
            </a:r>
            <a:r>
              <a:rPr lang="en-US" sz="1600" b="1" i="1" dirty="0"/>
              <a:t>creative problem-solving skills</a:t>
            </a:r>
          </a:p>
          <a:p>
            <a:pPr marL="285750" indent="-285750">
              <a:buFont typeface="Arial" panose="020B0604020202020204" pitchFamily="34" charset="0"/>
              <a:buChar char="•"/>
            </a:pPr>
            <a:r>
              <a:rPr lang="en-US" sz="1600" dirty="0"/>
              <a:t>Merged cog &amp; non-cog variables</a:t>
            </a:r>
          </a:p>
          <a:p>
            <a:pPr marL="285750" indent="-285750">
              <a:buFont typeface="Arial" panose="020B0604020202020204" pitchFamily="34" charset="0"/>
              <a:buChar char="•"/>
            </a:pPr>
            <a:r>
              <a:rPr lang="en-US" sz="1600" dirty="0"/>
              <a:t>Used Bayes nets to accumulate estimates</a:t>
            </a:r>
          </a:p>
          <a:p>
            <a:pPr marL="285750" indent="-285750">
              <a:buFont typeface="Arial" panose="020B0604020202020204" pitchFamily="34" charset="0"/>
              <a:buChar char="•"/>
            </a:pPr>
            <a:r>
              <a:rPr lang="en-US" sz="1600" b="0" i="0" dirty="0">
                <a:solidFill>
                  <a:srgbClr val="000000"/>
                </a:solidFill>
                <a:effectLst/>
              </a:rPr>
              <a:t>Shute et al. (2009). </a:t>
            </a:r>
            <a:r>
              <a:rPr lang="en-US" sz="1400" b="0" i="0" u="none" strike="noStrike" dirty="0">
                <a:solidFill>
                  <a:srgbClr val="990000"/>
                </a:solidFill>
                <a:effectLst/>
                <a:hlinkClick r:id="rId5"/>
              </a:rPr>
              <a:t>Melding the power of serious games and embedded assessment to monitor and foster learning: Flow and grow</a:t>
            </a:r>
            <a:r>
              <a:rPr lang="en-US" sz="1400" b="0" i="0" dirty="0">
                <a:solidFill>
                  <a:srgbClr val="000000"/>
                </a:solidFill>
                <a:effectLst/>
              </a:rPr>
              <a:t>. </a:t>
            </a:r>
            <a:endParaRPr lang="en-US" sz="1600" dirty="0"/>
          </a:p>
        </p:txBody>
      </p:sp>
      <p:sp>
        <p:nvSpPr>
          <p:cNvPr id="15" name="TextBox 14">
            <a:extLst>
              <a:ext uri="{FF2B5EF4-FFF2-40B4-BE49-F238E27FC236}">
                <a16:creationId xmlns:a16="http://schemas.microsoft.com/office/drawing/2014/main" id="{B8E8EA83-44B5-4D00-B63A-DCA7DF5C088D}"/>
              </a:ext>
            </a:extLst>
          </p:cNvPr>
          <p:cNvSpPr txBox="1"/>
          <p:nvPr/>
        </p:nvSpPr>
        <p:spPr>
          <a:xfrm>
            <a:off x="7098272" y="4955628"/>
            <a:ext cx="4738127" cy="1538883"/>
          </a:xfrm>
          <a:prstGeom prst="rect">
            <a:avLst/>
          </a:prstGeom>
          <a:noFill/>
        </p:spPr>
        <p:txBody>
          <a:bodyPr wrap="square" rtlCol="0">
            <a:spAutoFit/>
          </a:bodyPr>
          <a:lstStyle/>
          <a:p>
            <a:pPr marL="285750" indent="-285750">
              <a:buFont typeface="Arial" panose="020B0604020202020204" pitchFamily="34" charset="0"/>
              <a:buChar char="•"/>
            </a:pPr>
            <a:r>
              <a:rPr lang="en-US" sz="1600" dirty="0"/>
              <a:t>Love this game! </a:t>
            </a:r>
          </a:p>
          <a:p>
            <a:pPr marL="285750" indent="-285750">
              <a:buFont typeface="Arial" panose="020B0604020202020204" pitchFamily="34" charset="0"/>
              <a:buChar char="•"/>
            </a:pPr>
            <a:r>
              <a:rPr lang="en-US" sz="1600" dirty="0"/>
              <a:t>Measured </a:t>
            </a:r>
            <a:r>
              <a:rPr lang="en-US" sz="1600" b="1" i="1" dirty="0"/>
              <a:t>problem-solving skills</a:t>
            </a:r>
          </a:p>
          <a:p>
            <a:pPr marL="285750" indent="-285750">
              <a:buFont typeface="Arial" panose="020B0604020202020204" pitchFamily="34" charset="0"/>
              <a:buChar char="•"/>
            </a:pPr>
            <a:r>
              <a:rPr lang="en-US" sz="1600" dirty="0"/>
              <a:t>Used Bayes nets to accumulate estimates</a:t>
            </a:r>
          </a:p>
          <a:p>
            <a:pPr marL="285750" indent="-285750">
              <a:buFont typeface="Arial" panose="020B0604020202020204" pitchFamily="34" charset="0"/>
              <a:buChar char="•"/>
            </a:pPr>
            <a:r>
              <a:rPr lang="en-US" sz="1600" dirty="0"/>
              <a:t>Validated stealth assessment to external measures</a:t>
            </a:r>
          </a:p>
          <a:p>
            <a:pPr marL="285750" indent="-285750">
              <a:buFont typeface="Arial" panose="020B0604020202020204" pitchFamily="34" charset="0"/>
              <a:buChar char="•"/>
            </a:pPr>
            <a:r>
              <a:rPr lang="en-US" sz="1600" b="0" i="0" dirty="0">
                <a:solidFill>
                  <a:srgbClr val="000000"/>
                </a:solidFill>
                <a:effectLst/>
              </a:rPr>
              <a:t>Shute, et al. (2016). </a:t>
            </a:r>
            <a:r>
              <a:rPr lang="en-US" sz="1400" b="0" i="0" u="none" strike="noStrike" dirty="0">
                <a:solidFill>
                  <a:srgbClr val="990000"/>
                </a:solidFill>
                <a:effectLst/>
                <a:hlinkClick r:id="rId6"/>
              </a:rPr>
              <a:t>Measuring problem solving skills via stealth assessment in an engaging video game</a:t>
            </a:r>
            <a:r>
              <a:rPr lang="en-US" sz="1400" b="0" i="0" dirty="0">
                <a:solidFill>
                  <a:srgbClr val="000000"/>
                </a:solidFill>
                <a:effectLst/>
              </a:rPr>
              <a:t>. </a:t>
            </a:r>
            <a:endParaRPr lang="en-US" sz="1600" dirty="0"/>
          </a:p>
        </p:txBody>
      </p:sp>
      <p:sp>
        <p:nvSpPr>
          <p:cNvPr id="12" name="Rectangle 11">
            <a:extLst>
              <a:ext uri="{FF2B5EF4-FFF2-40B4-BE49-F238E27FC236}">
                <a16:creationId xmlns:a16="http://schemas.microsoft.com/office/drawing/2014/main" id="{D417514B-A71A-4DF2-AE9E-63C5FA858D12}"/>
              </a:ext>
            </a:extLst>
          </p:cNvPr>
          <p:cNvSpPr/>
          <p:nvPr/>
        </p:nvSpPr>
        <p:spPr>
          <a:xfrm>
            <a:off x="-32170"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4">
            <a:extLst>
              <a:ext uri="{FF2B5EF4-FFF2-40B4-BE49-F238E27FC236}">
                <a16:creationId xmlns:a16="http://schemas.microsoft.com/office/drawing/2014/main" id="{E95E54C5-0E7A-4A0C-8378-E8778A5E3FD5}"/>
              </a:ext>
            </a:extLst>
          </p:cNvPr>
          <p:cNvSpPr>
            <a:spLocks/>
          </p:cNvSpPr>
          <p:nvPr/>
        </p:nvSpPr>
        <p:spPr bwMode="auto">
          <a:xfrm>
            <a:off x="838200" y="-33399"/>
            <a:ext cx="11182004"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in Commercial Games</a:t>
            </a:r>
          </a:p>
        </p:txBody>
      </p:sp>
    </p:spTree>
    <p:extLst>
      <p:ext uri="{BB962C8B-B14F-4D97-AF65-F5344CB8AC3E}">
        <p14:creationId xmlns:p14="http://schemas.microsoft.com/office/powerpoint/2010/main" val="2244965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142E2E-57C9-41DD-9D5B-A97371B3E5B5}"/>
              </a:ext>
            </a:extLst>
          </p:cNvPr>
          <p:cNvGrpSpPr/>
          <p:nvPr/>
        </p:nvGrpSpPr>
        <p:grpSpPr>
          <a:xfrm>
            <a:off x="340819" y="1244729"/>
            <a:ext cx="3104984" cy="2869251"/>
            <a:chOff x="196731" y="175147"/>
            <a:chExt cx="3792174" cy="3174339"/>
          </a:xfrm>
        </p:grpSpPr>
        <p:pic>
          <p:nvPicPr>
            <p:cNvPr id="7" name="Picture 2" descr="The Elder Scrolls IV: Oblivion feels sparse and strange 12 years on | PC  Gamer">
              <a:extLst>
                <a:ext uri="{FF2B5EF4-FFF2-40B4-BE49-F238E27FC236}">
                  <a16:creationId xmlns:a16="http://schemas.microsoft.com/office/drawing/2014/main" id="{D67A65A2-A261-4ABC-A057-BF23A42EEB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98" r="14603" b="-1"/>
            <a:stretch/>
          </p:blipFill>
          <p:spPr bwMode="auto">
            <a:xfrm>
              <a:off x="19673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B2E9A6-4B2A-4E8A-930C-B885DB7A10F6}"/>
                </a:ext>
              </a:extLst>
            </p:cNvPr>
            <p:cNvSpPr/>
            <p:nvPr/>
          </p:nvSpPr>
          <p:spPr>
            <a:xfrm>
              <a:off x="1147547" y="3028963"/>
              <a:ext cx="2069869" cy="301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Oblivion</a:t>
              </a:r>
            </a:p>
          </p:txBody>
        </p:sp>
      </p:grpSp>
      <p:grpSp>
        <p:nvGrpSpPr>
          <p:cNvPr id="12" name="Group 11">
            <a:extLst>
              <a:ext uri="{FF2B5EF4-FFF2-40B4-BE49-F238E27FC236}">
                <a16:creationId xmlns:a16="http://schemas.microsoft.com/office/drawing/2014/main" id="{29BAC4D8-204D-47DC-9231-640D354691DF}"/>
              </a:ext>
            </a:extLst>
          </p:cNvPr>
          <p:cNvGrpSpPr/>
          <p:nvPr/>
        </p:nvGrpSpPr>
        <p:grpSpPr>
          <a:xfrm>
            <a:off x="340818" y="1225692"/>
            <a:ext cx="3143111" cy="2883825"/>
            <a:chOff x="4209091" y="175147"/>
            <a:chExt cx="3792174" cy="3174339"/>
          </a:xfrm>
        </p:grpSpPr>
        <p:pic>
          <p:nvPicPr>
            <p:cNvPr id="13" name="Picture 4" descr="Triseum unveils calculus educational game Variant: Limits | VentureBeat">
              <a:extLst>
                <a:ext uri="{FF2B5EF4-FFF2-40B4-BE49-F238E27FC236}">
                  <a16:creationId xmlns:a16="http://schemas.microsoft.com/office/drawing/2014/main" id="{8BB1EA44-C47E-4AE0-8BCC-351D16F06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3" r="26198" b="-1"/>
            <a:stretch/>
          </p:blipFill>
          <p:spPr bwMode="auto">
            <a:xfrm>
              <a:off x="420909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8B720ED-9FCB-4D84-AAD0-201B38DE4EEB}"/>
                </a:ext>
              </a:extLst>
            </p:cNvPr>
            <p:cNvSpPr/>
            <p:nvPr/>
          </p:nvSpPr>
          <p:spPr>
            <a:xfrm>
              <a:off x="5184762" y="3048000"/>
              <a:ext cx="2069869" cy="301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Variant: Limits</a:t>
              </a:r>
            </a:p>
          </p:txBody>
        </p:sp>
      </p:grpSp>
      <p:grpSp>
        <p:nvGrpSpPr>
          <p:cNvPr id="15" name="Group 14">
            <a:extLst>
              <a:ext uri="{FF2B5EF4-FFF2-40B4-BE49-F238E27FC236}">
                <a16:creationId xmlns:a16="http://schemas.microsoft.com/office/drawing/2014/main" id="{094BECA9-E60E-4D40-99C9-460BF1B2F144}"/>
              </a:ext>
            </a:extLst>
          </p:cNvPr>
          <p:cNvGrpSpPr/>
          <p:nvPr/>
        </p:nvGrpSpPr>
        <p:grpSpPr>
          <a:xfrm>
            <a:off x="4399795" y="1210587"/>
            <a:ext cx="3163489" cy="2869251"/>
            <a:chOff x="8194217" y="175147"/>
            <a:chExt cx="3792174" cy="3174339"/>
          </a:xfrm>
        </p:grpSpPr>
        <p:pic>
          <p:nvPicPr>
            <p:cNvPr id="16" name="Picture 2" descr="Amazon.com: Portal 2 - Xbox 360 : Video Games">
              <a:extLst>
                <a:ext uri="{FF2B5EF4-FFF2-40B4-BE49-F238E27FC236}">
                  <a16:creationId xmlns:a16="http://schemas.microsoft.com/office/drawing/2014/main" id="{D3F78EBD-6170-4C10-8BA4-D48B4291D9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785" r="10016" b="-1"/>
            <a:stretch/>
          </p:blipFill>
          <p:spPr bwMode="auto">
            <a:xfrm>
              <a:off x="8194217"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CA7C672-25B8-4FB0-9E7D-C7EFA6A09B22}"/>
                </a:ext>
              </a:extLst>
            </p:cNvPr>
            <p:cNvSpPr/>
            <p:nvPr/>
          </p:nvSpPr>
          <p:spPr>
            <a:xfrm>
              <a:off x="9171225" y="3048000"/>
              <a:ext cx="2069869" cy="301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Portal 2</a:t>
              </a:r>
            </a:p>
          </p:txBody>
        </p:sp>
      </p:grpSp>
      <p:sp>
        <p:nvSpPr>
          <p:cNvPr id="18" name="Rectangle 17">
            <a:extLst>
              <a:ext uri="{FF2B5EF4-FFF2-40B4-BE49-F238E27FC236}">
                <a16:creationId xmlns:a16="http://schemas.microsoft.com/office/drawing/2014/main" id="{6F9B79E1-F338-42F9-B317-7E2D34CB8A15}"/>
              </a:ext>
            </a:extLst>
          </p:cNvPr>
          <p:cNvSpPr/>
          <p:nvPr/>
        </p:nvSpPr>
        <p:spPr>
          <a:xfrm>
            <a:off x="-32170"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4">
            <a:extLst>
              <a:ext uri="{FF2B5EF4-FFF2-40B4-BE49-F238E27FC236}">
                <a16:creationId xmlns:a16="http://schemas.microsoft.com/office/drawing/2014/main" id="{97ECA295-87BD-475F-A564-DCB512BA9D6C}"/>
              </a:ext>
            </a:extLst>
          </p:cNvPr>
          <p:cNvSpPr>
            <a:spLocks/>
          </p:cNvSpPr>
          <p:nvPr/>
        </p:nvSpPr>
        <p:spPr bwMode="auto">
          <a:xfrm>
            <a:off x="838200" y="-33399"/>
            <a:ext cx="11182004"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in Commercial Games</a:t>
            </a:r>
          </a:p>
        </p:txBody>
      </p:sp>
      <p:grpSp>
        <p:nvGrpSpPr>
          <p:cNvPr id="20" name="Group 19">
            <a:extLst>
              <a:ext uri="{FF2B5EF4-FFF2-40B4-BE49-F238E27FC236}">
                <a16:creationId xmlns:a16="http://schemas.microsoft.com/office/drawing/2014/main" id="{83C0A444-0CF5-48B4-AC63-C89B3946760A}"/>
              </a:ext>
            </a:extLst>
          </p:cNvPr>
          <p:cNvGrpSpPr/>
          <p:nvPr/>
        </p:nvGrpSpPr>
        <p:grpSpPr>
          <a:xfrm>
            <a:off x="8541147" y="1210587"/>
            <a:ext cx="3104984" cy="2866618"/>
            <a:chOff x="8188574" y="3508511"/>
            <a:chExt cx="3792174" cy="3171426"/>
          </a:xfrm>
        </p:grpSpPr>
        <p:pic>
          <p:nvPicPr>
            <p:cNvPr id="21" name="Picture 6" descr="World of Goo on Steam">
              <a:extLst>
                <a:ext uri="{FF2B5EF4-FFF2-40B4-BE49-F238E27FC236}">
                  <a16:creationId xmlns:a16="http://schemas.microsoft.com/office/drawing/2014/main" id="{D373AA26-2325-49EC-854D-5188750CB1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38" r="15201" b="-2"/>
            <a:stretch/>
          </p:blipFill>
          <p:spPr bwMode="auto">
            <a:xfrm>
              <a:off x="8188574"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FADC1A1-BA34-4F63-B41F-308121E8F57A}"/>
                </a:ext>
              </a:extLst>
            </p:cNvPr>
            <p:cNvSpPr/>
            <p:nvPr/>
          </p:nvSpPr>
          <p:spPr>
            <a:xfrm>
              <a:off x="9209641" y="6374063"/>
              <a:ext cx="2069869" cy="3058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World of Goo</a:t>
              </a:r>
            </a:p>
          </p:txBody>
        </p:sp>
      </p:grpSp>
      <p:sp>
        <p:nvSpPr>
          <p:cNvPr id="23" name="TextBox 22">
            <a:extLst>
              <a:ext uri="{FF2B5EF4-FFF2-40B4-BE49-F238E27FC236}">
                <a16:creationId xmlns:a16="http://schemas.microsoft.com/office/drawing/2014/main" id="{CC9EFE5F-4EE6-43CE-A6B1-57756C6C080E}"/>
              </a:ext>
            </a:extLst>
          </p:cNvPr>
          <p:cNvSpPr txBox="1"/>
          <p:nvPr/>
        </p:nvSpPr>
        <p:spPr>
          <a:xfrm>
            <a:off x="235238" y="5940785"/>
            <a:ext cx="11784966" cy="954107"/>
          </a:xfrm>
          <a:prstGeom prst="rect">
            <a:avLst/>
          </a:prstGeom>
          <a:noFill/>
        </p:spPr>
        <p:txBody>
          <a:bodyPr wrap="square">
            <a:spAutoFit/>
          </a:bodyPr>
          <a:lstStyle/>
          <a:p>
            <a:r>
              <a:rPr lang="en-US" sz="2800" dirty="0">
                <a:solidFill>
                  <a:srgbClr val="C00000"/>
                </a:solidFill>
              </a:rPr>
              <a:t>LESSON LEARNED—</a:t>
            </a:r>
            <a:r>
              <a:rPr lang="en-US" altLang="zh-CN" sz="2800" i="1" dirty="0">
                <a:solidFill>
                  <a:srgbClr val="C00000"/>
                </a:solidFill>
              </a:rPr>
              <a:t>Stealth</a:t>
            </a:r>
            <a:r>
              <a:rPr lang="zh-CN" altLang="en-US" sz="2800" i="1" dirty="0">
                <a:solidFill>
                  <a:srgbClr val="C00000"/>
                </a:solidFill>
              </a:rPr>
              <a:t> </a:t>
            </a:r>
            <a:r>
              <a:rPr lang="en-US" altLang="zh-CN" sz="2800" i="1" dirty="0">
                <a:solidFill>
                  <a:srgbClr val="C00000"/>
                </a:solidFill>
              </a:rPr>
              <a:t>assessment</a:t>
            </a:r>
            <a:r>
              <a:rPr lang="zh-CN" altLang="en-US" sz="2800" i="1" dirty="0">
                <a:solidFill>
                  <a:srgbClr val="C00000"/>
                </a:solidFill>
              </a:rPr>
              <a:t> </a:t>
            </a:r>
            <a:r>
              <a:rPr lang="en-US" altLang="zh-CN" sz="2800" i="1" dirty="0">
                <a:solidFill>
                  <a:srgbClr val="C00000"/>
                </a:solidFill>
              </a:rPr>
              <a:t>can</a:t>
            </a:r>
            <a:r>
              <a:rPr lang="zh-CN" altLang="en-US" sz="2800" i="1" dirty="0">
                <a:solidFill>
                  <a:srgbClr val="C00000"/>
                </a:solidFill>
              </a:rPr>
              <a:t> </a:t>
            </a:r>
            <a:r>
              <a:rPr lang="en-US" altLang="zh-CN" sz="2800" i="1" dirty="0">
                <a:solidFill>
                  <a:srgbClr val="C00000"/>
                </a:solidFill>
              </a:rPr>
              <a:t>be</a:t>
            </a:r>
            <a:r>
              <a:rPr lang="en-US" sz="2800" i="1" dirty="0">
                <a:solidFill>
                  <a:srgbClr val="C00000"/>
                </a:solidFill>
              </a:rPr>
              <a:t> </a:t>
            </a:r>
            <a:r>
              <a:rPr lang="en-US" altLang="zh-CN" sz="2800" i="1" dirty="0">
                <a:solidFill>
                  <a:srgbClr val="C00000"/>
                </a:solidFill>
              </a:rPr>
              <a:t>included</a:t>
            </a:r>
            <a:r>
              <a:rPr lang="zh-CN" altLang="en-US" sz="2800" i="1" dirty="0">
                <a:solidFill>
                  <a:srgbClr val="C00000"/>
                </a:solidFill>
              </a:rPr>
              <a:t> </a:t>
            </a:r>
            <a:r>
              <a:rPr lang="en-US" altLang="zh-CN" sz="2800" i="1" dirty="0">
                <a:solidFill>
                  <a:srgbClr val="C00000"/>
                </a:solidFill>
              </a:rPr>
              <a:t>in</a:t>
            </a:r>
            <a:r>
              <a:rPr lang="zh-CN" altLang="en-US" sz="2800" i="1" dirty="0">
                <a:solidFill>
                  <a:srgbClr val="C00000"/>
                </a:solidFill>
              </a:rPr>
              <a:t> </a:t>
            </a:r>
            <a:r>
              <a:rPr lang="en-US" altLang="zh-CN" sz="2800" i="1" dirty="0">
                <a:solidFill>
                  <a:srgbClr val="C00000"/>
                </a:solidFill>
              </a:rPr>
              <a:t>existing</a:t>
            </a:r>
            <a:r>
              <a:rPr lang="zh-CN" altLang="en-US" sz="2800" i="1" dirty="0">
                <a:solidFill>
                  <a:srgbClr val="C00000"/>
                </a:solidFill>
              </a:rPr>
              <a:t> </a:t>
            </a:r>
            <a:r>
              <a:rPr lang="en-US" altLang="zh-CN" sz="2800" i="1" dirty="0">
                <a:solidFill>
                  <a:srgbClr val="C00000"/>
                </a:solidFill>
              </a:rPr>
              <a:t>commercial</a:t>
            </a:r>
            <a:r>
              <a:rPr lang="zh-CN" altLang="en-US" sz="2800" i="1" dirty="0">
                <a:solidFill>
                  <a:srgbClr val="C00000"/>
                </a:solidFill>
              </a:rPr>
              <a:t> </a:t>
            </a:r>
            <a:r>
              <a:rPr lang="en-US" altLang="zh-CN" sz="2800" i="1" dirty="0">
                <a:solidFill>
                  <a:srgbClr val="C00000"/>
                </a:solidFill>
              </a:rPr>
              <a:t>games to measure important competencies! </a:t>
            </a:r>
            <a:r>
              <a:rPr lang="zh-CN" altLang="en-US" sz="2800" i="1" dirty="0">
                <a:solidFill>
                  <a:srgbClr val="C00000"/>
                </a:solidFill>
              </a:rPr>
              <a:t> </a:t>
            </a:r>
            <a:endParaRPr lang="en-US" sz="2800" i="1" dirty="0">
              <a:solidFill>
                <a:srgbClr val="C00000"/>
              </a:solidFill>
            </a:endParaRPr>
          </a:p>
        </p:txBody>
      </p:sp>
      <p:sp>
        <p:nvSpPr>
          <p:cNvPr id="24" name="TextBox 23">
            <a:extLst>
              <a:ext uri="{FF2B5EF4-FFF2-40B4-BE49-F238E27FC236}">
                <a16:creationId xmlns:a16="http://schemas.microsoft.com/office/drawing/2014/main" id="{865F4BEF-7D54-4E73-BF20-52E748E16FC8}"/>
              </a:ext>
            </a:extLst>
          </p:cNvPr>
          <p:cNvSpPr txBox="1"/>
          <p:nvPr/>
        </p:nvSpPr>
        <p:spPr>
          <a:xfrm>
            <a:off x="89589" y="4195504"/>
            <a:ext cx="3667764" cy="1508105"/>
          </a:xfrm>
          <a:prstGeom prst="rect">
            <a:avLst/>
          </a:prstGeom>
          <a:noFill/>
        </p:spPr>
        <p:txBody>
          <a:bodyPr wrap="square" rtlCol="0">
            <a:spAutoFit/>
          </a:bodyPr>
          <a:lstStyle/>
          <a:p>
            <a:pPr marL="285750" indent="-285750">
              <a:buFont typeface="Arial" panose="020B0604020202020204" pitchFamily="34" charset="0"/>
              <a:buChar char="•"/>
            </a:pPr>
            <a:r>
              <a:rPr lang="en-US" sz="1600" dirty="0"/>
              <a:t>Measured </a:t>
            </a:r>
            <a:r>
              <a:rPr lang="en-US" sz="1600" b="1" i="1" dirty="0"/>
              <a:t>calculus knowledge</a:t>
            </a:r>
          </a:p>
          <a:p>
            <a:pPr marL="285750" indent="-285750">
              <a:buFont typeface="Arial" panose="020B0604020202020204" pitchFamily="34" charset="0"/>
              <a:buChar char="•"/>
            </a:pPr>
            <a:r>
              <a:rPr lang="en-US" sz="1600" dirty="0"/>
              <a:t>Validated the stealth asst measure. </a:t>
            </a:r>
          </a:p>
          <a:p>
            <a:pPr marL="285750" indent="-285750">
              <a:buFont typeface="Arial" panose="020B0604020202020204" pitchFamily="34" charset="0"/>
              <a:buChar char="•"/>
            </a:pPr>
            <a:r>
              <a:rPr lang="en-US" sz="1600" b="0" i="0" dirty="0">
                <a:solidFill>
                  <a:srgbClr val="000000"/>
                </a:solidFill>
                <a:effectLst/>
              </a:rPr>
              <a:t>Smith, G., Shute, V. J., &amp; Muenzenberger, A. (2019). </a:t>
            </a:r>
            <a:r>
              <a:rPr lang="en-US" sz="1400" b="0" i="0" u="none" strike="noStrike" dirty="0">
                <a:solidFill>
                  <a:srgbClr val="990000"/>
                </a:solidFill>
                <a:effectLst/>
                <a:hlinkClick r:id="rId7"/>
              </a:rPr>
              <a:t>Designing and validating a stealth assessment for calculus competencies</a:t>
            </a:r>
            <a:r>
              <a:rPr lang="en-US" sz="1400" b="0" i="0" dirty="0">
                <a:solidFill>
                  <a:srgbClr val="000000"/>
                </a:solidFill>
                <a:effectLst/>
              </a:rPr>
              <a:t>. </a:t>
            </a:r>
            <a:endParaRPr lang="en-US" sz="1600" dirty="0"/>
          </a:p>
        </p:txBody>
      </p:sp>
      <p:sp>
        <p:nvSpPr>
          <p:cNvPr id="25" name="TextBox 24">
            <a:extLst>
              <a:ext uri="{FF2B5EF4-FFF2-40B4-BE49-F238E27FC236}">
                <a16:creationId xmlns:a16="http://schemas.microsoft.com/office/drawing/2014/main" id="{AF1F2884-A15F-4360-9640-7A87420A4F98}"/>
              </a:ext>
            </a:extLst>
          </p:cNvPr>
          <p:cNvSpPr txBox="1"/>
          <p:nvPr/>
        </p:nvSpPr>
        <p:spPr>
          <a:xfrm>
            <a:off x="4164973" y="4195504"/>
            <a:ext cx="3950396" cy="1754326"/>
          </a:xfrm>
          <a:prstGeom prst="rect">
            <a:avLst/>
          </a:prstGeom>
          <a:noFill/>
        </p:spPr>
        <p:txBody>
          <a:bodyPr wrap="square" rtlCol="0">
            <a:spAutoFit/>
          </a:bodyPr>
          <a:lstStyle/>
          <a:p>
            <a:pPr marL="285750" indent="-285750">
              <a:buFont typeface="Arial" panose="020B0604020202020204" pitchFamily="34" charset="0"/>
              <a:buChar char="•"/>
            </a:pPr>
            <a:r>
              <a:rPr lang="en-US" sz="1600" dirty="0"/>
              <a:t>Measured </a:t>
            </a:r>
            <a:r>
              <a:rPr lang="en-US" sz="1600" b="1" i="1" dirty="0"/>
              <a:t>problem solving, spatial skill, </a:t>
            </a:r>
            <a:r>
              <a:rPr lang="en-US" sz="1600" i="1" dirty="0"/>
              <a:t>&amp;</a:t>
            </a:r>
            <a:r>
              <a:rPr lang="en-US" sz="1600" b="1" i="1" dirty="0"/>
              <a:t> persistence </a:t>
            </a:r>
            <a:r>
              <a:rPr lang="en-US" sz="1600" dirty="0"/>
              <a:t>before/after game &lt;compared to Lumosity&gt; </a:t>
            </a:r>
            <a:endParaRPr lang="en-US" sz="1600" b="1" i="1" dirty="0"/>
          </a:p>
          <a:p>
            <a:pPr marL="285750" indent="-285750">
              <a:buFont typeface="Arial" panose="020B0604020202020204" pitchFamily="34" charset="0"/>
              <a:buChar char="•"/>
            </a:pPr>
            <a:r>
              <a:rPr lang="en-US" sz="1600" b="0" i="0" dirty="0">
                <a:solidFill>
                  <a:srgbClr val="000000"/>
                </a:solidFill>
                <a:effectLst/>
              </a:rPr>
              <a:t>Shute, V. J., Ventura, M., &amp; Ke, F. (2015). </a:t>
            </a:r>
            <a:r>
              <a:rPr lang="en-US" sz="1400" b="0" i="0" u="none" strike="noStrike" dirty="0">
                <a:solidFill>
                  <a:srgbClr val="990000"/>
                </a:solidFill>
                <a:effectLst/>
                <a:hlinkClick r:id="rId8"/>
              </a:rPr>
              <a:t>The power of play: The effects of Portal 2 and Lumosity on cognitive and noncognitive skills</a:t>
            </a:r>
            <a:r>
              <a:rPr lang="en-US" sz="1400" b="0" i="0" dirty="0">
                <a:solidFill>
                  <a:srgbClr val="000000"/>
                </a:solidFill>
                <a:effectLst/>
              </a:rPr>
              <a:t>. </a:t>
            </a:r>
            <a:endParaRPr lang="en-US" sz="1600" dirty="0"/>
          </a:p>
        </p:txBody>
      </p:sp>
      <p:sp>
        <p:nvSpPr>
          <p:cNvPr id="26" name="TextBox 25">
            <a:extLst>
              <a:ext uri="{FF2B5EF4-FFF2-40B4-BE49-F238E27FC236}">
                <a16:creationId xmlns:a16="http://schemas.microsoft.com/office/drawing/2014/main" id="{56CD8DAE-D112-4F16-9BFD-B9B8CD931CC0}"/>
              </a:ext>
            </a:extLst>
          </p:cNvPr>
          <p:cNvSpPr txBox="1"/>
          <p:nvPr/>
        </p:nvSpPr>
        <p:spPr>
          <a:xfrm>
            <a:off x="8069808" y="4195504"/>
            <a:ext cx="3950396" cy="1538883"/>
          </a:xfrm>
          <a:prstGeom prst="rect">
            <a:avLst/>
          </a:prstGeom>
          <a:noFill/>
        </p:spPr>
        <p:txBody>
          <a:bodyPr wrap="square" rtlCol="0">
            <a:spAutoFit/>
          </a:bodyPr>
          <a:lstStyle/>
          <a:p>
            <a:pPr marL="285750" indent="-285750">
              <a:buFont typeface="Arial" panose="020B0604020202020204" pitchFamily="34" charset="0"/>
              <a:buChar char="•"/>
            </a:pPr>
            <a:r>
              <a:rPr lang="en-US" sz="1600" dirty="0"/>
              <a:t>Measured prob solving, causal reasoning, static equilibrium. </a:t>
            </a:r>
          </a:p>
          <a:p>
            <a:pPr marL="285750" indent="-285750">
              <a:buFont typeface="Arial" panose="020B0604020202020204" pitchFamily="34" charset="0"/>
              <a:buChar char="•"/>
            </a:pPr>
            <a:r>
              <a:rPr lang="en-US" sz="1600" dirty="0"/>
              <a:t>Qualitative study supporting importance of failure re: learning. </a:t>
            </a:r>
          </a:p>
          <a:p>
            <a:pPr marL="285750" indent="-285750">
              <a:buFont typeface="Arial" panose="020B0604020202020204" pitchFamily="34" charset="0"/>
              <a:buChar char="•"/>
            </a:pPr>
            <a:r>
              <a:rPr lang="en-US" sz="1600" i="0" dirty="0">
                <a:solidFill>
                  <a:srgbClr val="000000"/>
                </a:solidFill>
                <a:effectLst/>
              </a:rPr>
              <a:t>See: Shute, V. J., &amp; Kim, Y. J. (2011). </a:t>
            </a:r>
            <a:r>
              <a:rPr lang="en-US" sz="1400" i="0" u="sng" dirty="0">
                <a:solidFill>
                  <a:srgbClr val="FF0000"/>
                </a:solidFill>
                <a:effectLst/>
                <a:hlinkClick r:id="rId9"/>
              </a:rPr>
              <a:t>Does playing the World of Goo facilitate learning?</a:t>
            </a:r>
            <a:r>
              <a:rPr lang="en-US" sz="1400" i="0" dirty="0">
                <a:solidFill>
                  <a:srgbClr val="000000"/>
                </a:solidFill>
                <a:effectLst/>
              </a:rPr>
              <a:t>. </a:t>
            </a:r>
            <a:endParaRPr lang="en-US" sz="1600" dirty="0"/>
          </a:p>
        </p:txBody>
      </p:sp>
    </p:spTree>
    <p:extLst>
      <p:ext uri="{BB962C8B-B14F-4D97-AF65-F5344CB8AC3E}">
        <p14:creationId xmlns:p14="http://schemas.microsoft.com/office/powerpoint/2010/main" val="1300878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1600200"/>
            <a:ext cx="10134600" cy="4755148"/>
          </a:xfrm>
          <a:prstGeom prst="rect">
            <a:avLst/>
          </a:prstGeom>
        </p:spPr>
        <p:txBody>
          <a:bodyPr wrap="square">
            <a:spAutoFit/>
          </a:bodyPr>
          <a:lstStyle/>
          <a:p>
            <a:pPr marL="285750" indent="-285750">
              <a:spcAft>
                <a:spcPts val="600"/>
              </a:spcAft>
              <a:buClr>
                <a:schemeClr val="tx1"/>
              </a:buClr>
              <a:buFont typeface="Arial" panose="020B0604020202020204" pitchFamily="34" charset="0"/>
              <a:buChar char="•"/>
            </a:pP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Student vs. Computer Control of Supports</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Recently tested student vs. computer-delivery of supports on learning/engagement (IES). When optional, students don’t get enough dosage so default now = computer delivered.  </a:t>
            </a:r>
          </a:p>
          <a:p>
            <a:pPr marL="285750" indent="-285750">
              <a:spcAft>
                <a:spcPts val="600"/>
              </a:spcAft>
              <a:buClr>
                <a:schemeClr val="tx1"/>
              </a:buClr>
              <a:buFont typeface="Arial" panose="020B0604020202020204" pitchFamily="34" charset="0"/>
              <a:buChar char="•"/>
            </a:pP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Timing of Support Delivery</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Should supports be delivered </a:t>
            </a:r>
            <a:r>
              <a:rPr lang="en-US" sz="2000" b="1" dirty="0">
                <a:latin typeface="Calibri" panose="020F0502020204030204" pitchFamily="34" charset="0"/>
                <a:ea typeface="Calibri" panose="020F0502020204030204" pitchFamily="34" charset="0"/>
                <a:cs typeface="Times New Roman" panose="02020603050405020304" pitchFamily="18" charset="0"/>
              </a:rPr>
              <a:t>before</a:t>
            </a:r>
            <a:r>
              <a:rPr lang="en-US" sz="2000" dirty="0">
                <a:latin typeface="Calibri" panose="020F0502020204030204" pitchFamily="34" charset="0"/>
                <a:ea typeface="Calibri" panose="020F0502020204030204" pitchFamily="34" charset="0"/>
                <a:cs typeface="Times New Roman" panose="02020603050405020304" pitchFamily="18" charset="0"/>
              </a:rPr>
              <a:t> a relevant game level (e.g., advance organizer) or </a:t>
            </a:r>
            <a:r>
              <a:rPr lang="en-US" sz="2000" b="1" dirty="0">
                <a:latin typeface="Calibri" panose="020F0502020204030204" pitchFamily="34" charset="0"/>
                <a:ea typeface="Calibri" panose="020F0502020204030204" pitchFamily="34" charset="0"/>
                <a:cs typeface="Times New Roman" panose="02020603050405020304" pitchFamily="18" charset="0"/>
              </a:rPr>
              <a:t>after</a:t>
            </a:r>
            <a:r>
              <a:rPr lang="en-US" sz="2000" dirty="0">
                <a:latin typeface="Calibri" panose="020F0502020204030204" pitchFamily="34" charset="0"/>
                <a:ea typeface="Calibri" panose="020F0502020204030204" pitchFamily="34" charset="0"/>
                <a:cs typeface="Times New Roman" panose="02020603050405020304" pitchFamily="18" charset="0"/>
              </a:rPr>
              <a:t> (for reflection &amp; consolidation)? Currently tested 146 Ss with slight advantage for </a:t>
            </a:r>
            <a:r>
              <a:rPr lang="en-US" sz="2000" i="1" dirty="0">
                <a:latin typeface="Calibri" panose="020F0502020204030204" pitchFamily="34" charset="0"/>
                <a:ea typeface="Calibri" panose="020F0502020204030204" pitchFamily="34" charset="0"/>
                <a:cs typeface="Times New Roman" panose="02020603050405020304" pitchFamily="18" charset="0"/>
              </a:rPr>
              <a:t>after (</a:t>
            </a:r>
            <a:r>
              <a:rPr lang="en-US" dirty="0">
                <a:latin typeface="Calibri" panose="020F0502020204030204" pitchFamily="34" charset="0"/>
                <a:ea typeface="Calibri" panose="020F0502020204030204" pitchFamily="34" charset="0"/>
                <a:cs typeface="Times New Roman" panose="02020603050405020304" pitchFamily="18" charset="0"/>
              </a:rPr>
              <a:t>see: </a:t>
            </a:r>
            <a:r>
              <a:rPr lang="en-US" dirty="0">
                <a:latin typeface="Calibri" panose="020F0502020204030204" pitchFamily="34" charset="0"/>
                <a:ea typeface="Calibri" panose="020F0502020204030204" pitchFamily="34" charset="0"/>
                <a:cs typeface="Times New Roman" panose="02020603050405020304" pitchFamily="18" charset="0"/>
                <a:hlinkClick r:id="rId3"/>
              </a:rPr>
              <a:t>https://myweb.fsu.edu/vshute/pdf/TIMING.pdf</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285750" indent="-285750">
              <a:spcAft>
                <a:spcPts val="600"/>
              </a:spcAft>
              <a:buClr>
                <a:schemeClr val="tx1"/>
              </a:buClr>
              <a:buFont typeface="Arial" panose="020B0604020202020204" pitchFamily="34" charset="0"/>
              <a:buChar char="•"/>
            </a:pP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Affective Supports</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Designed/developed/tested multiple affective supports to reduce frustration and increase persistence (e.g., music change, fun videos, </a:t>
            </a:r>
            <a:r>
              <a:rPr lang="en-US" sz="2000" dirty="0" err="1">
                <a:latin typeface="Calibri" panose="020F0502020204030204" pitchFamily="34" charset="0"/>
                <a:ea typeface="Calibri" panose="020F0502020204030204" pitchFamily="34" charset="0"/>
                <a:cs typeface="Times New Roman" panose="02020603050405020304" pitchFamily="18" charset="0"/>
              </a:rPr>
              <a:t>motiv</a:t>
            </a:r>
            <a:r>
              <a:rPr lang="en-US" sz="2000" dirty="0">
                <a:latin typeface="Calibri" panose="020F0502020204030204" pitchFamily="34" charset="0"/>
                <a:ea typeface="Calibri" panose="020F0502020204030204" pitchFamily="34" charset="0"/>
                <a:cs typeface="Times New Roman" panose="02020603050405020304" pitchFamily="18" charset="0"/>
              </a:rPr>
              <a:t> messages, mindfulness, secret store) (</a:t>
            </a:r>
            <a:r>
              <a:rPr lang="en-US" dirty="0">
                <a:latin typeface="Calibri" panose="020F0502020204030204" pitchFamily="34" charset="0"/>
                <a:ea typeface="Calibri" panose="020F0502020204030204" pitchFamily="34" charset="0"/>
                <a:cs typeface="Times New Roman" panose="02020603050405020304" pitchFamily="18" charset="0"/>
                <a:hlinkClick r:id="rId4"/>
              </a:rPr>
              <a:t>https://myweb.fsu.edu/vshute/pdf/affect_support.pdf</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285750" indent="-285750">
              <a:spcAft>
                <a:spcPts val="600"/>
              </a:spcAft>
              <a:buClr>
                <a:schemeClr val="tx1"/>
              </a:buClr>
              <a:buFont typeface="Arial" panose="020B0604020202020204" pitchFamily="34" charset="0"/>
              <a:buChar char="•"/>
            </a:pPr>
            <a:r>
              <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Implement quit prediction model in the game</a:t>
            </a: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Who is likely to quit a level? The model features 37 behavioral indicators with different weights. Will test the quit model in PP to trigger affective supports </a:t>
            </a:r>
            <a:r>
              <a:rPr lang="en-US" sz="1600" dirty="0">
                <a:latin typeface="Calibri" panose="020F0502020204030204" pitchFamily="34" charset="0"/>
                <a:ea typeface="Calibri" panose="020F0502020204030204" pitchFamily="34" charset="0"/>
                <a:cs typeface="Times New Roman" panose="02020603050405020304" pitchFamily="18" charset="0"/>
              </a:rPr>
              <a:t>(</a:t>
            </a: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https://myweb.fsu.edu/vshute/pdf/ICQE_PP_Quit.pdf</a:t>
            </a: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00D9A7C-FD94-4E45-BF96-772D3F79402C}"/>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4FDB5682-0263-41C6-AE05-A06712B7DE71}"/>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Current &amp; Next Steps</a:t>
            </a:r>
          </a:p>
        </p:txBody>
      </p:sp>
    </p:spTree>
    <p:extLst>
      <p:ext uri="{BB962C8B-B14F-4D97-AF65-F5344CB8AC3E}">
        <p14:creationId xmlns:p14="http://schemas.microsoft.com/office/powerpoint/2010/main" val="3179259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86A2B2-E268-4F81-8122-6EF77B6CDE84}"/>
              </a:ext>
            </a:extLst>
          </p:cNvPr>
          <p:cNvSpPr/>
          <p:nvPr/>
        </p:nvSpPr>
        <p:spPr>
          <a:xfrm>
            <a:off x="-32170"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AA135C4F-0806-4693-9D6A-DD6B1BCC8038}"/>
              </a:ext>
            </a:extLst>
          </p:cNvPr>
          <p:cNvSpPr>
            <a:spLocks/>
          </p:cNvSpPr>
          <p:nvPr/>
        </p:nvSpPr>
        <p:spPr bwMode="auto">
          <a:xfrm>
            <a:off x="838200" y="-33399"/>
            <a:ext cx="11182004"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Take-aways! </a:t>
            </a:r>
          </a:p>
        </p:txBody>
      </p:sp>
      <p:sp>
        <p:nvSpPr>
          <p:cNvPr id="3" name="TextBox 2">
            <a:extLst>
              <a:ext uri="{FF2B5EF4-FFF2-40B4-BE49-F238E27FC236}">
                <a16:creationId xmlns:a16="http://schemas.microsoft.com/office/drawing/2014/main" id="{79287EAB-DD80-42AC-937F-90B41D7C1A97}"/>
              </a:ext>
            </a:extLst>
          </p:cNvPr>
          <p:cNvSpPr txBox="1"/>
          <p:nvPr/>
        </p:nvSpPr>
        <p:spPr>
          <a:xfrm>
            <a:off x="926093" y="1715270"/>
            <a:ext cx="10797876" cy="4337341"/>
          </a:xfrm>
          <a:prstGeom prst="rect">
            <a:avLst/>
          </a:prstGeom>
          <a:noFill/>
        </p:spPr>
        <p:txBody>
          <a:bodyPr wrap="square" rtlCol="0">
            <a:spAutoFit/>
          </a:bodyPr>
          <a:lstStyle/>
          <a:p>
            <a:pPr marL="342900" marR="0" lvl="0" indent="-342900">
              <a:lnSpc>
                <a:spcPct val="107000"/>
              </a:lnSpc>
              <a:spcBef>
                <a:spcPts val="0"/>
              </a:spcBef>
              <a:spcAft>
                <a:spcPts val="800"/>
              </a:spcAft>
              <a:buClr>
                <a:srgbClr val="C00000"/>
              </a:buClr>
              <a:buFont typeface="Wingdings" panose="05000000000000000000" pitchFamily="2" charset="2"/>
              <a:buChar char="v"/>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(Most) everything is teachable.</a:t>
            </a:r>
            <a:r>
              <a:rPr lang="en-US" sz="2000" dirty="0">
                <a:effectLst/>
                <a:latin typeface="Calibri" panose="020F0502020204030204" pitchFamily="34" charset="0"/>
                <a:ea typeface="Calibri" panose="020F0502020204030204" pitchFamily="34" charset="0"/>
                <a:cs typeface="Times New Roman" panose="02020603050405020304" pitchFamily="18" charset="0"/>
              </a:rPr>
              <a:t> Some things we didn’t think could be instructed (e.g., spatial ability, creativity, empathy, collaborative problem solving, persistence, etc.) can be! So, after perfecting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meas’t</a:t>
            </a:r>
            <a:r>
              <a:rPr lang="en-US" sz="2000" dirty="0">
                <a:effectLst/>
                <a:latin typeface="Calibri" panose="020F0502020204030204" pitchFamily="34" charset="0"/>
                <a:ea typeface="Calibri" panose="020F0502020204030204" pitchFamily="34" charset="0"/>
                <a:cs typeface="Times New Roman" panose="02020603050405020304" pitchFamily="18" charset="0"/>
              </a:rPr>
              <a:t> of competencies, focus on interventions to improve learning.  </a:t>
            </a:r>
          </a:p>
          <a:p>
            <a:pPr marL="342900" indent="-342900">
              <a:lnSpc>
                <a:spcPct val="107000"/>
              </a:lnSpc>
              <a:spcAft>
                <a:spcPts val="800"/>
              </a:spcAft>
              <a:buClr>
                <a:srgbClr val="C00000"/>
              </a:buClr>
              <a:buFont typeface="Wingdings" panose="05000000000000000000" pitchFamily="2" charset="2"/>
              <a:buChar char="v"/>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Feedback</a:t>
            </a:r>
            <a:r>
              <a:rPr lang="en-US" sz="2000" dirty="0">
                <a:effectLst/>
                <a:latin typeface="Calibri" panose="020F0502020204030204" pitchFamily="34" charset="0"/>
                <a:ea typeface="Calibri" panose="020F0502020204030204" pitchFamily="34" charset="0"/>
                <a:cs typeface="Times New Roman" panose="02020603050405020304" pitchFamily="18" charset="0"/>
              </a:rPr>
              <a:t>. One of the most important parts of learning anything is feedback! But the type and timing of feedback used is key. More research is needed here. </a:t>
            </a:r>
          </a:p>
          <a:p>
            <a:pPr marL="342900" indent="-342900">
              <a:lnSpc>
                <a:spcPct val="107000"/>
              </a:lnSpc>
              <a:spcAft>
                <a:spcPts val="800"/>
              </a:spcAft>
              <a:buClr>
                <a:srgbClr val="C00000"/>
              </a:buClr>
              <a:buFont typeface="Wingdings" panose="05000000000000000000" pitchFamily="2" charset="2"/>
              <a:buChar char="v"/>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Make learning fun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Test anxiety is real, engagement leads to learning, and current standardized tests are limited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Consider using games (or engaging immersive environments) to measure &amp; support targeted competencies! </a:t>
            </a:r>
          </a:p>
          <a:p>
            <a:pPr marL="342900" marR="0" lvl="0" indent="-342900">
              <a:lnSpc>
                <a:spcPct val="107000"/>
              </a:lnSpc>
              <a:spcBef>
                <a:spcPts val="0"/>
              </a:spcBef>
              <a:spcAft>
                <a:spcPts val="800"/>
              </a:spcAft>
              <a:buClr>
                <a:srgbClr val="C00000"/>
              </a:buClr>
              <a:buFont typeface="Wingdings" panose="05000000000000000000" pitchFamily="2" charset="2"/>
              <a:buChar char="v"/>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Theoretical foundation is key</a:t>
            </a:r>
            <a:r>
              <a:rPr lang="en-US" sz="2000" dirty="0">
                <a:effectLst/>
                <a:latin typeface="Calibri" panose="020F0502020204030204" pitchFamily="34" charset="0"/>
                <a:ea typeface="Calibri" panose="020F0502020204030204" pitchFamily="34" charset="0"/>
                <a:cs typeface="Times New Roman" panose="02020603050405020304" pitchFamily="18" charset="0"/>
              </a:rPr>
              <a:t>. For both measurement and support of learning, develop CMs at the outset, then associated “learning indicators” (evidence) and real-time scoring/updating methods (e.g., ECD for top-down approach).  Later, exploratory methods can find additional learning indicators (e.g., EDM). Together these can support of learning.  </a:t>
            </a:r>
          </a:p>
        </p:txBody>
      </p:sp>
      <p:pic>
        <p:nvPicPr>
          <p:cNvPr id="2050" name="Picture 2" descr="Apple fruit svg png vector  for cricut and silhouette  image 1">
            <a:extLst>
              <a:ext uri="{FF2B5EF4-FFF2-40B4-BE49-F238E27FC236}">
                <a16:creationId xmlns:a16="http://schemas.microsoft.com/office/drawing/2014/main" id="{37BAB9D7-804C-4F64-B978-B06B53AE79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7" y="1760057"/>
            <a:ext cx="337457" cy="3808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pple fruit svg png vector  for cricut and silhouette  image 1">
            <a:extLst>
              <a:ext uri="{FF2B5EF4-FFF2-40B4-BE49-F238E27FC236}">
                <a16:creationId xmlns:a16="http://schemas.microsoft.com/office/drawing/2014/main" id="{3FAD373F-777F-4BAD-95E1-50F830187F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6" y="2861075"/>
            <a:ext cx="337457" cy="380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pple fruit svg png vector  for cricut and silhouette  image 1">
            <a:extLst>
              <a:ext uri="{FF2B5EF4-FFF2-40B4-BE49-F238E27FC236}">
                <a16:creationId xmlns:a16="http://schemas.microsoft.com/office/drawing/2014/main" id="{5D394709-182E-4569-B880-C40B239665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3" y="4677247"/>
            <a:ext cx="337457" cy="380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ple fruit svg png vector  for cricut and silhouette  image 1">
            <a:extLst>
              <a:ext uri="{FF2B5EF4-FFF2-40B4-BE49-F238E27FC236}">
                <a16:creationId xmlns:a16="http://schemas.microsoft.com/office/drawing/2014/main" id="{90840ABA-EB10-4727-BF75-DE2B11B2DD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4" y="3646991"/>
            <a:ext cx="337457" cy="380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6472C1-AB97-4696-BDD1-60D5D4E7F686}"/>
              </a:ext>
            </a:extLst>
          </p:cNvPr>
          <p:cNvSpPr txBox="1"/>
          <p:nvPr/>
        </p:nvSpPr>
        <p:spPr>
          <a:xfrm>
            <a:off x="968829" y="1848123"/>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1</a:t>
            </a:r>
          </a:p>
        </p:txBody>
      </p:sp>
      <p:sp>
        <p:nvSpPr>
          <p:cNvPr id="11" name="TextBox 10">
            <a:extLst>
              <a:ext uri="{FF2B5EF4-FFF2-40B4-BE49-F238E27FC236}">
                <a16:creationId xmlns:a16="http://schemas.microsoft.com/office/drawing/2014/main" id="{252A7BF9-DFCC-4233-B6DB-2EEE10BB8C70}"/>
              </a:ext>
            </a:extLst>
          </p:cNvPr>
          <p:cNvSpPr txBox="1"/>
          <p:nvPr/>
        </p:nvSpPr>
        <p:spPr>
          <a:xfrm>
            <a:off x="974272" y="2957531"/>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2</a:t>
            </a:r>
          </a:p>
        </p:txBody>
      </p:sp>
      <p:sp>
        <p:nvSpPr>
          <p:cNvPr id="12" name="TextBox 11">
            <a:extLst>
              <a:ext uri="{FF2B5EF4-FFF2-40B4-BE49-F238E27FC236}">
                <a16:creationId xmlns:a16="http://schemas.microsoft.com/office/drawing/2014/main" id="{4E10999C-D069-4C2F-B204-762E3D733D83}"/>
              </a:ext>
            </a:extLst>
          </p:cNvPr>
          <p:cNvSpPr txBox="1"/>
          <p:nvPr/>
        </p:nvSpPr>
        <p:spPr>
          <a:xfrm>
            <a:off x="968829" y="3745442"/>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3</a:t>
            </a:r>
          </a:p>
        </p:txBody>
      </p:sp>
      <p:sp>
        <p:nvSpPr>
          <p:cNvPr id="13" name="TextBox 12">
            <a:extLst>
              <a:ext uri="{FF2B5EF4-FFF2-40B4-BE49-F238E27FC236}">
                <a16:creationId xmlns:a16="http://schemas.microsoft.com/office/drawing/2014/main" id="{DDC3ABC2-3A67-4831-A0AB-711582030F2B}"/>
              </a:ext>
            </a:extLst>
          </p:cNvPr>
          <p:cNvSpPr txBox="1"/>
          <p:nvPr/>
        </p:nvSpPr>
        <p:spPr>
          <a:xfrm>
            <a:off x="969233" y="4763304"/>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52770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86A2B2-E268-4F81-8122-6EF77B6CDE84}"/>
              </a:ext>
            </a:extLst>
          </p:cNvPr>
          <p:cNvSpPr/>
          <p:nvPr/>
        </p:nvSpPr>
        <p:spPr>
          <a:xfrm>
            <a:off x="-32170"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AA135C4F-0806-4693-9D6A-DD6B1BCC8038}"/>
              </a:ext>
            </a:extLst>
          </p:cNvPr>
          <p:cNvSpPr>
            <a:spLocks/>
          </p:cNvSpPr>
          <p:nvPr/>
        </p:nvSpPr>
        <p:spPr bwMode="auto">
          <a:xfrm>
            <a:off x="838200" y="-33399"/>
            <a:ext cx="11182004"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Take-aways! </a:t>
            </a:r>
          </a:p>
        </p:txBody>
      </p:sp>
      <p:sp>
        <p:nvSpPr>
          <p:cNvPr id="3" name="TextBox 2">
            <a:extLst>
              <a:ext uri="{FF2B5EF4-FFF2-40B4-BE49-F238E27FC236}">
                <a16:creationId xmlns:a16="http://schemas.microsoft.com/office/drawing/2014/main" id="{79287EAB-DD80-42AC-937F-90B41D7C1A97}"/>
              </a:ext>
            </a:extLst>
          </p:cNvPr>
          <p:cNvSpPr txBox="1"/>
          <p:nvPr/>
        </p:nvSpPr>
        <p:spPr>
          <a:xfrm>
            <a:off x="920330" y="1746416"/>
            <a:ext cx="10110858" cy="4231736"/>
          </a:xfrm>
          <a:prstGeom prst="rect">
            <a:avLst/>
          </a:prstGeom>
          <a:noFill/>
        </p:spPr>
        <p:txBody>
          <a:bodyPr wrap="square" rtlCol="0">
            <a:spAutoFit/>
          </a:bodyPr>
          <a:lstStyle/>
          <a:p>
            <a:pPr marL="342900" marR="0" lvl="0" indent="-342900">
              <a:lnSpc>
                <a:spcPct val="107000"/>
              </a:lnSpc>
              <a:spcBef>
                <a:spcPts val="0"/>
              </a:spcBef>
              <a:spcAft>
                <a:spcPts val="800"/>
              </a:spcAft>
              <a:buClr>
                <a:srgbClr val="C00000"/>
              </a:buClr>
              <a:buFont typeface="Wingdings" panose="05000000000000000000" pitchFamily="2" charset="2"/>
              <a:buChar char="v"/>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Bayesian networks</a:t>
            </a:r>
            <a:r>
              <a:rPr lang="en-US" sz="2400" dirty="0">
                <a:effectLst/>
                <a:latin typeface="Calibri" panose="020F0502020204030204" pitchFamily="34" charset="0"/>
                <a:ea typeface="Calibri" panose="020F0502020204030204" pitchFamily="34" charset="0"/>
                <a:cs typeface="Times New Roman" panose="02020603050405020304" pitchFamily="18" charset="0"/>
              </a:rPr>
              <a:t>. The most effective way to measure/estimate (in real time) competency states at various grain sizes is via Bayes nets (I’ve used them since 1995). Measurements should be probabilistic &amp; cumulative, not black/white (pass/fail). </a:t>
            </a:r>
            <a:r>
              <a:rPr lang="en-US" sz="2400" dirty="0">
                <a:latin typeface="Calibri" panose="020F0502020204030204" pitchFamily="34" charset="0"/>
                <a:ea typeface="Calibri" panose="020F0502020204030204" pitchFamily="34" charset="0"/>
                <a:cs typeface="Times New Roman" panose="02020603050405020304" pitchFamily="18" charset="0"/>
              </a:rPr>
              <a:t>May use tallies, which are simpler.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C00000"/>
              </a:buClr>
              <a:buFont typeface="Wingdings" panose="05000000000000000000" pitchFamily="2" charset="2"/>
              <a:buChar char="v"/>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Psychometric qualities</a:t>
            </a:r>
            <a:r>
              <a:rPr lang="en-US" sz="2400" dirty="0">
                <a:effectLst/>
                <a:latin typeface="Calibri" panose="020F0502020204030204" pitchFamily="34" charset="0"/>
                <a:ea typeface="Calibri" panose="020F0502020204030204" pitchFamily="34" charset="0"/>
                <a:cs typeface="Times New Roman" panose="02020603050405020304" pitchFamily="18" charset="0"/>
              </a:rPr>
              <a:t>. Talk is cheap. Always validate your instruments if you want to make solid claims about learning! </a:t>
            </a:r>
          </a:p>
          <a:p>
            <a:pPr marL="342900" marR="0" lvl="0" indent="-342900">
              <a:lnSpc>
                <a:spcPct val="107000"/>
              </a:lnSpc>
              <a:spcBef>
                <a:spcPts val="0"/>
              </a:spcBef>
              <a:spcAft>
                <a:spcPts val="800"/>
              </a:spcAft>
              <a:buClr>
                <a:srgbClr val="C00000"/>
              </a:buClr>
              <a:buFont typeface="Wingdings" panose="05000000000000000000" pitchFamily="2" charset="2"/>
              <a:buChar char="v"/>
              <a:tabLst>
                <a:tab pos="457200" algn="l"/>
              </a:tabLst>
            </a:pPr>
            <a:r>
              <a:rPr lang="en-US" sz="2400" b="1" dirty="0">
                <a:latin typeface="Calibri" panose="020F0502020204030204" pitchFamily="34" charset="0"/>
                <a:ea typeface="Calibri" panose="020F0502020204030204" pitchFamily="34" charset="0"/>
                <a:cs typeface="Times New Roman" panose="02020603050405020304" pitchFamily="18" charset="0"/>
              </a:rPr>
              <a:t>Embrace principles of instruction &amp; learning.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When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designing learning supports in games/engaging environments</a:t>
            </a:r>
            <a:r>
              <a:rPr lang="en-US" sz="2400" dirty="0">
                <a:effectLst/>
                <a:latin typeface="Calibri" panose="020F0502020204030204" pitchFamily="34" charset="0"/>
                <a:ea typeface="Calibri" panose="020F0502020204030204" pitchFamily="34" charset="0"/>
                <a:cs typeface="Times New Roman" panose="02020603050405020304" pitchFamily="18" charset="0"/>
              </a:rPr>
              <a:t>, make sure to pay attention to first principles of instruction (Merrill), multimedia (Mayer), and motivation (Keller)! </a:t>
            </a:r>
          </a:p>
        </p:txBody>
      </p:sp>
      <p:pic>
        <p:nvPicPr>
          <p:cNvPr id="11" name="Picture 2" descr="Apple fruit svg png vector  for cricut and silhouette  image 1">
            <a:extLst>
              <a:ext uri="{FF2B5EF4-FFF2-40B4-BE49-F238E27FC236}">
                <a16:creationId xmlns:a16="http://schemas.microsoft.com/office/drawing/2014/main" id="{131DA0D8-2B04-499D-B2BB-EC41F32BFB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3" y="1790613"/>
            <a:ext cx="337457" cy="3808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pple fruit svg png vector  for cricut and silhouette  image 1">
            <a:extLst>
              <a:ext uri="{FF2B5EF4-FFF2-40B4-BE49-F238E27FC236}">
                <a16:creationId xmlns:a16="http://schemas.microsoft.com/office/drawing/2014/main" id="{3441A63F-C09D-48DD-997F-90C1302EBF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6" y="3481440"/>
            <a:ext cx="337457" cy="3808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84FEE65-63DB-4F56-891A-698D6FC51A8A}"/>
              </a:ext>
            </a:extLst>
          </p:cNvPr>
          <p:cNvGrpSpPr/>
          <p:nvPr/>
        </p:nvGrpSpPr>
        <p:grpSpPr>
          <a:xfrm>
            <a:off x="926094" y="4343556"/>
            <a:ext cx="337457" cy="380844"/>
            <a:chOff x="926094" y="4267356"/>
            <a:chExt cx="337457" cy="380844"/>
          </a:xfrm>
        </p:grpSpPr>
        <p:pic>
          <p:nvPicPr>
            <p:cNvPr id="14" name="Picture 2" descr="Apple fruit svg png vector  for cricut and silhouette  image 1">
              <a:extLst>
                <a:ext uri="{FF2B5EF4-FFF2-40B4-BE49-F238E27FC236}">
                  <a16:creationId xmlns:a16="http://schemas.microsoft.com/office/drawing/2014/main" id="{B5BAE7DE-7394-4DB5-82CB-4A9421FD9F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87" t="25249" r="28069" b="24592"/>
            <a:stretch/>
          </p:blipFill>
          <p:spPr bwMode="auto">
            <a:xfrm>
              <a:off x="926094" y="4267356"/>
              <a:ext cx="337457" cy="3808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E9B263-C758-4C68-9214-7A3351F0ECE6}"/>
                </a:ext>
              </a:extLst>
            </p:cNvPr>
            <p:cNvSpPr txBox="1"/>
            <p:nvPr/>
          </p:nvSpPr>
          <p:spPr>
            <a:xfrm>
              <a:off x="968829" y="4343400"/>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7</a:t>
              </a:r>
            </a:p>
          </p:txBody>
        </p:sp>
      </p:grpSp>
      <p:sp>
        <p:nvSpPr>
          <p:cNvPr id="17" name="TextBox 16">
            <a:extLst>
              <a:ext uri="{FF2B5EF4-FFF2-40B4-BE49-F238E27FC236}">
                <a16:creationId xmlns:a16="http://schemas.microsoft.com/office/drawing/2014/main" id="{65C817F9-CD2D-4CF0-B17B-49EBB155E29A}"/>
              </a:ext>
            </a:extLst>
          </p:cNvPr>
          <p:cNvSpPr txBox="1"/>
          <p:nvPr/>
        </p:nvSpPr>
        <p:spPr>
          <a:xfrm>
            <a:off x="968829" y="1890409"/>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5</a:t>
            </a:r>
          </a:p>
        </p:txBody>
      </p:sp>
      <p:sp>
        <p:nvSpPr>
          <p:cNvPr id="18" name="TextBox 17">
            <a:extLst>
              <a:ext uri="{FF2B5EF4-FFF2-40B4-BE49-F238E27FC236}">
                <a16:creationId xmlns:a16="http://schemas.microsoft.com/office/drawing/2014/main" id="{1F0995BE-3328-4F05-BC12-7C1F8855580A}"/>
              </a:ext>
            </a:extLst>
          </p:cNvPr>
          <p:cNvSpPr txBox="1"/>
          <p:nvPr/>
        </p:nvSpPr>
        <p:spPr>
          <a:xfrm>
            <a:off x="968829" y="3585285"/>
            <a:ext cx="168728" cy="276999"/>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6</a:t>
            </a:r>
          </a:p>
        </p:txBody>
      </p:sp>
    </p:spTree>
    <p:extLst>
      <p:ext uri="{BB962C8B-B14F-4D97-AF65-F5344CB8AC3E}">
        <p14:creationId xmlns:p14="http://schemas.microsoft.com/office/powerpoint/2010/main" val="1634219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2057400" y="228600"/>
            <a:ext cx="8610600" cy="6217056"/>
          </a:xfrm>
          <a:prstGeom prst="rect">
            <a:avLst/>
          </a:prstGeom>
          <a:noFill/>
          <a:ln w="9525">
            <a:noFill/>
            <a:miter lim="800000"/>
            <a:headEnd/>
            <a:tailEnd/>
          </a:ln>
        </p:spPr>
        <p:txBody>
          <a:bodyPr wrap="square" lIns="91407" tIns="45705" rIns="91407" bIns="45705">
            <a:spAutoFit/>
          </a:bodyPr>
          <a:lstStyle/>
          <a:p>
            <a:pPr algn="ctr">
              <a:defRPr/>
            </a:pPr>
            <a:r>
              <a:rPr lang="en-US" sz="9600" b="1" dirty="0">
                <a:solidFill>
                  <a:srgbClr val="C00000"/>
                </a:solidFill>
                <a:effectLst>
                  <a:outerShdw blurRad="38100" dist="38100" dir="2700000" algn="tl">
                    <a:srgbClr val="000000">
                      <a:alpha val="43137"/>
                    </a:srgbClr>
                  </a:outerShdw>
                </a:effectLst>
                <a:latin typeface="DK Crayon Crumble" panose="03070001040701010105" pitchFamily="66" charset="0"/>
              </a:rPr>
              <a:t>Thank you!</a:t>
            </a:r>
          </a:p>
          <a:p>
            <a:pPr algn="ctr">
              <a:defRPr/>
            </a:pPr>
            <a:endParaRPr lang="en-US" sz="5400" dirty="0">
              <a:solidFill>
                <a:srgbClr val="C00000"/>
              </a:solidFill>
            </a:endParaRPr>
          </a:p>
          <a:p>
            <a:pPr algn="ctr">
              <a:defRPr/>
            </a:pPr>
            <a:r>
              <a:rPr lang="en-US" sz="6000" i="1" dirty="0">
                <a:solidFill>
                  <a:srgbClr val="C00000"/>
                </a:solidFill>
                <a:effectLst>
                  <a:outerShdw blurRad="38100" dist="38100" dir="2700000" algn="tl">
                    <a:srgbClr val="000000">
                      <a:alpha val="43137"/>
                    </a:srgbClr>
                  </a:outerShdw>
                </a:effectLst>
              </a:rPr>
              <a:t>Questions?</a:t>
            </a:r>
          </a:p>
          <a:p>
            <a:pPr algn="ctr">
              <a:defRPr/>
            </a:pPr>
            <a:endParaRPr lang="en-US" sz="6000" i="1" dirty="0">
              <a:solidFill>
                <a:srgbClr val="C00000"/>
              </a:solidFill>
              <a:effectLst>
                <a:outerShdw blurRad="38100" dist="38100" dir="2700000" algn="tl">
                  <a:srgbClr val="000000">
                    <a:alpha val="43137"/>
                  </a:srgbClr>
                </a:outerShdw>
              </a:effectLst>
            </a:endParaRPr>
          </a:p>
          <a:p>
            <a:pPr algn="ctr">
              <a:defRPr/>
            </a:pPr>
            <a:r>
              <a:rPr lang="en-US" sz="3200" i="1" dirty="0">
                <a:solidFill>
                  <a:schemeClr val="bg1">
                    <a:lumMod val="50000"/>
                  </a:schemeClr>
                </a:solidFill>
                <a:effectLst>
                  <a:outerShdw blurRad="38100" dist="38100" dir="2700000" algn="tl">
                    <a:srgbClr val="000000">
                      <a:alpha val="43137"/>
                    </a:srgbClr>
                  </a:outerShdw>
                </a:effectLst>
              </a:rPr>
              <a:t>Email: </a:t>
            </a:r>
            <a:r>
              <a:rPr lang="en-US" sz="3200" i="1" dirty="0">
                <a:solidFill>
                  <a:schemeClr val="bg1">
                    <a:lumMod val="50000"/>
                  </a:schemeClr>
                </a:solidFill>
                <a:effectLst>
                  <a:outerShdw blurRad="38100" dist="38100" dir="2700000" algn="tl">
                    <a:srgbClr val="000000">
                      <a:alpha val="43137"/>
                    </a:srgbClr>
                  </a:outerShdw>
                </a:effectLst>
                <a:hlinkClick r:id="rId3"/>
              </a:rPr>
              <a:t>vshute@fsu.edu</a:t>
            </a:r>
            <a:endParaRPr lang="en-US" sz="3200" i="1" dirty="0">
              <a:solidFill>
                <a:schemeClr val="bg1">
                  <a:lumMod val="50000"/>
                </a:schemeClr>
              </a:solidFill>
              <a:effectLst>
                <a:outerShdw blurRad="38100" dist="38100" dir="2700000" algn="tl">
                  <a:srgbClr val="000000">
                    <a:alpha val="43137"/>
                  </a:srgbClr>
                </a:outerShdw>
              </a:effectLst>
            </a:endParaRPr>
          </a:p>
          <a:p>
            <a:pPr>
              <a:defRPr/>
            </a:pPr>
            <a:r>
              <a:rPr lang="en-US" sz="3200" i="1" dirty="0">
                <a:solidFill>
                  <a:schemeClr val="bg1">
                    <a:lumMod val="50000"/>
                  </a:schemeClr>
                </a:solidFill>
                <a:effectLst>
                  <a:outerShdw blurRad="38100" dist="38100" dir="2700000" algn="tl">
                    <a:srgbClr val="000000">
                      <a:alpha val="43137"/>
                    </a:srgbClr>
                  </a:outerShdw>
                </a:effectLst>
              </a:rPr>
              <a:t>                    </a:t>
            </a:r>
          </a:p>
          <a:p>
            <a:pPr>
              <a:defRPr/>
            </a:pPr>
            <a:r>
              <a:rPr lang="en-US" sz="3200" i="1" dirty="0">
                <a:solidFill>
                  <a:schemeClr val="bg1">
                    <a:lumMod val="50000"/>
                  </a:schemeClr>
                </a:solidFill>
                <a:effectLst>
                  <a:outerShdw blurRad="38100" dist="38100" dir="2700000" algn="tl">
                    <a:srgbClr val="000000">
                      <a:alpha val="43137"/>
                    </a:srgbClr>
                  </a:outerShdw>
                </a:effectLst>
              </a:rPr>
              <a:t>                                </a:t>
            </a:r>
          </a:p>
          <a:p>
            <a:pPr>
              <a:defRPr/>
            </a:pPr>
            <a:r>
              <a:rPr lang="en-US" sz="3200" i="1" dirty="0">
                <a:solidFill>
                  <a:schemeClr val="bg1">
                    <a:lumMod val="50000"/>
                  </a:schemeClr>
                </a:solidFill>
                <a:effectLst>
                  <a:outerShdw blurRad="38100" dist="38100" dir="2700000" algn="tl">
                    <a:srgbClr val="000000">
                      <a:alpha val="43137"/>
                    </a:srgbClr>
                  </a:outerShdw>
                </a:effectLst>
              </a:rPr>
              <a:t>                          Website: </a:t>
            </a:r>
          </a:p>
        </p:txBody>
      </p:sp>
      <p:pic>
        <p:nvPicPr>
          <p:cNvPr id="1026" name="Picture 1">
            <a:extLst>
              <a:ext uri="{FF2B5EF4-FFF2-40B4-BE49-F238E27FC236}">
                <a16:creationId xmlns:a16="http://schemas.microsoft.com/office/drawing/2014/main" id="{15AA4253-94AA-4149-87AA-C00DE1C40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5334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964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57200" y="1676400"/>
            <a:ext cx="4343400" cy="4648200"/>
          </a:xfrm>
        </p:spPr>
        <p:txBody>
          <a:bodyPr>
            <a:normAutofit lnSpcReduction="10000"/>
          </a:bodyPr>
          <a:lstStyle/>
          <a:p>
            <a:pPr marL="514350" indent="-514350">
              <a:lnSpc>
                <a:spcPct val="100000"/>
              </a:lnSpc>
              <a:spcBef>
                <a:spcPts val="0"/>
              </a:spcBef>
              <a:spcAft>
                <a:spcPts val="1200"/>
              </a:spcAft>
              <a:buFont typeface="+mj-lt"/>
              <a:buAutoNum type="arabicPeriod"/>
            </a:pPr>
            <a:r>
              <a:rPr lang="en-US" dirty="0">
                <a:latin typeface="Calibri" pitchFamily="34" charset="0"/>
                <a:cs typeface="Calibri" pitchFamily="34" charset="0"/>
              </a:rPr>
              <a:t>Good games are </a:t>
            </a:r>
            <a:r>
              <a:rPr lang="en-US" i="1" dirty="0">
                <a:solidFill>
                  <a:srgbClr val="C00000"/>
                </a:solidFill>
                <a:latin typeface="Calibri" pitchFamily="34" charset="0"/>
                <a:cs typeface="Calibri" pitchFamily="34" charset="0"/>
              </a:rPr>
              <a:t>engaging</a:t>
            </a:r>
            <a:r>
              <a:rPr lang="en-US" dirty="0">
                <a:latin typeface="Calibri" pitchFamily="34" charset="0"/>
                <a:cs typeface="Calibri" pitchFamily="34" charset="0"/>
              </a:rPr>
              <a:t> and require a player to </a:t>
            </a:r>
            <a:r>
              <a:rPr lang="en-US" i="1" dirty="0">
                <a:solidFill>
                  <a:srgbClr val="C00000"/>
                </a:solidFill>
                <a:latin typeface="Calibri" pitchFamily="34" charset="0"/>
                <a:cs typeface="Calibri" pitchFamily="34" charset="0"/>
              </a:rPr>
              <a:t>apply knowledge and skills</a:t>
            </a:r>
            <a:r>
              <a:rPr lang="en-US" i="1" dirty="0">
                <a:latin typeface="Calibri" pitchFamily="34" charset="0"/>
                <a:cs typeface="Calibri" pitchFamily="34" charset="0"/>
              </a:rPr>
              <a:t> </a:t>
            </a:r>
            <a:r>
              <a:rPr lang="en-US" dirty="0">
                <a:latin typeface="Calibri" pitchFamily="34" charset="0"/>
                <a:cs typeface="Calibri" pitchFamily="34" charset="0"/>
              </a:rPr>
              <a:t>to succeed. </a:t>
            </a:r>
          </a:p>
          <a:p>
            <a:pPr marL="514350" indent="-514350">
              <a:lnSpc>
                <a:spcPct val="100000"/>
              </a:lnSpc>
              <a:spcBef>
                <a:spcPts val="0"/>
              </a:spcBef>
              <a:spcAft>
                <a:spcPts val="1200"/>
              </a:spcAft>
              <a:buFont typeface="+mj-lt"/>
              <a:buAutoNum type="arabicPeriod"/>
            </a:pPr>
            <a:r>
              <a:rPr lang="en-US" dirty="0">
                <a:latin typeface="Calibri" pitchFamily="34" charset="0"/>
                <a:cs typeface="Calibri" pitchFamily="34" charset="0"/>
              </a:rPr>
              <a:t>Games are also </a:t>
            </a:r>
            <a:r>
              <a:rPr lang="en-US" i="1" dirty="0">
                <a:solidFill>
                  <a:srgbClr val="C00000"/>
                </a:solidFill>
                <a:latin typeface="Calibri" pitchFamily="34" charset="0"/>
                <a:cs typeface="Calibri" pitchFamily="34" charset="0"/>
              </a:rPr>
              <a:t>ubiquitous</a:t>
            </a:r>
            <a:r>
              <a:rPr lang="en-US" dirty="0">
                <a:latin typeface="Calibri" pitchFamily="34" charset="0"/>
                <a:cs typeface="Calibri" pitchFamily="34" charset="0"/>
              </a:rPr>
              <a:t>. 75% of all U.S. households have at least one person who plays video games regularly (ESA, 2020).</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745" y="1752600"/>
            <a:ext cx="6253654"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a:extLst>
              <a:ext uri="{FF2B5EF4-FFF2-40B4-BE49-F238E27FC236}">
                <a16:creationId xmlns:a16="http://schemas.microsoft.com/office/drawing/2014/main" id="{8CA99B7C-2A4F-4847-BC60-27F7EE1200F5}"/>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4">
            <a:extLst>
              <a:ext uri="{FF2B5EF4-FFF2-40B4-BE49-F238E27FC236}">
                <a16:creationId xmlns:a16="http://schemas.microsoft.com/office/drawing/2014/main" id="{1B0E0CAB-17C5-45CA-9A5F-8AC4154D1CE7}"/>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Why Games as Assessment?</a:t>
            </a:r>
          </a:p>
        </p:txBody>
      </p:sp>
    </p:spTree>
    <p:extLst>
      <p:ext uri="{BB962C8B-B14F-4D97-AF65-F5344CB8AC3E}">
        <p14:creationId xmlns:p14="http://schemas.microsoft.com/office/powerpoint/2010/main" val="1724510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EDAA2-1A31-4C84-A89B-D6E74A848462}"/>
              </a:ext>
            </a:extLst>
          </p:cNvPr>
          <p:cNvSpPr/>
          <p:nvPr/>
        </p:nvSpPr>
        <p:spPr>
          <a:xfrm>
            <a:off x="1167441" y="1197031"/>
            <a:ext cx="5333109" cy="488725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EC598-F26E-408D-8404-31F716B92674}"/>
              </a:ext>
            </a:extLst>
          </p:cNvPr>
          <p:cNvSpPr/>
          <p:nvPr/>
        </p:nvSpPr>
        <p:spPr>
          <a:xfrm>
            <a:off x="6337965" y="1197031"/>
            <a:ext cx="4830368" cy="488725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D3D7D8-EC41-4F8C-BD74-4CC7A82E51FA}"/>
              </a:ext>
            </a:extLst>
          </p:cNvPr>
          <p:cNvSpPr txBox="1"/>
          <p:nvPr/>
        </p:nvSpPr>
        <p:spPr>
          <a:xfrm>
            <a:off x="1771503" y="1550082"/>
            <a:ext cx="3962400" cy="4524315"/>
          </a:xfrm>
          <a:prstGeom prst="rect">
            <a:avLst/>
          </a:prstGeom>
          <a:noFill/>
        </p:spPr>
        <p:txBody>
          <a:bodyPr wrap="square">
            <a:spAutoFit/>
          </a:bodyPr>
          <a:lstStyle/>
          <a:p>
            <a:r>
              <a:rPr lang="en-US" sz="2400" i="1" dirty="0">
                <a:latin typeface="Perpetua" panose="02020502060401020303" pitchFamily="18" charset="0"/>
              </a:rPr>
              <a:t>If we think of our children as plants... summative assessment of the plants is the process of simply measuring them. The measurements might be interesting to compare and analyze, but, in themselves, they do not affect the growth of the plants. On the other hand, formative assessment is the garden equivalent of feeding and watering the plants—directly affecting their growth.”</a:t>
            </a:r>
            <a:r>
              <a:rPr lang="en-US" sz="2400" i="1" dirty="0">
                <a:latin typeface="Garamond" panose="02020404030301010803" pitchFamily="18" charset="0"/>
              </a:rPr>
              <a:t> </a:t>
            </a:r>
          </a:p>
          <a:p>
            <a:r>
              <a:rPr lang="en-US" sz="2400" i="1" dirty="0">
                <a:latin typeface="Garamond" panose="02020404030301010803" pitchFamily="18" charset="0"/>
              </a:rPr>
              <a:t>            </a:t>
            </a:r>
            <a:r>
              <a:rPr lang="en-US" sz="2000" dirty="0">
                <a:latin typeface="Garamond" panose="02020404030301010803" pitchFamily="18" charset="0"/>
              </a:rPr>
              <a:t>Clarke (2001, p. 2)</a:t>
            </a:r>
            <a:endParaRPr lang="en-US" sz="2400" dirty="0">
              <a:latin typeface="Garamond" panose="02020404030301010803" pitchFamily="18" charset="0"/>
            </a:endParaRPr>
          </a:p>
        </p:txBody>
      </p:sp>
      <p:pic>
        <p:nvPicPr>
          <p:cNvPr id="1026" name="Picture 2" descr="Plants Animated Clipart: growing-flower-water-can-2-animated | Animated  clipart, Animation, Clip art">
            <a:extLst>
              <a:ext uri="{FF2B5EF4-FFF2-40B4-BE49-F238E27FC236}">
                <a16:creationId xmlns:a16="http://schemas.microsoft.com/office/drawing/2014/main" id="{F6DE4974-9C7F-485A-872F-DA9BE43E4DB0}"/>
              </a:ext>
            </a:extLst>
          </p:cNvPr>
          <p:cNvPicPr>
            <a:picLocks noChangeAspect="1" noChangeArrowheads="1" noCrop="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78799" y="732752"/>
            <a:ext cx="4333040" cy="535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85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09F033-91CE-C04C-B3B8-5CECD7EE6631}"/>
              </a:ext>
            </a:extLst>
          </p:cNvPr>
          <p:cNvPicPr>
            <a:picLocks noChangeAspect="1"/>
          </p:cNvPicPr>
          <p:nvPr/>
        </p:nvPicPr>
        <p:blipFill rotWithShape="1">
          <a:blip r:embed="rId3"/>
          <a:srcRect t="79978"/>
          <a:stretch/>
        </p:blipFill>
        <p:spPr>
          <a:xfrm>
            <a:off x="3699522" y="6059342"/>
            <a:ext cx="4878437" cy="746077"/>
          </a:xfrm>
          <a:prstGeom prst="rect">
            <a:avLst/>
          </a:prstGeom>
        </p:spPr>
      </p:pic>
      <p:pic>
        <p:nvPicPr>
          <p:cNvPr id="6" name="Picture 5">
            <a:extLst>
              <a:ext uri="{FF2B5EF4-FFF2-40B4-BE49-F238E27FC236}">
                <a16:creationId xmlns:a16="http://schemas.microsoft.com/office/drawing/2014/main" id="{E1473400-2D04-8F43-8DEB-4551850E5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34" y="407025"/>
            <a:ext cx="1381885" cy="174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https://pluto.coe.fsu.edu/ppteam/wp-content/uploads/2017/07/Russell-233x300.jpg">
            <a:extLst>
              <a:ext uri="{FF2B5EF4-FFF2-40B4-BE49-F238E27FC236}">
                <a16:creationId xmlns:a16="http://schemas.microsoft.com/office/drawing/2014/main" id="{A12FE989-D155-2443-97F0-036FF47F7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766" y="407025"/>
            <a:ext cx="1387842" cy="174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4" descr="https://pluto.coe.fsu.edu/ppteam/wp-content/uploads/2017/07/Fengfeng1-232x300.jpg">
            <a:extLst>
              <a:ext uri="{FF2B5EF4-FFF2-40B4-BE49-F238E27FC236}">
                <a16:creationId xmlns:a16="http://schemas.microsoft.com/office/drawing/2014/main" id="{B00E7E8A-E2F2-B246-A901-59C5DBE71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339" y="407025"/>
            <a:ext cx="1381885" cy="174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6" descr="https://pluto.coe.fsu.edu/ppteam/wp-content/uploads/2017/06/Adam-243x300.jpeg">
            <a:extLst>
              <a:ext uri="{FF2B5EF4-FFF2-40B4-BE49-F238E27FC236}">
                <a16:creationId xmlns:a16="http://schemas.microsoft.com/office/drawing/2014/main" id="{59DED9BE-EB18-F14C-A923-8476D2A4D7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0835" y="2379883"/>
            <a:ext cx="931978" cy="1151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8" descr="https://pluto.coe.fsu.edu/ppteam/wp-content/uploads/2017/06/franceschetti_w.jpg">
            <a:extLst>
              <a:ext uri="{FF2B5EF4-FFF2-40B4-BE49-F238E27FC236}">
                <a16:creationId xmlns:a16="http://schemas.microsoft.com/office/drawing/2014/main" id="{4181A14E-8A26-C04B-A36E-E34D6C04988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9" r="8913"/>
          <a:stretch/>
        </p:blipFill>
        <p:spPr bwMode="auto">
          <a:xfrm>
            <a:off x="5644462" y="2393600"/>
            <a:ext cx="982786" cy="1151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12" descr="https://pluto.coe.fsu.edu/ppteam/wp-content/uploads/2017/07/Ahmad4-232x300.jpg">
            <a:extLst>
              <a:ext uri="{FF2B5EF4-FFF2-40B4-BE49-F238E27FC236}">
                <a16:creationId xmlns:a16="http://schemas.microsoft.com/office/drawing/2014/main" id="{D86A59CF-D30B-6C42-8DBE-4DC5E1F44C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3122" y="2381219"/>
            <a:ext cx="968838" cy="1205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14" descr="https://pluto.coe.fsu.edu/ppteam/wp-content/uploads/2017/07/Chen-233x300.jpg">
            <a:extLst>
              <a:ext uri="{FF2B5EF4-FFF2-40B4-BE49-F238E27FC236}">
                <a16:creationId xmlns:a16="http://schemas.microsoft.com/office/drawing/2014/main" id="{0A5433C9-5924-C643-BD53-B26E6615B2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9962" y="4221513"/>
            <a:ext cx="930253" cy="1168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F6D6562-F126-4D48-8618-0A632E50D1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7168" y="4211378"/>
            <a:ext cx="988530" cy="1189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ACBC51E7-C5E1-DD4C-92A9-01FC0B21A7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2651" y="4199905"/>
            <a:ext cx="890044" cy="121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C65D2843-FA88-0049-AAC4-5F326E58D7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70287" y="412780"/>
            <a:ext cx="1274550" cy="1717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CBBDD23E-C388-0E40-8115-AC85C89DE144}"/>
              </a:ext>
            </a:extLst>
          </p:cNvPr>
          <p:cNvPicPr>
            <a:picLocks noChangeAspect="1"/>
          </p:cNvPicPr>
          <p:nvPr/>
        </p:nvPicPr>
        <p:blipFill rotWithShape="1">
          <a:blip r:embed="rId14">
            <a:extLst>
              <a:ext uri="{28A0092B-C50C-407E-A947-70E740481C1C}">
                <a14:useLocalDpi xmlns:a14="http://schemas.microsoft.com/office/drawing/2010/main" val="0"/>
              </a:ext>
            </a:extLst>
          </a:blip>
          <a:srcRect l="15333" r="15333" b="15333"/>
          <a:stretch/>
        </p:blipFill>
        <p:spPr>
          <a:xfrm>
            <a:off x="8801760" y="444840"/>
            <a:ext cx="1394214" cy="1702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25">
            <a:extLst>
              <a:ext uri="{FF2B5EF4-FFF2-40B4-BE49-F238E27FC236}">
                <a16:creationId xmlns:a16="http://schemas.microsoft.com/office/drawing/2014/main" id="{7055EE0E-0F33-8447-83D7-77242A2166F9}"/>
              </a:ext>
            </a:extLst>
          </p:cNvPr>
          <p:cNvSpPr txBox="1"/>
          <p:nvPr/>
        </p:nvSpPr>
        <p:spPr>
          <a:xfrm>
            <a:off x="3250169" y="113225"/>
            <a:ext cx="3738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PI</a:t>
            </a:r>
          </a:p>
        </p:txBody>
      </p:sp>
      <p:sp>
        <p:nvSpPr>
          <p:cNvPr id="27" name="TextBox 26">
            <a:extLst>
              <a:ext uri="{FF2B5EF4-FFF2-40B4-BE49-F238E27FC236}">
                <a16:creationId xmlns:a16="http://schemas.microsoft.com/office/drawing/2014/main" id="{07B4F197-AF90-F946-9C62-5B925BC9EC8C}"/>
              </a:ext>
            </a:extLst>
          </p:cNvPr>
          <p:cNvSpPr txBox="1"/>
          <p:nvPr/>
        </p:nvSpPr>
        <p:spPr>
          <a:xfrm>
            <a:off x="4652324" y="87554"/>
            <a:ext cx="7889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Co-PI</a:t>
            </a:r>
          </a:p>
        </p:txBody>
      </p:sp>
      <p:sp>
        <p:nvSpPr>
          <p:cNvPr id="29" name="TextBox 28">
            <a:extLst>
              <a:ext uri="{FF2B5EF4-FFF2-40B4-BE49-F238E27FC236}">
                <a16:creationId xmlns:a16="http://schemas.microsoft.com/office/drawing/2014/main" id="{5627CE6E-AF10-D246-8CAB-FEF0E35225A9}"/>
              </a:ext>
            </a:extLst>
          </p:cNvPr>
          <p:cNvSpPr txBox="1"/>
          <p:nvPr/>
        </p:nvSpPr>
        <p:spPr>
          <a:xfrm>
            <a:off x="6135781" y="99255"/>
            <a:ext cx="7889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Co-PI</a:t>
            </a:r>
          </a:p>
        </p:txBody>
      </p:sp>
      <p:sp>
        <p:nvSpPr>
          <p:cNvPr id="30" name="TextBox 29">
            <a:extLst>
              <a:ext uri="{FF2B5EF4-FFF2-40B4-BE49-F238E27FC236}">
                <a16:creationId xmlns:a16="http://schemas.microsoft.com/office/drawing/2014/main" id="{D7F26697-9EFD-0E40-B476-086369B5BAC8}"/>
              </a:ext>
            </a:extLst>
          </p:cNvPr>
          <p:cNvSpPr txBox="1"/>
          <p:nvPr/>
        </p:nvSpPr>
        <p:spPr>
          <a:xfrm>
            <a:off x="7686919" y="113225"/>
            <a:ext cx="7889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Co-PI</a:t>
            </a:r>
          </a:p>
        </p:txBody>
      </p:sp>
      <p:sp>
        <p:nvSpPr>
          <p:cNvPr id="31" name="TextBox 30">
            <a:extLst>
              <a:ext uri="{FF2B5EF4-FFF2-40B4-BE49-F238E27FC236}">
                <a16:creationId xmlns:a16="http://schemas.microsoft.com/office/drawing/2014/main" id="{1B658F16-DB9A-E440-BBDB-1A29A6B182D2}"/>
              </a:ext>
            </a:extLst>
          </p:cNvPr>
          <p:cNvSpPr txBox="1"/>
          <p:nvPr/>
        </p:nvSpPr>
        <p:spPr>
          <a:xfrm>
            <a:off x="9196816" y="113225"/>
            <a:ext cx="7889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Co-PI</a:t>
            </a:r>
          </a:p>
        </p:txBody>
      </p:sp>
      <p:sp>
        <p:nvSpPr>
          <p:cNvPr id="32" name="TextBox 31">
            <a:extLst>
              <a:ext uri="{FF2B5EF4-FFF2-40B4-BE49-F238E27FC236}">
                <a16:creationId xmlns:a16="http://schemas.microsoft.com/office/drawing/2014/main" id="{A8388772-C4A4-6F43-AA73-665EF8AE358C}"/>
              </a:ext>
            </a:extLst>
          </p:cNvPr>
          <p:cNvSpPr txBox="1"/>
          <p:nvPr/>
        </p:nvSpPr>
        <p:spPr>
          <a:xfrm>
            <a:off x="4810401" y="3542303"/>
            <a:ext cx="7024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SMEs</a:t>
            </a:r>
          </a:p>
        </p:txBody>
      </p:sp>
      <p:pic>
        <p:nvPicPr>
          <p:cNvPr id="34" name="Picture 33" descr="A person posing for the camera&#10;&#10;Description automatically generated">
            <a:extLst>
              <a:ext uri="{FF2B5EF4-FFF2-40B4-BE49-F238E27FC236}">
                <a16:creationId xmlns:a16="http://schemas.microsoft.com/office/drawing/2014/main" id="{51898B2C-7D60-574A-8559-2E1720419FD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958" y="4209597"/>
            <a:ext cx="954070" cy="1192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2" descr="Image preview">
            <a:extLst>
              <a:ext uri="{FF2B5EF4-FFF2-40B4-BE49-F238E27FC236}">
                <a16:creationId xmlns:a16="http://schemas.microsoft.com/office/drawing/2014/main" id="{228AFEEE-DF0C-544A-9293-EEC4A637B9D5}"/>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004" t="-4521" r="13811" b="428"/>
          <a:stretch/>
        </p:blipFill>
        <p:spPr bwMode="auto">
          <a:xfrm rot="16200000">
            <a:off x="1836781" y="4325151"/>
            <a:ext cx="1237880" cy="961479"/>
          </a:xfrm>
          <a:prstGeom prst="roundRect">
            <a:avLst>
              <a:gd name="adj" fmla="val 216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4" descr="Image preview">
            <a:extLst>
              <a:ext uri="{FF2B5EF4-FFF2-40B4-BE49-F238E27FC236}">
                <a16:creationId xmlns:a16="http://schemas.microsoft.com/office/drawing/2014/main" id="{9F0BB13F-758A-9D4A-AE18-1C5C5800B45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03413" y="4199829"/>
            <a:ext cx="959596" cy="1212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33C8332-DB2D-DD40-9E9C-90E434EEDA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6321" y="2393600"/>
            <a:ext cx="1005048" cy="1149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TextBox 42">
            <a:extLst>
              <a:ext uri="{FF2B5EF4-FFF2-40B4-BE49-F238E27FC236}">
                <a16:creationId xmlns:a16="http://schemas.microsoft.com/office/drawing/2014/main" id="{39EB8DFE-04BE-FF4F-9E01-5C223541863C}"/>
              </a:ext>
            </a:extLst>
          </p:cNvPr>
          <p:cNvSpPr txBox="1"/>
          <p:nvPr/>
        </p:nvSpPr>
        <p:spPr>
          <a:xfrm>
            <a:off x="7044275" y="3632308"/>
            <a:ext cx="28632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Former RAs, now Profs</a:t>
            </a:r>
          </a:p>
        </p:txBody>
      </p:sp>
      <p:sp>
        <p:nvSpPr>
          <p:cNvPr id="44" name="TextBox 43">
            <a:extLst>
              <a:ext uri="{FF2B5EF4-FFF2-40B4-BE49-F238E27FC236}">
                <a16:creationId xmlns:a16="http://schemas.microsoft.com/office/drawing/2014/main" id="{0BAF2685-2B31-A947-98F6-A2B2E6AA1751}"/>
              </a:ext>
            </a:extLst>
          </p:cNvPr>
          <p:cNvSpPr txBox="1"/>
          <p:nvPr/>
        </p:nvSpPr>
        <p:spPr>
          <a:xfrm>
            <a:off x="5693535" y="5550943"/>
            <a:ext cx="21535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pitchFamily="34" charset="0"/>
              </a:rPr>
              <a:t>RAs</a:t>
            </a:r>
          </a:p>
        </p:txBody>
      </p:sp>
      <p:pic>
        <p:nvPicPr>
          <p:cNvPr id="45" name="Picture 16" descr="https://pluto.coe.fsu.edu/ppteam/wp-content/uploads/2017/07/Xi-232x300.jpg">
            <a:extLst>
              <a:ext uri="{FF2B5EF4-FFF2-40B4-BE49-F238E27FC236}">
                <a16:creationId xmlns:a16="http://schemas.microsoft.com/office/drawing/2014/main" id="{8FF3D61E-CBDE-8445-A5E9-A4743FE2B6C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28229" y="4215510"/>
            <a:ext cx="907170" cy="118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20" descr="https://pluto.coe.fsu.edu/ppteam/wp-content/uploads/2017/07/Seyfullah-232x300.jpg">
            <a:extLst>
              <a:ext uri="{FF2B5EF4-FFF2-40B4-BE49-F238E27FC236}">
                <a16:creationId xmlns:a16="http://schemas.microsoft.com/office/drawing/2014/main" id="{950CCD0C-6A17-9046-BB32-45E4E26C368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02350" y="4145701"/>
            <a:ext cx="980548" cy="1234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7" name="Picture 22" descr="https://pluto.coe.fsu.edu/ppteam/wp-content/uploads/2017/07/Lukas-233x300.jpg">
            <a:extLst>
              <a:ext uri="{FF2B5EF4-FFF2-40B4-BE49-F238E27FC236}">
                <a16:creationId xmlns:a16="http://schemas.microsoft.com/office/drawing/2014/main" id="{92B6A997-4022-A54C-9EDF-26CD4C015F4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69512" y="2371457"/>
            <a:ext cx="898770" cy="1205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 name="Picture 10" descr="https://pluto.coe.fsu.edu/ppteam/wp-content/uploads/2017/07/Weinan-232x300.jpg">
            <a:extLst>
              <a:ext uri="{FF2B5EF4-FFF2-40B4-BE49-F238E27FC236}">
                <a16:creationId xmlns:a16="http://schemas.microsoft.com/office/drawing/2014/main" id="{4C85A3F4-DFFC-2645-BFBF-BC508F3E5B3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302908" y="2388852"/>
            <a:ext cx="898770" cy="1159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FBEC39-A918-0645-BFED-43406D8361B1}"/>
              </a:ext>
            </a:extLst>
          </p:cNvPr>
          <p:cNvPicPr>
            <a:picLocks noChangeAspect="1"/>
          </p:cNvPicPr>
          <p:nvPr/>
        </p:nvPicPr>
        <p:blipFill>
          <a:blip r:embed="rId23"/>
          <a:stretch>
            <a:fillRect/>
          </a:stretch>
        </p:blipFill>
        <p:spPr>
          <a:xfrm>
            <a:off x="8238527" y="2369724"/>
            <a:ext cx="981673" cy="1206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47ABADA-392E-E84A-8EBC-CE3A18FB338A}"/>
              </a:ext>
            </a:extLst>
          </p:cNvPr>
          <p:cNvPicPr>
            <a:picLocks noChangeAspect="1"/>
          </p:cNvPicPr>
          <p:nvPr/>
        </p:nvPicPr>
        <p:blipFill rotWithShape="1">
          <a:blip r:embed="rId24"/>
          <a:srcRect t="12875"/>
          <a:stretch/>
        </p:blipFill>
        <p:spPr>
          <a:xfrm>
            <a:off x="8039648" y="4174264"/>
            <a:ext cx="821628" cy="1263253"/>
          </a:xfrm>
          <a:prstGeom prst="roundRect">
            <a:avLst>
              <a:gd name="adj" fmla="val 216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1A11E9B6-6678-E146-AAFE-D4E9F539BC38}"/>
              </a:ext>
            </a:extLst>
          </p:cNvPr>
          <p:cNvSpPr txBox="1"/>
          <p:nvPr/>
        </p:nvSpPr>
        <p:spPr>
          <a:xfrm>
            <a:off x="265735" y="272220"/>
            <a:ext cx="2056782" cy="584775"/>
          </a:xfrm>
          <a:prstGeom prst="rect">
            <a:avLst/>
          </a:prstGeom>
          <a:noFill/>
        </p:spPr>
        <p:txBody>
          <a:bodyPr wrap="none" rtlCol="0">
            <a:spAutoFit/>
          </a:bodyPr>
          <a:lstStyle/>
          <a:p>
            <a:r>
              <a:rPr lang="en-US" sz="3200" b="1" dirty="0"/>
              <a:t>Our Team! </a:t>
            </a:r>
          </a:p>
        </p:txBody>
      </p:sp>
      <p:sp>
        <p:nvSpPr>
          <p:cNvPr id="37" name="Left Arrow 12">
            <a:hlinkClick r:id="rId25" action="ppaction://hlinksldjump"/>
            <a:extLst>
              <a:ext uri="{FF2B5EF4-FFF2-40B4-BE49-F238E27FC236}">
                <a16:creationId xmlns:a16="http://schemas.microsoft.com/office/drawing/2014/main" id="{D40A5E95-1F19-4C4D-B181-8B5E621C919A}"/>
              </a:ext>
            </a:extLst>
          </p:cNvPr>
          <p:cNvSpPr/>
          <p:nvPr/>
        </p:nvSpPr>
        <p:spPr>
          <a:xfrm>
            <a:off x="265735" y="6417955"/>
            <a:ext cx="765458" cy="335649"/>
          </a:xfrm>
          <a:prstGeom prst="leftArrow">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81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2084" t="29072" r="45000" b="28960"/>
          <a:stretch/>
        </p:blipFill>
        <p:spPr>
          <a:xfrm>
            <a:off x="1828800" y="1447800"/>
            <a:ext cx="4038600" cy="2896370"/>
          </a:xfrm>
          <a:prstGeom prst="rect">
            <a:avLst/>
          </a:prstGeom>
          <a:ln w="88900" cap="sq" cmpd="thickThin">
            <a:solidFill>
              <a:srgbClr val="000000"/>
            </a:solidFill>
            <a:prstDash val="solid"/>
            <a:miter lim="800000"/>
          </a:ln>
          <a:effectLst>
            <a:innerShdw blurRad="76200">
              <a:srgbClr val="000000"/>
            </a:innerShdw>
          </a:effectLst>
        </p:spPr>
      </p:pic>
      <p:sp>
        <p:nvSpPr>
          <p:cNvPr id="6" name="Title 1"/>
          <p:cNvSpPr txBox="1">
            <a:spLocks/>
          </p:cNvSpPr>
          <p:nvPr/>
        </p:nvSpPr>
        <p:spPr>
          <a:xfrm>
            <a:off x="1981200" y="762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5200" b="1" dirty="0">
                <a:effectLst>
                  <a:outerShdw blurRad="38100" dist="38100" dir="2700000" algn="tl">
                    <a:srgbClr val="000000">
                      <a:alpha val="43137"/>
                    </a:srgbClr>
                  </a:outerShdw>
                </a:effectLst>
                <a:latin typeface="Tempus Sans ITC" pitchFamily="82" charset="0"/>
                <a:ea typeface="+mn-ea"/>
                <a:cs typeface="+mn-cs"/>
              </a:rPr>
              <a:t>Physics Test (examples)</a:t>
            </a:r>
          </a:p>
        </p:txBody>
      </p:sp>
      <p:pic>
        <p:nvPicPr>
          <p:cNvPr id="7" name="Picture 6"/>
          <p:cNvPicPr>
            <a:picLocks noChangeAspect="1"/>
          </p:cNvPicPr>
          <p:nvPr/>
        </p:nvPicPr>
        <p:blipFill rotWithShape="1">
          <a:blip r:embed="rId4"/>
          <a:srcRect l="32500" t="33144" r="32501" b="20282"/>
          <a:stretch/>
        </p:blipFill>
        <p:spPr>
          <a:xfrm>
            <a:off x="6185557" y="3429000"/>
            <a:ext cx="4054273" cy="3034672"/>
          </a:xfrm>
          <a:prstGeom prst="rect">
            <a:avLst/>
          </a:prstGeom>
          <a:ln w="88900" cap="sq" cmpd="thickThin">
            <a:solidFill>
              <a:srgbClr val="000000"/>
            </a:solidFill>
            <a:prstDash val="solid"/>
            <a:miter lim="800000"/>
          </a:ln>
          <a:effectLst>
            <a:innerShdw blurRad="76200">
              <a:srgbClr val="000000"/>
            </a:innerShdw>
          </a:effectLst>
        </p:spPr>
      </p:pic>
      <p:sp>
        <p:nvSpPr>
          <p:cNvPr id="2" name="Left Arrow 1">
            <a:hlinkClick r:id="rId5" action="ppaction://hlinksldjump"/>
          </p:cNvPr>
          <p:cNvSpPr/>
          <p:nvPr/>
        </p:nvSpPr>
        <p:spPr>
          <a:xfrm>
            <a:off x="1066800" y="6096000"/>
            <a:ext cx="1219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Get Back!</a:t>
            </a:r>
          </a:p>
        </p:txBody>
      </p:sp>
    </p:spTree>
    <p:extLst>
      <p:ext uri="{BB962C8B-B14F-4D97-AF65-F5344CB8AC3E}">
        <p14:creationId xmlns:p14="http://schemas.microsoft.com/office/powerpoint/2010/main" val="176185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762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5200" b="1" dirty="0">
                <a:effectLst>
                  <a:outerShdw blurRad="38100" dist="38100" dir="2700000" algn="tl">
                    <a:srgbClr val="000000">
                      <a:alpha val="43137"/>
                    </a:srgbClr>
                  </a:outerShdw>
                </a:effectLst>
                <a:latin typeface="Tempus Sans ITC" pitchFamily="82" charset="0"/>
                <a:ea typeface="+mn-ea"/>
                <a:cs typeface="+mn-cs"/>
              </a:rPr>
              <a:t>Physics Test (near transfer)</a:t>
            </a:r>
          </a:p>
        </p:txBody>
      </p:sp>
      <p:grpSp>
        <p:nvGrpSpPr>
          <p:cNvPr id="43" name="Group 42"/>
          <p:cNvGrpSpPr/>
          <p:nvPr/>
        </p:nvGrpSpPr>
        <p:grpSpPr>
          <a:xfrm>
            <a:off x="3581400" y="1447800"/>
            <a:ext cx="5341620" cy="2133600"/>
            <a:chOff x="1295400" y="1380824"/>
            <a:chExt cx="5341620" cy="2133600"/>
          </a:xfrm>
        </p:grpSpPr>
        <p:pic>
          <p:nvPicPr>
            <p:cNvPr id="5" name="Picture 4">
              <a:extLst>
                <a:ext uri="{FF2B5EF4-FFF2-40B4-BE49-F238E27FC236}">
                  <a16:creationId xmlns:a16="http://schemas.microsoft.com/office/drawing/2014/main" id="{03DB07F9-82DD-4455-9081-2269B0040DEB}"/>
                </a:ext>
              </a:extLst>
            </p:cNvPr>
            <p:cNvPicPr>
              <a:picLocks noChangeAspect="1"/>
            </p:cNvPicPr>
            <p:nvPr/>
          </p:nvPicPr>
          <p:blipFill>
            <a:blip r:embed="rId3"/>
            <a:stretch>
              <a:fillRect/>
            </a:stretch>
          </p:blipFill>
          <p:spPr>
            <a:xfrm>
              <a:off x="1295400" y="1380824"/>
              <a:ext cx="5334000" cy="21336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1303020" y="2647310"/>
              <a:ext cx="5334000" cy="838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In which picture (A or B) will the blue box bounce higher? </a:t>
              </a:r>
            </a:p>
            <a:p>
              <a:r>
                <a:rPr lang="en-US" sz="1050" dirty="0">
                  <a:solidFill>
                    <a:schemeClr val="tx1"/>
                  </a:solidFill>
                </a:rPr>
                <a:t>     A</a:t>
              </a:r>
            </a:p>
            <a:p>
              <a:r>
                <a:rPr lang="en-US" sz="1050" dirty="0">
                  <a:solidFill>
                    <a:schemeClr val="tx1"/>
                  </a:solidFill>
                </a:rPr>
                <a:t>     B</a:t>
              </a:r>
            </a:p>
            <a:p>
              <a:r>
                <a:rPr lang="en-US" sz="1050" dirty="0">
                  <a:solidFill>
                    <a:schemeClr val="tx1"/>
                  </a:solidFill>
                </a:rPr>
                <a:t>     Both will reach the same height</a:t>
              </a:r>
            </a:p>
            <a:p>
              <a:r>
                <a:rPr lang="en-US" sz="1050" dirty="0">
                  <a:solidFill>
                    <a:schemeClr val="tx1"/>
                  </a:solidFill>
                </a:rPr>
                <a:t>     Not enough information </a:t>
              </a:r>
            </a:p>
          </p:txBody>
        </p:sp>
        <p:sp>
          <p:nvSpPr>
            <p:cNvPr id="11" name="Oval 10"/>
            <p:cNvSpPr/>
            <p:nvPr/>
          </p:nvSpPr>
          <p:spPr>
            <a:xfrm>
              <a:off x="1379220" y="2875912"/>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79220" y="3028309"/>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79220" y="3180709"/>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79220" y="3336282"/>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320642" y="1417145"/>
              <a:ext cx="228600"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A</a:t>
              </a:r>
            </a:p>
          </p:txBody>
        </p:sp>
        <p:sp>
          <p:nvSpPr>
            <p:cNvPr id="35" name="Rectangle 34"/>
            <p:cNvSpPr/>
            <p:nvPr/>
          </p:nvSpPr>
          <p:spPr>
            <a:xfrm>
              <a:off x="4019550" y="1413510"/>
              <a:ext cx="228600"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a:t>
              </a:r>
            </a:p>
          </p:txBody>
        </p:sp>
      </p:grpSp>
      <p:grpSp>
        <p:nvGrpSpPr>
          <p:cNvPr id="44" name="Group 43"/>
          <p:cNvGrpSpPr/>
          <p:nvPr/>
        </p:nvGrpSpPr>
        <p:grpSpPr>
          <a:xfrm>
            <a:off x="3581400" y="4105577"/>
            <a:ext cx="5341620" cy="2374265"/>
            <a:chOff x="1295400" y="4038600"/>
            <a:chExt cx="5341620" cy="2374265"/>
          </a:xfrm>
        </p:grpSpPr>
        <p:pic>
          <p:nvPicPr>
            <p:cNvPr id="8" name="image13.png"/>
            <p:cNvPicPr/>
            <p:nvPr/>
          </p:nvPicPr>
          <p:blipFill>
            <a:blip r:embed="rId4"/>
            <a:srcRect/>
            <a:stretch>
              <a:fillRect/>
            </a:stretch>
          </p:blipFill>
          <p:spPr>
            <a:xfrm>
              <a:off x="1295400" y="4038600"/>
              <a:ext cx="5334000" cy="2374265"/>
            </a:xfrm>
            <a:prstGeom prst="rect">
              <a:avLst/>
            </a:prstGeom>
            <a:ln w="88900" cap="sq" cmpd="thickThin">
              <a:solidFill>
                <a:srgbClr val="000000"/>
              </a:solidFill>
              <a:prstDash val="solid"/>
              <a:miter lim="800000"/>
            </a:ln>
            <a:effectLst>
              <a:innerShdw blurRad="76200">
                <a:srgbClr val="000000"/>
              </a:innerShdw>
            </a:effectLst>
          </p:spPr>
        </p:pic>
        <p:sp>
          <p:nvSpPr>
            <p:cNvPr id="29" name="Rectangle 28"/>
            <p:cNvSpPr/>
            <p:nvPr/>
          </p:nvSpPr>
          <p:spPr>
            <a:xfrm>
              <a:off x="1303020" y="5225732"/>
              <a:ext cx="5334000" cy="11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Both pendulums will hit the green ball. Which pendulum would you choose to solve this level (get the green ball to hit the red balloon)? </a:t>
              </a:r>
            </a:p>
            <a:p>
              <a:r>
                <a:rPr lang="en-US" sz="1050" dirty="0">
                  <a:solidFill>
                    <a:schemeClr val="tx1"/>
                  </a:solidFill>
                </a:rPr>
                <a:t>     A</a:t>
              </a:r>
            </a:p>
            <a:p>
              <a:r>
                <a:rPr lang="en-US" sz="1050" dirty="0">
                  <a:solidFill>
                    <a:schemeClr val="tx1"/>
                  </a:solidFill>
                </a:rPr>
                <a:t>     B</a:t>
              </a:r>
            </a:p>
            <a:p>
              <a:r>
                <a:rPr lang="en-US" sz="1050" dirty="0">
                  <a:solidFill>
                    <a:schemeClr val="tx1"/>
                  </a:solidFill>
                </a:rPr>
                <a:t>     No difference</a:t>
              </a:r>
            </a:p>
            <a:p>
              <a:r>
                <a:rPr lang="en-US" sz="1050" dirty="0">
                  <a:solidFill>
                    <a:schemeClr val="tx1"/>
                  </a:solidFill>
                </a:rPr>
                <a:t>     Not enough information </a:t>
              </a:r>
            </a:p>
          </p:txBody>
        </p:sp>
        <p:sp>
          <p:nvSpPr>
            <p:cNvPr id="30" name="Oval 29"/>
            <p:cNvSpPr/>
            <p:nvPr/>
          </p:nvSpPr>
          <p:spPr>
            <a:xfrm>
              <a:off x="1371600" y="5715000"/>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71600" y="5867400"/>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371600" y="6029023"/>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371600" y="6190646"/>
              <a:ext cx="76200" cy="76201"/>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55420" y="4096967"/>
              <a:ext cx="228600"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A</a:t>
              </a:r>
            </a:p>
          </p:txBody>
        </p:sp>
        <p:sp>
          <p:nvSpPr>
            <p:cNvPr id="37" name="Rectangle 36"/>
            <p:cNvSpPr/>
            <p:nvPr/>
          </p:nvSpPr>
          <p:spPr>
            <a:xfrm>
              <a:off x="4154328" y="4093332"/>
              <a:ext cx="228600"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a:t>
              </a:r>
            </a:p>
          </p:txBody>
        </p:sp>
        <p:pic>
          <p:nvPicPr>
            <p:cNvPr id="41" name="Picture 40"/>
            <p:cNvPicPr>
              <a:picLocks noChangeAspect="1"/>
            </p:cNvPicPr>
            <p:nvPr/>
          </p:nvPicPr>
          <p:blipFill rotWithShape="1">
            <a:blip r:embed="rId5"/>
            <a:srcRect l="54999" t="37299" r="43646" b="61220"/>
            <a:stretch/>
          </p:blipFill>
          <p:spPr>
            <a:xfrm>
              <a:off x="3722370" y="4093332"/>
              <a:ext cx="247650" cy="152400"/>
            </a:xfrm>
            <a:prstGeom prst="rect">
              <a:avLst/>
            </a:prstGeom>
          </p:spPr>
        </p:pic>
        <p:pic>
          <p:nvPicPr>
            <p:cNvPr id="42" name="Picture 41"/>
            <p:cNvPicPr>
              <a:picLocks noChangeAspect="1"/>
            </p:cNvPicPr>
            <p:nvPr/>
          </p:nvPicPr>
          <p:blipFill rotWithShape="1">
            <a:blip r:embed="rId5"/>
            <a:srcRect l="54999" t="37299" r="43646" b="61220"/>
            <a:stretch/>
          </p:blipFill>
          <p:spPr>
            <a:xfrm>
              <a:off x="6343411" y="4093332"/>
              <a:ext cx="247650" cy="190500"/>
            </a:xfrm>
            <a:prstGeom prst="rect">
              <a:avLst/>
            </a:prstGeom>
          </p:spPr>
        </p:pic>
      </p:grpSp>
    </p:spTree>
    <p:extLst>
      <p:ext uri="{BB962C8B-B14F-4D97-AF65-F5344CB8AC3E}">
        <p14:creationId xmlns:p14="http://schemas.microsoft.com/office/powerpoint/2010/main" val="4010993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E63FBF-4905-1F4C-A2A6-7C3D07B50864}"/>
              </a:ext>
            </a:extLst>
          </p:cNvPr>
          <p:cNvSpPr>
            <a:spLocks noGrp="1"/>
          </p:cNvSpPr>
          <p:nvPr>
            <p:ph type="sldNum" sz="quarter" idx="12"/>
          </p:nvPr>
        </p:nvSpPr>
        <p:spPr>
          <a:xfrm>
            <a:off x="9350749" y="6473413"/>
            <a:ext cx="2743200" cy="365125"/>
          </a:xfrm>
        </p:spPr>
        <p:txBody>
          <a:bodyPr/>
          <a:lstStyle/>
          <a:p>
            <a:endParaRPr lang="pl-PL" dirty="0"/>
          </a:p>
        </p:txBody>
      </p:sp>
      <p:sp>
        <p:nvSpPr>
          <p:cNvPr id="6" name="TextBox 5">
            <a:extLst>
              <a:ext uri="{FF2B5EF4-FFF2-40B4-BE49-F238E27FC236}">
                <a16:creationId xmlns:a16="http://schemas.microsoft.com/office/drawing/2014/main" id="{A1A4768D-BE62-6A44-AE39-3E83EC4DA2AB}"/>
              </a:ext>
            </a:extLst>
          </p:cNvPr>
          <p:cNvSpPr txBox="1"/>
          <p:nvPr/>
        </p:nvSpPr>
        <p:spPr>
          <a:xfrm>
            <a:off x="1770926" y="292082"/>
            <a:ext cx="8107363" cy="461665"/>
          </a:xfrm>
          <a:prstGeom prst="rect">
            <a:avLst/>
          </a:prstGeom>
          <a:noFill/>
        </p:spPr>
        <p:txBody>
          <a:bodyPr wrap="square" rtlCol="0">
            <a:spAutoFit/>
          </a:bodyPr>
          <a:lstStyle/>
          <a:p>
            <a:pPr algn="ctr"/>
            <a:r>
              <a:rPr lang="en-US" sz="2400" b="1" dirty="0"/>
              <a:t>PP Adaptivity Algorithm—Simplified</a:t>
            </a:r>
          </a:p>
        </p:txBody>
      </p:sp>
      <p:sp>
        <p:nvSpPr>
          <p:cNvPr id="2" name="Rectangle 1">
            <a:extLst>
              <a:ext uri="{FF2B5EF4-FFF2-40B4-BE49-F238E27FC236}">
                <a16:creationId xmlns:a16="http://schemas.microsoft.com/office/drawing/2014/main" id="{8EF7407E-4FAF-2C4B-B68F-DC9A87BF7C01}"/>
              </a:ext>
            </a:extLst>
          </p:cNvPr>
          <p:cNvSpPr/>
          <p:nvPr/>
        </p:nvSpPr>
        <p:spPr>
          <a:xfrm>
            <a:off x="1589694" y="939099"/>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Level’s Topic +</a:t>
            </a:r>
          </a:p>
          <a:p>
            <a:pPr algn="ctr"/>
            <a:r>
              <a:rPr lang="en-US" sz="1200" dirty="0"/>
              <a:t>Student’s PL</a:t>
            </a:r>
          </a:p>
        </p:txBody>
      </p:sp>
      <p:sp>
        <p:nvSpPr>
          <p:cNvPr id="8" name="Diamond 7">
            <a:extLst>
              <a:ext uri="{FF2B5EF4-FFF2-40B4-BE49-F238E27FC236}">
                <a16:creationId xmlns:a16="http://schemas.microsoft.com/office/drawing/2014/main" id="{A39BD2EB-167F-9046-9356-20FF657FE82A}"/>
              </a:ext>
            </a:extLst>
          </p:cNvPr>
          <p:cNvSpPr/>
          <p:nvPr/>
        </p:nvSpPr>
        <p:spPr>
          <a:xfrm>
            <a:off x="1742785" y="1848203"/>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 name="TextBox 8">
            <a:extLst>
              <a:ext uri="{FF2B5EF4-FFF2-40B4-BE49-F238E27FC236}">
                <a16:creationId xmlns:a16="http://schemas.microsoft.com/office/drawing/2014/main" id="{728DAB20-1B51-9E47-ACD0-4346146ED856}"/>
              </a:ext>
            </a:extLst>
          </p:cNvPr>
          <p:cNvSpPr txBox="1"/>
          <p:nvPr/>
        </p:nvSpPr>
        <p:spPr>
          <a:xfrm>
            <a:off x="1785896" y="2150414"/>
            <a:ext cx="805029" cy="523220"/>
          </a:xfrm>
          <a:prstGeom prst="rect">
            <a:avLst/>
          </a:prstGeom>
          <a:noFill/>
        </p:spPr>
        <p:txBody>
          <a:bodyPr wrap="none" rtlCol="0">
            <a:spAutoFit/>
          </a:bodyPr>
          <a:lstStyle/>
          <a:p>
            <a:r>
              <a:rPr lang="en-US" sz="1400" dirty="0">
                <a:solidFill>
                  <a:schemeClr val="bg1"/>
                </a:solidFill>
              </a:rPr>
              <a:t>PL &lt; TM </a:t>
            </a:r>
          </a:p>
          <a:p>
            <a:endParaRPr lang="en-US" sz="1400" dirty="0">
              <a:solidFill>
                <a:schemeClr val="bg1"/>
              </a:solidFill>
            </a:endParaRPr>
          </a:p>
        </p:txBody>
      </p:sp>
      <p:sp>
        <p:nvSpPr>
          <p:cNvPr id="12" name="Rectangle 11">
            <a:extLst>
              <a:ext uri="{FF2B5EF4-FFF2-40B4-BE49-F238E27FC236}">
                <a16:creationId xmlns:a16="http://schemas.microsoft.com/office/drawing/2014/main" id="{1AE1EC5E-174C-394F-B58C-603C6A8A6034}"/>
              </a:ext>
            </a:extLst>
          </p:cNvPr>
          <p:cNvSpPr/>
          <p:nvPr/>
        </p:nvSpPr>
        <p:spPr>
          <a:xfrm>
            <a:off x="3291605" y="2050759"/>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Easy Level + TM</a:t>
            </a:r>
          </a:p>
        </p:txBody>
      </p:sp>
      <p:sp>
        <p:nvSpPr>
          <p:cNvPr id="13" name="Oval 12">
            <a:extLst>
              <a:ext uri="{FF2B5EF4-FFF2-40B4-BE49-F238E27FC236}">
                <a16:creationId xmlns:a16="http://schemas.microsoft.com/office/drawing/2014/main" id="{97641B95-0341-014E-85F9-4D16C44C910C}"/>
              </a:ext>
            </a:extLst>
          </p:cNvPr>
          <p:cNvSpPr/>
          <p:nvPr/>
        </p:nvSpPr>
        <p:spPr>
          <a:xfrm>
            <a:off x="1670716" y="267987"/>
            <a:ext cx="1053296" cy="3979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4" name="Diamond 13">
            <a:extLst>
              <a:ext uri="{FF2B5EF4-FFF2-40B4-BE49-F238E27FC236}">
                <a16:creationId xmlns:a16="http://schemas.microsoft.com/office/drawing/2014/main" id="{05A53245-BABC-614F-A51C-CAF6AB09496C}"/>
              </a:ext>
            </a:extLst>
          </p:cNvPr>
          <p:cNvSpPr/>
          <p:nvPr/>
        </p:nvSpPr>
        <p:spPr>
          <a:xfrm>
            <a:off x="1742785" y="3014672"/>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5" name="TextBox 14">
            <a:extLst>
              <a:ext uri="{FF2B5EF4-FFF2-40B4-BE49-F238E27FC236}">
                <a16:creationId xmlns:a16="http://schemas.microsoft.com/office/drawing/2014/main" id="{147080FA-80E8-C148-987D-9256789C0006}"/>
              </a:ext>
            </a:extLst>
          </p:cNvPr>
          <p:cNvSpPr txBox="1"/>
          <p:nvPr/>
        </p:nvSpPr>
        <p:spPr>
          <a:xfrm>
            <a:off x="1724982" y="3347978"/>
            <a:ext cx="944766" cy="430887"/>
          </a:xfrm>
          <a:prstGeom prst="rect">
            <a:avLst/>
          </a:prstGeom>
          <a:noFill/>
        </p:spPr>
        <p:txBody>
          <a:bodyPr wrap="square" rtlCol="0">
            <a:spAutoFit/>
          </a:bodyPr>
          <a:lstStyle/>
          <a:p>
            <a:r>
              <a:rPr lang="en-US" sz="1100" dirty="0">
                <a:solidFill>
                  <a:schemeClr val="bg1"/>
                </a:solidFill>
              </a:rPr>
              <a:t>TM &lt; PL &lt; M </a:t>
            </a:r>
          </a:p>
          <a:p>
            <a:endParaRPr lang="en-US" sz="1100" dirty="0">
              <a:solidFill>
                <a:schemeClr val="bg1"/>
              </a:solidFill>
            </a:endParaRPr>
          </a:p>
        </p:txBody>
      </p:sp>
      <p:sp>
        <p:nvSpPr>
          <p:cNvPr id="16" name="Rectangle 15">
            <a:extLst>
              <a:ext uri="{FF2B5EF4-FFF2-40B4-BE49-F238E27FC236}">
                <a16:creationId xmlns:a16="http://schemas.microsoft.com/office/drawing/2014/main" id="{E1D6E2D2-EBB0-2C4F-9E45-DE83BAE4F54C}"/>
              </a:ext>
            </a:extLst>
          </p:cNvPr>
          <p:cNvSpPr/>
          <p:nvPr/>
        </p:nvSpPr>
        <p:spPr>
          <a:xfrm>
            <a:off x="3291604" y="3217228"/>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Easy Level</a:t>
            </a:r>
          </a:p>
        </p:txBody>
      </p:sp>
      <p:sp>
        <p:nvSpPr>
          <p:cNvPr id="18" name="Diamond 17">
            <a:extLst>
              <a:ext uri="{FF2B5EF4-FFF2-40B4-BE49-F238E27FC236}">
                <a16:creationId xmlns:a16="http://schemas.microsoft.com/office/drawing/2014/main" id="{A95A4EFB-891C-AC45-A20D-630445A468E8}"/>
              </a:ext>
            </a:extLst>
          </p:cNvPr>
          <p:cNvSpPr/>
          <p:nvPr/>
        </p:nvSpPr>
        <p:spPr>
          <a:xfrm>
            <a:off x="1742785" y="4329058"/>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9" name="TextBox 18">
            <a:extLst>
              <a:ext uri="{FF2B5EF4-FFF2-40B4-BE49-F238E27FC236}">
                <a16:creationId xmlns:a16="http://schemas.microsoft.com/office/drawing/2014/main" id="{C46C2544-648A-6D4A-B95B-EFC4151A4A0B}"/>
              </a:ext>
            </a:extLst>
          </p:cNvPr>
          <p:cNvSpPr txBox="1"/>
          <p:nvPr/>
        </p:nvSpPr>
        <p:spPr>
          <a:xfrm>
            <a:off x="1775477" y="4645886"/>
            <a:ext cx="825867" cy="430887"/>
          </a:xfrm>
          <a:prstGeom prst="rect">
            <a:avLst/>
          </a:prstGeom>
          <a:noFill/>
        </p:spPr>
        <p:txBody>
          <a:bodyPr wrap="none" rtlCol="0">
            <a:spAutoFit/>
          </a:bodyPr>
          <a:lstStyle/>
          <a:p>
            <a:r>
              <a:rPr lang="en-US" sz="1100" dirty="0">
                <a:solidFill>
                  <a:schemeClr val="bg1"/>
                </a:solidFill>
              </a:rPr>
              <a:t>M &lt; PL &lt; H </a:t>
            </a:r>
          </a:p>
          <a:p>
            <a:endParaRPr lang="en-US" sz="1100" dirty="0">
              <a:solidFill>
                <a:schemeClr val="bg1"/>
              </a:solidFill>
            </a:endParaRPr>
          </a:p>
        </p:txBody>
      </p:sp>
      <p:sp>
        <p:nvSpPr>
          <p:cNvPr id="20" name="Rectangle 19">
            <a:extLst>
              <a:ext uri="{FF2B5EF4-FFF2-40B4-BE49-F238E27FC236}">
                <a16:creationId xmlns:a16="http://schemas.microsoft.com/office/drawing/2014/main" id="{D8EFCD4D-60E2-994D-A97A-867C36577475}"/>
              </a:ext>
            </a:extLst>
          </p:cNvPr>
          <p:cNvSpPr/>
          <p:nvPr/>
        </p:nvSpPr>
        <p:spPr>
          <a:xfrm>
            <a:off x="3291604" y="4525753"/>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Medium Level</a:t>
            </a:r>
          </a:p>
        </p:txBody>
      </p:sp>
      <p:sp>
        <p:nvSpPr>
          <p:cNvPr id="21" name="Diamond 20">
            <a:extLst>
              <a:ext uri="{FF2B5EF4-FFF2-40B4-BE49-F238E27FC236}">
                <a16:creationId xmlns:a16="http://schemas.microsoft.com/office/drawing/2014/main" id="{9658E4E9-D28C-0440-963E-4408BB6FAEC1}"/>
              </a:ext>
            </a:extLst>
          </p:cNvPr>
          <p:cNvSpPr/>
          <p:nvPr/>
        </p:nvSpPr>
        <p:spPr>
          <a:xfrm>
            <a:off x="1742785" y="5495147"/>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TextBox 21">
            <a:extLst>
              <a:ext uri="{FF2B5EF4-FFF2-40B4-BE49-F238E27FC236}">
                <a16:creationId xmlns:a16="http://schemas.microsoft.com/office/drawing/2014/main" id="{5D14FD1D-2766-4847-9346-D627957E2A1D}"/>
              </a:ext>
            </a:extLst>
          </p:cNvPr>
          <p:cNvSpPr txBox="1"/>
          <p:nvPr/>
        </p:nvSpPr>
        <p:spPr>
          <a:xfrm>
            <a:off x="1870855" y="5787790"/>
            <a:ext cx="635110" cy="523220"/>
          </a:xfrm>
          <a:prstGeom prst="rect">
            <a:avLst/>
          </a:prstGeom>
          <a:noFill/>
        </p:spPr>
        <p:txBody>
          <a:bodyPr wrap="none" rtlCol="0">
            <a:spAutoFit/>
          </a:bodyPr>
          <a:lstStyle/>
          <a:p>
            <a:r>
              <a:rPr lang="en-US" sz="1400" dirty="0">
                <a:solidFill>
                  <a:schemeClr val="bg1"/>
                </a:solidFill>
              </a:rPr>
              <a:t>PL &gt; H</a:t>
            </a:r>
          </a:p>
          <a:p>
            <a:endParaRPr lang="en-US" sz="1400" dirty="0">
              <a:solidFill>
                <a:schemeClr val="bg1"/>
              </a:solidFill>
            </a:endParaRPr>
          </a:p>
        </p:txBody>
      </p:sp>
      <p:sp>
        <p:nvSpPr>
          <p:cNvPr id="23" name="Rectangle 22">
            <a:extLst>
              <a:ext uri="{FF2B5EF4-FFF2-40B4-BE49-F238E27FC236}">
                <a16:creationId xmlns:a16="http://schemas.microsoft.com/office/drawing/2014/main" id="{6921D2BB-0F0A-704C-8D8E-2DA30B231FB5}"/>
              </a:ext>
            </a:extLst>
          </p:cNvPr>
          <p:cNvSpPr/>
          <p:nvPr/>
        </p:nvSpPr>
        <p:spPr>
          <a:xfrm>
            <a:off x="3291603" y="5697704"/>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Difficult Level</a:t>
            </a:r>
          </a:p>
        </p:txBody>
      </p:sp>
      <p:sp>
        <p:nvSpPr>
          <p:cNvPr id="32" name="Rectangle 31">
            <a:extLst>
              <a:ext uri="{FF2B5EF4-FFF2-40B4-BE49-F238E27FC236}">
                <a16:creationId xmlns:a16="http://schemas.microsoft.com/office/drawing/2014/main" id="{0A81D8F0-9CD5-E149-A5AF-482B17C415CB}"/>
              </a:ext>
            </a:extLst>
          </p:cNvPr>
          <p:cNvSpPr/>
          <p:nvPr/>
        </p:nvSpPr>
        <p:spPr>
          <a:xfrm>
            <a:off x="5474898" y="3200115"/>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Change Topic</a:t>
            </a:r>
          </a:p>
        </p:txBody>
      </p:sp>
      <p:cxnSp>
        <p:nvCxnSpPr>
          <p:cNvPr id="43" name="Straight Arrow Connector 42">
            <a:extLst>
              <a:ext uri="{FF2B5EF4-FFF2-40B4-BE49-F238E27FC236}">
                <a16:creationId xmlns:a16="http://schemas.microsoft.com/office/drawing/2014/main" id="{4F9E0E11-A8FC-E34E-9EDE-F91F7DD58944}"/>
              </a:ext>
            </a:extLst>
          </p:cNvPr>
          <p:cNvCxnSpPr>
            <a:cxnSpLocks/>
            <a:endCxn id="8" idx="0"/>
          </p:cNvCxnSpPr>
          <p:nvPr/>
        </p:nvCxnSpPr>
        <p:spPr>
          <a:xfrm flipH="1">
            <a:off x="2188410" y="1273267"/>
            <a:ext cx="8955" cy="574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BD2B962-E1B9-BF4D-854B-DB6DA8519E4B}"/>
              </a:ext>
            </a:extLst>
          </p:cNvPr>
          <p:cNvCxnSpPr>
            <a:cxnSpLocks/>
            <a:endCxn id="14" idx="0"/>
          </p:cNvCxnSpPr>
          <p:nvPr/>
        </p:nvCxnSpPr>
        <p:spPr>
          <a:xfrm>
            <a:off x="2188410" y="2739453"/>
            <a:ext cx="0" cy="275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D338135-AE4D-0848-9649-7F316C7B1FE5}"/>
              </a:ext>
            </a:extLst>
          </p:cNvPr>
          <p:cNvCxnSpPr>
            <a:cxnSpLocks/>
            <a:stCxn id="14" idx="2"/>
            <a:endCxn id="18" idx="0"/>
          </p:cNvCxnSpPr>
          <p:nvPr/>
        </p:nvCxnSpPr>
        <p:spPr>
          <a:xfrm>
            <a:off x="2188410" y="3905922"/>
            <a:ext cx="0" cy="423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9C1DE1E-BB47-CF41-9CAD-BDE60A01A58F}"/>
              </a:ext>
            </a:extLst>
          </p:cNvPr>
          <p:cNvCxnSpPr>
            <a:cxnSpLocks/>
          </p:cNvCxnSpPr>
          <p:nvPr/>
        </p:nvCxnSpPr>
        <p:spPr>
          <a:xfrm>
            <a:off x="2188410" y="5229433"/>
            <a:ext cx="0" cy="25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BCF684C-2CFD-1B4D-A846-2D2E13C99EF4}"/>
              </a:ext>
            </a:extLst>
          </p:cNvPr>
          <p:cNvCxnSpPr>
            <a:cxnSpLocks/>
          </p:cNvCxnSpPr>
          <p:nvPr/>
        </p:nvCxnSpPr>
        <p:spPr>
          <a:xfrm>
            <a:off x="2624618" y="2293827"/>
            <a:ext cx="66362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7F68881-CEA8-A646-9A0C-D577674D8039}"/>
              </a:ext>
            </a:extLst>
          </p:cNvPr>
          <p:cNvCxnSpPr>
            <a:cxnSpLocks/>
            <a:endCxn id="16" idx="1"/>
          </p:cNvCxnSpPr>
          <p:nvPr/>
        </p:nvCxnSpPr>
        <p:spPr>
          <a:xfrm>
            <a:off x="2651838" y="3460297"/>
            <a:ext cx="6397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71F364F-D2CA-DF40-B709-97670EC98044}"/>
              </a:ext>
            </a:extLst>
          </p:cNvPr>
          <p:cNvCxnSpPr>
            <a:cxnSpLocks/>
            <a:endCxn id="20" idx="1"/>
          </p:cNvCxnSpPr>
          <p:nvPr/>
        </p:nvCxnSpPr>
        <p:spPr>
          <a:xfrm>
            <a:off x="2651838" y="4768822"/>
            <a:ext cx="6397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0CA641F-CDAD-D045-9877-5A45FCE08EDD}"/>
              </a:ext>
            </a:extLst>
          </p:cNvPr>
          <p:cNvCxnSpPr>
            <a:cxnSpLocks/>
          </p:cNvCxnSpPr>
          <p:nvPr/>
        </p:nvCxnSpPr>
        <p:spPr>
          <a:xfrm flipV="1">
            <a:off x="2629815" y="5931684"/>
            <a:ext cx="683885" cy="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DF56443-7EAA-104A-8259-6A80E38A1E7E}"/>
              </a:ext>
            </a:extLst>
          </p:cNvPr>
          <p:cNvSpPr txBox="1"/>
          <p:nvPr/>
        </p:nvSpPr>
        <p:spPr>
          <a:xfrm>
            <a:off x="2761355" y="2050759"/>
            <a:ext cx="420243" cy="307777"/>
          </a:xfrm>
          <a:prstGeom prst="rect">
            <a:avLst/>
          </a:prstGeom>
          <a:noFill/>
        </p:spPr>
        <p:txBody>
          <a:bodyPr wrap="none" rtlCol="0">
            <a:spAutoFit/>
          </a:bodyPr>
          <a:lstStyle/>
          <a:p>
            <a:r>
              <a:rPr lang="en-US" sz="1400" dirty="0"/>
              <a:t>Yes</a:t>
            </a:r>
          </a:p>
        </p:txBody>
      </p:sp>
      <p:sp>
        <p:nvSpPr>
          <p:cNvPr id="113" name="TextBox 112">
            <a:extLst>
              <a:ext uri="{FF2B5EF4-FFF2-40B4-BE49-F238E27FC236}">
                <a16:creationId xmlns:a16="http://schemas.microsoft.com/office/drawing/2014/main" id="{4EF8B74D-754F-F142-B0A5-473B6708F644}"/>
              </a:ext>
            </a:extLst>
          </p:cNvPr>
          <p:cNvSpPr txBox="1"/>
          <p:nvPr/>
        </p:nvSpPr>
        <p:spPr>
          <a:xfrm>
            <a:off x="1738191" y="2784567"/>
            <a:ext cx="394660" cy="307777"/>
          </a:xfrm>
          <a:prstGeom prst="rect">
            <a:avLst/>
          </a:prstGeom>
          <a:noFill/>
        </p:spPr>
        <p:txBody>
          <a:bodyPr wrap="none" rtlCol="0">
            <a:spAutoFit/>
          </a:bodyPr>
          <a:lstStyle/>
          <a:p>
            <a:r>
              <a:rPr lang="en-US" sz="1400" dirty="0"/>
              <a:t>No</a:t>
            </a:r>
          </a:p>
        </p:txBody>
      </p:sp>
      <p:sp>
        <p:nvSpPr>
          <p:cNvPr id="115" name="TextBox 114">
            <a:extLst>
              <a:ext uri="{FF2B5EF4-FFF2-40B4-BE49-F238E27FC236}">
                <a16:creationId xmlns:a16="http://schemas.microsoft.com/office/drawing/2014/main" id="{ADCE25CC-1E0F-B648-B08E-945AE92AE078}"/>
              </a:ext>
            </a:extLst>
          </p:cNvPr>
          <p:cNvSpPr txBox="1"/>
          <p:nvPr/>
        </p:nvSpPr>
        <p:spPr>
          <a:xfrm>
            <a:off x="1775960" y="4048255"/>
            <a:ext cx="394660" cy="307777"/>
          </a:xfrm>
          <a:prstGeom prst="rect">
            <a:avLst/>
          </a:prstGeom>
          <a:noFill/>
        </p:spPr>
        <p:txBody>
          <a:bodyPr wrap="none" rtlCol="0">
            <a:spAutoFit/>
          </a:bodyPr>
          <a:lstStyle/>
          <a:p>
            <a:r>
              <a:rPr lang="en-US" sz="1400" dirty="0"/>
              <a:t>No</a:t>
            </a:r>
          </a:p>
        </p:txBody>
      </p:sp>
      <p:sp>
        <p:nvSpPr>
          <p:cNvPr id="117" name="TextBox 116">
            <a:extLst>
              <a:ext uri="{FF2B5EF4-FFF2-40B4-BE49-F238E27FC236}">
                <a16:creationId xmlns:a16="http://schemas.microsoft.com/office/drawing/2014/main" id="{952254C4-AF0D-F94C-B9D7-7CD9D5D74FEF}"/>
              </a:ext>
            </a:extLst>
          </p:cNvPr>
          <p:cNvSpPr txBox="1"/>
          <p:nvPr/>
        </p:nvSpPr>
        <p:spPr>
          <a:xfrm>
            <a:off x="1791539" y="5170754"/>
            <a:ext cx="394660" cy="307777"/>
          </a:xfrm>
          <a:prstGeom prst="rect">
            <a:avLst/>
          </a:prstGeom>
          <a:noFill/>
        </p:spPr>
        <p:txBody>
          <a:bodyPr wrap="none" rtlCol="0">
            <a:spAutoFit/>
          </a:bodyPr>
          <a:lstStyle/>
          <a:p>
            <a:r>
              <a:rPr lang="en-US" sz="1400" dirty="0"/>
              <a:t>No</a:t>
            </a:r>
          </a:p>
        </p:txBody>
      </p:sp>
      <p:sp>
        <p:nvSpPr>
          <p:cNvPr id="118" name="TextBox 117">
            <a:extLst>
              <a:ext uri="{FF2B5EF4-FFF2-40B4-BE49-F238E27FC236}">
                <a16:creationId xmlns:a16="http://schemas.microsoft.com/office/drawing/2014/main" id="{89B0E953-B4F5-884B-A33D-6E1A3ED79BB7}"/>
              </a:ext>
            </a:extLst>
          </p:cNvPr>
          <p:cNvSpPr txBox="1"/>
          <p:nvPr/>
        </p:nvSpPr>
        <p:spPr>
          <a:xfrm>
            <a:off x="2791644" y="5666957"/>
            <a:ext cx="420243" cy="307777"/>
          </a:xfrm>
          <a:prstGeom prst="rect">
            <a:avLst/>
          </a:prstGeom>
          <a:noFill/>
        </p:spPr>
        <p:txBody>
          <a:bodyPr wrap="none" rtlCol="0">
            <a:spAutoFit/>
          </a:bodyPr>
          <a:lstStyle/>
          <a:p>
            <a:r>
              <a:rPr lang="en-US" sz="1400" dirty="0"/>
              <a:t>Yes</a:t>
            </a:r>
          </a:p>
        </p:txBody>
      </p:sp>
      <p:sp>
        <p:nvSpPr>
          <p:cNvPr id="165" name="Diamond 164">
            <a:extLst>
              <a:ext uri="{FF2B5EF4-FFF2-40B4-BE49-F238E27FC236}">
                <a16:creationId xmlns:a16="http://schemas.microsoft.com/office/drawing/2014/main" id="{F33112F2-9076-744F-BFC8-CDEC8B5961EF}"/>
              </a:ext>
            </a:extLst>
          </p:cNvPr>
          <p:cNvSpPr/>
          <p:nvPr/>
        </p:nvSpPr>
        <p:spPr>
          <a:xfrm>
            <a:off x="7568191" y="4235924"/>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66" name="TextBox 165">
            <a:extLst>
              <a:ext uri="{FF2B5EF4-FFF2-40B4-BE49-F238E27FC236}">
                <a16:creationId xmlns:a16="http://schemas.microsoft.com/office/drawing/2014/main" id="{2E3280B7-7A22-D04A-AFFD-6250B87340DE}"/>
              </a:ext>
            </a:extLst>
          </p:cNvPr>
          <p:cNvSpPr txBox="1"/>
          <p:nvPr/>
        </p:nvSpPr>
        <p:spPr>
          <a:xfrm>
            <a:off x="7551327" y="4337291"/>
            <a:ext cx="924979" cy="830997"/>
          </a:xfrm>
          <a:prstGeom prst="rect">
            <a:avLst/>
          </a:prstGeom>
          <a:noFill/>
        </p:spPr>
        <p:txBody>
          <a:bodyPr wrap="square" rtlCol="0">
            <a:spAutoFit/>
          </a:bodyPr>
          <a:lstStyle/>
          <a:p>
            <a:pPr algn="ctr"/>
            <a:r>
              <a:rPr lang="en-US" sz="1200" dirty="0">
                <a:solidFill>
                  <a:schemeClr val="bg1"/>
                </a:solidFill>
              </a:rPr>
              <a:t>Any unsolved level?</a:t>
            </a:r>
          </a:p>
          <a:p>
            <a:pPr algn="ctr"/>
            <a:endParaRPr lang="en-US" sz="1200" dirty="0">
              <a:solidFill>
                <a:schemeClr val="bg1"/>
              </a:solidFill>
            </a:endParaRPr>
          </a:p>
        </p:txBody>
      </p:sp>
      <p:sp>
        <p:nvSpPr>
          <p:cNvPr id="167" name="Diamond 166">
            <a:extLst>
              <a:ext uri="{FF2B5EF4-FFF2-40B4-BE49-F238E27FC236}">
                <a16:creationId xmlns:a16="http://schemas.microsoft.com/office/drawing/2014/main" id="{80B6DFC3-4632-BC48-A6D4-C2D25989FFE2}"/>
              </a:ext>
            </a:extLst>
          </p:cNvPr>
          <p:cNvSpPr/>
          <p:nvPr/>
        </p:nvSpPr>
        <p:spPr>
          <a:xfrm>
            <a:off x="9878289" y="2983011"/>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68" name="TextBox 167">
            <a:extLst>
              <a:ext uri="{FF2B5EF4-FFF2-40B4-BE49-F238E27FC236}">
                <a16:creationId xmlns:a16="http://schemas.microsoft.com/office/drawing/2014/main" id="{3AAB643F-BB39-C240-B994-98D25BF9DCE2}"/>
              </a:ext>
            </a:extLst>
          </p:cNvPr>
          <p:cNvSpPr txBox="1"/>
          <p:nvPr/>
        </p:nvSpPr>
        <p:spPr>
          <a:xfrm>
            <a:off x="9721578" y="3218966"/>
            <a:ext cx="1227033" cy="646331"/>
          </a:xfrm>
          <a:prstGeom prst="rect">
            <a:avLst/>
          </a:prstGeom>
          <a:noFill/>
        </p:spPr>
        <p:txBody>
          <a:bodyPr wrap="square" rtlCol="0">
            <a:spAutoFit/>
          </a:bodyPr>
          <a:lstStyle/>
          <a:p>
            <a:pPr algn="ctr"/>
            <a:r>
              <a:rPr lang="en-US" sz="1200" dirty="0">
                <a:solidFill>
                  <a:schemeClr val="bg1"/>
                </a:solidFill>
              </a:rPr>
              <a:t>Any silver </a:t>
            </a:r>
          </a:p>
          <a:p>
            <a:pPr algn="ctr"/>
            <a:r>
              <a:rPr lang="en-US" sz="1200" dirty="0">
                <a:solidFill>
                  <a:schemeClr val="bg1"/>
                </a:solidFill>
              </a:rPr>
              <a:t>level?</a:t>
            </a:r>
          </a:p>
          <a:p>
            <a:pPr algn="ctr"/>
            <a:endParaRPr lang="en-US" sz="1200" dirty="0">
              <a:solidFill>
                <a:schemeClr val="bg1"/>
              </a:solidFill>
            </a:endParaRPr>
          </a:p>
        </p:txBody>
      </p:sp>
      <p:sp>
        <p:nvSpPr>
          <p:cNvPr id="169" name="Rectangle 168">
            <a:extLst>
              <a:ext uri="{FF2B5EF4-FFF2-40B4-BE49-F238E27FC236}">
                <a16:creationId xmlns:a16="http://schemas.microsoft.com/office/drawing/2014/main" id="{6F342A71-9314-E84A-A1A3-7C43605B7A51}"/>
              </a:ext>
            </a:extLst>
          </p:cNvPr>
          <p:cNvSpPr/>
          <p:nvPr/>
        </p:nvSpPr>
        <p:spPr>
          <a:xfrm>
            <a:off x="7404656" y="3200115"/>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Play that level</a:t>
            </a:r>
          </a:p>
        </p:txBody>
      </p:sp>
      <p:sp>
        <p:nvSpPr>
          <p:cNvPr id="202" name="Oval 201">
            <a:extLst>
              <a:ext uri="{FF2B5EF4-FFF2-40B4-BE49-F238E27FC236}">
                <a16:creationId xmlns:a16="http://schemas.microsoft.com/office/drawing/2014/main" id="{412901C2-B824-F742-8D9C-EC0D64F6F870}"/>
              </a:ext>
            </a:extLst>
          </p:cNvPr>
          <p:cNvSpPr/>
          <p:nvPr/>
        </p:nvSpPr>
        <p:spPr>
          <a:xfrm>
            <a:off x="9808447" y="1951436"/>
            <a:ext cx="1053296" cy="3979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a:t>
            </a:r>
          </a:p>
        </p:txBody>
      </p:sp>
      <p:cxnSp>
        <p:nvCxnSpPr>
          <p:cNvPr id="204" name="Straight Arrow Connector 203">
            <a:extLst>
              <a:ext uri="{FF2B5EF4-FFF2-40B4-BE49-F238E27FC236}">
                <a16:creationId xmlns:a16="http://schemas.microsoft.com/office/drawing/2014/main" id="{BAA869D0-360B-1D41-9C22-8E3C2977DEC5}"/>
              </a:ext>
            </a:extLst>
          </p:cNvPr>
          <p:cNvCxnSpPr>
            <a:stCxn id="167" idx="0"/>
            <a:endCxn id="202" idx="4"/>
          </p:cNvCxnSpPr>
          <p:nvPr/>
        </p:nvCxnSpPr>
        <p:spPr>
          <a:xfrm flipV="1">
            <a:off x="10323914" y="2349392"/>
            <a:ext cx="11181" cy="633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432827D8-D08F-984A-80E7-2D74B0C0F35D}"/>
              </a:ext>
            </a:extLst>
          </p:cNvPr>
          <p:cNvCxnSpPr>
            <a:stCxn id="167" idx="1"/>
            <a:endCxn id="169" idx="3"/>
          </p:cNvCxnSpPr>
          <p:nvPr/>
        </p:nvCxnSpPr>
        <p:spPr>
          <a:xfrm flipH="1">
            <a:off x="8619997" y="3428636"/>
            <a:ext cx="1258292" cy="14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8C84D7CE-B626-C849-93D2-4726BE41BA63}"/>
              </a:ext>
            </a:extLst>
          </p:cNvPr>
          <p:cNvCxnSpPr>
            <a:cxnSpLocks/>
            <a:stCxn id="165" idx="0"/>
            <a:endCxn id="169" idx="2"/>
          </p:cNvCxnSpPr>
          <p:nvPr/>
        </p:nvCxnSpPr>
        <p:spPr>
          <a:xfrm rot="16200000" flipV="1">
            <a:off x="7738236" y="3960343"/>
            <a:ext cx="549672" cy="14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7D8C0396-C7E2-7D46-8DBA-98BCE96DD202}"/>
              </a:ext>
            </a:extLst>
          </p:cNvPr>
          <p:cNvSpPr txBox="1"/>
          <p:nvPr/>
        </p:nvSpPr>
        <p:spPr>
          <a:xfrm>
            <a:off x="7960842" y="3929123"/>
            <a:ext cx="420243" cy="307777"/>
          </a:xfrm>
          <a:prstGeom prst="rect">
            <a:avLst/>
          </a:prstGeom>
          <a:noFill/>
        </p:spPr>
        <p:txBody>
          <a:bodyPr wrap="none" rtlCol="0">
            <a:spAutoFit/>
          </a:bodyPr>
          <a:lstStyle/>
          <a:p>
            <a:r>
              <a:rPr lang="en-US" sz="1400" dirty="0"/>
              <a:t>Yes</a:t>
            </a:r>
          </a:p>
        </p:txBody>
      </p:sp>
      <p:sp>
        <p:nvSpPr>
          <p:cNvPr id="216" name="TextBox 215">
            <a:extLst>
              <a:ext uri="{FF2B5EF4-FFF2-40B4-BE49-F238E27FC236}">
                <a16:creationId xmlns:a16="http://schemas.microsoft.com/office/drawing/2014/main" id="{2563F6AB-8FA4-1A45-9983-64E6E14AA484}"/>
              </a:ext>
            </a:extLst>
          </p:cNvPr>
          <p:cNvSpPr txBox="1"/>
          <p:nvPr/>
        </p:nvSpPr>
        <p:spPr>
          <a:xfrm>
            <a:off x="9140627" y="3109859"/>
            <a:ext cx="420243" cy="307777"/>
          </a:xfrm>
          <a:prstGeom prst="rect">
            <a:avLst/>
          </a:prstGeom>
          <a:noFill/>
        </p:spPr>
        <p:txBody>
          <a:bodyPr wrap="none" rtlCol="0">
            <a:spAutoFit/>
          </a:bodyPr>
          <a:lstStyle/>
          <a:p>
            <a:r>
              <a:rPr lang="en-US" sz="1400" dirty="0"/>
              <a:t>Yes</a:t>
            </a:r>
          </a:p>
        </p:txBody>
      </p:sp>
      <p:sp>
        <p:nvSpPr>
          <p:cNvPr id="218" name="TextBox 217">
            <a:extLst>
              <a:ext uri="{FF2B5EF4-FFF2-40B4-BE49-F238E27FC236}">
                <a16:creationId xmlns:a16="http://schemas.microsoft.com/office/drawing/2014/main" id="{0B92FB22-3C7F-D44A-9788-D76E7C8C2382}"/>
              </a:ext>
            </a:extLst>
          </p:cNvPr>
          <p:cNvSpPr txBox="1"/>
          <p:nvPr/>
        </p:nvSpPr>
        <p:spPr>
          <a:xfrm>
            <a:off x="10358162" y="2662683"/>
            <a:ext cx="394660" cy="307777"/>
          </a:xfrm>
          <a:prstGeom prst="rect">
            <a:avLst/>
          </a:prstGeom>
          <a:noFill/>
        </p:spPr>
        <p:txBody>
          <a:bodyPr wrap="none" rtlCol="0">
            <a:spAutoFit/>
          </a:bodyPr>
          <a:lstStyle/>
          <a:p>
            <a:r>
              <a:rPr lang="en-US" sz="1400" dirty="0"/>
              <a:t>No</a:t>
            </a:r>
          </a:p>
        </p:txBody>
      </p:sp>
      <p:cxnSp>
        <p:nvCxnSpPr>
          <p:cNvPr id="231" name="Elbow Connector 230">
            <a:extLst>
              <a:ext uri="{FF2B5EF4-FFF2-40B4-BE49-F238E27FC236}">
                <a16:creationId xmlns:a16="http://schemas.microsoft.com/office/drawing/2014/main" id="{B3C16BF5-BA82-8A47-A8B4-664254AEA519}"/>
              </a:ext>
            </a:extLst>
          </p:cNvPr>
          <p:cNvCxnSpPr>
            <a:cxnSpLocks/>
            <a:stCxn id="21" idx="2"/>
            <a:endCxn id="247" idx="2"/>
          </p:cNvCxnSpPr>
          <p:nvPr/>
        </p:nvCxnSpPr>
        <p:spPr>
          <a:xfrm rot="5400000" flipH="1" flipV="1">
            <a:off x="3514284" y="3811415"/>
            <a:ext cx="1249107" cy="3900857"/>
          </a:xfrm>
          <a:prstGeom prst="bentConnector3">
            <a:avLst>
              <a:gd name="adj1" fmla="val -19290"/>
            </a:avLst>
          </a:prstGeom>
          <a:ln>
            <a:tailEnd type="triangle"/>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6D471B3A-07EA-8D4D-A0D0-6794125B1262}"/>
              </a:ext>
            </a:extLst>
          </p:cNvPr>
          <p:cNvSpPr txBox="1"/>
          <p:nvPr/>
        </p:nvSpPr>
        <p:spPr>
          <a:xfrm>
            <a:off x="3970538" y="6348198"/>
            <a:ext cx="394660" cy="307777"/>
          </a:xfrm>
          <a:prstGeom prst="rect">
            <a:avLst/>
          </a:prstGeom>
          <a:noFill/>
        </p:spPr>
        <p:txBody>
          <a:bodyPr wrap="none" rtlCol="0">
            <a:spAutoFit/>
          </a:bodyPr>
          <a:lstStyle/>
          <a:p>
            <a:r>
              <a:rPr lang="en-US" sz="1400" dirty="0"/>
              <a:t>No</a:t>
            </a:r>
          </a:p>
        </p:txBody>
      </p:sp>
      <p:sp>
        <p:nvSpPr>
          <p:cNvPr id="246" name="Diamond 245">
            <a:extLst>
              <a:ext uri="{FF2B5EF4-FFF2-40B4-BE49-F238E27FC236}">
                <a16:creationId xmlns:a16="http://schemas.microsoft.com/office/drawing/2014/main" id="{34A2AD0A-01DA-DF4F-BB29-1D6D4CE7A004}"/>
              </a:ext>
            </a:extLst>
          </p:cNvPr>
          <p:cNvSpPr/>
          <p:nvPr/>
        </p:nvSpPr>
        <p:spPr>
          <a:xfrm>
            <a:off x="5647819" y="4224503"/>
            <a:ext cx="891250" cy="891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7" name="TextBox 246">
            <a:extLst>
              <a:ext uri="{FF2B5EF4-FFF2-40B4-BE49-F238E27FC236}">
                <a16:creationId xmlns:a16="http://schemas.microsoft.com/office/drawing/2014/main" id="{34CC7773-82C9-6845-8413-1CB38E74DB94}"/>
              </a:ext>
            </a:extLst>
          </p:cNvPr>
          <p:cNvSpPr txBox="1"/>
          <p:nvPr/>
        </p:nvSpPr>
        <p:spPr>
          <a:xfrm>
            <a:off x="5707677" y="4398626"/>
            <a:ext cx="763180" cy="738664"/>
          </a:xfrm>
          <a:prstGeom prst="rect">
            <a:avLst/>
          </a:prstGeom>
          <a:noFill/>
        </p:spPr>
        <p:txBody>
          <a:bodyPr wrap="square" rtlCol="0">
            <a:spAutoFit/>
          </a:bodyPr>
          <a:lstStyle/>
          <a:p>
            <a:pPr algn="ctr"/>
            <a:r>
              <a:rPr lang="en-US" sz="1400" dirty="0">
                <a:solidFill>
                  <a:schemeClr val="bg1"/>
                </a:solidFill>
              </a:rPr>
              <a:t>Topic Left?</a:t>
            </a:r>
          </a:p>
          <a:p>
            <a:pPr algn="ctr"/>
            <a:endParaRPr lang="en-US" sz="1400" dirty="0">
              <a:solidFill>
                <a:schemeClr val="bg1"/>
              </a:solidFill>
            </a:endParaRPr>
          </a:p>
        </p:txBody>
      </p:sp>
      <p:cxnSp>
        <p:nvCxnSpPr>
          <p:cNvPr id="258" name="Straight Arrow Connector 257">
            <a:extLst>
              <a:ext uri="{FF2B5EF4-FFF2-40B4-BE49-F238E27FC236}">
                <a16:creationId xmlns:a16="http://schemas.microsoft.com/office/drawing/2014/main" id="{CB2BEC10-0B9C-974C-A8A7-8908ED5A64AF}"/>
              </a:ext>
            </a:extLst>
          </p:cNvPr>
          <p:cNvCxnSpPr>
            <a:cxnSpLocks/>
            <a:stCxn id="246" idx="3"/>
            <a:endCxn id="165" idx="1"/>
          </p:cNvCxnSpPr>
          <p:nvPr/>
        </p:nvCxnSpPr>
        <p:spPr>
          <a:xfrm>
            <a:off x="6539069" y="4670128"/>
            <a:ext cx="1029122" cy="11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4" name="Elbow Connector 263">
            <a:extLst>
              <a:ext uri="{FF2B5EF4-FFF2-40B4-BE49-F238E27FC236}">
                <a16:creationId xmlns:a16="http://schemas.microsoft.com/office/drawing/2014/main" id="{F7AA8F7A-3A6B-5A4A-9AF8-B82939128934}"/>
              </a:ext>
            </a:extLst>
          </p:cNvPr>
          <p:cNvCxnSpPr>
            <a:cxnSpLocks/>
            <a:stCxn id="165" idx="3"/>
            <a:endCxn id="168" idx="2"/>
          </p:cNvCxnSpPr>
          <p:nvPr/>
        </p:nvCxnSpPr>
        <p:spPr>
          <a:xfrm flipV="1">
            <a:off x="8459441" y="3865297"/>
            <a:ext cx="1875654" cy="8162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86E36856-9E79-234F-BDD2-9928ABD53CC6}"/>
              </a:ext>
            </a:extLst>
          </p:cNvPr>
          <p:cNvSpPr txBox="1"/>
          <p:nvPr/>
        </p:nvSpPr>
        <p:spPr>
          <a:xfrm>
            <a:off x="9072513" y="4704113"/>
            <a:ext cx="394660" cy="307777"/>
          </a:xfrm>
          <a:prstGeom prst="rect">
            <a:avLst/>
          </a:prstGeom>
          <a:noFill/>
        </p:spPr>
        <p:txBody>
          <a:bodyPr wrap="none" rtlCol="0">
            <a:spAutoFit/>
          </a:bodyPr>
          <a:lstStyle/>
          <a:p>
            <a:r>
              <a:rPr lang="en-US" sz="1400" dirty="0"/>
              <a:t>No</a:t>
            </a:r>
          </a:p>
        </p:txBody>
      </p:sp>
      <p:sp>
        <p:nvSpPr>
          <p:cNvPr id="278" name="TextBox 277">
            <a:extLst>
              <a:ext uri="{FF2B5EF4-FFF2-40B4-BE49-F238E27FC236}">
                <a16:creationId xmlns:a16="http://schemas.microsoft.com/office/drawing/2014/main" id="{2A375007-ED76-C342-8ACC-190063052A38}"/>
              </a:ext>
            </a:extLst>
          </p:cNvPr>
          <p:cNvSpPr txBox="1"/>
          <p:nvPr/>
        </p:nvSpPr>
        <p:spPr>
          <a:xfrm>
            <a:off x="6855295" y="4704113"/>
            <a:ext cx="394660" cy="307777"/>
          </a:xfrm>
          <a:prstGeom prst="rect">
            <a:avLst/>
          </a:prstGeom>
          <a:noFill/>
        </p:spPr>
        <p:txBody>
          <a:bodyPr wrap="none" rtlCol="0">
            <a:spAutoFit/>
          </a:bodyPr>
          <a:lstStyle/>
          <a:p>
            <a:r>
              <a:rPr lang="en-US" sz="1400" dirty="0"/>
              <a:t>No</a:t>
            </a:r>
          </a:p>
        </p:txBody>
      </p:sp>
      <p:cxnSp>
        <p:nvCxnSpPr>
          <p:cNvPr id="284" name="Straight Arrow Connector 283">
            <a:extLst>
              <a:ext uri="{FF2B5EF4-FFF2-40B4-BE49-F238E27FC236}">
                <a16:creationId xmlns:a16="http://schemas.microsoft.com/office/drawing/2014/main" id="{0B16F17D-5F7B-044F-8F79-FE07ED7CE27E}"/>
              </a:ext>
            </a:extLst>
          </p:cNvPr>
          <p:cNvCxnSpPr>
            <a:cxnSpLocks/>
            <a:stCxn id="246" idx="0"/>
            <a:endCxn id="32" idx="2"/>
          </p:cNvCxnSpPr>
          <p:nvPr/>
        </p:nvCxnSpPr>
        <p:spPr>
          <a:xfrm flipH="1" flipV="1">
            <a:off x="6082569" y="3686252"/>
            <a:ext cx="10875" cy="538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A7EB0B06-256F-4142-8C79-833AD4B3DF25}"/>
              </a:ext>
            </a:extLst>
          </p:cNvPr>
          <p:cNvSpPr txBox="1"/>
          <p:nvPr/>
        </p:nvSpPr>
        <p:spPr>
          <a:xfrm>
            <a:off x="5685088" y="3874261"/>
            <a:ext cx="420243" cy="307777"/>
          </a:xfrm>
          <a:prstGeom prst="rect">
            <a:avLst/>
          </a:prstGeom>
          <a:noFill/>
        </p:spPr>
        <p:txBody>
          <a:bodyPr wrap="none" rtlCol="0">
            <a:spAutoFit/>
          </a:bodyPr>
          <a:lstStyle/>
          <a:p>
            <a:r>
              <a:rPr lang="en-US" sz="1400" dirty="0"/>
              <a:t>Yes</a:t>
            </a:r>
          </a:p>
        </p:txBody>
      </p:sp>
      <p:cxnSp>
        <p:nvCxnSpPr>
          <p:cNvPr id="305" name="Straight Arrow Connector 304">
            <a:extLst>
              <a:ext uri="{FF2B5EF4-FFF2-40B4-BE49-F238E27FC236}">
                <a16:creationId xmlns:a16="http://schemas.microsoft.com/office/drawing/2014/main" id="{E6D35B9F-E359-2C4C-8CF4-BC70B1D33475}"/>
              </a:ext>
            </a:extLst>
          </p:cNvPr>
          <p:cNvCxnSpPr>
            <a:stCxn id="13" idx="4"/>
            <a:endCxn id="2" idx="0"/>
          </p:cNvCxnSpPr>
          <p:nvPr/>
        </p:nvCxnSpPr>
        <p:spPr>
          <a:xfrm>
            <a:off x="2197364" y="665943"/>
            <a:ext cx="1" cy="273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2" name="Elbow Connector 311">
            <a:extLst>
              <a:ext uri="{FF2B5EF4-FFF2-40B4-BE49-F238E27FC236}">
                <a16:creationId xmlns:a16="http://schemas.microsoft.com/office/drawing/2014/main" id="{DC57DA92-EA0D-0941-A672-966108E41637}"/>
              </a:ext>
            </a:extLst>
          </p:cNvPr>
          <p:cNvCxnSpPr>
            <a:cxnSpLocks/>
            <a:stCxn id="169" idx="0"/>
            <a:endCxn id="313" idx="3"/>
          </p:cNvCxnSpPr>
          <p:nvPr/>
        </p:nvCxnSpPr>
        <p:spPr>
          <a:xfrm rot="16200000" flipV="1">
            <a:off x="5257039" y="444827"/>
            <a:ext cx="2017947" cy="34926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5FFF8928-F7AA-1A42-9D0A-8882668ADFE8}"/>
              </a:ext>
            </a:extLst>
          </p:cNvPr>
          <p:cNvSpPr/>
          <p:nvPr/>
        </p:nvSpPr>
        <p:spPr>
          <a:xfrm>
            <a:off x="3304356" y="939099"/>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End of the Level</a:t>
            </a:r>
          </a:p>
        </p:txBody>
      </p:sp>
      <p:cxnSp>
        <p:nvCxnSpPr>
          <p:cNvPr id="318" name="Elbow Connector 317">
            <a:extLst>
              <a:ext uri="{FF2B5EF4-FFF2-40B4-BE49-F238E27FC236}">
                <a16:creationId xmlns:a16="http://schemas.microsoft.com/office/drawing/2014/main" id="{AA474B1D-128D-604D-AA25-AD090D7B336C}"/>
              </a:ext>
            </a:extLst>
          </p:cNvPr>
          <p:cNvCxnSpPr>
            <a:cxnSpLocks/>
            <a:stCxn id="12" idx="3"/>
            <a:endCxn id="313" idx="3"/>
          </p:cNvCxnSpPr>
          <p:nvPr/>
        </p:nvCxnSpPr>
        <p:spPr>
          <a:xfrm flipV="1">
            <a:off x="4506946" y="1182168"/>
            <a:ext cx="12751" cy="1111660"/>
          </a:xfrm>
          <a:prstGeom prst="bentConnector3">
            <a:avLst>
              <a:gd name="adj1" fmla="val 189280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0" name="Elbow Connector 319">
            <a:extLst>
              <a:ext uri="{FF2B5EF4-FFF2-40B4-BE49-F238E27FC236}">
                <a16:creationId xmlns:a16="http://schemas.microsoft.com/office/drawing/2014/main" id="{C4CA66AA-B061-3F46-BA5C-21C9BE8C9C2F}"/>
              </a:ext>
            </a:extLst>
          </p:cNvPr>
          <p:cNvCxnSpPr>
            <a:cxnSpLocks/>
            <a:stCxn id="16" idx="3"/>
            <a:endCxn id="313" idx="3"/>
          </p:cNvCxnSpPr>
          <p:nvPr/>
        </p:nvCxnSpPr>
        <p:spPr>
          <a:xfrm flipV="1">
            <a:off x="4506945" y="1182168"/>
            <a:ext cx="12752" cy="2278129"/>
          </a:xfrm>
          <a:prstGeom prst="bentConnector3">
            <a:avLst>
              <a:gd name="adj1" fmla="val 18926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2" name="Elbow Connector 321">
            <a:extLst>
              <a:ext uri="{FF2B5EF4-FFF2-40B4-BE49-F238E27FC236}">
                <a16:creationId xmlns:a16="http://schemas.microsoft.com/office/drawing/2014/main" id="{5478533A-1959-E84B-A45D-3616D4A1FCC3}"/>
              </a:ext>
            </a:extLst>
          </p:cNvPr>
          <p:cNvCxnSpPr>
            <a:cxnSpLocks/>
            <a:stCxn id="20" idx="3"/>
            <a:endCxn id="313" idx="3"/>
          </p:cNvCxnSpPr>
          <p:nvPr/>
        </p:nvCxnSpPr>
        <p:spPr>
          <a:xfrm flipV="1">
            <a:off x="4506945" y="1182168"/>
            <a:ext cx="12752" cy="3586654"/>
          </a:xfrm>
          <a:prstGeom prst="bentConnector3">
            <a:avLst>
              <a:gd name="adj1" fmla="val 18926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5CBEE881-98C8-F34C-B3F9-76A083059A3D}"/>
              </a:ext>
            </a:extLst>
          </p:cNvPr>
          <p:cNvCxnSpPr>
            <a:stCxn id="313" idx="1"/>
            <a:endCxn id="2" idx="3"/>
          </p:cNvCxnSpPr>
          <p:nvPr/>
        </p:nvCxnSpPr>
        <p:spPr>
          <a:xfrm flipH="1">
            <a:off x="2805035" y="1182168"/>
            <a:ext cx="4993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3C7FF9A0-66C1-424C-9DEA-D86467ABFEE8}"/>
              </a:ext>
            </a:extLst>
          </p:cNvPr>
          <p:cNvSpPr/>
          <p:nvPr/>
        </p:nvSpPr>
        <p:spPr>
          <a:xfrm>
            <a:off x="5474897" y="2049392"/>
            <a:ext cx="1215341" cy="486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Play the Easiest Level</a:t>
            </a:r>
          </a:p>
        </p:txBody>
      </p:sp>
      <p:cxnSp>
        <p:nvCxnSpPr>
          <p:cNvPr id="333" name="Straight Arrow Connector 332">
            <a:extLst>
              <a:ext uri="{FF2B5EF4-FFF2-40B4-BE49-F238E27FC236}">
                <a16:creationId xmlns:a16="http://schemas.microsoft.com/office/drawing/2014/main" id="{8D4F4E7D-A9D0-2648-A5C0-8B6B792025F7}"/>
              </a:ext>
            </a:extLst>
          </p:cNvPr>
          <p:cNvCxnSpPr>
            <a:cxnSpLocks/>
            <a:stCxn id="32" idx="0"/>
            <a:endCxn id="331" idx="2"/>
          </p:cNvCxnSpPr>
          <p:nvPr/>
        </p:nvCxnSpPr>
        <p:spPr>
          <a:xfrm flipH="1" flipV="1">
            <a:off x="6082568" y="2535529"/>
            <a:ext cx="1" cy="664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6" name="Elbow Connector 335">
            <a:extLst>
              <a:ext uri="{FF2B5EF4-FFF2-40B4-BE49-F238E27FC236}">
                <a16:creationId xmlns:a16="http://schemas.microsoft.com/office/drawing/2014/main" id="{39D222CD-EDBA-DD42-88F7-64AD28789BC8}"/>
              </a:ext>
            </a:extLst>
          </p:cNvPr>
          <p:cNvCxnSpPr>
            <a:stCxn id="331" idx="0"/>
            <a:endCxn id="313" idx="3"/>
          </p:cNvCxnSpPr>
          <p:nvPr/>
        </p:nvCxnSpPr>
        <p:spPr>
          <a:xfrm rot="16200000" flipV="1">
            <a:off x="4867521" y="834344"/>
            <a:ext cx="867224" cy="15628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C4757033-6E31-8545-8D8B-81A2C782F75B}"/>
              </a:ext>
            </a:extLst>
          </p:cNvPr>
          <p:cNvSpPr txBox="1"/>
          <p:nvPr/>
        </p:nvSpPr>
        <p:spPr>
          <a:xfrm>
            <a:off x="2741332" y="3152930"/>
            <a:ext cx="420243" cy="307777"/>
          </a:xfrm>
          <a:prstGeom prst="rect">
            <a:avLst/>
          </a:prstGeom>
          <a:noFill/>
        </p:spPr>
        <p:txBody>
          <a:bodyPr wrap="none" rtlCol="0">
            <a:spAutoFit/>
          </a:bodyPr>
          <a:lstStyle/>
          <a:p>
            <a:r>
              <a:rPr lang="en-US" sz="1400" dirty="0"/>
              <a:t>Yes</a:t>
            </a:r>
          </a:p>
        </p:txBody>
      </p:sp>
      <p:sp>
        <p:nvSpPr>
          <p:cNvPr id="338" name="TextBox 337">
            <a:extLst>
              <a:ext uri="{FF2B5EF4-FFF2-40B4-BE49-F238E27FC236}">
                <a16:creationId xmlns:a16="http://schemas.microsoft.com/office/drawing/2014/main" id="{9BA877D3-0CD3-4A48-88ED-B1901CF68DD0}"/>
              </a:ext>
            </a:extLst>
          </p:cNvPr>
          <p:cNvSpPr txBox="1"/>
          <p:nvPr/>
        </p:nvSpPr>
        <p:spPr>
          <a:xfrm>
            <a:off x="2749377" y="4466906"/>
            <a:ext cx="420243" cy="307777"/>
          </a:xfrm>
          <a:prstGeom prst="rect">
            <a:avLst/>
          </a:prstGeom>
          <a:noFill/>
        </p:spPr>
        <p:txBody>
          <a:bodyPr wrap="none" rtlCol="0">
            <a:spAutoFit/>
          </a:bodyPr>
          <a:lstStyle/>
          <a:p>
            <a:r>
              <a:rPr lang="en-US" sz="1400" dirty="0"/>
              <a:t>Yes</a:t>
            </a:r>
          </a:p>
        </p:txBody>
      </p:sp>
      <p:sp>
        <p:nvSpPr>
          <p:cNvPr id="68" name="TextBox 67">
            <a:extLst>
              <a:ext uri="{FF2B5EF4-FFF2-40B4-BE49-F238E27FC236}">
                <a16:creationId xmlns:a16="http://schemas.microsoft.com/office/drawing/2014/main" id="{C13B5C9C-1D9F-4879-B524-7038CDF25342}"/>
              </a:ext>
            </a:extLst>
          </p:cNvPr>
          <p:cNvSpPr txBox="1"/>
          <p:nvPr/>
        </p:nvSpPr>
        <p:spPr>
          <a:xfrm>
            <a:off x="5895209" y="5066684"/>
            <a:ext cx="6097112" cy="1477328"/>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rPr>
              <a:t>check the proficiency level of the student on the concept at hand and give him/her an easy, medium, or difficult level until the student graduated from that concept (either there is no concept left or the students' proficiency level is greater than high). </a:t>
            </a:r>
            <a:endParaRPr lang="en-US" dirty="0"/>
          </a:p>
        </p:txBody>
      </p:sp>
    </p:spTree>
    <p:extLst>
      <p:ext uri="{BB962C8B-B14F-4D97-AF65-F5344CB8AC3E}">
        <p14:creationId xmlns:p14="http://schemas.microsoft.com/office/powerpoint/2010/main" val="10225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307F29-0D25-4710-BAFC-C831459A1ACD}"/>
              </a:ext>
            </a:extLst>
          </p:cNvPr>
          <p:cNvSpPr/>
          <p:nvPr/>
        </p:nvSpPr>
        <p:spPr>
          <a:xfrm>
            <a:off x="0" y="-22045"/>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C1FF416E-698D-440F-ACFA-A3FB1A75856C}"/>
              </a:ext>
            </a:extLst>
          </p:cNvPr>
          <p:cNvSpPr>
            <a:spLocks/>
          </p:cNvSpPr>
          <p:nvPr/>
        </p:nvSpPr>
        <p:spPr bwMode="auto">
          <a:xfrm>
            <a:off x="838200" y="-76200"/>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Physics Playground—4 Conditions</a:t>
            </a:r>
          </a:p>
        </p:txBody>
      </p:sp>
      <p:sp>
        <p:nvSpPr>
          <p:cNvPr id="7" name="TextBox 6">
            <a:extLst>
              <a:ext uri="{FF2B5EF4-FFF2-40B4-BE49-F238E27FC236}">
                <a16:creationId xmlns:a16="http://schemas.microsoft.com/office/drawing/2014/main" id="{4B8F27DD-5240-4568-AA16-A93DD6C72965}"/>
              </a:ext>
            </a:extLst>
          </p:cNvPr>
          <p:cNvSpPr txBox="1"/>
          <p:nvPr/>
        </p:nvSpPr>
        <p:spPr>
          <a:xfrm>
            <a:off x="875327" y="1204966"/>
            <a:ext cx="8731439" cy="5293757"/>
          </a:xfrm>
          <a:prstGeom prst="rect">
            <a:avLst/>
          </a:prstGeom>
          <a:noFill/>
        </p:spPr>
        <p:txBody>
          <a:bodyPr wrap="square" rtlCol="0">
            <a:spAutoFit/>
          </a:bodyPr>
          <a:lstStyle/>
          <a:p>
            <a:r>
              <a:rPr lang="en-US" sz="2000" i="1" dirty="0"/>
              <a:t>Concepts arrayed by difficulty. Within a concept, levels differed by difficulty (combined game mechanics and physics). All Ss completed tutorials for both Sketching and Manipulation types. About 10 levels for each of the 9 concepts. </a:t>
            </a:r>
          </a:p>
          <a:p>
            <a:endParaRPr lang="en-US" i="1" dirty="0"/>
          </a:p>
          <a:p>
            <a:pPr marL="0" marR="0">
              <a:spcBef>
                <a:spcPts val="0"/>
              </a:spcBef>
              <a:spcAft>
                <a:spcPts val="0"/>
              </a:spcAft>
            </a:pPr>
            <a:endParaRPr lang="en-US" sz="2000" dirty="0">
              <a:effectLst/>
              <a:ea typeface="Calibri" panose="020F0502020204030204" pitchFamily="34" charset="0"/>
            </a:endParaRPr>
          </a:p>
          <a:p>
            <a:pPr marL="800100" lvl="1" indent="-342900">
              <a:buFont typeface="Arial" panose="020B0604020202020204" pitchFamily="34" charset="0"/>
              <a:buChar char="•"/>
            </a:pPr>
            <a:r>
              <a:rPr lang="en-US" sz="2400" b="1" dirty="0">
                <a:solidFill>
                  <a:srgbClr val="C00000"/>
                </a:solidFill>
                <a:effectLst/>
                <a:ea typeface="Calibri" panose="020F0502020204030204" pitchFamily="34" charset="0"/>
              </a:rPr>
              <a:t>Linear</a:t>
            </a:r>
            <a:r>
              <a:rPr lang="en-US" sz="2400" dirty="0">
                <a:effectLst/>
                <a:ea typeface="Calibri" panose="020F0502020204030204" pitchFamily="34" charset="0"/>
              </a:rPr>
              <a:t> (lockstep order): &lt;N1L&gt; Levels 1, 2, 3, … 10; &lt;</a:t>
            </a:r>
            <a:r>
              <a:rPr lang="en-US" sz="2400" dirty="0" err="1">
                <a:effectLst/>
                <a:ea typeface="Calibri" panose="020F0502020204030204" pitchFamily="34" charset="0"/>
              </a:rPr>
              <a:t>EcT</a:t>
            </a:r>
            <a:r>
              <a:rPr lang="en-US" sz="2400" dirty="0">
                <a:effectLst/>
                <a:ea typeface="Calibri" panose="020F0502020204030204" pitchFamily="34" charset="0"/>
              </a:rPr>
              <a:t>&gt; Levels 11, 12… 21; …</a:t>
            </a:r>
          </a:p>
          <a:p>
            <a:pPr lvl="1"/>
            <a:endParaRPr lang="en-US" sz="2400" dirty="0">
              <a:effectLst/>
              <a:ea typeface="Calibri" panose="020F0502020204030204" pitchFamily="34" charset="0"/>
            </a:endParaRPr>
          </a:p>
          <a:p>
            <a:pPr marL="800100" lvl="1" indent="-342900">
              <a:buFont typeface="Arial" panose="020B0604020202020204" pitchFamily="34" charset="0"/>
              <a:buChar char="•"/>
            </a:pPr>
            <a:r>
              <a:rPr lang="en-US" sz="2400" b="1" dirty="0">
                <a:solidFill>
                  <a:srgbClr val="C00000"/>
                </a:solidFill>
                <a:effectLst/>
                <a:ea typeface="Calibri" panose="020F0502020204030204" pitchFamily="34" charset="0"/>
              </a:rPr>
              <a:t>Adaptive</a:t>
            </a:r>
            <a:r>
              <a:rPr lang="en-US" sz="2400" dirty="0">
                <a:effectLst/>
                <a:ea typeface="Calibri" panose="020F0502020204030204" pitchFamily="34" charset="0"/>
              </a:rPr>
              <a:t> (based on BN estimates): &lt;N1L&gt; Levels 1, 4, 10; &lt;</a:t>
            </a:r>
            <a:r>
              <a:rPr lang="en-US" sz="2400" dirty="0" err="1">
                <a:effectLst/>
                <a:ea typeface="Calibri" panose="020F0502020204030204" pitchFamily="34" charset="0"/>
              </a:rPr>
              <a:t>EcT</a:t>
            </a:r>
            <a:r>
              <a:rPr lang="en-US" sz="2400" dirty="0">
                <a:effectLst/>
                <a:ea typeface="Calibri" panose="020F0502020204030204" pitchFamily="34" charset="0"/>
              </a:rPr>
              <a:t>&gt; Levels 11, 13, 18 ….</a:t>
            </a:r>
          </a:p>
          <a:p>
            <a:pPr marL="800100" lvl="1" indent="-342900">
              <a:buFont typeface="Arial" panose="020B0604020202020204" pitchFamily="34" charset="0"/>
              <a:buChar char="•"/>
            </a:pPr>
            <a:endParaRPr lang="en-US" sz="2400" dirty="0">
              <a:effectLst/>
              <a:ea typeface="Calibri" panose="020F0502020204030204" pitchFamily="34" charset="0"/>
            </a:endParaRPr>
          </a:p>
          <a:p>
            <a:pPr marL="800100" lvl="1" indent="-342900">
              <a:buFont typeface="Arial" panose="020B0604020202020204" pitchFamily="34" charset="0"/>
              <a:buChar char="•"/>
            </a:pPr>
            <a:r>
              <a:rPr lang="en-US" sz="2400" b="1" dirty="0">
                <a:solidFill>
                  <a:srgbClr val="C00000"/>
                </a:solidFill>
                <a:effectLst/>
                <a:ea typeface="Calibri" panose="020F0502020204030204" pitchFamily="34" charset="0"/>
              </a:rPr>
              <a:t>Nonlinear</a:t>
            </a:r>
            <a:r>
              <a:rPr lang="en-US" sz="2400" dirty="0">
                <a:effectLst/>
                <a:ea typeface="Calibri" panose="020F0502020204030204" pitchFamily="34" charset="0"/>
              </a:rPr>
              <a:t>: (free choice): &lt;N1L&gt; Level 1; &lt;N3L&gt; Level 80; &lt;</a:t>
            </a:r>
            <a:r>
              <a:rPr lang="en-US" sz="2400" dirty="0" err="1">
                <a:effectLst/>
                <a:ea typeface="Calibri" panose="020F0502020204030204" pitchFamily="34" charset="0"/>
              </a:rPr>
              <a:t>PoM</a:t>
            </a:r>
            <a:r>
              <a:rPr lang="en-US" sz="2400" dirty="0">
                <a:effectLst/>
                <a:ea typeface="Calibri" panose="020F0502020204030204" pitchFamily="34" charset="0"/>
              </a:rPr>
              <a:t>&gt; Level 35 …</a:t>
            </a:r>
          </a:p>
          <a:p>
            <a:pPr marL="800100" lvl="1" indent="-342900">
              <a:buFont typeface="Arial" panose="020B0604020202020204" pitchFamily="34" charset="0"/>
              <a:buChar char="•"/>
            </a:pPr>
            <a:endParaRPr lang="en-US" sz="2400" dirty="0">
              <a:ea typeface="Calibri" panose="020F0502020204030204" pitchFamily="34" charset="0"/>
            </a:endParaRPr>
          </a:p>
          <a:p>
            <a:pPr marL="800100" lvl="1" indent="-342900">
              <a:buFont typeface="Arial" panose="020B0604020202020204" pitchFamily="34" charset="0"/>
              <a:buChar char="•"/>
            </a:pPr>
            <a:r>
              <a:rPr lang="en-US" sz="2400" b="1" dirty="0">
                <a:solidFill>
                  <a:srgbClr val="C00000"/>
                </a:solidFill>
                <a:ea typeface="Calibri" panose="020F0502020204030204" pitchFamily="34" charset="0"/>
              </a:rPr>
              <a:t>Control</a:t>
            </a:r>
            <a:r>
              <a:rPr lang="en-US" sz="2400" dirty="0">
                <a:ea typeface="Calibri" panose="020F0502020204030204" pitchFamily="34" charset="0"/>
              </a:rPr>
              <a:t>: pretest and posttest only (no game). </a:t>
            </a:r>
            <a:endParaRPr lang="en-US" sz="2400" dirty="0">
              <a:effectLst/>
              <a:ea typeface="Calibri" panose="020F0502020204030204" pitchFamily="34" charset="0"/>
            </a:endParaRPr>
          </a:p>
        </p:txBody>
      </p:sp>
      <p:sp>
        <p:nvSpPr>
          <p:cNvPr id="24" name="Rounded Rectangle 87">
            <a:extLst>
              <a:ext uri="{FF2B5EF4-FFF2-40B4-BE49-F238E27FC236}">
                <a16:creationId xmlns:a16="http://schemas.microsoft.com/office/drawing/2014/main" id="{3A507970-EBF6-41A7-9580-EFD3A405922C}"/>
              </a:ext>
            </a:extLst>
          </p:cNvPr>
          <p:cNvSpPr/>
          <p:nvPr/>
        </p:nvSpPr>
        <p:spPr>
          <a:xfrm>
            <a:off x="9942335" y="1150537"/>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Newton’s 1</a:t>
            </a:r>
            <a:r>
              <a:rPr lang="en-US" sz="1200" b="1" baseline="30000" dirty="0">
                <a:solidFill>
                  <a:schemeClr val="tx1"/>
                </a:solidFill>
              </a:rPr>
              <a:t>st</a:t>
            </a:r>
            <a:r>
              <a:rPr lang="en-US" sz="1200" b="1" dirty="0">
                <a:solidFill>
                  <a:schemeClr val="tx1"/>
                </a:solidFill>
              </a:rPr>
              <a:t> Law</a:t>
            </a:r>
          </a:p>
        </p:txBody>
      </p:sp>
      <p:sp>
        <p:nvSpPr>
          <p:cNvPr id="25" name="Rounded Rectangle 88">
            <a:extLst>
              <a:ext uri="{FF2B5EF4-FFF2-40B4-BE49-F238E27FC236}">
                <a16:creationId xmlns:a16="http://schemas.microsoft.com/office/drawing/2014/main" id="{D93FCF9A-EA1C-4F32-9B52-4ED2009CE4DA}"/>
              </a:ext>
            </a:extLst>
          </p:cNvPr>
          <p:cNvSpPr/>
          <p:nvPr/>
        </p:nvSpPr>
        <p:spPr>
          <a:xfrm>
            <a:off x="9942335" y="5619638"/>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Newton’s 2nd Law</a:t>
            </a:r>
          </a:p>
        </p:txBody>
      </p:sp>
      <p:sp>
        <p:nvSpPr>
          <p:cNvPr id="26" name="Rounded Rectangle 89">
            <a:extLst>
              <a:ext uri="{FF2B5EF4-FFF2-40B4-BE49-F238E27FC236}">
                <a16:creationId xmlns:a16="http://schemas.microsoft.com/office/drawing/2014/main" id="{BD2089F0-5579-4184-ACD4-730552157C4A}"/>
              </a:ext>
            </a:extLst>
          </p:cNvPr>
          <p:cNvSpPr/>
          <p:nvPr/>
        </p:nvSpPr>
        <p:spPr>
          <a:xfrm>
            <a:off x="9942335" y="6258084"/>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Newton’s 3</a:t>
            </a:r>
            <a:r>
              <a:rPr lang="en-US" sz="1200" b="1" baseline="30000" dirty="0">
                <a:solidFill>
                  <a:schemeClr val="tx1"/>
                </a:solidFill>
              </a:rPr>
              <a:t>rd</a:t>
            </a:r>
            <a:r>
              <a:rPr lang="en-US" sz="1200" b="1" dirty="0">
                <a:solidFill>
                  <a:schemeClr val="tx1"/>
                </a:solidFill>
              </a:rPr>
              <a:t> Law</a:t>
            </a:r>
          </a:p>
        </p:txBody>
      </p:sp>
      <p:sp>
        <p:nvSpPr>
          <p:cNvPr id="27" name="Rounded Rectangle 90">
            <a:extLst>
              <a:ext uri="{FF2B5EF4-FFF2-40B4-BE49-F238E27FC236}">
                <a16:creationId xmlns:a16="http://schemas.microsoft.com/office/drawing/2014/main" id="{756CA1A0-A40D-47B5-AD1F-B406B4EDD812}"/>
              </a:ext>
            </a:extLst>
          </p:cNvPr>
          <p:cNvSpPr/>
          <p:nvPr/>
        </p:nvSpPr>
        <p:spPr>
          <a:xfrm>
            <a:off x="9942335" y="3065866"/>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Properties of Momentum</a:t>
            </a:r>
          </a:p>
        </p:txBody>
      </p:sp>
      <p:sp>
        <p:nvSpPr>
          <p:cNvPr id="28" name="Rounded Rectangle 91">
            <a:extLst>
              <a:ext uri="{FF2B5EF4-FFF2-40B4-BE49-F238E27FC236}">
                <a16:creationId xmlns:a16="http://schemas.microsoft.com/office/drawing/2014/main" id="{1E672158-18C3-424A-A6E2-C2BED80A7777}"/>
              </a:ext>
            </a:extLst>
          </p:cNvPr>
          <p:cNvSpPr/>
          <p:nvPr/>
        </p:nvSpPr>
        <p:spPr>
          <a:xfrm>
            <a:off x="9942335" y="3704309"/>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Conservation of Momentum</a:t>
            </a:r>
          </a:p>
        </p:txBody>
      </p:sp>
      <p:sp>
        <p:nvSpPr>
          <p:cNvPr id="29" name="Rounded Rectangle 92">
            <a:extLst>
              <a:ext uri="{FF2B5EF4-FFF2-40B4-BE49-F238E27FC236}">
                <a16:creationId xmlns:a16="http://schemas.microsoft.com/office/drawing/2014/main" id="{A3E1D5A8-6CEE-430B-8719-62B25FF48930}"/>
              </a:ext>
            </a:extLst>
          </p:cNvPr>
          <p:cNvSpPr/>
          <p:nvPr/>
        </p:nvSpPr>
        <p:spPr>
          <a:xfrm>
            <a:off x="9942335" y="1788980"/>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Energy Can Transfer</a:t>
            </a:r>
          </a:p>
        </p:txBody>
      </p:sp>
      <p:sp>
        <p:nvSpPr>
          <p:cNvPr id="30" name="Rounded Rectangle 93">
            <a:extLst>
              <a:ext uri="{FF2B5EF4-FFF2-40B4-BE49-F238E27FC236}">
                <a16:creationId xmlns:a16="http://schemas.microsoft.com/office/drawing/2014/main" id="{A9416CE0-FD2D-44EF-A4E0-BEEBE98C3540}"/>
              </a:ext>
            </a:extLst>
          </p:cNvPr>
          <p:cNvSpPr/>
          <p:nvPr/>
        </p:nvSpPr>
        <p:spPr>
          <a:xfrm>
            <a:off x="9942335" y="2427423"/>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Energy Can Dissipate</a:t>
            </a:r>
          </a:p>
        </p:txBody>
      </p:sp>
      <p:sp>
        <p:nvSpPr>
          <p:cNvPr id="31" name="Rounded Rectangle 94">
            <a:extLst>
              <a:ext uri="{FF2B5EF4-FFF2-40B4-BE49-F238E27FC236}">
                <a16:creationId xmlns:a16="http://schemas.microsoft.com/office/drawing/2014/main" id="{E9603492-7E5A-470B-BA81-B90BFBF2DEF3}"/>
              </a:ext>
            </a:extLst>
          </p:cNvPr>
          <p:cNvSpPr/>
          <p:nvPr/>
        </p:nvSpPr>
        <p:spPr>
          <a:xfrm>
            <a:off x="9942335" y="4342752"/>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Properties of Torque</a:t>
            </a:r>
          </a:p>
        </p:txBody>
      </p:sp>
      <p:sp>
        <p:nvSpPr>
          <p:cNvPr id="32" name="Rounded Rectangle 95">
            <a:extLst>
              <a:ext uri="{FF2B5EF4-FFF2-40B4-BE49-F238E27FC236}">
                <a16:creationId xmlns:a16="http://schemas.microsoft.com/office/drawing/2014/main" id="{9ABE530A-89C0-4A97-984A-235AA93FBAA5}"/>
              </a:ext>
            </a:extLst>
          </p:cNvPr>
          <p:cNvSpPr/>
          <p:nvPr/>
        </p:nvSpPr>
        <p:spPr>
          <a:xfrm>
            <a:off x="9942335" y="4981195"/>
            <a:ext cx="2021065" cy="377644"/>
          </a:xfrm>
          <a:prstGeom prst="roundRect">
            <a:avLst/>
          </a:prstGeom>
          <a:solidFill>
            <a:srgbClr val="C1E2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chemeClr val="tx1"/>
                </a:solidFill>
              </a:rPr>
              <a:t>Static Equilibrium</a:t>
            </a:r>
          </a:p>
        </p:txBody>
      </p:sp>
      <p:cxnSp>
        <p:nvCxnSpPr>
          <p:cNvPr id="10" name="Straight Arrow Connector 9">
            <a:extLst>
              <a:ext uri="{FF2B5EF4-FFF2-40B4-BE49-F238E27FC236}">
                <a16:creationId xmlns:a16="http://schemas.microsoft.com/office/drawing/2014/main" id="{C192733C-4D7D-4837-ABD5-7AA1E22A571A}"/>
              </a:ext>
            </a:extLst>
          </p:cNvPr>
          <p:cNvCxnSpPr>
            <a:cxnSpLocks/>
          </p:cNvCxnSpPr>
          <p:nvPr/>
        </p:nvCxnSpPr>
        <p:spPr>
          <a:xfrm>
            <a:off x="9753600" y="1219200"/>
            <a:ext cx="0" cy="5416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96EE281-539C-48A8-80F3-1368E7B1D502}"/>
              </a:ext>
            </a:extLst>
          </p:cNvPr>
          <p:cNvSpPr txBox="1"/>
          <p:nvPr/>
        </p:nvSpPr>
        <p:spPr>
          <a:xfrm rot="16200000">
            <a:off x="8979271" y="3568423"/>
            <a:ext cx="1179325" cy="369332"/>
          </a:xfrm>
          <a:prstGeom prst="rect">
            <a:avLst/>
          </a:prstGeom>
          <a:noFill/>
        </p:spPr>
        <p:txBody>
          <a:bodyPr wrap="square" rtlCol="0">
            <a:spAutoFit/>
          </a:bodyPr>
          <a:lstStyle/>
          <a:p>
            <a:r>
              <a:rPr lang="en-US" dirty="0"/>
              <a:t>Difficulty</a:t>
            </a:r>
          </a:p>
        </p:txBody>
      </p:sp>
    </p:spTree>
    <p:extLst>
      <p:ext uri="{BB962C8B-B14F-4D97-AF65-F5344CB8AC3E}">
        <p14:creationId xmlns:p14="http://schemas.microsoft.com/office/powerpoint/2010/main" val="219733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556" y="1755338"/>
            <a:ext cx="4415444" cy="3539430"/>
          </a:xfrm>
          <a:prstGeom prst="rect">
            <a:avLst/>
          </a:prstGeom>
        </p:spPr>
        <p:txBody>
          <a:bodyPr wrap="square">
            <a:spAutoFit/>
          </a:bodyPr>
          <a:lstStyle/>
          <a:p>
            <a:pPr marL="111125">
              <a:spcBef>
                <a:spcPts val="660"/>
              </a:spcBef>
              <a:buClr>
                <a:schemeClr val="tx1"/>
              </a:buClr>
            </a:pPr>
            <a:r>
              <a:rPr lang="en-US" altLang="zh-CN" sz="2800" b="1" i="1" dirty="0">
                <a:solidFill>
                  <a:srgbClr val="C00000"/>
                </a:solidFill>
                <a:ea typeface="宋体" pitchFamily="-107" charset="-122"/>
                <a:cs typeface="Calibri" panose="020F0502020204030204" pitchFamily="34" charset="0"/>
              </a:rPr>
              <a:t>Learning by Condition</a:t>
            </a:r>
            <a:r>
              <a:rPr lang="en-US" altLang="zh-CN" sz="2800" dirty="0">
                <a:ea typeface="宋体" pitchFamily="-107" charset="-122"/>
                <a:cs typeface="Calibri" panose="020F0502020204030204" pitchFamily="34" charset="0"/>
              </a:rPr>
              <a:t>. </a:t>
            </a:r>
            <a:r>
              <a:rPr lang="en-US" sz="2800" dirty="0">
                <a:ea typeface="宋体" pitchFamily="-107" charset="-122"/>
                <a:cs typeface="Calibri" panose="020F0502020204030204" pitchFamily="34" charset="0"/>
              </a:rPr>
              <a:t>ANCOVA with posttest as DV, condition as IV, and pretest as covariate showed </a:t>
            </a:r>
            <a:r>
              <a:rPr lang="en-US" sz="2800" b="1" i="1" dirty="0">
                <a:ea typeface="宋体" pitchFamily="-107" charset="-122"/>
                <a:cs typeface="Calibri" panose="020F0502020204030204" pitchFamily="34" charset="0"/>
              </a:rPr>
              <a:t>no significant outcome differences by condition</a:t>
            </a:r>
            <a:r>
              <a:rPr lang="en-US" sz="2800" dirty="0">
                <a:ea typeface="宋体" pitchFamily="-107" charset="-122"/>
                <a:cs typeface="Calibri" panose="020F0502020204030204" pitchFamily="34" charset="0"/>
              </a:rPr>
              <a:t>, holding pretest constant: </a:t>
            </a:r>
            <a:r>
              <a:rPr lang="en-US" sz="2800" i="1" dirty="0">
                <a:ea typeface="宋体" pitchFamily="-107" charset="-122"/>
                <a:cs typeface="Calibri" panose="020F0502020204030204" pitchFamily="34" charset="0"/>
              </a:rPr>
              <a:t>F</a:t>
            </a:r>
            <a:r>
              <a:rPr lang="en-US" sz="2800" dirty="0">
                <a:ea typeface="宋体" pitchFamily="-107" charset="-122"/>
                <a:cs typeface="Calibri" panose="020F0502020204030204" pitchFamily="34" charset="0"/>
              </a:rPr>
              <a:t>(2, 195) = 0.34; </a:t>
            </a:r>
            <a:r>
              <a:rPr lang="en-US" sz="2800" i="1" dirty="0">
                <a:ea typeface="宋体" pitchFamily="-107" charset="-122"/>
                <a:cs typeface="Calibri" panose="020F0502020204030204" pitchFamily="34" charset="0"/>
              </a:rPr>
              <a:t>p</a:t>
            </a:r>
            <a:r>
              <a:rPr lang="en-US" sz="2800" dirty="0">
                <a:ea typeface="宋体" pitchFamily="-107" charset="-122"/>
                <a:cs typeface="Calibri" panose="020F0502020204030204" pitchFamily="34" charset="0"/>
              </a:rPr>
              <a:t> = .71.</a:t>
            </a:r>
          </a:p>
        </p:txBody>
      </p:sp>
      <p:sp>
        <p:nvSpPr>
          <p:cNvPr id="5" name="Rectangle 4">
            <a:extLst>
              <a:ext uri="{FF2B5EF4-FFF2-40B4-BE49-F238E27FC236}">
                <a16:creationId xmlns:a16="http://schemas.microsoft.com/office/drawing/2014/main" id="{36E9BB06-8BBE-45E7-B1B8-32640E543886}"/>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45E9049C-A184-49A7-9A98-694FBA7128C0}"/>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a:t>
            </a:r>
          </a:p>
        </p:txBody>
      </p:sp>
      <p:sp>
        <p:nvSpPr>
          <p:cNvPr id="7" name="Oval 6">
            <a:extLst>
              <a:ext uri="{FF2B5EF4-FFF2-40B4-BE49-F238E27FC236}">
                <a16:creationId xmlns:a16="http://schemas.microsoft.com/office/drawing/2014/main" id="{83F1A022-FFC5-4C83-8864-77298BDA0D94}"/>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RQ2</a:t>
            </a:r>
          </a:p>
        </p:txBody>
      </p:sp>
      <p:graphicFrame>
        <p:nvGraphicFramePr>
          <p:cNvPr id="8" name="Table 8">
            <a:extLst>
              <a:ext uri="{FF2B5EF4-FFF2-40B4-BE49-F238E27FC236}">
                <a16:creationId xmlns:a16="http://schemas.microsoft.com/office/drawing/2014/main" id="{827A3EB5-E97D-4B2D-BFF1-8703BD3314A6}"/>
              </a:ext>
            </a:extLst>
          </p:cNvPr>
          <p:cNvGraphicFramePr>
            <a:graphicFrameLocks noGrp="1"/>
          </p:cNvGraphicFramePr>
          <p:nvPr>
            <p:extLst>
              <p:ext uri="{D42A27DB-BD31-4B8C-83A1-F6EECF244321}">
                <p14:modId xmlns:p14="http://schemas.microsoft.com/office/powerpoint/2010/main" val="4047715370"/>
              </p:ext>
            </p:extLst>
          </p:nvPr>
        </p:nvGraphicFramePr>
        <p:xfrm>
          <a:off x="5943600" y="1292732"/>
          <a:ext cx="5814754" cy="5184269"/>
        </p:xfrm>
        <a:graphic>
          <a:graphicData uri="http://schemas.openxmlformats.org/drawingml/2006/table">
            <a:tbl>
              <a:tblPr firstRow="1" bandRow="1">
                <a:tableStyleId>{073A0DAA-6AF3-43AB-8588-CEC1D06C72B9}</a:tableStyleId>
              </a:tblPr>
              <a:tblGrid>
                <a:gridCol w="1891109">
                  <a:extLst>
                    <a:ext uri="{9D8B030D-6E8A-4147-A177-3AD203B41FA5}">
                      <a16:colId xmlns:a16="http://schemas.microsoft.com/office/drawing/2014/main" val="2321654972"/>
                    </a:ext>
                  </a:extLst>
                </a:gridCol>
                <a:gridCol w="1914911">
                  <a:extLst>
                    <a:ext uri="{9D8B030D-6E8A-4147-A177-3AD203B41FA5}">
                      <a16:colId xmlns:a16="http://schemas.microsoft.com/office/drawing/2014/main" val="4243282215"/>
                    </a:ext>
                  </a:extLst>
                </a:gridCol>
                <a:gridCol w="2008734">
                  <a:extLst>
                    <a:ext uri="{9D8B030D-6E8A-4147-A177-3AD203B41FA5}">
                      <a16:colId xmlns:a16="http://schemas.microsoft.com/office/drawing/2014/main" val="3124235089"/>
                    </a:ext>
                  </a:extLst>
                </a:gridCol>
              </a:tblGrid>
              <a:tr h="952653">
                <a:tc>
                  <a:txBody>
                    <a:bodyPr/>
                    <a:lstStyle/>
                    <a:p>
                      <a:pPr algn="ctr">
                        <a:lnSpc>
                          <a:spcPct val="150000"/>
                        </a:lnSpc>
                      </a:pPr>
                      <a:r>
                        <a:rPr lang="en-US" sz="1600" dirty="0"/>
                        <a:t>Condition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50000"/>
                        </a:lnSpc>
                      </a:pPr>
                      <a:r>
                        <a:rPr lang="en-US" sz="1600" dirty="0"/>
                        <a:t>Pretest M (SD)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50000"/>
                        </a:lnSpc>
                      </a:pPr>
                      <a:r>
                        <a:rPr lang="en-US" sz="1600" dirty="0"/>
                        <a:t>Posttest M (SD)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252046327"/>
                  </a:ext>
                </a:extLst>
              </a:tr>
              <a:tr h="1057904">
                <a:tc>
                  <a:txBody>
                    <a:bodyPr/>
                    <a:lstStyle/>
                    <a:p>
                      <a:pPr algn="l">
                        <a:lnSpc>
                          <a:spcPct val="150000"/>
                        </a:lnSpc>
                      </a:pPr>
                      <a:r>
                        <a:rPr lang="en-US" sz="1800" b="1" dirty="0"/>
                        <a:t>Adaptive</a:t>
                      </a:r>
                      <a:r>
                        <a:rPr lang="en-US" sz="1800" dirty="0"/>
                        <a:t> </a:t>
                      </a:r>
                    </a:p>
                    <a:p>
                      <a:pPr algn="l">
                        <a:lnSpc>
                          <a:spcPct val="150000"/>
                        </a:lnSpc>
                      </a:pPr>
                      <a:r>
                        <a:rPr lang="en-US" sz="1800" dirty="0"/>
                        <a:t>(</a:t>
                      </a:r>
                      <a:r>
                        <a:rPr lang="en-US" sz="1800" i="1" dirty="0"/>
                        <a:t>n </a:t>
                      </a:r>
                      <a:r>
                        <a:rPr lang="en-US" sz="1800" dirty="0"/>
                        <a:t>= 64)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11.77 (3.4)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12.23 (3.7)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9999551"/>
                  </a:ext>
                </a:extLst>
              </a:tr>
              <a:tr h="1057904">
                <a:tc>
                  <a:txBody>
                    <a:bodyPr/>
                    <a:lstStyle/>
                    <a:p>
                      <a:pPr algn="l">
                        <a:lnSpc>
                          <a:spcPct val="150000"/>
                        </a:lnSpc>
                      </a:pPr>
                      <a:r>
                        <a:rPr lang="en-US" sz="1800" b="1" dirty="0"/>
                        <a:t>Linear</a:t>
                      </a:r>
                      <a:r>
                        <a:rPr lang="en-US" sz="1800" dirty="0"/>
                        <a:t> </a:t>
                      </a:r>
                    </a:p>
                    <a:p>
                      <a:pPr algn="l">
                        <a:lnSpc>
                          <a:spcPct val="150000"/>
                        </a:lnSpc>
                      </a:pPr>
                      <a:r>
                        <a:rPr lang="en-US" sz="1800" dirty="0"/>
                        <a:t>(</a:t>
                      </a:r>
                      <a:r>
                        <a:rPr lang="en-US" sz="1800" i="1" dirty="0"/>
                        <a:t>n</a:t>
                      </a:r>
                      <a:r>
                        <a:rPr lang="en-US" sz="1800" dirty="0"/>
                        <a:t> = 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11.82 (3.4)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12.41 (4.0)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5511871"/>
                  </a:ext>
                </a:extLst>
              </a:tr>
              <a:tr h="1057904">
                <a:tc>
                  <a:txBody>
                    <a:bodyPr/>
                    <a:lstStyle/>
                    <a:p>
                      <a:pPr algn="l">
                        <a:lnSpc>
                          <a:spcPct val="150000"/>
                        </a:lnSpc>
                      </a:pPr>
                      <a:r>
                        <a:rPr lang="en-US" sz="1800" b="1" dirty="0"/>
                        <a:t>Nonlinear</a:t>
                      </a:r>
                      <a:r>
                        <a:rPr lang="en-US" sz="1800" dirty="0"/>
                        <a:t> </a:t>
                      </a:r>
                    </a:p>
                    <a:p>
                      <a:pPr algn="l">
                        <a:lnSpc>
                          <a:spcPct val="150000"/>
                        </a:lnSpc>
                      </a:pPr>
                      <a:r>
                        <a:rPr lang="en-US" sz="1800" dirty="0"/>
                        <a:t>(</a:t>
                      </a:r>
                      <a:r>
                        <a:rPr lang="en-US" sz="1800" i="1" dirty="0"/>
                        <a:t>n</a:t>
                      </a:r>
                      <a:r>
                        <a:rPr lang="en-US" sz="1800" dirty="0"/>
                        <a:t> = 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11.88 (3.8)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12.72 (3.9)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0684756"/>
                  </a:ext>
                </a:extLst>
              </a:tr>
              <a:tr h="1057904">
                <a:tc>
                  <a:txBody>
                    <a:bodyPr/>
                    <a:lstStyle/>
                    <a:p>
                      <a:pPr algn="l">
                        <a:lnSpc>
                          <a:spcPct val="150000"/>
                        </a:lnSpc>
                      </a:pPr>
                      <a:r>
                        <a:rPr lang="en-US" sz="1800" b="1" dirty="0"/>
                        <a:t>Control</a:t>
                      </a:r>
                      <a:r>
                        <a:rPr lang="en-US" sz="1800" dirty="0"/>
                        <a:t> </a:t>
                      </a:r>
                    </a:p>
                    <a:p>
                      <a:pPr algn="l">
                        <a:lnSpc>
                          <a:spcPct val="150000"/>
                        </a:lnSpc>
                      </a:pPr>
                      <a:r>
                        <a:rPr lang="en-US" sz="1800" dirty="0"/>
                        <a:t>(</a:t>
                      </a:r>
                      <a:r>
                        <a:rPr lang="en-US" sz="1800" i="1" dirty="0"/>
                        <a:t>n</a:t>
                      </a:r>
                      <a:r>
                        <a:rPr lang="en-US" sz="1800" dirty="0"/>
                        <a:t> = 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11.61 (3.6)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n-US" sz="1800" dirty="0"/>
                        <a:t>11.60 (4.2)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3604887"/>
                  </a:ext>
                </a:extLst>
              </a:tr>
            </a:tbl>
          </a:graphicData>
        </a:graphic>
      </p:graphicFrame>
      <p:sp>
        <p:nvSpPr>
          <p:cNvPr id="3" name="Rectangle 2">
            <a:extLst>
              <a:ext uri="{FF2B5EF4-FFF2-40B4-BE49-F238E27FC236}">
                <a16:creationId xmlns:a16="http://schemas.microsoft.com/office/drawing/2014/main" id="{1784D2D9-601E-45DE-A4D7-87BF5C00E014}"/>
              </a:ext>
            </a:extLst>
          </p:cNvPr>
          <p:cNvSpPr/>
          <p:nvPr/>
        </p:nvSpPr>
        <p:spPr>
          <a:xfrm>
            <a:off x="10439400" y="2895600"/>
            <a:ext cx="1219200" cy="30480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Gain = 0 .46</a:t>
            </a:r>
          </a:p>
        </p:txBody>
      </p:sp>
      <p:sp>
        <p:nvSpPr>
          <p:cNvPr id="9" name="Rectangle 8">
            <a:extLst>
              <a:ext uri="{FF2B5EF4-FFF2-40B4-BE49-F238E27FC236}">
                <a16:creationId xmlns:a16="http://schemas.microsoft.com/office/drawing/2014/main" id="{6600095E-19B1-4FA8-9389-EF21E7ACEBB6}"/>
              </a:ext>
            </a:extLst>
          </p:cNvPr>
          <p:cNvSpPr/>
          <p:nvPr/>
        </p:nvSpPr>
        <p:spPr>
          <a:xfrm>
            <a:off x="10439400" y="3962400"/>
            <a:ext cx="1219200" cy="30480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Gain = 0 .59</a:t>
            </a:r>
          </a:p>
        </p:txBody>
      </p:sp>
      <p:sp>
        <p:nvSpPr>
          <p:cNvPr id="10" name="Rectangle 9">
            <a:extLst>
              <a:ext uri="{FF2B5EF4-FFF2-40B4-BE49-F238E27FC236}">
                <a16:creationId xmlns:a16="http://schemas.microsoft.com/office/drawing/2014/main" id="{96C4A1A4-3283-43F2-8A6B-CC11FC28C1AD}"/>
              </a:ext>
            </a:extLst>
          </p:cNvPr>
          <p:cNvSpPr/>
          <p:nvPr/>
        </p:nvSpPr>
        <p:spPr>
          <a:xfrm>
            <a:off x="10439400" y="5029200"/>
            <a:ext cx="1219200" cy="30480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Gain = 0 .84</a:t>
            </a:r>
          </a:p>
        </p:txBody>
      </p:sp>
      <p:sp>
        <p:nvSpPr>
          <p:cNvPr id="11" name="Rectangle 10">
            <a:extLst>
              <a:ext uri="{FF2B5EF4-FFF2-40B4-BE49-F238E27FC236}">
                <a16:creationId xmlns:a16="http://schemas.microsoft.com/office/drawing/2014/main" id="{44816469-600A-4ACA-B0EB-04F2CE1FD270}"/>
              </a:ext>
            </a:extLst>
          </p:cNvPr>
          <p:cNvSpPr/>
          <p:nvPr/>
        </p:nvSpPr>
        <p:spPr>
          <a:xfrm>
            <a:off x="10439400" y="6096000"/>
            <a:ext cx="1219200" cy="30480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Gain = -0 .01</a:t>
            </a:r>
          </a:p>
        </p:txBody>
      </p:sp>
    </p:spTree>
    <p:extLst>
      <p:ext uri="{BB962C8B-B14F-4D97-AF65-F5344CB8AC3E}">
        <p14:creationId xmlns:p14="http://schemas.microsoft.com/office/powerpoint/2010/main" val="369419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1" y="1295400"/>
            <a:ext cx="6560431" cy="5478423"/>
          </a:xfrm>
          <a:prstGeom prst="rect">
            <a:avLst/>
          </a:prstGeom>
        </p:spPr>
        <p:txBody>
          <a:bodyPr wrap="square">
            <a:spAutoFit/>
          </a:bodyPr>
          <a:lstStyle/>
          <a:p>
            <a:pPr marL="911225" indent="-342900">
              <a:spcAft>
                <a:spcPts val="1200"/>
              </a:spcAft>
              <a:buClr>
                <a:schemeClr val="tx1"/>
              </a:buClr>
              <a:buFont typeface="Arial" panose="020B0604020202020204" pitchFamily="34" charset="0"/>
              <a:buChar char="•"/>
            </a:pPr>
            <a:r>
              <a:rPr lang="en-US" altLang="zh-CN" sz="2000" b="1" i="1" dirty="0">
                <a:solidFill>
                  <a:srgbClr val="C00000"/>
                </a:solidFill>
                <a:ea typeface="宋体" pitchFamily="-107" charset="-122"/>
                <a:cs typeface="Calibri" panose="020F0502020204030204" pitchFamily="34" charset="0"/>
              </a:rPr>
              <a:t>Favorite supports</a:t>
            </a:r>
            <a:r>
              <a:rPr lang="en-US" altLang="zh-CN" sz="2000" dirty="0">
                <a:ea typeface="宋体" pitchFamily="-107" charset="-122"/>
                <a:cs typeface="Calibri" panose="020F0502020204030204" pitchFamily="34" charset="0"/>
              </a:rPr>
              <a:t>. Hints, physics videos, and worked examples. </a:t>
            </a:r>
          </a:p>
          <a:p>
            <a:pPr marL="911225" indent="-342900">
              <a:spcAft>
                <a:spcPts val="1200"/>
              </a:spcAft>
              <a:buClr>
                <a:schemeClr val="tx1"/>
              </a:buClr>
              <a:buFont typeface="Arial" panose="020B0604020202020204" pitchFamily="34" charset="0"/>
              <a:buChar char="•"/>
            </a:pPr>
            <a:r>
              <a:rPr lang="en-US" altLang="zh-CN" sz="2000" b="1" i="1" dirty="0">
                <a:solidFill>
                  <a:srgbClr val="C00000"/>
                </a:solidFill>
                <a:ea typeface="宋体" pitchFamily="-107" charset="-122"/>
                <a:cs typeface="Calibri" panose="020F0502020204030204" pitchFamily="34" charset="0"/>
              </a:rPr>
              <a:t>Predicting learning</a:t>
            </a:r>
            <a:r>
              <a:rPr lang="en-US" altLang="zh-CN" sz="2000" dirty="0">
                <a:ea typeface="宋体" pitchFamily="-107" charset="-122"/>
                <a:cs typeface="Calibri" panose="020F0502020204030204" pitchFamily="34" charset="0"/>
              </a:rPr>
              <a:t>. Regression: Posttest (DV), with pretest &amp; all 8 support </a:t>
            </a:r>
            <a:r>
              <a:rPr lang="en-US" altLang="zh-CN" sz="2000" dirty="0" err="1">
                <a:ea typeface="宋体" pitchFamily="-107" charset="-122"/>
                <a:cs typeface="Calibri" panose="020F0502020204030204" pitchFamily="34" charset="0"/>
              </a:rPr>
              <a:t>freqs</a:t>
            </a:r>
            <a:r>
              <a:rPr lang="en-US" altLang="zh-CN" sz="2000" dirty="0">
                <a:ea typeface="宋体" pitchFamily="-107" charset="-122"/>
                <a:cs typeface="Calibri" panose="020F0502020204030204" pitchFamily="34" charset="0"/>
              </a:rPr>
              <a:t> in equation: Only pretest (</a:t>
            </a:r>
            <a:r>
              <a:rPr lang="pt-BR" sz="2000" i="1" dirty="0"/>
              <a:t>β </a:t>
            </a:r>
            <a:r>
              <a:rPr lang="pt-BR" sz="2000" dirty="0"/>
              <a:t>= .66) </a:t>
            </a:r>
            <a:r>
              <a:rPr lang="en-US" altLang="zh-CN" sz="2000" dirty="0">
                <a:ea typeface="宋体" pitchFamily="-107" charset="-122"/>
                <a:cs typeface="Calibri" panose="020F0502020204030204" pitchFamily="34" charset="0"/>
              </a:rPr>
              <a:t>and Physics videos (</a:t>
            </a:r>
            <a:r>
              <a:rPr lang="pt-BR" sz="2000" i="1" dirty="0"/>
              <a:t>β </a:t>
            </a:r>
            <a:r>
              <a:rPr lang="pt-BR" sz="2000" dirty="0"/>
              <a:t>= .11) </a:t>
            </a:r>
            <a:r>
              <a:rPr lang="en-US" altLang="zh-CN" sz="2000" dirty="0">
                <a:ea typeface="宋体" pitchFamily="-107" charset="-122"/>
                <a:cs typeface="Calibri" panose="020F0502020204030204" pitchFamily="34" charset="0"/>
              </a:rPr>
              <a:t>significantly predicted outcome: </a:t>
            </a:r>
            <a:r>
              <a:rPr lang="en-US" altLang="zh-CN" sz="2000" i="1" dirty="0">
                <a:ea typeface="宋体" pitchFamily="-107" charset="-122"/>
                <a:cs typeface="Calibri" panose="020F0502020204030204" pitchFamily="34" charset="0"/>
              </a:rPr>
              <a:t>R</a:t>
            </a:r>
            <a:r>
              <a:rPr lang="en-US" altLang="zh-CN" sz="2000" baseline="30000" dirty="0">
                <a:ea typeface="宋体" pitchFamily="-107" charset="-122"/>
                <a:cs typeface="Calibri" panose="020F0502020204030204" pitchFamily="34" charset="0"/>
              </a:rPr>
              <a:t>2</a:t>
            </a:r>
            <a:r>
              <a:rPr lang="en-US" altLang="zh-CN" sz="2000" dirty="0">
                <a:ea typeface="宋体" pitchFamily="-107" charset="-122"/>
                <a:cs typeface="Calibri" panose="020F0502020204030204" pitchFamily="34" charset="0"/>
              </a:rPr>
              <a:t> = .50; </a:t>
            </a:r>
            <a:r>
              <a:rPr lang="en-US" altLang="zh-CN" sz="2000" i="1" dirty="0">
                <a:ea typeface="宋体" pitchFamily="-107" charset="-122"/>
                <a:cs typeface="Calibri" panose="020F0502020204030204" pitchFamily="34" charset="0"/>
              </a:rPr>
              <a:t>F</a:t>
            </a:r>
            <a:r>
              <a:rPr lang="en-US" altLang="zh-CN" sz="2000" dirty="0">
                <a:ea typeface="宋体" pitchFamily="-107" charset="-122"/>
                <a:cs typeface="Calibri" panose="020F0502020204030204" pitchFamily="34" charset="0"/>
              </a:rPr>
              <a:t> (2, 198) = 97.6 (</a:t>
            </a:r>
            <a:r>
              <a:rPr lang="en-US" altLang="zh-CN" sz="2000" i="1" dirty="0">
                <a:ea typeface="宋体" pitchFamily="-107" charset="-122"/>
                <a:cs typeface="Calibri" panose="020F0502020204030204" pitchFamily="34" charset="0"/>
              </a:rPr>
              <a:t>p</a:t>
            </a:r>
            <a:r>
              <a:rPr lang="en-US" altLang="zh-CN" sz="2000" dirty="0">
                <a:ea typeface="宋体" pitchFamily="-107" charset="-122"/>
                <a:cs typeface="Calibri" panose="020F0502020204030204" pitchFamily="34" charset="0"/>
              </a:rPr>
              <a:t> &lt; .001) </a:t>
            </a:r>
          </a:p>
          <a:p>
            <a:pPr marL="911225" indent="-342900">
              <a:spcAft>
                <a:spcPts val="1200"/>
              </a:spcAft>
              <a:buClr>
                <a:schemeClr val="tx1"/>
              </a:buClr>
              <a:buFont typeface="Arial" panose="020B0604020202020204" pitchFamily="34" charset="0"/>
              <a:buChar char="•"/>
            </a:pPr>
            <a:r>
              <a:rPr lang="en-US" altLang="zh-CN" sz="2000" b="1" i="1" dirty="0">
                <a:solidFill>
                  <a:srgbClr val="C00000"/>
                </a:solidFill>
                <a:ea typeface="宋体" pitchFamily="-107" charset="-122"/>
                <a:cs typeface="Calibri" panose="020F0502020204030204" pitchFamily="34" charset="0"/>
              </a:rPr>
              <a:t>Dosage</a:t>
            </a:r>
            <a:r>
              <a:rPr lang="en-US" altLang="zh-CN" sz="2000" dirty="0">
                <a:ea typeface="宋体" pitchFamily="-107" charset="-122"/>
                <a:cs typeface="Calibri" panose="020F0502020204030204" pitchFamily="34" charset="0"/>
              </a:rPr>
              <a:t>. Students who watched more Physics videos learned significantly more physics and did better in the game than those who watched fewer animations (for DV’s: posttest, levels completed, gold, and silver coins earned).  </a:t>
            </a:r>
          </a:p>
          <a:p>
            <a:pPr marL="911225" indent="-342900">
              <a:spcAft>
                <a:spcPts val="1200"/>
              </a:spcAft>
              <a:buClr>
                <a:schemeClr val="tx1"/>
              </a:buClr>
              <a:buFont typeface="Arial" panose="020B0604020202020204" pitchFamily="34" charset="0"/>
              <a:buChar char="•"/>
            </a:pPr>
            <a:r>
              <a:rPr lang="en-US" altLang="zh-CN" sz="2000" b="1" i="1" dirty="0">
                <a:solidFill>
                  <a:srgbClr val="C00000"/>
                </a:solidFill>
                <a:ea typeface="宋体" pitchFamily="-107" charset="-122"/>
                <a:cs typeface="Calibri" panose="020F0502020204030204" pitchFamily="34" charset="0"/>
              </a:rPr>
              <a:t>Supports don’t detract from fun</a:t>
            </a:r>
            <a:r>
              <a:rPr lang="en-US" altLang="zh-CN" sz="2000" dirty="0">
                <a:ea typeface="宋体" pitchFamily="-107" charset="-122"/>
                <a:cs typeface="Calibri" panose="020F0502020204030204" pitchFamily="34" charset="0"/>
              </a:rPr>
              <a:t>. </a:t>
            </a:r>
            <a:r>
              <a:rPr lang="pt-BR" sz="2000" dirty="0"/>
              <a:t>Students </a:t>
            </a:r>
            <a:r>
              <a:rPr lang="en-US" altLang="zh-CN" sz="2000" dirty="0">
                <a:ea typeface="宋体" pitchFamily="-107" charset="-122"/>
                <a:cs typeface="Calibri" panose="020F0502020204030204" pitchFamily="34" charset="0"/>
              </a:rPr>
              <a:t>who watched more Physics videos reported </a:t>
            </a:r>
            <a:r>
              <a:rPr lang="en-US" altLang="zh-CN" sz="2000" b="1" i="1" dirty="0">
                <a:ea typeface="宋体" pitchFamily="-107" charset="-122"/>
                <a:cs typeface="Calibri" panose="020F0502020204030204" pitchFamily="34" charset="0"/>
              </a:rPr>
              <a:t>higher</a:t>
            </a:r>
            <a:r>
              <a:rPr lang="en-US" altLang="zh-CN" sz="2000" dirty="0">
                <a:ea typeface="宋体" pitchFamily="-107" charset="-122"/>
                <a:cs typeface="Calibri" panose="020F0502020204030204" pitchFamily="34" charset="0"/>
              </a:rPr>
              <a:t> levels of enjoyment than watching fewer. Enjoyment </a:t>
            </a:r>
            <a:r>
              <a:rPr lang="pt-BR" sz="2000" dirty="0"/>
              <a:t>(</a:t>
            </a:r>
            <a:r>
              <a:rPr lang="pt-BR" sz="2000" i="1" dirty="0"/>
              <a:t>β </a:t>
            </a:r>
            <a:r>
              <a:rPr lang="pt-BR" sz="2000" dirty="0"/>
              <a:t>= .18, </a:t>
            </a:r>
            <a:r>
              <a:rPr lang="pt-BR" sz="2000" i="1" dirty="0"/>
              <a:t>F</a:t>
            </a:r>
            <a:r>
              <a:rPr lang="pt-BR" sz="2000" dirty="0"/>
              <a:t>(1, 193) = 6.23, </a:t>
            </a:r>
            <a:r>
              <a:rPr lang="pt-BR" sz="2000" i="1" dirty="0"/>
              <a:t>p </a:t>
            </a:r>
            <a:r>
              <a:rPr lang="pt-BR" sz="2000" dirty="0"/>
              <a:t>= .01).</a:t>
            </a:r>
            <a:endParaRPr lang="en-US" altLang="zh-CN" sz="2000" dirty="0">
              <a:ea typeface="宋体" pitchFamily="-107" charset="-122"/>
              <a:cs typeface="Calibri" panose="020F0502020204030204" pitchFamily="34" charset="0"/>
            </a:endParaRPr>
          </a:p>
        </p:txBody>
      </p:sp>
      <p:sp>
        <p:nvSpPr>
          <p:cNvPr id="7" name="Rectangle 6">
            <a:extLst>
              <a:ext uri="{FF2B5EF4-FFF2-40B4-BE49-F238E27FC236}">
                <a16:creationId xmlns:a16="http://schemas.microsoft.com/office/drawing/2014/main" id="{13F5B331-B6B7-4D3C-BC1D-3B87E5A02CC6}"/>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4">
            <a:extLst>
              <a:ext uri="{FF2B5EF4-FFF2-40B4-BE49-F238E27FC236}">
                <a16:creationId xmlns:a16="http://schemas.microsoft.com/office/drawing/2014/main" id="{09F38D1E-14FB-4B52-967C-7FCA92085266}"/>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Learning Supports</a:t>
            </a:r>
          </a:p>
        </p:txBody>
      </p:sp>
      <p:sp>
        <p:nvSpPr>
          <p:cNvPr id="9" name="Oval 8">
            <a:extLst>
              <a:ext uri="{FF2B5EF4-FFF2-40B4-BE49-F238E27FC236}">
                <a16:creationId xmlns:a16="http://schemas.microsoft.com/office/drawing/2014/main" id="{DDA3CAEB-CE1E-4CD6-A12D-706B40CCB69D}"/>
              </a:ext>
            </a:extLst>
          </p:cNvPr>
          <p:cNvSpPr/>
          <p:nvPr/>
        </p:nvSpPr>
        <p:spPr>
          <a:xfrm>
            <a:off x="304800" y="76200"/>
            <a:ext cx="1295400" cy="805796"/>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RQ3</a:t>
            </a:r>
          </a:p>
        </p:txBody>
      </p:sp>
      <p:sp>
        <p:nvSpPr>
          <p:cNvPr id="10" name="TextBox 9">
            <a:extLst>
              <a:ext uri="{FF2B5EF4-FFF2-40B4-BE49-F238E27FC236}">
                <a16:creationId xmlns:a16="http://schemas.microsoft.com/office/drawing/2014/main" id="{D3583967-10F4-4585-91E9-77FB2E504B86}"/>
              </a:ext>
            </a:extLst>
          </p:cNvPr>
          <p:cNvSpPr txBox="1"/>
          <p:nvPr/>
        </p:nvSpPr>
        <p:spPr>
          <a:xfrm>
            <a:off x="6781800" y="3733800"/>
            <a:ext cx="5181600" cy="1346522"/>
          </a:xfrm>
          <a:prstGeom prst="rect">
            <a:avLst/>
          </a:prstGeom>
          <a:noFill/>
        </p:spPr>
        <p:txBody>
          <a:bodyPr wrap="square">
            <a:spAutoFit/>
          </a:bodyPr>
          <a:lstStyle/>
          <a:p>
            <a:pPr marL="457200" indent="-346075">
              <a:spcBef>
                <a:spcPts val="660"/>
              </a:spcBef>
              <a:buFont typeface="Arial" panose="020B0604020202020204" pitchFamily="34" charset="0"/>
              <a:buChar char="•"/>
            </a:pPr>
            <a:r>
              <a:rPr lang="en-US" altLang="zh-CN" sz="1600" dirty="0">
                <a:latin typeface="Calibri" panose="020F0502020204030204" pitchFamily="34" charset="0"/>
                <a:ea typeface="宋体" pitchFamily="-107" charset="-122"/>
                <a:cs typeface="Calibri" panose="020F0502020204030204" pitchFamily="34" charset="0"/>
              </a:rPr>
              <a:t>Posttest (holding pre constant): </a:t>
            </a:r>
            <a:r>
              <a:rPr lang="en-US" sz="1050" dirty="0"/>
              <a:t>(</a:t>
            </a:r>
            <a:r>
              <a:rPr lang="el-GR" sz="1050" i="1" dirty="0">
                <a:latin typeface="Times New Roman" panose="02020603050405020304" pitchFamily="18" charset="0"/>
              </a:rPr>
              <a:t>β</a:t>
            </a:r>
            <a:r>
              <a:rPr lang="en-US" sz="1050" i="1" dirty="0">
                <a:latin typeface="Times New Roman" panose="02020603050405020304" pitchFamily="18" charset="0"/>
              </a:rPr>
              <a:t> </a:t>
            </a:r>
            <a:r>
              <a:rPr lang="el-GR" sz="1050" dirty="0">
                <a:latin typeface="Times New Roman" panose="02020603050405020304" pitchFamily="18" charset="0"/>
              </a:rPr>
              <a:t>=</a:t>
            </a:r>
            <a:r>
              <a:rPr lang="en-US" sz="1050" dirty="0">
                <a:latin typeface="Times New Roman" panose="02020603050405020304" pitchFamily="18" charset="0"/>
              </a:rPr>
              <a:t> </a:t>
            </a:r>
            <a:r>
              <a:rPr lang="el-GR" sz="1050" dirty="0">
                <a:latin typeface="Times New Roman" panose="02020603050405020304" pitchFamily="18" charset="0"/>
              </a:rPr>
              <a:t>.11;</a:t>
            </a:r>
            <a:r>
              <a:rPr lang="en-US" sz="1050" dirty="0">
                <a:latin typeface="Times New Roman" panose="02020603050405020304" pitchFamily="18" charset="0"/>
              </a:rPr>
              <a:t> </a:t>
            </a:r>
            <a:r>
              <a:rPr lang="en-US" sz="1050" i="1" dirty="0">
                <a:latin typeface="Times New Roman" panose="02020603050405020304" pitchFamily="18" charset="0"/>
              </a:rPr>
              <a:t>t </a:t>
            </a:r>
            <a:r>
              <a:rPr lang="en-US" sz="1050" dirty="0">
                <a:latin typeface="Times New Roman" panose="02020603050405020304" pitchFamily="18" charset="0"/>
              </a:rPr>
              <a:t>= 2.11, </a:t>
            </a:r>
            <a:r>
              <a:rPr lang="en-US" sz="1050" i="1" dirty="0">
                <a:latin typeface="Times New Roman" panose="02020603050405020304" pitchFamily="18" charset="0"/>
              </a:rPr>
              <a:t>p</a:t>
            </a:r>
            <a:r>
              <a:rPr lang="en-US" sz="1050" dirty="0">
                <a:latin typeface="Times New Roman" panose="02020603050405020304" pitchFamily="18" charset="0"/>
              </a:rPr>
              <a:t> = .04, </a:t>
            </a:r>
            <a:r>
              <a:rPr lang="pt-BR" sz="1050" i="1" dirty="0">
                <a:latin typeface="Times New Roman" panose="02020603050405020304" pitchFamily="18" charset="0"/>
              </a:rPr>
              <a:t>R</a:t>
            </a:r>
            <a:r>
              <a:rPr lang="pt-BR" sz="1050" i="1" baseline="30000" dirty="0">
                <a:latin typeface="Times New Roman" panose="02020603050405020304" pitchFamily="18" charset="0"/>
              </a:rPr>
              <a:t>2</a:t>
            </a:r>
            <a:r>
              <a:rPr lang="pt-BR" sz="1050" i="1" dirty="0">
                <a:latin typeface="Times New Roman" panose="02020603050405020304" pitchFamily="18" charset="0"/>
              </a:rPr>
              <a:t> </a:t>
            </a:r>
            <a:r>
              <a:rPr lang="pt-BR" sz="1050" dirty="0">
                <a:latin typeface="Times New Roman" panose="02020603050405020304" pitchFamily="18" charset="0"/>
              </a:rPr>
              <a:t>= .50</a:t>
            </a:r>
            <a:r>
              <a:rPr lang="en-US" sz="1050" dirty="0"/>
              <a:t>)</a:t>
            </a:r>
            <a:r>
              <a:rPr lang="en-US" sz="1050" dirty="0">
                <a:latin typeface="Times New Roman" panose="02020603050405020304" pitchFamily="18" charset="0"/>
              </a:rPr>
              <a:t>.</a:t>
            </a:r>
            <a:endParaRPr lang="en-US" altLang="zh-CN" sz="1050" dirty="0">
              <a:latin typeface="Times New Roman" panose="02020603050405020304" pitchFamily="18" charset="0"/>
            </a:endParaRPr>
          </a:p>
          <a:p>
            <a:pPr marL="457200" indent="-346075">
              <a:spcBef>
                <a:spcPts val="660"/>
              </a:spcBef>
              <a:buFont typeface="Arial" panose="020B0604020202020204" pitchFamily="34" charset="0"/>
              <a:buChar char="•"/>
            </a:pPr>
            <a:r>
              <a:rPr lang="en-US" altLang="zh-CN" sz="1600" dirty="0">
                <a:latin typeface="Calibri" panose="020F0502020204030204" pitchFamily="34" charset="0"/>
                <a:ea typeface="宋体" pitchFamily="-107" charset="-122"/>
                <a:cs typeface="Calibri" panose="020F0502020204030204" pitchFamily="34" charset="0"/>
              </a:rPr>
              <a:t>Levels completed </a:t>
            </a:r>
            <a:r>
              <a:rPr lang="pt-BR" sz="1050" dirty="0">
                <a:latin typeface="Times New Roman" panose="02020603050405020304" pitchFamily="18" charset="0"/>
              </a:rPr>
              <a:t>(</a:t>
            </a:r>
            <a:r>
              <a:rPr lang="pt-BR" sz="1050" i="1" dirty="0">
                <a:latin typeface="TimesNewRomanPS-ItalicMT"/>
              </a:rPr>
              <a:t>β </a:t>
            </a:r>
            <a:r>
              <a:rPr lang="pt-BR" sz="1050" dirty="0">
                <a:latin typeface="Times New Roman" panose="02020603050405020304" pitchFamily="18" charset="0"/>
              </a:rPr>
              <a:t>= .43, </a:t>
            </a:r>
            <a:r>
              <a:rPr lang="pt-BR" sz="1050" i="1" dirty="0">
                <a:latin typeface="Times New Roman" panose="02020603050405020304" pitchFamily="18" charset="0"/>
              </a:rPr>
              <a:t>F</a:t>
            </a:r>
            <a:r>
              <a:rPr lang="pt-BR" sz="1050" dirty="0">
                <a:latin typeface="Times New Roman" panose="02020603050405020304" pitchFamily="18" charset="0"/>
              </a:rPr>
              <a:t>(1, 197) = 45.15, </a:t>
            </a:r>
            <a:r>
              <a:rPr lang="pt-BR" sz="1050" i="1" dirty="0">
                <a:latin typeface="Times New Roman" panose="02020603050405020304" pitchFamily="18" charset="0"/>
              </a:rPr>
              <a:t>p </a:t>
            </a:r>
            <a:r>
              <a:rPr lang="pt-BR" sz="1050" dirty="0">
                <a:latin typeface="Times New Roman" panose="02020603050405020304" pitchFamily="18" charset="0"/>
              </a:rPr>
              <a:t>&lt; .001, </a:t>
            </a:r>
            <a:r>
              <a:rPr lang="pt-BR" sz="1050" i="1" dirty="0">
                <a:latin typeface="Times New Roman" panose="02020603050405020304" pitchFamily="18" charset="0"/>
              </a:rPr>
              <a:t>R</a:t>
            </a:r>
            <a:r>
              <a:rPr lang="pt-BR" sz="1050" i="1" baseline="30000" dirty="0">
                <a:latin typeface="Times New Roman" panose="02020603050405020304" pitchFamily="18" charset="0"/>
              </a:rPr>
              <a:t>2</a:t>
            </a:r>
            <a:r>
              <a:rPr lang="pt-BR" sz="1050" i="1" dirty="0">
                <a:latin typeface="Times New Roman" panose="02020603050405020304" pitchFamily="18" charset="0"/>
              </a:rPr>
              <a:t> </a:t>
            </a:r>
            <a:r>
              <a:rPr lang="pt-BR" sz="1050" dirty="0">
                <a:latin typeface="Times New Roman" panose="02020603050405020304" pitchFamily="18" charset="0"/>
              </a:rPr>
              <a:t>= .18),</a:t>
            </a:r>
            <a:endParaRPr lang="en-US" altLang="zh-CN" sz="1600" dirty="0">
              <a:latin typeface="Calibri" panose="020F0502020204030204" pitchFamily="34" charset="0"/>
              <a:ea typeface="宋体" pitchFamily="-107" charset="-122"/>
              <a:cs typeface="Calibri" panose="020F0502020204030204" pitchFamily="34" charset="0"/>
            </a:endParaRPr>
          </a:p>
          <a:p>
            <a:pPr marL="457200" indent="-346075">
              <a:spcBef>
                <a:spcPts val="660"/>
              </a:spcBef>
              <a:buFont typeface="Arial" panose="020B0604020202020204" pitchFamily="34" charset="0"/>
              <a:buChar char="•"/>
            </a:pPr>
            <a:r>
              <a:rPr lang="en-US" altLang="zh-CN" sz="1600" dirty="0">
                <a:latin typeface="Calibri" panose="020F0502020204030204" pitchFamily="34" charset="0"/>
                <a:ea typeface="宋体" pitchFamily="-107" charset="-122"/>
                <a:cs typeface="Calibri" panose="020F0502020204030204" pitchFamily="34" charset="0"/>
              </a:rPr>
              <a:t>Gold coins earned </a:t>
            </a:r>
            <a:r>
              <a:rPr lang="pt-BR" sz="1050" dirty="0">
                <a:latin typeface="Times New Roman" panose="02020603050405020304" pitchFamily="18" charset="0"/>
              </a:rPr>
              <a:t>(</a:t>
            </a:r>
            <a:r>
              <a:rPr lang="pt-BR" sz="1050" i="1" dirty="0">
                <a:latin typeface="TimesNewRomanPS-ItalicMT"/>
              </a:rPr>
              <a:t>β </a:t>
            </a:r>
            <a:r>
              <a:rPr lang="pt-BR" sz="1050" dirty="0">
                <a:latin typeface="Times New Roman" panose="02020603050405020304" pitchFamily="18" charset="0"/>
              </a:rPr>
              <a:t>= .35, </a:t>
            </a:r>
            <a:r>
              <a:rPr lang="pt-BR" sz="1050" i="1" dirty="0">
                <a:latin typeface="Times New Roman" panose="02020603050405020304" pitchFamily="18" charset="0"/>
              </a:rPr>
              <a:t>F</a:t>
            </a:r>
            <a:r>
              <a:rPr lang="pt-BR" sz="1050" dirty="0">
                <a:latin typeface="Times New Roman" panose="02020603050405020304" pitchFamily="18" charset="0"/>
              </a:rPr>
              <a:t>(1, 197) = 27.84, </a:t>
            </a:r>
            <a:r>
              <a:rPr lang="pt-BR" sz="1050" i="1" dirty="0">
                <a:latin typeface="Times New Roman" panose="02020603050405020304" pitchFamily="18" charset="0"/>
              </a:rPr>
              <a:t>p </a:t>
            </a:r>
            <a:r>
              <a:rPr lang="pt-BR" sz="1050" dirty="0">
                <a:latin typeface="Times New Roman" panose="02020603050405020304" pitchFamily="18" charset="0"/>
              </a:rPr>
              <a:t>&lt; .001, </a:t>
            </a:r>
            <a:r>
              <a:rPr lang="pt-BR" sz="1050" i="1" dirty="0">
                <a:latin typeface="Times New Roman" panose="02020603050405020304" pitchFamily="18" charset="0"/>
              </a:rPr>
              <a:t>R</a:t>
            </a:r>
            <a:r>
              <a:rPr lang="pt-BR" sz="1050" i="1" baseline="30000" dirty="0">
                <a:latin typeface="Times New Roman" panose="02020603050405020304" pitchFamily="18" charset="0"/>
              </a:rPr>
              <a:t>2</a:t>
            </a:r>
            <a:r>
              <a:rPr lang="pt-BR" sz="1050" i="1" dirty="0">
                <a:latin typeface="Times New Roman" panose="02020603050405020304" pitchFamily="18" charset="0"/>
              </a:rPr>
              <a:t> </a:t>
            </a:r>
            <a:r>
              <a:rPr lang="pt-BR" sz="1050" dirty="0">
                <a:latin typeface="Times New Roman" panose="02020603050405020304" pitchFamily="18" charset="0"/>
              </a:rPr>
              <a:t>= .12)</a:t>
            </a:r>
          </a:p>
          <a:p>
            <a:pPr marL="457200" indent="-346075">
              <a:spcBef>
                <a:spcPts val="660"/>
              </a:spcBef>
              <a:buFont typeface="Arial" panose="020B0604020202020204" pitchFamily="34" charset="0"/>
              <a:buChar char="•"/>
            </a:pPr>
            <a:r>
              <a:rPr lang="en-US" altLang="zh-CN" sz="1600" dirty="0">
                <a:latin typeface="Calibri" panose="020F0502020204030204" pitchFamily="34" charset="0"/>
                <a:ea typeface="宋体" pitchFamily="-107" charset="-122"/>
                <a:cs typeface="Calibri" panose="020F0502020204030204" pitchFamily="34" charset="0"/>
              </a:rPr>
              <a:t>Silver coins earned </a:t>
            </a:r>
            <a:r>
              <a:rPr lang="el-GR" sz="1100" dirty="0">
                <a:latin typeface="Times New Roman" panose="02020603050405020304" pitchFamily="18" charset="0"/>
              </a:rPr>
              <a:t>(</a:t>
            </a:r>
            <a:r>
              <a:rPr lang="el-GR" sz="1050" i="1" dirty="0">
                <a:latin typeface="TimesNewRomanPS-ItalicMT"/>
              </a:rPr>
              <a:t>β </a:t>
            </a:r>
            <a:r>
              <a:rPr lang="el-GR" sz="1050" dirty="0">
                <a:latin typeface="Times New Roman" panose="02020603050405020304" pitchFamily="18" charset="0"/>
              </a:rPr>
              <a:t>= .31, </a:t>
            </a:r>
            <a:r>
              <a:rPr lang="el-GR" sz="1050" i="1" dirty="0">
                <a:latin typeface="Times New Roman" panose="02020603050405020304" pitchFamily="18" charset="0"/>
              </a:rPr>
              <a:t>F</a:t>
            </a:r>
            <a:r>
              <a:rPr lang="el-GR" sz="1050" dirty="0">
                <a:latin typeface="Times New Roman" panose="02020603050405020304" pitchFamily="18" charset="0"/>
              </a:rPr>
              <a:t>(1, 197) =</a:t>
            </a:r>
            <a:r>
              <a:rPr lang="en-US" sz="1050" dirty="0">
                <a:latin typeface="Times New Roman" panose="02020603050405020304" pitchFamily="18" charset="0"/>
              </a:rPr>
              <a:t> </a:t>
            </a:r>
            <a:r>
              <a:rPr lang="pt-BR" sz="1050" dirty="0">
                <a:latin typeface="Times New Roman" panose="02020603050405020304" pitchFamily="18" charset="0"/>
              </a:rPr>
              <a:t>21.42, </a:t>
            </a:r>
            <a:r>
              <a:rPr lang="pt-BR" sz="1050" i="1" dirty="0">
                <a:latin typeface="Times New Roman" panose="02020603050405020304" pitchFamily="18" charset="0"/>
              </a:rPr>
              <a:t>p </a:t>
            </a:r>
            <a:r>
              <a:rPr lang="pt-BR" sz="1050" dirty="0">
                <a:latin typeface="Times New Roman" panose="02020603050405020304" pitchFamily="18" charset="0"/>
              </a:rPr>
              <a:t>&lt; .001, </a:t>
            </a:r>
            <a:r>
              <a:rPr lang="pt-BR" sz="1050" i="1" dirty="0">
                <a:latin typeface="Times New Roman" panose="02020603050405020304" pitchFamily="18" charset="0"/>
              </a:rPr>
              <a:t>R</a:t>
            </a:r>
            <a:r>
              <a:rPr lang="pt-BR" sz="1050" i="1" baseline="30000" dirty="0">
                <a:latin typeface="Times New Roman" panose="02020603050405020304" pitchFamily="18" charset="0"/>
              </a:rPr>
              <a:t>2</a:t>
            </a:r>
            <a:r>
              <a:rPr lang="pt-BR" sz="1050" i="1" dirty="0">
                <a:latin typeface="Times New Roman" panose="02020603050405020304" pitchFamily="18" charset="0"/>
              </a:rPr>
              <a:t> </a:t>
            </a:r>
            <a:r>
              <a:rPr lang="pt-BR" sz="1050" dirty="0">
                <a:latin typeface="Times New Roman" panose="02020603050405020304" pitchFamily="18" charset="0"/>
              </a:rPr>
              <a:t>= .10).</a:t>
            </a:r>
            <a:endParaRPr lang="en-US" altLang="zh-CN" dirty="0">
              <a:ea typeface="宋体" pitchFamily="-107" charset="-122"/>
              <a:cs typeface="Calibri" panose="020F0502020204030204" pitchFamily="34" charset="0"/>
            </a:endParaRPr>
          </a:p>
        </p:txBody>
      </p:sp>
    </p:spTree>
    <p:extLst>
      <p:ext uri="{BB962C8B-B14F-4D97-AF65-F5344CB8AC3E}">
        <p14:creationId xmlns:p14="http://schemas.microsoft.com/office/powerpoint/2010/main" val="1363648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AC2DBF-F06C-416C-8327-8AB6D2BA4F5C}"/>
              </a:ext>
            </a:extLst>
          </p:cNvPr>
          <p:cNvSpPr txBox="1"/>
          <p:nvPr/>
        </p:nvSpPr>
        <p:spPr>
          <a:xfrm>
            <a:off x="1905000" y="1600200"/>
            <a:ext cx="8763000" cy="3970318"/>
          </a:xfrm>
          <a:prstGeom prst="rect">
            <a:avLst/>
          </a:prstGeom>
          <a:noFill/>
        </p:spPr>
        <p:txBody>
          <a:bodyPr wrap="square">
            <a:spAutoFit/>
          </a:bodyPr>
          <a:lstStyle/>
          <a:p>
            <a:pPr marL="457200" indent="-457200" defTabSz="922172">
              <a:buFont typeface="Arial" panose="020B0604020202020204" pitchFamily="34" charset="0"/>
              <a:buChar char="•"/>
              <a:defRPr/>
            </a:pPr>
            <a:r>
              <a:rPr lang="en-US" sz="2800" dirty="0"/>
              <a:t>For every node in physics CM, there’s a triplet of current estimates: </a:t>
            </a:r>
            <a:r>
              <a:rPr lang="en-US" sz="2800" i="1" dirty="0"/>
              <a:t>p</a:t>
            </a:r>
            <a:r>
              <a:rPr lang="en-US" sz="2800" dirty="0"/>
              <a:t>(High), </a:t>
            </a:r>
            <a:r>
              <a:rPr lang="en-US" sz="2800" i="1" dirty="0"/>
              <a:t>p</a:t>
            </a:r>
            <a:r>
              <a:rPr lang="en-US" sz="2800" dirty="0"/>
              <a:t>(Medium), </a:t>
            </a:r>
            <a:r>
              <a:rPr lang="en-US" sz="2800" i="1" dirty="0"/>
              <a:t>p</a:t>
            </a:r>
            <a:r>
              <a:rPr lang="en-US" sz="2800" dirty="0"/>
              <a:t>(Low) with values summing to 1. </a:t>
            </a:r>
          </a:p>
          <a:p>
            <a:pPr marL="457200" indent="-457200" defTabSz="922172">
              <a:buFont typeface="Arial" panose="020B0604020202020204" pitchFamily="34" charset="0"/>
              <a:buChar char="•"/>
              <a:defRPr/>
            </a:pPr>
            <a:endParaRPr lang="en-US" sz="2800" dirty="0"/>
          </a:p>
          <a:p>
            <a:pPr marL="457200" indent="-457200" defTabSz="922172">
              <a:buFont typeface="Arial" panose="020B0604020202020204" pitchFamily="34" charset="0"/>
              <a:buChar char="•"/>
              <a:defRPr/>
            </a:pPr>
            <a:r>
              <a:rPr lang="en-US" sz="2800" dirty="0"/>
              <a:t>To get a single number from triplets, we can assign weights (e.g., +1 * </a:t>
            </a:r>
            <a:r>
              <a:rPr lang="en-US" sz="2800" i="1" dirty="0"/>
              <a:t>p</a:t>
            </a:r>
            <a:r>
              <a:rPr lang="en-US" sz="2800" dirty="0"/>
              <a:t>(H); 0 * </a:t>
            </a:r>
            <a:r>
              <a:rPr lang="en-US" sz="2800" i="1" dirty="0"/>
              <a:t>p</a:t>
            </a:r>
            <a:r>
              <a:rPr lang="en-US" sz="2800" dirty="0"/>
              <a:t>(M); -1 * </a:t>
            </a:r>
            <a:r>
              <a:rPr lang="en-US" sz="2800" i="1" dirty="0"/>
              <a:t>p</a:t>
            </a:r>
            <a:r>
              <a:rPr lang="en-US" sz="2800" dirty="0"/>
              <a:t>(L)) which reduces to </a:t>
            </a:r>
            <a:r>
              <a:rPr lang="en-US" sz="2800" i="1" dirty="0">
                <a:solidFill>
                  <a:srgbClr val="C00000"/>
                </a:solidFill>
              </a:rPr>
              <a:t>p</a:t>
            </a:r>
            <a:r>
              <a:rPr lang="en-US" sz="2800" dirty="0">
                <a:solidFill>
                  <a:srgbClr val="C00000"/>
                </a:solidFill>
              </a:rPr>
              <a:t>(H) – </a:t>
            </a:r>
            <a:r>
              <a:rPr lang="en-US" sz="2800" i="1" dirty="0">
                <a:solidFill>
                  <a:srgbClr val="C00000"/>
                </a:solidFill>
              </a:rPr>
              <a:t>p</a:t>
            </a:r>
            <a:r>
              <a:rPr lang="en-US" sz="2800" dirty="0">
                <a:solidFill>
                  <a:srgbClr val="C00000"/>
                </a:solidFill>
              </a:rPr>
              <a:t>(L)</a:t>
            </a:r>
            <a:r>
              <a:rPr lang="en-US" sz="2800" dirty="0"/>
              <a:t>.</a:t>
            </a:r>
          </a:p>
          <a:p>
            <a:pPr marL="457200" indent="-457200" defTabSz="922172">
              <a:buFont typeface="Arial" panose="020B0604020202020204" pitchFamily="34" charset="0"/>
              <a:buChar char="•"/>
              <a:defRPr/>
            </a:pPr>
            <a:endParaRPr lang="en-US" sz="2800" dirty="0"/>
          </a:p>
          <a:p>
            <a:pPr marL="457200" indent="-457200" defTabSz="922172">
              <a:buFont typeface="Arial" panose="020B0604020202020204" pitchFamily="34" charset="0"/>
              <a:buChar char="•"/>
              <a:defRPr/>
            </a:pPr>
            <a:r>
              <a:rPr lang="en-US" sz="2800" dirty="0"/>
              <a:t>EAPs range from -1 to +1 like correlations. </a:t>
            </a:r>
          </a:p>
        </p:txBody>
      </p:sp>
      <p:sp>
        <p:nvSpPr>
          <p:cNvPr id="4" name="Rectangle 3">
            <a:extLst>
              <a:ext uri="{FF2B5EF4-FFF2-40B4-BE49-F238E27FC236}">
                <a16:creationId xmlns:a16="http://schemas.microsoft.com/office/drawing/2014/main" id="{15B80150-4D4C-4287-AD4D-8EE709CBB517}"/>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4">
            <a:extLst>
              <a:ext uri="{FF2B5EF4-FFF2-40B4-BE49-F238E27FC236}">
                <a16:creationId xmlns:a16="http://schemas.microsoft.com/office/drawing/2014/main" id="{F6A684C8-C6CF-4791-9715-3B53EC10EF48}"/>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defTabSz="922172">
              <a:defRPr/>
            </a:pPr>
            <a:r>
              <a:rPr lang="en-US" sz="5400" i="1" dirty="0">
                <a:solidFill>
                  <a:schemeClr val="bg1"/>
                </a:solidFill>
              </a:rPr>
              <a:t>Expected A Posteriori (EAP) </a:t>
            </a:r>
          </a:p>
        </p:txBody>
      </p:sp>
      <p:sp>
        <p:nvSpPr>
          <p:cNvPr id="6" name="Left Arrow 1">
            <a:hlinkClick r:id="rId3" action="ppaction://hlinksldjump"/>
            <a:extLst>
              <a:ext uri="{FF2B5EF4-FFF2-40B4-BE49-F238E27FC236}">
                <a16:creationId xmlns:a16="http://schemas.microsoft.com/office/drawing/2014/main" id="{89C55909-8A3D-4D0C-9858-E43522936D1D}"/>
              </a:ext>
            </a:extLst>
          </p:cNvPr>
          <p:cNvSpPr/>
          <p:nvPr/>
        </p:nvSpPr>
        <p:spPr>
          <a:xfrm>
            <a:off x="685800" y="6137317"/>
            <a:ext cx="1219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Get Back!</a:t>
            </a:r>
          </a:p>
        </p:txBody>
      </p:sp>
    </p:spTree>
    <p:extLst>
      <p:ext uri="{BB962C8B-B14F-4D97-AF65-F5344CB8AC3E}">
        <p14:creationId xmlns:p14="http://schemas.microsoft.com/office/powerpoint/2010/main" val="3418362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28600" y="32677"/>
            <a:ext cx="11658600" cy="52027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200" b="1" dirty="0">
                <a:effectLst>
                  <a:outerShdw blurRad="38100" dist="38100" dir="2700000" algn="tl">
                    <a:srgbClr val="000000">
                      <a:alpha val="43137"/>
                    </a:srgbClr>
                  </a:outerShdw>
                </a:effectLst>
                <a:latin typeface="Tempus Sans ITC" pitchFamily="82" charset="0"/>
                <a:ea typeface="+mn-ea"/>
                <a:cs typeface="+mn-cs"/>
              </a:rPr>
              <a:t>Augmented Q-Matrix </a:t>
            </a:r>
            <a:r>
              <a:rPr lang="en-US" sz="5200" b="1" dirty="0">
                <a:effectLst>
                  <a:outerShdw blurRad="38100" dist="38100" dir="2700000" algn="tl">
                    <a:srgbClr val="000000">
                      <a:alpha val="43137"/>
                    </a:srgbClr>
                  </a:outerShdw>
                </a:effectLst>
                <a:latin typeface="Tempus Sans ITC" pitchFamily="82" charset="0"/>
                <a:ea typeface="+mn-ea"/>
                <a:cs typeface="+mn-cs"/>
                <a:sym typeface="Wingdings" panose="05000000000000000000" pitchFamily="2" charset="2"/>
              </a:rPr>
              <a:t> Bayes nets</a:t>
            </a:r>
            <a:endParaRPr lang="en-US" sz="5200" b="1" dirty="0">
              <a:effectLst>
                <a:outerShdw blurRad="38100" dist="38100" dir="2700000" algn="tl">
                  <a:srgbClr val="000000">
                    <a:alpha val="43137"/>
                  </a:srgbClr>
                </a:outerShdw>
              </a:effectLst>
              <a:latin typeface="Tempus Sans ITC" pitchFamily="82" charset="0"/>
              <a:ea typeface="+mn-ea"/>
              <a:cs typeface="+mn-cs"/>
            </a:endParaRPr>
          </a:p>
        </p:txBody>
      </p:sp>
      <p:sp>
        <p:nvSpPr>
          <p:cNvPr id="4" name="Rectangle 3"/>
          <p:cNvSpPr/>
          <p:nvPr/>
        </p:nvSpPr>
        <p:spPr>
          <a:xfrm>
            <a:off x="493371" y="1143000"/>
            <a:ext cx="7162800" cy="5583580"/>
          </a:xfrm>
          <a:prstGeom prst="rect">
            <a:avLst/>
          </a:prstGeom>
        </p:spPr>
        <p:txBody>
          <a:bodyPr wrap="square">
            <a:spAutoFit/>
          </a:bodyPr>
          <a:lstStyle/>
          <a:p>
            <a:pPr marL="342900" indent="-342900">
              <a:spcAft>
                <a:spcPts val="450"/>
              </a:spcAft>
              <a:buFont typeface="+mj-lt"/>
              <a:buAutoNum type="arabicPeriod"/>
            </a:pPr>
            <a:r>
              <a:rPr lang="en-US" sz="2400" dirty="0"/>
              <a:t> </a:t>
            </a:r>
            <a:r>
              <a:rPr lang="en-US" sz="2400" b="1" dirty="0">
                <a:solidFill>
                  <a:srgbClr val="C00000"/>
                </a:solidFill>
              </a:rPr>
              <a:t>Q-matrix</a:t>
            </a:r>
            <a:r>
              <a:rPr lang="en-US" sz="2400" dirty="0"/>
              <a:t>: Set up relations among all levels (&gt; 150), their targeted physics concept, difficulty, etc.  </a:t>
            </a:r>
          </a:p>
          <a:p>
            <a:pPr marL="342900" indent="-342900">
              <a:spcAft>
                <a:spcPts val="450"/>
              </a:spcAft>
              <a:buFont typeface="+mj-lt"/>
              <a:buAutoNum type="arabicPeriod"/>
            </a:pPr>
            <a:r>
              <a:rPr lang="en-US" sz="2400" dirty="0"/>
              <a:t> </a:t>
            </a:r>
            <a:r>
              <a:rPr lang="en-US" sz="2400" b="1" dirty="0">
                <a:solidFill>
                  <a:srgbClr val="C00000"/>
                </a:solidFill>
              </a:rPr>
              <a:t>Indicators</a:t>
            </a:r>
            <a:r>
              <a:rPr lang="en-US" sz="2400" dirty="0"/>
              <a:t>: Specify “indicators” (measurable behaviors in the game) per task type (sketching vs. manipulation)</a:t>
            </a:r>
          </a:p>
          <a:p>
            <a:pPr marL="342900" indent="-342900">
              <a:spcAft>
                <a:spcPts val="450"/>
              </a:spcAft>
              <a:buFont typeface="+mj-lt"/>
              <a:buAutoNum type="arabicPeriod"/>
            </a:pPr>
            <a:r>
              <a:rPr lang="en-US" sz="2400" dirty="0"/>
              <a:t> </a:t>
            </a:r>
            <a:r>
              <a:rPr lang="en-US" sz="2400" b="1" dirty="0">
                <a:solidFill>
                  <a:srgbClr val="C00000"/>
                </a:solidFill>
              </a:rPr>
              <a:t>Evidence Identification </a:t>
            </a:r>
            <a:r>
              <a:rPr lang="en-US" sz="2400" dirty="0"/>
              <a:t>(EI): Establish rubrics to automatically score raw data per level from log files (e.g., number restarts, gold trophy &lt;0/1&gt;). </a:t>
            </a:r>
          </a:p>
          <a:p>
            <a:pPr marL="342900" indent="-342900">
              <a:spcAft>
                <a:spcPts val="450"/>
              </a:spcAft>
              <a:buFont typeface="+mj-lt"/>
              <a:buAutoNum type="arabicPeriod"/>
            </a:pPr>
            <a:r>
              <a:rPr lang="en-US" sz="2400" dirty="0"/>
              <a:t> </a:t>
            </a:r>
            <a:r>
              <a:rPr lang="en-US" sz="2400" b="1" dirty="0">
                <a:solidFill>
                  <a:srgbClr val="C00000"/>
                </a:solidFill>
              </a:rPr>
              <a:t>Cut Scores</a:t>
            </a:r>
            <a:r>
              <a:rPr lang="en-US" sz="2400" dirty="0"/>
              <a:t>: Determine cut scores from frequency distributions of raw observables. </a:t>
            </a:r>
          </a:p>
          <a:p>
            <a:pPr marL="342900" indent="-342900">
              <a:spcAft>
                <a:spcPts val="450"/>
              </a:spcAft>
              <a:buFont typeface="+mj-lt"/>
              <a:buAutoNum type="arabicPeriod"/>
            </a:pPr>
            <a:r>
              <a:rPr lang="en-US" sz="2400" dirty="0"/>
              <a:t> </a:t>
            </a:r>
            <a:r>
              <a:rPr lang="en-US" sz="2400" b="1" dirty="0">
                <a:solidFill>
                  <a:srgbClr val="C00000"/>
                </a:solidFill>
              </a:rPr>
              <a:t>Evidence Accumulation </a:t>
            </a:r>
            <a:r>
              <a:rPr lang="en-US" sz="2400" dirty="0"/>
              <a:t>(EA): For each indicator, create Low, Med, High levels to feed into Bayes net.</a:t>
            </a:r>
          </a:p>
          <a:p>
            <a:pPr marL="342900" indent="-342900">
              <a:spcAft>
                <a:spcPts val="450"/>
              </a:spcAft>
              <a:buFont typeface="+mj-lt"/>
              <a:buAutoNum type="arabicPeriod"/>
            </a:pPr>
            <a:r>
              <a:rPr lang="en-US" sz="2400" dirty="0"/>
              <a:t> </a:t>
            </a:r>
            <a:r>
              <a:rPr lang="en-US" sz="2400" b="1" dirty="0">
                <a:solidFill>
                  <a:srgbClr val="C00000"/>
                </a:solidFill>
              </a:rPr>
              <a:t>Generation of BNs</a:t>
            </a:r>
            <a:r>
              <a:rPr lang="en-US" sz="2400" dirty="0"/>
              <a:t>. Used Almond’s Peanut suite of tools to generate BNs (</a:t>
            </a:r>
            <a:r>
              <a:rPr lang="en-US" u="sng" dirty="0">
                <a:hlinkClick r:id="rId3"/>
              </a:rPr>
              <a:t>https://pluto.coe.fsu.edu/RNetica</a:t>
            </a:r>
            <a:r>
              <a:rPr lang="en-US" u="sng" dirty="0"/>
              <a:t>)</a:t>
            </a:r>
            <a:r>
              <a:rPr lang="en-US" dirty="0"/>
              <a:t>.</a:t>
            </a:r>
          </a:p>
        </p:txBody>
      </p:sp>
      <p:grpSp>
        <p:nvGrpSpPr>
          <p:cNvPr id="7" name="Group 6"/>
          <p:cNvGrpSpPr/>
          <p:nvPr/>
        </p:nvGrpSpPr>
        <p:grpSpPr>
          <a:xfrm>
            <a:off x="8229600" y="1295400"/>
            <a:ext cx="3581400" cy="4862146"/>
            <a:chOff x="7410450" y="1700169"/>
            <a:chExt cx="2914650" cy="3614783"/>
          </a:xfrm>
        </p:grpSpPr>
        <p:pic>
          <p:nvPicPr>
            <p:cNvPr id="2" name="Picture 1"/>
            <p:cNvPicPr>
              <a:picLocks noChangeAspect="1"/>
            </p:cNvPicPr>
            <p:nvPr/>
          </p:nvPicPr>
          <p:blipFill rotWithShape="1">
            <a:blip r:embed="rId4"/>
            <a:srcRect l="5000" t="21111" r="26250" b="21852"/>
            <a:stretch/>
          </p:blipFill>
          <p:spPr>
            <a:xfrm>
              <a:off x="7410450" y="2000251"/>
              <a:ext cx="2914650" cy="155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7410450" y="3718669"/>
              <a:ext cx="2914650" cy="1596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76686" y="1700169"/>
              <a:ext cx="2648414" cy="274581"/>
            </a:xfrm>
            <a:prstGeom prst="rect">
              <a:avLst/>
            </a:prstGeom>
            <a:noFill/>
          </p:spPr>
          <p:txBody>
            <a:bodyPr wrap="square" rtlCol="0">
              <a:spAutoFit/>
            </a:bodyPr>
            <a:lstStyle/>
            <a:p>
              <a:r>
                <a:rPr lang="en-US" i="1" dirty="0"/>
                <a:t>(not expected to be viewable)</a:t>
              </a:r>
            </a:p>
          </p:txBody>
        </p:sp>
      </p:grpSp>
    </p:spTree>
    <p:extLst>
      <p:ext uri="{BB962C8B-B14F-4D97-AF65-F5344CB8AC3E}">
        <p14:creationId xmlns:p14="http://schemas.microsoft.com/office/powerpoint/2010/main" val="2061725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1143000" y="1771459"/>
            <a:ext cx="4038600" cy="4478119"/>
          </a:xfrm>
          <a:prstGeom prst="rect">
            <a:avLst/>
          </a:prstGeom>
          <a:noFill/>
          <a:ln w="9525">
            <a:noFill/>
            <a:miter lim="800000"/>
            <a:headEnd/>
            <a:tailEnd/>
          </a:ln>
        </p:spPr>
        <p:txBody>
          <a:bodyPr wrap="square" lIns="91407" tIns="45705" rIns="91407" bIns="45705">
            <a:spAutoFit/>
          </a:bodyPr>
          <a:lstStyle/>
          <a:p>
            <a:pPr marL="514350" indent="-514350">
              <a:spcBef>
                <a:spcPts val="1800"/>
              </a:spcBef>
              <a:buClr>
                <a:srgbClr val="990033"/>
              </a:buClr>
              <a:buFont typeface="+mj-lt"/>
              <a:buAutoNum type="arabicPeriod"/>
            </a:pPr>
            <a:r>
              <a:rPr lang="en-US" sz="3000" dirty="0">
                <a:latin typeface="Calibri" pitchFamily="34" charset="0"/>
              </a:rPr>
              <a:t>Interactive problem solving </a:t>
            </a:r>
          </a:p>
          <a:p>
            <a:pPr marL="514350" indent="-514350">
              <a:spcBef>
                <a:spcPts val="1800"/>
              </a:spcBef>
              <a:buClr>
                <a:srgbClr val="990033"/>
              </a:buClr>
              <a:buFont typeface="+mj-lt"/>
              <a:buAutoNum type="arabicPeriod"/>
            </a:pPr>
            <a:r>
              <a:rPr lang="en-US" sz="3000" dirty="0">
                <a:latin typeface="Calibri" pitchFamily="34" charset="0"/>
              </a:rPr>
              <a:t>Specific goals/rules  </a:t>
            </a:r>
          </a:p>
          <a:p>
            <a:pPr marL="514350" indent="-514350">
              <a:spcBef>
                <a:spcPts val="1800"/>
              </a:spcBef>
              <a:buClr>
                <a:srgbClr val="990033"/>
              </a:buClr>
              <a:buFont typeface="+mj-lt"/>
              <a:buAutoNum type="arabicPeriod"/>
            </a:pPr>
            <a:r>
              <a:rPr lang="en-US" sz="3000" dirty="0">
                <a:latin typeface="Calibri" pitchFamily="34" charset="0"/>
              </a:rPr>
              <a:t>Adaptive challenges</a:t>
            </a:r>
          </a:p>
          <a:p>
            <a:pPr marL="514350" indent="-514350">
              <a:spcBef>
                <a:spcPts val="1800"/>
              </a:spcBef>
              <a:buClr>
                <a:srgbClr val="990033"/>
              </a:buClr>
              <a:buFont typeface="+mj-lt"/>
              <a:buAutoNum type="arabicPeriod"/>
            </a:pPr>
            <a:r>
              <a:rPr lang="en-US" sz="3000" dirty="0">
                <a:latin typeface="Calibri" pitchFamily="34" charset="0"/>
              </a:rPr>
              <a:t>Control</a:t>
            </a:r>
          </a:p>
          <a:p>
            <a:pPr marL="514350" indent="-514350">
              <a:spcBef>
                <a:spcPts val="1800"/>
              </a:spcBef>
              <a:buClr>
                <a:srgbClr val="990033"/>
              </a:buClr>
              <a:buFont typeface="+mj-lt"/>
              <a:buAutoNum type="arabicPeriod"/>
            </a:pPr>
            <a:r>
              <a:rPr lang="en-US" sz="3000" dirty="0">
                <a:latin typeface="Calibri" pitchFamily="34" charset="0"/>
              </a:rPr>
              <a:t>Ongoing feedback</a:t>
            </a:r>
          </a:p>
          <a:p>
            <a:pPr marL="514350" indent="-514350">
              <a:spcBef>
                <a:spcPts val="1800"/>
              </a:spcBef>
              <a:buClr>
                <a:srgbClr val="990033"/>
              </a:buClr>
              <a:buFont typeface="+mj-lt"/>
              <a:buAutoNum type="arabicPeriod"/>
            </a:pPr>
            <a:r>
              <a:rPr lang="en-US" sz="3000" dirty="0">
                <a:latin typeface="Calibri" pitchFamily="34" charset="0"/>
              </a:rPr>
              <a:t>Sensory Stimuli</a:t>
            </a:r>
          </a:p>
        </p:txBody>
      </p:sp>
      <p:sp>
        <p:nvSpPr>
          <p:cNvPr id="5" name="Rectangle 4">
            <a:extLst>
              <a:ext uri="{FF2B5EF4-FFF2-40B4-BE49-F238E27FC236}">
                <a16:creationId xmlns:a16="http://schemas.microsoft.com/office/drawing/2014/main" id="{294A0184-2F53-4FCD-A484-0D82A32F5425}"/>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4">
            <a:extLst>
              <a:ext uri="{FF2B5EF4-FFF2-40B4-BE49-F238E27FC236}">
                <a16:creationId xmlns:a16="http://schemas.microsoft.com/office/drawing/2014/main" id="{FD555C14-1BDF-47FC-99C4-5F841A9781CD}"/>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Good Game Elements</a:t>
            </a:r>
          </a:p>
        </p:txBody>
      </p:sp>
      <p:pic>
        <p:nvPicPr>
          <p:cNvPr id="1026" name="Picture 2" descr="The best video games for kids, according to a 12-year-old">
            <a:extLst>
              <a:ext uri="{FF2B5EF4-FFF2-40B4-BE49-F238E27FC236}">
                <a16:creationId xmlns:a16="http://schemas.microsoft.com/office/drawing/2014/main" id="{69C788E1-2E43-4D30-AB41-E75B90A370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7" r="10443"/>
          <a:stretch/>
        </p:blipFill>
        <p:spPr bwMode="auto">
          <a:xfrm>
            <a:off x="5860853" y="1905000"/>
            <a:ext cx="5721548"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64199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20" t="17264" r="22474" b="25699"/>
          <a:stretch/>
        </p:blipFill>
        <p:spPr>
          <a:xfrm>
            <a:off x="685800" y="1295400"/>
            <a:ext cx="10439400" cy="5402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22BD42E6-7D9C-4F0E-8F8D-FB5BEC4231C1}"/>
              </a:ext>
            </a:extLst>
          </p:cNvPr>
          <p:cNvSpPr/>
          <p:nvPr/>
        </p:nvSpPr>
        <p:spPr>
          <a:xfrm>
            <a:off x="-7231" y="4849"/>
            <a:ext cx="121920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4">
            <a:extLst>
              <a:ext uri="{FF2B5EF4-FFF2-40B4-BE49-F238E27FC236}">
                <a16:creationId xmlns:a16="http://schemas.microsoft.com/office/drawing/2014/main" id="{B5670F08-CF02-4F74-96C6-9788AEC48FE1}"/>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Augmented Q-Matrix</a:t>
            </a:r>
          </a:p>
        </p:txBody>
      </p:sp>
      <p:sp>
        <p:nvSpPr>
          <p:cNvPr id="5" name="Left Arrow 1">
            <a:hlinkClick r:id="rId4" action="ppaction://hlinksldjump"/>
            <a:extLst>
              <a:ext uri="{FF2B5EF4-FFF2-40B4-BE49-F238E27FC236}">
                <a16:creationId xmlns:a16="http://schemas.microsoft.com/office/drawing/2014/main" id="{1F6A8D08-4C3D-4DBA-B951-1EBCE0401524}"/>
              </a:ext>
            </a:extLst>
          </p:cNvPr>
          <p:cNvSpPr/>
          <p:nvPr/>
        </p:nvSpPr>
        <p:spPr>
          <a:xfrm>
            <a:off x="10668000" y="6319751"/>
            <a:ext cx="1219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Get Back!</a:t>
            </a:r>
          </a:p>
        </p:txBody>
      </p:sp>
    </p:spTree>
    <p:extLst>
      <p:ext uri="{BB962C8B-B14F-4D97-AF65-F5344CB8AC3E}">
        <p14:creationId xmlns:p14="http://schemas.microsoft.com/office/powerpoint/2010/main" val="853861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90229147"/>
              </p:ext>
            </p:extLst>
          </p:nvPr>
        </p:nvGraphicFramePr>
        <p:xfrm>
          <a:off x="1530350" y="1212716"/>
          <a:ext cx="8832850" cy="541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miley Face 4"/>
          <p:cNvSpPr/>
          <p:nvPr/>
        </p:nvSpPr>
        <p:spPr>
          <a:xfrm>
            <a:off x="5912708" y="3937380"/>
            <a:ext cx="152400" cy="152400"/>
          </a:xfrm>
          <a:prstGeom prst="smileyFac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58AC3755-5CA3-4200-B060-4E76EB63F123}"/>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969766FF-1C12-44A1-BED3-B5D8CA23757C}"/>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Gestalt of Games</a:t>
            </a:r>
          </a:p>
        </p:txBody>
      </p:sp>
    </p:spTree>
    <p:extLst>
      <p:ext uri="{BB962C8B-B14F-4D97-AF65-F5344CB8AC3E}">
        <p14:creationId xmlns:p14="http://schemas.microsoft.com/office/powerpoint/2010/main" val="35005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AC3755-5CA3-4200-B060-4E76EB63F123}"/>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4">
            <a:extLst>
              <a:ext uri="{FF2B5EF4-FFF2-40B4-BE49-F238E27FC236}">
                <a16:creationId xmlns:a16="http://schemas.microsoft.com/office/drawing/2014/main" id="{969766FF-1C12-44A1-BED3-B5D8CA23757C}"/>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The Hard Part</a:t>
            </a:r>
          </a:p>
        </p:txBody>
      </p:sp>
      <p:sp>
        <p:nvSpPr>
          <p:cNvPr id="12" name="TextBox 11">
            <a:extLst>
              <a:ext uri="{FF2B5EF4-FFF2-40B4-BE49-F238E27FC236}">
                <a16:creationId xmlns:a16="http://schemas.microsoft.com/office/drawing/2014/main" id="{58BC06ED-5235-4394-9368-5077B2FBB9D1}"/>
              </a:ext>
            </a:extLst>
          </p:cNvPr>
          <p:cNvSpPr txBox="1"/>
          <p:nvPr/>
        </p:nvSpPr>
        <p:spPr>
          <a:xfrm>
            <a:off x="1981200" y="1371600"/>
            <a:ext cx="8534400" cy="1446550"/>
          </a:xfrm>
          <a:prstGeom prst="rect">
            <a:avLst/>
          </a:prstGeom>
          <a:noFill/>
        </p:spPr>
        <p:txBody>
          <a:bodyPr wrap="square" rtlCol="0">
            <a:spAutoFit/>
          </a:bodyPr>
          <a:lstStyle/>
          <a:p>
            <a:r>
              <a:rPr lang="en-US" sz="4400" i="1" dirty="0">
                <a:cs typeface="Arial" pitchFamily="34" charset="0"/>
              </a:rPr>
              <a:t>How can we increase learning in games without decreasing the fun? </a:t>
            </a:r>
          </a:p>
        </p:txBody>
      </p:sp>
      <p:grpSp>
        <p:nvGrpSpPr>
          <p:cNvPr id="3" name="Group 2">
            <a:extLst>
              <a:ext uri="{FF2B5EF4-FFF2-40B4-BE49-F238E27FC236}">
                <a16:creationId xmlns:a16="http://schemas.microsoft.com/office/drawing/2014/main" id="{DE48FAED-D0CA-4057-BDD2-A1B8D8190404}"/>
              </a:ext>
            </a:extLst>
          </p:cNvPr>
          <p:cNvGrpSpPr/>
          <p:nvPr/>
        </p:nvGrpSpPr>
        <p:grpSpPr>
          <a:xfrm>
            <a:off x="4299858" y="3289703"/>
            <a:ext cx="3592286" cy="2840555"/>
            <a:chOff x="4299858" y="3289703"/>
            <a:chExt cx="3592286" cy="2840555"/>
          </a:xfrm>
        </p:grpSpPr>
        <p:grpSp>
          <p:nvGrpSpPr>
            <p:cNvPr id="8" name="Group 7">
              <a:extLst>
                <a:ext uri="{FF2B5EF4-FFF2-40B4-BE49-F238E27FC236}">
                  <a16:creationId xmlns:a16="http://schemas.microsoft.com/office/drawing/2014/main" id="{254B90F6-026C-4457-92B6-01CD41186EC3}"/>
                </a:ext>
              </a:extLst>
            </p:cNvPr>
            <p:cNvGrpSpPr/>
            <p:nvPr/>
          </p:nvGrpSpPr>
          <p:grpSpPr>
            <a:xfrm>
              <a:off x="4299858" y="3289703"/>
              <a:ext cx="3592286" cy="2840555"/>
              <a:chOff x="7772400" y="5264128"/>
              <a:chExt cx="1676400" cy="1371600"/>
            </a:xfrm>
          </p:grpSpPr>
          <p:sp>
            <p:nvSpPr>
              <p:cNvPr id="10" name="Oval 9">
                <a:extLst>
                  <a:ext uri="{FF2B5EF4-FFF2-40B4-BE49-F238E27FC236}">
                    <a16:creationId xmlns:a16="http://schemas.microsoft.com/office/drawing/2014/main" id="{9C5DCF89-7DBC-40FC-8C02-BF6A5A233C5B}"/>
                  </a:ext>
                </a:extLst>
              </p:cNvPr>
              <p:cNvSpPr/>
              <p:nvPr/>
            </p:nvSpPr>
            <p:spPr>
              <a:xfrm>
                <a:off x="7772400" y="5264128"/>
                <a:ext cx="1676400" cy="1371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CB6A4490-892C-4F55-B7C5-89136F6F808D}"/>
                  </a:ext>
                </a:extLst>
              </p:cNvPr>
              <p:cNvCxnSpPr>
                <a:cxnSpLocks/>
                <a:stCxn id="10" idx="7"/>
              </p:cNvCxnSpPr>
              <p:nvPr/>
            </p:nvCxnSpPr>
            <p:spPr>
              <a:xfrm flipH="1">
                <a:off x="8153400" y="5464994"/>
                <a:ext cx="1049897" cy="101200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26" name="Picture 2" descr="lipstick-on-a-pig-1">
              <a:extLst>
                <a:ext uri="{FF2B5EF4-FFF2-40B4-BE49-F238E27FC236}">
                  <a16:creationId xmlns:a16="http://schemas.microsoft.com/office/drawing/2014/main" id="{FB9FF0D5-604F-4FFB-A9D8-97E57F792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22182"/>
              <a:ext cx="3505200" cy="278211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28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09800" y="1371600"/>
            <a:ext cx="7543800" cy="5257800"/>
            <a:chOff x="1295400" y="1554282"/>
            <a:chExt cx="6629400" cy="4846518"/>
          </a:xfrm>
        </p:grpSpPr>
        <p:pic>
          <p:nvPicPr>
            <p:cNvPr id="1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2007" t="9621" r="59488" b="62100"/>
            <a:stretch/>
          </p:blipFill>
          <p:spPr>
            <a:xfrm>
              <a:off x="1295400" y="1573775"/>
              <a:ext cx="2438400" cy="170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0010" t="9324" r="11146" b="62342"/>
            <a:stretch/>
          </p:blipFill>
          <p:spPr>
            <a:xfrm>
              <a:off x="5447712" y="1554282"/>
              <a:ext cx="2467359" cy="1706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937" t="56839" r="59731" b="15117"/>
            <a:stretch/>
          </p:blipFill>
          <p:spPr>
            <a:xfrm>
              <a:off x="1302795" y="4685899"/>
              <a:ext cx="2423611" cy="1688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0010" t="56694" r="11044" b="14826"/>
            <a:stretch/>
          </p:blipFill>
          <p:spPr>
            <a:xfrm>
              <a:off x="5448692" y="4685899"/>
              <a:ext cx="2476108" cy="1714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3" name="Straight Arrow Connector 22"/>
            <p:cNvCxnSpPr>
              <a:stCxn id="19" idx="2"/>
              <a:endCxn id="21" idx="0"/>
            </p:cNvCxnSpPr>
            <p:nvPr/>
          </p:nvCxnSpPr>
          <p:spPr>
            <a:xfrm>
              <a:off x="2514600" y="3276600"/>
              <a:ext cx="1" cy="1409299"/>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3"/>
              <a:endCxn id="22" idx="1"/>
            </p:cNvCxnSpPr>
            <p:nvPr/>
          </p:nvCxnSpPr>
          <p:spPr>
            <a:xfrm>
              <a:off x="3726406" y="5530226"/>
              <a:ext cx="1722286" cy="13124"/>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2" idx="0"/>
              <a:endCxn id="20" idx="2"/>
            </p:cNvCxnSpPr>
            <p:nvPr/>
          </p:nvCxnSpPr>
          <p:spPr>
            <a:xfrm flipH="1" flipV="1">
              <a:off x="6681392" y="3260434"/>
              <a:ext cx="5354" cy="1425465"/>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1"/>
              <a:endCxn id="19" idx="3"/>
            </p:cNvCxnSpPr>
            <p:nvPr/>
          </p:nvCxnSpPr>
          <p:spPr>
            <a:xfrm flipH="1">
              <a:off x="3733800" y="2407358"/>
              <a:ext cx="1713912" cy="17830"/>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324100" y="3714549"/>
              <a:ext cx="381000" cy="381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28" name="Oval 27"/>
            <p:cNvSpPr/>
            <p:nvPr/>
          </p:nvSpPr>
          <p:spPr>
            <a:xfrm>
              <a:off x="4397049" y="5339726"/>
              <a:ext cx="381000" cy="381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29" name="Oval 28"/>
            <p:cNvSpPr/>
            <p:nvPr/>
          </p:nvSpPr>
          <p:spPr>
            <a:xfrm>
              <a:off x="6496246" y="3790749"/>
              <a:ext cx="381000" cy="381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30" name="Oval 29"/>
            <p:cNvSpPr/>
            <p:nvPr/>
          </p:nvSpPr>
          <p:spPr>
            <a:xfrm>
              <a:off x="4400256" y="2234688"/>
              <a:ext cx="381000" cy="381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grpSp>
      <p:sp>
        <p:nvSpPr>
          <p:cNvPr id="16" name="Rectangle 15">
            <a:extLst>
              <a:ext uri="{FF2B5EF4-FFF2-40B4-BE49-F238E27FC236}">
                <a16:creationId xmlns:a16="http://schemas.microsoft.com/office/drawing/2014/main" id="{2B1EED5E-1F5D-4B0E-B177-56FCF746A918}"/>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4">
            <a:extLst>
              <a:ext uri="{FF2B5EF4-FFF2-40B4-BE49-F238E27FC236}">
                <a16:creationId xmlns:a16="http://schemas.microsoft.com/office/drawing/2014/main" id="{0216B07F-CBE9-413A-831A-11A346AD9821}"/>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Cycle</a:t>
            </a:r>
          </a:p>
        </p:txBody>
      </p:sp>
    </p:spTree>
    <p:extLst>
      <p:ext uri="{BB962C8B-B14F-4D97-AF65-F5344CB8AC3E}">
        <p14:creationId xmlns:p14="http://schemas.microsoft.com/office/powerpoint/2010/main" val="1685176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67434" y="4566314"/>
            <a:ext cx="2270713" cy="769441"/>
          </a:xfrm>
          <a:prstGeom prst="rect">
            <a:avLst/>
          </a:prstGeom>
          <a:noFill/>
        </p:spPr>
        <p:txBody>
          <a:bodyPr wrap="square" rtlCol="0">
            <a:spAutoFit/>
          </a:bodyPr>
          <a:lstStyle/>
          <a:p>
            <a:r>
              <a:rPr lang="en-US" sz="2200" b="1" i="1" dirty="0">
                <a:cs typeface="Arial" pitchFamily="34" charset="0"/>
              </a:rPr>
              <a:t>Accurate &amp; Rich  Learner Models</a:t>
            </a:r>
          </a:p>
        </p:txBody>
      </p:sp>
      <p:sp>
        <p:nvSpPr>
          <p:cNvPr id="4" name="TextBox 3"/>
          <p:cNvSpPr txBox="1"/>
          <p:nvPr/>
        </p:nvSpPr>
        <p:spPr>
          <a:xfrm>
            <a:off x="1361745" y="4566314"/>
            <a:ext cx="3228991" cy="769441"/>
          </a:xfrm>
          <a:prstGeom prst="rect">
            <a:avLst/>
          </a:prstGeom>
          <a:noFill/>
        </p:spPr>
        <p:txBody>
          <a:bodyPr wrap="square" rtlCol="0">
            <a:spAutoFit/>
          </a:bodyPr>
          <a:lstStyle/>
          <a:p>
            <a:pPr algn="ctr"/>
            <a:r>
              <a:rPr lang="en-US" sz="2200" b="1" i="1" dirty="0">
                <a:cs typeface="Arial" pitchFamily="34" charset="0"/>
              </a:rPr>
              <a:t>Seamless &amp; </a:t>
            </a:r>
          </a:p>
          <a:p>
            <a:pPr algn="ctr"/>
            <a:r>
              <a:rPr lang="en-US" sz="2200" b="1" i="1" dirty="0">
                <a:cs typeface="Arial" pitchFamily="34" charset="0"/>
              </a:rPr>
              <a:t>Ubiquitous</a:t>
            </a:r>
          </a:p>
        </p:txBody>
      </p:sp>
      <p:pic>
        <p:nvPicPr>
          <p:cNvPr id="153603" name="Picture 3"/>
          <p:cNvPicPr>
            <a:picLocks noChangeAspect="1" noChangeArrowheads="1"/>
          </p:cNvPicPr>
          <p:nvPr/>
        </p:nvPicPr>
        <p:blipFill>
          <a:blip r:embed="rId3" cstate="print"/>
          <a:srcRect l="3800" t="61802" r="73397" b="3863"/>
          <a:stretch>
            <a:fillRect/>
          </a:stretch>
        </p:blipFill>
        <p:spPr bwMode="auto">
          <a:xfrm>
            <a:off x="1600201" y="2208046"/>
            <a:ext cx="2859220" cy="227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0948" name="Picture 4" descr="http://cache3.asset-cache.net/xc/72399256.jpg?v=1&amp;c=IWSAsset&amp;k=2&amp;d=E41C9FE5C4AA0A141606C75723C1C7F9BC57C75095B0701D639D3215829FAA4EB01E70F2B3269972"/>
          <p:cNvPicPr>
            <a:picLocks noChangeAspect="1" noChangeArrowheads="1"/>
          </p:cNvPicPr>
          <p:nvPr/>
        </p:nvPicPr>
        <p:blipFill>
          <a:blip r:embed="rId4" cstate="print"/>
          <a:srcRect l="22896" b="10224"/>
          <a:stretch>
            <a:fillRect/>
          </a:stretch>
        </p:blipFill>
        <p:spPr bwMode="auto">
          <a:xfrm>
            <a:off x="7667199" y="2208046"/>
            <a:ext cx="2848401" cy="2282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p:cNvPicPr>
            <a:picLocks noChangeAspect="1" noChangeArrowheads="1"/>
          </p:cNvPicPr>
          <p:nvPr/>
        </p:nvPicPr>
        <p:blipFill rotWithShape="1">
          <a:blip r:embed="rId5" cstate="print"/>
          <a:srcRect l="-8535" t="-21297" r="-3071"/>
          <a:stretch/>
        </p:blipFill>
        <p:spPr bwMode="auto">
          <a:xfrm>
            <a:off x="4648487" y="2209800"/>
            <a:ext cx="2848401" cy="2282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882940" y="4566314"/>
            <a:ext cx="2613948" cy="769441"/>
          </a:xfrm>
          <a:prstGeom prst="rect">
            <a:avLst/>
          </a:prstGeom>
          <a:noFill/>
        </p:spPr>
        <p:txBody>
          <a:bodyPr wrap="square" rtlCol="0">
            <a:spAutoFit/>
          </a:bodyPr>
          <a:lstStyle/>
          <a:p>
            <a:pPr algn="ctr"/>
            <a:r>
              <a:rPr lang="en-US" sz="2200" b="1" i="1" dirty="0">
                <a:cs typeface="Arial" pitchFamily="34" charset="0"/>
              </a:rPr>
              <a:t>Formative as </a:t>
            </a:r>
          </a:p>
          <a:p>
            <a:pPr algn="ctr"/>
            <a:r>
              <a:rPr lang="en-US" sz="2200" b="1" i="1" dirty="0">
                <a:cs typeface="Arial" pitchFamily="34" charset="0"/>
              </a:rPr>
              <a:t>main purpose</a:t>
            </a:r>
          </a:p>
        </p:txBody>
      </p:sp>
      <p:grpSp>
        <p:nvGrpSpPr>
          <p:cNvPr id="12" name="Group 11"/>
          <p:cNvGrpSpPr/>
          <p:nvPr/>
        </p:nvGrpSpPr>
        <p:grpSpPr>
          <a:xfrm>
            <a:off x="4648487" y="2220247"/>
            <a:ext cx="2848401" cy="2308324"/>
            <a:chOff x="1066800" y="5181600"/>
            <a:chExt cx="2772488" cy="2308324"/>
          </a:xfrm>
        </p:grpSpPr>
        <p:pic>
          <p:nvPicPr>
            <p:cNvPr id="10" name="Picture 4"/>
            <p:cNvPicPr>
              <a:picLocks noChangeAspect="1" noChangeArrowheads="1"/>
            </p:cNvPicPr>
            <p:nvPr/>
          </p:nvPicPr>
          <p:blipFill rotWithShape="1">
            <a:blip r:embed="rId5" cstate="print">
              <a:lum bright="74000" contrast="-85000"/>
            </a:blip>
            <a:srcRect l="-8535" t="-21297" r="-3071"/>
            <a:stretch/>
          </p:blipFill>
          <p:spPr bwMode="auto">
            <a:xfrm>
              <a:off x="1066800" y="5181600"/>
              <a:ext cx="2772488" cy="2282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066800" y="5181600"/>
              <a:ext cx="2772488" cy="2308324"/>
            </a:xfrm>
            <a:prstGeom prst="rect">
              <a:avLst/>
            </a:prstGeom>
          </p:spPr>
          <p:txBody>
            <a:bodyPr wrap="square">
              <a:spAutoFit/>
            </a:bodyPr>
            <a:lstStyle/>
            <a:p>
              <a:pPr algn="ctr"/>
              <a:r>
                <a:rPr lang="en-US" sz="2400" b="1" i="1" dirty="0">
                  <a:latin typeface="Garamond" pitchFamily="18" charset="0"/>
                  <a:cs typeface="Times New Roman" pitchFamily="18" charset="0"/>
                </a:rPr>
                <a:t>When the cook tastes the soup, that’s formative; when the guests taste the soup, that’s summative.</a:t>
              </a:r>
              <a:endParaRPr lang="en-US" sz="2400" b="1" dirty="0">
                <a:latin typeface="Garamond" pitchFamily="18" charset="0"/>
                <a:cs typeface="Times New Roman" pitchFamily="18" charset="0"/>
              </a:endParaRPr>
            </a:p>
          </p:txBody>
        </p:sp>
      </p:grpSp>
      <p:sp>
        <p:nvSpPr>
          <p:cNvPr id="13" name="TextBox 12"/>
          <p:cNvSpPr txBox="1"/>
          <p:nvPr/>
        </p:nvSpPr>
        <p:spPr>
          <a:xfrm>
            <a:off x="2620683" y="6248401"/>
            <a:ext cx="7381380" cy="584775"/>
          </a:xfrm>
          <a:prstGeom prst="rect">
            <a:avLst/>
          </a:prstGeom>
          <a:noFill/>
        </p:spPr>
        <p:txBody>
          <a:bodyPr wrap="none" rtlCol="0">
            <a:spAutoFit/>
          </a:bodyPr>
          <a:lstStyle/>
          <a:p>
            <a:r>
              <a:rPr lang="en-US" sz="3200" i="1" dirty="0">
                <a:solidFill>
                  <a:schemeClr val="accent5">
                    <a:lumMod val="20000"/>
                    <a:lumOff val="80000"/>
                  </a:schemeClr>
                </a:solidFill>
                <a:effectLst>
                  <a:outerShdw blurRad="38100" dist="38100" dir="2700000" algn="tl">
                    <a:srgbClr val="000000">
                      <a:alpha val="43137"/>
                    </a:srgbClr>
                  </a:outerShdw>
                </a:effectLst>
              </a:rPr>
              <a:t>Invisible assessment, </a:t>
            </a:r>
            <a:r>
              <a:rPr lang="en-US" sz="3200" i="1" dirty="0">
                <a:effectLst>
                  <a:outerShdw blurRad="38100" dist="38100" dir="2700000" algn="tl">
                    <a:srgbClr val="000000">
                      <a:alpha val="43137"/>
                    </a:srgbClr>
                  </a:outerShdw>
                </a:effectLst>
              </a:rPr>
              <a:t>transparent support!</a:t>
            </a:r>
          </a:p>
        </p:txBody>
      </p:sp>
      <p:sp>
        <p:nvSpPr>
          <p:cNvPr id="15" name="Rectangle 14">
            <a:extLst>
              <a:ext uri="{FF2B5EF4-FFF2-40B4-BE49-F238E27FC236}">
                <a16:creationId xmlns:a16="http://schemas.microsoft.com/office/drawing/2014/main" id="{D24603C6-348C-4903-91E7-3C1BBCA99248}"/>
              </a:ext>
            </a:extLst>
          </p:cNvPr>
          <p:cNvSpPr/>
          <p:nvPr/>
        </p:nvSpPr>
        <p:spPr>
          <a:xfrm>
            <a:off x="-7231" y="4849"/>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4">
            <a:extLst>
              <a:ext uri="{FF2B5EF4-FFF2-40B4-BE49-F238E27FC236}">
                <a16:creationId xmlns:a16="http://schemas.microsoft.com/office/drawing/2014/main" id="{F71A44DB-C2B6-4362-9F71-4E3798061A8A}"/>
              </a:ext>
            </a:extLst>
          </p:cNvPr>
          <p:cNvSpPr>
            <a:spLocks/>
          </p:cNvSpPr>
          <p:nvPr/>
        </p:nvSpPr>
        <p:spPr bwMode="auto">
          <a:xfrm>
            <a:off x="838200" y="-33399"/>
            <a:ext cx="10045305" cy="1066800"/>
          </a:xfrm>
          <a:prstGeom prst="rect">
            <a:avLst/>
          </a:prstGeom>
          <a:noFill/>
          <a:ln w="9525">
            <a:noFill/>
            <a:miter lim="800000"/>
            <a:headEnd/>
            <a:tailEnd/>
          </a:ln>
        </p:spPr>
        <p:txBody>
          <a:bodyPr lIns="91407" tIns="45705" rIns="91407" bIns="45705" anchor="ctr"/>
          <a:lstStyle/>
          <a:p>
            <a:pPr algn="ctr">
              <a:spcBef>
                <a:spcPct val="0"/>
              </a:spcBef>
              <a:defRPr/>
            </a:pPr>
            <a:r>
              <a:rPr lang="en-US" sz="52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Stealth Assessment Features</a:t>
            </a:r>
          </a:p>
        </p:txBody>
      </p:sp>
    </p:spTree>
    <p:extLst>
      <p:ext uri="{BB962C8B-B14F-4D97-AF65-F5344CB8AC3E}">
        <p14:creationId xmlns:p14="http://schemas.microsoft.com/office/powerpoint/2010/main" val="3105996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19225</TotalTime>
  <Words>4336</Words>
  <Application>Microsoft Office PowerPoint</Application>
  <PresentationFormat>Widescreen</PresentationFormat>
  <Paragraphs>641</Paragraphs>
  <Slides>50</Slides>
  <Notes>50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50</vt:i4>
      </vt:variant>
    </vt:vector>
  </HeadingPairs>
  <TitlesOfParts>
    <vt:vector size="65" baseType="lpstr">
      <vt:lpstr>Arial</vt:lpstr>
      <vt:lpstr>Calibri</vt:lpstr>
      <vt:lpstr>Calibri Light</vt:lpstr>
      <vt:lpstr>Century Gothic</vt:lpstr>
      <vt:lpstr>Courier New</vt:lpstr>
      <vt:lpstr>DK Crayon Crumble</vt:lpstr>
      <vt:lpstr>Garamond</vt:lpstr>
      <vt:lpstr>Open Sans</vt:lpstr>
      <vt:lpstr>Perpetua</vt:lpstr>
      <vt:lpstr>Symbol</vt:lpstr>
      <vt:lpstr>Tempus Sans ITC</vt:lpstr>
      <vt:lpstr>Times New Roman</vt:lpstr>
      <vt:lpstr>TimesNewRomanPS-ItalicMT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Level-level log data</vt:lpstr>
      <vt:lpstr>PowerPoint Presentation</vt:lpstr>
      <vt:lpstr>PowerPoint Presentation</vt:lpstr>
      <vt:lpstr>Agent ID System</vt:lpstr>
      <vt:lpstr>PowerPoint Presentation</vt:lpstr>
      <vt:lpstr>Stealth Assessment Steps</vt:lpstr>
      <vt:lpstr>Stealth Assessment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vshute</dc:creator>
  <cp:lastModifiedBy>Valerie Shute</cp:lastModifiedBy>
  <cp:revision>727</cp:revision>
  <cp:lastPrinted>2023-05-14T16:06:58Z</cp:lastPrinted>
  <dcterms:created xsi:type="dcterms:W3CDTF">2012-05-02T14:04:26Z</dcterms:created>
  <dcterms:modified xsi:type="dcterms:W3CDTF">2023-05-18T17:50:11Z</dcterms:modified>
</cp:coreProperties>
</file>