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83" r:id="rId8"/>
    <p:sldId id="282" r:id="rId9"/>
    <p:sldId id="284" r:id="rId10"/>
    <p:sldId id="277" r:id="rId11"/>
    <p:sldId id="264" r:id="rId12"/>
    <p:sldId id="265" r:id="rId13"/>
    <p:sldId id="266" r:id="rId14"/>
    <p:sldId id="267" r:id="rId15"/>
    <p:sldId id="269" r:id="rId16"/>
    <p:sldId id="270" r:id="rId17"/>
    <p:sldId id="268" r:id="rId18"/>
    <p:sldId id="271" r:id="rId19"/>
    <p:sldId id="272" r:id="rId20"/>
    <p:sldId id="273" r:id="rId21"/>
    <p:sldId id="279" r:id="rId22"/>
    <p:sldId id="281" r:id="rId23"/>
    <p:sldId id="274" r:id="rId24"/>
    <p:sldId id="275"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6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5" autoAdjust="0"/>
    <p:restoredTop sz="94631"/>
  </p:normalViewPr>
  <p:slideViewPr>
    <p:cSldViewPr snapToGrid="0" snapToObjects="1">
      <p:cViewPr varScale="1">
        <p:scale>
          <a:sx n="97" d="100"/>
          <a:sy n="97" d="100"/>
        </p:scale>
        <p:origin x="480" y="184"/>
      </p:cViewPr>
      <p:guideLst>
        <p:guide orient="horz" pos="593"/>
        <p:guide pos="651"/>
      </p:guideLst>
    </p:cSldViewPr>
  </p:slideViewPr>
  <p:notesTextViewPr>
    <p:cViewPr>
      <p:scale>
        <a:sx n="100" d="100"/>
        <a:sy n="100" d="100"/>
      </p:scale>
      <p:origin x="0" y="0"/>
    </p:cViewPr>
  </p:notesTextViewPr>
  <p:sorterViewPr>
    <p:cViewPr>
      <p:scale>
        <a:sx n="176" d="100"/>
        <a:sy n="176" d="100"/>
      </p:scale>
      <p:origin x="0" y="8632"/>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223830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11</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223830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11</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6942" y="1552096"/>
            <a:ext cx="7634484" cy="1864086"/>
          </a:xfrm>
          <a:prstGeom prst="rect">
            <a:avLst/>
          </a:prstGeom>
        </p:spPr>
        <p:txBody>
          <a:bodyPr anchor="b">
            <a:noAutofit/>
          </a:bodyPr>
          <a:lstStyle/>
          <a:p>
            <a:pPr>
              <a:lnSpc>
                <a:spcPts val="4000"/>
              </a:lnSpc>
            </a:pPr>
            <a:r>
              <a:rPr lang="en-US" dirty="0"/>
              <a:t>Difficult Environmental Cases and the Role of Government</a:t>
            </a:r>
          </a:p>
        </p:txBody>
      </p:sp>
    </p:spTree>
    <p:extLst>
      <p:ext uri="{BB962C8B-B14F-4D97-AF65-F5344CB8AC3E}">
        <p14:creationId xmlns:p14="http://schemas.microsoft.com/office/powerpoint/2010/main" val="83815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8" y="341632"/>
            <a:ext cx="7772400" cy="1424651"/>
          </a:xfrm>
        </p:spPr>
        <p:txBody>
          <a:bodyPr anchor="ctr"/>
          <a:lstStyle/>
          <a:p>
            <a:pPr>
              <a:lnSpc>
                <a:spcPts val="4000"/>
              </a:lnSpc>
            </a:pPr>
            <a:r>
              <a:rPr lang="en-US" dirty="0" smtClean="0"/>
              <a:t>Mitigation Versus </a:t>
            </a:r>
            <a:br>
              <a:rPr lang="en-US" dirty="0" smtClean="0"/>
            </a:br>
            <a:r>
              <a:rPr lang="en-US" dirty="0" smtClean="0"/>
              <a:t>Adaptation Strategy</a:t>
            </a:r>
            <a:endParaRPr lang="en-US" dirty="0"/>
          </a:p>
        </p:txBody>
      </p:sp>
    </p:spTree>
    <p:extLst>
      <p:ext uri="{BB962C8B-B14F-4D97-AF65-F5344CB8AC3E}">
        <p14:creationId xmlns:p14="http://schemas.microsoft.com/office/powerpoint/2010/main" val="97812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Mitigation vs. Adaptation</a:t>
            </a:r>
          </a:p>
        </p:txBody>
      </p:sp>
      <p:sp>
        <p:nvSpPr>
          <p:cNvPr id="3" name="Content Placeholder 2"/>
          <p:cNvSpPr>
            <a:spLocks noGrp="1"/>
          </p:cNvSpPr>
          <p:nvPr>
            <p:ph idx="1"/>
          </p:nvPr>
        </p:nvSpPr>
        <p:spPr>
          <a:xfrm>
            <a:off x="140675" y="1111843"/>
            <a:ext cx="8883749" cy="4196412"/>
          </a:xfrm>
        </p:spPr>
        <p:txBody>
          <a:bodyPr/>
          <a:lstStyle/>
          <a:p>
            <a:pPr marL="231775" indent="-231775"/>
            <a:r>
              <a:rPr lang="en-US" dirty="0" smtClean="0">
                <a:solidFill>
                  <a:srgbClr val="32302A"/>
                </a:solidFill>
              </a:rPr>
              <a:t>What should be done?</a:t>
            </a:r>
          </a:p>
          <a:p>
            <a:pPr marL="231775" indent="-231775"/>
            <a:r>
              <a:rPr lang="en-US" dirty="0">
                <a:solidFill>
                  <a:srgbClr val="32302A"/>
                </a:solidFill>
              </a:rPr>
              <a:t>Until recently, the most talked-about approach was mitigation—reducing carbon emissions, primarily by government regulation, </a:t>
            </a:r>
            <a:r>
              <a:rPr lang="en-US" dirty="0" smtClean="0">
                <a:solidFill>
                  <a:srgbClr val="32302A"/>
                </a:solidFill>
              </a:rPr>
              <a:t>that would slow and control the rise in global temperatures.</a:t>
            </a:r>
            <a:endParaRPr lang="en-US" dirty="0">
              <a:solidFill>
                <a:srgbClr val="32302A"/>
              </a:solidFill>
            </a:endParaRPr>
          </a:p>
          <a:p>
            <a:pPr marL="231775" indent="-231775"/>
            <a:r>
              <a:rPr lang="en-US" dirty="0" smtClean="0">
                <a:solidFill>
                  <a:srgbClr val="32302A"/>
                </a:solidFill>
              </a:rPr>
              <a:t>The </a:t>
            </a:r>
            <a:r>
              <a:rPr lang="en-US" b="1" i="1" dirty="0">
                <a:solidFill>
                  <a:srgbClr val="32302A"/>
                </a:solidFill>
              </a:rPr>
              <a:t>adaptation </a:t>
            </a:r>
            <a:r>
              <a:rPr lang="en-US" dirty="0">
                <a:solidFill>
                  <a:srgbClr val="32302A"/>
                </a:solidFill>
              </a:rPr>
              <a:t>approach </a:t>
            </a:r>
            <a:r>
              <a:rPr lang="en-US" dirty="0" smtClean="0">
                <a:solidFill>
                  <a:srgbClr val="32302A"/>
                </a:solidFill>
              </a:rPr>
              <a:t>provides another alternative.</a:t>
            </a:r>
          </a:p>
          <a:p>
            <a:pPr marL="631825" lvl="1" indent="-231775"/>
            <a:r>
              <a:rPr lang="en-US" dirty="0" smtClean="0">
                <a:solidFill>
                  <a:srgbClr val="32302A"/>
                </a:solidFill>
              </a:rPr>
              <a:t>This approach makes </a:t>
            </a:r>
            <a:r>
              <a:rPr lang="en-US" dirty="0">
                <a:solidFill>
                  <a:srgbClr val="32302A"/>
                </a:solidFill>
              </a:rPr>
              <a:t>changes when </a:t>
            </a:r>
            <a:r>
              <a:rPr lang="en-US" dirty="0" smtClean="0">
                <a:solidFill>
                  <a:srgbClr val="32302A"/>
                </a:solidFill>
              </a:rPr>
              <a:t>and </a:t>
            </a:r>
            <a:r>
              <a:rPr lang="en-US" dirty="0">
                <a:solidFill>
                  <a:srgbClr val="32302A"/>
                </a:solidFill>
              </a:rPr>
              <a:t>if problems actually occur.</a:t>
            </a:r>
          </a:p>
        </p:txBody>
      </p:sp>
    </p:spTree>
    <p:extLst>
      <p:ext uri="{BB962C8B-B14F-4D97-AF65-F5344CB8AC3E}">
        <p14:creationId xmlns:p14="http://schemas.microsoft.com/office/powerpoint/2010/main" val="629309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Mitigation vs. Adaptation</a:t>
            </a:r>
          </a:p>
        </p:txBody>
      </p:sp>
      <p:sp>
        <p:nvSpPr>
          <p:cNvPr id="3" name="Content Placeholder 2"/>
          <p:cNvSpPr>
            <a:spLocks noGrp="1"/>
          </p:cNvSpPr>
          <p:nvPr>
            <p:ph idx="1"/>
          </p:nvPr>
        </p:nvSpPr>
        <p:spPr>
          <a:xfrm>
            <a:off x="140675" y="1111843"/>
            <a:ext cx="8883749" cy="4196412"/>
          </a:xfrm>
        </p:spPr>
        <p:txBody>
          <a:bodyPr/>
          <a:lstStyle/>
          <a:p>
            <a:pPr marL="231775" indent="-231775"/>
            <a:r>
              <a:rPr lang="en-US" dirty="0">
                <a:solidFill>
                  <a:srgbClr val="32302A"/>
                </a:solidFill>
              </a:rPr>
              <a:t>Growth and development will make it easier to deal with problems that may arise as the result </a:t>
            </a:r>
            <a:r>
              <a:rPr lang="en-US" dirty="0" smtClean="0">
                <a:solidFill>
                  <a:srgbClr val="32302A"/>
                </a:solidFill>
              </a:rPr>
              <a:t>of </a:t>
            </a:r>
            <a:r>
              <a:rPr lang="en-US" dirty="0">
                <a:solidFill>
                  <a:srgbClr val="32302A"/>
                </a:solidFill>
              </a:rPr>
              <a:t>global warming. </a:t>
            </a:r>
          </a:p>
          <a:p>
            <a:pPr marL="631825" lvl="1" indent="-231775"/>
            <a:r>
              <a:rPr lang="en-US" sz="2800" dirty="0">
                <a:solidFill>
                  <a:srgbClr val="32302A"/>
                </a:solidFill>
              </a:rPr>
              <a:t>Wealthier people are better able to make adjustments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and </a:t>
            </a:r>
            <a:r>
              <a:rPr lang="en-US" sz="2800" dirty="0">
                <a:solidFill>
                  <a:srgbClr val="32302A"/>
                </a:solidFill>
              </a:rPr>
              <a:t>deal with risks.</a:t>
            </a:r>
          </a:p>
          <a:p>
            <a:pPr marL="231775" indent="-231775"/>
            <a:r>
              <a:rPr lang="en-US" dirty="0">
                <a:solidFill>
                  <a:srgbClr val="32302A"/>
                </a:solidFill>
              </a:rPr>
              <a:t>Given the uncertainties related to the </a:t>
            </a:r>
            <a:r>
              <a:rPr lang="en-US" dirty="0" smtClean="0">
                <a:solidFill>
                  <a:srgbClr val="32302A"/>
                </a:solidFill>
              </a:rPr>
              <a:t>cost </a:t>
            </a:r>
            <a:r>
              <a:rPr lang="en-US" dirty="0">
                <a:solidFill>
                  <a:srgbClr val="32302A"/>
                </a:solidFill>
              </a:rPr>
              <a:t>of global warming, </a:t>
            </a:r>
            <a:r>
              <a:rPr lang="en-US" dirty="0" smtClean="0">
                <a:solidFill>
                  <a:srgbClr val="32302A"/>
                </a:solidFill>
              </a:rPr>
              <a:t>its net </a:t>
            </a:r>
            <a:r>
              <a:rPr lang="en-US" dirty="0">
                <a:solidFill>
                  <a:srgbClr val="32302A"/>
                </a:solidFill>
              </a:rPr>
              <a:t>impact </a:t>
            </a:r>
            <a:r>
              <a:rPr lang="en-US" dirty="0" smtClean="0">
                <a:solidFill>
                  <a:srgbClr val="32302A"/>
                </a:solidFill>
              </a:rPr>
              <a:t>on </a:t>
            </a:r>
            <a:r>
              <a:rPr lang="en-US" dirty="0">
                <a:solidFill>
                  <a:srgbClr val="32302A"/>
                </a:solidFill>
              </a:rPr>
              <a:t>quality of life, </a:t>
            </a:r>
            <a:r>
              <a:rPr lang="en-US" dirty="0" smtClean="0">
                <a:solidFill>
                  <a:srgbClr val="32302A"/>
                </a:solidFill>
              </a:rPr>
              <a:t>the costs </a:t>
            </a:r>
            <a:r>
              <a:rPr lang="en-US" dirty="0">
                <a:solidFill>
                  <a:srgbClr val="32302A"/>
                </a:solidFill>
              </a:rPr>
              <a:t>of taking mitigating actions, and </a:t>
            </a:r>
            <a:r>
              <a:rPr lang="en-US" dirty="0" smtClean="0">
                <a:solidFill>
                  <a:srgbClr val="32302A"/>
                </a:solidFill>
              </a:rPr>
              <a:t>the </a:t>
            </a:r>
            <a:r>
              <a:rPr lang="en-US" dirty="0">
                <a:solidFill>
                  <a:srgbClr val="32302A"/>
                </a:solidFill>
              </a:rPr>
              <a:t>possible benefits, </a:t>
            </a:r>
            <a:r>
              <a:rPr lang="en-US" dirty="0" smtClean="0">
                <a:solidFill>
                  <a:srgbClr val="32302A"/>
                </a:solidFill>
              </a:rPr>
              <a:t>many economists </a:t>
            </a:r>
            <a:r>
              <a:rPr lang="en-US" dirty="0">
                <a:solidFill>
                  <a:srgbClr val="32302A"/>
                </a:solidFill>
              </a:rPr>
              <a:t>believe that adaptation is the more sensible strategy</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40447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8" y="341632"/>
            <a:ext cx="7772400" cy="1424651"/>
          </a:xfrm>
        </p:spPr>
        <p:txBody>
          <a:bodyPr anchor="ctr"/>
          <a:lstStyle/>
          <a:p>
            <a:pPr>
              <a:lnSpc>
                <a:spcPts val="4000"/>
              </a:lnSpc>
            </a:pPr>
            <a:r>
              <a:rPr lang="en-US" dirty="0"/>
              <a:t>Market-Like </a:t>
            </a:r>
            <a:r>
              <a:rPr lang="en-US" dirty="0" smtClean="0"/>
              <a:t>Schemes: Reducing </a:t>
            </a:r>
            <a:r>
              <a:rPr lang="en-US" dirty="0"/>
              <a:t>the Cost of </a:t>
            </a:r>
            <a:r>
              <a:rPr lang="en-US" dirty="0" smtClean="0"/>
              <a:t>Specific </a:t>
            </a:r>
            <a:r>
              <a:rPr lang="en-US" dirty="0"/>
              <a:t>Regulations</a:t>
            </a:r>
          </a:p>
        </p:txBody>
      </p:sp>
    </p:spTree>
    <p:extLst>
      <p:ext uri="{BB962C8B-B14F-4D97-AF65-F5344CB8AC3E}">
        <p14:creationId xmlns:p14="http://schemas.microsoft.com/office/powerpoint/2010/main" val="3102093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3358"/>
            <a:ext cx="8904855" cy="1006428"/>
          </a:xfrm>
        </p:spPr>
        <p:txBody>
          <a:bodyPr/>
          <a:lstStyle/>
          <a:p>
            <a:pPr>
              <a:lnSpc>
                <a:spcPts val="3500"/>
              </a:lnSpc>
            </a:pPr>
            <a:r>
              <a:rPr lang="en-US" dirty="0" smtClean="0"/>
              <a:t>Two Market-Like </a:t>
            </a:r>
            <a:r>
              <a:rPr lang="en-US" dirty="0"/>
              <a:t>Approaches </a:t>
            </a:r>
            <a:r>
              <a:rPr lang="en-US" dirty="0" smtClean="0"/>
              <a:t/>
            </a:r>
            <a:br>
              <a:rPr lang="en-US" dirty="0" smtClean="0"/>
            </a:br>
            <a:r>
              <a:rPr lang="en-US" dirty="0" smtClean="0"/>
              <a:t>to </a:t>
            </a:r>
            <a:r>
              <a:rPr lang="en-US" dirty="0"/>
              <a:t>Controlling Pollution</a:t>
            </a:r>
          </a:p>
        </p:txBody>
      </p:sp>
      <p:sp>
        <p:nvSpPr>
          <p:cNvPr id="3" name="Content Placeholder 2"/>
          <p:cNvSpPr>
            <a:spLocks noGrp="1"/>
          </p:cNvSpPr>
          <p:nvPr>
            <p:ph idx="1"/>
          </p:nvPr>
        </p:nvSpPr>
        <p:spPr>
          <a:xfrm>
            <a:off x="140675" y="1111843"/>
            <a:ext cx="8883749" cy="1787665"/>
          </a:xfrm>
        </p:spPr>
        <p:txBody>
          <a:bodyPr/>
          <a:lstStyle/>
          <a:p>
            <a:pPr marL="231775" indent="-231775"/>
            <a:r>
              <a:rPr lang="en-US" dirty="0" smtClean="0">
                <a:solidFill>
                  <a:srgbClr val="32302A"/>
                </a:solidFill>
              </a:rPr>
              <a:t>Two </a:t>
            </a:r>
            <a:r>
              <a:rPr lang="en-US" dirty="0">
                <a:solidFill>
                  <a:srgbClr val="32302A"/>
                </a:solidFill>
              </a:rPr>
              <a:t>major “market-like” approaches </a:t>
            </a:r>
            <a:r>
              <a:rPr lang="en-US" dirty="0" smtClean="0">
                <a:solidFill>
                  <a:srgbClr val="32302A"/>
                </a:solidFill>
              </a:rPr>
              <a:t>to </a:t>
            </a:r>
            <a:r>
              <a:rPr lang="en-US" dirty="0">
                <a:solidFill>
                  <a:srgbClr val="32302A"/>
                </a:solidFill>
              </a:rPr>
              <a:t>control pollution: </a:t>
            </a:r>
          </a:p>
          <a:p>
            <a:pPr marL="631825" lvl="1" indent="-231775"/>
            <a:r>
              <a:rPr lang="en-US" sz="2800" b="1" i="1" dirty="0" smtClean="0">
                <a:solidFill>
                  <a:srgbClr val="32302A"/>
                </a:solidFill>
              </a:rPr>
              <a:t>Cap and trade</a:t>
            </a:r>
            <a:r>
              <a:rPr lang="en-US" sz="2800" dirty="0" smtClean="0">
                <a:solidFill>
                  <a:srgbClr val="32302A"/>
                </a:solidFill>
              </a:rPr>
              <a:t>, </a:t>
            </a:r>
            <a:r>
              <a:rPr lang="en-US" sz="2800" dirty="0">
                <a:solidFill>
                  <a:srgbClr val="32302A"/>
                </a:solidFill>
              </a:rPr>
              <a:t>and,</a:t>
            </a:r>
          </a:p>
          <a:p>
            <a:pPr marL="631825" lvl="1" indent="-231775"/>
            <a:r>
              <a:rPr lang="en-US" sz="2800" b="1" i="1" dirty="0">
                <a:solidFill>
                  <a:srgbClr val="32302A"/>
                </a:solidFill>
              </a:rPr>
              <a:t>pollution charges </a:t>
            </a:r>
            <a:r>
              <a:rPr lang="en-US" sz="2800" b="1" i="1" dirty="0" smtClean="0">
                <a:solidFill>
                  <a:srgbClr val="32302A"/>
                </a:solidFill>
              </a:rPr>
              <a:t>or </a:t>
            </a:r>
            <a:r>
              <a:rPr lang="en-US" sz="2800" b="1" i="1" dirty="0">
                <a:solidFill>
                  <a:srgbClr val="32302A"/>
                </a:solidFill>
              </a:rPr>
              <a:t>taxes</a:t>
            </a:r>
            <a:r>
              <a:rPr lang="en-US" sz="2800" dirty="0" smtClean="0">
                <a:solidFill>
                  <a:srgbClr val="32302A"/>
                </a:solidFill>
              </a:rPr>
              <a:t>.</a:t>
            </a:r>
            <a:endParaRPr lang="en-US" sz="2800" dirty="0">
              <a:solidFill>
                <a:srgbClr val="32302A"/>
              </a:solidFill>
            </a:endParaRPr>
          </a:p>
        </p:txBody>
      </p:sp>
    </p:spTree>
    <p:extLst>
      <p:ext uri="{BB962C8B-B14F-4D97-AF65-F5344CB8AC3E}">
        <p14:creationId xmlns:p14="http://schemas.microsoft.com/office/powerpoint/2010/main" val="308140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2261"/>
            <a:ext cx="8904855" cy="1009854"/>
          </a:xfrm>
        </p:spPr>
        <p:txBody>
          <a:bodyPr/>
          <a:lstStyle/>
          <a:p>
            <a:pPr>
              <a:lnSpc>
                <a:spcPts val="3500"/>
              </a:lnSpc>
            </a:pPr>
            <a:r>
              <a:rPr lang="en-US" dirty="0" smtClean="0"/>
              <a:t>Tradable Permits to Pollute </a:t>
            </a:r>
            <a:br>
              <a:rPr lang="en-US" dirty="0" smtClean="0"/>
            </a:br>
            <a:r>
              <a:rPr lang="en-US" i="1" dirty="0" smtClean="0"/>
              <a:t>– Cap and Trade</a:t>
            </a:r>
            <a:endParaRPr lang="en-US" i="1" dirty="0"/>
          </a:p>
        </p:txBody>
      </p:sp>
      <p:sp>
        <p:nvSpPr>
          <p:cNvPr id="3" name="Content Placeholder 2"/>
          <p:cNvSpPr>
            <a:spLocks noGrp="1"/>
          </p:cNvSpPr>
          <p:nvPr>
            <p:ph idx="1"/>
          </p:nvPr>
        </p:nvSpPr>
        <p:spPr>
          <a:xfrm>
            <a:off x="140675" y="1112115"/>
            <a:ext cx="8883749" cy="5452807"/>
          </a:xfrm>
        </p:spPr>
        <p:txBody>
          <a:bodyPr/>
          <a:lstStyle/>
          <a:p>
            <a:pPr marL="231775" indent="-231775"/>
            <a:r>
              <a:rPr lang="en-US" sz="2600" b="1" i="1" dirty="0" smtClean="0">
                <a:solidFill>
                  <a:srgbClr val="32302A"/>
                </a:solidFill>
              </a:rPr>
              <a:t>Cap and trade</a:t>
            </a:r>
            <a:r>
              <a:rPr lang="en-US" sz="2600" dirty="0" smtClean="0">
                <a:solidFill>
                  <a:srgbClr val="32302A"/>
                </a:solidFill>
              </a:rPr>
              <a:t>:</a:t>
            </a:r>
            <a:endParaRPr lang="en-US" sz="2600" dirty="0">
              <a:solidFill>
                <a:srgbClr val="32302A"/>
              </a:solidFill>
            </a:endParaRPr>
          </a:p>
          <a:p>
            <a:pPr marL="631825" lvl="1" indent="-231775"/>
            <a:r>
              <a:rPr lang="en-US" dirty="0">
                <a:solidFill>
                  <a:srgbClr val="32302A"/>
                </a:solidFill>
              </a:rPr>
              <a:t>A pollution-control authority (such as the </a:t>
            </a:r>
            <a:r>
              <a:rPr lang="en-US" i="1" dirty="0">
                <a:solidFill>
                  <a:srgbClr val="32302A"/>
                </a:solidFill>
              </a:rPr>
              <a:t>Environmental Protection Agency</a:t>
            </a:r>
            <a:r>
              <a:rPr lang="en-US" dirty="0">
                <a:solidFill>
                  <a:srgbClr val="32302A"/>
                </a:solidFill>
              </a:rPr>
              <a:t>) sets the total amount of emissions allowed in an area </a:t>
            </a:r>
            <a:r>
              <a:rPr lang="en-US" dirty="0" smtClean="0">
                <a:solidFill>
                  <a:srgbClr val="32302A"/>
                </a:solidFill>
              </a:rPr>
              <a:t>(</a:t>
            </a:r>
            <a:r>
              <a:rPr lang="en-US" dirty="0">
                <a:solidFill>
                  <a:srgbClr val="32302A"/>
                </a:solidFill>
              </a:rPr>
              <a:t>a “cap”).  It then assigns (or sells) permits for the emission of a given amount of pollution. </a:t>
            </a:r>
          </a:p>
          <a:p>
            <a:pPr marL="631825" lvl="1" indent="-231775"/>
            <a:r>
              <a:rPr lang="en-US" dirty="0">
                <a:solidFill>
                  <a:srgbClr val="32302A"/>
                </a:solidFill>
              </a:rPr>
              <a:t>These permits are </a:t>
            </a:r>
            <a:r>
              <a:rPr lang="en-US" b="1" i="1" dirty="0">
                <a:solidFill>
                  <a:srgbClr val="32302A"/>
                </a:solidFill>
              </a:rPr>
              <a:t>tradable</a:t>
            </a:r>
            <a:r>
              <a:rPr lang="en-US" dirty="0">
                <a:solidFill>
                  <a:srgbClr val="32302A"/>
                </a:solidFill>
              </a:rPr>
              <a:t>.</a:t>
            </a:r>
          </a:p>
          <a:p>
            <a:pPr marL="631825" lvl="1" indent="-231775"/>
            <a:r>
              <a:rPr lang="en-US" dirty="0">
                <a:solidFill>
                  <a:srgbClr val="32302A"/>
                </a:solidFill>
              </a:rPr>
              <a:t>If a firm can cheaply reduce emissions below the level that its permits allow, it may sell excess emissions permits to other companies that face higher costs. These firms save money by buying permits from low-cost reducers. </a:t>
            </a:r>
          </a:p>
          <a:p>
            <a:pPr marL="631825" lvl="1" indent="-231775"/>
            <a:r>
              <a:rPr lang="en-US" dirty="0">
                <a:solidFill>
                  <a:srgbClr val="32302A"/>
                </a:solidFill>
              </a:rPr>
              <a:t>Tradable permits will often substantially reduce the total cost of reducing emissions.</a:t>
            </a:r>
          </a:p>
        </p:txBody>
      </p:sp>
    </p:spTree>
    <p:extLst>
      <p:ext uri="{BB962C8B-B14F-4D97-AF65-F5344CB8AC3E}">
        <p14:creationId xmlns:p14="http://schemas.microsoft.com/office/powerpoint/2010/main" val="2260644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Some Drawbacks of </a:t>
            </a:r>
            <a:r>
              <a:rPr lang="en-US" dirty="0" smtClean="0"/>
              <a:t>Cap and Trade</a:t>
            </a:r>
            <a:endParaRPr lang="en-US" dirty="0"/>
          </a:p>
        </p:txBody>
      </p:sp>
      <p:sp>
        <p:nvSpPr>
          <p:cNvPr id="3" name="Content Placeholder 2"/>
          <p:cNvSpPr>
            <a:spLocks noGrp="1"/>
          </p:cNvSpPr>
          <p:nvPr>
            <p:ph idx="1"/>
          </p:nvPr>
        </p:nvSpPr>
        <p:spPr>
          <a:xfrm>
            <a:off x="140675" y="1111842"/>
            <a:ext cx="8765581" cy="4523049"/>
          </a:xfrm>
        </p:spPr>
        <p:txBody>
          <a:bodyPr/>
          <a:lstStyle/>
          <a:p>
            <a:pPr marL="231775" indent="-231775"/>
            <a:r>
              <a:rPr lang="en-US" dirty="0">
                <a:solidFill>
                  <a:srgbClr val="32302A"/>
                </a:solidFill>
              </a:rPr>
              <a:t>Although </a:t>
            </a:r>
            <a:r>
              <a:rPr lang="en-US" dirty="0" smtClean="0">
                <a:solidFill>
                  <a:srgbClr val="32302A"/>
                </a:solidFill>
              </a:rPr>
              <a:t>cap and trade </a:t>
            </a:r>
            <a:r>
              <a:rPr lang="en-US" dirty="0">
                <a:solidFill>
                  <a:srgbClr val="32302A"/>
                </a:solidFill>
              </a:rPr>
              <a:t>programs can reduce the overall cost of reducing emissions, they also have some drawbacks.</a:t>
            </a:r>
          </a:p>
          <a:p>
            <a:pPr marL="631825" lvl="1" indent="-231775"/>
            <a:r>
              <a:rPr lang="en-US" sz="2800" dirty="0">
                <a:solidFill>
                  <a:srgbClr val="32302A"/>
                </a:solidFill>
              </a:rPr>
              <a:t>Without a market it is difficult to know the appropriate level of emissions, especially in the case of nationwide standards. </a:t>
            </a:r>
          </a:p>
          <a:p>
            <a:pPr marL="631825" lvl="1" indent="-231775"/>
            <a:r>
              <a:rPr lang="en-US" sz="2800" dirty="0">
                <a:solidFill>
                  <a:srgbClr val="32302A"/>
                </a:solidFill>
              </a:rPr>
              <a:t>Even things that are worth doing, such as reducing levels of pollution, are not worth doing perfectly. At some point, the benefits of achieving still lower levels of pollution will not be worth the cost. </a:t>
            </a:r>
          </a:p>
        </p:txBody>
      </p:sp>
    </p:spTree>
    <p:extLst>
      <p:ext uri="{BB962C8B-B14F-4D97-AF65-F5344CB8AC3E}">
        <p14:creationId xmlns:p14="http://schemas.microsoft.com/office/powerpoint/2010/main" val="43666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0356"/>
            <a:ext cx="8904855" cy="649012"/>
          </a:xfrm>
        </p:spPr>
        <p:txBody>
          <a:bodyPr/>
          <a:lstStyle/>
          <a:p>
            <a:r>
              <a:rPr lang="en-US" dirty="0"/>
              <a:t>Pollution Charges or Taxes</a:t>
            </a:r>
          </a:p>
        </p:txBody>
      </p:sp>
      <p:sp>
        <p:nvSpPr>
          <p:cNvPr id="3" name="Content Placeholder 2"/>
          <p:cNvSpPr>
            <a:spLocks noGrp="1"/>
          </p:cNvSpPr>
          <p:nvPr>
            <p:ph idx="1"/>
          </p:nvPr>
        </p:nvSpPr>
        <p:spPr>
          <a:xfrm>
            <a:off x="140675" y="1112116"/>
            <a:ext cx="8883749" cy="5015146"/>
          </a:xfrm>
        </p:spPr>
        <p:txBody>
          <a:bodyPr/>
          <a:lstStyle/>
          <a:p>
            <a:pPr marL="231775" indent="-231775">
              <a:lnSpc>
                <a:spcPts val="3000"/>
              </a:lnSpc>
            </a:pPr>
            <a:r>
              <a:rPr lang="en-US" sz="2600" b="1" i="1" dirty="0">
                <a:solidFill>
                  <a:srgbClr val="32302A"/>
                </a:solidFill>
              </a:rPr>
              <a:t>Pollution charges </a:t>
            </a:r>
            <a:r>
              <a:rPr lang="en-US" sz="2600" b="1" i="1" dirty="0" smtClean="0">
                <a:solidFill>
                  <a:srgbClr val="32302A"/>
                </a:solidFill>
              </a:rPr>
              <a:t>or </a:t>
            </a:r>
            <a:r>
              <a:rPr lang="en-US" sz="2600" b="1" i="1" dirty="0">
                <a:solidFill>
                  <a:srgbClr val="32302A"/>
                </a:solidFill>
              </a:rPr>
              <a:t>taxes</a:t>
            </a:r>
            <a:r>
              <a:rPr lang="en-US" sz="2600" dirty="0">
                <a:solidFill>
                  <a:srgbClr val="32302A"/>
                </a:solidFill>
              </a:rPr>
              <a:t>:</a:t>
            </a:r>
          </a:p>
          <a:p>
            <a:pPr marL="631825" lvl="1" indent="-231775">
              <a:lnSpc>
                <a:spcPts val="3000"/>
              </a:lnSpc>
            </a:pPr>
            <a:r>
              <a:rPr lang="en-US" dirty="0">
                <a:solidFill>
                  <a:srgbClr val="32302A"/>
                </a:solidFill>
              </a:rPr>
              <a:t>Under this approach, the government levies </a:t>
            </a:r>
            <a:r>
              <a:rPr lang="en-US" dirty="0" smtClean="0">
                <a:solidFill>
                  <a:srgbClr val="32302A"/>
                </a:solidFill>
              </a:rPr>
              <a:t>a </a:t>
            </a:r>
            <a:r>
              <a:rPr lang="en-US" dirty="0">
                <a:solidFill>
                  <a:srgbClr val="32302A"/>
                </a:solidFill>
              </a:rPr>
              <a:t>tax </a:t>
            </a:r>
            <a:r>
              <a:rPr lang="en-US" dirty="0" smtClean="0">
                <a:solidFill>
                  <a:srgbClr val="32302A"/>
                </a:solidFill>
              </a:rPr>
              <a:t/>
            </a:r>
            <a:br>
              <a:rPr lang="en-US" dirty="0" smtClean="0">
                <a:solidFill>
                  <a:srgbClr val="32302A"/>
                </a:solidFill>
              </a:rPr>
            </a:br>
            <a:r>
              <a:rPr lang="en-US" dirty="0" smtClean="0">
                <a:solidFill>
                  <a:srgbClr val="32302A"/>
                </a:solidFill>
              </a:rPr>
              <a:t>(</a:t>
            </a:r>
            <a:r>
              <a:rPr lang="en-US" dirty="0">
                <a:solidFill>
                  <a:srgbClr val="32302A"/>
                </a:solidFill>
              </a:rPr>
              <a:t>or charge) on pollution emitters.  </a:t>
            </a:r>
          </a:p>
          <a:p>
            <a:pPr marL="631825" lvl="1" indent="-231775">
              <a:lnSpc>
                <a:spcPts val="3000"/>
              </a:lnSpc>
            </a:pPr>
            <a:r>
              <a:rPr lang="en-US" dirty="0">
                <a:solidFill>
                  <a:srgbClr val="32302A"/>
                </a:solidFill>
              </a:rPr>
              <a:t>The amount of the tax (or charge) decreases with emissions, thereby providing emitters with an incentive </a:t>
            </a:r>
            <a:r>
              <a:rPr lang="en-US" dirty="0" smtClean="0">
                <a:solidFill>
                  <a:srgbClr val="32302A"/>
                </a:solidFill>
              </a:rPr>
              <a:t>to </a:t>
            </a:r>
            <a:r>
              <a:rPr lang="en-US" dirty="0">
                <a:solidFill>
                  <a:srgbClr val="32302A"/>
                </a:solidFill>
              </a:rPr>
              <a:t>reduce the pollutants it </a:t>
            </a:r>
            <a:r>
              <a:rPr lang="en-US" dirty="0" smtClean="0">
                <a:solidFill>
                  <a:srgbClr val="32302A"/>
                </a:solidFill>
              </a:rPr>
              <a:t>is </a:t>
            </a:r>
            <a:r>
              <a:rPr lang="en-US" dirty="0">
                <a:solidFill>
                  <a:srgbClr val="32302A"/>
                </a:solidFill>
              </a:rPr>
              <a:t>putting into the air, water, and / or soil.</a:t>
            </a:r>
          </a:p>
          <a:p>
            <a:pPr marL="631825" lvl="1" indent="-231775">
              <a:lnSpc>
                <a:spcPts val="3000"/>
              </a:lnSpc>
            </a:pPr>
            <a:r>
              <a:rPr lang="en-US" dirty="0">
                <a:solidFill>
                  <a:srgbClr val="32302A"/>
                </a:solidFill>
              </a:rPr>
              <a:t>Efficiency results only if the tax (or charge) is set at equal </a:t>
            </a:r>
            <a:r>
              <a:rPr lang="en-US" dirty="0" smtClean="0">
                <a:solidFill>
                  <a:srgbClr val="32302A"/>
                </a:solidFill>
              </a:rPr>
              <a:t/>
            </a:r>
            <a:br>
              <a:rPr lang="en-US" dirty="0" smtClean="0">
                <a:solidFill>
                  <a:srgbClr val="32302A"/>
                </a:solidFill>
              </a:rPr>
            </a:br>
            <a:r>
              <a:rPr lang="en-US" dirty="0" smtClean="0">
                <a:solidFill>
                  <a:srgbClr val="32302A"/>
                </a:solidFill>
              </a:rPr>
              <a:t>to </a:t>
            </a:r>
            <a:r>
              <a:rPr lang="en-US" dirty="0">
                <a:solidFill>
                  <a:srgbClr val="32302A"/>
                </a:solidFill>
              </a:rPr>
              <a:t>the marginal cost imposed on those harmed. But, without a market, there is no way regulators can obtain </a:t>
            </a:r>
            <a:r>
              <a:rPr lang="en-US" dirty="0" smtClean="0">
                <a:solidFill>
                  <a:srgbClr val="32302A"/>
                </a:solidFill>
              </a:rPr>
              <a:t/>
            </a:r>
            <a:br>
              <a:rPr lang="en-US" dirty="0" smtClean="0">
                <a:solidFill>
                  <a:srgbClr val="32302A"/>
                </a:solidFill>
              </a:rPr>
            </a:br>
            <a:r>
              <a:rPr lang="en-US" dirty="0" smtClean="0">
                <a:solidFill>
                  <a:srgbClr val="32302A"/>
                </a:solidFill>
              </a:rPr>
              <a:t>this </a:t>
            </a:r>
            <a:r>
              <a:rPr lang="en-US" dirty="0">
                <a:solidFill>
                  <a:srgbClr val="32302A"/>
                </a:solidFill>
              </a:rPr>
              <a:t>information.</a:t>
            </a:r>
          </a:p>
          <a:p>
            <a:pPr marL="631825" lvl="1" indent="-231775">
              <a:lnSpc>
                <a:spcPts val="3000"/>
              </a:lnSpc>
            </a:pPr>
            <a:r>
              <a:rPr lang="en-US" dirty="0">
                <a:solidFill>
                  <a:srgbClr val="32302A"/>
                </a:solidFill>
              </a:rPr>
              <a:t>This approach has been used only sparingly </a:t>
            </a:r>
            <a:r>
              <a:rPr lang="en-US" dirty="0" smtClean="0">
                <a:solidFill>
                  <a:srgbClr val="32302A"/>
                </a:solidFill>
              </a:rPr>
              <a:t>in </a:t>
            </a:r>
            <a:r>
              <a:rPr lang="en-US" dirty="0">
                <a:solidFill>
                  <a:srgbClr val="32302A"/>
                </a:solidFill>
              </a:rPr>
              <a:t>the </a:t>
            </a:r>
            <a:r>
              <a:rPr lang="en-US" dirty="0" smtClean="0">
                <a:solidFill>
                  <a:srgbClr val="32302A"/>
                </a:solidFill>
              </a:rPr>
              <a:t>U.S..</a:t>
            </a:r>
            <a:endParaRPr lang="en-US" dirty="0">
              <a:solidFill>
                <a:srgbClr val="32302A"/>
              </a:solidFill>
            </a:endParaRPr>
          </a:p>
        </p:txBody>
      </p:sp>
    </p:spTree>
    <p:extLst>
      <p:ext uri="{BB962C8B-B14F-4D97-AF65-F5344CB8AC3E}">
        <p14:creationId xmlns:p14="http://schemas.microsoft.com/office/powerpoint/2010/main" val="339750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9" y="394086"/>
            <a:ext cx="7772400" cy="1299605"/>
          </a:xfrm>
        </p:spPr>
        <p:txBody>
          <a:bodyPr anchor="ctr"/>
          <a:lstStyle/>
          <a:p>
            <a:pPr>
              <a:lnSpc>
                <a:spcPts val="4000"/>
              </a:lnSpc>
            </a:pPr>
            <a:r>
              <a:rPr lang="en-US" dirty="0"/>
              <a:t>Government </a:t>
            </a:r>
            <a:r>
              <a:rPr lang="en-US" dirty="0" smtClean="0"/>
              <a:t>Ownership of </a:t>
            </a:r>
            <a:r>
              <a:rPr lang="en-US" dirty="0"/>
              <a:t>Resources </a:t>
            </a:r>
            <a:r>
              <a:rPr lang="en-US" dirty="0" smtClean="0"/>
              <a:t>&amp; Provision </a:t>
            </a:r>
            <a:r>
              <a:rPr lang="en-US" dirty="0"/>
              <a:t>of Services</a:t>
            </a:r>
          </a:p>
        </p:txBody>
      </p:sp>
    </p:spTree>
    <p:extLst>
      <p:ext uri="{BB962C8B-B14F-4D97-AF65-F5344CB8AC3E}">
        <p14:creationId xmlns:p14="http://schemas.microsoft.com/office/powerpoint/2010/main" val="3816864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1685"/>
            <a:ext cx="8904855" cy="694731"/>
          </a:xfrm>
        </p:spPr>
        <p:txBody>
          <a:bodyPr/>
          <a:lstStyle/>
          <a:p>
            <a:r>
              <a:rPr lang="en-US" dirty="0"/>
              <a:t>The Economics of National Parks</a:t>
            </a:r>
          </a:p>
        </p:txBody>
      </p:sp>
      <p:sp>
        <p:nvSpPr>
          <p:cNvPr id="3" name="Content Placeholder 2"/>
          <p:cNvSpPr>
            <a:spLocks noGrp="1"/>
          </p:cNvSpPr>
          <p:nvPr>
            <p:ph idx="1"/>
          </p:nvPr>
        </p:nvSpPr>
        <p:spPr>
          <a:xfrm>
            <a:off x="140675" y="1112115"/>
            <a:ext cx="8883749" cy="5452807"/>
          </a:xfrm>
        </p:spPr>
        <p:txBody>
          <a:bodyPr/>
          <a:lstStyle/>
          <a:p>
            <a:pPr marL="231775" indent="-231775">
              <a:lnSpc>
                <a:spcPts val="2600"/>
              </a:lnSpc>
            </a:pPr>
            <a:r>
              <a:rPr lang="en-US" sz="2500" dirty="0" smtClean="0">
                <a:solidFill>
                  <a:srgbClr val="32302A"/>
                </a:solidFill>
              </a:rPr>
              <a:t>Most funding for national parks is allocated by </a:t>
            </a:r>
            <a:r>
              <a:rPr lang="en-US" sz="2500" dirty="0">
                <a:solidFill>
                  <a:srgbClr val="32302A"/>
                </a:solidFill>
              </a:rPr>
              <a:t>Congress. </a:t>
            </a:r>
          </a:p>
          <a:p>
            <a:pPr marL="631825" lvl="1" indent="-231775">
              <a:lnSpc>
                <a:spcPts val="2600"/>
              </a:lnSpc>
            </a:pPr>
            <a:r>
              <a:rPr lang="en-US" sz="2500" dirty="0">
                <a:solidFill>
                  <a:srgbClr val="32302A"/>
                </a:solidFill>
              </a:rPr>
              <a:t>Park visitors pay only a small fraction of the cost of the services. </a:t>
            </a:r>
          </a:p>
          <a:p>
            <a:pPr marL="231775" indent="-231775">
              <a:lnSpc>
                <a:spcPts val="2600"/>
              </a:lnSpc>
            </a:pPr>
            <a:r>
              <a:rPr lang="en-US" sz="2500" dirty="0">
                <a:solidFill>
                  <a:srgbClr val="32302A"/>
                </a:solidFill>
              </a:rPr>
              <a:t>Thus, park managers have limited information about how visitors value the various services.  </a:t>
            </a:r>
          </a:p>
          <a:p>
            <a:pPr marL="231775" indent="-231775">
              <a:lnSpc>
                <a:spcPts val="2600"/>
              </a:lnSpc>
            </a:pPr>
            <a:r>
              <a:rPr lang="en-US" sz="2500" dirty="0">
                <a:solidFill>
                  <a:srgbClr val="32302A"/>
                </a:solidFill>
              </a:rPr>
              <a:t>Without this information, park managers allocate budgets with </a:t>
            </a:r>
            <a:r>
              <a:rPr lang="en-US" sz="2500" dirty="0" smtClean="0">
                <a:solidFill>
                  <a:srgbClr val="32302A"/>
                </a:solidFill>
              </a:rPr>
              <a:t>information </a:t>
            </a:r>
            <a:r>
              <a:rPr lang="en-US" sz="2500" dirty="0">
                <a:solidFill>
                  <a:srgbClr val="32302A"/>
                </a:solidFill>
              </a:rPr>
              <a:t>missing that would be crucial to a private business serving the public. </a:t>
            </a:r>
          </a:p>
          <a:p>
            <a:pPr marL="231775" indent="-231775">
              <a:lnSpc>
                <a:spcPts val="2600"/>
              </a:lnSpc>
            </a:pPr>
            <a:r>
              <a:rPr lang="en-US" sz="2500" dirty="0" smtClean="0">
                <a:solidFill>
                  <a:srgbClr val="32302A"/>
                </a:solidFill>
              </a:rPr>
              <a:t>As </a:t>
            </a:r>
            <a:r>
              <a:rPr lang="en-US" sz="2500" dirty="0">
                <a:solidFill>
                  <a:srgbClr val="32302A"/>
                </a:solidFill>
              </a:rPr>
              <a:t>funding is dependent on decisions in Congress, the Park Service spends more time figuring out what the relevant congressional representatives want rather than what the park visitors want.</a:t>
            </a:r>
          </a:p>
        </p:txBody>
      </p:sp>
    </p:spTree>
    <p:extLst>
      <p:ext uri="{BB962C8B-B14F-4D97-AF65-F5344CB8AC3E}">
        <p14:creationId xmlns:p14="http://schemas.microsoft.com/office/powerpoint/2010/main" val="315823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8" y="389185"/>
            <a:ext cx="7772400" cy="1283974"/>
          </a:xfrm>
        </p:spPr>
        <p:txBody>
          <a:bodyPr anchor="ctr"/>
          <a:lstStyle/>
          <a:p>
            <a:pPr>
              <a:lnSpc>
                <a:spcPts val="4000"/>
              </a:lnSpc>
            </a:pPr>
            <a:r>
              <a:rPr lang="en-US" dirty="0"/>
              <a:t>Government </a:t>
            </a:r>
            <a:r>
              <a:rPr lang="en-US" dirty="0" smtClean="0"/>
              <a:t>Regulation </a:t>
            </a:r>
            <a:r>
              <a:rPr lang="en-US" dirty="0"/>
              <a:t/>
            </a:r>
            <a:br>
              <a:rPr lang="en-US" dirty="0"/>
            </a:br>
            <a:r>
              <a:rPr lang="en-US" dirty="0" smtClean="0"/>
              <a:t>and the Environment</a:t>
            </a:r>
            <a:endParaRPr lang="en-US" dirty="0"/>
          </a:p>
        </p:txBody>
      </p:sp>
    </p:spTree>
    <p:extLst>
      <p:ext uri="{BB962C8B-B14F-4D97-AF65-F5344CB8AC3E}">
        <p14:creationId xmlns:p14="http://schemas.microsoft.com/office/powerpoint/2010/main" val="132666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3455"/>
            <a:ext cx="8904855" cy="981229"/>
          </a:xfrm>
        </p:spPr>
        <p:txBody>
          <a:bodyPr/>
          <a:lstStyle/>
          <a:p>
            <a:pPr>
              <a:lnSpc>
                <a:spcPts val="3500"/>
              </a:lnSpc>
            </a:pPr>
            <a:r>
              <a:rPr lang="en-US" dirty="0"/>
              <a:t>Movement </a:t>
            </a:r>
            <a:r>
              <a:rPr lang="en-US" dirty="0" smtClean="0"/>
              <a:t>Towards</a:t>
            </a:r>
            <a:br>
              <a:rPr lang="en-US" dirty="0" smtClean="0"/>
            </a:br>
            <a:r>
              <a:rPr lang="en-US" dirty="0" smtClean="0"/>
              <a:t>Market </a:t>
            </a:r>
            <a:r>
              <a:rPr lang="en-US" dirty="0"/>
              <a:t>Approaches</a:t>
            </a:r>
          </a:p>
        </p:txBody>
      </p:sp>
      <p:sp>
        <p:nvSpPr>
          <p:cNvPr id="3" name="Content Placeholder 2"/>
          <p:cNvSpPr>
            <a:spLocks noGrp="1"/>
          </p:cNvSpPr>
          <p:nvPr>
            <p:ph idx="1"/>
          </p:nvPr>
        </p:nvSpPr>
        <p:spPr>
          <a:xfrm>
            <a:off x="113243" y="1108129"/>
            <a:ext cx="8883749" cy="5402086"/>
          </a:xfrm>
        </p:spPr>
        <p:txBody>
          <a:bodyPr/>
          <a:lstStyle/>
          <a:p>
            <a:pPr marL="231775" indent="-231775">
              <a:lnSpc>
                <a:spcPts val="2600"/>
              </a:lnSpc>
            </a:pPr>
            <a:r>
              <a:rPr lang="en-US" sz="2500" dirty="0">
                <a:solidFill>
                  <a:srgbClr val="32302A"/>
                </a:solidFill>
              </a:rPr>
              <a:t>During the 1990s, state parks began to rely more on admission fees and user </a:t>
            </a:r>
            <a:r>
              <a:rPr lang="en-US" sz="2500" dirty="0" smtClean="0">
                <a:solidFill>
                  <a:srgbClr val="32302A"/>
                </a:solidFill>
              </a:rPr>
              <a:t>charges—increasing </a:t>
            </a:r>
            <a:r>
              <a:rPr lang="en-US" sz="2500" dirty="0">
                <a:solidFill>
                  <a:srgbClr val="32302A"/>
                </a:solidFill>
              </a:rPr>
              <a:t>the park managers’ incentives to serve the park visitors’ interests (not those of the state legislature).</a:t>
            </a:r>
          </a:p>
          <a:p>
            <a:pPr marL="231775" indent="-231775">
              <a:lnSpc>
                <a:spcPts val="2600"/>
              </a:lnSpc>
            </a:pPr>
            <a:r>
              <a:rPr lang="en-US" sz="2500" dirty="0" smtClean="0">
                <a:solidFill>
                  <a:srgbClr val="32302A"/>
                </a:solidFill>
              </a:rPr>
              <a:t>Under </a:t>
            </a:r>
            <a:r>
              <a:rPr lang="en-US" sz="2500" dirty="0">
                <a:solidFill>
                  <a:srgbClr val="32302A"/>
                </a:solidFill>
              </a:rPr>
              <a:t>legislation adopted in 2004, a federal demonstration program raised park access fees and allowed the park to use 80% of those fees rather than send them to Washington. </a:t>
            </a:r>
          </a:p>
          <a:p>
            <a:pPr marL="631825" lvl="1" indent="-231775">
              <a:lnSpc>
                <a:spcPts val="2600"/>
              </a:lnSpc>
            </a:pPr>
            <a:r>
              <a:rPr lang="en-US" sz="2500" dirty="0" smtClean="0">
                <a:solidFill>
                  <a:srgbClr val="32302A"/>
                </a:solidFill>
              </a:rPr>
              <a:t>Giving park </a:t>
            </a:r>
            <a:r>
              <a:rPr lang="en-US" sz="2500" dirty="0">
                <a:solidFill>
                  <a:srgbClr val="32302A"/>
                </a:solidFill>
              </a:rPr>
              <a:t>managers </a:t>
            </a:r>
            <a:r>
              <a:rPr lang="en-US" sz="2500" dirty="0" smtClean="0">
                <a:solidFill>
                  <a:srgbClr val="32302A"/>
                </a:solidFill>
              </a:rPr>
              <a:t>a strong </a:t>
            </a:r>
            <a:r>
              <a:rPr lang="en-US" sz="2500" dirty="0">
                <a:solidFill>
                  <a:srgbClr val="32302A"/>
                </a:solidFill>
              </a:rPr>
              <a:t>incentive to serve their visitors.</a:t>
            </a:r>
          </a:p>
          <a:p>
            <a:pPr marL="631825" lvl="1" indent="-231775">
              <a:lnSpc>
                <a:spcPts val="2600"/>
              </a:lnSpc>
            </a:pPr>
            <a:r>
              <a:rPr lang="en-US" sz="2500" dirty="0">
                <a:solidFill>
                  <a:srgbClr val="32302A"/>
                </a:solidFill>
              </a:rPr>
              <a:t>The new fees have already led to major repair and rehabilitation of roads and trails. </a:t>
            </a:r>
          </a:p>
        </p:txBody>
      </p:sp>
    </p:spTree>
    <p:extLst>
      <p:ext uri="{BB962C8B-B14F-4D97-AF65-F5344CB8AC3E}">
        <p14:creationId xmlns:p14="http://schemas.microsoft.com/office/powerpoint/2010/main" val="1964133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785" y="394086"/>
            <a:ext cx="7772400" cy="1299605"/>
          </a:xfrm>
        </p:spPr>
        <p:txBody>
          <a:bodyPr anchor="ctr"/>
          <a:lstStyle/>
          <a:p>
            <a:pPr>
              <a:lnSpc>
                <a:spcPts val="4000"/>
              </a:lnSpc>
            </a:pPr>
            <a:r>
              <a:rPr lang="en-US" dirty="0" smtClean="0"/>
              <a:t>Conclusion</a:t>
            </a:r>
            <a:endParaRPr lang="en-US" dirty="0"/>
          </a:p>
        </p:txBody>
      </p:sp>
    </p:spTree>
    <p:extLst>
      <p:ext uri="{BB962C8B-B14F-4D97-AF65-F5344CB8AC3E}">
        <p14:creationId xmlns:p14="http://schemas.microsoft.com/office/powerpoint/2010/main" val="847836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18633"/>
            <a:ext cx="8904855" cy="705330"/>
          </a:xfrm>
        </p:spPr>
        <p:txBody>
          <a:bodyPr/>
          <a:lstStyle/>
          <a:p>
            <a:pPr>
              <a:lnSpc>
                <a:spcPts val="3500"/>
              </a:lnSpc>
            </a:pPr>
            <a:r>
              <a:rPr lang="en-US" dirty="0" smtClean="0"/>
              <a:t>Conclusion</a:t>
            </a:r>
            <a:endParaRPr lang="en-US" dirty="0"/>
          </a:p>
        </p:txBody>
      </p:sp>
      <p:sp>
        <p:nvSpPr>
          <p:cNvPr id="3" name="Content Placeholder 2"/>
          <p:cNvSpPr>
            <a:spLocks noGrp="1"/>
          </p:cNvSpPr>
          <p:nvPr>
            <p:ph idx="1"/>
          </p:nvPr>
        </p:nvSpPr>
        <p:spPr>
          <a:xfrm>
            <a:off x="140675" y="1111842"/>
            <a:ext cx="8765581" cy="4857158"/>
          </a:xfrm>
        </p:spPr>
        <p:txBody>
          <a:bodyPr/>
          <a:lstStyle/>
          <a:p>
            <a:pPr marL="231775" indent="-231775"/>
            <a:r>
              <a:rPr lang="en-US" dirty="0" smtClean="0">
                <a:solidFill>
                  <a:srgbClr val="32302A"/>
                </a:solidFill>
              </a:rPr>
              <a:t>People turn to government to get what they cannot get from markets.</a:t>
            </a:r>
          </a:p>
          <a:p>
            <a:pPr marL="231775" indent="-231775"/>
            <a:r>
              <a:rPr lang="en-US" dirty="0" smtClean="0">
                <a:solidFill>
                  <a:srgbClr val="32302A"/>
                </a:solidFill>
              </a:rPr>
              <a:t>Government can provide:</a:t>
            </a:r>
          </a:p>
          <a:p>
            <a:pPr marL="631825" lvl="1" indent="-231775"/>
            <a:r>
              <a:rPr lang="en-US" sz="2800" b="1" i="1" dirty="0" smtClean="0">
                <a:solidFill>
                  <a:srgbClr val="32302A"/>
                </a:solidFill>
              </a:rPr>
              <a:t>Protection</a:t>
            </a:r>
            <a:r>
              <a:rPr lang="en-US" sz="2800" dirty="0" smtClean="0">
                <a:solidFill>
                  <a:srgbClr val="32302A"/>
                </a:solidFill>
              </a:rPr>
              <a:t> from harms </a:t>
            </a:r>
            <a:br>
              <a:rPr lang="en-US" sz="2800" dirty="0" smtClean="0">
                <a:solidFill>
                  <a:srgbClr val="32302A"/>
                </a:solidFill>
              </a:rPr>
            </a:br>
            <a:r>
              <a:rPr lang="en-US" sz="2800" dirty="0" smtClean="0">
                <a:solidFill>
                  <a:srgbClr val="32302A"/>
                </a:solidFill>
              </a:rPr>
              <a:t>(Such as with regulation that reduces pollution.)</a:t>
            </a:r>
          </a:p>
          <a:p>
            <a:pPr marL="631825" lvl="1" indent="-231775"/>
            <a:r>
              <a:rPr lang="en-US" sz="2800" b="1" i="1" dirty="0" smtClean="0">
                <a:solidFill>
                  <a:srgbClr val="32302A"/>
                </a:solidFill>
              </a:rPr>
              <a:t>Production</a:t>
            </a:r>
            <a:r>
              <a:rPr lang="en-US" sz="2800" dirty="0" smtClean="0">
                <a:solidFill>
                  <a:srgbClr val="32302A"/>
                </a:solidFill>
              </a:rPr>
              <a:t> of goods &amp; services</a:t>
            </a:r>
            <a:r>
              <a:rPr lang="en-US" sz="2800" dirty="0">
                <a:solidFill>
                  <a:srgbClr val="32302A"/>
                </a:solidFill>
              </a:rPr>
              <a:t/>
            </a:r>
            <a:br>
              <a:rPr lang="en-US" sz="2800" dirty="0">
                <a:solidFill>
                  <a:srgbClr val="32302A"/>
                </a:solidFill>
              </a:rPr>
            </a:br>
            <a:r>
              <a:rPr lang="en-US" sz="2800" dirty="0" smtClean="0">
                <a:solidFill>
                  <a:srgbClr val="32302A"/>
                </a:solidFill>
              </a:rPr>
              <a:t>(Such as with the provision of national parks.)</a:t>
            </a:r>
          </a:p>
          <a:p>
            <a:pPr marL="231775" indent="-231775"/>
            <a:r>
              <a:rPr lang="en-US" dirty="0" smtClean="0">
                <a:solidFill>
                  <a:srgbClr val="32302A"/>
                </a:solidFill>
              </a:rPr>
              <a:t>While government can shift the cost of services from </a:t>
            </a:r>
            <a:br>
              <a:rPr lang="en-US" dirty="0" smtClean="0">
                <a:solidFill>
                  <a:srgbClr val="32302A"/>
                </a:solidFill>
              </a:rPr>
            </a:br>
            <a:r>
              <a:rPr lang="en-US" dirty="0" smtClean="0">
                <a:solidFill>
                  <a:srgbClr val="32302A"/>
                </a:solidFill>
              </a:rPr>
              <a:t>one person to another, there is no assurance that it will improve efficiency.</a:t>
            </a:r>
          </a:p>
        </p:txBody>
      </p:sp>
    </p:spTree>
    <p:extLst>
      <p:ext uri="{BB962C8B-B14F-4D97-AF65-F5344CB8AC3E}">
        <p14:creationId xmlns:p14="http://schemas.microsoft.com/office/powerpoint/2010/main" val="1342531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196287"/>
          </a:xfrm>
        </p:spPr>
        <p:txBody>
          <a:bodyPr/>
          <a:lstStyle/>
          <a:p>
            <a:pPr marL="457200" indent="-457200">
              <a:buAutoNum type="arabicPeriod"/>
            </a:pPr>
            <a:r>
              <a:rPr lang="en-US" dirty="0" smtClean="0">
                <a:solidFill>
                  <a:schemeClr val="tx1"/>
                </a:solidFill>
              </a:rPr>
              <a:t>“</a:t>
            </a:r>
            <a:r>
              <a:rPr lang="en-US" i="1" dirty="0">
                <a:solidFill>
                  <a:schemeClr val="tx1"/>
                </a:solidFill>
              </a:rPr>
              <a:t>The national parks belong to all of us</a:t>
            </a:r>
            <a:r>
              <a:rPr lang="en-US" i="1" dirty="0" smtClean="0">
                <a:solidFill>
                  <a:schemeClr val="tx1"/>
                </a:solidFill>
              </a:rPr>
              <a:t>. No </a:t>
            </a:r>
            <a:r>
              <a:rPr lang="en-US" i="1" dirty="0">
                <a:solidFill>
                  <a:schemeClr val="tx1"/>
                </a:solidFill>
              </a:rPr>
              <a:t>one should be </a:t>
            </a:r>
            <a:r>
              <a:rPr lang="en-US" i="1" dirty="0" smtClean="0">
                <a:solidFill>
                  <a:schemeClr val="tx1"/>
                </a:solidFill>
              </a:rPr>
              <a:t/>
            </a:r>
            <a:br>
              <a:rPr lang="en-US" i="1" dirty="0" smtClean="0">
                <a:solidFill>
                  <a:schemeClr val="tx1"/>
                </a:solidFill>
              </a:rPr>
            </a:br>
            <a:r>
              <a:rPr lang="en-US" i="1" dirty="0" smtClean="0">
                <a:solidFill>
                  <a:schemeClr val="tx1"/>
                </a:solidFill>
              </a:rPr>
              <a:t>  charged </a:t>
            </a:r>
            <a:r>
              <a:rPr lang="en-US" i="1" dirty="0">
                <a:solidFill>
                  <a:schemeClr val="tx1"/>
                </a:solidFill>
              </a:rPr>
              <a:t>money to enter</a:t>
            </a:r>
            <a:r>
              <a:rPr lang="en-US" i="1" dirty="0" smtClean="0">
                <a:solidFill>
                  <a:schemeClr val="tx1"/>
                </a:solidFill>
              </a:rPr>
              <a:t>.</a:t>
            </a:r>
            <a:r>
              <a:rPr lang="en-US" dirty="0" smtClean="0">
                <a:solidFill>
                  <a:schemeClr val="tx1"/>
                </a:solidFill>
              </a:rPr>
              <a:t>”  </a:t>
            </a:r>
            <a:br>
              <a:rPr lang="en-US" dirty="0" smtClean="0">
                <a:solidFill>
                  <a:schemeClr val="tx1"/>
                </a:solidFill>
              </a:rPr>
            </a:br>
            <a:r>
              <a:rPr lang="en-US" sz="1000" dirty="0" smtClean="0">
                <a:solidFill>
                  <a:schemeClr val="tx1"/>
                </a:solidFill>
              </a:rPr>
              <a:t/>
            </a:r>
            <a:br>
              <a:rPr lang="en-US" sz="1000" dirty="0" smtClean="0">
                <a:solidFill>
                  <a:schemeClr val="tx1"/>
                </a:solidFill>
              </a:rPr>
            </a:br>
            <a:r>
              <a:rPr lang="en-US" dirty="0"/>
              <a:t> </a:t>
            </a:r>
            <a:r>
              <a:rPr lang="en-US" dirty="0" smtClean="0">
                <a:solidFill>
                  <a:schemeClr val="tx1"/>
                </a:solidFill>
              </a:rPr>
              <a:t>-- Evaluate </a:t>
            </a:r>
            <a:r>
              <a:rPr lang="en-US" dirty="0">
                <a:solidFill>
                  <a:schemeClr val="tx1"/>
                </a:solidFill>
              </a:rPr>
              <a:t>this statement using the economic </a:t>
            </a:r>
            <a:r>
              <a:rPr lang="en-US" dirty="0" smtClean="0">
                <a:solidFill>
                  <a:schemeClr val="tx1"/>
                </a:solidFill>
              </a:rPr>
              <a:t>way </a:t>
            </a:r>
            <a:br>
              <a:rPr lang="en-US" dirty="0" smtClean="0">
                <a:solidFill>
                  <a:schemeClr val="tx1"/>
                </a:solidFill>
              </a:rPr>
            </a:br>
            <a:r>
              <a:rPr lang="en-US" dirty="0" smtClean="0">
                <a:solidFill>
                  <a:schemeClr val="tx1"/>
                </a:solidFill>
              </a:rPr>
              <a:t>     of </a:t>
            </a:r>
            <a:r>
              <a:rPr lang="en-US" dirty="0">
                <a:solidFill>
                  <a:schemeClr val="tx1"/>
                </a:solidFill>
              </a:rPr>
              <a:t>thinking</a:t>
            </a:r>
            <a:r>
              <a:rPr lang="en-US" dirty="0" smtClean="0">
                <a:solidFill>
                  <a:schemeClr val="tx1"/>
                </a:solidFill>
              </a:rPr>
              <a:t>.</a:t>
            </a:r>
            <a:br>
              <a:rPr lang="en-US" dirty="0" smtClean="0">
                <a:solidFill>
                  <a:schemeClr val="tx1"/>
                </a:solidFill>
              </a:rPr>
            </a:br>
            <a:endParaRPr lang="en-US" sz="1000" dirty="0" smtClean="0">
              <a:solidFill>
                <a:schemeClr val="tx1"/>
              </a:solidFill>
            </a:endParaRPr>
          </a:p>
          <a:p>
            <a:pPr marL="457200" indent="-457200">
              <a:buAutoNum type="arabicPeriod"/>
            </a:pPr>
            <a:r>
              <a:rPr lang="en-US" dirty="0" smtClean="0">
                <a:solidFill>
                  <a:schemeClr val="tx1"/>
                </a:solidFill>
              </a:rPr>
              <a:t>“</a:t>
            </a:r>
            <a:r>
              <a:rPr lang="en-US" i="1" dirty="0">
                <a:solidFill>
                  <a:schemeClr val="tx1"/>
                </a:solidFill>
              </a:rPr>
              <a:t>The buildup of carbon dioxide and </a:t>
            </a:r>
            <a:r>
              <a:rPr lang="en-US" i="1" dirty="0" smtClean="0">
                <a:solidFill>
                  <a:schemeClr val="tx1"/>
                </a:solidFill>
              </a:rPr>
              <a:t>other gases </a:t>
            </a:r>
            <a:r>
              <a:rPr lang="en-US" i="1" dirty="0">
                <a:solidFill>
                  <a:schemeClr val="tx1"/>
                </a:solidFill>
              </a:rPr>
              <a:t>in the air </a:t>
            </a:r>
            <a:r>
              <a:rPr lang="en-US" i="1" dirty="0" smtClean="0">
                <a:solidFill>
                  <a:schemeClr val="tx1"/>
                </a:solidFill>
              </a:rPr>
              <a:t/>
            </a:r>
            <a:br>
              <a:rPr lang="en-US" i="1" dirty="0" smtClean="0">
                <a:solidFill>
                  <a:schemeClr val="tx1"/>
                </a:solidFill>
              </a:rPr>
            </a:br>
            <a:r>
              <a:rPr lang="en-US" i="1" dirty="0" smtClean="0">
                <a:solidFill>
                  <a:schemeClr val="tx1"/>
                </a:solidFill>
              </a:rPr>
              <a:t>  threatens </a:t>
            </a:r>
            <a:r>
              <a:rPr lang="en-US" i="1" dirty="0">
                <a:solidFill>
                  <a:schemeClr val="tx1"/>
                </a:solidFill>
              </a:rPr>
              <a:t>to warm the </a:t>
            </a:r>
            <a:r>
              <a:rPr lang="en-US" i="1" dirty="0" smtClean="0">
                <a:solidFill>
                  <a:schemeClr val="tx1"/>
                </a:solidFill>
              </a:rPr>
              <a:t>planet and </a:t>
            </a:r>
            <a:r>
              <a:rPr lang="en-US" i="1" dirty="0">
                <a:solidFill>
                  <a:schemeClr val="tx1"/>
                </a:solidFill>
              </a:rPr>
              <a:t>cause enormous </a:t>
            </a:r>
            <a:r>
              <a:rPr lang="en-US" i="1" dirty="0" smtClean="0">
                <a:solidFill>
                  <a:schemeClr val="tx1"/>
                </a:solidFill>
              </a:rPr>
              <a:t/>
            </a:r>
            <a:br>
              <a:rPr lang="en-US" i="1" dirty="0" smtClean="0">
                <a:solidFill>
                  <a:schemeClr val="tx1"/>
                </a:solidFill>
              </a:rPr>
            </a:br>
            <a:r>
              <a:rPr lang="en-US" i="1" dirty="0" smtClean="0">
                <a:solidFill>
                  <a:schemeClr val="tx1"/>
                </a:solidFill>
              </a:rPr>
              <a:t>  damage worldwide. We </a:t>
            </a:r>
            <a:r>
              <a:rPr lang="en-US" i="1" dirty="0">
                <a:solidFill>
                  <a:schemeClr val="tx1"/>
                </a:solidFill>
              </a:rPr>
              <a:t>must immediately stop this </a:t>
            </a:r>
            <a:r>
              <a:rPr lang="en-US" i="1" dirty="0" smtClean="0">
                <a:solidFill>
                  <a:schemeClr val="tx1"/>
                </a:solidFill>
              </a:rPr>
              <a:t/>
            </a:r>
            <a:br>
              <a:rPr lang="en-US" i="1" dirty="0" smtClean="0">
                <a:solidFill>
                  <a:schemeClr val="tx1"/>
                </a:solidFill>
              </a:rPr>
            </a:br>
            <a:r>
              <a:rPr lang="en-US" i="1" dirty="0" smtClean="0">
                <a:solidFill>
                  <a:schemeClr val="tx1"/>
                </a:solidFill>
              </a:rPr>
              <a:t>  buildup for </a:t>
            </a:r>
            <a:r>
              <a:rPr lang="en-US" i="1" dirty="0">
                <a:solidFill>
                  <a:schemeClr val="tx1"/>
                </a:solidFill>
              </a:rPr>
              <a:t>the </a:t>
            </a:r>
            <a:r>
              <a:rPr lang="en-US" i="1" dirty="0" smtClean="0">
                <a:solidFill>
                  <a:schemeClr val="tx1"/>
                </a:solidFill>
              </a:rPr>
              <a:t>sake </a:t>
            </a:r>
            <a:r>
              <a:rPr lang="en-US" i="1" dirty="0">
                <a:solidFill>
                  <a:schemeClr val="tx1"/>
                </a:solidFill>
              </a:rPr>
              <a:t>of future generations.</a:t>
            </a:r>
            <a:r>
              <a:rPr lang="en-US" dirty="0">
                <a:solidFill>
                  <a:schemeClr val="tx1"/>
                </a:solidFill>
              </a:rPr>
              <a:t>” </a:t>
            </a:r>
            <a:r>
              <a:rPr lang="en-US" dirty="0" smtClean="0">
                <a:solidFill>
                  <a:schemeClr val="tx1"/>
                </a:solidFill>
              </a:rPr>
              <a:t/>
            </a:r>
            <a:br>
              <a:rPr lang="en-US" dirty="0" smtClean="0">
                <a:solidFill>
                  <a:schemeClr val="tx1"/>
                </a:solidFill>
              </a:rPr>
            </a:br>
            <a:r>
              <a:rPr lang="en-US" sz="1000" dirty="0" smtClean="0">
                <a:solidFill>
                  <a:schemeClr val="tx1"/>
                </a:solidFill>
              </a:rPr>
              <a:t/>
            </a:r>
            <a:br>
              <a:rPr lang="en-US" sz="1000" dirty="0" smtClean="0">
                <a:solidFill>
                  <a:schemeClr val="tx1"/>
                </a:solidFill>
              </a:rPr>
            </a:br>
            <a:r>
              <a:rPr lang="en-US" dirty="0" smtClean="0">
                <a:solidFill>
                  <a:schemeClr val="tx1"/>
                </a:solidFill>
              </a:rPr>
              <a:t>Use economic analysis to evaluate this statement.</a:t>
            </a:r>
            <a:endParaRPr lang="en-US" dirty="0">
              <a:solidFill>
                <a:schemeClr val="tx1"/>
              </a:solidFill>
            </a:endParaRPr>
          </a:p>
        </p:txBody>
      </p:sp>
    </p:spTree>
    <p:extLst>
      <p:ext uri="{BB962C8B-B14F-4D97-AF65-F5344CB8AC3E}">
        <p14:creationId xmlns:p14="http://schemas.microsoft.com/office/powerpoint/2010/main" val="2171934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2539057"/>
          </a:xfrm>
        </p:spPr>
        <p:txBody>
          <a:bodyPr/>
          <a:lstStyle/>
          <a:p>
            <a:pPr marL="347663" indent="-347663">
              <a:buNone/>
            </a:pPr>
            <a:r>
              <a:rPr lang="en-US" dirty="0">
                <a:solidFill>
                  <a:schemeClr val="tx1"/>
                </a:solidFill>
              </a:rPr>
              <a:t>3. “</a:t>
            </a:r>
            <a:r>
              <a:rPr lang="en-US" i="1" dirty="0">
                <a:solidFill>
                  <a:schemeClr val="tx1"/>
                </a:solidFill>
              </a:rPr>
              <a:t>Unlike a marketplace, where pollution </a:t>
            </a:r>
            <a:r>
              <a:rPr lang="en-US" i="1" dirty="0" smtClean="0">
                <a:solidFill>
                  <a:schemeClr val="tx1"/>
                </a:solidFill>
              </a:rPr>
              <a:t>is profitable</a:t>
            </a:r>
            <a:r>
              <a:rPr lang="en-US" i="1" dirty="0">
                <a:solidFill>
                  <a:schemeClr val="tx1"/>
                </a:solidFill>
              </a:rPr>
              <a:t>, </a:t>
            </a:r>
            <a:r>
              <a:rPr lang="en-US" i="1" dirty="0" smtClean="0">
                <a:solidFill>
                  <a:schemeClr val="tx1"/>
                </a:solidFill>
              </a:rPr>
              <a:t/>
            </a:r>
            <a:br>
              <a:rPr lang="en-US" i="1" dirty="0" smtClean="0">
                <a:solidFill>
                  <a:schemeClr val="tx1"/>
                </a:solidFill>
              </a:rPr>
            </a:br>
            <a:r>
              <a:rPr lang="en-US" i="1" dirty="0" smtClean="0">
                <a:solidFill>
                  <a:schemeClr val="tx1"/>
                </a:solidFill>
              </a:rPr>
              <a:t> government </a:t>
            </a:r>
            <a:r>
              <a:rPr lang="en-US" i="1" dirty="0">
                <a:solidFill>
                  <a:schemeClr val="tx1"/>
                </a:solidFill>
              </a:rPr>
              <a:t>control of </a:t>
            </a:r>
            <a:r>
              <a:rPr lang="en-US" i="1" dirty="0" smtClean="0">
                <a:solidFill>
                  <a:schemeClr val="tx1"/>
                </a:solidFill>
              </a:rPr>
              <a:t>resources and </a:t>
            </a:r>
            <a:r>
              <a:rPr lang="en-US" i="1" dirty="0">
                <a:solidFill>
                  <a:schemeClr val="tx1"/>
                </a:solidFill>
              </a:rPr>
              <a:t>pollution can take </a:t>
            </a:r>
            <a:r>
              <a:rPr lang="en-US" i="1" dirty="0" smtClean="0">
                <a:solidFill>
                  <a:schemeClr val="tx1"/>
                </a:solidFill>
              </a:rPr>
              <a:t/>
            </a:r>
            <a:br>
              <a:rPr lang="en-US" i="1" dirty="0" smtClean="0">
                <a:solidFill>
                  <a:schemeClr val="tx1"/>
                </a:solidFill>
              </a:rPr>
            </a:br>
            <a:r>
              <a:rPr lang="en-US" i="1" dirty="0" smtClean="0">
                <a:solidFill>
                  <a:schemeClr val="tx1"/>
                </a:solidFill>
              </a:rPr>
              <a:t> into </a:t>
            </a:r>
            <a:r>
              <a:rPr lang="en-US" i="1" dirty="0">
                <a:solidFill>
                  <a:schemeClr val="tx1"/>
                </a:solidFill>
              </a:rPr>
              <a:t>account the </a:t>
            </a:r>
            <a:r>
              <a:rPr lang="en-US" i="1" dirty="0" smtClean="0">
                <a:solidFill>
                  <a:schemeClr val="tx1"/>
                </a:solidFill>
              </a:rPr>
              <a:t>desires of </a:t>
            </a:r>
            <a:r>
              <a:rPr lang="en-US" i="1" dirty="0">
                <a:solidFill>
                  <a:schemeClr val="tx1"/>
                </a:solidFill>
              </a:rPr>
              <a:t>all the people.</a:t>
            </a:r>
            <a:r>
              <a:rPr lang="en-US" dirty="0">
                <a:solidFill>
                  <a:schemeClr val="tx1"/>
                </a:solidFill>
              </a:rPr>
              <a:t>” </a:t>
            </a:r>
          </a:p>
          <a:p>
            <a:pPr marL="347663" indent="-347663">
              <a:buNone/>
            </a:pPr>
            <a:endParaRPr lang="en-US" sz="1000" dirty="0">
              <a:solidFill>
                <a:schemeClr val="tx1"/>
              </a:solidFill>
            </a:endParaRPr>
          </a:p>
          <a:p>
            <a:pPr marL="347663" indent="-347663">
              <a:buNone/>
            </a:pPr>
            <a:r>
              <a:rPr lang="en-US" dirty="0" smtClean="0">
                <a:solidFill>
                  <a:schemeClr val="tx1"/>
                </a:solidFill>
              </a:rPr>
              <a:t>    -- Evaluate </a:t>
            </a:r>
            <a:r>
              <a:rPr lang="en-US" dirty="0">
                <a:solidFill>
                  <a:schemeClr val="tx1"/>
                </a:solidFill>
              </a:rPr>
              <a:t>this statement using the </a:t>
            </a:r>
            <a:r>
              <a:rPr lang="en-US" dirty="0" smtClean="0">
                <a:solidFill>
                  <a:schemeClr val="tx1"/>
                </a:solidFill>
              </a:rPr>
              <a:t>economic way </a:t>
            </a:r>
            <a:br>
              <a:rPr lang="en-US" dirty="0" smtClean="0">
                <a:solidFill>
                  <a:schemeClr val="tx1"/>
                </a:solidFill>
              </a:rPr>
            </a:br>
            <a:r>
              <a:rPr lang="en-US" dirty="0" smtClean="0">
                <a:solidFill>
                  <a:schemeClr val="tx1"/>
                </a:solidFill>
              </a:rPr>
              <a:t>   of </a:t>
            </a:r>
            <a:r>
              <a:rPr lang="en-US" dirty="0">
                <a:solidFill>
                  <a:schemeClr val="tx1"/>
                </a:solidFill>
              </a:rPr>
              <a:t>thinking.</a:t>
            </a:r>
          </a:p>
          <a:p>
            <a:pPr marL="347663" indent="-347663">
              <a:buNone/>
            </a:pPr>
            <a:endParaRPr lang="en-US" dirty="0">
              <a:solidFill>
                <a:schemeClr val="tx1"/>
              </a:solidFill>
            </a:endParaRPr>
          </a:p>
        </p:txBody>
      </p:sp>
    </p:spTree>
    <p:extLst>
      <p:ext uri="{BB962C8B-B14F-4D97-AF65-F5344CB8AC3E}">
        <p14:creationId xmlns:p14="http://schemas.microsoft.com/office/powerpoint/2010/main" val="1308654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21566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a:t>
            </a:r>
            <a:r>
              <a:rPr lang="en-US" sz="6600" b="1" i="1" smtClean="0">
                <a:solidFill>
                  <a:srgbClr val="32302A"/>
                </a:solidFill>
                <a:latin typeface="+mj-lt"/>
                <a:cs typeface="Times New Roman" pitchFamily="18" charset="0"/>
              </a:rPr>
              <a:t>Topic 11</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190790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4943"/>
            <a:ext cx="8904855" cy="918876"/>
          </a:xfrm>
        </p:spPr>
        <p:txBody>
          <a:bodyPr/>
          <a:lstStyle/>
          <a:p>
            <a:pPr>
              <a:lnSpc>
                <a:spcPts val="3500"/>
              </a:lnSpc>
            </a:pPr>
            <a:r>
              <a:rPr lang="en-US" dirty="0"/>
              <a:t>Why the Market May Fail </a:t>
            </a:r>
            <a:br>
              <a:rPr lang="en-US" dirty="0"/>
            </a:br>
            <a:r>
              <a:rPr lang="en-US" dirty="0"/>
              <a:t>to Protect the Environment</a:t>
            </a:r>
          </a:p>
        </p:txBody>
      </p:sp>
      <p:sp>
        <p:nvSpPr>
          <p:cNvPr id="3" name="Content Placeholder 2"/>
          <p:cNvSpPr>
            <a:spLocks noGrp="1"/>
          </p:cNvSpPr>
          <p:nvPr>
            <p:ph idx="1"/>
          </p:nvPr>
        </p:nvSpPr>
        <p:spPr>
          <a:xfrm>
            <a:off x="140675" y="1114341"/>
            <a:ext cx="8883749" cy="4481473"/>
          </a:xfrm>
        </p:spPr>
        <p:txBody>
          <a:bodyPr/>
          <a:lstStyle/>
          <a:p>
            <a:pPr marL="231775" indent="-231775"/>
            <a:r>
              <a:rPr lang="en-US" dirty="0">
                <a:solidFill>
                  <a:srgbClr val="32302A"/>
                </a:solidFill>
              </a:rPr>
              <a:t>Well defined property rights and enforcement by courts can help owners protect their property against invasions by others, including polluters. </a:t>
            </a:r>
          </a:p>
          <a:p>
            <a:pPr marL="231775" indent="-231775"/>
            <a:r>
              <a:rPr lang="en-US" dirty="0">
                <a:solidFill>
                  <a:srgbClr val="32302A"/>
                </a:solidFill>
              </a:rPr>
              <a:t>However, when there are a large number of emitters, a large number of persons harmed by the emissions, or both, it will be difficult —if not impossible— to define, establish, and fully protect property rights.  </a:t>
            </a:r>
          </a:p>
          <a:p>
            <a:pPr marL="231775" indent="-231775"/>
            <a:r>
              <a:rPr lang="en-US" dirty="0">
                <a:solidFill>
                  <a:srgbClr val="32302A"/>
                </a:solidFill>
              </a:rPr>
              <a:t>In these large-number cases, high transaction costs undermine the effectiveness of the property rights–market exchange approach. </a:t>
            </a:r>
          </a:p>
        </p:txBody>
      </p:sp>
    </p:spTree>
    <p:extLst>
      <p:ext uri="{BB962C8B-B14F-4D97-AF65-F5344CB8AC3E}">
        <p14:creationId xmlns:p14="http://schemas.microsoft.com/office/powerpoint/2010/main" val="235390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968"/>
            <a:ext cx="8904855" cy="676444"/>
          </a:xfrm>
        </p:spPr>
        <p:txBody>
          <a:bodyPr/>
          <a:lstStyle/>
          <a:p>
            <a:r>
              <a:rPr lang="en-US" dirty="0"/>
              <a:t>Economics of Government Regulation</a:t>
            </a:r>
          </a:p>
        </p:txBody>
      </p:sp>
      <p:sp>
        <p:nvSpPr>
          <p:cNvPr id="3" name="Content Placeholder 2"/>
          <p:cNvSpPr>
            <a:spLocks noGrp="1"/>
          </p:cNvSpPr>
          <p:nvPr>
            <p:ph idx="1"/>
          </p:nvPr>
        </p:nvSpPr>
        <p:spPr>
          <a:xfrm>
            <a:off x="140675" y="1111684"/>
            <a:ext cx="8883749" cy="5015578"/>
          </a:xfrm>
        </p:spPr>
        <p:txBody>
          <a:bodyPr/>
          <a:lstStyle/>
          <a:p>
            <a:pPr marL="231775" indent="-231775"/>
            <a:r>
              <a:rPr lang="en-US" dirty="0">
                <a:solidFill>
                  <a:srgbClr val="32302A"/>
                </a:solidFill>
              </a:rPr>
              <a:t>Government regulation is an alternative to market process. While regulation holds some promise it also possesses deficiencies. </a:t>
            </a:r>
          </a:p>
          <a:p>
            <a:pPr marL="231775" indent="-231775"/>
            <a:r>
              <a:rPr lang="en-US" dirty="0">
                <a:solidFill>
                  <a:srgbClr val="32302A"/>
                </a:solidFill>
              </a:rPr>
              <a:t>Regulation is often sought because the harms are difficult to measure and the source of the problem cannot easily be demonstrated, and so relief from the courts is difficult to obtain.</a:t>
            </a:r>
          </a:p>
          <a:p>
            <a:pPr marL="631825" lvl="1" indent="-231775"/>
            <a:r>
              <a:rPr lang="en-US" sz="2800" dirty="0">
                <a:solidFill>
                  <a:srgbClr val="32302A"/>
                </a:solidFill>
              </a:rPr>
              <a:t>But when the harms are uncertain, so too are the benefits from reducing them. </a:t>
            </a:r>
          </a:p>
          <a:p>
            <a:pPr marL="231775" indent="-231775"/>
            <a:r>
              <a:rPr lang="en-US" dirty="0">
                <a:solidFill>
                  <a:srgbClr val="32302A"/>
                </a:solidFill>
              </a:rPr>
              <a:t>Tunnel-vision by regulators often leads to their failure to appropriately consider costs.</a:t>
            </a:r>
          </a:p>
        </p:txBody>
      </p:sp>
    </p:spTree>
    <p:extLst>
      <p:ext uri="{BB962C8B-B14F-4D97-AF65-F5344CB8AC3E}">
        <p14:creationId xmlns:p14="http://schemas.microsoft.com/office/powerpoint/2010/main" val="109712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551"/>
            <a:ext cx="7772400" cy="1182374"/>
          </a:xfrm>
        </p:spPr>
        <p:txBody>
          <a:bodyPr anchor="ctr"/>
          <a:lstStyle/>
          <a:p>
            <a:pPr>
              <a:lnSpc>
                <a:spcPts val="4000"/>
              </a:lnSpc>
            </a:pPr>
            <a:r>
              <a:rPr lang="en-US" dirty="0"/>
              <a:t>The Economics of </a:t>
            </a:r>
            <a:r>
              <a:rPr lang="en-US" dirty="0" smtClean="0"/>
              <a:t/>
            </a:r>
            <a:br>
              <a:rPr lang="en-US" dirty="0" smtClean="0"/>
            </a:br>
            <a:r>
              <a:rPr lang="en-US" dirty="0" smtClean="0"/>
              <a:t>Global </a:t>
            </a:r>
            <a:r>
              <a:rPr lang="en-US" dirty="0"/>
              <a:t>Warming</a:t>
            </a:r>
          </a:p>
        </p:txBody>
      </p:sp>
    </p:spTree>
    <p:extLst>
      <p:ext uri="{BB962C8B-B14F-4D97-AF65-F5344CB8AC3E}">
        <p14:creationId xmlns:p14="http://schemas.microsoft.com/office/powerpoint/2010/main" val="208984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0356"/>
            <a:ext cx="8904855" cy="649012"/>
          </a:xfrm>
        </p:spPr>
        <p:txBody>
          <a:bodyPr/>
          <a:lstStyle/>
          <a:p>
            <a:r>
              <a:rPr lang="en-US" dirty="0"/>
              <a:t>Economics of Global Warming</a:t>
            </a:r>
          </a:p>
        </p:txBody>
      </p:sp>
      <p:sp>
        <p:nvSpPr>
          <p:cNvPr id="3" name="Content Placeholder 2"/>
          <p:cNvSpPr>
            <a:spLocks noGrp="1"/>
          </p:cNvSpPr>
          <p:nvPr>
            <p:ph idx="1"/>
          </p:nvPr>
        </p:nvSpPr>
        <p:spPr>
          <a:xfrm>
            <a:off x="140676" y="1109457"/>
            <a:ext cx="8740278" cy="5019373"/>
          </a:xfrm>
        </p:spPr>
        <p:txBody>
          <a:bodyPr/>
          <a:lstStyle/>
          <a:p>
            <a:pPr marL="231775" indent="-231775">
              <a:lnSpc>
                <a:spcPts val="3000"/>
              </a:lnSpc>
            </a:pPr>
            <a:r>
              <a:rPr lang="en-US" sz="2600" b="1" i="1" dirty="0">
                <a:solidFill>
                  <a:srgbClr val="32302A"/>
                </a:solidFill>
              </a:rPr>
              <a:t>Global </a:t>
            </a:r>
            <a:r>
              <a:rPr lang="en-US" sz="2600" b="1" i="1" dirty="0" smtClean="0">
                <a:solidFill>
                  <a:srgbClr val="32302A"/>
                </a:solidFill>
              </a:rPr>
              <a:t>warming, </a:t>
            </a:r>
            <a:r>
              <a:rPr lang="en-US" sz="2600" dirty="0" smtClean="0">
                <a:solidFill>
                  <a:srgbClr val="32302A"/>
                </a:solidFill>
              </a:rPr>
              <a:t>also called climate change,</a:t>
            </a:r>
            <a:r>
              <a:rPr lang="en-US" sz="2600" b="1" i="1" dirty="0" smtClean="0">
                <a:solidFill>
                  <a:srgbClr val="32302A"/>
                </a:solidFill>
              </a:rPr>
              <a:t> </a:t>
            </a:r>
            <a:r>
              <a:rPr lang="en-US" sz="2600" dirty="0" smtClean="0">
                <a:solidFill>
                  <a:srgbClr val="32302A"/>
                </a:solidFill>
              </a:rPr>
              <a:t>is an environmental issue that arises as the result of </a:t>
            </a:r>
            <a:r>
              <a:rPr lang="en-US" sz="2600" smtClean="0">
                <a:solidFill>
                  <a:srgbClr val="32302A"/>
                </a:solidFill>
              </a:rPr>
              <a:t>externalities.</a:t>
            </a:r>
            <a:endParaRPr lang="en-US" sz="2600" dirty="0" smtClean="0">
              <a:solidFill>
                <a:srgbClr val="32302A"/>
              </a:solidFill>
            </a:endParaRPr>
          </a:p>
          <a:p>
            <a:pPr marL="631825" lvl="1" indent="-231775">
              <a:lnSpc>
                <a:spcPts val="3000"/>
              </a:lnSpc>
            </a:pPr>
            <a:r>
              <a:rPr lang="en-US" sz="2300" dirty="0" smtClean="0">
                <a:solidFill>
                  <a:srgbClr val="32302A"/>
                </a:solidFill>
              </a:rPr>
              <a:t>The use of coal, oil, and natural gas to generate energy emits carbon dioxide. </a:t>
            </a:r>
          </a:p>
          <a:p>
            <a:pPr marL="631825" lvl="1" indent="-231775">
              <a:lnSpc>
                <a:spcPts val="3000"/>
              </a:lnSpc>
            </a:pPr>
            <a:r>
              <a:rPr lang="en-US" sz="2300" dirty="0" smtClean="0">
                <a:solidFill>
                  <a:srgbClr val="32302A"/>
                </a:solidFill>
              </a:rPr>
              <a:t>Carbon </a:t>
            </a:r>
            <a:r>
              <a:rPr lang="en-US" sz="2300" dirty="0">
                <a:solidFill>
                  <a:srgbClr val="32302A"/>
                </a:solidFill>
              </a:rPr>
              <a:t>dioxide is not a pollutant in the normal sense, </a:t>
            </a:r>
            <a:r>
              <a:rPr lang="en-US" sz="2300" dirty="0" smtClean="0">
                <a:solidFill>
                  <a:srgbClr val="32302A"/>
                </a:solidFill>
              </a:rPr>
              <a:t>it is a clear odorless gas that is </a:t>
            </a:r>
            <a:r>
              <a:rPr lang="en-US" sz="2300" dirty="0">
                <a:solidFill>
                  <a:srgbClr val="32302A"/>
                </a:solidFill>
              </a:rPr>
              <a:t>essential for plants, and thus is necessary for </a:t>
            </a:r>
            <a:r>
              <a:rPr lang="en-US" sz="2300" dirty="0" smtClean="0">
                <a:solidFill>
                  <a:srgbClr val="32302A"/>
                </a:solidFill>
              </a:rPr>
              <a:t>life.</a:t>
            </a:r>
            <a:endParaRPr lang="en-US" sz="2300" dirty="0">
              <a:solidFill>
                <a:srgbClr val="32302A"/>
              </a:solidFill>
            </a:endParaRPr>
          </a:p>
          <a:p>
            <a:pPr marL="631825" lvl="1" indent="-231775">
              <a:lnSpc>
                <a:spcPts val="3000"/>
              </a:lnSpc>
            </a:pPr>
            <a:r>
              <a:rPr lang="en-US" sz="2300" dirty="0">
                <a:solidFill>
                  <a:srgbClr val="32302A"/>
                </a:solidFill>
              </a:rPr>
              <a:t>Nonetheless, a build up of carbon dioxide creates </a:t>
            </a:r>
            <a:r>
              <a:rPr lang="en-US" sz="2300" dirty="0" smtClean="0">
                <a:solidFill>
                  <a:srgbClr val="32302A"/>
                </a:solidFill>
              </a:rPr>
              <a:t>a </a:t>
            </a:r>
            <a:r>
              <a:rPr lang="en-US" sz="2300" dirty="0">
                <a:solidFill>
                  <a:srgbClr val="32302A"/>
                </a:solidFill>
              </a:rPr>
              <a:t>greenhouse effect </a:t>
            </a:r>
            <a:r>
              <a:rPr lang="en-US" sz="2300" dirty="0" smtClean="0">
                <a:solidFill>
                  <a:srgbClr val="32302A"/>
                </a:solidFill>
              </a:rPr>
              <a:t>in the form of an invisible blanket that traps some heat on earth that would otherwise be radiated into space. Many climate scientists believe this is the primary cause of the </a:t>
            </a:r>
            <a:r>
              <a:rPr lang="en-US" sz="2300" dirty="0">
                <a:solidFill>
                  <a:srgbClr val="32302A"/>
                </a:solidFill>
              </a:rPr>
              <a:t>1.4 degrees </a:t>
            </a:r>
            <a:r>
              <a:rPr lang="en-US" sz="2300" dirty="0" smtClean="0">
                <a:solidFill>
                  <a:srgbClr val="32302A"/>
                </a:solidFill>
              </a:rPr>
              <a:t>(Fahrenheit) </a:t>
            </a:r>
            <a:r>
              <a:rPr lang="en-US" sz="2300" dirty="0">
                <a:solidFill>
                  <a:srgbClr val="32302A"/>
                </a:solidFill>
              </a:rPr>
              <a:t>increase in global temperatures during the past 100 years</a:t>
            </a:r>
            <a:r>
              <a:rPr lang="en-US" sz="2300" dirty="0" smtClean="0">
                <a:solidFill>
                  <a:srgbClr val="32302A"/>
                </a:solidFill>
              </a:rPr>
              <a:t>.</a:t>
            </a:r>
            <a:endParaRPr lang="en-US" sz="2300" dirty="0">
              <a:solidFill>
                <a:srgbClr val="32302A"/>
              </a:solidFill>
            </a:endParaRPr>
          </a:p>
        </p:txBody>
      </p:sp>
    </p:spTree>
    <p:extLst>
      <p:ext uri="{BB962C8B-B14F-4D97-AF65-F5344CB8AC3E}">
        <p14:creationId xmlns:p14="http://schemas.microsoft.com/office/powerpoint/2010/main" val="2102748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 of Global Warming</a:t>
            </a:r>
          </a:p>
        </p:txBody>
      </p:sp>
      <p:sp>
        <p:nvSpPr>
          <p:cNvPr id="3" name="Content Placeholder 2"/>
          <p:cNvSpPr>
            <a:spLocks noGrp="1"/>
          </p:cNvSpPr>
          <p:nvPr>
            <p:ph idx="1"/>
          </p:nvPr>
        </p:nvSpPr>
        <p:spPr/>
        <p:txBody>
          <a:bodyPr/>
          <a:lstStyle/>
          <a:p>
            <a:r>
              <a:rPr lang="en-US" dirty="0" smtClean="0"/>
              <a:t>As in other areas, sound climate change policy should reflect both costs and benefits.</a:t>
            </a:r>
          </a:p>
          <a:p>
            <a:pPr lvl="1"/>
            <a:r>
              <a:rPr lang="en-US" dirty="0" smtClean="0"/>
              <a:t>Control of emissions may create benefits in the form of mitigating extreme weather, melting glaciers, and damage from flooding.</a:t>
            </a:r>
          </a:p>
          <a:p>
            <a:pPr lvl="1"/>
            <a:r>
              <a:rPr lang="en-US" dirty="0" smtClean="0"/>
              <a:t>However, the emissions controls impose costs in the form of higher energy prices and slower economic growth.</a:t>
            </a:r>
          </a:p>
          <a:p>
            <a:pPr lvl="1"/>
            <a:r>
              <a:rPr lang="en-US" dirty="0" smtClean="0"/>
              <a:t>Unfortunately, estimates of these benefits and costs vary widely. This generates uncertainty and complicates the determination of optimal policies in this area.</a:t>
            </a:r>
          </a:p>
        </p:txBody>
      </p:sp>
    </p:spTree>
    <p:extLst>
      <p:ext uri="{BB962C8B-B14F-4D97-AF65-F5344CB8AC3E}">
        <p14:creationId xmlns:p14="http://schemas.microsoft.com/office/powerpoint/2010/main" val="146100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 of Global Warming</a:t>
            </a:r>
          </a:p>
        </p:txBody>
      </p:sp>
      <p:sp>
        <p:nvSpPr>
          <p:cNvPr id="3" name="Content Placeholder 2"/>
          <p:cNvSpPr>
            <a:spLocks noGrp="1"/>
          </p:cNvSpPr>
          <p:nvPr>
            <p:ph idx="1"/>
          </p:nvPr>
        </p:nvSpPr>
        <p:spPr/>
        <p:txBody>
          <a:bodyPr/>
          <a:lstStyle/>
          <a:p>
            <a:r>
              <a:rPr lang="en-US" dirty="0"/>
              <a:t>In 2015, U.S. carbon dioxide emissions were 12 percent below those of 2007. While regulation played </a:t>
            </a:r>
            <a:r>
              <a:rPr lang="en-US" dirty="0" smtClean="0"/>
              <a:t>a role</a:t>
            </a:r>
            <a:r>
              <a:rPr lang="en-US" dirty="0"/>
              <a:t>, lower natural gas prices, which lead to its substitution for coal, were the primary reason for this emissions decline</a:t>
            </a:r>
            <a:r>
              <a:rPr lang="en-US" dirty="0" smtClean="0"/>
              <a:t>.</a:t>
            </a:r>
          </a:p>
          <a:p>
            <a:r>
              <a:rPr lang="en-US" dirty="0" smtClean="0"/>
              <a:t>However, the reductions of U.S. emissions are likely to be swamped by growing emissions from China, India and other developing countries.</a:t>
            </a:r>
          </a:p>
        </p:txBody>
      </p:sp>
    </p:spTree>
    <p:extLst>
      <p:ext uri="{BB962C8B-B14F-4D97-AF65-F5344CB8AC3E}">
        <p14:creationId xmlns:p14="http://schemas.microsoft.com/office/powerpoint/2010/main" val="48488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 of Global Warming</a:t>
            </a:r>
          </a:p>
        </p:txBody>
      </p:sp>
      <p:sp>
        <p:nvSpPr>
          <p:cNvPr id="3" name="Content Placeholder 2"/>
          <p:cNvSpPr>
            <a:spLocks noGrp="1"/>
          </p:cNvSpPr>
          <p:nvPr>
            <p:ph idx="1"/>
          </p:nvPr>
        </p:nvSpPr>
        <p:spPr/>
        <p:txBody>
          <a:bodyPr/>
          <a:lstStyle/>
          <a:p>
            <a:r>
              <a:rPr lang="en-US" dirty="0" smtClean="0"/>
              <a:t>As in other areas, global warming regulations will reflect the power of special interests. Predictably, interest </a:t>
            </a:r>
            <a:r>
              <a:rPr lang="en-US" dirty="0"/>
              <a:t>groups </a:t>
            </a:r>
            <a:r>
              <a:rPr lang="en-US" dirty="0" smtClean="0"/>
              <a:t>will use global </a:t>
            </a:r>
            <a:r>
              <a:rPr lang="en-US" dirty="0"/>
              <a:t>warming </a:t>
            </a:r>
            <a:r>
              <a:rPr lang="en-US" dirty="0" smtClean="0"/>
              <a:t>to gain a </a:t>
            </a:r>
            <a:r>
              <a:rPr lang="en-US" dirty="0"/>
              <a:t>competitive advantage relative to </a:t>
            </a:r>
            <a:r>
              <a:rPr lang="en-US" dirty="0" smtClean="0"/>
              <a:t>rivals.</a:t>
            </a:r>
          </a:p>
          <a:p>
            <a:pPr lvl="1"/>
            <a:r>
              <a:rPr lang="en-US" dirty="0" smtClean="0"/>
              <a:t>Examples: 1) wind </a:t>
            </a:r>
            <a:r>
              <a:rPr lang="en-US" dirty="0"/>
              <a:t>and solar producers </a:t>
            </a:r>
            <a:r>
              <a:rPr lang="en-US" dirty="0" smtClean="0"/>
              <a:t>lobby </a:t>
            </a:r>
            <a:r>
              <a:rPr lang="en-US" dirty="0"/>
              <a:t>for subsidies and tax </a:t>
            </a:r>
            <a:r>
              <a:rPr lang="en-US" dirty="0" smtClean="0"/>
              <a:t>breaks and 2) producers </a:t>
            </a:r>
            <a:r>
              <a:rPr lang="en-US" dirty="0"/>
              <a:t>of corn-based ethanol </a:t>
            </a:r>
            <a:r>
              <a:rPr lang="en-US" dirty="0" smtClean="0"/>
              <a:t>lobby </a:t>
            </a:r>
            <a:r>
              <a:rPr lang="en-US" dirty="0"/>
              <a:t>for subsidies and </a:t>
            </a:r>
            <a:r>
              <a:rPr lang="en-US" dirty="0" smtClean="0"/>
              <a:t>policies that increase the demand for their product.</a:t>
            </a:r>
          </a:p>
          <a:p>
            <a:r>
              <a:rPr lang="en-US" dirty="0" smtClean="0"/>
              <a:t>Clearly</a:t>
            </a:r>
            <a:r>
              <a:rPr lang="en-US" dirty="0"/>
              <a:t>, regulation and political allocation </a:t>
            </a:r>
            <a:r>
              <a:rPr lang="en-US" dirty="0" smtClean="0"/>
              <a:t>is no guarantee of sound policy.</a:t>
            </a:r>
          </a:p>
        </p:txBody>
      </p:sp>
    </p:spTree>
    <p:extLst>
      <p:ext uri="{BB962C8B-B14F-4D97-AF65-F5344CB8AC3E}">
        <p14:creationId xmlns:p14="http://schemas.microsoft.com/office/powerpoint/2010/main" val="1983327069"/>
      </p:ext>
    </p:extLst>
  </p:cSld>
  <p:clrMapOvr>
    <a:masterClrMapping/>
  </p:clrMapOvr>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306</TotalTime>
  <Words>1163</Words>
  <Application>Microsoft Macintosh PowerPoint</Application>
  <PresentationFormat>On-screen Show (4:3)</PresentationFormat>
  <Paragraphs>88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Times New Roman</vt:lpstr>
      <vt:lpstr>Arial</vt:lpstr>
      <vt:lpstr>15th edition TEMPLATE</vt:lpstr>
      <vt:lpstr>Difficult Environmental Cases and the Role of Government</vt:lpstr>
      <vt:lpstr>Government Regulation  and the Environment</vt:lpstr>
      <vt:lpstr>Why the Market May Fail  to Protect the Environment</vt:lpstr>
      <vt:lpstr>Economics of Government Regulation</vt:lpstr>
      <vt:lpstr>The Economics of  Global Warming</vt:lpstr>
      <vt:lpstr>Economics of Global Warming</vt:lpstr>
      <vt:lpstr>Economics of Global Warming</vt:lpstr>
      <vt:lpstr>Economics of Global Warming</vt:lpstr>
      <vt:lpstr>Economics of Global Warming</vt:lpstr>
      <vt:lpstr>Mitigation Versus  Adaptation Strategy</vt:lpstr>
      <vt:lpstr>Mitigation vs. Adaptation</vt:lpstr>
      <vt:lpstr>Mitigation vs. Adaptation</vt:lpstr>
      <vt:lpstr>Market-Like Schemes: Reducing the Cost of Specific Regulations</vt:lpstr>
      <vt:lpstr>Two Market-Like Approaches  to Controlling Pollution</vt:lpstr>
      <vt:lpstr>Tradable Permits to Pollute  – Cap and Trade</vt:lpstr>
      <vt:lpstr>Some Drawbacks of Cap and Trade</vt:lpstr>
      <vt:lpstr>Pollution Charges or Taxes</vt:lpstr>
      <vt:lpstr>Government Ownership of Resources &amp; Provision of Services</vt:lpstr>
      <vt:lpstr>The Economics of National Parks</vt:lpstr>
      <vt:lpstr>Movement Towards Market Approaches</vt:lpstr>
      <vt:lpstr>Conclusion</vt:lpstr>
      <vt:lpstr>Conclusion</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 Environmental Cases and the Role of Government (15th ed.)</dc:title>
  <dc:subject>Difficult Environmental Cases and the Role of Government (15th ed.)</dc:subject>
  <dc:creator>Dr. Chuck Skipton</dc:creator>
  <cp:lastModifiedBy>Joseph Connors</cp:lastModifiedBy>
  <cp:revision>58</cp:revision>
  <dcterms:created xsi:type="dcterms:W3CDTF">2013-12-17T18:08:03Z</dcterms:created>
  <dcterms:modified xsi:type="dcterms:W3CDTF">2016-12-27T23:02:31Z</dcterms:modified>
</cp:coreProperties>
</file>