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3" r:id="rId20"/>
    <p:sldId id="274" r:id="rId21"/>
    <p:sldId id="275" r:id="rId22"/>
    <p:sldId id="276" r:id="rId23"/>
    <p:sldId id="281" r:id="rId24"/>
    <p:sldId id="282"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7">
          <p15:clr>
            <a:srgbClr val="A4A3A4"/>
          </p15:clr>
        </p15:guide>
        <p15:guide id="2" pos="14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98"/>
    <a:srgbClr val="EFE5BB"/>
    <a:srgbClr val="F1F1E3"/>
    <a:srgbClr val="F4F6EE"/>
    <a:srgbClr val="E9EDDF"/>
    <a:srgbClr val="E2DEEE"/>
    <a:srgbClr val="32302A"/>
    <a:srgbClr val="515A61"/>
    <a:srgbClr val="444C5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4" autoAdjust="0"/>
    <p:restoredTop sz="94631"/>
  </p:normalViewPr>
  <p:slideViewPr>
    <p:cSldViewPr snapToGrid="0" snapToObjects="1">
      <p:cViewPr varScale="1">
        <p:scale>
          <a:sx n="97" d="100"/>
          <a:sy n="97" d="100"/>
        </p:scale>
        <p:origin x="272" y="184"/>
      </p:cViewPr>
      <p:guideLst>
        <p:guide orient="horz" pos="967"/>
        <p:guide pos="1419"/>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11</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14</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223830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10</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223830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10</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6016" y="1544281"/>
            <a:ext cx="7634484" cy="1864086"/>
          </a:xfrm>
          <a:prstGeom prst="rect">
            <a:avLst/>
          </a:prstGeom>
        </p:spPr>
        <p:txBody>
          <a:bodyPr anchor="b">
            <a:noAutofit/>
          </a:bodyPr>
          <a:lstStyle/>
          <a:p>
            <a:pPr>
              <a:lnSpc>
                <a:spcPts val="4000"/>
              </a:lnSpc>
            </a:pPr>
            <a:r>
              <a:rPr lang="en-US" dirty="0" smtClean="0"/>
              <a:t>The Question </a:t>
            </a:r>
            <a:br>
              <a:rPr lang="en-US" dirty="0" smtClean="0"/>
            </a:br>
            <a:r>
              <a:rPr lang="en-US" dirty="0" smtClean="0"/>
              <a:t>of Resource Exhaustion</a:t>
            </a:r>
            <a:endParaRPr lang="en-US" dirty="0"/>
          </a:p>
        </p:txBody>
      </p:sp>
    </p:spTree>
    <p:extLst>
      <p:ext uri="{BB962C8B-B14F-4D97-AF65-F5344CB8AC3E}">
        <p14:creationId xmlns:p14="http://schemas.microsoft.com/office/powerpoint/2010/main" val="3575248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825"/>
            <a:ext cx="7772400" cy="1026067"/>
          </a:xfrm>
        </p:spPr>
        <p:txBody>
          <a:bodyPr anchor="ctr"/>
          <a:lstStyle/>
          <a:p>
            <a:pPr>
              <a:lnSpc>
                <a:spcPts val="4000"/>
              </a:lnSpc>
            </a:pPr>
            <a:r>
              <a:rPr lang="en-US" dirty="0"/>
              <a:t>Proved Reserves and </a:t>
            </a:r>
            <a:br>
              <a:rPr lang="en-US" dirty="0"/>
            </a:br>
            <a:r>
              <a:rPr lang="en-US" dirty="0"/>
              <a:t>Running Out of Resources</a:t>
            </a:r>
          </a:p>
        </p:txBody>
      </p:sp>
    </p:spTree>
    <p:extLst>
      <p:ext uri="{BB962C8B-B14F-4D97-AF65-F5344CB8AC3E}">
        <p14:creationId xmlns:p14="http://schemas.microsoft.com/office/powerpoint/2010/main" val="57955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80678" y="2180474"/>
            <a:ext cx="6267938" cy="312615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5526"/>
            <a:ext cx="8904855" cy="957382"/>
          </a:xfrm>
        </p:spPr>
        <p:txBody>
          <a:bodyPr/>
          <a:lstStyle/>
          <a:p>
            <a:pPr>
              <a:lnSpc>
                <a:spcPts val="3500"/>
              </a:lnSpc>
            </a:pPr>
            <a:r>
              <a:rPr lang="en-US" dirty="0" smtClean="0"/>
              <a:t>World Reserves and </a:t>
            </a:r>
            <a:br>
              <a:rPr lang="en-US" dirty="0" smtClean="0"/>
            </a:br>
            <a:r>
              <a:rPr lang="en-US" dirty="0" smtClean="0"/>
              <a:t>Cumulative Production, 1950-2015</a:t>
            </a:r>
            <a:endParaRPr lang="en-US" dirty="0"/>
          </a:p>
        </p:txBody>
      </p:sp>
      <p:sp>
        <p:nvSpPr>
          <p:cNvPr id="41" name="Text Box 10"/>
          <p:cNvSpPr txBox="1">
            <a:spLocks noChangeArrowheads="1"/>
          </p:cNvSpPr>
          <p:nvPr/>
        </p:nvSpPr>
        <p:spPr bwMode="auto">
          <a:xfrm>
            <a:off x="73112" y="2114452"/>
            <a:ext cx="2607566" cy="344402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For most mineral resources, while existing proved </a:t>
            </a:r>
            <a:r>
              <a:rPr lang="en-US" sz="2200" dirty="0">
                <a:latin typeface="+mj-lt"/>
                <a:cs typeface="Times New Roman" pitchFamily="18" charset="0"/>
              </a:rPr>
              <a:t>reserves </a:t>
            </a:r>
            <a:r>
              <a:rPr lang="en-US" sz="2200" dirty="0" smtClean="0">
                <a:latin typeface="+mj-lt"/>
                <a:cs typeface="Times New Roman" pitchFamily="18" charset="0"/>
              </a:rPr>
              <a:t>are constantly being used, they are being </a:t>
            </a:r>
            <a:r>
              <a:rPr lang="en-US" sz="2200" dirty="0">
                <a:latin typeface="+mj-lt"/>
                <a:cs typeface="Times New Roman" pitchFamily="18" charset="0"/>
              </a:rPr>
              <a:t>amply replaced by the “proving</a:t>
            </a:r>
            <a:r>
              <a:rPr lang="en-US" sz="2200" dirty="0" smtClean="0">
                <a:latin typeface="+mj-lt"/>
                <a:cs typeface="Times New Roman" pitchFamily="18" charset="0"/>
              </a:rPr>
              <a:t>” of </a:t>
            </a:r>
            <a:r>
              <a:rPr lang="en-US" sz="2200" dirty="0">
                <a:latin typeface="+mj-lt"/>
                <a:cs typeface="Times New Roman" pitchFamily="18" charset="0"/>
              </a:rPr>
              <a:t>new reserves from existing resources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in </a:t>
            </a:r>
            <a:r>
              <a:rPr lang="en-US" sz="2200" dirty="0">
                <a:latin typeface="+mj-lt"/>
                <a:cs typeface="Times New Roman" pitchFamily="18" charset="0"/>
              </a:rPr>
              <a:t>the ground.</a:t>
            </a:r>
          </a:p>
        </p:txBody>
      </p:sp>
      <p:sp>
        <p:nvSpPr>
          <p:cNvPr id="308" name="Line 69"/>
          <p:cNvSpPr>
            <a:spLocks noChangeShapeType="1"/>
          </p:cNvSpPr>
          <p:nvPr/>
        </p:nvSpPr>
        <p:spPr bwMode="auto">
          <a:xfrm>
            <a:off x="2817248" y="3555708"/>
            <a:ext cx="5975060" cy="0"/>
          </a:xfrm>
          <a:prstGeom prst="line">
            <a:avLst/>
          </a:prstGeom>
          <a:noFill/>
          <a:ln w="63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309" name="Rectangle 70"/>
          <p:cNvSpPr>
            <a:spLocks noChangeArrowheads="1"/>
          </p:cNvSpPr>
          <p:nvPr/>
        </p:nvSpPr>
        <p:spPr bwMode="auto">
          <a:xfrm>
            <a:off x="3867015" y="3017546"/>
            <a:ext cx="833562" cy="498598"/>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lang="en-US" b="0">
                <a:solidFill>
                  <a:srgbClr val="000000"/>
                </a:solidFill>
                <a:latin typeface="+mj-lt"/>
                <a:cs typeface="Times New Roman" pitchFamily="18" charset="0"/>
              </a:rPr>
              <a:t>Reserves</a:t>
            </a:r>
            <a:br>
              <a:rPr lang="en-US" b="0">
                <a:solidFill>
                  <a:srgbClr val="000000"/>
                </a:solidFill>
                <a:latin typeface="+mj-lt"/>
                <a:cs typeface="Times New Roman" pitchFamily="18" charset="0"/>
              </a:rPr>
            </a:br>
            <a:r>
              <a:rPr lang="en-US" b="0">
                <a:solidFill>
                  <a:srgbClr val="000000"/>
                </a:solidFill>
                <a:latin typeface="+mj-lt"/>
                <a:cs typeface="Times New Roman" pitchFamily="18" charset="0"/>
              </a:rPr>
              <a:t>1950</a:t>
            </a:r>
            <a:endParaRPr lang="en-US" sz="2800" b="0">
              <a:solidFill>
                <a:schemeClr val="tx1"/>
              </a:solidFill>
              <a:latin typeface="+mj-lt"/>
              <a:cs typeface="Times New Roman" pitchFamily="18" charset="0"/>
            </a:endParaRPr>
          </a:p>
        </p:txBody>
      </p:sp>
      <p:sp>
        <p:nvSpPr>
          <p:cNvPr id="310" name="Rectangle 71"/>
          <p:cNvSpPr>
            <a:spLocks noChangeArrowheads="1"/>
          </p:cNvSpPr>
          <p:nvPr/>
        </p:nvSpPr>
        <p:spPr bwMode="auto">
          <a:xfrm>
            <a:off x="4225286" y="3644608"/>
            <a:ext cx="117020"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dirty="0">
                <a:solidFill>
                  <a:srgbClr val="000000"/>
                </a:solidFill>
                <a:latin typeface="+mj-lt"/>
                <a:cs typeface="Times New Roman" pitchFamily="18" charset="0"/>
              </a:rPr>
              <a:t>6</a:t>
            </a:r>
            <a:endParaRPr lang="en-US" sz="2800" b="0" dirty="0">
              <a:solidFill>
                <a:schemeClr val="tx1"/>
              </a:solidFill>
              <a:latin typeface="+mj-lt"/>
              <a:cs typeface="Times New Roman" pitchFamily="18" charset="0"/>
            </a:endParaRPr>
          </a:p>
        </p:txBody>
      </p:sp>
      <p:sp>
        <p:nvSpPr>
          <p:cNvPr id="311" name="Rectangle 72"/>
          <p:cNvSpPr>
            <a:spLocks noChangeArrowheads="1"/>
          </p:cNvSpPr>
          <p:nvPr/>
        </p:nvSpPr>
        <p:spPr bwMode="auto">
          <a:xfrm>
            <a:off x="4108267" y="3928771"/>
            <a:ext cx="35105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100</a:t>
            </a:r>
            <a:endParaRPr lang="en-US" sz="2800" b="0">
              <a:solidFill>
                <a:schemeClr val="tx1"/>
              </a:solidFill>
              <a:latin typeface="+mj-lt"/>
              <a:cs typeface="Times New Roman" pitchFamily="18" charset="0"/>
            </a:endParaRPr>
          </a:p>
        </p:txBody>
      </p:sp>
      <p:sp>
        <p:nvSpPr>
          <p:cNvPr id="312" name="Rectangle 73"/>
          <p:cNvSpPr>
            <a:spLocks noChangeArrowheads="1"/>
          </p:cNvSpPr>
          <p:nvPr/>
        </p:nvSpPr>
        <p:spPr bwMode="auto">
          <a:xfrm>
            <a:off x="3963981" y="4212933"/>
            <a:ext cx="642805"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19,000</a:t>
            </a:r>
            <a:endParaRPr lang="en-US" sz="2800" b="0">
              <a:solidFill>
                <a:schemeClr val="tx1"/>
              </a:solidFill>
              <a:latin typeface="+mj-lt"/>
              <a:cs typeface="Times New Roman" pitchFamily="18" charset="0"/>
            </a:endParaRPr>
          </a:p>
        </p:txBody>
      </p:sp>
      <p:sp>
        <p:nvSpPr>
          <p:cNvPr id="313" name="Rectangle 74"/>
          <p:cNvSpPr>
            <a:spLocks noChangeArrowheads="1"/>
          </p:cNvSpPr>
          <p:nvPr/>
        </p:nvSpPr>
        <p:spPr bwMode="auto">
          <a:xfrm>
            <a:off x="4166777" y="4520908"/>
            <a:ext cx="23403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40</a:t>
            </a:r>
            <a:endParaRPr lang="en-US" sz="2800" b="0">
              <a:solidFill>
                <a:schemeClr val="tx1"/>
              </a:solidFill>
              <a:latin typeface="+mj-lt"/>
              <a:cs typeface="Times New Roman" pitchFamily="18" charset="0"/>
            </a:endParaRPr>
          </a:p>
        </p:txBody>
      </p:sp>
      <p:sp>
        <p:nvSpPr>
          <p:cNvPr id="314" name="Rectangle 75"/>
          <p:cNvSpPr>
            <a:spLocks noChangeArrowheads="1"/>
          </p:cNvSpPr>
          <p:nvPr/>
        </p:nvSpPr>
        <p:spPr bwMode="auto">
          <a:xfrm>
            <a:off x="4269354" y="4903496"/>
            <a:ext cx="32060" cy="169277"/>
          </a:xfrm>
          <a:prstGeom prst="rect">
            <a:avLst/>
          </a:prstGeom>
          <a:noFill/>
          <a:ln w="9525">
            <a:noFill/>
            <a:miter lim="800000"/>
            <a:headEnd/>
            <a:tailEnd/>
          </a:ln>
        </p:spPr>
        <p:txBody>
          <a:bodyPr wrap="none" lIns="0" tIns="0" rIns="0" bIns="0">
            <a:prstTxWarp prst="textNoShape">
              <a:avLst/>
            </a:prstTxWarp>
            <a:spAutoFit/>
          </a:bodyPr>
          <a:lstStyle/>
          <a:p>
            <a:pPr algn="ctr"/>
            <a:r>
              <a:rPr lang="en-US" sz="1100" b="0">
                <a:solidFill>
                  <a:srgbClr val="000000"/>
                </a:solidFill>
                <a:latin typeface="+mj-lt"/>
                <a:cs typeface="Times New Roman" pitchFamily="18" charset="0"/>
              </a:rPr>
              <a:t> </a:t>
            </a:r>
            <a:endParaRPr lang="en-US" sz="2800" b="0">
              <a:solidFill>
                <a:schemeClr val="tx1"/>
              </a:solidFill>
              <a:latin typeface="+mj-lt"/>
              <a:cs typeface="Times New Roman" pitchFamily="18" charset="0"/>
            </a:endParaRPr>
          </a:p>
        </p:txBody>
      </p:sp>
      <p:sp>
        <p:nvSpPr>
          <p:cNvPr id="315" name="Rectangle 76"/>
          <p:cNvSpPr>
            <a:spLocks noChangeArrowheads="1"/>
          </p:cNvSpPr>
          <p:nvPr/>
        </p:nvSpPr>
        <p:spPr bwMode="auto">
          <a:xfrm>
            <a:off x="4166777" y="4814596"/>
            <a:ext cx="23403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70</a:t>
            </a:r>
            <a:endParaRPr lang="en-US" sz="2800" b="0">
              <a:solidFill>
                <a:schemeClr val="tx1"/>
              </a:solidFill>
              <a:latin typeface="+mj-lt"/>
              <a:cs typeface="Times New Roman" pitchFamily="18" charset="0"/>
            </a:endParaRPr>
          </a:p>
        </p:txBody>
      </p:sp>
      <p:sp>
        <p:nvSpPr>
          <p:cNvPr id="316" name="Rectangle 82"/>
          <p:cNvSpPr>
            <a:spLocks noChangeArrowheads="1"/>
          </p:cNvSpPr>
          <p:nvPr/>
        </p:nvSpPr>
        <p:spPr bwMode="auto">
          <a:xfrm>
            <a:off x="2910912" y="3644608"/>
            <a:ext cx="339837"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Tin </a:t>
            </a:r>
            <a:endParaRPr lang="en-US" sz="2800" b="0">
              <a:solidFill>
                <a:schemeClr val="tx1"/>
              </a:solidFill>
              <a:latin typeface="+mj-lt"/>
              <a:cs typeface="Times New Roman" pitchFamily="18" charset="0"/>
            </a:endParaRPr>
          </a:p>
        </p:txBody>
      </p:sp>
      <p:sp>
        <p:nvSpPr>
          <p:cNvPr id="317" name="Rectangle 83"/>
          <p:cNvSpPr>
            <a:spLocks noChangeArrowheads="1"/>
          </p:cNvSpPr>
          <p:nvPr/>
        </p:nvSpPr>
        <p:spPr bwMode="auto">
          <a:xfrm>
            <a:off x="2910912" y="3928771"/>
            <a:ext cx="737381"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Copper </a:t>
            </a:r>
            <a:endParaRPr lang="en-US" sz="2800" b="0">
              <a:solidFill>
                <a:schemeClr val="tx1"/>
              </a:solidFill>
              <a:latin typeface="+mj-lt"/>
              <a:cs typeface="Times New Roman" pitchFamily="18" charset="0"/>
            </a:endParaRPr>
          </a:p>
        </p:txBody>
      </p:sp>
      <p:sp>
        <p:nvSpPr>
          <p:cNvPr id="318" name="Rectangle 84"/>
          <p:cNvSpPr>
            <a:spLocks noChangeArrowheads="1"/>
          </p:cNvSpPr>
          <p:nvPr/>
        </p:nvSpPr>
        <p:spPr bwMode="auto">
          <a:xfrm>
            <a:off x="2910912" y="4212933"/>
            <a:ext cx="846386"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Iron Ore </a:t>
            </a:r>
            <a:endParaRPr lang="en-US" sz="2800" b="0">
              <a:solidFill>
                <a:schemeClr val="tx1"/>
              </a:solidFill>
              <a:latin typeface="+mj-lt"/>
              <a:cs typeface="Times New Roman" pitchFamily="18" charset="0"/>
            </a:endParaRPr>
          </a:p>
        </p:txBody>
      </p:sp>
      <p:sp>
        <p:nvSpPr>
          <p:cNvPr id="319" name="Rectangle 85"/>
          <p:cNvSpPr>
            <a:spLocks noChangeArrowheads="1"/>
          </p:cNvSpPr>
          <p:nvPr/>
        </p:nvSpPr>
        <p:spPr bwMode="auto">
          <a:xfrm>
            <a:off x="2910912" y="4520908"/>
            <a:ext cx="498534"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Lead </a:t>
            </a:r>
            <a:endParaRPr lang="en-US" sz="2800" b="0">
              <a:solidFill>
                <a:schemeClr val="tx1"/>
              </a:solidFill>
              <a:latin typeface="+mj-lt"/>
              <a:cs typeface="Times New Roman" pitchFamily="18" charset="0"/>
            </a:endParaRPr>
          </a:p>
        </p:txBody>
      </p:sp>
      <p:sp>
        <p:nvSpPr>
          <p:cNvPr id="320" name="Rectangle 86"/>
          <p:cNvSpPr>
            <a:spLocks noChangeArrowheads="1"/>
          </p:cNvSpPr>
          <p:nvPr/>
        </p:nvSpPr>
        <p:spPr bwMode="auto">
          <a:xfrm>
            <a:off x="2910912" y="4805071"/>
            <a:ext cx="379912"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Zinc</a:t>
            </a:r>
          </a:p>
        </p:txBody>
      </p:sp>
      <p:sp>
        <p:nvSpPr>
          <p:cNvPr id="321" name="Rectangle 92"/>
          <p:cNvSpPr>
            <a:spLocks noChangeArrowheads="1"/>
          </p:cNvSpPr>
          <p:nvPr/>
        </p:nvSpPr>
        <p:spPr bwMode="auto">
          <a:xfrm>
            <a:off x="2832879" y="3284246"/>
            <a:ext cx="743793" cy="276999"/>
          </a:xfrm>
          <a:prstGeom prst="rect">
            <a:avLst/>
          </a:prstGeom>
          <a:noFill/>
          <a:ln w="9525">
            <a:noFill/>
            <a:miter lim="800000"/>
            <a:headEnd/>
            <a:tailEnd/>
          </a:ln>
        </p:spPr>
        <p:txBody>
          <a:bodyPr wrap="none" lIns="0" tIns="0" rIns="0" bIns="0">
            <a:prstTxWarp prst="textNoShape">
              <a:avLst/>
            </a:prstTxWarp>
            <a:spAutoFit/>
          </a:bodyPr>
          <a:lstStyle/>
          <a:p>
            <a:r>
              <a:rPr lang="en-US" b="0" i="1">
                <a:solidFill>
                  <a:srgbClr val="000000"/>
                </a:solidFill>
                <a:latin typeface="+mj-lt"/>
                <a:cs typeface="Times New Roman" pitchFamily="18" charset="0"/>
              </a:rPr>
              <a:t>Mineral</a:t>
            </a:r>
            <a:endParaRPr lang="en-US" b="0" i="1">
              <a:solidFill>
                <a:schemeClr val="tx1"/>
              </a:solidFill>
              <a:latin typeface="+mj-lt"/>
              <a:cs typeface="Times New Roman" pitchFamily="18" charset="0"/>
            </a:endParaRPr>
          </a:p>
        </p:txBody>
      </p:sp>
      <p:sp>
        <p:nvSpPr>
          <p:cNvPr id="322" name="Rectangle 93"/>
          <p:cNvSpPr>
            <a:spLocks noChangeArrowheads="1"/>
          </p:cNvSpPr>
          <p:nvPr/>
        </p:nvSpPr>
        <p:spPr bwMode="auto">
          <a:xfrm>
            <a:off x="5095146" y="3017546"/>
            <a:ext cx="1031821" cy="498598"/>
          </a:xfrm>
          <a:prstGeom prst="rect">
            <a:avLst/>
          </a:prstGeom>
          <a:noFill/>
          <a:ln w="9525">
            <a:noFill/>
            <a:miter lim="800000"/>
            <a:headEnd/>
            <a:tailEnd/>
          </a:ln>
        </p:spPr>
        <p:txBody>
          <a:bodyPr wrap="none" lIns="0" tIns="0" rIns="0" bIns="0">
            <a:prstTxWarp prst="textNoShape">
              <a:avLst/>
            </a:prstTxWarp>
            <a:spAutoFit/>
          </a:bodyPr>
          <a:lstStyle/>
          <a:p>
            <a:pPr>
              <a:lnSpc>
                <a:spcPct val="90000"/>
              </a:lnSpc>
            </a:pPr>
            <a:r>
              <a:rPr lang="en-US" b="0">
                <a:solidFill>
                  <a:srgbClr val="000000"/>
                </a:solidFill>
                <a:latin typeface="+mj-lt"/>
                <a:cs typeface="Times New Roman" pitchFamily="18" charset="0"/>
              </a:rPr>
              <a:t>Production</a:t>
            </a:r>
            <a:br>
              <a:rPr lang="en-US" b="0">
                <a:solidFill>
                  <a:srgbClr val="000000"/>
                </a:solidFill>
                <a:latin typeface="+mj-lt"/>
                <a:cs typeface="Times New Roman" pitchFamily="18" charset="0"/>
              </a:rPr>
            </a:br>
            <a:r>
              <a:rPr lang="en-US" b="0">
                <a:solidFill>
                  <a:srgbClr val="000000"/>
                </a:solidFill>
                <a:latin typeface="+mj-lt"/>
                <a:cs typeface="Times New Roman" pitchFamily="18" charset="0"/>
              </a:rPr>
              <a:t>1950-2000</a:t>
            </a:r>
            <a:endParaRPr lang="en-US" sz="2800" b="0">
              <a:solidFill>
                <a:schemeClr val="tx1"/>
              </a:solidFill>
              <a:latin typeface="+mj-lt"/>
              <a:cs typeface="Times New Roman" pitchFamily="18" charset="0"/>
            </a:endParaRPr>
          </a:p>
        </p:txBody>
      </p:sp>
      <p:sp>
        <p:nvSpPr>
          <p:cNvPr id="323" name="Rectangle 94"/>
          <p:cNvSpPr>
            <a:spLocks noChangeArrowheads="1"/>
          </p:cNvSpPr>
          <p:nvPr/>
        </p:nvSpPr>
        <p:spPr bwMode="auto">
          <a:xfrm>
            <a:off x="5482496" y="3644608"/>
            <a:ext cx="234038"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11</a:t>
            </a:r>
            <a:endParaRPr lang="en-US" sz="2800" b="0">
              <a:solidFill>
                <a:schemeClr val="tx1"/>
              </a:solidFill>
              <a:latin typeface="+mj-lt"/>
              <a:cs typeface="Times New Roman" pitchFamily="18" charset="0"/>
            </a:endParaRPr>
          </a:p>
        </p:txBody>
      </p:sp>
      <p:sp>
        <p:nvSpPr>
          <p:cNvPr id="324" name="Rectangle 95"/>
          <p:cNvSpPr>
            <a:spLocks noChangeArrowheads="1"/>
          </p:cNvSpPr>
          <p:nvPr/>
        </p:nvSpPr>
        <p:spPr bwMode="auto">
          <a:xfrm>
            <a:off x="5425346" y="3928771"/>
            <a:ext cx="351058"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339</a:t>
            </a:r>
            <a:endParaRPr lang="en-US" sz="2800" b="0">
              <a:solidFill>
                <a:schemeClr val="tx1"/>
              </a:solidFill>
              <a:latin typeface="+mj-lt"/>
              <a:cs typeface="Times New Roman" pitchFamily="18" charset="0"/>
            </a:endParaRPr>
          </a:p>
        </p:txBody>
      </p:sp>
      <p:sp>
        <p:nvSpPr>
          <p:cNvPr id="325" name="Rectangle 96"/>
          <p:cNvSpPr>
            <a:spLocks noChangeArrowheads="1"/>
          </p:cNvSpPr>
          <p:nvPr/>
        </p:nvSpPr>
        <p:spPr bwMode="auto">
          <a:xfrm>
            <a:off x="5282471" y="4212933"/>
            <a:ext cx="642805"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37,583</a:t>
            </a:r>
            <a:endParaRPr lang="en-US" sz="2800" b="0">
              <a:solidFill>
                <a:schemeClr val="tx1"/>
              </a:solidFill>
              <a:latin typeface="+mj-lt"/>
              <a:cs typeface="Times New Roman" pitchFamily="18" charset="0"/>
            </a:endParaRPr>
          </a:p>
        </p:txBody>
      </p:sp>
      <p:sp>
        <p:nvSpPr>
          <p:cNvPr id="326" name="Rectangle 97"/>
          <p:cNvSpPr>
            <a:spLocks noChangeArrowheads="1"/>
          </p:cNvSpPr>
          <p:nvPr/>
        </p:nvSpPr>
        <p:spPr bwMode="auto">
          <a:xfrm>
            <a:off x="5425346" y="4520908"/>
            <a:ext cx="351058"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150</a:t>
            </a:r>
            <a:endParaRPr lang="en-US" sz="2800" b="0">
              <a:solidFill>
                <a:schemeClr val="tx1"/>
              </a:solidFill>
              <a:latin typeface="+mj-lt"/>
              <a:cs typeface="Times New Roman" pitchFamily="18" charset="0"/>
            </a:endParaRPr>
          </a:p>
        </p:txBody>
      </p:sp>
      <p:sp>
        <p:nvSpPr>
          <p:cNvPr id="327" name="Rectangle 98"/>
          <p:cNvSpPr>
            <a:spLocks noChangeArrowheads="1"/>
          </p:cNvSpPr>
          <p:nvPr/>
        </p:nvSpPr>
        <p:spPr bwMode="auto">
          <a:xfrm>
            <a:off x="5425346" y="4814596"/>
            <a:ext cx="351058" cy="276999"/>
          </a:xfrm>
          <a:prstGeom prst="rect">
            <a:avLst/>
          </a:prstGeom>
          <a:noFill/>
          <a:ln w="9525">
            <a:noFill/>
            <a:miter lim="800000"/>
            <a:headEnd/>
            <a:tailEnd/>
          </a:ln>
        </p:spPr>
        <p:txBody>
          <a:bodyPr wrap="none" lIns="0" tIns="0" rIns="0" bIns="0">
            <a:prstTxWarp prst="textNoShape">
              <a:avLst/>
            </a:prstTxWarp>
            <a:spAutoFit/>
          </a:bodyPr>
          <a:lstStyle/>
          <a:p>
            <a:r>
              <a:rPr lang="en-US" b="0">
                <a:solidFill>
                  <a:srgbClr val="000000"/>
                </a:solidFill>
                <a:latin typeface="+mj-lt"/>
                <a:cs typeface="Times New Roman" pitchFamily="18" charset="0"/>
              </a:rPr>
              <a:t>266</a:t>
            </a:r>
            <a:endParaRPr lang="en-US" sz="2800" b="0">
              <a:solidFill>
                <a:schemeClr val="tx1"/>
              </a:solidFill>
              <a:latin typeface="+mj-lt"/>
              <a:cs typeface="Times New Roman" pitchFamily="18" charset="0"/>
            </a:endParaRPr>
          </a:p>
        </p:txBody>
      </p:sp>
      <p:sp>
        <p:nvSpPr>
          <p:cNvPr id="328" name="Rectangle 104"/>
          <p:cNvSpPr>
            <a:spLocks noChangeArrowheads="1"/>
          </p:cNvSpPr>
          <p:nvPr/>
        </p:nvSpPr>
        <p:spPr bwMode="auto">
          <a:xfrm>
            <a:off x="6536352" y="3017546"/>
            <a:ext cx="833562" cy="498598"/>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lang="en-US" b="0">
                <a:solidFill>
                  <a:srgbClr val="000000"/>
                </a:solidFill>
                <a:latin typeface="+mj-lt"/>
                <a:cs typeface="Times New Roman" pitchFamily="18" charset="0"/>
              </a:rPr>
              <a:t>Reserves</a:t>
            </a:r>
            <a:br>
              <a:rPr lang="en-US" b="0">
                <a:solidFill>
                  <a:srgbClr val="000000"/>
                </a:solidFill>
                <a:latin typeface="+mj-lt"/>
                <a:cs typeface="Times New Roman" pitchFamily="18" charset="0"/>
              </a:rPr>
            </a:br>
            <a:r>
              <a:rPr lang="en-US" b="0">
                <a:solidFill>
                  <a:srgbClr val="000000"/>
                </a:solidFill>
                <a:latin typeface="+mj-lt"/>
                <a:cs typeface="Times New Roman" pitchFamily="18" charset="0"/>
              </a:rPr>
              <a:t>2000</a:t>
            </a:r>
            <a:endParaRPr lang="en-US" sz="2800" b="0">
              <a:solidFill>
                <a:schemeClr val="tx1"/>
              </a:solidFill>
              <a:latin typeface="+mj-lt"/>
              <a:cs typeface="Times New Roman" pitchFamily="18" charset="0"/>
            </a:endParaRPr>
          </a:p>
        </p:txBody>
      </p:sp>
      <p:sp>
        <p:nvSpPr>
          <p:cNvPr id="329" name="Rectangle 105"/>
          <p:cNvSpPr>
            <a:spLocks noChangeArrowheads="1"/>
          </p:cNvSpPr>
          <p:nvPr/>
        </p:nvSpPr>
        <p:spPr bwMode="auto">
          <a:xfrm>
            <a:off x="6836115" y="3644608"/>
            <a:ext cx="23403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10</a:t>
            </a:r>
            <a:endParaRPr lang="en-US" sz="2800" b="0">
              <a:solidFill>
                <a:schemeClr val="tx1"/>
              </a:solidFill>
              <a:latin typeface="+mj-lt"/>
              <a:cs typeface="Times New Roman" pitchFamily="18" charset="0"/>
            </a:endParaRPr>
          </a:p>
        </p:txBody>
      </p:sp>
      <p:sp>
        <p:nvSpPr>
          <p:cNvPr id="330" name="Rectangle 106"/>
          <p:cNvSpPr>
            <a:spLocks noChangeArrowheads="1"/>
          </p:cNvSpPr>
          <p:nvPr/>
        </p:nvSpPr>
        <p:spPr bwMode="auto">
          <a:xfrm>
            <a:off x="6777605" y="3928771"/>
            <a:ext cx="35105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340</a:t>
            </a:r>
            <a:endParaRPr lang="en-US" sz="2800" b="0">
              <a:solidFill>
                <a:schemeClr val="tx1"/>
              </a:solidFill>
              <a:latin typeface="+mj-lt"/>
              <a:cs typeface="Times New Roman" pitchFamily="18" charset="0"/>
            </a:endParaRPr>
          </a:p>
        </p:txBody>
      </p:sp>
      <p:sp>
        <p:nvSpPr>
          <p:cNvPr id="331" name="Rectangle 107"/>
          <p:cNvSpPr>
            <a:spLocks noChangeArrowheads="1"/>
          </p:cNvSpPr>
          <p:nvPr/>
        </p:nvSpPr>
        <p:spPr bwMode="auto">
          <a:xfrm>
            <a:off x="6573222" y="4212933"/>
            <a:ext cx="759824"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140,000</a:t>
            </a:r>
            <a:endParaRPr lang="en-US" sz="2800" b="0">
              <a:solidFill>
                <a:schemeClr val="tx1"/>
              </a:solidFill>
              <a:latin typeface="+mj-lt"/>
              <a:cs typeface="Times New Roman" pitchFamily="18" charset="0"/>
            </a:endParaRPr>
          </a:p>
        </p:txBody>
      </p:sp>
      <p:sp>
        <p:nvSpPr>
          <p:cNvPr id="332" name="Rectangle 108"/>
          <p:cNvSpPr>
            <a:spLocks noChangeArrowheads="1"/>
          </p:cNvSpPr>
          <p:nvPr/>
        </p:nvSpPr>
        <p:spPr bwMode="auto">
          <a:xfrm>
            <a:off x="6836115" y="4520908"/>
            <a:ext cx="23403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64</a:t>
            </a:r>
            <a:endParaRPr lang="en-US" sz="2800" b="0">
              <a:solidFill>
                <a:schemeClr val="tx1"/>
              </a:solidFill>
              <a:latin typeface="+mj-lt"/>
              <a:cs typeface="Times New Roman" pitchFamily="18" charset="0"/>
            </a:endParaRPr>
          </a:p>
        </p:txBody>
      </p:sp>
      <p:sp>
        <p:nvSpPr>
          <p:cNvPr id="333" name="Rectangle 109"/>
          <p:cNvSpPr>
            <a:spLocks noChangeArrowheads="1"/>
          </p:cNvSpPr>
          <p:nvPr/>
        </p:nvSpPr>
        <p:spPr bwMode="auto">
          <a:xfrm>
            <a:off x="6777605" y="4814596"/>
            <a:ext cx="35105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a:solidFill>
                  <a:srgbClr val="000000"/>
                </a:solidFill>
                <a:latin typeface="+mj-lt"/>
                <a:cs typeface="Times New Roman" pitchFamily="18" charset="0"/>
              </a:rPr>
              <a:t>190</a:t>
            </a:r>
            <a:endParaRPr lang="en-US" sz="2800" b="0">
              <a:solidFill>
                <a:schemeClr val="tx1"/>
              </a:solidFill>
              <a:latin typeface="+mj-lt"/>
              <a:cs typeface="Times New Roman" pitchFamily="18" charset="0"/>
            </a:endParaRPr>
          </a:p>
        </p:txBody>
      </p:sp>
      <p:sp>
        <p:nvSpPr>
          <p:cNvPr id="334" name="Rectangle 115"/>
          <p:cNvSpPr>
            <a:spLocks noChangeArrowheads="1"/>
          </p:cNvSpPr>
          <p:nvPr/>
        </p:nvSpPr>
        <p:spPr bwMode="auto">
          <a:xfrm>
            <a:off x="4003195" y="2392071"/>
            <a:ext cx="4163512" cy="41857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b="1" i="1" dirty="0">
                <a:solidFill>
                  <a:srgbClr val="000000"/>
                </a:solidFill>
                <a:latin typeface="+mj-lt"/>
                <a:cs typeface="Times New Roman" pitchFamily="18" charset="0"/>
              </a:rPr>
              <a:t>World Reserves and Cumulative Production</a:t>
            </a:r>
            <a:r>
              <a:rPr lang="en-US" i="1" dirty="0">
                <a:solidFill>
                  <a:srgbClr val="000000"/>
                </a:solidFill>
                <a:latin typeface="+mj-lt"/>
                <a:cs typeface="Times New Roman" pitchFamily="18" charset="0"/>
              </a:rPr>
              <a:t/>
            </a:r>
            <a:br>
              <a:rPr lang="en-US" i="1" dirty="0">
                <a:solidFill>
                  <a:srgbClr val="000000"/>
                </a:solidFill>
                <a:latin typeface="+mj-lt"/>
                <a:cs typeface="Times New Roman" pitchFamily="18" charset="0"/>
              </a:rPr>
            </a:br>
            <a:r>
              <a:rPr lang="en-US" sz="1600" b="0" i="1" dirty="0">
                <a:solidFill>
                  <a:srgbClr val="000000"/>
                </a:solidFill>
                <a:latin typeface="+mj-lt"/>
                <a:cs typeface="Times New Roman" pitchFamily="18" charset="0"/>
              </a:rPr>
              <a:t>(select minerals -- millions of metric tons)</a:t>
            </a:r>
            <a:endParaRPr lang="en-US" sz="1600" i="1" dirty="0">
              <a:solidFill>
                <a:schemeClr val="tx1"/>
              </a:solidFill>
              <a:latin typeface="+mj-lt"/>
              <a:cs typeface="Times New Roman" pitchFamily="18" charset="0"/>
            </a:endParaRPr>
          </a:p>
        </p:txBody>
      </p:sp>
      <p:sp>
        <p:nvSpPr>
          <p:cNvPr id="33" name="Rectangle 104"/>
          <p:cNvSpPr>
            <a:spLocks noChangeArrowheads="1"/>
          </p:cNvSpPr>
          <p:nvPr/>
        </p:nvSpPr>
        <p:spPr bwMode="auto">
          <a:xfrm>
            <a:off x="7829742" y="3013646"/>
            <a:ext cx="833562" cy="498598"/>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lang="en-US" b="0" dirty="0">
                <a:solidFill>
                  <a:srgbClr val="000000"/>
                </a:solidFill>
                <a:latin typeface="+mj-lt"/>
                <a:cs typeface="Times New Roman" pitchFamily="18" charset="0"/>
              </a:rPr>
              <a:t>Reserves</a:t>
            </a:r>
            <a:br>
              <a:rPr lang="en-US" b="0" dirty="0">
                <a:solidFill>
                  <a:srgbClr val="000000"/>
                </a:solidFill>
                <a:latin typeface="+mj-lt"/>
                <a:cs typeface="Times New Roman" pitchFamily="18" charset="0"/>
              </a:rPr>
            </a:br>
            <a:r>
              <a:rPr lang="en-US" b="0" dirty="0" smtClean="0">
                <a:solidFill>
                  <a:srgbClr val="000000"/>
                </a:solidFill>
                <a:latin typeface="+mj-lt"/>
                <a:cs typeface="Times New Roman" pitchFamily="18" charset="0"/>
              </a:rPr>
              <a:t>2015</a:t>
            </a:r>
            <a:endParaRPr lang="en-US" sz="2800" b="0" dirty="0">
              <a:solidFill>
                <a:schemeClr val="tx1"/>
              </a:solidFill>
              <a:latin typeface="+mj-lt"/>
              <a:cs typeface="Times New Roman" pitchFamily="18" charset="0"/>
            </a:endParaRPr>
          </a:p>
        </p:txBody>
      </p:sp>
      <p:sp>
        <p:nvSpPr>
          <p:cNvPr id="34" name="Rectangle 105"/>
          <p:cNvSpPr>
            <a:spLocks noChangeArrowheads="1"/>
          </p:cNvSpPr>
          <p:nvPr/>
        </p:nvSpPr>
        <p:spPr bwMode="auto">
          <a:xfrm>
            <a:off x="8100651" y="3640708"/>
            <a:ext cx="291747"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dirty="0" smtClean="0">
                <a:solidFill>
                  <a:srgbClr val="000000"/>
                </a:solidFill>
                <a:latin typeface="+mj-lt"/>
                <a:cs typeface="Times New Roman" pitchFamily="18" charset="0"/>
              </a:rPr>
              <a:t>4.8</a:t>
            </a:r>
            <a:endParaRPr lang="en-US" sz="2800" b="0" dirty="0">
              <a:solidFill>
                <a:schemeClr val="tx1"/>
              </a:solidFill>
              <a:latin typeface="+mj-lt"/>
              <a:cs typeface="Times New Roman" pitchFamily="18" charset="0"/>
            </a:endParaRPr>
          </a:p>
        </p:txBody>
      </p:sp>
      <p:sp>
        <p:nvSpPr>
          <p:cNvPr id="35" name="Rectangle 106"/>
          <p:cNvSpPr>
            <a:spLocks noChangeArrowheads="1"/>
          </p:cNvSpPr>
          <p:nvPr/>
        </p:nvSpPr>
        <p:spPr bwMode="auto">
          <a:xfrm>
            <a:off x="8070995" y="3924871"/>
            <a:ext cx="35105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dirty="0" smtClean="0">
                <a:solidFill>
                  <a:srgbClr val="000000"/>
                </a:solidFill>
                <a:latin typeface="+mj-lt"/>
                <a:cs typeface="Times New Roman" pitchFamily="18" charset="0"/>
              </a:rPr>
              <a:t>72</a:t>
            </a:r>
            <a:r>
              <a:rPr lang="en-US" b="0" dirty="0" smtClean="0">
                <a:solidFill>
                  <a:srgbClr val="000000"/>
                </a:solidFill>
                <a:latin typeface="+mj-lt"/>
                <a:cs typeface="Times New Roman" pitchFamily="18" charset="0"/>
              </a:rPr>
              <a:t>0</a:t>
            </a:r>
            <a:endParaRPr lang="en-US" sz="2800" b="0" dirty="0">
              <a:solidFill>
                <a:schemeClr val="tx1"/>
              </a:solidFill>
              <a:latin typeface="+mj-lt"/>
              <a:cs typeface="Times New Roman" pitchFamily="18" charset="0"/>
            </a:endParaRPr>
          </a:p>
        </p:txBody>
      </p:sp>
      <p:sp>
        <p:nvSpPr>
          <p:cNvPr id="36" name="Rectangle 107"/>
          <p:cNvSpPr>
            <a:spLocks noChangeArrowheads="1"/>
          </p:cNvSpPr>
          <p:nvPr/>
        </p:nvSpPr>
        <p:spPr bwMode="auto">
          <a:xfrm>
            <a:off x="7866612" y="4209033"/>
            <a:ext cx="759824"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dirty="0" smtClean="0">
                <a:solidFill>
                  <a:srgbClr val="000000"/>
                </a:solidFill>
                <a:latin typeface="+mj-lt"/>
                <a:cs typeface="Times New Roman" pitchFamily="18" charset="0"/>
              </a:rPr>
              <a:t>186,000</a:t>
            </a:r>
            <a:endParaRPr lang="en-US" sz="2800" b="0" dirty="0">
              <a:solidFill>
                <a:schemeClr val="tx1"/>
              </a:solidFill>
              <a:latin typeface="+mj-lt"/>
              <a:cs typeface="Times New Roman" pitchFamily="18" charset="0"/>
            </a:endParaRPr>
          </a:p>
        </p:txBody>
      </p:sp>
      <p:sp>
        <p:nvSpPr>
          <p:cNvPr id="37" name="Rectangle 108"/>
          <p:cNvSpPr>
            <a:spLocks noChangeArrowheads="1"/>
          </p:cNvSpPr>
          <p:nvPr/>
        </p:nvSpPr>
        <p:spPr bwMode="auto">
          <a:xfrm>
            <a:off x="8129505" y="4517008"/>
            <a:ext cx="234038"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b="0" dirty="0" smtClean="0">
                <a:solidFill>
                  <a:srgbClr val="000000"/>
                </a:solidFill>
                <a:latin typeface="+mj-lt"/>
                <a:cs typeface="Times New Roman" pitchFamily="18" charset="0"/>
              </a:rPr>
              <a:t>89</a:t>
            </a:r>
            <a:endParaRPr lang="en-US" sz="2800" b="0" dirty="0">
              <a:solidFill>
                <a:schemeClr val="tx1"/>
              </a:solidFill>
              <a:latin typeface="+mj-lt"/>
              <a:cs typeface="Times New Roman" pitchFamily="18" charset="0"/>
            </a:endParaRPr>
          </a:p>
        </p:txBody>
      </p:sp>
      <p:sp>
        <p:nvSpPr>
          <p:cNvPr id="38" name="Rectangle 109"/>
          <p:cNvSpPr>
            <a:spLocks noChangeArrowheads="1"/>
          </p:cNvSpPr>
          <p:nvPr/>
        </p:nvSpPr>
        <p:spPr bwMode="auto">
          <a:xfrm>
            <a:off x="8070995" y="4810696"/>
            <a:ext cx="351057" cy="276999"/>
          </a:xfrm>
          <a:prstGeom prst="rect">
            <a:avLst/>
          </a:prstGeom>
          <a:noFill/>
          <a:ln w="9525">
            <a:noFill/>
            <a:miter lim="800000"/>
            <a:headEnd/>
            <a:tailEnd/>
          </a:ln>
        </p:spPr>
        <p:txBody>
          <a:bodyPr wrap="none" lIns="0" tIns="0" rIns="0" bIns="0">
            <a:prstTxWarp prst="textNoShape">
              <a:avLst/>
            </a:prstTxWarp>
            <a:spAutoFit/>
          </a:bodyPr>
          <a:lstStyle/>
          <a:p>
            <a:pPr algn="ctr"/>
            <a:r>
              <a:rPr lang="en-US" dirty="0" smtClean="0">
                <a:solidFill>
                  <a:srgbClr val="000000"/>
                </a:solidFill>
                <a:latin typeface="+mj-lt"/>
                <a:cs typeface="Times New Roman" pitchFamily="18" charset="0"/>
              </a:rPr>
              <a:t>20</a:t>
            </a:r>
            <a:r>
              <a:rPr lang="en-US" b="0" dirty="0" smtClean="0">
                <a:solidFill>
                  <a:srgbClr val="000000"/>
                </a:solidFill>
                <a:latin typeface="+mj-lt"/>
                <a:cs typeface="Times New Roman" pitchFamily="18" charset="0"/>
              </a:rPr>
              <a:t>0</a:t>
            </a:r>
            <a:endParaRPr lang="en-US" sz="2800" b="0" dirty="0">
              <a:solidFill>
                <a:schemeClr val="tx1"/>
              </a:solidFill>
              <a:latin typeface="+mj-lt"/>
              <a:cs typeface="Times New Roman" pitchFamily="18" charset="0"/>
            </a:endParaRPr>
          </a:p>
        </p:txBody>
      </p:sp>
    </p:spTree>
    <p:extLst>
      <p:ext uri="{BB962C8B-B14F-4D97-AF65-F5344CB8AC3E}">
        <p14:creationId xmlns:p14="http://schemas.microsoft.com/office/powerpoint/2010/main" val="68658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8921"/>
            <a:ext cx="7772400" cy="1166744"/>
          </a:xfrm>
        </p:spPr>
        <p:txBody>
          <a:bodyPr anchor="ctr"/>
          <a:lstStyle/>
          <a:p>
            <a:pPr>
              <a:lnSpc>
                <a:spcPts val="4000"/>
              </a:lnSpc>
            </a:pPr>
            <a:r>
              <a:rPr lang="en-US" dirty="0"/>
              <a:t>Are Resources </a:t>
            </a:r>
            <a:r>
              <a:rPr lang="en-US" dirty="0" smtClean="0"/>
              <a:t>Becoming </a:t>
            </a:r>
            <a:br>
              <a:rPr lang="en-US" dirty="0" smtClean="0"/>
            </a:br>
            <a:r>
              <a:rPr lang="en-US" dirty="0" smtClean="0"/>
              <a:t>Less Abundant?</a:t>
            </a:r>
            <a:endParaRPr lang="en-US" dirty="0"/>
          </a:p>
        </p:txBody>
      </p:sp>
    </p:spTree>
    <p:extLst>
      <p:ext uri="{BB962C8B-B14F-4D97-AF65-F5344CB8AC3E}">
        <p14:creationId xmlns:p14="http://schemas.microsoft.com/office/powerpoint/2010/main" val="3710231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5794"/>
            <a:ext cx="8904855" cy="913744"/>
          </a:xfrm>
        </p:spPr>
        <p:txBody>
          <a:bodyPr/>
          <a:lstStyle/>
          <a:p>
            <a:pPr>
              <a:lnSpc>
                <a:spcPts val="3500"/>
              </a:lnSpc>
            </a:pPr>
            <a:r>
              <a:rPr lang="en-US" dirty="0" smtClean="0"/>
              <a:t>Resource Prices and </a:t>
            </a:r>
            <a:br>
              <a:rPr lang="en-US" dirty="0" smtClean="0"/>
            </a:br>
            <a:r>
              <a:rPr lang="en-US" dirty="0" smtClean="0"/>
              <a:t>Information About Scarcity</a:t>
            </a:r>
            <a:endParaRPr lang="en-US" dirty="0"/>
          </a:p>
        </p:txBody>
      </p:sp>
      <p:sp>
        <p:nvSpPr>
          <p:cNvPr id="3" name="Content Placeholder 2"/>
          <p:cNvSpPr>
            <a:spLocks noGrp="1"/>
          </p:cNvSpPr>
          <p:nvPr>
            <p:ph idx="1"/>
          </p:nvPr>
        </p:nvSpPr>
        <p:spPr>
          <a:xfrm>
            <a:off x="140675" y="1120566"/>
            <a:ext cx="8883749" cy="5334941"/>
          </a:xfrm>
        </p:spPr>
        <p:txBody>
          <a:bodyPr/>
          <a:lstStyle/>
          <a:p>
            <a:pPr marL="231775" indent="-231775"/>
            <a:r>
              <a:rPr lang="en-US" sz="2500" dirty="0">
                <a:solidFill>
                  <a:srgbClr val="32302A"/>
                </a:solidFill>
              </a:rPr>
              <a:t>Resource price trends provide information about how a resource’s scarcity is changing. </a:t>
            </a:r>
          </a:p>
          <a:p>
            <a:pPr marL="631825" lvl="1" indent="-231775"/>
            <a:r>
              <a:rPr lang="en-US" sz="2500" dirty="0">
                <a:solidFill>
                  <a:srgbClr val="32302A"/>
                </a:solidFill>
              </a:rPr>
              <a:t>If the scarcity of a resource is increasing relative to demand, the price of the resource will rise when it is allocated by markets.</a:t>
            </a:r>
          </a:p>
          <a:p>
            <a:pPr marL="631825" lvl="1" indent="-231775"/>
            <a:r>
              <a:rPr lang="en-US" sz="2500" dirty="0">
                <a:solidFill>
                  <a:srgbClr val="32302A"/>
                </a:solidFill>
              </a:rPr>
              <a:t>The trend in the price of most mineral resources has been downward for at least a century, indicating that the relative scarcity </a:t>
            </a:r>
            <a:r>
              <a:rPr lang="en-US" sz="2500" dirty="0" smtClean="0">
                <a:solidFill>
                  <a:srgbClr val="32302A"/>
                </a:solidFill>
              </a:rPr>
              <a:t>of </a:t>
            </a:r>
            <a:r>
              <a:rPr lang="en-US" sz="2500" dirty="0">
                <a:solidFill>
                  <a:srgbClr val="32302A"/>
                </a:solidFill>
              </a:rPr>
              <a:t>those resources has been declining.</a:t>
            </a:r>
          </a:p>
          <a:p>
            <a:pPr marL="631825" lvl="1" indent="-231775"/>
            <a:r>
              <a:rPr lang="en-US" sz="2500" dirty="0">
                <a:solidFill>
                  <a:srgbClr val="32302A"/>
                </a:solidFill>
              </a:rPr>
              <a:t>A classic study by Barnett &amp; Morse found the real price of resources fell during 1870-1963.</a:t>
            </a:r>
          </a:p>
          <a:p>
            <a:pPr marL="631825" lvl="1" indent="-231775"/>
            <a:r>
              <a:rPr lang="en-US" sz="2500" dirty="0">
                <a:solidFill>
                  <a:srgbClr val="32302A"/>
                </a:solidFill>
              </a:rPr>
              <a:t>A recent study by </a:t>
            </a:r>
            <a:r>
              <a:rPr lang="en-US" sz="2500" dirty="0" err="1">
                <a:solidFill>
                  <a:srgbClr val="32302A"/>
                </a:solidFill>
              </a:rPr>
              <a:t>Baumol</a:t>
            </a:r>
            <a:r>
              <a:rPr lang="en-US" sz="2500" dirty="0">
                <a:solidFill>
                  <a:srgbClr val="32302A"/>
                </a:solidFill>
              </a:rPr>
              <a:t> &amp; Blackman found a composite index of mineral prices declined from 185 in 1905 to 100 in 2000, a reduction in mineral prices, on average, of 46%.</a:t>
            </a:r>
          </a:p>
        </p:txBody>
      </p:sp>
    </p:spTree>
    <p:extLst>
      <p:ext uri="{BB962C8B-B14F-4D97-AF65-F5344CB8AC3E}">
        <p14:creationId xmlns:p14="http://schemas.microsoft.com/office/powerpoint/2010/main" val="538422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103939" y="216265"/>
            <a:ext cx="8904855" cy="842348"/>
          </a:xfrm>
        </p:spPr>
        <p:txBody>
          <a:bodyPr/>
          <a:lstStyle/>
          <a:p>
            <a:pPr>
              <a:lnSpc>
                <a:spcPts val="3000"/>
              </a:lnSpc>
            </a:pPr>
            <a:r>
              <a:rPr lang="en-US" sz="3100" dirty="0" smtClean="0"/>
              <a:t>Real Crude Oil and Natural </a:t>
            </a:r>
            <a:br>
              <a:rPr lang="en-US" sz="3100" dirty="0" smtClean="0"/>
            </a:br>
            <a:r>
              <a:rPr lang="en-US" sz="3100" dirty="0" smtClean="0"/>
              <a:t>Gas Prices, 1949 to 2015</a:t>
            </a:r>
            <a:endParaRPr lang="en-US" sz="3100" dirty="0"/>
          </a:p>
        </p:txBody>
      </p:sp>
      <p:sp>
        <p:nvSpPr>
          <p:cNvPr id="41" name="Text Box 10"/>
          <p:cNvSpPr txBox="1">
            <a:spLocks noChangeArrowheads="1"/>
          </p:cNvSpPr>
          <p:nvPr/>
        </p:nvSpPr>
        <p:spPr bwMode="auto">
          <a:xfrm>
            <a:off x="73111" y="1079044"/>
            <a:ext cx="4799514" cy="355943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The real </a:t>
            </a:r>
            <a:r>
              <a:rPr lang="en-US" sz="2200" dirty="0" smtClean="0">
                <a:latin typeface="+mj-lt"/>
                <a:cs typeface="Times New Roman" pitchFamily="18" charset="0"/>
              </a:rPr>
              <a:t>prices </a:t>
            </a:r>
            <a:r>
              <a:rPr lang="en-US" sz="2200" dirty="0">
                <a:latin typeface="+mj-lt"/>
                <a:cs typeface="Times New Roman" pitchFamily="18" charset="0"/>
              </a:rPr>
              <a:t>of crude oil </a:t>
            </a:r>
            <a:r>
              <a:rPr lang="en-US" sz="2200" dirty="0" smtClean="0">
                <a:latin typeface="+mj-lt"/>
                <a:cs typeface="Times New Roman" pitchFamily="18" charset="0"/>
              </a:rPr>
              <a:t>and natural gas show a similar pattern of rising in the 1970s, falling in the 1980s &amp; 1990s, and rising sharply again in the 2000s. </a:t>
            </a:r>
          </a:p>
          <a:p>
            <a:pPr marL="115888" indent="-115888">
              <a:lnSpc>
                <a:spcPct val="90000"/>
              </a:lnSpc>
              <a:spcBef>
                <a:spcPts val="900"/>
              </a:spcBef>
              <a:buFontTx/>
              <a:buChar char="•"/>
            </a:pPr>
            <a:r>
              <a:rPr lang="en-US" sz="2200" dirty="0" smtClean="0">
                <a:latin typeface="+mj-lt"/>
                <a:cs typeface="Times New Roman" pitchFamily="18" charset="0"/>
              </a:rPr>
              <a:t>Recent technological innovations in fracking technology have greatly expanded natural gas reserves and production, resulting in natural gas prices declining sharply in recent years to by almost a third of the real 2008 price.</a:t>
            </a:r>
          </a:p>
        </p:txBody>
      </p:sp>
      <p:grpSp>
        <p:nvGrpSpPr>
          <p:cNvPr id="5" name="Group 4"/>
          <p:cNvGrpSpPr/>
          <p:nvPr/>
        </p:nvGrpSpPr>
        <p:grpSpPr>
          <a:xfrm>
            <a:off x="4872625" y="1079045"/>
            <a:ext cx="4136168" cy="5497119"/>
            <a:chOff x="4872625" y="1079045"/>
            <a:chExt cx="4136168" cy="5497119"/>
          </a:xfrm>
        </p:grpSpPr>
        <p:sp>
          <p:nvSpPr>
            <p:cNvPr id="4" name="Rounded Rectangle 3"/>
            <p:cNvSpPr/>
            <p:nvPr/>
          </p:nvSpPr>
          <p:spPr>
            <a:xfrm>
              <a:off x="4872625" y="1079045"/>
              <a:ext cx="4136168" cy="5497119"/>
            </a:xfrm>
            <a:prstGeom prst="roundRect">
              <a:avLst>
                <a:gd name="adj" fmla="val 4042"/>
              </a:avLst>
            </a:prstGeom>
            <a:solidFill>
              <a:srgbClr val="FEE698"/>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307" t="3551" r="1749" b="-1"/>
            <a:stretch/>
          </p:blipFill>
          <p:spPr>
            <a:xfrm>
              <a:off x="5022697" y="1104096"/>
              <a:ext cx="3948600" cy="28346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10" t="5548" r="4876"/>
            <a:stretch/>
          </p:blipFill>
          <p:spPr>
            <a:xfrm>
              <a:off x="4949632" y="3820438"/>
              <a:ext cx="4044556" cy="2743200"/>
            </a:xfrm>
            <a:prstGeom prst="roundRect">
              <a:avLst>
                <a:gd name="adj" fmla="val 4795"/>
              </a:avLst>
            </a:prstGeom>
          </p:spPr>
        </p:pic>
      </p:grpSp>
    </p:spTree>
    <p:extLst>
      <p:ext uri="{BB962C8B-B14F-4D97-AF65-F5344CB8AC3E}">
        <p14:creationId xmlns:p14="http://schemas.microsoft.com/office/powerpoint/2010/main" val="1860516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2701"/>
            <a:ext cx="7772400" cy="947913"/>
          </a:xfrm>
        </p:spPr>
        <p:txBody>
          <a:bodyPr anchor="ctr"/>
          <a:lstStyle/>
          <a:p>
            <a:r>
              <a:rPr lang="en-US" dirty="0"/>
              <a:t>Renewable Resources</a:t>
            </a:r>
          </a:p>
        </p:txBody>
      </p:sp>
    </p:spTree>
    <p:extLst>
      <p:ext uri="{BB962C8B-B14F-4D97-AF65-F5344CB8AC3E}">
        <p14:creationId xmlns:p14="http://schemas.microsoft.com/office/powerpoint/2010/main" val="4090153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6594"/>
            <a:ext cx="8904855" cy="1170220"/>
          </a:xfrm>
        </p:spPr>
        <p:txBody>
          <a:bodyPr/>
          <a:lstStyle/>
          <a:p>
            <a:pPr>
              <a:lnSpc>
                <a:spcPts val="3500"/>
              </a:lnSpc>
            </a:pPr>
            <a:r>
              <a:rPr lang="en-US" dirty="0"/>
              <a:t>Property Rights and the </a:t>
            </a:r>
            <a:br>
              <a:rPr lang="en-US" dirty="0"/>
            </a:br>
            <a:r>
              <a:rPr lang="en-US" dirty="0"/>
              <a:t>Supply of Renewable Resources</a:t>
            </a:r>
          </a:p>
        </p:txBody>
      </p:sp>
      <p:sp>
        <p:nvSpPr>
          <p:cNvPr id="3" name="Content Placeholder 2"/>
          <p:cNvSpPr>
            <a:spLocks noGrp="1"/>
          </p:cNvSpPr>
          <p:nvPr>
            <p:ph idx="1"/>
          </p:nvPr>
        </p:nvSpPr>
        <p:spPr>
          <a:xfrm>
            <a:off x="140675" y="1111843"/>
            <a:ext cx="8883749" cy="4196412"/>
          </a:xfrm>
        </p:spPr>
        <p:txBody>
          <a:bodyPr/>
          <a:lstStyle/>
          <a:p>
            <a:pPr marL="231775" indent="-231775"/>
            <a:r>
              <a:rPr lang="en-US" dirty="0">
                <a:solidFill>
                  <a:srgbClr val="32302A"/>
                </a:solidFill>
              </a:rPr>
              <a:t>Renewable resources are those that </a:t>
            </a:r>
            <a:r>
              <a:rPr lang="en-US" dirty="0" smtClean="0">
                <a:solidFill>
                  <a:srgbClr val="32302A"/>
                </a:solidFill>
              </a:rPr>
              <a:t>can be </a:t>
            </a:r>
            <a:r>
              <a:rPr lang="en-US" dirty="0">
                <a:solidFill>
                  <a:srgbClr val="32302A"/>
                </a:solidFill>
              </a:rPr>
              <a:t>renewed in nature, like water flows, </a:t>
            </a:r>
            <a:r>
              <a:rPr lang="en-US" dirty="0" smtClean="0">
                <a:solidFill>
                  <a:srgbClr val="32302A"/>
                </a:solidFill>
              </a:rPr>
              <a:t>and </a:t>
            </a:r>
            <a:r>
              <a:rPr lang="en-US" dirty="0">
                <a:solidFill>
                  <a:srgbClr val="32302A"/>
                </a:solidFill>
              </a:rPr>
              <a:t>those that can be grown, </a:t>
            </a:r>
            <a:r>
              <a:rPr lang="en-US" dirty="0" smtClean="0">
                <a:solidFill>
                  <a:srgbClr val="32302A"/>
                </a:solidFill>
              </a:rPr>
              <a:t/>
            </a:r>
            <a:br>
              <a:rPr lang="en-US" dirty="0" smtClean="0">
                <a:solidFill>
                  <a:srgbClr val="32302A"/>
                </a:solidFill>
              </a:rPr>
            </a:br>
            <a:r>
              <a:rPr lang="en-US" dirty="0" smtClean="0">
                <a:solidFill>
                  <a:srgbClr val="32302A"/>
                </a:solidFill>
              </a:rPr>
              <a:t>like </a:t>
            </a:r>
            <a:r>
              <a:rPr lang="en-US" dirty="0">
                <a:solidFill>
                  <a:srgbClr val="32302A"/>
                </a:solidFill>
              </a:rPr>
              <a:t>timber.</a:t>
            </a:r>
          </a:p>
          <a:p>
            <a:pPr marL="231775" indent="-231775"/>
            <a:r>
              <a:rPr lang="en-US" dirty="0">
                <a:solidFill>
                  <a:srgbClr val="32302A"/>
                </a:solidFill>
              </a:rPr>
              <a:t>When property rights are well defined and market forces used to allocate resources, </a:t>
            </a:r>
            <a:r>
              <a:rPr lang="en-US" dirty="0" smtClean="0">
                <a:solidFill>
                  <a:srgbClr val="32302A"/>
                </a:solidFill>
              </a:rPr>
              <a:t>the </a:t>
            </a:r>
            <a:r>
              <a:rPr lang="en-US" dirty="0">
                <a:solidFill>
                  <a:srgbClr val="32302A"/>
                </a:solidFill>
              </a:rPr>
              <a:t>future supply of renewable resources </a:t>
            </a:r>
            <a:r>
              <a:rPr lang="en-US" dirty="0" smtClean="0">
                <a:solidFill>
                  <a:srgbClr val="32302A"/>
                </a:solidFill>
              </a:rPr>
              <a:t>like </a:t>
            </a:r>
            <a:r>
              <a:rPr lang="en-US" dirty="0">
                <a:solidFill>
                  <a:srgbClr val="32302A"/>
                </a:solidFill>
              </a:rPr>
              <a:t>forests will be ample.</a:t>
            </a:r>
          </a:p>
          <a:p>
            <a:pPr marL="231775" indent="-231775"/>
            <a:r>
              <a:rPr lang="en-US" dirty="0">
                <a:solidFill>
                  <a:srgbClr val="32302A"/>
                </a:solidFill>
              </a:rPr>
              <a:t>Several commentators have concerns about the future availability of forests.</a:t>
            </a:r>
          </a:p>
          <a:p>
            <a:pPr marL="231775" indent="-231775"/>
            <a:r>
              <a:rPr lang="en-US" dirty="0">
                <a:solidFill>
                  <a:srgbClr val="32302A"/>
                </a:solidFill>
              </a:rPr>
              <a:t>Are forests disappearing?</a:t>
            </a:r>
          </a:p>
        </p:txBody>
      </p:sp>
    </p:spTree>
    <p:extLst>
      <p:ext uri="{BB962C8B-B14F-4D97-AF65-F5344CB8AC3E}">
        <p14:creationId xmlns:p14="http://schemas.microsoft.com/office/powerpoint/2010/main" val="973793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843"/>
            <a:ext cx="8883749" cy="3335136"/>
          </a:xfrm>
        </p:spPr>
        <p:txBody>
          <a:bodyPr/>
          <a:lstStyle/>
          <a:p>
            <a:pPr marL="231775" indent="-231775"/>
            <a:r>
              <a:rPr lang="en-US" dirty="0">
                <a:solidFill>
                  <a:srgbClr val="32302A"/>
                </a:solidFill>
              </a:rPr>
              <a:t>The United States has about the same amount of land today devoted to forest as it did in 1920 – and far more timber is growing on it. </a:t>
            </a:r>
          </a:p>
          <a:p>
            <a:pPr marL="231775" indent="-231775"/>
            <a:r>
              <a:rPr lang="en-US" dirty="0">
                <a:solidFill>
                  <a:srgbClr val="32302A"/>
                </a:solidFill>
              </a:rPr>
              <a:t>A study by two natural resource economists (Roger </a:t>
            </a:r>
            <a:r>
              <a:rPr lang="en-US" dirty="0" err="1">
                <a:solidFill>
                  <a:srgbClr val="32302A"/>
                </a:solidFill>
              </a:rPr>
              <a:t>Sedjo</a:t>
            </a:r>
            <a:r>
              <a:rPr lang="en-US" dirty="0">
                <a:solidFill>
                  <a:srgbClr val="32302A"/>
                </a:solidFill>
              </a:rPr>
              <a:t> &amp; Marion Clawson) found that timber volume in the temperate climates, including countries such as the U.S., former Soviet Union, and Canada, is growing rapidly.</a:t>
            </a:r>
          </a:p>
        </p:txBody>
      </p:sp>
      <p:sp>
        <p:nvSpPr>
          <p:cNvPr id="6" name="Title 1"/>
          <p:cNvSpPr>
            <a:spLocks noGrp="1"/>
          </p:cNvSpPr>
          <p:nvPr>
            <p:ph type="title"/>
          </p:nvPr>
        </p:nvSpPr>
        <p:spPr>
          <a:xfrm>
            <a:off x="119569" y="76594"/>
            <a:ext cx="8904855" cy="974913"/>
          </a:xfrm>
        </p:spPr>
        <p:txBody>
          <a:bodyPr/>
          <a:lstStyle/>
          <a:p>
            <a:pPr>
              <a:lnSpc>
                <a:spcPts val="3500"/>
              </a:lnSpc>
            </a:pPr>
            <a:r>
              <a:rPr lang="en-US" dirty="0"/>
              <a:t>Property Rights and the </a:t>
            </a:r>
            <a:br>
              <a:rPr lang="en-US" dirty="0"/>
            </a:br>
            <a:r>
              <a:rPr lang="en-US" dirty="0"/>
              <a:t>Supply of Renewable Resources</a:t>
            </a:r>
          </a:p>
        </p:txBody>
      </p:sp>
    </p:spTree>
    <p:extLst>
      <p:ext uri="{BB962C8B-B14F-4D97-AF65-F5344CB8AC3E}">
        <p14:creationId xmlns:p14="http://schemas.microsoft.com/office/powerpoint/2010/main" val="2463971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843"/>
            <a:ext cx="8883749" cy="3335136"/>
          </a:xfrm>
        </p:spPr>
        <p:txBody>
          <a:bodyPr/>
          <a:lstStyle/>
          <a:p>
            <a:pPr marL="231775" indent="-231775"/>
            <a:r>
              <a:rPr lang="en-US" dirty="0" smtClean="0">
                <a:solidFill>
                  <a:srgbClr val="32302A"/>
                </a:solidFill>
              </a:rPr>
              <a:t>Innovation and improvements in technology make larger outputs possible from the base of renewable resources.</a:t>
            </a:r>
          </a:p>
          <a:p>
            <a:pPr marL="631825" lvl="1" indent="-231775"/>
            <a:r>
              <a:rPr lang="en-US" sz="2800" dirty="0" err="1" smtClean="0">
                <a:solidFill>
                  <a:srgbClr val="32302A"/>
                </a:solidFill>
              </a:rPr>
              <a:t>Indur</a:t>
            </a:r>
            <a:r>
              <a:rPr lang="en-US" sz="2800" dirty="0" smtClean="0">
                <a:solidFill>
                  <a:srgbClr val="32302A"/>
                </a:solidFill>
              </a:rPr>
              <a:t> </a:t>
            </a:r>
            <a:r>
              <a:rPr lang="en-US" sz="2800" dirty="0" err="1" smtClean="0">
                <a:solidFill>
                  <a:srgbClr val="32302A"/>
                </a:solidFill>
              </a:rPr>
              <a:t>Goklany</a:t>
            </a:r>
            <a:r>
              <a:rPr lang="en-US" sz="2800" dirty="0" smtClean="0">
                <a:solidFill>
                  <a:srgbClr val="32302A"/>
                </a:solidFill>
              </a:rPr>
              <a:t> has estimated that if agricultural technology had been frozen at 1961 levels, the 1998 level of food production would have required more than double the amount of land used today for farming.</a:t>
            </a:r>
          </a:p>
        </p:txBody>
      </p:sp>
      <p:sp>
        <p:nvSpPr>
          <p:cNvPr id="6" name="Title 1"/>
          <p:cNvSpPr>
            <a:spLocks noGrp="1"/>
          </p:cNvSpPr>
          <p:nvPr>
            <p:ph type="title"/>
          </p:nvPr>
        </p:nvSpPr>
        <p:spPr>
          <a:xfrm>
            <a:off x="119569" y="517795"/>
            <a:ext cx="8904855" cy="531450"/>
          </a:xfrm>
        </p:spPr>
        <p:txBody>
          <a:bodyPr/>
          <a:lstStyle/>
          <a:p>
            <a:pPr>
              <a:lnSpc>
                <a:spcPts val="3500"/>
              </a:lnSpc>
            </a:pPr>
            <a:r>
              <a:rPr lang="en-US" dirty="0" smtClean="0"/>
              <a:t>Technology and Land Management</a:t>
            </a:r>
            <a:endParaRPr lang="en-US" dirty="0"/>
          </a:p>
        </p:txBody>
      </p:sp>
    </p:spTree>
    <p:extLst>
      <p:ext uri="{BB962C8B-B14F-4D97-AF65-F5344CB8AC3E}">
        <p14:creationId xmlns:p14="http://schemas.microsoft.com/office/powerpoint/2010/main" val="1335603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45477"/>
            <a:ext cx="8229600" cy="16334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90181"/>
            <a:ext cx="7772400" cy="1588774"/>
          </a:xfrm>
        </p:spPr>
        <p:txBody>
          <a:bodyPr anchor="ctr"/>
          <a:lstStyle/>
          <a:p>
            <a:pPr>
              <a:lnSpc>
                <a:spcPts val="4000"/>
              </a:lnSpc>
            </a:pPr>
            <a:r>
              <a:rPr lang="en-US" dirty="0"/>
              <a:t>Natural Resources When</a:t>
            </a:r>
            <a:br>
              <a:rPr lang="en-US" dirty="0"/>
            </a:br>
            <a:r>
              <a:rPr lang="en-US" dirty="0"/>
              <a:t>Markets Are Not Allowed </a:t>
            </a:r>
            <a:r>
              <a:rPr lang="en-US" dirty="0" smtClean="0"/>
              <a:t/>
            </a:r>
            <a:br>
              <a:rPr lang="en-US" dirty="0" smtClean="0"/>
            </a:br>
            <a:r>
              <a:rPr lang="en-US" dirty="0" smtClean="0"/>
              <a:t>to Function </a:t>
            </a:r>
            <a:r>
              <a:rPr lang="en-US" dirty="0"/>
              <a:t>Fully</a:t>
            </a:r>
          </a:p>
        </p:txBody>
      </p:sp>
    </p:spTree>
    <p:extLst>
      <p:ext uri="{BB962C8B-B14F-4D97-AF65-F5344CB8AC3E}">
        <p14:creationId xmlns:p14="http://schemas.microsoft.com/office/powerpoint/2010/main" val="60526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9" y="630795"/>
            <a:ext cx="7772400" cy="815051"/>
          </a:xfrm>
        </p:spPr>
        <p:txBody>
          <a:bodyPr anchor="ctr"/>
          <a:lstStyle/>
          <a:p>
            <a:r>
              <a:rPr lang="en-US" dirty="0" smtClean="0"/>
              <a:t>Forecasts of Resource Exhaustion</a:t>
            </a:r>
            <a:endParaRPr lang="en-US" dirty="0"/>
          </a:p>
        </p:txBody>
      </p:sp>
    </p:spTree>
    <p:extLst>
      <p:ext uri="{BB962C8B-B14F-4D97-AF65-F5344CB8AC3E}">
        <p14:creationId xmlns:p14="http://schemas.microsoft.com/office/powerpoint/2010/main" val="166407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1685"/>
            <a:ext cx="8904855" cy="694731"/>
          </a:xfrm>
        </p:spPr>
        <p:txBody>
          <a:bodyPr/>
          <a:lstStyle/>
          <a:p>
            <a:r>
              <a:rPr lang="en-US" dirty="0"/>
              <a:t>Absence of Property Rights</a:t>
            </a:r>
          </a:p>
        </p:txBody>
      </p:sp>
      <p:sp>
        <p:nvSpPr>
          <p:cNvPr id="3" name="Content Placeholder 2"/>
          <p:cNvSpPr>
            <a:spLocks noGrp="1"/>
          </p:cNvSpPr>
          <p:nvPr>
            <p:ph idx="1"/>
          </p:nvPr>
        </p:nvSpPr>
        <p:spPr>
          <a:xfrm>
            <a:off x="140675" y="1112115"/>
            <a:ext cx="8542217" cy="5546577"/>
          </a:xfrm>
        </p:spPr>
        <p:txBody>
          <a:bodyPr/>
          <a:lstStyle/>
          <a:p>
            <a:pPr marL="231775" indent="-231775">
              <a:lnSpc>
                <a:spcPts val="2800"/>
              </a:lnSpc>
            </a:pPr>
            <a:r>
              <a:rPr lang="en-US" sz="2600" dirty="0">
                <a:solidFill>
                  <a:srgbClr val="32302A"/>
                </a:solidFill>
              </a:rPr>
              <a:t>When property rights are poorly defined </a:t>
            </a:r>
            <a:r>
              <a:rPr lang="en-US" sz="2600" dirty="0" smtClean="0">
                <a:solidFill>
                  <a:srgbClr val="32302A"/>
                </a:solidFill>
              </a:rPr>
              <a:t>or </a:t>
            </a:r>
            <a:r>
              <a:rPr lang="en-US" sz="2600" dirty="0">
                <a:solidFill>
                  <a:srgbClr val="32302A"/>
                </a:solidFill>
              </a:rPr>
              <a:t>regulations make a resource non-tradable, waste will result because the resource will often be directed toward less valuable uses.</a:t>
            </a:r>
          </a:p>
          <a:p>
            <a:pPr marL="631825" lvl="1" indent="-231775">
              <a:lnSpc>
                <a:spcPts val="2800"/>
              </a:lnSpc>
            </a:pPr>
            <a:r>
              <a:rPr lang="en-US" dirty="0">
                <a:solidFill>
                  <a:srgbClr val="32302A"/>
                </a:solidFill>
              </a:rPr>
              <a:t>Water supply problems often arise because water markets are missing or are incomplete.</a:t>
            </a:r>
          </a:p>
          <a:p>
            <a:pPr marL="631825" lvl="1" indent="-231775">
              <a:lnSpc>
                <a:spcPts val="2800"/>
              </a:lnSpc>
            </a:pPr>
            <a:r>
              <a:rPr lang="en-US" dirty="0">
                <a:solidFill>
                  <a:srgbClr val="32302A"/>
                </a:solidFill>
              </a:rPr>
              <a:t>The smoothly functioning market that might bring more effective cooperation among users </a:t>
            </a:r>
            <a:r>
              <a:rPr lang="en-US" dirty="0" smtClean="0">
                <a:solidFill>
                  <a:srgbClr val="32302A"/>
                </a:solidFill>
              </a:rPr>
              <a:t>&amp; suppliers (buyers and sellers) </a:t>
            </a:r>
            <a:r>
              <a:rPr lang="en-US" dirty="0">
                <a:solidFill>
                  <a:srgbClr val="32302A"/>
                </a:solidFill>
              </a:rPr>
              <a:t>is absent.</a:t>
            </a:r>
          </a:p>
          <a:p>
            <a:pPr marL="631825" lvl="1" indent="-231775">
              <a:lnSpc>
                <a:spcPts val="2800"/>
              </a:lnSpc>
            </a:pPr>
            <a:r>
              <a:rPr lang="en-US" dirty="0">
                <a:solidFill>
                  <a:srgbClr val="32302A"/>
                </a:solidFill>
              </a:rPr>
              <a:t>As we learn from the small (but increasing) number of water trades allowed, economists and thoughtful environmentalists are working to introduce more market trading to displace the environmentally destructive and high-cost alternatives when water shortages develop. </a:t>
            </a:r>
          </a:p>
        </p:txBody>
      </p:sp>
    </p:spTree>
    <p:extLst>
      <p:ext uri="{BB962C8B-B14F-4D97-AF65-F5344CB8AC3E}">
        <p14:creationId xmlns:p14="http://schemas.microsoft.com/office/powerpoint/2010/main" val="2655874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3969272"/>
          </a:xfrm>
        </p:spPr>
        <p:txBody>
          <a:bodyPr/>
          <a:lstStyle/>
          <a:p>
            <a:pPr marL="457200" indent="-457200">
              <a:buAutoNum type="arabicPeriod"/>
            </a:pPr>
            <a:r>
              <a:rPr lang="en-US" dirty="0" smtClean="0">
                <a:solidFill>
                  <a:schemeClr val="tx1"/>
                </a:solidFill>
              </a:rPr>
              <a:t>If </a:t>
            </a:r>
            <a:r>
              <a:rPr lang="en-US" dirty="0">
                <a:solidFill>
                  <a:schemeClr val="tx1"/>
                </a:solidFill>
              </a:rPr>
              <a:t>the world were about to run out of a </a:t>
            </a:r>
            <a:r>
              <a:rPr lang="en-US" dirty="0" smtClean="0">
                <a:solidFill>
                  <a:schemeClr val="tx1"/>
                </a:solidFill>
              </a:rPr>
              <a:t>highly-valued </a:t>
            </a:r>
            <a:r>
              <a:rPr lang="en-US" dirty="0">
                <a:solidFill>
                  <a:schemeClr val="tx1"/>
                </a:solidFill>
              </a:rPr>
              <a:t>resource, what would happen </a:t>
            </a:r>
            <a:r>
              <a:rPr lang="en-US" dirty="0" smtClean="0">
                <a:solidFill>
                  <a:schemeClr val="tx1"/>
                </a:solidFill>
              </a:rPr>
              <a:t>to </a:t>
            </a:r>
            <a:r>
              <a:rPr lang="en-US" dirty="0">
                <a:solidFill>
                  <a:schemeClr val="tx1"/>
                </a:solidFill>
              </a:rPr>
              <a:t>its price? How would this affect the future supply of the resource relative to demand</a:t>
            </a:r>
            <a:r>
              <a:rPr lang="en-US" dirty="0" smtClean="0">
                <a:solidFill>
                  <a:schemeClr val="tx1"/>
                </a:solidFill>
              </a:rPr>
              <a:t>?</a:t>
            </a:r>
            <a:br>
              <a:rPr lang="en-US" dirty="0" smtClean="0">
                <a:solidFill>
                  <a:schemeClr val="tx1"/>
                </a:solidFill>
              </a:rPr>
            </a:br>
            <a:endParaRPr lang="en-US" sz="1000" dirty="0" smtClean="0">
              <a:solidFill>
                <a:schemeClr val="tx1"/>
              </a:solidFill>
            </a:endParaRPr>
          </a:p>
          <a:p>
            <a:pPr marL="457200" indent="-457200">
              <a:buAutoNum type="arabicPeriod"/>
            </a:pPr>
            <a:r>
              <a:rPr lang="en-US" dirty="0" smtClean="0">
                <a:solidFill>
                  <a:schemeClr val="tx1"/>
                </a:solidFill>
              </a:rPr>
              <a:t>“</a:t>
            </a:r>
            <a:r>
              <a:rPr lang="en-US" i="1" dirty="0">
                <a:solidFill>
                  <a:schemeClr val="tx1"/>
                </a:solidFill>
              </a:rPr>
              <a:t>If China and India continue their economic expansion, </a:t>
            </a:r>
            <a:r>
              <a:rPr lang="en-US" i="1" dirty="0" smtClean="0">
                <a:solidFill>
                  <a:schemeClr val="tx1"/>
                </a:solidFill>
              </a:rPr>
              <a:t/>
            </a:r>
            <a:br>
              <a:rPr lang="en-US" i="1" dirty="0" smtClean="0">
                <a:solidFill>
                  <a:schemeClr val="tx1"/>
                </a:solidFill>
              </a:rPr>
            </a:br>
            <a:r>
              <a:rPr lang="en-US" i="1" dirty="0" smtClean="0">
                <a:solidFill>
                  <a:schemeClr val="tx1"/>
                </a:solidFill>
              </a:rPr>
              <a:t> the world </a:t>
            </a:r>
            <a:r>
              <a:rPr lang="en-US" i="1" dirty="0">
                <a:solidFill>
                  <a:schemeClr val="tx1"/>
                </a:solidFill>
              </a:rPr>
              <a:t>cannot provide enough raw materials without </a:t>
            </a:r>
            <a:r>
              <a:rPr lang="en-US" i="1" dirty="0" smtClean="0">
                <a:solidFill>
                  <a:schemeClr val="tx1"/>
                </a:solidFill>
              </a:rPr>
              <a:t/>
            </a:r>
            <a:br>
              <a:rPr lang="en-US" i="1" dirty="0" smtClean="0">
                <a:solidFill>
                  <a:schemeClr val="tx1"/>
                </a:solidFill>
              </a:rPr>
            </a:br>
            <a:r>
              <a:rPr lang="en-US" i="1" dirty="0" smtClean="0">
                <a:solidFill>
                  <a:schemeClr val="tx1"/>
                </a:solidFill>
              </a:rPr>
              <a:t> terrible shortages </a:t>
            </a:r>
            <a:r>
              <a:rPr lang="en-US" i="1" dirty="0">
                <a:solidFill>
                  <a:schemeClr val="tx1"/>
                </a:solidFill>
              </a:rPr>
              <a:t>worldwide.</a:t>
            </a:r>
            <a:r>
              <a:rPr lang="en-US" dirty="0">
                <a:solidFill>
                  <a:schemeClr val="tx1"/>
                </a:solidFill>
              </a:rPr>
              <a:t>” </a:t>
            </a:r>
            <a:endParaRPr lang="en-US" dirty="0" smtClean="0">
              <a:solidFill>
                <a:schemeClr val="tx1"/>
              </a:solidFill>
            </a:endParaRPr>
          </a:p>
          <a:p>
            <a:pPr marL="0" indent="0">
              <a:buNone/>
            </a:pPr>
            <a:r>
              <a:rPr lang="en-US" dirty="0"/>
              <a:t> </a:t>
            </a:r>
            <a:r>
              <a:rPr lang="en-US" dirty="0" smtClean="0"/>
              <a:t>      </a:t>
            </a:r>
            <a:r>
              <a:rPr lang="en-US" dirty="0" smtClean="0">
                <a:solidFill>
                  <a:schemeClr val="tx1"/>
                </a:solidFill>
              </a:rPr>
              <a:t>-- Evaluate </a:t>
            </a:r>
            <a:r>
              <a:rPr lang="en-US" dirty="0">
                <a:solidFill>
                  <a:schemeClr val="tx1"/>
                </a:solidFill>
              </a:rPr>
              <a:t>this statement. </a:t>
            </a:r>
          </a:p>
        </p:txBody>
      </p:sp>
    </p:spTree>
    <p:extLst>
      <p:ext uri="{BB962C8B-B14F-4D97-AF65-F5344CB8AC3E}">
        <p14:creationId xmlns:p14="http://schemas.microsoft.com/office/powerpoint/2010/main" val="394580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4172472"/>
          </a:xfrm>
        </p:spPr>
        <p:txBody>
          <a:bodyPr/>
          <a:lstStyle/>
          <a:p>
            <a:pPr marL="347663" indent="-347663">
              <a:buNone/>
            </a:pPr>
            <a:r>
              <a:rPr lang="en-US" dirty="0">
                <a:solidFill>
                  <a:schemeClr val="tx1"/>
                </a:solidFill>
              </a:rPr>
              <a:t>3. Why have cotton fields retreated and forests returned in many areas of the southeastern United States? With fewer acres farmed, will the nation continue to be able to provide food and fiber for itself? Why or why not?</a:t>
            </a:r>
          </a:p>
          <a:p>
            <a:pPr marL="347663" indent="-347663">
              <a:buNone/>
            </a:pPr>
            <a:endParaRPr lang="en-US" sz="1000" dirty="0" smtClean="0">
              <a:solidFill>
                <a:schemeClr val="tx1"/>
              </a:solidFill>
            </a:endParaRPr>
          </a:p>
          <a:p>
            <a:pPr marL="347663" indent="-347663">
              <a:buNone/>
            </a:pPr>
            <a:r>
              <a:rPr lang="en-US" dirty="0">
                <a:solidFill>
                  <a:schemeClr val="tx1"/>
                </a:solidFill>
              </a:rPr>
              <a:t>4.	</a:t>
            </a:r>
            <a:r>
              <a:rPr lang="en-US" dirty="0" smtClean="0">
                <a:solidFill>
                  <a:schemeClr val="tx1"/>
                </a:solidFill>
              </a:rPr>
              <a:t>“</a:t>
            </a:r>
            <a:r>
              <a:rPr lang="en-US" i="1" dirty="0">
                <a:solidFill>
                  <a:schemeClr val="tx1"/>
                </a:solidFill>
              </a:rPr>
              <a:t>Water is a necessity of life. It should </a:t>
            </a:r>
            <a:r>
              <a:rPr lang="en-US" i="1" dirty="0" smtClean="0">
                <a:solidFill>
                  <a:schemeClr val="tx1"/>
                </a:solidFill>
              </a:rPr>
              <a:t>not be </a:t>
            </a:r>
            <a:r>
              <a:rPr lang="en-US" i="1" dirty="0">
                <a:solidFill>
                  <a:schemeClr val="tx1"/>
                </a:solidFill>
              </a:rPr>
              <a:t>bought and </a:t>
            </a:r>
            <a:r>
              <a:rPr lang="en-US" i="1" dirty="0" smtClean="0">
                <a:solidFill>
                  <a:schemeClr val="tx1"/>
                </a:solidFill>
              </a:rPr>
              <a:t/>
            </a:r>
            <a:br>
              <a:rPr lang="en-US" i="1" dirty="0" smtClean="0">
                <a:solidFill>
                  <a:schemeClr val="tx1"/>
                </a:solidFill>
              </a:rPr>
            </a:br>
            <a:r>
              <a:rPr lang="en-US" i="1" dirty="0" smtClean="0">
                <a:solidFill>
                  <a:schemeClr val="tx1"/>
                </a:solidFill>
              </a:rPr>
              <a:t>  sold</a:t>
            </a:r>
            <a:r>
              <a:rPr lang="en-US" i="1" dirty="0">
                <a:solidFill>
                  <a:schemeClr val="tx1"/>
                </a:solidFill>
              </a:rPr>
              <a:t>, </a:t>
            </a:r>
            <a:r>
              <a:rPr lang="en-US" i="1" dirty="0" smtClean="0">
                <a:solidFill>
                  <a:schemeClr val="tx1"/>
                </a:solidFill>
              </a:rPr>
              <a:t>or </a:t>
            </a:r>
            <a:r>
              <a:rPr lang="en-US" i="1" dirty="0">
                <a:solidFill>
                  <a:schemeClr val="tx1"/>
                </a:solidFill>
              </a:rPr>
              <a:t>traded in markets!</a:t>
            </a:r>
            <a:r>
              <a:rPr lang="en-US" dirty="0">
                <a:solidFill>
                  <a:schemeClr val="tx1"/>
                </a:solidFill>
              </a:rPr>
              <a:t>” </a:t>
            </a:r>
            <a:br>
              <a:rPr lang="en-US" dirty="0">
                <a:solidFill>
                  <a:schemeClr val="tx1"/>
                </a:solidFill>
              </a:rPr>
            </a:br>
            <a:endParaRPr lang="en-US" sz="1000" dirty="0">
              <a:solidFill>
                <a:schemeClr val="tx1"/>
              </a:solidFill>
            </a:endParaRPr>
          </a:p>
          <a:p>
            <a:pPr marL="347663" indent="0">
              <a:buNone/>
            </a:pPr>
            <a:r>
              <a:rPr lang="en-US" dirty="0" smtClean="0">
                <a:solidFill>
                  <a:schemeClr val="tx1"/>
                </a:solidFill>
              </a:rPr>
              <a:t>  Use </a:t>
            </a:r>
            <a:r>
              <a:rPr lang="en-US" dirty="0">
                <a:solidFill>
                  <a:schemeClr val="tx1"/>
                </a:solidFill>
              </a:rPr>
              <a:t>the economic way of thinking to evaluate </a:t>
            </a:r>
            <a:r>
              <a:rPr lang="en-US" dirty="0" smtClean="0">
                <a:solidFill>
                  <a:schemeClr val="tx1"/>
                </a:solidFill>
              </a:rPr>
              <a:t>this </a:t>
            </a:r>
            <a:br>
              <a:rPr lang="en-US" dirty="0" smtClean="0">
                <a:solidFill>
                  <a:schemeClr val="tx1"/>
                </a:solidFill>
              </a:rPr>
            </a:br>
            <a:r>
              <a:rPr lang="en-US" dirty="0" smtClean="0">
                <a:solidFill>
                  <a:schemeClr val="tx1"/>
                </a:solidFill>
              </a:rPr>
              <a:t>  statement. </a:t>
            </a:r>
            <a:endParaRPr lang="en-US" dirty="0">
              <a:solidFill>
                <a:schemeClr val="tx1"/>
              </a:solidFill>
            </a:endParaRPr>
          </a:p>
        </p:txBody>
      </p:sp>
    </p:spTree>
    <p:extLst>
      <p:ext uri="{BB962C8B-B14F-4D97-AF65-F5344CB8AC3E}">
        <p14:creationId xmlns:p14="http://schemas.microsoft.com/office/powerpoint/2010/main" val="708256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4172472"/>
          </a:xfrm>
        </p:spPr>
        <p:txBody>
          <a:bodyPr/>
          <a:lstStyle/>
          <a:p>
            <a:pPr marL="511175" indent="-511175">
              <a:buNone/>
              <a:tabLst>
                <a:tab pos="455613" algn="l"/>
              </a:tabLst>
            </a:pPr>
            <a:r>
              <a:rPr lang="en-US" dirty="0" smtClean="0">
                <a:solidFill>
                  <a:schemeClr val="tx1"/>
                </a:solidFill>
              </a:rPr>
              <a:t>5a. </a:t>
            </a:r>
            <a:r>
              <a:rPr lang="en-US" dirty="0" smtClean="0"/>
              <a:t>The data below indicate the proved world oil reserves, current rates of consumption, and estimated years until depletion for crude oil.</a:t>
            </a:r>
          </a:p>
          <a:p>
            <a:pPr marL="347663" indent="-347663">
              <a:buNone/>
            </a:pPr>
            <a:endParaRPr lang="en-US" dirty="0">
              <a:solidFill>
                <a:schemeClr val="tx1"/>
              </a:solidFill>
            </a:endParaRPr>
          </a:p>
          <a:p>
            <a:pPr marL="347663" indent="-347663">
              <a:buNone/>
            </a:pPr>
            <a:endParaRPr lang="en-US" dirty="0" smtClean="0"/>
          </a:p>
          <a:p>
            <a:pPr marL="347663" indent="-347663">
              <a:buNone/>
            </a:pPr>
            <a:endParaRPr lang="en-US" dirty="0" smtClean="0">
              <a:solidFill>
                <a:schemeClr val="tx1"/>
              </a:solidFill>
            </a:endParaRPr>
          </a:p>
          <a:p>
            <a:pPr marL="455613" indent="55563">
              <a:buNone/>
            </a:pPr>
            <a:r>
              <a:rPr lang="en-US" dirty="0" smtClean="0"/>
              <a:t>How many years do you think it will it be before the world runs out of oil?</a:t>
            </a:r>
          </a:p>
          <a:p>
            <a:pPr marL="347663" indent="163513">
              <a:buNone/>
            </a:pPr>
            <a:r>
              <a:rPr lang="en-US" dirty="0"/>
              <a:t> </a:t>
            </a:r>
            <a:r>
              <a:rPr lang="en-US" dirty="0" smtClean="0"/>
              <a:t>  </a:t>
            </a:r>
            <a:r>
              <a:rPr lang="en-US" i="1" dirty="0" smtClean="0"/>
              <a:t>See next slide for answer to the question.</a:t>
            </a:r>
            <a:endParaRPr lang="en-US" i="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80774943"/>
              </p:ext>
            </p:extLst>
          </p:nvPr>
        </p:nvGraphicFramePr>
        <p:xfrm>
          <a:off x="1803254" y="2667128"/>
          <a:ext cx="5558760" cy="1097280"/>
        </p:xfrm>
        <a:graphic>
          <a:graphicData uri="http://schemas.openxmlformats.org/drawingml/2006/table">
            <a:tbl>
              <a:tblPr firstRow="1" bandRow="1">
                <a:tableStyleId>{073A0DAA-6AF3-43AB-8588-CEC1D06C72B9}</a:tableStyleId>
              </a:tblPr>
              <a:tblGrid>
                <a:gridCol w="2167364"/>
                <a:gridCol w="3391396"/>
              </a:tblGrid>
              <a:tr h="370840">
                <a:tc>
                  <a:txBody>
                    <a:bodyPr/>
                    <a:lstStyle/>
                    <a:p>
                      <a:r>
                        <a:rPr lang="en-US" sz="2000" dirty="0" smtClean="0"/>
                        <a:t>Proved Crude Oil Reserves</a:t>
                      </a:r>
                      <a:endParaRPr lang="en-US" sz="2000" dirty="0"/>
                    </a:p>
                  </a:txBody>
                  <a:tcPr/>
                </a:tc>
                <a:tc>
                  <a:txBody>
                    <a:bodyPr/>
                    <a:lstStyle/>
                    <a:p>
                      <a:r>
                        <a:rPr lang="en-US" sz="2000" dirty="0" smtClean="0"/>
                        <a:t>Annual Rate</a:t>
                      </a:r>
                      <a:r>
                        <a:rPr lang="en-US" sz="2000" baseline="0" dirty="0" smtClean="0"/>
                        <a:t> of</a:t>
                      </a:r>
                      <a:r>
                        <a:rPr lang="en-US" sz="2000" dirty="0" smtClean="0"/>
                        <a:t> Consumption</a:t>
                      </a:r>
                      <a:endParaRPr lang="en-US" sz="2000" dirty="0"/>
                    </a:p>
                  </a:txBody>
                  <a:tcPr/>
                </a:tc>
              </a:tr>
              <a:tr h="370840">
                <a:tc>
                  <a:txBody>
                    <a:bodyPr/>
                    <a:lstStyle/>
                    <a:p>
                      <a:r>
                        <a:rPr lang="en-US" sz="2000" dirty="0" smtClean="0"/>
                        <a:t>531 billion barrels</a:t>
                      </a:r>
                      <a:endParaRPr lang="en-US" sz="2000" dirty="0"/>
                    </a:p>
                  </a:txBody>
                  <a:tcPr/>
                </a:tc>
                <a:tc>
                  <a:txBody>
                    <a:bodyPr/>
                    <a:lstStyle/>
                    <a:p>
                      <a:r>
                        <a:rPr lang="en-US" sz="2000" dirty="0" smtClean="0"/>
                        <a:t>16.5 billion barrels per year</a:t>
                      </a:r>
                      <a:endParaRPr lang="en-US" sz="2000" dirty="0"/>
                    </a:p>
                  </a:txBody>
                  <a:tcPr/>
                </a:tc>
              </a:tr>
            </a:tbl>
          </a:graphicData>
        </a:graphic>
      </p:graphicFrame>
    </p:spTree>
    <p:extLst>
      <p:ext uri="{BB962C8B-B14F-4D97-AF65-F5344CB8AC3E}">
        <p14:creationId xmlns:p14="http://schemas.microsoft.com/office/powerpoint/2010/main" val="1075223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4172472"/>
          </a:xfrm>
        </p:spPr>
        <p:txBody>
          <a:bodyPr/>
          <a:lstStyle/>
          <a:p>
            <a:pPr marL="511175" indent="-511175">
              <a:buNone/>
            </a:pPr>
            <a:r>
              <a:rPr lang="en-US" dirty="0" smtClean="0">
                <a:solidFill>
                  <a:schemeClr val="tx1"/>
                </a:solidFill>
              </a:rPr>
              <a:t>5b. We expect that many of you answered 32 years. </a:t>
            </a:r>
            <a:r>
              <a:rPr lang="en-US" dirty="0" smtClean="0"/>
              <a:t>The data in the table on the previous slide were the actual forecast data from 1970.</a:t>
            </a:r>
          </a:p>
          <a:p>
            <a:pPr marL="511175" indent="0">
              <a:buNone/>
            </a:pPr>
            <a:r>
              <a:rPr lang="en-US" dirty="0" smtClean="0"/>
              <a:t>If you thought the world was going to run out of oil in 32 years, how did that forecast work out?</a:t>
            </a:r>
          </a:p>
          <a:p>
            <a:pPr marL="511175" indent="0">
              <a:buNone/>
            </a:pPr>
            <a:r>
              <a:rPr lang="en-US" dirty="0" smtClean="0"/>
              <a:t>The data from 2014 are shown below.</a:t>
            </a:r>
          </a:p>
          <a:p>
            <a:pPr marL="511175" indent="0">
              <a:buNone/>
            </a:pPr>
            <a:endParaRPr lang="en-US" dirty="0" smtClean="0"/>
          </a:p>
          <a:p>
            <a:pPr marL="347663" indent="-347663">
              <a:buNone/>
            </a:pPr>
            <a:endParaRPr lang="en-US" dirty="0">
              <a:solidFill>
                <a:schemeClr val="tx1"/>
              </a:solidFill>
            </a:endParaRPr>
          </a:p>
          <a:p>
            <a:pPr marL="347663" indent="-347663">
              <a:buNone/>
            </a:pPr>
            <a:endParaRPr lang="en-US" sz="1600" dirty="0" smtClean="0"/>
          </a:p>
          <a:p>
            <a:pPr marL="511175" indent="0">
              <a:buNone/>
            </a:pPr>
            <a:r>
              <a:rPr lang="en-US" dirty="0" smtClean="0">
                <a:solidFill>
                  <a:schemeClr val="tx1"/>
                </a:solidFill>
              </a:rPr>
              <a:t>How did the (a) proven reserves and (b) the proven reserves divided by consumption in 2014 compare with the figures of 1970?</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5333318"/>
              </p:ext>
            </p:extLst>
          </p:nvPr>
        </p:nvGraphicFramePr>
        <p:xfrm>
          <a:off x="1778202" y="3979854"/>
          <a:ext cx="5558760" cy="1097280"/>
        </p:xfrm>
        <a:graphic>
          <a:graphicData uri="http://schemas.openxmlformats.org/drawingml/2006/table">
            <a:tbl>
              <a:tblPr firstRow="1" bandRow="1">
                <a:tableStyleId>{073A0DAA-6AF3-43AB-8588-CEC1D06C72B9}</a:tableStyleId>
              </a:tblPr>
              <a:tblGrid>
                <a:gridCol w="2167364"/>
                <a:gridCol w="3391396"/>
              </a:tblGrid>
              <a:tr h="370840">
                <a:tc>
                  <a:txBody>
                    <a:bodyPr/>
                    <a:lstStyle/>
                    <a:p>
                      <a:r>
                        <a:rPr lang="en-US" sz="2000" dirty="0" smtClean="0"/>
                        <a:t>Proved Crude Oil Reserves</a:t>
                      </a:r>
                      <a:endParaRPr lang="en-US" sz="2000" dirty="0"/>
                    </a:p>
                  </a:txBody>
                  <a:tcPr/>
                </a:tc>
                <a:tc>
                  <a:txBody>
                    <a:bodyPr/>
                    <a:lstStyle/>
                    <a:p>
                      <a:r>
                        <a:rPr lang="en-US" sz="2000" dirty="0" smtClean="0"/>
                        <a:t>Annual Rate</a:t>
                      </a:r>
                      <a:r>
                        <a:rPr lang="en-US" sz="2000" baseline="0" dirty="0" smtClean="0"/>
                        <a:t> of</a:t>
                      </a:r>
                      <a:r>
                        <a:rPr lang="en-US" sz="2000" dirty="0" smtClean="0"/>
                        <a:t> Consumption</a:t>
                      </a:r>
                      <a:endParaRPr lang="en-US" sz="2000" dirty="0"/>
                    </a:p>
                  </a:txBody>
                  <a:tcPr/>
                </a:tc>
              </a:tr>
              <a:tr h="370840">
                <a:tc>
                  <a:txBody>
                    <a:bodyPr/>
                    <a:lstStyle/>
                    <a:p>
                      <a:r>
                        <a:rPr lang="en-US" sz="2000" dirty="0" smtClean="0"/>
                        <a:t>1.7 trillion barrels</a:t>
                      </a:r>
                      <a:endParaRPr lang="en-US" sz="2000" dirty="0"/>
                    </a:p>
                  </a:txBody>
                  <a:tcPr/>
                </a:tc>
                <a:tc>
                  <a:txBody>
                    <a:bodyPr/>
                    <a:lstStyle/>
                    <a:p>
                      <a:r>
                        <a:rPr lang="en-US" sz="2000" dirty="0" smtClean="0"/>
                        <a:t>34 billion barrels per year</a:t>
                      </a:r>
                      <a:endParaRPr lang="en-US" sz="2000" dirty="0"/>
                    </a:p>
                  </a:txBody>
                  <a:tcPr/>
                </a:tc>
              </a:tr>
            </a:tbl>
          </a:graphicData>
        </a:graphic>
      </p:graphicFrame>
    </p:spTree>
    <p:extLst>
      <p:ext uri="{BB962C8B-B14F-4D97-AF65-F5344CB8AC3E}">
        <p14:creationId xmlns:p14="http://schemas.microsoft.com/office/powerpoint/2010/main" val="3624107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10625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a:t>
            </a:r>
            <a:r>
              <a:rPr lang="en-US" sz="6600" b="1" i="1" smtClean="0">
                <a:solidFill>
                  <a:srgbClr val="32302A"/>
                </a:solidFill>
                <a:latin typeface="+mj-lt"/>
                <a:cs typeface="Times New Roman" pitchFamily="18" charset="0"/>
              </a:rPr>
              <a:t>Topic 10</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2832021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Is the World Running out of Resources?</a:t>
            </a:r>
          </a:p>
        </p:txBody>
      </p:sp>
      <p:sp>
        <p:nvSpPr>
          <p:cNvPr id="3" name="Content Placeholder 2"/>
          <p:cNvSpPr>
            <a:spLocks noGrp="1"/>
          </p:cNvSpPr>
          <p:nvPr>
            <p:ph idx="1"/>
          </p:nvPr>
        </p:nvSpPr>
        <p:spPr>
          <a:xfrm>
            <a:off x="140675" y="1111843"/>
            <a:ext cx="8883749" cy="4196412"/>
          </a:xfrm>
        </p:spPr>
        <p:txBody>
          <a:bodyPr/>
          <a:lstStyle/>
          <a:p>
            <a:pPr marL="231775" indent="-231775"/>
            <a:r>
              <a:rPr lang="en-US" dirty="0">
                <a:solidFill>
                  <a:srgbClr val="32302A"/>
                </a:solidFill>
              </a:rPr>
              <a:t>Economic growth and the technological advances that help to fuel it, have accelerated the use of many natural resources.  </a:t>
            </a:r>
          </a:p>
          <a:p>
            <a:pPr marL="231775" indent="-231775"/>
            <a:r>
              <a:rPr lang="en-US" dirty="0">
                <a:solidFill>
                  <a:srgbClr val="32302A"/>
                </a:solidFill>
              </a:rPr>
              <a:t>Population growth has also added to the rate of resource use.  </a:t>
            </a:r>
          </a:p>
          <a:p>
            <a:pPr marL="231775" indent="-231775"/>
            <a:r>
              <a:rPr lang="en-US" dirty="0">
                <a:solidFill>
                  <a:srgbClr val="32302A"/>
                </a:solidFill>
              </a:rPr>
              <a:t>Many fear that the world will soon run out </a:t>
            </a:r>
            <a:r>
              <a:rPr lang="en-US" dirty="0" smtClean="0">
                <a:solidFill>
                  <a:srgbClr val="32302A"/>
                </a:solidFill>
              </a:rPr>
              <a:t>of </a:t>
            </a:r>
            <a:r>
              <a:rPr lang="en-US" dirty="0">
                <a:solidFill>
                  <a:srgbClr val="32302A"/>
                </a:solidFill>
              </a:rPr>
              <a:t>key resources.</a:t>
            </a:r>
          </a:p>
          <a:p>
            <a:pPr marL="231775" indent="-231775"/>
            <a:r>
              <a:rPr lang="en-US" dirty="0">
                <a:solidFill>
                  <a:srgbClr val="32302A"/>
                </a:solidFill>
              </a:rPr>
              <a:t>What does economics have to say about the answer to this question?</a:t>
            </a:r>
          </a:p>
        </p:txBody>
      </p:sp>
    </p:spTree>
    <p:extLst>
      <p:ext uri="{BB962C8B-B14F-4D97-AF65-F5344CB8AC3E}">
        <p14:creationId xmlns:p14="http://schemas.microsoft.com/office/powerpoint/2010/main" val="2979914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Forecasts of Resource Exhaustion</a:t>
            </a:r>
          </a:p>
        </p:txBody>
      </p:sp>
      <p:sp>
        <p:nvSpPr>
          <p:cNvPr id="3" name="Content Placeholder 2"/>
          <p:cNvSpPr>
            <a:spLocks noGrp="1"/>
          </p:cNvSpPr>
          <p:nvPr>
            <p:ph idx="1"/>
          </p:nvPr>
        </p:nvSpPr>
        <p:spPr>
          <a:xfrm>
            <a:off x="140675" y="1111843"/>
            <a:ext cx="8883749" cy="4196412"/>
          </a:xfrm>
        </p:spPr>
        <p:txBody>
          <a:bodyPr/>
          <a:lstStyle/>
          <a:p>
            <a:pPr marL="231775" indent="-231775"/>
            <a:r>
              <a:rPr lang="en-US" dirty="0">
                <a:solidFill>
                  <a:srgbClr val="32302A"/>
                </a:solidFill>
              </a:rPr>
              <a:t>Many doomsday forecasts have occurred through </a:t>
            </a:r>
            <a:r>
              <a:rPr lang="en-US" dirty="0" smtClean="0">
                <a:solidFill>
                  <a:srgbClr val="32302A"/>
                </a:solidFill>
              </a:rPr>
              <a:t/>
            </a:r>
            <a:br>
              <a:rPr lang="en-US" dirty="0" smtClean="0">
                <a:solidFill>
                  <a:srgbClr val="32302A"/>
                </a:solidFill>
              </a:rPr>
            </a:br>
            <a:r>
              <a:rPr lang="en-US" dirty="0" smtClean="0">
                <a:solidFill>
                  <a:srgbClr val="32302A"/>
                </a:solidFill>
              </a:rPr>
              <a:t>the </a:t>
            </a:r>
            <a:r>
              <a:rPr lang="en-US" dirty="0">
                <a:solidFill>
                  <a:srgbClr val="32302A"/>
                </a:solidFill>
              </a:rPr>
              <a:t>years …</a:t>
            </a:r>
          </a:p>
          <a:p>
            <a:pPr marL="231775" indent="-231775"/>
            <a:r>
              <a:rPr lang="en-US" dirty="0">
                <a:solidFill>
                  <a:srgbClr val="32302A"/>
                </a:solidFill>
              </a:rPr>
              <a:t>In 16th-century England, fear arose that the supply </a:t>
            </a:r>
            <a:r>
              <a:rPr lang="en-US" dirty="0" smtClean="0">
                <a:solidFill>
                  <a:srgbClr val="32302A"/>
                </a:solidFill>
              </a:rPr>
              <a:t/>
            </a:r>
            <a:br>
              <a:rPr lang="en-US" dirty="0" smtClean="0">
                <a:solidFill>
                  <a:srgbClr val="32302A"/>
                </a:solidFill>
              </a:rPr>
            </a:br>
            <a:r>
              <a:rPr lang="en-US" dirty="0" smtClean="0">
                <a:solidFill>
                  <a:srgbClr val="32302A"/>
                </a:solidFill>
              </a:rPr>
              <a:t>of </a:t>
            </a:r>
            <a:r>
              <a:rPr lang="en-US" dirty="0">
                <a:solidFill>
                  <a:srgbClr val="32302A"/>
                </a:solidFill>
              </a:rPr>
              <a:t>wood </a:t>
            </a:r>
            <a:r>
              <a:rPr lang="en-US" dirty="0" smtClean="0">
                <a:solidFill>
                  <a:srgbClr val="32302A"/>
                </a:solidFill>
              </a:rPr>
              <a:t>– </a:t>
            </a:r>
            <a:r>
              <a:rPr lang="en-US" dirty="0">
                <a:solidFill>
                  <a:srgbClr val="32302A"/>
                </a:solidFill>
              </a:rPr>
              <a:t>widely used for energy – would soon be exhausted. </a:t>
            </a:r>
          </a:p>
          <a:p>
            <a:pPr marL="631825" lvl="1" indent="-231775"/>
            <a:r>
              <a:rPr lang="en-US" sz="2800" dirty="0">
                <a:solidFill>
                  <a:srgbClr val="32302A"/>
                </a:solidFill>
              </a:rPr>
              <a:t>Higher wood prices, however, encouraged conservation and led to the development of coal which dissipated the crisis.</a:t>
            </a:r>
          </a:p>
        </p:txBody>
      </p:sp>
    </p:spTree>
    <p:extLst>
      <p:ext uri="{BB962C8B-B14F-4D97-AF65-F5344CB8AC3E}">
        <p14:creationId xmlns:p14="http://schemas.microsoft.com/office/powerpoint/2010/main" val="346992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Forecasts of Resource Exhaustion</a:t>
            </a:r>
          </a:p>
        </p:txBody>
      </p:sp>
      <p:sp>
        <p:nvSpPr>
          <p:cNvPr id="3" name="Content Placeholder 2"/>
          <p:cNvSpPr>
            <a:spLocks noGrp="1"/>
          </p:cNvSpPr>
          <p:nvPr>
            <p:ph idx="1"/>
          </p:nvPr>
        </p:nvSpPr>
        <p:spPr>
          <a:xfrm>
            <a:off x="140675" y="1111843"/>
            <a:ext cx="8883749" cy="4694988"/>
          </a:xfrm>
        </p:spPr>
        <p:txBody>
          <a:bodyPr/>
          <a:lstStyle/>
          <a:p>
            <a:pPr marL="231775" indent="-231775"/>
            <a:r>
              <a:rPr lang="en-US" dirty="0">
                <a:solidFill>
                  <a:srgbClr val="32302A"/>
                </a:solidFill>
              </a:rPr>
              <a:t>America’s first oil crisis took place in the middle of the 18th century, when fear arose that the world would soon run out </a:t>
            </a:r>
            <a:r>
              <a:rPr lang="en-US" dirty="0" smtClean="0">
                <a:solidFill>
                  <a:srgbClr val="32302A"/>
                </a:solidFill>
              </a:rPr>
              <a:t>of </a:t>
            </a:r>
            <a:r>
              <a:rPr lang="en-US" dirty="0">
                <a:solidFill>
                  <a:srgbClr val="32302A"/>
                </a:solidFill>
              </a:rPr>
              <a:t>whale oil, the primary source of artificial light.</a:t>
            </a:r>
          </a:p>
          <a:p>
            <a:pPr marL="631825" lvl="1" indent="-231775"/>
            <a:r>
              <a:rPr lang="en-US" sz="2800" dirty="0">
                <a:solidFill>
                  <a:srgbClr val="32302A"/>
                </a:solidFill>
              </a:rPr>
              <a:t>Whale oil prices rose sharply, causing both consumers and suppliers to search for alternatives. </a:t>
            </a:r>
          </a:p>
          <a:p>
            <a:pPr marL="631825" lvl="1" indent="-231775"/>
            <a:r>
              <a:rPr lang="en-US" sz="2800" dirty="0">
                <a:solidFill>
                  <a:srgbClr val="32302A"/>
                </a:solidFill>
              </a:rPr>
              <a:t>The crisis ended with the development of kerosene, which was first produced from coal and later from petroleum. </a:t>
            </a:r>
          </a:p>
          <a:p>
            <a:pPr marL="631825" lvl="1" indent="-231775"/>
            <a:r>
              <a:rPr lang="en-US" sz="2800" dirty="0">
                <a:solidFill>
                  <a:srgbClr val="32302A"/>
                </a:solidFill>
              </a:rPr>
              <a:t>By the 1890s whale oil was a small fraction of its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earlier </a:t>
            </a:r>
            <a:r>
              <a:rPr lang="en-US" sz="2800" dirty="0">
                <a:solidFill>
                  <a:srgbClr val="32302A"/>
                </a:solidFill>
              </a:rPr>
              <a:t>price, but few still used it. </a:t>
            </a:r>
          </a:p>
        </p:txBody>
      </p:sp>
    </p:spTree>
    <p:extLst>
      <p:ext uri="{BB962C8B-B14F-4D97-AF65-F5344CB8AC3E}">
        <p14:creationId xmlns:p14="http://schemas.microsoft.com/office/powerpoint/2010/main" val="258029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0356"/>
            <a:ext cx="8904855" cy="649012"/>
          </a:xfrm>
        </p:spPr>
        <p:txBody>
          <a:bodyPr/>
          <a:lstStyle/>
          <a:p>
            <a:r>
              <a:rPr lang="en-US" dirty="0"/>
              <a:t>Forecasts of Resource Exhaustion</a:t>
            </a:r>
          </a:p>
        </p:txBody>
      </p:sp>
      <p:sp>
        <p:nvSpPr>
          <p:cNvPr id="3" name="Content Placeholder 2"/>
          <p:cNvSpPr>
            <a:spLocks noGrp="1"/>
          </p:cNvSpPr>
          <p:nvPr>
            <p:ph idx="1"/>
          </p:nvPr>
        </p:nvSpPr>
        <p:spPr>
          <a:xfrm>
            <a:off x="140675" y="1117272"/>
            <a:ext cx="8883749" cy="5019373"/>
          </a:xfrm>
        </p:spPr>
        <p:txBody>
          <a:bodyPr/>
          <a:lstStyle/>
          <a:p>
            <a:pPr marL="231775" indent="-231775"/>
            <a:r>
              <a:rPr lang="en-US" sz="2600" dirty="0">
                <a:solidFill>
                  <a:srgbClr val="32302A"/>
                </a:solidFill>
              </a:rPr>
              <a:t>After people switched to petroleum, dire predictions about </a:t>
            </a:r>
            <a:r>
              <a:rPr lang="en-US" sz="2600" dirty="0" smtClean="0">
                <a:solidFill>
                  <a:srgbClr val="32302A"/>
                </a:solidFill>
              </a:rPr>
              <a:t>petroleum oil </a:t>
            </a:r>
            <a:r>
              <a:rPr lang="en-US" sz="2600" dirty="0">
                <a:solidFill>
                  <a:srgbClr val="32302A"/>
                </a:solidFill>
              </a:rPr>
              <a:t>depletion soon arose.</a:t>
            </a:r>
          </a:p>
          <a:p>
            <a:pPr marL="631825" lvl="1" indent="-231775"/>
            <a:r>
              <a:rPr lang="en-US" dirty="0">
                <a:solidFill>
                  <a:srgbClr val="32302A"/>
                </a:solidFill>
              </a:rPr>
              <a:t>In 1914 the Bureau of Mines reported the U.S. supply of oil was 6 million barrels </a:t>
            </a:r>
            <a:r>
              <a:rPr lang="en-US" dirty="0" smtClean="0">
                <a:solidFill>
                  <a:srgbClr val="32302A"/>
                </a:solidFill>
              </a:rPr>
              <a:t>-- </a:t>
            </a:r>
            <a:r>
              <a:rPr lang="en-US" dirty="0">
                <a:solidFill>
                  <a:srgbClr val="32302A"/>
                </a:solidFill>
              </a:rPr>
              <a:t>less than </a:t>
            </a:r>
            <a:r>
              <a:rPr lang="en-US" dirty="0" smtClean="0">
                <a:solidFill>
                  <a:srgbClr val="32302A"/>
                </a:solidFill>
              </a:rPr>
              <a:t>2 years of U.S</a:t>
            </a:r>
            <a:r>
              <a:rPr lang="en-US" dirty="0">
                <a:solidFill>
                  <a:srgbClr val="32302A"/>
                </a:solidFill>
              </a:rPr>
              <a:t>. </a:t>
            </a:r>
            <a:r>
              <a:rPr lang="en-US" dirty="0" smtClean="0">
                <a:solidFill>
                  <a:srgbClr val="32302A"/>
                </a:solidFill>
              </a:rPr>
              <a:t>production. </a:t>
            </a:r>
            <a:endParaRPr lang="en-US" dirty="0">
              <a:solidFill>
                <a:srgbClr val="32302A"/>
              </a:solidFill>
            </a:endParaRPr>
          </a:p>
          <a:p>
            <a:pPr marL="631825" lvl="1" indent="-231775"/>
            <a:r>
              <a:rPr lang="en-US" dirty="0">
                <a:solidFill>
                  <a:srgbClr val="32302A"/>
                </a:solidFill>
              </a:rPr>
              <a:t>In 1926 the Federal Oil Conservation Board announced that oil would be depleted in the U.S. within 7 years. </a:t>
            </a:r>
          </a:p>
          <a:p>
            <a:pPr marL="631825" lvl="1" indent="-231775"/>
            <a:r>
              <a:rPr lang="en-US" dirty="0">
                <a:solidFill>
                  <a:srgbClr val="32302A"/>
                </a:solidFill>
              </a:rPr>
              <a:t>In 1939, the Interior Department predicted petroleum supplies in this nation would run out within 20 years.</a:t>
            </a:r>
          </a:p>
          <a:p>
            <a:pPr marL="631825" lvl="1" indent="-231775"/>
            <a:r>
              <a:rPr lang="en-US" dirty="0">
                <a:solidFill>
                  <a:srgbClr val="32302A"/>
                </a:solidFill>
              </a:rPr>
              <a:t>In the 1972 report “The Limits of Growth,” </a:t>
            </a:r>
            <a:r>
              <a:rPr lang="en-US" dirty="0" smtClean="0">
                <a:solidFill>
                  <a:srgbClr val="32302A"/>
                </a:solidFill>
              </a:rPr>
              <a:t>the </a:t>
            </a:r>
            <a:r>
              <a:rPr lang="en-US" dirty="0">
                <a:solidFill>
                  <a:srgbClr val="32302A"/>
                </a:solidFill>
              </a:rPr>
              <a:t>authors used large computer models </a:t>
            </a:r>
            <a:r>
              <a:rPr lang="en-US" dirty="0" smtClean="0">
                <a:solidFill>
                  <a:srgbClr val="32302A"/>
                </a:solidFill>
              </a:rPr>
              <a:t>to </a:t>
            </a:r>
            <a:r>
              <a:rPr lang="en-US" dirty="0">
                <a:solidFill>
                  <a:srgbClr val="32302A"/>
                </a:solidFill>
              </a:rPr>
              <a:t>project that the world would run out of several key minerals in the 1980s and 1990s.</a:t>
            </a:r>
          </a:p>
        </p:txBody>
      </p:sp>
    </p:spTree>
    <p:extLst>
      <p:ext uri="{BB962C8B-B14F-4D97-AF65-F5344CB8AC3E}">
        <p14:creationId xmlns:p14="http://schemas.microsoft.com/office/powerpoint/2010/main" val="272013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2302"/>
            <a:ext cx="7772400" cy="1166744"/>
          </a:xfrm>
        </p:spPr>
        <p:txBody>
          <a:bodyPr anchor="ctr"/>
          <a:lstStyle/>
          <a:p>
            <a:pPr>
              <a:lnSpc>
                <a:spcPts val="4000"/>
              </a:lnSpc>
            </a:pPr>
            <a:r>
              <a:rPr lang="en-US" dirty="0"/>
              <a:t>Why Have the </a:t>
            </a:r>
            <a:r>
              <a:rPr lang="en-US" dirty="0" smtClean="0"/>
              <a:t>Forecasts of Resource Crises Been </a:t>
            </a:r>
            <a:r>
              <a:rPr lang="en-US" dirty="0"/>
              <a:t>Wrong?</a:t>
            </a:r>
          </a:p>
        </p:txBody>
      </p:sp>
    </p:spTree>
    <p:extLst>
      <p:ext uri="{BB962C8B-B14F-4D97-AF65-F5344CB8AC3E}">
        <p14:creationId xmlns:p14="http://schemas.microsoft.com/office/powerpoint/2010/main" val="18013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4943"/>
            <a:ext cx="8904855" cy="1012661"/>
          </a:xfrm>
        </p:spPr>
        <p:txBody>
          <a:bodyPr/>
          <a:lstStyle/>
          <a:p>
            <a:pPr>
              <a:lnSpc>
                <a:spcPts val="3520"/>
              </a:lnSpc>
            </a:pPr>
            <a:r>
              <a:rPr lang="en-US" dirty="0"/>
              <a:t>Why Have the </a:t>
            </a:r>
            <a:r>
              <a:rPr lang="en-US" dirty="0" smtClean="0"/>
              <a:t>Forecasts </a:t>
            </a:r>
            <a:r>
              <a:rPr lang="en-US" dirty="0"/>
              <a:t/>
            </a:r>
            <a:br>
              <a:rPr lang="en-US" dirty="0"/>
            </a:br>
            <a:r>
              <a:rPr lang="en-US" dirty="0" smtClean="0"/>
              <a:t>of Resource Crises Been </a:t>
            </a:r>
            <a:r>
              <a:rPr lang="en-US" dirty="0"/>
              <a:t>Wrong?</a:t>
            </a:r>
          </a:p>
        </p:txBody>
      </p:sp>
      <p:sp>
        <p:nvSpPr>
          <p:cNvPr id="3" name="Content Placeholder 2"/>
          <p:cNvSpPr>
            <a:spLocks noGrp="1"/>
          </p:cNvSpPr>
          <p:nvPr>
            <p:ph idx="1"/>
          </p:nvPr>
        </p:nvSpPr>
        <p:spPr>
          <a:xfrm>
            <a:off x="140675" y="1111843"/>
            <a:ext cx="8883749" cy="4866926"/>
          </a:xfrm>
        </p:spPr>
        <p:txBody>
          <a:bodyPr/>
          <a:lstStyle/>
          <a:p>
            <a:pPr marL="231775" indent="-231775"/>
            <a:r>
              <a:rPr lang="en-US" dirty="0">
                <a:solidFill>
                  <a:srgbClr val="32302A"/>
                </a:solidFill>
              </a:rPr>
              <a:t>When resources are allocated by markets, increased scarcity </a:t>
            </a:r>
            <a:r>
              <a:rPr lang="en-US" dirty="0" smtClean="0">
                <a:solidFill>
                  <a:srgbClr val="32302A"/>
                </a:solidFill>
              </a:rPr>
              <a:t>leads </a:t>
            </a:r>
            <a:r>
              <a:rPr lang="en-US" dirty="0">
                <a:solidFill>
                  <a:srgbClr val="32302A"/>
                </a:solidFill>
              </a:rPr>
              <a:t>to higher prices. </a:t>
            </a:r>
          </a:p>
          <a:p>
            <a:pPr marL="231775" indent="-231775"/>
            <a:r>
              <a:rPr lang="en-US" dirty="0">
                <a:solidFill>
                  <a:srgbClr val="32302A"/>
                </a:solidFill>
              </a:rPr>
              <a:t>Higher prices strengthen the incentive for </a:t>
            </a:r>
            <a:r>
              <a:rPr lang="en-US" dirty="0" smtClean="0">
                <a:solidFill>
                  <a:srgbClr val="32302A"/>
                </a:solidFill>
              </a:rPr>
              <a:t>…</a:t>
            </a:r>
            <a:endParaRPr lang="en-US" dirty="0">
              <a:solidFill>
                <a:srgbClr val="32302A"/>
              </a:solidFill>
            </a:endParaRPr>
          </a:p>
          <a:p>
            <a:pPr marL="631825" lvl="1" indent="-231775"/>
            <a:r>
              <a:rPr lang="en-US" sz="2800" u="sng" dirty="0">
                <a:solidFill>
                  <a:srgbClr val="32302A"/>
                </a:solidFill>
              </a:rPr>
              <a:t>users</a:t>
            </a:r>
            <a:r>
              <a:rPr lang="en-US" sz="2800" dirty="0">
                <a:solidFill>
                  <a:srgbClr val="32302A"/>
                </a:solidFill>
              </a:rPr>
              <a:t> to </a:t>
            </a:r>
            <a:r>
              <a:rPr lang="en-US" sz="2800" i="1" dirty="0">
                <a:solidFill>
                  <a:srgbClr val="32302A"/>
                </a:solidFill>
              </a:rPr>
              <a:t>reduce their consumption</a:t>
            </a:r>
            <a:r>
              <a:rPr lang="en-US" sz="2800" dirty="0">
                <a:solidFill>
                  <a:srgbClr val="32302A"/>
                </a:solidFill>
              </a:rPr>
              <a:t>, </a:t>
            </a:r>
          </a:p>
          <a:p>
            <a:pPr marL="631825" lvl="1" indent="-231775"/>
            <a:r>
              <a:rPr lang="en-US" sz="2800" u="sng" dirty="0">
                <a:solidFill>
                  <a:srgbClr val="32302A"/>
                </a:solidFill>
              </a:rPr>
              <a:t>suppliers</a:t>
            </a:r>
            <a:r>
              <a:rPr lang="en-US" sz="2800" dirty="0">
                <a:solidFill>
                  <a:srgbClr val="32302A"/>
                </a:solidFill>
              </a:rPr>
              <a:t> to search for ways to </a:t>
            </a:r>
            <a:r>
              <a:rPr lang="en-US" sz="2800" i="1" dirty="0">
                <a:solidFill>
                  <a:srgbClr val="32302A"/>
                </a:solidFill>
              </a:rPr>
              <a:t>expand future supply</a:t>
            </a:r>
            <a:r>
              <a:rPr lang="en-US" sz="2800" dirty="0">
                <a:solidFill>
                  <a:srgbClr val="32302A"/>
                </a:solidFill>
              </a:rPr>
              <a:t>, and, </a:t>
            </a:r>
          </a:p>
          <a:p>
            <a:pPr marL="631825" lvl="1" indent="-231775"/>
            <a:r>
              <a:rPr lang="en-US" sz="2800" dirty="0">
                <a:solidFill>
                  <a:srgbClr val="32302A"/>
                </a:solidFill>
              </a:rPr>
              <a:t>both producers and users to search </a:t>
            </a:r>
            <a:r>
              <a:rPr lang="en-US" sz="2800" dirty="0" smtClean="0">
                <a:solidFill>
                  <a:srgbClr val="32302A"/>
                </a:solidFill>
              </a:rPr>
              <a:t>for </a:t>
            </a:r>
            <a:r>
              <a:rPr lang="en-US" sz="2800" b="1" i="1" dirty="0">
                <a:solidFill>
                  <a:srgbClr val="32302A"/>
                </a:solidFill>
              </a:rPr>
              <a:t>substitutes</a:t>
            </a:r>
            <a:r>
              <a:rPr lang="en-US" sz="2800" dirty="0">
                <a:solidFill>
                  <a:srgbClr val="32302A"/>
                </a:solidFill>
              </a:rPr>
              <a:t>. </a:t>
            </a:r>
          </a:p>
          <a:p>
            <a:pPr marL="231775" indent="-231775"/>
            <a:r>
              <a:rPr lang="en-US" dirty="0">
                <a:solidFill>
                  <a:srgbClr val="32302A"/>
                </a:solidFill>
              </a:rPr>
              <a:t>All of these adjustments will increase future supply relative to demand and make it highly unlikely that the resource will be </a:t>
            </a:r>
            <a:r>
              <a:rPr lang="en-US" i="1" dirty="0" smtClean="0">
                <a:solidFill>
                  <a:srgbClr val="32302A"/>
                </a:solidFill>
              </a:rPr>
              <a:t>actually</a:t>
            </a:r>
            <a:r>
              <a:rPr lang="en-US" dirty="0" smtClean="0">
                <a:solidFill>
                  <a:srgbClr val="32302A"/>
                </a:solidFill>
              </a:rPr>
              <a:t> depleted</a:t>
            </a:r>
            <a:r>
              <a:rPr lang="en-US" dirty="0">
                <a:solidFill>
                  <a:srgbClr val="32302A"/>
                </a:solidFill>
              </a:rPr>
              <a:t>.</a:t>
            </a:r>
          </a:p>
        </p:txBody>
      </p:sp>
    </p:spTree>
    <p:extLst>
      <p:ext uri="{BB962C8B-B14F-4D97-AF65-F5344CB8AC3E}">
        <p14:creationId xmlns:p14="http://schemas.microsoft.com/office/powerpoint/2010/main" val="258407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843"/>
            <a:ext cx="8883749" cy="4616834"/>
          </a:xfrm>
        </p:spPr>
        <p:txBody>
          <a:bodyPr/>
          <a:lstStyle/>
          <a:p>
            <a:pPr marL="231775" indent="-231775"/>
            <a:r>
              <a:rPr lang="en-US" dirty="0">
                <a:solidFill>
                  <a:srgbClr val="32302A"/>
                </a:solidFill>
              </a:rPr>
              <a:t>Proved reserves have often been used by doomsday forecasters to calculate the future date when we exhaust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resource. But this is a misapplication of the concept. </a:t>
            </a:r>
          </a:p>
          <a:p>
            <a:pPr marL="631825" lvl="1" indent="-231775"/>
            <a:r>
              <a:rPr lang="en-US" sz="2800" dirty="0">
                <a:solidFill>
                  <a:srgbClr val="32302A"/>
                </a:solidFill>
              </a:rPr>
              <a:t>Proved reserves are the verified quantity </a:t>
            </a:r>
            <a:r>
              <a:rPr lang="en-US" sz="2800" dirty="0" smtClean="0">
                <a:solidFill>
                  <a:srgbClr val="32302A"/>
                </a:solidFill>
              </a:rPr>
              <a:t>of </a:t>
            </a:r>
            <a:r>
              <a:rPr lang="en-US" sz="2800" dirty="0">
                <a:solidFill>
                  <a:srgbClr val="32302A"/>
                </a:solidFill>
              </a:rPr>
              <a:t>a resource available given current prices and assuming today’s technology. </a:t>
            </a:r>
          </a:p>
          <a:p>
            <a:pPr marL="631825" lvl="1" indent="-231775"/>
            <a:r>
              <a:rPr lang="en-US" sz="2800" dirty="0">
                <a:solidFill>
                  <a:srgbClr val="32302A"/>
                </a:solidFill>
              </a:rPr>
              <a:t>Proved reserves are quite different than the total quantity of </a:t>
            </a:r>
            <a:r>
              <a:rPr lang="en-US" sz="2800" dirty="0" smtClean="0">
                <a:solidFill>
                  <a:srgbClr val="32302A"/>
                </a:solidFill>
              </a:rPr>
              <a:t>the </a:t>
            </a:r>
            <a:r>
              <a:rPr lang="en-US" sz="2800" dirty="0">
                <a:solidFill>
                  <a:srgbClr val="32302A"/>
                </a:solidFill>
              </a:rPr>
              <a:t>resource in the ground.</a:t>
            </a:r>
          </a:p>
          <a:p>
            <a:pPr marL="631825" lvl="1" indent="-231775"/>
            <a:r>
              <a:rPr lang="en-US" sz="2800" dirty="0">
                <a:solidFill>
                  <a:srgbClr val="32302A"/>
                </a:solidFill>
              </a:rPr>
              <a:t>Proved reserves can be expanded with improvements in technology and will increase with higher prices. </a:t>
            </a:r>
          </a:p>
        </p:txBody>
      </p:sp>
      <p:sp>
        <p:nvSpPr>
          <p:cNvPr id="6" name="Title 1"/>
          <p:cNvSpPr>
            <a:spLocks noGrp="1"/>
          </p:cNvSpPr>
          <p:nvPr>
            <p:ph type="title"/>
          </p:nvPr>
        </p:nvSpPr>
        <p:spPr>
          <a:xfrm>
            <a:off x="119569" y="104943"/>
            <a:ext cx="8904855" cy="1004845"/>
          </a:xfrm>
        </p:spPr>
        <p:txBody>
          <a:bodyPr/>
          <a:lstStyle/>
          <a:p>
            <a:pPr>
              <a:lnSpc>
                <a:spcPts val="3500"/>
              </a:lnSpc>
            </a:pPr>
            <a:r>
              <a:rPr lang="en-US" dirty="0"/>
              <a:t>Why Have the Forecasts </a:t>
            </a:r>
            <a:br>
              <a:rPr lang="en-US" dirty="0"/>
            </a:br>
            <a:r>
              <a:rPr lang="en-US" dirty="0"/>
              <a:t>of Resource Crises Been Wrong?</a:t>
            </a:r>
          </a:p>
        </p:txBody>
      </p:sp>
    </p:spTree>
    <p:extLst>
      <p:ext uri="{BB962C8B-B14F-4D97-AF65-F5344CB8AC3E}">
        <p14:creationId xmlns:p14="http://schemas.microsoft.com/office/powerpoint/2010/main" val="795164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228</TotalTime>
  <Words>1217</Words>
  <Application>Microsoft Macintosh PowerPoint</Application>
  <PresentationFormat>On-screen Show (4:3)</PresentationFormat>
  <Paragraphs>134</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Times New Roman</vt:lpstr>
      <vt:lpstr>Arial</vt:lpstr>
      <vt:lpstr>15th edition TEMPLATE</vt:lpstr>
      <vt:lpstr>The Question  of Resource Exhaustion</vt:lpstr>
      <vt:lpstr>Forecasts of Resource Exhaustion</vt:lpstr>
      <vt:lpstr>Is the World Running out of Resources?</vt:lpstr>
      <vt:lpstr>Forecasts of Resource Exhaustion</vt:lpstr>
      <vt:lpstr>Forecasts of Resource Exhaustion</vt:lpstr>
      <vt:lpstr>Forecasts of Resource Exhaustion</vt:lpstr>
      <vt:lpstr>Why Have the Forecasts of Resource Crises Been Wrong?</vt:lpstr>
      <vt:lpstr>Why Have the Forecasts  of Resource Crises Been Wrong?</vt:lpstr>
      <vt:lpstr>Why Have the Forecasts  of Resource Crises Been Wrong?</vt:lpstr>
      <vt:lpstr>Proved Reserves and  Running Out of Resources</vt:lpstr>
      <vt:lpstr>World Reserves and  Cumulative Production, 1950-2015</vt:lpstr>
      <vt:lpstr>Are Resources Becoming  Less Abundant?</vt:lpstr>
      <vt:lpstr>Resource Prices and  Information About Scarcity</vt:lpstr>
      <vt:lpstr>Real Crude Oil and Natural  Gas Prices, 1949 to 2015</vt:lpstr>
      <vt:lpstr>Renewable Resources</vt:lpstr>
      <vt:lpstr>Property Rights and the  Supply of Renewable Resources</vt:lpstr>
      <vt:lpstr>Property Rights and the  Supply of Renewable Resources</vt:lpstr>
      <vt:lpstr>Technology and Land Management</vt:lpstr>
      <vt:lpstr>Natural Resources When Markets Are Not Allowed  to Function Fully</vt:lpstr>
      <vt:lpstr>Absence of Property Rights</vt:lpstr>
      <vt:lpstr>Questions for Thought: </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Question of Resource Exhaustion</dc:title>
  <dc:subject>The Question of Resource Exhaustion</dc:subject>
  <dc:creator>Dr. Chuck Skipton</dc:creator>
  <cp:lastModifiedBy>Joseph Connors</cp:lastModifiedBy>
  <cp:revision>51</cp:revision>
  <dcterms:created xsi:type="dcterms:W3CDTF">2013-12-17T18:08:03Z</dcterms:created>
  <dcterms:modified xsi:type="dcterms:W3CDTF">2016-12-27T22:55:32Z</dcterms:modified>
</cp:coreProperties>
</file>