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A4A3A4"/>
          </p15:clr>
        </p15:guide>
        <p15:guide id="2" pos="1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  <a:srgbClr val="FFFF89"/>
    <a:srgbClr val="95B6E7"/>
    <a:srgbClr val="D7FDB1"/>
    <a:srgbClr val="DAECC2"/>
    <a:srgbClr val="FFAE5D"/>
    <a:srgbClr val="FC5918"/>
    <a:srgbClr val="B79CFC"/>
    <a:srgbClr val="428A5D"/>
    <a:srgbClr val="F1F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31"/>
  </p:normalViewPr>
  <p:slideViewPr>
    <p:cSldViewPr snapToGrid="0" snapToObjects="1">
      <p:cViewPr varScale="1">
        <p:scale>
          <a:sx n="97" d="100"/>
          <a:sy n="97" d="100"/>
        </p:scale>
        <p:origin x="560" y="184"/>
      </p:cViewPr>
      <p:guideLst>
        <p:guide orient="horz" pos="593"/>
        <p:guide pos="1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2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kumimoji="0" lang="en-US" sz="240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3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6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2082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Special Topic: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2082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Special Topic: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0386" y="1513032"/>
            <a:ext cx="7634484" cy="186408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Do Labor Unions Increase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Wages of Workers?</a:t>
            </a:r>
          </a:p>
        </p:txBody>
      </p:sp>
    </p:spTree>
    <p:extLst>
      <p:ext uri="{BB962C8B-B14F-4D97-AF65-F5344CB8AC3E}">
        <p14:creationId xmlns:p14="http://schemas.microsoft.com/office/powerpoint/2010/main" val="13290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9532"/>
            <a:ext cx="7772400" cy="91665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How Can Unions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Influence </a:t>
            </a:r>
            <a:r>
              <a:rPr lang="en-US" dirty="0"/>
              <a:t>Wages?</a:t>
            </a:r>
          </a:p>
        </p:txBody>
      </p:sp>
    </p:spTree>
    <p:extLst>
      <p:ext uri="{BB962C8B-B14F-4D97-AF65-F5344CB8AC3E}">
        <p14:creationId xmlns:p14="http://schemas.microsoft.com/office/powerpoint/2010/main" val="29856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2444"/>
            <a:ext cx="8904855" cy="92137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How Can Unions </a:t>
            </a:r>
            <a:br>
              <a:rPr lang="en-US" dirty="0"/>
            </a:br>
            <a:r>
              <a:rPr lang="en-US" dirty="0"/>
              <a:t>Increase Wages for Members?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43"/>
            <a:ext cx="8883749" cy="3499259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Unions may increase the wages of their workers by: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Restricting the supply of competitive inputs, including nonunion workers.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Using bargaining power enforced by a strike or a </a:t>
            </a:r>
            <a:r>
              <a:rPr lang="en-US" sz="2800" dirty="0" smtClean="0">
                <a:solidFill>
                  <a:srgbClr val="32302A"/>
                </a:solidFill>
              </a:rPr>
              <a:t>threat </a:t>
            </a:r>
            <a:r>
              <a:rPr lang="en-US" sz="2800" dirty="0">
                <a:solidFill>
                  <a:srgbClr val="32302A"/>
                </a:solidFill>
              </a:rPr>
              <a:t>of one.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Increasing the demand for the labor services of union members.</a:t>
            </a:r>
          </a:p>
        </p:txBody>
      </p:sp>
    </p:spTree>
    <p:extLst>
      <p:ext uri="{BB962C8B-B14F-4D97-AF65-F5344CB8AC3E}">
        <p14:creationId xmlns:p14="http://schemas.microsoft.com/office/powerpoint/2010/main" val="28300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720028" y="1751794"/>
            <a:ext cx="6210326" cy="406400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2378"/>
            <a:ext cx="8904855" cy="103085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Supply Restrictions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Bargaining Power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43348" y="1423423"/>
            <a:ext cx="2749065" cy="4897478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impact of higher wages obtained by restricting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supply is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similar to that obtained through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simple bargaining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power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Without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 union restricting the supply of labor,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equilibrium wage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employment levels are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0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&amp;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0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respectively.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After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restricting the supply of labor, the new higher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wage level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results in both a lower level of employment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an </a:t>
            </a:r>
            <a:r>
              <a:rPr lang="en-US" sz="1900" i="1" u="sng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excess supply of labor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 </a:t>
            </a:r>
          </a:p>
        </p:txBody>
      </p:sp>
      <p:grpSp>
        <p:nvGrpSpPr>
          <p:cNvPr id="91" name="Group 121"/>
          <p:cNvGrpSpPr>
            <a:grpSpLocks noChangeAspect="1"/>
          </p:cNvGrpSpPr>
          <p:nvPr/>
        </p:nvGrpSpPr>
        <p:grpSpPr bwMode="auto">
          <a:xfrm>
            <a:off x="3157861" y="2419140"/>
            <a:ext cx="1628140" cy="2538412"/>
            <a:chOff x="480" y="2016"/>
            <a:chExt cx="2016" cy="1776"/>
          </a:xfrm>
        </p:grpSpPr>
        <p:sp>
          <p:nvSpPr>
            <p:cNvPr id="92" name="Line 122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123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4764474" y="4792452"/>
            <a:ext cx="124745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 smtClean="0">
                <a:latin typeface="+mj-lt"/>
                <a:cs typeface="Times New Roman" pitchFamily="18" charset="0"/>
              </a:rPr>
              <a:t>Employment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775273" y="2133390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3515662" y="5380360"/>
            <a:ext cx="1744388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latin typeface="+mj-lt"/>
                <a:cs typeface="Times New Roman" pitchFamily="18" charset="0"/>
              </a:rPr>
              <a:t>Supply Restriction</a:t>
            </a:r>
            <a:endParaRPr kumimoji="0" lang="en-US" sz="16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81" name="Line 4"/>
          <p:cNvSpPr>
            <a:spLocks noChangeAspect="1" noChangeShapeType="1"/>
          </p:cNvSpPr>
          <p:nvPr/>
        </p:nvSpPr>
        <p:spPr bwMode="auto">
          <a:xfrm>
            <a:off x="4206055" y="3249605"/>
            <a:ext cx="0" cy="170794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2" name="Text Box 5"/>
          <p:cNvSpPr txBox="1">
            <a:spLocks noChangeAspect="1" noChangeArrowheads="1"/>
          </p:cNvSpPr>
          <p:nvPr/>
        </p:nvSpPr>
        <p:spPr bwMode="auto">
          <a:xfrm>
            <a:off x="2644526" y="3555993"/>
            <a:ext cx="525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w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0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83" name="Text Box 6"/>
          <p:cNvSpPr txBox="1">
            <a:spLocks noChangeAspect="1" noChangeArrowheads="1"/>
          </p:cNvSpPr>
          <p:nvPr/>
        </p:nvSpPr>
        <p:spPr bwMode="auto">
          <a:xfrm>
            <a:off x="3956277" y="4933746"/>
            <a:ext cx="54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E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>
              <a:latin typeface="+mj-lt"/>
              <a:cs typeface="Times New Roman" pitchFamily="18" charset="0"/>
            </a:endParaRPr>
          </a:p>
        </p:txBody>
      </p:sp>
      <p:sp>
        <p:nvSpPr>
          <p:cNvPr id="84" name="Line 7"/>
          <p:cNvSpPr>
            <a:spLocks noChangeShapeType="1"/>
          </p:cNvSpPr>
          <p:nvPr/>
        </p:nvSpPr>
        <p:spPr bwMode="auto">
          <a:xfrm flipH="1">
            <a:off x="3169988" y="3760780"/>
            <a:ext cx="141865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6" name="Text Box 9"/>
          <p:cNvSpPr txBox="1">
            <a:spLocks noChangeAspect="1" noChangeArrowheads="1"/>
          </p:cNvSpPr>
          <p:nvPr/>
        </p:nvSpPr>
        <p:spPr bwMode="auto">
          <a:xfrm>
            <a:off x="4997772" y="4493939"/>
            <a:ext cx="504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88" name="Line 11"/>
          <p:cNvSpPr>
            <a:spLocks noChangeAspect="1" noChangeShapeType="1"/>
          </p:cNvSpPr>
          <p:nvPr/>
        </p:nvSpPr>
        <p:spPr bwMode="auto">
          <a:xfrm>
            <a:off x="4607692" y="3746493"/>
            <a:ext cx="0" cy="12029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9" name="Text Box 12"/>
          <p:cNvSpPr txBox="1">
            <a:spLocks noChangeAspect="1" noChangeArrowheads="1"/>
          </p:cNvSpPr>
          <p:nvPr/>
        </p:nvSpPr>
        <p:spPr bwMode="auto">
          <a:xfrm>
            <a:off x="4380140" y="4935334"/>
            <a:ext cx="54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E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0</a:t>
            </a:r>
            <a:endParaRPr kumimoji="0" lang="en-US" b="1">
              <a:latin typeface="+mj-lt"/>
              <a:cs typeface="Times New Roman" pitchFamily="18" charset="0"/>
            </a:endParaRPr>
          </a:p>
        </p:txBody>
      </p:sp>
      <p:sp>
        <p:nvSpPr>
          <p:cNvPr id="90" name="Line 13"/>
          <p:cNvSpPr>
            <a:spLocks noChangeShapeType="1"/>
          </p:cNvSpPr>
          <p:nvPr/>
        </p:nvSpPr>
        <p:spPr bwMode="auto">
          <a:xfrm flipH="1">
            <a:off x="3169988" y="3174993"/>
            <a:ext cx="1026541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55180" y="2239956"/>
            <a:ext cx="2356135" cy="2290368"/>
            <a:chOff x="3766185" y="1833576"/>
            <a:chExt cx="2356135" cy="2290368"/>
          </a:xfrm>
        </p:grpSpPr>
        <p:sp>
          <p:nvSpPr>
            <p:cNvPr id="85" name="Freeform 8"/>
            <p:cNvSpPr>
              <a:spLocks noChangeAspect="1"/>
            </p:cNvSpPr>
            <p:nvPr/>
          </p:nvSpPr>
          <p:spPr bwMode="auto">
            <a:xfrm>
              <a:off x="3766185" y="1833576"/>
              <a:ext cx="1585859" cy="2290368"/>
            </a:xfrm>
            <a:custGeom>
              <a:avLst/>
              <a:gdLst/>
              <a:ahLst/>
              <a:cxnLst>
                <a:cxn ang="0">
                  <a:pos x="1211" y="1748"/>
                </a:cxn>
                <a:cxn ang="0">
                  <a:pos x="0" y="0"/>
                </a:cxn>
              </a:cxnLst>
              <a:rect l="0" t="0" r="r" b="b"/>
              <a:pathLst>
                <a:path w="1211" h="1748">
                  <a:moveTo>
                    <a:pt x="1211" y="1748"/>
                  </a:move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rgbClr val="C80000"/>
              </a:solidFill>
              <a:prstDash val="solid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019442" y="2499119"/>
              <a:ext cx="2102878" cy="1442455"/>
              <a:chOff x="4019442" y="2499119"/>
              <a:chExt cx="2102878" cy="1442455"/>
            </a:xfrm>
          </p:grpSpPr>
          <p:sp>
            <p:nvSpPr>
              <p:cNvPr id="87" name="Line 10"/>
              <p:cNvSpPr>
                <a:spLocks noChangeShapeType="1"/>
              </p:cNvSpPr>
              <p:nvPr/>
            </p:nvSpPr>
            <p:spPr bwMode="auto">
              <a:xfrm flipV="1">
                <a:off x="4019442" y="2703905"/>
                <a:ext cx="1683230" cy="12376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97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5617495" y="2499119"/>
                <a:ext cx="50482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kumimoji="0" lang="en-US" sz="2000" b="1" i="1" dirty="0">
                    <a:solidFill>
                      <a:schemeClr val="tx1"/>
                    </a:solidFill>
                    <a:latin typeface="+mj-lt"/>
                    <a:cs typeface="Times New Roman" pitchFamily="18" charset="0"/>
                  </a:rPr>
                  <a:t>S</a:t>
                </a:r>
                <a:r>
                  <a:rPr kumimoji="0" lang="en-US" sz="2000" b="1" i="1" baseline="-25000" dirty="0">
                    <a:solidFill>
                      <a:schemeClr val="tx1"/>
                    </a:solidFill>
                    <a:latin typeface="+mj-lt"/>
                    <a:cs typeface="Times New Roman" pitchFamily="18" charset="0"/>
                  </a:rPr>
                  <a:t>0</a:t>
                </a:r>
              </a:p>
            </p:txBody>
          </p:sp>
        </p:grpSp>
      </p:grpSp>
      <p:sp>
        <p:nvSpPr>
          <p:cNvPr id="98" name="Text Box 28"/>
          <p:cNvSpPr txBox="1">
            <a:spLocks noChangeAspect="1" noChangeArrowheads="1"/>
          </p:cNvSpPr>
          <p:nvPr/>
        </p:nvSpPr>
        <p:spPr bwMode="auto">
          <a:xfrm>
            <a:off x="2644526" y="2974968"/>
            <a:ext cx="525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w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99" name="Oval 29"/>
          <p:cNvSpPr>
            <a:spLocks noChangeAspect="1" noChangeArrowheads="1"/>
          </p:cNvSpPr>
          <p:nvPr/>
        </p:nvSpPr>
        <p:spPr bwMode="auto">
          <a:xfrm>
            <a:off x="4553717" y="3701662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0" name="AutoShape 47"/>
          <p:cNvSpPr>
            <a:spLocks noChangeArrowheads="1"/>
          </p:cNvSpPr>
          <p:nvPr/>
        </p:nvSpPr>
        <p:spPr bwMode="auto">
          <a:xfrm>
            <a:off x="4353311" y="3079362"/>
            <a:ext cx="865188" cy="230187"/>
          </a:xfrm>
          <a:prstGeom prst="leftRightArrow">
            <a:avLst>
              <a:gd name="adj1" fmla="val 50000"/>
              <a:gd name="adj2" fmla="val 75173"/>
            </a:avLst>
          </a:prstGeom>
          <a:solidFill>
            <a:srgbClr val="A7DA8E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101" name="Group 62"/>
          <p:cNvGrpSpPr>
            <a:grpSpLocks/>
          </p:cNvGrpSpPr>
          <p:nvPr/>
        </p:nvGrpSpPr>
        <p:grpSpPr bwMode="auto">
          <a:xfrm>
            <a:off x="3350391" y="2447918"/>
            <a:ext cx="2143125" cy="1393692"/>
            <a:chOff x="887" y="2174"/>
            <a:chExt cx="1543" cy="1021"/>
          </a:xfrm>
        </p:grpSpPr>
        <p:sp>
          <p:nvSpPr>
            <p:cNvPr id="102" name="Line 20"/>
            <p:cNvSpPr>
              <a:spLocks noChangeShapeType="1"/>
            </p:cNvSpPr>
            <p:nvPr/>
          </p:nvSpPr>
          <p:spPr bwMode="auto">
            <a:xfrm flipV="1">
              <a:off x="887" y="2237"/>
              <a:ext cx="1273" cy="9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3" name="Text Box 21"/>
            <p:cNvSpPr txBox="1">
              <a:spLocks noChangeAspect="1" noChangeArrowheads="1"/>
            </p:cNvSpPr>
            <p:nvPr/>
          </p:nvSpPr>
          <p:spPr bwMode="auto">
            <a:xfrm>
              <a:off x="2112" y="2174"/>
              <a:ext cx="31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sz="20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i="1" baseline="-250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4" name="Line 60"/>
            <p:cNvSpPr>
              <a:spLocks noChangeShapeType="1"/>
            </p:cNvSpPr>
            <p:nvPr/>
          </p:nvSpPr>
          <p:spPr bwMode="auto">
            <a:xfrm flipH="1">
              <a:off x="1010" y="3195"/>
              <a:ext cx="51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5" name="Oval 30"/>
          <p:cNvSpPr>
            <a:spLocks noChangeAspect="1" noChangeArrowheads="1"/>
          </p:cNvSpPr>
          <p:nvPr/>
        </p:nvSpPr>
        <p:spPr bwMode="auto">
          <a:xfrm>
            <a:off x="4139761" y="3110286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06" name="Group 48"/>
          <p:cNvGrpSpPr>
            <a:grpSpLocks/>
          </p:cNvGrpSpPr>
          <p:nvPr/>
        </p:nvGrpSpPr>
        <p:grpSpPr bwMode="auto">
          <a:xfrm>
            <a:off x="3663956" y="1933970"/>
            <a:ext cx="1447800" cy="1096963"/>
            <a:chOff x="1289" y="1812"/>
            <a:chExt cx="912" cy="691"/>
          </a:xfrm>
        </p:grpSpPr>
        <p:sp>
          <p:nvSpPr>
            <p:cNvPr id="113" name="Line 49"/>
            <p:cNvSpPr>
              <a:spLocks noChangeShapeType="1"/>
            </p:cNvSpPr>
            <p:nvPr/>
          </p:nvSpPr>
          <p:spPr bwMode="auto">
            <a:xfrm>
              <a:off x="1722" y="1968"/>
              <a:ext cx="281" cy="53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14" name="Group 50"/>
            <p:cNvGrpSpPr>
              <a:grpSpLocks/>
            </p:cNvGrpSpPr>
            <p:nvPr/>
          </p:nvGrpSpPr>
          <p:grpSpPr bwMode="auto">
            <a:xfrm>
              <a:off x="1289" y="1812"/>
              <a:ext cx="912" cy="193"/>
              <a:chOff x="1289" y="1794"/>
              <a:chExt cx="912" cy="193"/>
            </a:xfrm>
          </p:grpSpPr>
          <p:sp>
            <p:nvSpPr>
              <p:cNvPr id="115" name="Rectangle 51"/>
              <p:cNvSpPr>
                <a:spLocks noChangeArrowheads="1"/>
              </p:cNvSpPr>
              <p:nvPr/>
            </p:nvSpPr>
            <p:spPr bwMode="auto">
              <a:xfrm>
                <a:off x="1318" y="1797"/>
                <a:ext cx="847" cy="190"/>
              </a:xfrm>
              <a:prstGeom prst="rect">
                <a:avLst/>
              </a:prstGeom>
              <a:solidFill>
                <a:srgbClr val="FFFFA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6" name="Rectangle 52" descr="Newsprint"/>
              <p:cNvSpPr>
                <a:spLocks noChangeArrowheads="1"/>
              </p:cNvSpPr>
              <p:nvPr/>
            </p:nvSpPr>
            <p:spPr bwMode="auto">
              <a:xfrm>
                <a:off x="1289" y="1794"/>
                <a:ext cx="912" cy="192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Excess supply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10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20028" y="1751794"/>
            <a:ext cx="6210326" cy="406400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2379"/>
            <a:ext cx="8904855" cy="97614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Supply Restrictions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Bargaining Power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43349" y="1251493"/>
            <a:ext cx="2729282" cy="5266536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Consider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same market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where bargaining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power is establishes a wage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above equilibrium where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starting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employment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wages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are </a:t>
            </a:r>
            <a:r>
              <a:rPr lang="en-US" sz="20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</a:t>
            </a:r>
            <a:r>
              <a:rPr lang="en-US" sz="20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0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&amp; </a:t>
            </a:r>
            <a:r>
              <a:rPr lang="en-US" sz="20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</a:t>
            </a:r>
            <a:r>
              <a:rPr lang="en-US" sz="20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0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respectively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After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employing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bargaining techniques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new higher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wage level </a:t>
            </a:r>
            <a:r>
              <a:rPr lang="en-US" sz="20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</a:t>
            </a:r>
            <a:r>
              <a:rPr lang="en-US" sz="20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with a lower level of employment, </a:t>
            </a:r>
            <a:r>
              <a:rPr lang="en-US" sz="20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</a:t>
            </a:r>
            <a:r>
              <a:rPr lang="en-US" sz="20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1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is present. </a:t>
            </a:r>
            <a:endParaRPr lang="en-US" sz="2000" dirty="0" smtClean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marL="169863" indent="-169863">
              <a:lnSpc>
                <a:spcPct val="90000"/>
              </a:lnSpc>
            </a:pP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Despite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different means, the same end results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20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91" name="Group 121"/>
          <p:cNvGrpSpPr>
            <a:grpSpLocks noChangeAspect="1"/>
          </p:cNvGrpSpPr>
          <p:nvPr/>
        </p:nvGrpSpPr>
        <p:grpSpPr bwMode="auto">
          <a:xfrm>
            <a:off x="3155219" y="2420308"/>
            <a:ext cx="1628140" cy="2538412"/>
            <a:chOff x="480" y="2016"/>
            <a:chExt cx="2016" cy="1776"/>
          </a:xfrm>
        </p:grpSpPr>
        <p:sp>
          <p:nvSpPr>
            <p:cNvPr id="92" name="Line 122"/>
            <p:cNvSpPr>
              <a:spLocks noChangeAspect="1"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123"/>
            <p:cNvSpPr>
              <a:spLocks noChangeAspect="1" noChangeShapeType="1"/>
            </p:cNvSpPr>
            <p:nvPr/>
          </p:nvSpPr>
          <p:spPr bwMode="auto">
            <a:xfrm>
              <a:off x="480" y="3792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4761832" y="4793620"/>
            <a:ext cx="124745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 dirty="0" smtClean="0">
                <a:latin typeface="+mj-lt"/>
                <a:cs typeface="Times New Roman" pitchFamily="18" charset="0"/>
              </a:rPr>
              <a:t>Employment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772631" y="2134558"/>
            <a:ext cx="60785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600" b="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3513020" y="5381528"/>
            <a:ext cx="1744388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latin typeface="+mj-lt"/>
                <a:cs typeface="Times New Roman" pitchFamily="18" charset="0"/>
              </a:rPr>
              <a:t>Supply Restriction</a:t>
            </a:r>
            <a:endParaRPr kumimoji="0" lang="en-US" sz="16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79" name="Text Box 78"/>
          <p:cNvSpPr txBox="1">
            <a:spLocks noChangeArrowheads="1"/>
          </p:cNvSpPr>
          <p:nvPr/>
        </p:nvSpPr>
        <p:spPr bwMode="auto">
          <a:xfrm>
            <a:off x="6509204" y="5378480"/>
            <a:ext cx="1741182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smtClean="0">
                <a:latin typeface="+mj-lt"/>
                <a:cs typeface="Times New Roman" pitchFamily="18" charset="0"/>
              </a:rPr>
              <a:t>Bargaining Power</a:t>
            </a:r>
            <a:endParaRPr kumimoji="0" lang="en-US" sz="16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81" name="Line 4"/>
          <p:cNvSpPr>
            <a:spLocks noChangeAspect="1" noChangeShapeType="1"/>
          </p:cNvSpPr>
          <p:nvPr/>
        </p:nvSpPr>
        <p:spPr bwMode="auto">
          <a:xfrm>
            <a:off x="4203413" y="3250773"/>
            <a:ext cx="0" cy="170794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2" name="Text Box 5"/>
          <p:cNvSpPr txBox="1">
            <a:spLocks noChangeAspect="1" noChangeArrowheads="1"/>
          </p:cNvSpPr>
          <p:nvPr/>
        </p:nvSpPr>
        <p:spPr bwMode="auto">
          <a:xfrm>
            <a:off x="2641884" y="3557161"/>
            <a:ext cx="525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w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0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83" name="Text Box 6"/>
          <p:cNvSpPr txBox="1">
            <a:spLocks noChangeAspect="1" noChangeArrowheads="1"/>
          </p:cNvSpPr>
          <p:nvPr/>
        </p:nvSpPr>
        <p:spPr bwMode="auto">
          <a:xfrm>
            <a:off x="3953635" y="4934914"/>
            <a:ext cx="54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E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>
              <a:latin typeface="+mj-lt"/>
              <a:cs typeface="Times New Roman" pitchFamily="18" charset="0"/>
            </a:endParaRPr>
          </a:p>
        </p:txBody>
      </p:sp>
      <p:sp>
        <p:nvSpPr>
          <p:cNvPr id="84" name="Line 7"/>
          <p:cNvSpPr>
            <a:spLocks noChangeShapeType="1"/>
          </p:cNvSpPr>
          <p:nvPr/>
        </p:nvSpPr>
        <p:spPr bwMode="auto">
          <a:xfrm flipH="1">
            <a:off x="3167346" y="3761948"/>
            <a:ext cx="141865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5" name="Freeform 8"/>
          <p:cNvSpPr>
            <a:spLocks noChangeAspect="1"/>
          </p:cNvSpPr>
          <p:nvPr/>
        </p:nvSpPr>
        <p:spPr bwMode="auto">
          <a:xfrm>
            <a:off x="3552538" y="2241124"/>
            <a:ext cx="1585859" cy="2290368"/>
          </a:xfrm>
          <a:custGeom>
            <a:avLst/>
            <a:gdLst/>
            <a:ahLst/>
            <a:cxnLst>
              <a:cxn ang="0">
                <a:pos x="1211" y="1748"/>
              </a:cxn>
              <a:cxn ang="0">
                <a:pos x="0" y="0"/>
              </a:cxn>
            </a:cxnLst>
            <a:rect l="0" t="0" r="r" b="b"/>
            <a:pathLst>
              <a:path w="1211" h="1748">
                <a:moveTo>
                  <a:pt x="1211" y="1748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C80000"/>
            </a:solidFill>
            <a:prstDash val="solid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6" name="Text Box 9"/>
          <p:cNvSpPr txBox="1">
            <a:spLocks noChangeAspect="1" noChangeArrowheads="1"/>
          </p:cNvSpPr>
          <p:nvPr/>
        </p:nvSpPr>
        <p:spPr bwMode="auto">
          <a:xfrm>
            <a:off x="4995130" y="4495107"/>
            <a:ext cx="504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87" name="Line 10"/>
          <p:cNvSpPr>
            <a:spLocks noChangeShapeType="1"/>
          </p:cNvSpPr>
          <p:nvPr/>
        </p:nvSpPr>
        <p:spPr bwMode="auto">
          <a:xfrm flipV="1">
            <a:off x="3805795" y="3111453"/>
            <a:ext cx="1683230" cy="12376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8" name="Line 11"/>
          <p:cNvSpPr>
            <a:spLocks noChangeAspect="1" noChangeShapeType="1"/>
          </p:cNvSpPr>
          <p:nvPr/>
        </p:nvSpPr>
        <p:spPr bwMode="auto">
          <a:xfrm>
            <a:off x="4605050" y="3747661"/>
            <a:ext cx="0" cy="12029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9" name="Text Box 12"/>
          <p:cNvSpPr txBox="1">
            <a:spLocks noChangeAspect="1" noChangeArrowheads="1"/>
          </p:cNvSpPr>
          <p:nvPr/>
        </p:nvSpPr>
        <p:spPr bwMode="auto">
          <a:xfrm>
            <a:off x="4377498" y="4936502"/>
            <a:ext cx="54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E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0</a:t>
            </a:r>
            <a:endParaRPr kumimoji="0" lang="en-US" b="1">
              <a:latin typeface="+mj-lt"/>
              <a:cs typeface="Times New Roman" pitchFamily="18" charset="0"/>
            </a:endParaRPr>
          </a:p>
        </p:txBody>
      </p:sp>
      <p:sp>
        <p:nvSpPr>
          <p:cNvPr id="90" name="Line 13"/>
          <p:cNvSpPr>
            <a:spLocks noChangeShapeType="1"/>
          </p:cNvSpPr>
          <p:nvPr/>
        </p:nvSpPr>
        <p:spPr bwMode="auto">
          <a:xfrm flipH="1">
            <a:off x="3167346" y="3176161"/>
            <a:ext cx="1026541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7" name="Text Box 14"/>
          <p:cNvSpPr txBox="1">
            <a:spLocks noChangeAspect="1" noChangeArrowheads="1"/>
          </p:cNvSpPr>
          <p:nvPr/>
        </p:nvSpPr>
        <p:spPr bwMode="auto">
          <a:xfrm>
            <a:off x="5403848" y="2906667"/>
            <a:ext cx="504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sz="2000" b="1" i="1" baseline="-25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98" name="Text Box 28"/>
          <p:cNvSpPr txBox="1">
            <a:spLocks noChangeAspect="1" noChangeArrowheads="1"/>
          </p:cNvSpPr>
          <p:nvPr/>
        </p:nvSpPr>
        <p:spPr bwMode="auto">
          <a:xfrm>
            <a:off x="2641884" y="2976136"/>
            <a:ext cx="525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w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>
              <a:latin typeface="+mj-lt"/>
              <a:cs typeface="Times New Roman" pitchFamily="18" charset="0"/>
            </a:endParaRPr>
          </a:p>
        </p:txBody>
      </p:sp>
      <p:sp>
        <p:nvSpPr>
          <p:cNvPr id="99" name="Oval 29"/>
          <p:cNvSpPr>
            <a:spLocks noChangeAspect="1" noChangeArrowheads="1"/>
          </p:cNvSpPr>
          <p:nvPr/>
        </p:nvSpPr>
        <p:spPr bwMode="auto">
          <a:xfrm>
            <a:off x="4551075" y="3702830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0" name="AutoShape 47"/>
          <p:cNvSpPr>
            <a:spLocks noChangeArrowheads="1"/>
          </p:cNvSpPr>
          <p:nvPr/>
        </p:nvSpPr>
        <p:spPr bwMode="auto">
          <a:xfrm>
            <a:off x="4350669" y="3080530"/>
            <a:ext cx="865188" cy="230187"/>
          </a:xfrm>
          <a:prstGeom prst="leftRightArrow">
            <a:avLst>
              <a:gd name="adj1" fmla="val 50000"/>
              <a:gd name="adj2" fmla="val 75173"/>
            </a:avLst>
          </a:prstGeom>
          <a:solidFill>
            <a:srgbClr val="A7DA8E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101" name="Group 62"/>
          <p:cNvGrpSpPr>
            <a:grpSpLocks/>
          </p:cNvGrpSpPr>
          <p:nvPr/>
        </p:nvGrpSpPr>
        <p:grpSpPr bwMode="auto">
          <a:xfrm>
            <a:off x="3347749" y="2449086"/>
            <a:ext cx="2143125" cy="1393692"/>
            <a:chOff x="887" y="2174"/>
            <a:chExt cx="1543" cy="1021"/>
          </a:xfrm>
        </p:grpSpPr>
        <p:sp>
          <p:nvSpPr>
            <p:cNvPr id="102" name="Line 20"/>
            <p:cNvSpPr>
              <a:spLocks noChangeShapeType="1"/>
            </p:cNvSpPr>
            <p:nvPr/>
          </p:nvSpPr>
          <p:spPr bwMode="auto">
            <a:xfrm flipV="1">
              <a:off x="887" y="2237"/>
              <a:ext cx="1273" cy="9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3" name="Text Box 21"/>
            <p:cNvSpPr txBox="1">
              <a:spLocks noChangeAspect="1" noChangeArrowheads="1"/>
            </p:cNvSpPr>
            <p:nvPr/>
          </p:nvSpPr>
          <p:spPr bwMode="auto">
            <a:xfrm>
              <a:off x="2112" y="2174"/>
              <a:ext cx="31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sz="20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i="1" baseline="-25000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4" name="Line 60"/>
            <p:cNvSpPr>
              <a:spLocks noChangeShapeType="1"/>
            </p:cNvSpPr>
            <p:nvPr/>
          </p:nvSpPr>
          <p:spPr bwMode="auto">
            <a:xfrm flipH="1">
              <a:off x="1010" y="3195"/>
              <a:ext cx="51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5" name="Oval 30"/>
          <p:cNvSpPr>
            <a:spLocks noChangeAspect="1" noChangeArrowheads="1"/>
          </p:cNvSpPr>
          <p:nvPr/>
        </p:nvSpPr>
        <p:spPr bwMode="auto">
          <a:xfrm>
            <a:off x="4137119" y="3111454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80284" y="2166752"/>
            <a:ext cx="3292347" cy="3115473"/>
            <a:chOff x="5793931" y="1759204"/>
            <a:chExt cx="3292347" cy="3115473"/>
          </a:xfrm>
        </p:grpSpPr>
        <p:sp>
          <p:nvSpPr>
            <p:cNvPr id="110" name="Text Box 119"/>
            <p:cNvSpPr txBox="1">
              <a:spLocks noChangeAspect="1" noChangeArrowheads="1"/>
            </p:cNvSpPr>
            <p:nvPr/>
          </p:nvSpPr>
          <p:spPr bwMode="auto">
            <a:xfrm>
              <a:off x="7838821" y="4401566"/>
              <a:ext cx="1247457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600" dirty="0">
                  <a:latin typeface="+mj-lt"/>
                  <a:cs typeface="Times New Roman" pitchFamily="18" charset="0"/>
                </a:rPr>
                <a:t>Employment</a:t>
              </a:r>
              <a:endParaRPr kumimoji="0" lang="en-US" sz="1600" b="0" dirty="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793931" y="1759204"/>
              <a:ext cx="3065738" cy="3115473"/>
              <a:chOff x="5793931" y="1759204"/>
              <a:chExt cx="3065738" cy="3115473"/>
            </a:xfrm>
          </p:grpSpPr>
          <p:grpSp>
            <p:nvGrpSpPr>
              <p:cNvPr id="107" name="Group 116"/>
              <p:cNvGrpSpPr>
                <a:grpSpLocks noChangeAspect="1"/>
              </p:cNvGrpSpPr>
              <p:nvPr/>
            </p:nvGrpSpPr>
            <p:grpSpPr bwMode="auto">
              <a:xfrm>
                <a:off x="6309212" y="2019110"/>
                <a:ext cx="1618636" cy="2538412"/>
                <a:chOff x="739" y="2016"/>
                <a:chExt cx="1757" cy="1776"/>
              </a:xfrm>
            </p:grpSpPr>
            <p:sp>
              <p:nvSpPr>
                <p:cNvPr id="108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741" y="2016"/>
                  <a:ext cx="0" cy="17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  <a:cs typeface="Times New Roman" pitchFamily="18" charset="0"/>
                  </a:endParaRPr>
                </a:p>
              </p:txBody>
            </p:sp>
            <p:sp>
              <p:nvSpPr>
                <p:cNvPr id="109" name="Line 118"/>
                <p:cNvSpPr>
                  <a:spLocks noChangeAspect="1" noChangeShapeType="1"/>
                </p:cNvSpPr>
                <p:nvPr/>
              </p:nvSpPr>
              <p:spPr bwMode="auto">
                <a:xfrm>
                  <a:off x="739" y="3792"/>
                  <a:ext cx="175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1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5922772" y="1759204"/>
                <a:ext cx="607859" cy="313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0" lang="en-US" sz="1600" b="0">
                    <a:latin typeface="+mj-lt"/>
                    <a:cs typeface="Times New Roman" pitchFamily="18" charset="0"/>
                  </a:rPr>
                  <a:t>Price</a:t>
                </a:r>
              </a:p>
            </p:txBody>
          </p:sp>
          <p:sp>
            <p:nvSpPr>
              <p:cNvPr id="117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5793931" y="3243898"/>
                <a:ext cx="5254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kumimoji="0" lang="en-US" b="1" i="1">
                    <a:latin typeface="+mj-lt"/>
                    <a:cs typeface="Times New Roman" pitchFamily="18" charset="0"/>
                  </a:rPr>
                  <a:t>w</a:t>
                </a:r>
                <a:r>
                  <a:rPr kumimoji="0" lang="en-US" b="1" i="1" baseline="-25000">
                    <a:latin typeface="+mj-lt"/>
                    <a:cs typeface="Times New Roman" pitchFamily="18" charset="0"/>
                  </a:rPr>
                  <a:t>0</a:t>
                </a:r>
                <a:endParaRPr kumimoji="0" lang="en-US" b="1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8" name="Line 34"/>
              <p:cNvSpPr>
                <a:spLocks noChangeShapeType="1"/>
              </p:cNvSpPr>
              <p:nvPr/>
            </p:nvSpPr>
            <p:spPr bwMode="auto">
              <a:xfrm flipH="1">
                <a:off x="6328091" y="3448686"/>
                <a:ext cx="1291082" cy="0"/>
              </a:xfrm>
              <a:prstGeom prst="line">
                <a:avLst/>
              </a:prstGeom>
              <a:noFill/>
              <a:ln w="31750" cap="rnd">
                <a:solidFill>
                  <a:schemeClr val="tx1"/>
                </a:solidFill>
                <a:prstDash val="sysDot"/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9" name="Freeform 35"/>
              <p:cNvSpPr>
                <a:spLocks noChangeAspect="1"/>
              </p:cNvSpPr>
              <p:nvPr/>
            </p:nvSpPr>
            <p:spPr bwMode="auto">
              <a:xfrm>
                <a:off x="6755575" y="2173183"/>
                <a:ext cx="1377950" cy="1990097"/>
              </a:xfrm>
              <a:custGeom>
                <a:avLst/>
                <a:gdLst/>
                <a:ahLst/>
                <a:cxnLst>
                  <a:cxn ang="0">
                    <a:pos x="1211" y="1748"/>
                  </a:cxn>
                  <a:cxn ang="0">
                    <a:pos x="0" y="0"/>
                  </a:cxn>
                </a:cxnLst>
                <a:rect l="0" t="0" r="r" b="b"/>
                <a:pathLst>
                  <a:path w="1211" h="1748">
                    <a:moveTo>
                      <a:pt x="1211" y="1748"/>
                    </a:moveTo>
                    <a:lnTo>
                      <a:pt x="0" y="0"/>
                    </a:lnTo>
                  </a:path>
                </a:pathLst>
              </a:custGeom>
              <a:noFill/>
              <a:ln w="57150" cap="flat" cmpd="sng">
                <a:solidFill>
                  <a:srgbClr val="C80000"/>
                </a:solidFill>
                <a:prstDash val="solid"/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0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7987856" y="4092061"/>
                <a:ext cx="504825" cy="258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kumimoji="0" lang="en-US" b="1" i="1" dirty="0">
                    <a:solidFill>
                      <a:srgbClr val="C80000"/>
                    </a:solidFill>
                    <a:latin typeface="+mj-lt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21" name="Line 37"/>
              <p:cNvSpPr>
                <a:spLocks noChangeShapeType="1"/>
              </p:cNvSpPr>
              <p:nvPr/>
            </p:nvSpPr>
            <p:spPr bwMode="auto">
              <a:xfrm flipV="1">
                <a:off x="6935650" y="2847539"/>
                <a:ext cx="1519435" cy="11172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2" name="Line 38"/>
              <p:cNvSpPr>
                <a:spLocks noChangeAspect="1" noChangeShapeType="1"/>
              </p:cNvSpPr>
              <p:nvPr/>
            </p:nvSpPr>
            <p:spPr bwMode="auto">
              <a:xfrm>
                <a:off x="7638225" y="3434399"/>
                <a:ext cx="0" cy="1092968"/>
              </a:xfrm>
              <a:prstGeom prst="line">
                <a:avLst/>
              </a:prstGeom>
              <a:noFill/>
              <a:ln w="31750" cap="rnd">
                <a:solidFill>
                  <a:schemeClr val="tx1"/>
                </a:solidFill>
                <a:prstDash val="sysDot"/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3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7400926" y="4536123"/>
                <a:ext cx="5429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E</a:t>
                </a:r>
                <a:r>
                  <a:rPr kumimoji="0" lang="en-US" sz="1600" b="1" i="1" baseline="-25000" dirty="0">
                    <a:latin typeface="+mj-lt"/>
                    <a:cs typeface="Times New Roman" pitchFamily="18" charset="0"/>
                  </a:rPr>
                  <a:t>0</a:t>
                </a:r>
                <a:endParaRPr kumimoji="0" lang="en-US" sz="1600" b="1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4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8354844" y="2622475"/>
                <a:ext cx="50482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60000"/>
                  </a:lnSpc>
                </a:pPr>
                <a:r>
                  <a:rPr kumimoji="0" lang="en-US" sz="2000" b="1" i="1">
                    <a:solidFill>
                      <a:schemeClr val="tx1"/>
                    </a:solidFill>
                    <a:latin typeface="+mj-lt"/>
                    <a:cs typeface="Times New Roman" pitchFamily="18" charset="0"/>
                  </a:rPr>
                  <a:t>S</a:t>
                </a:r>
                <a:r>
                  <a:rPr kumimoji="0" lang="en-US" sz="2000" b="1" i="1" baseline="-25000">
                    <a:solidFill>
                      <a:schemeClr val="tx1"/>
                    </a:solidFill>
                    <a:latin typeface="+mj-lt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25" name="Oval 43"/>
              <p:cNvSpPr>
                <a:spLocks noChangeAspect="1" noChangeArrowheads="1"/>
              </p:cNvSpPr>
              <p:nvPr/>
            </p:nvSpPr>
            <p:spPr bwMode="auto">
              <a:xfrm>
                <a:off x="7584250" y="3380423"/>
                <a:ext cx="119063" cy="119063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kumimoji="0" lang="en-US" sz="2000" b="0">
                  <a:solidFill>
                    <a:schemeClr val="tx1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sp>
        <p:nvSpPr>
          <p:cNvPr id="126" name="Line 31"/>
          <p:cNvSpPr>
            <a:spLocks noChangeAspect="1" noChangeShapeType="1"/>
          </p:cNvSpPr>
          <p:nvPr/>
        </p:nvSpPr>
        <p:spPr bwMode="auto">
          <a:xfrm>
            <a:off x="7032085" y="3354202"/>
            <a:ext cx="0" cy="1589856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27" name="Text Box 33"/>
          <p:cNvSpPr txBox="1">
            <a:spLocks noChangeAspect="1" noChangeArrowheads="1"/>
          </p:cNvSpPr>
          <p:nvPr/>
        </p:nvSpPr>
        <p:spPr bwMode="auto">
          <a:xfrm>
            <a:off x="6763416" y="4942083"/>
            <a:ext cx="542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E</a:t>
            </a:r>
            <a:r>
              <a:rPr kumimoji="0" lang="en-US" sz="1600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128" name="Line 40"/>
          <p:cNvSpPr>
            <a:spLocks noChangeShapeType="1"/>
          </p:cNvSpPr>
          <p:nvPr/>
        </p:nvSpPr>
        <p:spPr bwMode="auto">
          <a:xfrm flipH="1">
            <a:off x="6134103" y="3270446"/>
            <a:ext cx="803111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stealth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29" name="Text Box 42"/>
          <p:cNvSpPr txBox="1">
            <a:spLocks noChangeAspect="1" noChangeArrowheads="1"/>
          </p:cNvSpPr>
          <p:nvPr/>
        </p:nvSpPr>
        <p:spPr bwMode="auto">
          <a:xfrm>
            <a:off x="5580284" y="3070421"/>
            <a:ext cx="525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w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130" name="Oval 44"/>
          <p:cNvSpPr>
            <a:spLocks noChangeAspect="1" noChangeArrowheads="1"/>
          </p:cNvSpPr>
          <p:nvPr/>
        </p:nvSpPr>
        <p:spPr bwMode="auto">
          <a:xfrm>
            <a:off x="6965791" y="3214883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1" name="AutoShape 53"/>
          <p:cNvSpPr>
            <a:spLocks noChangeArrowheads="1"/>
          </p:cNvSpPr>
          <p:nvPr/>
        </p:nvSpPr>
        <p:spPr bwMode="auto">
          <a:xfrm>
            <a:off x="7134066" y="3165671"/>
            <a:ext cx="865187" cy="230187"/>
          </a:xfrm>
          <a:prstGeom prst="leftRightArrow">
            <a:avLst>
              <a:gd name="adj1" fmla="val 50000"/>
              <a:gd name="adj2" fmla="val 75173"/>
            </a:avLst>
          </a:prstGeom>
          <a:solidFill>
            <a:srgbClr val="A7DA8E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132" name="Group 54"/>
          <p:cNvGrpSpPr>
            <a:grpSpLocks/>
          </p:cNvGrpSpPr>
          <p:nvPr/>
        </p:nvGrpSpPr>
        <p:grpSpPr bwMode="auto">
          <a:xfrm>
            <a:off x="6472078" y="2048071"/>
            <a:ext cx="1447800" cy="1098550"/>
            <a:chOff x="1289" y="1811"/>
            <a:chExt cx="912" cy="692"/>
          </a:xfrm>
        </p:grpSpPr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1722" y="1968"/>
              <a:ext cx="281" cy="53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34" name="Group 56"/>
            <p:cNvGrpSpPr>
              <a:grpSpLocks/>
            </p:cNvGrpSpPr>
            <p:nvPr/>
          </p:nvGrpSpPr>
          <p:grpSpPr bwMode="auto">
            <a:xfrm>
              <a:off x="1289" y="1811"/>
              <a:ext cx="912" cy="194"/>
              <a:chOff x="1289" y="1793"/>
              <a:chExt cx="912" cy="194"/>
            </a:xfrm>
          </p:grpSpPr>
          <p:sp>
            <p:nvSpPr>
              <p:cNvPr id="135" name="Rectangle 57"/>
              <p:cNvSpPr>
                <a:spLocks noChangeArrowheads="1"/>
              </p:cNvSpPr>
              <p:nvPr/>
            </p:nvSpPr>
            <p:spPr bwMode="auto">
              <a:xfrm>
                <a:off x="1318" y="1797"/>
                <a:ext cx="847" cy="190"/>
              </a:xfrm>
              <a:prstGeom prst="rect">
                <a:avLst/>
              </a:prstGeom>
              <a:solidFill>
                <a:srgbClr val="FFFFA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36" name="Rectangle 58" descr="Newsprint"/>
              <p:cNvSpPr>
                <a:spLocks noChangeArrowheads="1"/>
              </p:cNvSpPr>
              <p:nvPr/>
            </p:nvSpPr>
            <p:spPr bwMode="auto">
              <a:xfrm>
                <a:off x="1289" y="1793"/>
                <a:ext cx="912" cy="192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Excess supply</a:t>
                </a:r>
              </a:p>
            </p:txBody>
          </p:sp>
        </p:grpSp>
      </p:grpSp>
      <p:grpSp>
        <p:nvGrpSpPr>
          <p:cNvPr id="63" name="Group 48"/>
          <p:cNvGrpSpPr>
            <a:grpSpLocks/>
          </p:cNvGrpSpPr>
          <p:nvPr/>
        </p:nvGrpSpPr>
        <p:grpSpPr bwMode="auto">
          <a:xfrm>
            <a:off x="3663956" y="1933970"/>
            <a:ext cx="1447800" cy="1096963"/>
            <a:chOff x="1289" y="1812"/>
            <a:chExt cx="912" cy="691"/>
          </a:xfrm>
        </p:grpSpPr>
        <p:sp>
          <p:nvSpPr>
            <p:cNvPr id="64" name="Line 49"/>
            <p:cNvSpPr>
              <a:spLocks noChangeShapeType="1"/>
            </p:cNvSpPr>
            <p:nvPr/>
          </p:nvSpPr>
          <p:spPr bwMode="auto">
            <a:xfrm>
              <a:off x="1722" y="1968"/>
              <a:ext cx="281" cy="53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65" name="Group 50"/>
            <p:cNvGrpSpPr>
              <a:grpSpLocks/>
            </p:cNvGrpSpPr>
            <p:nvPr/>
          </p:nvGrpSpPr>
          <p:grpSpPr bwMode="auto">
            <a:xfrm>
              <a:off x="1289" y="1812"/>
              <a:ext cx="912" cy="193"/>
              <a:chOff x="1289" y="1794"/>
              <a:chExt cx="912" cy="193"/>
            </a:xfrm>
          </p:grpSpPr>
          <p:sp>
            <p:nvSpPr>
              <p:cNvPr id="66" name="Rectangle 51"/>
              <p:cNvSpPr>
                <a:spLocks noChangeArrowheads="1"/>
              </p:cNvSpPr>
              <p:nvPr/>
            </p:nvSpPr>
            <p:spPr bwMode="auto">
              <a:xfrm>
                <a:off x="1318" y="1797"/>
                <a:ext cx="847" cy="190"/>
              </a:xfrm>
              <a:prstGeom prst="rect">
                <a:avLst/>
              </a:prstGeom>
              <a:solidFill>
                <a:srgbClr val="FFFFA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7" name="Rectangle 52" descr="Newsprint"/>
              <p:cNvSpPr>
                <a:spLocks noChangeArrowheads="1"/>
              </p:cNvSpPr>
              <p:nvPr/>
            </p:nvSpPr>
            <p:spPr bwMode="auto">
              <a:xfrm>
                <a:off x="1289" y="1794"/>
                <a:ext cx="912" cy="192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Excess supply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04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7688"/>
            <a:ext cx="7772400" cy="768159"/>
          </a:xfrm>
        </p:spPr>
        <p:txBody>
          <a:bodyPr anchor="ctr"/>
          <a:lstStyle/>
          <a:p>
            <a:r>
              <a:rPr lang="en-US" dirty="0"/>
              <a:t>What Gives </a:t>
            </a:r>
            <a:r>
              <a:rPr lang="en-US" dirty="0" smtClean="0"/>
              <a:t>a Union </a:t>
            </a:r>
            <a:r>
              <a:rPr lang="en-US" dirty="0"/>
              <a:t>Strength?</a:t>
            </a:r>
          </a:p>
        </p:txBody>
      </p:sp>
    </p:spTree>
    <p:extLst>
      <p:ext uri="{BB962C8B-B14F-4D97-AF65-F5344CB8AC3E}">
        <p14:creationId xmlns:p14="http://schemas.microsoft.com/office/powerpoint/2010/main" val="6222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0356"/>
            <a:ext cx="8904855" cy="649012"/>
          </a:xfrm>
        </p:spPr>
        <p:txBody>
          <a:bodyPr/>
          <a:lstStyle/>
          <a:p>
            <a:r>
              <a:rPr lang="en-US" dirty="0"/>
              <a:t>What Gives a Union Strength?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457"/>
            <a:ext cx="8883749" cy="5174112"/>
          </a:xfrm>
        </p:spPr>
        <p:txBody>
          <a:bodyPr/>
          <a:lstStyle/>
          <a:p>
            <a:pPr marL="231775" indent="-231775">
              <a:lnSpc>
                <a:spcPts val="3000"/>
              </a:lnSpc>
            </a:pPr>
            <a:r>
              <a:rPr lang="en-US" sz="2700" dirty="0">
                <a:solidFill>
                  <a:srgbClr val="32302A"/>
                </a:solidFill>
              </a:rPr>
              <a:t>If a union is to be strong, the </a:t>
            </a:r>
            <a:r>
              <a:rPr lang="en-US" sz="2700" dirty="0" smtClean="0">
                <a:solidFill>
                  <a:srgbClr val="32302A"/>
                </a:solidFill>
              </a:rPr>
              <a:t>elasticity of </a:t>
            </a:r>
            <a:r>
              <a:rPr lang="en-US" sz="2700" i="1" u="sng" dirty="0" smtClean="0">
                <a:solidFill>
                  <a:srgbClr val="32302A"/>
                </a:solidFill>
              </a:rPr>
              <a:t>demand </a:t>
            </a:r>
            <a:r>
              <a:rPr lang="en-US" sz="2700" i="1" u="sng" dirty="0">
                <a:solidFill>
                  <a:srgbClr val="32302A"/>
                </a:solidFill>
              </a:rPr>
              <a:t>for </a:t>
            </a:r>
            <a:r>
              <a:rPr lang="en-US" sz="2700" i="1" u="sng" dirty="0" smtClean="0">
                <a:solidFill>
                  <a:srgbClr val="32302A"/>
                </a:solidFill>
              </a:rPr>
              <a:t>the union </a:t>
            </a:r>
            <a:r>
              <a:rPr lang="en-US" sz="2700" i="1" u="sng" dirty="0">
                <a:solidFill>
                  <a:srgbClr val="32302A"/>
                </a:solidFill>
              </a:rPr>
              <a:t>labor must be inelastic</a:t>
            </a:r>
            <a:r>
              <a:rPr lang="en-US" sz="2700" dirty="0">
                <a:solidFill>
                  <a:srgbClr val="32302A"/>
                </a:solidFill>
              </a:rPr>
              <a:t>.</a:t>
            </a:r>
          </a:p>
          <a:p>
            <a:pPr marL="631825" lvl="1" indent="-231775">
              <a:lnSpc>
                <a:spcPts val="3000"/>
              </a:lnSpc>
            </a:pPr>
            <a:r>
              <a:rPr lang="en-US" sz="2700" dirty="0">
                <a:solidFill>
                  <a:srgbClr val="32302A"/>
                </a:solidFill>
              </a:rPr>
              <a:t>This will enable the union to obtain large wage increases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while </a:t>
            </a:r>
            <a:r>
              <a:rPr lang="en-US" sz="2700" dirty="0">
                <a:solidFill>
                  <a:srgbClr val="32302A"/>
                </a:solidFill>
              </a:rPr>
              <a:t>suffering only modest reductions in employment</a:t>
            </a:r>
            <a:r>
              <a:rPr lang="en-US" sz="2700" dirty="0" smtClean="0">
                <a:solidFill>
                  <a:srgbClr val="32302A"/>
                </a:solidFill>
              </a:rPr>
              <a:t>.</a:t>
            </a:r>
          </a:p>
          <a:p>
            <a:pPr marL="231775" indent="-231775">
              <a:lnSpc>
                <a:spcPts val="3000"/>
              </a:lnSpc>
            </a:pPr>
            <a:r>
              <a:rPr lang="en-US" sz="2700" dirty="0">
                <a:solidFill>
                  <a:srgbClr val="32302A"/>
                </a:solidFill>
              </a:rPr>
              <a:t>Demand for union labor is inelastic when:</a:t>
            </a:r>
          </a:p>
          <a:p>
            <a:pPr marL="631825" lvl="1" indent="-231775">
              <a:lnSpc>
                <a:spcPts val="3000"/>
              </a:lnSpc>
            </a:pPr>
            <a:r>
              <a:rPr lang="en-US" sz="2700" dirty="0">
                <a:solidFill>
                  <a:srgbClr val="32302A"/>
                </a:solidFill>
              </a:rPr>
              <a:t>There is an absence of good substitutes for the services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of </a:t>
            </a:r>
            <a:r>
              <a:rPr lang="en-US" sz="2700" dirty="0">
                <a:solidFill>
                  <a:srgbClr val="32302A"/>
                </a:solidFill>
              </a:rPr>
              <a:t>union employees.</a:t>
            </a:r>
          </a:p>
          <a:p>
            <a:pPr marL="631825" lvl="1" indent="-231775">
              <a:lnSpc>
                <a:spcPts val="3000"/>
              </a:lnSpc>
            </a:pPr>
            <a:r>
              <a:rPr lang="en-US" sz="2700" dirty="0">
                <a:solidFill>
                  <a:srgbClr val="32302A"/>
                </a:solidFill>
              </a:rPr>
              <a:t>The demand for the product produced by the union labor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is </a:t>
            </a:r>
            <a:r>
              <a:rPr lang="en-US" sz="2700" dirty="0">
                <a:solidFill>
                  <a:srgbClr val="32302A"/>
                </a:solidFill>
              </a:rPr>
              <a:t>highly inelastic.</a:t>
            </a:r>
          </a:p>
          <a:p>
            <a:pPr marL="631825" lvl="1" indent="-231775">
              <a:lnSpc>
                <a:spcPts val="3000"/>
              </a:lnSpc>
            </a:pPr>
            <a:r>
              <a:rPr lang="en-US" sz="2700" dirty="0">
                <a:solidFill>
                  <a:srgbClr val="32302A"/>
                </a:solidFill>
              </a:rPr>
              <a:t>The union labor input is a small share of the total cost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of </a:t>
            </a:r>
            <a:r>
              <a:rPr lang="en-US" sz="2700" dirty="0">
                <a:solidFill>
                  <a:srgbClr val="32302A"/>
                </a:solidFill>
              </a:rPr>
              <a:t>production.</a:t>
            </a:r>
          </a:p>
          <a:p>
            <a:pPr marL="631825" lvl="1" indent="-231775">
              <a:lnSpc>
                <a:spcPts val="3000"/>
              </a:lnSpc>
            </a:pPr>
            <a:r>
              <a:rPr lang="en-US" sz="2700" dirty="0">
                <a:solidFill>
                  <a:srgbClr val="32302A"/>
                </a:solidFill>
              </a:rPr>
              <a:t>The supply of available substitutes is inelastic</a:t>
            </a:r>
            <a:r>
              <a:rPr lang="en-US" sz="2700" dirty="0" smtClean="0">
                <a:solidFill>
                  <a:srgbClr val="32302A"/>
                </a:solidFill>
              </a:rPr>
              <a:t>.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174" y="521382"/>
            <a:ext cx="7772400" cy="105732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Wages of Union and</a:t>
            </a:r>
            <a:br>
              <a:rPr lang="en-US" dirty="0"/>
            </a:br>
            <a:r>
              <a:rPr lang="en-US" dirty="0"/>
              <a:t>Non-Union Employees</a:t>
            </a:r>
          </a:p>
        </p:txBody>
      </p:sp>
    </p:spTree>
    <p:extLst>
      <p:ext uri="{BB962C8B-B14F-4D97-AF65-F5344CB8AC3E}">
        <p14:creationId xmlns:p14="http://schemas.microsoft.com/office/powerpoint/2010/main" val="36535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45166" y="1602699"/>
            <a:ext cx="5017477" cy="434340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104475"/>
            <a:ext cx="8904855" cy="919345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Wage Premium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Private Sector Union </a:t>
            </a:r>
            <a:r>
              <a:rPr lang="en-US" dirty="0"/>
              <a:t>Workers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1" y="2310838"/>
            <a:ext cx="3654827" cy="32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The wage premium of private sector union </a:t>
            </a:r>
            <a:r>
              <a:rPr lang="en-US" sz="2200" dirty="0">
                <a:latin typeface="+mj-lt"/>
                <a:cs typeface="Times New Roman" pitchFamily="18" charset="0"/>
              </a:rPr>
              <a:t>workers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has declined relative to similar non-union </a:t>
            </a:r>
            <a:r>
              <a:rPr lang="en-US" sz="2200" dirty="0">
                <a:latin typeface="+mj-lt"/>
                <a:cs typeface="Times New Roman" pitchFamily="18" charset="0"/>
              </a:rPr>
              <a:t>workers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since 1983-1984.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In 2014-2015, the estimated union-nonunion differential was 20% for private nonunion workers (down from 28% during 1983-1984).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3955567" y="1826111"/>
            <a:ext cx="4817443" cy="4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Wage Premium of </a:t>
            </a:r>
            <a:r>
              <a:rPr lang="en-US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Private Union </a:t>
            </a:r>
            <a:r>
              <a:rPr lang="en-US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Workers Relative to Similar Non-Union Workers</a:t>
            </a:r>
          </a:p>
        </p:txBody>
      </p:sp>
      <p:sp>
        <p:nvSpPr>
          <p:cNvPr id="93" name="Rectangle 8"/>
          <p:cNvSpPr>
            <a:spLocks noChangeArrowheads="1"/>
          </p:cNvSpPr>
          <p:nvPr/>
        </p:nvSpPr>
        <p:spPr bwMode="auto">
          <a:xfrm>
            <a:off x="4561733" y="5418160"/>
            <a:ext cx="7694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1983-84</a:t>
            </a:r>
            <a:endParaRPr kumimoji="0" lang="en-US" sz="18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9"/>
          <p:cNvSpPr>
            <a:spLocks noChangeArrowheads="1"/>
          </p:cNvSpPr>
          <p:nvPr/>
        </p:nvSpPr>
        <p:spPr bwMode="auto">
          <a:xfrm>
            <a:off x="5528776" y="5418160"/>
            <a:ext cx="7694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1993-94</a:t>
            </a:r>
            <a:endParaRPr kumimoji="0" lang="en-US" sz="18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5" name="Rectangle 10"/>
          <p:cNvSpPr>
            <a:spLocks noChangeArrowheads="1"/>
          </p:cNvSpPr>
          <p:nvPr/>
        </p:nvSpPr>
        <p:spPr bwMode="auto">
          <a:xfrm>
            <a:off x="6495819" y="5418160"/>
            <a:ext cx="7694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2003-04</a:t>
            </a:r>
            <a:endParaRPr kumimoji="0" lang="en-US" sz="18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50" name="Group 49"/>
          <p:cNvGrpSpPr>
            <a:grpSpLocks/>
          </p:cNvGrpSpPr>
          <p:nvPr/>
        </p:nvGrpSpPr>
        <p:grpSpPr bwMode="auto">
          <a:xfrm>
            <a:off x="4572378" y="2418648"/>
            <a:ext cx="684213" cy="2916238"/>
            <a:chOff x="3064" y="863"/>
            <a:chExt cx="579" cy="1837"/>
          </a:xfrm>
        </p:grpSpPr>
        <p:sp>
          <p:nvSpPr>
            <p:cNvPr id="151" name="Rectangle 19"/>
            <p:cNvSpPr>
              <a:spLocks noChangeArrowheads="1"/>
            </p:cNvSpPr>
            <p:nvPr/>
          </p:nvSpPr>
          <p:spPr bwMode="auto">
            <a:xfrm>
              <a:off x="3064" y="1087"/>
              <a:ext cx="579" cy="1613"/>
            </a:xfrm>
            <a:prstGeom prst="rect">
              <a:avLst/>
            </a:prstGeom>
            <a:solidFill>
              <a:srgbClr val="84BE9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52" name="Text Box 27" descr="Parchment"/>
            <p:cNvSpPr txBox="1">
              <a:spLocks noChangeArrowheads="1"/>
            </p:cNvSpPr>
            <p:nvPr/>
          </p:nvSpPr>
          <p:spPr bwMode="auto">
            <a:xfrm>
              <a:off x="3064" y="863"/>
              <a:ext cx="579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kumimoji="0" lang="en-US" sz="1800" b="0" dirty="0">
                  <a:latin typeface="+mj-lt"/>
                  <a:cs typeface="Times New Roman" pitchFamily="18" charset="0"/>
                </a:rPr>
                <a:t>28 %</a:t>
              </a:r>
            </a:p>
          </p:txBody>
        </p:sp>
      </p:grpSp>
      <p:grpSp>
        <p:nvGrpSpPr>
          <p:cNvPr id="153" name="Group 50"/>
          <p:cNvGrpSpPr>
            <a:grpSpLocks/>
          </p:cNvGrpSpPr>
          <p:nvPr/>
        </p:nvGrpSpPr>
        <p:grpSpPr bwMode="auto">
          <a:xfrm>
            <a:off x="5535283" y="2556760"/>
            <a:ext cx="713753" cy="2778126"/>
            <a:chOff x="3895" y="1008"/>
            <a:chExt cx="604" cy="1750"/>
          </a:xfrm>
        </p:grpSpPr>
        <p:sp>
          <p:nvSpPr>
            <p:cNvPr id="154" name="Rectangle 20"/>
            <p:cNvSpPr>
              <a:spLocks noChangeArrowheads="1"/>
            </p:cNvSpPr>
            <p:nvPr/>
          </p:nvSpPr>
          <p:spPr bwMode="auto">
            <a:xfrm>
              <a:off x="3895" y="1260"/>
              <a:ext cx="579" cy="1498"/>
            </a:xfrm>
            <a:prstGeom prst="rect">
              <a:avLst/>
            </a:prstGeom>
            <a:solidFill>
              <a:srgbClr val="84BE9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55" name="Text Box 28" descr="Parchment"/>
            <p:cNvSpPr txBox="1">
              <a:spLocks noChangeArrowheads="1"/>
            </p:cNvSpPr>
            <p:nvPr/>
          </p:nvSpPr>
          <p:spPr bwMode="auto">
            <a:xfrm>
              <a:off x="3941" y="1008"/>
              <a:ext cx="558" cy="231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kumimoji="0" lang="en-US" sz="1800" b="0" dirty="0" smtClean="0">
                  <a:latin typeface="+mj-lt"/>
                  <a:cs typeface="Times New Roman" pitchFamily="18" charset="0"/>
                </a:rPr>
                <a:t>26 </a:t>
              </a:r>
              <a:r>
                <a:rPr kumimoji="0" lang="en-US" sz="1800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grpSp>
        <p:nvGrpSpPr>
          <p:cNvPr id="156" name="Group 51"/>
          <p:cNvGrpSpPr>
            <a:grpSpLocks/>
          </p:cNvGrpSpPr>
          <p:nvPr/>
        </p:nvGrpSpPr>
        <p:grpSpPr bwMode="auto">
          <a:xfrm>
            <a:off x="6518584" y="2921885"/>
            <a:ext cx="693667" cy="2413001"/>
            <a:chOff x="4712" y="1236"/>
            <a:chExt cx="587" cy="1520"/>
          </a:xfrm>
        </p:grpSpPr>
        <p:sp>
          <p:nvSpPr>
            <p:cNvPr id="157" name="Rectangle 21"/>
            <p:cNvSpPr>
              <a:spLocks noChangeArrowheads="1"/>
            </p:cNvSpPr>
            <p:nvPr/>
          </p:nvSpPr>
          <p:spPr bwMode="auto">
            <a:xfrm>
              <a:off x="4712" y="1489"/>
              <a:ext cx="579" cy="1267"/>
            </a:xfrm>
            <a:prstGeom prst="rect">
              <a:avLst/>
            </a:prstGeom>
            <a:solidFill>
              <a:srgbClr val="84BE9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58" name="Text Box 29" descr="Parchment"/>
            <p:cNvSpPr txBox="1">
              <a:spLocks noChangeArrowheads="1"/>
            </p:cNvSpPr>
            <p:nvPr/>
          </p:nvSpPr>
          <p:spPr bwMode="auto">
            <a:xfrm>
              <a:off x="4720" y="1236"/>
              <a:ext cx="579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kumimoji="0" lang="en-US" sz="1800" b="0" dirty="0" smtClean="0">
                  <a:latin typeface="+mj-lt"/>
                  <a:cs typeface="Times New Roman" pitchFamily="18" charset="0"/>
                </a:rPr>
                <a:t>22 </a:t>
              </a:r>
              <a:r>
                <a:rPr kumimoji="0" lang="en-US" sz="1800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sp>
        <p:nvSpPr>
          <p:cNvPr id="159" name="Line 30"/>
          <p:cNvSpPr>
            <a:spLocks noChangeShapeType="1"/>
          </p:cNvSpPr>
          <p:nvPr/>
        </p:nvSpPr>
        <p:spPr bwMode="auto">
          <a:xfrm>
            <a:off x="4306282" y="5395936"/>
            <a:ext cx="411870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60" name="Rectangle 10"/>
          <p:cNvSpPr>
            <a:spLocks noChangeArrowheads="1"/>
          </p:cNvSpPr>
          <p:nvPr/>
        </p:nvSpPr>
        <p:spPr bwMode="auto">
          <a:xfrm>
            <a:off x="7462864" y="5418160"/>
            <a:ext cx="772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2014-15</a:t>
            </a:r>
            <a:endParaRPr kumimoji="0" lang="en-US" sz="18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61" name="Group 51"/>
          <p:cNvGrpSpPr>
            <a:grpSpLocks/>
          </p:cNvGrpSpPr>
          <p:nvPr/>
        </p:nvGrpSpPr>
        <p:grpSpPr bwMode="auto">
          <a:xfrm>
            <a:off x="7481798" y="3106035"/>
            <a:ext cx="684213" cy="2228851"/>
            <a:chOff x="4712" y="1278"/>
            <a:chExt cx="579" cy="1404"/>
          </a:xfrm>
        </p:grpSpPr>
        <p:sp>
          <p:nvSpPr>
            <p:cNvPr id="162" name="Rectangle 21"/>
            <p:cNvSpPr>
              <a:spLocks noChangeArrowheads="1"/>
            </p:cNvSpPr>
            <p:nvPr/>
          </p:nvSpPr>
          <p:spPr bwMode="auto">
            <a:xfrm>
              <a:off x="4712" y="1530"/>
              <a:ext cx="579" cy="1152"/>
            </a:xfrm>
            <a:prstGeom prst="rect">
              <a:avLst/>
            </a:prstGeom>
            <a:solidFill>
              <a:srgbClr val="84BE9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63" name="Text Box 29" descr="Parchment"/>
            <p:cNvSpPr txBox="1">
              <a:spLocks noChangeArrowheads="1"/>
            </p:cNvSpPr>
            <p:nvPr/>
          </p:nvSpPr>
          <p:spPr bwMode="auto">
            <a:xfrm>
              <a:off x="4712" y="1278"/>
              <a:ext cx="579" cy="233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kumimoji="0" lang="en-US" sz="1800" b="0" dirty="0" smtClean="0">
                  <a:latin typeface="+mj-lt"/>
                  <a:cs typeface="Times New Roman" pitchFamily="18" charset="0"/>
                </a:rPr>
                <a:t>20 </a:t>
              </a:r>
              <a:r>
                <a:rPr kumimoji="0" lang="en-US" sz="1800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7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61108"/>
            <a:ext cx="8229600" cy="151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6377"/>
            <a:ext cx="7772400" cy="1448097"/>
          </a:xfrm>
        </p:spPr>
        <p:txBody>
          <a:bodyPr anchor="ctr"/>
          <a:lstStyle/>
          <a:p>
            <a:pPr>
              <a:lnSpc>
                <a:spcPts val="3800"/>
              </a:lnSpc>
            </a:pPr>
            <a:r>
              <a:rPr lang="en-US" dirty="0" smtClean="0"/>
              <a:t>Unions, Profitability, </a:t>
            </a:r>
            <a:br>
              <a:rPr lang="en-US" dirty="0" smtClean="0"/>
            </a:br>
            <a:r>
              <a:rPr lang="en-US" dirty="0" smtClean="0"/>
              <a:t>and Employment in </a:t>
            </a:r>
            <a:br>
              <a:rPr lang="en-US" dirty="0" smtClean="0"/>
            </a:br>
            <a:r>
              <a:rPr lang="en-US" dirty="0" smtClean="0"/>
              <a:t>the Unionized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4127"/>
            <a:ext cx="8904855" cy="694731"/>
          </a:xfrm>
        </p:spPr>
        <p:txBody>
          <a:bodyPr/>
          <a:lstStyle/>
          <a:p>
            <a:r>
              <a:rPr lang="en-US" dirty="0"/>
              <a:t>Profits and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43"/>
            <a:ext cx="8883749" cy="479658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If unions increase </a:t>
            </a:r>
            <a:r>
              <a:rPr lang="en-US" dirty="0" smtClean="0">
                <a:solidFill>
                  <a:srgbClr val="32302A"/>
                </a:solidFill>
              </a:rPr>
              <a:t>wages in </a:t>
            </a:r>
            <a:r>
              <a:rPr lang="en-US" dirty="0">
                <a:solidFill>
                  <a:srgbClr val="32302A"/>
                </a:solidFill>
              </a:rPr>
              <a:t>unionized firms above the competitive market level, then profits will fall </a:t>
            </a:r>
            <a:r>
              <a:rPr lang="en-US" i="1" u="sng" dirty="0">
                <a:solidFill>
                  <a:srgbClr val="32302A"/>
                </a:solidFill>
              </a:rPr>
              <a:t>unless</a:t>
            </a: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i="1" dirty="0">
                <a:solidFill>
                  <a:srgbClr val="32302A"/>
                </a:solidFill>
              </a:rPr>
              <a:t>productivity rises</a:t>
            </a:r>
            <a:r>
              <a:rPr lang="en-US" dirty="0">
                <a:solidFill>
                  <a:srgbClr val="32302A"/>
                </a:solidFill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Unions have tended to reduce profits.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Low profitability causes unionized firms </a:t>
            </a:r>
            <a:r>
              <a:rPr lang="en-US" sz="2800" dirty="0" smtClean="0">
                <a:solidFill>
                  <a:srgbClr val="32302A"/>
                </a:solidFill>
              </a:rPr>
              <a:t>to </a:t>
            </a:r>
            <a:r>
              <a:rPr lang="en-US" sz="2800" dirty="0">
                <a:solidFill>
                  <a:srgbClr val="32302A"/>
                </a:solidFill>
              </a:rPr>
              <a:t>grow slowly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or </a:t>
            </a:r>
            <a:r>
              <a:rPr lang="en-US" sz="2800" dirty="0">
                <a:solidFill>
                  <a:srgbClr val="32302A"/>
                </a:solidFill>
              </a:rPr>
              <a:t>decline.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growth of productivity and employment tend to lag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in </a:t>
            </a:r>
            <a:r>
              <a:rPr lang="en-US" dirty="0">
                <a:solidFill>
                  <a:srgbClr val="32302A"/>
                </a:solidFill>
              </a:rPr>
              <a:t>the unionized sector.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Resources shift away from unionized operations and toward non-union firms.</a:t>
            </a:r>
          </a:p>
        </p:txBody>
      </p:sp>
    </p:spTree>
    <p:extLst>
      <p:ext uri="{BB962C8B-B14F-4D97-AF65-F5344CB8AC3E}">
        <p14:creationId xmlns:p14="http://schemas.microsoft.com/office/powerpoint/2010/main" val="40707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624" y="409717"/>
            <a:ext cx="7772400" cy="1276159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Union Membership as a</a:t>
            </a:r>
            <a:br>
              <a:rPr lang="en-US" dirty="0"/>
            </a:br>
            <a:r>
              <a:rPr lang="en-US" dirty="0"/>
              <a:t>Share of the Work Force</a:t>
            </a:r>
          </a:p>
        </p:txBody>
      </p:sp>
    </p:spTree>
    <p:extLst>
      <p:ext uri="{BB962C8B-B14F-4D97-AF65-F5344CB8AC3E}">
        <p14:creationId xmlns:p14="http://schemas.microsoft.com/office/powerpoint/2010/main" val="29514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815"/>
            <a:ext cx="7772400" cy="1448097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Impact of Unions on</a:t>
            </a:r>
            <a:br>
              <a:rPr lang="en-US" dirty="0"/>
            </a:br>
            <a:r>
              <a:rPr lang="en-US" dirty="0"/>
              <a:t>Wages of </a:t>
            </a:r>
            <a:r>
              <a:rPr lang="en-US" dirty="0" smtClean="0"/>
              <a:t>All </a:t>
            </a:r>
            <a:r>
              <a:rPr lang="en-US" dirty="0"/>
              <a:t>Workers</a:t>
            </a:r>
          </a:p>
        </p:txBody>
      </p:sp>
    </p:spTree>
    <p:extLst>
      <p:ext uri="{BB962C8B-B14F-4D97-AF65-F5344CB8AC3E}">
        <p14:creationId xmlns:p14="http://schemas.microsoft.com/office/powerpoint/2010/main" val="3746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4127"/>
            <a:ext cx="8904855" cy="694731"/>
          </a:xfrm>
        </p:spPr>
        <p:txBody>
          <a:bodyPr/>
          <a:lstStyle/>
          <a:p>
            <a:r>
              <a:rPr lang="en-US" dirty="0"/>
              <a:t>Unions and Labor’s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42"/>
            <a:ext cx="8883749" cy="4523049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Unions increase the wages of their members but there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is </a:t>
            </a:r>
            <a:r>
              <a:rPr lang="en-US" dirty="0">
                <a:solidFill>
                  <a:srgbClr val="32302A"/>
                </a:solidFill>
              </a:rPr>
              <a:t>no evidence that they have increased the wages of all workers.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share of national income going to labor (human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capital </a:t>
            </a:r>
            <a:r>
              <a:rPr lang="en-US" sz="2800" dirty="0">
                <a:solidFill>
                  <a:srgbClr val="32302A"/>
                </a:solidFill>
              </a:rPr>
              <a:t>rather than physical capital) has been about the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same </a:t>
            </a:r>
            <a:r>
              <a:rPr lang="en-US" sz="2800" dirty="0">
                <a:solidFill>
                  <a:srgbClr val="32302A"/>
                </a:solidFill>
              </a:rPr>
              <a:t>through both expansions and declines in union membership as a share of the work force.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real wages of workers are a reflection of their productivity rather than the share of the work force that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is </a:t>
            </a:r>
            <a:r>
              <a:rPr lang="en-US" dirty="0">
                <a:solidFill>
                  <a:srgbClr val="32302A"/>
                </a:solidFill>
              </a:rPr>
              <a:t>unionized.</a:t>
            </a:r>
          </a:p>
        </p:txBody>
      </p:sp>
    </p:spTree>
    <p:extLst>
      <p:ext uri="{BB962C8B-B14F-4D97-AF65-F5344CB8AC3E}">
        <p14:creationId xmlns:p14="http://schemas.microsoft.com/office/powerpoint/2010/main" val="2978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8544"/>
            <a:ext cx="8820445" cy="453198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Retail Clerks Union has organized approximately one-third of the department stores in a large metropolitan area. Do you think the union will be able to significantly increase the wages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its members?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               </a:t>
            </a:r>
            <a:r>
              <a:rPr lang="en-US" dirty="0" smtClean="0">
                <a:solidFill>
                  <a:schemeClr val="tx1"/>
                </a:solidFill>
              </a:rPr>
              <a:t>Explain.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1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"</a:t>
            </a:r>
            <a:r>
              <a:rPr lang="en-US" i="1" dirty="0">
                <a:solidFill>
                  <a:schemeClr val="tx1"/>
                </a:solidFill>
              </a:rPr>
              <a:t>Unions provide the only protection </a:t>
            </a:r>
            <a:r>
              <a:rPr lang="en-US" i="1" dirty="0" smtClean="0">
                <a:solidFill>
                  <a:schemeClr val="tx1"/>
                </a:solidFill>
              </a:rPr>
              <a:t>available to </a:t>
            </a:r>
            <a:r>
              <a:rPr lang="en-US" i="1" dirty="0">
                <a:solidFill>
                  <a:schemeClr val="tx1"/>
                </a:solidFill>
              </a:rPr>
              <a:t>working 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  men and </a:t>
            </a:r>
            <a:r>
              <a:rPr lang="en-US" i="1" dirty="0">
                <a:solidFill>
                  <a:schemeClr val="tx1"/>
                </a:solidFill>
              </a:rPr>
              <a:t>women. Without them, </a:t>
            </a:r>
            <a:r>
              <a:rPr lang="en-US" i="1" dirty="0" smtClean="0">
                <a:solidFill>
                  <a:schemeClr val="tx1"/>
                </a:solidFill>
              </a:rPr>
              <a:t>employers </a:t>
            </a:r>
            <a:r>
              <a:rPr lang="en-US" i="1" dirty="0">
                <a:solidFill>
                  <a:schemeClr val="tx1"/>
                </a:solidFill>
              </a:rPr>
              <a:t>would be 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  able </a:t>
            </a:r>
            <a:r>
              <a:rPr lang="en-US" i="1" dirty="0">
                <a:solidFill>
                  <a:schemeClr val="tx1"/>
                </a:solidFill>
              </a:rPr>
              <a:t>to pay </a:t>
            </a:r>
            <a:r>
              <a:rPr lang="en-US" i="1" dirty="0" smtClean="0">
                <a:solidFill>
                  <a:schemeClr val="tx1"/>
                </a:solidFill>
              </a:rPr>
              <a:t>workers whatever </a:t>
            </a:r>
            <a:r>
              <a:rPr lang="en-US" i="1" dirty="0">
                <a:solidFill>
                  <a:schemeClr val="tx1"/>
                </a:solidFill>
              </a:rPr>
              <a:t>they wanted.</a:t>
            </a:r>
            <a:r>
              <a:rPr lang="en-US" dirty="0">
                <a:solidFill>
                  <a:schemeClr val="tx1"/>
                </a:solidFill>
              </a:rPr>
              <a:t>"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-- </a:t>
            </a:r>
            <a:r>
              <a:rPr lang="en-US" dirty="0">
                <a:solidFill>
                  <a:schemeClr val="tx1"/>
                </a:solidFill>
              </a:rPr>
              <a:t>Is this statement true or false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8543"/>
            <a:ext cx="8820445" cy="4692983"/>
          </a:xfrm>
        </p:spPr>
        <p:txBody>
          <a:bodyPr/>
          <a:lstStyle/>
          <a:p>
            <a:pPr marL="347663" indent="-347663">
              <a:buNone/>
            </a:pPr>
            <a:r>
              <a:rPr lang="en-US" dirty="0" smtClean="0">
                <a:solidFill>
                  <a:schemeClr val="tx1"/>
                </a:solidFill>
              </a:rPr>
              <a:t>3.	Suppose </a:t>
            </a:r>
            <a:r>
              <a:rPr lang="en-US" dirty="0">
                <a:solidFill>
                  <a:schemeClr val="tx1"/>
                </a:solidFill>
              </a:rPr>
              <a:t>that the United Automobile Workers (UAW) substantially increases wages in the auto industry. </a:t>
            </a:r>
            <a:endParaRPr lang="en-US" dirty="0" smtClean="0">
              <a:solidFill>
                <a:schemeClr val="tx1"/>
              </a:solidFill>
            </a:endParaRPr>
          </a:p>
          <a:p>
            <a:pPr marL="347663" indent="-347663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impact will the higher wages in the auto industry have on:</a:t>
            </a:r>
          </a:p>
          <a:p>
            <a:pPr marL="685800" indent="-338138">
              <a:buNone/>
            </a:pPr>
            <a:r>
              <a:rPr lang="en-US" dirty="0">
                <a:solidFill>
                  <a:schemeClr val="tx1"/>
                </a:solidFill>
              </a:rPr>
              <a:t>a.	wages of non-union workers outside the automobile industry</a:t>
            </a:r>
          </a:p>
          <a:p>
            <a:pPr marL="685800" indent="-338138">
              <a:buNone/>
            </a:pPr>
            <a:r>
              <a:rPr lang="en-US" dirty="0">
                <a:solidFill>
                  <a:schemeClr val="tx1"/>
                </a:solidFill>
              </a:rPr>
              <a:t>b.	the price of automobiles made by the UAW</a:t>
            </a:r>
          </a:p>
          <a:p>
            <a:pPr marL="685800" indent="-338138">
              <a:buNone/>
            </a:pPr>
            <a:r>
              <a:rPr lang="en-US" dirty="0">
                <a:solidFill>
                  <a:schemeClr val="tx1"/>
                </a:solidFill>
              </a:rPr>
              <a:t>c.	demand for foreign-produced automobiles</a:t>
            </a:r>
          </a:p>
          <a:p>
            <a:pPr marL="685800" indent="-338138">
              <a:buNone/>
            </a:pPr>
            <a:r>
              <a:rPr lang="en-US" dirty="0">
                <a:solidFill>
                  <a:schemeClr val="tx1"/>
                </a:solidFill>
              </a:rPr>
              <a:t>d.	profitability of U.S. automobile manufacturers</a:t>
            </a:r>
          </a:p>
        </p:txBody>
      </p:sp>
    </p:spTree>
    <p:extLst>
      <p:ext uri="{BB962C8B-B14F-4D97-AF65-F5344CB8AC3E}">
        <p14:creationId xmlns:p14="http://schemas.microsoft.com/office/powerpoint/2010/main" val="2092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9"/>
            <a:ext cx="8820445" cy="2922009"/>
          </a:xfrm>
        </p:spPr>
        <p:txBody>
          <a:bodyPr/>
          <a:lstStyle/>
          <a:p>
            <a:pPr marL="347663" indent="-347663">
              <a:buNone/>
            </a:pPr>
            <a:r>
              <a:rPr lang="en-US" dirty="0" smtClean="0">
                <a:solidFill>
                  <a:srgbClr val="32302A"/>
                </a:solidFill>
              </a:rPr>
              <a:t>4. Even </a:t>
            </a:r>
            <a:r>
              <a:rPr lang="en-US" dirty="0">
                <a:solidFill>
                  <a:srgbClr val="32302A"/>
                </a:solidFill>
              </a:rPr>
              <a:t>though the wage scale of union members is substantially greater than the minimum wage, unions have generally been </a:t>
            </a:r>
            <a:r>
              <a:rPr lang="en-US" dirty="0" smtClean="0">
                <a:solidFill>
                  <a:srgbClr val="32302A"/>
                </a:solidFill>
              </a:rPr>
              <a:t>at </a:t>
            </a:r>
            <a:r>
              <a:rPr lang="en-US" dirty="0">
                <a:solidFill>
                  <a:srgbClr val="32302A"/>
                </a:solidFill>
              </a:rPr>
              <a:t>the forefront of those lobbying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for </a:t>
            </a:r>
            <a:r>
              <a:rPr lang="en-US" dirty="0">
                <a:solidFill>
                  <a:srgbClr val="32302A"/>
                </a:solidFill>
              </a:rPr>
              <a:t>higher minimum wages.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sz="1000" dirty="0" smtClean="0">
                <a:solidFill>
                  <a:srgbClr val="32302A"/>
                </a:solidFill>
              </a:rPr>
              <a:t/>
            </a:r>
            <a:br>
              <a:rPr lang="en-US" sz="1000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Why </a:t>
            </a:r>
            <a:r>
              <a:rPr lang="en-US" dirty="0">
                <a:solidFill>
                  <a:srgbClr val="32302A"/>
                </a:solidFill>
              </a:rPr>
              <a:t>do you think unions fight so hard for a higher minimum wage?</a:t>
            </a:r>
          </a:p>
        </p:txBody>
      </p:sp>
    </p:spTree>
    <p:extLst>
      <p:ext uri="{BB962C8B-B14F-4D97-AF65-F5344CB8AC3E}">
        <p14:creationId xmlns:p14="http://schemas.microsoft.com/office/powerpoint/2010/main" val="25807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408176" y="2082808"/>
            <a:ext cx="6227064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Special </a:t>
            </a:r>
            <a:r>
              <a:rPr lang="en-US" sz="6600" b="1" i="1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Topic </a:t>
            </a:r>
            <a:r>
              <a:rPr lang="en-US" sz="6600" b="1" i="1">
                <a:solidFill>
                  <a:srgbClr val="32302A"/>
                </a:solidFill>
                <a:latin typeface="+mj-lt"/>
                <a:cs typeface="Times New Roman" pitchFamily="18" charset="0"/>
              </a:rPr>
              <a:t>9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3968"/>
            <a:ext cx="8904855" cy="676444"/>
          </a:xfrm>
        </p:spPr>
        <p:txBody>
          <a:bodyPr/>
          <a:lstStyle/>
          <a:p>
            <a:r>
              <a:rPr lang="en-US" dirty="0"/>
              <a:t>Union Membership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43"/>
            <a:ext cx="8883749" cy="4196412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Since the mid-1950s, union membership has declined.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It declined slowly as a </a:t>
            </a:r>
            <a:r>
              <a:rPr lang="en-US" sz="2800" dirty="0" smtClean="0">
                <a:solidFill>
                  <a:srgbClr val="32302A"/>
                </a:solidFill>
              </a:rPr>
              <a:t>share </a:t>
            </a:r>
            <a:r>
              <a:rPr lang="en-US" sz="2800" dirty="0">
                <a:solidFill>
                  <a:srgbClr val="32302A"/>
                </a:solidFill>
              </a:rPr>
              <a:t>of the labor force </a:t>
            </a:r>
            <a:r>
              <a:rPr lang="en-US" sz="2800" dirty="0" smtClean="0">
                <a:solidFill>
                  <a:srgbClr val="32302A"/>
                </a:solidFill>
              </a:rPr>
              <a:t>from </a:t>
            </a:r>
            <a:r>
              <a:rPr lang="en-US" sz="2800" dirty="0">
                <a:solidFill>
                  <a:srgbClr val="32302A"/>
                </a:solidFill>
              </a:rPr>
              <a:t>1955-1970.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It has fallen more rapidly since 1970.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In </a:t>
            </a:r>
            <a:r>
              <a:rPr lang="en-US" sz="2800" dirty="0" smtClean="0">
                <a:solidFill>
                  <a:srgbClr val="32302A"/>
                </a:solidFill>
              </a:rPr>
              <a:t>2015 </a:t>
            </a:r>
            <a:r>
              <a:rPr lang="en-US" sz="2800" dirty="0">
                <a:solidFill>
                  <a:srgbClr val="32302A"/>
                </a:solidFill>
              </a:rPr>
              <a:t>union members comprised only </a:t>
            </a:r>
            <a:r>
              <a:rPr lang="en-US" sz="2800" dirty="0" smtClean="0">
                <a:solidFill>
                  <a:srgbClr val="32302A"/>
                </a:solidFill>
              </a:rPr>
              <a:t>11.1% </a:t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of non-farm </a:t>
            </a:r>
            <a:r>
              <a:rPr lang="en-US" sz="2800" dirty="0">
                <a:solidFill>
                  <a:srgbClr val="32302A"/>
                </a:solidFill>
              </a:rPr>
              <a:t>employment.</a:t>
            </a:r>
          </a:p>
        </p:txBody>
      </p:sp>
    </p:spTree>
    <p:extLst>
      <p:ext uri="{BB962C8B-B14F-4D97-AF65-F5344CB8AC3E}">
        <p14:creationId xmlns:p14="http://schemas.microsoft.com/office/powerpoint/2010/main" val="15378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92008" y="1563624"/>
            <a:ext cx="5964424" cy="434340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3756"/>
            <a:ext cx="8904855" cy="685800"/>
          </a:xfrm>
        </p:spPr>
        <p:txBody>
          <a:bodyPr/>
          <a:lstStyle/>
          <a:p>
            <a:r>
              <a:rPr lang="en-US" dirty="0"/>
              <a:t>Union </a:t>
            </a:r>
            <a:r>
              <a:rPr lang="en-US" dirty="0" smtClean="0"/>
              <a:t>Membership, 1910-2012</a:t>
            </a:r>
            <a:endParaRPr lang="en-US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2" y="1437957"/>
            <a:ext cx="2918896" cy="469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>
                <a:latin typeface="+mj-lt"/>
                <a:cs typeface="Times New Roman" pitchFamily="18" charset="0"/>
              </a:rPr>
              <a:t>Between 1910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&amp; </a:t>
            </a:r>
            <a:r>
              <a:rPr lang="en-US" sz="2100" dirty="0">
                <a:latin typeface="+mj-lt"/>
                <a:cs typeface="Times New Roman" pitchFamily="18" charset="0"/>
              </a:rPr>
              <a:t>1935, union membership fluctuated between </a:t>
            </a:r>
            <a:r>
              <a:rPr lang="en-US" sz="2100" dirty="0" smtClean="0">
                <a:latin typeface="+mj-lt"/>
                <a:cs typeface="Times New Roman" pitchFamily="18" charset="0"/>
              </a:rPr>
              <a:t/>
            </a:r>
            <a:br>
              <a:rPr lang="en-US" sz="2100" dirty="0" smtClean="0">
                <a:latin typeface="+mj-lt"/>
                <a:cs typeface="Times New Roman" pitchFamily="18" charset="0"/>
              </a:rPr>
            </a:br>
            <a:r>
              <a:rPr lang="en-US" sz="2100" dirty="0" smtClean="0">
                <a:latin typeface="+mj-lt"/>
                <a:cs typeface="Times New Roman" pitchFamily="18" charset="0"/>
              </a:rPr>
              <a:t>12</a:t>
            </a:r>
            <a:r>
              <a:rPr lang="en-US" sz="2100" dirty="0">
                <a:latin typeface="+mj-lt"/>
                <a:cs typeface="Times New Roman" pitchFamily="18" charset="0"/>
              </a:rPr>
              <a:t>% and 18% of </a:t>
            </a:r>
            <a:r>
              <a:rPr lang="en-US" sz="2100" dirty="0" smtClean="0">
                <a:latin typeface="+mj-lt"/>
                <a:cs typeface="Times New Roman" pitchFamily="18" charset="0"/>
              </a:rPr>
              <a:t/>
            </a:r>
            <a:br>
              <a:rPr lang="en-US" sz="2100" dirty="0" smtClean="0">
                <a:latin typeface="+mj-lt"/>
                <a:cs typeface="Times New Roman" pitchFamily="18" charset="0"/>
              </a:rPr>
            </a:br>
            <a:r>
              <a:rPr lang="en-US" sz="2100" dirty="0" smtClean="0">
                <a:latin typeface="+mj-lt"/>
                <a:cs typeface="Times New Roman" pitchFamily="18" charset="0"/>
              </a:rPr>
              <a:t>non-agricultural </a:t>
            </a:r>
            <a:r>
              <a:rPr lang="en-US" sz="2100" dirty="0">
                <a:latin typeface="+mj-lt"/>
                <a:cs typeface="Times New Roman" pitchFamily="18" charset="0"/>
              </a:rPr>
              <a:t>employment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>
                <a:latin typeface="+mj-lt"/>
                <a:cs typeface="Times New Roman" pitchFamily="18" charset="0"/>
              </a:rPr>
              <a:t>Between 1935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&amp; </a:t>
            </a:r>
            <a:r>
              <a:rPr lang="en-US" sz="2100" dirty="0">
                <a:latin typeface="+mj-lt"/>
                <a:cs typeface="Times New Roman" pitchFamily="18" charset="0"/>
              </a:rPr>
              <a:t>1950, union membership increased sharply to nearly one third of the non-farm work force.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>
                <a:latin typeface="+mj-lt"/>
                <a:cs typeface="Times New Roman" pitchFamily="18" charset="0"/>
              </a:rPr>
              <a:t>Since the mid-1950’s, union membership has declined as a percent of non-farm employment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</a:t>
            </a:r>
            <a:endParaRPr lang="en-US" sz="2100" dirty="0">
              <a:latin typeface="+mj-lt"/>
              <a:cs typeface="Times New Roman" pitchFamily="18" charset="0"/>
            </a:endParaRPr>
          </a:p>
        </p:txBody>
      </p:sp>
      <p:sp>
        <p:nvSpPr>
          <p:cNvPr id="49" name="Rectangle 137"/>
          <p:cNvSpPr>
            <a:spLocks noChangeAspect="1" noChangeArrowheads="1"/>
          </p:cNvSpPr>
          <p:nvPr/>
        </p:nvSpPr>
        <p:spPr bwMode="auto">
          <a:xfrm>
            <a:off x="3741046" y="5363741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1920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Rectangle 138"/>
          <p:cNvSpPr>
            <a:spLocks noChangeAspect="1" noChangeArrowheads="1"/>
          </p:cNvSpPr>
          <p:nvPr/>
        </p:nvSpPr>
        <p:spPr bwMode="auto">
          <a:xfrm>
            <a:off x="4263145" y="5363741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1930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Rectangle 139"/>
          <p:cNvSpPr>
            <a:spLocks noChangeAspect="1" noChangeArrowheads="1"/>
          </p:cNvSpPr>
          <p:nvPr/>
        </p:nvSpPr>
        <p:spPr bwMode="auto">
          <a:xfrm>
            <a:off x="4785244" y="5363741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1940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" name="Rectangle 140"/>
          <p:cNvSpPr>
            <a:spLocks noChangeAspect="1" noChangeArrowheads="1"/>
          </p:cNvSpPr>
          <p:nvPr/>
        </p:nvSpPr>
        <p:spPr bwMode="auto">
          <a:xfrm>
            <a:off x="5307343" y="5363741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1950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" name="Rectangle 141"/>
          <p:cNvSpPr>
            <a:spLocks noChangeAspect="1" noChangeArrowheads="1"/>
          </p:cNvSpPr>
          <p:nvPr/>
        </p:nvSpPr>
        <p:spPr bwMode="auto">
          <a:xfrm>
            <a:off x="5829442" y="5363741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1960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4" name="Rectangle 142"/>
          <p:cNvSpPr>
            <a:spLocks noChangeAspect="1" noChangeArrowheads="1"/>
          </p:cNvSpPr>
          <p:nvPr/>
        </p:nvSpPr>
        <p:spPr bwMode="auto">
          <a:xfrm>
            <a:off x="3218947" y="5363741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1910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143"/>
          <p:cNvSpPr>
            <a:spLocks noChangeAspect="1" noChangeArrowheads="1"/>
          </p:cNvSpPr>
          <p:nvPr/>
        </p:nvSpPr>
        <p:spPr bwMode="auto">
          <a:xfrm>
            <a:off x="6351541" y="5363741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1970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Rectangle 144"/>
          <p:cNvSpPr>
            <a:spLocks noChangeAspect="1" noChangeArrowheads="1"/>
          </p:cNvSpPr>
          <p:nvPr/>
        </p:nvSpPr>
        <p:spPr bwMode="auto">
          <a:xfrm>
            <a:off x="6873640" y="5363741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1980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7" name="Rectangle 146"/>
          <p:cNvSpPr>
            <a:spLocks noChangeAspect="1" noChangeArrowheads="1"/>
          </p:cNvSpPr>
          <p:nvPr/>
        </p:nvSpPr>
        <p:spPr bwMode="auto">
          <a:xfrm>
            <a:off x="3123443" y="4804599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latin typeface="+mj-lt"/>
                <a:cs typeface="Times New Roman" pitchFamily="18" charset="0"/>
              </a:rPr>
              <a:t>10</a:t>
            </a:r>
            <a:endParaRPr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58" name="Rectangle 147"/>
          <p:cNvSpPr>
            <a:spLocks noChangeAspect="1" noChangeArrowheads="1"/>
          </p:cNvSpPr>
          <p:nvPr/>
        </p:nvSpPr>
        <p:spPr bwMode="auto">
          <a:xfrm>
            <a:off x="3123443" y="4244251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latin typeface="+mj-lt"/>
                <a:cs typeface="Times New Roman" pitchFamily="18" charset="0"/>
              </a:rPr>
              <a:t>15</a:t>
            </a:r>
            <a:endParaRPr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59" name="Rectangle 148"/>
          <p:cNvSpPr>
            <a:spLocks noChangeAspect="1" noChangeArrowheads="1"/>
          </p:cNvSpPr>
          <p:nvPr/>
        </p:nvSpPr>
        <p:spPr bwMode="auto">
          <a:xfrm>
            <a:off x="3123443" y="3700604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latin typeface="+mj-lt"/>
                <a:cs typeface="Times New Roman" pitchFamily="18" charset="0"/>
              </a:rPr>
              <a:t>20</a:t>
            </a:r>
            <a:endParaRPr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60" name="Rectangle 149"/>
          <p:cNvSpPr>
            <a:spLocks noChangeAspect="1" noChangeArrowheads="1"/>
          </p:cNvSpPr>
          <p:nvPr/>
        </p:nvSpPr>
        <p:spPr bwMode="auto">
          <a:xfrm>
            <a:off x="3123443" y="3131112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latin typeface="+mj-lt"/>
                <a:cs typeface="Times New Roman" pitchFamily="18" charset="0"/>
              </a:rPr>
              <a:t>25</a:t>
            </a:r>
            <a:endParaRPr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61" name="Rectangle 163"/>
          <p:cNvSpPr>
            <a:spLocks noChangeAspect="1" noChangeArrowheads="1"/>
          </p:cNvSpPr>
          <p:nvPr/>
        </p:nvSpPr>
        <p:spPr bwMode="auto">
          <a:xfrm>
            <a:off x="7395739" y="5363741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1990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Rectangle 165"/>
          <p:cNvSpPr>
            <a:spLocks noChangeAspect="1" noChangeArrowheads="1"/>
          </p:cNvSpPr>
          <p:nvPr/>
        </p:nvSpPr>
        <p:spPr bwMode="auto">
          <a:xfrm>
            <a:off x="3123443" y="2590639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latin typeface="+mj-lt"/>
                <a:cs typeface="Times New Roman" pitchFamily="18" charset="0"/>
              </a:rPr>
              <a:t>30</a:t>
            </a:r>
            <a:endParaRPr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63" name="Rectangle 166"/>
          <p:cNvSpPr>
            <a:spLocks noChangeAspect="1" noChangeArrowheads="1"/>
          </p:cNvSpPr>
          <p:nvPr/>
        </p:nvSpPr>
        <p:spPr bwMode="auto">
          <a:xfrm>
            <a:off x="7917838" y="5363741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2000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Line 167"/>
          <p:cNvSpPr>
            <a:spLocks noChangeShapeType="1"/>
          </p:cNvSpPr>
          <p:nvPr/>
        </p:nvSpPr>
        <p:spPr bwMode="auto">
          <a:xfrm>
            <a:off x="3445959" y="5157217"/>
            <a:ext cx="0" cy="19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5" name="Line 168"/>
          <p:cNvSpPr>
            <a:spLocks noChangeShapeType="1"/>
          </p:cNvSpPr>
          <p:nvPr/>
        </p:nvSpPr>
        <p:spPr bwMode="auto">
          <a:xfrm>
            <a:off x="3953492" y="5262141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6" name="Line 169"/>
          <p:cNvSpPr>
            <a:spLocks noChangeShapeType="1"/>
          </p:cNvSpPr>
          <p:nvPr/>
        </p:nvSpPr>
        <p:spPr bwMode="auto">
          <a:xfrm>
            <a:off x="4468815" y="5262141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7" name="Line 170"/>
          <p:cNvSpPr>
            <a:spLocks noChangeShapeType="1"/>
          </p:cNvSpPr>
          <p:nvPr/>
        </p:nvSpPr>
        <p:spPr bwMode="auto">
          <a:xfrm>
            <a:off x="5004014" y="5262141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8" name="Line 171"/>
          <p:cNvSpPr>
            <a:spLocks noChangeShapeType="1"/>
          </p:cNvSpPr>
          <p:nvPr/>
        </p:nvSpPr>
        <p:spPr bwMode="auto">
          <a:xfrm>
            <a:off x="5510870" y="5262141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9" name="Line 172"/>
          <p:cNvSpPr>
            <a:spLocks noChangeShapeType="1"/>
          </p:cNvSpPr>
          <p:nvPr/>
        </p:nvSpPr>
        <p:spPr bwMode="auto">
          <a:xfrm>
            <a:off x="6034660" y="5262141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0" name="Line 173"/>
          <p:cNvSpPr>
            <a:spLocks noChangeShapeType="1"/>
          </p:cNvSpPr>
          <p:nvPr/>
        </p:nvSpPr>
        <p:spPr bwMode="auto">
          <a:xfrm>
            <a:off x="6544457" y="5262141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1" name="Line 174"/>
          <p:cNvSpPr>
            <a:spLocks noChangeShapeType="1"/>
          </p:cNvSpPr>
          <p:nvPr/>
        </p:nvSpPr>
        <p:spPr bwMode="auto">
          <a:xfrm>
            <a:off x="7079422" y="5262141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2" name="Line 175"/>
          <p:cNvSpPr>
            <a:spLocks noChangeShapeType="1"/>
          </p:cNvSpPr>
          <p:nvPr/>
        </p:nvSpPr>
        <p:spPr bwMode="auto">
          <a:xfrm>
            <a:off x="7587189" y="5262141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3" name="Line 176"/>
          <p:cNvSpPr>
            <a:spLocks noChangeShapeType="1"/>
          </p:cNvSpPr>
          <p:nvPr/>
        </p:nvSpPr>
        <p:spPr bwMode="auto">
          <a:xfrm>
            <a:off x="8112098" y="5262141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4" name="Line 178"/>
          <p:cNvSpPr>
            <a:spLocks noChangeShapeType="1"/>
          </p:cNvSpPr>
          <p:nvPr/>
        </p:nvSpPr>
        <p:spPr bwMode="auto">
          <a:xfrm>
            <a:off x="3370585" y="4937677"/>
            <a:ext cx="731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5" name="Line 179"/>
          <p:cNvSpPr>
            <a:spLocks noChangeShapeType="1"/>
          </p:cNvSpPr>
          <p:nvPr/>
        </p:nvSpPr>
        <p:spPr bwMode="auto">
          <a:xfrm>
            <a:off x="3370585" y="4380504"/>
            <a:ext cx="731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6" name="Line 180"/>
          <p:cNvSpPr>
            <a:spLocks noChangeShapeType="1"/>
          </p:cNvSpPr>
          <p:nvPr/>
        </p:nvSpPr>
        <p:spPr bwMode="auto">
          <a:xfrm>
            <a:off x="3370585" y="3262672"/>
            <a:ext cx="731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7" name="Line 181"/>
          <p:cNvSpPr>
            <a:spLocks noChangeShapeType="1"/>
          </p:cNvSpPr>
          <p:nvPr/>
        </p:nvSpPr>
        <p:spPr bwMode="auto">
          <a:xfrm>
            <a:off x="3370585" y="3828989"/>
            <a:ext cx="731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8" name="Line 182"/>
          <p:cNvSpPr>
            <a:spLocks noChangeShapeType="1"/>
          </p:cNvSpPr>
          <p:nvPr/>
        </p:nvSpPr>
        <p:spPr bwMode="auto">
          <a:xfrm>
            <a:off x="3370585" y="2173536"/>
            <a:ext cx="731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9" name="Rectangle 165"/>
          <p:cNvSpPr>
            <a:spLocks noChangeAspect="1" noChangeArrowheads="1"/>
          </p:cNvSpPr>
          <p:nvPr/>
        </p:nvSpPr>
        <p:spPr bwMode="auto">
          <a:xfrm>
            <a:off x="3121241" y="2053027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latin typeface="+mj-lt"/>
                <a:cs typeface="Times New Roman" pitchFamily="18" charset="0"/>
              </a:rPr>
              <a:t>35</a:t>
            </a:r>
            <a:endParaRPr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80" name="Line 180"/>
          <p:cNvSpPr>
            <a:spLocks noChangeShapeType="1"/>
          </p:cNvSpPr>
          <p:nvPr/>
        </p:nvSpPr>
        <p:spPr bwMode="auto">
          <a:xfrm>
            <a:off x="3368383" y="2714017"/>
            <a:ext cx="731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1" name="Rectangle 166"/>
          <p:cNvSpPr>
            <a:spLocks noChangeAspect="1" noChangeArrowheads="1"/>
          </p:cNvSpPr>
          <p:nvPr/>
        </p:nvSpPr>
        <p:spPr bwMode="auto">
          <a:xfrm>
            <a:off x="8532381" y="5363741"/>
            <a:ext cx="41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2015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2" name="Line 176"/>
          <p:cNvSpPr>
            <a:spLocks noChangeShapeType="1"/>
          </p:cNvSpPr>
          <p:nvPr/>
        </p:nvSpPr>
        <p:spPr bwMode="auto">
          <a:xfrm>
            <a:off x="8623498" y="526823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3634155" y="1755648"/>
            <a:ext cx="5024102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7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Union Membership as a % </a:t>
            </a:r>
            <a:br>
              <a:rPr lang="en-US" sz="17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7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of Nonagricultural Employment</a:t>
            </a:r>
            <a:r>
              <a:rPr lang="en-US" sz="17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(%)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</a:t>
            </a:r>
            <a:endParaRPr lang="en-US" sz="1600" i="1" dirty="0">
              <a:solidFill>
                <a:srgbClr val="1F1A17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84" name="Straight Connector 83"/>
          <p:cNvCxnSpPr>
            <a:stCxn id="78" idx="1"/>
          </p:cNvCxnSpPr>
          <p:nvPr/>
        </p:nvCxnSpPr>
        <p:spPr>
          <a:xfrm>
            <a:off x="3443737" y="2173537"/>
            <a:ext cx="0" cy="2901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368383" y="5255717"/>
            <a:ext cx="5440680" cy="12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3409419" y="5043809"/>
            <a:ext cx="75374" cy="45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410163" y="5128159"/>
            <a:ext cx="75374" cy="45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160"/>
          <p:cNvGrpSpPr>
            <a:grpSpLocks/>
          </p:cNvGrpSpPr>
          <p:nvPr/>
        </p:nvGrpSpPr>
        <p:grpSpPr bwMode="auto">
          <a:xfrm>
            <a:off x="8363427" y="3981656"/>
            <a:ext cx="561976" cy="715963"/>
            <a:chOff x="5116" y="2185"/>
            <a:chExt cx="354" cy="451"/>
          </a:xfrm>
        </p:grpSpPr>
        <p:sp>
          <p:nvSpPr>
            <p:cNvPr id="89" name="Rectangle 161"/>
            <p:cNvSpPr>
              <a:spLocks noChangeAspect="1" noChangeArrowheads="1"/>
            </p:cNvSpPr>
            <p:nvPr/>
          </p:nvSpPr>
          <p:spPr bwMode="auto">
            <a:xfrm>
              <a:off x="5116" y="2185"/>
              <a:ext cx="35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11.1 %</a:t>
              </a:r>
              <a:endParaRPr lang="en-US" sz="1600" b="1" i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Line 162"/>
            <p:cNvSpPr>
              <a:spLocks noChangeShapeType="1"/>
            </p:cNvSpPr>
            <p:nvPr/>
          </p:nvSpPr>
          <p:spPr bwMode="auto">
            <a:xfrm rot="1301927" flipH="1" flipV="1">
              <a:off x="5217" y="2360"/>
              <a:ext cx="184" cy="27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436198" y="2493818"/>
            <a:ext cx="5270480" cy="2404753"/>
            <a:chOff x="3436198" y="2493818"/>
            <a:chExt cx="5270480" cy="2404753"/>
          </a:xfrm>
        </p:grpSpPr>
        <p:sp>
          <p:nvSpPr>
            <p:cNvPr id="92" name="Freeform 91"/>
            <p:cNvSpPr/>
            <p:nvPr/>
          </p:nvSpPr>
          <p:spPr>
            <a:xfrm>
              <a:off x="3436198" y="2493818"/>
              <a:ext cx="5179348" cy="2404753"/>
            </a:xfrm>
            <a:custGeom>
              <a:avLst/>
              <a:gdLst>
                <a:gd name="connsiteX0" fmla="*/ 0 w 5242956"/>
                <a:gd name="connsiteY0" fmla="*/ 2404753 h 2404753"/>
                <a:gd name="connsiteX1" fmla="*/ 201880 w 5242956"/>
                <a:gd name="connsiteY1" fmla="*/ 2256312 h 2404753"/>
                <a:gd name="connsiteX2" fmla="*/ 296883 w 5242956"/>
                <a:gd name="connsiteY2" fmla="*/ 2327564 h 2404753"/>
                <a:gd name="connsiteX3" fmla="*/ 421574 w 5242956"/>
                <a:gd name="connsiteY3" fmla="*/ 2000992 h 2404753"/>
                <a:gd name="connsiteX4" fmla="*/ 510639 w 5242956"/>
                <a:gd name="connsiteY4" fmla="*/ 1626920 h 2404753"/>
                <a:gd name="connsiteX5" fmla="*/ 581891 w 5242956"/>
                <a:gd name="connsiteY5" fmla="*/ 1715985 h 2404753"/>
                <a:gd name="connsiteX6" fmla="*/ 730332 w 5242956"/>
                <a:gd name="connsiteY6" fmla="*/ 2149434 h 2404753"/>
                <a:gd name="connsiteX7" fmla="*/ 979714 w 5242956"/>
                <a:gd name="connsiteY7" fmla="*/ 2327564 h 2404753"/>
                <a:gd name="connsiteX8" fmla="*/ 1116280 w 5242956"/>
                <a:gd name="connsiteY8" fmla="*/ 2042556 h 2404753"/>
                <a:gd name="connsiteX9" fmla="*/ 1246909 w 5242956"/>
                <a:gd name="connsiteY9" fmla="*/ 1852551 h 2404753"/>
                <a:gd name="connsiteX10" fmla="*/ 1306286 w 5242956"/>
                <a:gd name="connsiteY10" fmla="*/ 2048494 h 2404753"/>
                <a:gd name="connsiteX11" fmla="*/ 1371600 w 5242956"/>
                <a:gd name="connsiteY11" fmla="*/ 1983179 h 2404753"/>
                <a:gd name="connsiteX12" fmla="*/ 1484415 w 5242956"/>
                <a:gd name="connsiteY12" fmla="*/ 1377538 h 2404753"/>
                <a:gd name="connsiteX13" fmla="*/ 1656608 w 5242956"/>
                <a:gd name="connsiteY13" fmla="*/ 742208 h 2404753"/>
                <a:gd name="connsiteX14" fmla="*/ 1769423 w 5242956"/>
                <a:gd name="connsiteY14" fmla="*/ 255320 h 2404753"/>
                <a:gd name="connsiteX15" fmla="*/ 1971304 w 5242956"/>
                <a:gd name="connsiteY15" fmla="*/ 41564 h 2404753"/>
                <a:gd name="connsiteX16" fmla="*/ 2095995 w 5242956"/>
                <a:gd name="connsiteY16" fmla="*/ 59377 h 2404753"/>
                <a:gd name="connsiteX17" fmla="*/ 2268187 w 5242956"/>
                <a:gd name="connsiteY17" fmla="*/ 0 h 2404753"/>
                <a:gd name="connsiteX18" fmla="*/ 2381002 w 5242956"/>
                <a:gd name="connsiteY18" fmla="*/ 47501 h 2404753"/>
                <a:gd name="connsiteX19" fmla="*/ 2600696 w 5242956"/>
                <a:gd name="connsiteY19" fmla="*/ 273133 h 2404753"/>
                <a:gd name="connsiteX20" fmla="*/ 2719449 w 5242956"/>
                <a:gd name="connsiteY20" fmla="*/ 148442 h 2404753"/>
                <a:gd name="connsiteX21" fmla="*/ 2939143 w 5242956"/>
                <a:gd name="connsiteY21" fmla="*/ 273133 h 2404753"/>
                <a:gd name="connsiteX22" fmla="*/ 3040083 w 5242956"/>
                <a:gd name="connsiteY22" fmla="*/ 296883 h 2404753"/>
                <a:gd name="connsiteX23" fmla="*/ 3152899 w 5242956"/>
                <a:gd name="connsiteY23" fmla="*/ 267195 h 2404753"/>
                <a:gd name="connsiteX24" fmla="*/ 3206337 w 5242956"/>
                <a:gd name="connsiteY24" fmla="*/ 344385 h 2404753"/>
                <a:gd name="connsiteX25" fmla="*/ 3253839 w 5242956"/>
                <a:gd name="connsiteY25" fmla="*/ 374073 h 2404753"/>
                <a:gd name="connsiteX26" fmla="*/ 3277589 w 5242956"/>
                <a:gd name="connsiteY26" fmla="*/ 540327 h 2404753"/>
                <a:gd name="connsiteX27" fmla="*/ 3307278 w 5242956"/>
                <a:gd name="connsiteY27" fmla="*/ 682831 h 2404753"/>
                <a:gd name="connsiteX28" fmla="*/ 3396343 w 5242956"/>
                <a:gd name="connsiteY28" fmla="*/ 783772 h 2404753"/>
                <a:gd name="connsiteX29" fmla="*/ 3461657 w 5242956"/>
                <a:gd name="connsiteY29" fmla="*/ 884712 h 2404753"/>
                <a:gd name="connsiteX30" fmla="*/ 3521034 w 5242956"/>
                <a:gd name="connsiteY30" fmla="*/ 991590 h 2404753"/>
                <a:gd name="connsiteX31" fmla="*/ 3586348 w 5242956"/>
                <a:gd name="connsiteY31" fmla="*/ 872837 h 2404753"/>
                <a:gd name="connsiteX32" fmla="*/ 3639787 w 5242956"/>
                <a:gd name="connsiteY32" fmla="*/ 1062842 h 2404753"/>
                <a:gd name="connsiteX33" fmla="*/ 3681350 w 5242956"/>
                <a:gd name="connsiteY33" fmla="*/ 1175657 h 2404753"/>
                <a:gd name="connsiteX34" fmla="*/ 3734789 w 5242956"/>
                <a:gd name="connsiteY34" fmla="*/ 1264722 h 2404753"/>
                <a:gd name="connsiteX35" fmla="*/ 3776353 w 5242956"/>
                <a:gd name="connsiteY35" fmla="*/ 1294411 h 2404753"/>
                <a:gd name="connsiteX36" fmla="*/ 3829792 w 5242956"/>
                <a:gd name="connsiteY36" fmla="*/ 1436914 h 2404753"/>
                <a:gd name="connsiteX37" fmla="*/ 3918857 w 5242956"/>
                <a:gd name="connsiteY37" fmla="*/ 1567543 h 2404753"/>
                <a:gd name="connsiteX38" fmla="*/ 4007922 w 5242956"/>
                <a:gd name="connsiteY38" fmla="*/ 1686296 h 2404753"/>
                <a:gd name="connsiteX39" fmla="*/ 4067299 w 5242956"/>
                <a:gd name="connsiteY39" fmla="*/ 1727860 h 2404753"/>
                <a:gd name="connsiteX40" fmla="*/ 4197927 w 5242956"/>
                <a:gd name="connsiteY40" fmla="*/ 1763486 h 2404753"/>
                <a:gd name="connsiteX41" fmla="*/ 4227615 w 5242956"/>
                <a:gd name="connsiteY41" fmla="*/ 1751611 h 2404753"/>
                <a:gd name="connsiteX42" fmla="*/ 4269179 w 5242956"/>
                <a:gd name="connsiteY42" fmla="*/ 1816925 h 2404753"/>
                <a:gd name="connsiteX43" fmla="*/ 4322618 w 5242956"/>
                <a:gd name="connsiteY43" fmla="*/ 1810987 h 2404753"/>
                <a:gd name="connsiteX44" fmla="*/ 4399808 w 5242956"/>
                <a:gd name="connsiteY44" fmla="*/ 1870364 h 2404753"/>
                <a:gd name="connsiteX45" fmla="*/ 4482935 w 5242956"/>
                <a:gd name="connsiteY45" fmla="*/ 1983179 h 2404753"/>
                <a:gd name="connsiteX46" fmla="*/ 4577937 w 5242956"/>
                <a:gd name="connsiteY46" fmla="*/ 2000992 h 2404753"/>
                <a:gd name="connsiteX47" fmla="*/ 4678878 w 5242956"/>
                <a:gd name="connsiteY47" fmla="*/ 2018805 h 2404753"/>
                <a:gd name="connsiteX48" fmla="*/ 4702628 w 5242956"/>
                <a:gd name="connsiteY48" fmla="*/ 2066307 h 2404753"/>
                <a:gd name="connsiteX49" fmla="*/ 4809506 w 5242956"/>
                <a:gd name="connsiteY49" fmla="*/ 2149434 h 2404753"/>
                <a:gd name="connsiteX50" fmla="*/ 4886696 w 5242956"/>
                <a:gd name="connsiteY50" fmla="*/ 2113808 h 2404753"/>
                <a:gd name="connsiteX51" fmla="*/ 4922322 w 5242956"/>
                <a:gd name="connsiteY51" fmla="*/ 2173185 h 2404753"/>
                <a:gd name="connsiteX52" fmla="*/ 4975761 w 5242956"/>
                <a:gd name="connsiteY52" fmla="*/ 2161309 h 2404753"/>
                <a:gd name="connsiteX53" fmla="*/ 5029200 w 5242956"/>
                <a:gd name="connsiteY53" fmla="*/ 2220686 h 2404753"/>
                <a:gd name="connsiteX54" fmla="*/ 5100452 w 5242956"/>
                <a:gd name="connsiteY54" fmla="*/ 2220686 h 2404753"/>
                <a:gd name="connsiteX55" fmla="*/ 5124202 w 5242956"/>
                <a:gd name="connsiteY55" fmla="*/ 2196935 h 2404753"/>
                <a:gd name="connsiteX56" fmla="*/ 5147953 w 5242956"/>
                <a:gd name="connsiteY56" fmla="*/ 2214748 h 2404753"/>
                <a:gd name="connsiteX57" fmla="*/ 5189517 w 5242956"/>
                <a:gd name="connsiteY57" fmla="*/ 2173185 h 2404753"/>
                <a:gd name="connsiteX58" fmla="*/ 5242956 w 5242956"/>
                <a:gd name="connsiteY58" fmla="*/ 2232561 h 240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242956" h="2404753">
                  <a:moveTo>
                    <a:pt x="0" y="2404753"/>
                  </a:moveTo>
                  <a:lnTo>
                    <a:pt x="201880" y="2256312"/>
                  </a:lnTo>
                  <a:lnTo>
                    <a:pt x="296883" y="2327564"/>
                  </a:lnTo>
                  <a:lnTo>
                    <a:pt x="421574" y="2000992"/>
                  </a:lnTo>
                  <a:lnTo>
                    <a:pt x="510639" y="1626920"/>
                  </a:lnTo>
                  <a:lnTo>
                    <a:pt x="581891" y="1715985"/>
                  </a:lnTo>
                  <a:lnTo>
                    <a:pt x="730332" y="2149434"/>
                  </a:lnTo>
                  <a:lnTo>
                    <a:pt x="979714" y="2327564"/>
                  </a:lnTo>
                  <a:lnTo>
                    <a:pt x="1116280" y="2042556"/>
                  </a:lnTo>
                  <a:lnTo>
                    <a:pt x="1246909" y="1852551"/>
                  </a:lnTo>
                  <a:lnTo>
                    <a:pt x="1306286" y="2048494"/>
                  </a:lnTo>
                  <a:lnTo>
                    <a:pt x="1371600" y="1983179"/>
                  </a:lnTo>
                  <a:lnTo>
                    <a:pt x="1484415" y="1377538"/>
                  </a:lnTo>
                  <a:lnTo>
                    <a:pt x="1656608" y="742208"/>
                  </a:lnTo>
                  <a:lnTo>
                    <a:pt x="1769423" y="255320"/>
                  </a:lnTo>
                  <a:lnTo>
                    <a:pt x="1971304" y="41564"/>
                  </a:lnTo>
                  <a:lnTo>
                    <a:pt x="2095995" y="59377"/>
                  </a:lnTo>
                  <a:lnTo>
                    <a:pt x="2268187" y="0"/>
                  </a:lnTo>
                  <a:lnTo>
                    <a:pt x="2381002" y="47501"/>
                  </a:lnTo>
                  <a:lnTo>
                    <a:pt x="2600696" y="273133"/>
                  </a:lnTo>
                  <a:lnTo>
                    <a:pt x="2719449" y="148442"/>
                  </a:lnTo>
                  <a:lnTo>
                    <a:pt x="2939143" y="273133"/>
                  </a:lnTo>
                  <a:lnTo>
                    <a:pt x="3040083" y="296883"/>
                  </a:lnTo>
                  <a:lnTo>
                    <a:pt x="3152899" y="267195"/>
                  </a:lnTo>
                  <a:lnTo>
                    <a:pt x="3206337" y="344385"/>
                  </a:lnTo>
                  <a:lnTo>
                    <a:pt x="3253839" y="374073"/>
                  </a:lnTo>
                  <a:lnTo>
                    <a:pt x="3277589" y="540327"/>
                  </a:lnTo>
                  <a:lnTo>
                    <a:pt x="3307278" y="682831"/>
                  </a:lnTo>
                  <a:lnTo>
                    <a:pt x="3396343" y="783772"/>
                  </a:lnTo>
                  <a:lnTo>
                    <a:pt x="3461657" y="884712"/>
                  </a:lnTo>
                  <a:lnTo>
                    <a:pt x="3521034" y="991590"/>
                  </a:lnTo>
                  <a:lnTo>
                    <a:pt x="3586348" y="872837"/>
                  </a:lnTo>
                  <a:lnTo>
                    <a:pt x="3639787" y="1062842"/>
                  </a:lnTo>
                  <a:lnTo>
                    <a:pt x="3681350" y="1175657"/>
                  </a:lnTo>
                  <a:lnTo>
                    <a:pt x="3734789" y="1264722"/>
                  </a:lnTo>
                  <a:lnTo>
                    <a:pt x="3776353" y="1294411"/>
                  </a:lnTo>
                  <a:lnTo>
                    <a:pt x="3829792" y="1436914"/>
                  </a:lnTo>
                  <a:lnTo>
                    <a:pt x="3918857" y="1567543"/>
                  </a:lnTo>
                  <a:lnTo>
                    <a:pt x="4007922" y="1686296"/>
                  </a:lnTo>
                  <a:lnTo>
                    <a:pt x="4067299" y="1727860"/>
                  </a:lnTo>
                  <a:lnTo>
                    <a:pt x="4197927" y="1763486"/>
                  </a:lnTo>
                  <a:lnTo>
                    <a:pt x="4227615" y="1751611"/>
                  </a:lnTo>
                  <a:lnTo>
                    <a:pt x="4269179" y="1816925"/>
                  </a:lnTo>
                  <a:lnTo>
                    <a:pt x="4322618" y="1810987"/>
                  </a:lnTo>
                  <a:lnTo>
                    <a:pt x="4399808" y="1870364"/>
                  </a:lnTo>
                  <a:lnTo>
                    <a:pt x="4482935" y="1983179"/>
                  </a:lnTo>
                  <a:lnTo>
                    <a:pt x="4577937" y="2000992"/>
                  </a:lnTo>
                  <a:lnTo>
                    <a:pt x="4678878" y="2018805"/>
                  </a:lnTo>
                  <a:lnTo>
                    <a:pt x="4702628" y="2066307"/>
                  </a:lnTo>
                  <a:lnTo>
                    <a:pt x="4809506" y="2149434"/>
                  </a:lnTo>
                  <a:lnTo>
                    <a:pt x="4886696" y="2113808"/>
                  </a:lnTo>
                  <a:lnTo>
                    <a:pt x="4922322" y="2173185"/>
                  </a:lnTo>
                  <a:lnTo>
                    <a:pt x="4975761" y="2161309"/>
                  </a:lnTo>
                  <a:lnTo>
                    <a:pt x="5029200" y="2220686"/>
                  </a:lnTo>
                  <a:lnTo>
                    <a:pt x="5100452" y="2220686"/>
                  </a:lnTo>
                  <a:lnTo>
                    <a:pt x="5124202" y="2196935"/>
                  </a:lnTo>
                  <a:lnTo>
                    <a:pt x="5147953" y="2214748"/>
                  </a:lnTo>
                  <a:lnTo>
                    <a:pt x="5189517" y="2173185"/>
                  </a:lnTo>
                  <a:lnTo>
                    <a:pt x="5242956" y="2232561"/>
                  </a:lnTo>
                </a:path>
              </a:pathLst>
            </a:custGeom>
            <a:noFill/>
            <a:ln w="57150">
              <a:solidFill>
                <a:srgbClr val="428A5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8559579" y="4671391"/>
              <a:ext cx="147099" cy="139148"/>
            </a:xfrm>
            <a:custGeom>
              <a:avLst/>
              <a:gdLst>
                <a:gd name="connsiteX0" fmla="*/ 0 w 147099"/>
                <a:gd name="connsiteY0" fmla="*/ 0 h 139148"/>
                <a:gd name="connsiteX1" fmla="*/ 0 w 147099"/>
                <a:gd name="connsiteY1" fmla="*/ 0 h 139148"/>
                <a:gd name="connsiteX2" fmla="*/ 71562 w 147099"/>
                <a:gd name="connsiteY2" fmla="*/ 63611 h 139148"/>
                <a:gd name="connsiteX3" fmla="*/ 99391 w 147099"/>
                <a:gd name="connsiteY3" fmla="*/ 67586 h 139148"/>
                <a:gd name="connsiteX4" fmla="*/ 147099 w 147099"/>
                <a:gd name="connsiteY4" fmla="*/ 139148 h 13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99" h="139148">
                  <a:moveTo>
                    <a:pt x="0" y="0"/>
                  </a:moveTo>
                  <a:lnTo>
                    <a:pt x="0" y="0"/>
                  </a:lnTo>
                  <a:lnTo>
                    <a:pt x="71562" y="63611"/>
                  </a:lnTo>
                  <a:lnTo>
                    <a:pt x="99391" y="67586"/>
                  </a:lnTo>
                  <a:lnTo>
                    <a:pt x="147099" y="139148"/>
                  </a:lnTo>
                </a:path>
              </a:pathLst>
            </a:custGeom>
            <a:noFill/>
            <a:ln w="57150">
              <a:solidFill>
                <a:srgbClr val="428A5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Line 176"/>
          <p:cNvSpPr>
            <a:spLocks noChangeShapeType="1"/>
          </p:cNvSpPr>
          <p:nvPr/>
        </p:nvSpPr>
        <p:spPr bwMode="auto">
          <a:xfrm>
            <a:off x="8807526" y="5268237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3968"/>
            <a:ext cx="8904855" cy="676444"/>
          </a:xfrm>
        </p:spPr>
        <p:txBody>
          <a:bodyPr/>
          <a:lstStyle/>
          <a:p>
            <a:r>
              <a:rPr lang="en-US" dirty="0"/>
              <a:t>Causes of Union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42"/>
            <a:ext cx="8883749" cy="4726249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Employment has been growing in sectors where unions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are </a:t>
            </a:r>
            <a:r>
              <a:rPr lang="en-US" sz="2700" dirty="0">
                <a:solidFill>
                  <a:srgbClr val="32302A"/>
                </a:solidFill>
              </a:rPr>
              <a:t>weak.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Small firms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Sunbelt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Services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Competition has eroded union strength in several important industries.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competition with foreign firms has becomes more intense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deregulation has occurred in the  transportation and communication industries </a:t>
            </a:r>
          </a:p>
        </p:txBody>
      </p:sp>
    </p:spTree>
    <p:extLst>
      <p:ext uri="{BB962C8B-B14F-4D97-AF65-F5344CB8AC3E}">
        <p14:creationId xmlns:p14="http://schemas.microsoft.com/office/powerpoint/2010/main" val="33588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60615" y="1563624"/>
            <a:ext cx="5330093" cy="434340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3756"/>
            <a:ext cx="8904855" cy="685800"/>
          </a:xfrm>
        </p:spPr>
        <p:txBody>
          <a:bodyPr/>
          <a:lstStyle/>
          <a:p>
            <a:r>
              <a:rPr lang="en-US" dirty="0"/>
              <a:t>Unionization by </a:t>
            </a:r>
            <a:r>
              <a:rPr lang="en-US" dirty="0" smtClean="0"/>
              <a:t>Group, 2015</a:t>
            </a:r>
            <a:endParaRPr lang="en-US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18832" y="2093029"/>
            <a:ext cx="2918896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b="1" i="1" dirty="0">
                <a:latin typeface="+mj-lt"/>
                <a:cs typeface="Times New Roman" pitchFamily="18" charset="0"/>
              </a:rPr>
              <a:t>Union membership</a:t>
            </a: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is </a:t>
            </a:r>
            <a:r>
              <a:rPr lang="en-US" sz="2200" dirty="0">
                <a:latin typeface="+mj-lt"/>
                <a:cs typeface="Times New Roman" pitchFamily="18" charset="0"/>
              </a:rPr>
              <a:t>higher among men than women ...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21398" y="1775015"/>
            <a:ext cx="4085666" cy="1519861"/>
            <a:chOff x="3621398" y="1775015"/>
            <a:chExt cx="4085666" cy="1519861"/>
          </a:xfrm>
        </p:grpSpPr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3956999" y="1775015"/>
              <a:ext cx="3750065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i="1" dirty="0">
                  <a:latin typeface="+mj-lt"/>
                  <a:cs typeface="Times New Roman" pitchFamily="18" charset="0"/>
                </a:rPr>
                <a:t>Incidence of Union Membership – by sex</a:t>
              </a:r>
              <a:endParaRPr kumimoji="0" lang="en-US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4564644" y="3079432"/>
              <a:ext cx="30243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400" b="0" i="1" dirty="0">
                  <a:latin typeface="+mj-lt"/>
                  <a:cs typeface="Times New Roman" pitchFamily="18" charset="0"/>
                </a:rPr>
                <a:t>Union members as a share of group, </a:t>
              </a:r>
              <a:r>
                <a:rPr kumimoji="0" lang="en-US" sz="1400" b="0" i="1" dirty="0" smtClean="0">
                  <a:latin typeface="+mj-lt"/>
                  <a:cs typeface="Times New Roman" pitchFamily="18" charset="0"/>
                </a:rPr>
                <a:t>2015</a:t>
              </a:r>
              <a:endParaRPr kumimoji="0" lang="en-US" b="0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3970058" y="2221103"/>
              <a:ext cx="482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>
                  <a:latin typeface="+mj-lt"/>
                  <a:cs typeface="Times New Roman" pitchFamily="18" charset="0"/>
                </a:rPr>
                <a:t>Men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3621398" y="2629090"/>
              <a:ext cx="8195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>
                  <a:latin typeface="+mj-lt"/>
                  <a:cs typeface="Times New Roman" pitchFamily="18" charset="0"/>
                </a:rPr>
                <a:t>Women</a:t>
              </a:r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4567526" y="2105215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6" name="Group 37"/>
          <p:cNvGrpSpPr>
            <a:grpSpLocks/>
          </p:cNvGrpSpPr>
          <p:nvPr/>
        </p:nvGrpSpPr>
        <p:grpSpPr bwMode="auto">
          <a:xfrm>
            <a:off x="4604099" y="2213165"/>
            <a:ext cx="3476648" cy="347663"/>
            <a:chOff x="2377" y="1046"/>
            <a:chExt cx="2071" cy="219"/>
          </a:xfrm>
        </p:grpSpPr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2377" y="1046"/>
              <a:ext cx="1612" cy="219"/>
            </a:xfrm>
            <a:prstGeom prst="rect">
              <a:avLst/>
            </a:prstGeom>
            <a:solidFill>
              <a:srgbClr val="84BE9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4035" y="1053"/>
              <a:ext cx="4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 smtClean="0">
                  <a:latin typeface="+mj-lt"/>
                  <a:cs typeface="Times New Roman" pitchFamily="18" charset="0"/>
                </a:rPr>
                <a:t>11.5 </a:t>
              </a:r>
              <a:r>
                <a:rPr kumimoji="0" lang="en-US" sz="2000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grpSp>
        <p:nvGrpSpPr>
          <p:cNvPr id="59" name="Group 36"/>
          <p:cNvGrpSpPr>
            <a:grpSpLocks/>
          </p:cNvGrpSpPr>
          <p:nvPr/>
        </p:nvGrpSpPr>
        <p:grpSpPr bwMode="auto">
          <a:xfrm>
            <a:off x="4608872" y="2617978"/>
            <a:ext cx="3174816" cy="347662"/>
            <a:chOff x="2380" y="1301"/>
            <a:chExt cx="1805" cy="219"/>
          </a:xfrm>
        </p:grpSpPr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2380" y="1301"/>
              <a:ext cx="1357" cy="219"/>
            </a:xfrm>
            <a:prstGeom prst="rect">
              <a:avLst/>
            </a:prstGeom>
            <a:solidFill>
              <a:srgbClr val="6D9A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3778" y="1311"/>
              <a:ext cx="4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 smtClean="0">
                  <a:latin typeface="+mj-lt"/>
                  <a:cs typeface="Times New Roman" pitchFamily="18" charset="0"/>
                </a:rPr>
                <a:t>10.6 </a:t>
              </a:r>
              <a:r>
                <a:rPr kumimoji="0" lang="en-US" sz="2000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47585" y="4373861"/>
            <a:ext cx="276487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200" dirty="0">
                <a:latin typeface="+mj-lt"/>
                <a:ea typeface="Times New Roman" charset="0"/>
                <a:cs typeface="Times New Roman" pitchFamily="18" charset="0"/>
              </a:rPr>
              <a:t>. . . and higher for blacks than for whites and Hispanics.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07348" y="3860800"/>
            <a:ext cx="5940425" cy="1892479"/>
            <a:chOff x="2907348" y="3860800"/>
            <a:chExt cx="5940425" cy="1892479"/>
          </a:xfrm>
        </p:grpSpPr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2907348" y="3860800"/>
              <a:ext cx="5940425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i="1" dirty="0">
                  <a:latin typeface="+mj-lt"/>
                  <a:cs typeface="Times New Roman" pitchFamily="18" charset="0"/>
                </a:rPr>
                <a:t>   Incidence of Union Membership – by race</a:t>
              </a:r>
              <a:endParaRPr kumimoji="0" lang="en-US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4338194" y="5537835"/>
              <a:ext cx="32487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400" b="0" i="1" dirty="0">
                  <a:latin typeface="+mj-lt"/>
                  <a:cs typeface="Times New Roman" pitchFamily="18" charset="0"/>
                </a:rPr>
                <a:t>     Union members as a share of group, </a:t>
              </a:r>
              <a:r>
                <a:rPr kumimoji="0" lang="en-US" sz="1400" b="0" i="1" dirty="0" smtClean="0">
                  <a:latin typeface="+mj-lt"/>
                  <a:cs typeface="Times New Roman" pitchFamily="18" charset="0"/>
                </a:rPr>
                <a:t>2015</a:t>
              </a:r>
              <a:endParaRPr kumimoji="0" lang="en-US" sz="1400" b="0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802254" y="4292537"/>
              <a:ext cx="6336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>
                  <a:latin typeface="+mj-lt"/>
                  <a:cs typeface="Times New Roman" pitchFamily="18" charset="0"/>
                </a:rPr>
                <a:t>White</a:t>
              </a:r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830829" y="4695762"/>
              <a:ext cx="5482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>
                  <a:latin typeface="+mj-lt"/>
                  <a:cs typeface="Times New Roman" pitchFamily="18" charset="0"/>
                </a:rPr>
                <a:t>Black</a:t>
              </a:r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500629" y="5087874"/>
              <a:ext cx="903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>
                  <a:latin typeface="+mj-lt"/>
                  <a:cs typeface="Times New Roman" pitchFamily="18" charset="0"/>
                </a:rPr>
                <a:t>Hispanic</a:t>
              </a:r>
            </a:p>
          </p:txBody>
        </p:sp>
        <p:sp>
          <p:nvSpPr>
            <p:cNvPr id="71" name="Line 9"/>
            <p:cNvSpPr>
              <a:spLocks noChangeShapeType="1"/>
            </p:cNvSpPr>
            <p:nvPr/>
          </p:nvSpPr>
          <p:spPr bwMode="auto">
            <a:xfrm>
              <a:off x="4578541" y="4175062"/>
              <a:ext cx="0" cy="13430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2" name="Group 38"/>
          <p:cNvGrpSpPr>
            <a:grpSpLocks/>
          </p:cNvGrpSpPr>
          <p:nvPr/>
        </p:nvGrpSpPr>
        <p:grpSpPr bwMode="auto">
          <a:xfrm>
            <a:off x="4622990" y="5081532"/>
            <a:ext cx="2987979" cy="347663"/>
            <a:chOff x="2388" y="3248"/>
            <a:chExt cx="1635" cy="219"/>
          </a:xfrm>
        </p:grpSpPr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2388" y="3248"/>
              <a:ext cx="1206" cy="219"/>
            </a:xfrm>
            <a:prstGeom prst="rect">
              <a:avLst/>
            </a:prstGeom>
            <a:solidFill>
              <a:srgbClr val="E0B8E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3643" y="3265"/>
              <a:ext cx="3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latin typeface="+mj-lt"/>
                  <a:cs typeface="Times New Roman" pitchFamily="18" charset="0"/>
                </a:rPr>
                <a:t>10</a:t>
              </a:r>
              <a:r>
                <a:rPr kumimoji="0" lang="en-US" sz="2000" b="0" dirty="0" smtClean="0">
                  <a:latin typeface="+mj-lt"/>
                  <a:cs typeface="Times New Roman" pitchFamily="18" charset="0"/>
                </a:rPr>
                <a:t>.6 </a:t>
              </a:r>
              <a:r>
                <a:rPr kumimoji="0" lang="en-US" sz="2000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grpSp>
        <p:nvGrpSpPr>
          <p:cNvPr id="75" name="Group 40"/>
          <p:cNvGrpSpPr>
            <a:grpSpLocks/>
          </p:cNvGrpSpPr>
          <p:nvPr/>
        </p:nvGrpSpPr>
        <p:grpSpPr bwMode="auto">
          <a:xfrm>
            <a:off x="4622995" y="4668774"/>
            <a:ext cx="3805503" cy="347663"/>
            <a:chOff x="2388" y="2988"/>
            <a:chExt cx="2169" cy="219"/>
          </a:xfrm>
        </p:grpSpPr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2388" y="2988"/>
              <a:ext cx="1719" cy="219"/>
            </a:xfrm>
            <a:prstGeom prst="rect">
              <a:avLst/>
            </a:prstGeom>
            <a:solidFill>
              <a:srgbClr val="84BE9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7" name="Rectangle 28"/>
            <p:cNvSpPr>
              <a:spLocks noChangeArrowheads="1"/>
            </p:cNvSpPr>
            <p:nvPr/>
          </p:nvSpPr>
          <p:spPr bwMode="auto">
            <a:xfrm>
              <a:off x="4161" y="3003"/>
              <a:ext cx="39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 smtClean="0">
                  <a:latin typeface="+mj-lt"/>
                  <a:cs typeface="Times New Roman" pitchFamily="18" charset="0"/>
                </a:rPr>
                <a:t>13.6 </a:t>
              </a:r>
              <a:r>
                <a:rPr kumimoji="0" lang="en-US" sz="2000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grpSp>
        <p:nvGrpSpPr>
          <p:cNvPr id="78" name="Group 39"/>
          <p:cNvGrpSpPr>
            <a:grpSpLocks/>
          </p:cNvGrpSpPr>
          <p:nvPr/>
        </p:nvGrpSpPr>
        <p:grpSpPr bwMode="auto">
          <a:xfrm>
            <a:off x="4622978" y="4270312"/>
            <a:ext cx="3280581" cy="347662"/>
            <a:chOff x="2388" y="2737"/>
            <a:chExt cx="1729" cy="219"/>
          </a:xfrm>
        </p:grpSpPr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2388" y="2737"/>
              <a:ext cx="1316" cy="219"/>
            </a:xfrm>
            <a:prstGeom prst="rect">
              <a:avLst/>
            </a:prstGeom>
            <a:solidFill>
              <a:srgbClr val="6D9A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Rectangle 31"/>
            <p:cNvSpPr>
              <a:spLocks noChangeArrowheads="1"/>
            </p:cNvSpPr>
            <p:nvPr/>
          </p:nvSpPr>
          <p:spPr bwMode="auto">
            <a:xfrm>
              <a:off x="3751" y="2748"/>
              <a:ext cx="3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 smtClean="0">
                  <a:latin typeface="+mj-lt"/>
                  <a:cs typeface="Times New Roman" pitchFamily="18" charset="0"/>
                </a:rPr>
                <a:t>10.8 </a:t>
              </a:r>
              <a:r>
                <a:rPr kumimoji="0" lang="en-US" sz="2000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5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3756"/>
            <a:ext cx="8904855" cy="685800"/>
          </a:xfrm>
        </p:spPr>
        <p:txBody>
          <a:bodyPr/>
          <a:lstStyle/>
          <a:p>
            <a:r>
              <a:rPr lang="en-US" dirty="0"/>
              <a:t>Unionization by </a:t>
            </a:r>
            <a:r>
              <a:rPr lang="en-US" dirty="0" smtClean="0"/>
              <a:t>Group, 2015</a:t>
            </a:r>
            <a:endParaRPr lang="en-US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91808" y="1536897"/>
            <a:ext cx="2918896" cy="253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By occupation,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technical, sales</a:t>
            </a:r>
            <a:r>
              <a:rPr lang="en-US" sz="2200" dirty="0">
                <a:latin typeface="+mj-lt"/>
                <a:cs typeface="Times New Roman" pitchFamily="18" charset="0"/>
              </a:rPr>
              <a:t>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clerical, and </a:t>
            </a:r>
            <a:r>
              <a:rPr lang="en-US" sz="2200" dirty="0">
                <a:latin typeface="+mj-lt"/>
                <a:cs typeface="Times New Roman" pitchFamily="18" charset="0"/>
              </a:rPr>
              <a:t>service workers are far less likely to be unionized than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are craft, operator, and repair workers.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8760" y="4149028"/>
            <a:ext cx="2918896" cy="162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Last, unionization among government employees is more than four times that of private sector workers.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995604" y="1180123"/>
            <a:ext cx="5956865" cy="526756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grpSp>
        <p:nvGrpSpPr>
          <p:cNvPr id="60" name="Group 89"/>
          <p:cNvGrpSpPr>
            <a:grpSpLocks/>
          </p:cNvGrpSpPr>
          <p:nvPr/>
        </p:nvGrpSpPr>
        <p:grpSpPr bwMode="auto">
          <a:xfrm>
            <a:off x="4814887" y="4173386"/>
            <a:ext cx="3790060" cy="276225"/>
            <a:chOff x="2720" y="1927"/>
            <a:chExt cx="2431" cy="174"/>
          </a:xfrm>
        </p:grpSpPr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2720" y="1927"/>
              <a:ext cx="1871" cy="162"/>
            </a:xfrm>
            <a:prstGeom prst="rect">
              <a:avLst/>
            </a:prstGeom>
            <a:solidFill>
              <a:srgbClr val="FFFF7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4648" y="1927"/>
              <a:ext cx="50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b="0" dirty="0" smtClean="0">
                  <a:latin typeface="+mj-lt"/>
                  <a:cs typeface="Times New Roman" pitchFamily="18" charset="0"/>
                </a:rPr>
                <a:t>15.0 </a:t>
              </a:r>
              <a:r>
                <a:rPr kumimoji="0" lang="en-US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grpSp>
        <p:nvGrpSpPr>
          <p:cNvPr id="66" name="Group 90"/>
          <p:cNvGrpSpPr>
            <a:grpSpLocks/>
          </p:cNvGrpSpPr>
          <p:nvPr/>
        </p:nvGrpSpPr>
        <p:grpSpPr bwMode="auto">
          <a:xfrm>
            <a:off x="4811836" y="2761779"/>
            <a:ext cx="3896302" cy="276225"/>
            <a:chOff x="2723" y="1707"/>
            <a:chExt cx="2508" cy="174"/>
          </a:xfrm>
        </p:grpSpPr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2723" y="1715"/>
              <a:ext cx="2060" cy="162"/>
            </a:xfrm>
            <a:prstGeom prst="rect">
              <a:avLst/>
            </a:prstGeom>
            <a:solidFill>
              <a:srgbClr val="FC5918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4828" y="1707"/>
              <a:ext cx="40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b="0" dirty="0" smtClean="0">
                  <a:latin typeface="+mj-lt"/>
                  <a:cs typeface="Times New Roman" pitchFamily="18" charset="0"/>
                </a:rPr>
                <a:t>17.2 </a:t>
              </a:r>
              <a:r>
                <a:rPr kumimoji="0" lang="en-US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grpSp>
        <p:nvGrpSpPr>
          <p:cNvPr id="69" name="Group 91"/>
          <p:cNvGrpSpPr>
            <a:grpSpLocks/>
          </p:cNvGrpSpPr>
          <p:nvPr/>
        </p:nvGrpSpPr>
        <p:grpSpPr bwMode="auto">
          <a:xfrm>
            <a:off x="4821153" y="2396903"/>
            <a:ext cx="1716865" cy="277813"/>
            <a:chOff x="2719" y="1502"/>
            <a:chExt cx="1065" cy="175"/>
          </a:xfrm>
        </p:grpSpPr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2719" y="1502"/>
              <a:ext cx="726" cy="162"/>
            </a:xfrm>
            <a:prstGeom prst="rect">
              <a:avLst/>
            </a:prstGeom>
            <a:solidFill>
              <a:srgbClr val="84BE9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1" name="Rectangle 67" descr="Parchment"/>
            <p:cNvSpPr>
              <a:spLocks noChangeArrowheads="1"/>
            </p:cNvSpPr>
            <p:nvPr/>
          </p:nvSpPr>
          <p:spPr bwMode="auto">
            <a:xfrm>
              <a:off x="3501" y="1503"/>
              <a:ext cx="2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+mj-lt"/>
                  <a:cs typeface="Times New Roman" pitchFamily="18" charset="0"/>
                </a:rPr>
                <a:t>7</a:t>
              </a:r>
              <a:r>
                <a:rPr kumimoji="0" lang="en-US" b="0" dirty="0" smtClean="0">
                  <a:latin typeface="+mj-lt"/>
                  <a:cs typeface="Times New Roman" pitchFamily="18" charset="0"/>
                </a:rPr>
                <a:t>.1%</a:t>
              </a:r>
              <a:endParaRPr kumimoji="0" lang="en-US" b="0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2" name="Group 92"/>
          <p:cNvGrpSpPr>
            <a:grpSpLocks/>
          </p:cNvGrpSpPr>
          <p:nvPr/>
        </p:nvGrpSpPr>
        <p:grpSpPr bwMode="auto">
          <a:xfrm>
            <a:off x="4814886" y="1663299"/>
            <a:ext cx="1086506" cy="276225"/>
            <a:chOff x="2720" y="1280"/>
            <a:chExt cx="703" cy="174"/>
          </a:xfrm>
        </p:grpSpPr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2720" y="1298"/>
              <a:ext cx="319" cy="146"/>
            </a:xfrm>
            <a:prstGeom prst="rect">
              <a:avLst/>
            </a:prstGeom>
            <a:solidFill>
              <a:srgbClr val="6D9A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Rectangle 69" descr="Parchment"/>
            <p:cNvSpPr>
              <a:spLocks noChangeArrowheads="1"/>
            </p:cNvSpPr>
            <p:nvPr/>
          </p:nvSpPr>
          <p:spPr bwMode="auto">
            <a:xfrm>
              <a:off x="3093" y="1280"/>
              <a:ext cx="33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+mj-lt"/>
                  <a:cs typeface="Times New Roman" pitchFamily="18" charset="0"/>
                </a:rPr>
                <a:t>3</a:t>
              </a:r>
              <a:r>
                <a:rPr kumimoji="0" lang="en-US" b="0" dirty="0" smtClean="0">
                  <a:latin typeface="+mj-lt"/>
                  <a:cs typeface="Times New Roman" pitchFamily="18" charset="0"/>
                </a:rPr>
                <a:t>.2 </a:t>
              </a:r>
              <a:r>
                <a:rPr kumimoji="0" lang="en-US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142500" y="5011570"/>
            <a:ext cx="4808705" cy="1349955"/>
            <a:chOff x="3179076" y="4456705"/>
            <a:chExt cx="4808705" cy="1349955"/>
          </a:xfrm>
        </p:grpSpPr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3909742" y="4456705"/>
              <a:ext cx="407803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b="0" i="1" dirty="0">
                  <a:latin typeface="+mj-lt"/>
                  <a:cs typeface="Times New Roman" pitchFamily="18" charset="0"/>
                </a:rPr>
                <a:t>Incidence of Union Membership – by Sector</a:t>
              </a:r>
              <a:endParaRPr kumimoji="0" lang="en-US" b="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77" name="Rectangle 28"/>
            <p:cNvSpPr>
              <a:spLocks noChangeArrowheads="1"/>
            </p:cNvSpPr>
            <p:nvPr/>
          </p:nvSpPr>
          <p:spPr bwMode="auto">
            <a:xfrm>
              <a:off x="3686853" y="4890446"/>
              <a:ext cx="654025" cy="19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Private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3179076" y="5261247"/>
              <a:ext cx="1182440" cy="19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kumimoji="0" lang="en-US" b="0" dirty="0">
                  <a:latin typeface="+mj-lt"/>
                  <a:cs typeface="Times New Roman" pitchFamily="18" charset="0"/>
                </a:rPr>
                <a:t>Government</a:t>
              </a:r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4494486" y="5591216"/>
              <a:ext cx="30243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400" b="0" i="1" dirty="0">
                  <a:latin typeface="+mj-lt"/>
                  <a:cs typeface="Times New Roman" pitchFamily="18" charset="0"/>
                </a:rPr>
                <a:t>Union members as a share of group, </a:t>
              </a:r>
              <a:r>
                <a:rPr kumimoji="0" lang="en-US" sz="1400" b="0" i="1" dirty="0" smtClean="0">
                  <a:latin typeface="+mj-lt"/>
                  <a:cs typeface="Times New Roman" pitchFamily="18" charset="0"/>
                </a:rPr>
                <a:t>2015</a:t>
              </a:r>
              <a:endParaRPr kumimoji="0" lang="en-US" sz="1400" b="0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Line 75"/>
            <p:cNvSpPr>
              <a:spLocks noChangeShapeType="1"/>
            </p:cNvSpPr>
            <p:nvPr/>
          </p:nvSpPr>
          <p:spPr bwMode="auto">
            <a:xfrm>
              <a:off x="4454035" y="4737509"/>
              <a:ext cx="0" cy="83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7" name="Group 87"/>
          <p:cNvGrpSpPr>
            <a:grpSpLocks/>
          </p:cNvGrpSpPr>
          <p:nvPr/>
        </p:nvGrpSpPr>
        <p:grpSpPr bwMode="auto">
          <a:xfrm>
            <a:off x="4448766" y="5363393"/>
            <a:ext cx="1315451" cy="307975"/>
            <a:chOff x="1132" y="3311"/>
            <a:chExt cx="1589" cy="194"/>
          </a:xfrm>
        </p:grpSpPr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1132" y="3313"/>
              <a:ext cx="795" cy="184"/>
            </a:xfrm>
            <a:prstGeom prst="rect">
              <a:avLst/>
            </a:prstGeom>
            <a:solidFill>
              <a:srgbClr val="84BE9B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00" name="Rectangle 31"/>
            <p:cNvSpPr>
              <a:spLocks noChangeArrowheads="1"/>
            </p:cNvSpPr>
            <p:nvPr/>
          </p:nvSpPr>
          <p:spPr bwMode="auto">
            <a:xfrm>
              <a:off x="2039" y="3311"/>
              <a:ext cx="68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 smtClean="0">
                  <a:latin typeface="+mj-lt"/>
                  <a:cs typeface="Times New Roman" pitchFamily="18" charset="0"/>
                </a:rPr>
                <a:t>6.7 </a:t>
              </a:r>
              <a:r>
                <a:rPr kumimoji="0" lang="en-US" sz="2000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grpSp>
        <p:nvGrpSpPr>
          <p:cNvPr id="101" name="Group 88"/>
          <p:cNvGrpSpPr>
            <a:grpSpLocks/>
          </p:cNvGrpSpPr>
          <p:nvPr/>
        </p:nvGrpSpPr>
        <p:grpSpPr bwMode="auto">
          <a:xfrm>
            <a:off x="4448765" y="5755505"/>
            <a:ext cx="4383284" cy="307975"/>
            <a:chOff x="1132" y="3558"/>
            <a:chExt cx="4914" cy="194"/>
          </a:xfrm>
        </p:grpSpPr>
        <p:sp>
          <p:nvSpPr>
            <p:cNvPr id="102" name="Rectangle 32"/>
            <p:cNvSpPr>
              <a:spLocks noChangeArrowheads="1"/>
            </p:cNvSpPr>
            <p:nvPr/>
          </p:nvSpPr>
          <p:spPr bwMode="auto">
            <a:xfrm>
              <a:off x="1132" y="3561"/>
              <a:ext cx="4038" cy="184"/>
            </a:xfrm>
            <a:prstGeom prst="rect">
              <a:avLst/>
            </a:prstGeom>
            <a:solidFill>
              <a:srgbClr val="6D9A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03" name="Rectangle 33"/>
            <p:cNvSpPr>
              <a:spLocks noChangeArrowheads="1"/>
            </p:cNvSpPr>
            <p:nvPr/>
          </p:nvSpPr>
          <p:spPr bwMode="auto">
            <a:xfrm>
              <a:off x="5268" y="3558"/>
              <a:ext cx="77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 smtClean="0">
                  <a:latin typeface="+mj-lt"/>
                  <a:cs typeface="Times New Roman" pitchFamily="18" charset="0"/>
                </a:rPr>
                <a:t>35.2 </a:t>
              </a:r>
              <a:r>
                <a:rPr kumimoji="0" lang="en-US" sz="2000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grpSp>
        <p:nvGrpSpPr>
          <p:cNvPr id="104" name="Group 92"/>
          <p:cNvGrpSpPr>
            <a:grpSpLocks/>
          </p:cNvGrpSpPr>
          <p:nvPr/>
        </p:nvGrpSpPr>
        <p:grpSpPr bwMode="auto">
          <a:xfrm>
            <a:off x="4810981" y="2041114"/>
            <a:ext cx="2324472" cy="276225"/>
            <a:chOff x="2720" y="1294"/>
            <a:chExt cx="1504" cy="174"/>
          </a:xfrm>
          <a:solidFill>
            <a:srgbClr val="FFAE5D"/>
          </a:solidFill>
        </p:grpSpPr>
        <p:sp>
          <p:nvSpPr>
            <p:cNvPr id="105" name="Rectangle 68"/>
            <p:cNvSpPr>
              <a:spLocks noChangeArrowheads="1"/>
            </p:cNvSpPr>
            <p:nvPr/>
          </p:nvSpPr>
          <p:spPr bwMode="auto">
            <a:xfrm>
              <a:off x="2720" y="1298"/>
              <a:ext cx="1118" cy="146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06" name="Rectangle 69" descr="Parchment"/>
            <p:cNvSpPr>
              <a:spLocks noChangeArrowheads="1"/>
            </p:cNvSpPr>
            <p:nvPr/>
          </p:nvSpPr>
          <p:spPr bwMode="auto">
            <a:xfrm>
              <a:off x="3894" y="1294"/>
              <a:ext cx="33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b="0" dirty="0" smtClean="0">
                  <a:latin typeface="+mj-lt"/>
                  <a:cs typeface="Times New Roman" pitchFamily="18" charset="0"/>
                </a:rPr>
                <a:t>9.7 </a:t>
              </a:r>
              <a:r>
                <a:rPr kumimoji="0" lang="en-US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grpSp>
        <p:nvGrpSpPr>
          <p:cNvPr id="107" name="Group 90"/>
          <p:cNvGrpSpPr>
            <a:grpSpLocks/>
          </p:cNvGrpSpPr>
          <p:nvPr/>
        </p:nvGrpSpPr>
        <p:grpSpPr bwMode="auto">
          <a:xfrm>
            <a:off x="4816628" y="3290887"/>
            <a:ext cx="3397613" cy="276225"/>
            <a:chOff x="2723" y="1708"/>
            <a:chExt cx="2187" cy="174"/>
          </a:xfrm>
        </p:grpSpPr>
        <p:sp>
          <p:nvSpPr>
            <p:cNvPr id="108" name="Rectangle 64"/>
            <p:cNvSpPr>
              <a:spLocks noChangeArrowheads="1"/>
            </p:cNvSpPr>
            <p:nvPr/>
          </p:nvSpPr>
          <p:spPr bwMode="auto">
            <a:xfrm>
              <a:off x="2723" y="1715"/>
              <a:ext cx="1725" cy="162"/>
            </a:xfrm>
            <a:prstGeom prst="rect">
              <a:avLst/>
            </a:prstGeom>
            <a:solidFill>
              <a:srgbClr val="E0B8E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09" name="Rectangle 65"/>
            <p:cNvSpPr>
              <a:spLocks noChangeArrowheads="1"/>
            </p:cNvSpPr>
            <p:nvPr/>
          </p:nvSpPr>
          <p:spPr bwMode="auto">
            <a:xfrm>
              <a:off x="4507" y="1708"/>
              <a:ext cx="40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b="0" dirty="0" smtClean="0">
                  <a:latin typeface="+mj-lt"/>
                  <a:cs typeface="Times New Roman" pitchFamily="18" charset="0"/>
                </a:rPr>
                <a:t>14.7 </a:t>
              </a:r>
              <a:r>
                <a:rPr kumimoji="0" lang="en-US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089534" y="1301300"/>
            <a:ext cx="5364454" cy="3454085"/>
            <a:chOff x="3089534" y="1301300"/>
            <a:chExt cx="5364454" cy="3454085"/>
          </a:xfrm>
        </p:grpSpPr>
        <p:grpSp>
          <p:nvGrpSpPr>
            <p:cNvPr id="111" name="Group 110"/>
            <p:cNvGrpSpPr/>
            <p:nvPr/>
          </p:nvGrpSpPr>
          <p:grpSpPr>
            <a:xfrm>
              <a:off x="3089534" y="1301300"/>
              <a:ext cx="5364454" cy="3454085"/>
              <a:chOff x="3089534" y="1316930"/>
              <a:chExt cx="5364454" cy="3454085"/>
            </a:xfrm>
          </p:grpSpPr>
          <p:sp>
            <p:nvSpPr>
              <p:cNvPr id="115" name="Rectangle 50"/>
              <p:cNvSpPr>
                <a:spLocks noChangeArrowheads="1"/>
              </p:cNvSpPr>
              <p:nvPr/>
            </p:nvSpPr>
            <p:spPr bwMode="auto">
              <a:xfrm>
                <a:off x="3888636" y="1316930"/>
                <a:ext cx="4565352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b="0" i="1" dirty="0">
                    <a:latin typeface="+mj-lt"/>
                    <a:cs typeface="Times New Roman" pitchFamily="18" charset="0"/>
                  </a:rPr>
                  <a:t>Incidence of Union Membership – by Occupation</a:t>
                </a:r>
                <a:endParaRPr kumimoji="0" lang="en-US" b="0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6" name="Rectangle 58"/>
              <p:cNvSpPr>
                <a:spLocks noChangeArrowheads="1"/>
              </p:cNvSpPr>
              <p:nvPr/>
            </p:nvSpPr>
            <p:spPr bwMode="auto">
              <a:xfrm>
                <a:off x="3089534" y="4140952"/>
                <a:ext cx="1588448" cy="387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70000"/>
                  </a:lnSpc>
                </a:pPr>
                <a:r>
                  <a:rPr kumimoji="0" lang="en-US" b="0" dirty="0">
                    <a:latin typeface="+mj-lt"/>
                    <a:cs typeface="Times New Roman" pitchFamily="18" charset="0"/>
                  </a:rPr>
                  <a:t>Transportation </a:t>
                </a:r>
                <a:r>
                  <a:rPr lang="en-US" dirty="0">
                    <a:latin typeface="+mj-lt"/>
                    <a:cs typeface="Times New Roman" pitchFamily="18" charset="0"/>
                  </a:rPr>
                  <a:t>&amp;</a:t>
                </a:r>
                <a:br>
                  <a:rPr lang="en-US" dirty="0">
                    <a:latin typeface="+mj-lt"/>
                    <a:cs typeface="Times New Roman" pitchFamily="18" charset="0"/>
                  </a:rPr>
                </a:br>
                <a:r>
                  <a:rPr lang="en-US" dirty="0">
                    <a:latin typeface="+mj-lt"/>
                    <a:cs typeface="Times New Roman" pitchFamily="18" charset="0"/>
                  </a:rPr>
                  <a:t>material </a:t>
                </a:r>
                <a:r>
                  <a:rPr kumimoji="0" lang="en-US" b="0" dirty="0">
                    <a:latin typeface="+mj-lt"/>
                    <a:cs typeface="Times New Roman" pitchFamily="18" charset="0"/>
                  </a:rPr>
                  <a:t>moving</a:t>
                </a:r>
              </a:p>
            </p:txBody>
          </p:sp>
          <p:sp>
            <p:nvSpPr>
              <p:cNvPr id="117" name="Rectangle 59"/>
              <p:cNvSpPr>
                <a:spLocks noChangeArrowheads="1"/>
              </p:cNvSpPr>
              <p:nvPr/>
            </p:nvSpPr>
            <p:spPr bwMode="auto">
              <a:xfrm>
                <a:off x="3226224" y="2740561"/>
                <a:ext cx="1467388" cy="375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ts val="1400"/>
                  </a:lnSpc>
                </a:pPr>
                <a:r>
                  <a:rPr kumimoji="0" lang="en-US" b="0" dirty="0" smtClean="0">
                    <a:latin typeface="+mj-lt"/>
                    <a:cs typeface="Times New Roman" pitchFamily="18" charset="0"/>
                  </a:rPr>
                  <a:t>Construction &amp; </a:t>
                </a:r>
                <a:br>
                  <a:rPr kumimoji="0" lang="en-US" b="0" dirty="0" smtClean="0">
                    <a:latin typeface="+mj-lt"/>
                    <a:cs typeface="Times New Roman" pitchFamily="18" charset="0"/>
                  </a:rPr>
                </a:br>
                <a:r>
                  <a:rPr kumimoji="0" lang="en-US" b="0" dirty="0" smtClean="0">
                    <a:latin typeface="+mj-lt"/>
                    <a:cs typeface="Times New Roman" pitchFamily="18" charset="0"/>
                  </a:rPr>
                  <a:t>extraction</a:t>
                </a:r>
                <a:endParaRPr kumimoji="0" lang="en-US" b="0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8" name="Rectangle 60"/>
              <p:cNvSpPr>
                <a:spLocks noChangeArrowheads="1"/>
              </p:cNvSpPr>
              <p:nvPr/>
            </p:nvSpPr>
            <p:spPr bwMode="auto">
              <a:xfrm>
                <a:off x="3985485" y="2462967"/>
                <a:ext cx="692497" cy="199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70000"/>
                  </a:lnSpc>
                </a:pPr>
                <a:r>
                  <a:rPr kumimoji="0" lang="en-US" b="0" dirty="0">
                    <a:latin typeface="+mj-lt"/>
                    <a:cs typeface="Times New Roman" pitchFamily="18" charset="0"/>
                  </a:rPr>
                  <a:t>Service</a:t>
                </a:r>
              </a:p>
            </p:txBody>
          </p:sp>
          <p:sp>
            <p:nvSpPr>
              <p:cNvPr id="119" name="Rectangle 61"/>
              <p:cNvSpPr>
                <a:spLocks noChangeArrowheads="1"/>
              </p:cNvSpPr>
              <p:nvPr/>
            </p:nvSpPr>
            <p:spPr bwMode="auto">
              <a:xfrm>
                <a:off x="4203493" y="1731016"/>
                <a:ext cx="474489" cy="206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70000"/>
                  </a:lnSpc>
                </a:pPr>
                <a:r>
                  <a:rPr kumimoji="0" lang="en-US" b="0" dirty="0" smtClean="0">
                    <a:latin typeface="+mj-lt"/>
                    <a:cs typeface="Times New Roman" pitchFamily="18" charset="0"/>
                  </a:rPr>
                  <a:t>Sales</a:t>
                </a:r>
                <a:endParaRPr kumimoji="0" lang="en-US" b="0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0" name="Rectangle 74"/>
              <p:cNvSpPr>
                <a:spLocks noChangeArrowheads="1"/>
              </p:cNvSpPr>
              <p:nvPr/>
            </p:nvSpPr>
            <p:spPr bwMode="auto">
              <a:xfrm>
                <a:off x="4780534" y="4555571"/>
                <a:ext cx="302435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400" b="0" i="1" dirty="0">
                    <a:latin typeface="+mj-lt"/>
                    <a:cs typeface="Times New Roman" pitchFamily="18" charset="0"/>
                  </a:rPr>
                  <a:t>Union members as a share of group, </a:t>
                </a:r>
                <a:r>
                  <a:rPr kumimoji="0" lang="en-US" sz="1400" b="0" i="1" dirty="0" smtClean="0">
                    <a:latin typeface="+mj-lt"/>
                    <a:cs typeface="Times New Roman" pitchFamily="18" charset="0"/>
                  </a:rPr>
                  <a:t>2015</a:t>
                </a:r>
                <a:endParaRPr kumimoji="0" lang="en-US" sz="1400" b="0" i="1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1" name="Line 76"/>
              <p:cNvSpPr>
                <a:spLocks noChangeShapeType="1"/>
              </p:cNvSpPr>
              <p:nvPr/>
            </p:nvSpPr>
            <p:spPr bwMode="auto">
              <a:xfrm>
                <a:off x="4764088" y="1616679"/>
                <a:ext cx="0" cy="29388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112" name="Rectangle 61"/>
            <p:cNvSpPr>
              <a:spLocks noChangeArrowheads="1"/>
            </p:cNvSpPr>
            <p:nvPr/>
          </p:nvSpPr>
          <p:spPr bwMode="auto">
            <a:xfrm>
              <a:off x="3319409" y="1964450"/>
              <a:ext cx="1362488" cy="40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kumimoji="0" lang="en-US" b="0" smtClean="0">
                  <a:latin typeface="+mj-lt"/>
                  <a:cs typeface="Times New Roman" pitchFamily="18" charset="0"/>
                </a:rPr>
                <a:t>Administrative</a:t>
              </a:r>
            </a:p>
            <a:p>
              <a:pPr algn="r">
                <a:lnSpc>
                  <a:spcPct val="70000"/>
                </a:lnSpc>
              </a:pPr>
              <a:r>
                <a:rPr kumimoji="0" lang="en-US" b="0" dirty="0" smtClean="0">
                  <a:latin typeface="+mj-lt"/>
                  <a:cs typeface="Times New Roman" pitchFamily="18" charset="0"/>
                </a:rPr>
                <a:t>Support</a:t>
              </a:r>
              <a:endParaRPr kumimoji="0" lang="en-US" b="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13" name="Rectangle 59"/>
            <p:cNvSpPr>
              <a:spLocks noChangeArrowheads="1"/>
            </p:cNvSpPr>
            <p:nvPr/>
          </p:nvSpPr>
          <p:spPr bwMode="auto">
            <a:xfrm>
              <a:off x="3362033" y="3174301"/>
              <a:ext cx="1335494" cy="55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kumimoji="0" lang="en-US" b="0" dirty="0" smtClean="0">
                  <a:latin typeface="+mj-lt"/>
                  <a:cs typeface="Times New Roman" pitchFamily="18" charset="0"/>
                </a:rPr>
                <a:t>Installation,</a:t>
              </a:r>
              <a:br>
                <a:rPr kumimoji="0" lang="en-US" b="0" dirty="0" smtClean="0">
                  <a:latin typeface="+mj-lt"/>
                  <a:cs typeface="Times New Roman" pitchFamily="18" charset="0"/>
                </a:rPr>
              </a:br>
              <a:r>
                <a:rPr kumimoji="0" lang="en-US" b="0" dirty="0" smtClean="0">
                  <a:latin typeface="+mj-lt"/>
                  <a:cs typeface="Times New Roman" pitchFamily="18" charset="0"/>
                </a:rPr>
                <a:t>maintenance, </a:t>
              </a:r>
              <a:br>
                <a:rPr kumimoji="0" lang="en-US" b="0" dirty="0" smtClean="0">
                  <a:latin typeface="+mj-lt"/>
                  <a:cs typeface="Times New Roman" pitchFamily="18" charset="0"/>
                </a:rPr>
              </a:br>
              <a:r>
                <a:rPr kumimoji="0" lang="en-US" b="0" dirty="0" smtClean="0">
                  <a:latin typeface="+mj-lt"/>
                  <a:cs typeface="Times New Roman" pitchFamily="18" charset="0"/>
                </a:rPr>
                <a:t>and repair</a:t>
              </a:r>
              <a:endParaRPr kumimoji="0" lang="en-US" b="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14" name="Rectangle 58"/>
            <p:cNvSpPr>
              <a:spLocks noChangeArrowheads="1"/>
            </p:cNvSpPr>
            <p:nvPr/>
          </p:nvSpPr>
          <p:spPr bwMode="auto">
            <a:xfrm>
              <a:off x="3642261" y="3832267"/>
              <a:ext cx="1031821" cy="206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kumimoji="0" lang="en-US" b="0" dirty="0" smtClean="0">
                  <a:latin typeface="+mj-lt"/>
                  <a:cs typeface="Times New Roman" pitchFamily="18" charset="0"/>
                </a:rPr>
                <a:t>Production</a:t>
              </a:r>
              <a:endParaRPr kumimoji="0" lang="en-US" b="0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2" name="Group 89"/>
          <p:cNvGrpSpPr>
            <a:grpSpLocks/>
          </p:cNvGrpSpPr>
          <p:nvPr/>
        </p:nvGrpSpPr>
        <p:grpSpPr bwMode="auto">
          <a:xfrm>
            <a:off x="4818802" y="3784963"/>
            <a:ext cx="2954408" cy="276225"/>
            <a:chOff x="2720" y="1926"/>
            <a:chExt cx="1895" cy="174"/>
          </a:xfrm>
        </p:grpSpPr>
        <p:sp>
          <p:nvSpPr>
            <p:cNvPr id="123" name="Rectangle 62"/>
            <p:cNvSpPr>
              <a:spLocks noChangeArrowheads="1"/>
            </p:cNvSpPr>
            <p:nvPr/>
          </p:nvSpPr>
          <p:spPr bwMode="auto">
            <a:xfrm>
              <a:off x="2720" y="1927"/>
              <a:ext cx="1337" cy="16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124" name="Rectangle 63"/>
            <p:cNvSpPr>
              <a:spLocks noChangeArrowheads="1"/>
            </p:cNvSpPr>
            <p:nvPr/>
          </p:nvSpPr>
          <p:spPr bwMode="auto">
            <a:xfrm>
              <a:off x="4112" y="1926"/>
              <a:ext cx="50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b="0" dirty="0" smtClean="0">
                  <a:latin typeface="+mj-lt"/>
                  <a:cs typeface="Times New Roman" pitchFamily="18" charset="0"/>
                </a:rPr>
                <a:t>12.6 </a:t>
              </a:r>
              <a:r>
                <a:rPr kumimoji="0" lang="en-US" b="0" dirty="0">
                  <a:latin typeface="+mj-lt"/>
                  <a:cs typeface="Times New Roman" pitchFamily="18" charset="0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94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806441" y="1549664"/>
            <a:ext cx="5611446" cy="446594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105526"/>
            <a:ext cx="8904855" cy="95738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States with Lowest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Union Incidence</a:t>
            </a:r>
            <a:r>
              <a:rPr lang="en-US" smtClean="0"/>
              <a:t>, 2015</a:t>
            </a:r>
            <a:endParaRPr lang="en-US" dirty="0"/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3102059" y="6015612"/>
            <a:ext cx="3141694" cy="30777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400" b="0" i="1">
                <a:latin typeface="+mj-lt"/>
                <a:cs typeface="Times New Roman" pitchFamily="18" charset="0"/>
              </a:rPr>
              <a:t>* Indicates state has a right-to-work law.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2021156" y="5155137"/>
            <a:ext cx="1564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*</a:t>
            </a:r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North Carolina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2566114" y="3872560"/>
            <a:ext cx="10195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*</a:t>
            </a:r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Arkansas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2440822" y="3229212"/>
            <a:ext cx="11448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*</a:t>
            </a:r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Tennessee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2045714" y="5483485"/>
            <a:ext cx="15399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*</a:t>
            </a:r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South Carolina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2158180" y="2920991"/>
            <a:ext cx="14275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* North Dakota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2684735" y="4496599"/>
            <a:ext cx="9009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* Georgia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2917940" y="4203572"/>
            <a:ext cx="6677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* </a:t>
            </a:r>
            <a:r>
              <a:rPr kumimoji="0" lang="en-US" b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Texas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2405877" y="2610102"/>
            <a:ext cx="11798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*</a:t>
            </a:r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Mississippi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2963337" y="4840137"/>
            <a:ext cx="62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* Utah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2710704" y="3557556"/>
            <a:ext cx="874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* </a:t>
            </a:r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Arizona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3" name="Rectangle 16"/>
          <p:cNvSpPr>
            <a:spLocks noChangeArrowheads="1"/>
          </p:cNvSpPr>
          <p:nvPr/>
        </p:nvSpPr>
        <p:spPr bwMode="auto">
          <a:xfrm>
            <a:off x="3707924" y="5493861"/>
            <a:ext cx="36576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6" name="Rectangle 17" descr="Parchment"/>
          <p:cNvSpPr>
            <a:spLocks noChangeArrowheads="1"/>
          </p:cNvSpPr>
          <p:nvPr/>
        </p:nvSpPr>
        <p:spPr bwMode="auto">
          <a:xfrm>
            <a:off x="4171557" y="5471391"/>
            <a:ext cx="50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2.1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3698780" y="5176802"/>
            <a:ext cx="4572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8" name="Rectangle 20" descr="Parchment"/>
          <p:cNvSpPr>
            <a:spLocks noChangeArrowheads="1"/>
          </p:cNvSpPr>
          <p:nvPr/>
        </p:nvSpPr>
        <p:spPr bwMode="auto">
          <a:xfrm>
            <a:off x="4253733" y="5154856"/>
            <a:ext cx="50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3.0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3707924" y="3274424"/>
            <a:ext cx="82296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0" name="Rectangle 23" descr="Parchment"/>
          <p:cNvSpPr>
            <a:spLocks noChangeArrowheads="1"/>
          </p:cNvSpPr>
          <p:nvPr/>
        </p:nvSpPr>
        <p:spPr bwMode="auto">
          <a:xfrm>
            <a:off x="4630626" y="3255652"/>
            <a:ext cx="50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5</a:t>
            </a:r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.4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3688874" y="4859739"/>
            <a:ext cx="566928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2" name="Rectangle 26" descr="Parchment"/>
          <p:cNvSpPr>
            <a:spLocks noChangeArrowheads="1"/>
          </p:cNvSpPr>
          <p:nvPr/>
        </p:nvSpPr>
        <p:spPr bwMode="auto">
          <a:xfrm>
            <a:off x="4335129" y="4846137"/>
            <a:ext cx="50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3.9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73" name="Rectangle 28"/>
          <p:cNvSpPr>
            <a:spLocks noChangeArrowheads="1"/>
          </p:cNvSpPr>
          <p:nvPr/>
        </p:nvSpPr>
        <p:spPr bwMode="auto">
          <a:xfrm>
            <a:off x="3707925" y="3591487"/>
            <a:ext cx="758952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4" name="Rectangle 29" descr="Parchment"/>
          <p:cNvSpPr>
            <a:spLocks noChangeArrowheads="1"/>
          </p:cNvSpPr>
          <p:nvPr/>
        </p:nvSpPr>
        <p:spPr bwMode="auto">
          <a:xfrm>
            <a:off x="4542944" y="3572186"/>
            <a:ext cx="50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5</a:t>
            </a:r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.2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3698399" y="4225613"/>
            <a:ext cx="64008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6" name="Rectangle 32" descr="Parchment"/>
          <p:cNvSpPr>
            <a:spLocks noChangeArrowheads="1"/>
          </p:cNvSpPr>
          <p:nvPr/>
        </p:nvSpPr>
        <p:spPr bwMode="auto">
          <a:xfrm>
            <a:off x="4426655" y="4197439"/>
            <a:ext cx="50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4.5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77" name="Rectangle 34"/>
          <p:cNvSpPr>
            <a:spLocks noChangeArrowheads="1"/>
          </p:cNvSpPr>
          <p:nvPr/>
        </p:nvSpPr>
        <p:spPr bwMode="auto">
          <a:xfrm>
            <a:off x="3707924" y="3908550"/>
            <a:ext cx="694944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8" name="Rectangle 35" descr="Parchment"/>
          <p:cNvSpPr>
            <a:spLocks noChangeArrowheads="1"/>
          </p:cNvSpPr>
          <p:nvPr/>
        </p:nvSpPr>
        <p:spPr bwMode="auto">
          <a:xfrm>
            <a:off x="4476203" y="3888720"/>
            <a:ext cx="50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5</a:t>
            </a:r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.1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3688874" y="4542676"/>
            <a:ext cx="59436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0" name="Rectangle 38" descr="Parchment"/>
          <p:cNvSpPr>
            <a:spLocks noChangeArrowheads="1"/>
          </p:cNvSpPr>
          <p:nvPr/>
        </p:nvSpPr>
        <p:spPr bwMode="auto">
          <a:xfrm>
            <a:off x="4366801" y="4521788"/>
            <a:ext cx="50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4.0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3707921" y="2957361"/>
            <a:ext cx="82296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8" name="Rectangle 41" descr="Parchment"/>
          <p:cNvSpPr>
            <a:spLocks noChangeArrowheads="1"/>
          </p:cNvSpPr>
          <p:nvPr/>
        </p:nvSpPr>
        <p:spPr bwMode="auto">
          <a:xfrm>
            <a:off x="4624049" y="2939118"/>
            <a:ext cx="50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5.4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100" name="Rectangle 43"/>
          <p:cNvSpPr>
            <a:spLocks noChangeArrowheads="1"/>
          </p:cNvSpPr>
          <p:nvPr/>
        </p:nvSpPr>
        <p:spPr bwMode="auto">
          <a:xfrm>
            <a:off x="3707924" y="2640298"/>
            <a:ext cx="82296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1" name="Rectangle 44" descr="Parchment"/>
          <p:cNvSpPr>
            <a:spLocks noChangeArrowheads="1"/>
          </p:cNvSpPr>
          <p:nvPr/>
        </p:nvSpPr>
        <p:spPr bwMode="auto">
          <a:xfrm>
            <a:off x="4621629" y="2622584"/>
            <a:ext cx="50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5.4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" name="Line 46"/>
          <p:cNvSpPr>
            <a:spLocks noChangeShapeType="1"/>
          </p:cNvSpPr>
          <p:nvPr/>
        </p:nvSpPr>
        <p:spPr bwMode="auto">
          <a:xfrm>
            <a:off x="3641249" y="2502757"/>
            <a:ext cx="0" cy="3306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3" name="Rectangle 47"/>
          <p:cNvSpPr>
            <a:spLocks noChangeArrowheads="1"/>
          </p:cNvSpPr>
          <p:nvPr/>
        </p:nvSpPr>
        <p:spPr bwMode="auto">
          <a:xfrm>
            <a:off x="2437640" y="1834716"/>
            <a:ext cx="4281429" cy="4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b="1" i="1" dirty="0">
                <a:latin typeface="+mj-lt"/>
                <a:cs typeface="Times New Roman" pitchFamily="18" charset="0"/>
              </a:rPr>
              <a:t>Incidence of Union Members</a:t>
            </a:r>
          </a:p>
          <a:p>
            <a:pPr algn="ctr">
              <a:lnSpc>
                <a:spcPct val="80000"/>
              </a:lnSpc>
            </a:pPr>
            <a:r>
              <a:rPr kumimoji="0" lang="en-US" b="1" i="1" dirty="0">
                <a:latin typeface="+mj-lt"/>
                <a:cs typeface="Times New Roman" pitchFamily="18" charset="0"/>
              </a:rPr>
              <a:t>as a Share of all Wage and Salary Employees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410572" y="1554521"/>
            <a:ext cx="6764319" cy="426794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105526"/>
            <a:ext cx="8904855" cy="94956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States with </a:t>
            </a:r>
            <a:r>
              <a:rPr lang="en-US" dirty="0" smtClean="0"/>
              <a:t>Highest </a:t>
            </a:r>
            <a:br>
              <a:rPr lang="en-US" dirty="0" smtClean="0"/>
            </a:br>
            <a:r>
              <a:rPr lang="en-US" dirty="0" smtClean="0"/>
              <a:t>Union Incidence, 2015</a:t>
            </a:r>
            <a:endParaRPr lang="en-US" dirty="0"/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3185954" y="5833697"/>
            <a:ext cx="3141694" cy="30777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400" b="0" i="1">
                <a:latin typeface="+mj-lt"/>
                <a:cs typeface="Times New Roman" pitchFamily="18" charset="0"/>
              </a:rPr>
              <a:t>* Indicates state has a right-to-work law.</a:t>
            </a:r>
          </a:p>
        </p:txBody>
      </p:sp>
      <p:sp>
        <p:nvSpPr>
          <p:cNvPr id="102" name="Line 46"/>
          <p:cNvSpPr>
            <a:spLocks noChangeShapeType="1"/>
          </p:cNvSpPr>
          <p:nvPr/>
        </p:nvSpPr>
        <p:spPr bwMode="auto">
          <a:xfrm>
            <a:off x="2880741" y="2255910"/>
            <a:ext cx="0" cy="33061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3" name="Rectangle 47"/>
          <p:cNvSpPr>
            <a:spLocks noChangeArrowheads="1"/>
          </p:cNvSpPr>
          <p:nvPr/>
        </p:nvSpPr>
        <p:spPr bwMode="auto">
          <a:xfrm>
            <a:off x="2485390" y="1720731"/>
            <a:ext cx="4281429" cy="4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b="1" i="1" dirty="0">
                <a:latin typeface="+mj-lt"/>
                <a:cs typeface="Times New Roman" pitchFamily="18" charset="0"/>
              </a:rPr>
              <a:t>Incidence of Union Members</a:t>
            </a:r>
          </a:p>
          <a:p>
            <a:pPr algn="ctr">
              <a:lnSpc>
                <a:spcPct val="80000"/>
              </a:lnSpc>
            </a:pPr>
            <a:r>
              <a:rPr kumimoji="0" lang="en-US" b="1" i="1" dirty="0">
                <a:latin typeface="+mj-lt"/>
                <a:cs typeface="Times New Roman" pitchFamily="18" charset="0"/>
              </a:rPr>
              <a:t>as a Share of all Wage and Salary Employees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226495" y="4580065"/>
            <a:ext cx="602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Illinois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Rectangle 24" descr="Parchment"/>
          <p:cNvSpPr>
            <a:spLocks noChangeArrowheads="1"/>
          </p:cNvSpPr>
          <p:nvPr/>
        </p:nvSpPr>
        <p:spPr bwMode="auto">
          <a:xfrm>
            <a:off x="5735763" y="5224653"/>
            <a:ext cx="62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14.8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2232075" y="3012465"/>
            <a:ext cx="597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Alaska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Rectangle 32" descr="Parchment"/>
          <p:cNvSpPr>
            <a:spLocks noChangeArrowheads="1"/>
          </p:cNvSpPr>
          <p:nvPr/>
        </p:nvSpPr>
        <p:spPr bwMode="auto">
          <a:xfrm>
            <a:off x="7155666" y="2705897"/>
            <a:ext cx="62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20.3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1946740" y="2343658"/>
            <a:ext cx="882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New York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Rectangle 33" descr="Parchment"/>
          <p:cNvSpPr>
            <a:spLocks noChangeArrowheads="1"/>
          </p:cNvSpPr>
          <p:nvPr/>
        </p:nvSpPr>
        <p:spPr bwMode="auto">
          <a:xfrm>
            <a:off x="7309558" y="2358942"/>
            <a:ext cx="62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24.7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2091202" y="2679192"/>
            <a:ext cx="738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</a:t>
            </a:r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Hawaii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Rectangle 50" descr="Parchment"/>
          <p:cNvSpPr>
            <a:spLocks noChangeArrowheads="1"/>
          </p:cNvSpPr>
          <p:nvPr/>
        </p:nvSpPr>
        <p:spPr bwMode="auto">
          <a:xfrm>
            <a:off x="7022019" y="3028078"/>
            <a:ext cx="62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</a:t>
            </a:r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.6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1711227" y="3648623"/>
            <a:ext cx="11179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Washington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Rectangle 55" descr="Parchment"/>
          <p:cNvSpPr>
            <a:spLocks noChangeArrowheads="1"/>
          </p:cNvSpPr>
          <p:nvPr/>
        </p:nvSpPr>
        <p:spPr bwMode="auto">
          <a:xfrm>
            <a:off x="6445664" y="3343773"/>
            <a:ext cx="62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16.9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49" name="Rectangle 57"/>
          <p:cNvSpPr>
            <a:spLocks noChangeArrowheads="1"/>
          </p:cNvSpPr>
          <p:nvPr/>
        </p:nvSpPr>
        <p:spPr bwMode="auto">
          <a:xfrm>
            <a:off x="1700711" y="3327876"/>
            <a:ext cx="1128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Connecticut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Rectangle 59" descr="Parchment"/>
          <p:cNvSpPr>
            <a:spLocks noChangeArrowheads="1"/>
          </p:cNvSpPr>
          <p:nvPr/>
        </p:nvSpPr>
        <p:spPr bwMode="auto">
          <a:xfrm>
            <a:off x="6412017" y="3648995"/>
            <a:ext cx="62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16.8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62" name="Rectangle 65"/>
          <p:cNvSpPr>
            <a:spLocks noChangeArrowheads="1"/>
          </p:cNvSpPr>
          <p:nvPr/>
        </p:nvSpPr>
        <p:spPr bwMode="auto">
          <a:xfrm>
            <a:off x="1936416" y="3959105"/>
            <a:ext cx="8928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California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Rectangle 67" descr="Parchment"/>
          <p:cNvSpPr>
            <a:spLocks noChangeArrowheads="1"/>
          </p:cNvSpPr>
          <p:nvPr/>
        </p:nvSpPr>
        <p:spPr bwMode="auto">
          <a:xfrm>
            <a:off x="6199301" y="3971176"/>
            <a:ext cx="62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15.9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65" name="Rectangle 85"/>
          <p:cNvSpPr>
            <a:spLocks noChangeArrowheads="1"/>
          </p:cNvSpPr>
          <p:nvPr/>
        </p:nvSpPr>
        <p:spPr bwMode="auto">
          <a:xfrm>
            <a:off x="1801187" y="4916010"/>
            <a:ext cx="1028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* Michigan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1" name="Rectangle 87" descr="Parchment"/>
          <p:cNvSpPr>
            <a:spLocks noChangeArrowheads="1"/>
          </p:cNvSpPr>
          <p:nvPr/>
        </p:nvSpPr>
        <p:spPr bwMode="auto">
          <a:xfrm>
            <a:off x="6073279" y="4281555"/>
            <a:ext cx="62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15.3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82" name="Rectangle 97"/>
          <p:cNvSpPr>
            <a:spLocks noChangeArrowheads="1"/>
          </p:cNvSpPr>
          <p:nvPr/>
        </p:nvSpPr>
        <p:spPr bwMode="auto">
          <a:xfrm>
            <a:off x="1774641" y="4269587"/>
            <a:ext cx="10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New Jersey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3" name="Rectangle 99" descr="Parchment"/>
          <p:cNvSpPr>
            <a:spLocks noChangeArrowheads="1"/>
          </p:cNvSpPr>
          <p:nvPr/>
        </p:nvSpPr>
        <p:spPr bwMode="auto">
          <a:xfrm>
            <a:off x="6038723" y="4595921"/>
            <a:ext cx="62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15.2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  <p:sp>
        <p:nvSpPr>
          <p:cNvPr id="84" name="Rectangle 101"/>
          <p:cNvSpPr>
            <a:spLocks noChangeArrowheads="1"/>
          </p:cNvSpPr>
          <p:nvPr/>
        </p:nvSpPr>
        <p:spPr bwMode="auto">
          <a:xfrm>
            <a:off x="2133329" y="5226492"/>
            <a:ext cx="6958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Oregon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5" name="Rectangle 14"/>
          <p:cNvSpPr>
            <a:spLocks noChangeArrowheads="1"/>
          </p:cNvSpPr>
          <p:nvPr/>
        </p:nvSpPr>
        <p:spPr bwMode="auto">
          <a:xfrm>
            <a:off x="2924366" y="5244465"/>
            <a:ext cx="2743200" cy="228600"/>
          </a:xfrm>
          <a:prstGeom prst="rect">
            <a:avLst/>
          </a:prstGeom>
          <a:solidFill>
            <a:srgbClr val="95B6E7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6" name="Rectangle 22"/>
          <p:cNvSpPr>
            <a:spLocks noChangeArrowheads="1"/>
          </p:cNvSpPr>
          <p:nvPr/>
        </p:nvSpPr>
        <p:spPr bwMode="auto">
          <a:xfrm>
            <a:off x="2924366" y="2688160"/>
            <a:ext cx="4151376" cy="269677"/>
          </a:xfrm>
          <a:prstGeom prst="rect">
            <a:avLst/>
          </a:prstGeom>
          <a:solidFill>
            <a:srgbClr val="95B6E7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9" name="Rectangle 23"/>
          <p:cNvSpPr>
            <a:spLocks noChangeArrowheads="1"/>
          </p:cNvSpPr>
          <p:nvPr/>
        </p:nvSpPr>
        <p:spPr bwMode="auto">
          <a:xfrm>
            <a:off x="2924366" y="2373757"/>
            <a:ext cx="4297680" cy="228600"/>
          </a:xfrm>
          <a:prstGeom prst="rect">
            <a:avLst/>
          </a:prstGeom>
          <a:solidFill>
            <a:srgbClr val="95B6E7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>
            <a:off x="2914841" y="3043640"/>
            <a:ext cx="4023360" cy="228600"/>
          </a:xfrm>
          <a:prstGeom prst="rect">
            <a:avLst/>
          </a:prstGeom>
          <a:solidFill>
            <a:srgbClr val="95B6E7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1" name="Rectangle 54"/>
          <p:cNvSpPr>
            <a:spLocks noChangeArrowheads="1"/>
          </p:cNvSpPr>
          <p:nvPr/>
        </p:nvSpPr>
        <p:spPr bwMode="auto">
          <a:xfrm>
            <a:off x="2924366" y="3358043"/>
            <a:ext cx="3429000" cy="228600"/>
          </a:xfrm>
          <a:prstGeom prst="rect">
            <a:avLst/>
          </a:prstGeom>
          <a:solidFill>
            <a:srgbClr val="95B6E7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2" name="Rectangle 58"/>
          <p:cNvSpPr>
            <a:spLocks noChangeArrowheads="1"/>
          </p:cNvSpPr>
          <p:nvPr/>
        </p:nvSpPr>
        <p:spPr bwMode="auto">
          <a:xfrm>
            <a:off x="2924366" y="3672446"/>
            <a:ext cx="3383280" cy="228600"/>
          </a:xfrm>
          <a:prstGeom prst="rect">
            <a:avLst/>
          </a:prstGeom>
          <a:solidFill>
            <a:srgbClr val="95B6E7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3" name="Rectangle 66"/>
          <p:cNvSpPr>
            <a:spLocks noChangeArrowheads="1"/>
          </p:cNvSpPr>
          <p:nvPr/>
        </p:nvSpPr>
        <p:spPr bwMode="auto">
          <a:xfrm>
            <a:off x="2924366" y="3986849"/>
            <a:ext cx="3191256" cy="228600"/>
          </a:xfrm>
          <a:prstGeom prst="rect">
            <a:avLst/>
          </a:prstGeom>
          <a:solidFill>
            <a:srgbClr val="95B6E7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4" name="Rectangle 86"/>
          <p:cNvSpPr>
            <a:spLocks noChangeArrowheads="1"/>
          </p:cNvSpPr>
          <p:nvPr/>
        </p:nvSpPr>
        <p:spPr bwMode="auto">
          <a:xfrm>
            <a:off x="2924366" y="4301252"/>
            <a:ext cx="3072384" cy="228600"/>
          </a:xfrm>
          <a:prstGeom prst="rect">
            <a:avLst/>
          </a:prstGeom>
          <a:solidFill>
            <a:srgbClr val="95B6E7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5" name="Rectangle 98"/>
          <p:cNvSpPr>
            <a:spLocks noChangeArrowheads="1"/>
          </p:cNvSpPr>
          <p:nvPr/>
        </p:nvSpPr>
        <p:spPr bwMode="auto">
          <a:xfrm>
            <a:off x="2924366" y="4615655"/>
            <a:ext cx="3044952" cy="228600"/>
          </a:xfrm>
          <a:prstGeom prst="rect">
            <a:avLst/>
          </a:prstGeom>
          <a:solidFill>
            <a:srgbClr val="95B6E7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6" name="Rectangle 102"/>
          <p:cNvSpPr>
            <a:spLocks noChangeArrowheads="1"/>
          </p:cNvSpPr>
          <p:nvPr/>
        </p:nvSpPr>
        <p:spPr bwMode="auto">
          <a:xfrm>
            <a:off x="2924366" y="4930058"/>
            <a:ext cx="3044952" cy="228600"/>
          </a:xfrm>
          <a:prstGeom prst="rect">
            <a:avLst/>
          </a:prstGeom>
          <a:solidFill>
            <a:srgbClr val="95B6E7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7" name="Rectangle 103" descr="Parchment"/>
          <p:cNvSpPr>
            <a:spLocks noChangeArrowheads="1"/>
          </p:cNvSpPr>
          <p:nvPr/>
        </p:nvSpPr>
        <p:spPr bwMode="auto">
          <a:xfrm>
            <a:off x="6026873" y="4910287"/>
            <a:ext cx="62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15.2 </a:t>
            </a:r>
            <a:r>
              <a:rPr kumimoji="0"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436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D9ADD"/>
        </a:solidFill>
        <a:ln w="22225">
          <a:solidFill>
            <a:schemeClr val="tx1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>
        <a:prstTxWarp prst="textNoShape">
          <a:avLst/>
        </a:prstTxWarp>
      </a:bodyPr>
      <a:lstStyle>
        <a:defPPr>
          <a:defRPr sz="1600">
            <a:latin typeface="+mj-lt"/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288</TotalTime>
  <Words>884</Words>
  <Application>Microsoft Macintosh PowerPoint</Application>
  <PresentationFormat>On-screen Show (4:3)</PresentationFormat>
  <Paragraphs>230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ＭＳ Ｐゴシック</vt:lpstr>
      <vt:lpstr>Times New Roman</vt:lpstr>
      <vt:lpstr>Arial</vt:lpstr>
      <vt:lpstr>15th edition TEMPLATE</vt:lpstr>
      <vt:lpstr>Do Labor Unions Increase  the Wages of Workers?</vt:lpstr>
      <vt:lpstr>Union Membership as a Share of the Work Force</vt:lpstr>
      <vt:lpstr>Union Membership Trend</vt:lpstr>
      <vt:lpstr>Union Membership, 1910-2012</vt:lpstr>
      <vt:lpstr>Causes of Union Decline</vt:lpstr>
      <vt:lpstr>Unionization by Group, 2015</vt:lpstr>
      <vt:lpstr>Unionization by Group, 2015</vt:lpstr>
      <vt:lpstr>States with Lowest  Union Incidence, 2015</vt:lpstr>
      <vt:lpstr>States with Highest  Union Incidence, 2015</vt:lpstr>
      <vt:lpstr>How Can Unions  Influence Wages?</vt:lpstr>
      <vt:lpstr>How Can Unions  Increase Wages for Members?</vt:lpstr>
      <vt:lpstr>Supply Restrictions  and Bargaining Power</vt:lpstr>
      <vt:lpstr>Supply Restrictions  and Bargaining Power</vt:lpstr>
      <vt:lpstr>What Gives a Union Strength?</vt:lpstr>
      <vt:lpstr>What Gives a Union Strength?</vt:lpstr>
      <vt:lpstr>Wages of Union and Non-Union Employees</vt:lpstr>
      <vt:lpstr>Wage Premium of  Private Sector Union Workers</vt:lpstr>
      <vt:lpstr>Unions, Profitability,  and Employment in  the Unionized Sector</vt:lpstr>
      <vt:lpstr>Profits and Employment</vt:lpstr>
      <vt:lpstr>Impact of Unions on Wages of All Workers</vt:lpstr>
      <vt:lpstr>Unions and Labor’s Share</vt:lpstr>
      <vt:lpstr>Questions for Thought: 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Labor Unions Increase the Wages of Workers?</dc:title>
  <dc:subject>Do Labor Unions Increase the Wages of Workers?</dc:subject>
  <dc:creator>Dr. Chuck Skipton</dc:creator>
  <cp:lastModifiedBy>Joseph Connors</cp:lastModifiedBy>
  <cp:revision>58</cp:revision>
  <dcterms:created xsi:type="dcterms:W3CDTF">2013-12-17T18:08:03Z</dcterms:created>
  <dcterms:modified xsi:type="dcterms:W3CDTF">2016-12-27T22:54:13Z</dcterms:modified>
</cp:coreProperties>
</file>