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2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7"/>
    <a:srgbClr val="F1F1E3"/>
    <a:srgbClr val="F4F6EE"/>
    <a:srgbClr val="E9EDDF"/>
    <a:srgbClr val="EFE5BB"/>
    <a:srgbClr val="E2DEEE"/>
    <a:srgbClr val="32302A"/>
    <a:srgbClr val="515A61"/>
    <a:srgbClr val="444C5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0" autoAdjust="0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336" y="184"/>
      </p:cViewPr>
      <p:guideLst>
        <p:guide orient="horz" pos="593"/>
        <p:guide pos="22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kumimoji="0" lang="en-US" sz="240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6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2082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Special Topic: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8205" y="1559911"/>
            <a:ext cx="7634484" cy="1864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Earnings Differences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Men and Women</a:t>
            </a:r>
          </a:p>
        </p:txBody>
      </p:sp>
    </p:spTree>
    <p:extLst>
      <p:ext uri="{BB962C8B-B14F-4D97-AF65-F5344CB8AC3E}">
        <p14:creationId xmlns:p14="http://schemas.microsoft.com/office/powerpoint/2010/main" val="14852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747"/>
            <a:ext cx="7772400" cy="110422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 smtClean="0"/>
              <a:t>Implications for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2744"/>
            <a:ext cx="8904855" cy="649012"/>
          </a:xfrm>
        </p:spPr>
        <p:txBody>
          <a:bodyPr/>
          <a:lstStyle/>
          <a:p>
            <a:r>
              <a:rPr lang="en-US" dirty="0" smtClean="0"/>
              <a:t>Implications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457"/>
            <a:ext cx="8883749" cy="5306959"/>
          </a:xfrm>
        </p:spPr>
        <p:txBody>
          <a:bodyPr/>
          <a:lstStyle/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Women are increasingly acquiring schooling and training for professional occupations, indicating an increasing commitment to full-time work.</a:t>
            </a:r>
          </a:p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This will tend to increase the future earnings of women relative to men.</a:t>
            </a:r>
          </a:p>
        </p:txBody>
      </p:sp>
    </p:spTree>
    <p:extLst>
      <p:ext uri="{BB962C8B-B14F-4D97-AF65-F5344CB8AC3E}">
        <p14:creationId xmlns:p14="http://schemas.microsoft.com/office/powerpoint/2010/main" val="42609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8543"/>
            <a:ext cx="8820445" cy="5071242"/>
          </a:xfrm>
        </p:spPr>
        <p:txBody>
          <a:bodyPr/>
          <a:lstStyle/>
          <a:p>
            <a:pPr marL="347663" indent="-347663">
              <a:buNone/>
            </a:pPr>
            <a:r>
              <a:rPr lang="en-US" dirty="0" smtClean="0">
                <a:solidFill>
                  <a:srgbClr val="32302A"/>
                </a:solidFill>
              </a:rPr>
              <a:t>1. During </a:t>
            </a:r>
            <a:r>
              <a:rPr lang="en-US" dirty="0">
                <a:solidFill>
                  <a:srgbClr val="32302A"/>
                </a:solidFill>
              </a:rPr>
              <a:t>the last three decades, the labor </a:t>
            </a:r>
            <a:r>
              <a:rPr lang="en-US" dirty="0" smtClean="0">
                <a:solidFill>
                  <a:srgbClr val="32302A"/>
                </a:solidFill>
              </a:rPr>
              <a:t>force participation </a:t>
            </a:r>
            <a:r>
              <a:rPr lang="en-US" dirty="0">
                <a:solidFill>
                  <a:srgbClr val="32302A"/>
                </a:solidFill>
              </a:rPr>
              <a:t>rate of married females </a:t>
            </a:r>
            <a:r>
              <a:rPr lang="en-US" dirty="0" smtClean="0">
                <a:solidFill>
                  <a:srgbClr val="32302A"/>
                </a:solidFill>
              </a:rPr>
              <a:t>has almost </a:t>
            </a:r>
            <a:r>
              <a:rPr lang="en-US" dirty="0">
                <a:solidFill>
                  <a:srgbClr val="32302A"/>
                </a:solidFill>
              </a:rPr>
              <a:t>doubled. What impact has this </a:t>
            </a:r>
            <a:r>
              <a:rPr lang="en-US" dirty="0" smtClean="0">
                <a:solidFill>
                  <a:srgbClr val="32302A"/>
                </a:solidFill>
              </a:rPr>
              <a:t>influx of </a:t>
            </a:r>
            <a:r>
              <a:rPr lang="en-US" dirty="0">
                <a:solidFill>
                  <a:srgbClr val="32302A"/>
                </a:solidFill>
              </a:rPr>
              <a:t>married workers into the labor force had on</a:t>
            </a:r>
            <a:r>
              <a:rPr lang="en-US" dirty="0" smtClean="0">
                <a:solidFill>
                  <a:srgbClr val="32302A"/>
                </a:solidFill>
              </a:rPr>
              <a:t>:</a:t>
            </a:r>
          </a:p>
          <a:p>
            <a:pPr marL="347663" lvl="1" indent="0">
              <a:lnSpc>
                <a:spcPct val="70000"/>
              </a:lnSpc>
              <a:buClr>
                <a:schemeClr val="tx2"/>
              </a:buClr>
              <a:buNone/>
            </a:pPr>
            <a:r>
              <a:rPr lang="en-US" sz="2800" dirty="0">
                <a:ea typeface="Times New Roman" charset="0"/>
                <a:cs typeface="Times New Roman" charset="0"/>
              </a:rPr>
              <a:t>a. the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average </a:t>
            </a:r>
            <a:r>
              <a:rPr lang="en-US" sz="2800" dirty="0">
                <a:ea typeface="Times New Roman" charset="0"/>
                <a:cs typeface="Times New Roman" charset="0"/>
              </a:rPr>
              <a:t>years of work experience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of women </a:t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r>
              <a:rPr lang="en-US" sz="2800" dirty="0" smtClean="0">
                <a:ea typeface="Times New Roman" charset="0"/>
                <a:cs typeface="Times New Roman" charset="0"/>
              </a:rPr>
              <a:t>    relative </a:t>
            </a:r>
            <a:r>
              <a:rPr lang="en-US" sz="2800" dirty="0">
                <a:ea typeface="Times New Roman" charset="0"/>
                <a:cs typeface="Times New Roman" charset="0"/>
              </a:rPr>
              <a:t>to men, </a:t>
            </a:r>
          </a:p>
          <a:p>
            <a:pPr marL="347663" lvl="1" indent="0">
              <a:lnSpc>
                <a:spcPct val="70000"/>
              </a:lnSpc>
              <a:buClr>
                <a:schemeClr val="tx2"/>
              </a:buClr>
              <a:buNone/>
            </a:pPr>
            <a:r>
              <a:rPr lang="en-US" sz="2800" dirty="0">
                <a:ea typeface="Times New Roman" charset="0"/>
                <a:cs typeface="Times New Roman" charset="0"/>
              </a:rPr>
              <a:t>b. the mean hours of work time of 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women relative </a:t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r>
              <a:rPr lang="en-US" sz="2800" dirty="0" smtClean="0">
                <a:ea typeface="Times New Roman" charset="0"/>
                <a:cs typeface="Times New Roman" charset="0"/>
              </a:rPr>
              <a:t>    to men, and</a:t>
            </a:r>
            <a:r>
              <a:rPr lang="en-US" sz="2800" dirty="0">
                <a:ea typeface="Times New Roman" charset="0"/>
                <a:cs typeface="Times New Roman" charset="0"/>
              </a:rPr>
              <a:t>, </a:t>
            </a:r>
          </a:p>
          <a:p>
            <a:pPr marL="347663" lvl="1" indent="0">
              <a:lnSpc>
                <a:spcPct val="70000"/>
              </a:lnSpc>
              <a:buClr>
                <a:schemeClr val="tx2"/>
              </a:buClr>
              <a:buNone/>
            </a:pPr>
            <a:r>
              <a:rPr lang="en-US" sz="2800" dirty="0">
                <a:ea typeface="Times New Roman" charset="0"/>
                <a:cs typeface="Times New Roman" charset="0"/>
              </a:rPr>
              <a:t>c. the female/male earnings ratio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?</a:t>
            </a:r>
            <a:br>
              <a:rPr lang="en-US" sz="2800" dirty="0" smtClean="0">
                <a:ea typeface="Times New Roman" charset="0"/>
                <a:cs typeface="Times New Roman" charset="0"/>
              </a:rPr>
            </a:br>
            <a:endParaRPr lang="en-US" sz="1000" dirty="0">
              <a:ea typeface="Times New Roman" charset="0"/>
              <a:cs typeface="Times New Roman" charset="0"/>
            </a:endParaRPr>
          </a:p>
          <a:p>
            <a:pPr marL="347663" indent="-347663">
              <a:buNone/>
            </a:pPr>
            <a:r>
              <a:rPr lang="en-US" dirty="0">
                <a:solidFill>
                  <a:srgbClr val="32302A"/>
                </a:solidFill>
              </a:rPr>
              <a:t>2. Physical strength is important on some jobs</a:t>
            </a:r>
            <a:r>
              <a:rPr lang="en-US" dirty="0" smtClean="0">
                <a:solidFill>
                  <a:srgbClr val="32302A"/>
                </a:solidFill>
              </a:rPr>
              <a:t>. Do </a:t>
            </a:r>
            <a:r>
              <a:rPr lang="en-US" dirty="0">
                <a:solidFill>
                  <a:srgbClr val="32302A"/>
                </a:solidFill>
              </a:rPr>
              <a:t>you think differences in physical </a:t>
            </a:r>
            <a:r>
              <a:rPr lang="en-US" dirty="0" smtClean="0">
                <a:solidFill>
                  <a:srgbClr val="32302A"/>
                </a:solidFill>
              </a:rPr>
              <a:t>strength between </a:t>
            </a:r>
            <a:r>
              <a:rPr lang="en-US" dirty="0">
                <a:solidFill>
                  <a:srgbClr val="32302A"/>
                </a:solidFill>
              </a:rPr>
              <a:t>men </a:t>
            </a:r>
            <a:r>
              <a:rPr lang="en-US" dirty="0" smtClean="0">
                <a:solidFill>
                  <a:srgbClr val="32302A"/>
                </a:solidFill>
              </a:rPr>
              <a:t>&amp; </a:t>
            </a:r>
            <a:r>
              <a:rPr lang="en-US" dirty="0">
                <a:solidFill>
                  <a:srgbClr val="32302A"/>
                </a:solidFill>
              </a:rPr>
              <a:t>women contribute </a:t>
            </a:r>
            <a:r>
              <a:rPr lang="en-US" dirty="0" smtClean="0">
                <a:solidFill>
                  <a:srgbClr val="32302A"/>
                </a:solidFill>
              </a:rPr>
              <a:t>to earnings </a:t>
            </a:r>
            <a:r>
              <a:rPr lang="en-US" dirty="0">
                <a:solidFill>
                  <a:srgbClr val="32302A"/>
                </a:solidFill>
              </a:rPr>
              <a:t>differences according to gender?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 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8543"/>
            <a:ext cx="8820445" cy="2507795"/>
          </a:xfrm>
        </p:spPr>
        <p:txBody>
          <a:bodyPr/>
          <a:lstStyle/>
          <a:p>
            <a:pPr marL="347663" indent="-347663">
              <a:buNone/>
            </a:pPr>
            <a:r>
              <a:rPr lang="en-US" dirty="0" smtClean="0">
                <a:solidFill>
                  <a:srgbClr val="32302A"/>
                </a:solidFill>
              </a:rPr>
              <a:t>3. In recent years, </a:t>
            </a:r>
            <a:r>
              <a:rPr lang="en-US" dirty="0">
                <a:solidFill>
                  <a:srgbClr val="32302A"/>
                </a:solidFill>
              </a:rPr>
              <a:t>the median earnings of single </a:t>
            </a:r>
            <a:r>
              <a:rPr lang="en-US" dirty="0" smtClean="0">
                <a:solidFill>
                  <a:srgbClr val="32302A"/>
                </a:solidFill>
              </a:rPr>
              <a:t>men working </a:t>
            </a:r>
            <a:r>
              <a:rPr lang="en-US" dirty="0">
                <a:solidFill>
                  <a:srgbClr val="32302A"/>
                </a:solidFill>
              </a:rPr>
              <a:t>full time, year round were only </a:t>
            </a:r>
            <a:r>
              <a:rPr lang="en-US" dirty="0" smtClean="0">
                <a:solidFill>
                  <a:srgbClr val="32302A"/>
                </a:solidFill>
              </a:rPr>
              <a:t>two thirds </a:t>
            </a:r>
            <a:r>
              <a:rPr lang="en-US" dirty="0">
                <a:solidFill>
                  <a:srgbClr val="32302A"/>
                </a:solidFill>
              </a:rPr>
              <a:t>the income levels of married </a:t>
            </a:r>
            <a:r>
              <a:rPr lang="en-US" dirty="0" smtClean="0">
                <a:solidFill>
                  <a:srgbClr val="32302A"/>
                </a:solidFill>
              </a:rPr>
              <a:t>men working </a:t>
            </a:r>
            <a:r>
              <a:rPr lang="en-US" dirty="0">
                <a:solidFill>
                  <a:srgbClr val="32302A"/>
                </a:solidFill>
              </a:rPr>
              <a:t>full time.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sz="1000" dirty="0" smtClean="0">
                <a:solidFill>
                  <a:srgbClr val="32302A"/>
                </a:solidFill>
              </a:rPr>
              <a:t/>
            </a:r>
            <a:br>
              <a:rPr lang="en-US" sz="1000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Does this indicate </a:t>
            </a:r>
            <a:r>
              <a:rPr lang="en-US" dirty="0">
                <a:solidFill>
                  <a:srgbClr val="32302A"/>
                </a:solidFill>
              </a:rPr>
              <a:t>that employment </a:t>
            </a:r>
            <a:r>
              <a:rPr lang="en-US" dirty="0" smtClean="0">
                <a:solidFill>
                  <a:srgbClr val="32302A"/>
                </a:solidFill>
              </a:rPr>
              <a:t>discrimination existed </a:t>
            </a:r>
            <a:r>
              <a:rPr lang="en-US" dirty="0">
                <a:solidFill>
                  <a:srgbClr val="32302A"/>
                </a:solidFill>
              </a:rPr>
              <a:t>against single men and in favor </a:t>
            </a:r>
            <a:r>
              <a:rPr lang="en-US" dirty="0" smtClean="0">
                <a:solidFill>
                  <a:srgbClr val="32302A"/>
                </a:solidFill>
              </a:rPr>
              <a:t>of married </a:t>
            </a:r>
            <a:r>
              <a:rPr lang="en-US" dirty="0">
                <a:solidFill>
                  <a:srgbClr val="32302A"/>
                </a:solidFill>
              </a:rPr>
              <a:t>men?</a:t>
            </a:r>
          </a:p>
        </p:txBody>
      </p:sp>
    </p:spTree>
    <p:extLst>
      <p:ext uri="{BB962C8B-B14F-4D97-AF65-F5344CB8AC3E}">
        <p14:creationId xmlns:p14="http://schemas.microsoft.com/office/powerpoint/2010/main" val="27628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408176" y="2082808"/>
            <a:ext cx="6227064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Special </a:t>
            </a:r>
            <a:r>
              <a:rPr lang="en-US" sz="6600" b="1" i="1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Topic </a:t>
            </a:r>
            <a:r>
              <a:rPr lang="en-US" sz="6600" b="1" i="1">
                <a:solidFill>
                  <a:srgbClr val="32302A"/>
                </a:solidFill>
                <a:latin typeface="+mj-lt"/>
                <a:cs typeface="Times New Roman" pitchFamily="18" charset="0"/>
              </a:rPr>
              <a:t>8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4488"/>
            <a:ext cx="7772400" cy="1174559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Employment Discrimination</a:t>
            </a:r>
            <a:br>
              <a:rPr lang="en-US" dirty="0"/>
            </a:br>
            <a:r>
              <a:rPr lang="en-US" dirty="0"/>
              <a:t>and the Earnings of Women</a:t>
            </a:r>
          </a:p>
        </p:txBody>
      </p:sp>
    </p:spTree>
    <p:extLst>
      <p:ext uri="{BB962C8B-B14F-4D97-AF65-F5344CB8AC3E}">
        <p14:creationId xmlns:p14="http://schemas.microsoft.com/office/powerpoint/2010/main" val="35234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4730"/>
            <a:ext cx="8904855" cy="99724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Employment Discrimination </a:t>
            </a:r>
            <a:br>
              <a:rPr lang="en-US" dirty="0"/>
            </a:br>
            <a:r>
              <a:rPr lang="en-US" dirty="0"/>
              <a:t>and Earnings of Women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3" y="1181204"/>
            <a:ext cx="2319358" cy="41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i="1" dirty="0">
                <a:latin typeface="+mj-lt"/>
                <a:cs typeface="Times New Roman" pitchFamily="18" charset="0"/>
              </a:rPr>
              <a:t>labor force participation rate</a:t>
            </a:r>
            <a:r>
              <a:rPr lang="en-US" sz="2200" dirty="0">
                <a:latin typeface="+mj-lt"/>
                <a:cs typeface="Times New Roman" pitchFamily="18" charset="0"/>
              </a:rPr>
              <a:t> of women has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been increasing </a:t>
            </a:r>
            <a:r>
              <a:rPr lang="en-US" sz="2200" dirty="0">
                <a:latin typeface="+mj-lt"/>
                <a:cs typeface="Times New Roman" pitchFamily="18" charset="0"/>
              </a:rPr>
              <a:t>for several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decades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(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right scale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 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earnings of women remained around 60 % that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of men </a:t>
            </a:r>
            <a:r>
              <a:rPr lang="en-US" sz="2200" dirty="0">
                <a:latin typeface="+mj-lt"/>
                <a:cs typeface="Times New Roman" pitchFamily="18" charset="0"/>
              </a:rPr>
              <a:t>during the 1960’s 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1970’s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(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left scale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r="673"/>
          <a:stretch/>
        </p:blipFill>
        <p:spPr>
          <a:xfrm>
            <a:off x="2392470" y="1181204"/>
            <a:ext cx="6531627" cy="3474720"/>
          </a:xfrm>
          <a:prstGeom prst="roundRect">
            <a:avLst>
              <a:gd name="adj" fmla="val 3729"/>
            </a:avLst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3973352" y="1281840"/>
            <a:ext cx="3428118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Labor Force Experience of Women</a:t>
            </a:r>
            <a:endParaRPr kumimoji="0" lang="en-US" sz="1800" b="1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73113" y="5334470"/>
            <a:ext cx="8850984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smtClean="0">
                <a:latin typeface="+mj-lt"/>
                <a:cs typeface="Times New Roman" pitchFamily="18" charset="0"/>
              </a:rPr>
              <a:t>Since </a:t>
            </a:r>
            <a:r>
              <a:rPr lang="en-US" sz="2200" dirty="0">
                <a:latin typeface="+mj-lt"/>
                <a:cs typeface="Times New Roman" pitchFamily="18" charset="0"/>
              </a:rPr>
              <a:t>1980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earnings </a:t>
            </a:r>
            <a:r>
              <a:rPr lang="en-US" sz="2200" dirty="0">
                <a:latin typeface="+mj-lt"/>
                <a:cs typeface="Times New Roman" pitchFamily="18" charset="0"/>
              </a:rPr>
              <a:t>of women have been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rising relative </a:t>
            </a:r>
            <a:r>
              <a:rPr lang="en-US" sz="2200" dirty="0">
                <a:latin typeface="+mj-lt"/>
                <a:cs typeface="Times New Roman" pitchFamily="18" charset="0"/>
              </a:rPr>
              <a:t>to men. </a:t>
            </a:r>
            <a:endParaRPr lang="en-US" sz="22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170" y="513563"/>
            <a:ext cx="7772400" cy="1072959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Marital Status and</a:t>
            </a:r>
            <a:br>
              <a:rPr lang="en-US" dirty="0"/>
            </a:br>
            <a:r>
              <a:rPr lang="en-US" dirty="0"/>
              <a:t>the Earnings of Women</a:t>
            </a:r>
          </a:p>
        </p:txBody>
      </p:sp>
    </p:spTree>
    <p:extLst>
      <p:ext uri="{BB962C8B-B14F-4D97-AF65-F5344CB8AC3E}">
        <p14:creationId xmlns:p14="http://schemas.microsoft.com/office/powerpoint/2010/main" val="17194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96677" y="1563624"/>
            <a:ext cx="5250201" cy="43434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04730"/>
            <a:ext cx="8904855" cy="102068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Marital Status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Earnings of Women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4823" y="1938405"/>
            <a:ext cx="3555967" cy="356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earnings of married female workers are about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66% </a:t>
            </a:r>
            <a:r>
              <a:rPr lang="en-US" sz="2200" dirty="0">
                <a:latin typeface="+mj-lt"/>
                <a:cs typeface="Times New Roman" pitchFamily="18" charset="0"/>
              </a:rPr>
              <a:t>those of married men.  The earnings of single female workers are about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83% </a:t>
            </a:r>
            <a:r>
              <a:rPr lang="en-US" sz="2200" dirty="0">
                <a:latin typeface="+mj-lt"/>
                <a:cs typeface="Times New Roman" pitchFamily="18" charset="0"/>
              </a:rPr>
              <a:t>those of single men. 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For </a:t>
            </a:r>
            <a:r>
              <a:rPr lang="en-US" sz="2200" b="1" i="1" dirty="0">
                <a:latin typeface="+mj-lt"/>
                <a:cs typeface="Times New Roman" pitchFamily="18" charset="0"/>
              </a:rPr>
              <a:t>full-time workers</a:t>
            </a:r>
            <a:r>
              <a:rPr lang="en-US" sz="2200" dirty="0">
                <a:latin typeface="+mj-lt"/>
                <a:cs typeface="Times New Roman" pitchFamily="18" charset="0"/>
              </a:rPr>
              <a:t>, the female-male earnings ratio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is 93% </a:t>
            </a:r>
            <a:r>
              <a:rPr lang="en-US" sz="2200" dirty="0">
                <a:latin typeface="+mj-lt"/>
                <a:cs typeface="Times New Roman" pitchFamily="18" charset="0"/>
              </a:rPr>
              <a:t>for those never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married and 73% for those who are married.  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799987" y="1740154"/>
            <a:ext cx="3373437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4799987" y="1740154"/>
            <a:ext cx="3373437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4685687" y="2502154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4685687" y="2502154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4685687" y="3062542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4685687" y="3062542"/>
            <a:ext cx="0" cy="342900"/>
          </a:xfrm>
          <a:prstGeom prst="rect">
            <a:avLst/>
          </a:prstGeom>
          <a:solidFill>
            <a:srgbClr val="8A222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4685687" y="3622929"/>
            <a:ext cx="0" cy="342900"/>
          </a:xfrm>
          <a:prstGeom prst="rect">
            <a:avLst/>
          </a:prstGeom>
          <a:solidFill>
            <a:srgbClr val="53147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4685687" y="3622929"/>
            <a:ext cx="0" cy="342900"/>
          </a:xfrm>
          <a:prstGeom prst="rect">
            <a:avLst/>
          </a:prstGeom>
          <a:solidFill>
            <a:srgbClr val="53147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4685687" y="5138230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7" name="Rectangle 12"/>
          <p:cNvSpPr>
            <a:spLocks noChangeArrowheads="1"/>
          </p:cNvSpPr>
          <p:nvPr/>
        </p:nvSpPr>
        <p:spPr bwMode="auto">
          <a:xfrm>
            <a:off x="4685687" y="5138230"/>
            <a:ext cx="0" cy="342900"/>
          </a:xfrm>
          <a:prstGeom prst="rect">
            <a:avLst/>
          </a:prstGeom>
          <a:solidFill>
            <a:srgbClr val="EE9D1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8" name="Rectangle 16"/>
          <p:cNvSpPr>
            <a:spLocks noChangeArrowheads="1"/>
          </p:cNvSpPr>
          <p:nvPr/>
        </p:nvSpPr>
        <p:spPr bwMode="auto">
          <a:xfrm>
            <a:off x="7812498" y="3077655"/>
            <a:ext cx="402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71 </a:t>
            </a:r>
            <a:r>
              <a:rPr lang="en-US" sz="1600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%</a:t>
            </a:r>
            <a:endParaRPr lang="en-US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5385774" y="3013329"/>
            <a:ext cx="2340864" cy="3429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3922776" y="1755648"/>
            <a:ext cx="5024102" cy="4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700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Median </a:t>
            </a:r>
            <a:r>
              <a:rPr lang="en-US" sz="17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Female/Male Annual Earnings Ratio</a:t>
            </a:r>
            <a:r>
              <a:rPr lang="en-US" sz="17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(%)</a:t>
            </a: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 </a:t>
            </a:r>
            <a:b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600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2013-2014</a:t>
            </a:r>
            <a:endParaRPr lang="en-US" sz="1600" i="1" dirty="0">
              <a:solidFill>
                <a:srgbClr val="1F1A17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26"/>
          <p:cNvSpPr>
            <a:spLocks noChangeArrowheads="1"/>
          </p:cNvSpPr>
          <p:nvPr/>
        </p:nvSpPr>
        <p:spPr bwMode="auto">
          <a:xfrm>
            <a:off x="3868569" y="3971862"/>
            <a:ext cx="1636119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Full-time, </a:t>
            </a: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</a:br>
            <a:r>
              <a:rPr lang="en-US" sz="1600" b="1" i="1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full-year </a:t>
            </a:r>
            <a:r>
              <a:rPr lang="en-US" sz="1600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workers:</a:t>
            </a:r>
            <a:endParaRPr lang="en-US" sz="28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85774" y="5300155"/>
            <a:ext cx="3448825" cy="342900"/>
            <a:chOff x="5385774" y="5300155"/>
            <a:chExt cx="3448825" cy="342900"/>
          </a:xfrm>
        </p:grpSpPr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8478732" y="5380800"/>
              <a:ext cx="3558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93%</a:t>
              </a:r>
              <a:endParaRPr lang="en-US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385774" y="5300155"/>
              <a:ext cx="3020441" cy="342900"/>
            </a:xfrm>
            <a:prstGeom prst="rect">
              <a:avLst/>
            </a:prstGeom>
            <a:solidFill>
              <a:srgbClr val="F1C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85773" y="2608517"/>
            <a:ext cx="2524438" cy="342900"/>
            <a:chOff x="5385773" y="2608517"/>
            <a:chExt cx="2524438" cy="342900"/>
          </a:xfrm>
        </p:grpSpPr>
        <p:sp>
          <p:nvSpPr>
            <p:cNvPr id="94" name="Rectangle 40"/>
            <p:cNvSpPr>
              <a:spLocks noChangeArrowheads="1"/>
            </p:cNvSpPr>
            <p:nvPr/>
          </p:nvSpPr>
          <p:spPr bwMode="auto">
            <a:xfrm>
              <a:off x="7507857" y="2661730"/>
              <a:ext cx="4023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66 </a:t>
              </a:r>
              <a:r>
                <a:rPr lang="en-US" sz="160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41"/>
            <p:cNvSpPr>
              <a:spLocks noChangeArrowheads="1"/>
            </p:cNvSpPr>
            <p:nvPr/>
          </p:nvSpPr>
          <p:spPr bwMode="auto">
            <a:xfrm>
              <a:off x="5385773" y="2608517"/>
              <a:ext cx="2020824" cy="342900"/>
            </a:xfrm>
            <a:prstGeom prst="rect">
              <a:avLst/>
            </a:prstGeom>
            <a:solidFill>
              <a:srgbClr val="D27D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5774" y="3411792"/>
            <a:ext cx="3368090" cy="342900"/>
            <a:chOff x="5385774" y="3411792"/>
            <a:chExt cx="3368090" cy="342900"/>
          </a:xfrm>
        </p:grpSpPr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8351510" y="3465005"/>
              <a:ext cx="4023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83 </a:t>
              </a:r>
              <a:r>
                <a:rPr lang="en-US" sz="160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Rectangle 44"/>
            <p:cNvSpPr>
              <a:spLocks noChangeArrowheads="1"/>
            </p:cNvSpPr>
            <p:nvPr/>
          </p:nvSpPr>
          <p:spPr bwMode="auto">
            <a:xfrm>
              <a:off x="5385774" y="3411792"/>
              <a:ext cx="2889504" cy="342900"/>
            </a:xfrm>
            <a:prstGeom prst="rect">
              <a:avLst/>
            </a:prstGeom>
            <a:solidFill>
              <a:srgbClr val="F1C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7927515" y="4950524"/>
            <a:ext cx="402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79 </a:t>
            </a:r>
            <a:r>
              <a:rPr lang="en-US" sz="1600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%</a:t>
            </a:r>
            <a:endParaRPr lang="en-US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9" name="Rectangle 37"/>
          <p:cNvSpPr>
            <a:spLocks noChangeArrowheads="1"/>
          </p:cNvSpPr>
          <p:nvPr/>
        </p:nvSpPr>
        <p:spPr bwMode="auto">
          <a:xfrm>
            <a:off x="5385775" y="4896930"/>
            <a:ext cx="2468880" cy="3429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85774" y="4487355"/>
            <a:ext cx="2839139" cy="342900"/>
            <a:chOff x="5385774" y="4487355"/>
            <a:chExt cx="2839139" cy="342900"/>
          </a:xfrm>
        </p:grpSpPr>
        <p:sp>
          <p:nvSpPr>
            <p:cNvPr id="100" name="Rectangle 33"/>
            <p:cNvSpPr>
              <a:spLocks noChangeArrowheads="1"/>
            </p:cNvSpPr>
            <p:nvPr/>
          </p:nvSpPr>
          <p:spPr bwMode="auto">
            <a:xfrm>
              <a:off x="7822559" y="4550093"/>
              <a:ext cx="4023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73 </a:t>
              </a:r>
              <a:r>
                <a:rPr lang="en-US" sz="1600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%</a:t>
              </a:r>
              <a:endParaRPr lang="en-US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1" name="Rectangle 34"/>
            <p:cNvSpPr>
              <a:spLocks noChangeArrowheads="1"/>
            </p:cNvSpPr>
            <p:nvPr/>
          </p:nvSpPr>
          <p:spPr bwMode="auto">
            <a:xfrm>
              <a:off x="5385774" y="4487355"/>
              <a:ext cx="2340864" cy="342900"/>
            </a:xfrm>
            <a:prstGeom prst="rect">
              <a:avLst/>
            </a:prstGeom>
            <a:solidFill>
              <a:srgbClr val="D27D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4037161" y="5370513"/>
            <a:ext cx="1216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Never Married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4" name="Line 48"/>
          <p:cNvSpPr>
            <a:spLocks noChangeShapeType="1"/>
          </p:cNvSpPr>
          <p:nvPr/>
        </p:nvSpPr>
        <p:spPr bwMode="auto">
          <a:xfrm>
            <a:off x="5329386" y="4441762"/>
            <a:ext cx="0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5" name="Rectangle 52"/>
          <p:cNvSpPr>
            <a:spLocks noChangeArrowheads="1"/>
          </p:cNvSpPr>
          <p:nvPr/>
        </p:nvSpPr>
        <p:spPr bwMode="auto">
          <a:xfrm>
            <a:off x="4779857" y="4979925"/>
            <a:ext cx="4008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Total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6" name="Group 53"/>
          <p:cNvGrpSpPr>
            <a:grpSpLocks/>
          </p:cNvGrpSpPr>
          <p:nvPr/>
        </p:nvGrpSpPr>
        <p:grpSpPr bwMode="auto">
          <a:xfrm>
            <a:off x="4073358" y="4456431"/>
            <a:ext cx="1273176" cy="392113"/>
            <a:chOff x="1571" y="791"/>
            <a:chExt cx="802" cy="247"/>
          </a:xfrm>
        </p:grpSpPr>
        <p:sp>
          <p:nvSpPr>
            <p:cNvPr id="107" name="Rectangle 54"/>
            <p:cNvSpPr>
              <a:spLocks noChangeArrowheads="1"/>
            </p:cNvSpPr>
            <p:nvPr/>
          </p:nvSpPr>
          <p:spPr bwMode="auto">
            <a:xfrm>
              <a:off x="1890" y="791"/>
              <a:ext cx="4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Married  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8" name="Rectangle 55"/>
            <p:cNvSpPr>
              <a:spLocks noChangeArrowheads="1"/>
            </p:cNvSpPr>
            <p:nvPr/>
          </p:nvSpPr>
          <p:spPr bwMode="auto">
            <a:xfrm>
              <a:off x="1571" y="902"/>
              <a:ext cx="75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0" i="1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(spouse present)</a:t>
              </a:r>
              <a:endParaRPr lang="en-US" sz="1400" b="0" i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6" name="Rectangle 63"/>
          <p:cNvSpPr>
            <a:spLocks noChangeArrowheads="1"/>
          </p:cNvSpPr>
          <p:nvPr/>
        </p:nvSpPr>
        <p:spPr bwMode="auto">
          <a:xfrm>
            <a:off x="4262142" y="2297367"/>
            <a:ext cx="154835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All workers:</a:t>
            </a:r>
            <a:endParaRPr lang="en-US" sz="28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4034113" y="3483801"/>
            <a:ext cx="1216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Never Married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Line 48"/>
          <p:cNvSpPr>
            <a:spLocks noChangeShapeType="1"/>
          </p:cNvSpPr>
          <p:nvPr/>
        </p:nvSpPr>
        <p:spPr bwMode="auto">
          <a:xfrm>
            <a:off x="5326338" y="2555050"/>
            <a:ext cx="0" cy="128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9" name="Rectangle 52"/>
          <p:cNvSpPr>
            <a:spLocks noChangeArrowheads="1"/>
          </p:cNvSpPr>
          <p:nvPr/>
        </p:nvSpPr>
        <p:spPr bwMode="auto">
          <a:xfrm>
            <a:off x="4776809" y="3093213"/>
            <a:ext cx="4008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Total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0" name="Group 53"/>
          <p:cNvGrpSpPr>
            <a:grpSpLocks/>
          </p:cNvGrpSpPr>
          <p:nvPr/>
        </p:nvGrpSpPr>
        <p:grpSpPr bwMode="auto">
          <a:xfrm>
            <a:off x="4070310" y="2569719"/>
            <a:ext cx="1273176" cy="392113"/>
            <a:chOff x="1571" y="791"/>
            <a:chExt cx="802" cy="247"/>
          </a:xfrm>
        </p:grpSpPr>
        <p:sp>
          <p:nvSpPr>
            <p:cNvPr id="121" name="Rectangle 54"/>
            <p:cNvSpPr>
              <a:spLocks noChangeArrowheads="1"/>
            </p:cNvSpPr>
            <p:nvPr/>
          </p:nvSpPr>
          <p:spPr bwMode="auto">
            <a:xfrm>
              <a:off x="1890" y="791"/>
              <a:ext cx="4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b="0" dirty="0" smtClean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Married  </a:t>
              </a:r>
              <a:endParaRPr lang="en-US" sz="1600" b="0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2" name="Rectangle 55"/>
            <p:cNvSpPr>
              <a:spLocks noChangeArrowheads="1"/>
            </p:cNvSpPr>
            <p:nvPr/>
          </p:nvSpPr>
          <p:spPr bwMode="auto">
            <a:xfrm>
              <a:off x="1571" y="902"/>
              <a:ext cx="75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0" i="1" dirty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(spouse present)</a:t>
              </a:r>
              <a:endParaRPr lang="en-US" sz="1400" b="0" i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7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356"/>
            <a:ext cx="8904855" cy="649012"/>
          </a:xfrm>
        </p:spPr>
        <p:txBody>
          <a:bodyPr/>
          <a:lstStyle/>
          <a:p>
            <a:r>
              <a:rPr lang="en-US" dirty="0"/>
              <a:t>Earnings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457"/>
            <a:ext cx="8883749" cy="530695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Possible sources of earnings differences between men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and </a:t>
            </a:r>
            <a:r>
              <a:rPr lang="en-US" dirty="0">
                <a:solidFill>
                  <a:srgbClr val="32302A"/>
                </a:solidFill>
              </a:rPr>
              <a:t>women: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Employment discrimination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Specialization of roles within the family has traditionally caused gender differences in educational choices </a:t>
            </a: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dirty="0">
                <a:solidFill>
                  <a:srgbClr val="32302A"/>
                </a:solidFill>
              </a:rPr>
              <a:t>types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jobs held.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Women typically worked jobs </a:t>
            </a:r>
            <a:r>
              <a:rPr lang="en-US" sz="2800" dirty="0" smtClean="0">
                <a:solidFill>
                  <a:srgbClr val="32302A"/>
                </a:solidFill>
              </a:rPr>
              <a:t>…</a:t>
            </a:r>
          </a:p>
          <a:p>
            <a:pPr marL="1489075" lvl="3" indent="-231775"/>
            <a:r>
              <a:rPr lang="en-US" sz="2800" dirty="0" smtClean="0">
                <a:solidFill>
                  <a:srgbClr val="32302A"/>
                </a:solidFill>
              </a:rPr>
              <a:t>with </a:t>
            </a:r>
            <a:r>
              <a:rPr lang="en-US" sz="2800" dirty="0">
                <a:solidFill>
                  <a:srgbClr val="32302A"/>
                </a:solidFill>
              </a:rPr>
              <a:t>more flexible and shorter hours </a:t>
            </a:r>
            <a:endParaRPr lang="en-US" sz="2800" dirty="0" smtClean="0">
              <a:solidFill>
                <a:srgbClr val="32302A"/>
              </a:solidFill>
            </a:endParaRPr>
          </a:p>
          <a:p>
            <a:pPr marL="1489075" lvl="3" indent="-231775"/>
            <a:r>
              <a:rPr lang="en-US" sz="2800" dirty="0" smtClean="0">
                <a:solidFill>
                  <a:srgbClr val="32302A"/>
                </a:solidFill>
              </a:rPr>
              <a:t>within </a:t>
            </a:r>
            <a:r>
              <a:rPr lang="en-US" sz="2800" dirty="0">
                <a:solidFill>
                  <a:srgbClr val="32302A"/>
                </a:solidFill>
              </a:rPr>
              <a:t>occupations where skills were transportable across employers.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Continuity of work force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8082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5747"/>
            <a:ext cx="7772400" cy="110422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Changing Career</a:t>
            </a:r>
            <a:br>
              <a:rPr lang="en-US" dirty="0"/>
            </a:br>
            <a:r>
              <a:rPr lang="en-US" dirty="0"/>
              <a:t>Objectives of Women</a:t>
            </a:r>
          </a:p>
        </p:txBody>
      </p:sp>
    </p:spTree>
    <p:extLst>
      <p:ext uri="{BB962C8B-B14F-4D97-AF65-F5344CB8AC3E}">
        <p14:creationId xmlns:p14="http://schemas.microsoft.com/office/powerpoint/2010/main" val="27677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09651" y="1986333"/>
            <a:ext cx="5935289" cy="354695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29769"/>
            <a:ext cx="8904855" cy="640080"/>
          </a:xfrm>
        </p:spPr>
        <p:txBody>
          <a:bodyPr/>
          <a:lstStyle/>
          <a:p>
            <a:r>
              <a:rPr lang="en-US" dirty="0"/>
              <a:t>Women </a:t>
            </a:r>
            <a:r>
              <a:rPr lang="en-US" dirty="0" smtClean="0"/>
              <a:t>Earning Professional Degrees</a:t>
            </a:r>
            <a:endParaRPr lang="en-US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2" y="1512404"/>
            <a:ext cx="2936540" cy="459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career goals and educational choices of women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have changed </a:t>
            </a:r>
            <a:r>
              <a:rPr lang="en-US" sz="2200" dirty="0">
                <a:latin typeface="+mj-lt"/>
                <a:cs typeface="Times New Roman" pitchFamily="18" charset="0"/>
              </a:rPr>
              <a:t>dramatically during the last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43 </a:t>
            </a:r>
            <a:r>
              <a:rPr lang="en-US" sz="2200" dirty="0">
                <a:latin typeface="+mj-lt"/>
                <a:cs typeface="Times New Roman" pitchFamily="18" charset="0"/>
              </a:rPr>
              <a:t>years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Does </a:t>
            </a:r>
            <a:r>
              <a:rPr lang="en-US" sz="2200" dirty="0">
                <a:latin typeface="+mj-lt"/>
                <a:cs typeface="Times New Roman" pitchFamily="18" charset="0"/>
              </a:rPr>
              <a:t>this help explain the rising earnings of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women relative </a:t>
            </a:r>
            <a:r>
              <a:rPr lang="en-US" sz="2200" dirty="0">
                <a:latin typeface="+mj-lt"/>
                <a:cs typeface="Times New Roman" pitchFamily="18" charset="0"/>
              </a:rPr>
              <a:t>to men since 1980? 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What </a:t>
            </a:r>
            <a:r>
              <a:rPr lang="en-US" sz="2200" dirty="0">
                <a:latin typeface="+mj-lt"/>
                <a:cs typeface="Times New Roman" pitchFamily="18" charset="0"/>
              </a:rPr>
              <a:t>are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implications </a:t>
            </a:r>
            <a:r>
              <a:rPr lang="en-US" sz="2200" dirty="0">
                <a:latin typeface="+mj-lt"/>
                <a:cs typeface="Times New Roman" pitchFamily="18" charset="0"/>
              </a:rPr>
              <a:t>of this trend for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future earnings </a:t>
            </a:r>
            <a:r>
              <a:rPr lang="en-US" sz="2200" dirty="0">
                <a:latin typeface="+mj-lt"/>
                <a:cs typeface="Times New Roman" pitchFamily="18" charset="0"/>
              </a:rPr>
              <a:t>of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women </a:t>
            </a:r>
            <a:r>
              <a:rPr lang="en-US" sz="2200" dirty="0">
                <a:latin typeface="+mj-lt"/>
                <a:cs typeface="Times New Roman" pitchFamily="18" charset="0"/>
              </a:rPr>
              <a:t>relative to men</a:t>
            </a:r>
            <a:r>
              <a:rPr lang="en-US" sz="2200" dirty="0" smtClean="0">
                <a:latin typeface="+mj-lt"/>
                <a:cs typeface="Times New Roman" pitchFamily="18" charset="0"/>
              </a:rPr>
              <a:t>?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>
            <a:off x="3078094" y="3059225"/>
            <a:ext cx="57912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5484744" y="2744900"/>
            <a:ext cx="817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1970–71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5768907" y="3149713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0.8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auto">
          <a:xfrm>
            <a:off x="5768907" y="340053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1.2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4" name="Rectangle 8"/>
          <p:cNvSpPr>
            <a:spLocks noChangeArrowheads="1"/>
          </p:cNvSpPr>
          <p:nvPr/>
        </p:nvSpPr>
        <p:spPr bwMode="auto">
          <a:xfrm>
            <a:off x="5768907" y="3651363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2.4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5" name="Rectangle 9"/>
          <p:cNvSpPr>
            <a:spLocks noChangeArrowheads="1"/>
          </p:cNvSpPr>
          <p:nvPr/>
        </p:nvSpPr>
        <p:spPr bwMode="auto">
          <a:xfrm>
            <a:off x="5768907" y="39037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7.3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6" name="Rectangle 10"/>
          <p:cNvSpPr>
            <a:spLocks noChangeArrowheads="1"/>
          </p:cNvSpPr>
          <p:nvPr/>
        </p:nvSpPr>
        <p:spPr bwMode="auto">
          <a:xfrm>
            <a:off x="6070532" y="4253025"/>
            <a:ext cx="2885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7" name="Rectangle 11"/>
          <p:cNvSpPr>
            <a:spLocks noChangeArrowheads="1"/>
          </p:cNvSpPr>
          <p:nvPr/>
        </p:nvSpPr>
        <p:spPr bwMode="auto">
          <a:xfrm>
            <a:off x="5768907" y="416412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7.8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8" name="Rectangle 12"/>
          <p:cNvSpPr>
            <a:spLocks noChangeArrowheads="1"/>
          </p:cNvSpPr>
          <p:nvPr/>
        </p:nvSpPr>
        <p:spPr bwMode="auto">
          <a:xfrm>
            <a:off x="5768907" y="44117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9.2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9" name="Rectangle 13"/>
          <p:cNvSpPr>
            <a:spLocks noChangeArrowheads="1"/>
          </p:cNvSpPr>
          <p:nvPr/>
        </p:nvSpPr>
        <p:spPr bwMode="auto">
          <a:xfrm>
            <a:off x="5765927" y="4662600"/>
            <a:ext cx="3446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9.1 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1" name="Rectangle 15"/>
          <p:cNvSpPr>
            <a:spLocks noChangeArrowheads="1"/>
          </p:cNvSpPr>
          <p:nvPr/>
        </p:nvSpPr>
        <p:spPr bwMode="auto">
          <a:xfrm>
            <a:off x="5665719" y="492198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12.0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" name="Rectangle 16"/>
          <p:cNvSpPr>
            <a:spLocks noChangeArrowheads="1"/>
          </p:cNvSpPr>
          <p:nvPr/>
        </p:nvSpPr>
        <p:spPr bwMode="auto">
          <a:xfrm>
            <a:off x="5665719" y="5174398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25.2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3" name="Rectangle 17"/>
          <p:cNvSpPr>
            <a:spLocks noChangeArrowheads="1"/>
          </p:cNvSpPr>
          <p:nvPr/>
        </p:nvSpPr>
        <p:spPr bwMode="auto">
          <a:xfrm>
            <a:off x="3200332" y="3149713"/>
            <a:ext cx="1174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Engineering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4" name="Rectangle 18"/>
          <p:cNvSpPr>
            <a:spLocks noChangeArrowheads="1"/>
          </p:cNvSpPr>
          <p:nvPr/>
        </p:nvSpPr>
        <p:spPr bwMode="auto">
          <a:xfrm>
            <a:off x="3200332" y="3400538"/>
            <a:ext cx="908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Dentistry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3200332" y="3651363"/>
            <a:ext cx="10835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Optometry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6" name="Rectangle 20"/>
          <p:cNvSpPr>
            <a:spLocks noChangeArrowheads="1"/>
          </p:cNvSpPr>
          <p:nvPr/>
        </p:nvSpPr>
        <p:spPr bwMode="auto">
          <a:xfrm>
            <a:off x="3200332" y="3903775"/>
            <a:ext cx="4247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Law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7" name="Rectangle 21"/>
          <p:cNvSpPr>
            <a:spLocks noChangeArrowheads="1"/>
          </p:cNvSpPr>
          <p:nvPr/>
        </p:nvSpPr>
        <p:spPr bwMode="auto">
          <a:xfrm>
            <a:off x="3200332" y="4154600"/>
            <a:ext cx="2043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Veterinary medicine   </a:t>
            </a:r>
          </a:p>
        </p:txBody>
      </p:sp>
      <p:sp>
        <p:nvSpPr>
          <p:cNvPr id="118" name="Rectangle 22"/>
          <p:cNvSpPr>
            <a:spLocks noChangeArrowheads="1"/>
          </p:cNvSpPr>
          <p:nvPr/>
        </p:nvSpPr>
        <p:spPr bwMode="auto">
          <a:xfrm>
            <a:off x="3200332" y="4411775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Medicine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9" name="Rectangle 23"/>
          <p:cNvSpPr>
            <a:spLocks noChangeArrowheads="1"/>
          </p:cNvSpPr>
          <p:nvPr/>
        </p:nvSpPr>
        <p:spPr bwMode="auto">
          <a:xfrm>
            <a:off x="3200332" y="4662600"/>
            <a:ext cx="8063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Business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1" name="Rectangle 25"/>
          <p:cNvSpPr>
            <a:spLocks noChangeArrowheads="1"/>
          </p:cNvSpPr>
          <p:nvPr/>
        </p:nvSpPr>
        <p:spPr bwMode="auto">
          <a:xfrm>
            <a:off x="3200332" y="4921985"/>
            <a:ext cx="12141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Architecture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2" name="Rectangle 26"/>
          <p:cNvSpPr>
            <a:spLocks noChangeArrowheads="1"/>
          </p:cNvSpPr>
          <p:nvPr/>
        </p:nvSpPr>
        <p:spPr bwMode="auto">
          <a:xfrm>
            <a:off x="3200332" y="5174398"/>
            <a:ext cx="928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Pharmacy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3" name="Rectangle 27"/>
          <p:cNvSpPr>
            <a:spLocks noChangeArrowheads="1"/>
          </p:cNvSpPr>
          <p:nvPr/>
        </p:nvSpPr>
        <p:spPr bwMode="auto">
          <a:xfrm>
            <a:off x="3106669" y="2744900"/>
            <a:ext cx="1257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Field of study</a:t>
            </a:r>
            <a:endParaRPr lang="en-US" sz="1800" b="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4" name="Rectangle 28"/>
          <p:cNvSpPr>
            <a:spLocks noChangeArrowheads="1"/>
          </p:cNvSpPr>
          <p:nvPr/>
        </p:nvSpPr>
        <p:spPr bwMode="auto">
          <a:xfrm>
            <a:off x="6703944" y="2744900"/>
            <a:ext cx="817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1987–88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5" name="Rectangle 29"/>
          <p:cNvSpPr>
            <a:spLocks noChangeArrowheads="1"/>
          </p:cNvSpPr>
          <p:nvPr/>
        </p:nvSpPr>
        <p:spPr bwMode="auto">
          <a:xfrm>
            <a:off x="6884919" y="3149713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15.3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6" name="Rectangle 30"/>
          <p:cNvSpPr>
            <a:spLocks noChangeArrowheads="1"/>
          </p:cNvSpPr>
          <p:nvPr/>
        </p:nvSpPr>
        <p:spPr bwMode="auto">
          <a:xfrm>
            <a:off x="6884919" y="3400538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26.1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7" name="Rectangle 31"/>
          <p:cNvSpPr>
            <a:spLocks noChangeArrowheads="1"/>
          </p:cNvSpPr>
          <p:nvPr/>
        </p:nvSpPr>
        <p:spPr bwMode="auto">
          <a:xfrm>
            <a:off x="6884919" y="3651363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34.3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8" name="Rectangle 32"/>
          <p:cNvSpPr>
            <a:spLocks noChangeArrowheads="1"/>
          </p:cNvSpPr>
          <p:nvPr/>
        </p:nvSpPr>
        <p:spPr bwMode="auto">
          <a:xfrm>
            <a:off x="6884919" y="3903775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40.4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9" name="Rectangle 33"/>
          <p:cNvSpPr>
            <a:spLocks noChangeArrowheads="1"/>
          </p:cNvSpPr>
          <p:nvPr/>
        </p:nvSpPr>
        <p:spPr bwMode="auto">
          <a:xfrm>
            <a:off x="6884919" y="4164125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50.0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0" name="Rectangle 34"/>
          <p:cNvSpPr>
            <a:spLocks noChangeArrowheads="1"/>
          </p:cNvSpPr>
          <p:nvPr/>
        </p:nvSpPr>
        <p:spPr bwMode="auto">
          <a:xfrm>
            <a:off x="6884919" y="4411775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33.0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1" name="Rectangle 35"/>
          <p:cNvSpPr>
            <a:spLocks noChangeArrowheads="1"/>
          </p:cNvSpPr>
          <p:nvPr/>
        </p:nvSpPr>
        <p:spPr bwMode="auto">
          <a:xfrm>
            <a:off x="6884919" y="4662600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56.7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" name="Rectangle 37"/>
          <p:cNvSpPr>
            <a:spLocks noChangeArrowheads="1"/>
          </p:cNvSpPr>
          <p:nvPr/>
        </p:nvSpPr>
        <p:spPr bwMode="auto">
          <a:xfrm>
            <a:off x="6884919" y="4921985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38.7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4" name="Rectangle 38"/>
          <p:cNvSpPr>
            <a:spLocks noChangeArrowheads="1"/>
          </p:cNvSpPr>
          <p:nvPr/>
        </p:nvSpPr>
        <p:spPr bwMode="auto">
          <a:xfrm>
            <a:off x="6884919" y="5174398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59.7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5" name="Rectangle 39"/>
          <p:cNvSpPr>
            <a:spLocks noChangeArrowheads="1"/>
          </p:cNvSpPr>
          <p:nvPr/>
        </p:nvSpPr>
        <p:spPr bwMode="auto">
          <a:xfrm>
            <a:off x="8021569" y="2744900"/>
            <a:ext cx="817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2012–13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Rectangle 40"/>
          <p:cNvSpPr>
            <a:spLocks noChangeArrowheads="1"/>
          </p:cNvSpPr>
          <p:nvPr/>
        </p:nvSpPr>
        <p:spPr bwMode="auto">
          <a:xfrm>
            <a:off x="8202544" y="3149713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17.8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Rectangle 41"/>
          <p:cNvSpPr>
            <a:spLocks noChangeArrowheads="1"/>
          </p:cNvSpPr>
          <p:nvPr/>
        </p:nvSpPr>
        <p:spPr bwMode="auto">
          <a:xfrm>
            <a:off x="8202544" y="3400538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48.1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Rectangle 42"/>
          <p:cNvSpPr>
            <a:spLocks noChangeArrowheads="1"/>
          </p:cNvSpPr>
          <p:nvPr/>
        </p:nvSpPr>
        <p:spPr bwMode="auto">
          <a:xfrm>
            <a:off x="8202544" y="3651363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63.4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9" name="Rectangle 43"/>
          <p:cNvSpPr>
            <a:spLocks noChangeArrowheads="1"/>
          </p:cNvSpPr>
          <p:nvPr/>
        </p:nvSpPr>
        <p:spPr bwMode="auto">
          <a:xfrm>
            <a:off x="8202544" y="3903775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46.4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" name="Rectangle 44"/>
          <p:cNvSpPr>
            <a:spLocks noChangeArrowheads="1"/>
          </p:cNvSpPr>
          <p:nvPr/>
        </p:nvSpPr>
        <p:spPr bwMode="auto">
          <a:xfrm>
            <a:off x="8202544" y="4164125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77.3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1" name="Rectangle 45"/>
          <p:cNvSpPr>
            <a:spLocks noChangeArrowheads="1"/>
          </p:cNvSpPr>
          <p:nvPr/>
        </p:nvSpPr>
        <p:spPr bwMode="auto">
          <a:xfrm>
            <a:off x="8202544" y="4411775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48.0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2" name="Rectangle 46"/>
          <p:cNvSpPr>
            <a:spLocks noChangeArrowheads="1"/>
          </p:cNvSpPr>
          <p:nvPr/>
        </p:nvSpPr>
        <p:spPr bwMode="auto">
          <a:xfrm>
            <a:off x="8202544" y="4662600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48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.0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4" name="Rectangle 48"/>
          <p:cNvSpPr>
            <a:spLocks noChangeArrowheads="1"/>
          </p:cNvSpPr>
          <p:nvPr/>
        </p:nvSpPr>
        <p:spPr bwMode="auto">
          <a:xfrm>
            <a:off x="8202544" y="4921985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42.8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5" name="Rectangle 49"/>
          <p:cNvSpPr>
            <a:spLocks noChangeArrowheads="1"/>
          </p:cNvSpPr>
          <p:nvPr/>
        </p:nvSpPr>
        <p:spPr bwMode="auto">
          <a:xfrm>
            <a:off x="8202544" y="5174398"/>
            <a:ext cx="4087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61.6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6" name="Rectangle 52"/>
          <p:cNvSpPr>
            <a:spLocks noChangeArrowheads="1"/>
          </p:cNvSpPr>
          <p:nvPr/>
        </p:nvSpPr>
        <p:spPr bwMode="auto">
          <a:xfrm>
            <a:off x="3770996" y="2119425"/>
            <a:ext cx="4335546" cy="4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Women as a </a:t>
            </a:r>
            <a:r>
              <a:rPr lang="en-US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% of Persons Earning </a:t>
            </a:r>
            <a:br>
              <a:rPr lang="en-US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Selected </a:t>
            </a:r>
            <a:r>
              <a:rPr lang="en-US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Professional Degrees, Selected Years</a:t>
            </a:r>
            <a:endParaRPr lang="en-US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13723" y="2008552"/>
            <a:ext cx="5537438" cy="357944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99574"/>
            <a:ext cx="8904855" cy="93206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Women as a Share of Persons </a:t>
            </a:r>
            <a:br>
              <a:rPr lang="en-US" dirty="0"/>
            </a:br>
            <a:r>
              <a:rPr lang="en-US" dirty="0"/>
              <a:t>Graduating from College: </a:t>
            </a:r>
            <a:r>
              <a:rPr lang="en-US" dirty="0" smtClean="0"/>
              <a:t>1961-2015</a:t>
            </a:r>
            <a:endParaRPr lang="en-US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3111" y="1754701"/>
            <a:ext cx="3061581" cy="39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Over the last 4 decades, the % of women as a share of new college graduates has increased dramatically. </a:t>
            </a:r>
            <a:r>
              <a:rPr lang="en-US" sz="2200" dirty="0">
                <a:latin typeface="+mj-lt"/>
                <a:cs typeface="Times New Roman" pitchFamily="18" charset="0"/>
              </a:rPr>
              <a:t>Today, almost three of every five graduating seniors are women.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Does this indicate that colleges discriminate against men? 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What </a:t>
            </a:r>
            <a:r>
              <a:rPr lang="en-US" sz="2200" dirty="0">
                <a:latin typeface="+mj-lt"/>
                <a:cs typeface="Times New Roman" pitchFamily="18" charset="0"/>
              </a:rPr>
              <a:t>does it mean?</a:t>
            </a: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3765122" y="2133745"/>
            <a:ext cx="4817443" cy="2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Female</a:t>
            </a:r>
            <a:r>
              <a:rPr lang="en-US" sz="1600" b="1" i="1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 Share of College Graduating Classes</a:t>
            </a:r>
            <a:endParaRPr lang="en-US" sz="14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3709749" y="5242070"/>
            <a:ext cx="540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dirty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1961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>
            <a:off x="3530689" y="5165870"/>
            <a:ext cx="513657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4552623" y="5242070"/>
            <a:ext cx="540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1970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5395497" y="5242070"/>
            <a:ext cx="540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1980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6238371" y="5242070"/>
            <a:ext cx="540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1990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7081245" y="5242070"/>
            <a:ext cx="540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2000</a:t>
            </a:r>
            <a:endParaRPr lang="en-US" sz="16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2" name="Group 41"/>
          <p:cNvGrpSpPr>
            <a:grpSpLocks/>
          </p:cNvGrpSpPr>
          <p:nvPr/>
        </p:nvGrpSpPr>
        <p:grpSpPr bwMode="auto">
          <a:xfrm>
            <a:off x="3664284" y="3210070"/>
            <a:ext cx="622300" cy="1898650"/>
            <a:chOff x="1780" y="1622"/>
            <a:chExt cx="461" cy="1196"/>
          </a:xfrm>
        </p:grpSpPr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1780" y="1821"/>
              <a:ext cx="461" cy="9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1872" y="1622"/>
              <a:ext cx="2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39 %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5" name="Group 42"/>
          <p:cNvGrpSpPr>
            <a:grpSpLocks/>
          </p:cNvGrpSpPr>
          <p:nvPr/>
        </p:nvGrpSpPr>
        <p:grpSpPr bwMode="auto">
          <a:xfrm>
            <a:off x="4518486" y="3051320"/>
            <a:ext cx="622300" cy="2057400"/>
            <a:chOff x="2416" y="1522"/>
            <a:chExt cx="461" cy="1296"/>
          </a:xfrm>
        </p:grpSpPr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2416" y="1719"/>
              <a:ext cx="461" cy="10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2510" y="1522"/>
              <a:ext cx="2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43 %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" name="Group 43"/>
          <p:cNvGrpSpPr>
            <a:grpSpLocks/>
          </p:cNvGrpSpPr>
          <p:nvPr/>
        </p:nvGrpSpPr>
        <p:grpSpPr bwMode="auto">
          <a:xfrm>
            <a:off x="5371863" y="2813195"/>
            <a:ext cx="622299" cy="2295525"/>
            <a:chOff x="3063" y="1372"/>
            <a:chExt cx="461" cy="1446"/>
          </a:xfrm>
        </p:grpSpPr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3063" y="1565"/>
              <a:ext cx="461" cy="125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3149" y="1372"/>
              <a:ext cx="2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49 %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1" name="Group 44"/>
          <p:cNvGrpSpPr>
            <a:grpSpLocks/>
          </p:cNvGrpSpPr>
          <p:nvPr/>
        </p:nvGrpSpPr>
        <p:grpSpPr bwMode="auto">
          <a:xfrm>
            <a:off x="6194022" y="2641745"/>
            <a:ext cx="622300" cy="2466975"/>
            <a:chOff x="3694" y="1264"/>
            <a:chExt cx="461" cy="1554"/>
          </a:xfrm>
        </p:grpSpPr>
        <p:sp>
          <p:nvSpPr>
            <p:cNvPr id="82" name="Rectangle 36"/>
            <p:cNvSpPr>
              <a:spLocks noChangeArrowheads="1"/>
            </p:cNvSpPr>
            <p:nvPr/>
          </p:nvSpPr>
          <p:spPr bwMode="auto">
            <a:xfrm>
              <a:off x="3694" y="1463"/>
              <a:ext cx="461" cy="135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3799" y="1264"/>
              <a:ext cx="2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53 %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4" name="Group 45"/>
          <p:cNvGrpSpPr>
            <a:grpSpLocks/>
          </p:cNvGrpSpPr>
          <p:nvPr/>
        </p:nvGrpSpPr>
        <p:grpSpPr bwMode="auto">
          <a:xfrm>
            <a:off x="7025339" y="2489345"/>
            <a:ext cx="622300" cy="2619375"/>
            <a:chOff x="4358" y="1141"/>
            <a:chExt cx="461" cy="1677"/>
          </a:xfrm>
        </p:grpSpPr>
        <p:sp>
          <p:nvSpPr>
            <p:cNvPr id="85" name="Rectangle 39"/>
            <p:cNvSpPr>
              <a:spLocks noChangeArrowheads="1"/>
            </p:cNvSpPr>
            <p:nvPr/>
          </p:nvSpPr>
          <p:spPr bwMode="auto">
            <a:xfrm>
              <a:off x="4358" y="1334"/>
              <a:ext cx="461" cy="14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6" name="Rectangle 40"/>
            <p:cNvSpPr>
              <a:spLocks noChangeArrowheads="1"/>
            </p:cNvSpPr>
            <p:nvPr/>
          </p:nvSpPr>
          <p:spPr bwMode="auto">
            <a:xfrm>
              <a:off x="4455" y="1141"/>
              <a:ext cx="2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57 %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7" name="Rectangle 46"/>
          <p:cNvSpPr>
            <a:spLocks noChangeArrowheads="1"/>
          </p:cNvSpPr>
          <p:nvPr/>
        </p:nvSpPr>
        <p:spPr bwMode="auto">
          <a:xfrm>
            <a:off x="7924118" y="5238895"/>
            <a:ext cx="5461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dirty="0" smtClean="0">
                <a:solidFill>
                  <a:srgbClr val="1F1A17"/>
                </a:solidFill>
                <a:latin typeface="+mj-lt"/>
                <a:cs typeface="Times New Roman" pitchFamily="18" charset="0"/>
              </a:rPr>
              <a:t>2015</a:t>
            </a:r>
            <a:endParaRPr lang="en-US" sz="16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8" name="Group 45"/>
          <p:cNvGrpSpPr>
            <a:grpSpLocks/>
          </p:cNvGrpSpPr>
          <p:nvPr/>
        </p:nvGrpSpPr>
        <p:grpSpPr bwMode="auto">
          <a:xfrm>
            <a:off x="7873064" y="2489345"/>
            <a:ext cx="622300" cy="2619375"/>
            <a:chOff x="4358" y="1141"/>
            <a:chExt cx="461" cy="1677"/>
          </a:xfrm>
        </p:grpSpPr>
        <p:sp>
          <p:nvSpPr>
            <p:cNvPr id="89" name="Rectangle 39"/>
            <p:cNvSpPr>
              <a:spLocks noChangeArrowheads="1"/>
            </p:cNvSpPr>
            <p:nvPr/>
          </p:nvSpPr>
          <p:spPr bwMode="auto">
            <a:xfrm>
              <a:off x="4358" y="1334"/>
              <a:ext cx="461" cy="14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Rectangle 40"/>
            <p:cNvSpPr>
              <a:spLocks noChangeArrowheads="1"/>
            </p:cNvSpPr>
            <p:nvPr/>
          </p:nvSpPr>
          <p:spPr bwMode="auto">
            <a:xfrm>
              <a:off x="4455" y="1141"/>
              <a:ext cx="29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1F1A17"/>
                  </a:solidFill>
                  <a:latin typeface="+mj-lt"/>
                  <a:cs typeface="Times New Roman" pitchFamily="18" charset="0"/>
                </a:rPr>
                <a:t>57 %</a:t>
              </a:r>
              <a:endParaRPr lang="en-US" sz="16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9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197</TotalTime>
  <Words>476</Words>
  <Application>Microsoft Macintosh PowerPoint</Application>
  <PresentationFormat>On-screen Show (4:3)</PresentationFormat>
  <Paragraphs>119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Times New Roman</vt:lpstr>
      <vt:lpstr>Arial</vt:lpstr>
      <vt:lpstr>15th edition TEMPLATE</vt:lpstr>
      <vt:lpstr>Earnings Differences  Between Men and Women</vt:lpstr>
      <vt:lpstr>Employment Discrimination and the Earnings of Women</vt:lpstr>
      <vt:lpstr>Employment Discrimination  and Earnings of Women</vt:lpstr>
      <vt:lpstr>Marital Status and the Earnings of Women</vt:lpstr>
      <vt:lpstr>Marital Status  and the Earnings of Women</vt:lpstr>
      <vt:lpstr>Earnings Differences</vt:lpstr>
      <vt:lpstr>The Changing Career Objectives of Women</vt:lpstr>
      <vt:lpstr>Women Earning Professional Degrees</vt:lpstr>
      <vt:lpstr>Women as a Share of Persons  Graduating from College: 1961-2015</vt:lpstr>
      <vt:lpstr>Implications for the Future</vt:lpstr>
      <vt:lpstr>Implications for the Future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Earnings Differences Between Men and Women</dc:title>
  <dc:subject>Earnings Differences Between Men and Women</dc:subject>
  <dc:creator>Dr. Chuck Skipton</dc:creator>
  <cp:lastModifiedBy>Joseph Connors</cp:lastModifiedBy>
  <cp:revision>36</cp:revision>
  <dcterms:created xsi:type="dcterms:W3CDTF">2013-12-17T18:08:03Z</dcterms:created>
  <dcterms:modified xsi:type="dcterms:W3CDTF">2016-12-27T22:52:51Z</dcterms:modified>
</cp:coreProperties>
</file>