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87" r:id="rId26"/>
    <p:sldId id="288" r:id="rId27"/>
    <p:sldId id="279" r:id="rId28"/>
    <p:sldId id="28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5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F"/>
    <a:srgbClr val="F1F1E3"/>
    <a:srgbClr val="F4F6EE"/>
    <a:srgbClr val="E9EDDF"/>
    <a:srgbClr val="EFE5BB"/>
    <a:srgbClr val="E2DEEE"/>
    <a:srgbClr val="32302A"/>
    <a:srgbClr val="515A61"/>
    <a:srgbClr val="444C5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3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824" y="184"/>
      </p:cViewPr>
      <p:guideLst>
        <p:guide orient="horz" pos="593"/>
        <p:guide pos="54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kumimoji="0" lang="en-US" sz="240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4759" y="2610335"/>
            <a:ext cx="7634484" cy="80584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Economics of </a:t>
            </a:r>
            <a:r>
              <a:rPr lang="en-US" dirty="0"/>
              <a:t>Health Care </a:t>
            </a:r>
          </a:p>
        </p:txBody>
      </p:sp>
    </p:spTree>
    <p:extLst>
      <p:ext uri="{BB962C8B-B14F-4D97-AF65-F5344CB8AC3E}">
        <p14:creationId xmlns:p14="http://schemas.microsoft.com/office/powerpoint/2010/main" val="3194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1718"/>
            <a:ext cx="7772400" cy="91665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Third Party Payments</a:t>
            </a:r>
            <a:br>
              <a:rPr lang="en-US" dirty="0"/>
            </a:br>
            <a:r>
              <a:rPr lang="en-US" dirty="0"/>
              <a:t>and Health-Care Inflation </a:t>
            </a:r>
          </a:p>
        </p:txBody>
      </p:sp>
    </p:spTree>
    <p:extLst>
      <p:ext uri="{BB962C8B-B14F-4D97-AF65-F5344CB8AC3E}">
        <p14:creationId xmlns:p14="http://schemas.microsoft.com/office/powerpoint/2010/main" val="14810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6272"/>
            <a:ext cx="8904855" cy="94881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Growth of Third-Party </a:t>
            </a:r>
            <a:br>
              <a:rPr lang="en-US" dirty="0"/>
            </a:br>
            <a:r>
              <a:rPr lang="en-US" dirty="0"/>
              <a:t>Medical Service 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383999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Both the tax system and the Medicare and Medicaid programs have contributed to the growth of third-party payments.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</a:t>
            </a:r>
            <a:r>
              <a:rPr lang="en-US" dirty="0" smtClean="0">
                <a:solidFill>
                  <a:srgbClr val="32302A"/>
                </a:solidFill>
              </a:rPr>
              <a:t>2014, </a:t>
            </a:r>
            <a:r>
              <a:rPr lang="en-US" dirty="0">
                <a:solidFill>
                  <a:srgbClr val="32302A"/>
                </a:solidFill>
              </a:rPr>
              <a:t>third-party payments accounted for </a:t>
            </a:r>
            <a:r>
              <a:rPr lang="en-US" dirty="0" smtClean="0">
                <a:solidFill>
                  <a:srgbClr val="32302A"/>
                </a:solidFill>
              </a:rPr>
              <a:t>87.2% of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medical-care purchases, up from 44.8% in 1960.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Out-of-pocket spending of consumers accounted for only </a:t>
            </a:r>
            <a:r>
              <a:rPr lang="en-US" dirty="0" smtClean="0">
                <a:solidFill>
                  <a:srgbClr val="32302A"/>
                </a:solidFill>
              </a:rPr>
              <a:t>12.8% of </a:t>
            </a:r>
            <a:r>
              <a:rPr lang="en-US" dirty="0">
                <a:solidFill>
                  <a:srgbClr val="32302A"/>
                </a:solidFill>
              </a:rPr>
              <a:t>health-care spending in </a:t>
            </a:r>
            <a:r>
              <a:rPr lang="en-US" dirty="0" smtClean="0">
                <a:solidFill>
                  <a:srgbClr val="32302A"/>
                </a:solidFill>
              </a:rPr>
              <a:t>2014, </a:t>
            </a:r>
            <a:r>
              <a:rPr lang="en-US" dirty="0">
                <a:solidFill>
                  <a:srgbClr val="32302A"/>
                </a:solidFill>
              </a:rPr>
              <a:t>down from 55.2%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1960. </a:t>
            </a:r>
          </a:p>
        </p:txBody>
      </p:sp>
    </p:spTree>
    <p:extLst>
      <p:ext uri="{BB962C8B-B14F-4D97-AF65-F5344CB8AC3E}">
        <p14:creationId xmlns:p14="http://schemas.microsoft.com/office/powerpoint/2010/main" val="29690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595" y="1187952"/>
            <a:ext cx="7901355" cy="37279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7995"/>
            <a:ext cx="8904855" cy="59668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Out-of-Pocket vs 3</a:t>
            </a:r>
            <a:r>
              <a:rPr lang="en-US" baseline="30000" dirty="0" smtClean="0"/>
              <a:t>rd</a:t>
            </a:r>
            <a:r>
              <a:rPr lang="en-US" dirty="0" smtClean="0"/>
              <a:t>-Party Payments </a:t>
            </a:r>
            <a:br>
              <a:rPr lang="en-US" dirty="0" smtClean="0"/>
            </a:br>
            <a:r>
              <a:rPr lang="en-US" dirty="0" smtClean="0"/>
              <a:t>for Medical Care, 1960 and 2014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2137" y="4997151"/>
            <a:ext cx="8950412" cy="1583401"/>
          </a:xfrm>
        </p:spPr>
        <p:txBody>
          <a:bodyPr/>
          <a:lstStyle/>
          <a:p>
            <a:pPr marL="231775" indent="-231775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rgbClr val="32302A"/>
                </a:solidFill>
              </a:rPr>
              <a:t>The share of medical expenses covered by a </a:t>
            </a:r>
            <a:r>
              <a:rPr lang="en-US" sz="2400" dirty="0" smtClean="0">
                <a:solidFill>
                  <a:srgbClr val="32302A"/>
                </a:solidFill>
              </a:rPr>
              <a:t>3</a:t>
            </a:r>
            <a:r>
              <a:rPr lang="en-US" sz="2400" baseline="30000" dirty="0" smtClean="0">
                <a:solidFill>
                  <a:srgbClr val="32302A"/>
                </a:solidFill>
              </a:rPr>
              <a:t>rd</a:t>
            </a:r>
            <a:r>
              <a:rPr lang="en-US" sz="2400" dirty="0" smtClean="0">
                <a:solidFill>
                  <a:srgbClr val="32302A"/>
                </a:solidFill>
              </a:rPr>
              <a:t> party </a:t>
            </a:r>
            <a:r>
              <a:rPr lang="en-US" sz="2400" dirty="0">
                <a:solidFill>
                  <a:srgbClr val="32302A"/>
                </a:solidFill>
              </a:rPr>
              <a:t>(</a:t>
            </a:r>
            <a:r>
              <a:rPr lang="en-US" sz="2400" dirty="0" smtClean="0">
                <a:solidFill>
                  <a:srgbClr val="32302A"/>
                </a:solidFill>
              </a:rPr>
              <a:t>either by insurance </a:t>
            </a:r>
            <a:r>
              <a:rPr lang="en-US" sz="2400" dirty="0">
                <a:solidFill>
                  <a:srgbClr val="32302A"/>
                </a:solidFill>
              </a:rPr>
              <a:t>or the government) and the share paid directly by the consumer are shown here for both 1960 and </a:t>
            </a:r>
            <a:r>
              <a:rPr lang="en-US" sz="2400" dirty="0" smtClean="0">
                <a:solidFill>
                  <a:srgbClr val="32302A"/>
                </a:solidFill>
              </a:rPr>
              <a:t>2014.  </a:t>
            </a:r>
          </a:p>
          <a:p>
            <a:pPr marL="231775" indent="-231775">
              <a:lnSpc>
                <a:spcPts val="26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32302A"/>
                </a:solidFill>
              </a:rPr>
              <a:t>Note </a:t>
            </a:r>
            <a:r>
              <a:rPr lang="en-US" sz="2400" dirty="0">
                <a:solidFill>
                  <a:srgbClr val="32302A"/>
                </a:solidFill>
              </a:rPr>
              <a:t>the growth of the third-party payments.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878437" y="148081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878437" y="1480815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878437" y="204120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878437" y="2041203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878437" y="2601590"/>
            <a:ext cx="0" cy="342900"/>
          </a:xfrm>
          <a:prstGeom prst="rect">
            <a:avLst/>
          </a:prstGeom>
          <a:solidFill>
            <a:srgbClr val="53147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878437" y="2601590"/>
            <a:ext cx="0" cy="342900"/>
          </a:xfrm>
          <a:prstGeom prst="rect">
            <a:avLst/>
          </a:prstGeom>
          <a:solidFill>
            <a:srgbClr val="53147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878437" y="3870003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78437" y="3870003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878437" y="4430390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878437" y="4430390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grpSp>
        <p:nvGrpSpPr>
          <p:cNvPr id="38" name="Group 64"/>
          <p:cNvGrpSpPr>
            <a:grpSpLocks/>
          </p:cNvGrpSpPr>
          <p:nvPr/>
        </p:nvGrpSpPr>
        <p:grpSpPr bwMode="auto">
          <a:xfrm>
            <a:off x="1088797" y="1458209"/>
            <a:ext cx="1507954" cy="1490355"/>
            <a:chOff x="1172" y="760"/>
            <a:chExt cx="979" cy="1008"/>
          </a:xfrm>
        </p:grpSpPr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1172" y="760"/>
              <a:ext cx="979" cy="100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0" y="208"/>
                </a:cxn>
                <a:cxn ang="0">
                  <a:pos x="262" y="269"/>
                </a:cxn>
                <a:cxn ang="0">
                  <a:pos x="261" y="0"/>
                </a:cxn>
              </a:cxnLst>
              <a:rect l="0" t="0" r="r" b="b"/>
              <a:pathLst>
                <a:path w="262" h="269">
                  <a:moveTo>
                    <a:pt x="261" y="0"/>
                  </a:moveTo>
                  <a:cubicBezTo>
                    <a:pt x="136" y="0"/>
                    <a:pt x="28" y="86"/>
                    <a:pt x="0" y="208"/>
                  </a:cubicBezTo>
                  <a:lnTo>
                    <a:pt x="262" y="269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1F9B7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1591" y="1150"/>
              <a:ext cx="37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Public</a:t>
              </a: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/>
              </a:r>
              <a:b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22.1%</a:t>
              </a:r>
              <a:endPara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1" name="Group 63"/>
          <p:cNvGrpSpPr>
            <a:grpSpLocks/>
          </p:cNvGrpSpPr>
          <p:nvPr/>
        </p:nvGrpSpPr>
        <p:grpSpPr bwMode="auto">
          <a:xfrm>
            <a:off x="1042587" y="2603432"/>
            <a:ext cx="1554163" cy="1744662"/>
            <a:chOff x="1142" y="1539"/>
            <a:chExt cx="1009" cy="1180"/>
          </a:xfrm>
        </p:grpSpPr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142" y="1539"/>
              <a:ext cx="1009" cy="11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60"/>
                </a:cxn>
                <a:cxn ang="0">
                  <a:pos x="181" y="315"/>
                </a:cxn>
                <a:cxn ang="0">
                  <a:pos x="270" y="61"/>
                </a:cxn>
                <a:cxn ang="0">
                  <a:pos x="8" y="0"/>
                </a:cxn>
              </a:cxnLst>
              <a:rect l="0" t="0" r="r" b="b"/>
              <a:pathLst>
                <a:path w="270" h="315">
                  <a:moveTo>
                    <a:pt x="8" y="0"/>
                  </a:moveTo>
                  <a:cubicBezTo>
                    <a:pt x="3" y="20"/>
                    <a:pt x="1" y="40"/>
                    <a:pt x="1" y="60"/>
                  </a:cubicBezTo>
                  <a:cubicBezTo>
                    <a:pt x="0" y="175"/>
                    <a:pt x="73" y="277"/>
                    <a:pt x="181" y="315"/>
                  </a:cubicBezTo>
                  <a:lnTo>
                    <a:pt x="270" y="6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CAC8C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1351" y="1726"/>
              <a:ext cx="589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Private</a:t>
              </a:r>
              <a:b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health</a:t>
              </a:r>
              <a:b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insurance</a:t>
              </a: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/>
              </a:r>
              <a:b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22.7%</a:t>
              </a:r>
              <a:endPara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4" name="Group 74"/>
          <p:cNvGrpSpPr>
            <a:grpSpLocks/>
          </p:cNvGrpSpPr>
          <p:nvPr/>
        </p:nvGrpSpPr>
        <p:grpSpPr bwMode="auto">
          <a:xfrm>
            <a:off x="6568489" y="1458591"/>
            <a:ext cx="1253804" cy="1481484"/>
            <a:chOff x="4525" y="970"/>
            <a:chExt cx="814" cy="1002"/>
          </a:xfrm>
        </p:grpSpPr>
        <p:sp>
          <p:nvSpPr>
            <p:cNvPr id="45" name="Freeform 71"/>
            <p:cNvSpPr>
              <a:spLocks/>
            </p:cNvSpPr>
            <p:nvPr/>
          </p:nvSpPr>
          <p:spPr bwMode="auto">
            <a:xfrm>
              <a:off x="4525" y="970"/>
              <a:ext cx="814" cy="1002"/>
            </a:xfrm>
            <a:custGeom>
              <a:avLst/>
              <a:gdLst/>
              <a:ahLst/>
              <a:cxnLst>
                <a:cxn ang="0">
                  <a:pos x="277" y="140"/>
                </a:cxn>
                <a:cxn ang="0">
                  <a:pos x="0" y="0"/>
                </a:cxn>
                <a:cxn ang="0">
                  <a:pos x="0" y="343"/>
                </a:cxn>
                <a:cxn ang="0">
                  <a:pos x="277" y="140"/>
                </a:cxn>
              </a:cxnLst>
              <a:rect l="0" t="0" r="r" b="b"/>
              <a:pathLst>
                <a:path w="277" h="343">
                  <a:moveTo>
                    <a:pt x="277" y="140"/>
                  </a:moveTo>
                  <a:cubicBezTo>
                    <a:pt x="212" y="52"/>
                    <a:pt x="109" y="0"/>
                    <a:pt x="0" y="0"/>
                  </a:cubicBezTo>
                  <a:lnTo>
                    <a:pt x="0" y="343"/>
                  </a:lnTo>
                  <a:lnTo>
                    <a:pt x="277" y="140"/>
                  </a:lnTo>
                  <a:close/>
                </a:path>
              </a:pathLst>
            </a:custGeom>
            <a:solidFill>
              <a:srgbClr val="DCABE9"/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46" name="Group 55"/>
            <p:cNvGrpSpPr>
              <a:grpSpLocks/>
            </p:cNvGrpSpPr>
            <p:nvPr/>
          </p:nvGrpSpPr>
          <p:grpSpPr bwMode="auto">
            <a:xfrm>
              <a:off x="4597" y="1144"/>
              <a:ext cx="421" cy="460"/>
              <a:chOff x="2409" y="1525"/>
              <a:chExt cx="421" cy="460"/>
            </a:xfrm>
          </p:grpSpPr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2409" y="1525"/>
                <a:ext cx="421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Out of </a:t>
                </a:r>
                <a:b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pocket</a:t>
                </a:r>
                <a:endParaRPr lang="en-US" sz="18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8" name="Rectangle 54"/>
              <p:cNvSpPr>
                <a:spLocks noChangeArrowheads="1"/>
              </p:cNvSpPr>
              <p:nvPr/>
            </p:nvSpPr>
            <p:spPr bwMode="auto">
              <a:xfrm>
                <a:off x="2415" y="1831"/>
                <a:ext cx="37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 smtClean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12.8%</a:t>
                </a:r>
                <a:endParaRPr lang="en-US" sz="18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Group 65"/>
          <p:cNvGrpSpPr>
            <a:grpSpLocks/>
          </p:cNvGrpSpPr>
          <p:nvPr/>
        </p:nvGrpSpPr>
        <p:grpSpPr bwMode="auto">
          <a:xfrm>
            <a:off x="2077991" y="1449065"/>
            <a:ext cx="2060921" cy="2979233"/>
            <a:chOff x="1819" y="760"/>
            <a:chExt cx="1338" cy="2015"/>
          </a:xfrm>
        </p:grpSpPr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1819" y="760"/>
              <a:ext cx="1338" cy="2015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89" y="537"/>
                </a:cxn>
                <a:cxn ang="0">
                  <a:pos x="358" y="269"/>
                </a:cxn>
                <a:cxn ang="0">
                  <a:pos x="89" y="0"/>
                </a:cxn>
                <a:cxn ang="0">
                  <a:pos x="89" y="269"/>
                </a:cxn>
                <a:cxn ang="0">
                  <a:pos x="0" y="523"/>
                </a:cxn>
              </a:cxnLst>
              <a:rect l="0" t="0" r="r" b="b"/>
              <a:pathLst>
                <a:path w="358" h="538">
                  <a:moveTo>
                    <a:pt x="0" y="523"/>
                  </a:moveTo>
                  <a:cubicBezTo>
                    <a:pt x="29" y="532"/>
                    <a:pt x="59" y="537"/>
                    <a:pt x="89" y="537"/>
                  </a:cubicBezTo>
                  <a:cubicBezTo>
                    <a:pt x="237" y="538"/>
                    <a:pt x="358" y="417"/>
                    <a:pt x="358" y="269"/>
                  </a:cubicBezTo>
                  <a:cubicBezTo>
                    <a:pt x="358" y="120"/>
                    <a:pt x="237" y="0"/>
                    <a:pt x="89" y="0"/>
                  </a:cubicBezTo>
                  <a:lnTo>
                    <a:pt x="89" y="26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DCABE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51" name="Group 56"/>
            <p:cNvGrpSpPr>
              <a:grpSpLocks/>
            </p:cNvGrpSpPr>
            <p:nvPr/>
          </p:nvGrpSpPr>
          <p:grpSpPr bwMode="auto">
            <a:xfrm>
              <a:off x="2406" y="1513"/>
              <a:ext cx="421" cy="456"/>
              <a:chOff x="2409" y="1525"/>
              <a:chExt cx="421" cy="456"/>
            </a:xfrm>
          </p:grpSpPr>
          <p:sp>
            <p:nvSpPr>
              <p:cNvPr id="52" name="Rectangle 57"/>
              <p:cNvSpPr>
                <a:spLocks noChangeArrowheads="1"/>
              </p:cNvSpPr>
              <p:nvPr/>
            </p:nvSpPr>
            <p:spPr bwMode="auto">
              <a:xfrm>
                <a:off x="2409" y="1525"/>
                <a:ext cx="421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Out of </a:t>
                </a:r>
                <a:b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800" b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pocket</a:t>
                </a:r>
                <a:endParaRPr lang="en-US" sz="18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3" name="Rectangle 58"/>
              <p:cNvSpPr>
                <a:spLocks noChangeArrowheads="1"/>
              </p:cNvSpPr>
              <p:nvPr/>
            </p:nvSpPr>
            <p:spPr bwMode="auto">
              <a:xfrm>
                <a:off x="2415" y="1831"/>
                <a:ext cx="40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solidFill>
                      <a:srgbClr val="1F1A17"/>
                    </a:solidFill>
                    <a:latin typeface="+mj-lt"/>
                    <a:cs typeface="Times New Roman" pitchFamily="18" charset="0"/>
                  </a:rPr>
                  <a:t>55.2 %</a:t>
                </a:r>
                <a:endParaRPr lang="en-US" sz="18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Rectangle 61"/>
          <p:cNvSpPr>
            <a:spLocks noChangeArrowheads="1"/>
          </p:cNvSpPr>
          <p:nvPr/>
        </p:nvSpPr>
        <p:spPr bwMode="auto">
          <a:xfrm>
            <a:off x="2252962" y="4560248"/>
            <a:ext cx="51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1960</a:t>
            </a:r>
            <a:endParaRPr lang="en-US" sz="2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>
            <a:off x="6263368" y="4560248"/>
            <a:ext cx="519373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2014</a:t>
            </a:r>
            <a:endParaRPr lang="en-US" sz="2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29240" y="1451179"/>
            <a:ext cx="3087500" cy="2963678"/>
            <a:chOff x="5587998" y="1532464"/>
            <a:chExt cx="3182112" cy="3182112"/>
          </a:xfrm>
        </p:grpSpPr>
        <p:sp>
          <p:nvSpPr>
            <p:cNvPr id="57" name="Pie 56"/>
            <p:cNvSpPr>
              <a:spLocks noChangeAspect="1"/>
            </p:cNvSpPr>
            <p:nvPr/>
          </p:nvSpPr>
          <p:spPr bwMode="auto">
            <a:xfrm>
              <a:off x="5587998" y="1532464"/>
              <a:ext cx="3182112" cy="3182112"/>
            </a:xfrm>
            <a:prstGeom prst="pie">
              <a:avLst>
                <a:gd name="adj1" fmla="val 6373851"/>
                <a:gd name="adj2" fmla="val 16200000"/>
              </a:avLst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6207126" y="2702454"/>
              <a:ext cx="591461" cy="48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Public</a:t>
              </a: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/>
              </a:r>
              <a:b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47.9%</a:t>
              </a:r>
              <a:endPara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34" y="1451173"/>
            <a:ext cx="3087500" cy="2963678"/>
            <a:chOff x="5587992" y="1532458"/>
            <a:chExt cx="3182112" cy="3182112"/>
          </a:xfrm>
        </p:grpSpPr>
        <p:sp>
          <p:nvSpPr>
            <p:cNvPr id="60" name="Pie 59"/>
            <p:cNvSpPr>
              <a:spLocks noChangeAspect="1"/>
            </p:cNvSpPr>
            <p:nvPr/>
          </p:nvSpPr>
          <p:spPr bwMode="auto">
            <a:xfrm>
              <a:off x="5587992" y="1532458"/>
              <a:ext cx="3182112" cy="3182112"/>
            </a:xfrm>
            <a:prstGeom prst="pie">
              <a:avLst>
                <a:gd name="adj1" fmla="val 19468595"/>
                <a:gd name="adj2" fmla="val 6377531"/>
              </a:avLst>
            </a:prstGeom>
            <a:solidFill>
              <a:srgbClr val="FCAC8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469717" y="3117321"/>
              <a:ext cx="935169" cy="95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Private</a:t>
              </a:r>
              <a:b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health</a:t>
              </a:r>
              <a:b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insurance</a:t>
              </a: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/>
              </a:r>
              <a:b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</a:br>
              <a:r>
                <a:rPr lang="en-US" sz="18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39.3%</a:t>
              </a:r>
              <a:endPara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0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1114"/>
            <a:ext cx="8904855" cy="100086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Subsidies, Third-Party Payments,</a:t>
            </a:r>
            <a:br>
              <a:rPr lang="en-US" dirty="0"/>
            </a:br>
            <a:r>
              <a:rPr lang="en-US" dirty="0"/>
              <a:t>and Health-Care Inflation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768863" cy="41801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Economic theory indicates that the growth of subsidies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to health-care </a:t>
            </a:r>
            <a:r>
              <a:rPr lang="en-US" dirty="0">
                <a:solidFill>
                  <a:srgbClr val="32302A"/>
                </a:solidFill>
              </a:rPr>
              <a:t>consumers and expansion in third-party payments </a:t>
            </a:r>
            <a:r>
              <a:rPr lang="en-US" dirty="0" smtClean="0">
                <a:solidFill>
                  <a:srgbClr val="32302A"/>
                </a:solidFill>
              </a:rPr>
              <a:t>will </a:t>
            </a:r>
            <a:r>
              <a:rPr lang="en-US" dirty="0">
                <a:solidFill>
                  <a:srgbClr val="32302A"/>
                </a:solidFill>
              </a:rPr>
              <a:t>push the prices and expenditures of medical services upward.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Growth of subsidies, like those provided by Medicare </a:t>
            </a:r>
            <a:r>
              <a:rPr lang="en-US" dirty="0" smtClean="0">
                <a:solidFill>
                  <a:srgbClr val="32302A"/>
                </a:solidFill>
              </a:rPr>
              <a:t>and Medicaid</a:t>
            </a:r>
            <a:r>
              <a:rPr lang="en-US" dirty="0">
                <a:solidFill>
                  <a:srgbClr val="32302A"/>
                </a:solidFill>
              </a:rPr>
              <a:t>, </a:t>
            </a:r>
            <a:r>
              <a:rPr lang="en-US" dirty="0" smtClean="0">
                <a:solidFill>
                  <a:srgbClr val="32302A"/>
                </a:solidFill>
              </a:rPr>
              <a:t>will increase </a:t>
            </a:r>
            <a:r>
              <a:rPr lang="en-US" dirty="0">
                <a:solidFill>
                  <a:srgbClr val="32302A"/>
                </a:solidFill>
              </a:rPr>
              <a:t>the demand for medical care. </a:t>
            </a:r>
            <a:endParaRPr lang="en-US" dirty="0" smtClean="0">
              <a:solidFill>
                <a:srgbClr val="32302A"/>
              </a:solidFill>
            </a:endParaRPr>
          </a:p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stronger demand will lead to higher prices, particularly if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supply is inelastic.</a:t>
            </a:r>
          </a:p>
        </p:txBody>
      </p:sp>
    </p:spTree>
    <p:extLst>
      <p:ext uri="{BB962C8B-B14F-4D97-AF65-F5344CB8AC3E}">
        <p14:creationId xmlns:p14="http://schemas.microsoft.com/office/powerpoint/2010/main" val="4882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2964675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Growth of third-party payments reduces the incentive of both consumers and producers to economize.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Consumers have less incentive to economize because someone else is paying the bill.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Producers have less incentive to economize because consumers are insensitive to the prices charged.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1115"/>
            <a:ext cx="8904855" cy="98523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Subsidies, Third-Party Payments,</a:t>
            </a:r>
            <a:br>
              <a:rPr lang="en-US" dirty="0"/>
            </a:br>
            <a:r>
              <a:rPr lang="en-US" dirty="0"/>
              <a:t>and Health-Care Inflation </a:t>
            </a:r>
          </a:p>
        </p:txBody>
      </p:sp>
    </p:spTree>
    <p:extLst>
      <p:ext uri="{BB962C8B-B14F-4D97-AF65-F5344CB8AC3E}">
        <p14:creationId xmlns:p14="http://schemas.microsoft.com/office/powerpoint/2010/main" val="895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6060"/>
            <a:ext cx="8904855" cy="9959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700" dirty="0"/>
              <a:t>Ratio of Health-Care Price Indexes</a:t>
            </a:r>
            <a:br>
              <a:rPr lang="en-US" sz="3700" dirty="0"/>
            </a:br>
            <a:r>
              <a:rPr lang="en-US" sz="3700" dirty="0"/>
              <a:t>to the Consumer Price </a:t>
            </a:r>
            <a:r>
              <a:rPr lang="en-US" sz="3700" dirty="0" smtClean="0"/>
              <a:t>Index, 1960-2015</a:t>
            </a:r>
            <a:endParaRPr lang="en-US" sz="3700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2760541"/>
            <a:ext cx="30695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Since 1960, the prices of medical services have risen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more than twice </a:t>
            </a:r>
            <a:r>
              <a:rPr lang="en-US" sz="2400" dirty="0">
                <a:latin typeface="+mj-lt"/>
                <a:cs typeface="Times New Roman" pitchFamily="18" charset="0"/>
              </a:rPr>
              <a:t>as rapidly as the general price level.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3763"/>
          <a:stretch/>
        </p:blipFill>
        <p:spPr>
          <a:xfrm>
            <a:off x="3144031" y="1732768"/>
            <a:ext cx="5787024" cy="4023360"/>
          </a:xfrm>
          <a:prstGeom prst="roundRect">
            <a:avLst>
              <a:gd name="adj" fmla="val 3621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Rectangle 132"/>
          <p:cNvSpPr>
            <a:spLocks noChangeArrowheads="1"/>
          </p:cNvSpPr>
          <p:nvPr/>
        </p:nvSpPr>
        <p:spPr bwMode="auto">
          <a:xfrm>
            <a:off x="3768144" y="1795406"/>
            <a:ext cx="5014786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Ratio of Health-Care Price Index to CPI</a:t>
            </a:r>
            <a:endParaRPr lang="en-US" sz="12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6272"/>
            <a:ext cx="8904855" cy="97225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Subsidies, Third-Party Payments,</a:t>
            </a:r>
            <a:br>
              <a:rPr lang="en-US" dirty="0"/>
            </a:br>
            <a:r>
              <a:rPr lang="en-US" dirty="0"/>
              <a:t>and Health-Care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249575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summary, both subsidies and third-party payments have pushed health-care prices upward.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rising health-care prices and expenditures are not surprising. They are an outgrowth of the policies and changing incentive structure of the last </a:t>
            </a:r>
            <a:r>
              <a:rPr lang="en-US" dirty="0" smtClean="0">
                <a:solidFill>
                  <a:srgbClr val="32302A"/>
                </a:solidFill>
              </a:rPr>
              <a:t>five </a:t>
            </a:r>
            <a:r>
              <a:rPr lang="en-US" dirty="0">
                <a:solidFill>
                  <a:srgbClr val="32302A"/>
                </a:solidFill>
              </a:rPr>
              <a:t>decades. </a:t>
            </a:r>
          </a:p>
        </p:txBody>
      </p:sp>
    </p:spTree>
    <p:extLst>
      <p:ext uri="{BB962C8B-B14F-4D97-AF65-F5344CB8AC3E}">
        <p14:creationId xmlns:p14="http://schemas.microsoft.com/office/powerpoint/2010/main" val="34007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15" y="529192"/>
            <a:ext cx="7772400" cy="106514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Growth of the Elderly</a:t>
            </a:r>
            <a:br>
              <a:rPr lang="en-US" dirty="0"/>
            </a:br>
            <a:r>
              <a:rPr lang="en-US" dirty="0"/>
              <a:t>Population and Health Care</a:t>
            </a:r>
          </a:p>
        </p:txBody>
      </p:sp>
    </p:spTree>
    <p:extLst>
      <p:ext uri="{BB962C8B-B14F-4D97-AF65-F5344CB8AC3E}">
        <p14:creationId xmlns:p14="http://schemas.microsoft.com/office/powerpoint/2010/main" val="17392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7482"/>
            <a:ext cx="8904855" cy="658156"/>
          </a:xfrm>
        </p:spPr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337889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As </a:t>
            </a:r>
            <a:r>
              <a:rPr lang="en-US" dirty="0" smtClean="0">
                <a:solidFill>
                  <a:srgbClr val="32302A"/>
                </a:solidFill>
              </a:rPr>
              <a:t>more and more of the </a:t>
            </a:r>
            <a:r>
              <a:rPr lang="en-US" dirty="0">
                <a:solidFill>
                  <a:srgbClr val="32302A"/>
                </a:solidFill>
              </a:rPr>
              <a:t>baby boom generation </a:t>
            </a:r>
            <a:r>
              <a:rPr lang="en-US" dirty="0" smtClean="0">
                <a:solidFill>
                  <a:srgbClr val="32302A"/>
                </a:solidFill>
              </a:rPr>
              <a:t>reaches 70 </a:t>
            </a:r>
            <a:r>
              <a:rPr lang="en-US" dirty="0">
                <a:solidFill>
                  <a:srgbClr val="32302A"/>
                </a:solidFill>
              </a:rPr>
              <a:t>during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years following 2015, the elderly population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the U.S. </a:t>
            </a:r>
            <a:r>
              <a:rPr lang="en-US" dirty="0" smtClean="0">
                <a:solidFill>
                  <a:srgbClr val="32302A"/>
                </a:solidFill>
              </a:rPr>
              <a:t>will </a:t>
            </a:r>
            <a:r>
              <a:rPr lang="en-US" dirty="0">
                <a:solidFill>
                  <a:srgbClr val="32302A"/>
                </a:solidFill>
              </a:rPr>
              <a:t>grow rapidly.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growth of the elderly population during 2015 – 2035 will increase both subsidy levels and third </a:t>
            </a:r>
            <a:r>
              <a:rPr lang="en-US" dirty="0" smtClean="0">
                <a:solidFill>
                  <a:srgbClr val="32302A"/>
                </a:solidFill>
              </a:rPr>
              <a:t>party payments</a:t>
            </a:r>
            <a:r>
              <a:rPr lang="en-US" dirty="0">
                <a:solidFill>
                  <a:srgbClr val="32302A"/>
                </a:solidFill>
              </a:rPr>
              <a:t>. Under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current structure, this will push both health-care prices and expenditures upward. </a:t>
            </a:r>
          </a:p>
        </p:txBody>
      </p:sp>
    </p:spTree>
    <p:extLst>
      <p:ext uri="{BB962C8B-B14F-4D97-AF65-F5344CB8AC3E}">
        <p14:creationId xmlns:p14="http://schemas.microsoft.com/office/powerpoint/2010/main" val="199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46765" y="1602699"/>
            <a:ext cx="4923693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101936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Growth in the U.S. Population</a:t>
            </a:r>
            <a:br>
              <a:rPr lang="en-US" dirty="0"/>
            </a:br>
            <a:r>
              <a:rPr lang="en-US" dirty="0"/>
              <a:t>Age 70 and Over: 2000-2040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1" y="2295845"/>
            <a:ext cx="3858024" cy="28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The U.S. population more than 70 years old will </a:t>
            </a:r>
            <a:r>
              <a:rPr lang="en-US" sz="2400" dirty="0">
                <a:latin typeface="+mj-lt"/>
                <a:cs typeface="Times New Roman" pitchFamily="18" charset="0"/>
              </a:rPr>
              <a:t>soar </a:t>
            </a:r>
            <a:r>
              <a:rPr lang="en-US" sz="2400" dirty="0" smtClean="0">
                <a:latin typeface="+mj-lt"/>
                <a:cs typeface="Times New Roman" pitchFamily="18" charset="0"/>
              </a:rPr>
              <a:t/>
            </a:r>
            <a:br>
              <a:rPr lang="en-US" sz="2400" dirty="0" smtClean="0">
                <a:latin typeface="+mj-lt"/>
                <a:cs typeface="Times New Roman" pitchFamily="18" charset="0"/>
              </a:rPr>
            </a:br>
            <a:r>
              <a:rPr lang="en-US" sz="24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400" dirty="0">
                <a:latin typeface="+mj-lt"/>
                <a:cs typeface="Times New Roman" pitchFamily="18" charset="0"/>
              </a:rPr>
              <a:t>the decades immediately ahead. 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This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factor will </a:t>
            </a:r>
            <a:r>
              <a:rPr lang="en-US" sz="2400" dirty="0">
                <a:latin typeface="+mj-lt"/>
                <a:cs typeface="Times New Roman" pitchFamily="18" charset="0"/>
              </a:rPr>
              <a:t>make it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/>
            </a:r>
            <a:br>
              <a:rPr lang="en-US" sz="2400" dirty="0" smtClean="0">
                <a:latin typeface="+mj-lt"/>
                <a:cs typeface="Times New Roman" pitchFamily="18" charset="0"/>
              </a:rPr>
            </a:br>
            <a:r>
              <a:rPr lang="en-US" sz="2400" dirty="0" smtClean="0">
                <a:latin typeface="+mj-lt"/>
                <a:cs typeface="Times New Roman" pitchFamily="18" charset="0"/>
              </a:rPr>
              <a:t>very difficult </a:t>
            </a:r>
            <a:r>
              <a:rPr lang="en-US" sz="2400" dirty="0">
                <a:latin typeface="+mj-lt"/>
                <a:cs typeface="Times New Roman" pitchFamily="18" charset="0"/>
              </a:rPr>
              <a:t>to control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the growth </a:t>
            </a:r>
            <a:r>
              <a:rPr lang="en-US" sz="2400" dirty="0">
                <a:latin typeface="+mj-lt"/>
                <a:cs typeface="Times New Roman" pitchFamily="18" charset="0"/>
              </a:rPr>
              <a:t>of health-care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prices </a:t>
            </a:r>
            <a:r>
              <a:rPr lang="en-US" sz="2400" dirty="0">
                <a:latin typeface="+mj-lt"/>
                <a:cs typeface="Times New Roman" pitchFamily="18" charset="0"/>
              </a:rPr>
              <a:t>and spending. </a:t>
            </a:r>
          </a:p>
        </p:txBody>
      </p:sp>
      <p:sp>
        <p:nvSpPr>
          <p:cNvPr id="162" name="Rectangle 17"/>
          <p:cNvSpPr>
            <a:spLocks noChangeArrowheads="1"/>
          </p:cNvSpPr>
          <p:nvPr/>
        </p:nvSpPr>
        <p:spPr bwMode="auto">
          <a:xfrm>
            <a:off x="4211663" y="1732203"/>
            <a:ext cx="4096511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Number of Americans Age 70 and Over</a:t>
            </a:r>
            <a:b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60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(millions)</a:t>
            </a:r>
            <a:endParaRPr lang="en-US" i="1" dirty="0">
              <a:solidFill>
                <a:srgbClr val="1F1A17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1" name="Rectangle 20"/>
          <p:cNvSpPr>
            <a:spLocks noChangeArrowheads="1"/>
          </p:cNvSpPr>
          <p:nvPr/>
        </p:nvSpPr>
        <p:spPr bwMode="auto">
          <a:xfrm>
            <a:off x="4580277" y="55719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2000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3" name="Line 54"/>
          <p:cNvSpPr>
            <a:spLocks noChangeShapeType="1"/>
          </p:cNvSpPr>
          <p:nvPr/>
        </p:nvSpPr>
        <p:spPr bwMode="auto">
          <a:xfrm>
            <a:off x="4354884" y="5505267"/>
            <a:ext cx="41001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74" name="Rectangle 55"/>
          <p:cNvSpPr>
            <a:spLocks noChangeArrowheads="1"/>
          </p:cNvSpPr>
          <p:nvPr/>
        </p:nvSpPr>
        <p:spPr bwMode="auto">
          <a:xfrm>
            <a:off x="5397899" y="55719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5" name="Rectangle 56"/>
          <p:cNvSpPr>
            <a:spLocks noChangeArrowheads="1"/>
          </p:cNvSpPr>
          <p:nvPr/>
        </p:nvSpPr>
        <p:spPr bwMode="auto">
          <a:xfrm>
            <a:off x="6206377" y="55719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2020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6" name="Rectangle 57"/>
          <p:cNvSpPr>
            <a:spLocks noChangeArrowheads="1"/>
          </p:cNvSpPr>
          <p:nvPr/>
        </p:nvSpPr>
        <p:spPr bwMode="auto">
          <a:xfrm>
            <a:off x="6987423" y="55719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2030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78" name="Group 75"/>
          <p:cNvGrpSpPr>
            <a:grpSpLocks/>
          </p:cNvGrpSpPr>
          <p:nvPr/>
        </p:nvGrpSpPr>
        <p:grpSpPr bwMode="auto">
          <a:xfrm>
            <a:off x="4490565" y="3852676"/>
            <a:ext cx="675889" cy="1600813"/>
            <a:chOff x="1783" y="2044"/>
            <a:chExt cx="318" cy="1350"/>
          </a:xfrm>
        </p:grpSpPr>
        <p:sp>
          <p:nvSpPr>
            <p:cNvPr id="179" name="Rectangle 59"/>
            <p:cNvSpPr>
              <a:spLocks noChangeArrowheads="1"/>
            </p:cNvSpPr>
            <p:nvPr/>
          </p:nvSpPr>
          <p:spPr bwMode="auto">
            <a:xfrm>
              <a:off x="1788" y="2291"/>
              <a:ext cx="288" cy="1103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0" name="Rectangle 64"/>
            <p:cNvSpPr>
              <a:spLocks noChangeArrowheads="1"/>
            </p:cNvSpPr>
            <p:nvPr/>
          </p:nvSpPr>
          <p:spPr bwMode="auto">
            <a:xfrm>
              <a:off x="1783" y="2044"/>
              <a:ext cx="31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25.6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1" name="Group 76"/>
          <p:cNvGrpSpPr>
            <a:grpSpLocks/>
          </p:cNvGrpSpPr>
          <p:nvPr/>
        </p:nvGrpSpPr>
        <p:grpSpPr bwMode="auto">
          <a:xfrm>
            <a:off x="5294611" y="3696595"/>
            <a:ext cx="726902" cy="1756896"/>
            <a:chOff x="2424" y="1973"/>
            <a:chExt cx="342" cy="1483"/>
          </a:xfrm>
        </p:grpSpPr>
        <p:sp>
          <p:nvSpPr>
            <p:cNvPr id="182" name="Rectangle 60"/>
            <p:cNvSpPr>
              <a:spLocks noChangeArrowheads="1"/>
            </p:cNvSpPr>
            <p:nvPr/>
          </p:nvSpPr>
          <p:spPr bwMode="auto">
            <a:xfrm>
              <a:off x="2424" y="2221"/>
              <a:ext cx="288" cy="1235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3" name="Rectangle 65"/>
            <p:cNvSpPr>
              <a:spLocks noChangeArrowheads="1"/>
            </p:cNvSpPr>
            <p:nvPr/>
          </p:nvSpPr>
          <p:spPr bwMode="auto">
            <a:xfrm>
              <a:off x="2477" y="1973"/>
              <a:ext cx="28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28.0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4" name="Group 77"/>
          <p:cNvGrpSpPr>
            <a:grpSpLocks/>
          </p:cNvGrpSpPr>
          <p:nvPr/>
        </p:nvGrpSpPr>
        <p:grpSpPr bwMode="auto">
          <a:xfrm>
            <a:off x="6089056" y="3391197"/>
            <a:ext cx="843801" cy="2062294"/>
            <a:chOff x="3071" y="1781"/>
            <a:chExt cx="397" cy="1741"/>
          </a:xfrm>
        </p:grpSpPr>
        <p:sp>
          <p:nvSpPr>
            <p:cNvPr id="185" name="Rectangle 61"/>
            <p:cNvSpPr>
              <a:spLocks noChangeArrowheads="1"/>
            </p:cNvSpPr>
            <p:nvPr/>
          </p:nvSpPr>
          <p:spPr bwMode="auto">
            <a:xfrm>
              <a:off x="3071" y="2032"/>
              <a:ext cx="288" cy="1490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6" name="Rectangle 66"/>
            <p:cNvSpPr>
              <a:spLocks noChangeArrowheads="1"/>
            </p:cNvSpPr>
            <p:nvPr/>
          </p:nvSpPr>
          <p:spPr bwMode="auto">
            <a:xfrm>
              <a:off x="3122" y="1781"/>
              <a:ext cx="34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38.2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7" name="Group 81"/>
          <p:cNvGrpSpPr>
            <a:grpSpLocks/>
          </p:cNvGrpSpPr>
          <p:nvPr/>
        </p:nvGrpSpPr>
        <p:grpSpPr bwMode="auto">
          <a:xfrm>
            <a:off x="6891933" y="2671118"/>
            <a:ext cx="782164" cy="2782373"/>
            <a:chOff x="3422" y="1424"/>
            <a:chExt cx="368" cy="2348"/>
          </a:xfrm>
        </p:grpSpPr>
        <p:sp>
          <p:nvSpPr>
            <p:cNvPr id="188" name="Rectangle 62"/>
            <p:cNvSpPr>
              <a:spLocks noChangeArrowheads="1"/>
            </p:cNvSpPr>
            <p:nvPr/>
          </p:nvSpPr>
          <p:spPr bwMode="auto">
            <a:xfrm>
              <a:off x="3422" y="1673"/>
              <a:ext cx="288" cy="2099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9" name="Rectangle 67"/>
            <p:cNvSpPr>
              <a:spLocks noChangeArrowheads="1"/>
            </p:cNvSpPr>
            <p:nvPr/>
          </p:nvSpPr>
          <p:spPr bwMode="auto">
            <a:xfrm>
              <a:off x="3479" y="1424"/>
              <a:ext cx="31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53</a:t>
              </a:r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.7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90" name="Group 82"/>
          <p:cNvGrpSpPr>
            <a:grpSpLocks/>
          </p:cNvGrpSpPr>
          <p:nvPr/>
        </p:nvGrpSpPr>
        <p:grpSpPr bwMode="auto">
          <a:xfrm>
            <a:off x="7685650" y="2201923"/>
            <a:ext cx="612125" cy="3251569"/>
            <a:chOff x="4384" y="1151"/>
            <a:chExt cx="288" cy="2576"/>
          </a:xfrm>
        </p:grpSpPr>
        <p:sp>
          <p:nvSpPr>
            <p:cNvPr id="191" name="Rectangle 63"/>
            <p:cNvSpPr>
              <a:spLocks noChangeArrowheads="1"/>
            </p:cNvSpPr>
            <p:nvPr/>
          </p:nvSpPr>
          <p:spPr bwMode="auto">
            <a:xfrm>
              <a:off x="4384" y="1387"/>
              <a:ext cx="288" cy="2340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2" name="Rectangle 68"/>
            <p:cNvSpPr>
              <a:spLocks noChangeArrowheads="1"/>
            </p:cNvSpPr>
            <p:nvPr/>
          </p:nvSpPr>
          <p:spPr bwMode="auto">
            <a:xfrm>
              <a:off x="4442" y="1151"/>
              <a:ext cx="17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63</a:t>
              </a:r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.6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3" name="Rectangle 58"/>
          <p:cNvSpPr>
            <a:spLocks noChangeArrowheads="1"/>
          </p:cNvSpPr>
          <p:nvPr/>
        </p:nvSpPr>
        <p:spPr bwMode="auto">
          <a:xfrm>
            <a:off x="7805045" y="5571942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2040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434" y="552638"/>
            <a:ext cx="7772400" cy="102606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Structure of the </a:t>
            </a:r>
            <a:br>
              <a:rPr lang="en-US" dirty="0"/>
            </a:br>
            <a:r>
              <a:rPr lang="en-US" dirty="0"/>
              <a:t>Health-Care Industry </a:t>
            </a:r>
          </a:p>
        </p:txBody>
      </p:sp>
    </p:spTree>
    <p:extLst>
      <p:ext uri="{BB962C8B-B14F-4D97-AF65-F5344CB8AC3E}">
        <p14:creationId xmlns:p14="http://schemas.microsoft.com/office/powerpoint/2010/main" val="2336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45477"/>
            <a:ext cx="8229600" cy="1633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829"/>
            <a:ext cx="7772400" cy="108077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What Accounts for </a:t>
            </a:r>
            <a:br>
              <a:rPr lang="en-US" dirty="0" smtClean="0"/>
            </a:br>
            <a:r>
              <a:rPr lang="en-US" dirty="0" smtClean="0"/>
              <a:t>the Poor Performance of </a:t>
            </a:r>
            <a:br>
              <a:rPr lang="en-US" dirty="0" smtClean="0"/>
            </a:br>
            <a:r>
              <a:rPr lang="en-US" dirty="0" smtClean="0"/>
              <a:t>the Health Care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41801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There are </a:t>
            </a:r>
            <a:r>
              <a:rPr lang="en-US" u="sng" dirty="0">
                <a:solidFill>
                  <a:srgbClr val="32302A"/>
                </a:solidFill>
              </a:rPr>
              <a:t>four</a:t>
            </a:r>
            <a:r>
              <a:rPr lang="en-US" dirty="0">
                <a:solidFill>
                  <a:srgbClr val="32302A"/>
                </a:solidFill>
              </a:rPr>
              <a:t> major reasons for the poor performance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the health care </a:t>
            </a:r>
            <a:r>
              <a:rPr lang="en-US" dirty="0" smtClean="0">
                <a:solidFill>
                  <a:srgbClr val="32302A"/>
                </a:solidFill>
              </a:rPr>
              <a:t>industry:</a:t>
            </a:r>
            <a:endParaRPr lang="en-US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Government programs promote a </a:t>
            </a:r>
            <a:r>
              <a:rPr lang="en-US" sz="2800" b="1" i="1" dirty="0">
                <a:solidFill>
                  <a:srgbClr val="32302A"/>
                </a:solidFill>
              </a:rPr>
              <a:t>third-party payment system </a:t>
            </a:r>
            <a:r>
              <a:rPr lang="en-US" sz="2800" dirty="0">
                <a:solidFill>
                  <a:srgbClr val="32302A"/>
                </a:solidFill>
              </a:rPr>
              <a:t>that </a:t>
            </a:r>
            <a:r>
              <a:rPr lang="en-US" sz="2800" i="1" u="sng" dirty="0">
                <a:solidFill>
                  <a:srgbClr val="32302A"/>
                </a:solidFill>
              </a:rPr>
              <a:t>erodes the incentive to economize</a:t>
            </a:r>
            <a:r>
              <a:rPr lang="en-US" sz="2800" dirty="0">
                <a:solidFill>
                  <a:srgbClr val="32302A"/>
                </a:solidFill>
              </a:rPr>
              <a:t>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32302A"/>
                </a:solidFill>
              </a:rPr>
              <a:t>tax advantage </a:t>
            </a:r>
            <a:r>
              <a:rPr lang="en-US" sz="2800" dirty="0">
                <a:solidFill>
                  <a:srgbClr val="32302A"/>
                </a:solidFill>
              </a:rPr>
              <a:t>provided for the purchase of health insurance </a:t>
            </a:r>
            <a:r>
              <a:rPr lang="en-US" sz="2800" b="1" i="1" dirty="0">
                <a:solidFill>
                  <a:srgbClr val="32302A"/>
                </a:solidFill>
              </a:rPr>
              <a:t>through one’s employer</a:t>
            </a:r>
            <a:r>
              <a:rPr lang="en-US" sz="2800" dirty="0">
                <a:solidFill>
                  <a:srgbClr val="32302A"/>
                </a:solidFill>
              </a:rPr>
              <a:t> undermines competition and makes it very costly for individuals or families to purchase a health insurance policy that fits their preferences.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6272"/>
            <a:ext cx="8904855" cy="90191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Four Reasons for Poor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Health Care Industry</a:t>
            </a:r>
          </a:p>
        </p:txBody>
      </p:sp>
    </p:spTree>
    <p:extLst>
      <p:ext uri="{BB962C8B-B14F-4D97-AF65-F5344CB8AC3E}">
        <p14:creationId xmlns:p14="http://schemas.microsoft.com/office/powerpoint/2010/main" val="20643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6271"/>
            <a:ext cx="8904855" cy="101914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Four Reasons for Poor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Health Care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41801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There are </a:t>
            </a:r>
            <a:r>
              <a:rPr lang="en-US" u="sng" dirty="0">
                <a:solidFill>
                  <a:srgbClr val="32302A"/>
                </a:solidFill>
              </a:rPr>
              <a:t>four</a:t>
            </a:r>
            <a:r>
              <a:rPr lang="en-US" dirty="0">
                <a:solidFill>
                  <a:srgbClr val="32302A"/>
                </a:solidFill>
              </a:rPr>
              <a:t> major reasons for the poor performance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the health care </a:t>
            </a:r>
            <a:r>
              <a:rPr lang="en-US" dirty="0" smtClean="0">
                <a:solidFill>
                  <a:srgbClr val="32302A"/>
                </a:solidFill>
              </a:rPr>
              <a:t>industry:                              </a:t>
            </a:r>
            <a:r>
              <a:rPr lang="en-US" sz="2400" i="1" dirty="0" smtClean="0">
                <a:solidFill>
                  <a:srgbClr val="32302A"/>
                </a:solidFill>
              </a:rPr>
              <a:t>(continued…)</a:t>
            </a:r>
            <a:endParaRPr lang="en-US" i="1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state regulations</a:t>
            </a:r>
            <a:r>
              <a:rPr lang="en-US" sz="2800" dirty="0">
                <a:solidFill>
                  <a:srgbClr val="32302A"/>
                </a:solidFill>
              </a:rPr>
              <a:t> drive up cost by forcing insurers to cover numerous items such as in vitro fertilization,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drug </a:t>
            </a:r>
            <a:r>
              <a:rPr lang="en-US" sz="2800" dirty="0">
                <a:solidFill>
                  <a:srgbClr val="32302A"/>
                </a:solidFill>
              </a:rPr>
              <a:t>rehabilitation, marriage counseling, acupuncture, and massage therapy. 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Federal regulations</a:t>
            </a:r>
            <a:r>
              <a:rPr lang="en-US" sz="2800" dirty="0">
                <a:solidFill>
                  <a:srgbClr val="32302A"/>
                </a:solidFill>
              </a:rPr>
              <a:t> reduce competition by preventing consumers from purchasing a health insurance plan offered in another state  </a:t>
            </a:r>
          </a:p>
        </p:txBody>
      </p:sp>
    </p:spTree>
    <p:extLst>
      <p:ext uri="{BB962C8B-B14F-4D97-AF65-F5344CB8AC3E}">
        <p14:creationId xmlns:p14="http://schemas.microsoft.com/office/powerpoint/2010/main" val="2123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3293" y="404947"/>
            <a:ext cx="8229600" cy="1810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829"/>
            <a:ext cx="7772400" cy="108077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The Affordable Care Act:  </a:t>
            </a:r>
            <a:br>
              <a:rPr lang="en-US" dirty="0" smtClean="0"/>
            </a:br>
            <a:r>
              <a:rPr lang="en-US" dirty="0" smtClean="0"/>
              <a:t>Major Provisions and </a:t>
            </a:r>
            <a:br>
              <a:rPr lang="en-US" dirty="0" smtClean="0"/>
            </a:br>
            <a:r>
              <a:rPr lang="en-US" dirty="0" smtClean="0"/>
              <a:t>the Expected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5"/>
            <a:ext cx="8883749" cy="5442769"/>
          </a:xfrm>
        </p:spPr>
        <p:txBody>
          <a:bodyPr/>
          <a:lstStyle/>
          <a:p>
            <a:pPr marL="231775" indent="-231775">
              <a:lnSpc>
                <a:spcPts val="30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Everyone is </a:t>
            </a:r>
            <a:r>
              <a:rPr lang="en-US" sz="2700" dirty="0">
                <a:solidFill>
                  <a:srgbClr val="32302A"/>
                </a:solidFill>
              </a:rPr>
              <a:t>required to purchase an approved health insurance policy. </a:t>
            </a:r>
            <a:r>
              <a:rPr lang="en-US" sz="2700" dirty="0" smtClean="0">
                <a:solidFill>
                  <a:srgbClr val="32302A"/>
                </a:solidFill>
              </a:rPr>
              <a:t>Tax </a:t>
            </a:r>
            <a:r>
              <a:rPr lang="en-US" sz="2700" dirty="0">
                <a:solidFill>
                  <a:srgbClr val="32302A"/>
                </a:solidFill>
              </a:rPr>
              <a:t>penalties are imposed </a:t>
            </a:r>
            <a:r>
              <a:rPr lang="en-US" sz="2700" dirty="0" smtClean="0">
                <a:solidFill>
                  <a:srgbClr val="32302A"/>
                </a:solidFill>
              </a:rPr>
              <a:t>annually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on </a:t>
            </a:r>
            <a:r>
              <a:rPr lang="en-US" sz="2700" dirty="0">
                <a:solidFill>
                  <a:srgbClr val="32302A"/>
                </a:solidFill>
              </a:rPr>
              <a:t>those who do not comply. 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631825" lvl="1" indent="-231775">
              <a:lnSpc>
                <a:spcPts val="30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In </a:t>
            </a:r>
            <a:r>
              <a:rPr lang="en-US" sz="2700" dirty="0">
                <a:solidFill>
                  <a:srgbClr val="32302A"/>
                </a:solidFill>
              </a:rPr>
              <a:t>2016, </a:t>
            </a:r>
            <a:r>
              <a:rPr lang="en-US" sz="2700" dirty="0" smtClean="0">
                <a:solidFill>
                  <a:srgbClr val="32302A"/>
                </a:solidFill>
              </a:rPr>
              <a:t>the tax </a:t>
            </a:r>
            <a:r>
              <a:rPr lang="en-US" sz="2700" dirty="0">
                <a:solidFill>
                  <a:srgbClr val="32302A"/>
                </a:solidFill>
              </a:rPr>
              <a:t>penalty </a:t>
            </a:r>
            <a:r>
              <a:rPr lang="en-US" sz="2700" dirty="0" smtClean="0">
                <a:solidFill>
                  <a:srgbClr val="32302A"/>
                </a:solidFill>
              </a:rPr>
              <a:t>was </a:t>
            </a:r>
            <a:r>
              <a:rPr lang="en-US" sz="2700" dirty="0">
                <a:solidFill>
                  <a:srgbClr val="32302A"/>
                </a:solidFill>
              </a:rPr>
              <a:t>$695 </a:t>
            </a:r>
            <a:r>
              <a:rPr lang="en-US" sz="2700" dirty="0" smtClean="0">
                <a:solidFill>
                  <a:srgbClr val="32302A"/>
                </a:solidFill>
              </a:rPr>
              <a:t>for </a:t>
            </a:r>
            <a:r>
              <a:rPr lang="en-US" sz="2700" dirty="0">
                <a:solidFill>
                  <a:srgbClr val="32302A"/>
                </a:solidFill>
              </a:rPr>
              <a:t>individuals and up to three times that amount </a:t>
            </a:r>
            <a:r>
              <a:rPr lang="en-US" sz="2700" dirty="0" smtClean="0">
                <a:solidFill>
                  <a:srgbClr val="32302A"/>
                </a:solidFill>
              </a:rPr>
              <a:t>for </a:t>
            </a:r>
            <a:r>
              <a:rPr lang="en-US" sz="2700" dirty="0">
                <a:solidFill>
                  <a:srgbClr val="32302A"/>
                </a:solidFill>
              </a:rPr>
              <a:t>families.</a:t>
            </a:r>
          </a:p>
          <a:p>
            <a:pPr marL="231775" indent="-231775">
              <a:lnSpc>
                <a:spcPts val="30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Employers </a:t>
            </a:r>
            <a:r>
              <a:rPr lang="en-US" sz="2700" dirty="0">
                <a:solidFill>
                  <a:srgbClr val="32302A"/>
                </a:solidFill>
              </a:rPr>
              <a:t>with 50 or more employees are required to either provide approved health insurance </a:t>
            </a:r>
            <a:r>
              <a:rPr lang="en-US" sz="2700" dirty="0" smtClean="0">
                <a:solidFill>
                  <a:srgbClr val="32302A"/>
                </a:solidFill>
              </a:rPr>
              <a:t>or </a:t>
            </a:r>
            <a:r>
              <a:rPr lang="en-US" sz="2700" dirty="0">
                <a:solidFill>
                  <a:srgbClr val="32302A"/>
                </a:solidFill>
              </a:rPr>
              <a:t>pay a $</a:t>
            </a:r>
            <a:r>
              <a:rPr lang="en-US" sz="2700" dirty="0" smtClean="0">
                <a:solidFill>
                  <a:srgbClr val="32302A"/>
                </a:solidFill>
              </a:rPr>
              <a:t>2,000 </a:t>
            </a:r>
            <a:r>
              <a:rPr lang="en-US" sz="2700" dirty="0">
                <a:solidFill>
                  <a:srgbClr val="32302A"/>
                </a:solidFill>
              </a:rPr>
              <a:t>fine </a:t>
            </a:r>
            <a:r>
              <a:rPr lang="en-US" sz="2700" dirty="0" smtClean="0">
                <a:solidFill>
                  <a:srgbClr val="32302A"/>
                </a:solidFill>
              </a:rPr>
              <a:t>annually </a:t>
            </a:r>
            <a:r>
              <a:rPr lang="en-US" sz="2700" dirty="0">
                <a:solidFill>
                  <a:srgbClr val="32302A"/>
                </a:solidFill>
              </a:rPr>
              <a:t>for each full-time equivalent employee.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631825" lvl="1" indent="-231775">
              <a:lnSpc>
                <a:spcPts val="30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This </a:t>
            </a:r>
            <a:r>
              <a:rPr lang="en-US" sz="2700" dirty="0">
                <a:solidFill>
                  <a:srgbClr val="32302A"/>
                </a:solidFill>
              </a:rPr>
              <a:t>mandate does not apply to </a:t>
            </a:r>
            <a:r>
              <a:rPr lang="en-US" sz="2700" dirty="0" smtClean="0">
                <a:solidFill>
                  <a:srgbClr val="32302A"/>
                </a:solidFill>
              </a:rPr>
              <a:t>part-time employees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– </a:t>
            </a:r>
            <a:r>
              <a:rPr lang="en-US" sz="2700" dirty="0">
                <a:solidFill>
                  <a:srgbClr val="32302A"/>
                </a:solidFill>
              </a:rPr>
              <a:t>those working less than 30 hours per week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71184"/>
            <a:ext cx="8904855" cy="104377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Major Provisions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Affordable Care Act</a:t>
            </a:r>
          </a:p>
        </p:txBody>
      </p:sp>
    </p:spTree>
    <p:extLst>
      <p:ext uri="{BB962C8B-B14F-4D97-AF65-F5344CB8AC3E}">
        <p14:creationId xmlns:p14="http://schemas.microsoft.com/office/powerpoint/2010/main" val="15444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6"/>
            <a:ext cx="8883749" cy="5290906"/>
          </a:xfrm>
        </p:spPr>
        <p:txBody>
          <a:bodyPr/>
          <a:lstStyle/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act establishes </a:t>
            </a:r>
            <a:r>
              <a:rPr lang="en-US" sz="2700" dirty="0" smtClean="0">
                <a:solidFill>
                  <a:srgbClr val="32302A"/>
                </a:solidFill>
              </a:rPr>
              <a:t>health-care exchanges </a:t>
            </a:r>
            <a:r>
              <a:rPr lang="en-US" sz="2700" dirty="0">
                <a:solidFill>
                  <a:srgbClr val="32302A"/>
                </a:solidFill>
              </a:rPr>
              <a:t>operated by </a:t>
            </a:r>
            <a:r>
              <a:rPr lang="en-US" sz="2700" dirty="0" smtClean="0">
                <a:solidFill>
                  <a:srgbClr val="32302A"/>
                </a:solidFill>
              </a:rPr>
              <a:t>either the state </a:t>
            </a:r>
            <a:r>
              <a:rPr lang="en-US" sz="2700" dirty="0">
                <a:solidFill>
                  <a:srgbClr val="32302A"/>
                </a:solidFill>
              </a:rPr>
              <a:t>or </a:t>
            </a:r>
            <a:r>
              <a:rPr lang="en-US" sz="2700" dirty="0" smtClean="0">
                <a:solidFill>
                  <a:srgbClr val="32302A"/>
                </a:solidFill>
              </a:rPr>
              <a:t>federal governments </a:t>
            </a:r>
            <a:r>
              <a:rPr lang="en-US" sz="2700" dirty="0">
                <a:solidFill>
                  <a:srgbClr val="32302A"/>
                </a:solidFill>
              </a:rPr>
              <a:t>and provides subsidies for the purchase of health care insurance for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those </a:t>
            </a:r>
            <a:r>
              <a:rPr lang="en-US" sz="2700" dirty="0">
                <a:solidFill>
                  <a:srgbClr val="32302A"/>
                </a:solidFill>
              </a:rPr>
              <a:t>with incomes up to </a:t>
            </a:r>
            <a:r>
              <a:rPr lang="en-US" sz="2700" dirty="0" smtClean="0">
                <a:solidFill>
                  <a:srgbClr val="32302A"/>
                </a:solidFill>
              </a:rPr>
              <a:t>400% </a:t>
            </a:r>
            <a:r>
              <a:rPr lang="en-US" sz="2700" dirty="0">
                <a:solidFill>
                  <a:srgbClr val="32302A"/>
                </a:solidFill>
              </a:rPr>
              <a:t>of the poverty level.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Those </a:t>
            </a:r>
            <a:r>
              <a:rPr lang="en-US" sz="2700" dirty="0">
                <a:solidFill>
                  <a:srgbClr val="32302A"/>
                </a:solidFill>
              </a:rPr>
              <a:t>with incomes of </a:t>
            </a:r>
            <a:r>
              <a:rPr lang="en-US" sz="2700" dirty="0" smtClean="0">
                <a:solidFill>
                  <a:srgbClr val="32302A"/>
                </a:solidFill>
              </a:rPr>
              <a:t>133% </a:t>
            </a:r>
            <a:r>
              <a:rPr lang="en-US" sz="2700" dirty="0">
                <a:solidFill>
                  <a:srgbClr val="32302A"/>
                </a:solidFill>
              </a:rPr>
              <a:t>of the poverty level will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be </a:t>
            </a:r>
            <a:r>
              <a:rPr lang="en-US" sz="2700" dirty="0">
                <a:solidFill>
                  <a:srgbClr val="32302A"/>
                </a:solidFill>
              </a:rPr>
              <a:t>covered by Medicaid.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As </a:t>
            </a:r>
            <a:r>
              <a:rPr lang="en-US" sz="2700" dirty="0">
                <a:solidFill>
                  <a:srgbClr val="32302A"/>
                </a:solidFill>
              </a:rPr>
              <a:t>income increases from </a:t>
            </a:r>
            <a:r>
              <a:rPr lang="en-US" sz="2700" dirty="0" smtClean="0">
                <a:solidFill>
                  <a:srgbClr val="32302A"/>
                </a:solidFill>
              </a:rPr>
              <a:t>134% </a:t>
            </a:r>
            <a:r>
              <a:rPr lang="en-US" sz="2700" dirty="0">
                <a:solidFill>
                  <a:srgbClr val="32302A"/>
                </a:solidFill>
              </a:rPr>
              <a:t>to </a:t>
            </a:r>
            <a:r>
              <a:rPr lang="en-US" sz="2700" dirty="0" smtClean="0">
                <a:solidFill>
                  <a:srgbClr val="32302A"/>
                </a:solidFill>
              </a:rPr>
              <a:t>400% </a:t>
            </a:r>
            <a:r>
              <a:rPr lang="en-US" sz="2700" dirty="0">
                <a:solidFill>
                  <a:srgbClr val="32302A"/>
                </a:solidFill>
              </a:rPr>
              <a:t>of the poverty level, </a:t>
            </a:r>
            <a:r>
              <a:rPr lang="en-US" sz="2700" dirty="0" smtClean="0">
                <a:solidFill>
                  <a:srgbClr val="32302A"/>
                </a:solidFill>
              </a:rPr>
              <a:t>the subsidy </a:t>
            </a:r>
            <a:r>
              <a:rPr lang="en-US" sz="2700" dirty="0">
                <a:solidFill>
                  <a:srgbClr val="32302A"/>
                </a:solidFill>
              </a:rPr>
              <a:t>will be reduced by about </a:t>
            </a:r>
            <a:r>
              <a:rPr lang="en-US" sz="2700" dirty="0" smtClean="0">
                <a:solidFill>
                  <a:srgbClr val="32302A"/>
                </a:solidFill>
              </a:rPr>
              <a:t>25% </a:t>
            </a:r>
            <a:r>
              <a:rPr lang="en-US" sz="2700" dirty="0">
                <a:solidFill>
                  <a:srgbClr val="32302A"/>
                </a:solidFill>
              </a:rPr>
              <a:t>of additional earnings. 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Insurers are </a:t>
            </a:r>
            <a:r>
              <a:rPr lang="en-US" sz="2700" dirty="0">
                <a:solidFill>
                  <a:srgbClr val="32302A"/>
                </a:solidFill>
              </a:rPr>
              <a:t>required to cover children of policyholders up to age 26 and prohibited from charging higher rates or rejecting anyone because of </a:t>
            </a:r>
            <a:r>
              <a:rPr lang="en-US" sz="2700" dirty="0" smtClean="0">
                <a:solidFill>
                  <a:srgbClr val="32302A"/>
                </a:solidFill>
              </a:rPr>
              <a:t>a pre-existing </a:t>
            </a:r>
            <a:r>
              <a:rPr lang="en-US" sz="2700" dirty="0">
                <a:solidFill>
                  <a:srgbClr val="32302A"/>
                </a:solidFill>
              </a:rPr>
              <a:t>health condition.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71184"/>
            <a:ext cx="8904855" cy="104377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Major Provisions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Affordable Care Act</a:t>
            </a:r>
          </a:p>
        </p:txBody>
      </p:sp>
    </p:spTree>
    <p:extLst>
      <p:ext uri="{BB962C8B-B14F-4D97-AF65-F5344CB8AC3E}">
        <p14:creationId xmlns:p14="http://schemas.microsoft.com/office/powerpoint/2010/main" val="20985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-45848"/>
            <a:ext cx="8904855" cy="603292"/>
          </a:xfrm>
        </p:spPr>
        <p:txBody>
          <a:bodyPr/>
          <a:lstStyle/>
          <a:p>
            <a:r>
              <a:rPr lang="en-US" dirty="0" smtClean="0"/>
              <a:t>Major Implications of</a:t>
            </a:r>
            <a:br>
              <a:rPr lang="en-US" dirty="0" smtClean="0"/>
            </a:br>
            <a:r>
              <a:rPr lang="en-US" dirty="0" smtClean="0"/>
              <a:t>the 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5"/>
            <a:ext cx="8883749" cy="5359935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The act is highly complex and unpredictable </a:t>
            </a:r>
            <a:r>
              <a:rPr lang="en-US" sz="2700" dirty="0" smtClean="0">
                <a:solidFill>
                  <a:srgbClr val="32302A"/>
                </a:solidFill>
              </a:rPr>
              <a:t>secondary </a:t>
            </a:r>
            <a:r>
              <a:rPr lang="en-US" sz="2700" dirty="0">
                <a:solidFill>
                  <a:srgbClr val="32302A"/>
                </a:solidFill>
              </a:rPr>
              <a:t>effects are likely. But the following </a:t>
            </a:r>
            <a:r>
              <a:rPr lang="en-US" sz="2700" dirty="0" smtClean="0">
                <a:solidFill>
                  <a:srgbClr val="32302A"/>
                </a:solidFill>
              </a:rPr>
              <a:t>3 </a:t>
            </a:r>
            <a:r>
              <a:rPr lang="en-US" sz="2700" dirty="0">
                <a:solidFill>
                  <a:srgbClr val="32302A"/>
                </a:solidFill>
              </a:rPr>
              <a:t>effects are predictable: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Part</a:t>
            </a:r>
            <a:r>
              <a:rPr lang="en-US" sz="2700" dirty="0">
                <a:solidFill>
                  <a:srgbClr val="32302A"/>
                </a:solidFill>
              </a:rPr>
              <a:t>-time </a:t>
            </a:r>
            <a:r>
              <a:rPr lang="en-US" sz="2700" dirty="0" smtClean="0">
                <a:solidFill>
                  <a:srgbClr val="32302A"/>
                </a:solidFill>
              </a:rPr>
              <a:t>work </a:t>
            </a:r>
            <a:r>
              <a:rPr lang="en-US" sz="2700" dirty="0">
                <a:solidFill>
                  <a:srgbClr val="32302A"/>
                </a:solidFill>
              </a:rPr>
              <a:t>will grow </a:t>
            </a:r>
            <a:r>
              <a:rPr lang="en-US" sz="2700" dirty="0" smtClean="0">
                <a:solidFill>
                  <a:srgbClr val="32302A"/>
                </a:solidFill>
              </a:rPr>
              <a:t>relative </a:t>
            </a:r>
            <a:r>
              <a:rPr lang="en-US" sz="2700" dirty="0">
                <a:solidFill>
                  <a:srgbClr val="32302A"/>
                </a:solidFill>
              </a:rPr>
              <a:t>to full-</a:t>
            </a:r>
            <a:r>
              <a:rPr lang="en-US" sz="2700" dirty="0" smtClean="0">
                <a:solidFill>
                  <a:srgbClr val="32302A"/>
                </a:solidFill>
              </a:rPr>
              <a:t>time, because </a:t>
            </a:r>
            <a:r>
              <a:rPr lang="en-US" sz="2700" dirty="0">
                <a:solidFill>
                  <a:srgbClr val="32302A"/>
                </a:solidFill>
              </a:rPr>
              <a:t>employers will not have to </a:t>
            </a:r>
            <a:r>
              <a:rPr lang="en-US" sz="2700" dirty="0" smtClean="0">
                <a:solidFill>
                  <a:srgbClr val="32302A"/>
                </a:solidFill>
              </a:rPr>
              <a:t>pay </a:t>
            </a:r>
            <a:r>
              <a:rPr lang="en-US" sz="2700" dirty="0">
                <a:solidFill>
                  <a:srgbClr val="32302A"/>
                </a:solidFill>
              </a:rPr>
              <a:t>the $</a:t>
            </a:r>
            <a:r>
              <a:rPr lang="en-US" sz="2700" dirty="0" smtClean="0">
                <a:solidFill>
                  <a:srgbClr val="32302A"/>
                </a:solidFill>
              </a:rPr>
              <a:t>2,000 </a:t>
            </a:r>
            <a:r>
              <a:rPr lang="en-US" sz="2700" dirty="0">
                <a:solidFill>
                  <a:srgbClr val="32302A"/>
                </a:solidFill>
              </a:rPr>
              <a:t>penalty if health insurance is not provided to employees </a:t>
            </a:r>
            <a:r>
              <a:rPr lang="en-US" sz="2700" dirty="0" smtClean="0">
                <a:solidFill>
                  <a:srgbClr val="32302A"/>
                </a:solidFill>
              </a:rPr>
              <a:t>working </a:t>
            </a:r>
            <a:r>
              <a:rPr lang="en-US" sz="2700" dirty="0">
                <a:solidFill>
                  <a:srgbClr val="32302A"/>
                </a:solidFill>
              </a:rPr>
              <a:t>less than 30 hours per week.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Many </a:t>
            </a:r>
            <a:r>
              <a:rPr lang="en-US" sz="2700" dirty="0">
                <a:solidFill>
                  <a:srgbClr val="32302A"/>
                </a:solidFill>
              </a:rPr>
              <a:t>employers with a high proportion of </a:t>
            </a:r>
            <a:r>
              <a:rPr lang="en-US" sz="2700" dirty="0" smtClean="0">
                <a:solidFill>
                  <a:srgbClr val="32302A"/>
                </a:solidFill>
              </a:rPr>
              <a:t>middle- </a:t>
            </a:r>
            <a:r>
              <a:rPr lang="en-US" sz="2700" dirty="0">
                <a:solidFill>
                  <a:srgbClr val="32302A"/>
                </a:solidFill>
              </a:rPr>
              <a:t>and </a:t>
            </a:r>
            <a:r>
              <a:rPr lang="en-US" sz="2700" dirty="0" smtClean="0">
                <a:solidFill>
                  <a:srgbClr val="32302A"/>
                </a:solidFill>
              </a:rPr>
              <a:t>low-income </a:t>
            </a:r>
            <a:r>
              <a:rPr lang="en-US" sz="2700" dirty="0">
                <a:solidFill>
                  <a:srgbClr val="32302A"/>
                </a:solidFill>
              </a:rPr>
              <a:t>employees will drop their health insurance </a:t>
            </a:r>
            <a:r>
              <a:rPr lang="en-US" sz="2700" dirty="0" smtClean="0">
                <a:solidFill>
                  <a:srgbClr val="32302A"/>
                </a:solidFill>
              </a:rPr>
              <a:t>because </a:t>
            </a:r>
            <a:r>
              <a:rPr lang="en-US" sz="2700" dirty="0">
                <a:solidFill>
                  <a:srgbClr val="32302A"/>
                </a:solidFill>
              </a:rPr>
              <a:t>the heavily subsidized </a:t>
            </a:r>
            <a:r>
              <a:rPr lang="en-US" sz="2700" dirty="0" smtClean="0">
                <a:solidFill>
                  <a:srgbClr val="32302A"/>
                </a:solidFill>
              </a:rPr>
              <a:t>exchange plans will </a:t>
            </a:r>
            <a:r>
              <a:rPr lang="en-US" sz="2700" dirty="0">
                <a:solidFill>
                  <a:srgbClr val="32302A"/>
                </a:solidFill>
              </a:rPr>
              <a:t>be more attractive to persons with incomes </a:t>
            </a:r>
            <a:r>
              <a:rPr lang="en-US" sz="2700" dirty="0" smtClean="0">
                <a:solidFill>
                  <a:srgbClr val="32302A"/>
                </a:solidFill>
              </a:rPr>
              <a:t>less </a:t>
            </a:r>
            <a:r>
              <a:rPr lang="en-US" sz="2700" dirty="0">
                <a:solidFill>
                  <a:srgbClr val="32302A"/>
                </a:solidFill>
              </a:rPr>
              <a:t>than </a:t>
            </a:r>
            <a:r>
              <a:rPr lang="en-US" sz="2700" dirty="0" smtClean="0">
                <a:solidFill>
                  <a:srgbClr val="32302A"/>
                </a:solidFill>
              </a:rPr>
              <a:t>250% </a:t>
            </a:r>
            <a:r>
              <a:rPr lang="en-US" sz="2700" dirty="0">
                <a:solidFill>
                  <a:srgbClr val="32302A"/>
                </a:solidFill>
              </a:rPr>
              <a:t>of the poverty level. This response will increase the number receiving subsidies and drive up </a:t>
            </a:r>
            <a:r>
              <a:rPr lang="en-US" sz="2700" dirty="0" smtClean="0">
                <a:solidFill>
                  <a:srgbClr val="32302A"/>
                </a:solidFill>
              </a:rPr>
              <a:t>future cost. 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-45848"/>
            <a:ext cx="8904855" cy="603292"/>
          </a:xfrm>
        </p:spPr>
        <p:txBody>
          <a:bodyPr/>
          <a:lstStyle/>
          <a:p>
            <a:r>
              <a:rPr lang="en-US"/>
              <a:t>Major Implications of</a:t>
            </a:r>
            <a:br>
              <a:rPr lang="en-US"/>
            </a:br>
            <a:r>
              <a:rPr lang="en-US"/>
              <a:t>the 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5"/>
            <a:ext cx="8883749" cy="5263295"/>
          </a:xfrm>
        </p:spPr>
        <p:txBody>
          <a:bodyPr/>
          <a:lstStyle/>
          <a:p>
            <a:pPr marL="914400" lvl="1" indent="-514350">
              <a:buFont typeface="+mj-lt"/>
              <a:buAutoNum type="arabicPeriod" startAt="3"/>
            </a:pPr>
            <a:r>
              <a:rPr lang="en-US" sz="2700" dirty="0" smtClean="0">
                <a:solidFill>
                  <a:srgbClr val="32302A"/>
                </a:solidFill>
              </a:rPr>
              <a:t>When payroll </a:t>
            </a:r>
            <a:r>
              <a:rPr lang="en-US" sz="2700" dirty="0">
                <a:solidFill>
                  <a:srgbClr val="32302A"/>
                </a:solidFill>
              </a:rPr>
              <a:t>and income taxes are combined with the </a:t>
            </a:r>
            <a:r>
              <a:rPr lang="en-US" sz="2700" dirty="0" smtClean="0">
                <a:solidFill>
                  <a:srgbClr val="32302A"/>
                </a:solidFill>
              </a:rPr>
              <a:t>phase-out </a:t>
            </a:r>
            <a:r>
              <a:rPr lang="en-US" sz="2700" dirty="0">
                <a:solidFill>
                  <a:srgbClr val="32302A"/>
                </a:solidFill>
              </a:rPr>
              <a:t>of </a:t>
            </a:r>
            <a:r>
              <a:rPr lang="en-US" sz="2700" dirty="0" smtClean="0">
                <a:solidFill>
                  <a:srgbClr val="32302A"/>
                </a:solidFill>
              </a:rPr>
              <a:t>health insurance subsidies, </a:t>
            </a:r>
            <a:r>
              <a:rPr lang="en-US" sz="2700" dirty="0">
                <a:solidFill>
                  <a:srgbClr val="32302A"/>
                </a:solidFill>
              </a:rPr>
              <a:t>the effective marginal tax rate of those making between </a:t>
            </a:r>
            <a:r>
              <a:rPr lang="en-US" sz="2700" dirty="0" smtClean="0">
                <a:solidFill>
                  <a:srgbClr val="32302A"/>
                </a:solidFill>
              </a:rPr>
              <a:t>134% </a:t>
            </a:r>
            <a:r>
              <a:rPr lang="en-US" sz="2700" dirty="0">
                <a:solidFill>
                  <a:srgbClr val="32302A"/>
                </a:solidFill>
              </a:rPr>
              <a:t>and </a:t>
            </a:r>
            <a:r>
              <a:rPr lang="en-US" sz="2700" dirty="0" smtClean="0">
                <a:solidFill>
                  <a:srgbClr val="32302A"/>
                </a:solidFill>
              </a:rPr>
              <a:t>400% </a:t>
            </a:r>
            <a:r>
              <a:rPr lang="en-US" sz="2700" dirty="0">
                <a:solidFill>
                  <a:srgbClr val="32302A"/>
                </a:solidFill>
              </a:rPr>
              <a:t>of the poverty </a:t>
            </a:r>
            <a:r>
              <a:rPr lang="en-US" sz="2700" dirty="0" smtClean="0">
                <a:solidFill>
                  <a:srgbClr val="32302A"/>
                </a:solidFill>
              </a:rPr>
              <a:t>level often soars to 50% or more.</a:t>
            </a:r>
          </a:p>
          <a:p>
            <a:pPr marL="1314450" lvl="2" indent="-514350"/>
            <a:r>
              <a:rPr lang="en-US" sz="2700" dirty="0" smtClean="0">
                <a:solidFill>
                  <a:srgbClr val="32302A"/>
                </a:solidFill>
              </a:rPr>
              <a:t>Because many individuals in this income range get </a:t>
            </a:r>
            <a:r>
              <a:rPr lang="en-US" sz="2700" dirty="0">
                <a:solidFill>
                  <a:srgbClr val="32302A"/>
                </a:solidFill>
              </a:rPr>
              <a:t>to keep </a:t>
            </a:r>
            <a:r>
              <a:rPr lang="en-US" sz="2700" dirty="0" smtClean="0">
                <a:solidFill>
                  <a:srgbClr val="32302A"/>
                </a:solidFill>
              </a:rPr>
              <a:t>less than half </a:t>
            </a:r>
            <a:r>
              <a:rPr lang="en-US" sz="2700" dirty="0">
                <a:solidFill>
                  <a:srgbClr val="32302A"/>
                </a:solidFill>
              </a:rPr>
              <a:t>of an increase in earnings, </a:t>
            </a:r>
            <a:r>
              <a:rPr lang="en-US" sz="2700" dirty="0" smtClean="0">
                <a:solidFill>
                  <a:srgbClr val="32302A"/>
                </a:solidFill>
              </a:rPr>
              <a:t>their </a:t>
            </a:r>
            <a:r>
              <a:rPr lang="en-US" sz="2700" dirty="0">
                <a:solidFill>
                  <a:srgbClr val="32302A"/>
                </a:solidFill>
              </a:rPr>
              <a:t>incentive </a:t>
            </a: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develop </a:t>
            </a:r>
            <a:r>
              <a:rPr lang="en-US" sz="2700" dirty="0" smtClean="0">
                <a:solidFill>
                  <a:srgbClr val="32302A"/>
                </a:solidFill>
              </a:rPr>
              <a:t>skills </a:t>
            </a:r>
            <a:r>
              <a:rPr lang="en-US" sz="2700" dirty="0">
                <a:solidFill>
                  <a:srgbClr val="32302A"/>
                </a:solidFill>
              </a:rPr>
              <a:t>and take </a:t>
            </a:r>
            <a:r>
              <a:rPr lang="en-US" sz="2700" dirty="0" smtClean="0">
                <a:solidFill>
                  <a:srgbClr val="32302A"/>
                </a:solidFill>
              </a:rPr>
              <a:t>steps to move up the income </a:t>
            </a:r>
            <a:r>
              <a:rPr lang="en-US" sz="2700" dirty="0">
                <a:solidFill>
                  <a:srgbClr val="32302A"/>
                </a:solidFill>
              </a:rPr>
              <a:t>ladder </a:t>
            </a:r>
            <a:r>
              <a:rPr lang="en-US" sz="2700" dirty="0" smtClean="0">
                <a:solidFill>
                  <a:srgbClr val="32302A"/>
                </a:solidFill>
              </a:rPr>
              <a:t>is </a:t>
            </a:r>
            <a:r>
              <a:rPr lang="en-US" sz="2700" dirty="0">
                <a:solidFill>
                  <a:srgbClr val="32302A"/>
                </a:solidFill>
              </a:rPr>
              <a:t>substantially </a:t>
            </a:r>
            <a:r>
              <a:rPr lang="en-US" sz="2700" dirty="0" smtClean="0">
                <a:solidFill>
                  <a:srgbClr val="32302A"/>
                </a:solidFill>
              </a:rPr>
              <a:t>reduced.</a:t>
            </a:r>
          </a:p>
          <a:p>
            <a:pPr marL="1314450" lvl="2" indent="-514350"/>
            <a:r>
              <a:rPr lang="en-US" sz="2700" dirty="0" smtClean="0">
                <a:solidFill>
                  <a:srgbClr val="32302A"/>
                </a:solidFill>
              </a:rPr>
              <a:t>Growth </a:t>
            </a:r>
            <a:r>
              <a:rPr lang="en-US" sz="2700" dirty="0">
                <a:solidFill>
                  <a:srgbClr val="32302A"/>
                </a:solidFill>
              </a:rPr>
              <a:t>will slow, </a:t>
            </a:r>
            <a:r>
              <a:rPr lang="en-US" sz="2700" dirty="0" smtClean="0">
                <a:solidFill>
                  <a:srgbClr val="32302A"/>
                </a:solidFill>
              </a:rPr>
              <a:t>income </a:t>
            </a:r>
            <a:r>
              <a:rPr lang="en-US" sz="2700" dirty="0">
                <a:solidFill>
                  <a:srgbClr val="32302A"/>
                </a:solidFill>
              </a:rPr>
              <a:t>mobility </a:t>
            </a:r>
            <a:r>
              <a:rPr lang="en-US" sz="2700" dirty="0" smtClean="0">
                <a:solidFill>
                  <a:srgbClr val="32302A"/>
                </a:solidFill>
              </a:rPr>
              <a:t>will decline, </a:t>
            </a:r>
            <a:r>
              <a:rPr lang="en-US" sz="2700" dirty="0">
                <a:solidFill>
                  <a:srgbClr val="32302A"/>
                </a:solidFill>
              </a:rPr>
              <a:t>and the size of the underground economy will </a:t>
            </a:r>
            <a:r>
              <a:rPr lang="en-US" sz="2700" dirty="0" smtClean="0">
                <a:solidFill>
                  <a:srgbClr val="32302A"/>
                </a:solidFill>
              </a:rPr>
              <a:t>grow.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71184"/>
            <a:ext cx="8904855" cy="87020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</a:t>
            </a:r>
            <a:r>
              <a:rPr lang="en-US" dirty="0" smtClean="0"/>
              <a:t>Affordable </a:t>
            </a:r>
            <a:r>
              <a:rPr lang="en-US" dirty="0"/>
              <a:t>Care </a:t>
            </a:r>
            <a:r>
              <a:rPr lang="en-US" dirty="0" smtClean="0"/>
              <a:t>Act (ACA) </a:t>
            </a:r>
            <a:br>
              <a:rPr lang="en-US" dirty="0" smtClean="0"/>
            </a:br>
            <a:r>
              <a:rPr lang="en-US" dirty="0" smtClean="0"/>
              <a:t>on Health-Care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55"/>
            <a:ext cx="8883749" cy="5249489"/>
          </a:xfrm>
        </p:spPr>
        <p:txBody>
          <a:bodyPr/>
          <a:lstStyle/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The third-party payment system drives health care prices upward. If anything, the ACA </a:t>
            </a:r>
            <a:r>
              <a:rPr lang="en-US" sz="2700" dirty="0">
                <a:solidFill>
                  <a:srgbClr val="32302A"/>
                </a:solidFill>
              </a:rPr>
              <a:t>will </a:t>
            </a:r>
            <a:r>
              <a:rPr lang="en-US" sz="2700" dirty="0" smtClean="0">
                <a:solidFill>
                  <a:srgbClr val="32302A"/>
                </a:solidFill>
              </a:rPr>
              <a:t>increase </a:t>
            </a:r>
            <a:r>
              <a:rPr lang="en-US" sz="2700" dirty="0">
                <a:solidFill>
                  <a:srgbClr val="32302A"/>
                </a:solidFill>
              </a:rPr>
              <a:t>the share </a:t>
            </a:r>
            <a:r>
              <a:rPr lang="en-US" sz="2700" dirty="0" smtClean="0">
                <a:solidFill>
                  <a:srgbClr val="32302A"/>
                </a:solidFill>
              </a:rPr>
              <a:t>paid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for by </a:t>
            </a:r>
            <a:r>
              <a:rPr lang="en-US" sz="2700" dirty="0">
                <a:solidFill>
                  <a:srgbClr val="32302A"/>
                </a:solidFill>
              </a:rPr>
              <a:t>a third party, either an insurer or the government.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Mandating the purchase of more </a:t>
            </a:r>
            <a:r>
              <a:rPr lang="en-US" sz="2700" dirty="0">
                <a:solidFill>
                  <a:srgbClr val="32302A"/>
                </a:solidFill>
              </a:rPr>
              <a:t>comprehensive </a:t>
            </a:r>
            <a:r>
              <a:rPr lang="en-US" sz="2700" dirty="0" smtClean="0">
                <a:solidFill>
                  <a:srgbClr val="32302A"/>
                </a:solidFill>
              </a:rPr>
              <a:t>plans will increase the demand for health-care services and the cost of health insurance.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The increased administrative requirements of the ACA has caused </a:t>
            </a:r>
            <a:r>
              <a:rPr lang="en-US" sz="2700" dirty="0">
                <a:solidFill>
                  <a:srgbClr val="32302A"/>
                </a:solidFill>
              </a:rPr>
              <a:t>some doctors to retire earlier than planned, </a:t>
            </a:r>
            <a:r>
              <a:rPr lang="en-US" sz="2700" dirty="0" smtClean="0">
                <a:solidFill>
                  <a:srgbClr val="32302A"/>
                </a:solidFill>
              </a:rPr>
              <a:t>reducing </a:t>
            </a:r>
            <a:r>
              <a:rPr lang="en-US" sz="2700" dirty="0">
                <a:solidFill>
                  <a:srgbClr val="32302A"/>
                </a:solidFill>
              </a:rPr>
              <a:t>the supply of health care services.</a:t>
            </a:r>
          </a:p>
          <a:p>
            <a:pPr marL="231775" indent="-231775"/>
            <a:r>
              <a:rPr lang="en-US" sz="2700" b="1" i="1" dirty="0" smtClean="0">
                <a:solidFill>
                  <a:srgbClr val="32302A"/>
                </a:solidFill>
              </a:rPr>
              <a:t>Summary</a:t>
            </a:r>
            <a:r>
              <a:rPr lang="en-US" sz="2700" dirty="0">
                <a:solidFill>
                  <a:srgbClr val="32302A"/>
                </a:solidFill>
              </a:rPr>
              <a:t>: </a:t>
            </a:r>
            <a:r>
              <a:rPr lang="en-US" sz="2700" dirty="0" smtClean="0">
                <a:solidFill>
                  <a:srgbClr val="32302A"/>
                </a:solidFill>
              </a:rPr>
              <a:t>Within </a:t>
            </a:r>
            <a:r>
              <a:rPr lang="en-US" sz="2700" dirty="0">
                <a:solidFill>
                  <a:srgbClr val="32302A"/>
                </a:solidFill>
              </a:rPr>
              <a:t>the framework of demand and supply, there is little reason to expect that the </a:t>
            </a:r>
            <a:r>
              <a:rPr lang="en-US" sz="2700" dirty="0" smtClean="0">
                <a:solidFill>
                  <a:srgbClr val="32302A"/>
                </a:solidFill>
              </a:rPr>
              <a:t>ACA </a:t>
            </a:r>
            <a:r>
              <a:rPr lang="en-US" sz="2700" dirty="0">
                <a:solidFill>
                  <a:srgbClr val="32302A"/>
                </a:solidFill>
              </a:rPr>
              <a:t>will </a:t>
            </a:r>
            <a:r>
              <a:rPr lang="en-US" sz="2700" dirty="0" smtClean="0">
                <a:solidFill>
                  <a:srgbClr val="32302A"/>
                </a:solidFill>
              </a:rPr>
              <a:t>decrease either the price </a:t>
            </a:r>
            <a:r>
              <a:rPr lang="en-US" sz="2700" dirty="0">
                <a:solidFill>
                  <a:srgbClr val="32302A"/>
                </a:solidFill>
              </a:rPr>
              <a:t>or </a:t>
            </a:r>
            <a:r>
              <a:rPr lang="en-US" sz="2700" dirty="0" smtClean="0">
                <a:solidFill>
                  <a:srgbClr val="32302A"/>
                </a:solidFill>
              </a:rPr>
              <a:t>cost of health-care services.</a:t>
            </a:r>
          </a:p>
        </p:txBody>
      </p:sp>
    </p:spTree>
    <p:extLst>
      <p:ext uri="{BB962C8B-B14F-4D97-AF65-F5344CB8AC3E}">
        <p14:creationId xmlns:p14="http://schemas.microsoft.com/office/powerpoint/2010/main" val="10594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14" y="548476"/>
            <a:ext cx="8048238" cy="10026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How Can the Performance of the Health Care Industry be Improved?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8868"/>
            <a:ext cx="8904855" cy="639868"/>
          </a:xfrm>
        </p:spPr>
        <p:txBody>
          <a:bodyPr/>
          <a:lstStyle/>
          <a:p>
            <a:r>
              <a:rPr lang="en-US" dirty="0"/>
              <a:t>Expenditures on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3127"/>
            <a:ext cx="8823571" cy="4935981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U.S. expenditures on health care have soared from 5.2%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of </a:t>
            </a:r>
            <a:r>
              <a:rPr lang="en-US" sz="2600" dirty="0">
                <a:solidFill>
                  <a:srgbClr val="32302A"/>
                </a:solidFill>
              </a:rPr>
              <a:t>GDP in 1960 to </a:t>
            </a:r>
            <a:r>
              <a:rPr lang="en-US" sz="2600" dirty="0" smtClean="0">
                <a:solidFill>
                  <a:srgbClr val="32302A"/>
                </a:solidFill>
              </a:rPr>
              <a:t>8.9% </a:t>
            </a:r>
            <a:r>
              <a:rPr lang="en-US" sz="2600" dirty="0">
                <a:solidFill>
                  <a:srgbClr val="32302A"/>
                </a:solidFill>
              </a:rPr>
              <a:t>in 1980 and </a:t>
            </a:r>
            <a:r>
              <a:rPr lang="en-US" sz="2600" dirty="0" smtClean="0">
                <a:solidFill>
                  <a:srgbClr val="32302A"/>
                </a:solidFill>
              </a:rPr>
              <a:t>17.5% </a:t>
            </a:r>
            <a:r>
              <a:rPr lang="en-US" sz="2600" dirty="0">
                <a:solidFill>
                  <a:srgbClr val="32302A"/>
                </a:solidFill>
              </a:rPr>
              <a:t>in </a:t>
            </a:r>
            <a:r>
              <a:rPr lang="en-US" sz="2600" dirty="0" smtClean="0">
                <a:solidFill>
                  <a:srgbClr val="32302A"/>
                </a:solidFill>
              </a:rPr>
              <a:t>2014. </a:t>
            </a:r>
          </a:p>
          <a:p>
            <a:pPr marL="231775" indent="-231775"/>
            <a:r>
              <a:rPr lang="en-US" sz="2600" i="1" u="sng" dirty="0">
                <a:solidFill>
                  <a:srgbClr val="32302A"/>
                </a:solidFill>
              </a:rPr>
              <a:t>Medicare</a:t>
            </a:r>
            <a:r>
              <a:rPr lang="en-US" sz="2600" dirty="0">
                <a:solidFill>
                  <a:srgbClr val="32302A"/>
                </a:solidFill>
              </a:rPr>
              <a:t> and </a:t>
            </a:r>
            <a:r>
              <a:rPr lang="en-US" sz="2600" i="1" u="sng" dirty="0">
                <a:solidFill>
                  <a:srgbClr val="32302A"/>
                </a:solidFill>
              </a:rPr>
              <a:t>Medicaid</a:t>
            </a:r>
            <a:r>
              <a:rPr lang="en-US" sz="2600" dirty="0">
                <a:solidFill>
                  <a:srgbClr val="32302A"/>
                </a:solidFill>
              </a:rPr>
              <a:t> were established in the </a:t>
            </a:r>
            <a:r>
              <a:rPr lang="en-US" sz="2600" dirty="0" smtClean="0">
                <a:solidFill>
                  <a:srgbClr val="32302A"/>
                </a:solidFill>
              </a:rPr>
              <a:t>mid-1960s. </a:t>
            </a:r>
            <a:endParaRPr lang="en-US" sz="2600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Medicare</a:t>
            </a:r>
            <a:r>
              <a:rPr lang="en-US" dirty="0">
                <a:solidFill>
                  <a:srgbClr val="32302A"/>
                </a:solidFill>
              </a:rPr>
              <a:t> covers the bulk of the hospitalization expenditures of the elderly.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Medicaid</a:t>
            </a:r>
            <a:r>
              <a:rPr lang="en-US" dirty="0">
                <a:solidFill>
                  <a:srgbClr val="32302A"/>
                </a:solidFill>
              </a:rPr>
              <a:t> covers health-care expenditures for those with low incomes. 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Medicare </a:t>
            </a:r>
            <a:r>
              <a:rPr lang="en-US" sz="2600" dirty="0" smtClean="0">
                <a:solidFill>
                  <a:srgbClr val="32302A"/>
                </a:solidFill>
              </a:rPr>
              <a:t>and </a:t>
            </a:r>
            <a:r>
              <a:rPr lang="en-US" sz="2600" dirty="0">
                <a:solidFill>
                  <a:srgbClr val="32302A"/>
                </a:solidFill>
              </a:rPr>
              <a:t>Medicaid spending have soared. 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Even after adjusting for inflation, Medicare expenditures in </a:t>
            </a:r>
            <a:r>
              <a:rPr lang="en-US" dirty="0" smtClean="0">
                <a:solidFill>
                  <a:srgbClr val="32302A"/>
                </a:solidFill>
              </a:rPr>
              <a:t>2014 </a:t>
            </a:r>
            <a:r>
              <a:rPr lang="en-US" dirty="0">
                <a:solidFill>
                  <a:srgbClr val="32302A"/>
                </a:solidFill>
              </a:rPr>
              <a:t>were </a:t>
            </a:r>
            <a:r>
              <a:rPr lang="en-US" dirty="0" smtClean="0">
                <a:solidFill>
                  <a:srgbClr val="32302A"/>
                </a:solidFill>
              </a:rPr>
              <a:t>13 </a:t>
            </a:r>
            <a:r>
              <a:rPr lang="en-US" dirty="0">
                <a:solidFill>
                  <a:srgbClr val="32302A"/>
                </a:solidFill>
              </a:rPr>
              <a:t>times the figure for 1970. 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Real Medicaid spending in </a:t>
            </a:r>
            <a:r>
              <a:rPr lang="en-US" dirty="0" smtClean="0">
                <a:solidFill>
                  <a:srgbClr val="32302A"/>
                </a:solidFill>
              </a:rPr>
              <a:t>2014 </a:t>
            </a:r>
            <a:r>
              <a:rPr lang="en-US" dirty="0">
                <a:solidFill>
                  <a:srgbClr val="32302A"/>
                </a:solidFill>
              </a:rPr>
              <a:t>was </a:t>
            </a:r>
            <a:r>
              <a:rPr lang="en-US" dirty="0" smtClean="0">
                <a:solidFill>
                  <a:srgbClr val="32302A"/>
                </a:solidFill>
              </a:rPr>
              <a:t>15 </a:t>
            </a:r>
            <a:r>
              <a:rPr lang="en-US" dirty="0">
                <a:solidFill>
                  <a:srgbClr val="32302A"/>
                </a:solidFill>
              </a:rPr>
              <a:t>times </a:t>
            </a:r>
            <a:r>
              <a:rPr lang="en-US" dirty="0" smtClean="0">
                <a:solidFill>
                  <a:srgbClr val="32302A"/>
                </a:solidFill>
              </a:rPr>
              <a:t>its 1970 level. 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2" y="1113013"/>
            <a:ext cx="8888674" cy="55383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32302A"/>
                </a:solidFill>
              </a:rPr>
              <a:t>There is considerable current pressure to modify and reform the ACA.</a:t>
            </a:r>
            <a:endParaRPr lang="en-US" dirty="0">
              <a:solidFill>
                <a:srgbClr val="32302A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Economic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analysis indicates the following reforms would improve performance and control the growth of 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health-care 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spending: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Equalize the tax treatment of out-of-pocket medical expenses and the direct purchase of health insurance with that of health insurance purchased through the employer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Times New Roman" pitchFamily="28" charset="0"/>
              </a:rPr>
              <a:t>Allow residents of each state to purchase health care from out-of-state providers.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Encourage </a:t>
            </a:r>
            <a:r>
              <a:rPr lang="en-US" b="1" i="1" dirty="0">
                <a:solidFill>
                  <a:schemeClr val="tx1"/>
                </a:solidFill>
                <a:ea typeface="Times New Roman" pitchFamily="28" charset="0"/>
              </a:rPr>
              <a:t>health savings accounts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 (</a:t>
            </a:r>
            <a:r>
              <a:rPr lang="en-US" b="1" i="1" dirty="0">
                <a:solidFill>
                  <a:schemeClr val="tx1"/>
                </a:solidFill>
                <a:ea typeface="Times New Roman" pitchFamily="28" charset="0"/>
              </a:rPr>
              <a:t>HSA</a:t>
            </a:r>
            <a:r>
              <a:rPr lang="en-US" dirty="0">
                <a:solidFill>
                  <a:schemeClr val="tx1"/>
                </a:solidFill>
                <a:ea typeface="Times New Roman" pitchFamily="28" charset="0"/>
              </a:rPr>
              <a:t>s) and direct payment of medical bills from such accounts</a:t>
            </a:r>
            <a:r>
              <a:rPr lang="en-US" dirty="0" smtClean="0">
                <a:solidFill>
                  <a:schemeClr val="tx1"/>
                </a:solidFill>
                <a:ea typeface="Times New Roman" pitchFamily="2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31097"/>
            <a:ext cx="8904855" cy="676656"/>
          </a:xfrm>
        </p:spPr>
        <p:txBody>
          <a:bodyPr/>
          <a:lstStyle/>
          <a:p>
            <a:r>
              <a:rPr lang="en-US" dirty="0"/>
              <a:t>Health-Care Reform</a:t>
            </a:r>
          </a:p>
        </p:txBody>
      </p:sp>
    </p:spTree>
    <p:extLst>
      <p:ext uri="{BB962C8B-B14F-4D97-AF65-F5344CB8AC3E}">
        <p14:creationId xmlns:p14="http://schemas.microsoft.com/office/powerpoint/2010/main" val="31143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2" y="1108447"/>
            <a:ext cx="8888674" cy="5038344"/>
          </a:xfrm>
        </p:spPr>
        <p:txBody>
          <a:bodyPr/>
          <a:lstStyle/>
          <a:p>
            <a:pPr marL="971550" lvl="1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ea typeface="Times New Roman" pitchFamily="28" charset="0"/>
              </a:rPr>
              <a:t>Encourage the purchase of catastrophic health insurance and discourage the purchase of policies with first-dollar coverage and small </a:t>
            </a:r>
            <a:r>
              <a:rPr lang="en-US" sz="2800" dirty="0" smtClean="0">
                <a:ea typeface="Times New Roman" pitchFamily="28" charset="0"/>
              </a:rPr>
              <a:t>co-payments.</a:t>
            </a:r>
            <a:endParaRPr lang="en-US" sz="2800" dirty="0">
              <a:ea typeface="Times New Roman" pitchFamily="2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Place </a:t>
            </a:r>
            <a:r>
              <a:rPr lang="en-US" sz="2800" i="1" dirty="0">
                <a:solidFill>
                  <a:schemeClr val="tx1"/>
                </a:solidFill>
                <a:ea typeface="Times New Roman" pitchFamily="28" charset="0"/>
              </a:rPr>
              <a:t>more emphasis on the supply side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 of 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the </a:t>
            </a:r>
            <a:b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</a:b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health-care </a:t>
            </a:r>
            <a:r>
              <a:rPr lang="en-US" sz="2800" dirty="0">
                <a:solidFill>
                  <a:schemeClr val="tx1"/>
                </a:solidFill>
                <a:ea typeface="Times New Roman" pitchFamily="28" charset="0"/>
              </a:rPr>
              <a:t>market</a:t>
            </a:r>
            <a:r>
              <a:rPr lang="en-US" sz="2800" dirty="0" smtClean="0">
                <a:solidFill>
                  <a:schemeClr val="tx1"/>
                </a:solidFill>
                <a:ea typeface="Times New Roman" pitchFamily="28" charset="0"/>
              </a:rPr>
              <a:t>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 startAt="4"/>
            </a:pPr>
            <a:endParaRPr lang="en-US" sz="2800" dirty="0">
              <a:solidFill>
                <a:schemeClr val="tx1"/>
              </a:solidFill>
              <a:ea typeface="Times New Roman" pitchFamily="2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Times New Roman" pitchFamily="28" charset="0"/>
              </a:rPr>
              <a:t>While </a:t>
            </a:r>
            <a:r>
              <a:rPr lang="en-US" dirty="0">
                <a:ea typeface="Times New Roman" pitchFamily="28" charset="0"/>
              </a:rPr>
              <a:t>the five proposals outlined here will not solve all of the health care problems, economic analysis suggests they are a major move in the right direction.</a:t>
            </a:r>
            <a:endParaRPr lang="en-US" dirty="0">
              <a:solidFill>
                <a:schemeClr val="tx1"/>
              </a:solidFill>
              <a:ea typeface="Times New Roman" pitchFamily="2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430302"/>
            <a:ext cx="8904855" cy="676656"/>
          </a:xfrm>
        </p:spPr>
        <p:txBody>
          <a:bodyPr/>
          <a:lstStyle/>
          <a:p>
            <a:r>
              <a:rPr lang="en-US" dirty="0"/>
              <a:t>Health-Care </a:t>
            </a:r>
            <a:r>
              <a:rPr lang="en-US" dirty="0" smtClean="0"/>
              <a:t>Reform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9"/>
            <a:ext cx="8820445" cy="4524164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have the prices of medical services risen so much more than other prices during the last several decades?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Does </a:t>
            </a:r>
            <a:r>
              <a:rPr lang="en-US" dirty="0">
                <a:solidFill>
                  <a:srgbClr val="32302A"/>
                </a:solidFill>
              </a:rPr>
              <a:t>it make any difference whether medical services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are </a:t>
            </a:r>
            <a:r>
              <a:rPr lang="en-US" dirty="0">
                <a:solidFill>
                  <a:srgbClr val="32302A"/>
                </a:solidFill>
              </a:rPr>
              <a:t>paid for directly by consumers or by a third party such as the government or an insurance company?  </a:t>
            </a:r>
            <a:endParaRPr lang="en-US" dirty="0" smtClean="0">
              <a:solidFill>
                <a:srgbClr val="32302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   -- Why </a:t>
            </a:r>
            <a:r>
              <a:rPr lang="en-US" dirty="0">
                <a:solidFill>
                  <a:srgbClr val="32302A"/>
                </a:solidFill>
              </a:rPr>
              <a:t>or why not?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>
              <a:solidFill>
                <a:srgbClr val="32302A"/>
              </a:solidFill>
            </a:endParaRPr>
          </a:p>
          <a:p>
            <a:pPr marL="344488" indent="-344488">
              <a:buFont typeface="+mj-lt"/>
              <a:buAutoNum type="arabicPeriod" startAt="3"/>
            </a:pPr>
            <a:r>
              <a:rPr lang="en-US" dirty="0" smtClean="0">
                <a:solidFill>
                  <a:srgbClr val="32302A"/>
                </a:solidFill>
              </a:rPr>
              <a:t>“</a:t>
            </a:r>
            <a:r>
              <a:rPr lang="en-US" i="1" dirty="0">
                <a:solidFill>
                  <a:srgbClr val="32302A"/>
                </a:solidFill>
              </a:rPr>
              <a:t>Low deductible health insurance coverage encourages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health-care </a:t>
            </a:r>
            <a:r>
              <a:rPr lang="en-US" i="1" dirty="0">
                <a:solidFill>
                  <a:srgbClr val="32302A"/>
                </a:solidFill>
              </a:rPr>
              <a:t>consumers to search for the best </a:t>
            </a:r>
            <a:r>
              <a:rPr lang="en-US" i="1" dirty="0" smtClean="0">
                <a:solidFill>
                  <a:srgbClr val="32302A"/>
                </a:solidFill>
              </a:rPr>
              <a:t>prices for medical services.</a:t>
            </a:r>
            <a:r>
              <a:rPr lang="en-US" dirty="0" smtClean="0">
                <a:solidFill>
                  <a:srgbClr val="32302A"/>
                </a:solidFill>
              </a:rPr>
              <a:t>” </a:t>
            </a:r>
            <a:r>
              <a:rPr lang="en-US" dirty="0">
                <a:solidFill>
                  <a:srgbClr val="32302A"/>
                </a:solidFill>
              </a:rPr>
              <a:t/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-- </a:t>
            </a:r>
            <a:r>
              <a:rPr lang="en-US" dirty="0">
                <a:solidFill>
                  <a:srgbClr val="32302A"/>
                </a:solidFill>
              </a:rPr>
              <a:t>Is this statement true or false? </a:t>
            </a:r>
          </a:p>
        </p:txBody>
      </p:sp>
    </p:spTree>
    <p:extLst>
      <p:ext uri="{BB962C8B-B14F-4D97-AF65-F5344CB8AC3E}">
        <p14:creationId xmlns:p14="http://schemas.microsoft.com/office/powerpoint/2010/main" val="32714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5321334"/>
          </a:xfrm>
        </p:spPr>
        <p:txBody>
          <a:bodyPr/>
          <a:lstStyle/>
          <a:p>
            <a:pPr marL="347663" indent="-347663">
              <a:buNone/>
            </a:pPr>
            <a:r>
              <a:rPr lang="en-US" sz="2700" dirty="0">
                <a:solidFill>
                  <a:srgbClr val="32302A"/>
                </a:solidFill>
              </a:rPr>
              <a:t>4. “</a:t>
            </a:r>
            <a:r>
              <a:rPr lang="en-US" sz="2700" i="1" dirty="0">
                <a:solidFill>
                  <a:srgbClr val="32302A"/>
                </a:solidFill>
              </a:rPr>
              <a:t>If consumers do not have much incentive to shop </a:t>
            </a:r>
            <a:r>
              <a:rPr lang="en-US" sz="2700" i="1" dirty="0" smtClean="0">
                <a:solidFill>
                  <a:srgbClr val="32302A"/>
                </a:solidFill>
              </a:rPr>
              <a:t>for value </a:t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per dollar </a:t>
            </a:r>
            <a:r>
              <a:rPr lang="en-US" sz="2700" i="1" dirty="0">
                <a:solidFill>
                  <a:srgbClr val="32302A"/>
                </a:solidFill>
              </a:rPr>
              <a:t>of expenditures on </a:t>
            </a:r>
            <a:r>
              <a:rPr lang="en-US" sz="2700" i="1" dirty="0" smtClean="0">
                <a:solidFill>
                  <a:srgbClr val="32302A"/>
                </a:solidFill>
              </a:rPr>
              <a:t>medical </a:t>
            </a:r>
            <a:r>
              <a:rPr lang="en-US" sz="2700" i="1" dirty="0">
                <a:solidFill>
                  <a:srgbClr val="32302A"/>
                </a:solidFill>
              </a:rPr>
              <a:t>services</a:t>
            </a:r>
            <a:r>
              <a:rPr lang="en-US" sz="2700" i="1" dirty="0" smtClean="0">
                <a:solidFill>
                  <a:srgbClr val="32302A"/>
                </a:solidFill>
              </a:rPr>
              <a:t>, producers </a:t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will </a:t>
            </a:r>
            <a:r>
              <a:rPr lang="en-US" sz="2700" i="1" dirty="0">
                <a:solidFill>
                  <a:srgbClr val="32302A"/>
                </a:solidFill>
              </a:rPr>
              <a:t>not </a:t>
            </a:r>
            <a:r>
              <a:rPr lang="en-US" sz="2700" i="1" dirty="0" smtClean="0">
                <a:solidFill>
                  <a:srgbClr val="32302A"/>
                </a:solidFill>
              </a:rPr>
              <a:t>have </a:t>
            </a:r>
            <a:r>
              <a:rPr lang="en-US" sz="2700" i="1" dirty="0">
                <a:solidFill>
                  <a:srgbClr val="32302A"/>
                </a:solidFill>
              </a:rPr>
              <a:t>much incentive to keep </a:t>
            </a:r>
            <a:r>
              <a:rPr lang="en-US" sz="2700" i="1" dirty="0" smtClean="0">
                <a:solidFill>
                  <a:srgbClr val="32302A"/>
                </a:solidFill>
              </a:rPr>
              <a:t>prices low</a:t>
            </a:r>
            <a:r>
              <a:rPr lang="en-US" sz="2700" i="1" dirty="0">
                <a:solidFill>
                  <a:srgbClr val="32302A"/>
                </a:solidFill>
              </a:rPr>
              <a:t>.</a:t>
            </a:r>
            <a:r>
              <a:rPr lang="en-US" sz="2700" dirty="0">
                <a:solidFill>
                  <a:srgbClr val="32302A"/>
                </a:solidFill>
              </a:rPr>
              <a:t>”  </a:t>
            </a:r>
            <a:br>
              <a:rPr lang="en-US" sz="2700" dirty="0">
                <a:solidFill>
                  <a:srgbClr val="32302A"/>
                </a:solidFill>
              </a:rPr>
            </a:br>
            <a:r>
              <a:rPr lang="en-US" sz="2700" dirty="0">
                <a:solidFill>
                  <a:srgbClr val="32302A"/>
                </a:solidFill>
              </a:rPr>
              <a:t> -- Is this statement true or false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</a:p>
          <a:p>
            <a:pPr marL="347663" indent="-347663">
              <a:buNone/>
            </a:pPr>
            <a:r>
              <a:rPr lang="en-US" sz="2700" dirty="0">
                <a:solidFill>
                  <a:srgbClr val="32302A"/>
                </a:solidFill>
              </a:rPr>
              <a:t>5. Currently, health insurance purchased through an employer is tax deductible (it is not counted as taxable income), while the direct purchase </a:t>
            </a:r>
            <a:r>
              <a:rPr lang="en-US" sz="2700" dirty="0" smtClean="0">
                <a:solidFill>
                  <a:srgbClr val="32302A"/>
                </a:solidFill>
              </a:rPr>
              <a:t>of </a:t>
            </a:r>
            <a:r>
              <a:rPr lang="en-US" sz="2700" dirty="0">
                <a:solidFill>
                  <a:srgbClr val="32302A"/>
                </a:solidFill>
              </a:rPr>
              <a:t>health insurance and payment of medical expenses </a:t>
            </a:r>
            <a:r>
              <a:rPr lang="en-US" sz="2700" dirty="0" smtClean="0">
                <a:solidFill>
                  <a:srgbClr val="32302A"/>
                </a:solidFill>
              </a:rPr>
              <a:t>are generally </a:t>
            </a:r>
            <a:r>
              <a:rPr lang="en-US" sz="2700" dirty="0">
                <a:solidFill>
                  <a:srgbClr val="32302A"/>
                </a:solidFill>
              </a:rPr>
              <a:t>not. </a:t>
            </a:r>
            <a:r>
              <a:rPr lang="en-US" sz="2700" dirty="0" smtClean="0">
                <a:solidFill>
                  <a:srgbClr val="32302A"/>
                </a:solidFill>
              </a:rPr>
              <a:t>Do </a:t>
            </a:r>
            <a:r>
              <a:rPr lang="en-US" sz="2700" dirty="0">
                <a:solidFill>
                  <a:srgbClr val="32302A"/>
                </a:solidFill>
              </a:rPr>
              <a:t>you think this is sound policy?  Why or why not?</a:t>
            </a:r>
          </a:p>
          <a:p>
            <a:pPr marL="347663" indent="-347663">
              <a:buNone/>
            </a:pPr>
            <a:r>
              <a:rPr lang="en-US" sz="2700" dirty="0">
                <a:solidFill>
                  <a:srgbClr val="32302A"/>
                </a:solidFill>
              </a:rPr>
              <a:t>6. When an employer provides health insurance benefits as part of the compensation package, does this represent a gift by employers to their employees?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891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08176" y="2137513"/>
            <a:ext cx="6227064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Special </a:t>
            </a:r>
            <a:r>
              <a:rPr lang="en-US" sz="6600" b="1" i="1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Topic 7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32878" y="1609968"/>
            <a:ext cx="6395970" cy="425016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98809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Growth of Expenditures </a:t>
            </a:r>
            <a:br>
              <a:rPr lang="en-US" dirty="0"/>
            </a:br>
            <a:r>
              <a:rPr lang="en-US" dirty="0"/>
              <a:t>on Health </a:t>
            </a:r>
            <a:r>
              <a:rPr lang="en-US" dirty="0" smtClean="0"/>
              <a:t>Care, 1960-2014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2617465"/>
            <a:ext cx="2459765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300" dirty="0">
                <a:latin typeface="+mj-lt"/>
                <a:cs typeface="Times New Roman" pitchFamily="18" charset="0"/>
              </a:rPr>
              <a:t>Since 1960, health-care expenditures have grown to become a larger and larger share of the U.S. economy.</a:t>
            </a:r>
          </a:p>
        </p:txBody>
      </p:sp>
      <p:sp>
        <p:nvSpPr>
          <p:cNvPr id="162" name="Rectangle 17"/>
          <p:cNvSpPr>
            <a:spLocks noChangeArrowheads="1"/>
          </p:cNvSpPr>
          <p:nvPr/>
        </p:nvSpPr>
        <p:spPr bwMode="auto">
          <a:xfrm>
            <a:off x="3272873" y="1755648"/>
            <a:ext cx="4096511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Health-Care Expenditures as a </a:t>
            </a: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% </a:t>
            </a: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of GDP</a:t>
            </a:r>
          </a:p>
          <a:p>
            <a:pPr algn="ctr">
              <a:lnSpc>
                <a:spcPct val="80000"/>
              </a:lnSpc>
            </a:pPr>
            <a:r>
              <a:rPr lang="en-US" sz="160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(including both private and government)</a:t>
            </a:r>
          </a:p>
        </p:txBody>
      </p:sp>
      <p:sp>
        <p:nvSpPr>
          <p:cNvPr id="171" name="Rectangle 20"/>
          <p:cNvSpPr>
            <a:spLocks noChangeArrowheads="1"/>
          </p:cNvSpPr>
          <p:nvPr/>
        </p:nvSpPr>
        <p:spPr bwMode="auto">
          <a:xfrm>
            <a:off x="3047127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1960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3" name="Line 54"/>
          <p:cNvSpPr>
            <a:spLocks noChangeShapeType="1"/>
          </p:cNvSpPr>
          <p:nvPr/>
        </p:nvSpPr>
        <p:spPr bwMode="auto">
          <a:xfrm>
            <a:off x="2751852" y="5428128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74" name="Rectangle 55"/>
          <p:cNvSpPr>
            <a:spLocks noChangeArrowheads="1"/>
          </p:cNvSpPr>
          <p:nvPr/>
        </p:nvSpPr>
        <p:spPr bwMode="auto">
          <a:xfrm>
            <a:off x="3864749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1970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5" name="Rectangle 56"/>
          <p:cNvSpPr>
            <a:spLocks noChangeArrowheads="1"/>
          </p:cNvSpPr>
          <p:nvPr/>
        </p:nvSpPr>
        <p:spPr bwMode="auto">
          <a:xfrm>
            <a:off x="4682371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1980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6" name="Rectangle 57"/>
          <p:cNvSpPr>
            <a:spLocks noChangeArrowheads="1"/>
          </p:cNvSpPr>
          <p:nvPr/>
        </p:nvSpPr>
        <p:spPr bwMode="auto">
          <a:xfrm>
            <a:off x="5499993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1990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7" name="Rectangle 58"/>
          <p:cNvSpPr>
            <a:spLocks noChangeArrowheads="1"/>
          </p:cNvSpPr>
          <p:nvPr/>
        </p:nvSpPr>
        <p:spPr bwMode="auto">
          <a:xfrm>
            <a:off x="7139702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78" name="Group 75"/>
          <p:cNvGrpSpPr>
            <a:grpSpLocks/>
          </p:cNvGrpSpPr>
          <p:nvPr/>
        </p:nvGrpSpPr>
        <p:grpSpPr bwMode="auto">
          <a:xfrm>
            <a:off x="3047124" y="4253210"/>
            <a:ext cx="482600" cy="1124115"/>
            <a:chOff x="1788" y="2113"/>
            <a:chExt cx="304" cy="791"/>
          </a:xfrm>
        </p:grpSpPr>
        <p:sp>
          <p:nvSpPr>
            <p:cNvPr id="179" name="Rectangle 59"/>
            <p:cNvSpPr>
              <a:spLocks noChangeArrowheads="1"/>
            </p:cNvSpPr>
            <p:nvPr/>
          </p:nvSpPr>
          <p:spPr bwMode="auto">
            <a:xfrm>
              <a:off x="1788" y="2317"/>
              <a:ext cx="288" cy="587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0" name="Rectangle 64"/>
            <p:cNvSpPr>
              <a:spLocks noChangeArrowheads="1"/>
            </p:cNvSpPr>
            <p:nvPr/>
          </p:nvSpPr>
          <p:spPr bwMode="auto">
            <a:xfrm>
              <a:off x="1806" y="2113"/>
              <a:ext cx="2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5.0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1" name="Group 76"/>
          <p:cNvGrpSpPr>
            <a:grpSpLocks/>
          </p:cNvGrpSpPr>
          <p:nvPr/>
        </p:nvGrpSpPr>
        <p:grpSpPr bwMode="auto">
          <a:xfrm>
            <a:off x="3893265" y="3951834"/>
            <a:ext cx="458788" cy="1425497"/>
            <a:chOff x="2423" y="1900"/>
            <a:chExt cx="289" cy="1004"/>
          </a:xfrm>
        </p:grpSpPr>
        <p:sp>
          <p:nvSpPr>
            <p:cNvPr id="182" name="Rectangle 60"/>
            <p:cNvSpPr>
              <a:spLocks noChangeArrowheads="1"/>
            </p:cNvSpPr>
            <p:nvPr/>
          </p:nvSpPr>
          <p:spPr bwMode="auto">
            <a:xfrm>
              <a:off x="2424" y="2098"/>
              <a:ext cx="288" cy="806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3" name="Rectangle 65"/>
            <p:cNvSpPr>
              <a:spLocks noChangeArrowheads="1"/>
            </p:cNvSpPr>
            <p:nvPr/>
          </p:nvSpPr>
          <p:spPr bwMode="auto">
            <a:xfrm>
              <a:off x="2423" y="1900"/>
              <a:ext cx="2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6</a:t>
              </a:r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.9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4" name="Group 77"/>
          <p:cNvGrpSpPr>
            <a:grpSpLocks/>
          </p:cNvGrpSpPr>
          <p:nvPr/>
        </p:nvGrpSpPr>
        <p:grpSpPr bwMode="auto">
          <a:xfrm>
            <a:off x="4712423" y="3649624"/>
            <a:ext cx="468313" cy="1727701"/>
            <a:chOff x="3071" y="1687"/>
            <a:chExt cx="295" cy="1217"/>
          </a:xfrm>
        </p:grpSpPr>
        <p:sp>
          <p:nvSpPr>
            <p:cNvPr id="185" name="Rectangle 61"/>
            <p:cNvSpPr>
              <a:spLocks noChangeArrowheads="1"/>
            </p:cNvSpPr>
            <p:nvPr/>
          </p:nvSpPr>
          <p:spPr bwMode="auto">
            <a:xfrm>
              <a:off x="3071" y="1891"/>
              <a:ext cx="288" cy="1013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6" name="Rectangle 66"/>
            <p:cNvSpPr>
              <a:spLocks noChangeArrowheads="1"/>
            </p:cNvSpPr>
            <p:nvPr/>
          </p:nvSpPr>
          <p:spPr bwMode="auto">
            <a:xfrm>
              <a:off x="3080" y="1687"/>
              <a:ext cx="2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8</a:t>
              </a:r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.9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7" name="Group 81"/>
          <p:cNvGrpSpPr>
            <a:grpSpLocks/>
          </p:cNvGrpSpPr>
          <p:nvPr/>
        </p:nvGrpSpPr>
        <p:grpSpPr bwMode="auto">
          <a:xfrm>
            <a:off x="5471241" y="3146216"/>
            <a:ext cx="557213" cy="2235371"/>
            <a:chOff x="3399" y="1343"/>
            <a:chExt cx="351" cy="1574"/>
          </a:xfrm>
        </p:grpSpPr>
        <p:sp>
          <p:nvSpPr>
            <p:cNvPr id="188" name="Rectangle 62"/>
            <p:cNvSpPr>
              <a:spLocks noChangeArrowheads="1"/>
            </p:cNvSpPr>
            <p:nvPr/>
          </p:nvSpPr>
          <p:spPr bwMode="auto">
            <a:xfrm>
              <a:off x="3422" y="1546"/>
              <a:ext cx="288" cy="1371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9" name="Rectangle 67"/>
            <p:cNvSpPr>
              <a:spLocks noChangeArrowheads="1"/>
            </p:cNvSpPr>
            <p:nvPr/>
          </p:nvSpPr>
          <p:spPr bwMode="auto">
            <a:xfrm>
              <a:off x="3399" y="1343"/>
              <a:ext cx="3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12.1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90" name="Group 82"/>
          <p:cNvGrpSpPr>
            <a:grpSpLocks/>
          </p:cNvGrpSpPr>
          <p:nvPr/>
        </p:nvGrpSpPr>
        <p:grpSpPr bwMode="auto">
          <a:xfrm>
            <a:off x="6276102" y="2931683"/>
            <a:ext cx="557213" cy="2446157"/>
            <a:chOff x="4368" y="1290"/>
            <a:chExt cx="351" cy="1617"/>
          </a:xfrm>
        </p:grpSpPr>
        <p:sp>
          <p:nvSpPr>
            <p:cNvPr id="191" name="Rectangle 63"/>
            <p:cNvSpPr>
              <a:spLocks noChangeArrowheads="1"/>
            </p:cNvSpPr>
            <p:nvPr/>
          </p:nvSpPr>
          <p:spPr bwMode="auto">
            <a:xfrm>
              <a:off x="4384" y="1480"/>
              <a:ext cx="288" cy="1427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2" name="Rectangle 68"/>
            <p:cNvSpPr>
              <a:spLocks noChangeArrowheads="1"/>
            </p:cNvSpPr>
            <p:nvPr/>
          </p:nvSpPr>
          <p:spPr bwMode="auto">
            <a:xfrm>
              <a:off x="4368" y="1290"/>
              <a:ext cx="3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13.3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3" name="Rectangle 58"/>
          <p:cNvSpPr>
            <a:spLocks noChangeArrowheads="1"/>
          </p:cNvSpPr>
          <p:nvPr/>
        </p:nvSpPr>
        <p:spPr bwMode="auto">
          <a:xfrm>
            <a:off x="6317615" y="5494803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2000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94" name="Group 82"/>
          <p:cNvGrpSpPr>
            <a:grpSpLocks/>
          </p:cNvGrpSpPr>
          <p:nvPr/>
        </p:nvGrpSpPr>
        <p:grpSpPr bwMode="auto">
          <a:xfrm>
            <a:off x="7096839" y="2225751"/>
            <a:ext cx="557213" cy="3149590"/>
            <a:chOff x="4363" y="906"/>
            <a:chExt cx="351" cy="2082"/>
          </a:xfrm>
        </p:grpSpPr>
        <p:sp>
          <p:nvSpPr>
            <p:cNvPr id="195" name="Rectangle 63"/>
            <p:cNvSpPr>
              <a:spLocks noChangeArrowheads="1"/>
            </p:cNvSpPr>
            <p:nvPr/>
          </p:nvSpPr>
          <p:spPr bwMode="auto">
            <a:xfrm>
              <a:off x="4384" y="1096"/>
              <a:ext cx="288" cy="1892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6" name="Rectangle 68"/>
            <p:cNvSpPr>
              <a:spLocks noChangeArrowheads="1"/>
            </p:cNvSpPr>
            <p:nvPr/>
          </p:nvSpPr>
          <p:spPr bwMode="auto">
            <a:xfrm>
              <a:off x="4363" y="906"/>
              <a:ext cx="3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17.3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7908142" y="2202761"/>
            <a:ext cx="557213" cy="3174548"/>
            <a:chOff x="4363" y="888"/>
            <a:chExt cx="351" cy="2080"/>
          </a:xfrm>
        </p:grpSpPr>
        <p:sp>
          <p:nvSpPr>
            <p:cNvPr id="32" name="Rectangle 63"/>
            <p:cNvSpPr>
              <a:spLocks noChangeArrowheads="1"/>
            </p:cNvSpPr>
            <p:nvPr/>
          </p:nvSpPr>
          <p:spPr bwMode="auto">
            <a:xfrm>
              <a:off x="4384" y="1069"/>
              <a:ext cx="288" cy="1899"/>
            </a:xfrm>
            <a:prstGeom prst="rect">
              <a:avLst/>
            </a:prstGeom>
            <a:solidFill>
              <a:srgbClr val="8999C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68"/>
            <p:cNvSpPr>
              <a:spLocks noChangeArrowheads="1"/>
            </p:cNvSpPr>
            <p:nvPr/>
          </p:nvSpPr>
          <p:spPr bwMode="auto">
            <a:xfrm>
              <a:off x="4363" y="888"/>
              <a:ext cx="35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17.5 </a:t>
              </a:r>
              <a:r>
                <a:rPr lang="en-US" sz="1600" b="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7991346" y="5499286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2014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6059"/>
            <a:ext cx="8904855" cy="94120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Real Expenditures on </a:t>
            </a:r>
            <a:br>
              <a:rPr lang="en-US" dirty="0" smtClean="0"/>
            </a:br>
            <a:r>
              <a:rPr lang="en-US" dirty="0" smtClean="0"/>
              <a:t>Medicare and Medicaid, 1966-2014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2760541"/>
            <a:ext cx="3287503" cy="16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300" dirty="0">
                <a:latin typeface="+mj-lt"/>
                <a:cs typeface="Times New Roman" pitchFamily="18" charset="0"/>
              </a:rPr>
              <a:t>As shown here, real expenditures on both </a:t>
            </a:r>
            <a:r>
              <a:rPr lang="en-US" sz="2300" b="1" i="1" dirty="0">
                <a:latin typeface="+mj-lt"/>
                <a:cs typeface="Times New Roman" pitchFamily="18" charset="0"/>
              </a:rPr>
              <a:t>Medicare</a:t>
            </a:r>
            <a:r>
              <a:rPr lang="en-US" sz="2300" dirty="0">
                <a:latin typeface="+mj-lt"/>
                <a:cs typeface="Times New Roman" pitchFamily="18" charset="0"/>
              </a:rPr>
              <a:t> </a:t>
            </a:r>
            <a:r>
              <a:rPr lang="en-US" sz="2300" dirty="0" smtClean="0">
                <a:latin typeface="+mj-lt"/>
                <a:cs typeface="Times New Roman" pitchFamily="18" charset="0"/>
              </a:rPr>
              <a:t>&amp; </a:t>
            </a:r>
            <a:r>
              <a:rPr lang="en-US" sz="2300" b="1" i="1" dirty="0">
                <a:latin typeface="+mj-lt"/>
                <a:cs typeface="Times New Roman" pitchFamily="18" charset="0"/>
              </a:rPr>
              <a:t>Medicaid</a:t>
            </a:r>
            <a:r>
              <a:rPr lang="en-US" sz="2300" dirty="0">
                <a:latin typeface="+mj-lt"/>
                <a:cs typeface="Times New Roman" pitchFamily="18" charset="0"/>
              </a:rPr>
              <a:t> have soared during the last several decades.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2886"/>
          <a:stretch/>
        </p:blipFill>
        <p:spPr>
          <a:xfrm>
            <a:off x="3206660" y="1722790"/>
            <a:ext cx="5713954" cy="4160520"/>
          </a:xfrm>
          <a:prstGeom prst="roundRect">
            <a:avLst>
              <a:gd name="adj" fmla="val 4373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Rectangle 132"/>
          <p:cNvSpPr>
            <a:spLocks noChangeArrowheads="1"/>
          </p:cNvSpPr>
          <p:nvPr/>
        </p:nvSpPr>
        <p:spPr bwMode="auto">
          <a:xfrm>
            <a:off x="3794481" y="1745920"/>
            <a:ext cx="501478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Real Expenditures on Medicare </a:t>
            </a:r>
            <a:r>
              <a:rPr lang="en-US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Medicaid</a:t>
            </a:r>
            <a:r>
              <a:rPr lang="en-US" sz="1600" b="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400" b="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(billions of </a:t>
            </a:r>
            <a:r>
              <a:rPr lang="en-US" sz="1400" b="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2014 </a:t>
            </a:r>
            <a:r>
              <a:rPr lang="en-US" sz="1400" b="0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dollars)</a:t>
            </a:r>
            <a:endParaRPr lang="en-US" sz="12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014"/>
            <a:ext cx="8904855" cy="639868"/>
          </a:xfrm>
        </p:spPr>
        <p:txBody>
          <a:bodyPr/>
          <a:lstStyle/>
          <a:p>
            <a:r>
              <a:rPr lang="en-US" dirty="0"/>
              <a:t>Socialized Health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615"/>
            <a:ext cx="8883749" cy="5101668"/>
          </a:xfrm>
        </p:spPr>
        <p:txBody>
          <a:bodyPr/>
          <a:lstStyle/>
          <a:p>
            <a:pPr marL="231775" indent="-231775"/>
            <a:r>
              <a:rPr lang="en-US" sz="2450" dirty="0">
                <a:solidFill>
                  <a:srgbClr val="32302A"/>
                </a:solidFill>
              </a:rPr>
              <a:t>In many countries, health care is a socialized industry. </a:t>
            </a:r>
            <a:endParaRPr lang="en-US" sz="2450" dirty="0" smtClean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450" dirty="0" smtClean="0">
                <a:solidFill>
                  <a:srgbClr val="32302A"/>
                </a:solidFill>
              </a:rPr>
              <a:t>Hospitals and </a:t>
            </a:r>
            <a:r>
              <a:rPr lang="en-US" sz="2450" dirty="0">
                <a:solidFill>
                  <a:srgbClr val="32302A"/>
                </a:solidFill>
              </a:rPr>
              <a:t>medical clinics are run by the government </a:t>
            </a:r>
            <a:r>
              <a:rPr lang="en-US" sz="2450" dirty="0" smtClean="0">
                <a:solidFill>
                  <a:srgbClr val="32302A"/>
                </a:solidFill>
              </a:rPr>
              <a:t/>
            </a:r>
            <a:br>
              <a:rPr lang="en-US" sz="2450" dirty="0" smtClean="0">
                <a:solidFill>
                  <a:srgbClr val="32302A"/>
                </a:solidFill>
              </a:rPr>
            </a:br>
            <a:r>
              <a:rPr lang="en-US" sz="2450" dirty="0" smtClean="0">
                <a:solidFill>
                  <a:srgbClr val="32302A"/>
                </a:solidFill>
              </a:rPr>
              <a:t>and </a:t>
            </a:r>
            <a:r>
              <a:rPr lang="en-US" sz="2450" dirty="0">
                <a:solidFill>
                  <a:srgbClr val="32302A"/>
                </a:solidFill>
              </a:rPr>
              <a:t>financed by taxes. </a:t>
            </a:r>
          </a:p>
          <a:p>
            <a:pPr marL="631825" lvl="1" indent="-231775"/>
            <a:r>
              <a:rPr lang="en-US" sz="2450" dirty="0">
                <a:solidFill>
                  <a:srgbClr val="32302A"/>
                </a:solidFill>
              </a:rPr>
              <a:t>Doctors, nurses, </a:t>
            </a:r>
            <a:r>
              <a:rPr lang="en-US" sz="2450" dirty="0" smtClean="0">
                <a:solidFill>
                  <a:srgbClr val="32302A"/>
                </a:solidFill>
              </a:rPr>
              <a:t>and </a:t>
            </a:r>
            <a:r>
              <a:rPr lang="en-US" sz="2450" dirty="0">
                <a:solidFill>
                  <a:srgbClr val="32302A"/>
                </a:solidFill>
              </a:rPr>
              <a:t>other medical personnel are government employees. </a:t>
            </a:r>
          </a:p>
          <a:p>
            <a:pPr marL="231775" indent="-231775"/>
            <a:r>
              <a:rPr lang="en-US" sz="2450" dirty="0">
                <a:solidFill>
                  <a:srgbClr val="32302A"/>
                </a:solidFill>
              </a:rPr>
              <a:t>No country is wealthy enough to provide unlimited free health care to all. </a:t>
            </a:r>
          </a:p>
          <a:p>
            <a:pPr marL="631825" lvl="1" indent="-231775"/>
            <a:r>
              <a:rPr lang="en-US" sz="2450" dirty="0">
                <a:solidFill>
                  <a:srgbClr val="32302A"/>
                </a:solidFill>
              </a:rPr>
              <a:t>When price plays a </a:t>
            </a:r>
            <a:r>
              <a:rPr lang="en-US" sz="2450" dirty="0" smtClean="0">
                <a:solidFill>
                  <a:srgbClr val="32302A"/>
                </a:solidFill>
              </a:rPr>
              <a:t>secondary </a:t>
            </a:r>
            <a:r>
              <a:rPr lang="en-US" sz="2450" dirty="0">
                <a:solidFill>
                  <a:srgbClr val="32302A"/>
                </a:solidFill>
              </a:rPr>
              <a:t>role, non-price factors such as waiting lists and the absence of expensive treatments will be present. </a:t>
            </a:r>
          </a:p>
          <a:p>
            <a:pPr marL="231775" indent="-231775"/>
            <a:r>
              <a:rPr lang="en-US" sz="2450" dirty="0">
                <a:solidFill>
                  <a:srgbClr val="32302A"/>
                </a:solidFill>
              </a:rPr>
              <a:t>Wealthy patients in countries with socialized medicine often travel to </a:t>
            </a:r>
            <a:r>
              <a:rPr lang="en-US" sz="2450" dirty="0" smtClean="0">
                <a:solidFill>
                  <a:srgbClr val="32302A"/>
                </a:solidFill>
              </a:rPr>
              <a:t>countries </a:t>
            </a:r>
            <a:r>
              <a:rPr lang="en-US" sz="2450" dirty="0">
                <a:solidFill>
                  <a:srgbClr val="32302A"/>
                </a:solidFill>
              </a:rPr>
              <a:t>for treatment unavailable in their home country.</a:t>
            </a:r>
          </a:p>
        </p:txBody>
      </p:sp>
    </p:spTree>
    <p:extLst>
      <p:ext uri="{BB962C8B-B14F-4D97-AF65-F5344CB8AC3E}">
        <p14:creationId xmlns:p14="http://schemas.microsoft.com/office/powerpoint/2010/main" val="27533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981"/>
            <a:ext cx="8904855" cy="639868"/>
          </a:xfrm>
        </p:spPr>
        <p:txBody>
          <a:bodyPr/>
          <a:lstStyle/>
          <a:p>
            <a:r>
              <a:rPr lang="en-US" dirty="0"/>
              <a:t>Structure of Health Care in the U.S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7855"/>
            <a:ext cx="8883749" cy="207300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Both private and government operated enterprises are important in the U.S. </a:t>
            </a:r>
            <a:r>
              <a:rPr lang="en-US" dirty="0" smtClean="0">
                <a:solidFill>
                  <a:srgbClr val="32302A"/>
                </a:solidFill>
              </a:rPr>
              <a:t>health-care </a:t>
            </a:r>
            <a:r>
              <a:rPr lang="en-US" dirty="0">
                <a:solidFill>
                  <a:srgbClr val="32302A"/>
                </a:solidFill>
              </a:rPr>
              <a:t>industry. 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Physician services are generally provided privately;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Hospitals are often operated by local governments. </a:t>
            </a:r>
          </a:p>
        </p:txBody>
      </p:sp>
    </p:spTree>
    <p:extLst>
      <p:ext uri="{BB962C8B-B14F-4D97-AF65-F5344CB8AC3E}">
        <p14:creationId xmlns:p14="http://schemas.microsoft.com/office/powerpoint/2010/main" val="1074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685"/>
            <a:ext cx="8883749" cy="3835454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In 2014 87.2% </a:t>
            </a:r>
            <a:r>
              <a:rPr lang="en-US" dirty="0">
                <a:solidFill>
                  <a:srgbClr val="32302A"/>
                </a:solidFill>
              </a:rPr>
              <a:t>of U.S. health-care spending is paid for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by </a:t>
            </a:r>
            <a:r>
              <a:rPr lang="en-US" dirty="0">
                <a:solidFill>
                  <a:srgbClr val="32302A"/>
                </a:solidFill>
              </a:rPr>
              <a:t>a third party, either the taxpayer or a private insurance company.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Medicare and Medicaid cover the bulk of the health-care cost of the elderly and the poor.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Health insurance is highly important for the non-elderly.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About two-thirds of the non-elderly have health insurance through their employer.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429981"/>
            <a:ext cx="8904855" cy="639868"/>
          </a:xfrm>
        </p:spPr>
        <p:txBody>
          <a:bodyPr/>
          <a:lstStyle/>
          <a:p>
            <a:r>
              <a:rPr lang="en-US" dirty="0"/>
              <a:t>Structure of Health Care in the U.S </a:t>
            </a:r>
          </a:p>
        </p:txBody>
      </p:sp>
    </p:spTree>
    <p:extLst>
      <p:ext uri="{BB962C8B-B14F-4D97-AF65-F5344CB8AC3E}">
        <p14:creationId xmlns:p14="http://schemas.microsoft.com/office/powerpoint/2010/main" val="1165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8868"/>
            <a:ext cx="8904855" cy="639868"/>
          </a:xfrm>
        </p:spPr>
        <p:txBody>
          <a:bodyPr/>
          <a:lstStyle/>
          <a:p>
            <a:r>
              <a:rPr lang="en-US" dirty="0"/>
              <a:t>Structure of Health Care in the U.S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3127"/>
            <a:ext cx="8883749" cy="51016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U.S. tax system favors the purchase of health insurance through employers </a:t>
            </a:r>
            <a:r>
              <a:rPr lang="en-US" dirty="0" smtClean="0">
                <a:solidFill>
                  <a:srgbClr val="32302A"/>
                </a:solidFill>
              </a:rPr>
              <a:t>(health care benefits are not counted as income) </a:t>
            </a:r>
            <a:r>
              <a:rPr lang="en-US" dirty="0">
                <a:solidFill>
                  <a:srgbClr val="32302A"/>
                </a:solidFill>
              </a:rPr>
              <a:t>and discriminates against both direct payment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medical expenses and the out-of-pocket purchase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medical </a:t>
            </a:r>
            <a:r>
              <a:rPr lang="en-US" dirty="0" smtClean="0">
                <a:solidFill>
                  <a:srgbClr val="32302A"/>
                </a:solidFill>
              </a:rPr>
              <a:t>insurance. </a:t>
            </a:r>
            <a:endParaRPr lang="en-US" dirty="0">
              <a:solidFill>
                <a:srgbClr val="32302A"/>
              </a:solidFill>
            </a:endParaRP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discriminatory tax </a:t>
            </a:r>
            <a:r>
              <a:rPr lang="en-US" dirty="0" smtClean="0">
                <a:solidFill>
                  <a:srgbClr val="32302A"/>
                </a:solidFill>
              </a:rPr>
              <a:t>treatment … </a:t>
            </a:r>
            <a:endParaRPr lang="en-US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encourages employees to demand and employers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to </a:t>
            </a:r>
            <a:r>
              <a:rPr lang="en-US" sz="2800" dirty="0">
                <a:solidFill>
                  <a:srgbClr val="32302A"/>
                </a:solidFill>
              </a:rPr>
              <a:t>provide low-deductible, small co-payment health insurance policies, and,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discourages direct payment of medical bills and the purchase of high-deductible insurance plans. </a:t>
            </a:r>
          </a:p>
        </p:txBody>
      </p:sp>
    </p:spTree>
    <p:extLst>
      <p:ext uri="{BB962C8B-B14F-4D97-AF65-F5344CB8AC3E}">
        <p14:creationId xmlns:p14="http://schemas.microsoft.com/office/powerpoint/2010/main" val="27890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388</TotalTime>
  <Words>1051</Words>
  <Application>Microsoft Macintosh PowerPoint</Application>
  <PresentationFormat>On-screen Show (4:3)</PresentationFormat>
  <Paragraphs>163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Times New Roman</vt:lpstr>
      <vt:lpstr>Arial</vt:lpstr>
      <vt:lpstr>15th edition TEMPLATE</vt:lpstr>
      <vt:lpstr>The Economics of Health Care </vt:lpstr>
      <vt:lpstr>The Structure of the  Health-Care Industry </vt:lpstr>
      <vt:lpstr>Expenditures on Health Care</vt:lpstr>
      <vt:lpstr>The Growth of Expenditures  on Health Care, 1960-2014</vt:lpstr>
      <vt:lpstr>Real Expenditures on  Medicare and Medicaid, 1966-2014</vt:lpstr>
      <vt:lpstr>Socialized Health Care </vt:lpstr>
      <vt:lpstr>Structure of Health Care in the U.S </vt:lpstr>
      <vt:lpstr>Structure of Health Care in the U.S </vt:lpstr>
      <vt:lpstr>Structure of Health Care in the U.S </vt:lpstr>
      <vt:lpstr>Third Party Payments and Health-Care Inflation </vt:lpstr>
      <vt:lpstr>The Growth of Third-Party  Medical Service Payments </vt:lpstr>
      <vt:lpstr>Out-of-Pocket vs 3rd-Party Payments  for Medical Care, 1960 and 2014</vt:lpstr>
      <vt:lpstr>Subsidies, Third-Party Payments, and Health-Care Inflation </vt:lpstr>
      <vt:lpstr>Subsidies, Third-Party Payments, and Health-Care Inflation </vt:lpstr>
      <vt:lpstr>Ratio of Health-Care Price Indexes to the Consumer Price Index, 1960-2015</vt:lpstr>
      <vt:lpstr>Subsidies, Third-Party Payments, and Health-Care Inflation</vt:lpstr>
      <vt:lpstr>The Growth of the Elderly Population and Health Care</vt:lpstr>
      <vt:lpstr>The Future</vt:lpstr>
      <vt:lpstr>Growth in the U.S. Population Age 70 and Over: 2000-2040</vt:lpstr>
      <vt:lpstr>What Accounts for  the Poor Performance of  the Health Care Industry?</vt:lpstr>
      <vt:lpstr>Four Reasons for Poor Performance  of the Health Care Industry</vt:lpstr>
      <vt:lpstr>Four Reasons for Poor Performance  of the Health Care Industry</vt:lpstr>
      <vt:lpstr>The Affordable Care Act:   Major Provisions and  the Expected Impact</vt:lpstr>
      <vt:lpstr>Major Provisions of  the Affordable Care Act</vt:lpstr>
      <vt:lpstr>Major Provisions of  the Affordable Care Act</vt:lpstr>
      <vt:lpstr>Major Implications of the Affordable Care Act</vt:lpstr>
      <vt:lpstr>Major Implications of the Affordable Care Act</vt:lpstr>
      <vt:lpstr>Impact of Affordable Care Act (ACA)  on Health-Care Costs</vt:lpstr>
      <vt:lpstr>How Can the Performance of the Health Care Industry be Improved?</vt:lpstr>
      <vt:lpstr>Health-Care Reform</vt:lpstr>
      <vt:lpstr>Health-Care Reform continued…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Health Care</dc:title>
  <dc:subject>The Economics of Health Care</dc:subject>
  <dc:creator>Dr. Chuck Skipton</dc:creator>
  <cp:lastModifiedBy>Joseph Connors</cp:lastModifiedBy>
  <cp:revision>85</cp:revision>
  <dcterms:created xsi:type="dcterms:W3CDTF">2013-12-17T18:08:03Z</dcterms:created>
  <dcterms:modified xsi:type="dcterms:W3CDTF">2016-12-27T22:51:13Z</dcterms:modified>
</cp:coreProperties>
</file>