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6" r:id="rId34"/>
    <p:sldId id="288" r:id="rId35"/>
    <p:sldId id="295" r:id="rId36"/>
    <p:sldId id="297" r:id="rId37"/>
    <p:sldId id="292" r:id="rId38"/>
    <p:sldId id="293" r:id="rId39"/>
    <p:sldId id="29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2">
          <p15:clr>
            <a:srgbClr val="A4A3A4"/>
          </p15:clr>
        </p15:guide>
        <p15:guide id="2" pos="1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E3"/>
    <a:srgbClr val="F4F6EE"/>
    <a:srgbClr val="E9EDDF"/>
    <a:srgbClr val="EFE5BB"/>
    <a:srgbClr val="E2DEEE"/>
    <a:srgbClr val="32302A"/>
    <a:srgbClr val="515A61"/>
    <a:srgbClr val="444C52"/>
    <a:srgbClr val="F2F2F2"/>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2" autoAdjust="0"/>
    <p:restoredTop sz="94666"/>
  </p:normalViewPr>
  <p:slideViewPr>
    <p:cSldViewPr snapToGrid="0" snapToObjects="1">
      <p:cViewPr varScale="1">
        <p:scale>
          <a:sx n="102" d="100"/>
          <a:sy n="102" d="100"/>
        </p:scale>
        <p:origin x="784" y="184"/>
      </p:cViewPr>
      <p:guideLst>
        <p:guide orient="horz" pos="592"/>
        <p:guide pos="188"/>
      </p:guideLst>
    </p:cSldViewPr>
  </p:slideViewPr>
  <p:notesTextViewPr>
    <p:cViewPr>
      <p:scale>
        <a:sx n="100" d="100"/>
        <a:sy n="100" d="100"/>
      </p:scale>
      <p:origin x="0" y="0"/>
    </p:cViewPr>
  </p:notesTextViewPr>
  <p:sorterViewPr>
    <p:cViewPr>
      <p:scale>
        <a:sx n="176" d="100"/>
        <a:sy n="176" d="100"/>
      </p:scale>
      <p:origin x="0" y="0"/>
    </p:cViewPr>
  </p:sorterViewPr>
  <p:notesViewPr>
    <p:cSldViewPr snapToGrid="0" snapToObjects="1">
      <p:cViewPr varScale="1">
        <p:scale>
          <a:sx n="98" d="100"/>
          <a:sy n="98" d="100"/>
        </p:scale>
        <p:origin x="-35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6</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25</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26</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32</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7</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8</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9</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10</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15</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19</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23</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24</a:t>
            </a:fld>
            <a:endParaRPr lang="en-US"/>
          </a:p>
        </p:txBody>
      </p:sp>
    </p:spTree>
    <p:extLst>
      <p:ext uri="{BB962C8B-B14F-4D97-AF65-F5344CB8AC3E}">
        <p14:creationId xmlns:p14="http://schemas.microsoft.com/office/powerpoint/2010/main" val="372258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40" name="Group 39"/>
          <p:cNvGrpSpPr/>
          <p:nvPr userDrawn="1"/>
        </p:nvGrpSpPr>
        <p:grpSpPr>
          <a:xfrm>
            <a:off x="681355" y="5638235"/>
            <a:ext cx="8010009" cy="871401"/>
            <a:chOff x="928495" y="5682125"/>
            <a:chExt cx="8010009" cy="871401"/>
          </a:xfrm>
        </p:grpSpPr>
        <p:sp>
          <p:nvSpPr>
            <p:cNvPr id="41" name="Rectangle 40"/>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3"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4" name="Group 43"/>
          <p:cNvGrpSpPr/>
          <p:nvPr userDrawn="1"/>
        </p:nvGrpSpPr>
        <p:grpSpPr>
          <a:xfrm>
            <a:off x="2435956" y="55169"/>
            <a:ext cx="4191614" cy="2154873"/>
            <a:chOff x="2435956" y="55169"/>
            <a:chExt cx="4191614" cy="2154873"/>
          </a:xfrm>
        </p:grpSpPr>
        <p:grpSp>
          <p:nvGrpSpPr>
            <p:cNvPr id="45" name="Group 44"/>
            <p:cNvGrpSpPr/>
            <p:nvPr userDrawn="1"/>
          </p:nvGrpSpPr>
          <p:grpSpPr>
            <a:xfrm>
              <a:off x="2435956" y="55169"/>
              <a:ext cx="4191614" cy="2154873"/>
              <a:chOff x="997268" y="152400"/>
              <a:chExt cx="7392352" cy="3657600"/>
            </a:xfrm>
          </p:grpSpPr>
          <p:sp>
            <p:nvSpPr>
              <p:cNvPr id="48" name="Rectangle 47"/>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51" name="Straight Connector 50"/>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7" name="TextBox 46"/>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52"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3"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4"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5" name="Text Box 66"/>
          <p:cNvSpPr txBox="1">
            <a:spLocks noChangeArrowheads="1"/>
          </p:cNvSpPr>
          <p:nvPr userDrawn="1"/>
        </p:nvSpPr>
        <p:spPr bwMode="auto">
          <a:xfrm>
            <a:off x="444749" y="3794165"/>
            <a:ext cx="2543581"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a:solidFill>
                  <a:schemeClr val="bg1"/>
                </a:solidFill>
                <a:latin typeface="Calibri" panose="020F0502020204030204" pitchFamily="34" charset="0"/>
              </a:rPr>
              <a:t>Micro Only</a:t>
            </a:r>
            <a:r>
              <a:rPr kumimoji="0" lang="en-US" sz="2400" b="0">
                <a:solidFill>
                  <a:schemeClr val="bg1"/>
                </a:solidFill>
                <a:latin typeface="Calibri" panose="020F0502020204030204" pitchFamily="34" charset="0"/>
              </a:rPr>
              <a:t>  </a:t>
            </a:r>
            <a:r>
              <a:rPr kumimoji="0" lang="en-US" sz="2400">
                <a:solidFill>
                  <a:schemeClr val="bg1"/>
                </a:solidFill>
                <a:latin typeface="Calibri" panose="020F0502020204030204" pitchFamily="34" charset="0"/>
              </a:rPr>
              <a:t>Text</a:t>
            </a:r>
            <a:r>
              <a:rPr kumimoji="0" lang="en-US" sz="2400" b="0">
                <a:solidFill>
                  <a:schemeClr val="bg1"/>
                </a:solidFill>
                <a:latin typeface="Calibri" panose="020F0502020204030204" pitchFamily="34" charset="0"/>
              </a:rPr>
              <a:t> </a:t>
            </a:r>
            <a:r>
              <a:rPr kumimoji="0" lang="en-US" sz="2400" b="0">
                <a:solidFill>
                  <a:schemeClr val="bg1"/>
                </a:solidFill>
                <a:latin typeface="Calibri" panose="020F0502020204030204" pitchFamily="34" charset="0"/>
                <a:ea typeface="Times New Roman" pitchFamily="-110" charset="0"/>
                <a:cs typeface="Times New Roman" pitchFamily="-110" charset="0"/>
              </a:rPr>
              <a:t>—</a:t>
            </a:r>
          </a:p>
        </p:txBody>
      </p:sp>
      <p:sp>
        <p:nvSpPr>
          <p:cNvPr id="56"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6</a:t>
            </a:r>
            <a:endParaRPr kumimoji="0" lang="en-US" sz="2400" b="0" dirty="0">
              <a:solidFill>
                <a:schemeClr val="bg1"/>
              </a:solidFill>
              <a:latin typeface="Calibri" panose="020F0502020204030204" pitchFamily="34" charset="0"/>
            </a:endParaRPr>
          </a:p>
        </p:txBody>
      </p:sp>
      <p:sp>
        <p:nvSpPr>
          <p:cNvPr id="57"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5</a:t>
            </a:r>
            <a:endParaRPr kumimoji="0" lang="en-US" sz="2400" b="0" dirty="0">
              <a:solidFill>
                <a:schemeClr val="bg1"/>
              </a:solidFill>
              <a:latin typeface="Calibri" panose="020F0502020204030204" pitchFamily="34" charset="0"/>
            </a:endParaRPr>
          </a:p>
        </p:txBody>
      </p:sp>
      <p:sp>
        <p:nvSpPr>
          <p:cNvPr id="58" name="Text Box 69"/>
          <p:cNvSpPr txBox="1">
            <a:spLocks noChangeArrowheads="1"/>
          </p:cNvSpPr>
          <p:nvPr userDrawn="1"/>
        </p:nvSpPr>
        <p:spPr bwMode="auto">
          <a:xfrm>
            <a:off x="4022372" y="3404388"/>
            <a:ext cx="2082814"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a:t>
            </a:r>
            <a:r>
              <a:rPr kumimoji="0" lang="en-US" sz="2400" b="0" dirty="0" smtClean="0">
                <a:solidFill>
                  <a:schemeClr val="bg1"/>
                </a:solidFill>
                <a:latin typeface="Calibri" panose="020F0502020204030204" pitchFamily="34" charset="0"/>
              </a:rPr>
              <a:t>5</a:t>
            </a:r>
            <a:endParaRPr kumimoji="0" lang="en-US" sz="2400" b="0" dirty="0">
              <a:solidFill>
                <a:schemeClr val="bg1"/>
              </a:solidFill>
              <a:latin typeface="Calibri" panose="020F0502020204030204" pitchFamily="34" charset="0"/>
            </a:endParaRPr>
          </a:p>
        </p:txBody>
      </p:sp>
      <p:sp>
        <p:nvSpPr>
          <p:cNvPr id="59" name="Text Box 70"/>
          <p:cNvSpPr txBox="1">
            <a:spLocks noChangeArrowheads="1"/>
          </p:cNvSpPr>
          <p:nvPr userDrawn="1"/>
        </p:nvSpPr>
        <p:spPr bwMode="auto">
          <a:xfrm>
            <a:off x="4022372" y="3794165"/>
            <a:ext cx="2082814"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a:t>
            </a:r>
            <a:r>
              <a:rPr kumimoji="0" lang="en-US" sz="2400" b="0" dirty="0" smtClean="0">
                <a:solidFill>
                  <a:schemeClr val="bg1"/>
                </a:solidFill>
                <a:latin typeface="Calibri" panose="020F0502020204030204" pitchFamily="34" charset="0"/>
              </a:rPr>
              <a:t>5</a:t>
            </a:r>
            <a:endParaRPr kumimoji="0" lang="en-US" sz="2400" b="0" dirty="0">
              <a:solidFill>
                <a:schemeClr val="bg1"/>
              </a:solidFill>
              <a:latin typeface="Calibri" panose="020F0502020204030204" pitchFamily="34" charset="0"/>
            </a:endParaRPr>
          </a:p>
        </p:txBody>
      </p:sp>
      <p:sp>
        <p:nvSpPr>
          <p:cNvPr id="60" name="Text Box 143"/>
          <p:cNvSpPr txBox="1">
            <a:spLocks noChangeArrowheads="1"/>
          </p:cNvSpPr>
          <p:nvPr userDrawn="1"/>
        </p:nvSpPr>
        <p:spPr bwMode="auto">
          <a:xfrm>
            <a:off x="436811" y="4190013"/>
            <a:ext cx="2562817"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a:solidFill>
                  <a:schemeClr val="bg1"/>
                </a:solidFill>
                <a:latin typeface="Calibri" panose="020F0502020204030204" pitchFamily="34" charset="0"/>
              </a:rPr>
              <a:t>Macro Only</a:t>
            </a:r>
            <a:r>
              <a:rPr kumimoji="0" lang="en-US" sz="2400" b="0">
                <a:solidFill>
                  <a:schemeClr val="bg1"/>
                </a:solidFill>
                <a:latin typeface="Calibri" panose="020F0502020204030204" pitchFamily="34" charset="0"/>
              </a:rPr>
              <a:t> </a:t>
            </a:r>
            <a:r>
              <a:rPr kumimoji="0" lang="en-US" sz="2400">
                <a:solidFill>
                  <a:schemeClr val="bg1"/>
                </a:solidFill>
                <a:latin typeface="Calibri" panose="020F0502020204030204" pitchFamily="34" charset="0"/>
              </a:rPr>
              <a:t>Text</a:t>
            </a:r>
            <a:r>
              <a:rPr kumimoji="0" lang="en-US" sz="2400" b="0">
                <a:solidFill>
                  <a:schemeClr val="bg1"/>
                </a:solidFill>
                <a:latin typeface="Calibri" panose="020F0502020204030204" pitchFamily="34" charset="0"/>
              </a:rPr>
              <a:t> </a:t>
            </a:r>
            <a:r>
              <a:rPr kumimoji="0" lang="en-US" sz="2400" b="0">
                <a:solidFill>
                  <a:schemeClr val="bg1"/>
                </a:solidFill>
                <a:latin typeface="Calibri" panose="020F0502020204030204" pitchFamily="34" charset="0"/>
                <a:ea typeface="Times New Roman" pitchFamily="-110" charset="0"/>
                <a:cs typeface="Times New Roman" pitchFamily="-110" charset="0"/>
              </a:rPr>
              <a:t>—</a:t>
            </a:r>
          </a:p>
        </p:txBody>
      </p:sp>
      <p:sp>
        <p:nvSpPr>
          <p:cNvPr id="61" name="Text Box 144"/>
          <p:cNvSpPr txBox="1">
            <a:spLocks noChangeArrowheads="1"/>
          </p:cNvSpPr>
          <p:nvPr userDrawn="1"/>
        </p:nvSpPr>
        <p:spPr bwMode="auto">
          <a:xfrm>
            <a:off x="2861725" y="4190013"/>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5</a:t>
            </a:r>
            <a:endParaRPr kumimoji="0" lang="en-US" sz="2400" b="0" dirty="0">
              <a:solidFill>
                <a:schemeClr val="bg1"/>
              </a:solidFill>
              <a:latin typeface="Calibri" panose="020F0502020204030204" pitchFamily="34" charset="0"/>
            </a:endParaRPr>
          </a:p>
        </p:txBody>
      </p:sp>
      <p:sp>
        <p:nvSpPr>
          <p:cNvPr id="62" name="Text Box 145"/>
          <p:cNvSpPr txBox="1">
            <a:spLocks noChangeArrowheads="1"/>
          </p:cNvSpPr>
          <p:nvPr userDrawn="1"/>
        </p:nvSpPr>
        <p:spPr bwMode="auto">
          <a:xfrm>
            <a:off x="4014434" y="4190013"/>
            <a:ext cx="2082814"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a:t>
            </a:r>
            <a:r>
              <a:rPr kumimoji="0" lang="en-US" sz="2400" b="0" dirty="0" smtClean="0">
                <a:solidFill>
                  <a:schemeClr val="bg1"/>
                </a:solidFill>
                <a:latin typeface="Calibri" panose="020F0502020204030204" pitchFamily="34" charset="0"/>
              </a:rPr>
              <a:t>5</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4756" y="1544282"/>
            <a:ext cx="8171020" cy="1864086"/>
          </a:xfrm>
          <a:prstGeom prst="rect">
            <a:avLst/>
          </a:prstGeom>
        </p:spPr>
        <p:txBody>
          <a:bodyPr anchor="b">
            <a:noAutofit/>
          </a:bodyPr>
          <a:lstStyle/>
          <a:p>
            <a:pPr>
              <a:lnSpc>
                <a:spcPts val="4000"/>
              </a:lnSpc>
            </a:pPr>
            <a:r>
              <a:rPr lang="en-US" dirty="0"/>
              <a:t>The </a:t>
            </a:r>
            <a:r>
              <a:rPr lang="en-US" dirty="0" smtClean="0"/>
              <a:t>Great Recession of 2008-2009: Causes </a:t>
            </a:r>
            <a:r>
              <a:rPr lang="en-US" smtClean="0"/>
              <a:t>and Response </a:t>
            </a:r>
            <a:endParaRPr lang="en-US" dirty="0"/>
          </a:p>
        </p:txBody>
      </p:sp>
    </p:spTree>
    <p:extLst>
      <p:ext uri="{BB962C8B-B14F-4D97-AF65-F5344CB8AC3E}">
        <p14:creationId xmlns:p14="http://schemas.microsoft.com/office/powerpoint/2010/main" val="2985304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40007" y="1844431"/>
            <a:ext cx="6416821" cy="3923323"/>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latin typeface="+mj-lt"/>
            </a:endParaRPr>
          </a:p>
        </p:txBody>
      </p:sp>
      <p:sp>
        <p:nvSpPr>
          <p:cNvPr id="267" name="Title 1"/>
          <p:cNvSpPr>
            <a:spLocks noGrp="1"/>
          </p:cNvSpPr>
          <p:nvPr>
            <p:ph type="title"/>
          </p:nvPr>
        </p:nvSpPr>
        <p:spPr>
          <a:xfrm>
            <a:off x="119569" y="429928"/>
            <a:ext cx="8904855" cy="713232"/>
          </a:xfrm>
        </p:spPr>
        <p:txBody>
          <a:bodyPr/>
          <a:lstStyle/>
          <a:p>
            <a:r>
              <a:rPr lang="en-US" dirty="0"/>
              <a:t>Changes In Stock Prices, 1996-2009</a:t>
            </a:r>
          </a:p>
        </p:txBody>
      </p:sp>
      <p:sp>
        <p:nvSpPr>
          <p:cNvPr id="41" name="Text Box 10"/>
          <p:cNvSpPr txBox="1">
            <a:spLocks noChangeArrowheads="1"/>
          </p:cNvSpPr>
          <p:nvPr/>
        </p:nvSpPr>
        <p:spPr bwMode="auto">
          <a:xfrm>
            <a:off x="46090" y="2411421"/>
            <a:ext cx="2577900" cy="2830775"/>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100" dirty="0">
                <a:latin typeface="+mj-lt"/>
                <a:cs typeface="Times New Roman" pitchFamily="18" charset="0"/>
              </a:rPr>
              <a:t>The S&amp;P 500 fell by </a:t>
            </a:r>
            <a:r>
              <a:rPr lang="en-US" sz="2100" dirty="0" smtClean="0">
                <a:latin typeface="+mj-lt"/>
                <a:cs typeface="Times New Roman" pitchFamily="18" charset="0"/>
              </a:rPr>
              <a:t>more </a:t>
            </a:r>
            <a:r>
              <a:rPr lang="en-US" sz="2100" dirty="0">
                <a:latin typeface="+mj-lt"/>
                <a:cs typeface="Times New Roman" pitchFamily="18" charset="0"/>
              </a:rPr>
              <a:t>than 55% between </a:t>
            </a:r>
            <a:r>
              <a:rPr lang="en-US" sz="2100" dirty="0" smtClean="0">
                <a:latin typeface="+mj-lt"/>
                <a:cs typeface="Times New Roman" pitchFamily="18" charset="0"/>
              </a:rPr>
              <a:t>October 2007 &amp; March 2009</a:t>
            </a:r>
            <a:endParaRPr lang="en-US" sz="2100" dirty="0">
              <a:latin typeface="+mj-lt"/>
              <a:cs typeface="Times New Roman" pitchFamily="18" charset="0"/>
            </a:endParaRPr>
          </a:p>
          <a:p>
            <a:pPr marL="115888" indent="-115888">
              <a:lnSpc>
                <a:spcPct val="90000"/>
              </a:lnSpc>
              <a:spcBef>
                <a:spcPts val="900"/>
              </a:spcBef>
              <a:buFontTx/>
              <a:buChar char="•"/>
            </a:pPr>
            <a:r>
              <a:rPr lang="en-US" sz="2100" dirty="0">
                <a:latin typeface="+mj-lt"/>
                <a:cs typeface="Times New Roman" pitchFamily="18" charset="0"/>
              </a:rPr>
              <a:t>This collapse eroded the wealth and endangered the retirement savings of many Americans</a:t>
            </a:r>
          </a:p>
        </p:txBody>
      </p:sp>
      <p:sp>
        <p:nvSpPr>
          <p:cNvPr id="15" name="Rectangle 5"/>
          <p:cNvSpPr>
            <a:spLocks noChangeArrowheads="1"/>
          </p:cNvSpPr>
          <p:nvPr/>
        </p:nvSpPr>
        <p:spPr bwMode="auto">
          <a:xfrm>
            <a:off x="4643865" y="2257896"/>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6" name="Rectangle 6"/>
          <p:cNvSpPr>
            <a:spLocks noChangeArrowheads="1"/>
          </p:cNvSpPr>
          <p:nvPr/>
        </p:nvSpPr>
        <p:spPr bwMode="auto">
          <a:xfrm>
            <a:off x="4643865" y="2257896"/>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7" name="Rectangle 7"/>
          <p:cNvSpPr>
            <a:spLocks noChangeArrowheads="1"/>
          </p:cNvSpPr>
          <p:nvPr/>
        </p:nvSpPr>
        <p:spPr bwMode="auto">
          <a:xfrm>
            <a:off x="4643865" y="2818284"/>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8" name="Rectangle 8"/>
          <p:cNvSpPr>
            <a:spLocks noChangeArrowheads="1"/>
          </p:cNvSpPr>
          <p:nvPr/>
        </p:nvSpPr>
        <p:spPr bwMode="auto">
          <a:xfrm>
            <a:off x="4643865" y="2818284"/>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9" name="Rectangle 9"/>
          <p:cNvSpPr>
            <a:spLocks noChangeArrowheads="1"/>
          </p:cNvSpPr>
          <p:nvPr/>
        </p:nvSpPr>
        <p:spPr bwMode="auto">
          <a:xfrm>
            <a:off x="4643865" y="3378671"/>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0" name="Rectangle 10"/>
          <p:cNvSpPr>
            <a:spLocks noChangeArrowheads="1"/>
          </p:cNvSpPr>
          <p:nvPr/>
        </p:nvSpPr>
        <p:spPr bwMode="auto">
          <a:xfrm>
            <a:off x="4643865" y="3378671"/>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1" name="Rectangle 11"/>
          <p:cNvSpPr>
            <a:spLocks noChangeArrowheads="1"/>
          </p:cNvSpPr>
          <p:nvPr/>
        </p:nvSpPr>
        <p:spPr bwMode="auto">
          <a:xfrm>
            <a:off x="4643865" y="4647084"/>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2" name="Rectangle 12"/>
          <p:cNvSpPr>
            <a:spLocks noChangeArrowheads="1"/>
          </p:cNvSpPr>
          <p:nvPr/>
        </p:nvSpPr>
        <p:spPr bwMode="auto">
          <a:xfrm>
            <a:off x="4643865" y="4647084"/>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3" name="Rectangle 13"/>
          <p:cNvSpPr>
            <a:spLocks noChangeArrowheads="1"/>
          </p:cNvSpPr>
          <p:nvPr/>
        </p:nvSpPr>
        <p:spPr bwMode="auto">
          <a:xfrm>
            <a:off x="4396977" y="5207471"/>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4" name="Rectangle 14"/>
          <p:cNvSpPr>
            <a:spLocks noChangeArrowheads="1"/>
          </p:cNvSpPr>
          <p:nvPr/>
        </p:nvSpPr>
        <p:spPr bwMode="auto">
          <a:xfrm>
            <a:off x="4396977" y="5207471"/>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5" name="Rectangle 17"/>
          <p:cNvSpPr>
            <a:spLocks noChangeArrowheads="1"/>
          </p:cNvSpPr>
          <p:nvPr/>
        </p:nvSpPr>
        <p:spPr bwMode="auto">
          <a:xfrm>
            <a:off x="3592050" y="2022756"/>
            <a:ext cx="4487735" cy="227113"/>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lang="en-US" b="1" i="1" dirty="0" smtClean="0">
                <a:solidFill>
                  <a:srgbClr val="1F1A17"/>
                </a:solidFill>
                <a:latin typeface="+mj-lt"/>
                <a:cs typeface="Times New Roman" pitchFamily="18" charset="0"/>
              </a:rPr>
              <a:t>S&amp;P 500 Index</a:t>
            </a:r>
            <a:endParaRPr lang="en-US" sz="1600" b="1" i="1" dirty="0">
              <a:solidFill>
                <a:schemeClr val="tx1"/>
              </a:solidFill>
              <a:latin typeface="+mj-lt"/>
              <a:cs typeface="Times New Roman" pitchFamily="18" charset="0"/>
            </a:endParaRPr>
          </a:p>
        </p:txBody>
      </p:sp>
      <p:sp>
        <p:nvSpPr>
          <p:cNvPr id="44" name="Rectangle 27"/>
          <p:cNvSpPr>
            <a:spLocks noChangeArrowheads="1"/>
          </p:cNvSpPr>
          <p:nvPr/>
        </p:nvSpPr>
        <p:spPr bwMode="auto">
          <a:xfrm>
            <a:off x="2979403" y="536063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1996</a:t>
            </a:r>
            <a:endParaRPr lang="en-US" sz="1500" b="0" dirty="0">
              <a:solidFill>
                <a:srgbClr val="000000"/>
              </a:solidFill>
              <a:latin typeface="+mj-lt"/>
              <a:cs typeface="Times New Roman" pitchFamily="18" charset="0"/>
            </a:endParaRPr>
          </a:p>
        </p:txBody>
      </p:sp>
      <p:sp>
        <p:nvSpPr>
          <p:cNvPr id="45" name="Rectangle 28"/>
          <p:cNvSpPr>
            <a:spLocks noChangeArrowheads="1"/>
          </p:cNvSpPr>
          <p:nvPr/>
        </p:nvSpPr>
        <p:spPr bwMode="auto">
          <a:xfrm>
            <a:off x="4046711" y="536063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dirty="0" smtClean="0">
                <a:solidFill>
                  <a:srgbClr val="1F1A17"/>
                </a:solidFill>
                <a:latin typeface="+mj-lt"/>
                <a:cs typeface="Times New Roman" pitchFamily="18" charset="0"/>
              </a:rPr>
              <a:t>1998</a:t>
            </a:r>
            <a:endParaRPr lang="en-US" sz="1500" b="0" dirty="0">
              <a:solidFill>
                <a:srgbClr val="000000"/>
              </a:solidFill>
              <a:latin typeface="+mj-lt"/>
              <a:cs typeface="Times New Roman" pitchFamily="18" charset="0"/>
            </a:endParaRPr>
          </a:p>
        </p:txBody>
      </p:sp>
      <p:sp>
        <p:nvSpPr>
          <p:cNvPr id="46" name="Rectangle 29"/>
          <p:cNvSpPr>
            <a:spLocks noChangeArrowheads="1"/>
          </p:cNvSpPr>
          <p:nvPr/>
        </p:nvSpPr>
        <p:spPr bwMode="auto">
          <a:xfrm>
            <a:off x="4588112" y="536063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dirty="0" smtClean="0">
                <a:solidFill>
                  <a:srgbClr val="1F1A17"/>
                </a:solidFill>
                <a:latin typeface="+mj-lt"/>
                <a:cs typeface="Times New Roman" pitchFamily="18" charset="0"/>
              </a:rPr>
              <a:t>2000</a:t>
            </a:r>
            <a:endParaRPr lang="en-US" sz="1500" b="0" dirty="0">
              <a:solidFill>
                <a:srgbClr val="000000"/>
              </a:solidFill>
              <a:latin typeface="+mj-lt"/>
              <a:cs typeface="Times New Roman" pitchFamily="18" charset="0"/>
            </a:endParaRPr>
          </a:p>
        </p:txBody>
      </p:sp>
      <p:sp>
        <p:nvSpPr>
          <p:cNvPr id="47" name="Rectangle 30"/>
          <p:cNvSpPr>
            <a:spLocks noChangeArrowheads="1"/>
          </p:cNvSpPr>
          <p:nvPr/>
        </p:nvSpPr>
        <p:spPr bwMode="auto">
          <a:xfrm>
            <a:off x="6721966" y="536063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2004</a:t>
            </a:r>
            <a:endParaRPr lang="en-US" sz="1500" b="0" dirty="0">
              <a:solidFill>
                <a:srgbClr val="000000"/>
              </a:solidFill>
              <a:latin typeface="+mj-lt"/>
              <a:cs typeface="Times New Roman" pitchFamily="18" charset="0"/>
            </a:endParaRPr>
          </a:p>
        </p:txBody>
      </p:sp>
      <p:sp>
        <p:nvSpPr>
          <p:cNvPr id="48" name="Rectangle 31"/>
          <p:cNvSpPr>
            <a:spLocks noChangeArrowheads="1"/>
          </p:cNvSpPr>
          <p:nvPr/>
        </p:nvSpPr>
        <p:spPr bwMode="auto">
          <a:xfrm>
            <a:off x="5651864" y="536063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dirty="0" smtClean="0">
                <a:solidFill>
                  <a:srgbClr val="1F1A17"/>
                </a:solidFill>
                <a:latin typeface="+mj-lt"/>
                <a:cs typeface="Times New Roman" pitchFamily="18" charset="0"/>
              </a:rPr>
              <a:t>2002</a:t>
            </a:r>
            <a:endParaRPr lang="en-US" sz="1500" b="0" dirty="0">
              <a:solidFill>
                <a:srgbClr val="000000"/>
              </a:solidFill>
              <a:latin typeface="+mj-lt"/>
              <a:cs typeface="Times New Roman" pitchFamily="18" charset="0"/>
            </a:endParaRPr>
          </a:p>
        </p:txBody>
      </p:sp>
      <p:sp>
        <p:nvSpPr>
          <p:cNvPr id="49" name="Rectangle 32"/>
          <p:cNvSpPr>
            <a:spLocks noChangeArrowheads="1"/>
          </p:cNvSpPr>
          <p:nvPr/>
        </p:nvSpPr>
        <p:spPr bwMode="auto">
          <a:xfrm>
            <a:off x="2963599" y="5117428"/>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a:solidFill>
                  <a:srgbClr val="1F1A17"/>
                </a:solidFill>
                <a:latin typeface="+mj-lt"/>
                <a:cs typeface="Times New Roman" pitchFamily="18" charset="0"/>
              </a:rPr>
              <a:t>0</a:t>
            </a:r>
            <a:endParaRPr lang="en-US" sz="1600" b="0" dirty="0">
              <a:solidFill>
                <a:srgbClr val="000000"/>
              </a:solidFill>
              <a:latin typeface="+mj-lt"/>
              <a:cs typeface="Times New Roman" pitchFamily="18" charset="0"/>
            </a:endParaRPr>
          </a:p>
        </p:txBody>
      </p:sp>
      <p:sp>
        <p:nvSpPr>
          <p:cNvPr id="52" name="Rectangle 35"/>
          <p:cNvSpPr>
            <a:spLocks noChangeArrowheads="1"/>
          </p:cNvSpPr>
          <p:nvPr/>
        </p:nvSpPr>
        <p:spPr bwMode="auto">
          <a:xfrm>
            <a:off x="2651014" y="3005355"/>
            <a:ext cx="416781"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1200</a:t>
            </a:r>
            <a:endParaRPr lang="en-US" sz="1600" b="0" dirty="0">
              <a:solidFill>
                <a:srgbClr val="000000"/>
              </a:solidFill>
              <a:latin typeface="+mj-lt"/>
              <a:cs typeface="Times New Roman" pitchFamily="18" charset="0"/>
            </a:endParaRPr>
          </a:p>
        </p:txBody>
      </p:sp>
      <p:sp>
        <p:nvSpPr>
          <p:cNvPr id="53" name="Rectangle 36"/>
          <p:cNvSpPr>
            <a:spLocks noChangeArrowheads="1"/>
          </p:cNvSpPr>
          <p:nvPr/>
        </p:nvSpPr>
        <p:spPr bwMode="auto">
          <a:xfrm>
            <a:off x="2651014" y="2320444"/>
            <a:ext cx="416781"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1600</a:t>
            </a:r>
            <a:endParaRPr lang="en-US" sz="1600" b="0" dirty="0">
              <a:solidFill>
                <a:srgbClr val="000000"/>
              </a:solidFill>
              <a:latin typeface="+mj-lt"/>
              <a:cs typeface="Times New Roman" pitchFamily="18" charset="0"/>
            </a:endParaRPr>
          </a:p>
        </p:txBody>
      </p:sp>
      <p:sp>
        <p:nvSpPr>
          <p:cNvPr id="61" name="Rectangle 44"/>
          <p:cNvSpPr>
            <a:spLocks noChangeArrowheads="1"/>
          </p:cNvSpPr>
          <p:nvPr/>
        </p:nvSpPr>
        <p:spPr bwMode="auto">
          <a:xfrm>
            <a:off x="7262986" y="536063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2005</a:t>
            </a:r>
            <a:endParaRPr lang="en-US" sz="1500" b="0" dirty="0">
              <a:solidFill>
                <a:srgbClr val="000000"/>
              </a:solidFill>
              <a:latin typeface="+mj-lt"/>
              <a:cs typeface="Times New Roman" pitchFamily="18" charset="0"/>
            </a:endParaRPr>
          </a:p>
        </p:txBody>
      </p:sp>
      <p:sp>
        <p:nvSpPr>
          <p:cNvPr id="26" name="Freeform 20"/>
          <p:cNvSpPr>
            <a:spLocks/>
          </p:cNvSpPr>
          <p:nvPr/>
        </p:nvSpPr>
        <p:spPr bwMode="auto">
          <a:xfrm>
            <a:off x="3181485" y="2320444"/>
            <a:ext cx="5581183" cy="2925126"/>
          </a:xfrm>
          <a:custGeom>
            <a:avLst/>
            <a:gdLst/>
            <a:ahLst/>
            <a:cxnLst>
              <a:cxn ang="0">
                <a:pos x="0" y="0"/>
              </a:cxn>
              <a:cxn ang="0">
                <a:pos x="0" y="2016"/>
              </a:cxn>
              <a:cxn ang="0">
                <a:pos x="2880" y="2016"/>
              </a:cxn>
            </a:cxnLst>
            <a:rect l="0" t="0" r="r" b="b"/>
            <a:pathLst>
              <a:path w="2880" h="2016">
                <a:moveTo>
                  <a:pt x="0" y="0"/>
                </a:moveTo>
                <a:lnTo>
                  <a:pt x="0" y="2016"/>
                </a:lnTo>
                <a:lnTo>
                  <a:pt x="2880" y="2016"/>
                </a:lnTo>
              </a:path>
            </a:pathLst>
          </a:custGeom>
          <a:noFill/>
          <a:ln w="28575" cmpd="sng">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8" name="Line 22"/>
          <p:cNvSpPr>
            <a:spLocks noChangeShapeType="1"/>
          </p:cNvSpPr>
          <p:nvPr/>
        </p:nvSpPr>
        <p:spPr bwMode="auto">
          <a:xfrm>
            <a:off x="3107165" y="2438236"/>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9" name="Line 23"/>
          <p:cNvSpPr>
            <a:spLocks noChangeShapeType="1"/>
          </p:cNvSpPr>
          <p:nvPr/>
        </p:nvSpPr>
        <p:spPr bwMode="auto">
          <a:xfrm>
            <a:off x="3107165" y="3128735"/>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43" name="Line 26"/>
          <p:cNvSpPr>
            <a:spLocks noChangeShapeType="1"/>
          </p:cNvSpPr>
          <p:nvPr/>
        </p:nvSpPr>
        <p:spPr bwMode="auto">
          <a:xfrm>
            <a:off x="3107165" y="5245571"/>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5" name="Line 38"/>
          <p:cNvSpPr>
            <a:spLocks noChangeShapeType="1"/>
          </p:cNvSpPr>
          <p:nvPr/>
        </p:nvSpPr>
        <p:spPr bwMode="auto">
          <a:xfrm>
            <a:off x="3176725" y="5248746"/>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6" name="Line 39"/>
          <p:cNvSpPr>
            <a:spLocks noChangeShapeType="1"/>
          </p:cNvSpPr>
          <p:nvPr/>
        </p:nvSpPr>
        <p:spPr bwMode="auto">
          <a:xfrm>
            <a:off x="4239230" y="5248746"/>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7" name="Line 40"/>
          <p:cNvSpPr>
            <a:spLocks noChangeShapeType="1"/>
          </p:cNvSpPr>
          <p:nvPr/>
        </p:nvSpPr>
        <p:spPr bwMode="auto">
          <a:xfrm>
            <a:off x="4776588" y="5248746"/>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8" name="Line 41"/>
          <p:cNvSpPr>
            <a:spLocks noChangeShapeType="1"/>
          </p:cNvSpPr>
          <p:nvPr/>
        </p:nvSpPr>
        <p:spPr bwMode="auto">
          <a:xfrm>
            <a:off x="5861625" y="5248746"/>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9" name="Line 42"/>
          <p:cNvSpPr>
            <a:spLocks noChangeShapeType="1"/>
          </p:cNvSpPr>
          <p:nvPr/>
        </p:nvSpPr>
        <p:spPr bwMode="auto">
          <a:xfrm>
            <a:off x="6926051" y="5248746"/>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0" name="Line 43"/>
          <p:cNvSpPr>
            <a:spLocks noChangeShapeType="1"/>
          </p:cNvSpPr>
          <p:nvPr/>
        </p:nvSpPr>
        <p:spPr bwMode="auto">
          <a:xfrm>
            <a:off x="7464369" y="5248746"/>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4" name="Rectangle 13"/>
          <p:cNvSpPr>
            <a:spLocks noChangeArrowheads="1"/>
          </p:cNvSpPr>
          <p:nvPr/>
        </p:nvSpPr>
        <p:spPr bwMode="auto">
          <a:xfrm>
            <a:off x="3982449" y="5204423"/>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5" name="Rectangle 14"/>
          <p:cNvSpPr>
            <a:spLocks noChangeArrowheads="1"/>
          </p:cNvSpPr>
          <p:nvPr/>
        </p:nvSpPr>
        <p:spPr bwMode="auto">
          <a:xfrm>
            <a:off x="3982449" y="5204423"/>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6" name="Rectangle 28"/>
          <p:cNvSpPr>
            <a:spLocks noChangeArrowheads="1"/>
          </p:cNvSpPr>
          <p:nvPr/>
        </p:nvSpPr>
        <p:spPr bwMode="auto">
          <a:xfrm>
            <a:off x="3513311" y="5360633"/>
            <a:ext cx="397545" cy="230832"/>
          </a:xfrm>
          <a:prstGeom prst="rect">
            <a:avLst/>
          </a:prstGeom>
          <a:noFill/>
          <a:ln w="9525">
            <a:noFill/>
            <a:miter lim="800000"/>
            <a:headEnd/>
            <a:tailEnd/>
          </a:ln>
        </p:spPr>
        <p:txBody>
          <a:bodyPr wrap="none" lIns="0" tIns="0" rIns="0" bIns="0">
            <a:prstTxWarp prst="textNoShape">
              <a:avLst/>
            </a:prstTxWarp>
            <a:spAutoFit/>
          </a:bodyPr>
          <a:lstStyle/>
          <a:p>
            <a:r>
              <a:rPr lang="en-US" sz="1500" dirty="0" smtClean="0">
                <a:solidFill>
                  <a:srgbClr val="1F1A17"/>
                </a:solidFill>
                <a:latin typeface="+mj-lt"/>
                <a:cs typeface="Times New Roman" pitchFamily="18" charset="0"/>
              </a:rPr>
              <a:t>1997</a:t>
            </a:r>
            <a:endParaRPr lang="en-US" sz="1500" b="0" dirty="0">
              <a:solidFill>
                <a:srgbClr val="000000"/>
              </a:solidFill>
              <a:latin typeface="+mj-lt"/>
              <a:cs typeface="Times New Roman" pitchFamily="18" charset="0"/>
            </a:endParaRPr>
          </a:p>
        </p:txBody>
      </p:sp>
      <p:sp>
        <p:nvSpPr>
          <p:cNvPr id="67" name="Line 39"/>
          <p:cNvSpPr>
            <a:spLocks noChangeShapeType="1"/>
          </p:cNvSpPr>
          <p:nvPr/>
        </p:nvSpPr>
        <p:spPr bwMode="auto">
          <a:xfrm>
            <a:off x="3705830" y="524569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8" name="Rectangle 29"/>
          <p:cNvSpPr>
            <a:spLocks noChangeArrowheads="1"/>
          </p:cNvSpPr>
          <p:nvPr/>
        </p:nvSpPr>
        <p:spPr bwMode="auto">
          <a:xfrm>
            <a:off x="5124560" y="536063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dirty="0" smtClean="0">
                <a:solidFill>
                  <a:srgbClr val="1F1A17"/>
                </a:solidFill>
                <a:latin typeface="+mj-lt"/>
                <a:cs typeface="Times New Roman" pitchFamily="18" charset="0"/>
              </a:rPr>
              <a:t>2001</a:t>
            </a:r>
            <a:endParaRPr lang="en-US" sz="1500" b="0" dirty="0">
              <a:solidFill>
                <a:srgbClr val="000000"/>
              </a:solidFill>
              <a:latin typeface="+mj-lt"/>
              <a:cs typeface="Times New Roman" pitchFamily="18" charset="0"/>
            </a:endParaRPr>
          </a:p>
        </p:txBody>
      </p:sp>
      <p:sp>
        <p:nvSpPr>
          <p:cNvPr id="69" name="Line 40"/>
          <p:cNvSpPr>
            <a:spLocks noChangeShapeType="1"/>
          </p:cNvSpPr>
          <p:nvPr/>
        </p:nvSpPr>
        <p:spPr bwMode="auto">
          <a:xfrm>
            <a:off x="5313036" y="5254842"/>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1" name="Line 41"/>
          <p:cNvSpPr>
            <a:spLocks noChangeShapeType="1"/>
          </p:cNvSpPr>
          <p:nvPr/>
        </p:nvSpPr>
        <p:spPr bwMode="auto">
          <a:xfrm>
            <a:off x="6398073" y="5254842"/>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2" name="Rectangle 44"/>
          <p:cNvSpPr>
            <a:spLocks noChangeArrowheads="1"/>
          </p:cNvSpPr>
          <p:nvPr/>
        </p:nvSpPr>
        <p:spPr bwMode="auto">
          <a:xfrm>
            <a:off x="7799434" y="536063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2008</a:t>
            </a:r>
            <a:endParaRPr lang="en-US" sz="1500" b="0" dirty="0">
              <a:solidFill>
                <a:srgbClr val="000000"/>
              </a:solidFill>
              <a:latin typeface="+mj-lt"/>
              <a:cs typeface="Times New Roman" pitchFamily="18" charset="0"/>
            </a:endParaRPr>
          </a:p>
        </p:txBody>
      </p:sp>
      <p:sp>
        <p:nvSpPr>
          <p:cNvPr id="73" name="Line 43"/>
          <p:cNvSpPr>
            <a:spLocks noChangeShapeType="1"/>
          </p:cNvSpPr>
          <p:nvPr/>
        </p:nvSpPr>
        <p:spPr bwMode="auto">
          <a:xfrm>
            <a:off x="8000817" y="524569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4" name="Rectangle 44"/>
          <p:cNvSpPr>
            <a:spLocks noChangeArrowheads="1"/>
          </p:cNvSpPr>
          <p:nvPr/>
        </p:nvSpPr>
        <p:spPr bwMode="auto">
          <a:xfrm>
            <a:off x="8375066" y="5369882"/>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2009</a:t>
            </a:r>
            <a:endParaRPr lang="en-US" sz="1500" b="0" dirty="0">
              <a:solidFill>
                <a:srgbClr val="000000"/>
              </a:solidFill>
              <a:latin typeface="+mj-lt"/>
              <a:cs typeface="Times New Roman" pitchFamily="18" charset="0"/>
            </a:endParaRPr>
          </a:p>
        </p:txBody>
      </p:sp>
      <p:sp>
        <p:nvSpPr>
          <p:cNvPr id="75" name="Line 43"/>
          <p:cNvSpPr>
            <a:spLocks noChangeShapeType="1"/>
          </p:cNvSpPr>
          <p:nvPr/>
        </p:nvSpPr>
        <p:spPr bwMode="auto">
          <a:xfrm>
            <a:off x="8559879" y="5242650"/>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6" name="Rectangle 33"/>
          <p:cNvSpPr>
            <a:spLocks noChangeArrowheads="1"/>
          </p:cNvSpPr>
          <p:nvPr/>
        </p:nvSpPr>
        <p:spPr bwMode="auto">
          <a:xfrm>
            <a:off x="2761305" y="4396830"/>
            <a:ext cx="3125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400</a:t>
            </a:r>
            <a:endParaRPr lang="en-US" sz="1600" b="0" dirty="0">
              <a:solidFill>
                <a:srgbClr val="000000"/>
              </a:solidFill>
              <a:latin typeface="+mj-lt"/>
              <a:cs typeface="Times New Roman" pitchFamily="18" charset="0"/>
            </a:endParaRPr>
          </a:p>
        </p:txBody>
      </p:sp>
      <p:sp>
        <p:nvSpPr>
          <p:cNvPr id="77" name="Rectangle 34"/>
          <p:cNvSpPr>
            <a:spLocks noChangeArrowheads="1"/>
          </p:cNvSpPr>
          <p:nvPr/>
        </p:nvSpPr>
        <p:spPr bwMode="auto">
          <a:xfrm>
            <a:off x="2761305" y="3729763"/>
            <a:ext cx="3125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800</a:t>
            </a:r>
            <a:endParaRPr lang="en-US" sz="1600" b="0" dirty="0">
              <a:solidFill>
                <a:srgbClr val="000000"/>
              </a:solidFill>
              <a:latin typeface="+mj-lt"/>
              <a:cs typeface="Times New Roman" pitchFamily="18" charset="0"/>
            </a:endParaRPr>
          </a:p>
        </p:txBody>
      </p:sp>
      <p:sp>
        <p:nvSpPr>
          <p:cNvPr id="78" name="Line 24"/>
          <p:cNvSpPr>
            <a:spLocks noChangeShapeType="1"/>
          </p:cNvSpPr>
          <p:nvPr/>
        </p:nvSpPr>
        <p:spPr bwMode="auto">
          <a:xfrm>
            <a:off x="3113261" y="3838856"/>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9" name="Line 25"/>
          <p:cNvSpPr>
            <a:spLocks noChangeShapeType="1"/>
          </p:cNvSpPr>
          <p:nvPr/>
        </p:nvSpPr>
        <p:spPr bwMode="auto">
          <a:xfrm>
            <a:off x="3113261" y="4528148"/>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grpSp>
        <p:nvGrpSpPr>
          <p:cNvPr id="6" name="Group 5"/>
          <p:cNvGrpSpPr/>
          <p:nvPr/>
        </p:nvGrpSpPr>
        <p:grpSpPr>
          <a:xfrm>
            <a:off x="3214561" y="2495593"/>
            <a:ext cx="5548108" cy="1660506"/>
            <a:chOff x="3629551" y="2339293"/>
            <a:chExt cx="5548108" cy="1660506"/>
          </a:xfrm>
        </p:grpSpPr>
        <p:sp>
          <p:nvSpPr>
            <p:cNvPr id="2" name="Freeform 1"/>
            <p:cNvSpPr/>
            <p:nvPr/>
          </p:nvSpPr>
          <p:spPr>
            <a:xfrm>
              <a:off x="3629551" y="2412221"/>
              <a:ext cx="1772702" cy="1587578"/>
            </a:xfrm>
            <a:custGeom>
              <a:avLst/>
              <a:gdLst>
                <a:gd name="connsiteX0" fmla="*/ 0 w 1772702"/>
                <a:gd name="connsiteY0" fmla="*/ 1587578 h 1587578"/>
                <a:gd name="connsiteX1" fmla="*/ 39269 w 1772702"/>
                <a:gd name="connsiteY1" fmla="*/ 1503431 h 1587578"/>
                <a:gd name="connsiteX2" fmla="*/ 61708 w 1772702"/>
                <a:gd name="connsiteY2" fmla="*/ 1559529 h 1587578"/>
                <a:gd name="connsiteX3" fmla="*/ 89757 w 1772702"/>
                <a:gd name="connsiteY3" fmla="*/ 1537089 h 1587578"/>
                <a:gd name="connsiteX4" fmla="*/ 106586 w 1772702"/>
                <a:gd name="connsiteY4" fmla="*/ 1559529 h 1587578"/>
                <a:gd name="connsiteX5" fmla="*/ 134636 w 1772702"/>
                <a:gd name="connsiteY5" fmla="*/ 1486601 h 1587578"/>
                <a:gd name="connsiteX6" fmla="*/ 145855 w 1772702"/>
                <a:gd name="connsiteY6" fmla="*/ 1509040 h 1587578"/>
                <a:gd name="connsiteX7" fmla="*/ 168294 w 1772702"/>
                <a:gd name="connsiteY7" fmla="*/ 1492211 h 1587578"/>
                <a:gd name="connsiteX8" fmla="*/ 213173 w 1772702"/>
                <a:gd name="connsiteY8" fmla="*/ 1559529 h 1587578"/>
                <a:gd name="connsiteX9" fmla="*/ 224393 w 1772702"/>
                <a:gd name="connsiteY9" fmla="*/ 1503431 h 1587578"/>
                <a:gd name="connsiteX10" fmla="*/ 263661 w 1772702"/>
                <a:gd name="connsiteY10" fmla="*/ 1525870 h 1587578"/>
                <a:gd name="connsiteX11" fmla="*/ 269271 w 1772702"/>
                <a:gd name="connsiteY11" fmla="*/ 1486601 h 1587578"/>
                <a:gd name="connsiteX12" fmla="*/ 286101 w 1772702"/>
                <a:gd name="connsiteY12" fmla="*/ 1424893 h 1587578"/>
                <a:gd name="connsiteX13" fmla="*/ 308540 w 1772702"/>
                <a:gd name="connsiteY13" fmla="*/ 1447332 h 1587578"/>
                <a:gd name="connsiteX14" fmla="*/ 353418 w 1772702"/>
                <a:gd name="connsiteY14" fmla="*/ 1346356 h 1587578"/>
                <a:gd name="connsiteX15" fmla="*/ 370248 w 1772702"/>
                <a:gd name="connsiteY15" fmla="*/ 1402454 h 1587578"/>
                <a:gd name="connsiteX16" fmla="*/ 409516 w 1772702"/>
                <a:gd name="connsiteY16" fmla="*/ 1312697 h 1587578"/>
                <a:gd name="connsiteX17" fmla="*/ 443175 w 1772702"/>
                <a:gd name="connsiteY17" fmla="*/ 1256599 h 1587578"/>
                <a:gd name="connsiteX18" fmla="*/ 448785 w 1772702"/>
                <a:gd name="connsiteY18" fmla="*/ 1290258 h 1587578"/>
                <a:gd name="connsiteX19" fmla="*/ 465615 w 1772702"/>
                <a:gd name="connsiteY19" fmla="*/ 1273428 h 1587578"/>
                <a:gd name="connsiteX20" fmla="*/ 510493 w 1772702"/>
                <a:gd name="connsiteY20" fmla="*/ 1402454 h 1587578"/>
                <a:gd name="connsiteX21" fmla="*/ 527323 w 1772702"/>
                <a:gd name="connsiteY21" fmla="*/ 1312697 h 1587578"/>
                <a:gd name="connsiteX22" fmla="*/ 549762 w 1772702"/>
                <a:gd name="connsiteY22" fmla="*/ 1194891 h 1587578"/>
                <a:gd name="connsiteX23" fmla="*/ 566591 w 1772702"/>
                <a:gd name="connsiteY23" fmla="*/ 1133183 h 1587578"/>
                <a:gd name="connsiteX24" fmla="*/ 589031 w 1772702"/>
                <a:gd name="connsiteY24" fmla="*/ 1093914 h 1587578"/>
                <a:gd name="connsiteX25" fmla="*/ 622689 w 1772702"/>
                <a:gd name="connsiteY25" fmla="*/ 1009767 h 1587578"/>
                <a:gd name="connsiteX26" fmla="*/ 645129 w 1772702"/>
                <a:gd name="connsiteY26" fmla="*/ 1110743 h 1587578"/>
                <a:gd name="connsiteX27" fmla="*/ 706837 w 1772702"/>
                <a:gd name="connsiteY27" fmla="*/ 970498 h 1587578"/>
                <a:gd name="connsiteX28" fmla="*/ 740496 w 1772702"/>
                <a:gd name="connsiteY28" fmla="*/ 1071475 h 1587578"/>
                <a:gd name="connsiteX29" fmla="*/ 768545 w 1772702"/>
                <a:gd name="connsiteY29" fmla="*/ 959278 h 1587578"/>
                <a:gd name="connsiteX30" fmla="*/ 824643 w 1772702"/>
                <a:gd name="connsiteY30" fmla="*/ 1049035 h 1587578"/>
                <a:gd name="connsiteX31" fmla="*/ 841472 w 1772702"/>
                <a:gd name="connsiteY31" fmla="*/ 875131 h 1587578"/>
                <a:gd name="connsiteX32" fmla="*/ 858302 w 1772702"/>
                <a:gd name="connsiteY32" fmla="*/ 841472 h 1587578"/>
                <a:gd name="connsiteX33" fmla="*/ 869521 w 1772702"/>
                <a:gd name="connsiteY33" fmla="*/ 807813 h 1587578"/>
                <a:gd name="connsiteX34" fmla="*/ 903180 w 1772702"/>
                <a:gd name="connsiteY34" fmla="*/ 695617 h 1587578"/>
                <a:gd name="connsiteX35" fmla="*/ 976108 w 1772702"/>
                <a:gd name="connsiteY35" fmla="*/ 774154 h 1587578"/>
                <a:gd name="connsiteX36" fmla="*/ 1020986 w 1772702"/>
                <a:gd name="connsiteY36" fmla="*/ 600250 h 1587578"/>
                <a:gd name="connsiteX37" fmla="*/ 1049036 w 1772702"/>
                <a:gd name="connsiteY37" fmla="*/ 819033 h 1587578"/>
                <a:gd name="connsiteX38" fmla="*/ 1077085 w 1772702"/>
                <a:gd name="connsiteY38" fmla="*/ 774154 h 1587578"/>
                <a:gd name="connsiteX39" fmla="*/ 1088304 w 1772702"/>
                <a:gd name="connsiteY39" fmla="*/ 981718 h 1587578"/>
                <a:gd name="connsiteX40" fmla="*/ 1105134 w 1772702"/>
                <a:gd name="connsiteY40" fmla="*/ 869521 h 1587578"/>
                <a:gd name="connsiteX41" fmla="*/ 1121963 w 1772702"/>
                <a:gd name="connsiteY41" fmla="*/ 959278 h 1587578"/>
                <a:gd name="connsiteX42" fmla="*/ 1150012 w 1772702"/>
                <a:gd name="connsiteY42" fmla="*/ 785374 h 1587578"/>
                <a:gd name="connsiteX43" fmla="*/ 1150012 w 1772702"/>
                <a:gd name="connsiteY43" fmla="*/ 650739 h 1587578"/>
                <a:gd name="connsiteX44" fmla="*/ 1178061 w 1772702"/>
                <a:gd name="connsiteY44" fmla="*/ 712446 h 1587578"/>
                <a:gd name="connsiteX45" fmla="*/ 1183671 w 1772702"/>
                <a:gd name="connsiteY45" fmla="*/ 577811 h 1587578"/>
                <a:gd name="connsiteX46" fmla="*/ 1206110 w 1772702"/>
                <a:gd name="connsiteY46" fmla="*/ 628299 h 1587578"/>
                <a:gd name="connsiteX47" fmla="*/ 1206110 w 1772702"/>
                <a:gd name="connsiteY47" fmla="*/ 521713 h 1587578"/>
                <a:gd name="connsiteX48" fmla="*/ 1222940 w 1772702"/>
                <a:gd name="connsiteY48" fmla="*/ 426346 h 1587578"/>
                <a:gd name="connsiteX49" fmla="*/ 1239769 w 1772702"/>
                <a:gd name="connsiteY49" fmla="*/ 527323 h 1587578"/>
                <a:gd name="connsiteX50" fmla="*/ 1267818 w 1772702"/>
                <a:gd name="connsiteY50" fmla="*/ 465615 h 1587578"/>
                <a:gd name="connsiteX51" fmla="*/ 1279038 w 1772702"/>
                <a:gd name="connsiteY51" fmla="*/ 504883 h 1587578"/>
                <a:gd name="connsiteX52" fmla="*/ 1284648 w 1772702"/>
                <a:gd name="connsiteY52" fmla="*/ 409516 h 1587578"/>
                <a:gd name="connsiteX53" fmla="*/ 1301477 w 1772702"/>
                <a:gd name="connsiteY53" fmla="*/ 443175 h 1587578"/>
                <a:gd name="connsiteX54" fmla="*/ 1318307 w 1772702"/>
                <a:gd name="connsiteY54" fmla="*/ 319759 h 1587578"/>
                <a:gd name="connsiteX55" fmla="*/ 1329526 w 1772702"/>
                <a:gd name="connsiteY55" fmla="*/ 359028 h 1587578"/>
                <a:gd name="connsiteX56" fmla="*/ 1357575 w 1772702"/>
                <a:gd name="connsiteY56" fmla="*/ 297320 h 1587578"/>
                <a:gd name="connsiteX57" fmla="*/ 1391234 w 1772702"/>
                <a:gd name="connsiteY57" fmla="*/ 415126 h 1587578"/>
                <a:gd name="connsiteX58" fmla="*/ 1436113 w 1772702"/>
                <a:gd name="connsiteY58" fmla="*/ 190734 h 1587578"/>
                <a:gd name="connsiteX59" fmla="*/ 1458552 w 1772702"/>
                <a:gd name="connsiteY59" fmla="*/ 403907 h 1587578"/>
                <a:gd name="connsiteX60" fmla="*/ 1486601 w 1772702"/>
                <a:gd name="connsiteY60" fmla="*/ 286100 h 1587578"/>
                <a:gd name="connsiteX61" fmla="*/ 1514650 w 1772702"/>
                <a:gd name="connsiteY61" fmla="*/ 448785 h 1587578"/>
                <a:gd name="connsiteX62" fmla="*/ 1531480 w 1772702"/>
                <a:gd name="connsiteY62" fmla="*/ 319759 h 1587578"/>
                <a:gd name="connsiteX63" fmla="*/ 1553919 w 1772702"/>
                <a:gd name="connsiteY63" fmla="*/ 504883 h 1587578"/>
                <a:gd name="connsiteX64" fmla="*/ 1581968 w 1772702"/>
                <a:gd name="connsiteY64" fmla="*/ 246832 h 1587578"/>
                <a:gd name="connsiteX65" fmla="*/ 1593188 w 1772702"/>
                <a:gd name="connsiteY65" fmla="*/ 173904 h 1587578"/>
                <a:gd name="connsiteX66" fmla="*/ 1638066 w 1772702"/>
                <a:gd name="connsiteY66" fmla="*/ 106586 h 1587578"/>
                <a:gd name="connsiteX67" fmla="*/ 1649286 w 1772702"/>
                <a:gd name="connsiteY67" fmla="*/ 207563 h 1587578"/>
                <a:gd name="connsiteX68" fmla="*/ 1666115 w 1772702"/>
                <a:gd name="connsiteY68" fmla="*/ 185124 h 1587578"/>
                <a:gd name="connsiteX69" fmla="*/ 1666115 w 1772702"/>
                <a:gd name="connsiteY69" fmla="*/ 291710 h 1587578"/>
                <a:gd name="connsiteX70" fmla="*/ 1688555 w 1772702"/>
                <a:gd name="connsiteY70" fmla="*/ 241222 h 1587578"/>
                <a:gd name="connsiteX71" fmla="*/ 1710994 w 1772702"/>
                <a:gd name="connsiteY71" fmla="*/ 347808 h 1587578"/>
                <a:gd name="connsiteX72" fmla="*/ 1727823 w 1772702"/>
                <a:gd name="connsiteY72" fmla="*/ 0 h 1587578"/>
                <a:gd name="connsiteX73" fmla="*/ 1755872 w 1772702"/>
                <a:gd name="connsiteY73" fmla="*/ 302930 h 1587578"/>
                <a:gd name="connsiteX74" fmla="*/ 1772702 w 1772702"/>
                <a:gd name="connsiteY74" fmla="*/ 140245 h 158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72702" h="1587578">
                  <a:moveTo>
                    <a:pt x="0" y="1587578"/>
                  </a:moveTo>
                  <a:lnTo>
                    <a:pt x="39269" y="1503431"/>
                  </a:lnTo>
                  <a:lnTo>
                    <a:pt x="61708" y="1559529"/>
                  </a:lnTo>
                  <a:lnTo>
                    <a:pt x="89757" y="1537089"/>
                  </a:lnTo>
                  <a:lnTo>
                    <a:pt x="106586" y="1559529"/>
                  </a:lnTo>
                  <a:lnTo>
                    <a:pt x="134636" y="1486601"/>
                  </a:lnTo>
                  <a:lnTo>
                    <a:pt x="145855" y="1509040"/>
                  </a:lnTo>
                  <a:lnTo>
                    <a:pt x="168294" y="1492211"/>
                  </a:lnTo>
                  <a:lnTo>
                    <a:pt x="213173" y="1559529"/>
                  </a:lnTo>
                  <a:lnTo>
                    <a:pt x="224393" y="1503431"/>
                  </a:lnTo>
                  <a:lnTo>
                    <a:pt x="263661" y="1525870"/>
                  </a:lnTo>
                  <a:lnTo>
                    <a:pt x="269271" y="1486601"/>
                  </a:lnTo>
                  <a:lnTo>
                    <a:pt x="286101" y="1424893"/>
                  </a:lnTo>
                  <a:lnTo>
                    <a:pt x="308540" y="1447332"/>
                  </a:lnTo>
                  <a:lnTo>
                    <a:pt x="353418" y="1346356"/>
                  </a:lnTo>
                  <a:lnTo>
                    <a:pt x="370248" y="1402454"/>
                  </a:lnTo>
                  <a:lnTo>
                    <a:pt x="409516" y="1312697"/>
                  </a:lnTo>
                  <a:lnTo>
                    <a:pt x="443175" y="1256599"/>
                  </a:lnTo>
                  <a:lnTo>
                    <a:pt x="448785" y="1290258"/>
                  </a:lnTo>
                  <a:lnTo>
                    <a:pt x="465615" y="1273428"/>
                  </a:lnTo>
                  <a:lnTo>
                    <a:pt x="510493" y="1402454"/>
                  </a:lnTo>
                  <a:lnTo>
                    <a:pt x="527323" y="1312697"/>
                  </a:lnTo>
                  <a:lnTo>
                    <a:pt x="549762" y="1194891"/>
                  </a:lnTo>
                  <a:lnTo>
                    <a:pt x="566591" y="1133183"/>
                  </a:lnTo>
                  <a:lnTo>
                    <a:pt x="589031" y="1093914"/>
                  </a:lnTo>
                  <a:lnTo>
                    <a:pt x="622689" y="1009767"/>
                  </a:lnTo>
                  <a:lnTo>
                    <a:pt x="645129" y="1110743"/>
                  </a:lnTo>
                  <a:lnTo>
                    <a:pt x="706837" y="970498"/>
                  </a:lnTo>
                  <a:lnTo>
                    <a:pt x="740496" y="1071475"/>
                  </a:lnTo>
                  <a:lnTo>
                    <a:pt x="768545" y="959278"/>
                  </a:lnTo>
                  <a:lnTo>
                    <a:pt x="824643" y="1049035"/>
                  </a:lnTo>
                  <a:lnTo>
                    <a:pt x="841472" y="875131"/>
                  </a:lnTo>
                  <a:lnTo>
                    <a:pt x="858302" y="841472"/>
                  </a:lnTo>
                  <a:lnTo>
                    <a:pt x="869521" y="807813"/>
                  </a:lnTo>
                  <a:lnTo>
                    <a:pt x="903180" y="695617"/>
                  </a:lnTo>
                  <a:lnTo>
                    <a:pt x="976108" y="774154"/>
                  </a:lnTo>
                  <a:lnTo>
                    <a:pt x="1020986" y="600250"/>
                  </a:lnTo>
                  <a:lnTo>
                    <a:pt x="1049036" y="819033"/>
                  </a:lnTo>
                  <a:lnTo>
                    <a:pt x="1077085" y="774154"/>
                  </a:lnTo>
                  <a:lnTo>
                    <a:pt x="1088304" y="981718"/>
                  </a:lnTo>
                  <a:lnTo>
                    <a:pt x="1105134" y="869521"/>
                  </a:lnTo>
                  <a:lnTo>
                    <a:pt x="1121963" y="959278"/>
                  </a:lnTo>
                  <a:lnTo>
                    <a:pt x="1150012" y="785374"/>
                  </a:lnTo>
                  <a:lnTo>
                    <a:pt x="1150012" y="650739"/>
                  </a:lnTo>
                  <a:lnTo>
                    <a:pt x="1178061" y="712446"/>
                  </a:lnTo>
                  <a:lnTo>
                    <a:pt x="1183671" y="577811"/>
                  </a:lnTo>
                  <a:lnTo>
                    <a:pt x="1206110" y="628299"/>
                  </a:lnTo>
                  <a:lnTo>
                    <a:pt x="1206110" y="521713"/>
                  </a:lnTo>
                  <a:lnTo>
                    <a:pt x="1222940" y="426346"/>
                  </a:lnTo>
                  <a:lnTo>
                    <a:pt x="1239769" y="527323"/>
                  </a:lnTo>
                  <a:lnTo>
                    <a:pt x="1267818" y="465615"/>
                  </a:lnTo>
                  <a:lnTo>
                    <a:pt x="1279038" y="504883"/>
                  </a:lnTo>
                  <a:lnTo>
                    <a:pt x="1284648" y="409516"/>
                  </a:lnTo>
                  <a:lnTo>
                    <a:pt x="1301477" y="443175"/>
                  </a:lnTo>
                  <a:lnTo>
                    <a:pt x="1318307" y="319759"/>
                  </a:lnTo>
                  <a:lnTo>
                    <a:pt x="1329526" y="359028"/>
                  </a:lnTo>
                  <a:lnTo>
                    <a:pt x="1357575" y="297320"/>
                  </a:lnTo>
                  <a:lnTo>
                    <a:pt x="1391234" y="415126"/>
                  </a:lnTo>
                  <a:lnTo>
                    <a:pt x="1436113" y="190734"/>
                  </a:lnTo>
                  <a:lnTo>
                    <a:pt x="1458552" y="403907"/>
                  </a:lnTo>
                  <a:lnTo>
                    <a:pt x="1486601" y="286100"/>
                  </a:lnTo>
                  <a:lnTo>
                    <a:pt x="1514650" y="448785"/>
                  </a:lnTo>
                  <a:lnTo>
                    <a:pt x="1531480" y="319759"/>
                  </a:lnTo>
                  <a:lnTo>
                    <a:pt x="1553919" y="504883"/>
                  </a:lnTo>
                  <a:lnTo>
                    <a:pt x="1581968" y="246832"/>
                  </a:lnTo>
                  <a:lnTo>
                    <a:pt x="1593188" y="173904"/>
                  </a:lnTo>
                  <a:lnTo>
                    <a:pt x="1638066" y="106586"/>
                  </a:lnTo>
                  <a:lnTo>
                    <a:pt x="1649286" y="207563"/>
                  </a:lnTo>
                  <a:lnTo>
                    <a:pt x="1666115" y="185124"/>
                  </a:lnTo>
                  <a:lnTo>
                    <a:pt x="1666115" y="291710"/>
                  </a:lnTo>
                  <a:lnTo>
                    <a:pt x="1688555" y="241222"/>
                  </a:lnTo>
                  <a:lnTo>
                    <a:pt x="1710994" y="347808"/>
                  </a:lnTo>
                  <a:lnTo>
                    <a:pt x="1727823" y="0"/>
                  </a:lnTo>
                  <a:lnTo>
                    <a:pt x="1755872" y="302930"/>
                  </a:lnTo>
                  <a:lnTo>
                    <a:pt x="1772702" y="140245"/>
                  </a:lnTo>
                </a:path>
              </a:pathLst>
            </a:cu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 name="Freeform 2"/>
            <p:cNvSpPr/>
            <p:nvPr/>
          </p:nvSpPr>
          <p:spPr>
            <a:xfrm>
              <a:off x="5396643" y="2339293"/>
              <a:ext cx="3781016" cy="1565139"/>
            </a:xfrm>
            <a:custGeom>
              <a:avLst/>
              <a:gdLst>
                <a:gd name="connsiteX0" fmla="*/ 0 w 3781016"/>
                <a:gd name="connsiteY0" fmla="*/ 218783 h 1565139"/>
                <a:gd name="connsiteX1" fmla="*/ 33659 w 3781016"/>
                <a:gd name="connsiteY1" fmla="*/ 370248 h 1565139"/>
                <a:gd name="connsiteX2" fmla="*/ 44878 w 3781016"/>
                <a:gd name="connsiteY2" fmla="*/ 151465 h 1565139"/>
                <a:gd name="connsiteX3" fmla="*/ 67318 w 3781016"/>
                <a:gd name="connsiteY3" fmla="*/ 218783 h 1565139"/>
                <a:gd name="connsiteX4" fmla="*/ 89757 w 3781016"/>
                <a:gd name="connsiteY4" fmla="*/ 95367 h 1565139"/>
                <a:gd name="connsiteX5" fmla="*/ 100977 w 3781016"/>
                <a:gd name="connsiteY5" fmla="*/ 269271 h 1565139"/>
                <a:gd name="connsiteX6" fmla="*/ 140245 w 3781016"/>
                <a:gd name="connsiteY6" fmla="*/ 78538 h 1565139"/>
                <a:gd name="connsiteX7" fmla="*/ 179514 w 3781016"/>
                <a:gd name="connsiteY7" fmla="*/ 347809 h 1565139"/>
                <a:gd name="connsiteX8" fmla="*/ 207563 w 3781016"/>
                <a:gd name="connsiteY8" fmla="*/ 241222 h 1565139"/>
                <a:gd name="connsiteX9" fmla="*/ 235612 w 3781016"/>
                <a:gd name="connsiteY9" fmla="*/ 476835 h 1565139"/>
                <a:gd name="connsiteX10" fmla="*/ 308540 w 3781016"/>
                <a:gd name="connsiteY10" fmla="*/ 370248 h 1565139"/>
                <a:gd name="connsiteX11" fmla="*/ 342199 w 3781016"/>
                <a:gd name="connsiteY11" fmla="*/ 577811 h 1565139"/>
                <a:gd name="connsiteX12" fmla="*/ 359028 w 3781016"/>
                <a:gd name="connsiteY12" fmla="*/ 572201 h 1565139"/>
                <a:gd name="connsiteX13" fmla="*/ 381467 w 3781016"/>
                <a:gd name="connsiteY13" fmla="*/ 796594 h 1565139"/>
                <a:gd name="connsiteX14" fmla="*/ 409517 w 3781016"/>
                <a:gd name="connsiteY14" fmla="*/ 589031 h 1565139"/>
                <a:gd name="connsiteX15" fmla="*/ 437566 w 3781016"/>
                <a:gd name="connsiteY15" fmla="*/ 471225 h 1565139"/>
                <a:gd name="connsiteX16" fmla="*/ 460005 w 3781016"/>
                <a:gd name="connsiteY16" fmla="*/ 622690 h 1565139"/>
                <a:gd name="connsiteX17" fmla="*/ 493664 w 3781016"/>
                <a:gd name="connsiteY17" fmla="*/ 605860 h 1565139"/>
                <a:gd name="connsiteX18" fmla="*/ 499274 w 3781016"/>
                <a:gd name="connsiteY18" fmla="*/ 673178 h 1565139"/>
                <a:gd name="connsiteX19" fmla="*/ 544152 w 3781016"/>
                <a:gd name="connsiteY19" fmla="*/ 633909 h 1565139"/>
                <a:gd name="connsiteX20" fmla="*/ 589031 w 3781016"/>
                <a:gd name="connsiteY20" fmla="*/ 1082695 h 1565139"/>
                <a:gd name="connsiteX21" fmla="*/ 594640 w 3781016"/>
                <a:gd name="connsiteY21" fmla="*/ 858302 h 1565139"/>
                <a:gd name="connsiteX22" fmla="*/ 617080 w 3781016"/>
                <a:gd name="connsiteY22" fmla="*/ 807814 h 1565139"/>
                <a:gd name="connsiteX23" fmla="*/ 645129 w 3781016"/>
                <a:gd name="connsiteY23" fmla="*/ 706837 h 1565139"/>
                <a:gd name="connsiteX24" fmla="*/ 661958 w 3781016"/>
                <a:gd name="connsiteY24" fmla="*/ 779765 h 1565139"/>
                <a:gd name="connsiteX25" fmla="*/ 695617 w 3781016"/>
                <a:gd name="connsiteY25" fmla="*/ 701227 h 1565139"/>
                <a:gd name="connsiteX26" fmla="*/ 723666 w 3781016"/>
                <a:gd name="connsiteY26" fmla="*/ 852692 h 1565139"/>
                <a:gd name="connsiteX27" fmla="*/ 774155 w 3781016"/>
                <a:gd name="connsiteY27" fmla="*/ 695617 h 1565139"/>
                <a:gd name="connsiteX28" fmla="*/ 802204 w 3781016"/>
                <a:gd name="connsiteY28" fmla="*/ 819033 h 1565139"/>
                <a:gd name="connsiteX29" fmla="*/ 819033 w 3781016"/>
                <a:gd name="connsiteY29" fmla="*/ 807814 h 1565139"/>
                <a:gd name="connsiteX30" fmla="*/ 824643 w 3781016"/>
                <a:gd name="connsiteY30" fmla="*/ 908790 h 1565139"/>
                <a:gd name="connsiteX31" fmla="*/ 869521 w 3781016"/>
                <a:gd name="connsiteY31" fmla="*/ 886351 h 1565139"/>
                <a:gd name="connsiteX32" fmla="*/ 869521 w 3781016"/>
                <a:gd name="connsiteY32" fmla="*/ 1020987 h 1565139"/>
                <a:gd name="connsiteX33" fmla="*/ 897570 w 3781016"/>
                <a:gd name="connsiteY33" fmla="*/ 1004157 h 1565139"/>
                <a:gd name="connsiteX34" fmla="*/ 914400 w 3781016"/>
                <a:gd name="connsiteY34" fmla="*/ 1267819 h 1565139"/>
                <a:gd name="connsiteX35" fmla="*/ 959278 w 3781016"/>
                <a:gd name="connsiteY35" fmla="*/ 1110744 h 1565139"/>
                <a:gd name="connsiteX36" fmla="*/ 1004157 w 3781016"/>
                <a:gd name="connsiteY36" fmla="*/ 1351966 h 1565139"/>
                <a:gd name="connsiteX37" fmla="*/ 1020986 w 3781016"/>
                <a:gd name="connsiteY37" fmla="*/ 1178062 h 1565139"/>
                <a:gd name="connsiteX38" fmla="*/ 1032206 w 3781016"/>
                <a:gd name="connsiteY38" fmla="*/ 1178062 h 1565139"/>
                <a:gd name="connsiteX39" fmla="*/ 1065865 w 3781016"/>
                <a:gd name="connsiteY39" fmla="*/ 1099524 h 1565139"/>
                <a:gd name="connsiteX40" fmla="*/ 1071475 w 3781016"/>
                <a:gd name="connsiteY40" fmla="*/ 1206111 h 1565139"/>
                <a:gd name="connsiteX41" fmla="*/ 1121963 w 3781016"/>
                <a:gd name="connsiteY41" fmla="*/ 1138793 h 1565139"/>
                <a:gd name="connsiteX42" fmla="*/ 1138793 w 3781016"/>
                <a:gd name="connsiteY42" fmla="*/ 1318307 h 1565139"/>
                <a:gd name="connsiteX43" fmla="*/ 1161232 w 3781016"/>
                <a:gd name="connsiteY43" fmla="*/ 1267819 h 1565139"/>
                <a:gd name="connsiteX44" fmla="*/ 1189281 w 3781016"/>
                <a:gd name="connsiteY44" fmla="*/ 1307087 h 1565139"/>
                <a:gd name="connsiteX45" fmla="*/ 1194891 w 3781016"/>
                <a:gd name="connsiteY45" fmla="*/ 1150013 h 1565139"/>
                <a:gd name="connsiteX46" fmla="*/ 1234159 w 3781016"/>
                <a:gd name="connsiteY46" fmla="*/ 1228550 h 1565139"/>
                <a:gd name="connsiteX47" fmla="*/ 1245379 w 3781016"/>
                <a:gd name="connsiteY47" fmla="*/ 1110744 h 1565139"/>
                <a:gd name="connsiteX48" fmla="*/ 1256599 w 3781016"/>
                <a:gd name="connsiteY48" fmla="*/ 1127573 h 1565139"/>
                <a:gd name="connsiteX49" fmla="*/ 1273428 w 3781016"/>
                <a:gd name="connsiteY49" fmla="*/ 1037816 h 1565139"/>
                <a:gd name="connsiteX50" fmla="*/ 1290258 w 3781016"/>
                <a:gd name="connsiteY50" fmla="*/ 998547 h 1565139"/>
                <a:gd name="connsiteX51" fmla="*/ 1307087 w 3781016"/>
                <a:gd name="connsiteY51" fmla="*/ 1043426 h 1565139"/>
                <a:gd name="connsiteX52" fmla="*/ 1335136 w 3781016"/>
                <a:gd name="connsiteY52" fmla="*/ 981718 h 1565139"/>
                <a:gd name="connsiteX53" fmla="*/ 1357575 w 3781016"/>
                <a:gd name="connsiteY53" fmla="*/ 1037816 h 1565139"/>
                <a:gd name="connsiteX54" fmla="*/ 1396844 w 3781016"/>
                <a:gd name="connsiteY54" fmla="*/ 936840 h 1565139"/>
                <a:gd name="connsiteX55" fmla="*/ 1413674 w 3781016"/>
                <a:gd name="connsiteY55" fmla="*/ 1026597 h 1565139"/>
                <a:gd name="connsiteX56" fmla="*/ 1441723 w 3781016"/>
                <a:gd name="connsiteY56" fmla="*/ 903181 h 1565139"/>
                <a:gd name="connsiteX57" fmla="*/ 1475382 w 3781016"/>
                <a:gd name="connsiteY57" fmla="*/ 942449 h 1565139"/>
                <a:gd name="connsiteX58" fmla="*/ 1542699 w 3781016"/>
                <a:gd name="connsiteY58" fmla="*/ 740496 h 1565139"/>
                <a:gd name="connsiteX59" fmla="*/ 1559529 w 3781016"/>
                <a:gd name="connsiteY59" fmla="*/ 774155 h 1565139"/>
                <a:gd name="connsiteX60" fmla="*/ 1593188 w 3781016"/>
                <a:gd name="connsiteY60" fmla="*/ 712447 h 1565139"/>
                <a:gd name="connsiteX61" fmla="*/ 1610017 w 3781016"/>
                <a:gd name="connsiteY61" fmla="*/ 835863 h 1565139"/>
                <a:gd name="connsiteX62" fmla="*/ 1649286 w 3781016"/>
                <a:gd name="connsiteY62" fmla="*/ 762935 h 1565139"/>
                <a:gd name="connsiteX63" fmla="*/ 1677335 w 3781016"/>
                <a:gd name="connsiteY63" fmla="*/ 841473 h 1565139"/>
                <a:gd name="connsiteX64" fmla="*/ 1716604 w 3781016"/>
                <a:gd name="connsiteY64" fmla="*/ 751716 h 1565139"/>
                <a:gd name="connsiteX65" fmla="*/ 1767092 w 3781016"/>
                <a:gd name="connsiteY65" fmla="*/ 908790 h 1565139"/>
                <a:gd name="connsiteX66" fmla="*/ 1834410 w 3781016"/>
                <a:gd name="connsiteY66" fmla="*/ 768545 h 1565139"/>
                <a:gd name="connsiteX67" fmla="*/ 1851239 w 3781016"/>
                <a:gd name="connsiteY67" fmla="*/ 830253 h 1565139"/>
                <a:gd name="connsiteX68" fmla="*/ 1873678 w 3781016"/>
                <a:gd name="connsiteY68" fmla="*/ 667568 h 1565139"/>
                <a:gd name="connsiteX69" fmla="*/ 1924167 w 3781016"/>
                <a:gd name="connsiteY69" fmla="*/ 617080 h 1565139"/>
                <a:gd name="connsiteX70" fmla="*/ 1969045 w 3781016"/>
                <a:gd name="connsiteY70" fmla="*/ 706837 h 1565139"/>
                <a:gd name="connsiteX71" fmla="*/ 2002704 w 3781016"/>
                <a:gd name="connsiteY71" fmla="*/ 605860 h 1565139"/>
                <a:gd name="connsiteX72" fmla="*/ 2019534 w 3781016"/>
                <a:gd name="connsiteY72" fmla="*/ 701227 h 1565139"/>
                <a:gd name="connsiteX73" fmla="*/ 2041973 w 3781016"/>
                <a:gd name="connsiteY73" fmla="*/ 673178 h 1565139"/>
                <a:gd name="connsiteX74" fmla="*/ 2064412 w 3781016"/>
                <a:gd name="connsiteY74" fmla="*/ 757325 h 1565139"/>
                <a:gd name="connsiteX75" fmla="*/ 2120510 w 3781016"/>
                <a:gd name="connsiteY75" fmla="*/ 611470 h 1565139"/>
                <a:gd name="connsiteX76" fmla="*/ 2148559 w 3781016"/>
                <a:gd name="connsiteY76" fmla="*/ 661959 h 1565139"/>
                <a:gd name="connsiteX77" fmla="*/ 2176609 w 3781016"/>
                <a:gd name="connsiteY77" fmla="*/ 583421 h 1565139"/>
                <a:gd name="connsiteX78" fmla="*/ 2215877 w 3781016"/>
                <a:gd name="connsiteY78" fmla="*/ 639519 h 1565139"/>
                <a:gd name="connsiteX79" fmla="*/ 2243926 w 3781016"/>
                <a:gd name="connsiteY79" fmla="*/ 583421 h 1565139"/>
                <a:gd name="connsiteX80" fmla="*/ 2283195 w 3781016"/>
                <a:gd name="connsiteY80" fmla="*/ 690008 h 1565139"/>
                <a:gd name="connsiteX81" fmla="*/ 2300024 w 3781016"/>
                <a:gd name="connsiteY81" fmla="*/ 521713 h 1565139"/>
                <a:gd name="connsiteX82" fmla="*/ 2344903 w 3781016"/>
                <a:gd name="connsiteY82" fmla="*/ 577811 h 1565139"/>
                <a:gd name="connsiteX83" fmla="*/ 2361732 w 3781016"/>
                <a:gd name="connsiteY83" fmla="*/ 504884 h 1565139"/>
                <a:gd name="connsiteX84" fmla="*/ 2395391 w 3781016"/>
                <a:gd name="connsiteY84" fmla="*/ 532933 h 1565139"/>
                <a:gd name="connsiteX85" fmla="*/ 2423440 w 3781016"/>
                <a:gd name="connsiteY85" fmla="*/ 488054 h 1565139"/>
                <a:gd name="connsiteX86" fmla="*/ 2440270 w 3781016"/>
                <a:gd name="connsiteY86" fmla="*/ 521713 h 1565139"/>
                <a:gd name="connsiteX87" fmla="*/ 2490758 w 3781016"/>
                <a:gd name="connsiteY87" fmla="*/ 437566 h 1565139"/>
                <a:gd name="connsiteX88" fmla="*/ 2524417 w 3781016"/>
                <a:gd name="connsiteY88" fmla="*/ 538543 h 1565139"/>
                <a:gd name="connsiteX89" fmla="*/ 2552466 w 3781016"/>
                <a:gd name="connsiteY89" fmla="*/ 521713 h 1565139"/>
                <a:gd name="connsiteX90" fmla="*/ 2580515 w 3781016"/>
                <a:gd name="connsiteY90" fmla="*/ 600251 h 1565139"/>
                <a:gd name="connsiteX91" fmla="*/ 2608564 w 3781016"/>
                <a:gd name="connsiteY91" fmla="*/ 471225 h 1565139"/>
                <a:gd name="connsiteX92" fmla="*/ 2608564 w 3781016"/>
                <a:gd name="connsiteY92" fmla="*/ 471225 h 1565139"/>
                <a:gd name="connsiteX93" fmla="*/ 2675882 w 3781016"/>
                <a:gd name="connsiteY93" fmla="*/ 336589 h 1565139"/>
                <a:gd name="connsiteX94" fmla="*/ 2698321 w 3781016"/>
                <a:gd name="connsiteY94" fmla="*/ 375858 h 1565139"/>
                <a:gd name="connsiteX95" fmla="*/ 2743200 w 3781016"/>
                <a:gd name="connsiteY95" fmla="*/ 241222 h 1565139"/>
                <a:gd name="connsiteX96" fmla="*/ 2760029 w 3781016"/>
                <a:gd name="connsiteY96" fmla="*/ 286101 h 1565139"/>
                <a:gd name="connsiteX97" fmla="*/ 2810518 w 3781016"/>
                <a:gd name="connsiteY97" fmla="*/ 201954 h 1565139"/>
                <a:gd name="connsiteX98" fmla="*/ 2832957 w 3781016"/>
                <a:gd name="connsiteY98" fmla="*/ 319760 h 1565139"/>
                <a:gd name="connsiteX99" fmla="*/ 2872226 w 3781016"/>
                <a:gd name="connsiteY99" fmla="*/ 207563 h 1565139"/>
                <a:gd name="connsiteX100" fmla="*/ 2889055 w 3781016"/>
                <a:gd name="connsiteY100" fmla="*/ 112197 h 1565139"/>
                <a:gd name="connsiteX101" fmla="*/ 2945153 w 3781016"/>
                <a:gd name="connsiteY101" fmla="*/ 39269 h 1565139"/>
                <a:gd name="connsiteX102" fmla="*/ 2961983 w 3781016"/>
                <a:gd name="connsiteY102" fmla="*/ 140246 h 1565139"/>
                <a:gd name="connsiteX103" fmla="*/ 2984422 w 3781016"/>
                <a:gd name="connsiteY103" fmla="*/ 28049 h 1565139"/>
                <a:gd name="connsiteX104" fmla="*/ 3006861 w 3781016"/>
                <a:gd name="connsiteY104" fmla="*/ 252442 h 1565139"/>
                <a:gd name="connsiteX105" fmla="*/ 3023691 w 3781016"/>
                <a:gd name="connsiteY105" fmla="*/ 157075 h 1565139"/>
                <a:gd name="connsiteX106" fmla="*/ 3040520 w 3781016"/>
                <a:gd name="connsiteY106" fmla="*/ 218783 h 1565139"/>
                <a:gd name="connsiteX107" fmla="*/ 3085399 w 3781016"/>
                <a:gd name="connsiteY107" fmla="*/ 0 h 1565139"/>
                <a:gd name="connsiteX108" fmla="*/ 3102228 w 3781016"/>
                <a:gd name="connsiteY108" fmla="*/ 140246 h 1565139"/>
                <a:gd name="connsiteX109" fmla="*/ 3124667 w 3781016"/>
                <a:gd name="connsiteY109" fmla="*/ 112197 h 1565139"/>
                <a:gd name="connsiteX110" fmla="*/ 3124667 w 3781016"/>
                <a:gd name="connsiteY110" fmla="*/ 241222 h 1565139"/>
                <a:gd name="connsiteX111" fmla="*/ 3158326 w 3781016"/>
                <a:gd name="connsiteY111" fmla="*/ 134636 h 1565139"/>
                <a:gd name="connsiteX112" fmla="*/ 3191985 w 3781016"/>
                <a:gd name="connsiteY112" fmla="*/ 443176 h 1565139"/>
                <a:gd name="connsiteX113" fmla="*/ 3225644 w 3781016"/>
                <a:gd name="connsiteY113" fmla="*/ 314150 h 1565139"/>
                <a:gd name="connsiteX114" fmla="*/ 3264913 w 3781016"/>
                <a:gd name="connsiteY114" fmla="*/ 499274 h 1565139"/>
                <a:gd name="connsiteX115" fmla="*/ 3276132 w 3781016"/>
                <a:gd name="connsiteY115" fmla="*/ 359028 h 1565139"/>
                <a:gd name="connsiteX116" fmla="*/ 3292962 w 3781016"/>
                <a:gd name="connsiteY116" fmla="*/ 409517 h 1565139"/>
                <a:gd name="connsiteX117" fmla="*/ 3321011 w 3781016"/>
                <a:gd name="connsiteY117" fmla="*/ 246832 h 1565139"/>
                <a:gd name="connsiteX118" fmla="*/ 3343450 w 3781016"/>
                <a:gd name="connsiteY118" fmla="*/ 387078 h 1565139"/>
                <a:gd name="connsiteX119" fmla="*/ 3365890 w 3781016"/>
                <a:gd name="connsiteY119" fmla="*/ 364638 h 1565139"/>
                <a:gd name="connsiteX120" fmla="*/ 3410768 w 3781016"/>
                <a:gd name="connsiteY120" fmla="*/ 583421 h 1565139"/>
                <a:gd name="connsiteX121" fmla="*/ 3438817 w 3781016"/>
                <a:gd name="connsiteY121" fmla="*/ 460005 h 1565139"/>
                <a:gd name="connsiteX122" fmla="*/ 3455647 w 3781016"/>
                <a:gd name="connsiteY122" fmla="*/ 589031 h 1565139"/>
                <a:gd name="connsiteX123" fmla="*/ 3483696 w 3781016"/>
                <a:gd name="connsiteY123" fmla="*/ 549762 h 1565139"/>
                <a:gd name="connsiteX124" fmla="*/ 3511745 w 3781016"/>
                <a:gd name="connsiteY124" fmla="*/ 1183671 h 1565139"/>
                <a:gd name="connsiteX125" fmla="*/ 3545404 w 3781016"/>
                <a:gd name="connsiteY125" fmla="*/ 1071475 h 1565139"/>
                <a:gd name="connsiteX126" fmla="*/ 3556623 w 3781016"/>
                <a:gd name="connsiteY126" fmla="*/ 1368795 h 1565139"/>
                <a:gd name="connsiteX127" fmla="*/ 3573453 w 3781016"/>
                <a:gd name="connsiteY127" fmla="*/ 1194891 h 1565139"/>
                <a:gd name="connsiteX128" fmla="*/ 3601502 w 3781016"/>
                <a:gd name="connsiteY128" fmla="*/ 1110744 h 1565139"/>
                <a:gd name="connsiteX129" fmla="*/ 3612721 w 3781016"/>
                <a:gd name="connsiteY129" fmla="*/ 1312697 h 1565139"/>
                <a:gd name="connsiteX130" fmla="*/ 3640770 w 3781016"/>
                <a:gd name="connsiteY130" fmla="*/ 1234160 h 1565139"/>
                <a:gd name="connsiteX131" fmla="*/ 3685649 w 3781016"/>
                <a:gd name="connsiteY131" fmla="*/ 1565139 h 1565139"/>
                <a:gd name="connsiteX132" fmla="*/ 3680039 w 3781016"/>
                <a:gd name="connsiteY132" fmla="*/ 1368795 h 1565139"/>
                <a:gd name="connsiteX133" fmla="*/ 3719308 w 3781016"/>
                <a:gd name="connsiteY133" fmla="*/ 1273428 h 1565139"/>
                <a:gd name="connsiteX134" fmla="*/ 3730528 w 3781016"/>
                <a:gd name="connsiteY134" fmla="*/ 1099524 h 1565139"/>
                <a:gd name="connsiteX135" fmla="*/ 3752967 w 3781016"/>
                <a:gd name="connsiteY135" fmla="*/ 1200501 h 1565139"/>
                <a:gd name="connsiteX136" fmla="*/ 3781016 w 3781016"/>
                <a:gd name="connsiteY136" fmla="*/ 1082695 h 156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781016" h="1565139">
                  <a:moveTo>
                    <a:pt x="0" y="218783"/>
                  </a:moveTo>
                  <a:lnTo>
                    <a:pt x="33659" y="370248"/>
                  </a:lnTo>
                  <a:lnTo>
                    <a:pt x="44878" y="151465"/>
                  </a:lnTo>
                  <a:lnTo>
                    <a:pt x="67318" y="218783"/>
                  </a:lnTo>
                  <a:lnTo>
                    <a:pt x="89757" y="95367"/>
                  </a:lnTo>
                  <a:lnTo>
                    <a:pt x="100977" y="269271"/>
                  </a:lnTo>
                  <a:lnTo>
                    <a:pt x="140245" y="78538"/>
                  </a:lnTo>
                  <a:lnTo>
                    <a:pt x="179514" y="347809"/>
                  </a:lnTo>
                  <a:lnTo>
                    <a:pt x="207563" y="241222"/>
                  </a:lnTo>
                  <a:lnTo>
                    <a:pt x="235612" y="476835"/>
                  </a:lnTo>
                  <a:lnTo>
                    <a:pt x="308540" y="370248"/>
                  </a:lnTo>
                  <a:lnTo>
                    <a:pt x="342199" y="577811"/>
                  </a:lnTo>
                  <a:lnTo>
                    <a:pt x="359028" y="572201"/>
                  </a:lnTo>
                  <a:lnTo>
                    <a:pt x="381467" y="796594"/>
                  </a:lnTo>
                  <a:lnTo>
                    <a:pt x="409517" y="589031"/>
                  </a:lnTo>
                  <a:lnTo>
                    <a:pt x="437566" y="471225"/>
                  </a:lnTo>
                  <a:lnTo>
                    <a:pt x="460005" y="622690"/>
                  </a:lnTo>
                  <a:lnTo>
                    <a:pt x="493664" y="605860"/>
                  </a:lnTo>
                  <a:lnTo>
                    <a:pt x="499274" y="673178"/>
                  </a:lnTo>
                  <a:lnTo>
                    <a:pt x="544152" y="633909"/>
                  </a:lnTo>
                  <a:lnTo>
                    <a:pt x="589031" y="1082695"/>
                  </a:lnTo>
                  <a:lnTo>
                    <a:pt x="594640" y="858302"/>
                  </a:lnTo>
                  <a:lnTo>
                    <a:pt x="617080" y="807814"/>
                  </a:lnTo>
                  <a:lnTo>
                    <a:pt x="645129" y="706837"/>
                  </a:lnTo>
                  <a:lnTo>
                    <a:pt x="661958" y="779765"/>
                  </a:lnTo>
                  <a:lnTo>
                    <a:pt x="695617" y="701227"/>
                  </a:lnTo>
                  <a:lnTo>
                    <a:pt x="723666" y="852692"/>
                  </a:lnTo>
                  <a:lnTo>
                    <a:pt x="774155" y="695617"/>
                  </a:lnTo>
                  <a:lnTo>
                    <a:pt x="802204" y="819033"/>
                  </a:lnTo>
                  <a:lnTo>
                    <a:pt x="819033" y="807814"/>
                  </a:lnTo>
                  <a:lnTo>
                    <a:pt x="824643" y="908790"/>
                  </a:lnTo>
                  <a:lnTo>
                    <a:pt x="869521" y="886351"/>
                  </a:lnTo>
                  <a:lnTo>
                    <a:pt x="869521" y="1020987"/>
                  </a:lnTo>
                  <a:lnTo>
                    <a:pt x="897570" y="1004157"/>
                  </a:lnTo>
                  <a:lnTo>
                    <a:pt x="914400" y="1267819"/>
                  </a:lnTo>
                  <a:lnTo>
                    <a:pt x="959278" y="1110744"/>
                  </a:lnTo>
                  <a:lnTo>
                    <a:pt x="1004157" y="1351966"/>
                  </a:lnTo>
                  <a:lnTo>
                    <a:pt x="1020986" y="1178062"/>
                  </a:lnTo>
                  <a:lnTo>
                    <a:pt x="1032206" y="1178062"/>
                  </a:lnTo>
                  <a:lnTo>
                    <a:pt x="1065865" y="1099524"/>
                  </a:lnTo>
                  <a:lnTo>
                    <a:pt x="1071475" y="1206111"/>
                  </a:lnTo>
                  <a:lnTo>
                    <a:pt x="1121963" y="1138793"/>
                  </a:lnTo>
                  <a:lnTo>
                    <a:pt x="1138793" y="1318307"/>
                  </a:lnTo>
                  <a:lnTo>
                    <a:pt x="1161232" y="1267819"/>
                  </a:lnTo>
                  <a:lnTo>
                    <a:pt x="1189281" y="1307087"/>
                  </a:lnTo>
                  <a:lnTo>
                    <a:pt x="1194891" y="1150013"/>
                  </a:lnTo>
                  <a:lnTo>
                    <a:pt x="1234159" y="1228550"/>
                  </a:lnTo>
                  <a:lnTo>
                    <a:pt x="1245379" y="1110744"/>
                  </a:lnTo>
                  <a:lnTo>
                    <a:pt x="1256599" y="1127573"/>
                  </a:lnTo>
                  <a:lnTo>
                    <a:pt x="1273428" y="1037816"/>
                  </a:lnTo>
                  <a:lnTo>
                    <a:pt x="1290258" y="998547"/>
                  </a:lnTo>
                  <a:lnTo>
                    <a:pt x="1307087" y="1043426"/>
                  </a:lnTo>
                  <a:lnTo>
                    <a:pt x="1335136" y="981718"/>
                  </a:lnTo>
                  <a:lnTo>
                    <a:pt x="1357575" y="1037816"/>
                  </a:lnTo>
                  <a:lnTo>
                    <a:pt x="1396844" y="936840"/>
                  </a:lnTo>
                  <a:lnTo>
                    <a:pt x="1413674" y="1026597"/>
                  </a:lnTo>
                  <a:lnTo>
                    <a:pt x="1441723" y="903181"/>
                  </a:lnTo>
                  <a:lnTo>
                    <a:pt x="1475382" y="942449"/>
                  </a:lnTo>
                  <a:lnTo>
                    <a:pt x="1542699" y="740496"/>
                  </a:lnTo>
                  <a:lnTo>
                    <a:pt x="1559529" y="774155"/>
                  </a:lnTo>
                  <a:lnTo>
                    <a:pt x="1593188" y="712447"/>
                  </a:lnTo>
                  <a:lnTo>
                    <a:pt x="1610017" y="835863"/>
                  </a:lnTo>
                  <a:lnTo>
                    <a:pt x="1649286" y="762935"/>
                  </a:lnTo>
                  <a:lnTo>
                    <a:pt x="1677335" y="841473"/>
                  </a:lnTo>
                  <a:lnTo>
                    <a:pt x="1716604" y="751716"/>
                  </a:lnTo>
                  <a:lnTo>
                    <a:pt x="1767092" y="908790"/>
                  </a:lnTo>
                  <a:lnTo>
                    <a:pt x="1834410" y="768545"/>
                  </a:lnTo>
                  <a:lnTo>
                    <a:pt x="1851239" y="830253"/>
                  </a:lnTo>
                  <a:lnTo>
                    <a:pt x="1873678" y="667568"/>
                  </a:lnTo>
                  <a:lnTo>
                    <a:pt x="1924167" y="617080"/>
                  </a:lnTo>
                  <a:lnTo>
                    <a:pt x="1969045" y="706837"/>
                  </a:lnTo>
                  <a:lnTo>
                    <a:pt x="2002704" y="605860"/>
                  </a:lnTo>
                  <a:lnTo>
                    <a:pt x="2019534" y="701227"/>
                  </a:lnTo>
                  <a:lnTo>
                    <a:pt x="2041973" y="673178"/>
                  </a:lnTo>
                  <a:lnTo>
                    <a:pt x="2064412" y="757325"/>
                  </a:lnTo>
                  <a:lnTo>
                    <a:pt x="2120510" y="611470"/>
                  </a:lnTo>
                  <a:lnTo>
                    <a:pt x="2148559" y="661959"/>
                  </a:lnTo>
                  <a:lnTo>
                    <a:pt x="2176609" y="583421"/>
                  </a:lnTo>
                  <a:lnTo>
                    <a:pt x="2215877" y="639519"/>
                  </a:lnTo>
                  <a:lnTo>
                    <a:pt x="2243926" y="583421"/>
                  </a:lnTo>
                  <a:lnTo>
                    <a:pt x="2283195" y="690008"/>
                  </a:lnTo>
                  <a:lnTo>
                    <a:pt x="2300024" y="521713"/>
                  </a:lnTo>
                  <a:lnTo>
                    <a:pt x="2344903" y="577811"/>
                  </a:lnTo>
                  <a:lnTo>
                    <a:pt x="2361732" y="504884"/>
                  </a:lnTo>
                  <a:lnTo>
                    <a:pt x="2395391" y="532933"/>
                  </a:lnTo>
                  <a:lnTo>
                    <a:pt x="2423440" y="488054"/>
                  </a:lnTo>
                  <a:lnTo>
                    <a:pt x="2440270" y="521713"/>
                  </a:lnTo>
                  <a:lnTo>
                    <a:pt x="2490758" y="437566"/>
                  </a:lnTo>
                  <a:lnTo>
                    <a:pt x="2524417" y="538543"/>
                  </a:lnTo>
                  <a:lnTo>
                    <a:pt x="2552466" y="521713"/>
                  </a:lnTo>
                  <a:lnTo>
                    <a:pt x="2580515" y="600251"/>
                  </a:lnTo>
                  <a:lnTo>
                    <a:pt x="2608564" y="471225"/>
                  </a:lnTo>
                  <a:lnTo>
                    <a:pt x="2608564" y="471225"/>
                  </a:lnTo>
                  <a:lnTo>
                    <a:pt x="2675882" y="336589"/>
                  </a:lnTo>
                  <a:lnTo>
                    <a:pt x="2698321" y="375858"/>
                  </a:lnTo>
                  <a:lnTo>
                    <a:pt x="2743200" y="241222"/>
                  </a:lnTo>
                  <a:lnTo>
                    <a:pt x="2760029" y="286101"/>
                  </a:lnTo>
                  <a:lnTo>
                    <a:pt x="2810518" y="201954"/>
                  </a:lnTo>
                  <a:lnTo>
                    <a:pt x="2832957" y="319760"/>
                  </a:lnTo>
                  <a:lnTo>
                    <a:pt x="2872226" y="207563"/>
                  </a:lnTo>
                  <a:lnTo>
                    <a:pt x="2889055" y="112197"/>
                  </a:lnTo>
                  <a:lnTo>
                    <a:pt x="2945153" y="39269"/>
                  </a:lnTo>
                  <a:lnTo>
                    <a:pt x="2961983" y="140246"/>
                  </a:lnTo>
                  <a:lnTo>
                    <a:pt x="2984422" y="28049"/>
                  </a:lnTo>
                  <a:lnTo>
                    <a:pt x="3006861" y="252442"/>
                  </a:lnTo>
                  <a:lnTo>
                    <a:pt x="3023691" y="157075"/>
                  </a:lnTo>
                  <a:lnTo>
                    <a:pt x="3040520" y="218783"/>
                  </a:lnTo>
                  <a:lnTo>
                    <a:pt x="3085399" y="0"/>
                  </a:lnTo>
                  <a:lnTo>
                    <a:pt x="3102228" y="140246"/>
                  </a:lnTo>
                  <a:lnTo>
                    <a:pt x="3124667" y="112197"/>
                  </a:lnTo>
                  <a:lnTo>
                    <a:pt x="3124667" y="241222"/>
                  </a:lnTo>
                  <a:lnTo>
                    <a:pt x="3158326" y="134636"/>
                  </a:lnTo>
                  <a:lnTo>
                    <a:pt x="3191985" y="443176"/>
                  </a:lnTo>
                  <a:lnTo>
                    <a:pt x="3225644" y="314150"/>
                  </a:lnTo>
                  <a:lnTo>
                    <a:pt x="3264913" y="499274"/>
                  </a:lnTo>
                  <a:lnTo>
                    <a:pt x="3276132" y="359028"/>
                  </a:lnTo>
                  <a:lnTo>
                    <a:pt x="3292962" y="409517"/>
                  </a:lnTo>
                  <a:lnTo>
                    <a:pt x="3321011" y="246832"/>
                  </a:lnTo>
                  <a:lnTo>
                    <a:pt x="3343450" y="387078"/>
                  </a:lnTo>
                  <a:lnTo>
                    <a:pt x="3365890" y="364638"/>
                  </a:lnTo>
                  <a:lnTo>
                    <a:pt x="3410768" y="583421"/>
                  </a:lnTo>
                  <a:lnTo>
                    <a:pt x="3438817" y="460005"/>
                  </a:lnTo>
                  <a:lnTo>
                    <a:pt x="3455647" y="589031"/>
                  </a:lnTo>
                  <a:lnTo>
                    <a:pt x="3483696" y="549762"/>
                  </a:lnTo>
                  <a:lnTo>
                    <a:pt x="3511745" y="1183671"/>
                  </a:lnTo>
                  <a:lnTo>
                    <a:pt x="3545404" y="1071475"/>
                  </a:lnTo>
                  <a:lnTo>
                    <a:pt x="3556623" y="1368795"/>
                  </a:lnTo>
                  <a:lnTo>
                    <a:pt x="3573453" y="1194891"/>
                  </a:lnTo>
                  <a:lnTo>
                    <a:pt x="3601502" y="1110744"/>
                  </a:lnTo>
                  <a:lnTo>
                    <a:pt x="3612721" y="1312697"/>
                  </a:lnTo>
                  <a:lnTo>
                    <a:pt x="3640770" y="1234160"/>
                  </a:lnTo>
                  <a:lnTo>
                    <a:pt x="3685649" y="1565139"/>
                  </a:lnTo>
                  <a:lnTo>
                    <a:pt x="3680039" y="1368795"/>
                  </a:lnTo>
                  <a:lnTo>
                    <a:pt x="3719308" y="1273428"/>
                  </a:lnTo>
                  <a:lnTo>
                    <a:pt x="3730528" y="1099524"/>
                  </a:lnTo>
                  <a:lnTo>
                    <a:pt x="3752967" y="1200501"/>
                  </a:lnTo>
                  <a:lnTo>
                    <a:pt x="3781016" y="1082695"/>
                  </a:lnTo>
                </a:path>
              </a:pathLst>
            </a:cu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sp>
        <p:nvSpPr>
          <p:cNvPr id="54" name="Rectangle 31"/>
          <p:cNvSpPr>
            <a:spLocks noChangeArrowheads="1"/>
          </p:cNvSpPr>
          <p:nvPr/>
        </p:nvSpPr>
        <p:spPr bwMode="auto">
          <a:xfrm>
            <a:off x="6210644" y="5364548"/>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dirty="0" smtClean="0">
                <a:solidFill>
                  <a:srgbClr val="1F1A17"/>
                </a:solidFill>
                <a:latin typeface="+mj-lt"/>
                <a:cs typeface="Times New Roman" pitchFamily="18" charset="0"/>
              </a:rPr>
              <a:t>2003</a:t>
            </a:r>
            <a:endParaRPr lang="en-US" sz="1500" b="0" dirty="0">
              <a:solidFill>
                <a:srgbClr val="000000"/>
              </a:solidFill>
              <a:latin typeface="+mj-lt"/>
              <a:cs typeface="Times New Roman" pitchFamily="18" charset="0"/>
            </a:endParaRPr>
          </a:p>
        </p:txBody>
      </p:sp>
    </p:spTree>
    <p:extLst>
      <p:ext uri="{BB962C8B-B14F-4D97-AF65-F5344CB8AC3E}">
        <p14:creationId xmlns:p14="http://schemas.microsoft.com/office/powerpoint/2010/main" val="1802861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0118"/>
            <a:ext cx="7772400" cy="1151113"/>
          </a:xfrm>
        </p:spPr>
        <p:txBody>
          <a:bodyPr anchor="ctr"/>
          <a:lstStyle/>
          <a:p>
            <a:pPr>
              <a:lnSpc>
                <a:spcPts val="4000"/>
              </a:lnSpc>
            </a:pPr>
            <a:r>
              <a:rPr lang="en-US" dirty="0"/>
              <a:t>What Caused </a:t>
            </a:r>
            <a:r>
              <a:rPr lang="en-US" dirty="0" smtClean="0"/>
              <a:t/>
            </a:r>
            <a:br>
              <a:rPr lang="en-US" dirty="0" smtClean="0"/>
            </a:br>
            <a:r>
              <a:rPr lang="en-US" dirty="0" smtClean="0"/>
              <a:t>the Great Recession?</a:t>
            </a:r>
            <a:endParaRPr lang="en-US" dirty="0"/>
          </a:p>
        </p:txBody>
      </p:sp>
    </p:spTree>
    <p:extLst>
      <p:ext uri="{BB962C8B-B14F-4D97-AF65-F5344CB8AC3E}">
        <p14:creationId xmlns:p14="http://schemas.microsoft.com/office/powerpoint/2010/main" val="4241785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13013"/>
            <a:ext cx="8783869" cy="4361687"/>
          </a:xfrm>
        </p:spPr>
        <p:txBody>
          <a:bodyPr/>
          <a:lstStyle/>
          <a:p>
            <a:pPr>
              <a:lnSpc>
                <a:spcPct val="90000"/>
              </a:lnSpc>
            </a:pPr>
            <a:r>
              <a:rPr lang="en-US" dirty="0" smtClean="0">
                <a:solidFill>
                  <a:schemeClr val="tx1"/>
                </a:solidFill>
                <a:ea typeface="Times New Roman" pitchFamily="28" charset="0"/>
              </a:rPr>
              <a:t>Four major causes of the Great Recession:</a:t>
            </a:r>
          </a:p>
          <a:p>
            <a:pPr lvl="1">
              <a:lnSpc>
                <a:spcPct val="90000"/>
              </a:lnSpc>
            </a:pPr>
            <a:r>
              <a:rPr lang="en-US" sz="2800" dirty="0" smtClean="0">
                <a:solidFill>
                  <a:schemeClr val="tx1"/>
                </a:solidFill>
                <a:ea typeface="Times New Roman" pitchFamily="28" charset="0"/>
              </a:rPr>
              <a:t>Regulations that lowered </a:t>
            </a:r>
            <a:r>
              <a:rPr lang="en-US" sz="2800" dirty="0">
                <a:solidFill>
                  <a:schemeClr val="tx1"/>
                </a:solidFill>
                <a:ea typeface="Times New Roman" pitchFamily="28" charset="0"/>
              </a:rPr>
              <a:t>mortgage lending standards</a:t>
            </a:r>
          </a:p>
          <a:p>
            <a:pPr lvl="1">
              <a:lnSpc>
                <a:spcPct val="90000"/>
              </a:lnSpc>
            </a:pPr>
            <a:r>
              <a:rPr lang="en-US" sz="2800" dirty="0" smtClean="0">
                <a:solidFill>
                  <a:schemeClr val="tx1"/>
                </a:solidFill>
                <a:ea typeface="Times New Roman" pitchFamily="28" charset="0"/>
              </a:rPr>
              <a:t>A prolonged </a:t>
            </a:r>
            <a:r>
              <a:rPr lang="en-US" sz="2800" dirty="0">
                <a:solidFill>
                  <a:schemeClr val="tx1"/>
                </a:solidFill>
                <a:ea typeface="Times New Roman" pitchFamily="28" charset="0"/>
              </a:rPr>
              <a:t>low interest rate policy of the Fed during 2002-2004</a:t>
            </a:r>
          </a:p>
          <a:p>
            <a:pPr lvl="1">
              <a:lnSpc>
                <a:spcPct val="90000"/>
              </a:lnSpc>
            </a:pPr>
            <a:r>
              <a:rPr lang="en-US" sz="2800" dirty="0">
                <a:solidFill>
                  <a:schemeClr val="tx1"/>
                </a:solidFill>
                <a:ea typeface="Times New Roman" pitchFamily="28" charset="0"/>
              </a:rPr>
              <a:t>Increased </a:t>
            </a:r>
            <a:r>
              <a:rPr lang="en-US" sz="2800" dirty="0" smtClean="0">
                <a:solidFill>
                  <a:schemeClr val="tx1"/>
                </a:solidFill>
                <a:ea typeface="Times New Roman" pitchFamily="28" charset="0"/>
              </a:rPr>
              <a:t>debt-to-capital </a:t>
            </a:r>
            <a:r>
              <a:rPr lang="en-US" sz="2800" dirty="0">
                <a:solidFill>
                  <a:schemeClr val="tx1"/>
                </a:solidFill>
                <a:ea typeface="Times New Roman" pitchFamily="28" charset="0"/>
              </a:rPr>
              <a:t>ratio of investment banks </a:t>
            </a:r>
            <a:r>
              <a:rPr lang="en-US" sz="2800" dirty="0" smtClean="0">
                <a:solidFill>
                  <a:schemeClr val="tx1"/>
                </a:solidFill>
                <a:ea typeface="Times New Roman" pitchFamily="28" charset="0"/>
              </a:rPr>
              <a:t/>
            </a:r>
            <a:br>
              <a:rPr lang="en-US" sz="2800" dirty="0" smtClean="0">
                <a:solidFill>
                  <a:schemeClr val="tx1"/>
                </a:solidFill>
                <a:ea typeface="Times New Roman" pitchFamily="28" charset="0"/>
              </a:rPr>
            </a:br>
            <a:r>
              <a:rPr lang="en-US" sz="2800" dirty="0" smtClean="0">
                <a:solidFill>
                  <a:schemeClr val="tx1"/>
                </a:solidFill>
                <a:ea typeface="Times New Roman" pitchFamily="28" charset="0"/>
              </a:rPr>
              <a:t>and </a:t>
            </a:r>
            <a:r>
              <a:rPr lang="en-US" sz="2800" dirty="0">
                <a:solidFill>
                  <a:schemeClr val="tx1"/>
                </a:solidFill>
                <a:ea typeface="Times New Roman" pitchFamily="28" charset="0"/>
              </a:rPr>
              <a:t>other lending institutions</a:t>
            </a:r>
          </a:p>
          <a:p>
            <a:pPr lvl="1">
              <a:lnSpc>
                <a:spcPct val="90000"/>
              </a:lnSpc>
            </a:pPr>
            <a:r>
              <a:rPr lang="en-US" sz="2800" dirty="0">
                <a:solidFill>
                  <a:schemeClr val="tx1"/>
                </a:solidFill>
                <a:ea typeface="Times New Roman" pitchFamily="28" charset="0"/>
              </a:rPr>
              <a:t>High and growing </a:t>
            </a:r>
            <a:r>
              <a:rPr lang="en-US" sz="2800" dirty="0" smtClean="0">
                <a:solidFill>
                  <a:schemeClr val="tx1"/>
                </a:solidFill>
                <a:ea typeface="Times New Roman" pitchFamily="28" charset="0"/>
              </a:rPr>
              <a:t>debt-to-income </a:t>
            </a:r>
            <a:r>
              <a:rPr lang="en-US" sz="2800" dirty="0">
                <a:solidFill>
                  <a:schemeClr val="tx1"/>
                </a:solidFill>
                <a:ea typeface="Times New Roman" pitchFamily="28" charset="0"/>
              </a:rPr>
              <a:t>ratio of American households</a:t>
            </a:r>
          </a:p>
        </p:txBody>
      </p:sp>
      <p:sp>
        <p:nvSpPr>
          <p:cNvPr id="6" name="Title 1"/>
          <p:cNvSpPr>
            <a:spLocks noGrp="1"/>
          </p:cNvSpPr>
          <p:nvPr>
            <p:ph type="title"/>
          </p:nvPr>
        </p:nvSpPr>
        <p:spPr>
          <a:xfrm>
            <a:off x="119569" y="-63776"/>
            <a:ext cx="8904855" cy="649224"/>
          </a:xfrm>
        </p:spPr>
        <p:txBody>
          <a:bodyPr/>
          <a:lstStyle/>
          <a:p>
            <a:r>
              <a:rPr lang="en-US" dirty="0"/>
              <a:t>Four Major Causes </a:t>
            </a:r>
            <a:r>
              <a:rPr lang="en-US"/>
              <a:t>of </a:t>
            </a:r>
            <a:r>
              <a:rPr lang="en-US" smtClean="0"/>
              <a:t>the</a:t>
            </a:r>
            <a:br>
              <a:rPr lang="en-US" smtClean="0"/>
            </a:br>
            <a:r>
              <a:rPr lang="en-US" smtClean="0"/>
              <a:t>Great Recession</a:t>
            </a:r>
            <a:endParaRPr lang="en-US" dirty="0"/>
          </a:p>
        </p:txBody>
      </p:sp>
    </p:spTree>
    <p:extLst>
      <p:ext uri="{BB962C8B-B14F-4D97-AF65-F5344CB8AC3E}">
        <p14:creationId xmlns:p14="http://schemas.microsoft.com/office/powerpoint/2010/main" val="22321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13013"/>
            <a:ext cx="8783869" cy="4553141"/>
          </a:xfrm>
        </p:spPr>
        <p:txBody>
          <a:bodyPr/>
          <a:lstStyle/>
          <a:p>
            <a:pPr>
              <a:lnSpc>
                <a:spcPct val="90000"/>
              </a:lnSpc>
            </a:pPr>
            <a:r>
              <a:rPr lang="en-US" dirty="0">
                <a:solidFill>
                  <a:schemeClr val="tx1"/>
                </a:solidFill>
                <a:ea typeface="Times New Roman" pitchFamily="28" charset="0"/>
              </a:rPr>
              <a:t>The role of </a:t>
            </a:r>
            <a:r>
              <a:rPr lang="en-US" b="1" i="1" dirty="0">
                <a:solidFill>
                  <a:schemeClr val="tx1"/>
                </a:solidFill>
                <a:ea typeface="Times New Roman" pitchFamily="28" charset="0"/>
              </a:rPr>
              <a:t>Fannie Mae </a:t>
            </a:r>
            <a:r>
              <a:rPr lang="en-US" dirty="0">
                <a:solidFill>
                  <a:schemeClr val="tx1"/>
                </a:solidFill>
                <a:ea typeface="Times New Roman" pitchFamily="28" charset="0"/>
              </a:rPr>
              <a:t>and </a:t>
            </a:r>
            <a:r>
              <a:rPr lang="en-US" b="1" i="1" dirty="0">
                <a:solidFill>
                  <a:schemeClr val="tx1"/>
                </a:solidFill>
                <a:ea typeface="Times New Roman" pitchFamily="28" charset="0"/>
              </a:rPr>
              <a:t>Freddie </a:t>
            </a:r>
            <a:r>
              <a:rPr lang="en-US" b="1" i="1" dirty="0" smtClean="0">
                <a:solidFill>
                  <a:schemeClr val="tx1"/>
                </a:solidFill>
                <a:ea typeface="Times New Roman" pitchFamily="28" charset="0"/>
              </a:rPr>
              <a:t>Mac</a:t>
            </a:r>
            <a:r>
              <a:rPr lang="en-US" dirty="0" smtClean="0">
                <a:solidFill>
                  <a:schemeClr val="tx1"/>
                </a:solidFill>
                <a:ea typeface="Times New Roman" pitchFamily="28" charset="0"/>
              </a:rPr>
              <a:t>:</a:t>
            </a:r>
            <a:endParaRPr lang="en-US" dirty="0">
              <a:solidFill>
                <a:schemeClr val="tx1"/>
              </a:solidFill>
              <a:ea typeface="Times New Roman" pitchFamily="28" charset="0"/>
            </a:endParaRPr>
          </a:p>
          <a:p>
            <a:pPr lvl="1">
              <a:lnSpc>
                <a:spcPct val="90000"/>
              </a:lnSpc>
            </a:pPr>
            <a:r>
              <a:rPr lang="en-US" sz="2800" dirty="0">
                <a:solidFill>
                  <a:schemeClr val="tx1"/>
                </a:solidFill>
                <a:ea typeface="Times New Roman" pitchFamily="28" charset="0"/>
              </a:rPr>
              <a:t>These two </a:t>
            </a:r>
            <a:r>
              <a:rPr lang="en-US" sz="2800" dirty="0" smtClean="0">
                <a:solidFill>
                  <a:schemeClr val="tx1"/>
                </a:solidFill>
                <a:ea typeface="Times New Roman" pitchFamily="28" charset="0"/>
              </a:rPr>
              <a:t>government sponsored enterprises </a:t>
            </a:r>
            <a:r>
              <a:rPr lang="en-US" sz="2800" dirty="0">
                <a:solidFill>
                  <a:schemeClr val="tx1"/>
                </a:solidFill>
                <a:ea typeface="Times New Roman" pitchFamily="28" charset="0"/>
              </a:rPr>
              <a:t>(</a:t>
            </a:r>
            <a:r>
              <a:rPr lang="en-US" sz="2800" b="1" i="1" dirty="0">
                <a:solidFill>
                  <a:schemeClr val="tx1"/>
                </a:solidFill>
                <a:ea typeface="Times New Roman" pitchFamily="28" charset="0"/>
              </a:rPr>
              <a:t>GSE</a:t>
            </a:r>
            <a:r>
              <a:rPr lang="en-US" sz="2800" dirty="0">
                <a:solidFill>
                  <a:schemeClr val="tx1"/>
                </a:solidFill>
                <a:ea typeface="Times New Roman" pitchFamily="28" charset="0"/>
              </a:rPr>
              <a:t>s) were set up as “for profit” firms by the federal government</a:t>
            </a:r>
          </a:p>
          <a:p>
            <a:pPr lvl="1">
              <a:lnSpc>
                <a:spcPct val="90000"/>
              </a:lnSpc>
            </a:pPr>
            <a:r>
              <a:rPr lang="en-US" sz="2800" dirty="0">
                <a:solidFill>
                  <a:schemeClr val="tx1"/>
                </a:solidFill>
                <a:ea typeface="Times New Roman" pitchFamily="28" charset="0"/>
              </a:rPr>
              <a:t>Because of their GSE status and the perceived government backing of their bonds, they could borrow funds at 50 to 75 basis points cheaper than other lenders</a:t>
            </a:r>
          </a:p>
          <a:p>
            <a:pPr lvl="1">
              <a:lnSpc>
                <a:spcPct val="90000"/>
              </a:lnSpc>
            </a:pPr>
            <a:r>
              <a:rPr lang="en-US" sz="2800" dirty="0">
                <a:solidFill>
                  <a:schemeClr val="tx1"/>
                </a:solidFill>
                <a:ea typeface="Times New Roman" pitchFamily="28" charset="0"/>
              </a:rPr>
              <a:t>The GSE structure meant they were asked to serve two masters: (1) their stockholders and (2) Congress and federal regulators</a:t>
            </a:r>
          </a:p>
        </p:txBody>
      </p:sp>
      <p:sp>
        <p:nvSpPr>
          <p:cNvPr id="6" name="Title 1"/>
          <p:cNvSpPr>
            <a:spLocks noGrp="1"/>
          </p:cNvSpPr>
          <p:nvPr>
            <p:ph type="title"/>
          </p:nvPr>
        </p:nvSpPr>
        <p:spPr>
          <a:xfrm>
            <a:off x="119569" y="99732"/>
            <a:ext cx="8904855" cy="986614"/>
          </a:xfrm>
        </p:spPr>
        <p:txBody>
          <a:bodyPr/>
          <a:lstStyle/>
          <a:p>
            <a:pPr>
              <a:lnSpc>
                <a:spcPts val="3500"/>
              </a:lnSpc>
            </a:pPr>
            <a:r>
              <a:rPr lang="en-US" b="1" i="1" dirty="0">
                <a:solidFill>
                  <a:schemeClr val="accent6">
                    <a:lumMod val="60000"/>
                    <a:lumOff val="40000"/>
                  </a:schemeClr>
                </a:solidFill>
              </a:rPr>
              <a:t>Factor 1</a:t>
            </a:r>
            <a:r>
              <a:rPr lang="en-US" dirty="0"/>
              <a:t>: </a:t>
            </a:r>
            <a:r>
              <a:rPr lang="en-US" dirty="0" smtClean="0"/>
              <a:t/>
            </a:r>
            <a:br>
              <a:rPr lang="en-US" dirty="0" smtClean="0"/>
            </a:br>
            <a:r>
              <a:rPr lang="en-US" dirty="0" smtClean="0"/>
              <a:t>Change </a:t>
            </a:r>
            <a:r>
              <a:rPr lang="en-US" dirty="0"/>
              <a:t>In Mortgage Lending Standards</a:t>
            </a:r>
          </a:p>
        </p:txBody>
      </p:sp>
    </p:spTree>
    <p:extLst>
      <p:ext uri="{BB962C8B-B14F-4D97-AF65-F5344CB8AC3E}">
        <p14:creationId xmlns:p14="http://schemas.microsoft.com/office/powerpoint/2010/main" val="827129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05198"/>
            <a:ext cx="8783869" cy="5389387"/>
          </a:xfrm>
        </p:spPr>
        <p:txBody>
          <a:bodyPr/>
          <a:lstStyle/>
          <a:p>
            <a:pPr>
              <a:lnSpc>
                <a:spcPct val="90000"/>
              </a:lnSpc>
            </a:pPr>
            <a:r>
              <a:rPr lang="en-US" dirty="0">
                <a:solidFill>
                  <a:schemeClr val="tx1"/>
                </a:solidFill>
                <a:ea typeface="Times New Roman" pitchFamily="28" charset="0"/>
              </a:rPr>
              <a:t>The GSEs were </a:t>
            </a:r>
            <a:r>
              <a:rPr lang="en-US" b="1" i="1" dirty="0">
                <a:solidFill>
                  <a:schemeClr val="tx1"/>
                </a:solidFill>
                <a:ea typeface="Times New Roman" pitchFamily="28" charset="0"/>
              </a:rPr>
              <a:t>highly political</a:t>
            </a:r>
            <a:r>
              <a:rPr lang="en-US" dirty="0">
                <a:solidFill>
                  <a:schemeClr val="tx1"/>
                </a:solidFill>
                <a:ea typeface="Times New Roman" pitchFamily="28" charset="0"/>
              </a:rPr>
              <a:t>: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their </a:t>
            </a:r>
            <a:r>
              <a:rPr lang="en-US" dirty="0">
                <a:solidFill>
                  <a:schemeClr val="tx1"/>
                </a:solidFill>
                <a:ea typeface="Times New Roman" pitchFamily="28" charset="0"/>
              </a:rPr>
              <a:t>top management provided key congressional leaders with large contributions and often hired away congressional staffers into high paying jobs lobbying former bosses</a:t>
            </a:r>
          </a:p>
          <a:p>
            <a:pPr>
              <a:lnSpc>
                <a:spcPct val="90000"/>
              </a:lnSpc>
            </a:pPr>
            <a:r>
              <a:rPr lang="en-US" dirty="0">
                <a:solidFill>
                  <a:schemeClr val="tx1"/>
                </a:solidFill>
                <a:ea typeface="Times New Roman" pitchFamily="28" charset="0"/>
              </a:rPr>
              <a:t>Fannie and Freddie did not originate mortgages, instead they operated in the secondary market where they purchased the mortgages originated by banks and other </a:t>
            </a:r>
            <a:r>
              <a:rPr lang="en-US" dirty="0" smtClean="0">
                <a:solidFill>
                  <a:schemeClr val="tx1"/>
                </a:solidFill>
                <a:ea typeface="Times New Roman" pitchFamily="28" charset="0"/>
              </a:rPr>
              <a:t>lenders</a:t>
            </a:r>
          </a:p>
          <a:p>
            <a:pPr>
              <a:lnSpc>
                <a:spcPct val="90000"/>
              </a:lnSpc>
            </a:pPr>
            <a:r>
              <a:rPr lang="en-US" b="1" i="1" dirty="0">
                <a:solidFill>
                  <a:schemeClr val="tx1"/>
                </a:solidFill>
                <a:ea typeface="Times New Roman" pitchFamily="28" charset="0"/>
              </a:rPr>
              <a:t>They dominated the secondary mortgage market</a:t>
            </a:r>
          </a:p>
          <a:p>
            <a:pPr lvl="1">
              <a:lnSpc>
                <a:spcPct val="90000"/>
              </a:lnSpc>
            </a:pPr>
            <a:r>
              <a:rPr lang="en-US" sz="2800" dirty="0">
                <a:solidFill>
                  <a:schemeClr val="tx1"/>
                </a:solidFill>
                <a:ea typeface="Times New Roman" pitchFamily="28" charset="0"/>
              </a:rPr>
              <a:t>As a result, their lending practices exerted a huge impact on the standards accepted by mortgage </a:t>
            </a:r>
            <a:r>
              <a:rPr lang="en-US" sz="2800" dirty="0" smtClean="0">
                <a:solidFill>
                  <a:schemeClr val="tx1"/>
                </a:solidFill>
                <a:ea typeface="Times New Roman" pitchFamily="28" charset="0"/>
              </a:rPr>
              <a:t>originators</a:t>
            </a:r>
            <a:endParaRPr lang="en-US" sz="2800" dirty="0">
              <a:solidFill>
                <a:schemeClr val="tx1"/>
              </a:solidFill>
              <a:ea typeface="Times New Roman" pitchFamily="28" charset="0"/>
            </a:endParaRPr>
          </a:p>
        </p:txBody>
      </p:sp>
      <p:sp>
        <p:nvSpPr>
          <p:cNvPr id="6" name="Title 1"/>
          <p:cNvSpPr>
            <a:spLocks noGrp="1"/>
          </p:cNvSpPr>
          <p:nvPr>
            <p:ph type="title"/>
          </p:nvPr>
        </p:nvSpPr>
        <p:spPr>
          <a:xfrm>
            <a:off x="119569" y="428598"/>
            <a:ext cx="8904855" cy="649224"/>
          </a:xfrm>
        </p:spPr>
        <p:txBody>
          <a:bodyPr/>
          <a:lstStyle/>
          <a:p>
            <a:r>
              <a:rPr lang="en-US" dirty="0"/>
              <a:t>The Role of Fannie Mae </a:t>
            </a:r>
            <a:r>
              <a:rPr lang="en-US" dirty="0" smtClean="0"/>
              <a:t>&amp; </a:t>
            </a:r>
            <a:r>
              <a:rPr lang="en-US" dirty="0"/>
              <a:t>Freddie Mac</a:t>
            </a:r>
          </a:p>
        </p:txBody>
      </p:sp>
    </p:spTree>
    <p:extLst>
      <p:ext uri="{BB962C8B-B14F-4D97-AF65-F5344CB8AC3E}">
        <p14:creationId xmlns:p14="http://schemas.microsoft.com/office/powerpoint/2010/main" val="970573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55821" y="1899132"/>
            <a:ext cx="5889119" cy="383735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433756"/>
            <a:ext cx="8904855" cy="722376"/>
          </a:xfrm>
        </p:spPr>
        <p:txBody>
          <a:bodyPr/>
          <a:lstStyle/>
          <a:p>
            <a:r>
              <a:rPr lang="en-US" dirty="0"/>
              <a:t>Mortgages of the GSEs, 1990-2008</a:t>
            </a:r>
          </a:p>
        </p:txBody>
      </p:sp>
      <p:sp>
        <p:nvSpPr>
          <p:cNvPr id="41" name="Text Box 10"/>
          <p:cNvSpPr txBox="1">
            <a:spLocks noChangeArrowheads="1"/>
          </p:cNvSpPr>
          <p:nvPr/>
        </p:nvSpPr>
        <p:spPr bwMode="auto">
          <a:xfrm>
            <a:off x="73114" y="2299195"/>
            <a:ext cx="2990518" cy="264534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a:latin typeface="+mj-lt"/>
                <a:cs typeface="Times New Roman" pitchFamily="18" charset="0"/>
              </a:rPr>
              <a:t>The share of all mortgages held by Fannie and Freddie rose from 25% in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1990 </a:t>
            </a:r>
            <a:r>
              <a:rPr lang="en-US" sz="2200" dirty="0">
                <a:latin typeface="+mj-lt"/>
                <a:cs typeface="Times New Roman" pitchFamily="18" charset="0"/>
              </a:rPr>
              <a:t>to 45% in 2001</a:t>
            </a:r>
          </a:p>
          <a:p>
            <a:pPr marL="115888" indent="-115888">
              <a:lnSpc>
                <a:spcPct val="90000"/>
              </a:lnSpc>
              <a:spcBef>
                <a:spcPts val="900"/>
              </a:spcBef>
              <a:buFontTx/>
              <a:buChar char="•"/>
            </a:pPr>
            <a:r>
              <a:rPr lang="en-US" sz="2200" dirty="0">
                <a:latin typeface="+mj-lt"/>
                <a:cs typeface="Times New Roman" pitchFamily="18" charset="0"/>
              </a:rPr>
              <a:t>Since 2001, their share has fluctuated between 40% and 45%</a:t>
            </a:r>
          </a:p>
        </p:txBody>
      </p:sp>
      <p:sp>
        <p:nvSpPr>
          <p:cNvPr id="63" name="Rectangle 5"/>
          <p:cNvSpPr>
            <a:spLocks noChangeArrowheads="1"/>
          </p:cNvSpPr>
          <p:nvPr/>
        </p:nvSpPr>
        <p:spPr bwMode="auto">
          <a:xfrm>
            <a:off x="4978206" y="2252739"/>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4" name="Rectangle 6"/>
          <p:cNvSpPr>
            <a:spLocks noChangeArrowheads="1"/>
          </p:cNvSpPr>
          <p:nvPr/>
        </p:nvSpPr>
        <p:spPr bwMode="auto">
          <a:xfrm>
            <a:off x="4978206" y="2252739"/>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5" name="Rectangle 7"/>
          <p:cNvSpPr>
            <a:spLocks noChangeArrowheads="1"/>
          </p:cNvSpPr>
          <p:nvPr/>
        </p:nvSpPr>
        <p:spPr bwMode="auto">
          <a:xfrm>
            <a:off x="4978206" y="2813127"/>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6" name="Rectangle 8"/>
          <p:cNvSpPr>
            <a:spLocks noChangeArrowheads="1"/>
          </p:cNvSpPr>
          <p:nvPr/>
        </p:nvSpPr>
        <p:spPr bwMode="auto">
          <a:xfrm>
            <a:off x="4978206" y="2813127"/>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7" name="Rectangle 9"/>
          <p:cNvSpPr>
            <a:spLocks noChangeArrowheads="1"/>
          </p:cNvSpPr>
          <p:nvPr/>
        </p:nvSpPr>
        <p:spPr bwMode="auto">
          <a:xfrm>
            <a:off x="4978206" y="3373514"/>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8" name="Rectangle 10"/>
          <p:cNvSpPr>
            <a:spLocks noChangeArrowheads="1"/>
          </p:cNvSpPr>
          <p:nvPr/>
        </p:nvSpPr>
        <p:spPr bwMode="auto">
          <a:xfrm>
            <a:off x="4978206" y="3373514"/>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9" name="Rectangle 11"/>
          <p:cNvSpPr>
            <a:spLocks noChangeArrowheads="1"/>
          </p:cNvSpPr>
          <p:nvPr/>
        </p:nvSpPr>
        <p:spPr bwMode="auto">
          <a:xfrm>
            <a:off x="4978206" y="4641927"/>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0" name="Rectangle 12"/>
          <p:cNvSpPr>
            <a:spLocks noChangeArrowheads="1"/>
          </p:cNvSpPr>
          <p:nvPr/>
        </p:nvSpPr>
        <p:spPr bwMode="auto">
          <a:xfrm>
            <a:off x="4978206" y="4641927"/>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1" name="Rectangle 13"/>
          <p:cNvSpPr>
            <a:spLocks noChangeArrowheads="1"/>
          </p:cNvSpPr>
          <p:nvPr/>
        </p:nvSpPr>
        <p:spPr bwMode="auto">
          <a:xfrm>
            <a:off x="4731318" y="5202314"/>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2" name="Rectangle 14"/>
          <p:cNvSpPr>
            <a:spLocks noChangeArrowheads="1"/>
          </p:cNvSpPr>
          <p:nvPr/>
        </p:nvSpPr>
        <p:spPr bwMode="auto">
          <a:xfrm>
            <a:off x="4731318" y="5202314"/>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3" name="Rectangle 17"/>
          <p:cNvSpPr>
            <a:spLocks noChangeArrowheads="1"/>
          </p:cNvSpPr>
          <p:nvPr/>
        </p:nvSpPr>
        <p:spPr bwMode="auto">
          <a:xfrm>
            <a:off x="3926391" y="2017599"/>
            <a:ext cx="4487735" cy="398827"/>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lang="en-US" sz="1600" b="1" i="1" dirty="0" smtClean="0">
                <a:solidFill>
                  <a:srgbClr val="1F1A17"/>
                </a:solidFill>
                <a:latin typeface="+mj-lt"/>
                <a:cs typeface="Times New Roman" pitchFamily="18" charset="0"/>
              </a:rPr>
              <a:t>Share of Total Mortgages Outstanding </a:t>
            </a:r>
            <a:br>
              <a:rPr lang="en-US" sz="1600" b="1" i="1" dirty="0" smtClean="0">
                <a:solidFill>
                  <a:srgbClr val="1F1A17"/>
                </a:solidFill>
                <a:latin typeface="+mj-lt"/>
                <a:cs typeface="Times New Roman" pitchFamily="18" charset="0"/>
              </a:rPr>
            </a:br>
            <a:r>
              <a:rPr lang="en-US" sz="1600" b="1" i="1" dirty="0" smtClean="0">
                <a:solidFill>
                  <a:srgbClr val="1F1A17"/>
                </a:solidFill>
                <a:latin typeface="+mj-lt"/>
                <a:cs typeface="Times New Roman" pitchFamily="18" charset="0"/>
              </a:rPr>
              <a:t>Held by Fannie Mae and Freddie Mac</a:t>
            </a:r>
            <a:endParaRPr lang="en-US" sz="1400" b="1" i="1" dirty="0">
              <a:solidFill>
                <a:schemeClr val="tx1"/>
              </a:solidFill>
              <a:latin typeface="+mj-lt"/>
              <a:cs typeface="Times New Roman" pitchFamily="18" charset="0"/>
            </a:endParaRPr>
          </a:p>
        </p:txBody>
      </p:sp>
      <p:sp>
        <p:nvSpPr>
          <p:cNvPr id="74" name="Rectangle 27"/>
          <p:cNvSpPr>
            <a:spLocks noChangeArrowheads="1"/>
          </p:cNvSpPr>
          <p:nvPr/>
        </p:nvSpPr>
        <p:spPr bwMode="auto">
          <a:xfrm>
            <a:off x="3313744" y="535547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1990</a:t>
            </a:r>
            <a:endParaRPr lang="en-US" sz="1500" b="0" dirty="0">
              <a:solidFill>
                <a:srgbClr val="000000"/>
              </a:solidFill>
              <a:latin typeface="+mj-lt"/>
              <a:cs typeface="Times New Roman" pitchFamily="18" charset="0"/>
            </a:endParaRPr>
          </a:p>
        </p:txBody>
      </p:sp>
      <p:sp>
        <p:nvSpPr>
          <p:cNvPr id="75" name="Rectangle 28"/>
          <p:cNvSpPr>
            <a:spLocks noChangeArrowheads="1"/>
          </p:cNvSpPr>
          <p:nvPr/>
        </p:nvSpPr>
        <p:spPr bwMode="auto">
          <a:xfrm>
            <a:off x="4463348" y="535547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1994</a:t>
            </a:r>
            <a:endParaRPr lang="en-US" sz="1500" b="0" dirty="0">
              <a:solidFill>
                <a:srgbClr val="000000"/>
              </a:solidFill>
              <a:latin typeface="+mj-lt"/>
              <a:cs typeface="Times New Roman" pitchFamily="18" charset="0"/>
            </a:endParaRPr>
          </a:p>
        </p:txBody>
      </p:sp>
      <p:sp>
        <p:nvSpPr>
          <p:cNvPr id="76" name="Rectangle 29"/>
          <p:cNvSpPr>
            <a:spLocks noChangeArrowheads="1"/>
          </p:cNvSpPr>
          <p:nvPr/>
        </p:nvSpPr>
        <p:spPr bwMode="auto">
          <a:xfrm>
            <a:off x="5050469" y="535547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1996</a:t>
            </a:r>
            <a:endParaRPr lang="en-US" sz="1500" b="0" dirty="0">
              <a:solidFill>
                <a:srgbClr val="000000"/>
              </a:solidFill>
              <a:latin typeface="+mj-lt"/>
              <a:cs typeface="Times New Roman" pitchFamily="18" charset="0"/>
            </a:endParaRPr>
          </a:p>
        </p:txBody>
      </p:sp>
      <p:sp>
        <p:nvSpPr>
          <p:cNvPr id="77" name="Rectangle 30"/>
          <p:cNvSpPr>
            <a:spLocks noChangeArrowheads="1"/>
          </p:cNvSpPr>
          <p:nvPr/>
        </p:nvSpPr>
        <p:spPr bwMode="auto">
          <a:xfrm>
            <a:off x="6772843" y="535547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2002</a:t>
            </a:r>
            <a:endParaRPr lang="en-US" sz="1500" b="0" dirty="0">
              <a:solidFill>
                <a:srgbClr val="000000"/>
              </a:solidFill>
              <a:latin typeface="+mj-lt"/>
              <a:cs typeface="Times New Roman" pitchFamily="18" charset="0"/>
            </a:endParaRPr>
          </a:p>
        </p:txBody>
      </p:sp>
      <p:sp>
        <p:nvSpPr>
          <p:cNvPr id="78" name="Rectangle 31"/>
          <p:cNvSpPr>
            <a:spLocks noChangeArrowheads="1"/>
          </p:cNvSpPr>
          <p:nvPr/>
        </p:nvSpPr>
        <p:spPr bwMode="auto">
          <a:xfrm>
            <a:off x="5602157" y="535547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1998</a:t>
            </a:r>
            <a:endParaRPr lang="en-US" sz="1500" b="0" dirty="0">
              <a:solidFill>
                <a:srgbClr val="000000"/>
              </a:solidFill>
              <a:latin typeface="+mj-lt"/>
              <a:cs typeface="Times New Roman" pitchFamily="18" charset="0"/>
            </a:endParaRPr>
          </a:p>
        </p:txBody>
      </p:sp>
      <p:sp>
        <p:nvSpPr>
          <p:cNvPr id="79" name="Rectangle 32"/>
          <p:cNvSpPr>
            <a:spLocks noChangeArrowheads="1"/>
          </p:cNvSpPr>
          <p:nvPr/>
        </p:nvSpPr>
        <p:spPr bwMode="auto">
          <a:xfrm>
            <a:off x="3193746" y="5112271"/>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20</a:t>
            </a:r>
            <a:endParaRPr lang="en-US" sz="1600" b="0" dirty="0">
              <a:solidFill>
                <a:srgbClr val="000000"/>
              </a:solidFill>
              <a:latin typeface="+mj-lt"/>
              <a:cs typeface="Times New Roman" pitchFamily="18" charset="0"/>
            </a:endParaRPr>
          </a:p>
        </p:txBody>
      </p:sp>
      <p:sp>
        <p:nvSpPr>
          <p:cNvPr id="80" name="Rectangle 33"/>
          <p:cNvSpPr>
            <a:spLocks noChangeArrowheads="1"/>
          </p:cNvSpPr>
          <p:nvPr/>
        </p:nvSpPr>
        <p:spPr bwMode="auto">
          <a:xfrm>
            <a:off x="3193746" y="4687329"/>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25</a:t>
            </a:r>
            <a:endParaRPr lang="en-US" sz="1600" b="0" dirty="0">
              <a:solidFill>
                <a:srgbClr val="000000"/>
              </a:solidFill>
              <a:latin typeface="+mj-lt"/>
              <a:cs typeface="Times New Roman" pitchFamily="18" charset="0"/>
            </a:endParaRPr>
          </a:p>
        </p:txBody>
      </p:sp>
      <p:sp>
        <p:nvSpPr>
          <p:cNvPr id="81" name="Rectangle 34"/>
          <p:cNvSpPr>
            <a:spLocks noChangeArrowheads="1"/>
          </p:cNvSpPr>
          <p:nvPr/>
        </p:nvSpPr>
        <p:spPr bwMode="auto">
          <a:xfrm>
            <a:off x="3193746" y="4276294"/>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30</a:t>
            </a:r>
            <a:endParaRPr lang="en-US" sz="1600" b="0" dirty="0">
              <a:solidFill>
                <a:srgbClr val="000000"/>
              </a:solidFill>
              <a:latin typeface="+mj-lt"/>
              <a:cs typeface="Times New Roman" pitchFamily="18" charset="0"/>
            </a:endParaRPr>
          </a:p>
        </p:txBody>
      </p:sp>
      <p:sp>
        <p:nvSpPr>
          <p:cNvPr id="82" name="Rectangle 35"/>
          <p:cNvSpPr>
            <a:spLocks noChangeArrowheads="1"/>
          </p:cNvSpPr>
          <p:nvPr/>
        </p:nvSpPr>
        <p:spPr bwMode="auto">
          <a:xfrm>
            <a:off x="3193746" y="2972766"/>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45</a:t>
            </a:r>
            <a:endParaRPr lang="en-US" sz="1600" b="0" dirty="0">
              <a:solidFill>
                <a:srgbClr val="000000"/>
              </a:solidFill>
              <a:latin typeface="+mj-lt"/>
              <a:cs typeface="Times New Roman" pitchFamily="18" charset="0"/>
            </a:endParaRPr>
          </a:p>
        </p:txBody>
      </p:sp>
      <p:sp>
        <p:nvSpPr>
          <p:cNvPr id="84" name="Rectangle 44"/>
          <p:cNvSpPr>
            <a:spLocks noChangeArrowheads="1"/>
          </p:cNvSpPr>
          <p:nvPr/>
        </p:nvSpPr>
        <p:spPr bwMode="auto">
          <a:xfrm>
            <a:off x="7350439" y="535547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2004</a:t>
            </a:r>
            <a:endParaRPr lang="en-US" sz="1500" b="0" dirty="0">
              <a:solidFill>
                <a:srgbClr val="000000"/>
              </a:solidFill>
              <a:latin typeface="+mj-lt"/>
              <a:cs typeface="Times New Roman" pitchFamily="18" charset="0"/>
            </a:endParaRPr>
          </a:p>
        </p:txBody>
      </p:sp>
      <p:sp>
        <p:nvSpPr>
          <p:cNvPr id="85" name="Freeform 20"/>
          <p:cNvSpPr>
            <a:spLocks/>
          </p:cNvSpPr>
          <p:nvPr/>
        </p:nvSpPr>
        <p:spPr bwMode="auto">
          <a:xfrm>
            <a:off x="3515827" y="2713505"/>
            <a:ext cx="5197954" cy="2526908"/>
          </a:xfrm>
          <a:custGeom>
            <a:avLst/>
            <a:gdLst/>
            <a:ahLst/>
            <a:cxnLst>
              <a:cxn ang="0">
                <a:pos x="0" y="0"/>
              </a:cxn>
              <a:cxn ang="0">
                <a:pos x="0" y="2016"/>
              </a:cxn>
              <a:cxn ang="0">
                <a:pos x="2880" y="2016"/>
              </a:cxn>
            </a:cxnLst>
            <a:rect l="0" t="0" r="r" b="b"/>
            <a:pathLst>
              <a:path w="2880" h="2016">
                <a:moveTo>
                  <a:pt x="0" y="0"/>
                </a:moveTo>
                <a:lnTo>
                  <a:pt x="0" y="2016"/>
                </a:lnTo>
                <a:lnTo>
                  <a:pt x="2880" y="2016"/>
                </a:lnTo>
              </a:path>
            </a:pathLst>
          </a:custGeom>
          <a:noFill/>
          <a:ln w="28575" cmpd="sng">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7" name="Line 23"/>
          <p:cNvSpPr>
            <a:spLocks noChangeShapeType="1"/>
          </p:cNvSpPr>
          <p:nvPr/>
        </p:nvSpPr>
        <p:spPr bwMode="auto">
          <a:xfrm>
            <a:off x="3441506" y="3096146"/>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8" name="Line 24"/>
          <p:cNvSpPr>
            <a:spLocks noChangeShapeType="1"/>
          </p:cNvSpPr>
          <p:nvPr/>
        </p:nvSpPr>
        <p:spPr bwMode="auto">
          <a:xfrm>
            <a:off x="3441506" y="4385387"/>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9" name="Line 25"/>
          <p:cNvSpPr>
            <a:spLocks noChangeShapeType="1"/>
          </p:cNvSpPr>
          <p:nvPr/>
        </p:nvSpPr>
        <p:spPr bwMode="auto">
          <a:xfrm>
            <a:off x="3441506" y="4818647"/>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0" name="Line 26"/>
          <p:cNvSpPr>
            <a:spLocks noChangeShapeType="1"/>
          </p:cNvSpPr>
          <p:nvPr/>
        </p:nvSpPr>
        <p:spPr bwMode="auto">
          <a:xfrm>
            <a:off x="3441506" y="5240414"/>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1" name="Line 38"/>
          <p:cNvSpPr>
            <a:spLocks noChangeShapeType="1"/>
          </p:cNvSpPr>
          <p:nvPr/>
        </p:nvSpPr>
        <p:spPr bwMode="auto">
          <a:xfrm>
            <a:off x="3511066"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2" name="Line 39"/>
          <p:cNvSpPr>
            <a:spLocks noChangeShapeType="1"/>
          </p:cNvSpPr>
          <p:nvPr/>
        </p:nvSpPr>
        <p:spPr bwMode="auto">
          <a:xfrm>
            <a:off x="4663690"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3" name="Line 40"/>
          <p:cNvSpPr>
            <a:spLocks noChangeShapeType="1"/>
          </p:cNvSpPr>
          <p:nvPr/>
        </p:nvSpPr>
        <p:spPr bwMode="auto">
          <a:xfrm>
            <a:off x="5240002"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4" name="Line 41"/>
          <p:cNvSpPr>
            <a:spLocks noChangeShapeType="1"/>
          </p:cNvSpPr>
          <p:nvPr/>
        </p:nvSpPr>
        <p:spPr bwMode="auto">
          <a:xfrm>
            <a:off x="5816314"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5" name="Line 42"/>
          <p:cNvSpPr>
            <a:spLocks noChangeShapeType="1"/>
          </p:cNvSpPr>
          <p:nvPr/>
        </p:nvSpPr>
        <p:spPr bwMode="auto">
          <a:xfrm>
            <a:off x="6968938"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6" name="Line 43"/>
          <p:cNvSpPr>
            <a:spLocks noChangeShapeType="1"/>
          </p:cNvSpPr>
          <p:nvPr/>
        </p:nvSpPr>
        <p:spPr bwMode="auto">
          <a:xfrm>
            <a:off x="7545250"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7" name="Rectangle 13"/>
          <p:cNvSpPr>
            <a:spLocks noChangeArrowheads="1"/>
          </p:cNvSpPr>
          <p:nvPr/>
        </p:nvSpPr>
        <p:spPr bwMode="auto">
          <a:xfrm>
            <a:off x="4316790" y="5199266"/>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98" name="Rectangle 14"/>
          <p:cNvSpPr>
            <a:spLocks noChangeArrowheads="1"/>
          </p:cNvSpPr>
          <p:nvPr/>
        </p:nvSpPr>
        <p:spPr bwMode="auto">
          <a:xfrm>
            <a:off x="4316790" y="5199266"/>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99" name="Rectangle 28"/>
          <p:cNvSpPr>
            <a:spLocks noChangeArrowheads="1"/>
          </p:cNvSpPr>
          <p:nvPr/>
        </p:nvSpPr>
        <p:spPr bwMode="auto">
          <a:xfrm>
            <a:off x="3875084" y="535547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1992</a:t>
            </a:r>
            <a:endParaRPr lang="en-US" sz="1500" b="0" dirty="0">
              <a:solidFill>
                <a:srgbClr val="000000"/>
              </a:solidFill>
              <a:latin typeface="+mj-lt"/>
              <a:cs typeface="Times New Roman" pitchFamily="18" charset="0"/>
            </a:endParaRPr>
          </a:p>
        </p:txBody>
      </p:sp>
      <p:sp>
        <p:nvSpPr>
          <p:cNvPr id="100" name="Line 39"/>
          <p:cNvSpPr>
            <a:spLocks noChangeShapeType="1"/>
          </p:cNvSpPr>
          <p:nvPr/>
        </p:nvSpPr>
        <p:spPr bwMode="auto">
          <a:xfrm>
            <a:off x="4087378"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03" name="Rectangle 31"/>
          <p:cNvSpPr>
            <a:spLocks noChangeArrowheads="1"/>
          </p:cNvSpPr>
          <p:nvPr/>
        </p:nvSpPr>
        <p:spPr bwMode="auto">
          <a:xfrm>
            <a:off x="6184325" y="535547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2000</a:t>
            </a:r>
            <a:endParaRPr lang="en-US" sz="1500" b="0" dirty="0">
              <a:solidFill>
                <a:srgbClr val="000000"/>
              </a:solidFill>
              <a:latin typeface="+mj-lt"/>
              <a:cs typeface="Times New Roman" pitchFamily="18" charset="0"/>
            </a:endParaRPr>
          </a:p>
        </p:txBody>
      </p:sp>
      <p:sp>
        <p:nvSpPr>
          <p:cNvPr id="104" name="Line 41"/>
          <p:cNvSpPr>
            <a:spLocks noChangeShapeType="1"/>
          </p:cNvSpPr>
          <p:nvPr/>
        </p:nvSpPr>
        <p:spPr bwMode="auto">
          <a:xfrm>
            <a:off x="6392626"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05" name="Rectangle 44"/>
          <p:cNvSpPr>
            <a:spLocks noChangeArrowheads="1"/>
          </p:cNvSpPr>
          <p:nvPr/>
        </p:nvSpPr>
        <p:spPr bwMode="auto">
          <a:xfrm>
            <a:off x="7932607" y="535547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2006</a:t>
            </a:r>
            <a:endParaRPr lang="en-US" sz="1500" b="0" dirty="0">
              <a:solidFill>
                <a:srgbClr val="000000"/>
              </a:solidFill>
              <a:latin typeface="+mj-lt"/>
              <a:cs typeface="Times New Roman" pitchFamily="18" charset="0"/>
            </a:endParaRPr>
          </a:p>
        </p:txBody>
      </p:sp>
      <p:sp>
        <p:nvSpPr>
          <p:cNvPr id="106" name="Line 43"/>
          <p:cNvSpPr>
            <a:spLocks noChangeShapeType="1"/>
          </p:cNvSpPr>
          <p:nvPr/>
        </p:nvSpPr>
        <p:spPr bwMode="auto">
          <a:xfrm>
            <a:off x="8121562"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07" name="Rectangle 44"/>
          <p:cNvSpPr>
            <a:spLocks noChangeArrowheads="1"/>
          </p:cNvSpPr>
          <p:nvPr/>
        </p:nvSpPr>
        <p:spPr bwMode="auto">
          <a:xfrm>
            <a:off x="8514710" y="5352779"/>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2008</a:t>
            </a:r>
            <a:endParaRPr lang="en-US" sz="1500" b="0" dirty="0">
              <a:solidFill>
                <a:srgbClr val="000000"/>
              </a:solidFill>
              <a:latin typeface="+mj-lt"/>
              <a:cs typeface="Times New Roman" pitchFamily="18" charset="0"/>
            </a:endParaRPr>
          </a:p>
        </p:txBody>
      </p:sp>
      <p:sp>
        <p:nvSpPr>
          <p:cNvPr id="108" name="Line 43"/>
          <p:cNvSpPr>
            <a:spLocks noChangeShapeType="1"/>
          </p:cNvSpPr>
          <p:nvPr/>
        </p:nvSpPr>
        <p:spPr bwMode="auto">
          <a:xfrm>
            <a:off x="8697870"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09" name="Rectangle 33"/>
          <p:cNvSpPr>
            <a:spLocks noChangeArrowheads="1"/>
          </p:cNvSpPr>
          <p:nvPr/>
        </p:nvSpPr>
        <p:spPr bwMode="auto">
          <a:xfrm>
            <a:off x="3199842" y="3824745"/>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35</a:t>
            </a:r>
            <a:endParaRPr lang="en-US" sz="1600" b="0" dirty="0">
              <a:solidFill>
                <a:srgbClr val="000000"/>
              </a:solidFill>
              <a:latin typeface="+mj-lt"/>
              <a:cs typeface="Times New Roman" pitchFamily="18" charset="0"/>
            </a:endParaRPr>
          </a:p>
        </p:txBody>
      </p:sp>
      <p:sp>
        <p:nvSpPr>
          <p:cNvPr id="110" name="Rectangle 34"/>
          <p:cNvSpPr>
            <a:spLocks noChangeArrowheads="1"/>
          </p:cNvSpPr>
          <p:nvPr/>
        </p:nvSpPr>
        <p:spPr bwMode="auto">
          <a:xfrm>
            <a:off x="3199842" y="3413710"/>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40</a:t>
            </a:r>
            <a:endParaRPr lang="en-US" sz="1600" b="0" dirty="0">
              <a:solidFill>
                <a:srgbClr val="000000"/>
              </a:solidFill>
              <a:latin typeface="+mj-lt"/>
              <a:cs typeface="Times New Roman" pitchFamily="18" charset="0"/>
            </a:endParaRPr>
          </a:p>
        </p:txBody>
      </p:sp>
      <p:sp>
        <p:nvSpPr>
          <p:cNvPr id="111" name="Line 24"/>
          <p:cNvSpPr>
            <a:spLocks noChangeShapeType="1"/>
          </p:cNvSpPr>
          <p:nvPr/>
        </p:nvSpPr>
        <p:spPr bwMode="auto">
          <a:xfrm>
            <a:off x="3447602" y="3522803"/>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2" name="Line 25"/>
          <p:cNvSpPr>
            <a:spLocks noChangeShapeType="1"/>
          </p:cNvSpPr>
          <p:nvPr/>
        </p:nvSpPr>
        <p:spPr bwMode="auto">
          <a:xfrm>
            <a:off x="3447602" y="3946919"/>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4" name="Rectangle 36"/>
          <p:cNvSpPr>
            <a:spLocks noChangeArrowheads="1"/>
          </p:cNvSpPr>
          <p:nvPr/>
        </p:nvSpPr>
        <p:spPr bwMode="auto">
          <a:xfrm>
            <a:off x="3193400" y="2436953"/>
            <a:ext cx="589200" cy="46166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smtClean="0">
                <a:solidFill>
                  <a:srgbClr val="1F1A17"/>
                </a:solidFill>
                <a:latin typeface="+mj-lt"/>
                <a:cs typeface="Times New Roman" pitchFamily="18" charset="0"/>
              </a:rPr>
              <a:t>Percent</a:t>
            </a:r>
          </a:p>
          <a:p>
            <a:r>
              <a:rPr lang="en-US" sz="1500" b="0" i="1" dirty="0" smtClean="0">
                <a:solidFill>
                  <a:srgbClr val="1F1A17"/>
                </a:solidFill>
                <a:latin typeface="+mj-lt"/>
                <a:cs typeface="Times New Roman" pitchFamily="18" charset="0"/>
              </a:rPr>
              <a:t>(%)</a:t>
            </a:r>
            <a:endParaRPr lang="en-US" sz="1500" b="0" i="1" dirty="0">
              <a:solidFill>
                <a:srgbClr val="000000"/>
              </a:solidFill>
              <a:latin typeface="+mj-lt"/>
              <a:cs typeface="Times New Roman" pitchFamily="18" charset="0"/>
            </a:endParaRPr>
          </a:p>
        </p:txBody>
      </p:sp>
      <p:sp>
        <p:nvSpPr>
          <p:cNvPr id="117" name="Line 39"/>
          <p:cNvSpPr>
            <a:spLocks noChangeShapeType="1"/>
          </p:cNvSpPr>
          <p:nvPr/>
        </p:nvSpPr>
        <p:spPr bwMode="auto">
          <a:xfrm>
            <a:off x="4375534"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8" name="Line 40"/>
          <p:cNvSpPr>
            <a:spLocks noChangeShapeType="1"/>
          </p:cNvSpPr>
          <p:nvPr/>
        </p:nvSpPr>
        <p:spPr bwMode="auto">
          <a:xfrm>
            <a:off x="4951846"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9" name="Line 41"/>
          <p:cNvSpPr>
            <a:spLocks noChangeShapeType="1"/>
          </p:cNvSpPr>
          <p:nvPr/>
        </p:nvSpPr>
        <p:spPr bwMode="auto">
          <a:xfrm>
            <a:off x="5528158"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0" name="Line 42"/>
          <p:cNvSpPr>
            <a:spLocks noChangeShapeType="1"/>
          </p:cNvSpPr>
          <p:nvPr/>
        </p:nvSpPr>
        <p:spPr bwMode="auto">
          <a:xfrm>
            <a:off x="6680782"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1" name="Line 43"/>
          <p:cNvSpPr>
            <a:spLocks noChangeShapeType="1"/>
          </p:cNvSpPr>
          <p:nvPr/>
        </p:nvSpPr>
        <p:spPr bwMode="auto">
          <a:xfrm>
            <a:off x="7257094"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2" name="Line 39"/>
          <p:cNvSpPr>
            <a:spLocks noChangeShapeType="1"/>
          </p:cNvSpPr>
          <p:nvPr/>
        </p:nvSpPr>
        <p:spPr bwMode="auto">
          <a:xfrm>
            <a:off x="3799222"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3" name="Line 41"/>
          <p:cNvSpPr>
            <a:spLocks noChangeShapeType="1"/>
          </p:cNvSpPr>
          <p:nvPr/>
        </p:nvSpPr>
        <p:spPr bwMode="auto">
          <a:xfrm>
            <a:off x="6104470"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4" name="Line 43"/>
          <p:cNvSpPr>
            <a:spLocks noChangeShapeType="1"/>
          </p:cNvSpPr>
          <p:nvPr/>
        </p:nvSpPr>
        <p:spPr bwMode="auto">
          <a:xfrm>
            <a:off x="7833406"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5" name="Line 43"/>
          <p:cNvSpPr>
            <a:spLocks noChangeShapeType="1"/>
          </p:cNvSpPr>
          <p:nvPr/>
        </p:nvSpPr>
        <p:spPr bwMode="auto">
          <a:xfrm>
            <a:off x="8409718" y="5246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 name="Freeform 1"/>
          <p:cNvSpPr/>
          <p:nvPr/>
        </p:nvSpPr>
        <p:spPr>
          <a:xfrm>
            <a:off x="3512943" y="2940063"/>
            <a:ext cx="5202936" cy="1819656"/>
          </a:xfrm>
          <a:custGeom>
            <a:avLst/>
            <a:gdLst>
              <a:gd name="connsiteX0" fmla="*/ 0 w 5202936"/>
              <a:gd name="connsiteY0" fmla="*/ 1819656 h 1819656"/>
              <a:gd name="connsiteX1" fmla="*/ 301752 w 5202936"/>
              <a:gd name="connsiteY1" fmla="*/ 1572768 h 1819656"/>
              <a:gd name="connsiteX2" fmla="*/ 548640 w 5202936"/>
              <a:gd name="connsiteY2" fmla="*/ 1289304 h 1819656"/>
              <a:gd name="connsiteX3" fmla="*/ 832104 w 5202936"/>
              <a:gd name="connsiteY3" fmla="*/ 1088136 h 1819656"/>
              <a:gd name="connsiteX4" fmla="*/ 1691640 w 5202936"/>
              <a:gd name="connsiteY4" fmla="*/ 896112 h 1819656"/>
              <a:gd name="connsiteX5" fmla="*/ 2029968 w 5202936"/>
              <a:gd name="connsiteY5" fmla="*/ 896112 h 1819656"/>
              <a:gd name="connsiteX6" fmla="*/ 2340864 w 5202936"/>
              <a:gd name="connsiteY6" fmla="*/ 658368 h 1819656"/>
              <a:gd name="connsiteX7" fmla="*/ 2596896 w 5202936"/>
              <a:gd name="connsiteY7" fmla="*/ 521208 h 1819656"/>
              <a:gd name="connsiteX8" fmla="*/ 2889504 w 5202936"/>
              <a:gd name="connsiteY8" fmla="*/ 502920 h 1819656"/>
              <a:gd name="connsiteX9" fmla="*/ 3154680 w 5202936"/>
              <a:gd name="connsiteY9" fmla="*/ 182880 h 1819656"/>
              <a:gd name="connsiteX10" fmla="*/ 3474720 w 5202936"/>
              <a:gd name="connsiteY10" fmla="*/ 54864 h 1819656"/>
              <a:gd name="connsiteX11" fmla="*/ 3776472 w 5202936"/>
              <a:gd name="connsiteY11" fmla="*/ 0 h 1819656"/>
              <a:gd name="connsiteX12" fmla="*/ 3977640 w 5202936"/>
              <a:gd name="connsiteY12" fmla="*/ 237744 h 1819656"/>
              <a:gd name="connsiteX13" fmla="*/ 4206240 w 5202936"/>
              <a:gd name="connsiteY13" fmla="*/ 457200 h 1819656"/>
              <a:gd name="connsiteX14" fmla="*/ 4334256 w 5202936"/>
              <a:gd name="connsiteY14" fmla="*/ 594360 h 1819656"/>
              <a:gd name="connsiteX15" fmla="*/ 4636008 w 5202936"/>
              <a:gd name="connsiteY15" fmla="*/ 694944 h 1819656"/>
              <a:gd name="connsiteX16" fmla="*/ 4864608 w 5202936"/>
              <a:gd name="connsiteY16" fmla="*/ 512064 h 1819656"/>
              <a:gd name="connsiteX17" fmla="*/ 5202936 w 5202936"/>
              <a:gd name="connsiteY17" fmla="*/ 338328 h 181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02936" h="1819656">
                <a:moveTo>
                  <a:pt x="0" y="1819656"/>
                </a:moveTo>
                <a:lnTo>
                  <a:pt x="301752" y="1572768"/>
                </a:lnTo>
                <a:lnTo>
                  <a:pt x="548640" y="1289304"/>
                </a:lnTo>
                <a:lnTo>
                  <a:pt x="832104" y="1088136"/>
                </a:lnTo>
                <a:lnTo>
                  <a:pt x="1691640" y="896112"/>
                </a:lnTo>
                <a:lnTo>
                  <a:pt x="2029968" y="896112"/>
                </a:lnTo>
                <a:lnTo>
                  <a:pt x="2340864" y="658368"/>
                </a:lnTo>
                <a:lnTo>
                  <a:pt x="2596896" y="521208"/>
                </a:lnTo>
                <a:lnTo>
                  <a:pt x="2889504" y="502920"/>
                </a:lnTo>
                <a:lnTo>
                  <a:pt x="3154680" y="182880"/>
                </a:lnTo>
                <a:lnTo>
                  <a:pt x="3474720" y="54864"/>
                </a:lnTo>
                <a:lnTo>
                  <a:pt x="3776472" y="0"/>
                </a:lnTo>
                <a:lnTo>
                  <a:pt x="3977640" y="237744"/>
                </a:lnTo>
                <a:lnTo>
                  <a:pt x="4206240" y="457200"/>
                </a:lnTo>
                <a:lnTo>
                  <a:pt x="4334256" y="594360"/>
                </a:lnTo>
                <a:lnTo>
                  <a:pt x="4636008" y="694944"/>
                </a:lnTo>
                <a:lnTo>
                  <a:pt x="4864608" y="512064"/>
                </a:lnTo>
                <a:lnTo>
                  <a:pt x="5202936" y="338328"/>
                </a:lnTo>
              </a:path>
            </a:pathLst>
          </a:custGeom>
          <a:noFill/>
          <a:ln w="571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154529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13013"/>
            <a:ext cx="8783869" cy="3834125"/>
          </a:xfrm>
        </p:spPr>
        <p:txBody>
          <a:bodyPr/>
          <a:lstStyle/>
          <a:p>
            <a:pPr>
              <a:lnSpc>
                <a:spcPct val="90000"/>
              </a:lnSpc>
            </a:pPr>
            <a:r>
              <a:rPr lang="en-US" dirty="0">
                <a:solidFill>
                  <a:schemeClr val="tx1"/>
                </a:solidFill>
                <a:ea typeface="Times New Roman" pitchFamily="28" charset="0"/>
              </a:rPr>
              <a:t>Regulations imposed by the Department of Housing </a:t>
            </a:r>
            <a:r>
              <a:rPr lang="en-US" dirty="0">
                <a:ea typeface="Times New Roman" pitchFamily="28" charset="0"/>
              </a:rPr>
              <a:t/>
            </a:r>
            <a:br>
              <a:rPr lang="en-US" dirty="0">
                <a:ea typeface="Times New Roman" pitchFamily="28" charset="0"/>
              </a:rPr>
            </a:br>
            <a:r>
              <a:rPr lang="en-US" dirty="0" smtClean="0">
                <a:solidFill>
                  <a:schemeClr val="tx1"/>
                </a:solidFill>
                <a:ea typeface="Times New Roman" pitchFamily="28" charset="0"/>
              </a:rPr>
              <a:t>and </a:t>
            </a:r>
            <a:r>
              <a:rPr lang="en-US" dirty="0">
                <a:solidFill>
                  <a:schemeClr val="tx1"/>
                </a:solidFill>
                <a:ea typeface="Times New Roman" pitchFamily="28" charset="0"/>
              </a:rPr>
              <a:t>Urban Development (</a:t>
            </a:r>
            <a:r>
              <a:rPr lang="en-US" b="1" i="1" dirty="0">
                <a:solidFill>
                  <a:schemeClr val="tx1"/>
                </a:solidFill>
                <a:ea typeface="Times New Roman" pitchFamily="28" charset="0"/>
              </a:rPr>
              <a:t>HUD</a:t>
            </a:r>
            <a:r>
              <a:rPr lang="en-US" dirty="0">
                <a:solidFill>
                  <a:schemeClr val="tx1"/>
                </a:solidFill>
                <a:ea typeface="Times New Roman" pitchFamily="28" charset="0"/>
              </a:rPr>
              <a:t>) in the mid-1990s,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forced </a:t>
            </a:r>
            <a:r>
              <a:rPr lang="en-US" dirty="0">
                <a:solidFill>
                  <a:schemeClr val="tx1"/>
                </a:solidFill>
                <a:ea typeface="Times New Roman" pitchFamily="28" charset="0"/>
              </a:rPr>
              <a:t>Fannie and Freddie to extend more loans to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low </a:t>
            </a:r>
            <a:r>
              <a:rPr lang="en-US" dirty="0">
                <a:solidFill>
                  <a:schemeClr val="tx1"/>
                </a:solidFill>
                <a:ea typeface="Times New Roman" pitchFamily="28" charset="0"/>
              </a:rPr>
              <a:t>and moderate income households</a:t>
            </a:r>
          </a:p>
          <a:p>
            <a:pPr>
              <a:lnSpc>
                <a:spcPct val="90000"/>
              </a:lnSpc>
            </a:pPr>
            <a:r>
              <a:rPr lang="en-US" dirty="0">
                <a:solidFill>
                  <a:schemeClr val="tx1"/>
                </a:solidFill>
                <a:ea typeface="Times New Roman" pitchFamily="28" charset="0"/>
              </a:rPr>
              <a:t>The </a:t>
            </a:r>
            <a:r>
              <a:rPr lang="en-US" i="1" dirty="0">
                <a:solidFill>
                  <a:schemeClr val="tx1"/>
                </a:solidFill>
                <a:ea typeface="Times New Roman" pitchFamily="28" charset="0"/>
              </a:rPr>
              <a:t>HUD mandates</a:t>
            </a:r>
            <a:r>
              <a:rPr lang="en-US" dirty="0">
                <a:solidFill>
                  <a:schemeClr val="tx1"/>
                </a:solidFill>
                <a:ea typeface="Times New Roman" pitchFamily="28" charset="0"/>
              </a:rPr>
              <a:t> required Fannie and Freddie to extend 40% of their new loans to borrowers with incomes below the median in 1996. </a:t>
            </a:r>
            <a:endParaRPr lang="en-US" dirty="0" smtClean="0">
              <a:solidFill>
                <a:schemeClr val="tx1"/>
              </a:solidFill>
              <a:ea typeface="Times New Roman" pitchFamily="28" charset="0"/>
            </a:endParaRPr>
          </a:p>
          <a:p>
            <a:pPr lvl="1">
              <a:lnSpc>
                <a:spcPct val="90000"/>
              </a:lnSpc>
            </a:pPr>
            <a:r>
              <a:rPr lang="en-US" sz="2800" dirty="0" smtClean="0">
                <a:solidFill>
                  <a:schemeClr val="tx1"/>
                </a:solidFill>
                <a:ea typeface="Times New Roman" pitchFamily="28" charset="0"/>
              </a:rPr>
              <a:t>This </a:t>
            </a:r>
            <a:r>
              <a:rPr lang="en-US" sz="2800" dirty="0">
                <a:solidFill>
                  <a:schemeClr val="tx1"/>
                </a:solidFill>
                <a:ea typeface="Times New Roman" pitchFamily="28" charset="0"/>
              </a:rPr>
              <a:t>mandated share was increased to 50% in 2000 </a:t>
            </a:r>
            <a:r>
              <a:rPr lang="en-US" sz="2800" dirty="0" smtClean="0">
                <a:solidFill>
                  <a:schemeClr val="tx1"/>
                </a:solidFill>
                <a:ea typeface="Times New Roman" pitchFamily="28" charset="0"/>
              </a:rPr>
              <a:t/>
            </a:r>
            <a:br>
              <a:rPr lang="en-US" sz="2800" dirty="0" smtClean="0">
                <a:solidFill>
                  <a:schemeClr val="tx1"/>
                </a:solidFill>
                <a:ea typeface="Times New Roman" pitchFamily="28" charset="0"/>
              </a:rPr>
            </a:br>
            <a:r>
              <a:rPr lang="en-US" sz="2800" dirty="0" smtClean="0">
                <a:solidFill>
                  <a:schemeClr val="tx1"/>
                </a:solidFill>
                <a:ea typeface="Times New Roman" pitchFamily="28" charset="0"/>
              </a:rPr>
              <a:t>and </a:t>
            </a:r>
            <a:r>
              <a:rPr lang="en-US" sz="2800" dirty="0">
                <a:solidFill>
                  <a:schemeClr val="tx1"/>
                </a:solidFill>
                <a:ea typeface="Times New Roman" pitchFamily="28" charset="0"/>
              </a:rPr>
              <a:t>56% in 2008</a:t>
            </a:r>
          </a:p>
        </p:txBody>
      </p:sp>
      <p:sp>
        <p:nvSpPr>
          <p:cNvPr id="6" name="Title 1"/>
          <p:cNvSpPr>
            <a:spLocks noGrp="1"/>
          </p:cNvSpPr>
          <p:nvPr>
            <p:ph type="title"/>
          </p:nvPr>
        </p:nvSpPr>
        <p:spPr>
          <a:xfrm>
            <a:off x="119569" y="428598"/>
            <a:ext cx="8904855" cy="649224"/>
          </a:xfrm>
        </p:spPr>
        <p:txBody>
          <a:bodyPr/>
          <a:lstStyle/>
          <a:p>
            <a:r>
              <a:rPr lang="en-US" dirty="0"/>
              <a:t>Regulations and Lending Standards</a:t>
            </a:r>
          </a:p>
        </p:txBody>
      </p:sp>
    </p:spTree>
    <p:extLst>
      <p:ext uri="{BB962C8B-B14F-4D97-AF65-F5344CB8AC3E}">
        <p14:creationId xmlns:p14="http://schemas.microsoft.com/office/powerpoint/2010/main" val="2548930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13013"/>
            <a:ext cx="8783869" cy="4361687"/>
          </a:xfrm>
        </p:spPr>
        <p:txBody>
          <a:bodyPr/>
          <a:lstStyle/>
          <a:p>
            <a:pPr>
              <a:lnSpc>
                <a:spcPct val="90000"/>
              </a:lnSpc>
            </a:pPr>
            <a:r>
              <a:rPr lang="en-US" dirty="0">
                <a:solidFill>
                  <a:schemeClr val="tx1"/>
                </a:solidFill>
                <a:ea typeface="Times New Roman" pitchFamily="28" charset="0"/>
              </a:rPr>
              <a:t>In 1999, HUD guidelines required Fannie and Freddie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to </a:t>
            </a:r>
            <a:r>
              <a:rPr lang="en-US" dirty="0">
                <a:solidFill>
                  <a:schemeClr val="tx1"/>
                </a:solidFill>
                <a:ea typeface="Times New Roman" pitchFamily="28" charset="0"/>
              </a:rPr>
              <a:t>accept smaller down payments and extend larger loans relative to income</a:t>
            </a:r>
          </a:p>
          <a:p>
            <a:pPr>
              <a:lnSpc>
                <a:spcPct val="90000"/>
              </a:lnSpc>
            </a:pPr>
            <a:r>
              <a:rPr lang="en-US" dirty="0">
                <a:solidFill>
                  <a:schemeClr val="tx1"/>
                </a:solidFill>
                <a:ea typeface="Times New Roman" pitchFamily="28" charset="0"/>
              </a:rPr>
              <a:t>In order to meet HUD mandates, the GSEs accepted more subprime </a:t>
            </a:r>
            <a:r>
              <a:rPr lang="en-US" dirty="0" smtClean="0">
                <a:solidFill>
                  <a:schemeClr val="tx1"/>
                </a:solidFill>
                <a:ea typeface="Times New Roman" pitchFamily="28" charset="0"/>
              </a:rPr>
              <a:t>loans.</a:t>
            </a:r>
            <a:endParaRPr lang="en-US" dirty="0">
              <a:solidFill>
                <a:schemeClr val="tx1"/>
              </a:solidFill>
              <a:ea typeface="Times New Roman" pitchFamily="28" charset="0"/>
            </a:endParaRPr>
          </a:p>
          <a:p>
            <a:pPr>
              <a:lnSpc>
                <a:spcPct val="90000"/>
              </a:lnSpc>
            </a:pPr>
            <a:r>
              <a:rPr lang="en-US" dirty="0">
                <a:solidFill>
                  <a:schemeClr val="tx1"/>
                </a:solidFill>
                <a:ea typeface="Times New Roman" pitchFamily="28" charset="0"/>
              </a:rPr>
              <a:t>Mortgage originators were willing to make subprime and other high risk loans because they could be passed on to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the GSEs.</a:t>
            </a:r>
            <a:endParaRPr lang="en-US" dirty="0">
              <a:solidFill>
                <a:schemeClr val="tx1"/>
              </a:solidFill>
              <a:ea typeface="Times New Roman" pitchFamily="28" charset="0"/>
            </a:endParaRPr>
          </a:p>
          <a:p>
            <a:pPr lvl="1">
              <a:lnSpc>
                <a:spcPct val="90000"/>
              </a:lnSpc>
            </a:pPr>
            <a:r>
              <a:rPr lang="en-US" sz="2800" dirty="0">
                <a:solidFill>
                  <a:schemeClr val="tx1"/>
                </a:solidFill>
                <a:ea typeface="Times New Roman" pitchFamily="28" charset="0"/>
              </a:rPr>
              <a:t>This resulted in the deterioration of lending standards</a:t>
            </a:r>
          </a:p>
        </p:txBody>
      </p:sp>
      <p:sp>
        <p:nvSpPr>
          <p:cNvPr id="7" name="Title 1"/>
          <p:cNvSpPr>
            <a:spLocks noGrp="1"/>
          </p:cNvSpPr>
          <p:nvPr>
            <p:ph type="title"/>
          </p:nvPr>
        </p:nvSpPr>
        <p:spPr>
          <a:xfrm>
            <a:off x="119569" y="428598"/>
            <a:ext cx="8904855" cy="649224"/>
          </a:xfrm>
        </p:spPr>
        <p:txBody>
          <a:bodyPr/>
          <a:lstStyle/>
          <a:p>
            <a:r>
              <a:rPr lang="en-US" dirty="0"/>
              <a:t>Regulations and Lending Standards</a:t>
            </a:r>
          </a:p>
        </p:txBody>
      </p:sp>
    </p:spTree>
    <p:extLst>
      <p:ext uri="{BB962C8B-B14F-4D97-AF65-F5344CB8AC3E}">
        <p14:creationId xmlns:p14="http://schemas.microsoft.com/office/powerpoint/2010/main" val="3313706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13445"/>
            <a:ext cx="8783869" cy="5373324"/>
          </a:xfrm>
        </p:spPr>
        <p:txBody>
          <a:bodyPr/>
          <a:lstStyle/>
          <a:p>
            <a:pPr>
              <a:lnSpc>
                <a:spcPct val="90000"/>
              </a:lnSpc>
            </a:pPr>
            <a:r>
              <a:rPr lang="en-US" sz="2600" dirty="0">
                <a:solidFill>
                  <a:schemeClr val="tx1"/>
                </a:solidFill>
                <a:ea typeface="Times New Roman" pitchFamily="28" charset="0"/>
              </a:rPr>
              <a:t>Beginning in 1995, modified regulations imposed by the </a:t>
            </a:r>
            <a:r>
              <a:rPr lang="en-US" sz="2600" b="1" i="1" dirty="0">
                <a:solidFill>
                  <a:schemeClr val="tx1"/>
                </a:solidFill>
                <a:ea typeface="Times New Roman" pitchFamily="28" charset="0"/>
              </a:rPr>
              <a:t>Community Reinvestment Act </a:t>
            </a:r>
            <a:r>
              <a:rPr lang="en-US" sz="2600" dirty="0">
                <a:solidFill>
                  <a:schemeClr val="tx1"/>
                </a:solidFill>
                <a:ea typeface="Times New Roman" pitchFamily="28" charset="0"/>
              </a:rPr>
              <a:t>(</a:t>
            </a:r>
            <a:r>
              <a:rPr lang="en-US" sz="2600" b="1" i="1" dirty="0">
                <a:solidFill>
                  <a:schemeClr val="tx1"/>
                </a:solidFill>
                <a:ea typeface="Times New Roman" pitchFamily="28" charset="0"/>
              </a:rPr>
              <a:t>CRA</a:t>
            </a:r>
            <a:r>
              <a:rPr lang="en-US" sz="2600" dirty="0">
                <a:solidFill>
                  <a:schemeClr val="tx1"/>
                </a:solidFill>
                <a:ea typeface="Times New Roman" pitchFamily="28" charset="0"/>
              </a:rPr>
              <a:t>) also lowered mortgage lending standards</a:t>
            </a:r>
          </a:p>
          <a:p>
            <a:pPr>
              <a:lnSpc>
                <a:spcPct val="90000"/>
              </a:lnSpc>
            </a:pPr>
            <a:r>
              <a:rPr lang="en-US" sz="2600" dirty="0">
                <a:solidFill>
                  <a:schemeClr val="tx1"/>
                </a:solidFill>
                <a:ea typeface="Times New Roman" pitchFamily="28" charset="0"/>
              </a:rPr>
              <a:t>The CRA pushed banks to extend more loans to high risk </a:t>
            </a:r>
            <a:r>
              <a:rPr lang="en-US" sz="2600" dirty="0" smtClean="0">
                <a:solidFill>
                  <a:schemeClr val="tx1"/>
                </a:solidFill>
                <a:ea typeface="Times New Roman" pitchFamily="28" charset="0"/>
              </a:rPr>
              <a:t>borrowers.</a:t>
            </a:r>
          </a:p>
          <a:p>
            <a:pPr>
              <a:lnSpc>
                <a:spcPct val="90000"/>
              </a:lnSpc>
            </a:pPr>
            <a:r>
              <a:rPr lang="en-US" sz="2600" dirty="0">
                <a:solidFill>
                  <a:schemeClr val="tx1"/>
                </a:solidFill>
                <a:ea typeface="Times New Roman" pitchFamily="28" charset="0"/>
              </a:rPr>
              <a:t>Mortgage loans to subprime borrowers soared as a result </a:t>
            </a:r>
            <a:r>
              <a:rPr lang="en-US" sz="2600" dirty="0" smtClean="0">
                <a:solidFill>
                  <a:schemeClr val="tx1"/>
                </a:solidFill>
                <a:ea typeface="Times New Roman" pitchFamily="28" charset="0"/>
              </a:rPr>
              <a:t/>
            </a:r>
            <a:br>
              <a:rPr lang="en-US" sz="2600" dirty="0" smtClean="0">
                <a:solidFill>
                  <a:schemeClr val="tx1"/>
                </a:solidFill>
                <a:ea typeface="Times New Roman" pitchFamily="28" charset="0"/>
              </a:rPr>
            </a:br>
            <a:r>
              <a:rPr lang="en-US" sz="2600" dirty="0" smtClean="0">
                <a:solidFill>
                  <a:schemeClr val="tx1"/>
                </a:solidFill>
                <a:ea typeface="Times New Roman" pitchFamily="28" charset="0"/>
              </a:rPr>
              <a:t>of </a:t>
            </a:r>
            <a:r>
              <a:rPr lang="en-US" sz="2600" dirty="0">
                <a:solidFill>
                  <a:schemeClr val="tx1"/>
                </a:solidFill>
                <a:ea typeface="Times New Roman" pitchFamily="28" charset="0"/>
              </a:rPr>
              <a:t>these </a:t>
            </a:r>
            <a:r>
              <a:rPr lang="en-US" sz="2600" dirty="0" smtClean="0">
                <a:solidFill>
                  <a:schemeClr val="tx1"/>
                </a:solidFill>
                <a:ea typeface="Times New Roman" pitchFamily="28" charset="0"/>
              </a:rPr>
              <a:t>regulations.</a:t>
            </a:r>
            <a:endParaRPr lang="en-US" sz="2600" dirty="0">
              <a:solidFill>
                <a:schemeClr val="tx1"/>
              </a:solidFill>
              <a:ea typeface="Times New Roman" pitchFamily="28" charset="0"/>
            </a:endParaRPr>
          </a:p>
          <a:p>
            <a:pPr lvl="1">
              <a:lnSpc>
                <a:spcPct val="90000"/>
              </a:lnSpc>
            </a:pPr>
            <a:r>
              <a:rPr lang="en-US" dirty="0">
                <a:solidFill>
                  <a:schemeClr val="tx1"/>
                </a:solidFill>
                <a:ea typeface="Times New Roman" pitchFamily="28" charset="0"/>
              </a:rPr>
              <a:t>This is important because the foreclosure rate on subprime loans is 7 to 10 times higher than for prime loans</a:t>
            </a:r>
          </a:p>
          <a:p>
            <a:pPr>
              <a:lnSpc>
                <a:spcPct val="90000"/>
              </a:lnSpc>
            </a:pPr>
            <a:r>
              <a:rPr lang="en-US" sz="2600" dirty="0">
                <a:solidFill>
                  <a:schemeClr val="tx1"/>
                </a:solidFill>
                <a:ea typeface="Times New Roman" pitchFamily="28" charset="0"/>
              </a:rPr>
              <a:t>The intent was to promote affordable housing, but the regulations eroded lending standards, fueled the housing price boom </a:t>
            </a:r>
            <a:r>
              <a:rPr lang="en-US" sz="2600" dirty="0" smtClean="0">
                <a:solidFill>
                  <a:schemeClr val="tx1"/>
                </a:solidFill>
                <a:ea typeface="Times New Roman" pitchFamily="28" charset="0"/>
              </a:rPr>
              <a:t>&amp; </a:t>
            </a:r>
            <a:r>
              <a:rPr lang="en-US" sz="2600" dirty="0">
                <a:solidFill>
                  <a:schemeClr val="tx1"/>
                </a:solidFill>
                <a:ea typeface="Times New Roman" pitchFamily="28" charset="0"/>
              </a:rPr>
              <a:t>bust, and the defaults and foreclosures that </a:t>
            </a:r>
            <a:r>
              <a:rPr lang="en-US" sz="2600" dirty="0" smtClean="0">
                <a:solidFill>
                  <a:schemeClr val="tx1"/>
                </a:solidFill>
                <a:ea typeface="Times New Roman" pitchFamily="28" charset="0"/>
              </a:rPr>
              <a:t>followed.</a:t>
            </a:r>
            <a:endParaRPr lang="en-US" sz="2600" dirty="0">
              <a:solidFill>
                <a:schemeClr val="tx1"/>
              </a:solidFill>
              <a:ea typeface="Times New Roman" pitchFamily="28" charset="0"/>
            </a:endParaRPr>
          </a:p>
        </p:txBody>
      </p:sp>
      <p:sp>
        <p:nvSpPr>
          <p:cNvPr id="7" name="Title 1"/>
          <p:cNvSpPr>
            <a:spLocks noGrp="1"/>
          </p:cNvSpPr>
          <p:nvPr>
            <p:ph type="title"/>
          </p:nvPr>
        </p:nvSpPr>
        <p:spPr>
          <a:xfrm>
            <a:off x="119569" y="427485"/>
            <a:ext cx="8904855" cy="649224"/>
          </a:xfrm>
        </p:spPr>
        <p:txBody>
          <a:bodyPr/>
          <a:lstStyle/>
          <a:p>
            <a:r>
              <a:rPr lang="en-US" dirty="0"/>
              <a:t>Regulations and Lending Standards</a:t>
            </a:r>
          </a:p>
        </p:txBody>
      </p:sp>
    </p:spTree>
    <p:extLst>
      <p:ext uri="{BB962C8B-B14F-4D97-AF65-F5344CB8AC3E}">
        <p14:creationId xmlns:p14="http://schemas.microsoft.com/office/powerpoint/2010/main" val="206334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01113" y="1875685"/>
            <a:ext cx="5943827" cy="3884246"/>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433756"/>
            <a:ext cx="8904855" cy="722376"/>
          </a:xfrm>
        </p:spPr>
        <p:txBody>
          <a:bodyPr/>
          <a:lstStyle/>
          <a:p>
            <a:r>
              <a:rPr lang="en-US" dirty="0"/>
              <a:t>Subprime and Alt-A Mortgages</a:t>
            </a:r>
          </a:p>
        </p:txBody>
      </p:sp>
      <p:sp>
        <p:nvSpPr>
          <p:cNvPr id="41" name="Text Box 10"/>
          <p:cNvSpPr txBox="1">
            <a:spLocks noChangeArrowheads="1"/>
          </p:cNvSpPr>
          <p:nvPr/>
        </p:nvSpPr>
        <p:spPr bwMode="auto">
          <a:xfrm>
            <a:off x="73114" y="1983301"/>
            <a:ext cx="2928000" cy="3674852"/>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b="1" i="1" dirty="0">
                <a:latin typeface="+mj-lt"/>
                <a:cs typeface="Times New Roman" pitchFamily="18" charset="0"/>
              </a:rPr>
              <a:t>Alt-A</a:t>
            </a:r>
            <a:r>
              <a:rPr lang="en-US" sz="2200" dirty="0">
                <a:latin typeface="+mj-lt"/>
                <a:cs typeface="Times New Roman" pitchFamily="18" charset="0"/>
              </a:rPr>
              <a:t> loans </a:t>
            </a:r>
            <a:r>
              <a:rPr lang="en-US" sz="2200" dirty="0" smtClean="0">
                <a:latin typeface="+mj-lt"/>
                <a:cs typeface="Times New Roman" pitchFamily="18" charset="0"/>
              </a:rPr>
              <a:t>were </a:t>
            </a:r>
            <a:br>
              <a:rPr lang="en-US" sz="2200" dirty="0" smtClean="0">
                <a:latin typeface="+mj-lt"/>
                <a:cs typeface="Times New Roman" pitchFamily="18" charset="0"/>
              </a:rPr>
            </a:br>
            <a:r>
              <a:rPr lang="en-US" sz="2200" dirty="0" smtClean="0">
                <a:latin typeface="+mj-lt"/>
                <a:cs typeface="Times New Roman" pitchFamily="18" charset="0"/>
              </a:rPr>
              <a:t>extended with </a:t>
            </a:r>
            <a:r>
              <a:rPr lang="en-US" sz="2200" dirty="0">
                <a:latin typeface="+mj-lt"/>
                <a:cs typeface="Times New Roman" pitchFamily="18" charset="0"/>
              </a:rPr>
              <a:t>incomplete documentation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and </a:t>
            </a:r>
            <a:r>
              <a:rPr lang="en-US" sz="2200" dirty="0">
                <a:latin typeface="+mj-lt"/>
                <a:cs typeface="Times New Roman" pitchFamily="18" charset="0"/>
              </a:rPr>
              <a:t>verification</a:t>
            </a:r>
          </a:p>
          <a:p>
            <a:pPr marL="115888" indent="-115888">
              <a:lnSpc>
                <a:spcPct val="90000"/>
              </a:lnSpc>
              <a:spcBef>
                <a:spcPts val="900"/>
              </a:spcBef>
              <a:buFontTx/>
              <a:buChar char="•"/>
            </a:pPr>
            <a:r>
              <a:rPr lang="en-US" sz="2200" dirty="0">
                <a:latin typeface="+mj-lt"/>
                <a:cs typeface="Times New Roman" pitchFamily="18" charset="0"/>
              </a:rPr>
              <a:t>Both subprime and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Alt-A </a:t>
            </a:r>
            <a:r>
              <a:rPr lang="en-US" sz="2200" dirty="0">
                <a:latin typeface="+mj-lt"/>
                <a:cs typeface="Times New Roman" pitchFamily="18" charset="0"/>
              </a:rPr>
              <a:t>loans are </a:t>
            </a:r>
            <a:r>
              <a:rPr lang="en-US" sz="2200" dirty="0" smtClean="0">
                <a:latin typeface="+mj-lt"/>
                <a:cs typeface="Times New Roman" pitchFamily="18" charset="0"/>
              </a:rPr>
              <a:t>risky.</a:t>
            </a:r>
            <a:endParaRPr lang="en-US" sz="2200" dirty="0">
              <a:latin typeface="+mj-lt"/>
              <a:cs typeface="Times New Roman" pitchFamily="18" charset="0"/>
            </a:endParaRPr>
          </a:p>
          <a:p>
            <a:pPr marL="115888" indent="-115888">
              <a:lnSpc>
                <a:spcPct val="90000"/>
              </a:lnSpc>
              <a:spcBef>
                <a:spcPts val="900"/>
              </a:spcBef>
              <a:buFontTx/>
              <a:buChar char="•"/>
            </a:pPr>
            <a:r>
              <a:rPr lang="en-US" sz="2200" dirty="0">
                <a:latin typeface="+mj-lt"/>
                <a:cs typeface="Times New Roman" pitchFamily="18" charset="0"/>
              </a:rPr>
              <a:t>These loans rose from 10% of the total in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2001-2003 </a:t>
            </a:r>
            <a:r>
              <a:rPr lang="en-US" sz="2200" dirty="0">
                <a:latin typeface="+mj-lt"/>
                <a:cs typeface="Times New Roman" pitchFamily="18" charset="0"/>
              </a:rPr>
              <a:t>to 33%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in </a:t>
            </a:r>
            <a:r>
              <a:rPr lang="en-US" sz="2200" dirty="0">
                <a:latin typeface="+mj-lt"/>
                <a:cs typeface="Times New Roman" pitchFamily="18" charset="0"/>
              </a:rPr>
              <a:t>2005-2006</a:t>
            </a:r>
          </a:p>
        </p:txBody>
      </p:sp>
      <p:sp>
        <p:nvSpPr>
          <p:cNvPr id="63" name="Rectangle 5"/>
          <p:cNvSpPr>
            <a:spLocks noChangeArrowheads="1"/>
          </p:cNvSpPr>
          <p:nvPr/>
        </p:nvSpPr>
        <p:spPr bwMode="auto">
          <a:xfrm>
            <a:off x="4970391" y="2268369"/>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4" name="Rectangle 6"/>
          <p:cNvSpPr>
            <a:spLocks noChangeArrowheads="1"/>
          </p:cNvSpPr>
          <p:nvPr/>
        </p:nvSpPr>
        <p:spPr bwMode="auto">
          <a:xfrm>
            <a:off x="4970391" y="2268369"/>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7" name="Rectangle 9"/>
          <p:cNvSpPr>
            <a:spLocks noChangeArrowheads="1"/>
          </p:cNvSpPr>
          <p:nvPr/>
        </p:nvSpPr>
        <p:spPr bwMode="auto">
          <a:xfrm>
            <a:off x="4970391" y="3389144"/>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8" name="Rectangle 10"/>
          <p:cNvSpPr>
            <a:spLocks noChangeArrowheads="1"/>
          </p:cNvSpPr>
          <p:nvPr/>
        </p:nvSpPr>
        <p:spPr bwMode="auto">
          <a:xfrm>
            <a:off x="4970391" y="3389144"/>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9" name="Rectangle 11"/>
          <p:cNvSpPr>
            <a:spLocks noChangeArrowheads="1"/>
          </p:cNvSpPr>
          <p:nvPr/>
        </p:nvSpPr>
        <p:spPr bwMode="auto">
          <a:xfrm>
            <a:off x="4970391" y="4657557"/>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0" name="Rectangle 12"/>
          <p:cNvSpPr>
            <a:spLocks noChangeArrowheads="1"/>
          </p:cNvSpPr>
          <p:nvPr/>
        </p:nvSpPr>
        <p:spPr bwMode="auto">
          <a:xfrm>
            <a:off x="4970391" y="4657557"/>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1" name="Rectangle 13"/>
          <p:cNvSpPr>
            <a:spLocks noChangeArrowheads="1"/>
          </p:cNvSpPr>
          <p:nvPr/>
        </p:nvSpPr>
        <p:spPr bwMode="auto">
          <a:xfrm>
            <a:off x="4723503" y="5217944"/>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2" name="Rectangle 14"/>
          <p:cNvSpPr>
            <a:spLocks noChangeArrowheads="1"/>
          </p:cNvSpPr>
          <p:nvPr/>
        </p:nvSpPr>
        <p:spPr bwMode="auto">
          <a:xfrm>
            <a:off x="4723503" y="5217944"/>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3" name="Rectangle 17"/>
          <p:cNvSpPr>
            <a:spLocks noChangeArrowheads="1"/>
          </p:cNvSpPr>
          <p:nvPr/>
        </p:nvSpPr>
        <p:spPr bwMode="auto">
          <a:xfrm>
            <a:off x="3918576" y="2033229"/>
            <a:ext cx="4487735" cy="398827"/>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lang="en-US" sz="1600" b="1" i="1" dirty="0" smtClean="0">
                <a:solidFill>
                  <a:srgbClr val="1F1A17"/>
                </a:solidFill>
                <a:latin typeface="+mj-lt"/>
                <a:cs typeface="Times New Roman" pitchFamily="18" charset="0"/>
              </a:rPr>
              <a:t>Share of Total Mortgages Outstanding </a:t>
            </a:r>
            <a:br>
              <a:rPr lang="en-US" sz="1600" b="1" i="1" dirty="0" smtClean="0">
                <a:solidFill>
                  <a:srgbClr val="1F1A17"/>
                </a:solidFill>
                <a:latin typeface="+mj-lt"/>
                <a:cs typeface="Times New Roman" pitchFamily="18" charset="0"/>
              </a:rPr>
            </a:br>
            <a:r>
              <a:rPr lang="en-US" sz="1600" b="1" i="1" dirty="0" smtClean="0">
                <a:solidFill>
                  <a:srgbClr val="1F1A17"/>
                </a:solidFill>
                <a:latin typeface="+mj-lt"/>
                <a:cs typeface="Times New Roman" pitchFamily="18" charset="0"/>
              </a:rPr>
              <a:t>Held by Fannie Mae and Freddie Mac</a:t>
            </a:r>
            <a:endParaRPr lang="en-US" sz="1400" b="1" i="1" dirty="0">
              <a:solidFill>
                <a:schemeClr val="tx1"/>
              </a:solidFill>
              <a:latin typeface="+mj-lt"/>
              <a:cs typeface="Times New Roman" pitchFamily="18" charset="0"/>
            </a:endParaRPr>
          </a:p>
        </p:txBody>
      </p:sp>
      <p:sp>
        <p:nvSpPr>
          <p:cNvPr id="74" name="Rectangle 27"/>
          <p:cNvSpPr>
            <a:spLocks noChangeArrowheads="1"/>
          </p:cNvSpPr>
          <p:nvPr/>
        </p:nvSpPr>
        <p:spPr bwMode="auto">
          <a:xfrm>
            <a:off x="3305929" y="537110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1994</a:t>
            </a:r>
            <a:endParaRPr lang="en-US" sz="1500" b="0" dirty="0">
              <a:solidFill>
                <a:srgbClr val="000000"/>
              </a:solidFill>
              <a:latin typeface="+mj-lt"/>
              <a:cs typeface="Times New Roman" pitchFamily="18" charset="0"/>
            </a:endParaRPr>
          </a:p>
        </p:txBody>
      </p:sp>
      <p:sp>
        <p:nvSpPr>
          <p:cNvPr id="76" name="Rectangle 29"/>
          <p:cNvSpPr>
            <a:spLocks noChangeArrowheads="1"/>
          </p:cNvSpPr>
          <p:nvPr/>
        </p:nvSpPr>
        <p:spPr bwMode="auto">
          <a:xfrm>
            <a:off x="4914638" y="537110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1998</a:t>
            </a:r>
            <a:endParaRPr lang="en-US" sz="1500" b="0" dirty="0">
              <a:solidFill>
                <a:srgbClr val="000000"/>
              </a:solidFill>
              <a:latin typeface="+mj-lt"/>
              <a:cs typeface="Times New Roman" pitchFamily="18" charset="0"/>
            </a:endParaRPr>
          </a:p>
        </p:txBody>
      </p:sp>
      <p:sp>
        <p:nvSpPr>
          <p:cNvPr id="77" name="Rectangle 30"/>
          <p:cNvSpPr>
            <a:spLocks noChangeArrowheads="1"/>
          </p:cNvSpPr>
          <p:nvPr/>
        </p:nvSpPr>
        <p:spPr bwMode="auto">
          <a:xfrm>
            <a:off x="6499852" y="537110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2002</a:t>
            </a:r>
            <a:endParaRPr lang="en-US" sz="1500" b="0" dirty="0">
              <a:solidFill>
                <a:srgbClr val="000000"/>
              </a:solidFill>
              <a:latin typeface="+mj-lt"/>
              <a:cs typeface="Times New Roman" pitchFamily="18" charset="0"/>
            </a:endParaRPr>
          </a:p>
        </p:txBody>
      </p:sp>
      <p:sp>
        <p:nvSpPr>
          <p:cNvPr id="78" name="Rectangle 31"/>
          <p:cNvSpPr>
            <a:spLocks noChangeArrowheads="1"/>
          </p:cNvSpPr>
          <p:nvPr/>
        </p:nvSpPr>
        <p:spPr bwMode="auto">
          <a:xfrm>
            <a:off x="5694926" y="537110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2000</a:t>
            </a:r>
            <a:endParaRPr lang="en-US" sz="1500" b="0" dirty="0">
              <a:solidFill>
                <a:srgbClr val="000000"/>
              </a:solidFill>
              <a:latin typeface="+mj-lt"/>
              <a:cs typeface="Times New Roman" pitchFamily="18" charset="0"/>
            </a:endParaRPr>
          </a:p>
        </p:txBody>
      </p:sp>
      <p:sp>
        <p:nvSpPr>
          <p:cNvPr id="79" name="Rectangle 32"/>
          <p:cNvSpPr>
            <a:spLocks noChangeArrowheads="1"/>
          </p:cNvSpPr>
          <p:nvPr/>
        </p:nvSpPr>
        <p:spPr bwMode="auto">
          <a:xfrm>
            <a:off x="3185931" y="4508488"/>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10</a:t>
            </a:r>
            <a:endParaRPr lang="en-US" sz="1600" b="0" dirty="0">
              <a:solidFill>
                <a:srgbClr val="000000"/>
              </a:solidFill>
              <a:latin typeface="+mj-lt"/>
              <a:cs typeface="Times New Roman" pitchFamily="18" charset="0"/>
            </a:endParaRPr>
          </a:p>
        </p:txBody>
      </p:sp>
      <p:sp>
        <p:nvSpPr>
          <p:cNvPr id="80" name="Rectangle 33"/>
          <p:cNvSpPr>
            <a:spLocks noChangeArrowheads="1"/>
          </p:cNvSpPr>
          <p:nvPr/>
        </p:nvSpPr>
        <p:spPr bwMode="auto">
          <a:xfrm>
            <a:off x="3185931" y="4195732"/>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15</a:t>
            </a:r>
            <a:endParaRPr lang="en-US" sz="1600" b="0" dirty="0">
              <a:solidFill>
                <a:srgbClr val="000000"/>
              </a:solidFill>
              <a:latin typeface="+mj-lt"/>
              <a:cs typeface="Times New Roman" pitchFamily="18" charset="0"/>
            </a:endParaRPr>
          </a:p>
        </p:txBody>
      </p:sp>
      <p:sp>
        <p:nvSpPr>
          <p:cNvPr id="81" name="Rectangle 34"/>
          <p:cNvSpPr>
            <a:spLocks noChangeArrowheads="1"/>
          </p:cNvSpPr>
          <p:nvPr/>
        </p:nvSpPr>
        <p:spPr bwMode="auto">
          <a:xfrm>
            <a:off x="3185931" y="3882976"/>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20</a:t>
            </a:r>
            <a:endParaRPr lang="en-US" sz="1600" b="0" dirty="0">
              <a:solidFill>
                <a:srgbClr val="000000"/>
              </a:solidFill>
              <a:latin typeface="+mj-lt"/>
              <a:cs typeface="Times New Roman" pitchFamily="18" charset="0"/>
            </a:endParaRPr>
          </a:p>
        </p:txBody>
      </p:sp>
      <p:sp>
        <p:nvSpPr>
          <p:cNvPr id="82" name="Rectangle 35"/>
          <p:cNvSpPr>
            <a:spLocks noChangeArrowheads="1"/>
          </p:cNvSpPr>
          <p:nvPr/>
        </p:nvSpPr>
        <p:spPr bwMode="auto">
          <a:xfrm>
            <a:off x="3185931" y="3257464"/>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30</a:t>
            </a:r>
            <a:endParaRPr lang="en-US" sz="1600" b="0" dirty="0">
              <a:solidFill>
                <a:srgbClr val="000000"/>
              </a:solidFill>
              <a:latin typeface="+mj-lt"/>
              <a:cs typeface="Times New Roman" pitchFamily="18" charset="0"/>
            </a:endParaRPr>
          </a:p>
        </p:txBody>
      </p:sp>
      <p:sp>
        <p:nvSpPr>
          <p:cNvPr id="84" name="Rectangle 44"/>
          <p:cNvSpPr>
            <a:spLocks noChangeArrowheads="1"/>
          </p:cNvSpPr>
          <p:nvPr/>
        </p:nvSpPr>
        <p:spPr bwMode="auto">
          <a:xfrm>
            <a:off x="7287760" y="537110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2004</a:t>
            </a:r>
            <a:endParaRPr lang="en-US" sz="1500" b="0" dirty="0">
              <a:solidFill>
                <a:srgbClr val="000000"/>
              </a:solidFill>
              <a:latin typeface="+mj-lt"/>
              <a:cs typeface="Times New Roman" pitchFamily="18" charset="0"/>
            </a:endParaRPr>
          </a:p>
        </p:txBody>
      </p:sp>
      <p:sp>
        <p:nvSpPr>
          <p:cNvPr id="85" name="Freeform 20"/>
          <p:cNvSpPr>
            <a:spLocks/>
          </p:cNvSpPr>
          <p:nvPr/>
        </p:nvSpPr>
        <p:spPr bwMode="auto">
          <a:xfrm>
            <a:off x="3508012" y="2729135"/>
            <a:ext cx="5197954" cy="2526908"/>
          </a:xfrm>
          <a:custGeom>
            <a:avLst/>
            <a:gdLst/>
            <a:ahLst/>
            <a:cxnLst>
              <a:cxn ang="0">
                <a:pos x="0" y="0"/>
              </a:cxn>
              <a:cxn ang="0">
                <a:pos x="0" y="2016"/>
              </a:cxn>
              <a:cxn ang="0">
                <a:pos x="2880" y="2016"/>
              </a:cxn>
            </a:cxnLst>
            <a:rect l="0" t="0" r="r" b="b"/>
            <a:pathLst>
              <a:path w="2880" h="2016">
                <a:moveTo>
                  <a:pt x="0" y="0"/>
                </a:moveTo>
                <a:lnTo>
                  <a:pt x="0" y="2016"/>
                </a:lnTo>
                <a:lnTo>
                  <a:pt x="2880" y="2016"/>
                </a:lnTo>
              </a:path>
            </a:pathLst>
          </a:custGeom>
          <a:noFill/>
          <a:ln w="28575" cmpd="sng">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7" name="Line 23"/>
          <p:cNvSpPr>
            <a:spLocks noChangeShapeType="1"/>
          </p:cNvSpPr>
          <p:nvPr/>
        </p:nvSpPr>
        <p:spPr bwMode="auto">
          <a:xfrm>
            <a:off x="3430643" y="3369278"/>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8" name="Line 24"/>
          <p:cNvSpPr>
            <a:spLocks noChangeShapeType="1"/>
          </p:cNvSpPr>
          <p:nvPr/>
        </p:nvSpPr>
        <p:spPr bwMode="auto">
          <a:xfrm>
            <a:off x="3430643" y="4000232"/>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9" name="Line 25"/>
          <p:cNvSpPr>
            <a:spLocks noChangeShapeType="1"/>
          </p:cNvSpPr>
          <p:nvPr/>
        </p:nvSpPr>
        <p:spPr bwMode="auto">
          <a:xfrm>
            <a:off x="3430643" y="4315709"/>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0" name="Line 26"/>
          <p:cNvSpPr>
            <a:spLocks noChangeShapeType="1"/>
          </p:cNvSpPr>
          <p:nvPr/>
        </p:nvSpPr>
        <p:spPr bwMode="auto">
          <a:xfrm>
            <a:off x="3430643" y="4631186"/>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1" name="Line 38"/>
          <p:cNvSpPr>
            <a:spLocks noChangeShapeType="1"/>
          </p:cNvSpPr>
          <p:nvPr/>
        </p:nvSpPr>
        <p:spPr bwMode="auto">
          <a:xfrm>
            <a:off x="3503251" y="526226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2" name="Line 39"/>
          <p:cNvSpPr>
            <a:spLocks noChangeShapeType="1"/>
          </p:cNvSpPr>
          <p:nvPr/>
        </p:nvSpPr>
        <p:spPr bwMode="auto">
          <a:xfrm>
            <a:off x="4701595" y="526226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3" name="Line 40"/>
          <p:cNvSpPr>
            <a:spLocks noChangeShapeType="1"/>
          </p:cNvSpPr>
          <p:nvPr/>
        </p:nvSpPr>
        <p:spPr bwMode="auto">
          <a:xfrm>
            <a:off x="5104171" y="526226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4" name="Line 41"/>
          <p:cNvSpPr>
            <a:spLocks noChangeShapeType="1"/>
          </p:cNvSpPr>
          <p:nvPr/>
        </p:nvSpPr>
        <p:spPr bwMode="auto">
          <a:xfrm>
            <a:off x="5909083" y="526226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5" name="Line 42"/>
          <p:cNvSpPr>
            <a:spLocks noChangeShapeType="1"/>
          </p:cNvSpPr>
          <p:nvPr/>
        </p:nvSpPr>
        <p:spPr bwMode="auto">
          <a:xfrm>
            <a:off x="6695947" y="526226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6" name="Line 43"/>
          <p:cNvSpPr>
            <a:spLocks noChangeShapeType="1"/>
          </p:cNvSpPr>
          <p:nvPr/>
        </p:nvSpPr>
        <p:spPr bwMode="auto">
          <a:xfrm>
            <a:off x="7482571" y="526226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7" name="Rectangle 13"/>
          <p:cNvSpPr>
            <a:spLocks noChangeArrowheads="1"/>
          </p:cNvSpPr>
          <p:nvPr/>
        </p:nvSpPr>
        <p:spPr bwMode="auto">
          <a:xfrm>
            <a:off x="4308975" y="5214896"/>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98" name="Rectangle 14"/>
          <p:cNvSpPr>
            <a:spLocks noChangeArrowheads="1"/>
          </p:cNvSpPr>
          <p:nvPr/>
        </p:nvSpPr>
        <p:spPr bwMode="auto">
          <a:xfrm>
            <a:off x="4308975" y="5214896"/>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99" name="Rectangle 28"/>
          <p:cNvSpPr>
            <a:spLocks noChangeArrowheads="1"/>
          </p:cNvSpPr>
          <p:nvPr/>
        </p:nvSpPr>
        <p:spPr bwMode="auto">
          <a:xfrm>
            <a:off x="4105013" y="537110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1996</a:t>
            </a:r>
            <a:endParaRPr lang="en-US" sz="1500" b="0" dirty="0">
              <a:solidFill>
                <a:srgbClr val="000000"/>
              </a:solidFill>
              <a:latin typeface="+mj-lt"/>
              <a:cs typeface="Times New Roman" pitchFamily="18" charset="0"/>
            </a:endParaRPr>
          </a:p>
        </p:txBody>
      </p:sp>
      <p:sp>
        <p:nvSpPr>
          <p:cNvPr id="100" name="Line 39"/>
          <p:cNvSpPr>
            <a:spLocks noChangeShapeType="1"/>
          </p:cNvSpPr>
          <p:nvPr/>
        </p:nvSpPr>
        <p:spPr bwMode="auto">
          <a:xfrm>
            <a:off x="4317307" y="526226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05" name="Rectangle 44"/>
          <p:cNvSpPr>
            <a:spLocks noChangeArrowheads="1"/>
          </p:cNvSpPr>
          <p:nvPr/>
        </p:nvSpPr>
        <p:spPr bwMode="auto">
          <a:xfrm>
            <a:off x="8080240" y="537110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2006</a:t>
            </a:r>
            <a:endParaRPr lang="en-US" sz="1500" b="0" dirty="0">
              <a:solidFill>
                <a:srgbClr val="000000"/>
              </a:solidFill>
              <a:latin typeface="+mj-lt"/>
              <a:cs typeface="Times New Roman" pitchFamily="18" charset="0"/>
            </a:endParaRPr>
          </a:p>
        </p:txBody>
      </p:sp>
      <p:sp>
        <p:nvSpPr>
          <p:cNvPr id="106" name="Line 43"/>
          <p:cNvSpPr>
            <a:spLocks noChangeShapeType="1"/>
          </p:cNvSpPr>
          <p:nvPr/>
        </p:nvSpPr>
        <p:spPr bwMode="auto">
          <a:xfrm>
            <a:off x="8269195" y="526226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08" name="Line 43"/>
          <p:cNvSpPr>
            <a:spLocks noChangeShapeType="1"/>
          </p:cNvSpPr>
          <p:nvPr/>
        </p:nvSpPr>
        <p:spPr bwMode="auto">
          <a:xfrm>
            <a:off x="8690055" y="526226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09" name="Rectangle 33"/>
          <p:cNvSpPr>
            <a:spLocks noChangeArrowheads="1"/>
          </p:cNvSpPr>
          <p:nvPr/>
        </p:nvSpPr>
        <p:spPr bwMode="auto">
          <a:xfrm>
            <a:off x="3192027" y="3570220"/>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25</a:t>
            </a:r>
            <a:endParaRPr lang="en-US" sz="1600" b="0" dirty="0">
              <a:solidFill>
                <a:srgbClr val="000000"/>
              </a:solidFill>
              <a:latin typeface="+mj-lt"/>
              <a:cs typeface="Times New Roman" pitchFamily="18" charset="0"/>
            </a:endParaRPr>
          </a:p>
        </p:txBody>
      </p:sp>
      <p:sp>
        <p:nvSpPr>
          <p:cNvPr id="110" name="Rectangle 34"/>
          <p:cNvSpPr>
            <a:spLocks noChangeArrowheads="1"/>
          </p:cNvSpPr>
          <p:nvPr/>
        </p:nvSpPr>
        <p:spPr bwMode="auto">
          <a:xfrm>
            <a:off x="3192027" y="2944708"/>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35</a:t>
            </a:r>
            <a:endParaRPr lang="en-US" sz="1600" b="0" dirty="0">
              <a:solidFill>
                <a:srgbClr val="000000"/>
              </a:solidFill>
              <a:latin typeface="+mj-lt"/>
              <a:cs typeface="Times New Roman" pitchFamily="18" charset="0"/>
            </a:endParaRPr>
          </a:p>
        </p:txBody>
      </p:sp>
      <p:sp>
        <p:nvSpPr>
          <p:cNvPr id="111" name="Line 24"/>
          <p:cNvSpPr>
            <a:spLocks noChangeShapeType="1"/>
          </p:cNvSpPr>
          <p:nvPr/>
        </p:nvSpPr>
        <p:spPr bwMode="auto">
          <a:xfrm>
            <a:off x="3430643" y="3053801"/>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2" name="Line 25"/>
          <p:cNvSpPr>
            <a:spLocks noChangeShapeType="1"/>
          </p:cNvSpPr>
          <p:nvPr/>
        </p:nvSpPr>
        <p:spPr bwMode="auto">
          <a:xfrm>
            <a:off x="3430643" y="3684755"/>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4" name="Rectangle 36"/>
          <p:cNvSpPr>
            <a:spLocks noChangeArrowheads="1"/>
          </p:cNvSpPr>
          <p:nvPr/>
        </p:nvSpPr>
        <p:spPr bwMode="auto">
          <a:xfrm>
            <a:off x="3185585" y="2452583"/>
            <a:ext cx="589200" cy="46166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smtClean="0">
                <a:solidFill>
                  <a:srgbClr val="1F1A17"/>
                </a:solidFill>
                <a:latin typeface="+mj-lt"/>
                <a:cs typeface="Times New Roman" pitchFamily="18" charset="0"/>
              </a:rPr>
              <a:t>Percent</a:t>
            </a:r>
          </a:p>
          <a:p>
            <a:r>
              <a:rPr lang="en-US" sz="1500" b="0" i="1" dirty="0" smtClean="0">
                <a:solidFill>
                  <a:srgbClr val="1F1A17"/>
                </a:solidFill>
                <a:latin typeface="+mj-lt"/>
                <a:cs typeface="Times New Roman" pitchFamily="18" charset="0"/>
              </a:rPr>
              <a:t>(%)</a:t>
            </a:r>
            <a:endParaRPr lang="en-US" sz="1500" b="0" i="1" dirty="0">
              <a:solidFill>
                <a:srgbClr val="000000"/>
              </a:solidFill>
              <a:latin typeface="+mj-lt"/>
              <a:cs typeface="Times New Roman" pitchFamily="18" charset="0"/>
            </a:endParaRPr>
          </a:p>
        </p:txBody>
      </p:sp>
      <p:sp>
        <p:nvSpPr>
          <p:cNvPr id="119" name="Line 41"/>
          <p:cNvSpPr>
            <a:spLocks noChangeShapeType="1"/>
          </p:cNvSpPr>
          <p:nvPr/>
        </p:nvSpPr>
        <p:spPr bwMode="auto">
          <a:xfrm>
            <a:off x="5502055" y="526226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1" name="Line 43"/>
          <p:cNvSpPr>
            <a:spLocks noChangeShapeType="1"/>
          </p:cNvSpPr>
          <p:nvPr/>
        </p:nvSpPr>
        <p:spPr bwMode="auto">
          <a:xfrm>
            <a:off x="7093831" y="526226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2" name="Line 39"/>
          <p:cNvSpPr>
            <a:spLocks noChangeShapeType="1"/>
          </p:cNvSpPr>
          <p:nvPr/>
        </p:nvSpPr>
        <p:spPr bwMode="auto">
          <a:xfrm>
            <a:off x="3919423" y="526226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3" name="Line 41"/>
          <p:cNvSpPr>
            <a:spLocks noChangeShapeType="1"/>
          </p:cNvSpPr>
          <p:nvPr/>
        </p:nvSpPr>
        <p:spPr bwMode="auto">
          <a:xfrm>
            <a:off x="6306967" y="526226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4" name="Line 43"/>
          <p:cNvSpPr>
            <a:spLocks noChangeShapeType="1"/>
          </p:cNvSpPr>
          <p:nvPr/>
        </p:nvSpPr>
        <p:spPr bwMode="auto">
          <a:xfrm>
            <a:off x="7871311" y="526226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5" name="Line 43"/>
          <p:cNvSpPr>
            <a:spLocks noChangeShapeType="1"/>
          </p:cNvSpPr>
          <p:nvPr/>
        </p:nvSpPr>
        <p:spPr bwMode="auto">
          <a:xfrm>
            <a:off x="8273887" y="526226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6" name="Rectangle 32"/>
          <p:cNvSpPr>
            <a:spLocks noChangeArrowheads="1"/>
          </p:cNvSpPr>
          <p:nvPr/>
        </p:nvSpPr>
        <p:spPr bwMode="auto">
          <a:xfrm>
            <a:off x="3287077" y="5133997"/>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0</a:t>
            </a:r>
            <a:endParaRPr lang="en-US" sz="1600" b="0" dirty="0">
              <a:solidFill>
                <a:srgbClr val="000000"/>
              </a:solidFill>
              <a:latin typeface="+mj-lt"/>
              <a:cs typeface="Times New Roman" pitchFamily="18" charset="0"/>
            </a:endParaRPr>
          </a:p>
        </p:txBody>
      </p:sp>
      <p:sp>
        <p:nvSpPr>
          <p:cNvPr id="101" name="Rectangle 33"/>
          <p:cNvSpPr>
            <a:spLocks noChangeArrowheads="1"/>
          </p:cNvSpPr>
          <p:nvPr/>
        </p:nvSpPr>
        <p:spPr bwMode="auto">
          <a:xfrm>
            <a:off x="3287077" y="4821244"/>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5</a:t>
            </a:r>
            <a:endParaRPr lang="en-US" sz="1600" b="0" dirty="0">
              <a:solidFill>
                <a:srgbClr val="000000"/>
              </a:solidFill>
              <a:latin typeface="+mj-lt"/>
              <a:cs typeface="Times New Roman" pitchFamily="18" charset="0"/>
            </a:endParaRPr>
          </a:p>
        </p:txBody>
      </p:sp>
      <p:sp>
        <p:nvSpPr>
          <p:cNvPr id="102" name="Line 25"/>
          <p:cNvSpPr>
            <a:spLocks noChangeShapeType="1"/>
          </p:cNvSpPr>
          <p:nvPr/>
        </p:nvSpPr>
        <p:spPr bwMode="auto">
          <a:xfrm>
            <a:off x="3430643" y="4946663"/>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3" name="Line 26"/>
          <p:cNvSpPr>
            <a:spLocks noChangeShapeType="1"/>
          </p:cNvSpPr>
          <p:nvPr/>
        </p:nvSpPr>
        <p:spPr bwMode="auto">
          <a:xfrm>
            <a:off x="3430643" y="526214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4" name="Freeform 3"/>
          <p:cNvSpPr/>
          <p:nvPr/>
        </p:nvSpPr>
        <p:spPr>
          <a:xfrm>
            <a:off x="5891712" y="3156861"/>
            <a:ext cx="2770632" cy="1536192"/>
          </a:xfrm>
          <a:custGeom>
            <a:avLst/>
            <a:gdLst>
              <a:gd name="connsiteX0" fmla="*/ 0 w 2770632"/>
              <a:gd name="connsiteY0" fmla="*/ 1271016 h 1536192"/>
              <a:gd name="connsiteX1" fmla="*/ 411480 w 2770632"/>
              <a:gd name="connsiteY1" fmla="*/ 1517904 h 1536192"/>
              <a:gd name="connsiteX2" fmla="*/ 832104 w 2770632"/>
              <a:gd name="connsiteY2" fmla="*/ 1536192 h 1536192"/>
              <a:gd name="connsiteX3" fmla="*/ 1197864 w 2770632"/>
              <a:gd name="connsiteY3" fmla="*/ 1490472 h 1536192"/>
              <a:gd name="connsiteX4" fmla="*/ 1435608 w 2770632"/>
              <a:gd name="connsiteY4" fmla="*/ 923544 h 1536192"/>
              <a:gd name="connsiteX5" fmla="*/ 1581912 w 2770632"/>
              <a:gd name="connsiteY5" fmla="*/ 557784 h 1536192"/>
              <a:gd name="connsiteX6" fmla="*/ 2002536 w 2770632"/>
              <a:gd name="connsiteY6" fmla="*/ 100584 h 1536192"/>
              <a:gd name="connsiteX7" fmla="*/ 2395728 w 2770632"/>
              <a:gd name="connsiteY7" fmla="*/ 0 h 1536192"/>
              <a:gd name="connsiteX8" fmla="*/ 2770632 w 2770632"/>
              <a:gd name="connsiteY8" fmla="*/ 96012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0632" h="1536192">
                <a:moveTo>
                  <a:pt x="0" y="1271016"/>
                </a:moveTo>
                <a:lnTo>
                  <a:pt x="411480" y="1517904"/>
                </a:lnTo>
                <a:lnTo>
                  <a:pt x="832104" y="1536192"/>
                </a:lnTo>
                <a:lnTo>
                  <a:pt x="1197864" y="1490472"/>
                </a:lnTo>
                <a:lnTo>
                  <a:pt x="1435608" y="923544"/>
                </a:lnTo>
                <a:lnTo>
                  <a:pt x="1581912" y="557784"/>
                </a:lnTo>
                <a:lnTo>
                  <a:pt x="2002536" y="100584"/>
                </a:lnTo>
                <a:lnTo>
                  <a:pt x="2395728" y="0"/>
                </a:lnTo>
                <a:lnTo>
                  <a:pt x="2770632" y="960120"/>
                </a:lnTo>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 name="Freeform 2"/>
          <p:cNvSpPr/>
          <p:nvPr/>
        </p:nvSpPr>
        <p:spPr>
          <a:xfrm>
            <a:off x="3514272" y="4016397"/>
            <a:ext cx="5175504" cy="987552"/>
          </a:xfrm>
          <a:custGeom>
            <a:avLst/>
            <a:gdLst>
              <a:gd name="connsiteX0" fmla="*/ 0 w 5175504"/>
              <a:gd name="connsiteY0" fmla="*/ 987552 h 987552"/>
              <a:gd name="connsiteX1" fmla="*/ 393192 w 5175504"/>
              <a:gd name="connsiteY1" fmla="*/ 630936 h 987552"/>
              <a:gd name="connsiteX2" fmla="*/ 1188720 w 5175504"/>
              <a:gd name="connsiteY2" fmla="*/ 347472 h 987552"/>
              <a:gd name="connsiteX3" fmla="*/ 1609344 w 5175504"/>
              <a:gd name="connsiteY3" fmla="*/ 612648 h 987552"/>
              <a:gd name="connsiteX4" fmla="*/ 1984248 w 5175504"/>
              <a:gd name="connsiteY4" fmla="*/ 484632 h 987552"/>
              <a:gd name="connsiteX5" fmla="*/ 2386584 w 5175504"/>
              <a:gd name="connsiteY5" fmla="*/ 438912 h 987552"/>
              <a:gd name="connsiteX6" fmla="*/ 2788920 w 5175504"/>
              <a:gd name="connsiteY6" fmla="*/ 822960 h 987552"/>
              <a:gd name="connsiteX7" fmla="*/ 3118104 w 5175504"/>
              <a:gd name="connsiteY7" fmla="*/ 841248 h 987552"/>
              <a:gd name="connsiteX8" fmla="*/ 3566160 w 5175504"/>
              <a:gd name="connsiteY8" fmla="*/ 768096 h 987552"/>
              <a:gd name="connsiteX9" fmla="*/ 3977640 w 5175504"/>
              <a:gd name="connsiteY9" fmla="*/ 118872 h 987552"/>
              <a:gd name="connsiteX10" fmla="*/ 4361688 w 5175504"/>
              <a:gd name="connsiteY10" fmla="*/ 9144 h 987552"/>
              <a:gd name="connsiteX11" fmla="*/ 4754880 w 5175504"/>
              <a:gd name="connsiteY11" fmla="*/ 0 h 987552"/>
              <a:gd name="connsiteX12" fmla="*/ 5175504 w 5175504"/>
              <a:gd name="connsiteY12" fmla="*/ 786384 h 98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5504" h="987552">
                <a:moveTo>
                  <a:pt x="0" y="987552"/>
                </a:moveTo>
                <a:lnTo>
                  <a:pt x="393192" y="630936"/>
                </a:lnTo>
                <a:lnTo>
                  <a:pt x="1188720" y="347472"/>
                </a:lnTo>
                <a:lnTo>
                  <a:pt x="1609344" y="612648"/>
                </a:lnTo>
                <a:lnTo>
                  <a:pt x="1984248" y="484632"/>
                </a:lnTo>
                <a:lnTo>
                  <a:pt x="2386584" y="438912"/>
                </a:lnTo>
                <a:lnTo>
                  <a:pt x="2788920" y="822960"/>
                </a:lnTo>
                <a:lnTo>
                  <a:pt x="3118104" y="841248"/>
                </a:lnTo>
                <a:lnTo>
                  <a:pt x="3566160" y="768096"/>
                </a:lnTo>
                <a:lnTo>
                  <a:pt x="3977640" y="118872"/>
                </a:lnTo>
                <a:lnTo>
                  <a:pt x="4361688" y="9144"/>
                </a:lnTo>
                <a:lnTo>
                  <a:pt x="4754880" y="0"/>
                </a:lnTo>
                <a:lnTo>
                  <a:pt x="5175504" y="786384"/>
                </a:lnTo>
              </a:path>
            </a:pathLst>
          </a:custGeom>
          <a:noFill/>
          <a:ln w="571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nvGrpSpPr>
          <p:cNvPr id="8" name="Group 7"/>
          <p:cNvGrpSpPr/>
          <p:nvPr/>
        </p:nvGrpSpPr>
        <p:grpSpPr>
          <a:xfrm>
            <a:off x="5988338" y="2848385"/>
            <a:ext cx="1458989" cy="481992"/>
            <a:chOff x="4654389" y="2680272"/>
            <a:chExt cx="1458989" cy="481992"/>
          </a:xfrm>
        </p:grpSpPr>
        <p:sp>
          <p:nvSpPr>
            <p:cNvPr id="65" name="Rectangle 7"/>
            <p:cNvSpPr>
              <a:spLocks noChangeArrowheads="1"/>
            </p:cNvSpPr>
            <p:nvPr/>
          </p:nvSpPr>
          <p:spPr bwMode="auto">
            <a:xfrm>
              <a:off x="5095431" y="2680272"/>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6" name="Rectangle 8"/>
            <p:cNvSpPr>
              <a:spLocks noChangeArrowheads="1"/>
            </p:cNvSpPr>
            <p:nvPr/>
          </p:nvSpPr>
          <p:spPr bwMode="auto">
            <a:xfrm>
              <a:off x="5095431" y="2680272"/>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 name="Rectangle 5"/>
            <p:cNvSpPr/>
            <p:nvPr/>
          </p:nvSpPr>
          <p:spPr>
            <a:xfrm>
              <a:off x="4678782" y="2878623"/>
              <a:ext cx="1355341" cy="277397"/>
            </a:xfrm>
            <a:prstGeom prst="rect">
              <a:avLst/>
            </a:prstGeom>
            <a:solidFill>
              <a:srgbClr val="FFFFCC"/>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16" name="TextBox 115"/>
            <p:cNvSpPr txBox="1"/>
            <p:nvPr/>
          </p:nvSpPr>
          <p:spPr>
            <a:xfrm>
              <a:off x="4654389" y="2854487"/>
              <a:ext cx="1458989" cy="307777"/>
            </a:xfrm>
            <a:prstGeom prst="rect">
              <a:avLst/>
            </a:prstGeom>
            <a:noFill/>
            <a:effectLst/>
          </p:spPr>
          <p:txBody>
            <a:bodyPr wrap="none" rtlCol="0">
              <a:spAutoFit/>
            </a:bodyPr>
            <a:lstStyle/>
            <a:p>
              <a:r>
                <a:rPr lang="en-US" sz="1400" i="1" dirty="0" smtClean="0">
                  <a:latin typeface="+mj-lt"/>
                  <a:cs typeface="Times New Roman" pitchFamily="18" charset="0"/>
                </a:rPr>
                <a:t>Subprime + Alt-A</a:t>
              </a:r>
              <a:endParaRPr lang="en-US" sz="1400" i="1" dirty="0">
                <a:latin typeface="+mj-lt"/>
                <a:cs typeface="Times New Roman" pitchFamily="18" charset="0"/>
              </a:endParaRPr>
            </a:p>
          </p:txBody>
        </p:sp>
      </p:grpSp>
      <p:cxnSp>
        <p:nvCxnSpPr>
          <p:cNvPr id="10" name="Straight Connector 9"/>
          <p:cNvCxnSpPr>
            <a:stCxn id="116" idx="2"/>
          </p:cNvCxnSpPr>
          <p:nvPr/>
        </p:nvCxnSpPr>
        <p:spPr>
          <a:xfrm>
            <a:off x="6717833" y="3330377"/>
            <a:ext cx="569927" cy="401667"/>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7672481" y="4516884"/>
            <a:ext cx="873957" cy="475649"/>
            <a:chOff x="4946009" y="5409311"/>
            <a:chExt cx="873957" cy="475649"/>
          </a:xfrm>
        </p:grpSpPr>
        <p:cxnSp>
          <p:nvCxnSpPr>
            <p:cNvPr id="128" name="Straight Connector 127"/>
            <p:cNvCxnSpPr/>
            <p:nvPr/>
          </p:nvCxnSpPr>
          <p:spPr>
            <a:xfrm flipH="1">
              <a:off x="5382987" y="5409311"/>
              <a:ext cx="288370" cy="231661"/>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4946009" y="5577183"/>
              <a:ext cx="873957" cy="307777"/>
              <a:chOff x="4946009" y="5577183"/>
              <a:chExt cx="873957" cy="307777"/>
            </a:xfrm>
          </p:grpSpPr>
          <p:sp>
            <p:nvSpPr>
              <p:cNvPr id="127" name="Rectangle 126"/>
              <p:cNvSpPr/>
              <p:nvPr/>
            </p:nvSpPr>
            <p:spPr>
              <a:xfrm>
                <a:off x="4955153" y="5605055"/>
                <a:ext cx="827092" cy="277397"/>
              </a:xfrm>
              <a:prstGeom prst="rect">
                <a:avLst/>
              </a:prstGeom>
              <a:solidFill>
                <a:srgbClr val="FFFFCC"/>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26" name="TextBox 125"/>
              <p:cNvSpPr txBox="1"/>
              <p:nvPr/>
            </p:nvSpPr>
            <p:spPr>
              <a:xfrm>
                <a:off x="4946009" y="5577183"/>
                <a:ext cx="873957" cy="307777"/>
              </a:xfrm>
              <a:prstGeom prst="rect">
                <a:avLst/>
              </a:prstGeom>
              <a:noFill/>
              <a:effectLst/>
            </p:spPr>
            <p:txBody>
              <a:bodyPr wrap="none" rtlCol="0">
                <a:spAutoFit/>
              </a:bodyPr>
              <a:lstStyle/>
              <a:p>
                <a:r>
                  <a:rPr lang="en-US" sz="1400" i="1" dirty="0" smtClean="0">
                    <a:latin typeface="+mj-lt"/>
                    <a:cs typeface="Times New Roman" pitchFamily="18" charset="0"/>
                  </a:rPr>
                  <a:t>Subprime</a:t>
                </a:r>
                <a:endParaRPr lang="en-US" sz="1400" i="1" dirty="0">
                  <a:latin typeface="+mj-lt"/>
                  <a:cs typeface="Times New Roman" pitchFamily="18" charset="0"/>
                </a:endParaRPr>
              </a:p>
            </p:txBody>
          </p:sp>
        </p:grpSp>
      </p:grpSp>
    </p:spTree>
    <p:extLst>
      <p:ext uri="{BB962C8B-B14F-4D97-AF65-F5344CB8AC3E}">
        <p14:creationId xmlns:p14="http://schemas.microsoft.com/office/powerpoint/2010/main" val="2481707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7348"/>
            <a:ext cx="7772400" cy="893205"/>
          </a:xfrm>
        </p:spPr>
        <p:txBody>
          <a:bodyPr anchor="ctr"/>
          <a:lstStyle/>
          <a:p>
            <a:r>
              <a:rPr lang="en-US" dirty="0" smtClean="0"/>
              <a:t>The Crisis of 2008</a:t>
            </a:r>
            <a:endParaRPr lang="en-US" dirty="0"/>
          </a:p>
        </p:txBody>
      </p:sp>
    </p:spTree>
    <p:extLst>
      <p:ext uri="{BB962C8B-B14F-4D97-AF65-F5344CB8AC3E}">
        <p14:creationId xmlns:p14="http://schemas.microsoft.com/office/powerpoint/2010/main" val="4154136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169914" y="5591352"/>
            <a:ext cx="1061323" cy="926755"/>
            <a:chOff x="14013" y="5924772"/>
            <a:chExt cx="1061323" cy="926755"/>
          </a:xfrm>
        </p:grpSpPr>
        <p:sp>
          <p:nvSpPr>
            <p:cNvPr id="76" name="Rectangle 75"/>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latin typeface="+mj-lt"/>
              </a:endParaRPr>
            </a:p>
          </p:txBody>
        </p:sp>
        <p:sp>
          <p:nvSpPr>
            <p:cNvPr id="77" name="TextBox 76"/>
            <p:cNvSpPr txBox="1"/>
            <p:nvPr userDrawn="1"/>
          </p:nvSpPr>
          <p:spPr>
            <a:xfrm>
              <a:off x="137885" y="593912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mj-lt"/>
                  <a:cs typeface="Times New Roman" pitchFamily="18" charset="0"/>
                </a:rPr>
                <a:t>15</a:t>
              </a:r>
              <a:r>
                <a:rPr lang="en-US" sz="2400" b="1" i="1" baseline="30000" dirty="0" smtClean="0">
                  <a:solidFill>
                    <a:schemeClr val="bg1"/>
                  </a:solidFill>
                  <a:latin typeface="+mj-lt"/>
                  <a:cs typeface="Times New Roman" pitchFamily="18" charset="0"/>
                </a:rPr>
                <a:t>th</a:t>
              </a:r>
              <a:r>
                <a:rPr lang="en-US" sz="2400" b="1" i="1" dirty="0" smtClean="0">
                  <a:solidFill>
                    <a:schemeClr val="bg1"/>
                  </a:solidFill>
                  <a:latin typeface="+mj-lt"/>
                  <a:cs typeface="Times New Roman" pitchFamily="18" charset="0"/>
                </a:rPr>
                <a:t> </a:t>
              </a:r>
            </a:p>
          </p:txBody>
        </p:sp>
        <p:sp>
          <p:nvSpPr>
            <p:cNvPr id="78" name="TextBox 77"/>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mj-lt"/>
                  <a:cs typeface="Times New Roman" pitchFamily="18" charset="0"/>
                </a:rPr>
                <a:t>edition</a:t>
              </a:r>
              <a:endParaRPr lang="en-US" sz="1400" b="1" i="1" dirty="0">
                <a:solidFill>
                  <a:schemeClr val="bg1"/>
                </a:solidFill>
                <a:latin typeface="+mj-lt"/>
                <a:cs typeface="Times New Roman" pitchFamily="18" charset="0"/>
              </a:endParaRPr>
            </a:p>
          </p:txBody>
        </p:sp>
        <p:cxnSp>
          <p:nvCxnSpPr>
            <p:cNvPr id="79" name="Straight Connector 78"/>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mj-lt"/>
                  <a:cs typeface="Times New Roman" pitchFamily="18" charset="0"/>
                </a:rPr>
                <a:t>Gwartney</a:t>
              </a:r>
              <a:r>
                <a:rPr lang="en-US" sz="800" b="1" i="1" dirty="0" smtClean="0">
                  <a:solidFill>
                    <a:schemeClr val="bg1"/>
                  </a:solidFill>
                  <a:latin typeface="+mj-lt"/>
                  <a:cs typeface="Times New Roman" pitchFamily="18" charset="0"/>
                </a:rPr>
                <a:t>-Stroup</a:t>
              </a:r>
            </a:p>
            <a:p>
              <a:pPr algn="l">
                <a:spcBef>
                  <a:spcPts val="0"/>
                </a:spcBef>
              </a:pPr>
              <a:r>
                <a:rPr lang="en-US" sz="800" b="1" i="1" dirty="0" err="1" smtClean="0">
                  <a:solidFill>
                    <a:schemeClr val="bg1"/>
                  </a:solidFill>
                  <a:latin typeface="+mj-lt"/>
                  <a:cs typeface="Times New Roman" pitchFamily="18" charset="0"/>
                </a:rPr>
                <a:t>Sobel</a:t>
              </a:r>
              <a:r>
                <a:rPr lang="en-US" sz="800" b="1" i="1" dirty="0" smtClean="0">
                  <a:solidFill>
                    <a:schemeClr val="bg1"/>
                  </a:solidFill>
                  <a:latin typeface="+mj-lt"/>
                  <a:cs typeface="Times New Roman" pitchFamily="18" charset="0"/>
                </a:rPr>
                <a:t>-Macpherson</a:t>
              </a:r>
              <a:endParaRPr lang="en-US" sz="800" b="1" i="1" dirty="0">
                <a:solidFill>
                  <a:schemeClr val="bg1"/>
                </a:solidFill>
                <a:latin typeface="+mj-lt"/>
                <a:cs typeface="Times New Roman" pitchFamily="18" charset="0"/>
              </a:endParaRPr>
            </a:p>
          </p:txBody>
        </p:sp>
      </p:grpSp>
      <p:sp>
        <p:nvSpPr>
          <p:cNvPr id="81" name="Rectangle 3"/>
          <p:cNvSpPr>
            <a:spLocks noChangeArrowheads="1"/>
          </p:cNvSpPr>
          <p:nvPr/>
        </p:nvSpPr>
        <p:spPr bwMode="auto">
          <a:xfrm>
            <a:off x="4642338" y="24205"/>
            <a:ext cx="4472245"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2" name="Title 1"/>
          <p:cNvSpPr>
            <a:spLocks noGrp="1"/>
          </p:cNvSpPr>
          <p:nvPr>
            <p:ph type="title"/>
          </p:nvPr>
        </p:nvSpPr>
        <p:spPr>
          <a:xfrm>
            <a:off x="119569" y="-18739"/>
            <a:ext cx="4461447" cy="1064968"/>
          </a:xfrm>
        </p:spPr>
        <p:txBody>
          <a:bodyPr/>
          <a:lstStyle/>
          <a:p>
            <a:pPr>
              <a:lnSpc>
                <a:spcPts val="2700"/>
              </a:lnSpc>
            </a:pPr>
            <a:r>
              <a:rPr lang="en-US" sz="3100" dirty="0" smtClean="0"/>
              <a:t>Low-Down Payment Loans by </a:t>
            </a:r>
            <a:r>
              <a:rPr lang="en-US" sz="3100" dirty="0"/>
              <a:t>Fannie Mae </a:t>
            </a:r>
            <a:r>
              <a:rPr lang="en-US" sz="3100" dirty="0" smtClean="0"/>
              <a:t>and </a:t>
            </a:r>
            <a:br>
              <a:rPr lang="en-US" sz="3100" dirty="0" smtClean="0"/>
            </a:br>
            <a:r>
              <a:rPr lang="en-US" sz="3100" dirty="0" smtClean="0"/>
              <a:t>Freddie </a:t>
            </a:r>
            <a:r>
              <a:rPr lang="en-US" sz="3100" dirty="0"/>
              <a:t>Mac</a:t>
            </a:r>
            <a:endParaRPr lang="en-US" sz="3100" i="1" dirty="0"/>
          </a:p>
        </p:txBody>
      </p:sp>
      <p:sp>
        <p:nvSpPr>
          <p:cNvPr id="196" name="Content Placeholder 2"/>
          <p:cNvSpPr>
            <a:spLocks noGrp="1"/>
          </p:cNvSpPr>
          <p:nvPr>
            <p:ph idx="1"/>
          </p:nvPr>
        </p:nvSpPr>
        <p:spPr>
          <a:xfrm>
            <a:off x="63183" y="1336285"/>
            <a:ext cx="4517833" cy="3530931"/>
          </a:xfrm>
        </p:spPr>
        <p:txBody>
          <a:bodyPr/>
          <a:lstStyle/>
          <a:p>
            <a:pPr marL="169863" indent="-169863">
              <a:lnSpc>
                <a:spcPct val="90000"/>
              </a:lnSpc>
            </a:pPr>
            <a:r>
              <a:rPr lang="en-US" sz="2200" dirty="0">
                <a:solidFill>
                  <a:srgbClr val="32302A"/>
                </a:solidFill>
                <a:ea typeface="ＭＳ Ｐゴシック" pitchFamily="-107" charset="-128"/>
                <a:cs typeface="ＭＳ Ｐゴシック" pitchFamily="-107" charset="-128"/>
              </a:rPr>
              <a:t>Loans to borrowers with 5% or less down payment extended by Fannie Mae and Freddie Mac jumped from less than 100,000 in 1998 to more </a:t>
            </a:r>
            <a:r>
              <a:rPr lang="en-US" sz="2200" dirty="0" smtClean="0">
                <a:solidFill>
                  <a:srgbClr val="32302A"/>
                </a:solidFill>
                <a:ea typeface="ＭＳ Ｐゴシック" pitchFamily="-107" charset="-128"/>
                <a:cs typeface="ＭＳ Ｐゴシック" pitchFamily="-107" charset="-128"/>
              </a:rPr>
              <a:t/>
            </a:r>
            <a:br>
              <a:rPr lang="en-US" sz="2200" dirty="0" smtClean="0">
                <a:solidFill>
                  <a:srgbClr val="32302A"/>
                </a:solidFill>
                <a:ea typeface="ＭＳ Ｐゴシック" pitchFamily="-107" charset="-128"/>
                <a:cs typeface="ＭＳ Ｐゴシック" pitchFamily="-107" charset="-128"/>
              </a:rPr>
            </a:br>
            <a:r>
              <a:rPr lang="en-US" sz="2200" dirty="0" smtClean="0">
                <a:solidFill>
                  <a:srgbClr val="32302A"/>
                </a:solidFill>
                <a:ea typeface="ＭＳ Ｐゴシック" pitchFamily="-107" charset="-128"/>
                <a:cs typeface="ＭＳ Ｐゴシック" pitchFamily="-107" charset="-128"/>
              </a:rPr>
              <a:t>than </a:t>
            </a:r>
            <a:r>
              <a:rPr lang="en-US" sz="2200" dirty="0">
                <a:solidFill>
                  <a:srgbClr val="32302A"/>
                </a:solidFill>
                <a:ea typeface="ＭＳ Ｐゴシック" pitchFamily="-107" charset="-128"/>
                <a:cs typeface="ＭＳ Ｐゴシック" pitchFamily="-107" charset="-128"/>
              </a:rPr>
              <a:t>600,000 by 2007.</a:t>
            </a:r>
          </a:p>
          <a:p>
            <a:pPr marL="169863" indent="-169863">
              <a:lnSpc>
                <a:spcPct val="90000"/>
              </a:lnSpc>
            </a:pPr>
            <a:r>
              <a:rPr lang="en-US" sz="2200" dirty="0">
                <a:solidFill>
                  <a:srgbClr val="32302A"/>
                </a:solidFill>
                <a:ea typeface="ＭＳ Ｐゴシック" pitchFamily="-107" charset="-128"/>
                <a:cs typeface="ＭＳ Ｐゴシック" pitchFamily="-107" charset="-128"/>
              </a:rPr>
              <a:t>These low-down payment loans increased from 4% in 1998 to 12% </a:t>
            </a:r>
            <a:r>
              <a:rPr lang="en-US" sz="2200" dirty="0" smtClean="0">
                <a:solidFill>
                  <a:srgbClr val="32302A"/>
                </a:solidFill>
                <a:ea typeface="ＭＳ Ｐゴシック" pitchFamily="-107" charset="-128"/>
                <a:cs typeface="ＭＳ Ｐゴシック" pitchFamily="-107" charset="-128"/>
              </a:rPr>
              <a:t/>
            </a:r>
            <a:br>
              <a:rPr lang="en-US" sz="2200" dirty="0" smtClean="0">
                <a:solidFill>
                  <a:srgbClr val="32302A"/>
                </a:solidFill>
                <a:ea typeface="ＭＳ Ｐゴシック" pitchFamily="-107" charset="-128"/>
                <a:cs typeface="ＭＳ Ｐゴシック" pitchFamily="-107" charset="-128"/>
              </a:rPr>
            </a:br>
            <a:r>
              <a:rPr lang="en-US" sz="2200" dirty="0" smtClean="0">
                <a:solidFill>
                  <a:srgbClr val="32302A"/>
                </a:solidFill>
                <a:ea typeface="ＭＳ Ｐゴシック" pitchFamily="-107" charset="-128"/>
                <a:cs typeface="ＭＳ Ｐゴシック" pitchFamily="-107" charset="-128"/>
              </a:rPr>
              <a:t>in </a:t>
            </a:r>
            <a:r>
              <a:rPr lang="en-US" sz="2200" dirty="0">
                <a:solidFill>
                  <a:srgbClr val="32302A"/>
                </a:solidFill>
                <a:ea typeface="ＭＳ Ｐゴシック" pitchFamily="-107" charset="-128"/>
                <a:cs typeface="ＭＳ Ｐゴシック" pitchFamily="-107" charset="-128"/>
              </a:rPr>
              <a:t>2003, and more than 23% in 2007.</a:t>
            </a:r>
          </a:p>
          <a:p>
            <a:pPr marL="169863" indent="-169863">
              <a:lnSpc>
                <a:spcPct val="90000"/>
              </a:lnSpc>
            </a:pPr>
            <a:r>
              <a:rPr lang="en-US" sz="2200" dirty="0">
                <a:solidFill>
                  <a:srgbClr val="32302A"/>
                </a:solidFill>
                <a:ea typeface="ＭＳ Ｐゴシック" pitchFamily="-107" charset="-128"/>
                <a:cs typeface="ＭＳ Ｐゴシック" pitchFamily="-107" charset="-128"/>
              </a:rPr>
              <a:t>Predictably, many of these </a:t>
            </a:r>
            <a:r>
              <a:rPr lang="en-US" sz="2200" dirty="0" smtClean="0">
                <a:solidFill>
                  <a:srgbClr val="32302A"/>
                </a:solidFill>
                <a:ea typeface="ＭＳ Ｐゴシック" pitchFamily="-107" charset="-128"/>
                <a:cs typeface="ＭＳ Ｐゴシック" pitchFamily="-107" charset="-128"/>
              </a:rPr>
              <a:t/>
            </a:r>
            <a:br>
              <a:rPr lang="en-US" sz="2200" dirty="0" smtClean="0">
                <a:solidFill>
                  <a:srgbClr val="32302A"/>
                </a:solidFill>
                <a:ea typeface="ＭＳ Ｐゴシック" pitchFamily="-107" charset="-128"/>
                <a:cs typeface="ＭＳ Ｐゴシック" pitchFamily="-107" charset="-128"/>
              </a:rPr>
            </a:br>
            <a:r>
              <a:rPr lang="en-US" sz="2200" dirty="0" smtClean="0">
                <a:solidFill>
                  <a:srgbClr val="32302A"/>
                </a:solidFill>
                <a:ea typeface="ＭＳ Ｐゴシック" pitchFamily="-107" charset="-128"/>
                <a:cs typeface="ＭＳ Ｐゴシック" pitchFamily="-107" charset="-128"/>
              </a:rPr>
              <a:t>low</a:t>
            </a:r>
            <a:r>
              <a:rPr lang="en-US" sz="2200" dirty="0">
                <a:solidFill>
                  <a:srgbClr val="32302A"/>
                </a:solidFill>
                <a:ea typeface="ＭＳ Ｐゴシック" pitchFamily="-107" charset="-128"/>
                <a:cs typeface="ＭＳ Ｐゴシック" pitchFamily="-107" charset="-128"/>
              </a:rPr>
              <a:t>-down payment loans extended to borrowers would end up in default </a:t>
            </a:r>
            <a:r>
              <a:rPr lang="en-US" sz="2200" dirty="0" smtClean="0">
                <a:solidFill>
                  <a:srgbClr val="32302A"/>
                </a:solidFill>
                <a:ea typeface="ＭＳ Ｐゴシック" pitchFamily="-107" charset="-128"/>
                <a:cs typeface="ＭＳ Ｐゴシック" pitchFamily="-107" charset="-128"/>
              </a:rPr>
              <a:t>&amp; </a:t>
            </a:r>
            <a:r>
              <a:rPr lang="en-US" sz="2200" dirty="0">
                <a:solidFill>
                  <a:srgbClr val="32302A"/>
                </a:solidFill>
                <a:ea typeface="ＭＳ Ｐゴシック" pitchFamily="-107" charset="-128"/>
                <a:cs typeface="ＭＳ Ｐゴシック" pitchFamily="-107" charset="-128"/>
              </a:rPr>
              <a:t>foreclosure.</a:t>
            </a:r>
          </a:p>
        </p:txBody>
      </p:sp>
      <p:cxnSp>
        <p:nvCxnSpPr>
          <p:cNvPr id="4" name="Straight Connector 3"/>
          <p:cNvCxnSpPr/>
          <p:nvPr/>
        </p:nvCxnSpPr>
        <p:spPr>
          <a:xfrm>
            <a:off x="4943235" y="3290106"/>
            <a:ext cx="3827054"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166360" y="290745"/>
            <a:ext cx="0" cy="25054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66360" y="2796201"/>
            <a:ext cx="353872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5215128" y="3563112"/>
            <a:ext cx="0" cy="25054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5215128" y="6068568"/>
            <a:ext cx="353872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0" name="Rectangle 27"/>
          <p:cNvSpPr>
            <a:spLocks noChangeArrowheads="1"/>
          </p:cNvSpPr>
          <p:nvPr/>
        </p:nvSpPr>
        <p:spPr bwMode="auto">
          <a:xfrm>
            <a:off x="4992287" y="2908850"/>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1998</a:t>
            </a:r>
            <a:endParaRPr lang="en-US" sz="1200" b="0" dirty="0">
              <a:solidFill>
                <a:srgbClr val="000000"/>
              </a:solidFill>
              <a:latin typeface="+mj-lt"/>
              <a:cs typeface="Times New Roman" pitchFamily="18" charset="0"/>
            </a:endParaRPr>
          </a:p>
        </p:txBody>
      </p:sp>
      <p:sp>
        <p:nvSpPr>
          <p:cNvPr id="101" name="Rectangle 27"/>
          <p:cNvSpPr>
            <a:spLocks noChangeArrowheads="1"/>
          </p:cNvSpPr>
          <p:nvPr/>
        </p:nvSpPr>
        <p:spPr bwMode="auto">
          <a:xfrm>
            <a:off x="5386495" y="2908850"/>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1999</a:t>
            </a:r>
            <a:endParaRPr lang="en-US" sz="1200" b="0" dirty="0">
              <a:solidFill>
                <a:srgbClr val="000000"/>
              </a:solidFill>
              <a:latin typeface="+mj-lt"/>
              <a:cs typeface="Times New Roman" pitchFamily="18" charset="0"/>
            </a:endParaRPr>
          </a:p>
        </p:txBody>
      </p:sp>
      <p:sp>
        <p:nvSpPr>
          <p:cNvPr id="102" name="Rectangle 27"/>
          <p:cNvSpPr>
            <a:spLocks noChangeArrowheads="1"/>
          </p:cNvSpPr>
          <p:nvPr/>
        </p:nvSpPr>
        <p:spPr bwMode="auto">
          <a:xfrm>
            <a:off x="5780703" y="2908850"/>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2000</a:t>
            </a:r>
            <a:endParaRPr lang="en-US" sz="1200" b="0" dirty="0">
              <a:solidFill>
                <a:srgbClr val="000000"/>
              </a:solidFill>
              <a:latin typeface="+mj-lt"/>
              <a:cs typeface="Times New Roman" pitchFamily="18" charset="0"/>
            </a:endParaRPr>
          </a:p>
        </p:txBody>
      </p:sp>
      <p:sp>
        <p:nvSpPr>
          <p:cNvPr id="103" name="Rectangle 27"/>
          <p:cNvSpPr>
            <a:spLocks noChangeArrowheads="1"/>
          </p:cNvSpPr>
          <p:nvPr/>
        </p:nvSpPr>
        <p:spPr bwMode="auto">
          <a:xfrm>
            <a:off x="6174911" y="2908850"/>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2001</a:t>
            </a:r>
            <a:endParaRPr lang="en-US" sz="1200" b="0" dirty="0">
              <a:solidFill>
                <a:srgbClr val="000000"/>
              </a:solidFill>
              <a:latin typeface="+mj-lt"/>
              <a:cs typeface="Times New Roman" pitchFamily="18" charset="0"/>
            </a:endParaRPr>
          </a:p>
        </p:txBody>
      </p:sp>
      <p:sp>
        <p:nvSpPr>
          <p:cNvPr id="104" name="Rectangle 27"/>
          <p:cNvSpPr>
            <a:spLocks noChangeArrowheads="1"/>
          </p:cNvSpPr>
          <p:nvPr/>
        </p:nvSpPr>
        <p:spPr bwMode="auto">
          <a:xfrm>
            <a:off x="6569119" y="2908850"/>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2002</a:t>
            </a:r>
            <a:endParaRPr lang="en-US" sz="1200" b="0" dirty="0">
              <a:solidFill>
                <a:srgbClr val="000000"/>
              </a:solidFill>
              <a:latin typeface="+mj-lt"/>
              <a:cs typeface="Times New Roman" pitchFamily="18" charset="0"/>
            </a:endParaRPr>
          </a:p>
        </p:txBody>
      </p:sp>
      <p:sp>
        <p:nvSpPr>
          <p:cNvPr id="105" name="Rectangle 27"/>
          <p:cNvSpPr>
            <a:spLocks noChangeArrowheads="1"/>
          </p:cNvSpPr>
          <p:nvPr/>
        </p:nvSpPr>
        <p:spPr bwMode="auto">
          <a:xfrm>
            <a:off x="6963327" y="2908850"/>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2003</a:t>
            </a:r>
            <a:endParaRPr lang="en-US" sz="1200" b="0" dirty="0">
              <a:solidFill>
                <a:srgbClr val="000000"/>
              </a:solidFill>
              <a:latin typeface="+mj-lt"/>
              <a:cs typeface="Times New Roman" pitchFamily="18" charset="0"/>
            </a:endParaRPr>
          </a:p>
        </p:txBody>
      </p:sp>
      <p:sp>
        <p:nvSpPr>
          <p:cNvPr id="106" name="Rectangle 27"/>
          <p:cNvSpPr>
            <a:spLocks noChangeArrowheads="1"/>
          </p:cNvSpPr>
          <p:nvPr/>
        </p:nvSpPr>
        <p:spPr bwMode="auto">
          <a:xfrm>
            <a:off x="7357535" y="2908850"/>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2004</a:t>
            </a:r>
            <a:endParaRPr lang="en-US" sz="1200" b="0" dirty="0">
              <a:solidFill>
                <a:srgbClr val="000000"/>
              </a:solidFill>
              <a:latin typeface="+mj-lt"/>
              <a:cs typeface="Times New Roman" pitchFamily="18" charset="0"/>
            </a:endParaRPr>
          </a:p>
        </p:txBody>
      </p:sp>
      <p:sp>
        <p:nvSpPr>
          <p:cNvPr id="107" name="Rectangle 27"/>
          <p:cNvSpPr>
            <a:spLocks noChangeArrowheads="1"/>
          </p:cNvSpPr>
          <p:nvPr/>
        </p:nvSpPr>
        <p:spPr bwMode="auto">
          <a:xfrm>
            <a:off x="7751743" y="2908850"/>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2005</a:t>
            </a:r>
            <a:endParaRPr lang="en-US" sz="1200" b="0" dirty="0">
              <a:solidFill>
                <a:srgbClr val="000000"/>
              </a:solidFill>
              <a:latin typeface="+mj-lt"/>
              <a:cs typeface="Times New Roman" pitchFamily="18" charset="0"/>
            </a:endParaRPr>
          </a:p>
        </p:txBody>
      </p:sp>
      <p:sp>
        <p:nvSpPr>
          <p:cNvPr id="108" name="Rectangle 27"/>
          <p:cNvSpPr>
            <a:spLocks noChangeArrowheads="1"/>
          </p:cNvSpPr>
          <p:nvPr/>
        </p:nvSpPr>
        <p:spPr bwMode="auto">
          <a:xfrm>
            <a:off x="8145951" y="2908850"/>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2006</a:t>
            </a:r>
            <a:endParaRPr lang="en-US" sz="1200" b="0" dirty="0">
              <a:solidFill>
                <a:srgbClr val="000000"/>
              </a:solidFill>
              <a:latin typeface="+mj-lt"/>
              <a:cs typeface="Times New Roman" pitchFamily="18" charset="0"/>
            </a:endParaRPr>
          </a:p>
        </p:txBody>
      </p:sp>
      <p:sp>
        <p:nvSpPr>
          <p:cNvPr id="109" name="Rectangle 27"/>
          <p:cNvSpPr>
            <a:spLocks noChangeArrowheads="1"/>
          </p:cNvSpPr>
          <p:nvPr/>
        </p:nvSpPr>
        <p:spPr bwMode="auto">
          <a:xfrm>
            <a:off x="8540159" y="2908850"/>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2007</a:t>
            </a:r>
            <a:endParaRPr lang="en-US" sz="1200" b="0" dirty="0">
              <a:solidFill>
                <a:srgbClr val="000000"/>
              </a:solidFill>
              <a:latin typeface="+mj-lt"/>
              <a:cs typeface="Times New Roman" pitchFamily="18" charset="0"/>
            </a:endParaRPr>
          </a:p>
        </p:txBody>
      </p:sp>
      <p:sp>
        <p:nvSpPr>
          <p:cNvPr id="111" name="Line 41"/>
          <p:cNvSpPr>
            <a:spLocks noChangeShapeType="1"/>
          </p:cNvSpPr>
          <p:nvPr/>
        </p:nvSpPr>
        <p:spPr bwMode="auto">
          <a:xfrm>
            <a:off x="5951827" y="2800827"/>
            <a:ext cx="0" cy="92075"/>
          </a:xfrm>
          <a:prstGeom prst="line">
            <a:avLst/>
          </a:prstGeom>
          <a:noFill/>
          <a:ln w="28575">
            <a:solidFill>
              <a:srgbClr val="000000"/>
            </a:solidFill>
            <a:round/>
            <a:headEnd/>
            <a:tailEnd/>
          </a:ln>
          <a:effectLst/>
        </p:spPr>
        <p:txBody>
          <a:bodyPr>
            <a:prstTxWarp prst="textNoShape">
              <a:avLst/>
            </a:prstTxWarp>
          </a:bodyPr>
          <a:lstStyle/>
          <a:p>
            <a:endParaRPr lang="en-US" sz="1200">
              <a:latin typeface="+mj-lt"/>
              <a:cs typeface="Times New Roman" pitchFamily="18" charset="0"/>
            </a:endParaRPr>
          </a:p>
        </p:txBody>
      </p:sp>
      <p:sp>
        <p:nvSpPr>
          <p:cNvPr id="112" name="Line 42"/>
          <p:cNvSpPr>
            <a:spLocks noChangeShapeType="1"/>
          </p:cNvSpPr>
          <p:nvPr/>
        </p:nvSpPr>
        <p:spPr bwMode="auto">
          <a:xfrm>
            <a:off x="6738691" y="2800827"/>
            <a:ext cx="0" cy="92075"/>
          </a:xfrm>
          <a:prstGeom prst="line">
            <a:avLst/>
          </a:prstGeom>
          <a:noFill/>
          <a:ln w="28575">
            <a:solidFill>
              <a:srgbClr val="000000"/>
            </a:solidFill>
            <a:round/>
            <a:headEnd/>
            <a:tailEnd/>
          </a:ln>
          <a:effectLst/>
        </p:spPr>
        <p:txBody>
          <a:bodyPr>
            <a:prstTxWarp prst="textNoShape">
              <a:avLst/>
            </a:prstTxWarp>
          </a:bodyPr>
          <a:lstStyle/>
          <a:p>
            <a:endParaRPr lang="en-US" sz="1200">
              <a:latin typeface="+mj-lt"/>
              <a:cs typeface="Times New Roman" pitchFamily="18" charset="0"/>
            </a:endParaRPr>
          </a:p>
        </p:txBody>
      </p:sp>
      <p:sp>
        <p:nvSpPr>
          <p:cNvPr id="113" name="Line 43"/>
          <p:cNvSpPr>
            <a:spLocks noChangeShapeType="1"/>
          </p:cNvSpPr>
          <p:nvPr/>
        </p:nvSpPr>
        <p:spPr bwMode="auto">
          <a:xfrm>
            <a:off x="7525315" y="2800827"/>
            <a:ext cx="0" cy="92075"/>
          </a:xfrm>
          <a:prstGeom prst="line">
            <a:avLst/>
          </a:prstGeom>
          <a:noFill/>
          <a:ln w="28575">
            <a:solidFill>
              <a:srgbClr val="000000"/>
            </a:solidFill>
            <a:round/>
            <a:headEnd/>
            <a:tailEnd/>
          </a:ln>
          <a:effectLst/>
        </p:spPr>
        <p:txBody>
          <a:bodyPr>
            <a:prstTxWarp prst="textNoShape">
              <a:avLst/>
            </a:prstTxWarp>
          </a:bodyPr>
          <a:lstStyle/>
          <a:p>
            <a:endParaRPr lang="en-US" sz="1200">
              <a:latin typeface="+mj-lt"/>
              <a:cs typeface="Times New Roman" pitchFamily="18" charset="0"/>
            </a:endParaRPr>
          </a:p>
        </p:txBody>
      </p:sp>
      <p:sp>
        <p:nvSpPr>
          <p:cNvPr id="114" name="Line 43"/>
          <p:cNvSpPr>
            <a:spLocks noChangeShapeType="1"/>
          </p:cNvSpPr>
          <p:nvPr/>
        </p:nvSpPr>
        <p:spPr bwMode="auto">
          <a:xfrm>
            <a:off x="8705367" y="2800827"/>
            <a:ext cx="0" cy="92075"/>
          </a:xfrm>
          <a:prstGeom prst="line">
            <a:avLst/>
          </a:prstGeom>
          <a:noFill/>
          <a:ln w="28575">
            <a:solidFill>
              <a:srgbClr val="000000"/>
            </a:solidFill>
            <a:round/>
            <a:headEnd/>
            <a:tailEnd/>
          </a:ln>
          <a:effectLst/>
        </p:spPr>
        <p:txBody>
          <a:bodyPr>
            <a:prstTxWarp prst="textNoShape">
              <a:avLst/>
            </a:prstTxWarp>
          </a:bodyPr>
          <a:lstStyle/>
          <a:p>
            <a:endParaRPr lang="en-US" sz="1200">
              <a:latin typeface="+mj-lt"/>
              <a:cs typeface="Times New Roman" pitchFamily="18" charset="0"/>
            </a:endParaRPr>
          </a:p>
        </p:txBody>
      </p:sp>
      <p:sp>
        <p:nvSpPr>
          <p:cNvPr id="115" name="Line 41"/>
          <p:cNvSpPr>
            <a:spLocks noChangeShapeType="1"/>
          </p:cNvSpPr>
          <p:nvPr/>
        </p:nvSpPr>
        <p:spPr bwMode="auto">
          <a:xfrm>
            <a:off x="5544799" y="2800827"/>
            <a:ext cx="0" cy="92075"/>
          </a:xfrm>
          <a:prstGeom prst="line">
            <a:avLst/>
          </a:prstGeom>
          <a:noFill/>
          <a:ln w="28575">
            <a:solidFill>
              <a:srgbClr val="000000"/>
            </a:solidFill>
            <a:round/>
            <a:headEnd/>
            <a:tailEnd/>
          </a:ln>
          <a:effectLst/>
        </p:spPr>
        <p:txBody>
          <a:bodyPr>
            <a:prstTxWarp prst="textNoShape">
              <a:avLst/>
            </a:prstTxWarp>
          </a:bodyPr>
          <a:lstStyle/>
          <a:p>
            <a:endParaRPr lang="en-US" sz="1200">
              <a:latin typeface="+mj-lt"/>
              <a:cs typeface="Times New Roman" pitchFamily="18" charset="0"/>
            </a:endParaRPr>
          </a:p>
        </p:txBody>
      </p:sp>
      <p:sp>
        <p:nvSpPr>
          <p:cNvPr id="116" name="Line 43"/>
          <p:cNvSpPr>
            <a:spLocks noChangeShapeType="1"/>
          </p:cNvSpPr>
          <p:nvPr/>
        </p:nvSpPr>
        <p:spPr bwMode="auto">
          <a:xfrm>
            <a:off x="7136575" y="2800827"/>
            <a:ext cx="0" cy="92075"/>
          </a:xfrm>
          <a:prstGeom prst="line">
            <a:avLst/>
          </a:prstGeom>
          <a:noFill/>
          <a:ln w="28575">
            <a:solidFill>
              <a:srgbClr val="000000"/>
            </a:solidFill>
            <a:round/>
            <a:headEnd/>
            <a:tailEnd/>
          </a:ln>
          <a:effectLst/>
        </p:spPr>
        <p:txBody>
          <a:bodyPr>
            <a:prstTxWarp prst="textNoShape">
              <a:avLst/>
            </a:prstTxWarp>
          </a:bodyPr>
          <a:lstStyle/>
          <a:p>
            <a:endParaRPr lang="en-US" sz="1200">
              <a:latin typeface="+mj-lt"/>
              <a:cs typeface="Times New Roman" pitchFamily="18" charset="0"/>
            </a:endParaRPr>
          </a:p>
        </p:txBody>
      </p:sp>
      <p:sp>
        <p:nvSpPr>
          <p:cNvPr id="117" name="Line 41"/>
          <p:cNvSpPr>
            <a:spLocks noChangeShapeType="1"/>
          </p:cNvSpPr>
          <p:nvPr/>
        </p:nvSpPr>
        <p:spPr bwMode="auto">
          <a:xfrm>
            <a:off x="6349711" y="2800827"/>
            <a:ext cx="0" cy="92075"/>
          </a:xfrm>
          <a:prstGeom prst="line">
            <a:avLst/>
          </a:prstGeom>
          <a:noFill/>
          <a:ln w="28575">
            <a:solidFill>
              <a:srgbClr val="000000"/>
            </a:solidFill>
            <a:round/>
            <a:headEnd/>
            <a:tailEnd/>
          </a:ln>
          <a:effectLst/>
        </p:spPr>
        <p:txBody>
          <a:bodyPr>
            <a:prstTxWarp prst="textNoShape">
              <a:avLst/>
            </a:prstTxWarp>
          </a:bodyPr>
          <a:lstStyle/>
          <a:p>
            <a:endParaRPr lang="en-US" sz="1200">
              <a:latin typeface="+mj-lt"/>
              <a:cs typeface="Times New Roman" pitchFamily="18" charset="0"/>
            </a:endParaRPr>
          </a:p>
        </p:txBody>
      </p:sp>
      <p:sp>
        <p:nvSpPr>
          <p:cNvPr id="118" name="Line 43"/>
          <p:cNvSpPr>
            <a:spLocks noChangeShapeType="1"/>
          </p:cNvSpPr>
          <p:nvPr/>
        </p:nvSpPr>
        <p:spPr bwMode="auto">
          <a:xfrm>
            <a:off x="7914055" y="2800827"/>
            <a:ext cx="0" cy="92075"/>
          </a:xfrm>
          <a:prstGeom prst="line">
            <a:avLst/>
          </a:prstGeom>
          <a:noFill/>
          <a:ln w="28575">
            <a:solidFill>
              <a:srgbClr val="000000"/>
            </a:solidFill>
            <a:round/>
            <a:headEnd/>
            <a:tailEnd/>
          </a:ln>
          <a:effectLst/>
        </p:spPr>
        <p:txBody>
          <a:bodyPr>
            <a:prstTxWarp prst="textNoShape">
              <a:avLst/>
            </a:prstTxWarp>
          </a:bodyPr>
          <a:lstStyle/>
          <a:p>
            <a:endParaRPr lang="en-US" sz="1200">
              <a:latin typeface="+mj-lt"/>
              <a:cs typeface="Times New Roman" pitchFamily="18" charset="0"/>
            </a:endParaRPr>
          </a:p>
        </p:txBody>
      </p:sp>
      <p:sp>
        <p:nvSpPr>
          <p:cNvPr id="119" name="Line 43"/>
          <p:cNvSpPr>
            <a:spLocks noChangeShapeType="1"/>
          </p:cNvSpPr>
          <p:nvPr/>
        </p:nvSpPr>
        <p:spPr bwMode="auto">
          <a:xfrm>
            <a:off x="8316631" y="2800827"/>
            <a:ext cx="0" cy="92075"/>
          </a:xfrm>
          <a:prstGeom prst="line">
            <a:avLst/>
          </a:prstGeom>
          <a:noFill/>
          <a:ln w="28575">
            <a:solidFill>
              <a:srgbClr val="000000"/>
            </a:solidFill>
            <a:round/>
            <a:headEnd/>
            <a:tailEnd/>
          </a:ln>
          <a:effectLst/>
        </p:spPr>
        <p:txBody>
          <a:bodyPr>
            <a:prstTxWarp prst="textNoShape">
              <a:avLst/>
            </a:prstTxWarp>
          </a:bodyPr>
          <a:lstStyle/>
          <a:p>
            <a:endParaRPr lang="en-US" sz="1200">
              <a:latin typeface="+mj-lt"/>
              <a:cs typeface="Times New Roman" pitchFamily="18" charset="0"/>
            </a:endParaRPr>
          </a:p>
        </p:txBody>
      </p:sp>
      <p:sp>
        <p:nvSpPr>
          <p:cNvPr id="121" name="Rectangle 27"/>
          <p:cNvSpPr>
            <a:spLocks noChangeArrowheads="1"/>
          </p:cNvSpPr>
          <p:nvPr/>
        </p:nvSpPr>
        <p:spPr bwMode="auto">
          <a:xfrm>
            <a:off x="5053247" y="6165587"/>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1998</a:t>
            </a:r>
            <a:endParaRPr lang="en-US" sz="1200" b="0" dirty="0">
              <a:solidFill>
                <a:srgbClr val="000000"/>
              </a:solidFill>
              <a:latin typeface="+mj-lt"/>
              <a:cs typeface="Times New Roman" pitchFamily="18" charset="0"/>
            </a:endParaRPr>
          </a:p>
        </p:txBody>
      </p:sp>
      <p:sp>
        <p:nvSpPr>
          <p:cNvPr id="122" name="Rectangle 27"/>
          <p:cNvSpPr>
            <a:spLocks noChangeArrowheads="1"/>
          </p:cNvSpPr>
          <p:nvPr/>
        </p:nvSpPr>
        <p:spPr bwMode="auto">
          <a:xfrm>
            <a:off x="5447455" y="6165587"/>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1999</a:t>
            </a:r>
            <a:endParaRPr lang="en-US" sz="1200" b="0" dirty="0">
              <a:solidFill>
                <a:srgbClr val="000000"/>
              </a:solidFill>
              <a:latin typeface="+mj-lt"/>
              <a:cs typeface="Times New Roman" pitchFamily="18" charset="0"/>
            </a:endParaRPr>
          </a:p>
        </p:txBody>
      </p:sp>
      <p:sp>
        <p:nvSpPr>
          <p:cNvPr id="123" name="Rectangle 27"/>
          <p:cNvSpPr>
            <a:spLocks noChangeArrowheads="1"/>
          </p:cNvSpPr>
          <p:nvPr/>
        </p:nvSpPr>
        <p:spPr bwMode="auto">
          <a:xfrm>
            <a:off x="5841663" y="6165587"/>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2000</a:t>
            </a:r>
            <a:endParaRPr lang="en-US" sz="1200" b="0" dirty="0">
              <a:solidFill>
                <a:srgbClr val="000000"/>
              </a:solidFill>
              <a:latin typeface="+mj-lt"/>
              <a:cs typeface="Times New Roman" pitchFamily="18" charset="0"/>
            </a:endParaRPr>
          </a:p>
        </p:txBody>
      </p:sp>
      <p:sp>
        <p:nvSpPr>
          <p:cNvPr id="124" name="Rectangle 27"/>
          <p:cNvSpPr>
            <a:spLocks noChangeArrowheads="1"/>
          </p:cNvSpPr>
          <p:nvPr/>
        </p:nvSpPr>
        <p:spPr bwMode="auto">
          <a:xfrm>
            <a:off x="6235871" y="6165587"/>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2001</a:t>
            </a:r>
            <a:endParaRPr lang="en-US" sz="1200" b="0" dirty="0">
              <a:solidFill>
                <a:srgbClr val="000000"/>
              </a:solidFill>
              <a:latin typeface="+mj-lt"/>
              <a:cs typeface="Times New Roman" pitchFamily="18" charset="0"/>
            </a:endParaRPr>
          </a:p>
        </p:txBody>
      </p:sp>
      <p:sp>
        <p:nvSpPr>
          <p:cNvPr id="125" name="Rectangle 27"/>
          <p:cNvSpPr>
            <a:spLocks noChangeArrowheads="1"/>
          </p:cNvSpPr>
          <p:nvPr/>
        </p:nvSpPr>
        <p:spPr bwMode="auto">
          <a:xfrm>
            <a:off x="6630079" y="6165587"/>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2002</a:t>
            </a:r>
            <a:endParaRPr lang="en-US" sz="1200" b="0" dirty="0">
              <a:solidFill>
                <a:srgbClr val="000000"/>
              </a:solidFill>
              <a:latin typeface="+mj-lt"/>
              <a:cs typeface="Times New Roman" pitchFamily="18" charset="0"/>
            </a:endParaRPr>
          </a:p>
        </p:txBody>
      </p:sp>
      <p:sp>
        <p:nvSpPr>
          <p:cNvPr id="168" name="Rectangle 27"/>
          <p:cNvSpPr>
            <a:spLocks noChangeArrowheads="1"/>
          </p:cNvSpPr>
          <p:nvPr/>
        </p:nvSpPr>
        <p:spPr bwMode="auto">
          <a:xfrm>
            <a:off x="7024287" y="6165587"/>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2003</a:t>
            </a:r>
            <a:endParaRPr lang="en-US" sz="1200" b="0" dirty="0">
              <a:solidFill>
                <a:srgbClr val="000000"/>
              </a:solidFill>
              <a:latin typeface="+mj-lt"/>
              <a:cs typeface="Times New Roman" pitchFamily="18" charset="0"/>
            </a:endParaRPr>
          </a:p>
        </p:txBody>
      </p:sp>
      <p:sp>
        <p:nvSpPr>
          <p:cNvPr id="169" name="Rectangle 27"/>
          <p:cNvSpPr>
            <a:spLocks noChangeArrowheads="1"/>
          </p:cNvSpPr>
          <p:nvPr/>
        </p:nvSpPr>
        <p:spPr bwMode="auto">
          <a:xfrm>
            <a:off x="7418495" y="6165587"/>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2004</a:t>
            </a:r>
            <a:endParaRPr lang="en-US" sz="1200" b="0" dirty="0">
              <a:solidFill>
                <a:srgbClr val="000000"/>
              </a:solidFill>
              <a:latin typeface="+mj-lt"/>
              <a:cs typeface="Times New Roman" pitchFamily="18" charset="0"/>
            </a:endParaRPr>
          </a:p>
        </p:txBody>
      </p:sp>
      <p:sp>
        <p:nvSpPr>
          <p:cNvPr id="170" name="Rectangle 27"/>
          <p:cNvSpPr>
            <a:spLocks noChangeArrowheads="1"/>
          </p:cNvSpPr>
          <p:nvPr/>
        </p:nvSpPr>
        <p:spPr bwMode="auto">
          <a:xfrm>
            <a:off x="7812703" y="6165587"/>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2005</a:t>
            </a:r>
            <a:endParaRPr lang="en-US" sz="1200" b="0" dirty="0">
              <a:solidFill>
                <a:srgbClr val="000000"/>
              </a:solidFill>
              <a:latin typeface="+mj-lt"/>
              <a:cs typeface="Times New Roman" pitchFamily="18" charset="0"/>
            </a:endParaRPr>
          </a:p>
        </p:txBody>
      </p:sp>
      <p:sp>
        <p:nvSpPr>
          <p:cNvPr id="171" name="Rectangle 27"/>
          <p:cNvSpPr>
            <a:spLocks noChangeArrowheads="1"/>
          </p:cNvSpPr>
          <p:nvPr/>
        </p:nvSpPr>
        <p:spPr bwMode="auto">
          <a:xfrm>
            <a:off x="8206911" y="6165587"/>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2006</a:t>
            </a:r>
            <a:endParaRPr lang="en-US" sz="1200" b="0" dirty="0">
              <a:solidFill>
                <a:srgbClr val="000000"/>
              </a:solidFill>
              <a:latin typeface="+mj-lt"/>
              <a:cs typeface="Times New Roman" pitchFamily="18" charset="0"/>
            </a:endParaRPr>
          </a:p>
        </p:txBody>
      </p:sp>
      <p:sp>
        <p:nvSpPr>
          <p:cNvPr id="172" name="Rectangle 27"/>
          <p:cNvSpPr>
            <a:spLocks noChangeArrowheads="1"/>
          </p:cNvSpPr>
          <p:nvPr/>
        </p:nvSpPr>
        <p:spPr bwMode="auto">
          <a:xfrm>
            <a:off x="8601119" y="6165587"/>
            <a:ext cx="314189"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2007</a:t>
            </a:r>
            <a:endParaRPr lang="en-US" sz="1200" b="0" dirty="0">
              <a:solidFill>
                <a:srgbClr val="000000"/>
              </a:solidFill>
              <a:latin typeface="+mj-lt"/>
              <a:cs typeface="Times New Roman" pitchFamily="18" charset="0"/>
            </a:endParaRPr>
          </a:p>
        </p:txBody>
      </p:sp>
      <p:sp>
        <p:nvSpPr>
          <p:cNvPr id="173" name="Line 41"/>
          <p:cNvSpPr>
            <a:spLocks noChangeShapeType="1"/>
          </p:cNvSpPr>
          <p:nvPr/>
        </p:nvSpPr>
        <p:spPr bwMode="auto">
          <a:xfrm>
            <a:off x="6012787" y="606670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74" name="Line 42"/>
          <p:cNvSpPr>
            <a:spLocks noChangeShapeType="1"/>
          </p:cNvSpPr>
          <p:nvPr/>
        </p:nvSpPr>
        <p:spPr bwMode="auto">
          <a:xfrm>
            <a:off x="6799651" y="606670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75" name="Line 43"/>
          <p:cNvSpPr>
            <a:spLocks noChangeShapeType="1"/>
          </p:cNvSpPr>
          <p:nvPr/>
        </p:nvSpPr>
        <p:spPr bwMode="auto">
          <a:xfrm>
            <a:off x="7586275" y="606670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76" name="Line 43"/>
          <p:cNvSpPr>
            <a:spLocks noChangeShapeType="1"/>
          </p:cNvSpPr>
          <p:nvPr/>
        </p:nvSpPr>
        <p:spPr bwMode="auto">
          <a:xfrm>
            <a:off x="8766327" y="606670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77" name="Line 41"/>
          <p:cNvSpPr>
            <a:spLocks noChangeShapeType="1"/>
          </p:cNvSpPr>
          <p:nvPr/>
        </p:nvSpPr>
        <p:spPr bwMode="auto">
          <a:xfrm>
            <a:off x="5605759" y="606670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78" name="Line 43"/>
          <p:cNvSpPr>
            <a:spLocks noChangeShapeType="1"/>
          </p:cNvSpPr>
          <p:nvPr/>
        </p:nvSpPr>
        <p:spPr bwMode="auto">
          <a:xfrm>
            <a:off x="7197535" y="606670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79" name="Line 41"/>
          <p:cNvSpPr>
            <a:spLocks noChangeShapeType="1"/>
          </p:cNvSpPr>
          <p:nvPr/>
        </p:nvSpPr>
        <p:spPr bwMode="auto">
          <a:xfrm>
            <a:off x="6410671" y="606670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80" name="Line 43"/>
          <p:cNvSpPr>
            <a:spLocks noChangeShapeType="1"/>
          </p:cNvSpPr>
          <p:nvPr/>
        </p:nvSpPr>
        <p:spPr bwMode="auto">
          <a:xfrm>
            <a:off x="7975015" y="606670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81" name="Line 43"/>
          <p:cNvSpPr>
            <a:spLocks noChangeShapeType="1"/>
          </p:cNvSpPr>
          <p:nvPr/>
        </p:nvSpPr>
        <p:spPr bwMode="auto">
          <a:xfrm>
            <a:off x="8377591" y="606670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82" name="Rectangle 27"/>
          <p:cNvSpPr>
            <a:spLocks noChangeArrowheads="1"/>
          </p:cNvSpPr>
          <p:nvPr/>
        </p:nvSpPr>
        <p:spPr bwMode="auto">
          <a:xfrm>
            <a:off x="5711473" y="3581092"/>
            <a:ext cx="2695545" cy="430887"/>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1" i="1" dirty="0" smtClean="0">
                <a:solidFill>
                  <a:srgbClr val="1F1A17"/>
                </a:solidFill>
                <a:latin typeface="+mj-lt"/>
                <a:cs typeface="Times New Roman" pitchFamily="18" charset="0"/>
              </a:rPr>
              <a:t>Share of Fannie Mae &amp; Freddie Mac </a:t>
            </a:r>
            <a:br>
              <a:rPr lang="en-US" sz="1400" b="1" i="1" dirty="0" smtClean="0">
                <a:solidFill>
                  <a:srgbClr val="1F1A17"/>
                </a:solidFill>
                <a:latin typeface="+mj-lt"/>
                <a:cs typeface="Times New Roman" pitchFamily="18" charset="0"/>
              </a:rPr>
            </a:br>
            <a:r>
              <a:rPr lang="en-US" sz="1400" b="1" i="1" dirty="0" smtClean="0">
                <a:solidFill>
                  <a:srgbClr val="1F1A17"/>
                </a:solidFill>
                <a:latin typeface="+mj-lt"/>
                <a:cs typeface="Times New Roman" pitchFamily="18" charset="0"/>
              </a:rPr>
              <a:t>loans with less than 5% down</a:t>
            </a:r>
            <a:endParaRPr lang="en-US" sz="1400" b="1" i="1" dirty="0">
              <a:solidFill>
                <a:srgbClr val="000000"/>
              </a:solidFill>
              <a:latin typeface="+mj-lt"/>
              <a:cs typeface="Times New Roman" pitchFamily="18" charset="0"/>
            </a:endParaRPr>
          </a:p>
        </p:txBody>
      </p:sp>
      <p:sp>
        <p:nvSpPr>
          <p:cNvPr id="183" name="Rectangle 27"/>
          <p:cNvSpPr>
            <a:spLocks noChangeArrowheads="1"/>
          </p:cNvSpPr>
          <p:nvPr/>
        </p:nvSpPr>
        <p:spPr bwMode="auto">
          <a:xfrm>
            <a:off x="5921396" y="203164"/>
            <a:ext cx="2210542" cy="430887"/>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1" i="1" dirty="0" smtClean="0">
                <a:solidFill>
                  <a:srgbClr val="1F1A17"/>
                </a:solidFill>
                <a:latin typeface="+mj-lt"/>
                <a:cs typeface="Times New Roman" pitchFamily="18" charset="0"/>
              </a:rPr>
              <a:t>Number of loans extended by </a:t>
            </a:r>
            <a:br>
              <a:rPr lang="en-US" sz="1400" b="1" i="1" dirty="0" smtClean="0">
                <a:solidFill>
                  <a:srgbClr val="1F1A17"/>
                </a:solidFill>
                <a:latin typeface="+mj-lt"/>
                <a:cs typeface="Times New Roman" pitchFamily="18" charset="0"/>
              </a:rPr>
            </a:br>
            <a:r>
              <a:rPr lang="en-US" sz="1400" b="1" i="1" dirty="0" smtClean="0">
                <a:solidFill>
                  <a:srgbClr val="1F1A17"/>
                </a:solidFill>
                <a:latin typeface="+mj-lt"/>
                <a:cs typeface="Times New Roman" pitchFamily="18" charset="0"/>
              </a:rPr>
              <a:t>Fannie Mae &amp; Freddie Mac </a:t>
            </a:r>
            <a:endParaRPr lang="en-US" sz="1400" b="1" i="1" dirty="0">
              <a:solidFill>
                <a:srgbClr val="000000"/>
              </a:solidFill>
              <a:latin typeface="+mj-lt"/>
              <a:cs typeface="Times New Roman" pitchFamily="18" charset="0"/>
            </a:endParaRPr>
          </a:p>
        </p:txBody>
      </p:sp>
      <p:sp>
        <p:nvSpPr>
          <p:cNvPr id="184" name="Rectangle 27"/>
          <p:cNvSpPr>
            <a:spLocks noChangeArrowheads="1"/>
          </p:cNvSpPr>
          <p:nvPr/>
        </p:nvSpPr>
        <p:spPr bwMode="auto">
          <a:xfrm>
            <a:off x="4912180" y="5493563"/>
            <a:ext cx="189154"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5%</a:t>
            </a:r>
            <a:endParaRPr lang="en-US" sz="1200" b="0" dirty="0">
              <a:solidFill>
                <a:srgbClr val="000000"/>
              </a:solidFill>
              <a:latin typeface="+mj-lt"/>
              <a:cs typeface="Times New Roman" pitchFamily="18" charset="0"/>
            </a:endParaRPr>
          </a:p>
        </p:txBody>
      </p:sp>
      <p:sp>
        <p:nvSpPr>
          <p:cNvPr id="185" name="Rectangle 27"/>
          <p:cNvSpPr>
            <a:spLocks noChangeArrowheads="1"/>
          </p:cNvSpPr>
          <p:nvPr/>
        </p:nvSpPr>
        <p:spPr bwMode="auto">
          <a:xfrm>
            <a:off x="4833632" y="4978451"/>
            <a:ext cx="267702"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10%</a:t>
            </a:r>
            <a:endParaRPr lang="en-US" sz="1200" b="0" dirty="0">
              <a:solidFill>
                <a:srgbClr val="000000"/>
              </a:solidFill>
              <a:latin typeface="+mj-lt"/>
              <a:cs typeface="Times New Roman" pitchFamily="18" charset="0"/>
            </a:endParaRPr>
          </a:p>
        </p:txBody>
      </p:sp>
      <p:sp>
        <p:nvSpPr>
          <p:cNvPr id="186" name="Rectangle 27"/>
          <p:cNvSpPr>
            <a:spLocks noChangeArrowheads="1"/>
          </p:cNvSpPr>
          <p:nvPr/>
        </p:nvSpPr>
        <p:spPr bwMode="auto">
          <a:xfrm>
            <a:off x="4833632" y="4512107"/>
            <a:ext cx="267702"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15%</a:t>
            </a:r>
            <a:endParaRPr lang="en-US" sz="1200" b="0" dirty="0">
              <a:solidFill>
                <a:srgbClr val="000000"/>
              </a:solidFill>
              <a:latin typeface="+mj-lt"/>
              <a:cs typeface="Times New Roman" pitchFamily="18" charset="0"/>
            </a:endParaRPr>
          </a:p>
        </p:txBody>
      </p:sp>
      <p:sp>
        <p:nvSpPr>
          <p:cNvPr id="187" name="Rectangle 27"/>
          <p:cNvSpPr>
            <a:spLocks noChangeArrowheads="1"/>
          </p:cNvSpPr>
          <p:nvPr/>
        </p:nvSpPr>
        <p:spPr bwMode="auto">
          <a:xfrm>
            <a:off x="4833632" y="3996995"/>
            <a:ext cx="267702"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a:t>
            </a:r>
            <a:endParaRPr lang="en-US" sz="1200" b="0" dirty="0">
              <a:solidFill>
                <a:srgbClr val="000000"/>
              </a:solidFill>
              <a:latin typeface="+mj-lt"/>
              <a:cs typeface="Times New Roman" pitchFamily="18" charset="0"/>
            </a:endParaRPr>
          </a:p>
        </p:txBody>
      </p:sp>
      <p:sp>
        <p:nvSpPr>
          <p:cNvPr id="188" name="Rectangle 27"/>
          <p:cNvSpPr>
            <a:spLocks noChangeArrowheads="1"/>
          </p:cNvSpPr>
          <p:nvPr/>
        </p:nvSpPr>
        <p:spPr bwMode="auto">
          <a:xfrm>
            <a:off x="4833632" y="3500171"/>
            <a:ext cx="267702"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25%</a:t>
            </a:r>
            <a:endParaRPr lang="en-US" sz="1200" b="0" dirty="0">
              <a:solidFill>
                <a:srgbClr val="000000"/>
              </a:solidFill>
              <a:latin typeface="+mj-lt"/>
              <a:cs typeface="Times New Roman" pitchFamily="18" charset="0"/>
            </a:endParaRPr>
          </a:p>
        </p:txBody>
      </p:sp>
      <p:sp>
        <p:nvSpPr>
          <p:cNvPr id="189" name="Rectangle 27"/>
          <p:cNvSpPr>
            <a:spLocks noChangeArrowheads="1"/>
          </p:cNvSpPr>
          <p:nvPr/>
        </p:nvSpPr>
        <p:spPr bwMode="auto">
          <a:xfrm>
            <a:off x="4742626" y="2316726"/>
            <a:ext cx="306174"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100k</a:t>
            </a:r>
            <a:endParaRPr lang="en-US" sz="1200" b="0" dirty="0">
              <a:solidFill>
                <a:srgbClr val="000000"/>
              </a:solidFill>
              <a:latin typeface="+mj-lt"/>
              <a:cs typeface="Times New Roman" pitchFamily="18" charset="0"/>
            </a:endParaRPr>
          </a:p>
        </p:txBody>
      </p:sp>
      <p:sp>
        <p:nvSpPr>
          <p:cNvPr id="190" name="Rectangle 27"/>
          <p:cNvSpPr>
            <a:spLocks noChangeArrowheads="1"/>
          </p:cNvSpPr>
          <p:nvPr/>
        </p:nvSpPr>
        <p:spPr bwMode="auto">
          <a:xfrm>
            <a:off x="4742626" y="1947918"/>
            <a:ext cx="306174"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200k</a:t>
            </a:r>
            <a:endParaRPr lang="en-US" sz="1200" b="0" dirty="0">
              <a:solidFill>
                <a:srgbClr val="000000"/>
              </a:solidFill>
              <a:latin typeface="+mj-lt"/>
              <a:cs typeface="Times New Roman" pitchFamily="18" charset="0"/>
            </a:endParaRPr>
          </a:p>
        </p:txBody>
      </p:sp>
      <p:sp>
        <p:nvSpPr>
          <p:cNvPr id="194" name="Rectangle 27"/>
          <p:cNvSpPr>
            <a:spLocks noChangeArrowheads="1"/>
          </p:cNvSpPr>
          <p:nvPr/>
        </p:nvSpPr>
        <p:spPr bwMode="auto">
          <a:xfrm>
            <a:off x="4742626" y="1614283"/>
            <a:ext cx="306174"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300k</a:t>
            </a:r>
            <a:endParaRPr lang="en-US" sz="1200" b="0" dirty="0">
              <a:solidFill>
                <a:srgbClr val="000000"/>
              </a:solidFill>
              <a:latin typeface="+mj-lt"/>
              <a:cs typeface="Times New Roman" pitchFamily="18" charset="0"/>
            </a:endParaRPr>
          </a:p>
        </p:txBody>
      </p:sp>
      <p:sp>
        <p:nvSpPr>
          <p:cNvPr id="195" name="Rectangle 27"/>
          <p:cNvSpPr>
            <a:spLocks noChangeArrowheads="1"/>
          </p:cNvSpPr>
          <p:nvPr/>
        </p:nvSpPr>
        <p:spPr bwMode="auto">
          <a:xfrm>
            <a:off x="4742626" y="1245475"/>
            <a:ext cx="306174"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400k</a:t>
            </a:r>
            <a:endParaRPr lang="en-US" sz="1200" b="0" dirty="0">
              <a:solidFill>
                <a:srgbClr val="000000"/>
              </a:solidFill>
              <a:latin typeface="+mj-lt"/>
              <a:cs typeface="Times New Roman" pitchFamily="18" charset="0"/>
            </a:endParaRPr>
          </a:p>
        </p:txBody>
      </p:sp>
      <p:sp>
        <p:nvSpPr>
          <p:cNvPr id="197" name="Rectangle 27"/>
          <p:cNvSpPr>
            <a:spLocks noChangeArrowheads="1"/>
          </p:cNvSpPr>
          <p:nvPr/>
        </p:nvSpPr>
        <p:spPr bwMode="auto">
          <a:xfrm>
            <a:off x="4742626" y="904212"/>
            <a:ext cx="306174"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500k</a:t>
            </a:r>
            <a:endParaRPr lang="en-US" sz="1200" b="0" dirty="0">
              <a:solidFill>
                <a:srgbClr val="000000"/>
              </a:solidFill>
              <a:latin typeface="+mj-lt"/>
              <a:cs typeface="Times New Roman" pitchFamily="18" charset="0"/>
            </a:endParaRPr>
          </a:p>
        </p:txBody>
      </p:sp>
      <p:sp>
        <p:nvSpPr>
          <p:cNvPr id="239" name="Rectangle 27"/>
          <p:cNvSpPr>
            <a:spLocks noChangeArrowheads="1"/>
          </p:cNvSpPr>
          <p:nvPr/>
        </p:nvSpPr>
        <p:spPr bwMode="auto">
          <a:xfrm>
            <a:off x="4742626" y="535404"/>
            <a:ext cx="306174" cy="184666"/>
          </a:xfrm>
          <a:prstGeom prst="rect">
            <a:avLst/>
          </a:prstGeom>
          <a:noFill/>
          <a:ln w="9525">
            <a:noFill/>
            <a:miter lim="800000"/>
            <a:headEnd/>
            <a:tailEnd/>
          </a:ln>
        </p:spPr>
        <p:txBody>
          <a:bodyPr wrap="none" lIns="0" tIns="0" rIns="0" bIns="0">
            <a:prstTxWarp prst="textNoShape">
              <a:avLst/>
            </a:prstTxWarp>
            <a:spAutoFit/>
          </a:bodyPr>
          <a:lstStyle/>
          <a:p>
            <a:r>
              <a:rPr lang="en-US" sz="1200" b="0" dirty="0" smtClean="0">
                <a:solidFill>
                  <a:srgbClr val="1F1A17"/>
                </a:solidFill>
                <a:latin typeface="+mj-lt"/>
                <a:cs typeface="Times New Roman" pitchFamily="18" charset="0"/>
              </a:rPr>
              <a:t>600k</a:t>
            </a:r>
            <a:endParaRPr lang="en-US" sz="1200" b="0" dirty="0">
              <a:solidFill>
                <a:srgbClr val="000000"/>
              </a:solidFill>
              <a:latin typeface="+mj-lt"/>
              <a:cs typeface="Times New Roman" pitchFamily="18" charset="0"/>
            </a:endParaRPr>
          </a:p>
        </p:txBody>
      </p:sp>
      <p:sp>
        <p:nvSpPr>
          <p:cNvPr id="13" name="Freeform 12"/>
          <p:cNvSpPr/>
          <p:nvPr/>
        </p:nvSpPr>
        <p:spPr>
          <a:xfrm>
            <a:off x="5184648" y="583353"/>
            <a:ext cx="3529584" cy="1920240"/>
          </a:xfrm>
          <a:custGeom>
            <a:avLst/>
            <a:gdLst>
              <a:gd name="connsiteX0" fmla="*/ 0 w 3529584"/>
              <a:gd name="connsiteY0" fmla="*/ 1920240 h 1920240"/>
              <a:gd name="connsiteX1" fmla="*/ 768096 w 3529584"/>
              <a:gd name="connsiteY1" fmla="*/ 1819656 h 1920240"/>
              <a:gd name="connsiteX2" fmla="*/ 1527048 w 3529584"/>
              <a:gd name="connsiteY2" fmla="*/ 1453896 h 1920240"/>
              <a:gd name="connsiteX3" fmla="*/ 1947672 w 3529584"/>
              <a:gd name="connsiteY3" fmla="*/ 1088136 h 1920240"/>
              <a:gd name="connsiteX4" fmla="*/ 2386584 w 3529584"/>
              <a:gd name="connsiteY4" fmla="*/ 1234440 h 1920240"/>
              <a:gd name="connsiteX5" fmla="*/ 2724912 w 3529584"/>
              <a:gd name="connsiteY5" fmla="*/ 1097280 h 1920240"/>
              <a:gd name="connsiteX6" fmla="*/ 3145536 w 3529584"/>
              <a:gd name="connsiteY6" fmla="*/ 795528 h 1920240"/>
              <a:gd name="connsiteX7" fmla="*/ 3529584 w 3529584"/>
              <a:gd name="connsiteY7" fmla="*/ 0 h 192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9584" h="1920240">
                <a:moveTo>
                  <a:pt x="0" y="1920240"/>
                </a:moveTo>
                <a:lnTo>
                  <a:pt x="768096" y="1819656"/>
                </a:lnTo>
                <a:lnTo>
                  <a:pt x="1527048" y="1453896"/>
                </a:lnTo>
                <a:lnTo>
                  <a:pt x="1947672" y="1088136"/>
                </a:lnTo>
                <a:lnTo>
                  <a:pt x="2386584" y="1234440"/>
                </a:lnTo>
                <a:lnTo>
                  <a:pt x="2724912" y="1097280"/>
                </a:lnTo>
                <a:lnTo>
                  <a:pt x="3145536" y="795528"/>
                </a:lnTo>
                <a:lnTo>
                  <a:pt x="3529584" y="0"/>
                </a:lnTo>
              </a:path>
            </a:pathLst>
          </a:cu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4" name="Freeform 13"/>
          <p:cNvSpPr/>
          <p:nvPr/>
        </p:nvSpPr>
        <p:spPr>
          <a:xfrm>
            <a:off x="5230368" y="3721608"/>
            <a:ext cx="3547872" cy="1947672"/>
          </a:xfrm>
          <a:custGeom>
            <a:avLst/>
            <a:gdLst>
              <a:gd name="connsiteX0" fmla="*/ 0 w 3547872"/>
              <a:gd name="connsiteY0" fmla="*/ 1947672 h 1947672"/>
              <a:gd name="connsiteX1" fmla="*/ 384048 w 3547872"/>
              <a:gd name="connsiteY1" fmla="*/ 1828800 h 1947672"/>
              <a:gd name="connsiteX2" fmla="*/ 786384 w 3547872"/>
              <a:gd name="connsiteY2" fmla="*/ 1856232 h 1947672"/>
              <a:gd name="connsiteX3" fmla="*/ 1179576 w 3547872"/>
              <a:gd name="connsiteY3" fmla="*/ 1645920 h 1947672"/>
              <a:gd name="connsiteX4" fmla="*/ 1591056 w 3547872"/>
              <a:gd name="connsiteY4" fmla="*/ 1545336 h 1947672"/>
              <a:gd name="connsiteX5" fmla="*/ 1947672 w 3547872"/>
              <a:gd name="connsiteY5" fmla="*/ 1133856 h 1947672"/>
              <a:gd name="connsiteX6" fmla="*/ 2377440 w 3547872"/>
              <a:gd name="connsiteY6" fmla="*/ 1243584 h 1947672"/>
              <a:gd name="connsiteX7" fmla="*/ 2761488 w 3547872"/>
              <a:gd name="connsiteY7" fmla="*/ 1143000 h 1947672"/>
              <a:gd name="connsiteX8" fmla="*/ 3154680 w 3547872"/>
              <a:gd name="connsiteY8" fmla="*/ 850392 h 1947672"/>
              <a:gd name="connsiteX9" fmla="*/ 3547872 w 3547872"/>
              <a:gd name="connsiteY9" fmla="*/ 0 h 194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7872" h="1947672">
                <a:moveTo>
                  <a:pt x="0" y="1947672"/>
                </a:moveTo>
                <a:lnTo>
                  <a:pt x="384048" y="1828800"/>
                </a:lnTo>
                <a:lnTo>
                  <a:pt x="786384" y="1856232"/>
                </a:lnTo>
                <a:lnTo>
                  <a:pt x="1179576" y="1645920"/>
                </a:lnTo>
                <a:lnTo>
                  <a:pt x="1591056" y="1545336"/>
                </a:lnTo>
                <a:lnTo>
                  <a:pt x="1947672" y="1133856"/>
                </a:lnTo>
                <a:lnTo>
                  <a:pt x="2377440" y="1243584"/>
                </a:lnTo>
                <a:lnTo>
                  <a:pt x="2761488" y="1143000"/>
                </a:lnTo>
                <a:lnTo>
                  <a:pt x="3154680" y="850392"/>
                </a:lnTo>
                <a:lnTo>
                  <a:pt x="3547872" y="0"/>
                </a:lnTo>
              </a:path>
            </a:pathLst>
          </a:custGeom>
          <a:noFill/>
          <a:ln w="571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40" name="Line 23"/>
          <p:cNvSpPr>
            <a:spLocks noChangeShapeType="1"/>
          </p:cNvSpPr>
          <p:nvPr/>
        </p:nvSpPr>
        <p:spPr bwMode="auto">
          <a:xfrm>
            <a:off x="5091875" y="1006082"/>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41" name="Line 24"/>
          <p:cNvSpPr>
            <a:spLocks noChangeShapeType="1"/>
          </p:cNvSpPr>
          <p:nvPr/>
        </p:nvSpPr>
        <p:spPr bwMode="auto">
          <a:xfrm>
            <a:off x="5091875" y="1719332"/>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42" name="Line 25"/>
          <p:cNvSpPr>
            <a:spLocks noChangeShapeType="1"/>
          </p:cNvSpPr>
          <p:nvPr/>
        </p:nvSpPr>
        <p:spPr bwMode="auto">
          <a:xfrm>
            <a:off x="5091875" y="2071385"/>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43" name="Line 26"/>
          <p:cNvSpPr>
            <a:spLocks noChangeShapeType="1"/>
          </p:cNvSpPr>
          <p:nvPr/>
        </p:nvSpPr>
        <p:spPr bwMode="auto">
          <a:xfrm>
            <a:off x="5091875" y="2414294"/>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44" name="Line 24"/>
          <p:cNvSpPr>
            <a:spLocks noChangeShapeType="1"/>
          </p:cNvSpPr>
          <p:nvPr/>
        </p:nvSpPr>
        <p:spPr bwMode="auto">
          <a:xfrm>
            <a:off x="5091875" y="635741"/>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45" name="Line 25"/>
          <p:cNvSpPr>
            <a:spLocks noChangeShapeType="1"/>
          </p:cNvSpPr>
          <p:nvPr/>
        </p:nvSpPr>
        <p:spPr bwMode="auto">
          <a:xfrm>
            <a:off x="5091875" y="1358135"/>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46" name="Line 25"/>
          <p:cNvSpPr>
            <a:spLocks noChangeShapeType="1"/>
          </p:cNvSpPr>
          <p:nvPr/>
        </p:nvSpPr>
        <p:spPr bwMode="auto">
          <a:xfrm>
            <a:off x="5131499" y="359117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47" name="Line 26"/>
          <p:cNvSpPr>
            <a:spLocks noChangeShapeType="1"/>
          </p:cNvSpPr>
          <p:nvPr/>
        </p:nvSpPr>
        <p:spPr bwMode="auto">
          <a:xfrm>
            <a:off x="5131499" y="4084643"/>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48" name="Line 25"/>
          <p:cNvSpPr>
            <a:spLocks noChangeShapeType="1"/>
          </p:cNvSpPr>
          <p:nvPr/>
        </p:nvSpPr>
        <p:spPr bwMode="auto">
          <a:xfrm>
            <a:off x="5131499" y="4578116"/>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49" name="Line 26"/>
          <p:cNvSpPr>
            <a:spLocks noChangeShapeType="1"/>
          </p:cNvSpPr>
          <p:nvPr/>
        </p:nvSpPr>
        <p:spPr bwMode="auto">
          <a:xfrm>
            <a:off x="5131499" y="5071589"/>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50" name="Line 25"/>
          <p:cNvSpPr>
            <a:spLocks noChangeShapeType="1"/>
          </p:cNvSpPr>
          <p:nvPr/>
        </p:nvSpPr>
        <p:spPr bwMode="auto">
          <a:xfrm>
            <a:off x="5131499" y="5565062"/>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2" name="Line 41"/>
          <p:cNvSpPr>
            <a:spLocks noChangeShapeType="1"/>
          </p:cNvSpPr>
          <p:nvPr/>
        </p:nvSpPr>
        <p:spPr bwMode="auto">
          <a:xfrm>
            <a:off x="5174175" y="2800827"/>
            <a:ext cx="0" cy="92075"/>
          </a:xfrm>
          <a:prstGeom prst="line">
            <a:avLst/>
          </a:prstGeom>
          <a:noFill/>
          <a:ln w="28575">
            <a:solidFill>
              <a:srgbClr val="000000"/>
            </a:solidFill>
            <a:round/>
            <a:headEnd/>
            <a:tailEnd/>
          </a:ln>
          <a:effectLst/>
        </p:spPr>
        <p:txBody>
          <a:bodyPr>
            <a:prstTxWarp prst="textNoShape">
              <a:avLst/>
            </a:prstTxWarp>
          </a:bodyPr>
          <a:lstStyle/>
          <a:p>
            <a:endParaRPr lang="en-US" sz="1200">
              <a:latin typeface="+mj-lt"/>
              <a:cs typeface="Times New Roman" pitchFamily="18" charset="0"/>
            </a:endParaRPr>
          </a:p>
        </p:txBody>
      </p:sp>
      <p:sp>
        <p:nvSpPr>
          <p:cNvPr id="83" name="Line 41"/>
          <p:cNvSpPr>
            <a:spLocks noChangeShapeType="1"/>
          </p:cNvSpPr>
          <p:nvPr/>
        </p:nvSpPr>
        <p:spPr bwMode="auto">
          <a:xfrm>
            <a:off x="5218924" y="606670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Tree>
    <p:extLst>
      <p:ext uri="{BB962C8B-B14F-4D97-AF65-F5344CB8AC3E}">
        <p14:creationId xmlns:p14="http://schemas.microsoft.com/office/powerpoint/2010/main" val="213126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a:prstGeom prst="rect">
            <a:avLst/>
          </a:prstGeom>
        </p:spPr>
        <p:txBody>
          <a:bodyPr/>
          <a:lstStyle/>
          <a:p>
            <a:pPr marL="347663" indent="-347663">
              <a:buNone/>
            </a:pPr>
            <a:r>
              <a:rPr lang="en-US" dirty="0">
                <a:solidFill>
                  <a:srgbClr val="32302A"/>
                </a:solidFill>
              </a:rPr>
              <a:t>1. Why did regulators and the politicians who directed them </a:t>
            </a:r>
            <a:r>
              <a:rPr lang="en-US" dirty="0" smtClean="0">
                <a:solidFill>
                  <a:srgbClr val="32302A"/>
                </a:solidFill>
              </a:rPr>
              <a:t>want to </a:t>
            </a:r>
            <a:r>
              <a:rPr lang="en-US" dirty="0">
                <a:solidFill>
                  <a:srgbClr val="32302A"/>
                </a:solidFill>
              </a:rPr>
              <a:t>make it easier for </a:t>
            </a:r>
            <a:r>
              <a:rPr lang="en-US" dirty="0" smtClean="0">
                <a:solidFill>
                  <a:srgbClr val="32302A"/>
                </a:solidFill>
              </a:rPr>
              <a:t>low- </a:t>
            </a:r>
            <a:r>
              <a:rPr lang="en-US" dirty="0">
                <a:solidFill>
                  <a:srgbClr val="32302A"/>
                </a:solidFill>
              </a:rPr>
              <a:t>and </a:t>
            </a:r>
            <a:r>
              <a:rPr lang="en-US" dirty="0" smtClean="0">
                <a:solidFill>
                  <a:srgbClr val="32302A"/>
                </a:solidFill>
              </a:rPr>
              <a:t>middle-income </a:t>
            </a:r>
            <a:r>
              <a:rPr lang="en-US" dirty="0">
                <a:solidFill>
                  <a:srgbClr val="32302A"/>
                </a:solidFill>
              </a:rPr>
              <a:t>households to borrow more money and obtain a mortgage with little or no down payment</a:t>
            </a:r>
            <a:r>
              <a:rPr lang="en-US" dirty="0" smtClean="0">
                <a:solidFill>
                  <a:srgbClr val="32302A"/>
                </a:solidFill>
              </a:rPr>
              <a:t>?</a:t>
            </a:r>
            <a:br>
              <a:rPr lang="en-US" dirty="0" smtClean="0">
                <a:solidFill>
                  <a:srgbClr val="32302A"/>
                </a:solidFill>
              </a:rPr>
            </a:br>
            <a:endParaRPr lang="en-US" sz="1000" dirty="0">
              <a:solidFill>
                <a:srgbClr val="32302A"/>
              </a:solidFill>
            </a:endParaRPr>
          </a:p>
          <a:p>
            <a:pPr marL="347663" indent="-347663">
              <a:buNone/>
            </a:pPr>
            <a:r>
              <a:rPr lang="en-US" dirty="0">
                <a:solidFill>
                  <a:srgbClr val="32302A"/>
                </a:solidFill>
              </a:rPr>
              <a:t>2. What is the predictable impact of the increase and subprime and Alt-A loans on the default and foreclosure rates? </a:t>
            </a:r>
            <a:r>
              <a:rPr lang="en-US" dirty="0" smtClean="0">
                <a:solidFill>
                  <a:srgbClr val="32302A"/>
                </a:solidFill>
              </a:rPr>
              <a:t>Explain.</a:t>
            </a:r>
            <a:br>
              <a:rPr lang="en-US" dirty="0" smtClean="0">
                <a:solidFill>
                  <a:srgbClr val="32302A"/>
                </a:solidFill>
              </a:rPr>
            </a:br>
            <a:endParaRPr lang="en-US" sz="1000" dirty="0">
              <a:solidFill>
                <a:srgbClr val="32302A"/>
              </a:solidFill>
            </a:endParaRPr>
          </a:p>
          <a:p>
            <a:pPr marL="347663" indent="-347663">
              <a:buNone/>
            </a:pPr>
            <a:r>
              <a:rPr lang="en-US" dirty="0" smtClean="0">
                <a:solidFill>
                  <a:srgbClr val="32302A"/>
                </a:solidFill>
              </a:rPr>
              <a:t>3. What </a:t>
            </a:r>
            <a:r>
              <a:rPr lang="en-US" dirty="0">
                <a:solidFill>
                  <a:srgbClr val="32302A"/>
                </a:solidFill>
              </a:rPr>
              <a:t>impact will an increase in the share of low-down payment loans extended to borrowers have on the future default and foreclosure rates? </a:t>
            </a:r>
          </a:p>
        </p:txBody>
      </p:sp>
    </p:spTree>
    <p:extLst>
      <p:ext uri="{BB962C8B-B14F-4D97-AF65-F5344CB8AC3E}">
        <p14:creationId xmlns:p14="http://schemas.microsoft.com/office/powerpoint/2010/main" val="3772207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17000"/>
            <a:ext cx="8783869" cy="3415923"/>
          </a:xfrm>
        </p:spPr>
        <p:txBody>
          <a:bodyPr/>
          <a:lstStyle/>
          <a:p>
            <a:pPr>
              <a:lnSpc>
                <a:spcPct val="90000"/>
              </a:lnSpc>
            </a:pPr>
            <a:r>
              <a:rPr lang="en-US" dirty="0">
                <a:solidFill>
                  <a:schemeClr val="tx1"/>
                </a:solidFill>
                <a:ea typeface="Times New Roman" pitchFamily="28" charset="0"/>
              </a:rPr>
              <a:t>During </a:t>
            </a:r>
            <a:r>
              <a:rPr lang="en-US" dirty="0" smtClean="0">
                <a:solidFill>
                  <a:schemeClr val="tx1"/>
                </a:solidFill>
                <a:ea typeface="Times New Roman" pitchFamily="28" charset="0"/>
              </a:rPr>
              <a:t>2002-04 </a:t>
            </a:r>
            <a:r>
              <a:rPr lang="en-US" dirty="0">
                <a:solidFill>
                  <a:schemeClr val="tx1"/>
                </a:solidFill>
                <a:ea typeface="Times New Roman" pitchFamily="28" charset="0"/>
              </a:rPr>
              <a:t>the Fed supplied additional reserves to </a:t>
            </a:r>
            <a:r>
              <a:rPr lang="en-US" dirty="0" smtClean="0">
                <a:solidFill>
                  <a:schemeClr val="tx1"/>
                </a:solidFill>
                <a:ea typeface="Times New Roman" pitchFamily="28" charset="0"/>
              </a:rPr>
              <a:t>the </a:t>
            </a:r>
            <a:r>
              <a:rPr lang="en-US" dirty="0">
                <a:solidFill>
                  <a:schemeClr val="tx1"/>
                </a:solidFill>
                <a:ea typeface="Times New Roman" pitchFamily="28" charset="0"/>
              </a:rPr>
              <a:t>banking system </a:t>
            </a:r>
            <a:r>
              <a:rPr lang="en-US" dirty="0" smtClean="0">
                <a:ea typeface="Times New Roman" pitchFamily="28" charset="0"/>
              </a:rPr>
              <a:t>&amp;</a:t>
            </a:r>
            <a:r>
              <a:rPr lang="en-US" dirty="0" smtClean="0">
                <a:solidFill>
                  <a:schemeClr val="tx1"/>
                </a:solidFill>
                <a:ea typeface="Times New Roman" pitchFamily="28" charset="0"/>
              </a:rPr>
              <a:t> </a:t>
            </a:r>
            <a:r>
              <a:rPr lang="en-US" dirty="0">
                <a:solidFill>
                  <a:schemeClr val="tx1"/>
                </a:solidFill>
                <a:ea typeface="Times New Roman" pitchFamily="28" charset="0"/>
              </a:rPr>
              <a:t>kept short-term interest rates </a:t>
            </a:r>
            <a:r>
              <a:rPr lang="en-US" dirty="0" smtClean="0">
                <a:solidFill>
                  <a:schemeClr val="tx1"/>
                </a:solidFill>
                <a:ea typeface="Times New Roman" pitchFamily="28" charset="0"/>
              </a:rPr>
              <a:t>low.</a:t>
            </a:r>
            <a:endParaRPr lang="en-US" dirty="0">
              <a:solidFill>
                <a:schemeClr val="tx1"/>
              </a:solidFill>
              <a:ea typeface="Times New Roman" pitchFamily="28" charset="0"/>
            </a:endParaRPr>
          </a:p>
          <a:p>
            <a:pPr>
              <a:lnSpc>
                <a:spcPct val="90000"/>
              </a:lnSpc>
            </a:pPr>
            <a:r>
              <a:rPr lang="en-US" dirty="0">
                <a:solidFill>
                  <a:schemeClr val="tx1"/>
                </a:solidFill>
                <a:ea typeface="Times New Roman" pitchFamily="28" charset="0"/>
              </a:rPr>
              <a:t>This policy supplied additional bank credit, increased the attractiveness of adjustable rate mortgages (ARMs), and fueled the housing price boom</a:t>
            </a:r>
          </a:p>
          <a:p>
            <a:pPr>
              <a:lnSpc>
                <a:spcPct val="90000"/>
              </a:lnSpc>
            </a:pPr>
            <a:r>
              <a:rPr lang="en-US" dirty="0">
                <a:solidFill>
                  <a:schemeClr val="tx1"/>
                </a:solidFill>
                <a:ea typeface="Times New Roman" pitchFamily="28" charset="0"/>
              </a:rPr>
              <a:t>But, as inflation increased during 2005-2006, the Fed increased interest rates and this helped turn the housing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boom </a:t>
            </a:r>
            <a:r>
              <a:rPr lang="en-US" dirty="0">
                <a:solidFill>
                  <a:schemeClr val="tx1"/>
                </a:solidFill>
                <a:ea typeface="Times New Roman" pitchFamily="28" charset="0"/>
              </a:rPr>
              <a:t>to a bust</a:t>
            </a:r>
          </a:p>
        </p:txBody>
      </p:sp>
      <p:sp>
        <p:nvSpPr>
          <p:cNvPr id="6" name="Title 1"/>
          <p:cNvSpPr>
            <a:spLocks noGrp="1"/>
          </p:cNvSpPr>
          <p:nvPr>
            <p:ph type="title"/>
          </p:nvPr>
        </p:nvSpPr>
        <p:spPr>
          <a:xfrm>
            <a:off x="119569" y="99573"/>
            <a:ext cx="8904855" cy="1010217"/>
          </a:xfrm>
        </p:spPr>
        <p:txBody>
          <a:bodyPr/>
          <a:lstStyle/>
          <a:p>
            <a:pPr>
              <a:lnSpc>
                <a:spcPts val="3500"/>
              </a:lnSpc>
            </a:pPr>
            <a:r>
              <a:rPr lang="en-US" b="1" i="1" dirty="0">
                <a:solidFill>
                  <a:schemeClr val="accent6">
                    <a:lumMod val="60000"/>
                    <a:lumOff val="40000"/>
                  </a:schemeClr>
                </a:solidFill>
              </a:rPr>
              <a:t>Factor 2</a:t>
            </a:r>
            <a:r>
              <a:rPr lang="en-US" dirty="0"/>
              <a:t>: Low-Interest Rate Policy </a:t>
            </a:r>
            <a:r>
              <a:rPr lang="en-US" dirty="0" smtClean="0"/>
              <a:t/>
            </a:r>
            <a:br>
              <a:rPr lang="en-US" dirty="0" smtClean="0"/>
            </a:br>
            <a:r>
              <a:rPr lang="en-US" dirty="0" smtClean="0"/>
              <a:t>of </a:t>
            </a:r>
            <a:r>
              <a:rPr lang="en-US" dirty="0"/>
              <a:t>the Fed During 2002-2004</a:t>
            </a:r>
          </a:p>
        </p:txBody>
      </p:sp>
    </p:spTree>
    <p:extLst>
      <p:ext uri="{BB962C8B-B14F-4D97-AF65-F5344CB8AC3E}">
        <p14:creationId xmlns:p14="http://schemas.microsoft.com/office/powerpoint/2010/main" val="356702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55812" y="1648381"/>
            <a:ext cx="5881304" cy="4275616"/>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105967"/>
            <a:ext cx="8904855" cy="980378"/>
          </a:xfrm>
        </p:spPr>
        <p:txBody>
          <a:bodyPr/>
          <a:lstStyle/>
          <a:p>
            <a:pPr>
              <a:lnSpc>
                <a:spcPts val="3500"/>
              </a:lnSpc>
            </a:pPr>
            <a:r>
              <a:rPr lang="en-US" dirty="0"/>
              <a:t>Fed </a:t>
            </a:r>
            <a:r>
              <a:rPr lang="en-US" dirty="0" smtClean="0"/>
              <a:t>Policy and </a:t>
            </a:r>
            <a:br>
              <a:rPr lang="en-US" dirty="0" smtClean="0"/>
            </a:br>
            <a:r>
              <a:rPr lang="en-US" dirty="0" smtClean="0"/>
              <a:t>Short-term Interest Rates, 1995-2009</a:t>
            </a:r>
            <a:endParaRPr lang="en-US" dirty="0"/>
          </a:p>
        </p:txBody>
      </p:sp>
      <p:sp>
        <p:nvSpPr>
          <p:cNvPr id="41" name="Text Box 10"/>
          <p:cNvSpPr txBox="1">
            <a:spLocks noChangeArrowheads="1"/>
          </p:cNvSpPr>
          <p:nvPr/>
        </p:nvSpPr>
        <p:spPr bwMode="auto">
          <a:xfrm>
            <a:off x="73113" y="1701961"/>
            <a:ext cx="2920179" cy="4289892"/>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a:latin typeface="+mj-lt"/>
                <a:cs typeface="Times New Roman" pitchFamily="18" charset="0"/>
              </a:rPr>
              <a:t>Fed policy kept short-term interest rates at 2% or less throughout 2002-2004</a:t>
            </a:r>
          </a:p>
          <a:p>
            <a:pPr marL="115888" indent="-115888">
              <a:lnSpc>
                <a:spcPct val="90000"/>
              </a:lnSpc>
              <a:spcBef>
                <a:spcPts val="900"/>
              </a:spcBef>
              <a:buFontTx/>
              <a:buChar char="•"/>
            </a:pPr>
            <a:r>
              <a:rPr lang="en-US" sz="2200" dirty="0">
                <a:latin typeface="+mj-lt"/>
                <a:cs typeface="Times New Roman" pitchFamily="18" charset="0"/>
              </a:rPr>
              <a:t>As inflation rose in </a:t>
            </a:r>
            <a:r>
              <a:rPr lang="en-US" sz="2200" dirty="0" smtClean="0">
                <a:latin typeface="+mj-lt"/>
                <a:cs typeface="Times New Roman" pitchFamily="18" charset="0"/>
              </a:rPr>
              <a:t>2005-2006</a:t>
            </a:r>
            <a:r>
              <a:rPr lang="en-US" sz="2200" dirty="0">
                <a:latin typeface="+mj-lt"/>
                <a:cs typeface="Times New Roman" pitchFamily="18" charset="0"/>
              </a:rPr>
              <a:t>, the Fed pushed interest </a:t>
            </a:r>
            <a:r>
              <a:rPr lang="en-US" sz="2200" dirty="0" smtClean="0">
                <a:latin typeface="+mj-lt"/>
                <a:cs typeface="Times New Roman" pitchFamily="18" charset="0"/>
              </a:rPr>
              <a:t>rates upward.</a:t>
            </a:r>
          </a:p>
          <a:p>
            <a:pPr marL="115888" indent="-115888">
              <a:lnSpc>
                <a:spcPct val="90000"/>
              </a:lnSpc>
              <a:spcBef>
                <a:spcPts val="900"/>
              </a:spcBef>
              <a:buFontTx/>
              <a:buChar char="•"/>
            </a:pPr>
            <a:r>
              <a:rPr lang="en-US" sz="2200" dirty="0">
                <a:latin typeface="+mj-lt"/>
                <a:cs typeface="Times New Roman" pitchFamily="18" charset="0"/>
              </a:rPr>
              <a:t>Interest rates on adjustable rate mortgages rose and the default rate began to increase </a:t>
            </a:r>
            <a:r>
              <a:rPr lang="en-US" sz="2200" dirty="0" smtClean="0">
                <a:latin typeface="+mj-lt"/>
                <a:cs typeface="Times New Roman" pitchFamily="18" charset="0"/>
              </a:rPr>
              <a:t>rapidly.</a:t>
            </a:r>
            <a:endParaRPr lang="en-US" sz="2200" dirty="0">
              <a:latin typeface="+mj-lt"/>
              <a:cs typeface="Times New Roman" pitchFamily="18" charset="0"/>
            </a:endParaRPr>
          </a:p>
        </p:txBody>
      </p:sp>
      <p:sp>
        <p:nvSpPr>
          <p:cNvPr id="71" name="Rectangle 13"/>
          <p:cNvSpPr>
            <a:spLocks noChangeArrowheads="1"/>
          </p:cNvSpPr>
          <p:nvPr/>
        </p:nvSpPr>
        <p:spPr bwMode="auto">
          <a:xfrm>
            <a:off x="4715678" y="4953048"/>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2" name="Rectangle 14"/>
          <p:cNvSpPr>
            <a:spLocks noChangeArrowheads="1"/>
          </p:cNvSpPr>
          <p:nvPr/>
        </p:nvSpPr>
        <p:spPr bwMode="auto">
          <a:xfrm>
            <a:off x="4715678" y="4953048"/>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3" name="Rectangle 17"/>
          <p:cNvSpPr>
            <a:spLocks noChangeArrowheads="1"/>
          </p:cNvSpPr>
          <p:nvPr/>
        </p:nvSpPr>
        <p:spPr bwMode="auto">
          <a:xfrm>
            <a:off x="3910751" y="1923781"/>
            <a:ext cx="4487735" cy="201850"/>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lang="en-US" sz="1600" b="1" i="1" dirty="0" smtClean="0">
                <a:solidFill>
                  <a:srgbClr val="1F1A17"/>
                </a:solidFill>
                <a:latin typeface="+mj-lt"/>
                <a:cs typeface="Times New Roman" pitchFamily="18" charset="0"/>
              </a:rPr>
              <a:t>Federal Funds Rate and 1-Year T-Bill Rate</a:t>
            </a:r>
            <a:endParaRPr lang="en-US" sz="1400" b="1" i="1" dirty="0">
              <a:solidFill>
                <a:schemeClr val="tx1"/>
              </a:solidFill>
              <a:latin typeface="+mj-lt"/>
              <a:cs typeface="Times New Roman" pitchFamily="18" charset="0"/>
            </a:endParaRPr>
          </a:p>
        </p:txBody>
      </p:sp>
      <p:sp>
        <p:nvSpPr>
          <p:cNvPr id="74" name="Rectangle 27"/>
          <p:cNvSpPr>
            <a:spLocks noChangeArrowheads="1"/>
          </p:cNvSpPr>
          <p:nvPr/>
        </p:nvSpPr>
        <p:spPr bwMode="auto">
          <a:xfrm>
            <a:off x="3298104" y="510621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1995</a:t>
            </a:r>
            <a:endParaRPr lang="en-US" sz="1500" b="0" dirty="0">
              <a:solidFill>
                <a:srgbClr val="000000"/>
              </a:solidFill>
              <a:latin typeface="+mj-lt"/>
              <a:cs typeface="Times New Roman" pitchFamily="18" charset="0"/>
            </a:endParaRPr>
          </a:p>
        </p:txBody>
      </p:sp>
      <p:sp>
        <p:nvSpPr>
          <p:cNvPr id="76" name="Rectangle 29"/>
          <p:cNvSpPr>
            <a:spLocks noChangeArrowheads="1"/>
          </p:cNvSpPr>
          <p:nvPr/>
        </p:nvSpPr>
        <p:spPr bwMode="auto">
          <a:xfrm>
            <a:off x="4815373" y="510621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1999</a:t>
            </a:r>
            <a:endParaRPr lang="en-US" sz="1500" b="0" dirty="0">
              <a:solidFill>
                <a:srgbClr val="000000"/>
              </a:solidFill>
              <a:latin typeface="+mj-lt"/>
              <a:cs typeface="Times New Roman" pitchFamily="18" charset="0"/>
            </a:endParaRPr>
          </a:p>
        </p:txBody>
      </p:sp>
      <p:sp>
        <p:nvSpPr>
          <p:cNvPr id="77" name="Rectangle 30"/>
          <p:cNvSpPr>
            <a:spLocks noChangeArrowheads="1"/>
          </p:cNvSpPr>
          <p:nvPr/>
        </p:nvSpPr>
        <p:spPr bwMode="auto">
          <a:xfrm>
            <a:off x="6300003" y="510621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2003</a:t>
            </a:r>
            <a:endParaRPr lang="en-US" sz="1500" b="0" dirty="0">
              <a:solidFill>
                <a:srgbClr val="000000"/>
              </a:solidFill>
              <a:latin typeface="+mj-lt"/>
              <a:cs typeface="Times New Roman" pitchFamily="18" charset="0"/>
            </a:endParaRPr>
          </a:p>
        </p:txBody>
      </p:sp>
      <p:sp>
        <p:nvSpPr>
          <p:cNvPr id="78" name="Rectangle 31"/>
          <p:cNvSpPr>
            <a:spLocks noChangeArrowheads="1"/>
          </p:cNvSpPr>
          <p:nvPr/>
        </p:nvSpPr>
        <p:spPr bwMode="auto">
          <a:xfrm>
            <a:off x="5531653" y="510621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2001</a:t>
            </a:r>
            <a:endParaRPr lang="en-US" sz="1500" b="0" dirty="0">
              <a:solidFill>
                <a:srgbClr val="000000"/>
              </a:solidFill>
              <a:latin typeface="+mj-lt"/>
              <a:cs typeface="Times New Roman" pitchFamily="18" charset="0"/>
            </a:endParaRPr>
          </a:p>
        </p:txBody>
      </p:sp>
      <p:sp>
        <p:nvSpPr>
          <p:cNvPr id="79" name="Rectangle 32"/>
          <p:cNvSpPr>
            <a:spLocks noChangeArrowheads="1"/>
          </p:cNvSpPr>
          <p:nvPr/>
        </p:nvSpPr>
        <p:spPr bwMode="auto">
          <a:xfrm>
            <a:off x="3282300" y="4243592"/>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2</a:t>
            </a:r>
            <a:endParaRPr lang="en-US" sz="1600" b="0" dirty="0">
              <a:solidFill>
                <a:srgbClr val="000000"/>
              </a:solidFill>
              <a:latin typeface="+mj-lt"/>
              <a:cs typeface="Times New Roman" pitchFamily="18" charset="0"/>
            </a:endParaRPr>
          </a:p>
        </p:txBody>
      </p:sp>
      <p:sp>
        <p:nvSpPr>
          <p:cNvPr id="80" name="Rectangle 33"/>
          <p:cNvSpPr>
            <a:spLocks noChangeArrowheads="1"/>
          </p:cNvSpPr>
          <p:nvPr/>
        </p:nvSpPr>
        <p:spPr bwMode="auto">
          <a:xfrm>
            <a:off x="3282300" y="3930836"/>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3</a:t>
            </a:r>
            <a:endParaRPr lang="en-US" sz="1600" b="0" dirty="0">
              <a:solidFill>
                <a:srgbClr val="000000"/>
              </a:solidFill>
              <a:latin typeface="+mj-lt"/>
              <a:cs typeface="Times New Roman" pitchFamily="18" charset="0"/>
            </a:endParaRPr>
          </a:p>
        </p:txBody>
      </p:sp>
      <p:sp>
        <p:nvSpPr>
          <p:cNvPr id="81" name="Rectangle 34"/>
          <p:cNvSpPr>
            <a:spLocks noChangeArrowheads="1"/>
          </p:cNvSpPr>
          <p:nvPr/>
        </p:nvSpPr>
        <p:spPr bwMode="auto">
          <a:xfrm>
            <a:off x="3282300" y="3618080"/>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4</a:t>
            </a:r>
            <a:endParaRPr lang="en-US" sz="1600" b="0" dirty="0">
              <a:solidFill>
                <a:srgbClr val="000000"/>
              </a:solidFill>
              <a:latin typeface="+mj-lt"/>
              <a:cs typeface="Times New Roman" pitchFamily="18" charset="0"/>
            </a:endParaRPr>
          </a:p>
        </p:txBody>
      </p:sp>
      <p:sp>
        <p:nvSpPr>
          <p:cNvPr id="82" name="Rectangle 35"/>
          <p:cNvSpPr>
            <a:spLocks noChangeArrowheads="1"/>
          </p:cNvSpPr>
          <p:nvPr/>
        </p:nvSpPr>
        <p:spPr bwMode="auto">
          <a:xfrm>
            <a:off x="3282300" y="2992568"/>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6</a:t>
            </a:r>
            <a:endParaRPr lang="en-US" sz="1600" b="0" dirty="0">
              <a:solidFill>
                <a:srgbClr val="000000"/>
              </a:solidFill>
              <a:latin typeface="+mj-lt"/>
              <a:cs typeface="Times New Roman" pitchFamily="18" charset="0"/>
            </a:endParaRPr>
          </a:p>
        </p:txBody>
      </p:sp>
      <p:sp>
        <p:nvSpPr>
          <p:cNvPr id="84" name="Rectangle 44"/>
          <p:cNvSpPr>
            <a:spLocks noChangeArrowheads="1"/>
          </p:cNvSpPr>
          <p:nvPr/>
        </p:nvSpPr>
        <p:spPr bwMode="auto">
          <a:xfrm>
            <a:off x="7051335" y="510621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2005</a:t>
            </a:r>
            <a:endParaRPr lang="en-US" sz="1500" b="0" dirty="0">
              <a:solidFill>
                <a:srgbClr val="000000"/>
              </a:solidFill>
              <a:latin typeface="+mj-lt"/>
              <a:cs typeface="Times New Roman" pitchFamily="18" charset="0"/>
            </a:endParaRPr>
          </a:p>
        </p:txBody>
      </p:sp>
      <p:sp>
        <p:nvSpPr>
          <p:cNvPr id="85" name="Freeform 20"/>
          <p:cNvSpPr>
            <a:spLocks/>
          </p:cNvSpPr>
          <p:nvPr/>
        </p:nvSpPr>
        <p:spPr bwMode="auto">
          <a:xfrm>
            <a:off x="3500187" y="2464239"/>
            <a:ext cx="5197954" cy="2526908"/>
          </a:xfrm>
          <a:custGeom>
            <a:avLst/>
            <a:gdLst/>
            <a:ahLst/>
            <a:cxnLst>
              <a:cxn ang="0">
                <a:pos x="0" y="0"/>
              </a:cxn>
              <a:cxn ang="0">
                <a:pos x="0" y="2016"/>
              </a:cxn>
              <a:cxn ang="0">
                <a:pos x="2880" y="2016"/>
              </a:cxn>
            </a:cxnLst>
            <a:rect l="0" t="0" r="r" b="b"/>
            <a:pathLst>
              <a:path w="2880" h="2016">
                <a:moveTo>
                  <a:pt x="0" y="0"/>
                </a:moveTo>
                <a:lnTo>
                  <a:pt x="0" y="2016"/>
                </a:lnTo>
                <a:lnTo>
                  <a:pt x="2880" y="2016"/>
                </a:lnTo>
              </a:path>
            </a:pathLst>
          </a:custGeom>
          <a:noFill/>
          <a:ln w="28575" cmpd="sng">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7" name="Line 23"/>
          <p:cNvSpPr>
            <a:spLocks noChangeShapeType="1"/>
          </p:cNvSpPr>
          <p:nvPr/>
        </p:nvSpPr>
        <p:spPr bwMode="auto">
          <a:xfrm>
            <a:off x="3422818" y="3104382"/>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8" name="Line 24"/>
          <p:cNvSpPr>
            <a:spLocks noChangeShapeType="1"/>
          </p:cNvSpPr>
          <p:nvPr/>
        </p:nvSpPr>
        <p:spPr bwMode="auto">
          <a:xfrm>
            <a:off x="3422818" y="3735336"/>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9" name="Line 25"/>
          <p:cNvSpPr>
            <a:spLocks noChangeShapeType="1"/>
          </p:cNvSpPr>
          <p:nvPr/>
        </p:nvSpPr>
        <p:spPr bwMode="auto">
          <a:xfrm>
            <a:off x="3422818" y="4050813"/>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0" name="Line 26"/>
          <p:cNvSpPr>
            <a:spLocks noChangeShapeType="1"/>
          </p:cNvSpPr>
          <p:nvPr/>
        </p:nvSpPr>
        <p:spPr bwMode="auto">
          <a:xfrm>
            <a:off x="3422818" y="436629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1" name="Line 38"/>
          <p:cNvSpPr>
            <a:spLocks noChangeShapeType="1"/>
          </p:cNvSpPr>
          <p:nvPr/>
        </p:nvSpPr>
        <p:spPr bwMode="auto">
          <a:xfrm>
            <a:off x="3495426" y="4997371"/>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2" name="Line 39"/>
          <p:cNvSpPr>
            <a:spLocks noChangeShapeType="1"/>
          </p:cNvSpPr>
          <p:nvPr/>
        </p:nvSpPr>
        <p:spPr bwMode="auto">
          <a:xfrm>
            <a:off x="4620618" y="4997371"/>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3" name="Line 40"/>
          <p:cNvSpPr>
            <a:spLocks noChangeShapeType="1"/>
          </p:cNvSpPr>
          <p:nvPr/>
        </p:nvSpPr>
        <p:spPr bwMode="auto">
          <a:xfrm>
            <a:off x="5004906" y="4997371"/>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4" name="Line 41"/>
          <p:cNvSpPr>
            <a:spLocks noChangeShapeType="1"/>
          </p:cNvSpPr>
          <p:nvPr/>
        </p:nvSpPr>
        <p:spPr bwMode="auto">
          <a:xfrm>
            <a:off x="5745810" y="4997371"/>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5" name="Line 42"/>
          <p:cNvSpPr>
            <a:spLocks noChangeShapeType="1"/>
          </p:cNvSpPr>
          <p:nvPr/>
        </p:nvSpPr>
        <p:spPr bwMode="auto">
          <a:xfrm>
            <a:off x="6496098" y="4997371"/>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6" name="Line 43"/>
          <p:cNvSpPr>
            <a:spLocks noChangeShapeType="1"/>
          </p:cNvSpPr>
          <p:nvPr/>
        </p:nvSpPr>
        <p:spPr bwMode="auto">
          <a:xfrm>
            <a:off x="7246146" y="4997371"/>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7" name="Rectangle 13"/>
          <p:cNvSpPr>
            <a:spLocks noChangeArrowheads="1"/>
          </p:cNvSpPr>
          <p:nvPr/>
        </p:nvSpPr>
        <p:spPr bwMode="auto">
          <a:xfrm>
            <a:off x="4301150" y="4950000"/>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98" name="Rectangle 14"/>
          <p:cNvSpPr>
            <a:spLocks noChangeArrowheads="1"/>
          </p:cNvSpPr>
          <p:nvPr/>
        </p:nvSpPr>
        <p:spPr bwMode="auto">
          <a:xfrm>
            <a:off x="4301150" y="4950000"/>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99" name="Rectangle 28"/>
          <p:cNvSpPr>
            <a:spLocks noChangeArrowheads="1"/>
          </p:cNvSpPr>
          <p:nvPr/>
        </p:nvSpPr>
        <p:spPr bwMode="auto">
          <a:xfrm>
            <a:off x="4042324" y="510621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1997</a:t>
            </a:r>
            <a:endParaRPr lang="en-US" sz="1500" b="0" dirty="0">
              <a:solidFill>
                <a:srgbClr val="000000"/>
              </a:solidFill>
              <a:latin typeface="+mj-lt"/>
              <a:cs typeface="Times New Roman" pitchFamily="18" charset="0"/>
            </a:endParaRPr>
          </a:p>
        </p:txBody>
      </p:sp>
      <p:sp>
        <p:nvSpPr>
          <p:cNvPr id="100" name="Line 39"/>
          <p:cNvSpPr>
            <a:spLocks noChangeShapeType="1"/>
          </p:cNvSpPr>
          <p:nvPr/>
        </p:nvSpPr>
        <p:spPr bwMode="auto">
          <a:xfrm>
            <a:off x="4254618" y="4997371"/>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05" name="Rectangle 44"/>
          <p:cNvSpPr>
            <a:spLocks noChangeArrowheads="1"/>
          </p:cNvSpPr>
          <p:nvPr/>
        </p:nvSpPr>
        <p:spPr bwMode="auto">
          <a:xfrm>
            <a:off x="7798095" y="510621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2007</a:t>
            </a:r>
            <a:endParaRPr lang="en-US" sz="1500" b="0" dirty="0">
              <a:solidFill>
                <a:srgbClr val="000000"/>
              </a:solidFill>
              <a:latin typeface="+mj-lt"/>
              <a:cs typeface="Times New Roman" pitchFamily="18" charset="0"/>
            </a:endParaRPr>
          </a:p>
        </p:txBody>
      </p:sp>
      <p:sp>
        <p:nvSpPr>
          <p:cNvPr id="106" name="Line 43"/>
          <p:cNvSpPr>
            <a:spLocks noChangeShapeType="1"/>
          </p:cNvSpPr>
          <p:nvPr/>
        </p:nvSpPr>
        <p:spPr bwMode="auto">
          <a:xfrm>
            <a:off x="8361954" y="4997371"/>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08" name="Line 43"/>
          <p:cNvSpPr>
            <a:spLocks noChangeShapeType="1"/>
          </p:cNvSpPr>
          <p:nvPr/>
        </p:nvSpPr>
        <p:spPr bwMode="auto">
          <a:xfrm>
            <a:off x="8682230" y="4997371"/>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09" name="Rectangle 33"/>
          <p:cNvSpPr>
            <a:spLocks noChangeArrowheads="1"/>
          </p:cNvSpPr>
          <p:nvPr/>
        </p:nvSpPr>
        <p:spPr bwMode="auto">
          <a:xfrm>
            <a:off x="3288396" y="3305324"/>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5</a:t>
            </a:r>
            <a:endParaRPr lang="en-US" sz="1600" b="0" dirty="0">
              <a:solidFill>
                <a:srgbClr val="000000"/>
              </a:solidFill>
              <a:latin typeface="+mj-lt"/>
              <a:cs typeface="Times New Roman" pitchFamily="18" charset="0"/>
            </a:endParaRPr>
          </a:p>
        </p:txBody>
      </p:sp>
      <p:sp>
        <p:nvSpPr>
          <p:cNvPr id="110" name="Rectangle 34"/>
          <p:cNvSpPr>
            <a:spLocks noChangeArrowheads="1"/>
          </p:cNvSpPr>
          <p:nvPr/>
        </p:nvSpPr>
        <p:spPr bwMode="auto">
          <a:xfrm>
            <a:off x="3288396" y="2679812"/>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7</a:t>
            </a:r>
            <a:endParaRPr lang="en-US" sz="1600" b="0" dirty="0">
              <a:solidFill>
                <a:srgbClr val="000000"/>
              </a:solidFill>
              <a:latin typeface="+mj-lt"/>
              <a:cs typeface="Times New Roman" pitchFamily="18" charset="0"/>
            </a:endParaRPr>
          </a:p>
        </p:txBody>
      </p:sp>
      <p:sp>
        <p:nvSpPr>
          <p:cNvPr id="111" name="Line 24"/>
          <p:cNvSpPr>
            <a:spLocks noChangeShapeType="1"/>
          </p:cNvSpPr>
          <p:nvPr/>
        </p:nvSpPr>
        <p:spPr bwMode="auto">
          <a:xfrm>
            <a:off x="3422818" y="2788905"/>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2" name="Line 25"/>
          <p:cNvSpPr>
            <a:spLocks noChangeShapeType="1"/>
          </p:cNvSpPr>
          <p:nvPr/>
        </p:nvSpPr>
        <p:spPr bwMode="auto">
          <a:xfrm>
            <a:off x="3422818" y="3419859"/>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4" name="Rectangle 36"/>
          <p:cNvSpPr>
            <a:spLocks noChangeArrowheads="1"/>
          </p:cNvSpPr>
          <p:nvPr/>
        </p:nvSpPr>
        <p:spPr bwMode="auto">
          <a:xfrm>
            <a:off x="3177760" y="2187687"/>
            <a:ext cx="589200" cy="46166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smtClean="0">
                <a:solidFill>
                  <a:srgbClr val="1F1A17"/>
                </a:solidFill>
                <a:latin typeface="+mj-lt"/>
                <a:cs typeface="Times New Roman" pitchFamily="18" charset="0"/>
              </a:rPr>
              <a:t>Percent</a:t>
            </a:r>
          </a:p>
          <a:p>
            <a:r>
              <a:rPr lang="en-US" sz="1500" b="0" i="1" dirty="0" smtClean="0">
                <a:solidFill>
                  <a:srgbClr val="1F1A17"/>
                </a:solidFill>
                <a:latin typeface="+mj-lt"/>
                <a:cs typeface="Times New Roman" pitchFamily="18" charset="0"/>
              </a:rPr>
              <a:t>(%)</a:t>
            </a:r>
            <a:endParaRPr lang="en-US" sz="1500" b="0" i="1" dirty="0">
              <a:solidFill>
                <a:srgbClr val="000000"/>
              </a:solidFill>
              <a:latin typeface="+mj-lt"/>
              <a:cs typeface="Times New Roman" pitchFamily="18" charset="0"/>
            </a:endParaRPr>
          </a:p>
        </p:txBody>
      </p:sp>
      <p:sp>
        <p:nvSpPr>
          <p:cNvPr id="119" name="Line 41"/>
          <p:cNvSpPr>
            <a:spLocks noChangeShapeType="1"/>
          </p:cNvSpPr>
          <p:nvPr/>
        </p:nvSpPr>
        <p:spPr bwMode="auto">
          <a:xfrm>
            <a:off x="5366214" y="4997371"/>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1" name="Line 43"/>
          <p:cNvSpPr>
            <a:spLocks noChangeShapeType="1"/>
          </p:cNvSpPr>
          <p:nvPr/>
        </p:nvSpPr>
        <p:spPr bwMode="auto">
          <a:xfrm>
            <a:off x="6857406" y="4997371"/>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2" name="Line 39"/>
          <p:cNvSpPr>
            <a:spLocks noChangeShapeType="1"/>
          </p:cNvSpPr>
          <p:nvPr/>
        </p:nvSpPr>
        <p:spPr bwMode="auto">
          <a:xfrm>
            <a:off x="3875022" y="4997371"/>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3" name="Line 41"/>
          <p:cNvSpPr>
            <a:spLocks noChangeShapeType="1"/>
          </p:cNvSpPr>
          <p:nvPr/>
        </p:nvSpPr>
        <p:spPr bwMode="auto">
          <a:xfrm>
            <a:off x="6116262" y="4997371"/>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4" name="Line 43"/>
          <p:cNvSpPr>
            <a:spLocks noChangeShapeType="1"/>
          </p:cNvSpPr>
          <p:nvPr/>
        </p:nvSpPr>
        <p:spPr bwMode="auto">
          <a:xfrm>
            <a:off x="7616598" y="4997371"/>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5" name="Line 43"/>
          <p:cNvSpPr>
            <a:spLocks noChangeShapeType="1"/>
          </p:cNvSpPr>
          <p:nvPr/>
        </p:nvSpPr>
        <p:spPr bwMode="auto">
          <a:xfrm>
            <a:off x="7973454" y="4997371"/>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6" name="Rectangle 32"/>
          <p:cNvSpPr>
            <a:spLocks noChangeArrowheads="1"/>
          </p:cNvSpPr>
          <p:nvPr/>
        </p:nvSpPr>
        <p:spPr bwMode="auto">
          <a:xfrm>
            <a:off x="3279252" y="4869101"/>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0</a:t>
            </a:r>
            <a:endParaRPr lang="en-US" sz="1600" b="0" dirty="0">
              <a:solidFill>
                <a:srgbClr val="000000"/>
              </a:solidFill>
              <a:latin typeface="+mj-lt"/>
              <a:cs typeface="Times New Roman" pitchFamily="18" charset="0"/>
            </a:endParaRPr>
          </a:p>
        </p:txBody>
      </p:sp>
      <p:sp>
        <p:nvSpPr>
          <p:cNvPr id="101" name="Rectangle 33"/>
          <p:cNvSpPr>
            <a:spLocks noChangeArrowheads="1"/>
          </p:cNvSpPr>
          <p:nvPr/>
        </p:nvSpPr>
        <p:spPr bwMode="auto">
          <a:xfrm>
            <a:off x="3279252" y="4556348"/>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a:t>
            </a:r>
            <a:endParaRPr lang="en-US" sz="1600" b="0" dirty="0">
              <a:solidFill>
                <a:srgbClr val="000000"/>
              </a:solidFill>
              <a:latin typeface="+mj-lt"/>
              <a:cs typeface="Times New Roman" pitchFamily="18" charset="0"/>
            </a:endParaRPr>
          </a:p>
        </p:txBody>
      </p:sp>
      <p:sp>
        <p:nvSpPr>
          <p:cNvPr id="102" name="Line 25"/>
          <p:cNvSpPr>
            <a:spLocks noChangeShapeType="1"/>
          </p:cNvSpPr>
          <p:nvPr/>
        </p:nvSpPr>
        <p:spPr bwMode="auto">
          <a:xfrm>
            <a:off x="3422818" y="4681767"/>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3" name="Line 26"/>
          <p:cNvSpPr>
            <a:spLocks noChangeShapeType="1"/>
          </p:cNvSpPr>
          <p:nvPr/>
        </p:nvSpPr>
        <p:spPr bwMode="auto">
          <a:xfrm>
            <a:off x="3422818" y="4997244"/>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3" name="Rectangle 44"/>
          <p:cNvSpPr>
            <a:spLocks noChangeArrowheads="1"/>
          </p:cNvSpPr>
          <p:nvPr/>
        </p:nvSpPr>
        <p:spPr bwMode="auto">
          <a:xfrm>
            <a:off x="8499135" y="5103162"/>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2009</a:t>
            </a:r>
            <a:endParaRPr lang="en-US" sz="1500" b="0" dirty="0">
              <a:solidFill>
                <a:srgbClr val="000000"/>
              </a:solidFill>
              <a:latin typeface="+mj-lt"/>
              <a:cs typeface="Times New Roman" pitchFamily="18" charset="0"/>
            </a:endParaRPr>
          </a:p>
        </p:txBody>
      </p:sp>
      <p:grpSp>
        <p:nvGrpSpPr>
          <p:cNvPr id="16" name="Group 15"/>
          <p:cNvGrpSpPr/>
          <p:nvPr/>
        </p:nvGrpSpPr>
        <p:grpSpPr>
          <a:xfrm>
            <a:off x="3508878" y="2838211"/>
            <a:ext cx="5195695" cy="2077221"/>
            <a:chOff x="3641743" y="2954622"/>
            <a:chExt cx="5195695" cy="2077221"/>
          </a:xfrm>
          <a:effectLst/>
        </p:grpSpPr>
        <p:sp>
          <p:nvSpPr>
            <p:cNvPr id="13" name="Freeform 12"/>
            <p:cNvSpPr/>
            <p:nvPr/>
          </p:nvSpPr>
          <p:spPr>
            <a:xfrm>
              <a:off x="3641743" y="2954622"/>
              <a:ext cx="5015986" cy="1849942"/>
            </a:xfrm>
            <a:custGeom>
              <a:avLst/>
              <a:gdLst>
                <a:gd name="connsiteX0" fmla="*/ 0 w 5015986"/>
                <a:gd name="connsiteY0" fmla="*/ 0 h 1849942"/>
                <a:gd name="connsiteX1" fmla="*/ 52856 w 5015986"/>
                <a:gd name="connsiteY1" fmla="*/ 132139 h 1849942"/>
                <a:gd name="connsiteX2" fmla="*/ 105711 w 5015986"/>
                <a:gd name="connsiteY2" fmla="*/ 237850 h 1849942"/>
                <a:gd name="connsiteX3" fmla="*/ 142710 w 5015986"/>
                <a:gd name="connsiteY3" fmla="*/ 401702 h 1849942"/>
                <a:gd name="connsiteX4" fmla="*/ 169138 w 5015986"/>
                <a:gd name="connsiteY4" fmla="*/ 412273 h 1849942"/>
                <a:gd name="connsiteX5" fmla="*/ 221993 w 5015986"/>
                <a:gd name="connsiteY5" fmla="*/ 391131 h 1849942"/>
                <a:gd name="connsiteX6" fmla="*/ 258992 w 5015986"/>
                <a:gd name="connsiteY6" fmla="*/ 417558 h 1849942"/>
                <a:gd name="connsiteX7" fmla="*/ 295991 w 5015986"/>
                <a:gd name="connsiteY7" fmla="*/ 438701 h 1849942"/>
                <a:gd name="connsiteX8" fmla="*/ 327704 w 5015986"/>
                <a:gd name="connsiteY8" fmla="*/ 486270 h 1849942"/>
                <a:gd name="connsiteX9" fmla="*/ 380560 w 5015986"/>
                <a:gd name="connsiteY9" fmla="*/ 623695 h 1849942"/>
                <a:gd name="connsiteX10" fmla="*/ 417559 w 5015986"/>
                <a:gd name="connsiteY10" fmla="*/ 480985 h 1849942"/>
                <a:gd name="connsiteX11" fmla="*/ 454558 w 5015986"/>
                <a:gd name="connsiteY11" fmla="*/ 438701 h 1849942"/>
                <a:gd name="connsiteX12" fmla="*/ 544412 w 5015986"/>
                <a:gd name="connsiteY12" fmla="*/ 322418 h 1849942"/>
                <a:gd name="connsiteX13" fmla="*/ 570840 w 5015986"/>
                <a:gd name="connsiteY13" fmla="*/ 385845 h 1849942"/>
                <a:gd name="connsiteX14" fmla="*/ 623695 w 5015986"/>
                <a:gd name="connsiteY14" fmla="*/ 327704 h 1849942"/>
                <a:gd name="connsiteX15" fmla="*/ 681836 w 5015986"/>
                <a:gd name="connsiteY15" fmla="*/ 475699 h 1849942"/>
                <a:gd name="connsiteX16" fmla="*/ 734692 w 5015986"/>
                <a:gd name="connsiteY16" fmla="*/ 385845 h 1849942"/>
                <a:gd name="connsiteX17" fmla="*/ 761119 w 5015986"/>
                <a:gd name="connsiteY17" fmla="*/ 428129 h 1849942"/>
                <a:gd name="connsiteX18" fmla="*/ 824546 w 5015986"/>
                <a:gd name="connsiteY18" fmla="*/ 269563 h 1849942"/>
                <a:gd name="connsiteX19" fmla="*/ 903829 w 5015986"/>
                <a:gd name="connsiteY19" fmla="*/ 412273 h 1849942"/>
                <a:gd name="connsiteX20" fmla="*/ 961970 w 5015986"/>
                <a:gd name="connsiteY20" fmla="*/ 417558 h 1849942"/>
                <a:gd name="connsiteX21" fmla="*/ 1014826 w 5015986"/>
                <a:gd name="connsiteY21" fmla="*/ 428129 h 1849942"/>
                <a:gd name="connsiteX22" fmla="*/ 1094109 w 5015986"/>
                <a:gd name="connsiteY22" fmla="*/ 417558 h 1849942"/>
                <a:gd name="connsiteX23" fmla="*/ 1125822 w 5015986"/>
                <a:gd name="connsiteY23" fmla="*/ 523269 h 1849942"/>
                <a:gd name="connsiteX24" fmla="*/ 1173392 w 5015986"/>
                <a:gd name="connsiteY24" fmla="*/ 470414 h 1849942"/>
                <a:gd name="connsiteX25" fmla="*/ 1210391 w 5015986"/>
                <a:gd name="connsiteY25" fmla="*/ 496842 h 1849942"/>
                <a:gd name="connsiteX26" fmla="*/ 1252675 w 5015986"/>
                <a:gd name="connsiteY26" fmla="*/ 465128 h 1849942"/>
                <a:gd name="connsiteX27" fmla="*/ 1316102 w 5015986"/>
                <a:gd name="connsiteY27" fmla="*/ 502127 h 1849942"/>
                <a:gd name="connsiteX28" fmla="*/ 1353101 w 5015986"/>
                <a:gd name="connsiteY28" fmla="*/ 650123 h 1849942"/>
                <a:gd name="connsiteX29" fmla="*/ 1395385 w 5015986"/>
                <a:gd name="connsiteY29" fmla="*/ 877401 h 1849942"/>
                <a:gd name="connsiteX30" fmla="*/ 1427099 w 5015986"/>
                <a:gd name="connsiteY30" fmla="*/ 734691 h 1849942"/>
                <a:gd name="connsiteX31" fmla="*/ 1501096 w 5015986"/>
                <a:gd name="connsiteY31" fmla="*/ 745262 h 1849942"/>
                <a:gd name="connsiteX32" fmla="*/ 1543381 w 5015986"/>
                <a:gd name="connsiteY32" fmla="*/ 676550 h 1849942"/>
                <a:gd name="connsiteX33" fmla="*/ 1601522 w 5015986"/>
                <a:gd name="connsiteY33" fmla="*/ 697692 h 1849942"/>
                <a:gd name="connsiteX34" fmla="*/ 1633235 w 5015986"/>
                <a:gd name="connsiteY34" fmla="*/ 581410 h 1849942"/>
                <a:gd name="connsiteX35" fmla="*/ 1680805 w 5015986"/>
                <a:gd name="connsiteY35" fmla="*/ 581410 h 1849942"/>
                <a:gd name="connsiteX36" fmla="*/ 1712518 w 5015986"/>
                <a:gd name="connsiteY36" fmla="*/ 517984 h 1849942"/>
                <a:gd name="connsiteX37" fmla="*/ 1744232 w 5015986"/>
                <a:gd name="connsiteY37" fmla="*/ 507413 h 1849942"/>
                <a:gd name="connsiteX38" fmla="*/ 1797087 w 5015986"/>
                <a:gd name="connsiteY38" fmla="*/ 433415 h 1849942"/>
                <a:gd name="connsiteX39" fmla="*/ 1855228 w 5015986"/>
                <a:gd name="connsiteY39" fmla="*/ 243135 h 1849942"/>
                <a:gd name="connsiteX40" fmla="*/ 1913369 w 5015986"/>
                <a:gd name="connsiteY40" fmla="*/ 216707 h 1849942"/>
                <a:gd name="connsiteX41" fmla="*/ 1960939 w 5015986"/>
                <a:gd name="connsiteY41" fmla="*/ 237850 h 1849942"/>
                <a:gd name="connsiteX42" fmla="*/ 1997938 w 5015986"/>
                <a:gd name="connsiteY42" fmla="*/ 206136 h 1849942"/>
                <a:gd name="connsiteX43" fmla="*/ 2034937 w 5015986"/>
                <a:gd name="connsiteY43" fmla="*/ 258992 h 1849942"/>
                <a:gd name="connsiteX44" fmla="*/ 2082507 w 5015986"/>
                <a:gd name="connsiteY44" fmla="*/ 211422 h 1849942"/>
                <a:gd name="connsiteX45" fmla="*/ 2135362 w 5015986"/>
                <a:gd name="connsiteY45" fmla="*/ 285420 h 1849942"/>
                <a:gd name="connsiteX46" fmla="*/ 2172361 w 5015986"/>
                <a:gd name="connsiteY46" fmla="*/ 248421 h 1849942"/>
                <a:gd name="connsiteX47" fmla="*/ 2225217 w 5015986"/>
                <a:gd name="connsiteY47" fmla="*/ 655408 h 1849942"/>
                <a:gd name="connsiteX48" fmla="*/ 2272786 w 5015986"/>
                <a:gd name="connsiteY48" fmla="*/ 702978 h 1849942"/>
                <a:gd name="connsiteX49" fmla="*/ 2315071 w 5015986"/>
                <a:gd name="connsiteY49" fmla="*/ 893258 h 1849942"/>
                <a:gd name="connsiteX50" fmla="*/ 2389069 w 5015986"/>
                <a:gd name="connsiteY50" fmla="*/ 1041253 h 1849942"/>
                <a:gd name="connsiteX51" fmla="*/ 2447210 w 5015986"/>
                <a:gd name="connsiteY51" fmla="*/ 1062395 h 1849942"/>
                <a:gd name="connsiteX52" fmla="*/ 2473637 w 5015986"/>
                <a:gd name="connsiteY52" fmla="*/ 1257961 h 1849942"/>
                <a:gd name="connsiteX53" fmla="*/ 2510636 w 5015986"/>
                <a:gd name="connsiteY53" fmla="*/ 1432384 h 1849942"/>
                <a:gd name="connsiteX54" fmla="*/ 2584634 w 5015986"/>
                <a:gd name="connsiteY54" fmla="*/ 1485239 h 1849942"/>
                <a:gd name="connsiteX55" fmla="*/ 2637489 w 5015986"/>
                <a:gd name="connsiteY55" fmla="*/ 1464097 h 1849942"/>
                <a:gd name="connsiteX56" fmla="*/ 2679774 w 5015986"/>
                <a:gd name="connsiteY56" fmla="*/ 1353101 h 1849942"/>
                <a:gd name="connsiteX57" fmla="*/ 2753771 w 5015986"/>
                <a:gd name="connsiteY57" fmla="*/ 1453526 h 1849942"/>
                <a:gd name="connsiteX58" fmla="*/ 2801341 w 5015986"/>
                <a:gd name="connsiteY58" fmla="*/ 1564523 h 1849942"/>
                <a:gd name="connsiteX59" fmla="*/ 2870054 w 5015986"/>
                <a:gd name="connsiteY59" fmla="*/ 1664948 h 1849942"/>
                <a:gd name="connsiteX60" fmla="*/ 2970479 w 5015986"/>
                <a:gd name="connsiteY60" fmla="*/ 1723089 h 1849942"/>
                <a:gd name="connsiteX61" fmla="*/ 3049762 w 5015986"/>
                <a:gd name="connsiteY61" fmla="*/ 1770659 h 1849942"/>
                <a:gd name="connsiteX62" fmla="*/ 3097332 w 5015986"/>
                <a:gd name="connsiteY62" fmla="*/ 1775944 h 1849942"/>
                <a:gd name="connsiteX63" fmla="*/ 3150188 w 5015986"/>
                <a:gd name="connsiteY63" fmla="*/ 1849942 h 1849942"/>
                <a:gd name="connsiteX64" fmla="*/ 3203043 w 5015986"/>
                <a:gd name="connsiteY64" fmla="*/ 1749517 h 1849942"/>
                <a:gd name="connsiteX65" fmla="*/ 3255899 w 5015986"/>
                <a:gd name="connsiteY65" fmla="*/ 1786516 h 1849942"/>
                <a:gd name="connsiteX66" fmla="*/ 3292897 w 5015986"/>
                <a:gd name="connsiteY66" fmla="*/ 1749517 h 1849942"/>
                <a:gd name="connsiteX67" fmla="*/ 3351039 w 5015986"/>
                <a:gd name="connsiteY67" fmla="*/ 1770659 h 1849942"/>
                <a:gd name="connsiteX68" fmla="*/ 3388037 w 5015986"/>
                <a:gd name="connsiteY68" fmla="*/ 1760088 h 1849942"/>
                <a:gd name="connsiteX69" fmla="*/ 3425036 w 5015986"/>
                <a:gd name="connsiteY69" fmla="*/ 1797087 h 1849942"/>
                <a:gd name="connsiteX70" fmla="*/ 3525462 w 5015986"/>
                <a:gd name="connsiteY70" fmla="*/ 1495810 h 1849942"/>
                <a:gd name="connsiteX71" fmla="*/ 3573032 w 5015986"/>
                <a:gd name="connsiteY71" fmla="*/ 1543380 h 1849942"/>
                <a:gd name="connsiteX72" fmla="*/ 3631173 w 5015986"/>
                <a:gd name="connsiteY72" fmla="*/ 1464097 h 1849942"/>
                <a:gd name="connsiteX73" fmla="*/ 3726312 w 5015986"/>
                <a:gd name="connsiteY73" fmla="*/ 1294960 h 1849942"/>
                <a:gd name="connsiteX74" fmla="*/ 3779168 w 5015986"/>
                <a:gd name="connsiteY74" fmla="*/ 1183963 h 1849942"/>
                <a:gd name="connsiteX75" fmla="*/ 3800310 w 5015986"/>
                <a:gd name="connsiteY75" fmla="*/ 1109965 h 1849942"/>
                <a:gd name="connsiteX76" fmla="*/ 3890165 w 5015986"/>
                <a:gd name="connsiteY76" fmla="*/ 1109965 h 1849942"/>
                <a:gd name="connsiteX77" fmla="*/ 3932449 w 5015986"/>
                <a:gd name="connsiteY77" fmla="*/ 951399 h 1849942"/>
                <a:gd name="connsiteX78" fmla="*/ 3969448 w 5015986"/>
                <a:gd name="connsiteY78" fmla="*/ 961970 h 1849942"/>
                <a:gd name="connsiteX79" fmla="*/ 4011732 w 5015986"/>
                <a:gd name="connsiteY79" fmla="*/ 840402 h 1849942"/>
                <a:gd name="connsiteX80" fmla="*/ 4048731 w 5015986"/>
                <a:gd name="connsiteY80" fmla="*/ 803403 h 1849942"/>
                <a:gd name="connsiteX81" fmla="*/ 4101586 w 5015986"/>
                <a:gd name="connsiteY81" fmla="*/ 776976 h 1849942"/>
                <a:gd name="connsiteX82" fmla="*/ 4149156 w 5015986"/>
                <a:gd name="connsiteY82" fmla="*/ 692407 h 1849942"/>
                <a:gd name="connsiteX83" fmla="*/ 4254867 w 5015986"/>
                <a:gd name="connsiteY83" fmla="*/ 597267 h 1849942"/>
                <a:gd name="connsiteX84" fmla="*/ 4281295 w 5015986"/>
                <a:gd name="connsiteY84" fmla="*/ 528555 h 1849942"/>
                <a:gd name="connsiteX85" fmla="*/ 4365864 w 5015986"/>
                <a:gd name="connsiteY85" fmla="*/ 618409 h 1849942"/>
                <a:gd name="connsiteX86" fmla="*/ 4397577 w 5015986"/>
                <a:gd name="connsiteY86" fmla="*/ 576125 h 1849942"/>
                <a:gd name="connsiteX87" fmla="*/ 4455718 w 5015986"/>
                <a:gd name="connsiteY87" fmla="*/ 623695 h 1849942"/>
                <a:gd name="connsiteX88" fmla="*/ 4503288 w 5015986"/>
                <a:gd name="connsiteY88" fmla="*/ 565554 h 1849942"/>
                <a:gd name="connsiteX89" fmla="*/ 4545573 w 5015986"/>
                <a:gd name="connsiteY89" fmla="*/ 618409 h 1849942"/>
                <a:gd name="connsiteX90" fmla="*/ 4593143 w 5015986"/>
                <a:gd name="connsiteY90" fmla="*/ 628980 h 1849942"/>
                <a:gd name="connsiteX91" fmla="*/ 4656569 w 5015986"/>
                <a:gd name="connsiteY91" fmla="*/ 597267 h 1849942"/>
                <a:gd name="connsiteX92" fmla="*/ 4719996 w 5015986"/>
                <a:gd name="connsiteY92" fmla="*/ 845688 h 1849942"/>
                <a:gd name="connsiteX93" fmla="*/ 4756995 w 5015986"/>
                <a:gd name="connsiteY93" fmla="*/ 887972 h 1849942"/>
                <a:gd name="connsiteX94" fmla="*/ 4793993 w 5015986"/>
                <a:gd name="connsiteY94" fmla="*/ 1067681 h 1849942"/>
                <a:gd name="connsiteX95" fmla="*/ 4830992 w 5015986"/>
                <a:gd name="connsiteY95" fmla="*/ 1157535 h 1849942"/>
                <a:gd name="connsiteX96" fmla="*/ 4862706 w 5015986"/>
                <a:gd name="connsiteY96" fmla="*/ 1347815 h 1849942"/>
                <a:gd name="connsiteX97" fmla="*/ 4920847 w 5015986"/>
                <a:gd name="connsiteY97" fmla="*/ 1707232 h 1849942"/>
                <a:gd name="connsiteX98" fmla="*/ 4968417 w 5015986"/>
                <a:gd name="connsiteY98" fmla="*/ 1575094 h 1849942"/>
                <a:gd name="connsiteX99" fmla="*/ 5015986 w 5015986"/>
                <a:gd name="connsiteY99" fmla="*/ 1405956 h 184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5986" h="1849942">
                  <a:moveTo>
                    <a:pt x="0" y="0"/>
                  </a:moveTo>
                  <a:lnTo>
                    <a:pt x="52856" y="132139"/>
                  </a:lnTo>
                  <a:lnTo>
                    <a:pt x="105711" y="237850"/>
                  </a:lnTo>
                  <a:lnTo>
                    <a:pt x="142710" y="401702"/>
                  </a:lnTo>
                  <a:lnTo>
                    <a:pt x="169138" y="412273"/>
                  </a:lnTo>
                  <a:lnTo>
                    <a:pt x="221993" y="391131"/>
                  </a:lnTo>
                  <a:lnTo>
                    <a:pt x="258992" y="417558"/>
                  </a:lnTo>
                  <a:lnTo>
                    <a:pt x="295991" y="438701"/>
                  </a:lnTo>
                  <a:lnTo>
                    <a:pt x="327704" y="486270"/>
                  </a:lnTo>
                  <a:lnTo>
                    <a:pt x="380560" y="623695"/>
                  </a:lnTo>
                  <a:lnTo>
                    <a:pt x="417559" y="480985"/>
                  </a:lnTo>
                  <a:lnTo>
                    <a:pt x="454558" y="438701"/>
                  </a:lnTo>
                  <a:lnTo>
                    <a:pt x="544412" y="322418"/>
                  </a:lnTo>
                  <a:lnTo>
                    <a:pt x="570840" y="385845"/>
                  </a:lnTo>
                  <a:lnTo>
                    <a:pt x="623695" y="327704"/>
                  </a:lnTo>
                  <a:lnTo>
                    <a:pt x="681836" y="475699"/>
                  </a:lnTo>
                  <a:lnTo>
                    <a:pt x="734692" y="385845"/>
                  </a:lnTo>
                  <a:lnTo>
                    <a:pt x="761119" y="428129"/>
                  </a:lnTo>
                  <a:lnTo>
                    <a:pt x="824546" y="269563"/>
                  </a:lnTo>
                  <a:lnTo>
                    <a:pt x="903829" y="412273"/>
                  </a:lnTo>
                  <a:lnTo>
                    <a:pt x="961970" y="417558"/>
                  </a:lnTo>
                  <a:lnTo>
                    <a:pt x="1014826" y="428129"/>
                  </a:lnTo>
                  <a:lnTo>
                    <a:pt x="1094109" y="417558"/>
                  </a:lnTo>
                  <a:lnTo>
                    <a:pt x="1125822" y="523269"/>
                  </a:lnTo>
                  <a:lnTo>
                    <a:pt x="1173392" y="470414"/>
                  </a:lnTo>
                  <a:lnTo>
                    <a:pt x="1210391" y="496842"/>
                  </a:lnTo>
                  <a:lnTo>
                    <a:pt x="1252675" y="465128"/>
                  </a:lnTo>
                  <a:lnTo>
                    <a:pt x="1316102" y="502127"/>
                  </a:lnTo>
                  <a:lnTo>
                    <a:pt x="1353101" y="650123"/>
                  </a:lnTo>
                  <a:lnTo>
                    <a:pt x="1395385" y="877401"/>
                  </a:lnTo>
                  <a:lnTo>
                    <a:pt x="1427099" y="734691"/>
                  </a:lnTo>
                  <a:lnTo>
                    <a:pt x="1501096" y="745262"/>
                  </a:lnTo>
                  <a:lnTo>
                    <a:pt x="1543381" y="676550"/>
                  </a:lnTo>
                  <a:lnTo>
                    <a:pt x="1601522" y="697692"/>
                  </a:lnTo>
                  <a:lnTo>
                    <a:pt x="1633235" y="581410"/>
                  </a:lnTo>
                  <a:lnTo>
                    <a:pt x="1680805" y="581410"/>
                  </a:lnTo>
                  <a:lnTo>
                    <a:pt x="1712518" y="517984"/>
                  </a:lnTo>
                  <a:lnTo>
                    <a:pt x="1744232" y="507413"/>
                  </a:lnTo>
                  <a:lnTo>
                    <a:pt x="1797087" y="433415"/>
                  </a:lnTo>
                  <a:lnTo>
                    <a:pt x="1855228" y="243135"/>
                  </a:lnTo>
                  <a:lnTo>
                    <a:pt x="1913369" y="216707"/>
                  </a:lnTo>
                  <a:lnTo>
                    <a:pt x="1960939" y="237850"/>
                  </a:lnTo>
                  <a:lnTo>
                    <a:pt x="1997938" y="206136"/>
                  </a:lnTo>
                  <a:lnTo>
                    <a:pt x="2034937" y="258992"/>
                  </a:lnTo>
                  <a:lnTo>
                    <a:pt x="2082507" y="211422"/>
                  </a:lnTo>
                  <a:lnTo>
                    <a:pt x="2135362" y="285420"/>
                  </a:lnTo>
                  <a:lnTo>
                    <a:pt x="2172361" y="248421"/>
                  </a:lnTo>
                  <a:lnTo>
                    <a:pt x="2225217" y="655408"/>
                  </a:lnTo>
                  <a:lnTo>
                    <a:pt x="2272786" y="702978"/>
                  </a:lnTo>
                  <a:lnTo>
                    <a:pt x="2315071" y="893258"/>
                  </a:lnTo>
                  <a:lnTo>
                    <a:pt x="2389069" y="1041253"/>
                  </a:lnTo>
                  <a:lnTo>
                    <a:pt x="2447210" y="1062395"/>
                  </a:lnTo>
                  <a:lnTo>
                    <a:pt x="2473637" y="1257961"/>
                  </a:lnTo>
                  <a:lnTo>
                    <a:pt x="2510636" y="1432384"/>
                  </a:lnTo>
                  <a:lnTo>
                    <a:pt x="2584634" y="1485239"/>
                  </a:lnTo>
                  <a:lnTo>
                    <a:pt x="2637489" y="1464097"/>
                  </a:lnTo>
                  <a:lnTo>
                    <a:pt x="2679774" y="1353101"/>
                  </a:lnTo>
                  <a:lnTo>
                    <a:pt x="2753771" y="1453526"/>
                  </a:lnTo>
                  <a:lnTo>
                    <a:pt x="2801341" y="1564523"/>
                  </a:lnTo>
                  <a:lnTo>
                    <a:pt x="2870054" y="1664948"/>
                  </a:lnTo>
                  <a:lnTo>
                    <a:pt x="2970479" y="1723089"/>
                  </a:lnTo>
                  <a:lnTo>
                    <a:pt x="3049762" y="1770659"/>
                  </a:lnTo>
                  <a:lnTo>
                    <a:pt x="3097332" y="1775944"/>
                  </a:lnTo>
                  <a:lnTo>
                    <a:pt x="3150188" y="1849942"/>
                  </a:lnTo>
                  <a:lnTo>
                    <a:pt x="3203043" y="1749517"/>
                  </a:lnTo>
                  <a:lnTo>
                    <a:pt x="3255899" y="1786516"/>
                  </a:lnTo>
                  <a:lnTo>
                    <a:pt x="3292897" y="1749517"/>
                  </a:lnTo>
                  <a:lnTo>
                    <a:pt x="3351039" y="1770659"/>
                  </a:lnTo>
                  <a:lnTo>
                    <a:pt x="3388037" y="1760088"/>
                  </a:lnTo>
                  <a:lnTo>
                    <a:pt x="3425036" y="1797087"/>
                  </a:lnTo>
                  <a:lnTo>
                    <a:pt x="3525462" y="1495810"/>
                  </a:lnTo>
                  <a:lnTo>
                    <a:pt x="3573032" y="1543380"/>
                  </a:lnTo>
                  <a:lnTo>
                    <a:pt x="3631173" y="1464097"/>
                  </a:lnTo>
                  <a:lnTo>
                    <a:pt x="3726312" y="1294960"/>
                  </a:lnTo>
                  <a:lnTo>
                    <a:pt x="3779168" y="1183963"/>
                  </a:lnTo>
                  <a:lnTo>
                    <a:pt x="3800310" y="1109965"/>
                  </a:lnTo>
                  <a:lnTo>
                    <a:pt x="3890165" y="1109965"/>
                  </a:lnTo>
                  <a:lnTo>
                    <a:pt x="3932449" y="951399"/>
                  </a:lnTo>
                  <a:lnTo>
                    <a:pt x="3969448" y="961970"/>
                  </a:lnTo>
                  <a:lnTo>
                    <a:pt x="4011732" y="840402"/>
                  </a:lnTo>
                  <a:lnTo>
                    <a:pt x="4048731" y="803403"/>
                  </a:lnTo>
                  <a:lnTo>
                    <a:pt x="4101586" y="776976"/>
                  </a:lnTo>
                  <a:lnTo>
                    <a:pt x="4149156" y="692407"/>
                  </a:lnTo>
                  <a:lnTo>
                    <a:pt x="4254867" y="597267"/>
                  </a:lnTo>
                  <a:lnTo>
                    <a:pt x="4281295" y="528555"/>
                  </a:lnTo>
                  <a:lnTo>
                    <a:pt x="4365864" y="618409"/>
                  </a:lnTo>
                  <a:lnTo>
                    <a:pt x="4397577" y="576125"/>
                  </a:lnTo>
                  <a:lnTo>
                    <a:pt x="4455718" y="623695"/>
                  </a:lnTo>
                  <a:lnTo>
                    <a:pt x="4503288" y="565554"/>
                  </a:lnTo>
                  <a:lnTo>
                    <a:pt x="4545573" y="618409"/>
                  </a:lnTo>
                  <a:lnTo>
                    <a:pt x="4593143" y="628980"/>
                  </a:lnTo>
                  <a:lnTo>
                    <a:pt x="4656569" y="597267"/>
                  </a:lnTo>
                  <a:lnTo>
                    <a:pt x="4719996" y="845688"/>
                  </a:lnTo>
                  <a:lnTo>
                    <a:pt x="4756995" y="887972"/>
                  </a:lnTo>
                  <a:lnTo>
                    <a:pt x="4793993" y="1067681"/>
                  </a:lnTo>
                  <a:lnTo>
                    <a:pt x="4830992" y="1157535"/>
                  </a:lnTo>
                  <a:lnTo>
                    <a:pt x="4862706" y="1347815"/>
                  </a:lnTo>
                  <a:lnTo>
                    <a:pt x="4920847" y="1707232"/>
                  </a:lnTo>
                  <a:lnTo>
                    <a:pt x="4968417" y="1575094"/>
                  </a:lnTo>
                  <a:lnTo>
                    <a:pt x="5015986" y="1405956"/>
                  </a:lnTo>
                </a:path>
              </a:pathLst>
            </a:custGeom>
            <a:noFill/>
            <a:ln w="571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5" name="Freeform 14"/>
            <p:cNvSpPr/>
            <p:nvPr/>
          </p:nvSpPr>
          <p:spPr>
            <a:xfrm>
              <a:off x="8652444" y="4344721"/>
              <a:ext cx="184994" cy="687122"/>
            </a:xfrm>
            <a:custGeom>
              <a:avLst/>
              <a:gdLst>
                <a:gd name="connsiteX0" fmla="*/ 0 w 184994"/>
                <a:gd name="connsiteY0" fmla="*/ 0 h 687122"/>
                <a:gd name="connsiteX1" fmla="*/ 52855 w 184994"/>
                <a:gd name="connsiteY1" fmla="*/ 95140 h 687122"/>
                <a:gd name="connsiteX2" fmla="*/ 89854 w 184994"/>
                <a:gd name="connsiteY2" fmla="*/ 169138 h 687122"/>
                <a:gd name="connsiteX3" fmla="*/ 137424 w 184994"/>
                <a:gd name="connsiteY3" fmla="*/ 412273 h 687122"/>
                <a:gd name="connsiteX4" fmla="*/ 163852 w 184994"/>
                <a:gd name="connsiteY4" fmla="*/ 465129 h 687122"/>
                <a:gd name="connsiteX5" fmla="*/ 179709 w 184994"/>
                <a:gd name="connsiteY5" fmla="*/ 687122 h 687122"/>
                <a:gd name="connsiteX6" fmla="*/ 184994 w 184994"/>
                <a:gd name="connsiteY6" fmla="*/ 687122 h 68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994" h="687122">
                  <a:moveTo>
                    <a:pt x="0" y="0"/>
                  </a:moveTo>
                  <a:lnTo>
                    <a:pt x="52855" y="95140"/>
                  </a:lnTo>
                  <a:lnTo>
                    <a:pt x="89854" y="169138"/>
                  </a:lnTo>
                  <a:lnTo>
                    <a:pt x="137424" y="412273"/>
                  </a:lnTo>
                  <a:lnTo>
                    <a:pt x="163852" y="465129"/>
                  </a:lnTo>
                  <a:lnTo>
                    <a:pt x="179709" y="687122"/>
                  </a:lnTo>
                  <a:lnTo>
                    <a:pt x="184994" y="687122"/>
                  </a:lnTo>
                </a:path>
              </a:pathLst>
            </a:custGeom>
            <a:noFill/>
            <a:ln w="571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grpSp>
        <p:nvGrpSpPr>
          <p:cNvPr id="9" name="Group 8"/>
          <p:cNvGrpSpPr/>
          <p:nvPr/>
        </p:nvGrpSpPr>
        <p:grpSpPr>
          <a:xfrm>
            <a:off x="3508878" y="2928065"/>
            <a:ext cx="5206266" cy="2019080"/>
            <a:chOff x="3641743" y="3044476"/>
            <a:chExt cx="5206266" cy="2019080"/>
          </a:xfrm>
        </p:grpSpPr>
        <p:sp>
          <p:nvSpPr>
            <p:cNvPr id="2" name="Freeform 1"/>
            <p:cNvSpPr/>
            <p:nvPr/>
          </p:nvSpPr>
          <p:spPr>
            <a:xfrm>
              <a:off x="3641743" y="3044476"/>
              <a:ext cx="3721027" cy="1775945"/>
            </a:xfrm>
            <a:custGeom>
              <a:avLst/>
              <a:gdLst>
                <a:gd name="connsiteX0" fmla="*/ 0 w 3721027"/>
                <a:gd name="connsiteY0" fmla="*/ 317133 h 1775945"/>
                <a:gd name="connsiteX1" fmla="*/ 21143 w 3721027"/>
                <a:gd name="connsiteY1" fmla="*/ 190280 h 1775945"/>
                <a:gd name="connsiteX2" fmla="*/ 105711 w 3721027"/>
                <a:gd name="connsiteY2" fmla="*/ 158567 h 1775945"/>
                <a:gd name="connsiteX3" fmla="*/ 195566 w 3721027"/>
                <a:gd name="connsiteY3" fmla="*/ 258992 h 1775945"/>
                <a:gd name="connsiteX4" fmla="*/ 243136 w 3721027"/>
                <a:gd name="connsiteY4" fmla="*/ 237850 h 1775945"/>
                <a:gd name="connsiteX5" fmla="*/ 290706 w 3721027"/>
                <a:gd name="connsiteY5" fmla="*/ 280134 h 1775945"/>
                <a:gd name="connsiteX6" fmla="*/ 311848 w 3721027"/>
                <a:gd name="connsiteY6" fmla="*/ 248421 h 1775945"/>
                <a:gd name="connsiteX7" fmla="*/ 332990 w 3721027"/>
                <a:gd name="connsiteY7" fmla="*/ 327704 h 1775945"/>
                <a:gd name="connsiteX8" fmla="*/ 375274 w 3721027"/>
                <a:gd name="connsiteY8" fmla="*/ 322419 h 1775945"/>
                <a:gd name="connsiteX9" fmla="*/ 401702 w 3721027"/>
                <a:gd name="connsiteY9" fmla="*/ 433415 h 1775945"/>
                <a:gd name="connsiteX10" fmla="*/ 454558 w 3721027"/>
                <a:gd name="connsiteY10" fmla="*/ 428130 h 1775945"/>
                <a:gd name="connsiteX11" fmla="*/ 502128 w 3721027"/>
                <a:gd name="connsiteY11" fmla="*/ 438701 h 1775945"/>
                <a:gd name="connsiteX12" fmla="*/ 544412 w 3721027"/>
                <a:gd name="connsiteY12" fmla="*/ 364703 h 1775945"/>
                <a:gd name="connsiteX13" fmla="*/ 586696 w 3721027"/>
                <a:gd name="connsiteY13" fmla="*/ 449272 h 1775945"/>
                <a:gd name="connsiteX14" fmla="*/ 628981 w 3721027"/>
                <a:gd name="connsiteY14" fmla="*/ 406988 h 1775945"/>
                <a:gd name="connsiteX15" fmla="*/ 655408 w 3721027"/>
                <a:gd name="connsiteY15" fmla="*/ 443986 h 1775945"/>
                <a:gd name="connsiteX16" fmla="*/ 713549 w 3721027"/>
                <a:gd name="connsiteY16" fmla="*/ 406988 h 1775945"/>
                <a:gd name="connsiteX17" fmla="*/ 761119 w 3721027"/>
                <a:gd name="connsiteY17" fmla="*/ 454558 h 1775945"/>
                <a:gd name="connsiteX18" fmla="*/ 840403 w 3721027"/>
                <a:gd name="connsiteY18" fmla="*/ 317133 h 1775945"/>
                <a:gd name="connsiteX19" fmla="*/ 887973 w 3721027"/>
                <a:gd name="connsiteY19" fmla="*/ 369989 h 1775945"/>
                <a:gd name="connsiteX20" fmla="*/ 946114 w 3721027"/>
                <a:gd name="connsiteY20" fmla="*/ 343561 h 1775945"/>
                <a:gd name="connsiteX21" fmla="*/ 1004255 w 3721027"/>
                <a:gd name="connsiteY21" fmla="*/ 359418 h 1775945"/>
                <a:gd name="connsiteX22" fmla="*/ 1046539 w 3721027"/>
                <a:gd name="connsiteY22" fmla="*/ 338275 h 1775945"/>
                <a:gd name="connsiteX23" fmla="*/ 1088823 w 3721027"/>
                <a:gd name="connsiteY23" fmla="*/ 354132 h 1775945"/>
                <a:gd name="connsiteX24" fmla="*/ 1115251 w 3721027"/>
                <a:gd name="connsiteY24" fmla="*/ 327704 h 1775945"/>
                <a:gd name="connsiteX25" fmla="*/ 1199820 w 3721027"/>
                <a:gd name="connsiteY25" fmla="*/ 354132 h 1775945"/>
                <a:gd name="connsiteX26" fmla="*/ 1284389 w 3721027"/>
                <a:gd name="connsiteY26" fmla="*/ 322419 h 1775945"/>
                <a:gd name="connsiteX27" fmla="*/ 1310817 w 3721027"/>
                <a:gd name="connsiteY27" fmla="*/ 354132 h 1775945"/>
                <a:gd name="connsiteX28" fmla="*/ 1353101 w 3721027"/>
                <a:gd name="connsiteY28" fmla="*/ 317133 h 1775945"/>
                <a:gd name="connsiteX29" fmla="*/ 1405956 w 3721027"/>
                <a:gd name="connsiteY29" fmla="*/ 496842 h 1775945"/>
                <a:gd name="connsiteX30" fmla="*/ 1485240 w 3721027"/>
                <a:gd name="connsiteY30" fmla="*/ 650123 h 1775945"/>
                <a:gd name="connsiteX31" fmla="*/ 1543381 w 3721027"/>
                <a:gd name="connsiteY31" fmla="*/ 554983 h 1775945"/>
                <a:gd name="connsiteX32" fmla="*/ 1606807 w 3721027"/>
                <a:gd name="connsiteY32" fmla="*/ 607838 h 1775945"/>
                <a:gd name="connsiteX33" fmla="*/ 1659663 w 3721027"/>
                <a:gd name="connsiteY33" fmla="*/ 544412 h 1775945"/>
                <a:gd name="connsiteX34" fmla="*/ 1728375 w 3721027"/>
                <a:gd name="connsiteY34" fmla="*/ 480985 h 1775945"/>
                <a:gd name="connsiteX35" fmla="*/ 1775945 w 3721027"/>
                <a:gd name="connsiteY35" fmla="*/ 449272 h 1775945"/>
                <a:gd name="connsiteX36" fmla="*/ 1791802 w 3721027"/>
                <a:gd name="connsiteY36" fmla="*/ 364703 h 1775945"/>
                <a:gd name="connsiteX37" fmla="*/ 1834086 w 3721027"/>
                <a:gd name="connsiteY37" fmla="*/ 417559 h 1775945"/>
                <a:gd name="connsiteX38" fmla="*/ 1892227 w 3721027"/>
                <a:gd name="connsiteY38" fmla="*/ 248421 h 1775945"/>
                <a:gd name="connsiteX39" fmla="*/ 1960939 w 3721027"/>
                <a:gd name="connsiteY39" fmla="*/ 184995 h 1775945"/>
                <a:gd name="connsiteX40" fmla="*/ 2008509 w 3721027"/>
                <a:gd name="connsiteY40" fmla="*/ 0 h 1775945"/>
                <a:gd name="connsiteX41" fmla="*/ 2077221 w 3721027"/>
                <a:gd name="connsiteY41" fmla="*/ 42285 h 1775945"/>
                <a:gd name="connsiteX42" fmla="*/ 2172361 w 3721027"/>
                <a:gd name="connsiteY42" fmla="*/ 36999 h 1775945"/>
                <a:gd name="connsiteX43" fmla="*/ 2204074 w 3721027"/>
                <a:gd name="connsiteY43" fmla="*/ 68712 h 1775945"/>
                <a:gd name="connsiteX44" fmla="*/ 2262215 w 3721027"/>
                <a:gd name="connsiteY44" fmla="*/ 364703 h 1775945"/>
                <a:gd name="connsiteX45" fmla="*/ 2293929 w 3721027"/>
                <a:gd name="connsiteY45" fmla="*/ 401702 h 1775945"/>
                <a:gd name="connsiteX46" fmla="*/ 2362641 w 3721027"/>
                <a:gd name="connsiteY46" fmla="*/ 766405 h 1775945"/>
                <a:gd name="connsiteX47" fmla="*/ 2457781 w 3721027"/>
                <a:gd name="connsiteY47" fmla="*/ 935542 h 1775945"/>
                <a:gd name="connsiteX48" fmla="*/ 2563492 w 3721027"/>
                <a:gd name="connsiteY48" fmla="*/ 1432384 h 1775945"/>
                <a:gd name="connsiteX49" fmla="*/ 2616347 w 3721027"/>
                <a:gd name="connsiteY49" fmla="*/ 1532810 h 1775945"/>
                <a:gd name="connsiteX50" fmla="*/ 2870054 w 3721027"/>
                <a:gd name="connsiteY50" fmla="*/ 1527524 h 1775945"/>
                <a:gd name="connsiteX51" fmla="*/ 2933480 w 3721027"/>
                <a:gd name="connsiteY51" fmla="*/ 1659663 h 1775945"/>
                <a:gd name="connsiteX52" fmla="*/ 3113189 w 3721027"/>
                <a:gd name="connsiteY52" fmla="*/ 1670234 h 1775945"/>
                <a:gd name="connsiteX53" fmla="*/ 3181901 w 3721027"/>
                <a:gd name="connsiteY53" fmla="*/ 1765374 h 1775945"/>
                <a:gd name="connsiteX54" fmla="*/ 3240042 w 3721027"/>
                <a:gd name="connsiteY54" fmla="*/ 1754803 h 1775945"/>
                <a:gd name="connsiteX55" fmla="*/ 3314040 w 3721027"/>
                <a:gd name="connsiteY55" fmla="*/ 1775945 h 1775945"/>
                <a:gd name="connsiteX56" fmla="*/ 3366895 w 3721027"/>
                <a:gd name="connsiteY56" fmla="*/ 1749517 h 1775945"/>
                <a:gd name="connsiteX57" fmla="*/ 3414465 w 3721027"/>
                <a:gd name="connsiteY57" fmla="*/ 1765374 h 1775945"/>
                <a:gd name="connsiteX58" fmla="*/ 3462035 w 3721027"/>
                <a:gd name="connsiteY58" fmla="*/ 1744232 h 1775945"/>
                <a:gd name="connsiteX59" fmla="*/ 3493748 w 3721027"/>
                <a:gd name="connsiteY59" fmla="*/ 1765374 h 1775945"/>
                <a:gd name="connsiteX60" fmla="*/ 3721027 w 3721027"/>
                <a:gd name="connsiteY60" fmla="*/ 1384814 h 177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721027" h="1775945">
                  <a:moveTo>
                    <a:pt x="0" y="317133"/>
                  </a:moveTo>
                  <a:lnTo>
                    <a:pt x="21143" y="190280"/>
                  </a:lnTo>
                  <a:lnTo>
                    <a:pt x="105711" y="158567"/>
                  </a:lnTo>
                  <a:lnTo>
                    <a:pt x="195566" y="258992"/>
                  </a:lnTo>
                  <a:lnTo>
                    <a:pt x="243136" y="237850"/>
                  </a:lnTo>
                  <a:lnTo>
                    <a:pt x="290706" y="280134"/>
                  </a:lnTo>
                  <a:lnTo>
                    <a:pt x="311848" y="248421"/>
                  </a:lnTo>
                  <a:lnTo>
                    <a:pt x="332990" y="327704"/>
                  </a:lnTo>
                  <a:lnTo>
                    <a:pt x="375274" y="322419"/>
                  </a:lnTo>
                  <a:lnTo>
                    <a:pt x="401702" y="433415"/>
                  </a:lnTo>
                  <a:lnTo>
                    <a:pt x="454558" y="428130"/>
                  </a:lnTo>
                  <a:lnTo>
                    <a:pt x="502128" y="438701"/>
                  </a:lnTo>
                  <a:lnTo>
                    <a:pt x="544412" y="364703"/>
                  </a:lnTo>
                  <a:lnTo>
                    <a:pt x="586696" y="449272"/>
                  </a:lnTo>
                  <a:lnTo>
                    <a:pt x="628981" y="406988"/>
                  </a:lnTo>
                  <a:lnTo>
                    <a:pt x="655408" y="443986"/>
                  </a:lnTo>
                  <a:lnTo>
                    <a:pt x="713549" y="406988"/>
                  </a:lnTo>
                  <a:lnTo>
                    <a:pt x="761119" y="454558"/>
                  </a:lnTo>
                  <a:lnTo>
                    <a:pt x="840403" y="317133"/>
                  </a:lnTo>
                  <a:lnTo>
                    <a:pt x="887973" y="369989"/>
                  </a:lnTo>
                  <a:lnTo>
                    <a:pt x="946114" y="343561"/>
                  </a:lnTo>
                  <a:lnTo>
                    <a:pt x="1004255" y="359418"/>
                  </a:lnTo>
                  <a:lnTo>
                    <a:pt x="1046539" y="338275"/>
                  </a:lnTo>
                  <a:lnTo>
                    <a:pt x="1088823" y="354132"/>
                  </a:lnTo>
                  <a:lnTo>
                    <a:pt x="1115251" y="327704"/>
                  </a:lnTo>
                  <a:lnTo>
                    <a:pt x="1199820" y="354132"/>
                  </a:lnTo>
                  <a:lnTo>
                    <a:pt x="1284389" y="322419"/>
                  </a:lnTo>
                  <a:lnTo>
                    <a:pt x="1310817" y="354132"/>
                  </a:lnTo>
                  <a:lnTo>
                    <a:pt x="1353101" y="317133"/>
                  </a:lnTo>
                  <a:lnTo>
                    <a:pt x="1405956" y="496842"/>
                  </a:lnTo>
                  <a:lnTo>
                    <a:pt x="1485240" y="650123"/>
                  </a:lnTo>
                  <a:lnTo>
                    <a:pt x="1543381" y="554983"/>
                  </a:lnTo>
                  <a:lnTo>
                    <a:pt x="1606807" y="607838"/>
                  </a:lnTo>
                  <a:lnTo>
                    <a:pt x="1659663" y="544412"/>
                  </a:lnTo>
                  <a:lnTo>
                    <a:pt x="1728375" y="480985"/>
                  </a:lnTo>
                  <a:lnTo>
                    <a:pt x="1775945" y="449272"/>
                  </a:lnTo>
                  <a:lnTo>
                    <a:pt x="1791802" y="364703"/>
                  </a:lnTo>
                  <a:lnTo>
                    <a:pt x="1834086" y="417559"/>
                  </a:lnTo>
                  <a:lnTo>
                    <a:pt x="1892227" y="248421"/>
                  </a:lnTo>
                  <a:lnTo>
                    <a:pt x="1960939" y="184995"/>
                  </a:lnTo>
                  <a:lnTo>
                    <a:pt x="2008509" y="0"/>
                  </a:lnTo>
                  <a:lnTo>
                    <a:pt x="2077221" y="42285"/>
                  </a:lnTo>
                  <a:lnTo>
                    <a:pt x="2172361" y="36999"/>
                  </a:lnTo>
                  <a:lnTo>
                    <a:pt x="2204074" y="68712"/>
                  </a:lnTo>
                  <a:lnTo>
                    <a:pt x="2262215" y="364703"/>
                  </a:lnTo>
                  <a:lnTo>
                    <a:pt x="2293929" y="401702"/>
                  </a:lnTo>
                  <a:lnTo>
                    <a:pt x="2362641" y="766405"/>
                  </a:lnTo>
                  <a:lnTo>
                    <a:pt x="2457781" y="935542"/>
                  </a:lnTo>
                  <a:lnTo>
                    <a:pt x="2563492" y="1432384"/>
                  </a:lnTo>
                  <a:lnTo>
                    <a:pt x="2616347" y="1532810"/>
                  </a:lnTo>
                  <a:lnTo>
                    <a:pt x="2870054" y="1527524"/>
                  </a:lnTo>
                  <a:lnTo>
                    <a:pt x="2933480" y="1659663"/>
                  </a:lnTo>
                  <a:lnTo>
                    <a:pt x="3113189" y="1670234"/>
                  </a:lnTo>
                  <a:lnTo>
                    <a:pt x="3181901" y="1765374"/>
                  </a:lnTo>
                  <a:lnTo>
                    <a:pt x="3240042" y="1754803"/>
                  </a:lnTo>
                  <a:lnTo>
                    <a:pt x="3314040" y="1775945"/>
                  </a:lnTo>
                  <a:lnTo>
                    <a:pt x="3366895" y="1749517"/>
                  </a:lnTo>
                  <a:lnTo>
                    <a:pt x="3414465" y="1765374"/>
                  </a:lnTo>
                  <a:lnTo>
                    <a:pt x="3462035" y="1744232"/>
                  </a:lnTo>
                  <a:lnTo>
                    <a:pt x="3493748" y="1765374"/>
                  </a:lnTo>
                  <a:lnTo>
                    <a:pt x="3721027" y="1384814"/>
                  </a:lnTo>
                </a:path>
              </a:pathLst>
            </a:custGeom>
            <a:noFill/>
            <a:ln w="571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 name="Freeform 6"/>
            <p:cNvSpPr/>
            <p:nvPr/>
          </p:nvSpPr>
          <p:spPr>
            <a:xfrm>
              <a:off x="7346913" y="3451464"/>
              <a:ext cx="1501096" cy="1612092"/>
            </a:xfrm>
            <a:custGeom>
              <a:avLst/>
              <a:gdLst>
                <a:gd name="connsiteX0" fmla="*/ 0 w 1501096"/>
                <a:gd name="connsiteY0" fmla="*/ 1004254 h 1612092"/>
                <a:gd name="connsiteX1" fmla="*/ 105711 w 1501096"/>
                <a:gd name="connsiteY1" fmla="*/ 798118 h 1612092"/>
                <a:gd name="connsiteX2" fmla="*/ 158567 w 1501096"/>
                <a:gd name="connsiteY2" fmla="*/ 702978 h 1612092"/>
                <a:gd name="connsiteX3" fmla="*/ 179709 w 1501096"/>
                <a:gd name="connsiteY3" fmla="*/ 702978 h 1612092"/>
                <a:gd name="connsiteX4" fmla="*/ 248421 w 1501096"/>
                <a:gd name="connsiteY4" fmla="*/ 581410 h 1612092"/>
                <a:gd name="connsiteX5" fmla="*/ 290705 w 1501096"/>
                <a:gd name="connsiteY5" fmla="*/ 502127 h 1612092"/>
                <a:gd name="connsiteX6" fmla="*/ 348847 w 1501096"/>
                <a:gd name="connsiteY6" fmla="*/ 369988 h 1612092"/>
                <a:gd name="connsiteX7" fmla="*/ 412273 w 1501096"/>
                <a:gd name="connsiteY7" fmla="*/ 306561 h 1612092"/>
                <a:gd name="connsiteX8" fmla="*/ 465129 w 1501096"/>
                <a:gd name="connsiteY8" fmla="*/ 227278 h 1612092"/>
                <a:gd name="connsiteX9" fmla="*/ 502127 w 1501096"/>
                <a:gd name="connsiteY9" fmla="*/ 153281 h 1612092"/>
                <a:gd name="connsiteX10" fmla="*/ 554983 w 1501096"/>
                <a:gd name="connsiteY10" fmla="*/ 100425 h 1612092"/>
                <a:gd name="connsiteX11" fmla="*/ 597267 w 1501096"/>
                <a:gd name="connsiteY11" fmla="*/ 0 h 1612092"/>
                <a:gd name="connsiteX12" fmla="*/ 956685 w 1501096"/>
                <a:gd name="connsiteY12" fmla="*/ 0 h 1612092"/>
                <a:gd name="connsiteX13" fmla="*/ 1020111 w 1501096"/>
                <a:gd name="connsiteY13" fmla="*/ 121567 h 1612092"/>
                <a:gd name="connsiteX14" fmla="*/ 1051825 w 1501096"/>
                <a:gd name="connsiteY14" fmla="*/ 153281 h 1612092"/>
                <a:gd name="connsiteX15" fmla="*/ 1141679 w 1501096"/>
                <a:gd name="connsiteY15" fmla="*/ 401701 h 1612092"/>
                <a:gd name="connsiteX16" fmla="*/ 1168107 w 1501096"/>
                <a:gd name="connsiteY16" fmla="*/ 708263 h 1612092"/>
                <a:gd name="connsiteX17" fmla="*/ 1284389 w 1501096"/>
                <a:gd name="connsiteY17" fmla="*/ 1035967 h 1612092"/>
                <a:gd name="connsiteX18" fmla="*/ 1395385 w 1501096"/>
                <a:gd name="connsiteY18" fmla="*/ 1041253 h 1612092"/>
                <a:gd name="connsiteX19" fmla="*/ 1448241 w 1501096"/>
                <a:gd name="connsiteY19" fmla="*/ 1485239 h 1612092"/>
                <a:gd name="connsiteX20" fmla="*/ 1501096 w 1501096"/>
                <a:gd name="connsiteY20" fmla="*/ 1612092 h 161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1096" h="1612092">
                  <a:moveTo>
                    <a:pt x="0" y="1004254"/>
                  </a:moveTo>
                  <a:lnTo>
                    <a:pt x="105711" y="798118"/>
                  </a:lnTo>
                  <a:lnTo>
                    <a:pt x="158567" y="702978"/>
                  </a:lnTo>
                  <a:lnTo>
                    <a:pt x="179709" y="702978"/>
                  </a:lnTo>
                  <a:lnTo>
                    <a:pt x="248421" y="581410"/>
                  </a:lnTo>
                  <a:lnTo>
                    <a:pt x="290705" y="502127"/>
                  </a:lnTo>
                  <a:lnTo>
                    <a:pt x="348847" y="369988"/>
                  </a:lnTo>
                  <a:lnTo>
                    <a:pt x="412273" y="306561"/>
                  </a:lnTo>
                  <a:lnTo>
                    <a:pt x="465129" y="227278"/>
                  </a:lnTo>
                  <a:lnTo>
                    <a:pt x="502127" y="153281"/>
                  </a:lnTo>
                  <a:lnTo>
                    <a:pt x="554983" y="100425"/>
                  </a:lnTo>
                  <a:lnTo>
                    <a:pt x="597267" y="0"/>
                  </a:lnTo>
                  <a:lnTo>
                    <a:pt x="956685" y="0"/>
                  </a:lnTo>
                  <a:lnTo>
                    <a:pt x="1020111" y="121567"/>
                  </a:lnTo>
                  <a:lnTo>
                    <a:pt x="1051825" y="153281"/>
                  </a:lnTo>
                  <a:lnTo>
                    <a:pt x="1141679" y="401701"/>
                  </a:lnTo>
                  <a:lnTo>
                    <a:pt x="1168107" y="708263"/>
                  </a:lnTo>
                  <a:lnTo>
                    <a:pt x="1284389" y="1035967"/>
                  </a:lnTo>
                  <a:lnTo>
                    <a:pt x="1395385" y="1041253"/>
                  </a:lnTo>
                  <a:lnTo>
                    <a:pt x="1448241" y="1485239"/>
                  </a:lnTo>
                  <a:lnTo>
                    <a:pt x="1501096" y="1612092"/>
                  </a:lnTo>
                </a:path>
              </a:pathLst>
            </a:custGeom>
            <a:noFill/>
            <a:ln w="571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cxnSp>
        <p:nvCxnSpPr>
          <p:cNvPr id="18" name="Straight Connector 17"/>
          <p:cNvCxnSpPr/>
          <p:nvPr/>
        </p:nvCxnSpPr>
        <p:spPr>
          <a:xfrm>
            <a:off x="6061799" y="5638818"/>
            <a:ext cx="200850" cy="0"/>
          </a:xfrm>
          <a:prstGeom prst="line">
            <a:avLst/>
          </a:prstGeom>
          <a:ln w="5715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232945" y="5638818"/>
            <a:ext cx="200851"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sp>
        <p:nvSpPr>
          <p:cNvPr id="103" name="Rectangle 30"/>
          <p:cNvSpPr>
            <a:spLocks noChangeArrowheads="1"/>
          </p:cNvSpPr>
          <p:nvPr/>
        </p:nvSpPr>
        <p:spPr bwMode="auto">
          <a:xfrm>
            <a:off x="6325287" y="5544546"/>
            <a:ext cx="922625" cy="230832"/>
          </a:xfrm>
          <a:prstGeom prst="rect">
            <a:avLst/>
          </a:prstGeom>
          <a:noFill/>
          <a:ln w="9525">
            <a:noFill/>
            <a:miter lim="800000"/>
            <a:headEnd/>
            <a:tailEnd/>
          </a:ln>
        </p:spPr>
        <p:txBody>
          <a:bodyPr wrap="none" lIns="0" tIns="0" rIns="0" bIns="0">
            <a:prstTxWarp prst="textNoShape">
              <a:avLst/>
            </a:prstTxWarp>
            <a:spAutoFit/>
          </a:bodyPr>
          <a:lstStyle/>
          <a:p>
            <a:r>
              <a:rPr lang="en-US" sz="1500" b="0" i="1" dirty="0" smtClean="0">
                <a:solidFill>
                  <a:srgbClr val="1F1A17"/>
                </a:solidFill>
                <a:latin typeface="+mj-lt"/>
                <a:cs typeface="Times New Roman" pitchFamily="18" charset="0"/>
              </a:rPr>
              <a:t>1-Year T-bill</a:t>
            </a:r>
            <a:endParaRPr lang="en-US" sz="1500" b="0" i="1" dirty="0">
              <a:solidFill>
                <a:srgbClr val="000000"/>
              </a:solidFill>
              <a:latin typeface="+mj-lt"/>
              <a:cs typeface="Times New Roman" pitchFamily="18" charset="0"/>
            </a:endParaRPr>
          </a:p>
        </p:txBody>
      </p:sp>
      <p:sp>
        <p:nvSpPr>
          <p:cNvPr id="104" name="Rectangle 30"/>
          <p:cNvSpPr>
            <a:spLocks noChangeArrowheads="1"/>
          </p:cNvSpPr>
          <p:nvPr/>
        </p:nvSpPr>
        <p:spPr bwMode="auto">
          <a:xfrm>
            <a:off x="4484865" y="5543652"/>
            <a:ext cx="1079783" cy="230832"/>
          </a:xfrm>
          <a:prstGeom prst="rect">
            <a:avLst/>
          </a:prstGeom>
          <a:noFill/>
          <a:ln w="9525">
            <a:noFill/>
            <a:miter lim="800000"/>
            <a:headEnd/>
            <a:tailEnd/>
          </a:ln>
        </p:spPr>
        <p:txBody>
          <a:bodyPr wrap="none" lIns="0" tIns="0" rIns="0" bIns="0">
            <a:prstTxWarp prst="textNoShape">
              <a:avLst/>
            </a:prstTxWarp>
            <a:spAutoFit/>
          </a:bodyPr>
          <a:lstStyle/>
          <a:p>
            <a:r>
              <a:rPr lang="en-US" sz="1500" b="0" i="1" dirty="0" smtClean="0">
                <a:solidFill>
                  <a:srgbClr val="1F1A17"/>
                </a:solidFill>
                <a:latin typeface="+mj-lt"/>
                <a:cs typeface="Times New Roman" pitchFamily="18" charset="0"/>
              </a:rPr>
              <a:t>Federal Funds</a:t>
            </a:r>
            <a:endParaRPr lang="en-US" sz="1500" b="0" i="1" dirty="0">
              <a:solidFill>
                <a:srgbClr val="000000"/>
              </a:solidFill>
              <a:latin typeface="+mj-lt"/>
              <a:cs typeface="Times New Roman" pitchFamily="18" charset="0"/>
            </a:endParaRPr>
          </a:p>
        </p:txBody>
      </p:sp>
    </p:spTree>
    <p:extLst>
      <p:ext uri="{BB962C8B-B14F-4D97-AF65-F5344CB8AC3E}">
        <p14:creationId xmlns:p14="http://schemas.microsoft.com/office/powerpoint/2010/main" val="1624280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03591" y="1894167"/>
            <a:ext cx="5943826" cy="3821723"/>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433756"/>
            <a:ext cx="8904855" cy="722376"/>
          </a:xfrm>
        </p:spPr>
        <p:txBody>
          <a:bodyPr/>
          <a:lstStyle/>
          <a:p>
            <a:r>
              <a:rPr lang="en-US" dirty="0"/>
              <a:t>ARM Loans Outstanding, 1990-2008</a:t>
            </a:r>
          </a:p>
        </p:txBody>
      </p:sp>
      <p:sp>
        <p:nvSpPr>
          <p:cNvPr id="41" name="Text Box 10"/>
          <p:cNvSpPr txBox="1">
            <a:spLocks noChangeArrowheads="1"/>
          </p:cNvSpPr>
          <p:nvPr/>
        </p:nvSpPr>
        <p:spPr bwMode="auto">
          <a:xfrm>
            <a:off x="73113" y="2815405"/>
            <a:ext cx="3173007" cy="1615827"/>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a:latin typeface="+mj-lt"/>
                <a:cs typeface="Times New Roman" pitchFamily="18" charset="0"/>
              </a:rPr>
              <a:t>Measured as a share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of </a:t>
            </a:r>
            <a:r>
              <a:rPr lang="en-US" sz="2200" dirty="0">
                <a:latin typeface="+mj-lt"/>
                <a:cs typeface="Times New Roman" pitchFamily="18" charset="0"/>
              </a:rPr>
              <a:t>total mortgages outstanding, ARMs increased from 10%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in </a:t>
            </a:r>
            <a:r>
              <a:rPr lang="en-US" sz="2200" dirty="0">
                <a:latin typeface="+mj-lt"/>
                <a:cs typeface="Times New Roman" pitchFamily="18" charset="0"/>
              </a:rPr>
              <a:t>2000 to 21% in </a:t>
            </a:r>
            <a:r>
              <a:rPr lang="en-US" sz="2200" dirty="0" smtClean="0">
                <a:latin typeface="+mj-lt"/>
                <a:cs typeface="Times New Roman" pitchFamily="18" charset="0"/>
              </a:rPr>
              <a:t>2005.</a:t>
            </a:r>
            <a:endParaRPr lang="en-US" sz="2200" dirty="0">
              <a:latin typeface="+mj-lt"/>
              <a:cs typeface="Times New Roman" pitchFamily="18" charset="0"/>
            </a:endParaRPr>
          </a:p>
        </p:txBody>
      </p:sp>
      <p:sp>
        <p:nvSpPr>
          <p:cNvPr id="63" name="Rectangle 5"/>
          <p:cNvSpPr>
            <a:spLocks noChangeArrowheads="1"/>
          </p:cNvSpPr>
          <p:nvPr/>
        </p:nvSpPr>
        <p:spPr bwMode="auto">
          <a:xfrm>
            <a:off x="4944107" y="2255589"/>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4" name="Rectangle 6"/>
          <p:cNvSpPr>
            <a:spLocks noChangeArrowheads="1"/>
          </p:cNvSpPr>
          <p:nvPr/>
        </p:nvSpPr>
        <p:spPr bwMode="auto">
          <a:xfrm>
            <a:off x="4944107" y="2255589"/>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5" name="Rectangle 7"/>
          <p:cNvSpPr>
            <a:spLocks noChangeArrowheads="1"/>
          </p:cNvSpPr>
          <p:nvPr/>
        </p:nvSpPr>
        <p:spPr bwMode="auto">
          <a:xfrm>
            <a:off x="4944107" y="2815977"/>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6" name="Rectangle 8"/>
          <p:cNvSpPr>
            <a:spLocks noChangeArrowheads="1"/>
          </p:cNvSpPr>
          <p:nvPr/>
        </p:nvSpPr>
        <p:spPr bwMode="auto">
          <a:xfrm>
            <a:off x="4944107" y="2815977"/>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7" name="Rectangle 9"/>
          <p:cNvSpPr>
            <a:spLocks noChangeArrowheads="1"/>
          </p:cNvSpPr>
          <p:nvPr/>
        </p:nvSpPr>
        <p:spPr bwMode="auto">
          <a:xfrm>
            <a:off x="4944107" y="3376364"/>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8" name="Rectangle 10"/>
          <p:cNvSpPr>
            <a:spLocks noChangeArrowheads="1"/>
          </p:cNvSpPr>
          <p:nvPr/>
        </p:nvSpPr>
        <p:spPr bwMode="auto">
          <a:xfrm>
            <a:off x="4944107" y="3376364"/>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9" name="Rectangle 11"/>
          <p:cNvSpPr>
            <a:spLocks noChangeArrowheads="1"/>
          </p:cNvSpPr>
          <p:nvPr/>
        </p:nvSpPr>
        <p:spPr bwMode="auto">
          <a:xfrm>
            <a:off x="4944107" y="4644777"/>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0" name="Rectangle 12"/>
          <p:cNvSpPr>
            <a:spLocks noChangeArrowheads="1"/>
          </p:cNvSpPr>
          <p:nvPr/>
        </p:nvSpPr>
        <p:spPr bwMode="auto">
          <a:xfrm>
            <a:off x="4944107" y="4644777"/>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1" name="Rectangle 13"/>
          <p:cNvSpPr>
            <a:spLocks noChangeArrowheads="1"/>
          </p:cNvSpPr>
          <p:nvPr/>
        </p:nvSpPr>
        <p:spPr bwMode="auto">
          <a:xfrm>
            <a:off x="4697219" y="5205164"/>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2" name="Rectangle 14"/>
          <p:cNvSpPr>
            <a:spLocks noChangeArrowheads="1"/>
          </p:cNvSpPr>
          <p:nvPr/>
        </p:nvSpPr>
        <p:spPr bwMode="auto">
          <a:xfrm>
            <a:off x="4697219" y="5205164"/>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3" name="Rectangle 17"/>
          <p:cNvSpPr>
            <a:spLocks noChangeArrowheads="1"/>
          </p:cNvSpPr>
          <p:nvPr/>
        </p:nvSpPr>
        <p:spPr bwMode="auto">
          <a:xfrm>
            <a:off x="3748502" y="2020449"/>
            <a:ext cx="4631526" cy="398827"/>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lang="en-US" sz="1600" b="1" i="1" dirty="0" smtClean="0">
                <a:solidFill>
                  <a:srgbClr val="1F1A17"/>
                </a:solidFill>
                <a:latin typeface="+mj-lt"/>
                <a:cs typeface="Times New Roman" pitchFamily="18" charset="0"/>
              </a:rPr>
              <a:t>ARM Loans as a Share of </a:t>
            </a:r>
            <a:br>
              <a:rPr lang="en-US" sz="1600" b="1" i="1" dirty="0" smtClean="0">
                <a:solidFill>
                  <a:srgbClr val="1F1A17"/>
                </a:solidFill>
                <a:latin typeface="+mj-lt"/>
                <a:cs typeface="Times New Roman" pitchFamily="18" charset="0"/>
              </a:rPr>
            </a:br>
            <a:r>
              <a:rPr lang="en-US" sz="1600" b="1" i="1" dirty="0" smtClean="0">
                <a:solidFill>
                  <a:srgbClr val="1F1A17"/>
                </a:solidFill>
                <a:latin typeface="+mj-lt"/>
                <a:cs typeface="Times New Roman" pitchFamily="18" charset="0"/>
              </a:rPr>
              <a:t>Total Outstanding Mortgages</a:t>
            </a:r>
            <a:endParaRPr lang="en-US" sz="1400" b="1" i="1" dirty="0">
              <a:solidFill>
                <a:schemeClr val="tx1"/>
              </a:solidFill>
              <a:latin typeface="+mj-lt"/>
              <a:cs typeface="Times New Roman" pitchFamily="18" charset="0"/>
            </a:endParaRPr>
          </a:p>
        </p:txBody>
      </p:sp>
      <p:sp>
        <p:nvSpPr>
          <p:cNvPr id="74" name="Rectangle 27"/>
          <p:cNvSpPr>
            <a:spLocks noChangeArrowheads="1"/>
          </p:cNvSpPr>
          <p:nvPr/>
        </p:nvSpPr>
        <p:spPr bwMode="auto">
          <a:xfrm>
            <a:off x="3279645" y="535832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1990</a:t>
            </a:r>
            <a:endParaRPr lang="en-US" sz="1500" b="0" dirty="0">
              <a:solidFill>
                <a:srgbClr val="000000"/>
              </a:solidFill>
              <a:latin typeface="+mj-lt"/>
              <a:cs typeface="Times New Roman" pitchFamily="18" charset="0"/>
            </a:endParaRPr>
          </a:p>
        </p:txBody>
      </p:sp>
      <p:sp>
        <p:nvSpPr>
          <p:cNvPr id="75" name="Rectangle 28"/>
          <p:cNvSpPr>
            <a:spLocks noChangeArrowheads="1"/>
          </p:cNvSpPr>
          <p:nvPr/>
        </p:nvSpPr>
        <p:spPr bwMode="auto">
          <a:xfrm>
            <a:off x="4429249" y="535832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1994</a:t>
            </a:r>
            <a:endParaRPr lang="en-US" sz="1500" b="0" dirty="0">
              <a:solidFill>
                <a:srgbClr val="000000"/>
              </a:solidFill>
              <a:latin typeface="+mj-lt"/>
              <a:cs typeface="Times New Roman" pitchFamily="18" charset="0"/>
            </a:endParaRPr>
          </a:p>
        </p:txBody>
      </p:sp>
      <p:sp>
        <p:nvSpPr>
          <p:cNvPr id="76" name="Rectangle 29"/>
          <p:cNvSpPr>
            <a:spLocks noChangeArrowheads="1"/>
          </p:cNvSpPr>
          <p:nvPr/>
        </p:nvSpPr>
        <p:spPr bwMode="auto">
          <a:xfrm>
            <a:off x="5016370" y="535832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1996</a:t>
            </a:r>
            <a:endParaRPr lang="en-US" sz="1500" b="0" dirty="0">
              <a:solidFill>
                <a:srgbClr val="000000"/>
              </a:solidFill>
              <a:latin typeface="+mj-lt"/>
              <a:cs typeface="Times New Roman" pitchFamily="18" charset="0"/>
            </a:endParaRPr>
          </a:p>
        </p:txBody>
      </p:sp>
      <p:sp>
        <p:nvSpPr>
          <p:cNvPr id="77" name="Rectangle 30"/>
          <p:cNvSpPr>
            <a:spLocks noChangeArrowheads="1"/>
          </p:cNvSpPr>
          <p:nvPr/>
        </p:nvSpPr>
        <p:spPr bwMode="auto">
          <a:xfrm>
            <a:off x="6738744" y="535832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2002</a:t>
            </a:r>
            <a:endParaRPr lang="en-US" sz="1500" b="0" dirty="0">
              <a:solidFill>
                <a:srgbClr val="000000"/>
              </a:solidFill>
              <a:latin typeface="+mj-lt"/>
              <a:cs typeface="Times New Roman" pitchFamily="18" charset="0"/>
            </a:endParaRPr>
          </a:p>
        </p:txBody>
      </p:sp>
      <p:sp>
        <p:nvSpPr>
          <p:cNvPr id="78" name="Rectangle 31"/>
          <p:cNvSpPr>
            <a:spLocks noChangeArrowheads="1"/>
          </p:cNvSpPr>
          <p:nvPr/>
        </p:nvSpPr>
        <p:spPr bwMode="auto">
          <a:xfrm>
            <a:off x="5568058" y="535832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1998</a:t>
            </a:r>
            <a:endParaRPr lang="en-US" sz="1500" b="0" dirty="0">
              <a:solidFill>
                <a:srgbClr val="000000"/>
              </a:solidFill>
              <a:latin typeface="+mj-lt"/>
              <a:cs typeface="Times New Roman" pitchFamily="18" charset="0"/>
            </a:endParaRPr>
          </a:p>
        </p:txBody>
      </p:sp>
      <p:sp>
        <p:nvSpPr>
          <p:cNvPr id="79" name="Rectangle 32"/>
          <p:cNvSpPr>
            <a:spLocks noChangeArrowheads="1"/>
          </p:cNvSpPr>
          <p:nvPr/>
        </p:nvSpPr>
        <p:spPr bwMode="auto">
          <a:xfrm>
            <a:off x="3263841" y="5115121"/>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0</a:t>
            </a:r>
            <a:endParaRPr lang="en-US" sz="1600" b="0" dirty="0">
              <a:solidFill>
                <a:srgbClr val="000000"/>
              </a:solidFill>
              <a:latin typeface="+mj-lt"/>
              <a:cs typeface="Times New Roman" pitchFamily="18" charset="0"/>
            </a:endParaRPr>
          </a:p>
        </p:txBody>
      </p:sp>
      <p:sp>
        <p:nvSpPr>
          <p:cNvPr id="80" name="Rectangle 33"/>
          <p:cNvSpPr>
            <a:spLocks noChangeArrowheads="1"/>
          </p:cNvSpPr>
          <p:nvPr/>
        </p:nvSpPr>
        <p:spPr bwMode="auto">
          <a:xfrm>
            <a:off x="3263841" y="4562163"/>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5</a:t>
            </a:r>
            <a:endParaRPr lang="en-US" sz="1600" b="0" dirty="0">
              <a:solidFill>
                <a:srgbClr val="000000"/>
              </a:solidFill>
              <a:latin typeface="+mj-lt"/>
              <a:cs typeface="Times New Roman" pitchFamily="18" charset="0"/>
            </a:endParaRPr>
          </a:p>
        </p:txBody>
      </p:sp>
      <p:sp>
        <p:nvSpPr>
          <p:cNvPr id="81" name="Rectangle 34"/>
          <p:cNvSpPr>
            <a:spLocks noChangeArrowheads="1"/>
          </p:cNvSpPr>
          <p:nvPr/>
        </p:nvSpPr>
        <p:spPr bwMode="auto">
          <a:xfrm>
            <a:off x="3159647" y="4050544"/>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dirty="0">
                <a:solidFill>
                  <a:srgbClr val="1F1A17"/>
                </a:solidFill>
                <a:latin typeface="+mj-lt"/>
                <a:cs typeface="Times New Roman" pitchFamily="18" charset="0"/>
              </a:rPr>
              <a:t>1</a:t>
            </a:r>
            <a:r>
              <a:rPr lang="en-US" sz="1600" b="0" dirty="0" smtClean="0">
                <a:solidFill>
                  <a:srgbClr val="1F1A17"/>
                </a:solidFill>
                <a:latin typeface="+mj-lt"/>
                <a:cs typeface="Times New Roman" pitchFamily="18" charset="0"/>
              </a:rPr>
              <a:t>0</a:t>
            </a:r>
            <a:endParaRPr lang="en-US" sz="1600" b="0" dirty="0">
              <a:solidFill>
                <a:srgbClr val="000000"/>
              </a:solidFill>
              <a:latin typeface="+mj-lt"/>
              <a:cs typeface="Times New Roman" pitchFamily="18" charset="0"/>
            </a:endParaRPr>
          </a:p>
        </p:txBody>
      </p:sp>
      <p:sp>
        <p:nvSpPr>
          <p:cNvPr id="82" name="Rectangle 35"/>
          <p:cNvSpPr>
            <a:spLocks noChangeArrowheads="1"/>
          </p:cNvSpPr>
          <p:nvPr/>
        </p:nvSpPr>
        <p:spPr bwMode="auto">
          <a:xfrm>
            <a:off x="3159647" y="2948184"/>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20</a:t>
            </a:r>
            <a:endParaRPr lang="en-US" sz="1600" b="0" dirty="0">
              <a:solidFill>
                <a:srgbClr val="000000"/>
              </a:solidFill>
              <a:latin typeface="+mj-lt"/>
              <a:cs typeface="Times New Roman" pitchFamily="18" charset="0"/>
            </a:endParaRPr>
          </a:p>
        </p:txBody>
      </p:sp>
      <p:sp>
        <p:nvSpPr>
          <p:cNvPr id="84" name="Rectangle 44"/>
          <p:cNvSpPr>
            <a:spLocks noChangeArrowheads="1"/>
          </p:cNvSpPr>
          <p:nvPr/>
        </p:nvSpPr>
        <p:spPr bwMode="auto">
          <a:xfrm>
            <a:off x="7316340" y="535832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2004</a:t>
            </a:r>
            <a:endParaRPr lang="en-US" sz="1500" b="0" dirty="0">
              <a:solidFill>
                <a:srgbClr val="000000"/>
              </a:solidFill>
              <a:latin typeface="+mj-lt"/>
              <a:cs typeface="Times New Roman" pitchFamily="18" charset="0"/>
            </a:endParaRPr>
          </a:p>
        </p:txBody>
      </p:sp>
      <p:sp>
        <p:nvSpPr>
          <p:cNvPr id="85" name="Freeform 20"/>
          <p:cNvSpPr>
            <a:spLocks/>
          </p:cNvSpPr>
          <p:nvPr/>
        </p:nvSpPr>
        <p:spPr bwMode="auto">
          <a:xfrm>
            <a:off x="3481728" y="2716355"/>
            <a:ext cx="5197954" cy="2526908"/>
          </a:xfrm>
          <a:custGeom>
            <a:avLst/>
            <a:gdLst/>
            <a:ahLst/>
            <a:cxnLst>
              <a:cxn ang="0">
                <a:pos x="0" y="0"/>
              </a:cxn>
              <a:cxn ang="0">
                <a:pos x="0" y="2016"/>
              </a:cxn>
              <a:cxn ang="0">
                <a:pos x="2880" y="2016"/>
              </a:cxn>
            </a:cxnLst>
            <a:rect l="0" t="0" r="r" b="b"/>
            <a:pathLst>
              <a:path w="2880" h="2016">
                <a:moveTo>
                  <a:pt x="0" y="0"/>
                </a:moveTo>
                <a:lnTo>
                  <a:pt x="0" y="2016"/>
                </a:lnTo>
                <a:lnTo>
                  <a:pt x="2880" y="2016"/>
                </a:lnTo>
              </a:path>
            </a:pathLst>
          </a:custGeom>
          <a:noFill/>
          <a:ln w="28575" cmpd="sng">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7" name="Line 23"/>
          <p:cNvSpPr>
            <a:spLocks noChangeShapeType="1"/>
          </p:cNvSpPr>
          <p:nvPr/>
        </p:nvSpPr>
        <p:spPr bwMode="auto">
          <a:xfrm>
            <a:off x="3407407" y="3071564"/>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8" name="Line 24"/>
          <p:cNvSpPr>
            <a:spLocks noChangeShapeType="1"/>
          </p:cNvSpPr>
          <p:nvPr/>
        </p:nvSpPr>
        <p:spPr bwMode="auto">
          <a:xfrm>
            <a:off x="3407407" y="4159637"/>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9" name="Line 25"/>
          <p:cNvSpPr>
            <a:spLocks noChangeShapeType="1"/>
          </p:cNvSpPr>
          <p:nvPr/>
        </p:nvSpPr>
        <p:spPr bwMode="auto">
          <a:xfrm>
            <a:off x="3407407" y="4693481"/>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0" name="Line 26"/>
          <p:cNvSpPr>
            <a:spLocks noChangeShapeType="1"/>
          </p:cNvSpPr>
          <p:nvPr/>
        </p:nvSpPr>
        <p:spPr bwMode="auto">
          <a:xfrm>
            <a:off x="3407407" y="5243264"/>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1" name="Line 38"/>
          <p:cNvSpPr>
            <a:spLocks noChangeShapeType="1"/>
          </p:cNvSpPr>
          <p:nvPr/>
        </p:nvSpPr>
        <p:spPr bwMode="auto">
          <a:xfrm>
            <a:off x="3476967"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2" name="Line 39"/>
          <p:cNvSpPr>
            <a:spLocks noChangeShapeType="1"/>
          </p:cNvSpPr>
          <p:nvPr/>
        </p:nvSpPr>
        <p:spPr bwMode="auto">
          <a:xfrm>
            <a:off x="4629591"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3" name="Line 40"/>
          <p:cNvSpPr>
            <a:spLocks noChangeShapeType="1"/>
          </p:cNvSpPr>
          <p:nvPr/>
        </p:nvSpPr>
        <p:spPr bwMode="auto">
          <a:xfrm>
            <a:off x="5205903"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4" name="Line 41"/>
          <p:cNvSpPr>
            <a:spLocks noChangeShapeType="1"/>
          </p:cNvSpPr>
          <p:nvPr/>
        </p:nvSpPr>
        <p:spPr bwMode="auto">
          <a:xfrm>
            <a:off x="5782215"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5" name="Line 42"/>
          <p:cNvSpPr>
            <a:spLocks noChangeShapeType="1"/>
          </p:cNvSpPr>
          <p:nvPr/>
        </p:nvSpPr>
        <p:spPr bwMode="auto">
          <a:xfrm>
            <a:off x="6934839"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6" name="Line 43"/>
          <p:cNvSpPr>
            <a:spLocks noChangeShapeType="1"/>
          </p:cNvSpPr>
          <p:nvPr/>
        </p:nvSpPr>
        <p:spPr bwMode="auto">
          <a:xfrm>
            <a:off x="7511151"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7" name="Rectangle 13"/>
          <p:cNvSpPr>
            <a:spLocks noChangeArrowheads="1"/>
          </p:cNvSpPr>
          <p:nvPr/>
        </p:nvSpPr>
        <p:spPr bwMode="auto">
          <a:xfrm>
            <a:off x="4282691" y="5202116"/>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98" name="Rectangle 14"/>
          <p:cNvSpPr>
            <a:spLocks noChangeArrowheads="1"/>
          </p:cNvSpPr>
          <p:nvPr/>
        </p:nvSpPr>
        <p:spPr bwMode="auto">
          <a:xfrm>
            <a:off x="4282691" y="5202116"/>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99" name="Rectangle 28"/>
          <p:cNvSpPr>
            <a:spLocks noChangeArrowheads="1"/>
          </p:cNvSpPr>
          <p:nvPr/>
        </p:nvSpPr>
        <p:spPr bwMode="auto">
          <a:xfrm>
            <a:off x="3840985" y="535832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1992</a:t>
            </a:r>
            <a:endParaRPr lang="en-US" sz="1500" b="0" dirty="0">
              <a:solidFill>
                <a:srgbClr val="000000"/>
              </a:solidFill>
              <a:latin typeface="+mj-lt"/>
              <a:cs typeface="Times New Roman" pitchFamily="18" charset="0"/>
            </a:endParaRPr>
          </a:p>
        </p:txBody>
      </p:sp>
      <p:sp>
        <p:nvSpPr>
          <p:cNvPr id="100" name="Line 39"/>
          <p:cNvSpPr>
            <a:spLocks noChangeShapeType="1"/>
          </p:cNvSpPr>
          <p:nvPr/>
        </p:nvSpPr>
        <p:spPr bwMode="auto">
          <a:xfrm>
            <a:off x="4053279"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03" name="Rectangle 31"/>
          <p:cNvSpPr>
            <a:spLocks noChangeArrowheads="1"/>
          </p:cNvSpPr>
          <p:nvPr/>
        </p:nvSpPr>
        <p:spPr bwMode="auto">
          <a:xfrm>
            <a:off x="6150226" y="535832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2000</a:t>
            </a:r>
            <a:endParaRPr lang="en-US" sz="1500" b="0" dirty="0">
              <a:solidFill>
                <a:srgbClr val="000000"/>
              </a:solidFill>
              <a:latin typeface="+mj-lt"/>
              <a:cs typeface="Times New Roman" pitchFamily="18" charset="0"/>
            </a:endParaRPr>
          </a:p>
        </p:txBody>
      </p:sp>
      <p:sp>
        <p:nvSpPr>
          <p:cNvPr id="104" name="Line 41"/>
          <p:cNvSpPr>
            <a:spLocks noChangeShapeType="1"/>
          </p:cNvSpPr>
          <p:nvPr/>
        </p:nvSpPr>
        <p:spPr bwMode="auto">
          <a:xfrm>
            <a:off x="6358527"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05" name="Rectangle 44"/>
          <p:cNvSpPr>
            <a:spLocks noChangeArrowheads="1"/>
          </p:cNvSpPr>
          <p:nvPr/>
        </p:nvSpPr>
        <p:spPr bwMode="auto">
          <a:xfrm>
            <a:off x="7898508" y="5358326"/>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2006</a:t>
            </a:r>
            <a:endParaRPr lang="en-US" sz="1500" b="0" dirty="0">
              <a:solidFill>
                <a:srgbClr val="000000"/>
              </a:solidFill>
              <a:latin typeface="+mj-lt"/>
              <a:cs typeface="Times New Roman" pitchFamily="18" charset="0"/>
            </a:endParaRPr>
          </a:p>
        </p:txBody>
      </p:sp>
      <p:sp>
        <p:nvSpPr>
          <p:cNvPr id="106" name="Line 43"/>
          <p:cNvSpPr>
            <a:spLocks noChangeShapeType="1"/>
          </p:cNvSpPr>
          <p:nvPr/>
        </p:nvSpPr>
        <p:spPr bwMode="auto">
          <a:xfrm>
            <a:off x="8087463"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07" name="Rectangle 44"/>
          <p:cNvSpPr>
            <a:spLocks noChangeArrowheads="1"/>
          </p:cNvSpPr>
          <p:nvPr/>
        </p:nvSpPr>
        <p:spPr bwMode="auto">
          <a:xfrm>
            <a:off x="8480611" y="5355629"/>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2008</a:t>
            </a:r>
            <a:endParaRPr lang="en-US" sz="1500" b="0" dirty="0">
              <a:solidFill>
                <a:srgbClr val="000000"/>
              </a:solidFill>
              <a:latin typeface="+mj-lt"/>
              <a:cs typeface="Times New Roman" pitchFamily="18" charset="0"/>
            </a:endParaRPr>
          </a:p>
        </p:txBody>
      </p:sp>
      <p:sp>
        <p:nvSpPr>
          <p:cNvPr id="108" name="Line 43"/>
          <p:cNvSpPr>
            <a:spLocks noChangeShapeType="1"/>
          </p:cNvSpPr>
          <p:nvPr/>
        </p:nvSpPr>
        <p:spPr bwMode="auto">
          <a:xfrm>
            <a:off x="8663771"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0" name="Rectangle 34"/>
          <p:cNvSpPr>
            <a:spLocks noChangeArrowheads="1"/>
          </p:cNvSpPr>
          <p:nvPr/>
        </p:nvSpPr>
        <p:spPr bwMode="auto">
          <a:xfrm>
            <a:off x="3165743" y="3498856"/>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15</a:t>
            </a:r>
            <a:endParaRPr lang="en-US" sz="1600" b="0" dirty="0">
              <a:solidFill>
                <a:srgbClr val="000000"/>
              </a:solidFill>
              <a:latin typeface="+mj-lt"/>
              <a:cs typeface="Times New Roman" pitchFamily="18" charset="0"/>
            </a:endParaRPr>
          </a:p>
        </p:txBody>
      </p:sp>
      <p:sp>
        <p:nvSpPr>
          <p:cNvPr id="111" name="Line 24"/>
          <p:cNvSpPr>
            <a:spLocks noChangeShapeType="1"/>
          </p:cNvSpPr>
          <p:nvPr/>
        </p:nvSpPr>
        <p:spPr bwMode="auto">
          <a:xfrm>
            <a:off x="3413503" y="3607949"/>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4" name="Rectangle 36"/>
          <p:cNvSpPr>
            <a:spLocks noChangeArrowheads="1"/>
          </p:cNvSpPr>
          <p:nvPr/>
        </p:nvSpPr>
        <p:spPr bwMode="auto">
          <a:xfrm>
            <a:off x="3159301" y="2439803"/>
            <a:ext cx="589200" cy="46166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smtClean="0">
                <a:solidFill>
                  <a:srgbClr val="1F1A17"/>
                </a:solidFill>
                <a:latin typeface="+mj-lt"/>
                <a:cs typeface="Times New Roman" pitchFamily="18" charset="0"/>
              </a:rPr>
              <a:t>Percent</a:t>
            </a:r>
          </a:p>
          <a:p>
            <a:r>
              <a:rPr lang="en-US" sz="1500" b="0" i="1" dirty="0" smtClean="0">
                <a:solidFill>
                  <a:srgbClr val="1F1A17"/>
                </a:solidFill>
                <a:latin typeface="+mj-lt"/>
                <a:cs typeface="Times New Roman" pitchFamily="18" charset="0"/>
              </a:rPr>
              <a:t>(%)</a:t>
            </a:r>
            <a:endParaRPr lang="en-US" sz="1500" b="0" i="1" dirty="0">
              <a:solidFill>
                <a:srgbClr val="000000"/>
              </a:solidFill>
              <a:latin typeface="+mj-lt"/>
              <a:cs typeface="Times New Roman" pitchFamily="18" charset="0"/>
            </a:endParaRPr>
          </a:p>
        </p:txBody>
      </p:sp>
      <p:sp>
        <p:nvSpPr>
          <p:cNvPr id="117" name="Line 39"/>
          <p:cNvSpPr>
            <a:spLocks noChangeShapeType="1"/>
          </p:cNvSpPr>
          <p:nvPr/>
        </p:nvSpPr>
        <p:spPr bwMode="auto">
          <a:xfrm>
            <a:off x="4341435"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8" name="Line 40"/>
          <p:cNvSpPr>
            <a:spLocks noChangeShapeType="1"/>
          </p:cNvSpPr>
          <p:nvPr/>
        </p:nvSpPr>
        <p:spPr bwMode="auto">
          <a:xfrm>
            <a:off x="4917747"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9" name="Line 41"/>
          <p:cNvSpPr>
            <a:spLocks noChangeShapeType="1"/>
          </p:cNvSpPr>
          <p:nvPr/>
        </p:nvSpPr>
        <p:spPr bwMode="auto">
          <a:xfrm>
            <a:off x="5494059"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0" name="Line 42"/>
          <p:cNvSpPr>
            <a:spLocks noChangeShapeType="1"/>
          </p:cNvSpPr>
          <p:nvPr/>
        </p:nvSpPr>
        <p:spPr bwMode="auto">
          <a:xfrm>
            <a:off x="6646683"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1" name="Line 43"/>
          <p:cNvSpPr>
            <a:spLocks noChangeShapeType="1"/>
          </p:cNvSpPr>
          <p:nvPr/>
        </p:nvSpPr>
        <p:spPr bwMode="auto">
          <a:xfrm>
            <a:off x="7222995"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2" name="Line 39"/>
          <p:cNvSpPr>
            <a:spLocks noChangeShapeType="1"/>
          </p:cNvSpPr>
          <p:nvPr/>
        </p:nvSpPr>
        <p:spPr bwMode="auto">
          <a:xfrm>
            <a:off x="3765123"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3" name="Line 41"/>
          <p:cNvSpPr>
            <a:spLocks noChangeShapeType="1"/>
          </p:cNvSpPr>
          <p:nvPr/>
        </p:nvSpPr>
        <p:spPr bwMode="auto">
          <a:xfrm>
            <a:off x="6070371"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4" name="Line 43"/>
          <p:cNvSpPr>
            <a:spLocks noChangeShapeType="1"/>
          </p:cNvSpPr>
          <p:nvPr/>
        </p:nvSpPr>
        <p:spPr bwMode="auto">
          <a:xfrm>
            <a:off x="7799307"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5" name="Line 43"/>
          <p:cNvSpPr>
            <a:spLocks noChangeShapeType="1"/>
          </p:cNvSpPr>
          <p:nvPr/>
        </p:nvSpPr>
        <p:spPr bwMode="auto">
          <a:xfrm>
            <a:off x="8375619" y="524948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3" name="Freeform 2"/>
          <p:cNvSpPr/>
          <p:nvPr/>
        </p:nvSpPr>
        <p:spPr>
          <a:xfrm>
            <a:off x="3497132" y="2741745"/>
            <a:ext cx="5193792" cy="1600200"/>
          </a:xfrm>
          <a:custGeom>
            <a:avLst/>
            <a:gdLst>
              <a:gd name="connsiteX0" fmla="*/ 0 w 5193792"/>
              <a:gd name="connsiteY0" fmla="*/ 1600200 h 1600200"/>
              <a:gd name="connsiteX1" fmla="*/ 310896 w 5193792"/>
              <a:gd name="connsiteY1" fmla="*/ 1600200 h 1600200"/>
              <a:gd name="connsiteX2" fmla="*/ 576072 w 5193792"/>
              <a:gd name="connsiteY2" fmla="*/ 1581912 h 1600200"/>
              <a:gd name="connsiteX3" fmla="*/ 850392 w 5193792"/>
              <a:gd name="connsiteY3" fmla="*/ 1106424 h 1600200"/>
              <a:gd name="connsiteX4" fmla="*/ 1152144 w 5193792"/>
              <a:gd name="connsiteY4" fmla="*/ 1133856 h 1600200"/>
              <a:gd name="connsiteX5" fmla="*/ 1435608 w 5193792"/>
              <a:gd name="connsiteY5" fmla="*/ 1042416 h 1600200"/>
              <a:gd name="connsiteX6" fmla="*/ 1719072 w 5193792"/>
              <a:gd name="connsiteY6" fmla="*/ 1051560 h 1600200"/>
              <a:gd name="connsiteX7" fmla="*/ 2066544 w 5193792"/>
              <a:gd name="connsiteY7" fmla="*/ 1316736 h 1600200"/>
              <a:gd name="connsiteX8" fmla="*/ 2304288 w 5193792"/>
              <a:gd name="connsiteY8" fmla="*/ 1252728 h 1600200"/>
              <a:gd name="connsiteX9" fmla="*/ 2578608 w 5193792"/>
              <a:gd name="connsiteY9" fmla="*/ 1280160 h 1600200"/>
              <a:gd name="connsiteX10" fmla="*/ 2907792 w 5193792"/>
              <a:gd name="connsiteY10" fmla="*/ 1435608 h 1600200"/>
              <a:gd name="connsiteX11" fmla="*/ 3182112 w 5193792"/>
              <a:gd name="connsiteY11" fmla="*/ 1399032 h 1600200"/>
              <a:gd name="connsiteX12" fmla="*/ 3474720 w 5193792"/>
              <a:gd name="connsiteY12" fmla="*/ 1344168 h 1600200"/>
              <a:gd name="connsiteX13" fmla="*/ 3758184 w 5193792"/>
              <a:gd name="connsiteY13" fmla="*/ 1124712 h 1600200"/>
              <a:gd name="connsiteX14" fmla="*/ 4041648 w 5193792"/>
              <a:gd name="connsiteY14" fmla="*/ 694944 h 1600200"/>
              <a:gd name="connsiteX15" fmla="*/ 4325112 w 5193792"/>
              <a:gd name="connsiteY15" fmla="*/ 228600 h 1600200"/>
              <a:gd name="connsiteX16" fmla="*/ 4910328 w 5193792"/>
              <a:gd name="connsiteY16" fmla="*/ 0 h 1600200"/>
              <a:gd name="connsiteX17" fmla="*/ 5193792 w 5193792"/>
              <a:gd name="connsiteY17" fmla="*/ 128016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93792" h="1600200">
                <a:moveTo>
                  <a:pt x="0" y="1600200"/>
                </a:moveTo>
                <a:lnTo>
                  <a:pt x="310896" y="1600200"/>
                </a:lnTo>
                <a:lnTo>
                  <a:pt x="576072" y="1581912"/>
                </a:lnTo>
                <a:lnTo>
                  <a:pt x="850392" y="1106424"/>
                </a:lnTo>
                <a:lnTo>
                  <a:pt x="1152144" y="1133856"/>
                </a:lnTo>
                <a:lnTo>
                  <a:pt x="1435608" y="1042416"/>
                </a:lnTo>
                <a:lnTo>
                  <a:pt x="1719072" y="1051560"/>
                </a:lnTo>
                <a:lnTo>
                  <a:pt x="2066544" y="1316736"/>
                </a:lnTo>
                <a:lnTo>
                  <a:pt x="2304288" y="1252728"/>
                </a:lnTo>
                <a:lnTo>
                  <a:pt x="2578608" y="1280160"/>
                </a:lnTo>
                <a:lnTo>
                  <a:pt x="2907792" y="1435608"/>
                </a:lnTo>
                <a:lnTo>
                  <a:pt x="3182112" y="1399032"/>
                </a:lnTo>
                <a:lnTo>
                  <a:pt x="3474720" y="1344168"/>
                </a:lnTo>
                <a:lnTo>
                  <a:pt x="3758184" y="1124712"/>
                </a:lnTo>
                <a:lnTo>
                  <a:pt x="4041648" y="694944"/>
                </a:lnTo>
                <a:lnTo>
                  <a:pt x="4325112" y="228600"/>
                </a:lnTo>
                <a:lnTo>
                  <a:pt x="4910328" y="0"/>
                </a:lnTo>
                <a:lnTo>
                  <a:pt x="5193792" y="128016"/>
                </a:lnTo>
              </a:path>
            </a:pathLst>
          </a:custGeom>
          <a:noFill/>
          <a:ln w="571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282075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55815" y="1813170"/>
            <a:ext cx="5889125" cy="3978031"/>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3" name="Freeform 2"/>
          <p:cNvSpPr/>
          <p:nvPr/>
        </p:nvSpPr>
        <p:spPr>
          <a:xfrm>
            <a:off x="3509556" y="3521200"/>
            <a:ext cx="5187351" cy="1138687"/>
          </a:xfrm>
          <a:custGeom>
            <a:avLst/>
            <a:gdLst>
              <a:gd name="connsiteX0" fmla="*/ 0 w 5187351"/>
              <a:gd name="connsiteY0" fmla="*/ 1138687 h 1138687"/>
              <a:gd name="connsiteX1" fmla="*/ 120770 w 5187351"/>
              <a:gd name="connsiteY1" fmla="*/ 741872 h 1138687"/>
              <a:gd name="connsiteX2" fmla="*/ 258793 w 5187351"/>
              <a:gd name="connsiteY2" fmla="*/ 902898 h 1138687"/>
              <a:gd name="connsiteX3" fmla="*/ 385313 w 5187351"/>
              <a:gd name="connsiteY3" fmla="*/ 782128 h 1138687"/>
              <a:gd name="connsiteX4" fmla="*/ 506083 w 5187351"/>
              <a:gd name="connsiteY4" fmla="*/ 799381 h 1138687"/>
              <a:gd name="connsiteX5" fmla="*/ 655608 w 5187351"/>
              <a:gd name="connsiteY5" fmla="*/ 701615 h 1138687"/>
              <a:gd name="connsiteX6" fmla="*/ 787879 w 5187351"/>
              <a:gd name="connsiteY6" fmla="*/ 776378 h 1138687"/>
              <a:gd name="connsiteX7" fmla="*/ 914400 w 5187351"/>
              <a:gd name="connsiteY7" fmla="*/ 736121 h 1138687"/>
              <a:gd name="connsiteX8" fmla="*/ 1035170 w 5187351"/>
              <a:gd name="connsiteY8" fmla="*/ 730370 h 1138687"/>
              <a:gd name="connsiteX9" fmla="*/ 1196196 w 5187351"/>
              <a:gd name="connsiteY9" fmla="*/ 902898 h 1138687"/>
              <a:gd name="connsiteX10" fmla="*/ 1322717 w 5187351"/>
              <a:gd name="connsiteY10" fmla="*/ 0 h 1138687"/>
              <a:gd name="connsiteX11" fmla="*/ 1437736 w 5187351"/>
              <a:gd name="connsiteY11" fmla="*/ 115019 h 1138687"/>
              <a:gd name="connsiteX12" fmla="*/ 1593012 w 5187351"/>
              <a:gd name="connsiteY12" fmla="*/ 575095 h 1138687"/>
              <a:gd name="connsiteX13" fmla="*/ 1731034 w 5187351"/>
              <a:gd name="connsiteY13" fmla="*/ 195532 h 1138687"/>
              <a:gd name="connsiteX14" fmla="*/ 1834551 w 5187351"/>
              <a:gd name="connsiteY14" fmla="*/ 310551 h 1138687"/>
              <a:gd name="connsiteX15" fmla="*/ 1978325 w 5187351"/>
              <a:gd name="connsiteY15" fmla="*/ 615351 h 1138687"/>
              <a:gd name="connsiteX16" fmla="*/ 2127849 w 5187351"/>
              <a:gd name="connsiteY16" fmla="*/ 787879 h 1138687"/>
              <a:gd name="connsiteX17" fmla="*/ 2260121 w 5187351"/>
              <a:gd name="connsiteY17" fmla="*/ 51759 h 1138687"/>
              <a:gd name="connsiteX18" fmla="*/ 2398144 w 5187351"/>
              <a:gd name="connsiteY18" fmla="*/ 586596 h 1138687"/>
              <a:gd name="connsiteX19" fmla="*/ 2530415 w 5187351"/>
              <a:gd name="connsiteY19" fmla="*/ 713117 h 1138687"/>
              <a:gd name="connsiteX20" fmla="*/ 2645434 w 5187351"/>
              <a:gd name="connsiteY20" fmla="*/ 891396 h 1138687"/>
              <a:gd name="connsiteX21" fmla="*/ 2794959 w 5187351"/>
              <a:gd name="connsiteY21" fmla="*/ 937404 h 1138687"/>
              <a:gd name="connsiteX22" fmla="*/ 2927230 w 5187351"/>
              <a:gd name="connsiteY22" fmla="*/ 736121 h 1138687"/>
              <a:gd name="connsiteX23" fmla="*/ 3053751 w 5187351"/>
              <a:gd name="connsiteY23" fmla="*/ 603849 h 1138687"/>
              <a:gd name="connsiteX24" fmla="*/ 3174521 w 5187351"/>
              <a:gd name="connsiteY24" fmla="*/ 736121 h 1138687"/>
              <a:gd name="connsiteX25" fmla="*/ 3312544 w 5187351"/>
              <a:gd name="connsiteY25" fmla="*/ 914400 h 1138687"/>
              <a:gd name="connsiteX26" fmla="*/ 3427562 w 5187351"/>
              <a:gd name="connsiteY26" fmla="*/ 868393 h 1138687"/>
              <a:gd name="connsiteX27" fmla="*/ 3577087 w 5187351"/>
              <a:gd name="connsiteY27" fmla="*/ 868393 h 1138687"/>
              <a:gd name="connsiteX28" fmla="*/ 3709359 w 5187351"/>
              <a:gd name="connsiteY28" fmla="*/ 960408 h 1138687"/>
              <a:gd name="connsiteX29" fmla="*/ 3893389 w 5187351"/>
              <a:gd name="connsiteY29" fmla="*/ 1000664 h 1138687"/>
              <a:gd name="connsiteX30" fmla="*/ 3991155 w 5187351"/>
              <a:gd name="connsiteY30" fmla="*/ 954657 h 1138687"/>
              <a:gd name="connsiteX31" fmla="*/ 4123427 w 5187351"/>
              <a:gd name="connsiteY31" fmla="*/ 1000664 h 1138687"/>
              <a:gd name="connsiteX32" fmla="*/ 4249947 w 5187351"/>
              <a:gd name="connsiteY32" fmla="*/ 954657 h 1138687"/>
              <a:gd name="connsiteX33" fmla="*/ 4387970 w 5187351"/>
              <a:gd name="connsiteY33" fmla="*/ 1052423 h 1138687"/>
              <a:gd name="connsiteX34" fmla="*/ 4525993 w 5187351"/>
              <a:gd name="connsiteY34" fmla="*/ 1000664 h 1138687"/>
              <a:gd name="connsiteX35" fmla="*/ 4664015 w 5187351"/>
              <a:gd name="connsiteY35" fmla="*/ 920151 h 1138687"/>
              <a:gd name="connsiteX36" fmla="*/ 4790536 w 5187351"/>
              <a:gd name="connsiteY36" fmla="*/ 920151 h 1138687"/>
              <a:gd name="connsiteX37" fmla="*/ 4917057 w 5187351"/>
              <a:gd name="connsiteY37" fmla="*/ 925902 h 1138687"/>
              <a:gd name="connsiteX38" fmla="*/ 5066581 w 5187351"/>
              <a:gd name="connsiteY38" fmla="*/ 833887 h 1138687"/>
              <a:gd name="connsiteX39" fmla="*/ 5187351 w 5187351"/>
              <a:gd name="connsiteY39" fmla="*/ 741872 h 11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87351" h="1138687">
                <a:moveTo>
                  <a:pt x="0" y="1138687"/>
                </a:moveTo>
                <a:lnTo>
                  <a:pt x="120770" y="741872"/>
                </a:lnTo>
                <a:lnTo>
                  <a:pt x="258793" y="902898"/>
                </a:lnTo>
                <a:lnTo>
                  <a:pt x="385313" y="782128"/>
                </a:lnTo>
                <a:lnTo>
                  <a:pt x="506083" y="799381"/>
                </a:lnTo>
                <a:lnTo>
                  <a:pt x="655608" y="701615"/>
                </a:lnTo>
                <a:lnTo>
                  <a:pt x="787879" y="776378"/>
                </a:lnTo>
                <a:lnTo>
                  <a:pt x="914400" y="736121"/>
                </a:lnTo>
                <a:lnTo>
                  <a:pt x="1035170" y="730370"/>
                </a:lnTo>
                <a:lnTo>
                  <a:pt x="1196196" y="902898"/>
                </a:lnTo>
                <a:lnTo>
                  <a:pt x="1322717" y="0"/>
                </a:lnTo>
                <a:lnTo>
                  <a:pt x="1437736" y="115019"/>
                </a:lnTo>
                <a:lnTo>
                  <a:pt x="1593012" y="575095"/>
                </a:lnTo>
                <a:lnTo>
                  <a:pt x="1731034" y="195532"/>
                </a:lnTo>
                <a:lnTo>
                  <a:pt x="1834551" y="310551"/>
                </a:lnTo>
                <a:lnTo>
                  <a:pt x="1978325" y="615351"/>
                </a:lnTo>
                <a:lnTo>
                  <a:pt x="2127849" y="787879"/>
                </a:lnTo>
                <a:lnTo>
                  <a:pt x="2260121" y="51759"/>
                </a:lnTo>
                <a:lnTo>
                  <a:pt x="2398144" y="586596"/>
                </a:lnTo>
                <a:lnTo>
                  <a:pt x="2530415" y="713117"/>
                </a:lnTo>
                <a:lnTo>
                  <a:pt x="2645434" y="891396"/>
                </a:lnTo>
                <a:lnTo>
                  <a:pt x="2794959" y="937404"/>
                </a:lnTo>
                <a:lnTo>
                  <a:pt x="2927230" y="736121"/>
                </a:lnTo>
                <a:lnTo>
                  <a:pt x="3053751" y="603849"/>
                </a:lnTo>
                <a:lnTo>
                  <a:pt x="3174521" y="736121"/>
                </a:lnTo>
                <a:lnTo>
                  <a:pt x="3312544" y="914400"/>
                </a:lnTo>
                <a:lnTo>
                  <a:pt x="3427562" y="868393"/>
                </a:lnTo>
                <a:lnTo>
                  <a:pt x="3577087" y="868393"/>
                </a:lnTo>
                <a:lnTo>
                  <a:pt x="3709359" y="960408"/>
                </a:lnTo>
                <a:lnTo>
                  <a:pt x="3893389" y="1000664"/>
                </a:lnTo>
                <a:lnTo>
                  <a:pt x="3991155" y="954657"/>
                </a:lnTo>
                <a:lnTo>
                  <a:pt x="4123427" y="1000664"/>
                </a:lnTo>
                <a:lnTo>
                  <a:pt x="4249947" y="954657"/>
                </a:lnTo>
                <a:lnTo>
                  <a:pt x="4387970" y="1052423"/>
                </a:lnTo>
                <a:lnTo>
                  <a:pt x="4525993" y="1000664"/>
                </a:lnTo>
                <a:lnTo>
                  <a:pt x="4664015" y="920151"/>
                </a:lnTo>
                <a:lnTo>
                  <a:pt x="4790536" y="920151"/>
                </a:lnTo>
                <a:lnTo>
                  <a:pt x="4917057" y="925902"/>
                </a:lnTo>
                <a:lnTo>
                  <a:pt x="5066581" y="833887"/>
                </a:lnTo>
                <a:lnTo>
                  <a:pt x="5187351" y="741872"/>
                </a:lnTo>
              </a:path>
            </a:pathLst>
          </a:custGeom>
          <a:noFill/>
          <a:ln w="571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67" name="Title 1"/>
          <p:cNvSpPr>
            <a:spLocks noGrp="1"/>
          </p:cNvSpPr>
          <p:nvPr>
            <p:ph type="title"/>
          </p:nvPr>
        </p:nvSpPr>
        <p:spPr>
          <a:xfrm>
            <a:off x="119569" y="99700"/>
            <a:ext cx="8904855" cy="978828"/>
          </a:xfrm>
        </p:spPr>
        <p:txBody>
          <a:bodyPr/>
          <a:lstStyle/>
          <a:p>
            <a:pPr>
              <a:lnSpc>
                <a:spcPts val="3500"/>
              </a:lnSpc>
            </a:pPr>
            <a:r>
              <a:rPr lang="en-US" dirty="0"/>
              <a:t>Foreclosures on </a:t>
            </a:r>
            <a:r>
              <a:rPr lang="en-US" dirty="0" smtClean="0"/>
              <a:t>Subprime Loans, </a:t>
            </a:r>
            <a:br>
              <a:rPr lang="en-US" dirty="0" smtClean="0"/>
            </a:br>
            <a:r>
              <a:rPr lang="en-US" dirty="0" smtClean="0"/>
              <a:t>1998-2008</a:t>
            </a:r>
            <a:endParaRPr lang="en-US" dirty="0"/>
          </a:p>
        </p:txBody>
      </p:sp>
      <p:sp>
        <p:nvSpPr>
          <p:cNvPr id="41" name="Text Box 10"/>
          <p:cNvSpPr txBox="1">
            <a:spLocks noChangeArrowheads="1"/>
          </p:cNvSpPr>
          <p:nvPr/>
        </p:nvSpPr>
        <p:spPr bwMode="auto">
          <a:xfrm>
            <a:off x="73114" y="2365867"/>
            <a:ext cx="3047966" cy="2955681"/>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a:latin typeface="+mj-lt"/>
                <a:cs typeface="Times New Roman" pitchFamily="18" charset="0"/>
              </a:rPr>
              <a:t>The foreclosure rate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for </a:t>
            </a:r>
            <a:r>
              <a:rPr lang="en-US" sz="2200" b="1" i="1" dirty="0">
                <a:latin typeface="+mj-lt"/>
                <a:cs typeface="Times New Roman" pitchFamily="18" charset="0"/>
              </a:rPr>
              <a:t>subprime loans</a:t>
            </a:r>
            <a:r>
              <a:rPr lang="en-US" sz="2200" dirty="0">
                <a:latin typeface="+mj-lt"/>
                <a:cs typeface="Times New Roman" pitchFamily="18" charset="0"/>
              </a:rPr>
              <a:t>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is </a:t>
            </a:r>
            <a:r>
              <a:rPr lang="en-US" sz="2200" dirty="0">
                <a:latin typeface="+mj-lt"/>
                <a:cs typeface="Times New Roman" pitchFamily="18" charset="0"/>
              </a:rPr>
              <a:t>shown here</a:t>
            </a:r>
          </a:p>
          <a:p>
            <a:pPr marL="115888" indent="-115888">
              <a:lnSpc>
                <a:spcPct val="90000"/>
              </a:lnSpc>
              <a:spcBef>
                <a:spcPts val="900"/>
              </a:spcBef>
              <a:buFontTx/>
              <a:buChar char="•"/>
            </a:pPr>
            <a:r>
              <a:rPr lang="en-US" sz="2200" dirty="0">
                <a:latin typeface="+mj-lt"/>
                <a:cs typeface="Times New Roman" pitchFamily="18" charset="0"/>
              </a:rPr>
              <a:t>Note, how the foreclosure rate rose for ARM loans during 2006, but this was not true for fixed rate mortgages</a:t>
            </a:r>
          </a:p>
        </p:txBody>
      </p:sp>
      <p:sp>
        <p:nvSpPr>
          <p:cNvPr id="71" name="Rectangle 13"/>
          <p:cNvSpPr>
            <a:spLocks noChangeArrowheads="1"/>
          </p:cNvSpPr>
          <p:nvPr/>
        </p:nvSpPr>
        <p:spPr bwMode="auto">
          <a:xfrm>
            <a:off x="4723503" y="4898381"/>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2" name="Rectangle 14"/>
          <p:cNvSpPr>
            <a:spLocks noChangeArrowheads="1"/>
          </p:cNvSpPr>
          <p:nvPr/>
        </p:nvSpPr>
        <p:spPr bwMode="auto">
          <a:xfrm>
            <a:off x="4723503" y="4898381"/>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3" name="Rectangle 17"/>
          <p:cNvSpPr>
            <a:spLocks noChangeArrowheads="1"/>
          </p:cNvSpPr>
          <p:nvPr/>
        </p:nvSpPr>
        <p:spPr bwMode="auto">
          <a:xfrm>
            <a:off x="4290687" y="1942266"/>
            <a:ext cx="3816985" cy="393954"/>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lang="en-US" sz="1600" i="1" dirty="0" smtClean="0">
                <a:solidFill>
                  <a:srgbClr val="1F1A17"/>
                </a:solidFill>
                <a:latin typeface="+mj-lt"/>
                <a:cs typeface="Times New Roman" pitchFamily="18" charset="0"/>
              </a:rPr>
              <a:t>Foreclosure Rate on Fixed &amp; Adjustable </a:t>
            </a:r>
            <a:br>
              <a:rPr lang="en-US" sz="1600" i="1" dirty="0" smtClean="0">
                <a:solidFill>
                  <a:srgbClr val="1F1A17"/>
                </a:solidFill>
                <a:latin typeface="+mj-lt"/>
                <a:cs typeface="Times New Roman" pitchFamily="18" charset="0"/>
              </a:rPr>
            </a:br>
            <a:r>
              <a:rPr lang="en-US" sz="1600" b="1" i="1" dirty="0" smtClean="0">
                <a:solidFill>
                  <a:srgbClr val="1F1A17"/>
                </a:solidFill>
                <a:latin typeface="+mj-lt"/>
                <a:cs typeface="Times New Roman" pitchFamily="18" charset="0"/>
              </a:rPr>
              <a:t>Subprime</a:t>
            </a:r>
            <a:r>
              <a:rPr lang="en-US" sz="1600" i="1" dirty="0" smtClean="0">
                <a:solidFill>
                  <a:srgbClr val="1F1A17"/>
                </a:solidFill>
                <a:latin typeface="+mj-lt"/>
                <a:cs typeface="Times New Roman" pitchFamily="18" charset="0"/>
              </a:rPr>
              <a:t> Mortgages</a:t>
            </a:r>
            <a:endParaRPr lang="en-US" sz="1400" i="1" dirty="0">
              <a:solidFill>
                <a:schemeClr val="tx1"/>
              </a:solidFill>
              <a:latin typeface="+mj-lt"/>
              <a:cs typeface="Times New Roman" pitchFamily="18" charset="0"/>
            </a:endParaRPr>
          </a:p>
        </p:txBody>
      </p:sp>
      <p:sp>
        <p:nvSpPr>
          <p:cNvPr id="74" name="Rectangle 27"/>
          <p:cNvSpPr>
            <a:spLocks noChangeArrowheads="1"/>
          </p:cNvSpPr>
          <p:nvPr/>
        </p:nvSpPr>
        <p:spPr bwMode="auto">
          <a:xfrm>
            <a:off x="3305929" y="505154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1998</a:t>
            </a:r>
            <a:endParaRPr lang="en-US" sz="1500" b="0" dirty="0">
              <a:solidFill>
                <a:srgbClr val="000000"/>
              </a:solidFill>
              <a:latin typeface="+mj-lt"/>
              <a:cs typeface="Times New Roman" pitchFamily="18" charset="0"/>
            </a:endParaRPr>
          </a:p>
        </p:txBody>
      </p:sp>
      <p:sp>
        <p:nvSpPr>
          <p:cNvPr id="76" name="Rectangle 29"/>
          <p:cNvSpPr>
            <a:spLocks noChangeArrowheads="1"/>
          </p:cNvSpPr>
          <p:nvPr/>
        </p:nvSpPr>
        <p:spPr bwMode="auto">
          <a:xfrm>
            <a:off x="4375142" y="505154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2000</a:t>
            </a:r>
            <a:endParaRPr lang="en-US" sz="1500" b="0" dirty="0">
              <a:solidFill>
                <a:srgbClr val="000000"/>
              </a:solidFill>
              <a:latin typeface="+mj-lt"/>
              <a:cs typeface="Times New Roman" pitchFamily="18" charset="0"/>
            </a:endParaRPr>
          </a:p>
        </p:txBody>
      </p:sp>
      <p:sp>
        <p:nvSpPr>
          <p:cNvPr id="77" name="Rectangle 30"/>
          <p:cNvSpPr>
            <a:spLocks noChangeArrowheads="1"/>
          </p:cNvSpPr>
          <p:nvPr/>
        </p:nvSpPr>
        <p:spPr bwMode="auto">
          <a:xfrm>
            <a:off x="5969500" y="505154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2003</a:t>
            </a:r>
            <a:endParaRPr lang="en-US" sz="1500" b="0" dirty="0">
              <a:solidFill>
                <a:srgbClr val="000000"/>
              </a:solidFill>
              <a:latin typeface="+mj-lt"/>
              <a:cs typeface="Times New Roman" pitchFamily="18" charset="0"/>
            </a:endParaRPr>
          </a:p>
        </p:txBody>
      </p:sp>
      <p:sp>
        <p:nvSpPr>
          <p:cNvPr id="78" name="Rectangle 31"/>
          <p:cNvSpPr>
            <a:spLocks noChangeArrowheads="1"/>
          </p:cNvSpPr>
          <p:nvPr/>
        </p:nvSpPr>
        <p:spPr bwMode="auto">
          <a:xfrm>
            <a:off x="5420606" y="505154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2002</a:t>
            </a:r>
            <a:endParaRPr lang="en-US" sz="1500" b="0" dirty="0">
              <a:solidFill>
                <a:srgbClr val="000000"/>
              </a:solidFill>
              <a:latin typeface="+mj-lt"/>
              <a:cs typeface="Times New Roman" pitchFamily="18" charset="0"/>
            </a:endParaRPr>
          </a:p>
        </p:txBody>
      </p:sp>
      <p:sp>
        <p:nvSpPr>
          <p:cNvPr id="79" name="Rectangle 32"/>
          <p:cNvSpPr>
            <a:spLocks noChangeArrowheads="1"/>
          </p:cNvSpPr>
          <p:nvPr/>
        </p:nvSpPr>
        <p:spPr bwMode="auto">
          <a:xfrm>
            <a:off x="3290125" y="4188925"/>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2</a:t>
            </a:r>
            <a:endParaRPr lang="en-US" sz="1600" b="0" dirty="0">
              <a:solidFill>
                <a:srgbClr val="000000"/>
              </a:solidFill>
              <a:latin typeface="+mj-lt"/>
              <a:cs typeface="Times New Roman" pitchFamily="18" charset="0"/>
            </a:endParaRPr>
          </a:p>
        </p:txBody>
      </p:sp>
      <p:sp>
        <p:nvSpPr>
          <p:cNvPr id="80" name="Rectangle 33"/>
          <p:cNvSpPr>
            <a:spLocks noChangeArrowheads="1"/>
          </p:cNvSpPr>
          <p:nvPr/>
        </p:nvSpPr>
        <p:spPr bwMode="auto">
          <a:xfrm>
            <a:off x="3290125" y="3876169"/>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3</a:t>
            </a:r>
            <a:endParaRPr lang="en-US" sz="1600" b="0" dirty="0">
              <a:solidFill>
                <a:srgbClr val="000000"/>
              </a:solidFill>
              <a:latin typeface="+mj-lt"/>
              <a:cs typeface="Times New Roman" pitchFamily="18" charset="0"/>
            </a:endParaRPr>
          </a:p>
        </p:txBody>
      </p:sp>
      <p:sp>
        <p:nvSpPr>
          <p:cNvPr id="81" name="Rectangle 34"/>
          <p:cNvSpPr>
            <a:spLocks noChangeArrowheads="1"/>
          </p:cNvSpPr>
          <p:nvPr/>
        </p:nvSpPr>
        <p:spPr bwMode="auto">
          <a:xfrm>
            <a:off x="3290125" y="3563413"/>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4</a:t>
            </a:r>
            <a:endParaRPr lang="en-US" sz="1600" b="0" dirty="0">
              <a:solidFill>
                <a:srgbClr val="000000"/>
              </a:solidFill>
              <a:latin typeface="+mj-lt"/>
              <a:cs typeface="Times New Roman" pitchFamily="18" charset="0"/>
            </a:endParaRPr>
          </a:p>
        </p:txBody>
      </p:sp>
      <p:sp>
        <p:nvSpPr>
          <p:cNvPr id="82" name="Rectangle 35"/>
          <p:cNvSpPr>
            <a:spLocks noChangeArrowheads="1"/>
          </p:cNvSpPr>
          <p:nvPr/>
        </p:nvSpPr>
        <p:spPr bwMode="auto">
          <a:xfrm>
            <a:off x="3290125" y="2937901"/>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6</a:t>
            </a:r>
            <a:endParaRPr lang="en-US" sz="1600" b="0" dirty="0">
              <a:solidFill>
                <a:srgbClr val="000000"/>
              </a:solidFill>
              <a:latin typeface="+mj-lt"/>
              <a:cs typeface="Times New Roman" pitchFamily="18" charset="0"/>
            </a:endParaRPr>
          </a:p>
        </p:txBody>
      </p:sp>
      <p:sp>
        <p:nvSpPr>
          <p:cNvPr id="84" name="Rectangle 44"/>
          <p:cNvSpPr>
            <a:spLocks noChangeArrowheads="1"/>
          </p:cNvSpPr>
          <p:nvPr/>
        </p:nvSpPr>
        <p:spPr bwMode="auto">
          <a:xfrm>
            <a:off x="7031728" y="505154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2005</a:t>
            </a:r>
            <a:endParaRPr lang="en-US" sz="1500" b="0" dirty="0">
              <a:solidFill>
                <a:srgbClr val="000000"/>
              </a:solidFill>
              <a:latin typeface="+mj-lt"/>
              <a:cs typeface="Times New Roman" pitchFamily="18" charset="0"/>
            </a:endParaRPr>
          </a:p>
        </p:txBody>
      </p:sp>
      <p:sp>
        <p:nvSpPr>
          <p:cNvPr id="85" name="Freeform 20"/>
          <p:cNvSpPr>
            <a:spLocks/>
          </p:cNvSpPr>
          <p:nvPr/>
        </p:nvSpPr>
        <p:spPr bwMode="auto">
          <a:xfrm>
            <a:off x="3508012" y="2409572"/>
            <a:ext cx="5197954" cy="2526908"/>
          </a:xfrm>
          <a:custGeom>
            <a:avLst/>
            <a:gdLst/>
            <a:ahLst/>
            <a:cxnLst>
              <a:cxn ang="0">
                <a:pos x="0" y="0"/>
              </a:cxn>
              <a:cxn ang="0">
                <a:pos x="0" y="2016"/>
              </a:cxn>
              <a:cxn ang="0">
                <a:pos x="2880" y="2016"/>
              </a:cxn>
            </a:cxnLst>
            <a:rect l="0" t="0" r="r" b="b"/>
            <a:pathLst>
              <a:path w="2880" h="2016">
                <a:moveTo>
                  <a:pt x="0" y="0"/>
                </a:moveTo>
                <a:lnTo>
                  <a:pt x="0" y="2016"/>
                </a:lnTo>
                <a:lnTo>
                  <a:pt x="2880" y="2016"/>
                </a:lnTo>
              </a:path>
            </a:pathLst>
          </a:custGeom>
          <a:noFill/>
          <a:ln w="28575" cmpd="sng">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7" name="Line 23"/>
          <p:cNvSpPr>
            <a:spLocks noChangeShapeType="1"/>
          </p:cNvSpPr>
          <p:nvPr/>
        </p:nvSpPr>
        <p:spPr bwMode="auto">
          <a:xfrm>
            <a:off x="3430643" y="3049715"/>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8" name="Line 24"/>
          <p:cNvSpPr>
            <a:spLocks noChangeShapeType="1"/>
          </p:cNvSpPr>
          <p:nvPr/>
        </p:nvSpPr>
        <p:spPr bwMode="auto">
          <a:xfrm>
            <a:off x="3430643" y="3680669"/>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9" name="Line 25"/>
          <p:cNvSpPr>
            <a:spLocks noChangeShapeType="1"/>
          </p:cNvSpPr>
          <p:nvPr/>
        </p:nvSpPr>
        <p:spPr bwMode="auto">
          <a:xfrm>
            <a:off x="3430643" y="3996146"/>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0" name="Line 26"/>
          <p:cNvSpPr>
            <a:spLocks noChangeShapeType="1"/>
          </p:cNvSpPr>
          <p:nvPr/>
        </p:nvSpPr>
        <p:spPr bwMode="auto">
          <a:xfrm>
            <a:off x="3430643" y="4311623"/>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1" name="Line 38"/>
          <p:cNvSpPr>
            <a:spLocks noChangeShapeType="1"/>
          </p:cNvSpPr>
          <p:nvPr/>
        </p:nvSpPr>
        <p:spPr bwMode="auto">
          <a:xfrm>
            <a:off x="3503251" y="4942704"/>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3" name="Line 40"/>
          <p:cNvSpPr>
            <a:spLocks noChangeShapeType="1"/>
          </p:cNvSpPr>
          <p:nvPr/>
        </p:nvSpPr>
        <p:spPr bwMode="auto">
          <a:xfrm>
            <a:off x="4564675" y="4942704"/>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4" name="Line 41"/>
          <p:cNvSpPr>
            <a:spLocks noChangeShapeType="1"/>
          </p:cNvSpPr>
          <p:nvPr/>
        </p:nvSpPr>
        <p:spPr bwMode="auto">
          <a:xfrm>
            <a:off x="5634763" y="4942704"/>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5" name="Line 42"/>
          <p:cNvSpPr>
            <a:spLocks noChangeShapeType="1"/>
          </p:cNvSpPr>
          <p:nvPr/>
        </p:nvSpPr>
        <p:spPr bwMode="auto">
          <a:xfrm>
            <a:off x="6165595" y="4942704"/>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6" name="Line 43"/>
          <p:cNvSpPr>
            <a:spLocks noChangeShapeType="1"/>
          </p:cNvSpPr>
          <p:nvPr/>
        </p:nvSpPr>
        <p:spPr bwMode="auto">
          <a:xfrm>
            <a:off x="7226539" y="4942704"/>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7" name="Rectangle 13"/>
          <p:cNvSpPr>
            <a:spLocks noChangeArrowheads="1"/>
          </p:cNvSpPr>
          <p:nvPr/>
        </p:nvSpPr>
        <p:spPr bwMode="auto">
          <a:xfrm>
            <a:off x="4308975" y="4895333"/>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98" name="Rectangle 14"/>
          <p:cNvSpPr>
            <a:spLocks noChangeArrowheads="1"/>
          </p:cNvSpPr>
          <p:nvPr/>
        </p:nvSpPr>
        <p:spPr bwMode="auto">
          <a:xfrm>
            <a:off x="4308975" y="4895333"/>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99" name="Rectangle 28"/>
          <p:cNvSpPr>
            <a:spLocks noChangeArrowheads="1"/>
          </p:cNvSpPr>
          <p:nvPr/>
        </p:nvSpPr>
        <p:spPr bwMode="auto">
          <a:xfrm>
            <a:off x="3830693" y="505154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1999</a:t>
            </a:r>
            <a:endParaRPr lang="en-US" sz="1500" b="0" dirty="0">
              <a:solidFill>
                <a:srgbClr val="000000"/>
              </a:solidFill>
              <a:latin typeface="+mj-lt"/>
              <a:cs typeface="Times New Roman" pitchFamily="18" charset="0"/>
            </a:endParaRPr>
          </a:p>
        </p:txBody>
      </p:sp>
      <p:sp>
        <p:nvSpPr>
          <p:cNvPr id="100" name="Line 39"/>
          <p:cNvSpPr>
            <a:spLocks noChangeShapeType="1"/>
          </p:cNvSpPr>
          <p:nvPr/>
        </p:nvSpPr>
        <p:spPr bwMode="auto">
          <a:xfrm>
            <a:off x="4042987" y="4942704"/>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05" name="Rectangle 44"/>
          <p:cNvSpPr>
            <a:spLocks noChangeArrowheads="1"/>
          </p:cNvSpPr>
          <p:nvPr/>
        </p:nvSpPr>
        <p:spPr bwMode="auto">
          <a:xfrm>
            <a:off x="8125960" y="505154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2007</a:t>
            </a:r>
            <a:endParaRPr lang="en-US" sz="1500" b="0" dirty="0">
              <a:solidFill>
                <a:srgbClr val="000000"/>
              </a:solidFill>
              <a:latin typeface="+mj-lt"/>
              <a:cs typeface="Times New Roman" pitchFamily="18" charset="0"/>
            </a:endParaRPr>
          </a:p>
        </p:txBody>
      </p:sp>
      <p:sp>
        <p:nvSpPr>
          <p:cNvPr id="109" name="Rectangle 33"/>
          <p:cNvSpPr>
            <a:spLocks noChangeArrowheads="1"/>
          </p:cNvSpPr>
          <p:nvPr/>
        </p:nvSpPr>
        <p:spPr bwMode="auto">
          <a:xfrm>
            <a:off x="3296221" y="3250657"/>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5</a:t>
            </a:r>
            <a:endParaRPr lang="en-US" sz="1600" b="0" dirty="0">
              <a:solidFill>
                <a:srgbClr val="000000"/>
              </a:solidFill>
              <a:latin typeface="+mj-lt"/>
              <a:cs typeface="Times New Roman" pitchFamily="18" charset="0"/>
            </a:endParaRPr>
          </a:p>
        </p:txBody>
      </p:sp>
      <p:sp>
        <p:nvSpPr>
          <p:cNvPr id="110" name="Rectangle 34"/>
          <p:cNvSpPr>
            <a:spLocks noChangeArrowheads="1"/>
          </p:cNvSpPr>
          <p:nvPr/>
        </p:nvSpPr>
        <p:spPr bwMode="auto">
          <a:xfrm>
            <a:off x="3296221" y="2625145"/>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7</a:t>
            </a:r>
            <a:endParaRPr lang="en-US" sz="1600" b="0" dirty="0">
              <a:solidFill>
                <a:srgbClr val="000000"/>
              </a:solidFill>
              <a:latin typeface="+mj-lt"/>
              <a:cs typeface="Times New Roman" pitchFamily="18" charset="0"/>
            </a:endParaRPr>
          </a:p>
        </p:txBody>
      </p:sp>
      <p:sp>
        <p:nvSpPr>
          <p:cNvPr id="111" name="Line 24"/>
          <p:cNvSpPr>
            <a:spLocks noChangeShapeType="1"/>
          </p:cNvSpPr>
          <p:nvPr/>
        </p:nvSpPr>
        <p:spPr bwMode="auto">
          <a:xfrm>
            <a:off x="3430643" y="2734238"/>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2" name="Line 25"/>
          <p:cNvSpPr>
            <a:spLocks noChangeShapeType="1"/>
          </p:cNvSpPr>
          <p:nvPr/>
        </p:nvSpPr>
        <p:spPr bwMode="auto">
          <a:xfrm>
            <a:off x="3430643" y="3365192"/>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4" name="Rectangle 36"/>
          <p:cNvSpPr>
            <a:spLocks noChangeArrowheads="1"/>
          </p:cNvSpPr>
          <p:nvPr/>
        </p:nvSpPr>
        <p:spPr bwMode="auto">
          <a:xfrm>
            <a:off x="3185585" y="2133020"/>
            <a:ext cx="589200" cy="46166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smtClean="0">
                <a:solidFill>
                  <a:srgbClr val="1F1A17"/>
                </a:solidFill>
                <a:latin typeface="+mj-lt"/>
                <a:cs typeface="Times New Roman" pitchFamily="18" charset="0"/>
              </a:rPr>
              <a:t>Percent</a:t>
            </a:r>
          </a:p>
          <a:p>
            <a:r>
              <a:rPr lang="en-US" sz="1500" b="0" i="1" dirty="0" smtClean="0">
                <a:solidFill>
                  <a:srgbClr val="1F1A17"/>
                </a:solidFill>
                <a:latin typeface="+mj-lt"/>
                <a:cs typeface="Times New Roman" pitchFamily="18" charset="0"/>
              </a:rPr>
              <a:t>(%)</a:t>
            </a:r>
            <a:endParaRPr lang="en-US" sz="1500" b="0" i="1" dirty="0">
              <a:solidFill>
                <a:srgbClr val="000000"/>
              </a:solidFill>
              <a:latin typeface="+mj-lt"/>
              <a:cs typeface="Times New Roman" pitchFamily="18" charset="0"/>
            </a:endParaRPr>
          </a:p>
        </p:txBody>
      </p:sp>
      <p:sp>
        <p:nvSpPr>
          <p:cNvPr id="121" name="Line 43"/>
          <p:cNvSpPr>
            <a:spLocks noChangeShapeType="1"/>
          </p:cNvSpPr>
          <p:nvPr/>
        </p:nvSpPr>
        <p:spPr bwMode="auto">
          <a:xfrm>
            <a:off x="6700639" y="4942704"/>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4" name="Line 43"/>
          <p:cNvSpPr>
            <a:spLocks noChangeShapeType="1"/>
          </p:cNvSpPr>
          <p:nvPr/>
        </p:nvSpPr>
        <p:spPr bwMode="auto">
          <a:xfrm>
            <a:off x="7779871" y="4942704"/>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5" name="Line 43"/>
          <p:cNvSpPr>
            <a:spLocks noChangeShapeType="1"/>
          </p:cNvSpPr>
          <p:nvPr/>
        </p:nvSpPr>
        <p:spPr bwMode="auto">
          <a:xfrm>
            <a:off x="8301319" y="4942704"/>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6" name="Rectangle 32"/>
          <p:cNvSpPr>
            <a:spLocks noChangeArrowheads="1"/>
          </p:cNvSpPr>
          <p:nvPr/>
        </p:nvSpPr>
        <p:spPr bwMode="auto">
          <a:xfrm>
            <a:off x="3287077" y="4814434"/>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0</a:t>
            </a:r>
            <a:endParaRPr lang="en-US" sz="1600" b="0" dirty="0">
              <a:solidFill>
                <a:srgbClr val="000000"/>
              </a:solidFill>
              <a:latin typeface="+mj-lt"/>
              <a:cs typeface="Times New Roman" pitchFamily="18" charset="0"/>
            </a:endParaRPr>
          </a:p>
        </p:txBody>
      </p:sp>
      <p:sp>
        <p:nvSpPr>
          <p:cNvPr id="101" name="Rectangle 33"/>
          <p:cNvSpPr>
            <a:spLocks noChangeArrowheads="1"/>
          </p:cNvSpPr>
          <p:nvPr/>
        </p:nvSpPr>
        <p:spPr bwMode="auto">
          <a:xfrm>
            <a:off x="3287077" y="4501681"/>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a:t>
            </a:r>
            <a:endParaRPr lang="en-US" sz="1600" b="0" dirty="0">
              <a:solidFill>
                <a:srgbClr val="000000"/>
              </a:solidFill>
              <a:latin typeface="+mj-lt"/>
              <a:cs typeface="Times New Roman" pitchFamily="18" charset="0"/>
            </a:endParaRPr>
          </a:p>
        </p:txBody>
      </p:sp>
      <p:sp>
        <p:nvSpPr>
          <p:cNvPr id="102" name="Line 25"/>
          <p:cNvSpPr>
            <a:spLocks noChangeShapeType="1"/>
          </p:cNvSpPr>
          <p:nvPr/>
        </p:nvSpPr>
        <p:spPr bwMode="auto">
          <a:xfrm>
            <a:off x="3430643" y="462710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3" name="Line 26"/>
          <p:cNvSpPr>
            <a:spLocks noChangeShapeType="1"/>
          </p:cNvSpPr>
          <p:nvPr/>
        </p:nvSpPr>
        <p:spPr bwMode="auto">
          <a:xfrm>
            <a:off x="3430643" y="4942577"/>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cxnSp>
        <p:nvCxnSpPr>
          <p:cNvPr id="18" name="Straight Connector 17"/>
          <p:cNvCxnSpPr/>
          <p:nvPr/>
        </p:nvCxnSpPr>
        <p:spPr>
          <a:xfrm>
            <a:off x="6846864" y="5529287"/>
            <a:ext cx="200850" cy="0"/>
          </a:xfrm>
          <a:prstGeom prst="line">
            <a:avLst/>
          </a:prstGeom>
          <a:ln w="5715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018010" y="5529287"/>
            <a:ext cx="200851"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sp>
        <p:nvSpPr>
          <p:cNvPr id="103" name="Rectangle 30"/>
          <p:cNvSpPr>
            <a:spLocks noChangeArrowheads="1"/>
          </p:cNvSpPr>
          <p:nvPr/>
        </p:nvSpPr>
        <p:spPr bwMode="auto">
          <a:xfrm>
            <a:off x="7110352" y="5435015"/>
            <a:ext cx="414537" cy="230832"/>
          </a:xfrm>
          <a:prstGeom prst="rect">
            <a:avLst/>
          </a:prstGeom>
          <a:noFill/>
          <a:ln w="9525">
            <a:noFill/>
            <a:miter lim="800000"/>
            <a:headEnd/>
            <a:tailEnd/>
          </a:ln>
        </p:spPr>
        <p:txBody>
          <a:bodyPr wrap="none" lIns="0" tIns="0" rIns="0" bIns="0">
            <a:prstTxWarp prst="textNoShape">
              <a:avLst/>
            </a:prstTxWarp>
            <a:spAutoFit/>
          </a:bodyPr>
          <a:lstStyle/>
          <a:p>
            <a:r>
              <a:rPr lang="en-US" sz="1500" b="1" i="1" dirty="0" smtClean="0">
                <a:solidFill>
                  <a:srgbClr val="1F1A17"/>
                </a:solidFill>
                <a:latin typeface="+mj-lt"/>
                <a:cs typeface="Times New Roman" pitchFamily="18" charset="0"/>
              </a:rPr>
              <a:t>Fixed</a:t>
            </a:r>
            <a:endParaRPr lang="en-US" sz="1500" b="1" i="1" dirty="0">
              <a:solidFill>
                <a:srgbClr val="000000"/>
              </a:solidFill>
              <a:latin typeface="+mj-lt"/>
              <a:cs typeface="Times New Roman" pitchFamily="18" charset="0"/>
            </a:endParaRPr>
          </a:p>
        </p:txBody>
      </p:sp>
      <p:sp>
        <p:nvSpPr>
          <p:cNvPr id="104" name="Rectangle 30"/>
          <p:cNvSpPr>
            <a:spLocks noChangeArrowheads="1"/>
          </p:cNvSpPr>
          <p:nvPr/>
        </p:nvSpPr>
        <p:spPr bwMode="auto">
          <a:xfrm>
            <a:off x="5269930" y="5434121"/>
            <a:ext cx="843180" cy="230832"/>
          </a:xfrm>
          <a:prstGeom prst="rect">
            <a:avLst/>
          </a:prstGeom>
          <a:noFill/>
          <a:ln w="9525">
            <a:noFill/>
            <a:miter lim="800000"/>
            <a:headEnd/>
            <a:tailEnd/>
          </a:ln>
        </p:spPr>
        <p:txBody>
          <a:bodyPr wrap="none" lIns="0" tIns="0" rIns="0" bIns="0">
            <a:prstTxWarp prst="textNoShape">
              <a:avLst/>
            </a:prstTxWarp>
            <a:spAutoFit/>
          </a:bodyPr>
          <a:lstStyle/>
          <a:p>
            <a:r>
              <a:rPr lang="en-US" sz="1500" b="1" i="1" dirty="0" smtClean="0">
                <a:solidFill>
                  <a:srgbClr val="1F1A17"/>
                </a:solidFill>
                <a:latin typeface="+mj-lt"/>
                <a:cs typeface="Times New Roman" pitchFamily="18" charset="0"/>
              </a:rPr>
              <a:t>Adjustable</a:t>
            </a:r>
            <a:endParaRPr lang="en-US" sz="1500" b="1" i="1" dirty="0">
              <a:solidFill>
                <a:srgbClr val="000000"/>
              </a:solidFill>
              <a:latin typeface="+mj-lt"/>
              <a:cs typeface="Times New Roman" pitchFamily="18" charset="0"/>
            </a:endParaRPr>
          </a:p>
        </p:txBody>
      </p:sp>
      <p:sp>
        <p:nvSpPr>
          <p:cNvPr id="63" name="Rectangle 29"/>
          <p:cNvSpPr>
            <a:spLocks noChangeArrowheads="1"/>
          </p:cNvSpPr>
          <p:nvPr/>
        </p:nvSpPr>
        <p:spPr bwMode="auto">
          <a:xfrm>
            <a:off x="4911590" y="5048495"/>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2001</a:t>
            </a:r>
            <a:endParaRPr lang="en-US" sz="1500" b="0" dirty="0">
              <a:solidFill>
                <a:srgbClr val="000000"/>
              </a:solidFill>
              <a:latin typeface="+mj-lt"/>
              <a:cs typeface="Times New Roman" pitchFamily="18" charset="0"/>
            </a:endParaRPr>
          </a:p>
        </p:txBody>
      </p:sp>
      <p:sp>
        <p:nvSpPr>
          <p:cNvPr id="64" name="Line 40"/>
          <p:cNvSpPr>
            <a:spLocks noChangeShapeType="1"/>
          </p:cNvSpPr>
          <p:nvPr/>
        </p:nvSpPr>
        <p:spPr bwMode="auto">
          <a:xfrm>
            <a:off x="5101123" y="4939656"/>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5" name="Rectangle 30"/>
          <p:cNvSpPr>
            <a:spLocks noChangeArrowheads="1"/>
          </p:cNvSpPr>
          <p:nvPr/>
        </p:nvSpPr>
        <p:spPr bwMode="auto">
          <a:xfrm>
            <a:off x="6515092" y="5048495"/>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2004</a:t>
            </a:r>
            <a:endParaRPr lang="en-US" sz="1500" b="0" dirty="0">
              <a:solidFill>
                <a:srgbClr val="000000"/>
              </a:solidFill>
              <a:latin typeface="+mj-lt"/>
              <a:cs typeface="Times New Roman" pitchFamily="18" charset="0"/>
            </a:endParaRPr>
          </a:p>
        </p:txBody>
      </p:sp>
      <p:sp>
        <p:nvSpPr>
          <p:cNvPr id="66" name="Rectangle 44"/>
          <p:cNvSpPr>
            <a:spLocks noChangeArrowheads="1"/>
          </p:cNvSpPr>
          <p:nvPr/>
        </p:nvSpPr>
        <p:spPr bwMode="auto">
          <a:xfrm>
            <a:off x="7577320" y="5048495"/>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2006</a:t>
            </a:r>
            <a:endParaRPr lang="en-US" sz="1500" b="0" dirty="0">
              <a:solidFill>
                <a:srgbClr val="000000"/>
              </a:solidFill>
              <a:latin typeface="+mj-lt"/>
              <a:cs typeface="Times New Roman" pitchFamily="18" charset="0"/>
            </a:endParaRPr>
          </a:p>
        </p:txBody>
      </p:sp>
      <p:sp>
        <p:nvSpPr>
          <p:cNvPr id="4" name="Freeform 3"/>
          <p:cNvSpPr/>
          <p:nvPr/>
        </p:nvSpPr>
        <p:spPr>
          <a:xfrm>
            <a:off x="3515307" y="2583796"/>
            <a:ext cx="5187351" cy="1800046"/>
          </a:xfrm>
          <a:custGeom>
            <a:avLst/>
            <a:gdLst>
              <a:gd name="connsiteX0" fmla="*/ 0 w 5187351"/>
              <a:gd name="connsiteY0" fmla="*/ 1713782 h 1800046"/>
              <a:gd name="connsiteX1" fmla="*/ 178279 w 5187351"/>
              <a:gd name="connsiteY1" fmla="*/ 1662023 h 1800046"/>
              <a:gd name="connsiteX2" fmla="*/ 253042 w 5187351"/>
              <a:gd name="connsiteY2" fmla="*/ 1633268 h 1800046"/>
              <a:gd name="connsiteX3" fmla="*/ 385313 w 5187351"/>
              <a:gd name="connsiteY3" fmla="*/ 1650521 h 1800046"/>
              <a:gd name="connsiteX4" fmla="*/ 523336 w 5187351"/>
              <a:gd name="connsiteY4" fmla="*/ 1604514 h 1800046"/>
              <a:gd name="connsiteX5" fmla="*/ 661359 w 5187351"/>
              <a:gd name="connsiteY5" fmla="*/ 1437736 h 1800046"/>
              <a:gd name="connsiteX6" fmla="*/ 805132 w 5187351"/>
              <a:gd name="connsiteY6" fmla="*/ 1581510 h 1800046"/>
              <a:gd name="connsiteX7" fmla="*/ 937404 w 5187351"/>
              <a:gd name="connsiteY7" fmla="*/ 1570008 h 1800046"/>
              <a:gd name="connsiteX8" fmla="*/ 1035170 w 5187351"/>
              <a:gd name="connsiteY8" fmla="*/ 1610265 h 1800046"/>
              <a:gd name="connsiteX9" fmla="*/ 1184695 w 5187351"/>
              <a:gd name="connsiteY9" fmla="*/ 1782793 h 1800046"/>
              <a:gd name="connsiteX10" fmla="*/ 1259457 w 5187351"/>
              <a:gd name="connsiteY10" fmla="*/ 1500997 h 1800046"/>
              <a:gd name="connsiteX11" fmla="*/ 1328468 w 5187351"/>
              <a:gd name="connsiteY11" fmla="*/ 1270959 h 1800046"/>
              <a:gd name="connsiteX12" fmla="*/ 1449238 w 5187351"/>
              <a:gd name="connsiteY12" fmla="*/ 1098431 h 1800046"/>
              <a:gd name="connsiteX13" fmla="*/ 1575759 w 5187351"/>
              <a:gd name="connsiteY13" fmla="*/ 1431985 h 1800046"/>
              <a:gd name="connsiteX14" fmla="*/ 1725283 w 5187351"/>
              <a:gd name="connsiteY14" fmla="*/ 1293963 h 1800046"/>
              <a:gd name="connsiteX15" fmla="*/ 1857555 w 5187351"/>
              <a:gd name="connsiteY15" fmla="*/ 1472242 h 1800046"/>
              <a:gd name="connsiteX16" fmla="*/ 1978325 w 5187351"/>
              <a:gd name="connsiteY16" fmla="*/ 1420483 h 1800046"/>
              <a:gd name="connsiteX17" fmla="*/ 2122098 w 5187351"/>
              <a:gd name="connsiteY17" fmla="*/ 1460740 h 1800046"/>
              <a:gd name="connsiteX18" fmla="*/ 2254370 w 5187351"/>
              <a:gd name="connsiteY18" fmla="*/ 1305465 h 1800046"/>
              <a:gd name="connsiteX19" fmla="*/ 2375140 w 5187351"/>
              <a:gd name="connsiteY19" fmla="*/ 1518249 h 1800046"/>
              <a:gd name="connsiteX20" fmla="*/ 2547668 w 5187351"/>
              <a:gd name="connsiteY20" fmla="*/ 1639019 h 1800046"/>
              <a:gd name="connsiteX21" fmla="*/ 2651185 w 5187351"/>
              <a:gd name="connsiteY21" fmla="*/ 1725283 h 1800046"/>
              <a:gd name="connsiteX22" fmla="*/ 2789208 w 5187351"/>
              <a:gd name="connsiteY22" fmla="*/ 1765540 h 1800046"/>
              <a:gd name="connsiteX23" fmla="*/ 2875472 w 5187351"/>
              <a:gd name="connsiteY23" fmla="*/ 1627517 h 1800046"/>
              <a:gd name="connsiteX24" fmla="*/ 2938732 w 5187351"/>
              <a:gd name="connsiteY24" fmla="*/ 1587261 h 1800046"/>
              <a:gd name="connsiteX25" fmla="*/ 3048000 w 5187351"/>
              <a:gd name="connsiteY25" fmla="*/ 1483744 h 1800046"/>
              <a:gd name="connsiteX26" fmla="*/ 3186023 w 5187351"/>
              <a:gd name="connsiteY26" fmla="*/ 1650521 h 1800046"/>
              <a:gd name="connsiteX27" fmla="*/ 3335547 w 5187351"/>
              <a:gd name="connsiteY27" fmla="*/ 1800046 h 1800046"/>
              <a:gd name="connsiteX28" fmla="*/ 3594340 w 5187351"/>
              <a:gd name="connsiteY28" fmla="*/ 1702280 h 1800046"/>
              <a:gd name="connsiteX29" fmla="*/ 3720861 w 5187351"/>
              <a:gd name="connsiteY29" fmla="*/ 1754038 h 1800046"/>
              <a:gd name="connsiteX30" fmla="*/ 3870385 w 5187351"/>
              <a:gd name="connsiteY30" fmla="*/ 1742536 h 1800046"/>
              <a:gd name="connsiteX31" fmla="*/ 3968151 w 5187351"/>
              <a:gd name="connsiteY31" fmla="*/ 1708031 h 1800046"/>
              <a:gd name="connsiteX32" fmla="*/ 4134928 w 5187351"/>
              <a:gd name="connsiteY32" fmla="*/ 1685027 h 1800046"/>
              <a:gd name="connsiteX33" fmla="*/ 4261449 w 5187351"/>
              <a:gd name="connsiteY33" fmla="*/ 1587261 h 1800046"/>
              <a:gd name="connsiteX34" fmla="*/ 4376468 w 5187351"/>
              <a:gd name="connsiteY34" fmla="*/ 1581510 h 1800046"/>
              <a:gd name="connsiteX35" fmla="*/ 4520242 w 5187351"/>
              <a:gd name="connsiteY35" fmla="*/ 1414732 h 1800046"/>
              <a:gd name="connsiteX36" fmla="*/ 4675517 w 5187351"/>
              <a:gd name="connsiteY36" fmla="*/ 1121434 h 1800046"/>
              <a:gd name="connsiteX37" fmla="*/ 4796287 w 5187351"/>
              <a:gd name="connsiteY37" fmla="*/ 1040921 h 1800046"/>
              <a:gd name="connsiteX38" fmla="*/ 4911306 w 5187351"/>
              <a:gd name="connsiteY38" fmla="*/ 879895 h 1800046"/>
              <a:gd name="connsiteX39" fmla="*/ 4968815 w 5187351"/>
              <a:gd name="connsiteY39" fmla="*/ 661359 h 1800046"/>
              <a:gd name="connsiteX40" fmla="*/ 5055079 w 5187351"/>
              <a:gd name="connsiteY40" fmla="*/ 362310 h 1800046"/>
              <a:gd name="connsiteX41" fmla="*/ 5124091 w 5187351"/>
              <a:gd name="connsiteY41" fmla="*/ 138023 h 1800046"/>
              <a:gd name="connsiteX42" fmla="*/ 5187351 w 5187351"/>
              <a:gd name="connsiteY42" fmla="*/ 0 h 180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87351" h="1800046">
                <a:moveTo>
                  <a:pt x="0" y="1713782"/>
                </a:moveTo>
                <a:lnTo>
                  <a:pt x="178279" y="1662023"/>
                </a:lnTo>
                <a:lnTo>
                  <a:pt x="253042" y="1633268"/>
                </a:lnTo>
                <a:lnTo>
                  <a:pt x="385313" y="1650521"/>
                </a:lnTo>
                <a:lnTo>
                  <a:pt x="523336" y="1604514"/>
                </a:lnTo>
                <a:lnTo>
                  <a:pt x="661359" y="1437736"/>
                </a:lnTo>
                <a:lnTo>
                  <a:pt x="805132" y="1581510"/>
                </a:lnTo>
                <a:lnTo>
                  <a:pt x="937404" y="1570008"/>
                </a:lnTo>
                <a:lnTo>
                  <a:pt x="1035170" y="1610265"/>
                </a:lnTo>
                <a:lnTo>
                  <a:pt x="1184695" y="1782793"/>
                </a:lnTo>
                <a:lnTo>
                  <a:pt x="1259457" y="1500997"/>
                </a:lnTo>
                <a:lnTo>
                  <a:pt x="1328468" y="1270959"/>
                </a:lnTo>
                <a:lnTo>
                  <a:pt x="1449238" y="1098431"/>
                </a:lnTo>
                <a:lnTo>
                  <a:pt x="1575759" y="1431985"/>
                </a:lnTo>
                <a:lnTo>
                  <a:pt x="1725283" y="1293963"/>
                </a:lnTo>
                <a:lnTo>
                  <a:pt x="1857555" y="1472242"/>
                </a:lnTo>
                <a:lnTo>
                  <a:pt x="1978325" y="1420483"/>
                </a:lnTo>
                <a:lnTo>
                  <a:pt x="2122098" y="1460740"/>
                </a:lnTo>
                <a:lnTo>
                  <a:pt x="2254370" y="1305465"/>
                </a:lnTo>
                <a:lnTo>
                  <a:pt x="2375140" y="1518249"/>
                </a:lnTo>
                <a:lnTo>
                  <a:pt x="2547668" y="1639019"/>
                </a:lnTo>
                <a:lnTo>
                  <a:pt x="2651185" y="1725283"/>
                </a:lnTo>
                <a:lnTo>
                  <a:pt x="2789208" y="1765540"/>
                </a:lnTo>
                <a:lnTo>
                  <a:pt x="2875472" y="1627517"/>
                </a:lnTo>
                <a:lnTo>
                  <a:pt x="2938732" y="1587261"/>
                </a:lnTo>
                <a:lnTo>
                  <a:pt x="3048000" y="1483744"/>
                </a:lnTo>
                <a:lnTo>
                  <a:pt x="3186023" y="1650521"/>
                </a:lnTo>
                <a:lnTo>
                  <a:pt x="3335547" y="1800046"/>
                </a:lnTo>
                <a:lnTo>
                  <a:pt x="3594340" y="1702280"/>
                </a:lnTo>
                <a:lnTo>
                  <a:pt x="3720861" y="1754038"/>
                </a:lnTo>
                <a:lnTo>
                  <a:pt x="3870385" y="1742536"/>
                </a:lnTo>
                <a:lnTo>
                  <a:pt x="3968151" y="1708031"/>
                </a:lnTo>
                <a:lnTo>
                  <a:pt x="4134928" y="1685027"/>
                </a:lnTo>
                <a:lnTo>
                  <a:pt x="4261449" y="1587261"/>
                </a:lnTo>
                <a:lnTo>
                  <a:pt x="4376468" y="1581510"/>
                </a:lnTo>
                <a:lnTo>
                  <a:pt x="4520242" y="1414732"/>
                </a:lnTo>
                <a:lnTo>
                  <a:pt x="4675517" y="1121434"/>
                </a:lnTo>
                <a:lnTo>
                  <a:pt x="4796287" y="1040921"/>
                </a:lnTo>
                <a:lnTo>
                  <a:pt x="4911306" y="879895"/>
                </a:lnTo>
                <a:lnTo>
                  <a:pt x="4968815" y="661359"/>
                </a:lnTo>
                <a:lnTo>
                  <a:pt x="5055079" y="362310"/>
                </a:lnTo>
                <a:lnTo>
                  <a:pt x="5124091" y="138023"/>
                </a:lnTo>
                <a:lnTo>
                  <a:pt x="5187351" y="0"/>
                </a:lnTo>
              </a:path>
            </a:pathLst>
          </a:cu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4104695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77116" y="1790234"/>
            <a:ext cx="5946074" cy="4048369"/>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Freeform 1"/>
          <p:cNvSpPr/>
          <p:nvPr/>
        </p:nvSpPr>
        <p:spPr>
          <a:xfrm>
            <a:off x="3527062" y="2571215"/>
            <a:ext cx="5171704" cy="2084120"/>
          </a:xfrm>
          <a:custGeom>
            <a:avLst/>
            <a:gdLst>
              <a:gd name="connsiteX0" fmla="*/ 0 w 5171704"/>
              <a:gd name="connsiteY0" fmla="*/ 1478478 h 2084120"/>
              <a:gd name="connsiteX1" fmla="*/ 100940 w 5171704"/>
              <a:gd name="connsiteY1" fmla="*/ 1549730 h 2084120"/>
              <a:gd name="connsiteX2" fmla="*/ 261257 w 5171704"/>
              <a:gd name="connsiteY2" fmla="*/ 1656608 h 2084120"/>
              <a:gd name="connsiteX3" fmla="*/ 368135 w 5171704"/>
              <a:gd name="connsiteY3" fmla="*/ 1502229 h 2084120"/>
              <a:gd name="connsiteX4" fmla="*/ 510639 w 5171704"/>
              <a:gd name="connsiteY4" fmla="*/ 1686296 h 2084120"/>
              <a:gd name="connsiteX5" fmla="*/ 635330 w 5171704"/>
              <a:gd name="connsiteY5" fmla="*/ 1644733 h 2084120"/>
              <a:gd name="connsiteX6" fmla="*/ 777833 w 5171704"/>
              <a:gd name="connsiteY6" fmla="*/ 1828800 h 2084120"/>
              <a:gd name="connsiteX7" fmla="*/ 908462 w 5171704"/>
              <a:gd name="connsiteY7" fmla="*/ 1840675 h 2084120"/>
              <a:gd name="connsiteX8" fmla="*/ 1045028 w 5171704"/>
              <a:gd name="connsiteY8" fmla="*/ 1739735 h 2084120"/>
              <a:gd name="connsiteX9" fmla="*/ 1134093 w 5171704"/>
              <a:gd name="connsiteY9" fmla="*/ 1840675 h 2084120"/>
              <a:gd name="connsiteX10" fmla="*/ 1312223 w 5171704"/>
              <a:gd name="connsiteY10" fmla="*/ 1900052 h 2084120"/>
              <a:gd name="connsiteX11" fmla="*/ 1436914 w 5171704"/>
              <a:gd name="connsiteY11" fmla="*/ 1870364 h 2084120"/>
              <a:gd name="connsiteX12" fmla="*/ 1573480 w 5171704"/>
              <a:gd name="connsiteY12" fmla="*/ 1698172 h 2084120"/>
              <a:gd name="connsiteX13" fmla="*/ 1715984 w 5171704"/>
              <a:gd name="connsiteY13" fmla="*/ 1632857 h 2084120"/>
              <a:gd name="connsiteX14" fmla="*/ 1846613 w 5171704"/>
              <a:gd name="connsiteY14" fmla="*/ 1668483 h 2084120"/>
              <a:gd name="connsiteX15" fmla="*/ 1983179 w 5171704"/>
              <a:gd name="connsiteY15" fmla="*/ 1478478 h 2084120"/>
              <a:gd name="connsiteX16" fmla="*/ 2113807 w 5171704"/>
              <a:gd name="connsiteY16" fmla="*/ 1668483 h 2084120"/>
              <a:gd name="connsiteX17" fmla="*/ 2250374 w 5171704"/>
              <a:gd name="connsiteY17" fmla="*/ 1822862 h 2084120"/>
              <a:gd name="connsiteX18" fmla="*/ 2381002 w 5171704"/>
              <a:gd name="connsiteY18" fmla="*/ 1905990 h 2084120"/>
              <a:gd name="connsiteX19" fmla="*/ 2511631 w 5171704"/>
              <a:gd name="connsiteY19" fmla="*/ 1876301 h 2084120"/>
              <a:gd name="connsiteX20" fmla="*/ 2761013 w 5171704"/>
              <a:gd name="connsiteY20" fmla="*/ 1965366 h 2084120"/>
              <a:gd name="connsiteX21" fmla="*/ 2915392 w 5171704"/>
              <a:gd name="connsiteY21" fmla="*/ 1917865 h 2084120"/>
              <a:gd name="connsiteX22" fmla="*/ 3028207 w 5171704"/>
              <a:gd name="connsiteY22" fmla="*/ 1911927 h 2084120"/>
              <a:gd name="connsiteX23" fmla="*/ 3164774 w 5171704"/>
              <a:gd name="connsiteY23" fmla="*/ 2012868 h 2084120"/>
              <a:gd name="connsiteX24" fmla="*/ 3307278 w 5171704"/>
              <a:gd name="connsiteY24" fmla="*/ 2084120 h 2084120"/>
              <a:gd name="connsiteX25" fmla="*/ 3443844 w 5171704"/>
              <a:gd name="connsiteY25" fmla="*/ 2078182 h 2084120"/>
              <a:gd name="connsiteX26" fmla="*/ 3580410 w 5171704"/>
              <a:gd name="connsiteY26" fmla="*/ 2024743 h 2084120"/>
              <a:gd name="connsiteX27" fmla="*/ 3811979 w 5171704"/>
              <a:gd name="connsiteY27" fmla="*/ 2072244 h 2084120"/>
              <a:gd name="connsiteX28" fmla="*/ 3990109 w 5171704"/>
              <a:gd name="connsiteY28" fmla="*/ 2030681 h 2084120"/>
              <a:gd name="connsiteX29" fmla="*/ 4102924 w 5171704"/>
              <a:gd name="connsiteY29" fmla="*/ 1971304 h 2084120"/>
              <a:gd name="connsiteX30" fmla="*/ 4233553 w 5171704"/>
              <a:gd name="connsiteY30" fmla="*/ 1959429 h 2084120"/>
              <a:gd name="connsiteX31" fmla="*/ 4506685 w 5171704"/>
              <a:gd name="connsiteY31" fmla="*/ 1828800 h 2084120"/>
              <a:gd name="connsiteX32" fmla="*/ 4661065 w 5171704"/>
              <a:gd name="connsiteY32" fmla="*/ 1442852 h 2084120"/>
              <a:gd name="connsiteX33" fmla="*/ 4785756 w 5171704"/>
              <a:gd name="connsiteY33" fmla="*/ 1330037 h 2084120"/>
              <a:gd name="connsiteX34" fmla="*/ 4898571 w 5171704"/>
              <a:gd name="connsiteY34" fmla="*/ 1223159 h 2084120"/>
              <a:gd name="connsiteX35" fmla="*/ 4963885 w 5171704"/>
              <a:gd name="connsiteY35" fmla="*/ 819398 h 2084120"/>
              <a:gd name="connsiteX36" fmla="*/ 5041075 w 5171704"/>
              <a:gd name="connsiteY36" fmla="*/ 391886 h 2084120"/>
              <a:gd name="connsiteX37" fmla="*/ 5094514 w 5171704"/>
              <a:gd name="connsiteY37" fmla="*/ 172192 h 2084120"/>
              <a:gd name="connsiteX38" fmla="*/ 5171704 w 5171704"/>
              <a:gd name="connsiteY38" fmla="*/ 0 h 208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71704" h="2084120">
                <a:moveTo>
                  <a:pt x="0" y="1478478"/>
                </a:moveTo>
                <a:lnTo>
                  <a:pt x="100940" y="1549730"/>
                </a:lnTo>
                <a:lnTo>
                  <a:pt x="261257" y="1656608"/>
                </a:lnTo>
                <a:lnTo>
                  <a:pt x="368135" y="1502229"/>
                </a:lnTo>
                <a:lnTo>
                  <a:pt x="510639" y="1686296"/>
                </a:lnTo>
                <a:lnTo>
                  <a:pt x="635330" y="1644733"/>
                </a:lnTo>
                <a:lnTo>
                  <a:pt x="777833" y="1828800"/>
                </a:lnTo>
                <a:lnTo>
                  <a:pt x="908462" y="1840675"/>
                </a:lnTo>
                <a:lnTo>
                  <a:pt x="1045028" y="1739735"/>
                </a:lnTo>
                <a:lnTo>
                  <a:pt x="1134093" y="1840675"/>
                </a:lnTo>
                <a:lnTo>
                  <a:pt x="1312223" y="1900052"/>
                </a:lnTo>
                <a:lnTo>
                  <a:pt x="1436914" y="1870364"/>
                </a:lnTo>
                <a:lnTo>
                  <a:pt x="1573480" y="1698172"/>
                </a:lnTo>
                <a:lnTo>
                  <a:pt x="1715984" y="1632857"/>
                </a:lnTo>
                <a:lnTo>
                  <a:pt x="1846613" y="1668483"/>
                </a:lnTo>
                <a:lnTo>
                  <a:pt x="1983179" y="1478478"/>
                </a:lnTo>
                <a:lnTo>
                  <a:pt x="2113807" y="1668483"/>
                </a:lnTo>
                <a:lnTo>
                  <a:pt x="2250374" y="1822862"/>
                </a:lnTo>
                <a:lnTo>
                  <a:pt x="2381002" y="1905990"/>
                </a:lnTo>
                <a:lnTo>
                  <a:pt x="2511631" y="1876301"/>
                </a:lnTo>
                <a:lnTo>
                  <a:pt x="2761013" y="1965366"/>
                </a:lnTo>
                <a:lnTo>
                  <a:pt x="2915392" y="1917865"/>
                </a:lnTo>
                <a:lnTo>
                  <a:pt x="3028207" y="1911927"/>
                </a:lnTo>
                <a:lnTo>
                  <a:pt x="3164774" y="2012868"/>
                </a:lnTo>
                <a:lnTo>
                  <a:pt x="3307278" y="2084120"/>
                </a:lnTo>
                <a:lnTo>
                  <a:pt x="3443844" y="2078182"/>
                </a:lnTo>
                <a:lnTo>
                  <a:pt x="3580410" y="2024743"/>
                </a:lnTo>
                <a:lnTo>
                  <a:pt x="3811979" y="2072244"/>
                </a:lnTo>
                <a:lnTo>
                  <a:pt x="3990109" y="2030681"/>
                </a:lnTo>
                <a:lnTo>
                  <a:pt x="4102924" y="1971304"/>
                </a:lnTo>
                <a:lnTo>
                  <a:pt x="4233553" y="1959429"/>
                </a:lnTo>
                <a:lnTo>
                  <a:pt x="4506685" y="1828800"/>
                </a:lnTo>
                <a:lnTo>
                  <a:pt x="4661065" y="1442852"/>
                </a:lnTo>
                <a:lnTo>
                  <a:pt x="4785756" y="1330037"/>
                </a:lnTo>
                <a:lnTo>
                  <a:pt x="4898571" y="1223159"/>
                </a:lnTo>
                <a:lnTo>
                  <a:pt x="4963885" y="819398"/>
                </a:lnTo>
                <a:lnTo>
                  <a:pt x="5041075" y="391886"/>
                </a:lnTo>
                <a:lnTo>
                  <a:pt x="5094514" y="172192"/>
                </a:lnTo>
                <a:lnTo>
                  <a:pt x="5171704" y="0"/>
                </a:lnTo>
              </a:path>
            </a:pathLst>
          </a:cu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67" name="Title 1"/>
          <p:cNvSpPr>
            <a:spLocks noGrp="1"/>
          </p:cNvSpPr>
          <p:nvPr>
            <p:ph type="title"/>
          </p:nvPr>
        </p:nvSpPr>
        <p:spPr>
          <a:xfrm>
            <a:off x="119569" y="105525"/>
            <a:ext cx="8904855" cy="894859"/>
          </a:xfrm>
        </p:spPr>
        <p:txBody>
          <a:bodyPr/>
          <a:lstStyle/>
          <a:p>
            <a:pPr>
              <a:lnSpc>
                <a:spcPts val="3500"/>
              </a:lnSpc>
            </a:pPr>
            <a:r>
              <a:rPr lang="en-US" dirty="0"/>
              <a:t>Foreclosures on </a:t>
            </a:r>
            <a:r>
              <a:rPr lang="en-US" dirty="0" smtClean="0"/>
              <a:t>Prime Loans, </a:t>
            </a:r>
            <a:br>
              <a:rPr lang="en-US" dirty="0" smtClean="0"/>
            </a:br>
            <a:r>
              <a:rPr lang="en-US" dirty="0" smtClean="0"/>
              <a:t>1998-2008</a:t>
            </a:r>
            <a:endParaRPr lang="en-US" dirty="0"/>
          </a:p>
        </p:txBody>
      </p:sp>
      <p:sp>
        <p:nvSpPr>
          <p:cNvPr id="41" name="Text Box 10"/>
          <p:cNvSpPr txBox="1">
            <a:spLocks noChangeArrowheads="1"/>
          </p:cNvSpPr>
          <p:nvPr/>
        </p:nvSpPr>
        <p:spPr bwMode="auto">
          <a:xfrm>
            <a:off x="100545" y="1842313"/>
            <a:ext cx="2907831" cy="3988784"/>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100" dirty="0">
                <a:latin typeface="+mj-lt"/>
                <a:cs typeface="Times New Roman" pitchFamily="18" charset="0"/>
              </a:rPr>
              <a:t>For </a:t>
            </a:r>
            <a:r>
              <a:rPr lang="en-US" sz="2100" b="1" i="1" dirty="0">
                <a:latin typeface="+mj-lt"/>
                <a:cs typeface="Times New Roman" pitchFamily="18" charset="0"/>
              </a:rPr>
              <a:t>prime loans</a:t>
            </a:r>
            <a:r>
              <a:rPr lang="en-US" sz="2100" dirty="0">
                <a:latin typeface="+mj-lt"/>
                <a:cs typeface="Times New Roman" pitchFamily="18" charset="0"/>
              </a:rPr>
              <a:t>, the foreclosure rate for ARMs also rose in 2006 while it was relatively constant for fixed rate loans.  Thus, the pattern was the same for both subprime and prime</a:t>
            </a:r>
          </a:p>
          <a:p>
            <a:pPr marL="115888" indent="-115888">
              <a:lnSpc>
                <a:spcPct val="90000"/>
              </a:lnSpc>
              <a:spcBef>
                <a:spcPts val="900"/>
              </a:spcBef>
              <a:buFontTx/>
              <a:buChar char="•"/>
            </a:pPr>
            <a:r>
              <a:rPr lang="en-US" sz="2100" dirty="0">
                <a:latin typeface="+mj-lt"/>
                <a:cs typeface="Times New Roman" pitchFamily="18" charset="0"/>
              </a:rPr>
              <a:t>Note, the foreclosure rate was 7 to 10 times higher for subprime than prime </a:t>
            </a:r>
            <a:r>
              <a:rPr lang="en-US" sz="2100" dirty="0" smtClean="0">
                <a:latin typeface="+mj-lt"/>
                <a:cs typeface="Times New Roman" pitchFamily="18" charset="0"/>
              </a:rPr>
              <a:t>loans.</a:t>
            </a:r>
            <a:endParaRPr lang="en-US" sz="2100" dirty="0">
              <a:latin typeface="+mj-lt"/>
              <a:cs typeface="Times New Roman" pitchFamily="18" charset="0"/>
            </a:endParaRPr>
          </a:p>
        </p:txBody>
      </p:sp>
      <p:sp>
        <p:nvSpPr>
          <p:cNvPr id="71" name="Rectangle 13"/>
          <p:cNvSpPr>
            <a:spLocks noChangeArrowheads="1"/>
          </p:cNvSpPr>
          <p:nvPr/>
        </p:nvSpPr>
        <p:spPr bwMode="auto">
          <a:xfrm>
            <a:off x="4712067" y="4937969"/>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2" name="Rectangle 14"/>
          <p:cNvSpPr>
            <a:spLocks noChangeArrowheads="1"/>
          </p:cNvSpPr>
          <p:nvPr/>
        </p:nvSpPr>
        <p:spPr bwMode="auto">
          <a:xfrm>
            <a:off x="4712067" y="4937969"/>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3" name="Rectangle 17"/>
          <p:cNvSpPr>
            <a:spLocks noChangeArrowheads="1"/>
          </p:cNvSpPr>
          <p:nvPr/>
        </p:nvSpPr>
        <p:spPr bwMode="auto">
          <a:xfrm>
            <a:off x="4279251" y="1981854"/>
            <a:ext cx="3816985" cy="393954"/>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lang="en-US" sz="1600" i="1" dirty="0" smtClean="0">
                <a:solidFill>
                  <a:srgbClr val="1F1A17"/>
                </a:solidFill>
                <a:latin typeface="+mj-lt"/>
                <a:cs typeface="Times New Roman" pitchFamily="18" charset="0"/>
              </a:rPr>
              <a:t>Foreclosure Rate on Fixed &amp; Adjustable </a:t>
            </a:r>
            <a:br>
              <a:rPr lang="en-US" sz="1600" i="1" dirty="0" smtClean="0">
                <a:solidFill>
                  <a:srgbClr val="1F1A17"/>
                </a:solidFill>
                <a:latin typeface="+mj-lt"/>
                <a:cs typeface="Times New Roman" pitchFamily="18" charset="0"/>
              </a:rPr>
            </a:br>
            <a:r>
              <a:rPr lang="en-US" sz="1600" b="1" i="1" dirty="0" smtClean="0">
                <a:solidFill>
                  <a:srgbClr val="1F1A17"/>
                </a:solidFill>
                <a:latin typeface="+mj-lt"/>
                <a:cs typeface="Times New Roman" pitchFamily="18" charset="0"/>
              </a:rPr>
              <a:t>Prime</a:t>
            </a:r>
            <a:r>
              <a:rPr lang="en-US" sz="1600" i="1" dirty="0" smtClean="0">
                <a:solidFill>
                  <a:srgbClr val="1F1A17"/>
                </a:solidFill>
                <a:latin typeface="+mj-lt"/>
                <a:cs typeface="Times New Roman" pitchFamily="18" charset="0"/>
              </a:rPr>
              <a:t> Mortgages</a:t>
            </a:r>
            <a:endParaRPr lang="en-US" sz="1400" i="1" dirty="0">
              <a:solidFill>
                <a:schemeClr val="tx1"/>
              </a:solidFill>
              <a:latin typeface="+mj-lt"/>
              <a:cs typeface="Times New Roman" pitchFamily="18" charset="0"/>
            </a:endParaRPr>
          </a:p>
        </p:txBody>
      </p:sp>
      <p:sp>
        <p:nvSpPr>
          <p:cNvPr id="74" name="Rectangle 27"/>
          <p:cNvSpPr>
            <a:spLocks noChangeArrowheads="1"/>
          </p:cNvSpPr>
          <p:nvPr/>
        </p:nvSpPr>
        <p:spPr bwMode="auto">
          <a:xfrm>
            <a:off x="3294493" y="5091131"/>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1998</a:t>
            </a:r>
            <a:endParaRPr lang="en-US" sz="1500" b="0" dirty="0">
              <a:solidFill>
                <a:srgbClr val="000000"/>
              </a:solidFill>
              <a:latin typeface="+mj-lt"/>
              <a:cs typeface="Times New Roman" pitchFamily="18" charset="0"/>
            </a:endParaRPr>
          </a:p>
        </p:txBody>
      </p:sp>
      <p:sp>
        <p:nvSpPr>
          <p:cNvPr id="76" name="Rectangle 29"/>
          <p:cNvSpPr>
            <a:spLocks noChangeArrowheads="1"/>
          </p:cNvSpPr>
          <p:nvPr/>
        </p:nvSpPr>
        <p:spPr bwMode="auto">
          <a:xfrm>
            <a:off x="4363706" y="5091131"/>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2000</a:t>
            </a:r>
            <a:endParaRPr lang="en-US" sz="1500" b="0" dirty="0">
              <a:solidFill>
                <a:srgbClr val="000000"/>
              </a:solidFill>
              <a:latin typeface="+mj-lt"/>
              <a:cs typeface="Times New Roman" pitchFamily="18" charset="0"/>
            </a:endParaRPr>
          </a:p>
        </p:txBody>
      </p:sp>
      <p:sp>
        <p:nvSpPr>
          <p:cNvPr id="77" name="Rectangle 30"/>
          <p:cNvSpPr>
            <a:spLocks noChangeArrowheads="1"/>
          </p:cNvSpPr>
          <p:nvPr/>
        </p:nvSpPr>
        <p:spPr bwMode="auto">
          <a:xfrm>
            <a:off x="5958064" y="5091131"/>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2003</a:t>
            </a:r>
            <a:endParaRPr lang="en-US" sz="1500" b="0" dirty="0">
              <a:solidFill>
                <a:srgbClr val="000000"/>
              </a:solidFill>
              <a:latin typeface="+mj-lt"/>
              <a:cs typeface="Times New Roman" pitchFamily="18" charset="0"/>
            </a:endParaRPr>
          </a:p>
        </p:txBody>
      </p:sp>
      <p:sp>
        <p:nvSpPr>
          <p:cNvPr id="78" name="Rectangle 31"/>
          <p:cNvSpPr>
            <a:spLocks noChangeArrowheads="1"/>
          </p:cNvSpPr>
          <p:nvPr/>
        </p:nvSpPr>
        <p:spPr bwMode="auto">
          <a:xfrm>
            <a:off x="5409170" y="5091131"/>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2002</a:t>
            </a:r>
            <a:endParaRPr lang="en-US" sz="1500" b="0" dirty="0">
              <a:solidFill>
                <a:srgbClr val="000000"/>
              </a:solidFill>
              <a:latin typeface="+mj-lt"/>
              <a:cs typeface="Times New Roman" pitchFamily="18" charset="0"/>
            </a:endParaRPr>
          </a:p>
        </p:txBody>
      </p:sp>
      <p:sp>
        <p:nvSpPr>
          <p:cNvPr id="80" name="Rectangle 33"/>
          <p:cNvSpPr>
            <a:spLocks noChangeArrowheads="1"/>
          </p:cNvSpPr>
          <p:nvPr/>
        </p:nvSpPr>
        <p:spPr bwMode="auto">
          <a:xfrm>
            <a:off x="3123199" y="4034629"/>
            <a:ext cx="2596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0.4</a:t>
            </a:r>
            <a:endParaRPr lang="en-US" sz="1600" b="0" dirty="0">
              <a:solidFill>
                <a:srgbClr val="000000"/>
              </a:solidFill>
              <a:latin typeface="+mj-lt"/>
              <a:cs typeface="Times New Roman" pitchFamily="18" charset="0"/>
            </a:endParaRPr>
          </a:p>
        </p:txBody>
      </p:sp>
      <p:sp>
        <p:nvSpPr>
          <p:cNvPr id="81" name="Rectangle 34"/>
          <p:cNvSpPr>
            <a:spLocks noChangeArrowheads="1"/>
          </p:cNvSpPr>
          <p:nvPr/>
        </p:nvSpPr>
        <p:spPr bwMode="auto">
          <a:xfrm>
            <a:off x="3123199" y="3621289"/>
            <a:ext cx="2596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0.6</a:t>
            </a:r>
            <a:endParaRPr lang="en-US" sz="1600" b="0" dirty="0">
              <a:solidFill>
                <a:srgbClr val="000000"/>
              </a:solidFill>
              <a:latin typeface="+mj-lt"/>
              <a:cs typeface="Times New Roman" pitchFamily="18" charset="0"/>
            </a:endParaRPr>
          </a:p>
        </p:txBody>
      </p:sp>
      <p:sp>
        <p:nvSpPr>
          <p:cNvPr id="82" name="Rectangle 35"/>
          <p:cNvSpPr>
            <a:spLocks noChangeArrowheads="1"/>
          </p:cNvSpPr>
          <p:nvPr/>
        </p:nvSpPr>
        <p:spPr bwMode="auto">
          <a:xfrm>
            <a:off x="3123199" y="2803753"/>
            <a:ext cx="2596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1.0</a:t>
            </a:r>
            <a:endParaRPr lang="en-US" sz="1600" b="0" dirty="0">
              <a:solidFill>
                <a:srgbClr val="000000"/>
              </a:solidFill>
              <a:latin typeface="+mj-lt"/>
              <a:cs typeface="Times New Roman" pitchFamily="18" charset="0"/>
            </a:endParaRPr>
          </a:p>
        </p:txBody>
      </p:sp>
      <p:sp>
        <p:nvSpPr>
          <p:cNvPr id="84" name="Rectangle 44"/>
          <p:cNvSpPr>
            <a:spLocks noChangeArrowheads="1"/>
          </p:cNvSpPr>
          <p:nvPr/>
        </p:nvSpPr>
        <p:spPr bwMode="auto">
          <a:xfrm>
            <a:off x="7020292" y="5091131"/>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2005</a:t>
            </a:r>
            <a:endParaRPr lang="en-US" sz="1500" b="0" dirty="0">
              <a:solidFill>
                <a:srgbClr val="000000"/>
              </a:solidFill>
              <a:latin typeface="+mj-lt"/>
              <a:cs typeface="Times New Roman" pitchFamily="18" charset="0"/>
            </a:endParaRPr>
          </a:p>
        </p:txBody>
      </p:sp>
      <p:sp>
        <p:nvSpPr>
          <p:cNvPr id="85" name="Freeform 20"/>
          <p:cNvSpPr>
            <a:spLocks/>
          </p:cNvSpPr>
          <p:nvPr/>
        </p:nvSpPr>
        <p:spPr bwMode="auto">
          <a:xfrm>
            <a:off x="3496576" y="2449160"/>
            <a:ext cx="5197954" cy="2526908"/>
          </a:xfrm>
          <a:custGeom>
            <a:avLst/>
            <a:gdLst/>
            <a:ahLst/>
            <a:cxnLst>
              <a:cxn ang="0">
                <a:pos x="0" y="0"/>
              </a:cxn>
              <a:cxn ang="0">
                <a:pos x="0" y="2016"/>
              </a:cxn>
              <a:cxn ang="0">
                <a:pos x="2880" y="2016"/>
              </a:cxn>
            </a:cxnLst>
            <a:rect l="0" t="0" r="r" b="b"/>
            <a:pathLst>
              <a:path w="2880" h="2016">
                <a:moveTo>
                  <a:pt x="0" y="0"/>
                </a:moveTo>
                <a:lnTo>
                  <a:pt x="0" y="2016"/>
                </a:lnTo>
                <a:lnTo>
                  <a:pt x="2880" y="2016"/>
                </a:lnTo>
              </a:path>
            </a:pathLst>
          </a:custGeom>
          <a:noFill/>
          <a:ln w="28575" cmpd="sng">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7" name="Line 23"/>
          <p:cNvSpPr>
            <a:spLocks noChangeShapeType="1"/>
          </p:cNvSpPr>
          <p:nvPr/>
        </p:nvSpPr>
        <p:spPr bwMode="auto">
          <a:xfrm>
            <a:off x="3419207" y="2915567"/>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8" name="Line 24"/>
          <p:cNvSpPr>
            <a:spLocks noChangeShapeType="1"/>
          </p:cNvSpPr>
          <p:nvPr/>
        </p:nvSpPr>
        <p:spPr bwMode="auto">
          <a:xfrm>
            <a:off x="3419207" y="3738545"/>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9" name="Line 25"/>
          <p:cNvSpPr>
            <a:spLocks noChangeShapeType="1"/>
          </p:cNvSpPr>
          <p:nvPr/>
        </p:nvSpPr>
        <p:spPr bwMode="auto">
          <a:xfrm>
            <a:off x="3419207" y="4154606"/>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1" name="Line 38"/>
          <p:cNvSpPr>
            <a:spLocks noChangeShapeType="1"/>
          </p:cNvSpPr>
          <p:nvPr/>
        </p:nvSpPr>
        <p:spPr bwMode="auto">
          <a:xfrm>
            <a:off x="3491815" y="4982292"/>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3" name="Line 40"/>
          <p:cNvSpPr>
            <a:spLocks noChangeShapeType="1"/>
          </p:cNvSpPr>
          <p:nvPr/>
        </p:nvSpPr>
        <p:spPr bwMode="auto">
          <a:xfrm>
            <a:off x="4553239" y="4982292"/>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4" name="Line 41"/>
          <p:cNvSpPr>
            <a:spLocks noChangeShapeType="1"/>
          </p:cNvSpPr>
          <p:nvPr/>
        </p:nvSpPr>
        <p:spPr bwMode="auto">
          <a:xfrm>
            <a:off x="5623327" y="4982292"/>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5" name="Line 42"/>
          <p:cNvSpPr>
            <a:spLocks noChangeShapeType="1"/>
          </p:cNvSpPr>
          <p:nvPr/>
        </p:nvSpPr>
        <p:spPr bwMode="auto">
          <a:xfrm>
            <a:off x="6154159" y="4982292"/>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6" name="Line 43"/>
          <p:cNvSpPr>
            <a:spLocks noChangeShapeType="1"/>
          </p:cNvSpPr>
          <p:nvPr/>
        </p:nvSpPr>
        <p:spPr bwMode="auto">
          <a:xfrm>
            <a:off x="7215103" y="4982292"/>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7" name="Rectangle 13"/>
          <p:cNvSpPr>
            <a:spLocks noChangeArrowheads="1"/>
          </p:cNvSpPr>
          <p:nvPr/>
        </p:nvSpPr>
        <p:spPr bwMode="auto">
          <a:xfrm>
            <a:off x="4297539" y="4934921"/>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98" name="Rectangle 14"/>
          <p:cNvSpPr>
            <a:spLocks noChangeArrowheads="1"/>
          </p:cNvSpPr>
          <p:nvPr/>
        </p:nvSpPr>
        <p:spPr bwMode="auto">
          <a:xfrm>
            <a:off x="4297539" y="4934921"/>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99" name="Rectangle 28"/>
          <p:cNvSpPr>
            <a:spLocks noChangeArrowheads="1"/>
          </p:cNvSpPr>
          <p:nvPr/>
        </p:nvSpPr>
        <p:spPr bwMode="auto">
          <a:xfrm>
            <a:off x="3819257" y="5091131"/>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1999</a:t>
            </a:r>
            <a:endParaRPr lang="en-US" sz="1500" b="0" dirty="0">
              <a:solidFill>
                <a:srgbClr val="000000"/>
              </a:solidFill>
              <a:latin typeface="+mj-lt"/>
              <a:cs typeface="Times New Roman" pitchFamily="18" charset="0"/>
            </a:endParaRPr>
          </a:p>
        </p:txBody>
      </p:sp>
      <p:sp>
        <p:nvSpPr>
          <p:cNvPr id="100" name="Line 39"/>
          <p:cNvSpPr>
            <a:spLocks noChangeShapeType="1"/>
          </p:cNvSpPr>
          <p:nvPr/>
        </p:nvSpPr>
        <p:spPr bwMode="auto">
          <a:xfrm>
            <a:off x="4031551" y="4982292"/>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05" name="Rectangle 44"/>
          <p:cNvSpPr>
            <a:spLocks noChangeArrowheads="1"/>
          </p:cNvSpPr>
          <p:nvPr/>
        </p:nvSpPr>
        <p:spPr bwMode="auto">
          <a:xfrm>
            <a:off x="8114524" y="5091131"/>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2007</a:t>
            </a:r>
            <a:endParaRPr lang="en-US" sz="1500" b="0" dirty="0">
              <a:solidFill>
                <a:srgbClr val="000000"/>
              </a:solidFill>
              <a:latin typeface="+mj-lt"/>
              <a:cs typeface="Times New Roman" pitchFamily="18" charset="0"/>
            </a:endParaRPr>
          </a:p>
        </p:txBody>
      </p:sp>
      <p:sp>
        <p:nvSpPr>
          <p:cNvPr id="109" name="Rectangle 33"/>
          <p:cNvSpPr>
            <a:spLocks noChangeArrowheads="1"/>
          </p:cNvSpPr>
          <p:nvPr/>
        </p:nvSpPr>
        <p:spPr bwMode="auto">
          <a:xfrm>
            <a:off x="3129295" y="3198805"/>
            <a:ext cx="2596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0.8</a:t>
            </a:r>
            <a:endParaRPr lang="en-US" sz="1600" b="0" dirty="0">
              <a:solidFill>
                <a:srgbClr val="000000"/>
              </a:solidFill>
              <a:latin typeface="+mj-lt"/>
              <a:cs typeface="Times New Roman" pitchFamily="18" charset="0"/>
            </a:endParaRPr>
          </a:p>
        </p:txBody>
      </p:sp>
      <p:sp>
        <p:nvSpPr>
          <p:cNvPr id="112" name="Line 25"/>
          <p:cNvSpPr>
            <a:spLocks noChangeShapeType="1"/>
          </p:cNvSpPr>
          <p:nvPr/>
        </p:nvSpPr>
        <p:spPr bwMode="auto">
          <a:xfrm>
            <a:off x="3419207" y="331334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4" name="Rectangle 36"/>
          <p:cNvSpPr>
            <a:spLocks noChangeArrowheads="1"/>
          </p:cNvSpPr>
          <p:nvPr/>
        </p:nvSpPr>
        <p:spPr bwMode="auto">
          <a:xfrm>
            <a:off x="3174149" y="2172608"/>
            <a:ext cx="589200" cy="46166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smtClean="0">
                <a:solidFill>
                  <a:srgbClr val="1F1A17"/>
                </a:solidFill>
                <a:latin typeface="+mj-lt"/>
                <a:cs typeface="Times New Roman" pitchFamily="18" charset="0"/>
              </a:rPr>
              <a:t>Percent</a:t>
            </a:r>
          </a:p>
          <a:p>
            <a:r>
              <a:rPr lang="en-US" sz="1500" b="0" i="1" dirty="0" smtClean="0">
                <a:solidFill>
                  <a:srgbClr val="1F1A17"/>
                </a:solidFill>
                <a:latin typeface="+mj-lt"/>
                <a:cs typeface="Times New Roman" pitchFamily="18" charset="0"/>
              </a:rPr>
              <a:t>(%)</a:t>
            </a:r>
            <a:endParaRPr lang="en-US" sz="1500" b="0" i="1" dirty="0">
              <a:solidFill>
                <a:srgbClr val="000000"/>
              </a:solidFill>
              <a:latin typeface="+mj-lt"/>
              <a:cs typeface="Times New Roman" pitchFamily="18" charset="0"/>
            </a:endParaRPr>
          </a:p>
        </p:txBody>
      </p:sp>
      <p:sp>
        <p:nvSpPr>
          <p:cNvPr id="121" name="Line 43"/>
          <p:cNvSpPr>
            <a:spLocks noChangeShapeType="1"/>
          </p:cNvSpPr>
          <p:nvPr/>
        </p:nvSpPr>
        <p:spPr bwMode="auto">
          <a:xfrm>
            <a:off x="6689203" y="4982292"/>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4" name="Line 43"/>
          <p:cNvSpPr>
            <a:spLocks noChangeShapeType="1"/>
          </p:cNvSpPr>
          <p:nvPr/>
        </p:nvSpPr>
        <p:spPr bwMode="auto">
          <a:xfrm>
            <a:off x="7768435" y="4982292"/>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25" name="Line 43"/>
          <p:cNvSpPr>
            <a:spLocks noChangeShapeType="1"/>
          </p:cNvSpPr>
          <p:nvPr/>
        </p:nvSpPr>
        <p:spPr bwMode="auto">
          <a:xfrm>
            <a:off x="8289883" y="4982292"/>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6" name="Rectangle 32"/>
          <p:cNvSpPr>
            <a:spLocks noChangeArrowheads="1"/>
          </p:cNvSpPr>
          <p:nvPr/>
        </p:nvSpPr>
        <p:spPr bwMode="auto">
          <a:xfrm>
            <a:off x="3275641" y="4854022"/>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0</a:t>
            </a:r>
            <a:endParaRPr lang="en-US" sz="1600" b="0" dirty="0">
              <a:solidFill>
                <a:srgbClr val="000000"/>
              </a:solidFill>
              <a:latin typeface="+mj-lt"/>
              <a:cs typeface="Times New Roman" pitchFamily="18" charset="0"/>
            </a:endParaRPr>
          </a:p>
        </p:txBody>
      </p:sp>
      <p:sp>
        <p:nvSpPr>
          <p:cNvPr id="101" name="Rectangle 33"/>
          <p:cNvSpPr>
            <a:spLocks noChangeArrowheads="1"/>
          </p:cNvSpPr>
          <p:nvPr/>
        </p:nvSpPr>
        <p:spPr bwMode="auto">
          <a:xfrm>
            <a:off x="3120151" y="4440685"/>
            <a:ext cx="2596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0.2</a:t>
            </a:r>
            <a:endParaRPr lang="en-US" sz="1600" b="0" dirty="0">
              <a:solidFill>
                <a:srgbClr val="000000"/>
              </a:solidFill>
              <a:latin typeface="+mj-lt"/>
              <a:cs typeface="Times New Roman" pitchFamily="18" charset="0"/>
            </a:endParaRPr>
          </a:p>
        </p:txBody>
      </p:sp>
      <p:sp>
        <p:nvSpPr>
          <p:cNvPr id="102" name="Line 25"/>
          <p:cNvSpPr>
            <a:spLocks noChangeShapeType="1"/>
          </p:cNvSpPr>
          <p:nvPr/>
        </p:nvSpPr>
        <p:spPr bwMode="auto">
          <a:xfrm>
            <a:off x="3419207" y="4566104"/>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13" name="Line 26"/>
          <p:cNvSpPr>
            <a:spLocks noChangeShapeType="1"/>
          </p:cNvSpPr>
          <p:nvPr/>
        </p:nvSpPr>
        <p:spPr bwMode="auto">
          <a:xfrm>
            <a:off x="3419207" y="4982165"/>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cxnSp>
        <p:nvCxnSpPr>
          <p:cNvPr id="18" name="Straight Connector 17"/>
          <p:cNvCxnSpPr/>
          <p:nvPr/>
        </p:nvCxnSpPr>
        <p:spPr>
          <a:xfrm>
            <a:off x="6835428" y="5568875"/>
            <a:ext cx="200850" cy="0"/>
          </a:xfrm>
          <a:prstGeom prst="line">
            <a:avLst/>
          </a:prstGeom>
          <a:ln w="5715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006574" y="5568875"/>
            <a:ext cx="200851"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sp>
        <p:nvSpPr>
          <p:cNvPr id="103" name="Rectangle 30"/>
          <p:cNvSpPr>
            <a:spLocks noChangeArrowheads="1"/>
          </p:cNvSpPr>
          <p:nvPr/>
        </p:nvSpPr>
        <p:spPr bwMode="auto">
          <a:xfrm>
            <a:off x="7098916" y="5474603"/>
            <a:ext cx="414537" cy="230832"/>
          </a:xfrm>
          <a:prstGeom prst="rect">
            <a:avLst/>
          </a:prstGeom>
          <a:noFill/>
          <a:ln w="9525">
            <a:noFill/>
            <a:miter lim="800000"/>
            <a:headEnd/>
            <a:tailEnd/>
          </a:ln>
        </p:spPr>
        <p:txBody>
          <a:bodyPr wrap="none" lIns="0" tIns="0" rIns="0" bIns="0">
            <a:prstTxWarp prst="textNoShape">
              <a:avLst/>
            </a:prstTxWarp>
            <a:spAutoFit/>
          </a:bodyPr>
          <a:lstStyle/>
          <a:p>
            <a:r>
              <a:rPr lang="en-US" sz="1500" b="1" i="1" dirty="0" smtClean="0">
                <a:solidFill>
                  <a:srgbClr val="1F1A17"/>
                </a:solidFill>
                <a:latin typeface="+mj-lt"/>
                <a:cs typeface="Times New Roman" pitchFamily="18" charset="0"/>
              </a:rPr>
              <a:t>Fixed</a:t>
            </a:r>
            <a:endParaRPr lang="en-US" sz="1500" b="1" i="1" dirty="0">
              <a:solidFill>
                <a:srgbClr val="000000"/>
              </a:solidFill>
              <a:latin typeface="+mj-lt"/>
              <a:cs typeface="Times New Roman" pitchFamily="18" charset="0"/>
            </a:endParaRPr>
          </a:p>
        </p:txBody>
      </p:sp>
      <p:sp>
        <p:nvSpPr>
          <p:cNvPr id="104" name="Rectangle 30"/>
          <p:cNvSpPr>
            <a:spLocks noChangeArrowheads="1"/>
          </p:cNvSpPr>
          <p:nvPr/>
        </p:nvSpPr>
        <p:spPr bwMode="auto">
          <a:xfrm>
            <a:off x="5258494" y="5473709"/>
            <a:ext cx="843180" cy="230832"/>
          </a:xfrm>
          <a:prstGeom prst="rect">
            <a:avLst/>
          </a:prstGeom>
          <a:noFill/>
          <a:ln w="9525">
            <a:noFill/>
            <a:miter lim="800000"/>
            <a:headEnd/>
            <a:tailEnd/>
          </a:ln>
        </p:spPr>
        <p:txBody>
          <a:bodyPr wrap="none" lIns="0" tIns="0" rIns="0" bIns="0">
            <a:prstTxWarp prst="textNoShape">
              <a:avLst/>
            </a:prstTxWarp>
            <a:spAutoFit/>
          </a:bodyPr>
          <a:lstStyle/>
          <a:p>
            <a:r>
              <a:rPr lang="en-US" sz="1500" b="1" i="1" dirty="0" smtClean="0">
                <a:solidFill>
                  <a:srgbClr val="1F1A17"/>
                </a:solidFill>
                <a:latin typeface="+mj-lt"/>
                <a:cs typeface="Times New Roman" pitchFamily="18" charset="0"/>
              </a:rPr>
              <a:t>Adjustable</a:t>
            </a:r>
            <a:endParaRPr lang="en-US" sz="1500" b="1" i="1" dirty="0">
              <a:solidFill>
                <a:srgbClr val="000000"/>
              </a:solidFill>
              <a:latin typeface="+mj-lt"/>
              <a:cs typeface="Times New Roman" pitchFamily="18" charset="0"/>
            </a:endParaRPr>
          </a:p>
        </p:txBody>
      </p:sp>
      <p:sp>
        <p:nvSpPr>
          <p:cNvPr id="63" name="Rectangle 29"/>
          <p:cNvSpPr>
            <a:spLocks noChangeArrowheads="1"/>
          </p:cNvSpPr>
          <p:nvPr/>
        </p:nvSpPr>
        <p:spPr bwMode="auto">
          <a:xfrm>
            <a:off x="4900154" y="508808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2001</a:t>
            </a:r>
            <a:endParaRPr lang="en-US" sz="1500" b="0" dirty="0">
              <a:solidFill>
                <a:srgbClr val="000000"/>
              </a:solidFill>
              <a:latin typeface="+mj-lt"/>
              <a:cs typeface="Times New Roman" pitchFamily="18" charset="0"/>
            </a:endParaRPr>
          </a:p>
        </p:txBody>
      </p:sp>
      <p:sp>
        <p:nvSpPr>
          <p:cNvPr id="64" name="Line 40"/>
          <p:cNvSpPr>
            <a:spLocks noChangeShapeType="1"/>
          </p:cNvSpPr>
          <p:nvPr/>
        </p:nvSpPr>
        <p:spPr bwMode="auto">
          <a:xfrm>
            <a:off x="5089687" y="4979244"/>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5" name="Rectangle 30"/>
          <p:cNvSpPr>
            <a:spLocks noChangeArrowheads="1"/>
          </p:cNvSpPr>
          <p:nvPr/>
        </p:nvSpPr>
        <p:spPr bwMode="auto">
          <a:xfrm>
            <a:off x="6503656" y="508808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2004</a:t>
            </a:r>
            <a:endParaRPr lang="en-US" sz="1500" b="0" dirty="0">
              <a:solidFill>
                <a:srgbClr val="000000"/>
              </a:solidFill>
              <a:latin typeface="+mj-lt"/>
              <a:cs typeface="Times New Roman" pitchFamily="18" charset="0"/>
            </a:endParaRPr>
          </a:p>
        </p:txBody>
      </p:sp>
      <p:sp>
        <p:nvSpPr>
          <p:cNvPr id="66" name="Rectangle 44"/>
          <p:cNvSpPr>
            <a:spLocks noChangeArrowheads="1"/>
          </p:cNvSpPr>
          <p:nvPr/>
        </p:nvSpPr>
        <p:spPr bwMode="auto">
          <a:xfrm>
            <a:off x="7565884" y="5088083"/>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2006</a:t>
            </a:r>
            <a:endParaRPr lang="en-US" sz="1500" b="0" dirty="0">
              <a:solidFill>
                <a:srgbClr val="000000"/>
              </a:solidFill>
              <a:latin typeface="+mj-lt"/>
              <a:cs typeface="Times New Roman" pitchFamily="18" charset="0"/>
            </a:endParaRPr>
          </a:p>
        </p:txBody>
      </p:sp>
      <p:sp>
        <p:nvSpPr>
          <p:cNvPr id="6" name="Freeform 5"/>
          <p:cNvSpPr/>
          <p:nvPr/>
        </p:nvSpPr>
        <p:spPr>
          <a:xfrm>
            <a:off x="3509249" y="4483142"/>
            <a:ext cx="5195454" cy="296884"/>
          </a:xfrm>
          <a:custGeom>
            <a:avLst/>
            <a:gdLst>
              <a:gd name="connsiteX0" fmla="*/ 0 w 5195454"/>
              <a:gd name="connsiteY0" fmla="*/ 118754 h 296884"/>
              <a:gd name="connsiteX1" fmla="*/ 261257 w 5195454"/>
              <a:gd name="connsiteY1" fmla="*/ 160317 h 296884"/>
              <a:gd name="connsiteX2" fmla="*/ 380010 w 5195454"/>
              <a:gd name="connsiteY2" fmla="*/ 118754 h 296884"/>
              <a:gd name="connsiteX3" fmla="*/ 653143 w 5195454"/>
              <a:gd name="connsiteY3" fmla="*/ 255320 h 296884"/>
              <a:gd name="connsiteX4" fmla="*/ 1050966 w 5195454"/>
              <a:gd name="connsiteY4" fmla="*/ 243445 h 296884"/>
              <a:gd name="connsiteX5" fmla="*/ 1181594 w 5195454"/>
              <a:gd name="connsiteY5" fmla="*/ 296884 h 296884"/>
              <a:gd name="connsiteX6" fmla="*/ 1591293 w 5195454"/>
              <a:gd name="connsiteY6" fmla="*/ 237507 h 296884"/>
              <a:gd name="connsiteX7" fmla="*/ 1710046 w 5195454"/>
              <a:gd name="connsiteY7" fmla="*/ 231569 h 296884"/>
              <a:gd name="connsiteX8" fmla="*/ 1894114 w 5195454"/>
              <a:gd name="connsiteY8" fmla="*/ 178130 h 296884"/>
              <a:gd name="connsiteX9" fmla="*/ 1989117 w 5195454"/>
              <a:gd name="connsiteY9" fmla="*/ 148442 h 296884"/>
              <a:gd name="connsiteX10" fmla="*/ 2084119 w 5195454"/>
              <a:gd name="connsiteY10" fmla="*/ 166255 h 296884"/>
              <a:gd name="connsiteX11" fmla="*/ 2262249 w 5195454"/>
              <a:gd name="connsiteY11" fmla="*/ 243445 h 296884"/>
              <a:gd name="connsiteX12" fmla="*/ 2386940 w 5195454"/>
              <a:gd name="connsiteY12" fmla="*/ 213756 h 296884"/>
              <a:gd name="connsiteX13" fmla="*/ 2523506 w 5195454"/>
              <a:gd name="connsiteY13" fmla="*/ 237507 h 296884"/>
              <a:gd name="connsiteX14" fmla="*/ 2660072 w 5195454"/>
              <a:gd name="connsiteY14" fmla="*/ 178130 h 296884"/>
              <a:gd name="connsiteX15" fmla="*/ 2808514 w 5195454"/>
              <a:gd name="connsiteY15" fmla="*/ 213756 h 296884"/>
              <a:gd name="connsiteX16" fmla="*/ 2992581 w 5195454"/>
              <a:gd name="connsiteY16" fmla="*/ 172193 h 296884"/>
              <a:gd name="connsiteX17" fmla="*/ 3176649 w 5195454"/>
              <a:gd name="connsiteY17" fmla="*/ 160317 h 296884"/>
              <a:gd name="connsiteX18" fmla="*/ 3336966 w 5195454"/>
              <a:gd name="connsiteY18" fmla="*/ 225632 h 296884"/>
              <a:gd name="connsiteX19" fmla="*/ 3574472 w 5195454"/>
              <a:gd name="connsiteY19" fmla="*/ 112816 h 296884"/>
              <a:gd name="connsiteX20" fmla="*/ 3716976 w 5195454"/>
              <a:gd name="connsiteY20" fmla="*/ 178130 h 296884"/>
              <a:gd name="connsiteX21" fmla="*/ 3901044 w 5195454"/>
              <a:gd name="connsiteY21" fmla="*/ 190006 h 296884"/>
              <a:gd name="connsiteX22" fmla="*/ 4061361 w 5195454"/>
              <a:gd name="connsiteY22" fmla="*/ 190006 h 296884"/>
              <a:gd name="connsiteX23" fmla="*/ 4126675 w 5195454"/>
              <a:gd name="connsiteY23" fmla="*/ 160317 h 296884"/>
              <a:gd name="connsiteX24" fmla="*/ 4233553 w 5195454"/>
              <a:gd name="connsiteY24" fmla="*/ 225632 h 296884"/>
              <a:gd name="connsiteX25" fmla="*/ 4488872 w 5195454"/>
              <a:gd name="connsiteY25" fmla="*/ 225632 h 296884"/>
              <a:gd name="connsiteX26" fmla="*/ 4678878 w 5195454"/>
              <a:gd name="connsiteY26" fmla="*/ 124691 h 296884"/>
              <a:gd name="connsiteX27" fmla="*/ 4922322 w 5195454"/>
              <a:gd name="connsiteY27" fmla="*/ 160317 h 296884"/>
              <a:gd name="connsiteX28" fmla="*/ 5088576 w 5195454"/>
              <a:gd name="connsiteY28" fmla="*/ 41564 h 296884"/>
              <a:gd name="connsiteX29" fmla="*/ 5195454 w 5195454"/>
              <a:gd name="connsiteY29" fmla="*/ 0 h 29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95454" h="296884">
                <a:moveTo>
                  <a:pt x="0" y="118754"/>
                </a:moveTo>
                <a:lnTo>
                  <a:pt x="261257" y="160317"/>
                </a:lnTo>
                <a:lnTo>
                  <a:pt x="380010" y="118754"/>
                </a:lnTo>
                <a:lnTo>
                  <a:pt x="653143" y="255320"/>
                </a:lnTo>
                <a:lnTo>
                  <a:pt x="1050966" y="243445"/>
                </a:lnTo>
                <a:lnTo>
                  <a:pt x="1181594" y="296884"/>
                </a:lnTo>
                <a:lnTo>
                  <a:pt x="1591293" y="237507"/>
                </a:lnTo>
                <a:lnTo>
                  <a:pt x="1710046" y="231569"/>
                </a:lnTo>
                <a:lnTo>
                  <a:pt x="1894114" y="178130"/>
                </a:lnTo>
                <a:lnTo>
                  <a:pt x="1989117" y="148442"/>
                </a:lnTo>
                <a:lnTo>
                  <a:pt x="2084119" y="166255"/>
                </a:lnTo>
                <a:lnTo>
                  <a:pt x="2262249" y="243445"/>
                </a:lnTo>
                <a:lnTo>
                  <a:pt x="2386940" y="213756"/>
                </a:lnTo>
                <a:lnTo>
                  <a:pt x="2523506" y="237507"/>
                </a:lnTo>
                <a:lnTo>
                  <a:pt x="2660072" y="178130"/>
                </a:lnTo>
                <a:lnTo>
                  <a:pt x="2808514" y="213756"/>
                </a:lnTo>
                <a:lnTo>
                  <a:pt x="2992581" y="172193"/>
                </a:lnTo>
                <a:lnTo>
                  <a:pt x="3176649" y="160317"/>
                </a:lnTo>
                <a:lnTo>
                  <a:pt x="3336966" y="225632"/>
                </a:lnTo>
                <a:lnTo>
                  <a:pt x="3574472" y="112816"/>
                </a:lnTo>
                <a:lnTo>
                  <a:pt x="3716976" y="178130"/>
                </a:lnTo>
                <a:lnTo>
                  <a:pt x="3901044" y="190006"/>
                </a:lnTo>
                <a:lnTo>
                  <a:pt x="4061361" y="190006"/>
                </a:lnTo>
                <a:lnTo>
                  <a:pt x="4126675" y="160317"/>
                </a:lnTo>
                <a:lnTo>
                  <a:pt x="4233553" y="225632"/>
                </a:lnTo>
                <a:lnTo>
                  <a:pt x="4488872" y="225632"/>
                </a:lnTo>
                <a:lnTo>
                  <a:pt x="4678878" y="124691"/>
                </a:lnTo>
                <a:lnTo>
                  <a:pt x="4922322" y="160317"/>
                </a:lnTo>
                <a:lnTo>
                  <a:pt x="5088576" y="41564"/>
                </a:lnTo>
                <a:lnTo>
                  <a:pt x="5195454" y="0"/>
                </a:lnTo>
              </a:path>
            </a:pathLst>
          </a:custGeom>
          <a:noFill/>
          <a:ln w="571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1841536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09185"/>
            <a:ext cx="8888674" cy="2532809"/>
          </a:xfrm>
        </p:spPr>
        <p:txBody>
          <a:bodyPr/>
          <a:lstStyle/>
          <a:p>
            <a:pPr>
              <a:lnSpc>
                <a:spcPct val="90000"/>
              </a:lnSpc>
            </a:pPr>
            <a:r>
              <a:rPr lang="en-US" dirty="0">
                <a:solidFill>
                  <a:schemeClr val="tx1"/>
                </a:solidFill>
                <a:ea typeface="Times New Roman" pitchFamily="28" charset="0"/>
              </a:rPr>
              <a:t>Both the regulations that eroded </a:t>
            </a:r>
            <a:r>
              <a:rPr lang="en-US" dirty="0" smtClean="0">
                <a:solidFill>
                  <a:schemeClr val="tx1"/>
                </a:solidFill>
                <a:ea typeface="Times New Roman" pitchFamily="28" charset="0"/>
              </a:rPr>
              <a:t>mortgage lending standards </a:t>
            </a:r>
            <a:r>
              <a:rPr lang="en-US" dirty="0">
                <a:solidFill>
                  <a:schemeClr val="tx1"/>
                </a:solidFill>
                <a:ea typeface="Times New Roman" pitchFamily="28" charset="0"/>
              </a:rPr>
              <a:t>and the Fed’s interest rate manipulations contributed to the housing price boom and bust</a:t>
            </a:r>
          </a:p>
          <a:p>
            <a:pPr>
              <a:lnSpc>
                <a:spcPct val="90000"/>
              </a:lnSpc>
            </a:pPr>
            <a:r>
              <a:rPr lang="en-US" dirty="0">
                <a:solidFill>
                  <a:schemeClr val="tx1"/>
                </a:solidFill>
                <a:ea typeface="Times New Roman" pitchFamily="28" charset="0"/>
              </a:rPr>
              <a:t>They also resulted in </a:t>
            </a:r>
            <a:r>
              <a:rPr lang="en-US" b="1" i="1" dirty="0" err="1">
                <a:solidFill>
                  <a:schemeClr val="tx1"/>
                </a:solidFill>
                <a:ea typeface="Times New Roman" pitchFamily="28" charset="0"/>
              </a:rPr>
              <a:t>malinvestment</a:t>
            </a:r>
            <a:r>
              <a:rPr lang="en-US" dirty="0">
                <a:solidFill>
                  <a:schemeClr val="tx1"/>
                </a:solidFill>
                <a:ea typeface="Times New Roman" pitchFamily="28" charset="0"/>
              </a:rPr>
              <a:t>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 </a:t>
            </a:r>
            <a:r>
              <a:rPr lang="en-US" dirty="0">
                <a:solidFill>
                  <a:schemeClr val="tx1"/>
                </a:solidFill>
                <a:ea typeface="Times New Roman" pitchFamily="28" charset="0"/>
              </a:rPr>
              <a:t>investments that </a:t>
            </a:r>
            <a:r>
              <a:rPr lang="en-US" i="1" dirty="0">
                <a:solidFill>
                  <a:schemeClr val="tx1"/>
                </a:solidFill>
                <a:ea typeface="Times New Roman" pitchFamily="28" charset="0"/>
              </a:rPr>
              <a:t>should never have been </a:t>
            </a:r>
            <a:r>
              <a:rPr lang="en-US" i="1" dirty="0" smtClean="0">
                <a:solidFill>
                  <a:schemeClr val="tx1"/>
                </a:solidFill>
                <a:ea typeface="Times New Roman" pitchFamily="28" charset="0"/>
              </a:rPr>
              <a:t>made.</a:t>
            </a:r>
            <a:endParaRPr lang="en-US" i="1" dirty="0">
              <a:solidFill>
                <a:schemeClr val="tx1"/>
              </a:solidFill>
              <a:ea typeface="Times New Roman" pitchFamily="28" charset="0"/>
            </a:endParaRPr>
          </a:p>
          <a:p>
            <a:pPr>
              <a:lnSpc>
                <a:spcPct val="90000"/>
              </a:lnSpc>
            </a:pPr>
            <a:r>
              <a:rPr lang="en-US" dirty="0">
                <a:solidFill>
                  <a:schemeClr val="tx1"/>
                </a:solidFill>
                <a:ea typeface="Times New Roman" pitchFamily="28" charset="0"/>
              </a:rPr>
              <a:t>It will take time to correct for these </a:t>
            </a:r>
            <a:r>
              <a:rPr lang="en-US" dirty="0" err="1">
                <a:solidFill>
                  <a:schemeClr val="tx1"/>
                </a:solidFill>
                <a:ea typeface="Times New Roman" pitchFamily="28" charset="0"/>
              </a:rPr>
              <a:t>malinvestments</a:t>
            </a:r>
            <a:endParaRPr lang="en-US" dirty="0">
              <a:solidFill>
                <a:schemeClr val="tx1"/>
              </a:solidFill>
              <a:ea typeface="Times New Roman" pitchFamily="28" charset="0"/>
            </a:endParaRPr>
          </a:p>
        </p:txBody>
      </p:sp>
      <p:sp>
        <p:nvSpPr>
          <p:cNvPr id="6" name="Title 1"/>
          <p:cNvSpPr>
            <a:spLocks noGrp="1"/>
          </p:cNvSpPr>
          <p:nvPr>
            <p:ph type="title"/>
          </p:nvPr>
        </p:nvSpPr>
        <p:spPr>
          <a:xfrm>
            <a:off x="119569" y="432426"/>
            <a:ext cx="8904855" cy="640080"/>
          </a:xfrm>
        </p:spPr>
        <p:txBody>
          <a:bodyPr/>
          <a:lstStyle/>
          <a:p>
            <a:r>
              <a:rPr lang="en-US" dirty="0"/>
              <a:t>Housing Price Boom and Bust</a:t>
            </a:r>
          </a:p>
        </p:txBody>
      </p:sp>
    </p:spTree>
    <p:extLst>
      <p:ext uri="{BB962C8B-B14F-4D97-AF65-F5344CB8AC3E}">
        <p14:creationId xmlns:p14="http://schemas.microsoft.com/office/powerpoint/2010/main" val="3936530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09185"/>
            <a:ext cx="8783869" cy="2954815"/>
          </a:xfrm>
        </p:spPr>
        <p:txBody>
          <a:bodyPr/>
          <a:lstStyle/>
          <a:p>
            <a:pPr>
              <a:lnSpc>
                <a:spcPct val="90000"/>
              </a:lnSpc>
            </a:pPr>
            <a:r>
              <a:rPr lang="en-US" dirty="0">
                <a:solidFill>
                  <a:schemeClr val="tx1"/>
                </a:solidFill>
                <a:ea typeface="Times New Roman" pitchFamily="28" charset="0"/>
              </a:rPr>
              <a:t>A regulation adopted by the SEC in April 2004, permitted investment banks to leverage their capital by a larger amount and thereby extend more loans</a:t>
            </a:r>
          </a:p>
          <a:p>
            <a:pPr>
              <a:lnSpc>
                <a:spcPct val="90000"/>
              </a:lnSpc>
            </a:pPr>
            <a:r>
              <a:rPr lang="en-US" dirty="0">
                <a:solidFill>
                  <a:schemeClr val="tx1"/>
                </a:solidFill>
                <a:ea typeface="Times New Roman" pitchFamily="28" charset="0"/>
              </a:rPr>
              <a:t>Banks were required to maintain 8% capital against commercial loans, but only 4% against residential housing loans, and only 1.6% against low-risk (AAA rated) securities</a:t>
            </a:r>
          </a:p>
        </p:txBody>
      </p:sp>
      <p:sp>
        <p:nvSpPr>
          <p:cNvPr id="6" name="Title 1"/>
          <p:cNvSpPr>
            <a:spLocks noGrp="1"/>
          </p:cNvSpPr>
          <p:nvPr>
            <p:ph type="title"/>
          </p:nvPr>
        </p:nvSpPr>
        <p:spPr>
          <a:xfrm>
            <a:off x="119569" y="99573"/>
            <a:ext cx="8904855" cy="1316736"/>
          </a:xfrm>
        </p:spPr>
        <p:txBody>
          <a:bodyPr/>
          <a:lstStyle/>
          <a:p>
            <a:pPr>
              <a:lnSpc>
                <a:spcPts val="3500"/>
              </a:lnSpc>
            </a:pPr>
            <a:r>
              <a:rPr lang="en-US" b="1" i="1" dirty="0">
                <a:solidFill>
                  <a:schemeClr val="accent6">
                    <a:lumMod val="60000"/>
                    <a:lumOff val="40000"/>
                  </a:schemeClr>
                </a:solidFill>
                <a:ea typeface="ＭＳ Ｐゴシック" pitchFamily="-107" charset="-128"/>
                <a:cs typeface="ＭＳ Ｐゴシック" pitchFamily="-107" charset="-128"/>
              </a:rPr>
              <a:t>Factor 3</a:t>
            </a:r>
            <a:r>
              <a:rPr lang="en-US" dirty="0">
                <a:ea typeface="ＭＳ Ｐゴシック" pitchFamily="-107" charset="-128"/>
                <a:cs typeface="ＭＳ Ｐゴシック" pitchFamily="-107" charset="-128"/>
              </a:rPr>
              <a:t>: Increased </a:t>
            </a:r>
            <a:r>
              <a:rPr lang="en-US" dirty="0" smtClean="0">
                <a:ea typeface="ＭＳ Ｐゴシック" pitchFamily="-107" charset="-128"/>
                <a:cs typeface="ＭＳ Ｐゴシック" pitchFamily="-107" charset="-128"/>
              </a:rPr>
              <a:t>Debt-to-Capital </a:t>
            </a:r>
            <a:br>
              <a:rPr lang="en-US" dirty="0" smtClean="0">
                <a:ea typeface="ＭＳ Ｐゴシック" pitchFamily="-107" charset="-128"/>
                <a:cs typeface="ＭＳ Ｐゴシック" pitchFamily="-107" charset="-128"/>
              </a:rPr>
            </a:br>
            <a:r>
              <a:rPr lang="en-US" dirty="0" smtClean="0">
                <a:ea typeface="ＭＳ Ｐゴシック" pitchFamily="-107" charset="-128"/>
                <a:cs typeface="ＭＳ Ｐゴシック" pitchFamily="-107" charset="-128"/>
              </a:rPr>
              <a:t>Ratio </a:t>
            </a:r>
            <a:r>
              <a:rPr lang="en-US" dirty="0">
                <a:ea typeface="ＭＳ Ｐゴシック" pitchFamily="-107" charset="-128"/>
                <a:cs typeface="ＭＳ Ｐゴシック" pitchFamily="-107" charset="-128"/>
              </a:rPr>
              <a:t>of Investment Banks</a:t>
            </a:r>
            <a:endParaRPr lang="en-US" dirty="0"/>
          </a:p>
        </p:txBody>
      </p:sp>
    </p:spTree>
    <p:extLst>
      <p:ext uri="{BB962C8B-B14F-4D97-AF65-F5344CB8AC3E}">
        <p14:creationId xmlns:p14="http://schemas.microsoft.com/office/powerpoint/2010/main" val="2814327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09185"/>
            <a:ext cx="8783869" cy="4361687"/>
          </a:xfrm>
        </p:spPr>
        <p:txBody>
          <a:bodyPr/>
          <a:lstStyle/>
          <a:p>
            <a:pPr>
              <a:lnSpc>
                <a:spcPct val="90000"/>
              </a:lnSpc>
            </a:pPr>
            <a:r>
              <a:rPr lang="en-US" dirty="0">
                <a:solidFill>
                  <a:schemeClr val="tx1"/>
                </a:solidFill>
                <a:ea typeface="Times New Roman" pitchFamily="28" charset="0"/>
              </a:rPr>
              <a:t>Thus, if mortgage-backed securities had a AAA rating they could be leveraged up to 60 to 1 against bank capital</a:t>
            </a:r>
          </a:p>
          <a:p>
            <a:pPr>
              <a:lnSpc>
                <a:spcPct val="90000"/>
              </a:lnSpc>
            </a:pPr>
            <a:r>
              <a:rPr lang="en-US" dirty="0">
                <a:solidFill>
                  <a:schemeClr val="tx1"/>
                </a:solidFill>
                <a:ea typeface="Times New Roman" pitchFamily="28" charset="0"/>
              </a:rPr>
              <a:t>Major investment banks and many commercial banks bundled mortgages together and received AAA ratings for the securities backing the mortgages</a:t>
            </a:r>
          </a:p>
          <a:p>
            <a:pPr>
              <a:lnSpc>
                <a:spcPct val="90000"/>
              </a:lnSpc>
            </a:pPr>
            <a:r>
              <a:rPr lang="en-US" dirty="0">
                <a:solidFill>
                  <a:schemeClr val="tx1"/>
                </a:solidFill>
                <a:ea typeface="Times New Roman" pitchFamily="28" charset="0"/>
              </a:rPr>
              <a:t>These highly leveraged securities generated large profits for investment and commercial banks and the GSEs (Fannie and Freddie) during the housing boom</a:t>
            </a:r>
          </a:p>
        </p:txBody>
      </p:sp>
      <p:sp>
        <p:nvSpPr>
          <p:cNvPr id="7" name="Title 1"/>
          <p:cNvSpPr>
            <a:spLocks noGrp="1"/>
          </p:cNvSpPr>
          <p:nvPr>
            <p:ph type="title"/>
          </p:nvPr>
        </p:nvSpPr>
        <p:spPr>
          <a:xfrm>
            <a:off x="119569" y="99573"/>
            <a:ext cx="8904855" cy="1316736"/>
          </a:xfrm>
        </p:spPr>
        <p:txBody>
          <a:bodyPr/>
          <a:lstStyle/>
          <a:p>
            <a:pPr>
              <a:lnSpc>
                <a:spcPts val="3500"/>
              </a:lnSpc>
            </a:pPr>
            <a:r>
              <a:rPr lang="en-US" dirty="0">
                <a:ea typeface="ＭＳ Ｐゴシック" pitchFamily="-107" charset="-128"/>
                <a:cs typeface="ＭＳ Ｐゴシック" pitchFamily="-107" charset="-128"/>
              </a:rPr>
              <a:t>Factor 3: Increased </a:t>
            </a:r>
            <a:r>
              <a:rPr lang="en-US" dirty="0" smtClean="0">
                <a:ea typeface="ＭＳ Ｐゴシック" pitchFamily="-107" charset="-128"/>
                <a:cs typeface="ＭＳ Ｐゴシック" pitchFamily="-107" charset="-128"/>
              </a:rPr>
              <a:t>Debt-to-Capital </a:t>
            </a:r>
            <a:br>
              <a:rPr lang="en-US" dirty="0" smtClean="0">
                <a:ea typeface="ＭＳ Ｐゴシック" pitchFamily="-107" charset="-128"/>
                <a:cs typeface="ＭＳ Ｐゴシック" pitchFamily="-107" charset="-128"/>
              </a:rPr>
            </a:br>
            <a:r>
              <a:rPr lang="en-US" dirty="0" smtClean="0">
                <a:ea typeface="ＭＳ Ｐゴシック" pitchFamily="-107" charset="-128"/>
                <a:cs typeface="ＭＳ Ｐゴシック" pitchFamily="-107" charset="-128"/>
              </a:rPr>
              <a:t>Ratio </a:t>
            </a:r>
            <a:r>
              <a:rPr lang="en-US" dirty="0">
                <a:ea typeface="ＭＳ Ｐゴシック" pitchFamily="-107" charset="-128"/>
                <a:cs typeface="ＭＳ Ｐゴシック" pitchFamily="-107" charset="-128"/>
              </a:rPr>
              <a:t>of Investment Banks</a:t>
            </a:r>
            <a:endParaRPr lang="en-US" dirty="0"/>
          </a:p>
        </p:txBody>
      </p:sp>
    </p:spTree>
    <p:extLst>
      <p:ext uri="{BB962C8B-B14F-4D97-AF65-F5344CB8AC3E}">
        <p14:creationId xmlns:p14="http://schemas.microsoft.com/office/powerpoint/2010/main" val="346773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2639"/>
            <a:ext cx="8904855" cy="704026"/>
          </a:xfrm>
        </p:spPr>
        <p:txBody>
          <a:bodyPr/>
          <a:lstStyle/>
          <a:p>
            <a:r>
              <a:rPr lang="en-US" dirty="0"/>
              <a:t>The Crisis of 2008</a:t>
            </a:r>
          </a:p>
        </p:txBody>
      </p:sp>
      <p:sp>
        <p:nvSpPr>
          <p:cNvPr id="3" name="Content Placeholder 2"/>
          <p:cNvSpPr>
            <a:spLocks noGrp="1"/>
          </p:cNvSpPr>
          <p:nvPr>
            <p:ph idx="1"/>
          </p:nvPr>
        </p:nvSpPr>
        <p:spPr>
          <a:xfrm>
            <a:off x="140675" y="1109640"/>
            <a:ext cx="8783869" cy="4180168"/>
          </a:xfrm>
        </p:spPr>
        <p:txBody>
          <a:bodyPr/>
          <a:lstStyle/>
          <a:p>
            <a:pPr marL="231775" indent="-231775"/>
            <a:r>
              <a:rPr lang="en-US" dirty="0">
                <a:solidFill>
                  <a:srgbClr val="32302A"/>
                </a:solidFill>
              </a:rPr>
              <a:t>The headlines of 2008 were about falling housing prices, rising default and foreclosure rates, failure of large investment banks, and huge bailouts arranged by both the Fed and the Treasury</a:t>
            </a:r>
          </a:p>
          <a:p>
            <a:pPr marL="231775" indent="-231775"/>
            <a:r>
              <a:rPr lang="en-US" dirty="0">
                <a:solidFill>
                  <a:srgbClr val="32302A"/>
                </a:solidFill>
              </a:rPr>
              <a:t>The crisis reduced the wealth of most Americans and generated widespread concern about the future of the economy</a:t>
            </a:r>
          </a:p>
          <a:p>
            <a:pPr marL="231775" indent="-231775"/>
            <a:r>
              <a:rPr lang="en-US" dirty="0">
                <a:solidFill>
                  <a:srgbClr val="32302A"/>
                </a:solidFill>
              </a:rPr>
              <a:t>This crisis and the response to it may be the most important macroeconomic event of our lives</a:t>
            </a:r>
          </a:p>
        </p:txBody>
      </p:sp>
    </p:spTree>
    <p:extLst>
      <p:ext uri="{BB962C8B-B14F-4D97-AF65-F5344CB8AC3E}">
        <p14:creationId xmlns:p14="http://schemas.microsoft.com/office/powerpoint/2010/main" val="3769991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09185"/>
            <a:ext cx="8783869" cy="4994630"/>
          </a:xfrm>
        </p:spPr>
        <p:txBody>
          <a:bodyPr/>
          <a:lstStyle/>
          <a:p>
            <a:pPr>
              <a:lnSpc>
                <a:spcPct val="90000"/>
              </a:lnSpc>
            </a:pPr>
            <a:r>
              <a:rPr lang="en-US" dirty="0">
                <a:solidFill>
                  <a:schemeClr val="tx1"/>
                </a:solidFill>
                <a:ea typeface="Times New Roman" pitchFamily="28" charset="0"/>
              </a:rPr>
              <a:t>Based on prior history of default rates, lending institutions thought the mortgage-backed securities were quite </a:t>
            </a:r>
            <a:r>
              <a:rPr lang="en-US" dirty="0" smtClean="0">
                <a:solidFill>
                  <a:schemeClr val="tx1"/>
                </a:solidFill>
                <a:ea typeface="Times New Roman" pitchFamily="28" charset="0"/>
              </a:rPr>
              <a:t>safe.</a:t>
            </a:r>
            <a:endParaRPr lang="en-US" dirty="0">
              <a:solidFill>
                <a:schemeClr val="tx1"/>
              </a:solidFill>
              <a:ea typeface="Times New Roman" pitchFamily="28" charset="0"/>
            </a:endParaRPr>
          </a:p>
          <a:p>
            <a:pPr>
              <a:lnSpc>
                <a:spcPct val="90000"/>
              </a:lnSpc>
            </a:pPr>
            <a:r>
              <a:rPr lang="en-US" dirty="0">
                <a:solidFill>
                  <a:schemeClr val="tx1"/>
                </a:solidFill>
                <a:ea typeface="Times New Roman" pitchFamily="28" charset="0"/>
              </a:rPr>
              <a:t>But they failed to recognize that the erosion of the lending standards would lead to higher default and foreclosure </a:t>
            </a:r>
            <a:r>
              <a:rPr lang="en-US" dirty="0" smtClean="0">
                <a:solidFill>
                  <a:schemeClr val="tx1"/>
                </a:solidFill>
                <a:ea typeface="Times New Roman" pitchFamily="28" charset="0"/>
              </a:rPr>
              <a:t>rates.</a:t>
            </a:r>
          </a:p>
          <a:p>
            <a:pPr>
              <a:lnSpc>
                <a:spcPct val="90000"/>
              </a:lnSpc>
            </a:pPr>
            <a:r>
              <a:rPr lang="en-US" dirty="0">
                <a:solidFill>
                  <a:schemeClr val="tx1"/>
                </a:solidFill>
                <a:ea typeface="Times New Roman" pitchFamily="28" charset="0"/>
              </a:rPr>
              <a:t>As housing prices leveled off in the latter half of 2006,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default </a:t>
            </a:r>
            <a:r>
              <a:rPr lang="en-US" dirty="0">
                <a:solidFill>
                  <a:schemeClr val="tx1"/>
                </a:solidFill>
                <a:ea typeface="Times New Roman" pitchFamily="28" charset="0"/>
              </a:rPr>
              <a:t>rates increased and the value of the highly leveraged mortgage-backed securities </a:t>
            </a:r>
            <a:r>
              <a:rPr lang="en-US" dirty="0" smtClean="0">
                <a:solidFill>
                  <a:schemeClr val="tx1"/>
                </a:solidFill>
                <a:ea typeface="Times New Roman" pitchFamily="28" charset="0"/>
              </a:rPr>
              <a:t>plummeted.</a:t>
            </a:r>
            <a:endParaRPr lang="en-US" dirty="0">
              <a:solidFill>
                <a:schemeClr val="tx1"/>
              </a:solidFill>
              <a:ea typeface="Times New Roman" pitchFamily="28" charset="0"/>
            </a:endParaRPr>
          </a:p>
          <a:p>
            <a:pPr>
              <a:lnSpc>
                <a:spcPct val="90000"/>
              </a:lnSpc>
            </a:pPr>
            <a:r>
              <a:rPr lang="en-US" dirty="0">
                <a:solidFill>
                  <a:schemeClr val="tx1"/>
                </a:solidFill>
                <a:ea typeface="Times New Roman" pitchFamily="28" charset="0"/>
              </a:rPr>
              <a:t>This led to the collapse of investment banks like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i="1" u="sng" dirty="0" smtClean="0">
                <a:solidFill>
                  <a:schemeClr val="tx1"/>
                </a:solidFill>
                <a:ea typeface="Times New Roman" pitchFamily="28" charset="0"/>
              </a:rPr>
              <a:t>Bear </a:t>
            </a:r>
            <a:r>
              <a:rPr lang="en-US" i="1" u="sng" dirty="0">
                <a:solidFill>
                  <a:schemeClr val="tx1"/>
                </a:solidFill>
                <a:ea typeface="Times New Roman" pitchFamily="28" charset="0"/>
              </a:rPr>
              <a:t>Stearns</a:t>
            </a:r>
            <a:r>
              <a:rPr lang="en-US" dirty="0">
                <a:solidFill>
                  <a:schemeClr val="tx1"/>
                </a:solidFill>
                <a:ea typeface="Times New Roman" pitchFamily="28" charset="0"/>
              </a:rPr>
              <a:t> and </a:t>
            </a:r>
            <a:r>
              <a:rPr lang="en-US" i="1" u="sng" dirty="0">
                <a:solidFill>
                  <a:schemeClr val="tx1"/>
                </a:solidFill>
                <a:ea typeface="Times New Roman" pitchFamily="28" charset="0"/>
              </a:rPr>
              <a:t>Lehman Brothers</a:t>
            </a:r>
            <a:r>
              <a:rPr lang="en-US" dirty="0">
                <a:solidFill>
                  <a:schemeClr val="tx1"/>
                </a:solidFill>
                <a:ea typeface="Times New Roman" pitchFamily="28" charset="0"/>
              </a:rPr>
              <a:t>, and serious problems </a:t>
            </a:r>
            <a:r>
              <a:rPr lang="en-US" dirty="0" smtClean="0">
                <a:solidFill>
                  <a:schemeClr val="tx1"/>
                </a:solidFill>
                <a:ea typeface="Times New Roman" pitchFamily="28" charset="0"/>
              </a:rPr>
              <a:t>for </a:t>
            </a:r>
            <a:r>
              <a:rPr lang="en-US" dirty="0">
                <a:solidFill>
                  <a:schemeClr val="tx1"/>
                </a:solidFill>
                <a:ea typeface="Times New Roman" pitchFamily="28" charset="0"/>
              </a:rPr>
              <a:t>other financial </a:t>
            </a:r>
            <a:r>
              <a:rPr lang="en-US" dirty="0" smtClean="0">
                <a:solidFill>
                  <a:schemeClr val="tx1"/>
                </a:solidFill>
                <a:ea typeface="Times New Roman" pitchFamily="28" charset="0"/>
              </a:rPr>
              <a:t>institutions.</a:t>
            </a:r>
            <a:endParaRPr lang="en-US" dirty="0">
              <a:solidFill>
                <a:schemeClr val="tx1"/>
              </a:solidFill>
              <a:ea typeface="Times New Roman" pitchFamily="28" charset="0"/>
            </a:endParaRPr>
          </a:p>
        </p:txBody>
      </p:sp>
      <p:sp>
        <p:nvSpPr>
          <p:cNvPr id="7" name="Title 1"/>
          <p:cNvSpPr>
            <a:spLocks noGrp="1"/>
          </p:cNvSpPr>
          <p:nvPr>
            <p:ph type="title"/>
          </p:nvPr>
        </p:nvSpPr>
        <p:spPr>
          <a:xfrm>
            <a:off x="119569" y="99573"/>
            <a:ext cx="8904855" cy="1316736"/>
          </a:xfrm>
        </p:spPr>
        <p:txBody>
          <a:bodyPr/>
          <a:lstStyle/>
          <a:p>
            <a:pPr>
              <a:lnSpc>
                <a:spcPts val="3500"/>
              </a:lnSpc>
            </a:pPr>
            <a:r>
              <a:rPr lang="en-US" dirty="0">
                <a:ea typeface="ＭＳ Ｐゴシック" pitchFamily="-107" charset="-128"/>
                <a:cs typeface="ＭＳ Ｐゴシック" pitchFamily="-107" charset="-128"/>
              </a:rPr>
              <a:t>Factor 3: Increased </a:t>
            </a:r>
            <a:r>
              <a:rPr lang="en-US" dirty="0" smtClean="0">
                <a:ea typeface="ＭＳ Ｐゴシック" pitchFamily="-107" charset="-128"/>
                <a:cs typeface="ＭＳ Ｐゴシック" pitchFamily="-107" charset="-128"/>
              </a:rPr>
              <a:t>Debt-to-Capital </a:t>
            </a:r>
            <a:br>
              <a:rPr lang="en-US" dirty="0" smtClean="0">
                <a:ea typeface="ＭＳ Ｐゴシック" pitchFamily="-107" charset="-128"/>
                <a:cs typeface="ＭＳ Ｐゴシック" pitchFamily="-107" charset="-128"/>
              </a:rPr>
            </a:br>
            <a:r>
              <a:rPr lang="en-US" dirty="0" smtClean="0">
                <a:ea typeface="ＭＳ Ｐゴシック" pitchFamily="-107" charset="-128"/>
                <a:cs typeface="ＭＳ Ｐゴシック" pitchFamily="-107" charset="-128"/>
              </a:rPr>
              <a:t>Ratio </a:t>
            </a:r>
            <a:r>
              <a:rPr lang="en-US" dirty="0">
                <a:ea typeface="ＭＳ Ｐゴシック" pitchFamily="-107" charset="-128"/>
                <a:cs typeface="ＭＳ Ｐゴシック" pitchFamily="-107" charset="-128"/>
              </a:rPr>
              <a:t>of Investment Banks</a:t>
            </a:r>
            <a:endParaRPr lang="en-US" dirty="0"/>
          </a:p>
        </p:txBody>
      </p:sp>
    </p:spTree>
    <p:extLst>
      <p:ext uri="{BB962C8B-B14F-4D97-AF65-F5344CB8AC3E}">
        <p14:creationId xmlns:p14="http://schemas.microsoft.com/office/powerpoint/2010/main" val="2771576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09186"/>
            <a:ext cx="8783869" cy="2993892"/>
          </a:xfrm>
        </p:spPr>
        <p:txBody>
          <a:bodyPr/>
          <a:lstStyle/>
          <a:p>
            <a:pPr>
              <a:lnSpc>
                <a:spcPct val="90000"/>
              </a:lnSpc>
            </a:pPr>
            <a:r>
              <a:rPr lang="en-US" dirty="0">
                <a:solidFill>
                  <a:schemeClr val="tx1"/>
                </a:solidFill>
                <a:ea typeface="Times New Roman" pitchFamily="28" charset="0"/>
              </a:rPr>
              <a:t>The </a:t>
            </a:r>
            <a:r>
              <a:rPr lang="en-US" dirty="0" smtClean="0">
                <a:solidFill>
                  <a:schemeClr val="tx1"/>
                </a:solidFill>
                <a:ea typeface="Times New Roman" pitchFamily="28" charset="0"/>
              </a:rPr>
              <a:t>debt-to-income </a:t>
            </a:r>
            <a:r>
              <a:rPr lang="en-US" dirty="0">
                <a:solidFill>
                  <a:schemeClr val="tx1"/>
                </a:solidFill>
                <a:ea typeface="Times New Roman" pitchFamily="28" charset="0"/>
              </a:rPr>
              <a:t>ratio of households has risen sharply since the early 1980s</a:t>
            </a:r>
          </a:p>
          <a:p>
            <a:pPr>
              <a:lnSpc>
                <a:spcPct val="90000"/>
              </a:lnSpc>
            </a:pPr>
            <a:r>
              <a:rPr lang="en-US" dirty="0">
                <a:solidFill>
                  <a:schemeClr val="tx1"/>
                </a:solidFill>
                <a:ea typeface="Times New Roman" pitchFamily="28" charset="0"/>
              </a:rPr>
              <a:t>Because mortgage and home equity loans are tax deductible, but other forms of debt are not, household debt is concentrated against housing assets</a:t>
            </a:r>
          </a:p>
          <a:p>
            <a:pPr>
              <a:lnSpc>
                <a:spcPct val="90000"/>
              </a:lnSpc>
            </a:pPr>
            <a:r>
              <a:rPr lang="en-US" dirty="0">
                <a:solidFill>
                  <a:schemeClr val="tx1"/>
                </a:solidFill>
                <a:ea typeface="Times New Roman" pitchFamily="28" charset="0"/>
              </a:rPr>
              <a:t>As a result, housing is hit hard when economic conditions </a:t>
            </a:r>
            <a:r>
              <a:rPr lang="en-US" dirty="0" smtClean="0">
                <a:solidFill>
                  <a:schemeClr val="tx1"/>
                </a:solidFill>
                <a:ea typeface="Times New Roman" pitchFamily="28" charset="0"/>
              </a:rPr>
              <a:t>weaken.</a:t>
            </a:r>
            <a:endParaRPr lang="en-US" dirty="0">
              <a:solidFill>
                <a:schemeClr val="tx1"/>
              </a:solidFill>
              <a:ea typeface="Times New Roman" pitchFamily="28" charset="0"/>
            </a:endParaRPr>
          </a:p>
        </p:txBody>
      </p:sp>
      <p:sp>
        <p:nvSpPr>
          <p:cNvPr id="6" name="Title 1"/>
          <p:cNvSpPr>
            <a:spLocks noGrp="1"/>
          </p:cNvSpPr>
          <p:nvPr>
            <p:ph type="title"/>
          </p:nvPr>
        </p:nvSpPr>
        <p:spPr>
          <a:xfrm>
            <a:off x="119569" y="99573"/>
            <a:ext cx="8904855" cy="1002401"/>
          </a:xfrm>
        </p:spPr>
        <p:txBody>
          <a:bodyPr/>
          <a:lstStyle/>
          <a:p>
            <a:pPr>
              <a:lnSpc>
                <a:spcPts val="3500"/>
              </a:lnSpc>
            </a:pPr>
            <a:r>
              <a:rPr lang="en-US" b="1" i="1" dirty="0">
                <a:solidFill>
                  <a:schemeClr val="accent6">
                    <a:lumMod val="60000"/>
                    <a:lumOff val="40000"/>
                  </a:schemeClr>
                </a:solidFill>
              </a:rPr>
              <a:t>Factor 4</a:t>
            </a:r>
            <a:r>
              <a:rPr lang="en-US" dirty="0"/>
              <a:t>: </a:t>
            </a:r>
            <a:r>
              <a:rPr lang="en-US" dirty="0" smtClean="0"/>
              <a:t> High </a:t>
            </a:r>
            <a:r>
              <a:rPr lang="en-US" dirty="0"/>
              <a:t>Debt to Income </a:t>
            </a:r>
            <a:r>
              <a:rPr lang="en-US" dirty="0" smtClean="0"/>
              <a:t/>
            </a:r>
            <a:br>
              <a:rPr lang="en-US" dirty="0" smtClean="0"/>
            </a:br>
            <a:r>
              <a:rPr lang="en-US" dirty="0" smtClean="0"/>
              <a:t>Ratio of Households</a:t>
            </a:r>
            <a:endParaRPr lang="en-US" dirty="0"/>
          </a:p>
        </p:txBody>
      </p:sp>
    </p:spTree>
    <p:extLst>
      <p:ext uri="{BB962C8B-B14F-4D97-AF65-F5344CB8AC3E}">
        <p14:creationId xmlns:p14="http://schemas.microsoft.com/office/powerpoint/2010/main" val="2803022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23452" y="1953846"/>
            <a:ext cx="6021980" cy="3678215"/>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99039"/>
            <a:ext cx="8904855" cy="987315"/>
          </a:xfrm>
        </p:spPr>
        <p:txBody>
          <a:bodyPr/>
          <a:lstStyle/>
          <a:p>
            <a:pPr>
              <a:lnSpc>
                <a:spcPts val="3500"/>
              </a:lnSpc>
            </a:pPr>
            <a:r>
              <a:rPr lang="en-US" dirty="0"/>
              <a:t>Household Debt as a </a:t>
            </a:r>
            <a:r>
              <a:rPr lang="en-US" dirty="0" smtClean="0"/>
              <a:t>Share </a:t>
            </a:r>
            <a:r>
              <a:rPr lang="en-US" dirty="0"/>
              <a:t>of </a:t>
            </a:r>
            <a:r>
              <a:rPr lang="en-US" dirty="0" smtClean="0"/>
              <a:t>Income,</a:t>
            </a:r>
            <a:br>
              <a:rPr lang="en-US" dirty="0" smtClean="0"/>
            </a:br>
            <a:r>
              <a:rPr lang="en-US" dirty="0" smtClean="0"/>
              <a:t>1953-2008</a:t>
            </a:r>
            <a:endParaRPr lang="en-US" dirty="0"/>
          </a:p>
        </p:txBody>
      </p:sp>
      <p:sp>
        <p:nvSpPr>
          <p:cNvPr id="41" name="Text Box 10"/>
          <p:cNvSpPr txBox="1">
            <a:spLocks noChangeArrowheads="1"/>
          </p:cNvSpPr>
          <p:nvPr/>
        </p:nvSpPr>
        <p:spPr bwMode="auto">
          <a:xfrm>
            <a:off x="73113" y="1451404"/>
            <a:ext cx="2950421" cy="489928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a:latin typeface="+mj-lt"/>
                <a:cs typeface="Times New Roman" pitchFamily="18" charset="0"/>
              </a:rPr>
              <a:t>Between 1953-1980, household debt as a </a:t>
            </a:r>
            <a:r>
              <a:rPr lang="en-US" sz="2200" dirty="0" smtClean="0">
                <a:latin typeface="+mj-lt"/>
                <a:cs typeface="Times New Roman" pitchFamily="18" charset="0"/>
              </a:rPr>
              <a:t>share </a:t>
            </a:r>
            <a:r>
              <a:rPr lang="en-US" sz="2200" dirty="0">
                <a:latin typeface="+mj-lt"/>
                <a:cs typeface="Times New Roman" pitchFamily="18" charset="0"/>
              </a:rPr>
              <a:t>of disposable </a:t>
            </a:r>
            <a:r>
              <a:rPr lang="en-US" sz="2200" dirty="0" smtClean="0">
                <a:latin typeface="+mj-lt"/>
                <a:cs typeface="Times New Roman" pitchFamily="18" charset="0"/>
              </a:rPr>
              <a:t>(</a:t>
            </a:r>
            <a:r>
              <a:rPr lang="en-US" sz="2200" dirty="0">
                <a:latin typeface="+mj-lt"/>
                <a:cs typeface="Times New Roman" pitchFamily="18" charset="0"/>
              </a:rPr>
              <a:t>after-tax) income ranged from 40</a:t>
            </a:r>
            <a:r>
              <a:rPr lang="en-US" sz="2200" dirty="0" smtClean="0">
                <a:latin typeface="+mj-lt"/>
                <a:cs typeface="Times New Roman" pitchFamily="18" charset="0"/>
              </a:rPr>
              <a:t>% to 65%.</a:t>
            </a:r>
            <a:endParaRPr lang="en-US" sz="2200" dirty="0">
              <a:latin typeface="+mj-lt"/>
              <a:cs typeface="Times New Roman" pitchFamily="18" charset="0"/>
            </a:endParaRPr>
          </a:p>
          <a:p>
            <a:pPr marL="115888" indent="-115888">
              <a:lnSpc>
                <a:spcPct val="90000"/>
              </a:lnSpc>
              <a:spcBef>
                <a:spcPts val="900"/>
              </a:spcBef>
              <a:buFontTx/>
              <a:buChar char="•"/>
            </a:pPr>
            <a:r>
              <a:rPr lang="en-US" sz="2200" dirty="0">
                <a:latin typeface="+mj-lt"/>
                <a:cs typeface="Times New Roman" pitchFamily="18" charset="0"/>
              </a:rPr>
              <a:t>Since the early 1980s,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the </a:t>
            </a:r>
            <a:r>
              <a:rPr lang="en-US" sz="2200" dirty="0">
                <a:latin typeface="+mj-lt"/>
                <a:cs typeface="Times New Roman" pitchFamily="18" charset="0"/>
              </a:rPr>
              <a:t>debt-to-income ratio of households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has </a:t>
            </a:r>
            <a:r>
              <a:rPr lang="en-US" sz="2200" dirty="0">
                <a:latin typeface="+mj-lt"/>
                <a:cs typeface="Times New Roman" pitchFamily="18" charset="0"/>
              </a:rPr>
              <a:t>risen at </a:t>
            </a:r>
            <a:r>
              <a:rPr lang="en-US" sz="2200" dirty="0" smtClean="0">
                <a:latin typeface="+mj-lt"/>
                <a:cs typeface="Times New Roman" pitchFamily="18" charset="0"/>
              </a:rPr>
              <a:t>an </a:t>
            </a:r>
            <a:br>
              <a:rPr lang="en-US" sz="2200" dirty="0" smtClean="0">
                <a:latin typeface="+mj-lt"/>
                <a:cs typeface="Times New Roman" pitchFamily="18" charset="0"/>
              </a:rPr>
            </a:br>
            <a:r>
              <a:rPr lang="en-US" sz="2200" dirty="0" smtClean="0">
                <a:latin typeface="+mj-lt"/>
                <a:cs typeface="Times New Roman" pitchFamily="18" charset="0"/>
              </a:rPr>
              <a:t>alarming rate.</a:t>
            </a:r>
            <a:endParaRPr lang="en-US" sz="2200" dirty="0">
              <a:latin typeface="+mj-lt"/>
              <a:cs typeface="Times New Roman" pitchFamily="18" charset="0"/>
            </a:endParaRPr>
          </a:p>
          <a:p>
            <a:pPr marL="115888" indent="-115888">
              <a:lnSpc>
                <a:spcPct val="90000"/>
              </a:lnSpc>
              <a:spcBef>
                <a:spcPts val="900"/>
              </a:spcBef>
              <a:buFontTx/>
              <a:buChar char="•"/>
            </a:pPr>
            <a:r>
              <a:rPr lang="en-US" sz="2200" dirty="0">
                <a:latin typeface="+mj-lt"/>
                <a:cs typeface="Times New Roman" pitchFamily="18" charset="0"/>
              </a:rPr>
              <a:t>It reached 135%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in </a:t>
            </a:r>
            <a:r>
              <a:rPr lang="en-US" sz="2200" dirty="0">
                <a:latin typeface="+mj-lt"/>
                <a:cs typeface="Times New Roman" pitchFamily="18" charset="0"/>
              </a:rPr>
              <a:t>2007, more than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twice </a:t>
            </a:r>
            <a:r>
              <a:rPr lang="en-US" sz="2200" dirty="0">
                <a:latin typeface="+mj-lt"/>
                <a:cs typeface="Times New Roman" pitchFamily="18" charset="0"/>
              </a:rPr>
              <a:t>the level of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the mid-1980s.</a:t>
            </a:r>
            <a:endParaRPr lang="en-US" sz="2200" dirty="0">
              <a:latin typeface="+mj-lt"/>
              <a:cs typeface="Times New Roman" pitchFamily="18" charset="0"/>
            </a:endParaRPr>
          </a:p>
        </p:txBody>
      </p:sp>
      <p:sp>
        <p:nvSpPr>
          <p:cNvPr id="15" name="Rectangle 5"/>
          <p:cNvSpPr>
            <a:spLocks noChangeArrowheads="1"/>
          </p:cNvSpPr>
          <p:nvPr/>
        </p:nvSpPr>
        <p:spPr bwMode="auto">
          <a:xfrm>
            <a:off x="4912190" y="2211324"/>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6" name="Rectangle 6"/>
          <p:cNvSpPr>
            <a:spLocks noChangeArrowheads="1"/>
          </p:cNvSpPr>
          <p:nvPr/>
        </p:nvSpPr>
        <p:spPr bwMode="auto">
          <a:xfrm>
            <a:off x="4912190" y="2211324"/>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7" name="Rectangle 7"/>
          <p:cNvSpPr>
            <a:spLocks noChangeArrowheads="1"/>
          </p:cNvSpPr>
          <p:nvPr/>
        </p:nvSpPr>
        <p:spPr bwMode="auto">
          <a:xfrm>
            <a:off x="4912190" y="2771712"/>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8" name="Rectangle 8"/>
          <p:cNvSpPr>
            <a:spLocks noChangeArrowheads="1"/>
          </p:cNvSpPr>
          <p:nvPr/>
        </p:nvSpPr>
        <p:spPr bwMode="auto">
          <a:xfrm>
            <a:off x="4912190" y="2771712"/>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9" name="Rectangle 9"/>
          <p:cNvSpPr>
            <a:spLocks noChangeArrowheads="1"/>
          </p:cNvSpPr>
          <p:nvPr/>
        </p:nvSpPr>
        <p:spPr bwMode="auto">
          <a:xfrm>
            <a:off x="4912190" y="3332099"/>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0" name="Rectangle 10"/>
          <p:cNvSpPr>
            <a:spLocks noChangeArrowheads="1"/>
          </p:cNvSpPr>
          <p:nvPr/>
        </p:nvSpPr>
        <p:spPr bwMode="auto">
          <a:xfrm>
            <a:off x="4912190" y="3332099"/>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1" name="Rectangle 11"/>
          <p:cNvSpPr>
            <a:spLocks noChangeArrowheads="1"/>
          </p:cNvSpPr>
          <p:nvPr/>
        </p:nvSpPr>
        <p:spPr bwMode="auto">
          <a:xfrm>
            <a:off x="4912190" y="4600512"/>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2" name="Rectangle 12"/>
          <p:cNvSpPr>
            <a:spLocks noChangeArrowheads="1"/>
          </p:cNvSpPr>
          <p:nvPr/>
        </p:nvSpPr>
        <p:spPr bwMode="auto">
          <a:xfrm>
            <a:off x="4912190" y="4600512"/>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3" name="Rectangle 13"/>
          <p:cNvSpPr>
            <a:spLocks noChangeArrowheads="1"/>
          </p:cNvSpPr>
          <p:nvPr/>
        </p:nvSpPr>
        <p:spPr bwMode="auto">
          <a:xfrm>
            <a:off x="4912190" y="5160899"/>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4" name="Rectangle 14"/>
          <p:cNvSpPr>
            <a:spLocks noChangeArrowheads="1"/>
          </p:cNvSpPr>
          <p:nvPr/>
        </p:nvSpPr>
        <p:spPr bwMode="auto">
          <a:xfrm>
            <a:off x="4912190" y="5160899"/>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5" name="Rectangle 17"/>
          <p:cNvSpPr>
            <a:spLocks noChangeArrowheads="1"/>
          </p:cNvSpPr>
          <p:nvPr/>
        </p:nvSpPr>
        <p:spPr bwMode="auto">
          <a:xfrm>
            <a:off x="3860375" y="2085912"/>
            <a:ext cx="4487735" cy="443198"/>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lang="en-US" b="1" i="1" dirty="0" smtClean="0">
                <a:solidFill>
                  <a:srgbClr val="1F1A17"/>
                </a:solidFill>
                <a:latin typeface="+mj-lt"/>
                <a:cs typeface="Times New Roman" pitchFamily="18" charset="0"/>
              </a:rPr>
              <a:t>Ratio of Household Debt </a:t>
            </a:r>
            <a:br>
              <a:rPr lang="en-US" b="1" i="1" dirty="0" smtClean="0">
                <a:solidFill>
                  <a:srgbClr val="1F1A17"/>
                </a:solidFill>
                <a:latin typeface="+mj-lt"/>
                <a:cs typeface="Times New Roman" pitchFamily="18" charset="0"/>
              </a:rPr>
            </a:br>
            <a:r>
              <a:rPr lang="en-US" b="1" i="1" dirty="0" smtClean="0">
                <a:solidFill>
                  <a:srgbClr val="1F1A17"/>
                </a:solidFill>
                <a:latin typeface="+mj-lt"/>
                <a:cs typeface="Times New Roman" pitchFamily="18" charset="0"/>
              </a:rPr>
              <a:t>to Disposable Personal Income</a:t>
            </a:r>
            <a:endParaRPr lang="en-US" sz="1600" b="0" i="1" dirty="0">
              <a:solidFill>
                <a:schemeClr val="tx1"/>
              </a:solidFill>
              <a:latin typeface="+mj-lt"/>
              <a:cs typeface="Times New Roman" pitchFamily="18" charset="0"/>
            </a:endParaRPr>
          </a:p>
        </p:txBody>
      </p:sp>
      <p:sp>
        <p:nvSpPr>
          <p:cNvPr id="44" name="Rectangle 27"/>
          <p:cNvSpPr>
            <a:spLocks noChangeArrowheads="1"/>
          </p:cNvSpPr>
          <p:nvPr/>
        </p:nvSpPr>
        <p:spPr bwMode="auto">
          <a:xfrm>
            <a:off x="3247728" y="5302187"/>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1F1A17"/>
                </a:solidFill>
                <a:latin typeface="+mj-lt"/>
                <a:cs typeface="Times New Roman" pitchFamily="18" charset="0"/>
              </a:rPr>
              <a:t>1953</a:t>
            </a:r>
            <a:endParaRPr lang="en-US" sz="1600" b="0" dirty="0">
              <a:solidFill>
                <a:srgbClr val="000000"/>
              </a:solidFill>
              <a:latin typeface="+mj-lt"/>
              <a:cs typeface="Times New Roman" pitchFamily="18" charset="0"/>
            </a:endParaRPr>
          </a:p>
        </p:txBody>
      </p:sp>
      <p:sp>
        <p:nvSpPr>
          <p:cNvPr id="45" name="Rectangle 28"/>
          <p:cNvSpPr>
            <a:spLocks noChangeArrowheads="1"/>
          </p:cNvSpPr>
          <p:nvPr/>
        </p:nvSpPr>
        <p:spPr bwMode="auto">
          <a:xfrm>
            <a:off x="4196164" y="5305362"/>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1F1A17"/>
                </a:solidFill>
                <a:latin typeface="+mj-lt"/>
                <a:cs typeface="Times New Roman" pitchFamily="18" charset="0"/>
              </a:rPr>
              <a:t>1963</a:t>
            </a:r>
            <a:endParaRPr lang="en-US" sz="1600" b="0" dirty="0">
              <a:solidFill>
                <a:srgbClr val="000000"/>
              </a:solidFill>
              <a:latin typeface="+mj-lt"/>
              <a:cs typeface="Times New Roman" pitchFamily="18" charset="0"/>
            </a:endParaRPr>
          </a:p>
        </p:txBody>
      </p:sp>
      <p:sp>
        <p:nvSpPr>
          <p:cNvPr id="46" name="Rectangle 29"/>
          <p:cNvSpPr>
            <a:spLocks noChangeArrowheads="1"/>
          </p:cNvSpPr>
          <p:nvPr/>
        </p:nvSpPr>
        <p:spPr bwMode="auto">
          <a:xfrm>
            <a:off x="5149045" y="5291074"/>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1F1A17"/>
                </a:solidFill>
                <a:latin typeface="+mj-lt"/>
                <a:cs typeface="Times New Roman" pitchFamily="18" charset="0"/>
              </a:rPr>
              <a:t>1973</a:t>
            </a:r>
            <a:endParaRPr lang="en-US" sz="1600" b="0" dirty="0">
              <a:solidFill>
                <a:srgbClr val="000000"/>
              </a:solidFill>
              <a:latin typeface="+mj-lt"/>
              <a:cs typeface="Times New Roman" pitchFamily="18" charset="0"/>
            </a:endParaRPr>
          </a:p>
        </p:txBody>
      </p:sp>
      <p:sp>
        <p:nvSpPr>
          <p:cNvPr id="47" name="Rectangle 30"/>
          <p:cNvSpPr>
            <a:spLocks noChangeArrowheads="1"/>
          </p:cNvSpPr>
          <p:nvPr/>
        </p:nvSpPr>
        <p:spPr bwMode="auto">
          <a:xfrm>
            <a:off x="7026867" y="5332349"/>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1F1A17"/>
                </a:solidFill>
                <a:latin typeface="+mj-lt"/>
                <a:cs typeface="Times New Roman" pitchFamily="18" charset="0"/>
              </a:rPr>
              <a:t>1993</a:t>
            </a:r>
            <a:endParaRPr lang="en-US" sz="1600" b="0" dirty="0">
              <a:solidFill>
                <a:srgbClr val="000000"/>
              </a:solidFill>
              <a:latin typeface="+mj-lt"/>
              <a:cs typeface="Times New Roman" pitchFamily="18" charset="0"/>
            </a:endParaRPr>
          </a:p>
        </p:txBody>
      </p:sp>
      <p:sp>
        <p:nvSpPr>
          <p:cNvPr id="48" name="Rectangle 31"/>
          <p:cNvSpPr>
            <a:spLocks noChangeArrowheads="1"/>
          </p:cNvSpPr>
          <p:nvPr/>
        </p:nvSpPr>
        <p:spPr bwMode="auto">
          <a:xfrm>
            <a:off x="6084781" y="5299012"/>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1F1A17"/>
                </a:solidFill>
                <a:latin typeface="+mj-lt"/>
                <a:cs typeface="Times New Roman" pitchFamily="18" charset="0"/>
              </a:rPr>
              <a:t>1983</a:t>
            </a:r>
            <a:endParaRPr lang="en-US" sz="1600" b="0" dirty="0">
              <a:solidFill>
                <a:srgbClr val="000000"/>
              </a:solidFill>
              <a:latin typeface="+mj-lt"/>
              <a:cs typeface="Times New Roman" pitchFamily="18" charset="0"/>
            </a:endParaRPr>
          </a:p>
        </p:txBody>
      </p:sp>
      <p:sp>
        <p:nvSpPr>
          <p:cNvPr id="49" name="Rectangle 32"/>
          <p:cNvSpPr>
            <a:spLocks noChangeArrowheads="1"/>
          </p:cNvSpPr>
          <p:nvPr/>
        </p:nvSpPr>
        <p:spPr bwMode="auto">
          <a:xfrm>
            <a:off x="3127730" y="5070856"/>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20</a:t>
            </a:r>
            <a:endParaRPr lang="en-US" sz="1600" b="0" dirty="0">
              <a:solidFill>
                <a:srgbClr val="000000"/>
              </a:solidFill>
              <a:latin typeface="+mj-lt"/>
              <a:cs typeface="Times New Roman" pitchFamily="18" charset="0"/>
            </a:endParaRPr>
          </a:p>
        </p:txBody>
      </p:sp>
      <p:sp>
        <p:nvSpPr>
          <p:cNvPr id="50" name="Rectangle 33"/>
          <p:cNvSpPr>
            <a:spLocks noChangeArrowheads="1"/>
          </p:cNvSpPr>
          <p:nvPr/>
        </p:nvSpPr>
        <p:spPr bwMode="auto">
          <a:xfrm>
            <a:off x="3127730" y="4618482"/>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40</a:t>
            </a:r>
            <a:endParaRPr lang="en-US" sz="1600" b="0" dirty="0">
              <a:solidFill>
                <a:srgbClr val="000000"/>
              </a:solidFill>
              <a:latin typeface="+mj-lt"/>
              <a:cs typeface="Times New Roman" pitchFamily="18" charset="0"/>
            </a:endParaRPr>
          </a:p>
        </p:txBody>
      </p:sp>
      <p:sp>
        <p:nvSpPr>
          <p:cNvPr id="51" name="Rectangle 34"/>
          <p:cNvSpPr>
            <a:spLocks noChangeArrowheads="1"/>
          </p:cNvSpPr>
          <p:nvPr/>
        </p:nvSpPr>
        <p:spPr bwMode="auto">
          <a:xfrm>
            <a:off x="3127730" y="3750247"/>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80</a:t>
            </a:r>
            <a:endParaRPr lang="en-US" sz="1600" b="0" dirty="0">
              <a:solidFill>
                <a:srgbClr val="000000"/>
              </a:solidFill>
              <a:latin typeface="+mj-lt"/>
              <a:cs typeface="Times New Roman" pitchFamily="18" charset="0"/>
            </a:endParaRPr>
          </a:p>
        </p:txBody>
      </p:sp>
      <p:sp>
        <p:nvSpPr>
          <p:cNvPr id="52" name="Rectangle 35"/>
          <p:cNvSpPr>
            <a:spLocks noChangeArrowheads="1"/>
          </p:cNvSpPr>
          <p:nvPr/>
        </p:nvSpPr>
        <p:spPr bwMode="auto">
          <a:xfrm>
            <a:off x="3023534" y="2839911"/>
            <a:ext cx="3125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120</a:t>
            </a:r>
            <a:endParaRPr lang="en-US" sz="1600" b="0" dirty="0">
              <a:solidFill>
                <a:srgbClr val="000000"/>
              </a:solidFill>
              <a:latin typeface="+mj-lt"/>
              <a:cs typeface="Times New Roman" pitchFamily="18" charset="0"/>
            </a:endParaRPr>
          </a:p>
        </p:txBody>
      </p:sp>
      <p:sp>
        <p:nvSpPr>
          <p:cNvPr id="53" name="Rectangle 36"/>
          <p:cNvSpPr>
            <a:spLocks noChangeArrowheads="1"/>
          </p:cNvSpPr>
          <p:nvPr/>
        </p:nvSpPr>
        <p:spPr bwMode="auto">
          <a:xfrm>
            <a:off x="3023534" y="2383600"/>
            <a:ext cx="3125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140</a:t>
            </a:r>
            <a:endParaRPr lang="en-US" sz="1600" b="0" dirty="0">
              <a:solidFill>
                <a:srgbClr val="000000"/>
              </a:solidFill>
              <a:latin typeface="+mj-lt"/>
              <a:cs typeface="Times New Roman" pitchFamily="18" charset="0"/>
            </a:endParaRPr>
          </a:p>
        </p:txBody>
      </p:sp>
      <p:sp>
        <p:nvSpPr>
          <p:cNvPr id="61" name="Rectangle 44"/>
          <p:cNvSpPr>
            <a:spLocks noChangeArrowheads="1"/>
          </p:cNvSpPr>
          <p:nvPr/>
        </p:nvSpPr>
        <p:spPr bwMode="auto">
          <a:xfrm>
            <a:off x="8445711" y="5332349"/>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1F1A17"/>
                </a:solidFill>
                <a:latin typeface="+mj-lt"/>
                <a:cs typeface="Times New Roman" pitchFamily="18" charset="0"/>
              </a:rPr>
              <a:t>2008</a:t>
            </a:r>
            <a:endParaRPr lang="en-US" sz="1600" b="0" dirty="0">
              <a:solidFill>
                <a:srgbClr val="000000"/>
              </a:solidFill>
              <a:latin typeface="+mj-lt"/>
              <a:cs typeface="Times New Roman" pitchFamily="18" charset="0"/>
            </a:endParaRPr>
          </a:p>
        </p:txBody>
      </p:sp>
      <p:sp>
        <p:nvSpPr>
          <p:cNvPr id="26" name="Freeform 20"/>
          <p:cNvSpPr>
            <a:spLocks/>
          </p:cNvSpPr>
          <p:nvPr/>
        </p:nvSpPr>
        <p:spPr bwMode="auto">
          <a:xfrm>
            <a:off x="3449810" y="2391414"/>
            <a:ext cx="5253847" cy="2797111"/>
          </a:xfrm>
          <a:custGeom>
            <a:avLst/>
            <a:gdLst/>
            <a:ahLst/>
            <a:cxnLst>
              <a:cxn ang="0">
                <a:pos x="0" y="0"/>
              </a:cxn>
              <a:cxn ang="0">
                <a:pos x="0" y="2016"/>
              </a:cxn>
              <a:cxn ang="0">
                <a:pos x="2880" y="2016"/>
              </a:cxn>
            </a:cxnLst>
            <a:rect l="0" t="0" r="r" b="b"/>
            <a:pathLst>
              <a:path w="2880" h="2016">
                <a:moveTo>
                  <a:pt x="0" y="0"/>
                </a:moveTo>
                <a:lnTo>
                  <a:pt x="0" y="2016"/>
                </a:lnTo>
                <a:lnTo>
                  <a:pt x="2880" y="2016"/>
                </a:lnTo>
              </a:path>
            </a:pathLst>
          </a:custGeom>
          <a:noFill/>
          <a:ln w="28575" cmpd="sng">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8" name="Line 22"/>
          <p:cNvSpPr>
            <a:spLocks noChangeShapeType="1"/>
          </p:cNvSpPr>
          <p:nvPr/>
        </p:nvSpPr>
        <p:spPr bwMode="auto">
          <a:xfrm>
            <a:off x="3375490" y="251968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9" name="Line 23"/>
          <p:cNvSpPr>
            <a:spLocks noChangeShapeType="1"/>
          </p:cNvSpPr>
          <p:nvPr/>
        </p:nvSpPr>
        <p:spPr bwMode="auto">
          <a:xfrm>
            <a:off x="3375490" y="2963291"/>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30" name="Line 24"/>
          <p:cNvSpPr>
            <a:spLocks noChangeShapeType="1"/>
          </p:cNvSpPr>
          <p:nvPr/>
        </p:nvSpPr>
        <p:spPr bwMode="auto">
          <a:xfrm>
            <a:off x="3375490" y="385934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31" name="Line 25"/>
          <p:cNvSpPr>
            <a:spLocks noChangeShapeType="1"/>
          </p:cNvSpPr>
          <p:nvPr/>
        </p:nvSpPr>
        <p:spPr bwMode="auto">
          <a:xfrm>
            <a:off x="3375490" y="474980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43" name="Line 26"/>
          <p:cNvSpPr>
            <a:spLocks noChangeShapeType="1"/>
          </p:cNvSpPr>
          <p:nvPr/>
        </p:nvSpPr>
        <p:spPr bwMode="auto">
          <a:xfrm>
            <a:off x="3375490" y="5198999"/>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5" name="Line 38"/>
          <p:cNvSpPr>
            <a:spLocks noChangeShapeType="1"/>
          </p:cNvSpPr>
          <p:nvPr/>
        </p:nvSpPr>
        <p:spPr bwMode="auto">
          <a:xfrm>
            <a:off x="3445050" y="5186934"/>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6" name="Line 39"/>
          <p:cNvSpPr>
            <a:spLocks noChangeShapeType="1"/>
          </p:cNvSpPr>
          <p:nvPr/>
        </p:nvSpPr>
        <p:spPr bwMode="auto">
          <a:xfrm>
            <a:off x="4392538"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7" name="Line 40"/>
          <p:cNvSpPr>
            <a:spLocks noChangeShapeType="1"/>
          </p:cNvSpPr>
          <p:nvPr/>
        </p:nvSpPr>
        <p:spPr bwMode="auto">
          <a:xfrm>
            <a:off x="5340026"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8" name="Line 41"/>
          <p:cNvSpPr>
            <a:spLocks noChangeShapeType="1"/>
          </p:cNvSpPr>
          <p:nvPr/>
        </p:nvSpPr>
        <p:spPr bwMode="auto">
          <a:xfrm>
            <a:off x="6287514"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9" name="Line 42"/>
          <p:cNvSpPr>
            <a:spLocks noChangeShapeType="1"/>
          </p:cNvSpPr>
          <p:nvPr/>
        </p:nvSpPr>
        <p:spPr bwMode="auto">
          <a:xfrm>
            <a:off x="7235002"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0" name="Line 43"/>
          <p:cNvSpPr>
            <a:spLocks noChangeShapeType="1"/>
          </p:cNvSpPr>
          <p:nvPr/>
        </p:nvSpPr>
        <p:spPr bwMode="auto">
          <a:xfrm>
            <a:off x="8656238"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4" name="Rectangle 27"/>
          <p:cNvSpPr>
            <a:spLocks noChangeArrowheads="1"/>
          </p:cNvSpPr>
          <p:nvPr/>
        </p:nvSpPr>
        <p:spPr bwMode="auto">
          <a:xfrm>
            <a:off x="3720168" y="5299139"/>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1F1A17"/>
                </a:solidFill>
                <a:latin typeface="+mj-lt"/>
                <a:cs typeface="Times New Roman" pitchFamily="18" charset="0"/>
              </a:rPr>
              <a:t>1958</a:t>
            </a:r>
            <a:endParaRPr lang="en-US" sz="1600" b="0" dirty="0">
              <a:solidFill>
                <a:srgbClr val="000000"/>
              </a:solidFill>
              <a:latin typeface="+mj-lt"/>
              <a:cs typeface="Times New Roman" pitchFamily="18" charset="0"/>
            </a:endParaRPr>
          </a:p>
        </p:txBody>
      </p:sp>
      <p:sp>
        <p:nvSpPr>
          <p:cNvPr id="65" name="Line 38"/>
          <p:cNvSpPr>
            <a:spLocks noChangeShapeType="1"/>
          </p:cNvSpPr>
          <p:nvPr/>
        </p:nvSpPr>
        <p:spPr bwMode="auto">
          <a:xfrm>
            <a:off x="3918794"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6" name="Line 38"/>
          <p:cNvSpPr>
            <a:spLocks noChangeShapeType="1"/>
          </p:cNvSpPr>
          <p:nvPr/>
        </p:nvSpPr>
        <p:spPr bwMode="auto">
          <a:xfrm>
            <a:off x="3681922"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7" name="Line 38"/>
          <p:cNvSpPr>
            <a:spLocks noChangeShapeType="1"/>
          </p:cNvSpPr>
          <p:nvPr/>
        </p:nvSpPr>
        <p:spPr bwMode="auto">
          <a:xfrm>
            <a:off x="4155666"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8" name="Line 39"/>
          <p:cNvSpPr>
            <a:spLocks noChangeShapeType="1"/>
          </p:cNvSpPr>
          <p:nvPr/>
        </p:nvSpPr>
        <p:spPr bwMode="auto">
          <a:xfrm>
            <a:off x="4629410"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9" name="Rectangle 28"/>
          <p:cNvSpPr>
            <a:spLocks noChangeArrowheads="1"/>
          </p:cNvSpPr>
          <p:nvPr/>
        </p:nvSpPr>
        <p:spPr bwMode="auto">
          <a:xfrm>
            <a:off x="4677748" y="5302314"/>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1F1A17"/>
                </a:solidFill>
                <a:latin typeface="+mj-lt"/>
                <a:cs typeface="Times New Roman" pitchFamily="18" charset="0"/>
              </a:rPr>
              <a:t>1968</a:t>
            </a:r>
            <a:endParaRPr lang="en-US" sz="1600" b="0" dirty="0">
              <a:solidFill>
                <a:srgbClr val="000000"/>
              </a:solidFill>
              <a:latin typeface="+mj-lt"/>
              <a:cs typeface="Times New Roman" pitchFamily="18" charset="0"/>
            </a:endParaRPr>
          </a:p>
        </p:txBody>
      </p:sp>
      <p:sp>
        <p:nvSpPr>
          <p:cNvPr id="70" name="Line 39"/>
          <p:cNvSpPr>
            <a:spLocks noChangeShapeType="1"/>
          </p:cNvSpPr>
          <p:nvPr/>
        </p:nvSpPr>
        <p:spPr bwMode="auto">
          <a:xfrm>
            <a:off x="4866282"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1" name="Line 39"/>
          <p:cNvSpPr>
            <a:spLocks noChangeShapeType="1"/>
          </p:cNvSpPr>
          <p:nvPr/>
        </p:nvSpPr>
        <p:spPr bwMode="auto">
          <a:xfrm>
            <a:off x="5103154"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2" name="Line 39"/>
          <p:cNvSpPr>
            <a:spLocks noChangeShapeType="1"/>
          </p:cNvSpPr>
          <p:nvPr/>
        </p:nvSpPr>
        <p:spPr bwMode="auto">
          <a:xfrm>
            <a:off x="5576898"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3" name="Rectangle 29"/>
          <p:cNvSpPr>
            <a:spLocks noChangeArrowheads="1"/>
          </p:cNvSpPr>
          <p:nvPr/>
        </p:nvSpPr>
        <p:spPr bwMode="auto">
          <a:xfrm>
            <a:off x="5621485" y="5297170"/>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1F1A17"/>
                </a:solidFill>
                <a:latin typeface="+mj-lt"/>
                <a:cs typeface="Times New Roman" pitchFamily="18" charset="0"/>
              </a:rPr>
              <a:t>1978</a:t>
            </a:r>
            <a:endParaRPr lang="en-US" sz="1600" b="0" dirty="0">
              <a:solidFill>
                <a:srgbClr val="000000"/>
              </a:solidFill>
              <a:latin typeface="+mj-lt"/>
              <a:cs typeface="Times New Roman" pitchFamily="18" charset="0"/>
            </a:endParaRPr>
          </a:p>
        </p:txBody>
      </p:sp>
      <p:sp>
        <p:nvSpPr>
          <p:cNvPr id="74" name="Line 40"/>
          <p:cNvSpPr>
            <a:spLocks noChangeShapeType="1"/>
          </p:cNvSpPr>
          <p:nvPr/>
        </p:nvSpPr>
        <p:spPr bwMode="auto">
          <a:xfrm>
            <a:off x="5813770"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5" name="Line 39"/>
          <p:cNvSpPr>
            <a:spLocks noChangeShapeType="1"/>
          </p:cNvSpPr>
          <p:nvPr/>
        </p:nvSpPr>
        <p:spPr bwMode="auto">
          <a:xfrm>
            <a:off x="6050642"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6" name="Line 39"/>
          <p:cNvSpPr>
            <a:spLocks noChangeShapeType="1"/>
          </p:cNvSpPr>
          <p:nvPr/>
        </p:nvSpPr>
        <p:spPr bwMode="auto">
          <a:xfrm>
            <a:off x="6524386"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7" name="Rectangle 31"/>
          <p:cNvSpPr>
            <a:spLocks noChangeArrowheads="1"/>
          </p:cNvSpPr>
          <p:nvPr/>
        </p:nvSpPr>
        <p:spPr bwMode="auto">
          <a:xfrm>
            <a:off x="6548077" y="5305108"/>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1F1A17"/>
                </a:solidFill>
                <a:latin typeface="+mj-lt"/>
                <a:cs typeface="Times New Roman" pitchFamily="18" charset="0"/>
              </a:rPr>
              <a:t>1988</a:t>
            </a:r>
            <a:endParaRPr lang="en-US" sz="1600" b="0" dirty="0">
              <a:solidFill>
                <a:srgbClr val="000000"/>
              </a:solidFill>
              <a:latin typeface="+mj-lt"/>
              <a:cs typeface="Times New Roman" pitchFamily="18" charset="0"/>
            </a:endParaRPr>
          </a:p>
        </p:txBody>
      </p:sp>
      <p:sp>
        <p:nvSpPr>
          <p:cNvPr id="78" name="Line 41"/>
          <p:cNvSpPr>
            <a:spLocks noChangeShapeType="1"/>
          </p:cNvSpPr>
          <p:nvPr/>
        </p:nvSpPr>
        <p:spPr bwMode="auto">
          <a:xfrm>
            <a:off x="6761258"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9" name="Line 39"/>
          <p:cNvSpPr>
            <a:spLocks noChangeShapeType="1"/>
          </p:cNvSpPr>
          <p:nvPr/>
        </p:nvSpPr>
        <p:spPr bwMode="auto">
          <a:xfrm>
            <a:off x="6998130"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0" name="Rectangle 30"/>
          <p:cNvSpPr>
            <a:spLocks noChangeArrowheads="1"/>
          </p:cNvSpPr>
          <p:nvPr/>
        </p:nvSpPr>
        <p:spPr bwMode="auto">
          <a:xfrm>
            <a:off x="7508451" y="5329301"/>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1F1A17"/>
                </a:solidFill>
                <a:latin typeface="+mj-lt"/>
                <a:cs typeface="Times New Roman" pitchFamily="18" charset="0"/>
              </a:rPr>
              <a:t>1998</a:t>
            </a:r>
            <a:endParaRPr lang="en-US" sz="1600" b="0" dirty="0">
              <a:solidFill>
                <a:srgbClr val="000000"/>
              </a:solidFill>
              <a:latin typeface="+mj-lt"/>
              <a:cs typeface="Times New Roman" pitchFamily="18" charset="0"/>
            </a:endParaRPr>
          </a:p>
        </p:txBody>
      </p:sp>
      <p:sp>
        <p:nvSpPr>
          <p:cNvPr id="81" name="Line 42"/>
          <p:cNvSpPr>
            <a:spLocks noChangeShapeType="1"/>
          </p:cNvSpPr>
          <p:nvPr/>
        </p:nvSpPr>
        <p:spPr bwMode="auto">
          <a:xfrm>
            <a:off x="7708746"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2" name="Line 39"/>
          <p:cNvSpPr>
            <a:spLocks noChangeShapeType="1"/>
          </p:cNvSpPr>
          <p:nvPr/>
        </p:nvSpPr>
        <p:spPr bwMode="auto">
          <a:xfrm>
            <a:off x="7471874"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3" name="Rectangle 30"/>
          <p:cNvSpPr>
            <a:spLocks noChangeArrowheads="1"/>
          </p:cNvSpPr>
          <p:nvPr/>
        </p:nvSpPr>
        <p:spPr bwMode="auto">
          <a:xfrm>
            <a:off x="7990035" y="5326253"/>
            <a:ext cx="416781" cy="246221"/>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1F1A17"/>
                </a:solidFill>
                <a:latin typeface="+mj-lt"/>
                <a:cs typeface="Times New Roman" pitchFamily="18" charset="0"/>
              </a:rPr>
              <a:t>2003</a:t>
            </a:r>
            <a:endParaRPr lang="en-US" sz="1600" b="0" dirty="0">
              <a:solidFill>
                <a:srgbClr val="000000"/>
              </a:solidFill>
              <a:latin typeface="+mj-lt"/>
              <a:cs typeface="Times New Roman" pitchFamily="18" charset="0"/>
            </a:endParaRPr>
          </a:p>
        </p:txBody>
      </p:sp>
      <p:sp>
        <p:nvSpPr>
          <p:cNvPr id="84" name="Line 42"/>
          <p:cNvSpPr>
            <a:spLocks noChangeShapeType="1"/>
          </p:cNvSpPr>
          <p:nvPr/>
        </p:nvSpPr>
        <p:spPr bwMode="auto">
          <a:xfrm>
            <a:off x="8182490"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5" name="Line 39"/>
          <p:cNvSpPr>
            <a:spLocks noChangeShapeType="1"/>
          </p:cNvSpPr>
          <p:nvPr/>
        </p:nvSpPr>
        <p:spPr bwMode="auto">
          <a:xfrm>
            <a:off x="7945618"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6" name="Line 39"/>
          <p:cNvSpPr>
            <a:spLocks noChangeShapeType="1"/>
          </p:cNvSpPr>
          <p:nvPr/>
        </p:nvSpPr>
        <p:spPr bwMode="auto">
          <a:xfrm>
            <a:off x="8419362" y="519474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7" name="Rectangle 33"/>
          <p:cNvSpPr>
            <a:spLocks noChangeArrowheads="1"/>
          </p:cNvSpPr>
          <p:nvPr/>
        </p:nvSpPr>
        <p:spPr bwMode="auto">
          <a:xfrm>
            <a:off x="3115538" y="4167378"/>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60</a:t>
            </a:r>
            <a:endParaRPr lang="en-US" sz="1600" b="0" dirty="0">
              <a:solidFill>
                <a:srgbClr val="000000"/>
              </a:solidFill>
              <a:latin typeface="+mj-lt"/>
              <a:cs typeface="Times New Roman" pitchFamily="18" charset="0"/>
            </a:endParaRPr>
          </a:p>
        </p:txBody>
      </p:sp>
      <p:sp>
        <p:nvSpPr>
          <p:cNvPr id="88" name="Line 25"/>
          <p:cNvSpPr>
            <a:spLocks noChangeShapeType="1"/>
          </p:cNvSpPr>
          <p:nvPr/>
        </p:nvSpPr>
        <p:spPr bwMode="auto">
          <a:xfrm>
            <a:off x="3363298" y="4298696"/>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9" name="Rectangle 34"/>
          <p:cNvSpPr>
            <a:spLocks noChangeArrowheads="1"/>
          </p:cNvSpPr>
          <p:nvPr/>
        </p:nvSpPr>
        <p:spPr bwMode="auto">
          <a:xfrm>
            <a:off x="3020486" y="3308287"/>
            <a:ext cx="3125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100</a:t>
            </a:r>
            <a:endParaRPr lang="en-US" sz="1600" b="0" dirty="0">
              <a:solidFill>
                <a:srgbClr val="000000"/>
              </a:solidFill>
              <a:latin typeface="+mj-lt"/>
              <a:cs typeface="Times New Roman" pitchFamily="18" charset="0"/>
            </a:endParaRPr>
          </a:p>
        </p:txBody>
      </p:sp>
      <p:sp>
        <p:nvSpPr>
          <p:cNvPr id="90" name="Line 24"/>
          <p:cNvSpPr>
            <a:spLocks noChangeShapeType="1"/>
          </p:cNvSpPr>
          <p:nvPr/>
        </p:nvSpPr>
        <p:spPr bwMode="auto">
          <a:xfrm>
            <a:off x="3372442" y="341738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 name="Freeform 1"/>
          <p:cNvSpPr/>
          <p:nvPr/>
        </p:nvSpPr>
        <p:spPr>
          <a:xfrm>
            <a:off x="3478515" y="2656866"/>
            <a:ext cx="5225143" cy="2113808"/>
          </a:xfrm>
          <a:custGeom>
            <a:avLst/>
            <a:gdLst>
              <a:gd name="connsiteX0" fmla="*/ 0 w 5225143"/>
              <a:gd name="connsiteY0" fmla="*/ 2113808 h 2113808"/>
              <a:gd name="connsiteX1" fmla="*/ 53439 w 5225143"/>
              <a:gd name="connsiteY1" fmla="*/ 2072245 h 2113808"/>
              <a:gd name="connsiteX2" fmla="*/ 65315 w 5225143"/>
              <a:gd name="connsiteY2" fmla="*/ 2072245 h 2113808"/>
              <a:gd name="connsiteX3" fmla="*/ 95003 w 5225143"/>
              <a:gd name="connsiteY3" fmla="*/ 2030681 h 2113808"/>
              <a:gd name="connsiteX4" fmla="*/ 130629 w 5225143"/>
              <a:gd name="connsiteY4" fmla="*/ 2024743 h 2113808"/>
              <a:gd name="connsiteX5" fmla="*/ 184068 w 5225143"/>
              <a:gd name="connsiteY5" fmla="*/ 1959429 h 2113808"/>
              <a:gd name="connsiteX6" fmla="*/ 225632 w 5225143"/>
              <a:gd name="connsiteY6" fmla="*/ 1935678 h 2113808"/>
              <a:gd name="connsiteX7" fmla="*/ 273133 w 5225143"/>
              <a:gd name="connsiteY7" fmla="*/ 1905990 h 2113808"/>
              <a:gd name="connsiteX8" fmla="*/ 302821 w 5225143"/>
              <a:gd name="connsiteY8" fmla="*/ 1894115 h 2113808"/>
              <a:gd name="connsiteX9" fmla="*/ 332509 w 5225143"/>
              <a:gd name="connsiteY9" fmla="*/ 1882239 h 2113808"/>
              <a:gd name="connsiteX10" fmla="*/ 374073 w 5225143"/>
              <a:gd name="connsiteY10" fmla="*/ 1858489 h 2113808"/>
              <a:gd name="connsiteX11" fmla="*/ 409699 w 5225143"/>
              <a:gd name="connsiteY11" fmla="*/ 1858489 h 2113808"/>
              <a:gd name="connsiteX12" fmla="*/ 451263 w 5225143"/>
              <a:gd name="connsiteY12" fmla="*/ 1822863 h 2113808"/>
              <a:gd name="connsiteX13" fmla="*/ 510639 w 5225143"/>
              <a:gd name="connsiteY13" fmla="*/ 1840676 h 2113808"/>
              <a:gd name="connsiteX14" fmla="*/ 564078 w 5225143"/>
              <a:gd name="connsiteY14" fmla="*/ 1799112 h 2113808"/>
              <a:gd name="connsiteX15" fmla="*/ 605642 w 5225143"/>
              <a:gd name="connsiteY15" fmla="*/ 1757548 h 2113808"/>
              <a:gd name="connsiteX16" fmla="*/ 665019 w 5225143"/>
              <a:gd name="connsiteY16" fmla="*/ 1721922 h 2113808"/>
              <a:gd name="connsiteX17" fmla="*/ 724395 w 5225143"/>
              <a:gd name="connsiteY17" fmla="*/ 1662546 h 2113808"/>
              <a:gd name="connsiteX18" fmla="*/ 783772 w 5225143"/>
              <a:gd name="connsiteY18" fmla="*/ 1668484 h 2113808"/>
              <a:gd name="connsiteX19" fmla="*/ 819398 w 5225143"/>
              <a:gd name="connsiteY19" fmla="*/ 1668484 h 2113808"/>
              <a:gd name="connsiteX20" fmla="*/ 872837 w 5225143"/>
              <a:gd name="connsiteY20" fmla="*/ 1615045 h 2113808"/>
              <a:gd name="connsiteX21" fmla="*/ 932213 w 5225143"/>
              <a:gd name="connsiteY21" fmla="*/ 1579419 h 2113808"/>
              <a:gd name="connsiteX22" fmla="*/ 1009403 w 5225143"/>
              <a:gd name="connsiteY22" fmla="*/ 1537855 h 2113808"/>
              <a:gd name="connsiteX23" fmla="*/ 1045029 w 5225143"/>
              <a:gd name="connsiteY23" fmla="*/ 1561606 h 2113808"/>
              <a:gd name="connsiteX24" fmla="*/ 1128156 w 5225143"/>
              <a:gd name="connsiteY24" fmla="*/ 1496291 h 2113808"/>
              <a:gd name="connsiteX25" fmla="*/ 1181595 w 5225143"/>
              <a:gd name="connsiteY25" fmla="*/ 1537855 h 2113808"/>
              <a:gd name="connsiteX26" fmla="*/ 1217221 w 5225143"/>
              <a:gd name="connsiteY26" fmla="*/ 1502229 h 2113808"/>
              <a:gd name="connsiteX27" fmla="*/ 1270660 w 5225143"/>
              <a:gd name="connsiteY27" fmla="*/ 1525980 h 2113808"/>
              <a:gd name="connsiteX28" fmla="*/ 1324099 w 5225143"/>
              <a:gd name="connsiteY28" fmla="*/ 1525980 h 2113808"/>
              <a:gd name="connsiteX29" fmla="*/ 1359725 w 5225143"/>
              <a:gd name="connsiteY29" fmla="*/ 1549730 h 2113808"/>
              <a:gd name="connsiteX30" fmla="*/ 1389413 w 5225143"/>
              <a:gd name="connsiteY30" fmla="*/ 1543793 h 2113808"/>
              <a:gd name="connsiteX31" fmla="*/ 1425039 w 5225143"/>
              <a:gd name="connsiteY31" fmla="*/ 1567543 h 2113808"/>
              <a:gd name="connsiteX32" fmla="*/ 1484416 w 5225143"/>
              <a:gd name="connsiteY32" fmla="*/ 1531917 h 2113808"/>
              <a:gd name="connsiteX33" fmla="*/ 1531917 w 5225143"/>
              <a:gd name="connsiteY33" fmla="*/ 1561606 h 2113808"/>
              <a:gd name="connsiteX34" fmla="*/ 1567543 w 5225143"/>
              <a:gd name="connsiteY34" fmla="*/ 1561606 h 2113808"/>
              <a:gd name="connsiteX35" fmla="*/ 1615045 w 5225143"/>
              <a:gd name="connsiteY35" fmla="*/ 1644733 h 2113808"/>
              <a:gd name="connsiteX36" fmla="*/ 1650670 w 5225143"/>
              <a:gd name="connsiteY36" fmla="*/ 1626920 h 2113808"/>
              <a:gd name="connsiteX37" fmla="*/ 1710047 w 5225143"/>
              <a:gd name="connsiteY37" fmla="*/ 1662546 h 2113808"/>
              <a:gd name="connsiteX38" fmla="*/ 1799112 w 5225143"/>
              <a:gd name="connsiteY38" fmla="*/ 1603169 h 2113808"/>
              <a:gd name="connsiteX39" fmla="*/ 1834738 w 5225143"/>
              <a:gd name="connsiteY39" fmla="*/ 1650671 h 2113808"/>
              <a:gd name="connsiteX40" fmla="*/ 1876302 w 5225143"/>
              <a:gd name="connsiteY40" fmla="*/ 1609107 h 2113808"/>
              <a:gd name="connsiteX41" fmla="*/ 1929741 w 5225143"/>
              <a:gd name="connsiteY41" fmla="*/ 1626920 h 2113808"/>
              <a:gd name="connsiteX42" fmla="*/ 1977242 w 5225143"/>
              <a:gd name="connsiteY42" fmla="*/ 1579419 h 2113808"/>
              <a:gd name="connsiteX43" fmla="*/ 2012868 w 5225143"/>
              <a:gd name="connsiteY43" fmla="*/ 1609107 h 2113808"/>
              <a:gd name="connsiteX44" fmla="*/ 2060369 w 5225143"/>
              <a:gd name="connsiteY44" fmla="*/ 1591294 h 2113808"/>
              <a:gd name="connsiteX45" fmla="*/ 2090058 w 5225143"/>
              <a:gd name="connsiteY45" fmla="*/ 1692234 h 2113808"/>
              <a:gd name="connsiteX46" fmla="*/ 2137559 w 5225143"/>
              <a:gd name="connsiteY46" fmla="*/ 1656608 h 2113808"/>
              <a:gd name="connsiteX47" fmla="*/ 2190998 w 5225143"/>
              <a:gd name="connsiteY47" fmla="*/ 1632858 h 2113808"/>
              <a:gd name="connsiteX48" fmla="*/ 2220686 w 5225143"/>
              <a:gd name="connsiteY48" fmla="*/ 1609107 h 2113808"/>
              <a:gd name="connsiteX49" fmla="*/ 2274125 w 5225143"/>
              <a:gd name="connsiteY49" fmla="*/ 1609107 h 2113808"/>
              <a:gd name="connsiteX50" fmla="*/ 2309751 w 5225143"/>
              <a:gd name="connsiteY50" fmla="*/ 1573481 h 2113808"/>
              <a:gd name="connsiteX51" fmla="*/ 2345377 w 5225143"/>
              <a:gd name="connsiteY51" fmla="*/ 1567543 h 2113808"/>
              <a:gd name="connsiteX52" fmla="*/ 2345377 w 5225143"/>
              <a:gd name="connsiteY52" fmla="*/ 1567543 h 2113808"/>
              <a:gd name="connsiteX53" fmla="*/ 2434442 w 5225143"/>
              <a:gd name="connsiteY53" fmla="*/ 1502229 h 2113808"/>
              <a:gd name="connsiteX54" fmla="*/ 2470068 w 5225143"/>
              <a:gd name="connsiteY54" fmla="*/ 1478478 h 2113808"/>
              <a:gd name="connsiteX55" fmla="*/ 2505694 w 5225143"/>
              <a:gd name="connsiteY55" fmla="*/ 1478478 h 2113808"/>
              <a:gd name="connsiteX56" fmla="*/ 2559133 w 5225143"/>
              <a:gd name="connsiteY56" fmla="*/ 1454728 h 2113808"/>
              <a:gd name="connsiteX57" fmla="*/ 2606634 w 5225143"/>
              <a:gd name="connsiteY57" fmla="*/ 1537855 h 2113808"/>
              <a:gd name="connsiteX58" fmla="*/ 2660073 w 5225143"/>
              <a:gd name="connsiteY58" fmla="*/ 1502229 h 2113808"/>
              <a:gd name="connsiteX59" fmla="*/ 2677886 w 5225143"/>
              <a:gd name="connsiteY59" fmla="*/ 1561606 h 2113808"/>
              <a:gd name="connsiteX60" fmla="*/ 2731325 w 5225143"/>
              <a:gd name="connsiteY60" fmla="*/ 1531917 h 2113808"/>
              <a:gd name="connsiteX61" fmla="*/ 2796639 w 5225143"/>
              <a:gd name="connsiteY61" fmla="*/ 1591294 h 2113808"/>
              <a:gd name="connsiteX62" fmla="*/ 2826328 w 5225143"/>
              <a:gd name="connsiteY62" fmla="*/ 1567543 h 2113808"/>
              <a:gd name="connsiteX63" fmla="*/ 2867891 w 5225143"/>
              <a:gd name="connsiteY63" fmla="*/ 1579419 h 2113808"/>
              <a:gd name="connsiteX64" fmla="*/ 2891642 w 5225143"/>
              <a:gd name="connsiteY64" fmla="*/ 1561606 h 2113808"/>
              <a:gd name="connsiteX65" fmla="*/ 2962894 w 5225143"/>
              <a:gd name="connsiteY65" fmla="*/ 1579419 h 2113808"/>
              <a:gd name="connsiteX66" fmla="*/ 2992582 w 5225143"/>
              <a:gd name="connsiteY66" fmla="*/ 1472541 h 2113808"/>
              <a:gd name="connsiteX67" fmla="*/ 3022270 w 5225143"/>
              <a:gd name="connsiteY67" fmla="*/ 1490354 h 2113808"/>
              <a:gd name="connsiteX68" fmla="*/ 3081647 w 5225143"/>
              <a:gd name="connsiteY68" fmla="*/ 1377538 h 2113808"/>
              <a:gd name="connsiteX69" fmla="*/ 3111335 w 5225143"/>
              <a:gd name="connsiteY69" fmla="*/ 1395351 h 2113808"/>
              <a:gd name="connsiteX70" fmla="*/ 3170712 w 5225143"/>
              <a:gd name="connsiteY70" fmla="*/ 1270660 h 2113808"/>
              <a:gd name="connsiteX71" fmla="*/ 3188525 w 5225143"/>
              <a:gd name="connsiteY71" fmla="*/ 1294411 h 2113808"/>
              <a:gd name="connsiteX72" fmla="*/ 3236026 w 5225143"/>
              <a:gd name="connsiteY72" fmla="*/ 1211284 h 2113808"/>
              <a:gd name="connsiteX73" fmla="*/ 3271652 w 5225143"/>
              <a:gd name="connsiteY73" fmla="*/ 1258785 h 2113808"/>
              <a:gd name="connsiteX74" fmla="*/ 3301341 w 5225143"/>
              <a:gd name="connsiteY74" fmla="*/ 1246909 h 2113808"/>
              <a:gd name="connsiteX75" fmla="*/ 3348842 w 5225143"/>
              <a:gd name="connsiteY75" fmla="*/ 1264722 h 2113808"/>
              <a:gd name="connsiteX76" fmla="*/ 3378530 w 5225143"/>
              <a:gd name="connsiteY76" fmla="*/ 1217221 h 2113808"/>
              <a:gd name="connsiteX77" fmla="*/ 3467595 w 5225143"/>
              <a:gd name="connsiteY77" fmla="*/ 1163782 h 2113808"/>
              <a:gd name="connsiteX78" fmla="*/ 3485408 w 5225143"/>
              <a:gd name="connsiteY78" fmla="*/ 1175658 h 2113808"/>
              <a:gd name="connsiteX79" fmla="*/ 3526972 w 5225143"/>
              <a:gd name="connsiteY79" fmla="*/ 1151907 h 2113808"/>
              <a:gd name="connsiteX80" fmla="*/ 3562598 w 5225143"/>
              <a:gd name="connsiteY80" fmla="*/ 1151907 h 2113808"/>
              <a:gd name="connsiteX81" fmla="*/ 3598224 w 5225143"/>
              <a:gd name="connsiteY81" fmla="*/ 1122219 h 2113808"/>
              <a:gd name="connsiteX82" fmla="*/ 3657600 w 5225143"/>
              <a:gd name="connsiteY82" fmla="*/ 1122219 h 2113808"/>
              <a:gd name="connsiteX83" fmla="*/ 3681351 w 5225143"/>
              <a:gd name="connsiteY83" fmla="*/ 1163782 h 2113808"/>
              <a:gd name="connsiteX84" fmla="*/ 3740728 w 5225143"/>
              <a:gd name="connsiteY84" fmla="*/ 1163782 h 2113808"/>
              <a:gd name="connsiteX85" fmla="*/ 3770416 w 5225143"/>
              <a:gd name="connsiteY85" fmla="*/ 1116281 h 2113808"/>
              <a:gd name="connsiteX86" fmla="*/ 3800104 w 5225143"/>
              <a:gd name="connsiteY86" fmla="*/ 1122219 h 2113808"/>
              <a:gd name="connsiteX87" fmla="*/ 3829793 w 5225143"/>
              <a:gd name="connsiteY87" fmla="*/ 1080655 h 2113808"/>
              <a:gd name="connsiteX88" fmla="*/ 3865419 w 5225143"/>
              <a:gd name="connsiteY88" fmla="*/ 1092530 h 2113808"/>
              <a:gd name="connsiteX89" fmla="*/ 3871356 w 5225143"/>
              <a:gd name="connsiteY89" fmla="*/ 1050967 h 2113808"/>
              <a:gd name="connsiteX90" fmla="*/ 3871356 w 5225143"/>
              <a:gd name="connsiteY90" fmla="*/ 1050967 h 2113808"/>
              <a:gd name="connsiteX91" fmla="*/ 3954483 w 5225143"/>
              <a:gd name="connsiteY91" fmla="*/ 1056904 h 2113808"/>
              <a:gd name="connsiteX92" fmla="*/ 3996047 w 5225143"/>
              <a:gd name="connsiteY92" fmla="*/ 1015341 h 2113808"/>
              <a:gd name="connsiteX93" fmla="*/ 4055424 w 5225143"/>
              <a:gd name="connsiteY93" fmla="*/ 1003465 h 2113808"/>
              <a:gd name="connsiteX94" fmla="*/ 4114800 w 5225143"/>
              <a:gd name="connsiteY94" fmla="*/ 1003465 h 2113808"/>
              <a:gd name="connsiteX95" fmla="*/ 4191990 w 5225143"/>
              <a:gd name="connsiteY95" fmla="*/ 967839 h 2113808"/>
              <a:gd name="connsiteX96" fmla="*/ 4227616 w 5225143"/>
              <a:gd name="connsiteY96" fmla="*/ 997528 h 2113808"/>
              <a:gd name="connsiteX97" fmla="*/ 4275117 w 5225143"/>
              <a:gd name="connsiteY97" fmla="*/ 973777 h 2113808"/>
              <a:gd name="connsiteX98" fmla="*/ 4322619 w 5225143"/>
              <a:gd name="connsiteY98" fmla="*/ 973777 h 2113808"/>
              <a:gd name="connsiteX99" fmla="*/ 4393870 w 5225143"/>
              <a:gd name="connsiteY99" fmla="*/ 878774 h 2113808"/>
              <a:gd name="connsiteX100" fmla="*/ 4429496 w 5225143"/>
              <a:gd name="connsiteY100" fmla="*/ 932213 h 2113808"/>
              <a:gd name="connsiteX101" fmla="*/ 4488873 w 5225143"/>
              <a:gd name="connsiteY101" fmla="*/ 837211 h 2113808"/>
              <a:gd name="connsiteX102" fmla="*/ 4536374 w 5225143"/>
              <a:gd name="connsiteY102" fmla="*/ 765959 h 2113808"/>
              <a:gd name="connsiteX103" fmla="*/ 4566063 w 5225143"/>
              <a:gd name="connsiteY103" fmla="*/ 795647 h 2113808"/>
              <a:gd name="connsiteX104" fmla="*/ 4577938 w 5225143"/>
              <a:gd name="connsiteY104" fmla="*/ 694707 h 2113808"/>
              <a:gd name="connsiteX105" fmla="*/ 4613564 w 5225143"/>
              <a:gd name="connsiteY105" fmla="*/ 718458 h 2113808"/>
              <a:gd name="connsiteX106" fmla="*/ 4690754 w 5225143"/>
              <a:gd name="connsiteY106" fmla="*/ 552203 h 2113808"/>
              <a:gd name="connsiteX107" fmla="*/ 4732317 w 5225143"/>
              <a:gd name="connsiteY107" fmla="*/ 522515 h 2113808"/>
              <a:gd name="connsiteX108" fmla="*/ 4767943 w 5225143"/>
              <a:gd name="connsiteY108" fmla="*/ 445325 h 2113808"/>
              <a:gd name="connsiteX109" fmla="*/ 4821382 w 5225143"/>
              <a:gd name="connsiteY109" fmla="*/ 415637 h 2113808"/>
              <a:gd name="connsiteX110" fmla="*/ 4886696 w 5225143"/>
              <a:gd name="connsiteY110" fmla="*/ 338447 h 2113808"/>
              <a:gd name="connsiteX111" fmla="*/ 4946073 w 5225143"/>
              <a:gd name="connsiteY111" fmla="*/ 160317 h 2113808"/>
              <a:gd name="connsiteX112" fmla="*/ 4987637 w 5225143"/>
              <a:gd name="connsiteY112" fmla="*/ 190006 h 2113808"/>
              <a:gd name="connsiteX113" fmla="*/ 5029200 w 5225143"/>
              <a:gd name="connsiteY113" fmla="*/ 59377 h 2113808"/>
              <a:gd name="connsiteX114" fmla="*/ 5124203 w 5225143"/>
              <a:gd name="connsiteY114" fmla="*/ 17813 h 2113808"/>
              <a:gd name="connsiteX115" fmla="*/ 5171704 w 5225143"/>
              <a:gd name="connsiteY115" fmla="*/ 0 h 2113808"/>
              <a:gd name="connsiteX116" fmla="*/ 5225143 w 5225143"/>
              <a:gd name="connsiteY116" fmla="*/ 124691 h 211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5225143" h="2113808">
                <a:moveTo>
                  <a:pt x="0" y="2113808"/>
                </a:moveTo>
                <a:lnTo>
                  <a:pt x="53439" y="2072245"/>
                </a:lnTo>
                <a:lnTo>
                  <a:pt x="65315" y="2072245"/>
                </a:lnTo>
                <a:lnTo>
                  <a:pt x="95003" y="2030681"/>
                </a:lnTo>
                <a:lnTo>
                  <a:pt x="130629" y="2024743"/>
                </a:lnTo>
                <a:lnTo>
                  <a:pt x="184068" y="1959429"/>
                </a:lnTo>
                <a:lnTo>
                  <a:pt x="225632" y="1935678"/>
                </a:lnTo>
                <a:lnTo>
                  <a:pt x="273133" y="1905990"/>
                </a:lnTo>
                <a:lnTo>
                  <a:pt x="302821" y="1894115"/>
                </a:lnTo>
                <a:lnTo>
                  <a:pt x="332509" y="1882239"/>
                </a:lnTo>
                <a:lnTo>
                  <a:pt x="374073" y="1858489"/>
                </a:lnTo>
                <a:lnTo>
                  <a:pt x="409699" y="1858489"/>
                </a:lnTo>
                <a:lnTo>
                  <a:pt x="451263" y="1822863"/>
                </a:lnTo>
                <a:lnTo>
                  <a:pt x="510639" y="1840676"/>
                </a:lnTo>
                <a:lnTo>
                  <a:pt x="564078" y="1799112"/>
                </a:lnTo>
                <a:lnTo>
                  <a:pt x="605642" y="1757548"/>
                </a:lnTo>
                <a:lnTo>
                  <a:pt x="665019" y="1721922"/>
                </a:lnTo>
                <a:lnTo>
                  <a:pt x="724395" y="1662546"/>
                </a:lnTo>
                <a:lnTo>
                  <a:pt x="783772" y="1668484"/>
                </a:lnTo>
                <a:lnTo>
                  <a:pt x="819398" y="1668484"/>
                </a:lnTo>
                <a:lnTo>
                  <a:pt x="872837" y="1615045"/>
                </a:lnTo>
                <a:lnTo>
                  <a:pt x="932213" y="1579419"/>
                </a:lnTo>
                <a:lnTo>
                  <a:pt x="1009403" y="1537855"/>
                </a:lnTo>
                <a:lnTo>
                  <a:pt x="1045029" y="1561606"/>
                </a:lnTo>
                <a:lnTo>
                  <a:pt x="1128156" y="1496291"/>
                </a:lnTo>
                <a:lnTo>
                  <a:pt x="1181595" y="1537855"/>
                </a:lnTo>
                <a:lnTo>
                  <a:pt x="1217221" y="1502229"/>
                </a:lnTo>
                <a:lnTo>
                  <a:pt x="1270660" y="1525980"/>
                </a:lnTo>
                <a:lnTo>
                  <a:pt x="1324099" y="1525980"/>
                </a:lnTo>
                <a:lnTo>
                  <a:pt x="1359725" y="1549730"/>
                </a:lnTo>
                <a:lnTo>
                  <a:pt x="1389413" y="1543793"/>
                </a:lnTo>
                <a:lnTo>
                  <a:pt x="1425039" y="1567543"/>
                </a:lnTo>
                <a:lnTo>
                  <a:pt x="1484416" y="1531917"/>
                </a:lnTo>
                <a:lnTo>
                  <a:pt x="1531917" y="1561606"/>
                </a:lnTo>
                <a:lnTo>
                  <a:pt x="1567543" y="1561606"/>
                </a:lnTo>
                <a:lnTo>
                  <a:pt x="1615045" y="1644733"/>
                </a:lnTo>
                <a:lnTo>
                  <a:pt x="1650670" y="1626920"/>
                </a:lnTo>
                <a:lnTo>
                  <a:pt x="1710047" y="1662546"/>
                </a:lnTo>
                <a:lnTo>
                  <a:pt x="1799112" y="1603169"/>
                </a:lnTo>
                <a:lnTo>
                  <a:pt x="1834738" y="1650671"/>
                </a:lnTo>
                <a:lnTo>
                  <a:pt x="1876302" y="1609107"/>
                </a:lnTo>
                <a:lnTo>
                  <a:pt x="1929741" y="1626920"/>
                </a:lnTo>
                <a:lnTo>
                  <a:pt x="1977242" y="1579419"/>
                </a:lnTo>
                <a:lnTo>
                  <a:pt x="2012868" y="1609107"/>
                </a:lnTo>
                <a:lnTo>
                  <a:pt x="2060369" y="1591294"/>
                </a:lnTo>
                <a:lnTo>
                  <a:pt x="2090058" y="1692234"/>
                </a:lnTo>
                <a:lnTo>
                  <a:pt x="2137559" y="1656608"/>
                </a:lnTo>
                <a:lnTo>
                  <a:pt x="2190998" y="1632858"/>
                </a:lnTo>
                <a:lnTo>
                  <a:pt x="2220686" y="1609107"/>
                </a:lnTo>
                <a:lnTo>
                  <a:pt x="2274125" y="1609107"/>
                </a:lnTo>
                <a:lnTo>
                  <a:pt x="2309751" y="1573481"/>
                </a:lnTo>
                <a:lnTo>
                  <a:pt x="2345377" y="1567543"/>
                </a:lnTo>
                <a:lnTo>
                  <a:pt x="2345377" y="1567543"/>
                </a:lnTo>
                <a:lnTo>
                  <a:pt x="2434442" y="1502229"/>
                </a:lnTo>
                <a:lnTo>
                  <a:pt x="2470068" y="1478478"/>
                </a:lnTo>
                <a:lnTo>
                  <a:pt x="2505694" y="1478478"/>
                </a:lnTo>
                <a:lnTo>
                  <a:pt x="2559133" y="1454728"/>
                </a:lnTo>
                <a:lnTo>
                  <a:pt x="2606634" y="1537855"/>
                </a:lnTo>
                <a:lnTo>
                  <a:pt x="2660073" y="1502229"/>
                </a:lnTo>
                <a:lnTo>
                  <a:pt x="2677886" y="1561606"/>
                </a:lnTo>
                <a:lnTo>
                  <a:pt x="2731325" y="1531917"/>
                </a:lnTo>
                <a:lnTo>
                  <a:pt x="2796639" y="1591294"/>
                </a:lnTo>
                <a:lnTo>
                  <a:pt x="2826328" y="1567543"/>
                </a:lnTo>
                <a:lnTo>
                  <a:pt x="2867891" y="1579419"/>
                </a:lnTo>
                <a:lnTo>
                  <a:pt x="2891642" y="1561606"/>
                </a:lnTo>
                <a:lnTo>
                  <a:pt x="2962894" y="1579419"/>
                </a:lnTo>
                <a:lnTo>
                  <a:pt x="2992582" y="1472541"/>
                </a:lnTo>
                <a:lnTo>
                  <a:pt x="3022270" y="1490354"/>
                </a:lnTo>
                <a:lnTo>
                  <a:pt x="3081647" y="1377538"/>
                </a:lnTo>
                <a:lnTo>
                  <a:pt x="3111335" y="1395351"/>
                </a:lnTo>
                <a:lnTo>
                  <a:pt x="3170712" y="1270660"/>
                </a:lnTo>
                <a:lnTo>
                  <a:pt x="3188525" y="1294411"/>
                </a:lnTo>
                <a:lnTo>
                  <a:pt x="3236026" y="1211284"/>
                </a:lnTo>
                <a:lnTo>
                  <a:pt x="3271652" y="1258785"/>
                </a:lnTo>
                <a:lnTo>
                  <a:pt x="3301341" y="1246909"/>
                </a:lnTo>
                <a:lnTo>
                  <a:pt x="3348842" y="1264722"/>
                </a:lnTo>
                <a:lnTo>
                  <a:pt x="3378530" y="1217221"/>
                </a:lnTo>
                <a:lnTo>
                  <a:pt x="3467595" y="1163782"/>
                </a:lnTo>
                <a:lnTo>
                  <a:pt x="3485408" y="1175658"/>
                </a:lnTo>
                <a:lnTo>
                  <a:pt x="3526972" y="1151907"/>
                </a:lnTo>
                <a:lnTo>
                  <a:pt x="3562598" y="1151907"/>
                </a:lnTo>
                <a:lnTo>
                  <a:pt x="3598224" y="1122219"/>
                </a:lnTo>
                <a:lnTo>
                  <a:pt x="3657600" y="1122219"/>
                </a:lnTo>
                <a:lnTo>
                  <a:pt x="3681351" y="1163782"/>
                </a:lnTo>
                <a:lnTo>
                  <a:pt x="3740728" y="1163782"/>
                </a:lnTo>
                <a:lnTo>
                  <a:pt x="3770416" y="1116281"/>
                </a:lnTo>
                <a:lnTo>
                  <a:pt x="3800104" y="1122219"/>
                </a:lnTo>
                <a:lnTo>
                  <a:pt x="3829793" y="1080655"/>
                </a:lnTo>
                <a:lnTo>
                  <a:pt x="3865419" y="1092530"/>
                </a:lnTo>
                <a:lnTo>
                  <a:pt x="3871356" y="1050967"/>
                </a:lnTo>
                <a:lnTo>
                  <a:pt x="3871356" y="1050967"/>
                </a:lnTo>
                <a:lnTo>
                  <a:pt x="3954483" y="1056904"/>
                </a:lnTo>
                <a:lnTo>
                  <a:pt x="3996047" y="1015341"/>
                </a:lnTo>
                <a:lnTo>
                  <a:pt x="4055424" y="1003465"/>
                </a:lnTo>
                <a:lnTo>
                  <a:pt x="4114800" y="1003465"/>
                </a:lnTo>
                <a:lnTo>
                  <a:pt x="4191990" y="967839"/>
                </a:lnTo>
                <a:lnTo>
                  <a:pt x="4227616" y="997528"/>
                </a:lnTo>
                <a:lnTo>
                  <a:pt x="4275117" y="973777"/>
                </a:lnTo>
                <a:lnTo>
                  <a:pt x="4322619" y="973777"/>
                </a:lnTo>
                <a:lnTo>
                  <a:pt x="4393870" y="878774"/>
                </a:lnTo>
                <a:lnTo>
                  <a:pt x="4429496" y="932213"/>
                </a:lnTo>
                <a:lnTo>
                  <a:pt x="4488873" y="837211"/>
                </a:lnTo>
                <a:lnTo>
                  <a:pt x="4536374" y="765959"/>
                </a:lnTo>
                <a:lnTo>
                  <a:pt x="4566063" y="795647"/>
                </a:lnTo>
                <a:lnTo>
                  <a:pt x="4577938" y="694707"/>
                </a:lnTo>
                <a:lnTo>
                  <a:pt x="4613564" y="718458"/>
                </a:lnTo>
                <a:lnTo>
                  <a:pt x="4690754" y="552203"/>
                </a:lnTo>
                <a:lnTo>
                  <a:pt x="4732317" y="522515"/>
                </a:lnTo>
                <a:lnTo>
                  <a:pt x="4767943" y="445325"/>
                </a:lnTo>
                <a:lnTo>
                  <a:pt x="4821382" y="415637"/>
                </a:lnTo>
                <a:lnTo>
                  <a:pt x="4886696" y="338447"/>
                </a:lnTo>
                <a:lnTo>
                  <a:pt x="4946073" y="160317"/>
                </a:lnTo>
                <a:lnTo>
                  <a:pt x="4987637" y="190006"/>
                </a:lnTo>
                <a:lnTo>
                  <a:pt x="5029200" y="59377"/>
                </a:lnTo>
                <a:lnTo>
                  <a:pt x="5124203" y="17813"/>
                </a:lnTo>
                <a:lnTo>
                  <a:pt x="5171704" y="0"/>
                </a:lnTo>
                <a:lnTo>
                  <a:pt x="5225143" y="124691"/>
                </a:lnTo>
              </a:path>
            </a:pathLst>
          </a:custGeom>
          <a:noFill/>
          <a:ln w="571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080065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618" y="568271"/>
            <a:ext cx="7772400" cy="971359"/>
          </a:xfrm>
        </p:spPr>
        <p:txBody>
          <a:bodyPr anchor="ctr"/>
          <a:lstStyle/>
          <a:p>
            <a:pPr>
              <a:lnSpc>
                <a:spcPts val="4000"/>
              </a:lnSpc>
            </a:pPr>
            <a:r>
              <a:rPr lang="en-US" dirty="0" smtClean="0"/>
              <a:t>Housing, Mortgage Defaults, </a:t>
            </a:r>
            <a:br>
              <a:rPr lang="en-US" dirty="0" smtClean="0"/>
            </a:br>
            <a:r>
              <a:rPr lang="en-US" dirty="0" smtClean="0"/>
              <a:t>and the Great Recession</a:t>
            </a:r>
            <a:endParaRPr lang="en-US" dirty="0"/>
          </a:p>
        </p:txBody>
      </p:sp>
    </p:spTree>
    <p:extLst>
      <p:ext uri="{BB962C8B-B14F-4D97-AF65-F5344CB8AC3E}">
        <p14:creationId xmlns:p14="http://schemas.microsoft.com/office/powerpoint/2010/main" val="691002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99414"/>
            <a:ext cx="8904855" cy="940034"/>
          </a:xfrm>
        </p:spPr>
        <p:txBody>
          <a:bodyPr/>
          <a:lstStyle/>
          <a:p>
            <a:pPr>
              <a:lnSpc>
                <a:spcPts val="3500"/>
              </a:lnSpc>
            </a:pPr>
            <a:r>
              <a:rPr lang="en-US" dirty="0"/>
              <a:t>Housing, Mortgage Defaults, </a:t>
            </a:r>
            <a:r>
              <a:rPr lang="en-US" dirty="0" smtClean="0"/>
              <a:t/>
            </a:r>
            <a:br>
              <a:rPr lang="en-US" dirty="0" smtClean="0"/>
            </a:br>
            <a:r>
              <a:rPr lang="en-US" dirty="0" smtClean="0"/>
              <a:t>and </a:t>
            </a:r>
            <a:r>
              <a:rPr lang="en-US" dirty="0"/>
              <a:t>the </a:t>
            </a:r>
            <a:r>
              <a:rPr lang="en-US" dirty="0" smtClean="0"/>
              <a:t>Great Recession</a:t>
            </a:r>
            <a:endParaRPr lang="en-US" dirty="0"/>
          </a:p>
        </p:txBody>
      </p:sp>
      <p:sp>
        <p:nvSpPr>
          <p:cNvPr id="3" name="Content Placeholder 2"/>
          <p:cNvSpPr>
            <a:spLocks noGrp="1"/>
          </p:cNvSpPr>
          <p:nvPr>
            <p:ph idx="1"/>
          </p:nvPr>
        </p:nvSpPr>
        <p:spPr>
          <a:xfrm>
            <a:off x="135751" y="1110355"/>
            <a:ext cx="8783869" cy="5266999"/>
          </a:xfrm>
        </p:spPr>
        <p:txBody>
          <a:bodyPr/>
          <a:lstStyle/>
          <a:p>
            <a:pPr>
              <a:lnSpc>
                <a:spcPct val="90000"/>
              </a:lnSpc>
            </a:pPr>
            <a:r>
              <a:rPr lang="en-US" dirty="0">
                <a:solidFill>
                  <a:schemeClr val="tx1"/>
                </a:solidFill>
                <a:ea typeface="Times New Roman" pitchFamily="28" charset="0"/>
              </a:rPr>
              <a:t>Regulations that eroded lending standards, the Fed’s interest rate policy, imprudent leverage lending by banks with the help of security rating firms, and the growth of household debt combined to create the </a:t>
            </a:r>
            <a:r>
              <a:rPr lang="en-US" dirty="0" smtClean="0">
                <a:solidFill>
                  <a:schemeClr val="tx1"/>
                </a:solidFill>
                <a:ea typeface="Times New Roman" pitchFamily="28" charset="0"/>
              </a:rPr>
              <a:t>2008 financial crisis.</a:t>
            </a:r>
          </a:p>
          <a:p>
            <a:pPr>
              <a:lnSpc>
                <a:spcPct val="90000"/>
              </a:lnSpc>
            </a:pPr>
            <a:r>
              <a:rPr lang="en-US" dirty="0" smtClean="0">
                <a:solidFill>
                  <a:schemeClr val="tx1"/>
                </a:solidFill>
                <a:ea typeface="Times New Roman" pitchFamily="28" charset="0"/>
              </a:rPr>
              <a:t>Mortgage</a:t>
            </a:r>
            <a:r>
              <a:rPr lang="en-US" dirty="0">
                <a:solidFill>
                  <a:schemeClr val="tx1"/>
                </a:solidFill>
                <a:ea typeface="Times New Roman" pitchFamily="28" charset="0"/>
              </a:rPr>
              <a:t>-backed securities were marketed throughout the world, and as default rates rose, the value of the securities plummeted and the crisis spread around the </a:t>
            </a:r>
            <a:r>
              <a:rPr lang="en-US" dirty="0" smtClean="0">
                <a:solidFill>
                  <a:schemeClr val="tx1"/>
                </a:solidFill>
                <a:ea typeface="Times New Roman" pitchFamily="28" charset="0"/>
              </a:rPr>
              <a:t>world.</a:t>
            </a:r>
            <a:endParaRPr lang="en-US" dirty="0">
              <a:solidFill>
                <a:schemeClr val="tx1"/>
              </a:solidFill>
              <a:ea typeface="Times New Roman" pitchFamily="28" charset="0"/>
            </a:endParaRPr>
          </a:p>
          <a:p>
            <a:pPr>
              <a:lnSpc>
                <a:spcPct val="90000"/>
              </a:lnSpc>
            </a:pPr>
            <a:r>
              <a:rPr lang="en-US" dirty="0" smtClean="0">
                <a:solidFill>
                  <a:schemeClr val="tx1"/>
                </a:solidFill>
                <a:ea typeface="Times New Roman" pitchFamily="28" charset="0"/>
              </a:rPr>
              <a:t>Default </a:t>
            </a:r>
            <a:r>
              <a:rPr lang="en-US" dirty="0">
                <a:solidFill>
                  <a:schemeClr val="tx1"/>
                </a:solidFill>
                <a:ea typeface="Times New Roman" pitchFamily="28" charset="0"/>
              </a:rPr>
              <a:t>and foreclosure rates rose well before the recession started in December 2007, indicating that it was the housing crisis that caused the recession, not the other way </a:t>
            </a:r>
            <a:r>
              <a:rPr lang="en-US" dirty="0" smtClean="0">
                <a:solidFill>
                  <a:schemeClr val="tx1"/>
                </a:solidFill>
                <a:ea typeface="Times New Roman" pitchFamily="28" charset="0"/>
              </a:rPr>
              <a:t>around</a:t>
            </a:r>
            <a:r>
              <a:rPr lang="en-US" dirty="0">
                <a:solidFill>
                  <a:schemeClr val="tx1"/>
                </a:solidFill>
                <a:ea typeface="Times New Roman" pitchFamily="28" charset="0"/>
              </a:rPr>
              <a:t>.</a:t>
            </a:r>
          </a:p>
        </p:txBody>
      </p:sp>
    </p:spTree>
    <p:extLst>
      <p:ext uri="{BB962C8B-B14F-4D97-AF65-F5344CB8AC3E}">
        <p14:creationId xmlns:p14="http://schemas.microsoft.com/office/powerpoint/2010/main" val="17340167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618" y="568271"/>
            <a:ext cx="7772400" cy="971359"/>
          </a:xfrm>
        </p:spPr>
        <p:txBody>
          <a:bodyPr anchor="ctr"/>
          <a:lstStyle/>
          <a:p>
            <a:pPr>
              <a:lnSpc>
                <a:spcPts val="4000"/>
              </a:lnSpc>
            </a:pPr>
            <a:r>
              <a:rPr lang="en-US" dirty="0" smtClean="0"/>
              <a:t>Continuing Impact </a:t>
            </a:r>
            <a:br>
              <a:rPr lang="en-US" dirty="0" smtClean="0"/>
            </a:br>
            <a:r>
              <a:rPr lang="en-US" dirty="0" smtClean="0"/>
              <a:t>of the Great Recession</a:t>
            </a:r>
            <a:endParaRPr lang="en-US" dirty="0"/>
          </a:p>
        </p:txBody>
      </p:sp>
    </p:spTree>
    <p:extLst>
      <p:ext uri="{BB962C8B-B14F-4D97-AF65-F5344CB8AC3E}">
        <p14:creationId xmlns:p14="http://schemas.microsoft.com/office/powerpoint/2010/main" val="420719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24418"/>
            <a:ext cx="8904855" cy="558104"/>
          </a:xfrm>
        </p:spPr>
        <p:txBody>
          <a:bodyPr/>
          <a:lstStyle/>
          <a:p>
            <a:pPr>
              <a:lnSpc>
                <a:spcPts val="3500"/>
              </a:lnSpc>
            </a:pPr>
            <a:r>
              <a:rPr lang="en-US" dirty="0" smtClean="0"/>
              <a:t>Continuing Impact </a:t>
            </a:r>
            <a:r>
              <a:rPr lang="en-US" smtClean="0"/>
              <a:t>of the</a:t>
            </a:r>
            <a:br>
              <a:rPr lang="en-US" smtClean="0"/>
            </a:br>
            <a:r>
              <a:rPr lang="en-US" smtClean="0"/>
              <a:t>Great Recession</a:t>
            </a:r>
            <a:endParaRPr lang="en-US" dirty="0"/>
          </a:p>
        </p:txBody>
      </p:sp>
      <p:sp>
        <p:nvSpPr>
          <p:cNvPr id="3" name="Content Placeholder 2"/>
          <p:cNvSpPr>
            <a:spLocks noGrp="1"/>
          </p:cNvSpPr>
          <p:nvPr>
            <p:ph idx="1"/>
          </p:nvPr>
        </p:nvSpPr>
        <p:spPr>
          <a:xfrm>
            <a:off x="135751" y="1110355"/>
            <a:ext cx="8888673" cy="5060810"/>
          </a:xfrm>
        </p:spPr>
        <p:txBody>
          <a:bodyPr/>
          <a:lstStyle/>
          <a:p>
            <a:r>
              <a:rPr lang="en-US" dirty="0" smtClean="0">
                <a:ea typeface="Times New Roman" pitchFamily="28" charset="0"/>
              </a:rPr>
              <a:t>With the Treasury takeover of Fannie Mae and Freddie Mac, the mortgage lending market has, essentially, been nationalized. 90% of the new mortgages for housing are currently financed by the Federal Government.</a:t>
            </a:r>
          </a:p>
          <a:p>
            <a:r>
              <a:rPr lang="en-US" dirty="0">
                <a:ea typeface="Times New Roman" pitchFamily="28" charset="0"/>
              </a:rPr>
              <a:t>The housing crisis and Great Recession were a reflection of perverse incentives generated by public policy. Examples include: tax-deductibility of mortgage interest, low-down payment loans, and failure to hold loan originators responsible for the quality of their loans. While corrective action is needed, to date little has been done.</a:t>
            </a:r>
          </a:p>
          <a:p>
            <a:endParaRPr lang="en-US" dirty="0" smtClean="0">
              <a:ea typeface="Times New Roman" pitchFamily="28" charset="0"/>
            </a:endParaRPr>
          </a:p>
        </p:txBody>
      </p:sp>
    </p:spTree>
    <p:extLst>
      <p:ext uri="{BB962C8B-B14F-4D97-AF65-F5344CB8AC3E}">
        <p14:creationId xmlns:p14="http://schemas.microsoft.com/office/powerpoint/2010/main" val="18163227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266626"/>
          </a:xfrm>
        </p:spPr>
        <p:txBody>
          <a:bodyPr/>
          <a:lstStyle/>
          <a:p>
            <a:pPr marL="341313" indent="-341313">
              <a:buAutoNum type="arabicPeriod"/>
            </a:pPr>
            <a:r>
              <a:rPr lang="en-US" dirty="0" smtClean="0">
                <a:solidFill>
                  <a:srgbClr val="32302A"/>
                </a:solidFill>
              </a:rPr>
              <a:t>Many </a:t>
            </a:r>
            <a:r>
              <a:rPr lang="en-US" dirty="0">
                <a:solidFill>
                  <a:srgbClr val="32302A"/>
                </a:solidFill>
              </a:rPr>
              <a:t>politicians have responded to the financial crisis by calling for more regulations and closer oversight of banks. </a:t>
            </a:r>
            <a:r>
              <a:rPr lang="en-US" dirty="0" smtClean="0">
                <a:solidFill>
                  <a:srgbClr val="32302A"/>
                </a:solidFill>
              </a:rPr>
              <a:t>Do </a:t>
            </a:r>
            <a:r>
              <a:rPr lang="en-US" dirty="0">
                <a:solidFill>
                  <a:srgbClr val="32302A"/>
                </a:solidFill>
              </a:rPr>
              <a:t>you think more regulation will prevent the occurrence of another financial crisis? </a:t>
            </a:r>
            <a:r>
              <a:rPr lang="en-US" dirty="0" smtClean="0">
                <a:solidFill>
                  <a:srgbClr val="32302A"/>
                </a:solidFill>
              </a:rPr>
              <a:t>Why </a:t>
            </a:r>
            <a:r>
              <a:rPr lang="en-US" dirty="0">
                <a:solidFill>
                  <a:srgbClr val="32302A"/>
                </a:solidFill>
              </a:rPr>
              <a:t>or why not</a:t>
            </a:r>
            <a:r>
              <a:rPr lang="en-US" dirty="0" smtClean="0">
                <a:solidFill>
                  <a:srgbClr val="32302A"/>
                </a:solidFill>
              </a:rPr>
              <a:t>?</a:t>
            </a:r>
            <a:br>
              <a:rPr lang="en-US" dirty="0" smtClean="0">
                <a:solidFill>
                  <a:srgbClr val="32302A"/>
                </a:solidFill>
              </a:rPr>
            </a:br>
            <a:endParaRPr lang="en-US" sz="1000" dirty="0">
              <a:solidFill>
                <a:srgbClr val="32302A"/>
              </a:solidFill>
            </a:endParaRPr>
          </a:p>
          <a:p>
            <a:pPr marL="341313" indent="-341313">
              <a:buAutoNum type="arabicPeriod"/>
            </a:pPr>
            <a:r>
              <a:rPr lang="en-US" dirty="0" smtClean="0">
                <a:solidFill>
                  <a:srgbClr val="32302A"/>
                </a:solidFill>
              </a:rPr>
              <a:t>Was </a:t>
            </a:r>
            <a:r>
              <a:rPr lang="en-US" dirty="0">
                <a:solidFill>
                  <a:srgbClr val="32302A"/>
                </a:solidFill>
              </a:rPr>
              <a:t>the 2008 crisis a failure of markets or </a:t>
            </a:r>
            <a:r>
              <a:rPr lang="en-US" dirty="0" smtClean="0">
                <a:solidFill>
                  <a:srgbClr val="32302A"/>
                </a:solidFill>
              </a:rPr>
              <a:t>government</a:t>
            </a:r>
            <a:r>
              <a:rPr lang="en-US" dirty="0">
                <a:solidFill>
                  <a:srgbClr val="32302A"/>
                </a:solidFill>
              </a:rPr>
              <a:t>?  Why</a:t>
            </a:r>
            <a:r>
              <a:rPr lang="en-US" dirty="0" smtClean="0">
                <a:solidFill>
                  <a:srgbClr val="32302A"/>
                </a:solidFill>
              </a:rPr>
              <a:t>?</a:t>
            </a:r>
            <a:br>
              <a:rPr lang="en-US" dirty="0" smtClean="0">
                <a:solidFill>
                  <a:srgbClr val="32302A"/>
                </a:solidFill>
              </a:rPr>
            </a:br>
            <a:endParaRPr lang="en-US" sz="1000" dirty="0">
              <a:solidFill>
                <a:srgbClr val="32302A"/>
              </a:solidFill>
            </a:endParaRPr>
          </a:p>
          <a:p>
            <a:pPr marL="341313" indent="-341313">
              <a:buAutoNum type="arabicPeriod"/>
            </a:pPr>
            <a:r>
              <a:rPr lang="en-US" dirty="0" smtClean="0">
                <a:solidFill>
                  <a:srgbClr val="32302A"/>
                </a:solidFill>
              </a:rPr>
              <a:t>The </a:t>
            </a:r>
            <a:r>
              <a:rPr lang="en-US" dirty="0">
                <a:solidFill>
                  <a:srgbClr val="32302A"/>
                </a:solidFill>
              </a:rPr>
              <a:t>Federal Reserve and </a:t>
            </a:r>
            <a:r>
              <a:rPr lang="en-US" dirty="0" smtClean="0">
                <a:solidFill>
                  <a:srgbClr val="32302A"/>
                </a:solidFill>
              </a:rPr>
              <a:t>Treasury </a:t>
            </a:r>
            <a:r>
              <a:rPr lang="en-US" dirty="0">
                <a:solidFill>
                  <a:srgbClr val="32302A"/>
                </a:solidFill>
              </a:rPr>
              <a:t>provided bailouts to Fannie and Freddie, Wall Street investment banks, </a:t>
            </a:r>
            <a:r>
              <a:rPr lang="en-US" dirty="0" smtClean="0">
                <a:solidFill>
                  <a:srgbClr val="32302A"/>
                </a:solidFill>
              </a:rPr>
              <a:t>and </a:t>
            </a:r>
            <a:r>
              <a:rPr lang="en-US" dirty="0">
                <a:solidFill>
                  <a:srgbClr val="32302A"/>
                </a:solidFill>
              </a:rPr>
              <a:t>large commercial banks. </a:t>
            </a:r>
            <a:r>
              <a:rPr lang="en-US" dirty="0" smtClean="0">
                <a:solidFill>
                  <a:srgbClr val="32302A"/>
                </a:solidFill>
              </a:rPr>
              <a:t>Many </a:t>
            </a:r>
            <a:r>
              <a:rPr lang="en-US" dirty="0">
                <a:solidFill>
                  <a:srgbClr val="32302A"/>
                </a:solidFill>
              </a:rPr>
              <a:t>of these firms were insolvent</a:t>
            </a:r>
            <a:r>
              <a:rPr lang="en-US" dirty="0" smtClean="0">
                <a:solidFill>
                  <a:srgbClr val="32302A"/>
                </a:solidFill>
              </a:rPr>
              <a:t>. Why </a:t>
            </a:r>
            <a:r>
              <a:rPr lang="en-US" dirty="0">
                <a:solidFill>
                  <a:srgbClr val="32302A"/>
                </a:solidFill>
              </a:rPr>
              <a:t>didn’t they go into bankruptcy and have their assets liquidated?</a:t>
            </a:r>
          </a:p>
        </p:txBody>
      </p:sp>
    </p:spTree>
    <p:extLst>
      <p:ext uri="{BB962C8B-B14F-4D97-AF65-F5344CB8AC3E}">
        <p14:creationId xmlns:p14="http://schemas.microsoft.com/office/powerpoint/2010/main" val="4054438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1921641"/>
          </a:xfrm>
        </p:spPr>
        <p:txBody>
          <a:bodyPr/>
          <a:lstStyle/>
          <a:p>
            <a:pPr marL="347663" indent="-347663">
              <a:buNone/>
            </a:pPr>
            <a:r>
              <a:rPr lang="en-US" dirty="0">
                <a:solidFill>
                  <a:srgbClr val="32302A"/>
                </a:solidFill>
              </a:rPr>
              <a:t>4. Did political action save us from the disastrous consequences of the 2008 crisis? </a:t>
            </a:r>
            <a:r>
              <a:rPr lang="en-US" dirty="0" smtClean="0">
                <a:solidFill>
                  <a:srgbClr val="32302A"/>
                </a:solidFill>
              </a:rPr>
              <a:t>Did </a:t>
            </a:r>
            <a:r>
              <a:rPr lang="en-US" dirty="0">
                <a:solidFill>
                  <a:srgbClr val="32302A"/>
                </a:solidFill>
              </a:rPr>
              <a:t>the politicians inadvertently cause the crisis and then attempt to shift the blame elsewhere?</a:t>
            </a:r>
          </a:p>
        </p:txBody>
      </p:sp>
    </p:spTree>
    <p:extLst>
      <p:ext uri="{BB962C8B-B14F-4D97-AF65-F5344CB8AC3E}">
        <p14:creationId xmlns:p14="http://schemas.microsoft.com/office/powerpoint/2010/main" val="30973628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1408176" y="2074993"/>
            <a:ext cx="6227064"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Special Topic 5</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1238312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4126"/>
            <a:ext cx="7772400" cy="1135482"/>
          </a:xfrm>
        </p:spPr>
        <p:txBody>
          <a:bodyPr anchor="ctr"/>
          <a:lstStyle/>
          <a:p>
            <a:pPr>
              <a:lnSpc>
                <a:spcPts val="4000"/>
              </a:lnSpc>
            </a:pPr>
            <a:r>
              <a:rPr lang="en-US" dirty="0"/>
              <a:t>Key Events </a:t>
            </a:r>
            <a:r>
              <a:rPr lang="en-US" dirty="0" smtClean="0"/>
              <a:t/>
            </a:r>
            <a:br>
              <a:rPr lang="en-US" dirty="0" smtClean="0"/>
            </a:br>
            <a:r>
              <a:rPr lang="en-US" dirty="0" smtClean="0"/>
              <a:t>Leading </a:t>
            </a:r>
            <a:r>
              <a:rPr lang="en-US" dirty="0"/>
              <a:t>up to the Crisis</a:t>
            </a:r>
          </a:p>
        </p:txBody>
      </p:sp>
    </p:spTree>
    <p:extLst>
      <p:ext uri="{BB962C8B-B14F-4D97-AF65-F5344CB8AC3E}">
        <p14:creationId xmlns:p14="http://schemas.microsoft.com/office/powerpoint/2010/main" val="2768784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13014"/>
            <a:ext cx="8783869" cy="2169472"/>
          </a:xfrm>
        </p:spPr>
        <p:txBody>
          <a:bodyPr/>
          <a:lstStyle/>
          <a:p>
            <a:pPr>
              <a:lnSpc>
                <a:spcPct val="90000"/>
              </a:lnSpc>
            </a:pPr>
            <a:r>
              <a:rPr lang="en-US" dirty="0">
                <a:solidFill>
                  <a:schemeClr val="tx1"/>
                </a:solidFill>
                <a:ea typeface="Times New Roman" pitchFamily="28" charset="0"/>
              </a:rPr>
              <a:t>Boom and bust in housing prices</a:t>
            </a:r>
          </a:p>
          <a:p>
            <a:pPr>
              <a:lnSpc>
                <a:spcPct val="90000"/>
              </a:lnSpc>
            </a:pPr>
            <a:r>
              <a:rPr lang="en-US" dirty="0">
                <a:solidFill>
                  <a:schemeClr val="tx1"/>
                </a:solidFill>
                <a:ea typeface="Times New Roman" pitchFamily="28" charset="0"/>
              </a:rPr>
              <a:t>Rising default and foreclosure rates</a:t>
            </a:r>
          </a:p>
          <a:p>
            <a:pPr>
              <a:lnSpc>
                <a:spcPct val="90000"/>
              </a:lnSpc>
            </a:pPr>
            <a:r>
              <a:rPr lang="en-US" dirty="0">
                <a:solidFill>
                  <a:schemeClr val="tx1"/>
                </a:solidFill>
                <a:ea typeface="Times New Roman" pitchFamily="28" charset="0"/>
              </a:rPr>
              <a:t>Sharp downturn in the stock market</a:t>
            </a:r>
          </a:p>
          <a:p>
            <a:pPr>
              <a:lnSpc>
                <a:spcPct val="90000"/>
              </a:lnSpc>
            </a:pPr>
            <a:r>
              <a:rPr lang="en-US" dirty="0">
                <a:solidFill>
                  <a:schemeClr val="tx1"/>
                </a:solidFill>
                <a:ea typeface="Times New Roman" pitchFamily="28" charset="0"/>
              </a:rPr>
              <a:t>Soaring prices of crude oil and other energy sources</a:t>
            </a:r>
          </a:p>
        </p:txBody>
      </p:sp>
      <p:sp>
        <p:nvSpPr>
          <p:cNvPr id="6" name="Title 1"/>
          <p:cNvSpPr>
            <a:spLocks noGrp="1"/>
          </p:cNvSpPr>
          <p:nvPr>
            <p:ph type="title"/>
          </p:nvPr>
        </p:nvSpPr>
        <p:spPr>
          <a:xfrm>
            <a:off x="119569" y="428598"/>
            <a:ext cx="8904855" cy="649224"/>
          </a:xfrm>
        </p:spPr>
        <p:txBody>
          <a:bodyPr/>
          <a:lstStyle/>
          <a:p>
            <a:r>
              <a:rPr lang="en-US" dirty="0"/>
              <a:t>Key Events Leading Up to the Crisis</a:t>
            </a:r>
          </a:p>
        </p:txBody>
      </p:sp>
    </p:spTree>
    <p:extLst>
      <p:ext uri="{BB962C8B-B14F-4D97-AF65-F5344CB8AC3E}">
        <p14:creationId xmlns:p14="http://schemas.microsoft.com/office/powerpoint/2010/main" val="1482848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1014" y="1183652"/>
            <a:ext cx="8696185" cy="3388335"/>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13" name="Rectangle 12"/>
          <p:cNvSpPr/>
          <p:nvPr/>
        </p:nvSpPr>
        <p:spPr>
          <a:xfrm>
            <a:off x="139612" y="4635538"/>
            <a:ext cx="8759772" cy="1560684"/>
          </a:xfrm>
          <a:prstGeom prst="rect">
            <a:avLst/>
          </a:prstGeom>
        </p:spPr>
        <p:txBody>
          <a:bodyPr wrap="square">
            <a:spAutoFit/>
          </a:bodyPr>
          <a:lstStyle/>
          <a:p>
            <a:pPr>
              <a:lnSpc>
                <a:spcPct val="90000"/>
              </a:lnSpc>
              <a:spcBef>
                <a:spcPts val="600"/>
              </a:spcBef>
            </a:pPr>
            <a:r>
              <a:rPr lang="en-US" sz="2500" dirty="0" smtClean="0">
                <a:latin typeface="+mj-lt"/>
                <a:cs typeface="Times New Roman" pitchFamily="18" charset="0"/>
              </a:rPr>
              <a:t>                                                                                                          </a:t>
            </a:r>
            <a:r>
              <a:rPr lang="en-US" sz="2500" dirty="0">
                <a:latin typeface="+mj-lt"/>
                <a:cs typeface="Times New Roman" pitchFamily="18" charset="0"/>
              </a:rPr>
              <a:t> </a:t>
            </a:r>
            <a:r>
              <a:rPr lang="en-US" sz="2500" dirty="0" smtClean="0">
                <a:latin typeface="+mj-lt"/>
                <a:cs typeface="Times New Roman" pitchFamily="18" charset="0"/>
              </a:rPr>
              <a:t>but </a:t>
            </a:r>
            <a:br>
              <a:rPr lang="en-US" sz="2500" dirty="0" smtClean="0">
                <a:latin typeface="+mj-lt"/>
                <a:cs typeface="Times New Roman" pitchFamily="18" charset="0"/>
              </a:rPr>
            </a:br>
            <a:r>
              <a:rPr lang="en-US" sz="2500" dirty="0" smtClean="0">
                <a:latin typeface="+mj-lt"/>
                <a:cs typeface="Times New Roman" pitchFamily="18" charset="0"/>
              </a:rPr>
              <a:t>     began to </a:t>
            </a:r>
            <a:r>
              <a:rPr lang="en-US" sz="2500" dirty="0">
                <a:latin typeface="+mj-lt"/>
                <a:cs typeface="Times New Roman" pitchFamily="18" charset="0"/>
              </a:rPr>
              <a:t>rise toward </a:t>
            </a:r>
            <a:r>
              <a:rPr lang="en-US" sz="2500" dirty="0" smtClean="0">
                <a:latin typeface="+mj-lt"/>
                <a:cs typeface="Times New Roman" pitchFamily="18" charset="0"/>
              </a:rPr>
              <a:t>the end </a:t>
            </a:r>
            <a:r>
              <a:rPr lang="en-US" sz="2500" dirty="0">
                <a:latin typeface="+mj-lt"/>
                <a:cs typeface="Times New Roman" pitchFamily="18" charset="0"/>
              </a:rPr>
              <a:t>of the </a:t>
            </a:r>
            <a:r>
              <a:rPr lang="en-US" sz="2500" dirty="0" smtClean="0">
                <a:latin typeface="+mj-lt"/>
                <a:cs typeface="Times New Roman" pitchFamily="18" charset="0"/>
              </a:rPr>
              <a:t>decade.</a:t>
            </a:r>
          </a:p>
          <a:p>
            <a:pPr marL="342900" indent="-342900">
              <a:lnSpc>
                <a:spcPct val="90000"/>
              </a:lnSpc>
              <a:spcBef>
                <a:spcPts val="600"/>
              </a:spcBef>
              <a:buFont typeface="Arial" panose="020B0604020202020204" pitchFamily="34" charset="0"/>
              <a:buChar char="•"/>
            </a:pPr>
            <a:r>
              <a:rPr lang="en-US" sz="2500" dirty="0" smtClean="0">
                <a:latin typeface="+mj-lt"/>
                <a:cs typeface="Times New Roman" pitchFamily="18" charset="0"/>
              </a:rPr>
              <a:t>Between </a:t>
            </a:r>
            <a:r>
              <a:rPr lang="en-US" sz="2500" dirty="0">
                <a:latin typeface="+mj-lt"/>
                <a:cs typeface="Times New Roman" pitchFamily="18" charset="0"/>
              </a:rPr>
              <a:t>Jan. 2002 and mid-year 2006, housing prices increased by a whopping 87%</a:t>
            </a:r>
          </a:p>
        </p:txBody>
      </p:sp>
      <p:sp>
        <p:nvSpPr>
          <p:cNvPr id="61" name="Text Box 10"/>
          <p:cNvSpPr txBox="1">
            <a:spLocks noChangeArrowheads="1"/>
          </p:cNvSpPr>
          <p:nvPr/>
        </p:nvSpPr>
        <p:spPr bwMode="auto">
          <a:xfrm>
            <a:off x="143044" y="4632760"/>
            <a:ext cx="8583040" cy="444994"/>
          </a:xfrm>
          <a:prstGeom prst="rect">
            <a:avLst/>
          </a:prstGeom>
          <a:noFill/>
          <a:ln w="9525">
            <a:noFill/>
            <a:miter lim="800000"/>
            <a:headEnd/>
            <a:tailEnd/>
          </a:ln>
        </p:spPr>
        <p:txBody>
          <a:bodyPr wrap="square">
            <a:prstTxWarp prst="textNoShape">
              <a:avLst/>
            </a:prstTxWarp>
            <a:spAutoFit/>
          </a:bodyPr>
          <a:lstStyle/>
          <a:p>
            <a:pPr marL="342900" indent="-342900">
              <a:lnSpc>
                <a:spcPct val="90000"/>
              </a:lnSpc>
              <a:spcBef>
                <a:spcPts val="600"/>
              </a:spcBef>
              <a:buFont typeface="Arial" panose="020B0604020202020204" pitchFamily="34" charset="0"/>
              <a:buChar char="•"/>
            </a:pPr>
            <a:r>
              <a:rPr lang="en-US" sz="2500" dirty="0">
                <a:latin typeface="+mj-lt"/>
                <a:cs typeface="Times New Roman" pitchFamily="18" charset="0"/>
              </a:rPr>
              <a:t>Housing prices were relatively stable during the </a:t>
            </a:r>
            <a:r>
              <a:rPr lang="en-US" sz="2500" dirty="0" smtClean="0">
                <a:latin typeface="+mj-lt"/>
                <a:cs typeface="Times New Roman" pitchFamily="18" charset="0"/>
              </a:rPr>
              <a:t>1990s … </a:t>
            </a:r>
            <a:endParaRPr lang="en-US" sz="2500" dirty="0">
              <a:latin typeface="+mj-lt"/>
              <a:cs typeface="Times New Roman" pitchFamily="18" charset="0"/>
            </a:endParaRPr>
          </a:p>
        </p:txBody>
      </p:sp>
      <p:sp>
        <p:nvSpPr>
          <p:cNvPr id="267" name="Title 1"/>
          <p:cNvSpPr>
            <a:spLocks noGrp="1"/>
          </p:cNvSpPr>
          <p:nvPr>
            <p:ph type="title"/>
          </p:nvPr>
        </p:nvSpPr>
        <p:spPr>
          <a:xfrm>
            <a:off x="119569" y="429808"/>
            <a:ext cx="8904855" cy="596684"/>
          </a:xfrm>
        </p:spPr>
        <p:txBody>
          <a:bodyPr/>
          <a:lstStyle/>
          <a:p>
            <a:r>
              <a:rPr lang="en-US" dirty="0"/>
              <a:t>Change in Housing Prices, 1987-2008</a:t>
            </a:r>
          </a:p>
        </p:txBody>
      </p:sp>
      <p:sp>
        <p:nvSpPr>
          <p:cNvPr id="51" name="Rectangle 35"/>
          <p:cNvSpPr>
            <a:spLocks noChangeArrowheads="1"/>
          </p:cNvSpPr>
          <p:nvPr/>
        </p:nvSpPr>
        <p:spPr bwMode="auto">
          <a:xfrm>
            <a:off x="3882199" y="1245892"/>
            <a:ext cx="1944507" cy="461665"/>
          </a:xfrm>
          <a:prstGeom prst="rect">
            <a:avLst/>
          </a:prstGeom>
          <a:noFill/>
          <a:ln w="9525">
            <a:noFill/>
            <a:miter lim="800000"/>
            <a:headEnd/>
            <a:tailEnd/>
          </a:ln>
          <a:effectLst/>
        </p:spPr>
        <p:txBody>
          <a:bodyPr wrap="none">
            <a:prstTxWarp prst="textNoShape">
              <a:avLst/>
            </a:prstTxWarp>
            <a:spAutoFit/>
          </a:bodyPr>
          <a:lstStyle/>
          <a:p>
            <a:pPr algn="ctr">
              <a:lnSpc>
                <a:spcPct val="80000"/>
              </a:lnSpc>
            </a:pPr>
            <a:r>
              <a:rPr kumimoji="0" lang="en-US" sz="1600" i="1" dirty="0" smtClean="0">
                <a:solidFill>
                  <a:srgbClr val="000000"/>
                </a:solidFill>
                <a:latin typeface="+mj-lt"/>
                <a:cs typeface="Times New Roman" pitchFamily="18" charset="0"/>
              </a:rPr>
              <a:t>Housing Prices</a:t>
            </a:r>
            <a:br>
              <a:rPr kumimoji="0" lang="en-US" sz="1600" i="1" dirty="0" smtClean="0">
                <a:solidFill>
                  <a:srgbClr val="000000"/>
                </a:solidFill>
                <a:latin typeface="+mj-lt"/>
                <a:cs typeface="Times New Roman" pitchFamily="18" charset="0"/>
              </a:rPr>
            </a:br>
            <a:r>
              <a:rPr kumimoji="0" lang="en-US" sz="1400" i="1" dirty="0" smtClean="0">
                <a:solidFill>
                  <a:srgbClr val="000000"/>
                </a:solidFill>
                <a:latin typeface="+mj-lt"/>
                <a:cs typeface="Times New Roman" pitchFamily="18" charset="0"/>
              </a:rPr>
              <a:t>(annual percent change)</a:t>
            </a:r>
            <a:endParaRPr kumimoji="0" lang="en-US" sz="1200" i="1" dirty="0">
              <a:solidFill>
                <a:srgbClr val="000000"/>
              </a:solidFill>
              <a:latin typeface="+mj-lt"/>
              <a:cs typeface="Times New Roman" pitchFamily="18" charset="0"/>
            </a:endParaRPr>
          </a:p>
        </p:txBody>
      </p:sp>
      <p:cxnSp>
        <p:nvCxnSpPr>
          <p:cNvPr id="6" name="Straight Connector 5"/>
          <p:cNvCxnSpPr/>
          <p:nvPr/>
        </p:nvCxnSpPr>
        <p:spPr>
          <a:xfrm>
            <a:off x="708011" y="1504022"/>
            <a:ext cx="0" cy="278098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8011" y="2894514"/>
            <a:ext cx="8055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804789" y="2346218"/>
            <a:ext cx="196482" cy="508958"/>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8" name="Rectangle 37"/>
          <p:cNvSpPr/>
          <p:nvPr/>
        </p:nvSpPr>
        <p:spPr>
          <a:xfrm>
            <a:off x="1176287" y="2255746"/>
            <a:ext cx="196482" cy="599430"/>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9" name="Rectangle 38"/>
          <p:cNvSpPr/>
          <p:nvPr/>
        </p:nvSpPr>
        <p:spPr>
          <a:xfrm>
            <a:off x="1547760" y="2555462"/>
            <a:ext cx="196482" cy="299714"/>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0" name="Rectangle 39"/>
          <p:cNvSpPr/>
          <p:nvPr/>
        </p:nvSpPr>
        <p:spPr>
          <a:xfrm>
            <a:off x="1914958" y="2933429"/>
            <a:ext cx="196482" cy="158930"/>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1" name="Rectangle 40"/>
          <p:cNvSpPr/>
          <p:nvPr/>
        </p:nvSpPr>
        <p:spPr>
          <a:xfrm>
            <a:off x="2289176" y="2775711"/>
            <a:ext cx="196482" cy="79465"/>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2" name="Rectangle 41"/>
          <p:cNvSpPr/>
          <p:nvPr/>
        </p:nvSpPr>
        <p:spPr>
          <a:xfrm>
            <a:off x="2651852" y="2827744"/>
            <a:ext cx="196482" cy="27432"/>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3" name="Rectangle 42"/>
          <p:cNvSpPr/>
          <p:nvPr/>
        </p:nvSpPr>
        <p:spPr>
          <a:xfrm>
            <a:off x="3008314" y="2673755"/>
            <a:ext cx="196482" cy="181421"/>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4" name="Rectangle 43"/>
          <p:cNvSpPr/>
          <p:nvPr/>
        </p:nvSpPr>
        <p:spPr>
          <a:xfrm>
            <a:off x="3366269" y="2745448"/>
            <a:ext cx="196482" cy="109728"/>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5" name="Rectangle 44"/>
          <p:cNvSpPr/>
          <p:nvPr/>
        </p:nvSpPr>
        <p:spPr>
          <a:xfrm>
            <a:off x="3741159" y="2690584"/>
            <a:ext cx="196482" cy="164592"/>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6" name="Rectangle 45"/>
          <p:cNvSpPr/>
          <p:nvPr/>
        </p:nvSpPr>
        <p:spPr>
          <a:xfrm>
            <a:off x="4099114" y="2674204"/>
            <a:ext cx="196482" cy="180972"/>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7" name="Rectangle 46"/>
          <p:cNvSpPr/>
          <p:nvPr/>
        </p:nvSpPr>
        <p:spPr>
          <a:xfrm>
            <a:off x="4473213" y="2523544"/>
            <a:ext cx="196482" cy="331632"/>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8" name="Rectangle 47"/>
          <p:cNvSpPr/>
          <p:nvPr/>
        </p:nvSpPr>
        <p:spPr>
          <a:xfrm>
            <a:off x="4839120" y="2342242"/>
            <a:ext cx="196482" cy="512934"/>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9" name="Rectangle 48"/>
          <p:cNvSpPr/>
          <p:nvPr/>
        </p:nvSpPr>
        <p:spPr>
          <a:xfrm>
            <a:off x="5210031" y="2255719"/>
            <a:ext cx="196482" cy="599457"/>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0" name="Rectangle 49"/>
          <p:cNvSpPr/>
          <p:nvPr/>
        </p:nvSpPr>
        <p:spPr>
          <a:xfrm>
            <a:off x="5575938" y="2217392"/>
            <a:ext cx="196482" cy="637784"/>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6" name="Rectangle 55"/>
          <p:cNvSpPr/>
          <p:nvPr/>
        </p:nvSpPr>
        <p:spPr>
          <a:xfrm>
            <a:off x="5944700" y="2304883"/>
            <a:ext cx="196482" cy="550293"/>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7" name="Rectangle 66"/>
          <p:cNvSpPr/>
          <p:nvPr/>
        </p:nvSpPr>
        <p:spPr>
          <a:xfrm>
            <a:off x="6310607" y="2122003"/>
            <a:ext cx="196482" cy="733173"/>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0" name="Rectangle 69"/>
          <p:cNvSpPr/>
          <p:nvPr/>
        </p:nvSpPr>
        <p:spPr>
          <a:xfrm>
            <a:off x="6673569" y="2014661"/>
            <a:ext cx="196482" cy="840515"/>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1" name="Rectangle 70"/>
          <p:cNvSpPr/>
          <p:nvPr/>
        </p:nvSpPr>
        <p:spPr>
          <a:xfrm>
            <a:off x="7039476" y="1776122"/>
            <a:ext cx="196482" cy="1079054"/>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2" name="Rectangle 71"/>
          <p:cNvSpPr/>
          <p:nvPr/>
        </p:nvSpPr>
        <p:spPr>
          <a:xfrm>
            <a:off x="7396310" y="2054593"/>
            <a:ext cx="196482" cy="800583"/>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6" name="Rectangle 33"/>
          <p:cNvSpPr>
            <a:spLocks noChangeArrowheads="1"/>
          </p:cNvSpPr>
          <p:nvPr/>
        </p:nvSpPr>
        <p:spPr bwMode="auto">
          <a:xfrm>
            <a:off x="272467" y="3458419"/>
            <a:ext cx="325409"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- 10</a:t>
            </a:r>
            <a:endParaRPr lang="en-US" sz="1600" b="0" dirty="0">
              <a:solidFill>
                <a:srgbClr val="000000"/>
              </a:solidFill>
              <a:latin typeface="+mj-lt"/>
              <a:cs typeface="Times New Roman" pitchFamily="18" charset="0"/>
            </a:endParaRPr>
          </a:p>
        </p:txBody>
      </p:sp>
      <p:sp>
        <p:nvSpPr>
          <p:cNvPr id="77" name="Rectangle 34"/>
          <p:cNvSpPr>
            <a:spLocks noChangeArrowheads="1"/>
          </p:cNvSpPr>
          <p:nvPr/>
        </p:nvSpPr>
        <p:spPr bwMode="auto">
          <a:xfrm>
            <a:off x="493680" y="2762015"/>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0</a:t>
            </a:r>
            <a:endParaRPr lang="en-US" sz="1600" b="0" dirty="0">
              <a:solidFill>
                <a:srgbClr val="000000"/>
              </a:solidFill>
              <a:latin typeface="+mj-lt"/>
              <a:cs typeface="Times New Roman" pitchFamily="18" charset="0"/>
            </a:endParaRPr>
          </a:p>
        </p:txBody>
      </p:sp>
      <p:sp>
        <p:nvSpPr>
          <p:cNvPr id="78" name="Rectangle 35"/>
          <p:cNvSpPr>
            <a:spLocks noChangeArrowheads="1"/>
          </p:cNvSpPr>
          <p:nvPr/>
        </p:nvSpPr>
        <p:spPr bwMode="auto">
          <a:xfrm>
            <a:off x="389486" y="2065611"/>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10</a:t>
            </a:r>
            <a:endParaRPr lang="en-US" sz="1600" b="0" dirty="0">
              <a:solidFill>
                <a:srgbClr val="000000"/>
              </a:solidFill>
              <a:latin typeface="+mj-lt"/>
              <a:cs typeface="Times New Roman" pitchFamily="18" charset="0"/>
            </a:endParaRPr>
          </a:p>
        </p:txBody>
      </p:sp>
      <p:sp>
        <p:nvSpPr>
          <p:cNvPr id="79" name="Rectangle 36"/>
          <p:cNvSpPr>
            <a:spLocks noChangeArrowheads="1"/>
          </p:cNvSpPr>
          <p:nvPr/>
        </p:nvSpPr>
        <p:spPr bwMode="auto">
          <a:xfrm>
            <a:off x="389486" y="1369207"/>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20</a:t>
            </a:r>
            <a:endParaRPr lang="en-US" sz="1600" b="0" dirty="0">
              <a:solidFill>
                <a:srgbClr val="000000"/>
              </a:solidFill>
              <a:latin typeface="+mj-lt"/>
              <a:cs typeface="Times New Roman" pitchFamily="18" charset="0"/>
            </a:endParaRPr>
          </a:p>
        </p:txBody>
      </p:sp>
      <p:sp>
        <p:nvSpPr>
          <p:cNvPr id="81" name="Line 22"/>
          <p:cNvSpPr>
            <a:spLocks noChangeShapeType="1"/>
          </p:cNvSpPr>
          <p:nvPr/>
        </p:nvSpPr>
        <p:spPr bwMode="auto">
          <a:xfrm>
            <a:off x="644278" y="151317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2" name="Line 23"/>
          <p:cNvSpPr>
            <a:spLocks noChangeShapeType="1"/>
          </p:cNvSpPr>
          <p:nvPr/>
        </p:nvSpPr>
        <p:spPr bwMode="auto">
          <a:xfrm>
            <a:off x="644278" y="2204362"/>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3" name="Line 24"/>
          <p:cNvSpPr>
            <a:spLocks noChangeShapeType="1"/>
          </p:cNvSpPr>
          <p:nvPr/>
        </p:nvSpPr>
        <p:spPr bwMode="auto">
          <a:xfrm>
            <a:off x="644278" y="2895554"/>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4" name="Line 25"/>
          <p:cNvSpPr>
            <a:spLocks noChangeShapeType="1"/>
          </p:cNvSpPr>
          <p:nvPr/>
        </p:nvSpPr>
        <p:spPr bwMode="auto">
          <a:xfrm>
            <a:off x="644278" y="3932342"/>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5" name="Line 26"/>
          <p:cNvSpPr>
            <a:spLocks noChangeShapeType="1"/>
          </p:cNvSpPr>
          <p:nvPr/>
        </p:nvSpPr>
        <p:spPr bwMode="auto">
          <a:xfrm>
            <a:off x="644278" y="4277934"/>
            <a:ext cx="79108" cy="0"/>
          </a:xfrm>
          <a:prstGeom prst="line">
            <a:avLst/>
          </a:prstGeom>
          <a:noFill/>
          <a:ln w="28575">
            <a:solidFill>
              <a:srgbClr val="000000"/>
            </a:solidFill>
            <a:round/>
            <a:headEnd/>
            <a:tailEnd/>
          </a:ln>
          <a:effectLst/>
        </p:spPr>
        <p:txBody>
          <a:bodyPr>
            <a:prstTxWarp prst="textNoShape">
              <a:avLst/>
            </a:prstTxWarp>
          </a:bodyPr>
          <a:lstStyle/>
          <a:p>
            <a:endParaRPr lang="en-US" i="1">
              <a:latin typeface="+mj-lt"/>
              <a:cs typeface="Times New Roman" pitchFamily="18" charset="0"/>
            </a:endParaRPr>
          </a:p>
        </p:txBody>
      </p:sp>
      <p:sp>
        <p:nvSpPr>
          <p:cNvPr id="86" name="Line 25"/>
          <p:cNvSpPr>
            <a:spLocks noChangeShapeType="1"/>
          </p:cNvSpPr>
          <p:nvPr/>
        </p:nvSpPr>
        <p:spPr bwMode="auto">
          <a:xfrm>
            <a:off x="644278" y="3586746"/>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7" name="Line 25"/>
          <p:cNvSpPr>
            <a:spLocks noChangeShapeType="1"/>
          </p:cNvSpPr>
          <p:nvPr/>
        </p:nvSpPr>
        <p:spPr bwMode="auto">
          <a:xfrm>
            <a:off x="644278" y="324115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8" name="Line 25"/>
          <p:cNvSpPr>
            <a:spLocks noChangeShapeType="1"/>
          </p:cNvSpPr>
          <p:nvPr/>
        </p:nvSpPr>
        <p:spPr bwMode="auto">
          <a:xfrm>
            <a:off x="644278" y="2549958"/>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9" name="Line 25"/>
          <p:cNvSpPr>
            <a:spLocks noChangeShapeType="1"/>
          </p:cNvSpPr>
          <p:nvPr/>
        </p:nvSpPr>
        <p:spPr bwMode="auto">
          <a:xfrm>
            <a:off x="644278" y="1858766"/>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0" name="Rectangle 35"/>
          <p:cNvSpPr>
            <a:spLocks noChangeArrowheads="1"/>
          </p:cNvSpPr>
          <p:nvPr/>
        </p:nvSpPr>
        <p:spPr bwMode="auto">
          <a:xfrm>
            <a:off x="389486" y="1717409"/>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15</a:t>
            </a:r>
            <a:endParaRPr lang="en-US" sz="1600" b="0" dirty="0">
              <a:solidFill>
                <a:srgbClr val="000000"/>
              </a:solidFill>
              <a:latin typeface="+mj-lt"/>
              <a:cs typeface="Times New Roman" pitchFamily="18" charset="0"/>
            </a:endParaRPr>
          </a:p>
        </p:txBody>
      </p:sp>
      <p:sp>
        <p:nvSpPr>
          <p:cNvPr id="91" name="Rectangle 35"/>
          <p:cNvSpPr>
            <a:spLocks noChangeArrowheads="1"/>
          </p:cNvSpPr>
          <p:nvPr/>
        </p:nvSpPr>
        <p:spPr bwMode="auto">
          <a:xfrm>
            <a:off x="493680" y="2413813"/>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5</a:t>
            </a:r>
            <a:endParaRPr lang="en-US" sz="1600" b="0" dirty="0">
              <a:solidFill>
                <a:srgbClr val="000000"/>
              </a:solidFill>
              <a:latin typeface="+mj-lt"/>
              <a:cs typeface="Times New Roman" pitchFamily="18" charset="0"/>
            </a:endParaRPr>
          </a:p>
        </p:txBody>
      </p:sp>
      <p:sp>
        <p:nvSpPr>
          <p:cNvPr id="93" name="Rectangle 35"/>
          <p:cNvSpPr>
            <a:spLocks noChangeArrowheads="1"/>
          </p:cNvSpPr>
          <p:nvPr/>
        </p:nvSpPr>
        <p:spPr bwMode="auto">
          <a:xfrm>
            <a:off x="384677" y="3110217"/>
            <a:ext cx="213199"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- 5</a:t>
            </a:r>
            <a:endParaRPr lang="en-US" sz="1600" b="0" dirty="0">
              <a:solidFill>
                <a:srgbClr val="000000"/>
              </a:solidFill>
              <a:latin typeface="+mj-lt"/>
              <a:cs typeface="Times New Roman" pitchFamily="18" charset="0"/>
            </a:endParaRPr>
          </a:p>
        </p:txBody>
      </p:sp>
      <p:sp>
        <p:nvSpPr>
          <p:cNvPr id="94" name="Rectangle 33"/>
          <p:cNvSpPr>
            <a:spLocks noChangeArrowheads="1"/>
          </p:cNvSpPr>
          <p:nvPr/>
        </p:nvSpPr>
        <p:spPr bwMode="auto">
          <a:xfrm>
            <a:off x="272467" y="3806621"/>
            <a:ext cx="325409"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- 15</a:t>
            </a:r>
            <a:endParaRPr lang="en-US" sz="1600" b="0" dirty="0">
              <a:solidFill>
                <a:srgbClr val="000000"/>
              </a:solidFill>
              <a:latin typeface="+mj-lt"/>
              <a:cs typeface="Times New Roman" pitchFamily="18" charset="0"/>
            </a:endParaRPr>
          </a:p>
        </p:txBody>
      </p:sp>
      <p:sp>
        <p:nvSpPr>
          <p:cNvPr id="95" name="Rectangle 33"/>
          <p:cNvSpPr>
            <a:spLocks noChangeArrowheads="1"/>
          </p:cNvSpPr>
          <p:nvPr/>
        </p:nvSpPr>
        <p:spPr bwMode="auto">
          <a:xfrm>
            <a:off x="272467" y="4154823"/>
            <a:ext cx="325409"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- 20</a:t>
            </a:r>
            <a:endParaRPr lang="en-US" sz="1600" b="0" dirty="0">
              <a:solidFill>
                <a:srgbClr val="000000"/>
              </a:solidFill>
              <a:latin typeface="+mj-lt"/>
              <a:cs typeface="Times New Roman" pitchFamily="18" charset="0"/>
            </a:endParaRPr>
          </a:p>
        </p:txBody>
      </p:sp>
      <p:sp>
        <p:nvSpPr>
          <p:cNvPr id="96" name="Rectangle 33"/>
          <p:cNvSpPr>
            <a:spLocks noChangeArrowheads="1"/>
          </p:cNvSpPr>
          <p:nvPr/>
        </p:nvSpPr>
        <p:spPr bwMode="auto">
          <a:xfrm>
            <a:off x="743063"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1987</a:t>
            </a:r>
            <a:endParaRPr lang="en-US" sz="1300" b="0" i="1" dirty="0">
              <a:solidFill>
                <a:srgbClr val="000000"/>
              </a:solidFill>
              <a:latin typeface="+mj-lt"/>
              <a:cs typeface="Times New Roman" pitchFamily="18" charset="0"/>
            </a:endParaRPr>
          </a:p>
        </p:txBody>
      </p:sp>
      <p:sp>
        <p:nvSpPr>
          <p:cNvPr id="97" name="Rectangle 33"/>
          <p:cNvSpPr>
            <a:spLocks noChangeArrowheads="1"/>
          </p:cNvSpPr>
          <p:nvPr/>
        </p:nvSpPr>
        <p:spPr bwMode="auto">
          <a:xfrm>
            <a:off x="1475551"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1989</a:t>
            </a:r>
            <a:endParaRPr lang="en-US" sz="1300" b="0" i="1" dirty="0">
              <a:solidFill>
                <a:srgbClr val="000000"/>
              </a:solidFill>
              <a:latin typeface="+mj-lt"/>
              <a:cs typeface="Times New Roman" pitchFamily="18" charset="0"/>
            </a:endParaRPr>
          </a:p>
        </p:txBody>
      </p:sp>
      <p:sp>
        <p:nvSpPr>
          <p:cNvPr id="98" name="Rectangle 33"/>
          <p:cNvSpPr>
            <a:spLocks noChangeArrowheads="1"/>
          </p:cNvSpPr>
          <p:nvPr/>
        </p:nvSpPr>
        <p:spPr bwMode="auto">
          <a:xfrm>
            <a:off x="2208039"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1991</a:t>
            </a:r>
            <a:endParaRPr lang="en-US" sz="1300" b="0" i="1" dirty="0">
              <a:solidFill>
                <a:srgbClr val="000000"/>
              </a:solidFill>
              <a:latin typeface="+mj-lt"/>
              <a:cs typeface="Times New Roman" pitchFamily="18" charset="0"/>
            </a:endParaRPr>
          </a:p>
        </p:txBody>
      </p:sp>
      <p:sp>
        <p:nvSpPr>
          <p:cNvPr id="99" name="Rectangle 33"/>
          <p:cNvSpPr>
            <a:spLocks noChangeArrowheads="1"/>
          </p:cNvSpPr>
          <p:nvPr/>
        </p:nvSpPr>
        <p:spPr bwMode="auto">
          <a:xfrm>
            <a:off x="2940527"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1993</a:t>
            </a:r>
            <a:endParaRPr lang="en-US" sz="1300" b="0" i="1" dirty="0">
              <a:solidFill>
                <a:srgbClr val="000000"/>
              </a:solidFill>
              <a:latin typeface="+mj-lt"/>
              <a:cs typeface="Times New Roman" pitchFamily="18" charset="0"/>
            </a:endParaRPr>
          </a:p>
        </p:txBody>
      </p:sp>
      <p:sp>
        <p:nvSpPr>
          <p:cNvPr id="100" name="Rectangle 33"/>
          <p:cNvSpPr>
            <a:spLocks noChangeArrowheads="1"/>
          </p:cNvSpPr>
          <p:nvPr/>
        </p:nvSpPr>
        <p:spPr bwMode="auto">
          <a:xfrm>
            <a:off x="3673015"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1995</a:t>
            </a:r>
            <a:endParaRPr lang="en-US" sz="1300" b="0" i="1" dirty="0">
              <a:solidFill>
                <a:srgbClr val="000000"/>
              </a:solidFill>
              <a:latin typeface="+mj-lt"/>
              <a:cs typeface="Times New Roman" pitchFamily="18" charset="0"/>
            </a:endParaRPr>
          </a:p>
        </p:txBody>
      </p:sp>
      <p:sp>
        <p:nvSpPr>
          <p:cNvPr id="101" name="Rectangle 33"/>
          <p:cNvSpPr>
            <a:spLocks noChangeArrowheads="1"/>
          </p:cNvSpPr>
          <p:nvPr/>
        </p:nvSpPr>
        <p:spPr bwMode="auto">
          <a:xfrm>
            <a:off x="4405503"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1997</a:t>
            </a:r>
            <a:endParaRPr lang="en-US" sz="1300" b="0" i="1" dirty="0">
              <a:solidFill>
                <a:srgbClr val="000000"/>
              </a:solidFill>
              <a:latin typeface="+mj-lt"/>
              <a:cs typeface="Times New Roman" pitchFamily="18" charset="0"/>
            </a:endParaRPr>
          </a:p>
        </p:txBody>
      </p:sp>
      <p:sp>
        <p:nvSpPr>
          <p:cNvPr id="102" name="Rectangle 33"/>
          <p:cNvSpPr>
            <a:spLocks noChangeArrowheads="1"/>
          </p:cNvSpPr>
          <p:nvPr/>
        </p:nvSpPr>
        <p:spPr bwMode="auto">
          <a:xfrm>
            <a:off x="5137991"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1999</a:t>
            </a:r>
            <a:endParaRPr lang="en-US" sz="1300" b="0" i="1" dirty="0">
              <a:solidFill>
                <a:srgbClr val="000000"/>
              </a:solidFill>
              <a:latin typeface="+mj-lt"/>
              <a:cs typeface="Times New Roman" pitchFamily="18" charset="0"/>
            </a:endParaRPr>
          </a:p>
        </p:txBody>
      </p:sp>
      <p:sp>
        <p:nvSpPr>
          <p:cNvPr id="103" name="Rectangle 33"/>
          <p:cNvSpPr>
            <a:spLocks noChangeArrowheads="1"/>
          </p:cNvSpPr>
          <p:nvPr/>
        </p:nvSpPr>
        <p:spPr bwMode="auto">
          <a:xfrm>
            <a:off x="5870479"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2001</a:t>
            </a:r>
            <a:endParaRPr lang="en-US" sz="1300" b="0" i="1" dirty="0">
              <a:solidFill>
                <a:srgbClr val="000000"/>
              </a:solidFill>
              <a:latin typeface="+mj-lt"/>
              <a:cs typeface="Times New Roman" pitchFamily="18" charset="0"/>
            </a:endParaRPr>
          </a:p>
        </p:txBody>
      </p:sp>
      <p:sp>
        <p:nvSpPr>
          <p:cNvPr id="104" name="Rectangle 33"/>
          <p:cNvSpPr>
            <a:spLocks noChangeArrowheads="1"/>
          </p:cNvSpPr>
          <p:nvPr/>
        </p:nvSpPr>
        <p:spPr bwMode="auto">
          <a:xfrm>
            <a:off x="6602967"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2003</a:t>
            </a:r>
            <a:endParaRPr lang="en-US" sz="1300" b="0" i="1" dirty="0">
              <a:solidFill>
                <a:srgbClr val="000000"/>
              </a:solidFill>
              <a:latin typeface="+mj-lt"/>
              <a:cs typeface="Times New Roman" pitchFamily="18" charset="0"/>
            </a:endParaRPr>
          </a:p>
        </p:txBody>
      </p:sp>
      <p:sp>
        <p:nvSpPr>
          <p:cNvPr id="105" name="Rectangle 33"/>
          <p:cNvSpPr>
            <a:spLocks noChangeArrowheads="1"/>
          </p:cNvSpPr>
          <p:nvPr/>
        </p:nvSpPr>
        <p:spPr bwMode="auto">
          <a:xfrm>
            <a:off x="7335455"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2005</a:t>
            </a:r>
            <a:endParaRPr lang="en-US" sz="1300" b="0" i="1" dirty="0">
              <a:solidFill>
                <a:srgbClr val="000000"/>
              </a:solidFill>
              <a:latin typeface="+mj-lt"/>
              <a:cs typeface="Times New Roman" pitchFamily="18" charset="0"/>
            </a:endParaRPr>
          </a:p>
        </p:txBody>
      </p:sp>
      <p:sp>
        <p:nvSpPr>
          <p:cNvPr id="106" name="Rectangle 33"/>
          <p:cNvSpPr>
            <a:spLocks noChangeArrowheads="1"/>
          </p:cNvSpPr>
          <p:nvPr/>
        </p:nvSpPr>
        <p:spPr bwMode="auto">
          <a:xfrm>
            <a:off x="8067943"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2007</a:t>
            </a:r>
            <a:endParaRPr lang="en-US" sz="1300" b="0" i="1" dirty="0">
              <a:solidFill>
                <a:srgbClr val="000000"/>
              </a:solidFill>
              <a:latin typeface="+mj-lt"/>
              <a:cs typeface="Times New Roman" pitchFamily="18" charset="0"/>
            </a:endParaRPr>
          </a:p>
        </p:txBody>
      </p:sp>
      <p:sp>
        <p:nvSpPr>
          <p:cNvPr id="107" name="Rectangle 33"/>
          <p:cNvSpPr>
            <a:spLocks noChangeArrowheads="1"/>
          </p:cNvSpPr>
          <p:nvPr/>
        </p:nvSpPr>
        <p:spPr bwMode="auto">
          <a:xfrm>
            <a:off x="8434192"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2008</a:t>
            </a:r>
            <a:endParaRPr lang="en-US" sz="1300" b="0" i="1" dirty="0">
              <a:solidFill>
                <a:srgbClr val="000000"/>
              </a:solidFill>
              <a:latin typeface="+mj-lt"/>
              <a:cs typeface="Times New Roman" pitchFamily="18" charset="0"/>
            </a:endParaRPr>
          </a:p>
        </p:txBody>
      </p:sp>
      <p:sp>
        <p:nvSpPr>
          <p:cNvPr id="108" name="Rectangle 33"/>
          <p:cNvSpPr>
            <a:spLocks noChangeArrowheads="1"/>
          </p:cNvSpPr>
          <p:nvPr/>
        </p:nvSpPr>
        <p:spPr bwMode="auto">
          <a:xfrm>
            <a:off x="7701699"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2006</a:t>
            </a:r>
            <a:endParaRPr lang="en-US" sz="1300" b="0" i="1" dirty="0">
              <a:solidFill>
                <a:srgbClr val="000000"/>
              </a:solidFill>
              <a:latin typeface="+mj-lt"/>
              <a:cs typeface="Times New Roman" pitchFamily="18" charset="0"/>
            </a:endParaRPr>
          </a:p>
        </p:txBody>
      </p:sp>
      <p:sp>
        <p:nvSpPr>
          <p:cNvPr id="109" name="Rectangle 33"/>
          <p:cNvSpPr>
            <a:spLocks noChangeArrowheads="1"/>
          </p:cNvSpPr>
          <p:nvPr/>
        </p:nvSpPr>
        <p:spPr bwMode="auto">
          <a:xfrm>
            <a:off x="6969211"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2004</a:t>
            </a:r>
            <a:endParaRPr lang="en-US" sz="1300" b="0" i="1" dirty="0">
              <a:solidFill>
                <a:srgbClr val="000000"/>
              </a:solidFill>
              <a:latin typeface="+mj-lt"/>
              <a:cs typeface="Times New Roman" pitchFamily="18" charset="0"/>
            </a:endParaRPr>
          </a:p>
        </p:txBody>
      </p:sp>
      <p:sp>
        <p:nvSpPr>
          <p:cNvPr id="110" name="Rectangle 33"/>
          <p:cNvSpPr>
            <a:spLocks noChangeArrowheads="1"/>
          </p:cNvSpPr>
          <p:nvPr/>
        </p:nvSpPr>
        <p:spPr bwMode="auto">
          <a:xfrm>
            <a:off x="6236723"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2002</a:t>
            </a:r>
            <a:endParaRPr lang="en-US" sz="1300" b="0" i="1" dirty="0">
              <a:solidFill>
                <a:srgbClr val="000000"/>
              </a:solidFill>
              <a:latin typeface="+mj-lt"/>
              <a:cs typeface="Times New Roman" pitchFamily="18" charset="0"/>
            </a:endParaRPr>
          </a:p>
        </p:txBody>
      </p:sp>
      <p:sp>
        <p:nvSpPr>
          <p:cNvPr id="111" name="Rectangle 33"/>
          <p:cNvSpPr>
            <a:spLocks noChangeArrowheads="1"/>
          </p:cNvSpPr>
          <p:nvPr/>
        </p:nvSpPr>
        <p:spPr bwMode="auto">
          <a:xfrm>
            <a:off x="5504235"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2000</a:t>
            </a:r>
            <a:endParaRPr lang="en-US" sz="1300" b="0" i="1" dirty="0">
              <a:solidFill>
                <a:srgbClr val="000000"/>
              </a:solidFill>
              <a:latin typeface="+mj-lt"/>
              <a:cs typeface="Times New Roman" pitchFamily="18" charset="0"/>
            </a:endParaRPr>
          </a:p>
        </p:txBody>
      </p:sp>
      <p:sp>
        <p:nvSpPr>
          <p:cNvPr id="112" name="Rectangle 33"/>
          <p:cNvSpPr>
            <a:spLocks noChangeArrowheads="1"/>
          </p:cNvSpPr>
          <p:nvPr/>
        </p:nvSpPr>
        <p:spPr bwMode="auto">
          <a:xfrm>
            <a:off x="4771747"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1998</a:t>
            </a:r>
            <a:endParaRPr lang="en-US" sz="1300" b="0" i="1" dirty="0">
              <a:solidFill>
                <a:srgbClr val="000000"/>
              </a:solidFill>
              <a:latin typeface="+mj-lt"/>
              <a:cs typeface="Times New Roman" pitchFamily="18" charset="0"/>
            </a:endParaRPr>
          </a:p>
        </p:txBody>
      </p:sp>
      <p:sp>
        <p:nvSpPr>
          <p:cNvPr id="113" name="Rectangle 33"/>
          <p:cNvSpPr>
            <a:spLocks noChangeArrowheads="1"/>
          </p:cNvSpPr>
          <p:nvPr/>
        </p:nvSpPr>
        <p:spPr bwMode="auto">
          <a:xfrm>
            <a:off x="4039259"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1996</a:t>
            </a:r>
            <a:endParaRPr lang="en-US" sz="1300" b="0" i="1" dirty="0">
              <a:solidFill>
                <a:srgbClr val="000000"/>
              </a:solidFill>
              <a:latin typeface="+mj-lt"/>
              <a:cs typeface="Times New Roman" pitchFamily="18" charset="0"/>
            </a:endParaRPr>
          </a:p>
        </p:txBody>
      </p:sp>
      <p:sp>
        <p:nvSpPr>
          <p:cNvPr id="116" name="Rectangle 33"/>
          <p:cNvSpPr>
            <a:spLocks noChangeArrowheads="1"/>
          </p:cNvSpPr>
          <p:nvPr/>
        </p:nvSpPr>
        <p:spPr bwMode="auto">
          <a:xfrm>
            <a:off x="3306771"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1994</a:t>
            </a:r>
            <a:endParaRPr lang="en-US" sz="1300" b="0" i="1" dirty="0">
              <a:solidFill>
                <a:srgbClr val="000000"/>
              </a:solidFill>
              <a:latin typeface="+mj-lt"/>
              <a:cs typeface="Times New Roman" pitchFamily="18" charset="0"/>
            </a:endParaRPr>
          </a:p>
        </p:txBody>
      </p:sp>
      <p:sp>
        <p:nvSpPr>
          <p:cNvPr id="124" name="Rectangle 33"/>
          <p:cNvSpPr>
            <a:spLocks noChangeArrowheads="1"/>
          </p:cNvSpPr>
          <p:nvPr/>
        </p:nvSpPr>
        <p:spPr bwMode="auto">
          <a:xfrm>
            <a:off x="2574283"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1992</a:t>
            </a:r>
            <a:endParaRPr lang="en-US" sz="1300" b="0" i="1" dirty="0">
              <a:solidFill>
                <a:srgbClr val="000000"/>
              </a:solidFill>
              <a:latin typeface="+mj-lt"/>
              <a:cs typeface="Times New Roman" pitchFamily="18" charset="0"/>
            </a:endParaRPr>
          </a:p>
        </p:txBody>
      </p:sp>
      <p:sp>
        <p:nvSpPr>
          <p:cNvPr id="125" name="Rectangle 33"/>
          <p:cNvSpPr>
            <a:spLocks noChangeArrowheads="1"/>
          </p:cNvSpPr>
          <p:nvPr/>
        </p:nvSpPr>
        <p:spPr bwMode="auto">
          <a:xfrm>
            <a:off x="1841795"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1990</a:t>
            </a:r>
            <a:endParaRPr lang="en-US" sz="1300" b="0" i="1" dirty="0">
              <a:solidFill>
                <a:srgbClr val="000000"/>
              </a:solidFill>
              <a:latin typeface="+mj-lt"/>
              <a:cs typeface="Times New Roman" pitchFamily="18" charset="0"/>
            </a:endParaRPr>
          </a:p>
        </p:txBody>
      </p:sp>
      <p:sp>
        <p:nvSpPr>
          <p:cNvPr id="126" name="Rectangle 33"/>
          <p:cNvSpPr>
            <a:spLocks noChangeArrowheads="1"/>
          </p:cNvSpPr>
          <p:nvPr/>
        </p:nvSpPr>
        <p:spPr bwMode="auto">
          <a:xfrm>
            <a:off x="1109307"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1988</a:t>
            </a:r>
            <a:endParaRPr lang="en-US" sz="1300" b="0" i="1" dirty="0">
              <a:solidFill>
                <a:srgbClr val="000000"/>
              </a:solidFill>
              <a:latin typeface="+mj-lt"/>
              <a:cs typeface="Times New Roman" pitchFamily="18" charset="0"/>
            </a:endParaRPr>
          </a:p>
        </p:txBody>
      </p:sp>
    </p:spTree>
    <p:extLst>
      <p:ext uri="{BB962C8B-B14F-4D97-AF65-F5344CB8AC3E}">
        <p14:creationId xmlns:p14="http://schemas.microsoft.com/office/powerpoint/2010/main" val="1325254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ounded Rectangle 79"/>
          <p:cNvSpPr/>
          <p:nvPr/>
        </p:nvSpPr>
        <p:spPr>
          <a:xfrm>
            <a:off x="211014" y="1183652"/>
            <a:ext cx="8696185" cy="3388335"/>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61" name="Text Box 10"/>
          <p:cNvSpPr txBox="1">
            <a:spLocks noChangeArrowheads="1"/>
          </p:cNvSpPr>
          <p:nvPr/>
        </p:nvSpPr>
        <p:spPr bwMode="auto">
          <a:xfrm>
            <a:off x="146554" y="4631431"/>
            <a:ext cx="8785260" cy="1560684"/>
          </a:xfrm>
          <a:prstGeom prst="rect">
            <a:avLst/>
          </a:prstGeom>
          <a:noFill/>
          <a:ln w="9525">
            <a:noFill/>
            <a:miter lim="800000"/>
            <a:headEnd/>
            <a:tailEnd/>
          </a:ln>
        </p:spPr>
        <p:txBody>
          <a:bodyPr wrap="square">
            <a:prstTxWarp prst="textNoShape">
              <a:avLst/>
            </a:prstTxWarp>
            <a:spAutoFit/>
          </a:bodyPr>
          <a:lstStyle/>
          <a:p>
            <a:pPr marL="342900" indent="-342900">
              <a:lnSpc>
                <a:spcPct val="90000"/>
              </a:lnSpc>
              <a:spcBef>
                <a:spcPts val="600"/>
              </a:spcBef>
              <a:buFont typeface="Arial" panose="020B0604020202020204" pitchFamily="34" charset="0"/>
              <a:buChar char="•"/>
            </a:pPr>
            <a:r>
              <a:rPr lang="en-US" sz="2500" dirty="0">
                <a:latin typeface="+mj-lt"/>
                <a:cs typeface="Times New Roman" pitchFamily="18" charset="0"/>
              </a:rPr>
              <a:t>In late </a:t>
            </a:r>
            <a:r>
              <a:rPr lang="en-US" sz="2500" dirty="0" smtClean="0">
                <a:latin typeface="+mj-lt"/>
                <a:cs typeface="Times New Roman" pitchFamily="18" charset="0"/>
              </a:rPr>
              <a:t>‘06</a:t>
            </a:r>
            <a:r>
              <a:rPr lang="en-US" sz="2500" dirty="0">
                <a:latin typeface="+mj-lt"/>
                <a:cs typeface="Times New Roman" pitchFamily="18" charset="0"/>
              </a:rPr>
              <a:t>, the boom turned to a bust and housing prices declined throughout </a:t>
            </a:r>
            <a:r>
              <a:rPr lang="en-US" sz="2500" dirty="0" smtClean="0">
                <a:latin typeface="+mj-lt"/>
                <a:cs typeface="Times New Roman" pitchFamily="18" charset="0"/>
              </a:rPr>
              <a:t>2007-’08.</a:t>
            </a:r>
            <a:endParaRPr lang="en-US" sz="2500" dirty="0">
              <a:latin typeface="+mj-lt"/>
              <a:cs typeface="Times New Roman" pitchFamily="18" charset="0"/>
            </a:endParaRPr>
          </a:p>
          <a:p>
            <a:pPr marL="342900" indent="-342900">
              <a:lnSpc>
                <a:spcPct val="90000"/>
              </a:lnSpc>
              <a:spcBef>
                <a:spcPts val="600"/>
              </a:spcBef>
              <a:buFont typeface="Arial" panose="020B0604020202020204" pitchFamily="34" charset="0"/>
              <a:buChar char="•"/>
            </a:pPr>
            <a:r>
              <a:rPr lang="en-US" sz="2500" dirty="0">
                <a:latin typeface="+mj-lt"/>
                <a:cs typeface="Times New Roman" pitchFamily="18" charset="0"/>
              </a:rPr>
              <a:t>By year-end 2008, housing prices were approximately 30% below their 2006 peak</a:t>
            </a:r>
          </a:p>
        </p:txBody>
      </p:sp>
      <p:sp>
        <p:nvSpPr>
          <p:cNvPr id="267" name="Title 1"/>
          <p:cNvSpPr>
            <a:spLocks noGrp="1"/>
          </p:cNvSpPr>
          <p:nvPr>
            <p:ph type="title"/>
          </p:nvPr>
        </p:nvSpPr>
        <p:spPr>
          <a:xfrm>
            <a:off x="119569" y="429808"/>
            <a:ext cx="8904855" cy="596684"/>
          </a:xfrm>
        </p:spPr>
        <p:txBody>
          <a:bodyPr/>
          <a:lstStyle/>
          <a:p>
            <a:r>
              <a:rPr lang="en-US" dirty="0"/>
              <a:t>Change in Housing Prices, 1987-2008</a:t>
            </a:r>
          </a:p>
        </p:txBody>
      </p:sp>
      <p:sp>
        <p:nvSpPr>
          <p:cNvPr id="51" name="Rectangle 35"/>
          <p:cNvSpPr>
            <a:spLocks noChangeArrowheads="1"/>
          </p:cNvSpPr>
          <p:nvPr/>
        </p:nvSpPr>
        <p:spPr bwMode="auto">
          <a:xfrm>
            <a:off x="3882199" y="1245892"/>
            <a:ext cx="1944507" cy="461665"/>
          </a:xfrm>
          <a:prstGeom prst="rect">
            <a:avLst/>
          </a:prstGeom>
          <a:noFill/>
          <a:ln w="9525">
            <a:noFill/>
            <a:miter lim="800000"/>
            <a:headEnd/>
            <a:tailEnd/>
          </a:ln>
          <a:effectLst/>
        </p:spPr>
        <p:txBody>
          <a:bodyPr wrap="none">
            <a:prstTxWarp prst="textNoShape">
              <a:avLst/>
            </a:prstTxWarp>
            <a:spAutoFit/>
          </a:bodyPr>
          <a:lstStyle/>
          <a:p>
            <a:pPr algn="ctr">
              <a:lnSpc>
                <a:spcPct val="80000"/>
              </a:lnSpc>
            </a:pPr>
            <a:r>
              <a:rPr kumimoji="0" lang="en-US" sz="1600" i="1" dirty="0" smtClean="0">
                <a:solidFill>
                  <a:srgbClr val="000000"/>
                </a:solidFill>
                <a:latin typeface="+mj-lt"/>
                <a:cs typeface="Times New Roman" pitchFamily="18" charset="0"/>
              </a:rPr>
              <a:t>Housing Prices</a:t>
            </a:r>
            <a:br>
              <a:rPr kumimoji="0" lang="en-US" sz="1600" i="1" dirty="0" smtClean="0">
                <a:solidFill>
                  <a:srgbClr val="000000"/>
                </a:solidFill>
                <a:latin typeface="+mj-lt"/>
                <a:cs typeface="Times New Roman" pitchFamily="18" charset="0"/>
              </a:rPr>
            </a:br>
            <a:r>
              <a:rPr kumimoji="0" lang="en-US" sz="1400" i="1" dirty="0" smtClean="0">
                <a:solidFill>
                  <a:srgbClr val="000000"/>
                </a:solidFill>
                <a:latin typeface="+mj-lt"/>
                <a:cs typeface="Times New Roman" pitchFamily="18" charset="0"/>
              </a:rPr>
              <a:t>(annual percent change)</a:t>
            </a:r>
            <a:endParaRPr kumimoji="0" lang="en-US" sz="1200" i="1" dirty="0">
              <a:solidFill>
                <a:srgbClr val="000000"/>
              </a:solidFill>
              <a:latin typeface="+mj-lt"/>
              <a:cs typeface="Times New Roman" pitchFamily="18" charset="0"/>
            </a:endParaRPr>
          </a:p>
        </p:txBody>
      </p:sp>
      <p:cxnSp>
        <p:nvCxnSpPr>
          <p:cNvPr id="6" name="Straight Connector 5"/>
          <p:cNvCxnSpPr/>
          <p:nvPr/>
        </p:nvCxnSpPr>
        <p:spPr>
          <a:xfrm>
            <a:off x="708011" y="1504022"/>
            <a:ext cx="0" cy="278098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8011" y="2894514"/>
            <a:ext cx="8055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804789" y="2349024"/>
            <a:ext cx="196482" cy="508958"/>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8" name="Rectangle 37"/>
          <p:cNvSpPr/>
          <p:nvPr/>
        </p:nvSpPr>
        <p:spPr>
          <a:xfrm>
            <a:off x="1176287" y="2258552"/>
            <a:ext cx="196482" cy="599430"/>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9" name="Rectangle 38"/>
          <p:cNvSpPr/>
          <p:nvPr/>
        </p:nvSpPr>
        <p:spPr>
          <a:xfrm>
            <a:off x="1547760" y="2558268"/>
            <a:ext cx="196482" cy="299714"/>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0" name="Rectangle 39"/>
          <p:cNvSpPr/>
          <p:nvPr/>
        </p:nvSpPr>
        <p:spPr>
          <a:xfrm>
            <a:off x="1914958" y="2933429"/>
            <a:ext cx="196482" cy="158930"/>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1" name="Rectangle 40"/>
          <p:cNvSpPr/>
          <p:nvPr/>
        </p:nvSpPr>
        <p:spPr>
          <a:xfrm>
            <a:off x="2289176" y="2778517"/>
            <a:ext cx="196482" cy="79465"/>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2" name="Rectangle 41"/>
          <p:cNvSpPr/>
          <p:nvPr/>
        </p:nvSpPr>
        <p:spPr>
          <a:xfrm>
            <a:off x="2651852" y="2830550"/>
            <a:ext cx="196482" cy="27432"/>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3" name="Rectangle 42"/>
          <p:cNvSpPr/>
          <p:nvPr/>
        </p:nvSpPr>
        <p:spPr>
          <a:xfrm>
            <a:off x="3008314" y="2676561"/>
            <a:ext cx="196482" cy="181421"/>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4" name="Rectangle 43"/>
          <p:cNvSpPr/>
          <p:nvPr/>
        </p:nvSpPr>
        <p:spPr>
          <a:xfrm>
            <a:off x="3366269" y="2748254"/>
            <a:ext cx="196482" cy="109728"/>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5" name="Rectangle 44"/>
          <p:cNvSpPr/>
          <p:nvPr/>
        </p:nvSpPr>
        <p:spPr>
          <a:xfrm>
            <a:off x="3741159" y="2693390"/>
            <a:ext cx="196482" cy="164592"/>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6" name="Rectangle 45"/>
          <p:cNvSpPr/>
          <p:nvPr/>
        </p:nvSpPr>
        <p:spPr>
          <a:xfrm>
            <a:off x="4099114" y="2677010"/>
            <a:ext cx="196482" cy="180972"/>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7" name="Rectangle 46"/>
          <p:cNvSpPr/>
          <p:nvPr/>
        </p:nvSpPr>
        <p:spPr>
          <a:xfrm>
            <a:off x="4473213" y="2526350"/>
            <a:ext cx="196482" cy="331632"/>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8" name="Rectangle 47"/>
          <p:cNvSpPr/>
          <p:nvPr/>
        </p:nvSpPr>
        <p:spPr>
          <a:xfrm>
            <a:off x="4839120" y="2345048"/>
            <a:ext cx="196482" cy="512934"/>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9" name="Rectangle 48"/>
          <p:cNvSpPr/>
          <p:nvPr/>
        </p:nvSpPr>
        <p:spPr>
          <a:xfrm>
            <a:off x="5210031" y="2258525"/>
            <a:ext cx="196482" cy="599457"/>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0" name="Rectangle 49"/>
          <p:cNvSpPr/>
          <p:nvPr/>
        </p:nvSpPr>
        <p:spPr>
          <a:xfrm>
            <a:off x="5575938" y="2220198"/>
            <a:ext cx="196482" cy="637784"/>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6" name="Rectangle 55"/>
          <p:cNvSpPr/>
          <p:nvPr/>
        </p:nvSpPr>
        <p:spPr>
          <a:xfrm>
            <a:off x="5944700" y="2307689"/>
            <a:ext cx="196482" cy="550293"/>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7" name="Rectangle 66"/>
          <p:cNvSpPr/>
          <p:nvPr/>
        </p:nvSpPr>
        <p:spPr>
          <a:xfrm>
            <a:off x="6310607" y="2124809"/>
            <a:ext cx="196482" cy="733173"/>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0" name="Rectangle 69"/>
          <p:cNvSpPr/>
          <p:nvPr/>
        </p:nvSpPr>
        <p:spPr>
          <a:xfrm>
            <a:off x="6673569" y="2017467"/>
            <a:ext cx="196482" cy="840515"/>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1" name="Rectangle 70"/>
          <p:cNvSpPr/>
          <p:nvPr/>
        </p:nvSpPr>
        <p:spPr>
          <a:xfrm>
            <a:off x="7039476" y="1778928"/>
            <a:ext cx="196482" cy="1079054"/>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2" name="Rectangle 71"/>
          <p:cNvSpPr/>
          <p:nvPr/>
        </p:nvSpPr>
        <p:spPr>
          <a:xfrm>
            <a:off x="7396310" y="2057399"/>
            <a:ext cx="196482" cy="800583"/>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3" name="Rectangle 72"/>
          <p:cNvSpPr/>
          <p:nvPr/>
        </p:nvSpPr>
        <p:spPr>
          <a:xfrm>
            <a:off x="7773024" y="2933429"/>
            <a:ext cx="196482" cy="109728"/>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4" name="Rectangle 73"/>
          <p:cNvSpPr/>
          <p:nvPr/>
        </p:nvSpPr>
        <p:spPr>
          <a:xfrm>
            <a:off x="8132176" y="2933428"/>
            <a:ext cx="196482" cy="1264659"/>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5" name="Rectangle 74"/>
          <p:cNvSpPr/>
          <p:nvPr/>
        </p:nvSpPr>
        <p:spPr>
          <a:xfrm>
            <a:off x="8499280" y="2933428"/>
            <a:ext cx="196482" cy="739873"/>
          </a:xfrm>
          <a:prstGeom prst="rect">
            <a:avLst/>
          </a:prstGeom>
          <a:solidFill>
            <a:srgbClr val="F3A769"/>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6" name="Rectangle 33"/>
          <p:cNvSpPr>
            <a:spLocks noChangeArrowheads="1"/>
          </p:cNvSpPr>
          <p:nvPr/>
        </p:nvSpPr>
        <p:spPr bwMode="auto">
          <a:xfrm>
            <a:off x="272467" y="3458419"/>
            <a:ext cx="325409"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- 10</a:t>
            </a:r>
            <a:endParaRPr lang="en-US" sz="1600" b="0" dirty="0">
              <a:solidFill>
                <a:srgbClr val="000000"/>
              </a:solidFill>
              <a:latin typeface="+mj-lt"/>
              <a:cs typeface="Times New Roman" pitchFamily="18" charset="0"/>
            </a:endParaRPr>
          </a:p>
        </p:txBody>
      </p:sp>
      <p:sp>
        <p:nvSpPr>
          <p:cNvPr id="77" name="Rectangle 34"/>
          <p:cNvSpPr>
            <a:spLocks noChangeArrowheads="1"/>
          </p:cNvSpPr>
          <p:nvPr/>
        </p:nvSpPr>
        <p:spPr bwMode="auto">
          <a:xfrm>
            <a:off x="493680" y="2762015"/>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0</a:t>
            </a:r>
            <a:endParaRPr lang="en-US" sz="1600" b="0" dirty="0">
              <a:solidFill>
                <a:srgbClr val="000000"/>
              </a:solidFill>
              <a:latin typeface="+mj-lt"/>
              <a:cs typeface="Times New Roman" pitchFamily="18" charset="0"/>
            </a:endParaRPr>
          </a:p>
        </p:txBody>
      </p:sp>
      <p:sp>
        <p:nvSpPr>
          <p:cNvPr id="78" name="Rectangle 35"/>
          <p:cNvSpPr>
            <a:spLocks noChangeArrowheads="1"/>
          </p:cNvSpPr>
          <p:nvPr/>
        </p:nvSpPr>
        <p:spPr bwMode="auto">
          <a:xfrm>
            <a:off x="389486" y="2065611"/>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10</a:t>
            </a:r>
            <a:endParaRPr lang="en-US" sz="1600" b="0" dirty="0">
              <a:solidFill>
                <a:srgbClr val="000000"/>
              </a:solidFill>
              <a:latin typeface="+mj-lt"/>
              <a:cs typeface="Times New Roman" pitchFamily="18" charset="0"/>
            </a:endParaRPr>
          </a:p>
        </p:txBody>
      </p:sp>
      <p:sp>
        <p:nvSpPr>
          <p:cNvPr id="79" name="Rectangle 36"/>
          <p:cNvSpPr>
            <a:spLocks noChangeArrowheads="1"/>
          </p:cNvSpPr>
          <p:nvPr/>
        </p:nvSpPr>
        <p:spPr bwMode="auto">
          <a:xfrm>
            <a:off x="389486" y="1369207"/>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20</a:t>
            </a:r>
            <a:endParaRPr lang="en-US" sz="1600" b="0" dirty="0">
              <a:solidFill>
                <a:srgbClr val="000000"/>
              </a:solidFill>
              <a:latin typeface="+mj-lt"/>
              <a:cs typeface="Times New Roman" pitchFamily="18" charset="0"/>
            </a:endParaRPr>
          </a:p>
        </p:txBody>
      </p:sp>
      <p:sp>
        <p:nvSpPr>
          <p:cNvPr id="81" name="Line 22"/>
          <p:cNvSpPr>
            <a:spLocks noChangeShapeType="1"/>
          </p:cNvSpPr>
          <p:nvPr/>
        </p:nvSpPr>
        <p:spPr bwMode="auto">
          <a:xfrm>
            <a:off x="644278" y="151317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2" name="Line 23"/>
          <p:cNvSpPr>
            <a:spLocks noChangeShapeType="1"/>
          </p:cNvSpPr>
          <p:nvPr/>
        </p:nvSpPr>
        <p:spPr bwMode="auto">
          <a:xfrm>
            <a:off x="644278" y="2204362"/>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3" name="Line 24"/>
          <p:cNvSpPr>
            <a:spLocks noChangeShapeType="1"/>
          </p:cNvSpPr>
          <p:nvPr/>
        </p:nvSpPr>
        <p:spPr bwMode="auto">
          <a:xfrm>
            <a:off x="644278" y="2895554"/>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4" name="Line 25"/>
          <p:cNvSpPr>
            <a:spLocks noChangeShapeType="1"/>
          </p:cNvSpPr>
          <p:nvPr/>
        </p:nvSpPr>
        <p:spPr bwMode="auto">
          <a:xfrm>
            <a:off x="644278" y="3932342"/>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5" name="Line 26"/>
          <p:cNvSpPr>
            <a:spLocks noChangeShapeType="1"/>
          </p:cNvSpPr>
          <p:nvPr/>
        </p:nvSpPr>
        <p:spPr bwMode="auto">
          <a:xfrm>
            <a:off x="644278" y="4277934"/>
            <a:ext cx="79108" cy="0"/>
          </a:xfrm>
          <a:prstGeom prst="line">
            <a:avLst/>
          </a:prstGeom>
          <a:noFill/>
          <a:ln w="28575">
            <a:solidFill>
              <a:srgbClr val="000000"/>
            </a:solidFill>
            <a:round/>
            <a:headEnd/>
            <a:tailEnd/>
          </a:ln>
          <a:effectLst/>
        </p:spPr>
        <p:txBody>
          <a:bodyPr>
            <a:prstTxWarp prst="textNoShape">
              <a:avLst/>
            </a:prstTxWarp>
          </a:bodyPr>
          <a:lstStyle/>
          <a:p>
            <a:endParaRPr lang="en-US" i="1">
              <a:latin typeface="+mj-lt"/>
              <a:cs typeface="Times New Roman" pitchFamily="18" charset="0"/>
            </a:endParaRPr>
          </a:p>
        </p:txBody>
      </p:sp>
      <p:sp>
        <p:nvSpPr>
          <p:cNvPr id="86" name="Line 25"/>
          <p:cNvSpPr>
            <a:spLocks noChangeShapeType="1"/>
          </p:cNvSpPr>
          <p:nvPr/>
        </p:nvSpPr>
        <p:spPr bwMode="auto">
          <a:xfrm>
            <a:off x="644278" y="3586746"/>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7" name="Line 25"/>
          <p:cNvSpPr>
            <a:spLocks noChangeShapeType="1"/>
          </p:cNvSpPr>
          <p:nvPr/>
        </p:nvSpPr>
        <p:spPr bwMode="auto">
          <a:xfrm>
            <a:off x="644278" y="324115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8" name="Line 25"/>
          <p:cNvSpPr>
            <a:spLocks noChangeShapeType="1"/>
          </p:cNvSpPr>
          <p:nvPr/>
        </p:nvSpPr>
        <p:spPr bwMode="auto">
          <a:xfrm>
            <a:off x="644278" y="2549958"/>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89" name="Line 25"/>
          <p:cNvSpPr>
            <a:spLocks noChangeShapeType="1"/>
          </p:cNvSpPr>
          <p:nvPr/>
        </p:nvSpPr>
        <p:spPr bwMode="auto">
          <a:xfrm>
            <a:off x="644278" y="1858766"/>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90" name="Rectangle 35"/>
          <p:cNvSpPr>
            <a:spLocks noChangeArrowheads="1"/>
          </p:cNvSpPr>
          <p:nvPr/>
        </p:nvSpPr>
        <p:spPr bwMode="auto">
          <a:xfrm>
            <a:off x="389486" y="1717409"/>
            <a:ext cx="20839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15</a:t>
            </a:r>
            <a:endParaRPr lang="en-US" sz="1600" b="0" dirty="0">
              <a:solidFill>
                <a:srgbClr val="000000"/>
              </a:solidFill>
              <a:latin typeface="+mj-lt"/>
              <a:cs typeface="Times New Roman" pitchFamily="18" charset="0"/>
            </a:endParaRPr>
          </a:p>
        </p:txBody>
      </p:sp>
      <p:sp>
        <p:nvSpPr>
          <p:cNvPr id="91" name="Rectangle 35"/>
          <p:cNvSpPr>
            <a:spLocks noChangeArrowheads="1"/>
          </p:cNvSpPr>
          <p:nvPr/>
        </p:nvSpPr>
        <p:spPr bwMode="auto">
          <a:xfrm>
            <a:off x="493680" y="2413813"/>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5</a:t>
            </a:r>
            <a:endParaRPr lang="en-US" sz="1600" b="0" dirty="0">
              <a:solidFill>
                <a:srgbClr val="000000"/>
              </a:solidFill>
              <a:latin typeface="+mj-lt"/>
              <a:cs typeface="Times New Roman" pitchFamily="18" charset="0"/>
            </a:endParaRPr>
          </a:p>
        </p:txBody>
      </p:sp>
      <p:sp>
        <p:nvSpPr>
          <p:cNvPr id="93" name="Rectangle 35"/>
          <p:cNvSpPr>
            <a:spLocks noChangeArrowheads="1"/>
          </p:cNvSpPr>
          <p:nvPr/>
        </p:nvSpPr>
        <p:spPr bwMode="auto">
          <a:xfrm>
            <a:off x="384677" y="3110217"/>
            <a:ext cx="213199"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- 5</a:t>
            </a:r>
            <a:endParaRPr lang="en-US" sz="1600" b="0" dirty="0">
              <a:solidFill>
                <a:srgbClr val="000000"/>
              </a:solidFill>
              <a:latin typeface="+mj-lt"/>
              <a:cs typeface="Times New Roman" pitchFamily="18" charset="0"/>
            </a:endParaRPr>
          </a:p>
        </p:txBody>
      </p:sp>
      <p:sp>
        <p:nvSpPr>
          <p:cNvPr id="94" name="Rectangle 33"/>
          <p:cNvSpPr>
            <a:spLocks noChangeArrowheads="1"/>
          </p:cNvSpPr>
          <p:nvPr/>
        </p:nvSpPr>
        <p:spPr bwMode="auto">
          <a:xfrm>
            <a:off x="272467" y="3806621"/>
            <a:ext cx="325409"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- 15</a:t>
            </a:r>
            <a:endParaRPr lang="en-US" sz="1600" b="0" dirty="0">
              <a:solidFill>
                <a:srgbClr val="000000"/>
              </a:solidFill>
              <a:latin typeface="+mj-lt"/>
              <a:cs typeface="Times New Roman" pitchFamily="18" charset="0"/>
            </a:endParaRPr>
          </a:p>
        </p:txBody>
      </p:sp>
      <p:sp>
        <p:nvSpPr>
          <p:cNvPr id="95" name="Rectangle 33"/>
          <p:cNvSpPr>
            <a:spLocks noChangeArrowheads="1"/>
          </p:cNvSpPr>
          <p:nvPr/>
        </p:nvSpPr>
        <p:spPr bwMode="auto">
          <a:xfrm>
            <a:off x="272467" y="4154823"/>
            <a:ext cx="325409"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- 20</a:t>
            </a:r>
            <a:endParaRPr lang="en-US" sz="1600" b="0" dirty="0">
              <a:solidFill>
                <a:srgbClr val="000000"/>
              </a:solidFill>
              <a:latin typeface="+mj-lt"/>
              <a:cs typeface="Times New Roman" pitchFamily="18" charset="0"/>
            </a:endParaRPr>
          </a:p>
        </p:txBody>
      </p:sp>
      <p:sp>
        <p:nvSpPr>
          <p:cNvPr id="96" name="Rectangle 33"/>
          <p:cNvSpPr>
            <a:spLocks noChangeArrowheads="1"/>
          </p:cNvSpPr>
          <p:nvPr/>
        </p:nvSpPr>
        <p:spPr bwMode="auto">
          <a:xfrm>
            <a:off x="743063"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1987</a:t>
            </a:r>
            <a:endParaRPr lang="en-US" sz="1300" b="0" i="1" dirty="0">
              <a:solidFill>
                <a:srgbClr val="000000"/>
              </a:solidFill>
              <a:latin typeface="+mj-lt"/>
              <a:cs typeface="Times New Roman" pitchFamily="18" charset="0"/>
            </a:endParaRPr>
          </a:p>
        </p:txBody>
      </p:sp>
      <p:sp>
        <p:nvSpPr>
          <p:cNvPr id="97" name="Rectangle 33"/>
          <p:cNvSpPr>
            <a:spLocks noChangeArrowheads="1"/>
          </p:cNvSpPr>
          <p:nvPr/>
        </p:nvSpPr>
        <p:spPr bwMode="auto">
          <a:xfrm>
            <a:off x="1475551"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1989</a:t>
            </a:r>
            <a:endParaRPr lang="en-US" sz="1300" b="0" i="1" dirty="0">
              <a:solidFill>
                <a:srgbClr val="000000"/>
              </a:solidFill>
              <a:latin typeface="+mj-lt"/>
              <a:cs typeface="Times New Roman" pitchFamily="18" charset="0"/>
            </a:endParaRPr>
          </a:p>
        </p:txBody>
      </p:sp>
      <p:sp>
        <p:nvSpPr>
          <p:cNvPr id="98" name="Rectangle 33"/>
          <p:cNvSpPr>
            <a:spLocks noChangeArrowheads="1"/>
          </p:cNvSpPr>
          <p:nvPr/>
        </p:nvSpPr>
        <p:spPr bwMode="auto">
          <a:xfrm>
            <a:off x="2208039"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1991</a:t>
            </a:r>
            <a:endParaRPr lang="en-US" sz="1300" b="0" i="1" dirty="0">
              <a:solidFill>
                <a:srgbClr val="000000"/>
              </a:solidFill>
              <a:latin typeface="+mj-lt"/>
              <a:cs typeface="Times New Roman" pitchFamily="18" charset="0"/>
            </a:endParaRPr>
          </a:p>
        </p:txBody>
      </p:sp>
      <p:sp>
        <p:nvSpPr>
          <p:cNvPr id="99" name="Rectangle 33"/>
          <p:cNvSpPr>
            <a:spLocks noChangeArrowheads="1"/>
          </p:cNvSpPr>
          <p:nvPr/>
        </p:nvSpPr>
        <p:spPr bwMode="auto">
          <a:xfrm>
            <a:off x="2940527"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1993</a:t>
            </a:r>
            <a:endParaRPr lang="en-US" sz="1300" b="0" i="1" dirty="0">
              <a:solidFill>
                <a:srgbClr val="000000"/>
              </a:solidFill>
              <a:latin typeface="+mj-lt"/>
              <a:cs typeface="Times New Roman" pitchFamily="18" charset="0"/>
            </a:endParaRPr>
          </a:p>
        </p:txBody>
      </p:sp>
      <p:sp>
        <p:nvSpPr>
          <p:cNvPr id="100" name="Rectangle 33"/>
          <p:cNvSpPr>
            <a:spLocks noChangeArrowheads="1"/>
          </p:cNvSpPr>
          <p:nvPr/>
        </p:nvSpPr>
        <p:spPr bwMode="auto">
          <a:xfrm>
            <a:off x="3673015"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1995</a:t>
            </a:r>
            <a:endParaRPr lang="en-US" sz="1300" b="0" i="1" dirty="0">
              <a:solidFill>
                <a:srgbClr val="000000"/>
              </a:solidFill>
              <a:latin typeface="+mj-lt"/>
              <a:cs typeface="Times New Roman" pitchFamily="18" charset="0"/>
            </a:endParaRPr>
          </a:p>
        </p:txBody>
      </p:sp>
      <p:sp>
        <p:nvSpPr>
          <p:cNvPr id="101" name="Rectangle 33"/>
          <p:cNvSpPr>
            <a:spLocks noChangeArrowheads="1"/>
          </p:cNvSpPr>
          <p:nvPr/>
        </p:nvSpPr>
        <p:spPr bwMode="auto">
          <a:xfrm>
            <a:off x="4405503"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1997</a:t>
            </a:r>
            <a:endParaRPr lang="en-US" sz="1300" b="0" i="1" dirty="0">
              <a:solidFill>
                <a:srgbClr val="000000"/>
              </a:solidFill>
              <a:latin typeface="+mj-lt"/>
              <a:cs typeface="Times New Roman" pitchFamily="18" charset="0"/>
            </a:endParaRPr>
          </a:p>
        </p:txBody>
      </p:sp>
      <p:sp>
        <p:nvSpPr>
          <p:cNvPr id="102" name="Rectangle 33"/>
          <p:cNvSpPr>
            <a:spLocks noChangeArrowheads="1"/>
          </p:cNvSpPr>
          <p:nvPr/>
        </p:nvSpPr>
        <p:spPr bwMode="auto">
          <a:xfrm>
            <a:off x="5137991"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1999</a:t>
            </a:r>
            <a:endParaRPr lang="en-US" sz="1300" b="0" i="1" dirty="0">
              <a:solidFill>
                <a:srgbClr val="000000"/>
              </a:solidFill>
              <a:latin typeface="+mj-lt"/>
              <a:cs typeface="Times New Roman" pitchFamily="18" charset="0"/>
            </a:endParaRPr>
          </a:p>
        </p:txBody>
      </p:sp>
      <p:sp>
        <p:nvSpPr>
          <p:cNvPr id="103" name="Rectangle 33"/>
          <p:cNvSpPr>
            <a:spLocks noChangeArrowheads="1"/>
          </p:cNvSpPr>
          <p:nvPr/>
        </p:nvSpPr>
        <p:spPr bwMode="auto">
          <a:xfrm>
            <a:off x="5870479"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2001</a:t>
            </a:r>
            <a:endParaRPr lang="en-US" sz="1300" b="0" i="1" dirty="0">
              <a:solidFill>
                <a:srgbClr val="000000"/>
              </a:solidFill>
              <a:latin typeface="+mj-lt"/>
              <a:cs typeface="Times New Roman" pitchFamily="18" charset="0"/>
            </a:endParaRPr>
          </a:p>
        </p:txBody>
      </p:sp>
      <p:sp>
        <p:nvSpPr>
          <p:cNvPr id="104" name="Rectangle 33"/>
          <p:cNvSpPr>
            <a:spLocks noChangeArrowheads="1"/>
          </p:cNvSpPr>
          <p:nvPr/>
        </p:nvSpPr>
        <p:spPr bwMode="auto">
          <a:xfrm>
            <a:off x="6602967"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2003</a:t>
            </a:r>
            <a:endParaRPr lang="en-US" sz="1300" b="0" i="1" dirty="0">
              <a:solidFill>
                <a:srgbClr val="000000"/>
              </a:solidFill>
              <a:latin typeface="+mj-lt"/>
              <a:cs typeface="Times New Roman" pitchFamily="18" charset="0"/>
            </a:endParaRPr>
          </a:p>
        </p:txBody>
      </p:sp>
      <p:sp>
        <p:nvSpPr>
          <p:cNvPr id="105" name="Rectangle 33"/>
          <p:cNvSpPr>
            <a:spLocks noChangeArrowheads="1"/>
          </p:cNvSpPr>
          <p:nvPr/>
        </p:nvSpPr>
        <p:spPr bwMode="auto">
          <a:xfrm>
            <a:off x="7335455"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2005</a:t>
            </a:r>
            <a:endParaRPr lang="en-US" sz="1300" b="0" i="1" dirty="0">
              <a:solidFill>
                <a:srgbClr val="000000"/>
              </a:solidFill>
              <a:latin typeface="+mj-lt"/>
              <a:cs typeface="Times New Roman" pitchFamily="18" charset="0"/>
            </a:endParaRPr>
          </a:p>
        </p:txBody>
      </p:sp>
      <p:sp>
        <p:nvSpPr>
          <p:cNvPr id="106" name="Rectangle 33"/>
          <p:cNvSpPr>
            <a:spLocks noChangeArrowheads="1"/>
          </p:cNvSpPr>
          <p:nvPr/>
        </p:nvSpPr>
        <p:spPr bwMode="auto">
          <a:xfrm>
            <a:off x="8067943"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2007</a:t>
            </a:r>
            <a:endParaRPr lang="en-US" sz="1300" b="0" i="1" dirty="0">
              <a:solidFill>
                <a:srgbClr val="000000"/>
              </a:solidFill>
              <a:latin typeface="+mj-lt"/>
              <a:cs typeface="Times New Roman" pitchFamily="18" charset="0"/>
            </a:endParaRPr>
          </a:p>
        </p:txBody>
      </p:sp>
      <p:sp>
        <p:nvSpPr>
          <p:cNvPr id="107" name="Rectangle 33"/>
          <p:cNvSpPr>
            <a:spLocks noChangeArrowheads="1"/>
          </p:cNvSpPr>
          <p:nvPr/>
        </p:nvSpPr>
        <p:spPr bwMode="auto">
          <a:xfrm>
            <a:off x="8434192"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2008</a:t>
            </a:r>
            <a:endParaRPr lang="en-US" sz="1300" b="0" i="1" dirty="0">
              <a:solidFill>
                <a:srgbClr val="000000"/>
              </a:solidFill>
              <a:latin typeface="+mj-lt"/>
              <a:cs typeface="Times New Roman" pitchFamily="18" charset="0"/>
            </a:endParaRPr>
          </a:p>
        </p:txBody>
      </p:sp>
      <p:sp>
        <p:nvSpPr>
          <p:cNvPr id="108" name="Rectangle 33"/>
          <p:cNvSpPr>
            <a:spLocks noChangeArrowheads="1"/>
          </p:cNvSpPr>
          <p:nvPr/>
        </p:nvSpPr>
        <p:spPr bwMode="auto">
          <a:xfrm>
            <a:off x="7701699"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2006</a:t>
            </a:r>
            <a:endParaRPr lang="en-US" sz="1300" b="0" i="1" dirty="0">
              <a:solidFill>
                <a:srgbClr val="000000"/>
              </a:solidFill>
              <a:latin typeface="+mj-lt"/>
              <a:cs typeface="Times New Roman" pitchFamily="18" charset="0"/>
            </a:endParaRPr>
          </a:p>
        </p:txBody>
      </p:sp>
      <p:sp>
        <p:nvSpPr>
          <p:cNvPr id="109" name="Rectangle 33"/>
          <p:cNvSpPr>
            <a:spLocks noChangeArrowheads="1"/>
          </p:cNvSpPr>
          <p:nvPr/>
        </p:nvSpPr>
        <p:spPr bwMode="auto">
          <a:xfrm>
            <a:off x="6969211"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2004</a:t>
            </a:r>
            <a:endParaRPr lang="en-US" sz="1300" b="0" i="1" dirty="0">
              <a:solidFill>
                <a:srgbClr val="000000"/>
              </a:solidFill>
              <a:latin typeface="+mj-lt"/>
              <a:cs typeface="Times New Roman" pitchFamily="18" charset="0"/>
            </a:endParaRPr>
          </a:p>
        </p:txBody>
      </p:sp>
      <p:sp>
        <p:nvSpPr>
          <p:cNvPr id="110" name="Rectangle 33"/>
          <p:cNvSpPr>
            <a:spLocks noChangeArrowheads="1"/>
          </p:cNvSpPr>
          <p:nvPr/>
        </p:nvSpPr>
        <p:spPr bwMode="auto">
          <a:xfrm>
            <a:off x="6236723"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2002</a:t>
            </a:r>
            <a:endParaRPr lang="en-US" sz="1300" b="0" i="1" dirty="0">
              <a:solidFill>
                <a:srgbClr val="000000"/>
              </a:solidFill>
              <a:latin typeface="+mj-lt"/>
              <a:cs typeface="Times New Roman" pitchFamily="18" charset="0"/>
            </a:endParaRPr>
          </a:p>
        </p:txBody>
      </p:sp>
      <p:sp>
        <p:nvSpPr>
          <p:cNvPr id="111" name="Rectangle 33"/>
          <p:cNvSpPr>
            <a:spLocks noChangeArrowheads="1"/>
          </p:cNvSpPr>
          <p:nvPr/>
        </p:nvSpPr>
        <p:spPr bwMode="auto">
          <a:xfrm>
            <a:off x="5504235"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2000</a:t>
            </a:r>
            <a:endParaRPr lang="en-US" sz="1300" b="0" i="1" dirty="0">
              <a:solidFill>
                <a:srgbClr val="000000"/>
              </a:solidFill>
              <a:latin typeface="+mj-lt"/>
              <a:cs typeface="Times New Roman" pitchFamily="18" charset="0"/>
            </a:endParaRPr>
          </a:p>
        </p:txBody>
      </p:sp>
      <p:sp>
        <p:nvSpPr>
          <p:cNvPr id="112" name="Rectangle 33"/>
          <p:cNvSpPr>
            <a:spLocks noChangeArrowheads="1"/>
          </p:cNvSpPr>
          <p:nvPr/>
        </p:nvSpPr>
        <p:spPr bwMode="auto">
          <a:xfrm>
            <a:off x="4771747"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1998</a:t>
            </a:r>
            <a:endParaRPr lang="en-US" sz="1300" b="0" i="1" dirty="0">
              <a:solidFill>
                <a:srgbClr val="000000"/>
              </a:solidFill>
              <a:latin typeface="+mj-lt"/>
              <a:cs typeface="Times New Roman" pitchFamily="18" charset="0"/>
            </a:endParaRPr>
          </a:p>
        </p:txBody>
      </p:sp>
      <p:sp>
        <p:nvSpPr>
          <p:cNvPr id="113" name="Rectangle 33"/>
          <p:cNvSpPr>
            <a:spLocks noChangeArrowheads="1"/>
          </p:cNvSpPr>
          <p:nvPr/>
        </p:nvSpPr>
        <p:spPr bwMode="auto">
          <a:xfrm>
            <a:off x="4039259"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1996</a:t>
            </a:r>
            <a:endParaRPr lang="en-US" sz="1300" b="0" i="1" dirty="0">
              <a:solidFill>
                <a:srgbClr val="000000"/>
              </a:solidFill>
              <a:latin typeface="+mj-lt"/>
              <a:cs typeface="Times New Roman" pitchFamily="18" charset="0"/>
            </a:endParaRPr>
          </a:p>
        </p:txBody>
      </p:sp>
      <p:sp>
        <p:nvSpPr>
          <p:cNvPr id="116" name="Rectangle 33"/>
          <p:cNvSpPr>
            <a:spLocks noChangeArrowheads="1"/>
          </p:cNvSpPr>
          <p:nvPr/>
        </p:nvSpPr>
        <p:spPr bwMode="auto">
          <a:xfrm>
            <a:off x="3306771"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1994</a:t>
            </a:r>
            <a:endParaRPr lang="en-US" sz="1300" b="0" i="1" dirty="0">
              <a:solidFill>
                <a:srgbClr val="000000"/>
              </a:solidFill>
              <a:latin typeface="+mj-lt"/>
              <a:cs typeface="Times New Roman" pitchFamily="18" charset="0"/>
            </a:endParaRPr>
          </a:p>
        </p:txBody>
      </p:sp>
      <p:sp>
        <p:nvSpPr>
          <p:cNvPr id="124" name="Rectangle 33"/>
          <p:cNvSpPr>
            <a:spLocks noChangeArrowheads="1"/>
          </p:cNvSpPr>
          <p:nvPr/>
        </p:nvSpPr>
        <p:spPr bwMode="auto">
          <a:xfrm>
            <a:off x="2574283"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1992</a:t>
            </a:r>
            <a:endParaRPr lang="en-US" sz="1300" b="0" i="1" dirty="0">
              <a:solidFill>
                <a:srgbClr val="000000"/>
              </a:solidFill>
              <a:latin typeface="+mj-lt"/>
              <a:cs typeface="Times New Roman" pitchFamily="18" charset="0"/>
            </a:endParaRPr>
          </a:p>
        </p:txBody>
      </p:sp>
      <p:sp>
        <p:nvSpPr>
          <p:cNvPr id="125" name="Rectangle 33"/>
          <p:cNvSpPr>
            <a:spLocks noChangeArrowheads="1"/>
          </p:cNvSpPr>
          <p:nvPr/>
        </p:nvSpPr>
        <p:spPr bwMode="auto">
          <a:xfrm>
            <a:off x="1841795"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1990</a:t>
            </a:r>
            <a:endParaRPr lang="en-US" sz="1300" b="0" i="1" dirty="0">
              <a:solidFill>
                <a:srgbClr val="000000"/>
              </a:solidFill>
              <a:latin typeface="+mj-lt"/>
              <a:cs typeface="Times New Roman" pitchFamily="18" charset="0"/>
            </a:endParaRPr>
          </a:p>
        </p:txBody>
      </p:sp>
      <p:sp>
        <p:nvSpPr>
          <p:cNvPr id="126" name="Rectangle 33"/>
          <p:cNvSpPr>
            <a:spLocks noChangeArrowheads="1"/>
          </p:cNvSpPr>
          <p:nvPr/>
        </p:nvSpPr>
        <p:spPr bwMode="auto">
          <a:xfrm>
            <a:off x="1109307" y="4282889"/>
            <a:ext cx="339837" cy="200055"/>
          </a:xfrm>
          <a:prstGeom prst="rect">
            <a:avLst/>
          </a:prstGeom>
          <a:noFill/>
          <a:ln w="9525">
            <a:noFill/>
            <a:miter lim="800000"/>
            <a:headEnd/>
            <a:tailEnd/>
          </a:ln>
        </p:spPr>
        <p:txBody>
          <a:bodyPr wrap="none" lIns="0" tIns="0" rIns="0" bIns="0">
            <a:prstTxWarp prst="textNoShape">
              <a:avLst/>
            </a:prstTxWarp>
            <a:spAutoFit/>
          </a:bodyPr>
          <a:lstStyle/>
          <a:p>
            <a:pPr algn="r"/>
            <a:r>
              <a:rPr lang="en-US" sz="1300" b="0" i="1" dirty="0" smtClean="0">
                <a:solidFill>
                  <a:srgbClr val="1F1A17"/>
                </a:solidFill>
                <a:latin typeface="+mj-lt"/>
                <a:cs typeface="Times New Roman" pitchFamily="18" charset="0"/>
              </a:rPr>
              <a:t>1988</a:t>
            </a:r>
            <a:endParaRPr lang="en-US" sz="1300" b="0" i="1" dirty="0">
              <a:solidFill>
                <a:srgbClr val="000000"/>
              </a:solidFill>
              <a:latin typeface="+mj-lt"/>
              <a:cs typeface="Times New Roman" pitchFamily="18" charset="0"/>
            </a:endParaRPr>
          </a:p>
        </p:txBody>
      </p:sp>
    </p:spTree>
    <p:extLst>
      <p:ext uri="{BB962C8B-B14F-4D97-AF65-F5344CB8AC3E}">
        <p14:creationId xmlns:p14="http://schemas.microsoft.com/office/powerpoint/2010/main" val="1006674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48000" y="1741416"/>
            <a:ext cx="5857027" cy="4009291"/>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429928"/>
            <a:ext cx="8904855" cy="713232"/>
          </a:xfrm>
        </p:spPr>
        <p:txBody>
          <a:bodyPr/>
          <a:lstStyle/>
          <a:p>
            <a:r>
              <a:rPr lang="en-US" dirty="0"/>
              <a:t>Mortgage Default Rate, 1979-2008</a:t>
            </a:r>
          </a:p>
        </p:txBody>
      </p:sp>
      <p:sp>
        <p:nvSpPr>
          <p:cNvPr id="41" name="Text Box 10"/>
          <p:cNvSpPr txBox="1">
            <a:spLocks noChangeArrowheads="1"/>
          </p:cNvSpPr>
          <p:nvPr/>
        </p:nvSpPr>
        <p:spPr bwMode="auto">
          <a:xfrm>
            <a:off x="73114" y="1439358"/>
            <a:ext cx="2998332" cy="471000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smtClean="0">
                <a:latin typeface="+mj-lt"/>
                <a:cs typeface="Times New Roman" pitchFamily="18" charset="0"/>
              </a:rPr>
              <a:t>Prior </a:t>
            </a:r>
            <a:r>
              <a:rPr lang="en-US" sz="2200" dirty="0">
                <a:latin typeface="+mj-lt"/>
                <a:cs typeface="Times New Roman" pitchFamily="18" charset="0"/>
              </a:rPr>
              <a:t>to </a:t>
            </a:r>
            <a:r>
              <a:rPr lang="en-US" sz="2200" dirty="0" smtClean="0">
                <a:latin typeface="+mj-lt"/>
                <a:cs typeface="Times New Roman" pitchFamily="18" charset="0"/>
              </a:rPr>
              <a:t>2006, the </a:t>
            </a:r>
            <a:r>
              <a:rPr lang="en-US" sz="2200" b="1" i="1" dirty="0" smtClean="0">
                <a:latin typeface="+mj-lt"/>
                <a:cs typeface="Times New Roman" pitchFamily="18" charset="0"/>
              </a:rPr>
              <a:t>default rate </a:t>
            </a:r>
            <a:r>
              <a:rPr lang="en-US" sz="2200" dirty="0" smtClean="0">
                <a:latin typeface="+mj-lt"/>
                <a:cs typeface="Times New Roman" pitchFamily="18" charset="0"/>
              </a:rPr>
              <a:t>fluctuated </a:t>
            </a:r>
            <a:r>
              <a:rPr lang="en-US" sz="2200" dirty="0">
                <a:latin typeface="+mj-lt"/>
                <a:cs typeface="Times New Roman" pitchFamily="18" charset="0"/>
              </a:rPr>
              <a:t>within a narrow range </a:t>
            </a:r>
            <a:r>
              <a:rPr lang="en-US" sz="2200" i="1" dirty="0">
                <a:latin typeface="+mj-lt"/>
                <a:cs typeface="Times New Roman" pitchFamily="18" charset="0"/>
              </a:rPr>
              <a:t>(</a:t>
            </a:r>
            <a:r>
              <a:rPr lang="en-US" sz="2200" i="1" dirty="0" smtClean="0">
                <a:latin typeface="+mj-lt"/>
                <a:cs typeface="Times New Roman" pitchFamily="18" charset="0"/>
              </a:rPr>
              <a:t>around 2%).</a:t>
            </a:r>
            <a:endParaRPr lang="en-US" sz="2200" i="1" dirty="0">
              <a:latin typeface="+mj-lt"/>
              <a:cs typeface="Times New Roman" pitchFamily="18" charset="0"/>
            </a:endParaRPr>
          </a:p>
          <a:p>
            <a:pPr marL="115888" indent="-115888">
              <a:lnSpc>
                <a:spcPct val="90000"/>
              </a:lnSpc>
              <a:spcBef>
                <a:spcPts val="900"/>
              </a:spcBef>
              <a:buFontTx/>
              <a:buChar char="•"/>
            </a:pPr>
            <a:r>
              <a:rPr lang="en-US" sz="2200" dirty="0">
                <a:latin typeface="+mj-lt"/>
                <a:cs typeface="Times New Roman" pitchFamily="18" charset="0"/>
              </a:rPr>
              <a:t>It increased only slightly during the recessions of 1982, 1990, and </a:t>
            </a:r>
            <a:r>
              <a:rPr lang="en-US" sz="2200" dirty="0" smtClean="0">
                <a:latin typeface="+mj-lt"/>
                <a:cs typeface="Times New Roman" pitchFamily="18" charset="0"/>
              </a:rPr>
              <a:t>2001.</a:t>
            </a:r>
          </a:p>
          <a:p>
            <a:pPr marL="115888" indent="-115888">
              <a:lnSpc>
                <a:spcPct val="90000"/>
              </a:lnSpc>
              <a:spcBef>
                <a:spcPts val="900"/>
              </a:spcBef>
              <a:buFontTx/>
              <a:buChar char="•"/>
            </a:pPr>
            <a:r>
              <a:rPr lang="en-US" sz="2200" dirty="0">
                <a:latin typeface="+mj-lt"/>
                <a:cs typeface="Times New Roman" pitchFamily="18" charset="0"/>
              </a:rPr>
              <a:t>The rate began increasing sharply during the </a:t>
            </a:r>
            <a:r>
              <a:rPr lang="en-US" sz="2200" dirty="0" smtClean="0">
                <a:latin typeface="+mj-lt"/>
                <a:cs typeface="Times New Roman" pitchFamily="18" charset="0"/>
              </a:rPr>
              <a:t>2</a:t>
            </a:r>
            <a:r>
              <a:rPr lang="en-US" sz="2200" baseline="30000" dirty="0" smtClean="0">
                <a:latin typeface="+mj-lt"/>
                <a:cs typeface="Times New Roman" pitchFamily="18" charset="0"/>
              </a:rPr>
              <a:t>nd</a:t>
            </a:r>
            <a:r>
              <a:rPr lang="en-US" sz="2200" dirty="0" smtClean="0">
                <a:latin typeface="+mj-lt"/>
                <a:cs typeface="Times New Roman" pitchFamily="18" charset="0"/>
              </a:rPr>
              <a:t> half </a:t>
            </a:r>
            <a:br>
              <a:rPr lang="en-US" sz="2200" dirty="0" smtClean="0">
                <a:latin typeface="+mj-lt"/>
                <a:cs typeface="Times New Roman" pitchFamily="18" charset="0"/>
              </a:rPr>
            </a:br>
            <a:r>
              <a:rPr lang="en-US" sz="2200" dirty="0" smtClean="0">
                <a:latin typeface="+mj-lt"/>
                <a:cs typeface="Times New Roman" pitchFamily="18" charset="0"/>
              </a:rPr>
              <a:t>of </a:t>
            </a:r>
            <a:r>
              <a:rPr lang="en-US" sz="2200" dirty="0">
                <a:latin typeface="+mj-lt"/>
                <a:cs typeface="Times New Roman" pitchFamily="18" charset="0"/>
              </a:rPr>
              <a:t>2006</a:t>
            </a:r>
          </a:p>
          <a:p>
            <a:pPr marL="115888" indent="-115888">
              <a:lnSpc>
                <a:spcPct val="90000"/>
              </a:lnSpc>
              <a:spcBef>
                <a:spcPts val="900"/>
              </a:spcBef>
              <a:buFontTx/>
              <a:buChar char="•"/>
            </a:pPr>
            <a:r>
              <a:rPr lang="en-US" sz="2200" dirty="0">
                <a:latin typeface="+mj-lt"/>
                <a:cs typeface="Times New Roman" pitchFamily="18" charset="0"/>
              </a:rPr>
              <a:t>It reached 5.2% during the </a:t>
            </a:r>
            <a:r>
              <a:rPr lang="en-US" sz="2200" dirty="0" smtClean="0">
                <a:latin typeface="+mj-lt"/>
                <a:cs typeface="Times New Roman" pitchFamily="18" charset="0"/>
              </a:rPr>
              <a:t>3</a:t>
            </a:r>
            <a:r>
              <a:rPr lang="en-US" sz="2200" baseline="30000" dirty="0" smtClean="0">
                <a:latin typeface="+mj-lt"/>
                <a:cs typeface="Times New Roman" pitchFamily="18" charset="0"/>
              </a:rPr>
              <a:t>rd</a:t>
            </a:r>
            <a:r>
              <a:rPr lang="en-US" sz="2200" dirty="0" smtClean="0">
                <a:latin typeface="+mj-lt"/>
                <a:cs typeface="Times New Roman" pitchFamily="18" charset="0"/>
              </a:rPr>
              <a:t> </a:t>
            </a:r>
            <a:r>
              <a:rPr lang="en-US" sz="2200" dirty="0">
                <a:latin typeface="+mj-lt"/>
                <a:cs typeface="Times New Roman" pitchFamily="18" charset="0"/>
              </a:rPr>
              <a:t>quarter of </a:t>
            </a:r>
            <a:r>
              <a:rPr lang="en-US" sz="2200" dirty="0" smtClean="0">
                <a:latin typeface="+mj-lt"/>
                <a:cs typeface="Times New Roman" pitchFamily="18" charset="0"/>
              </a:rPr>
              <a:t>2008</a:t>
            </a:r>
            <a:r>
              <a:rPr lang="en-US" sz="2200" dirty="0">
                <a:latin typeface="+mj-lt"/>
                <a:cs typeface="Times New Roman" pitchFamily="18" charset="0"/>
              </a:rPr>
              <a:t>.</a:t>
            </a:r>
          </a:p>
        </p:txBody>
      </p:sp>
      <p:sp>
        <p:nvSpPr>
          <p:cNvPr id="15" name="Rectangle 5"/>
          <p:cNvSpPr>
            <a:spLocks noChangeArrowheads="1"/>
          </p:cNvSpPr>
          <p:nvPr/>
        </p:nvSpPr>
        <p:spPr bwMode="auto">
          <a:xfrm>
            <a:off x="4964237" y="2092368"/>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6" name="Rectangle 6"/>
          <p:cNvSpPr>
            <a:spLocks noChangeArrowheads="1"/>
          </p:cNvSpPr>
          <p:nvPr/>
        </p:nvSpPr>
        <p:spPr bwMode="auto">
          <a:xfrm>
            <a:off x="4964237" y="2092368"/>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7" name="Rectangle 7"/>
          <p:cNvSpPr>
            <a:spLocks noChangeArrowheads="1"/>
          </p:cNvSpPr>
          <p:nvPr/>
        </p:nvSpPr>
        <p:spPr bwMode="auto">
          <a:xfrm>
            <a:off x="4964237" y="2652756"/>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8" name="Rectangle 8"/>
          <p:cNvSpPr>
            <a:spLocks noChangeArrowheads="1"/>
          </p:cNvSpPr>
          <p:nvPr/>
        </p:nvSpPr>
        <p:spPr bwMode="auto">
          <a:xfrm>
            <a:off x="4964237" y="2652756"/>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9" name="Rectangle 9"/>
          <p:cNvSpPr>
            <a:spLocks noChangeArrowheads="1"/>
          </p:cNvSpPr>
          <p:nvPr/>
        </p:nvSpPr>
        <p:spPr bwMode="auto">
          <a:xfrm>
            <a:off x="4964237" y="3213143"/>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0" name="Rectangle 10"/>
          <p:cNvSpPr>
            <a:spLocks noChangeArrowheads="1"/>
          </p:cNvSpPr>
          <p:nvPr/>
        </p:nvSpPr>
        <p:spPr bwMode="auto">
          <a:xfrm>
            <a:off x="4964237" y="3213143"/>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1" name="Rectangle 11"/>
          <p:cNvSpPr>
            <a:spLocks noChangeArrowheads="1"/>
          </p:cNvSpPr>
          <p:nvPr/>
        </p:nvSpPr>
        <p:spPr bwMode="auto">
          <a:xfrm>
            <a:off x="4964237" y="4481556"/>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2" name="Rectangle 12"/>
          <p:cNvSpPr>
            <a:spLocks noChangeArrowheads="1"/>
          </p:cNvSpPr>
          <p:nvPr/>
        </p:nvSpPr>
        <p:spPr bwMode="auto">
          <a:xfrm>
            <a:off x="4964237" y="4481556"/>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3" name="Rectangle 13"/>
          <p:cNvSpPr>
            <a:spLocks noChangeArrowheads="1"/>
          </p:cNvSpPr>
          <p:nvPr/>
        </p:nvSpPr>
        <p:spPr bwMode="auto">
          <a:xfrm>
            <a:off x="4717349" y="5041943"/>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4" name="Rectangle 14"/>
          <p:cNvSpPr>
            <a:spLocks noChangeArrowheads="1"/>
          </p:cNvSpPr>
          <p:nvPr/>
        </p:nvSpPr>
        <p:spPr bwMode="auto">
          <a:xfrm>
            <a:off x="4717349" y="5041943"/>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5" name="Rectangle 17"/>
          <p:cNvSpPr>
            <a:spLocks noChangeArrowheads="1"/>
          </p:cNvSpPr>
          <p:nvPr/>
        </p:nvSpPr>
        <p:spPr bwMode="auto">
          <a:xfrm>
            <a:off x="3912422" y="1857228"/>
            <a:ext cx="4487735" cy="227113"/>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lang="en-US" b="1" i="1" dirty="0" smtClean="0">
                <a:solidFill>
                  <a:srgbClr val="1F1A17"/>
                </a:solidFill>
                <a:latin typeface="+mj-lt"/>
                <a:cs typeface="Times New Roman" pitchFamily="18" charset="0"/>
              </a:rPr>
              <a:t>Mortgage Default Rate</a:t>
            </a:r>
            <a:endParaRPr lang="en-US" sz="1600" b="1" i="1" dirty="0">
              <a:solidFill>
                <a:schemeClr val="tx1"/>
              </a:solidFill>
              <a:latin typeface="+mj-lt"/>
              <a:cs typeface="Times New Roman" pitchFamily="18" charset="0"/>
            </a:endParaRPr>
          </a:p>
        </p:txBody>
      </p:sp>
      <p:sp>
        <p:nvSpPr>
          <p:cNvPr id="44" name="Rectangle 27"/>
          <p:cNvSpPr>
            <a:spLocks noChangeArrowheads="1"/>
          </p:cNvSpPr>
          <p:nvPr/>
        </p:nvSpPr>
        <p:spPr bwMode="auto">
          <a:xfrm>
            <a:off x="3299775" y="5195105"/>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1979</a:t>
            </a:r>
            <a:endParaRPr lang="en-US" sz="1500" b="0" dirty="0">
              <a:solidFill>
                <a:srgbClr val="000000"/>
              </a:solidFill>
              <a:latin typeface="+mj-lt"/>
              <a:cs typeface="Times New Roman" pitchFamily="18" charset="0"/>
            </a:endParaRPr>
          </a:p>
        </p:txBody>
      </p:sp>
      <p:sp>
        <p:nvSpPr>
          <p:cNvPr id="45" name="Rectangle 28"/>
          <p:cNvSpPr>
            <a:spLocks noChangeArrowheads="1"/>
          </p:cNvSpPr>
          <p:nvPr/>
        </p:nvSpPr>
        <p:spPr bwMode="auto">
          <a:xfrm>
            <a:off x="4367083" y="5195105"/>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1985</a:t>
            </a:r>
            <a:endParaRPr lang="en-US" sz="1500" b="0" dirty="0">
              <a:solidFill>
                <a:srgbClr val="000000"/>
              </a:solidFill>
              <a:latin typeface="+mj-lt"/>
              <a:cs typeface="Times New Roman" pitchFamily="18" charset="0"/>
            </a:endParaRPr>
          </a:p>
        </p:txBody>
      </p:sp>
      <p:sp>
        <p:nvSpPr>
          <p:cNvPr id="46" name="Rectangle 29"/>
          <p:cNvSpPr>
            <a:spLocks noChangeArrowheads="1"/>
          </p:cNvSpPr>
          <p:nvPr/>
        </p:nvSpPr>
        <p:spPr bwMode="auto">
          <a:xfrm>
            <a:off x="4908484" y="5195105"/>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1988</a:t>
            </a:r>
            <a:endParaRPr lang="en-US" sz="1500" b="0" dirty="0">
              <a:solidFill>
                <a:srgbClr val="000000"/>
              </a:solidFill>
              <a:latin typeface="+mj-lt"/>
              <a:cs typeface="Times New Roman" pitchFamily="18" charset="0"/>
            </a:endParaRPr>
          </a:p>
        </p:txBody>
      </p:sp>
      <p:sp>
        <p:nvSpPr>
          <p:cNvPr id="47" name="Rectangle 30"/>
          <p:cNvSpPr>
            <a:spLocks noChangeArrowheads="1"/>
          </p:cNvSpPr>
          <p:nvPr/>
        </p:nvSpPr>
        <p:spPr bwMode="auto">
          <a:xfrm>
            <a:off x="7042338" y="5195105"/>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2000</a:t>
            </a:r>
            <a:endParaRPr lang="en-US" sz="1500" b="0" dirty="0">
              <a:solidFill>
                <a:srgbClr val="000000"/>
              </a:solidFill>
              <a:latin typeface="+mj-lt"/>
              <a:cs typeface="Times New Roman" pitchFamily="18" charset="0"/>
            </a:endParaRPr>
          </a:p>
        </p:txBody>
      </p:sp>
      <p:sp>
        <p:nvSpPr>
          <p:cNvPr id="48" name="Rectangle 31"/>
          <p:cNvSpPr>
            <a:spLocks noChangeArrowheads="1"/>
          </p:cNvSpPr>
          <p:nvPr/>
        </p:nvSpPr>
        <p:spPr bwMode="auto">
          <a:xfrm>
            <a:off x="5972236" y="5195105"/>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1994</a:t>
            </a:r>
            <a:endParaRPr lang="en-US" sz="1500" b="0" dirty="0">
              <a:solidFill>
                <a:srgbClr val="000000"/>
              </a:solidFill>
              <a:latin typeface="+mj-lt"/>
              <a:cs typeface="Times New Roman" pitchFamily="18" charset="0"/>
            </a:endParaRPr>
          </a:p>
        </p:txBody>
      </p:sp>
      <p:sp>
        <p:nvSpPr>
          <p:cNvPr id="49" name="Rectangle 32"/>
          <p:cNvSpPr>
            <a:spLocks noChangeArrowheads="1"/>
          </p:cNvSpPr>
          <p:nvPr/>
        </p:nvSpPr>
        <p:spPr bwMode="auto">
          <a:xfrm>
            <a:off x="3283971" y="4951900"/>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a:solidFill>
                  <a:srgbClr val="1F1A17"/>
                </a:solidFill>
                <a:latin typeface="+mj-lt"/>
                <a:cs typeface="Times New Roman" pitchFamily="18" charset="0"/>
              </a:rPr>
              <a:t>0</a:t>
            </a:r>
            <a:endParaRPr lang="en-US" sz="1600" b="0" dirty="0">
              <a:solidFill>
                <a:srgbClr val="000000"/>
              </a:solidFill>
              <a:latin typeface="+mj-lt"/>
              <a:cs typeface="Times New Roman" pitchFamily="18" charset="0"/>
            </a:endParaRPr>
          </a:p>
        </p:txBody>
      </p:sp>
      <p:sp>
        <p:nvSpPr>
          <p:cNvPr id="50" name="Rectangle 33"/>
          <p:cNvSpPr>
            <a:spLocks noChangeArrowheads="1"/>
          </p:cNvSpPr>
          <p:nvPr/>
        </p:nvSpPr>
        <p:spPr bwMode="auto">
          <a:xfrm>
            <a:off x="3136496" y="4490382"/>
            <a:ext cx="251671"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a:t>
            </a:r>
            <a:endParaRPr lang="en-US" sz="1600" b="0" dirty="0">
              <a:solidFill>
                <a:srgbClr val="000000"/>
              </a:solidFill>
              <a:latin typeface="+mj-lt"/>
              <a:cs typeface="Times New Roman" pitchFamily="18" charset="0"/>
            </a:endParaRPr>
          </a:p>
        </p:txBody>
      </p:sp>
      <p:sp>
        <p:nvSpPr>
          <p:cNvPr id="51" name="Rectangle 34"/>
          <p:cNvSpPr>
            <a:spLocks noChangeArrowheads="1"/>
          </p:cNvSpPr>
          <p:nvPr/>
        </p:nvSpPr>
        <p:spPr bwMode="auto">
          <a:xfrm>
            <a:off x="3136496" y="4042771"/>
            <a:ext cx="251671"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2%</a:t>
            </a:r>
            <a:endParaRPr lang="en-US" sz="1600" b="0" dirty="0">
              <a:solidFill>
                <a:srgbClr val="000000"/>
              </a:solidFill>
              <a:latin typeface="+mj-lt"/>
              <a:cs typeface="Times New Roman" pitchFamily="18" charset="0"/>
            </a:endParaRPr>
          </a:p>
        </p:txBody>
      </p:sp>
      <p:sp>
        <p:nvSpPr>
          <p:cNvPr id="52" name="Rectangle 35"/>
          <p:cNvSpPr>
            <a:spLocks noChangeArrowheads="1"/>
          </p:cNvSpPr>
          <p:nvPr/>
        </p:nvSpPr>
        <p:spPr bwMode="auto">
          <a:xfrm>
            <a:off x="3136496" y="2629515"/>
            <a:ext cx="251671"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5%</a:t>
            </a:r>
            <a:endParaRPr lang="en-US" sz="1600" b="0" dirty="0">
              <a:solidFill>
                <a:srgbClr val="000000"/>
              </a:solidFill>
              <a:latin typeface="+mj-lt"/>
              <a:cs typeface="Times New Roman" pitchFamily="18" charset="0"/>
            </a:endParaRPr>
          </a:p>
        </p:txBody>
      </p:sp>
      <p:sp>
        <p:nvSpPr>
          <p:cNvPr id="53" name="Rectangle 36"/>
          <p:cNvSpPr>
            <a:spLocks noChangeArrowheads="1"/>
          </p:cNvSpPr>
          <p:nvPr/>
        </p:nvSpPr>
        <p:spPr bwMode="auto">
          <a:xfrm>
            <a:off x="3136496" y="2182348"/>
            <a:ext cx="251671"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6%</a:t>
            </a:r>
            <a:endParaRPr lang="en-US" sz="1600" b="0" dirty="0">
              <a:solidFill>
                <a:srgbClr val="000000"/>
              </a:solidFill>
              <a:latin typeface="+mj-lt"/>
              <a:cs typeface="Times New Roman" pitchFamily="18" charset="0"/>
            </a:endParaRPr>
          </a:p>
        </p:txBody>
      </p:sp>
      <p:sp>
        <p:nvSpPr>
          <p:cNvPr id="61" name="Rectangle 44"/>
          <p:cNvSpPr>
            <a:spLocks noChangeArrowheads="1"/>
          </p:cNvSpPr>
          <p:nvPr/>
        </p:nvSpPr>
        <p:spPr bwMode="auto">
          <a:xfrm>
            <a:off x="7583358" y="5195105"/>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2003</a:t>
            </a:r>
            <a:endParaRPr lang="en-US" sz="1500" b="0" dirty="0">
              <a:solidFill>
                <a:srgbClr val="000000"/>
              </a:solidFill>
              <a:latin typeface="+mj-lt"/>
              <a:cs typeface="Times New Roman" pitchFamily="18" charset="0"/>
            </a:endParaRPr>
          </a:p>
        </p:txBody>
      </p:sp>
      <p:sp>
        <p:nvSpPr>
          <p:cNvPr id="26" name="Freeform 20"/>
          <p:cNvSpPr>
            <a:spLocks/>
          </p:cNvSpPr>
          <p:nvPr/>
        </p:nvSpPr>
        <p:spPr bwMode="auto">
          <a:xfrm>
            <a:off x="3501858" y="2171743"/>
            <a:ext cx="5197954" cy="2908300"/>
          </a:xfrm>
          <a:custGeom>
            <a:avLst/>
            <a:gdLst/>
            <a:ahLst/>
            <a:cxnLst>
              <a:cxn ang="0">
                <a:pos x="0" y="0"/>
              </a:cxn>
              <a:cxn ang="0">
                <a:pos x="0" y="2016"/>
              </a:cxn>
              <a:cxn ang="0">
                <a:pos x="2880" y="2016"/>
              </a:cxn>
            </a:cxnLst>
            <a:rect l="0" t="0" r="r" b="b"/>
            <a:pathLst>
              <a:path w="2880" h="2016">
                <a:moveTo>
                  <a:pt x="0" y="0"/>
                </a:moveTo>
                <a:lnTo>
                  <a:pt x="0" y="2016"/>
                </a:lnTo>
                <a:lnTo>
                  <a:pt x="2880" y="2016"/>
                </a:lnTo>
              </a:path>
            </a:pathLst>
          </a:custGeom>
          <a:noFill/>
          <a:ln w="28575" cmpd="sng">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8" name="Line 22"/>
          <p:cNvSpPr>
            <a:spLocks noChangeShapeType="1"/>
          </p:cNvSpPr>
          <p:nvPr/>
        </p:nvSpPr>
        <p:spPr bwMode="auto">
          <a:xfrm>
            <a:off x="3427537" y="230014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9" name="Line 23"/>
          <p:cNvSpPr>
            <a:spLocks noChangeShapeType="1"/>
          </p:cNvSpPr>
          <p:nvPr/>
        </p:nvSpPr>
        <p:spPr bwMode="auto">
          <a:xfrm>
            <a:off x="3427537" y="2752895"/>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30" name="Line 24"/>
          <p:cNvSpPr>
            <a:spLocks noChangeShapeType="1"/>
          </p:cNvSpPr>
          <p:nvPr/>
        </p:nvSpPr>
        <p:spPr bwMode="auto">
          <a:xfrm>
            <a:off x="3427537" y="4151864"/>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31" name="Line 25"/>
          <p:cNvSpPr>
            <a:spLocks noChangeShapeType="1"/>
          </p:cNvSpPr>
          <p:nvPr/>
        </p:nvSpPr>
        <p:spPr bwMode="auto">
          <a:xfrm>
            <a:off x="3427537" y="462170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43" name="Line 26"/>
          <p:cNvSpPr>
            <a:spLocks noChangeShapeType="1"/>
          </p:cNvSpPr>
          <p:nvPr/>
        </p:nvSpPr>
        <p:spPr bwMode="auto">
          <a:xfrm>
            <a:off x="3427537" y="5080043"/>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5" name="Line 38"/>
          <p:cNvSpPr>
            <a:spLocks noChangeShapeType="1"/>
          </p:cNvSpPr>
          <p:nvPr/>
        </p:nvSpPr>
        <p:spPr bwMode="auto">
          <a:xfrm>
            <a:off x="3497097" y="508321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6" name="Line 39"/>
          <p:cNvSpPr>
            <a:spLocks noChangeShapeType="1"/>
          </p:cNvSpPr>
          <p:nvPr/>
        </p:nvSpPr>
        <p:spPr bwMode="auto">
          <a:xfrm>
            <a:off x="4559602" y="508321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7" name="Line 40"/>
          <p:cNvSpPr>
            <a:spLocks noChangeShapeType="1"/>
          </p:cNvSpPr>
          <p:nvPr/>
        </p:nvSpPr>
        <p:spPr bwMode="auto">
          <a:xfrm>
            <a:off x="5096960" y="508321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8" name="Line 41"/>
          <p:cNvSpPr>
            <a:spLocks noChangeShapeType="1"/>
          </p:cNvSpPr>
          <p:nvPr/>
        </p:nvSpPr>
        <p:spPr bwMode="auto">
          <a:xfrm>
            <a:off x="6181997" y="508321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9" name="Line 42"/>
          <p:cNvSpPr>
            <a:spLocks noChangeShapeType="1"/>
          </p:cNvSpPr>
          <p:nvPr/>
        </p:nvSpPr>
        <p:spPr bwMode="auto">
          <a:xfrm>
            <a:off x="7246423" y="508321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0" name="Line 43"/>
          <p:cNvSpPr>
            <a:spLocks noChangeShapeType="1"/>
          </p:cNvSpPr>
          <p:nvPr/>
        </p:nvSpPr>
        <p:spPr bwMode="auto">
          <a:xfrm>
            <a:off x="7784741" y="5083218"/>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4" name="Rectangle 13"/>
          <p:cNvSpPr>
            <a:spLocks noChangeArrowheads="1"/>
          </p:cNvSpPr>
          <p:nvPr/>
        </p:nvSpPr>
        <p:spPr bwMode="auto">
          <a:xfrm>
            <a:off x="4302821" y="5038895"/>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5" name="Rectangle 14"/>
          <p:cNvSpPr>
            <a:spLocks noChangeArrowheads="1"/>
          </p:cNvSpPr>
          <p:nvPr/>
        </p:nvSpPr>
        <p:spPr bwMode="auto">
          <a:xfrm>
            <a:off x="4302821" y="5038895"/>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6" name="Rectangle 28"/>
          <p:cNvSpPr>
            <a:spLocks noChangeArrowheads="1"/>
          </p:cNvSpPr>
          <p:nvPr/>
        </p:nvSpPr>
        <p:spPr bwMode="auto">
          <a:xfrm>
            <a:off x="3833683" y="5195105"/>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1982</a:t>
            </a:r>
            <a:endParaRPr lang="en-US" sz="1500" b="0" dirty="0">
              <a:solidFill>
                <a:srgbClr val="000000"/>
              </a:solidFill>
              <a:latin typeface="+mj-lt"/>
              <a:cs typeface="Times New Roman" pitchFamily="18" charset="0"/>
            </a:endParaRPr>
          </a:p>
        </p:txBody>
      </p:sp>
      <p:sp>
        <p:nvSpPr>
          <p:cNvPr id="67" name="Line 39"/>
          <p:cNvSpPr>
            <a:spLocks noChangeShapeType="1"/>
          </p:cNvSpPr>
          <p:nvPr/>
        </p:nvSpPr>
        <p:spPr bwMode="auto">
          <a:xfrm>
            <a:off x="4026202" y="5080170"/>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8" name="Rectangle 29"/>
          <p:cNvSpPr>
            <a:spLocks noChangeArrowheads="1"/>
          </p:cNvSpPr>
          <p:nvPr/>
        </p:nvSpPr>
        <p:spPr bwMode="auto">
          <a:xfrm>
            <a:off x="5444932" y="5195105"/>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1991</a:t>
            </a:r>
            <a:endParaRPr lang="en-US" sz="1500" b="0" dirty="0">
              <a:solidFill>
                <a:srgbClr val="000000"/>
              </a:solidFill>
              <a:latin typeface="+mj-lt"/>
              <a:cs typeface="Times New Roman" pitchFamily="18" charset="0"/>
            </a:endParaRPr>
          </a:p>
        </p:txBody>
      </p:sp>
      <p:sp>
        <p:nvSpPr>
          <p:cNvPr id="69" name="Line 40"/>
          <p:cNvSpPr>
            <a:spLocks noChangeShapeType="1"/>
          </p:cNvSpPr>
          <p:nvPr/>
        </p:nvSpPr>
        <p:spPr bwMode="auto">
          <a:xfrm>
            <a:off x="5633408" y="5089314"/>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0" name="Rectangle 31"/>
          <p:cNvSpPr>
            <a:spLocks noChangeArrowheads="1"/>
          </p:cNvSpPr>
          <p:nvPr/>
        </p:nvSpPr>
        <p:spPr bwMode="auto">
          <a:xfrm>
            <a:off x="6508684" y="5195105"/>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1997</a:t>
            </a:r>
            <a:endParaRPr lang="en-US" sz="1500" b="0" dirty="0">
              <a:solidFill>
                <a:srgbClr val="000000"/>
              </a:solidFill>
              <a:latin typeface="+mj-lt"/>
              <a:cs typeface="Times New Roman" pitchFamily="18" charset="0"/>
            </a:endParaRPr>
          </a:p>
        </p:txBody>
      </p:sp>
      <p:sp>
        <p:nvSpPr>
          <p:cNvPr id="71" name="Line 41"/>
          <p:cNvSpPr>
            <a:spLocks noChangeShapeType="1"/>
          </p:cNvSpPr>
          <p:nvPr/>
        </p:nvSpPr>
        <p:spPr bwMode="auto">
          <a:xfrm>
            <a:off x="6718445" y="5089314"/>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2" name="Rectangle 44"/>
          <p:cNvSpPr>
            <a:spLocks noChangeArrowheads="1"/>
          </p:cNvSpPr>
          <p:nvPr/>
        </p:nvSpPr>
        <p:spPr bwMode="auto">
          <a:xfrm>
            <a:off x="8119806" y="5195105"/>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2006</a:t>
            </a:r>
            <a:endParaRPr lang="en-US" sz="1500" b="0" dirty="0">
              <a:solidFill>
                <a:srgbClr val="000000"/>
              </a:solidFill>
              <a:latin typeface="+mj-lt"/>
              <a:cs typeface="Times New Roman" pitchFamily="18" charset="0"/>
            </a:endParaRPr>
          </a:p>
        </p:txBody>
      </p:sp>
      <p:sp>
        <p:nvSpPr>
          <p:cNvPr id="73" name="Line 43"/>
          <p:cNvSpPr>
            <a:spLocks noChangeShapeType="1"/>
          </p:cNvSpPr>
          <p:nvPr/>
        </p:nvSpPr>
        <p:spPr bwMode="auto">
          <a:xfrm>
            <a:off x="8321189" y="5080170"/>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4" name="Rectangle 44"/>
          <p:cNvSpPr>
            <a:spLocks noChangeArrowheads="1"/>
          </p:cNvSpPr>
          <p:nvPr/>
        </p:nvSpPr>
        <p:spPr bwMode="auto">
          <a:xfrm>
            <a:off x="8381869" y="5411864"/>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2008</a:t>
            </a:r>
            <a:endParaRPr lang="en-US" sz="1500" b="0" dirty="0">
              <a:solidFill>
                <a:srgbClr val="000000"/>
              </a:solidFill>
              <a:latin typeface="+mj-lt"/>
              <a:cs typeface="Times New Roman" pitchFamily="18" charset="0"/>
            </a:endParaRPr>
          </a:p>
        </p:txBody>
      </p:sp>
      <p:sp>
        <p:nvSpPr>
          <p:cNvPr id="75" name="Line 43"/>
          <p:cNvSpPr>
            <a:spLocks noChangeShapeType="1"/>
          </p:cNvSpPr>
          <p:nvPr/>
        </p:nvSpPr>
        <p:spPr bwMode="auto">
          <a:xfrm>
            <a:off x="8683901" y="5077122"/>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6" name="Rectangle 33"/>
          <p:cNvSpPr>
            <a:spLocks noChangeArrowheads="1"/>
          </p:cNvSpPr>
          <p:nvPr/>
        </p:nvSpPr>
        <p:spPr bwMode="auto">
          <a:xfrm>
            <a:off x="3142592" y="3545502"/>
            <a:ext cx="251671"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3%</a:t>
            </a:r>
            <a:endParaRPr lang="en-US" sz="1600" b="0" dirty="0">
              <a:solidFill>
                <a:srgbClr val="000000"/>
              </a:solidFill>
              <a:latin typeface="+mj-lt"/>
              <a:cs typeface="Times New Roman" pitchFamily="18" charset="0"/>
            </a:endParaRPr>
          </a:p>
        </p:txBody>
      </p:sp>
      <p:sp>
        <p:nvSpPr>
          <p:cNvPr id="77" name="Rectangle 34"/>
          <p:cNvSpPr>
            <a:spLocks noChangeArrowheads="1"/>
          </p:cNvSpPr>
          <p:nvPr/>
        </p:nvSpPr>
        <p:spPr bwMode="auto">
          <a:xfrm>
            <a:off x="3142592" y="3097891"/>
            <a:ext cx="251671"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4%</a:t>
            </a:r>
            <a:endParaRPr lang="en-US" sz="1600" b="0" dirty="0">
              <a:solidFill>
                <a:srgbClr val="000000"/>
              </a:solidFill>
              <a:latin typeface="+mj-lt"/>
              <a:cs typeface="Times New Roman" pitchFamily="18" charset="0"/>
            </a:endParaRPr>
          </a:p>
        </p:txBody>
      </p:sp>
      <p:sp>
        <p:nvSpPr>
          <p:cNvPr id="78" name="Line 24"/>
          <p:cNvSpPr>
            <a:spLocks noChangeShapeType="1"/>
          </p:cNvSpPr>
          <p:nvPr/>
        </p:nvSpPr>
        <p:spPr bwMode="auto">
          <a:xfrm>
            <a:off x="3433633" y="3206984"/>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9" name="Line 25"/>
          <p:cNvSpPr>
            <a:spLocks noChangeShapeType="1"/>
          </p:cNvSpPr>
          <p:nvPr/>
        </p:nvSpPr>
        <p:spPr bwMode="auto">
          <a:xfrm>
            <a:off x="3433633" y="3676820"/>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grpSp>
        <p:nvGrpSpPr>
          <p:cNvPr id="7" name="Group 6"/>
          <p:cNvGrpSpPr/>
          <p:nvPr/>
        </p:nvGrpSpPr>
        <p:grpSpPr>
          <a:xfrm>
            <a:off x="3506812" y="2656664"/>
            <a:ext cx="5260768" cy="2095994"/>
            <a:chOff x="3592286" y="2784764"/>
            <a:chExt cx="5260768" cy="2095994"/>
          </a:xfrm>
        </p:grpSpPr>
        <p:sp>
          <p:nvSpPr>
            <p:cNvPr id="2" name="Freeform 1"/>
            <p:cNvSpPr/>
            <p:nvPr/>
          </p:nvSpPr>
          <p:spPr>
            <a:xfrm>
              <a:off x="3592286" y="2838202"/>
              <a:ext cx="5254831" cy="2042556"/>
            </a:xfrm>
            <a:custGeom>
              <a:avLst/>
              <a:gdLst>
                <a:gd name="connsiteX0" fmla="*/ 0 w 5254831"/>
                <a:gd name="connsiteY0" fmla="*/ 2006930 h 2042556"/>
                <a:gd name="connsiteX1" fmla="*/ 35626 w 5254831"/>
                <a:gd name="connsiteY1" fmla="*/ 2042556 h 2042556"/>
                <a:gd name="connsiteX2" fmla="*/ 184067 w 5254831"/>
                <a:gd name="connsiteY2" fmla="*/ 1959429 h 2042556"/>
                <a:gd name="connsiteX3" fmla="*/ 225631 w 5254831"/>
                <a:gd name="connsiteY3" fmla="*/ 2000992 h 2042556"/>
                <a:gd name="connsiteX4" fmla="*/ 290945 w 5254831"/>
                <a:gd name="connsiteY4" fmla="*/ 1882239 h 2042556"/>
                <a:gd name="connsiteX5" fmla="*/ 344384 w 5254831"/>
                <a:gd name="connsiteY5" fmla="*/ 1852551 h 2042556"/>
                <a:gd name="connsiteX6" fmla="*/ 415636 w 5254831"/>
                <a:gd name="connsiteY6" fmla="*/ 1917865 h 2042556"/>
                <a:gd name="connsiteX7" fmla="*/ 463137 w 5254831"/>
                <a:gd name="connsiteY7" fmla="*/ 1870364 h 2042556"/>
                <a:gd name="connsiteX8" fmla="*/ 498763 w 5254831"/>
                <a:gd name="connsiteY8" fmla="*/ 1852551 h 2042556"/>
                <a:gd name="connsiteX9" fmla="*/ 528452 w 5254831"/>
                <a:gd name="connsiteY9" fmla="*/ 1775361 h 2042556"/>
                <a:gd name="connsiteX10" fmla="*/ 575953 w 5254831"/>
                <a:gd name="connsiteY10" fmla="*/ 1810987 h 2042556"/>
                <a:gd name="connsiteX11" fmla="*/ 653143 w 5254831"/>
                <a:gd name="connsiteY11" fmla="*/ 1650670 h 2042556"/>
                <a:gd name="connsiteX12" fmla="*/ 706582 w 5254831"/>
                <a:gd name="connsiteY12" fmla="*/ 1632857 h 2042556"/>
                <a:gd name="connsiteX13" fmla="*/ 754083 w 5254831"/>
                <a:gd name="connsiteY13" fmla="*/ 1739735 h 2042556"/>
                <a:gd name="connsiteX14" fmla="*/ 825335 w 5254831"/>
                <a:gd name="connsiteY14" fmla="*/ 1644733 h 2042556"/>
                <a:gd name="connsiteX15" fmla="*/ 884711 w 5254831"/>
                <a:gd name="connsiteY15" fmla="*/ 1638795 h 2042556"/>
                <a:gd name="connsiteX16" fmla="*/ 926275 w 5254831"/>
                <a:gd name="connsiteY16" fmla="*/ 1721922 h 2042556"/>
                <a:gd name="connsiteX17" fmla="*/ 997527 w 5254831"/>
                <a:gd name="connsiteY17" fmla="*/ 1591294 h 2042556"/>
                <a:gd name="connsiteX18" fmla="*/ 1062841 w 5254831"/>
                <a:gd name="connsiteY18" fmla="*/ 1531917 h 2042556"/>
                <a:gd name="connsiteX19" fmla="*/ 1122218 w 5254831"/>
                <a:gd name="connsiteY19" fmla="*/ 1638795 h 2042556"/>
                <a:gd name="connsiteX20" fmla="*/ 1169719 w 5254831"/>
                <a:gd name="connsiteY20" fmla="*/ 1579418 h 2042556"/>
                <a:gd name="connsiteX21" fmla="*/ 1193470 w 5254831"/>
                <a:gd name="connsiteY21" fmla="*/ 1520042 h 2042556"/>
                <a:gd name="connsiteX22" fmla="*/ 1318161 w 5254831"/>
                <a:gd name="connsiteY22" fmla="*/ 1502229 h 2042556"/>
                <a:gd name="connsiteX23" fmla="*/ 1419101 w 5254831"/>
                <a:gd name="connsiteY23" fmla="*/ 1377538 h 2042556"/>
                <a:gd name="connsiteX24" fmla="*/ 1508166 w 5254831"/>
                <a:gd name="connsiteY24" fmla="*/ 1520042 h 2042556"/>
                <a:gd name="connsiteX25" fmla="*/ 1567543 w 5254831"/>
                <a:gd name="connsiteY25" fmla="*/ 1425039 h 2042556"/>
                <a:gd name="connsiteX26" fmla="*/ 1686296 w 5254831"/>
                <a:gd name="connsiteY26" fmla="*/ 1543792 h 2042556"/>
                <a:gd name="connsiteX27" fmla="*/ 1727859 w 5254831"/>
                <a:gd name="connsiteY27" fmla="*/ 1508166 h 2042556"/>
                <a:gd name="connsiteX28" fmla="*/ 1805049 w 5254831"/>
                <a:gd name="connsiteY28" fmla="*/ 1561605 h 2042556"/>
                <a:gd name="connsiteX29" fmla="*/ 1858488 w 5254831"/>
                <a:gd name="connsiteY29" fmla="*/ 1555668 h 2042556"/>
                <a:gd name="connsiteX30" fmla="*/ 1870363 w 5254831"/>
                <a:gd name="connsiteY30" fmla="*/ 1567543 h 2042556"/>
                <a:gd name="connsiteX31" fmla="*/ 1917865 w 5254831"/>
                <a:gd name="connsiteY31" fmla="*/ 1543792 h 2042556"/>
                <a:gd name="connsiteX32" fmla="*/ 2018805 w 5254831"/>
                <a:gd name="connsiteY32" fmla="*/ 1638795 h 2042556"/>
                <a:gd name="connsiteX33" fmla="*/ 2125683 w 5254831"/>
                <a:gd name="connsiteY33" fmla="*/ 1561605 h 2042556"/>
                <a:gd name="connsiteX34" fmla="*/ 2196935 w 5254831"/>
                <a:gd name="connsiteY34" fmla="*/ 1609107 h 2042556"/>
                <a:gd name="connsiteX35" fmla="*/ 2274124 w 5254831"/>
                <a:gd name="connsiteY35" fmla="*/ 1484416 h 2042556"/>
                <a:gd name="connsiteX36" fmla="*/ 2345376 w 5254831"/>
                <a:gd name="connsiteY36" fmla="*/ 1525979 h 2042556"/>
                <a:gd name="connsiteX37" fmla="*/ 2404753 w 5254831"/>
                <a:gd name="connsiteY37" fmla="*/ 1496291 h 2042556"/>
                <a:gd name="connsiteX38" fmla="*/ 2505693 w 5254831"/>
                <a:gd name="connsiteY38" fmla="*/ 1561605 h 2042556"/>
                <a:gd name="connsiteX39" fmla="*/ 2588820 w 5254831"/>
                <a:gd name="connsiteY39" fmla="*/ 1531917 h 2042556"/>
                <a:gd name="connsiteX40" fmla="*/ 2677885 w 5254831"/>
                <a:gd name="connsiteY40" fmla="*/ 1585356 h 2042556"/>
                <a:gd name="connsiteX41" fmla="*/ 2731324 w 5254831"/>
                <a:gd name="connsiteY41" fmla="*/ 1520042 h 2042556"/>
                <a:gd name="connsiteX42" fmla="*/ 2766950 w 5254831"/>
                <a:gd name="connsiteY42" fmla="*/ 1591294 h 2042556"/>
                <a:gd name="connsiteX43" fmla="*/ 2856015 w 5254831"/>
                <a:gd name="connsiteY43" fmla="*/ 1638795 h 2042556"/>
                <a:gd name="connsiteX44" fmla="*/ 2921330 w 5254831"/>
                <a:gd name="connsiteY44" fmla="*/ 1603169 h 2042556"/>
                <a:gd name="connsiteX45" fmla="*/ 2951018 w 5254831"/>
                <a:gd name="connsiteY45" fmla="*/ 1573481 h 2042556"/>
                <a:gd name="connsiteX46" fmla="*/ 2998519 w 5254831"/>
                <a:gd name="connsiteY46" fmla="*/ 1632857 h 2042556"/>
                <a:gd name="connsiteX47" fmla="*/ 3034145 w 5254831"/>
                <a:gd name="connsiteY47" fmla="*/ 1620982 h 2042556"/>
                <a:gd name="connsiteX48" fmla="*/ 3099459 w 5254831"/>
                <a:gd name="connsiteY48" fmla="*/ 1662546 h 2042556"/>
                <a:gd name="connsiteX49" fmla="*/ 3176649 w 5254831"/>
                <a:gd name="connsiteY49" fmla="*/ 1597231 h 2042556"/>
                <a:gd name="connsiteX50" fmla="*/ 3236026 w 5254831"/>
                <a:gd name="connsiteY50" fmla="*/ 1626920 h 2042556"/>
                <a:gd name="connsiteX51" fmla="*/ 3325091 w 5254831"/>
                <a:gd name="connsiteY51" fmla="*/ 1597231 h 2042556"/>
                <a:gd name="connsiteX52" fmla="*/ 3360717 w 5254831"/>
                <a:gd name="connsiteY52" fmla="*/ 1549730 h 2042556"/>
                <a:gd name="connsiteX53" fmla="*/ 3396343 w 5254831"/>
                <a:gd name="connsiteY53" fmla="*/ 1537855 h 2042556"/>
                <a:gd name="connsiteX54" fmla="*/ 3443844 w 5254831"/>
                <a:gd name="connsiteY54" fmla="*/ 1561605 h 2042556"/>
                <a:gd name="connsiteX55" fmla="*/ 3491345 w 5254831"/>
                <a:gd name="connsiteY55" fmla="*/ 1531917 h 2042556"/>
                <a:gd name="connsiteX56" fmla="*/ 3550722 w 5254831"/>
                <a:gd name="connsiteY56" fmla="*/ 1520042 h 2042556"/>
                <a:gd name="connsiteX57" fmla="*/ 3639787 w 5254831"/>
                <a:gd name="connsiteY57" fmla="*/ 1591294 h 2042556"/>
                <a:gd name="connsiteX58" fmla="*/ 3705101 w 5254831"/>
                <a:gd name="connsiteY58" fmla="*/ 1531917 h 2042556"/>
                <a:gd name="connsiteX59" fmla="*/ 3746665 w 5254831"/>
                <a:gd name="connsiteY59" fmla="*/ 1573481 h 2042556"/>
                <a:gd name="connsiteX60" fmla="*/ 3806041 w 5254831"/>
                <a:gd name="connsiteY60" fmla="*/ 1644733 h 2042556"/>
                <a:gd name="connsiteX61" fmla="*/ 3847605 w 5254831"/>
                <a:gd name="connsiteY61" fmla="*/ 1597231 h 2042556"/>
                <a:gd name="connsiteX62" fmla="*/ 3883231 w 5254831"/>
                <a:gd name="connsiteY62" fmla="*/ 1502229 h 2042556"/>
                <a:gd name="connsiteX63" fmla="*/ 3924795 w 5254831"/>
                <a:gd name="connsiteY63" fmla="*/ 1490354 h 2042556"/>
                <a:gd name="connsiteX64" fmla="*/ 3978233 w 5254831"/>
                <a:gd name="connsiteY64" fmla="*/ 1419102 h 2042556"/>
                <a:gd name="connsiteX65" fmla="*/ 4061361 w 5254831"/>
                <a:gd name="connsiteY65" fmla="*/ 1264722 h 2042556"/>
                <a:gd name="connsiteX66" fmla="*/ 4114800 w 5254831"/>
                <a:gd name="connsiteY66" fmla="*/ 1300348 h 2042556"/>
                <a:gd name="connsiteX67" fmla="*/ 4144488 w 5254831"/>
                <a:gd name="connsiteY67" fmla="*/ 1300348 h 2042556"/>
                <a:gd name="connsiteX68" fmla="*/ 4209802 w 5254831"/>
                <a:gd name="connsiteY68" fmla="*/ 1240972 h 2042556"/>
                <a:gd name="connsiteX69" fmla="*/ 4257304 w 5254831"/>
                <a:gd name="connsiteY69" fmla="*/ 1252847 h 2042556"/>
                <a:gd name="connsiteX70" fmla="*/ 4275117 w 5254831"/>
                <a:gd name="connsiteY70" fmla="*/ 1330037 h 2042556"/>
                <a:gd name="connsiteX71" fmla="*/ 4340431 w 5254831"/>
                <a:gd name="connsiteY71" fmla="*/ 1312224 h 2042556"/>
                <a:gd name="connsiteX72" fmla="*/ 4381995 w 5254831"/>
                <a:gd name="connsiteY72" fmla="*/ 1371600 h 2042556"/>
                <a:gd name="connsiteX73" fmla="*/ 4447309 w 5254831"/>
                <a:gd name="connsiteY73" fmla="*/ 1347850 h 2042556"/>
                <a:gd name="connsiteX74" fmla="*/ 4488872 w 5254831"/>
                <a:gd name="connsiteY74" fmla="*/ 1425039 h 2042556"/>
                <a:gd name="connsiteX75" fmla="*/ 4536374 w 5254831"/>
                <a:gd name="connsiteY75" fmla="*/ 1430977 h 2042556"/>
                <a:gd name="connsiteX76" fmla="*/ 4607626 w 5254831"/>
                <a:gd name="connsiteY76" fmla="*/ 1395351 h 2042556"/>
                <a:gd name="connsiteX77" fmla="*/ 4631376 w 5254831"/>
                <a:gd name="connsiteY77" fmla="*/ 1478478 h 2042556"/>
                <a:gd name="connsiteX78" fmla="*/ 4690753 w 5254831"/>
                <a:gd name="connsiteY78" fmla="*/ 1514104 h 2042556"/>
                <a:gd name="connsiteX79" fmla="*/ 4738254 w 5254831"/>
                <a:gd name="connsiteY79" fmla="*/ 1525979 h 2042556"/>
                <a:gd name="connsiteX80" fmla="*/ 4773880 w 5254831"/>
                <a:gd name="connsiteY80" fmla="*/ 1395351 h 2042556"/>
                <a:gd name="connsiteX81" fmla="*/ 4815444 w 5254831"/>
                <a:gd name="connsiteY81" fmla="*/ 1454728 h 2042556"/>
                <a:gd name="connsiteX82" fmla="*/ 4862945 w 5254831"/>
                <a:gd name="connsiteY82" fmla="*/ 1478478 h 2042556"/>
                <a:gd name="connsiteX83" fmla="*/ 4898571 w 5254831"/>
                <a:gd name="connsiteY83" fmla="*/ 1448790 h 2042556"/>
                <a:gd name="connsiteX84" fmla="*/ 4946072 w 5254831"/>
                <a:gd name="connsiteY84" fmla="*/ 1341912 h 2042556"/>
                <a:gd name="connsiteX85" fmla="*/ 5011387 w 5254831"/>
                <a:gd name="connsiteY85" fmla="*/ 1335974 h 2042556"/>
                <a:gd name="connsiteX86" fmla="*/ 5052950 w 5254831"/>
                <a:gd name="connsiteY86" fmla="*/ 1223159 h 2042556"/>
                <a:gd name="connsiteX87" fmla="*/ 5112327 w 5254831"/>
                <a:gd name="connsiteY87" fmla="*/ 831273 h 2042556"/>
                <a:gd name="connsiteX88" fmla="*/ 5142015 w 5254831"/>
                <a:gd name="connsiteY88" fmla="*/ 653143 h 2042556"/>
                <a:gd name="connsiteX89" fmla="*/ 5201392 w 5254831"/>
                <a:gd name="connsiteY89" fmla="*/ 332509 h 2042556"/>
                <a:gd name="connsiteX90" fmla="*/ 5254831 w 5254831"/>
                <a:gd name="connsiteY90" fmla="*/ 0 h 204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254831" h="2042556">
                  <a:moveTo>
                    <a:pt x="0" y="2006930"/>
                  </a:moveTo>
                  <a:lnTo>
                    <a:pt x="35626" y="2042556"/>
                  </a:lnTo>
                  <a:lnTo>
                    <a:pt x="184067" y="1959429"/>
                  </a:lnTo>
                  <a:lnTo>
                    <a:pt x="225631" y="2000992"/>
                  </a:lnTo>
                  <a:lnTo>
                    <a:pt x="290945" y="1882239"/>
                  </a:lnTo>
                  <a:lnTo>
                    <a:pt x="344384" y="1852551"/>
                  </a:lnTo>
                  <a:lnTo>
                    <a:pt x="415636" y="1917865"/>
                  </a:lnTo>
                  <a:lnTo>
                    <a:pt x="463137" y="1870364"/>
                  </a:lnTo>
                  <a:lnTo>
                    <a:pt x="498763" y="1852551"/>
                  </a:lnTo>
                  <a:lnTo>
                    <a:pt x="528452" y="1775361"/>
                  </a:lnTo>
                  <a:lnTo>
                    <a:pt x="575953" y="1810987"/>
                  </a:lnTo>
                  <a:lnTo>
                    <a:pt x="653143" y="1650670"/>
                  </a:lnTo>
                  <a:lnTo>
                    <a:pt x="706582" y="1632857"/>
                  </a:lnTo>
                  <a:lnTo>
                    <a:pt x="754083" y="1739735"/>
                  </a:lnTo>
                  <a:lnTo>
                    <a:pt x="825335" y="1644733"/>
                  </a:lnTo>
                  <a:lnTo>
                    <a:pt x="884711" y="1638795"/>
                  </a:lnTo>
                  <a:lnTo>
                    <a:pt x="926275" y="1721922"/>
                  </a:lnTo>
                  <a:lnTo>
                    <a:pt x="997527" y="1591294"/>
                  </a:lnTo>
                  <a:lnTo>
                    <a:pt x="1062841" y="1531917"/>
                  </a:lnTo>
                  <a:lnTo>
                    <a:pt x="1122218" y="1638795"/>
                  </a:lnTo>
                  <a:lnTo>
                    <a:pt x="1169719" y="1579418"/>
                  </a:lnTo>
                  <a:lnTo>
                    <a:pt x="1193470" y="1520042"/>
                  </a:lnTo>
                  <a:lnTo>
                    <a:pt x="1318161" y="1502229"/>
                  </a:lnTo>
                  <a:lnTo>
                    <a:pt x="1419101" y="1377538"/>
                  </a:lnTo>
                  <a:lnTo>
                    <a:pt x="1508166" y="1520042"/>
                  </a:lnTo>
                  <a:lnTo>
                    <a:pt x="1567543" y="1425039"/>
                  </a:lnTo>
                  <a:lnTo>
                    <a:pt x="1686296" y="1543792"/>
                  </a:lnTo>
                  <a:lnTo>
                    <a:pt x="1727859" y="1508166"/>
                  </a:lnTo>
                  <a:lnTo>
                    <a:pt x="1805049" y="1561605"/>
                  </a:lnTo>
                  <a:lnTo>
                    <a:pt x="1858488" y="1555668"/>
                  </a:lnTo>
                  <a:lnTo>
                    <a:pt x="1870363" y="1567543"/>
                  </a:lnTo>
                  <a:lnTo>
                    <a:pt x="1917865" y="1543792"/>
                  </a:lnTo>
                  <a:lnTo>
                    <a:pt x="2018805" y="1638795"/>
                  </a:lnTo>
                  <a:lnTo>
                    <a:pt x="2125683" y="1561605"/>
                  </a:lnTo>
                  <a:lnTo>
                    <a:pt x="2196935" y="1609107"/>
                  </a:lnTo>
                  <a:lnTo>
                    <a:pt x="2274124" y="1484416"/>
                  </a:lnTo>
                  <a:lnTo>
                    <a:pt x="2345376" y="1525979"/>
                  </a:lnTo>
                  <a:lnTo>
                    <a:pt x="2404753" y="1496291"/>
                  </a:lnTo>
                  <a:lnTo>
                    <a:pt x="2505693" y="1561605"/>
                  </a:lnTo>
                  <a:lnTo>
                    <a:pt x="2588820" y="1531917"/>
                  </a:lnTo>
                  <a:lnTo>
                    <a:pt x="2677885" y="1585356"/>
                  </a:lnTo>
                  <a:lnTo>
                    <a:pt x="2731324" y="1520042"/>
                  </a:lnTo>
                  <a:lnTo>
                    <a:pt x="2766950" y="1591294"/>
                  </a:lnTo>
                  <a:lnTo>
                    <a:pt x="2856015" y="1638795"/>
                  </a:lnTo>
                  <a:lnTo>
                    <a:pt x="2921330" y="1603169"/>
                  </a:lnTo>
                  <a:lnTo>
                    <a:pt x="2951018" y="1573481"/>
                  </a:lnTo>
                  <a:lnTo>
                    <a:pt x="2998519" y="1632857"/>
                  </a:lnTo>
                  <a:lnTo>
                    <a:pt x="3034145" y="1620982"/>
                  </a:lnTo>
                  <a:lnTo>
                    <a:pt x="3099459" y="1662546"/>
                  </a:lnTo>
                  <a:lnTo>
                    <a:pt x="3176649" y="1597231"/>
                  </a:lnTo>
                  <a:lnTo>
                    <a:pt x="3236026" y="1626920"/>
                  </a:lnTo>
                  <a:lnTo>
                    <a:pt x="3325091" y="1597231"/>
                  </a:lnTo>
                  <a:lnTo>
                    <a:pt x="3360717" y="1549730"/>
                  </a:lnTo>
                  <a:lnTo>
                    <a:pt x="3396343" y="1537855"/>
                  </a:lnTo>
                  <a:lnTo>
                    <a:pt x="3443844" y="1561605"/>
                  </a:lnTo>
                  <a:lnTo>
                    <a:pt x="3491345" y="1531917"/>
                  </a:lnTo>
                  <a:lnTo>
                    <a:pt x="3550722" y="1520042"/>
                  </a:lnTo>
                  <a:lnTo>
                    <a:pt x="3639787" y="1591294"/>
                  </a:lnTo>
                  <a:lnTo>
                    <a:pt x="3705101" y="1531917"/>
                  </a:lnTo>
                  <a:lnTo>
                    <a:pt x="3746665" y="1573481"/>
                  </a:lnTo>
                  <a:lnTo>
                    <a:pt x="3806041" y="1644733"/>
                  </a:lnTo>
                  <a:lnTo>
                    <a:pt x="3847605" y="1597231"/>
                  </a:lnTo>
                  <a:lnTo>
                    <a:pt x="3883231" y="1502229"/>
                  </a:lnTo>
                  <a:lnTo>
                    <a:pt x="3924795" y="1490354"/>
                  </a:lnTo>
                  <a:lnTo>
                    <a:pt x="3978233" y="1419102"/>
                  </a:lnTo>
                  <a:lnTo>
                    <a:pt x="4061361" y="1264722"/>
                  </a:lnTo>
                  <a:lnTo>
                    <a:pt x="4114800" y="1300348"/>
                  </a:lnTo>
                  <a:lnTo>
                    <a:pt x="4144488" y="1300348"/>
                  </a:lnTo>
                  <a:lnTo>
                    <a:pt x="4209802" y="1240972"/>
                  </a:lnTo>
                  <a:lnTo>
                    <a:pt x="4257304" y="1252847"/>
                  </a:lnTo>
                  <a:lnTo>
                    <a:pt x="4275117" y="1330037"/>
                  </a:lnTo>
                  <a:lnTo>
                    <a:pt x="4340431" y="1312224"/>
                  </a:lnTo>
                  <a:lnTo>
                    <a:pt x="4381995" y="1371600"/>
                  </a:lnTo>
                  <a:lnTo>
                    <a:pt x="4447309" y="1347850"/>
                  </a:lnTo>
                  <a:lnTo>
                    <a:pt x="4488872" y="1425039"/>
                  </a:lnTo>
                  <a:lnTo>
                    <a:pt x="4536374" y="1430977"/>
                  </a:lnTo>
                  <a:lnTo>
                    <a:pt x="4607626" y="1395351"/>
                  </a:lnTo>
                  <a:lnTo>
                    <a:pt x="4631376" y="1478478"/>
                  </a:lnTo>
                  <a:lnTo>
                    <a:pt x="4690753" y="1514104"/>
                  </a:lnTo>
                  <a:lnTo>
                    <a:pt x="4738254" y="1525979"/>
                  </a:lnTo>
                  <a:lnTo>
                    <a:pt x="4773880" y="1395351"/>
                  </a:lnTo>
                  <a:lnTo>
                    <a:pt x="4815444" y="1454728"/>
                  </a:lnTo>
                  <a:lnTo>
                    <a:pt x="4862945" y="1478478"/>
                  </a:lnTo>
                  <a:lnTo>
                    <a:pt x="4898571" y="1448790"/>
                  </a:lnTo>
                  <a:lnTo>
                    <a:pt x="4946072" y="1341912"/>
                  </a:lnTo>
                  <a:lnTo>
                    <a:pt x="5011387" y="1335974"/>
                  </a:lnTo>
                  <a:lnTo>
                    <a:pt x="5052950" y="1223159"/>
                  </a:lnTo>
                  <a:lnTo>
                    <a:pt x="5112327" y="831273"/>
                  </a:lnTo>
                  <a:lnTo>
                    <a:pt x="5142015" y="653143"/>
                  </a:lnTo>
                  <a:lnTo>
                    <a:pt x="5201392" y="332509"/>
                  </a:lnTo>
                  <a:lnTo>
                    <a:pt x="5254831"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 name="Freeform 2"/>
            <p:cNvSpPr/>
            <p:nvPr/>
          </p:nvSpPr>
          <p:spPr>
            <a:xfrm>
              <a:off x="8841179" y="2784764"/>
              <a:ext cx="11875" cy="95002"/>
            </a:xfrm>
            <a:custGeom>
              <a:avLst/>
              <a:gdLst>
                <a:gd name="connsiteX0" fmla="*/ 0 w 11875"/>
                <a:gd name="connsiteY0" fmla="*/ 95002 h 95002"/>
                <a:gd name="connsiteX1" fmla="*/ 11875 w 11875"/>
                <a:gd name="connsiteY1" fmla="*/ 0 h 95002"/>
                <a:gd name="connsiteX2" fmla="*/ 11875 w 11875"/>
                <a:gd name="connsiteY2" fmla="*/ 11875 h 95002"/>
              </a:gdLst>
              <a:ahLst/>
              <a:cxnLst>
                <a:cxn ang="0">
                  <a:pos x="connsiteX0" y="connsiteY0"/>
                </a:cxn>
                <a:cxn ang="0">
                  <a:pos x="connsiteX1" y="connsiteY1"/>
                </a:cxn>
                <a:cxn ang="0">
                  <a:pos x="connsiteX2" y="connsiteY2"/>
                </a:cxn>
              </a:cxnLst>
              <a:rect l="l" t="t" r="r" b="b"/>
              <a:pathLst>
                <a:path w="11875" h="95002">
                  <a:moveTo>
                    <a:pt x="0" y="95002"/>
                  </a:moveTo>
                  <a:lnTo>
                    <a:pt x="11875" y="0"/>
                  </a:lnTo>
                  <a:lnTo>
                    <a:pt x="11875" y="11875"/>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cxnSp>
        <p:nvCxnSpPr>
          <p:cNvPr id="9" name="Straight Connector 8"/>
          <p:cNvCxnSpPr/>
          <p:nvPr/>
        </p:nvCxnSpPr>
        <p:spPr>
          <a:xfrm flipH="1">
            <a:off x="8574230" y="5204249"/>
            <a:ext cx="107294" cy="21675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5723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22196" y="1800118"/>
            <a:ext cx="6016974" cy="4048370"/>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429928"/>
            <a:ext cx="8904855" cy="713232"/>
          </a:xfrm>
        </p:spPr>
        <p:txBody>
          <a:bodyPr/>
          <a:lstStyle/>
          <a:p>
            <a:r>
              <a:rPr lang="en-US" dirty="0"/>
              <a:t>Housing Foreclosure Rate, 1979-2008</a:t>
            </a:r>
          </a:p>
        </p:txBody>
      </p:sp>
      <p:sp>
        <p:nvSpPr>
          <p:cNvPr id="41" name="Text Box 10"/>
          <p:cNvSpPr txBox="1">
            <a:spLocks noChangeArrowheads="1"/>
          </p:cNvSpPr>
          <p:nvPr/>
        </p:nvSpPr>
        <p:spPr bwMode="auto">
          <a:xfrm>
            <a:off x="46089" y="2070628"/>
            <a:ext cx="3019176" cy="3680494"/>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a:latin typeface="+mj-lt"/>
                <a:cs typeface="Times New Roman" pitchFamily="18" charset="0"/>
              </a:rPr>
              <a:t>The </a:t>
            </a:r>
            <a:r>
              <a:rPr lang="en-US" sz="2200" b="1" i="1" dirty="0">
                <a:latin typeface="+mj-lt"/>
                <a:cs typeface="Times New Roman" pitchFamily="18" charset="0"/>
              </a:rPr>
              <a:t>foreclosure rate </a:t>
            </a:r>
            <a:r>
              <a:rPr lang="en-US" sz="2200" dirty="0">
                <a:latin typeface="+mj-lt"/>
                <a:cs typeface="Times New Roman" pitchFamily="18" charset="0"/>
              </a:rPr>
              <a:t>followed a similar path </a:t>
            </a:r>
            <a:r>
              <a:rPr lang="en-US" sz="2200" dirty="0" smtClean="0">
                <a:latin typeface="+mj-lt"/>
                <a:cs typeface="Times New Roman" pitchFamily="18" charset="0"/>
              </a:rPr>
              <a:t>as </a:t>
            </a:r>
            <a:r>
              <a:rPr lang="en-US" sz="2200" dirty="0">
                <a:latin typeface="+mj-lt"/>
                <a:cs typeface="Times New Roman" pitchFamily="18" charset="0"/>
              </a:rPr>
              <a:t>the default rate</a:t>
            </a:r>
          </a:p>
          <a:p>
            <a:pPr marL="115888" indent="-115888">
              <a:lnSpc>
                <a:spcPct val="90000"/>
              </a:lnSpc>
              <a:spcBef>
                <a:spcPts val="900"/>
              </a:spcBef>
              <a:buFontTx/>
              <a:buChar char="•"/>
            </a:pPr>
            <a:r>
              <a:rPr lang="en-US" sz="2200" dirty="0">
                <a:latin typeface="+mj-lt"/>
                <a:cs typeface="Times New Roman" pitchFamily="18" charset="0"/>
              </a:rPr>
              <a:t>Prior to mid</a:t>
            </a:r>
            <a:r>
              <a:rPr lang="en-US" sz="2200" dirty="0" smtClean="0">
                <a:latin typeface="+mj-lt"/>
                <a:cs typeface="Times New Roman" pitchFamily="18" charset="0"/>
              </a:rPr>
              <a:t>-2006</a:t>
            </a:r>
            <a:r>
              <a:rPr lang="en-US" sz="2200" dirty="0">
                <a:latin typeface="+mj-lt"/>
                <a:cs typeface="Times New Roman" pitchFamily="18" charset="0"/>
              </a:rPr>
              <a:t>,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the </a:t>
            </a:r>
            <a:r>
              <a:rPr lang="en-US" sz="2200" dirty="0">
                <a:latin typeface="+mj-lt"/>
                <a:cs typeface="Times New Roman" pitchFamily="18" charset="0"/>
              </a:rPr>
              <a:t>foreclosure rate fluctuated between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0.15</a:t>
            </a:r>
            <a:r>
              <a:rPr lang="en-US" sz="2200" dirty="0">
                <a:latin typeface="+mj-lt"/>
                <a:cs typeface="Times New Roman" pitchFamily="18" charset="0"/>
              </a:rPr>
              <a:t>% and 0.50%</a:t>
            </a:r>
          </a:p>
          <a:p>
            <a:pPr marL="115888" indent="-115888">
              <a:lnSpc>
                <a:spcPct val="90000"/>
              </a:lnSpc>
              <a:spcBef>
                <a:spcPts val="900"/>
              </a:spcBef>
              <a:buFontTx/>
              <a:buChar char="•"/>
            </a:pPr>
            <a:r>
              <a:rPr lang="en-US" sz="2200" dirty="0">
                <a:latin typeface="+mj-lt"/>
                <a:cs typeface="Times New Roman" pitchFamily="18" charset="0"/>
              </a:rPr>
              <a:t>But in 2007-2008, it increased sharply and moved to the highest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level </a:t>
            </a:r>
            <a:r>
              <a:rPr lang="en-US" sz="2200" dirty="0">
                <a:latin typeface="+mj-lt"/>
                <a:cs typeface="Times New Roman" pitchFamily="18" charset="0"/>
              </a:rPr>
              <a:t>in decades</a:t>
            </a:r>
          </a:p>
        </p:txBody>
      </p:sp>
      <p:sp>
        <p:nvSpPr>
          <p:cNvPr id="15" name="Rectangle 5"/>
          <p:cNvSpPr>
            <a:spLocks noChangeArrowheads="1"/>
          </p:cNvSpPr>
          <p:nvPr/>
        </p:nvSpPr>
        <p:spPr bwMode="auto">
          <a:xfrm>
            <a:off x="4928045" y="2158883"/>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6" name="Rectangle 6"/>
          <p:cNvSpPr>
            <a:spLocks noChangeArrowheads="1"/>
          </p:cNvSpPr>
          <p:nvPr/>
        </p:nvSpPr>
        <p:spPr bwMode="auto">
          <a:xfrm>
            <a:off x="4928045" y="2158883"/>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7" name="Rectangle 7"/>
          <p:cNvSpPr>
            <a:spLocks noChangeArrowheads="1"/>
          </p:cNvSpPr>
          <p:nvPr/>
        </p:nvSpPr>
        <p:spPr bwMode="auto">
          <a:xfrm>
            <a:off x="4928045" y="2719271"/>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8" name="Rectangle 8"/>
          <p:cNvSpPr>
            <a:spLocks noChangeArrowheads="1"/>
          </p:cNvSpPr>
          <p:nvPr/>
        </p:nvSpPr>
        <p:spPr bwMode="auto">
          <a:xfrm>
            <a:off x="4928045" y="2719271"/>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9" name="Rectangle 9"/>
          <p:cNvSpPr>
            <a:spLocks noChangeArrowheads="1"/>
          </p:cNvSpPr>
          <p:nvPr/>
        </p:nvSpPr>
        <p:spPr bwMode="auto">
          <a:xfrm>
            <a:off x="4928045" y="3279658"/>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0" name="Rectangle 10"/>
          <p:cNvSpPr>
            <a:spLocks noChangeArrowheads="1"/>
          </p:cNvSpPr>
          <p:nvPr/>
        </p:nvSpPr>
        <p:spPr bwMode="auto">
          <a:xfrm>
            <a:off x="4928045" y="3279658"/>
            <a:ext cx="0" cy="342900"/>
          </a:xfrm>
          <a:prstGeom prst="rect">
            <a:avLst/>
          </a:prstGeom>
          <a:solidFill>
            <a:srgbClr val="531475"/>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1" name="Rectangle 11"/>
          <p:cNvSpPr>
            <a:spLocks noChangeArrowheads="1"/>
          </p:cNvSpPr>
          <p:nvPr/>
        </p:nvSpPr>
        <p:spPr bwMode="auto">
          <a:xfrm>
            <a:off x="4928045" y="4548071"/>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2" name="Rectangle 12"/>
          <p:cNvSpPr>
            <a:spLocks noChangeArrowheads="1"/>
          </p:cNvSpPr>
          <p:nvPr/>
        </p:nvSpPr>
        <p:spPr bwMode="auto">
          <a:xfrm>
            <a:off x="4928045" y="4548071"/>
            <a:ext cx="0" cy="342900"/>
          </a:xfrm>
          <a:prstGeom prst="rect">
            <a:avLst/>
          </a:prstGeom>
          <a:solidFill>
            <a:srgbClr val="EE9D16"/>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3" name="Rectangle 13"/>
          <p:cNvSpPr>
            <a:spLocks noChangeArrowheads="1"/>
          </p:cNvSpPr>
          <p:nvPr/>
        </p:nvSpPr>
        <p:spPr bwMode="auto">
          <a:xfrm>
            <a:off x="4681157" y="5108458"/>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4" name="Rectangle 14"/>
          <p:cNvSpPr>
            <a:spLocks noChangeArrowheads="1"/>
          </p:cNvSpPr>
          <p:nvPr/>
        </p:nvSpPr>
        <p:spPr bwMode="auto">
          <a:xfrm>
            <a:off x="4681157" y="5108458"/>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5" name="Rectangle 17"/>
          <p:cNvSpPr>
            <a:spLocks noChangeArrowheads="1"/>
          </p:cNvSpPr>
          <p:nvPr/>
        </p:nvSpPr>
        <p:spPr bwMode="auto">
          <a:xfrm>
            <a:off x="3876230" y="1923743"/>
            <a:ext cx="4487735" cy="227113"/>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lang="en-US" b="1" i="1" dirty="0" smtClean="0">
                <a:solidFill>
                  <a:srgbClr val="1F1A17"/>
                </a:solidFill>
                <a:latin typeface="+mj-lt"/>
                <a:cs typeface="Times New Roman" pitchFamily="18" charset="0"/>
              </a:rPr>
              <a:t>Housing Foreclosure Rate</a:t>
            </a:r>
            <a:endParaRPr lang="en-US" sz="1600" b="1" i="1" dirty="0">
              <a:solidFill>
                <a:schemeClr val="tx1"/>
              </a:solidFill>
              <a:latin typeface="+mj-lt"/>
              <a:cs typeface="Times New Roman" pitchFamily="18" charset="0"/>
            </a:endParaRPr>
          </a:p>
        </p:txBody>
      </p:sp>
      <p:sp>
        <p:nvSpPr>
          <p:cNvPr id="44" name="Rectangle 27"/>
          <p:cNvSpPr>
            <a:spLocks noChangeArrowheads="1"/>
          </p:cNvSpPr>
          <p:nvPr/>
        </p:nvSpPr>
        <p:spPr bwMode="auto">
          <a:xfrm>
            <a:off x="3263583" y="526162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1979</a:t>
            </a:r>
            <a:endParaRPr lang="en-US" sz="1500" b="0" dirty="0">
              <a:solidFill>
                <a:srgbClr val="000000"/>
              </a:solidFill>
              <a:latin typeface="+mj-lt"/>
              <a:cs typeface="Times New Roman" pitchFamily="18" charset="0"/>
            </a:endParaRPr>
          </a:p>
        </p:txBody>
      </p:sp>
      <p:sp>
        <p:nvSpPr>
          <p:cNvPr id="45" name="Rectangle 28"/>
          <p:cNvSpPr>
            <a:spLocks noChangeArrowheads="1"/>
          </p:cNvSpPr>
          <p:nvPr/>
        </p:nvSpPr>
        <p:spPr bwMode="auto">
          <a:xfrm>
            <a:off x="4330891" y="526162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1985</a:t>
            </a:r>
            <a:endParaRPr lang="en-US" sz="1500" b="0" dirty="0">
              <a:solidFill>
                <a:srgbClr val="000000"/>
              </a:solidFill>
              <a:latin typeface="+mj-lt"/>
              <a:cs typeface="Times New Roman" pitchFamily="18" charset="0"/>
            </a:endParaRPr>
          </a:p>
        </p:txBody>
      </p:sp>
      <p:sp>
        <p:nvSpPr>
          <p:cNvPr id="46" name="Rectangle 29"/>
          <p:cNvSpPr>
            <a:spLocks noChangeArrowheads="1"/>
          </p:cNvSpPr>
          <p:nvPr/>
        </p:nvSpPr>
        <p:spPr bwMode="auto">
          <a:xfrm>
            <a:off x="4872292" y="526162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1988</a:t>
            </a:r>
            <a:endParaRPr lang="en-US" sz="1500" b="0" dirty="0">
              <a:solidFill>
                <a:srgbClr val="000000"/>
              </a:solidFill>
              <a:latin typeface="+mj-lt"/>
              <a:cs typeface="Times New Roman" pitchFamily="18" charset="0"/>
            </a:endParaRPr>
          </a:p>
        </p:txBody>
      </p:sp>
      <p:sp>
        <p:nvSpPr>
          <p:cNvPr id="47" name="Rectangle 30"/>
          <p:cNvSpPr>
            <a:spLocks noChangeArrowheads="1"/>
          </p:cNvSpPr>
          <p:nvPr/>
        </p:nvSpPr>
        <p:spPr bwMode="auto">
          <a:xfrm>
            <a:off x="7006146" y="526162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2000</a:t>
            </a:r>
            <a:endParaRPr lang="en-US" sz="1500" b="0" dirty="0">
              <a:solidFill>
                <a:srgbClr val="000000"/>
              </a:solidFill>
              <a:latin typeface="+mj-lt"/>
              <a:cs typeface="Times New Roman" pitchFamily="18" charset="0"/>
            </a:endParaRPr>
          </a:p>
        </p:txBody>
      </p:sp>
      <p:sp>
        <p:nvSpPr>
          <p:cNvPr id="48" name="Rectangle 31"/>
          <p:cNvSpPr>
            <a:spLocks noChangeArrowheads="1"/>
          </p:cNvSpPr>
          <p:nvPr/>
        </p:nvSpPr>
        <p:spPr bwMode="auto">
          <a:xfrm>
            <a:off x="5936044" y="526162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1994</a:t>
            </a:r>
            <a:endParaRPr lang="en-US" sz="1500" b="0" dirty="0">
              <a:solidFill>
                <a:srgbClr val="000000"/>
              </a:solidFill>
              <a:latin typeface="+mj-lt"/>
              <a:cs typeface="Times New Roman" pitchFamily="18" charset="0"/>
            </a:endParaRPr>
          </a:p>
        </p:txBody>
      </p:sp>
      <p:sp>
        <p:nvSpPr>
          <p:cNvPr id="49" name="Rectangle 32"/>
          <p:cNvSpPr>
            <a:spLocks noChangeArrowheads="1"/>
          </p:cNvSpPr>
          <p:nvPr/>
        </p:nvSpPr>
        <p:spPr bwMode="auto">
          <a:xfrm>
            <a:off x="3247779" y="5018415"/>
            <a:ext cx="10419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a:solidFill>
                  <a:srgbClr val="1F1A17"/>
                </a:solidFill>
                <a:latin typeface="+mj-lt"/>
                <a:cs typeface="Times New Roman" pitchFamily="18" charset="0"/>
              </a:rPr>
              <a:t>0</a:t>
            </a:r>
            <a:endParaRPr lang="en-US" sz="1600" b="0" dirty="0">
              <a:solidFill>
                <a:srgbClr val="000000"/>
              </a:solidFill>
              <a:latin typeface="+mj-lt"/>
              <a:cs typeface="Times New Roman" pitchFamily="18" charset="0"/>
            </a:endParaRPr>
          </a:p>
        </p:txBody>
      </p:sp>
      <p:sp>
        <p:nvSpPr>
          <p:cNvPr id="50" name="Rectangle 33"/>
          <p:cNvSpPr>
            <a:spLocks noChangeArrowheads="1"/>
          </p:cNvSpPr>
          <p:nvPr/>
        </p:nvSpPr>
        <p:spPr bwMode="auto">
          <a:xfrm>
            <a:off x="3092289" y="4620905"/>
            <a:ext cx="2596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0.2</a:t>
            </a:r>
            <a:endParaRPr lang="en-US" sz="1600" b="0" dirty="0">
              <a:solidFill>
                <a:srgbClr val="000000"/>
              </a:solidFill>
              <a:latin typeface="+mj-lt"/>
              <a:cs typeface="Times New Roman" pitchFamily="18" charset="0"/>
            </a:endParaRPr>
          </a:p>
        </p:txBody>
      </p:sp>
      <p:sp>
        <p:nvSpPr>
          <p:cNvPr id="51" name="Rectangle 34"/>
          <p:cNvSpPr>
            <a:spLocks noChangeArrowheads="1"/>
          </p:cNvSpPr>
          <p:nvPr/>
        </p:nvSpPr>
        <p:spPr bwMode="auto">
          <a:xfrm>
            <a:off x="3092289" y="4237302"/>
            <a:ext cx="2596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0.4</a:t>
            </a:r>
            <a:endParaRPr lang="en-US" sz="1600" b="0" dirty="0">
              <a:solidFill>
                <a:srgbClr val="000000"/>
              </a:solidFill>
              <a:latin typeface="+mj-lt"/>
              <a:cs typeface="Times New Roman" pitchFamily="18" charset="0"/>
            </a:endParaRPr>
          </a:p>
        </p:txBody>
      </p:sp>
      <p:sp>
        <p:nvSpPr>
          <p:cNvPr id="52" name="Rectangle 35"/>
          <p:cNvSpPr>
            <a:spLocks noChangeArrowheads="1"/>
          </p:cNvSpPr>
          <p:nvPr/>
        </p:nvSpPr>
        <p:spPr bwMode="auto">
          <a:xfrm>
            <a:off x="3092289" y="3025214"/>
            <a:ext cx="2596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1.0</a:t>
            </a:r>
            <a:endParaRPr lang="en-US" sz="1600" b="0" dirty="0">
              <a:solidFill>
                <a:srgbClr val="000000"/>
              </a:solidFill>
              <a:latin typeface="+mj-lt"/>
              <a:cs typeface="Times New Roman" pitchFamily="18" charset="0"/>
            </a:endParaRPr>
          </a:p>
        </p:txBody>
      </p:sp>
      <p:sp>
        <p:nvSpPr>
          <p:cNvPr id="53" name="Rectangle 36"/>
          <p:cNvSpPr>
            <a:spLocks noChangeArrowheads="1"/>
          </p:cNvSpPr>
          <p:nvPr/>
        </p:nvSpPr>
        <p:spPr bwMode="auto">
          <a:xfrm>
            <a:off x="3092289" y="2642055"/>
            <a:ext cx="2596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1.2</a:t>
            </a:r>
            <a:endParaRPr lang="en-US" sz="1600" b="0" dirty="0">
              <a:solidFill>
                <a:srgbClr val="000000"/>
              </a:solidFill>
              <a:latin typeface="+mj-lt"/>
              <a:cs typeface="Times New Roman" pitchFamily="18" charset="0"/>
            </a:endParaRPr>
          </a:p>
        </p:txBody>
      </p:sp>
      <p:sp>
        <p:nvSpPr>
          <p:cNvPr id="61" name="Rectangle 44"/>
          <p:cNvSpPr>
            <a:spLocks noChangeArrowheads="1"/>
          </p:cNvSpPr>
          <p:nvPr/>
        </p:nvSpPr>
        <p:spPr bwMode="auto">
          <a:xfrm>
            <a:off x="7547166" y="526162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2003</a:t>
            </a:r>
            <a:endParaRPr lang="en-US" sz="1500" b="0" dirty="0">
              <a:solidFill>
                <a:srgbClr val="000000"/>
              </a:solidFill>
              <a:latin typeface="+mj-lt"/>
              <a:cs typeface="Times New Roman" pitchFamily="18" charset="0"/>
            </a:endParaRPr>
          </a:p>
        </p:txBody>
      </p:sp>
      <p:sp>
        <p:nvSpPr>
          <p:cNvPr id="26" name="Freeform 20"/>
          <p:cNvSpPr>
            <a:spLocks/>
          </p:cNvSpPr>
          <p:nvPr/>
        </p:nvSpPr>
        <p:spPr bwMode="auto">
          <a:xfrm>
            <a:off x="3465666" y="2425583"/>
            <a:ext cx="5197954" cy="2720974"/>
          </a:xfrm>
          <a:custGeom>
            <a:avLst/>
            <a:gdLst/>
            <a:ahLst/>
            <a:cxnLst>
              <a:cxn ang="0">
                <a:pos x="0" y="0"/>
              </a:cxn>
              <a:cxn ang="0">
                <a:pos x="0" y="2016"/>
              </a:cxn>
              <a:cxn ang="0">
                <a:pos x="2880" y="2016"/>
              </a:cxn>
            </a:cxnLst>
            <a:rect l="0" t="0" r="r" b="b"/>
            <a:pathLst>
              <a:path w="2880" h="2016">
                <a:moveTo>
                  <a:pt x="0" y="0"/>
                </a:moveTo>
                <a:lnTo>
                  <a:pt x="0" y="2016"/>
                </a:lnTo>
                <a:lnTo>
                  <a:pt x="2880" y="2016"/>
                </a:lnTo>
              </a:path>
            </a:pathLst>
          </a:custGeom>
          <a:noFill/>
          <a:ln w="28575" cmpd="sng">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8" name="Line 22"/>
          <p:cNvSpPr>
            <a:spLocks noChangeShapeType="1"/>
          </p:cNvSpPr>
          <p:nvPr/>
        </p:nvSpPr>
        <p:spPr bwMode="auto">
          <a:xfrm>
            <a:off x="3391345" y="2759847"/>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9" name="Line 23"/>
          <p:cNvSpPr>
            <a:spLocks noChangeShapeType="1"/>
          </p:cNvSpPr>
          <p:nvPr/>
        </p:nvSpPr>
        <p:spPr bwMode="auto">
          <a:xfrm>
            <a:off x="3391345" y="3148594"/>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30" name="Line 24"/>
          <p:cNvSpPr>
            <a:spLocks noChangeShapeType="1"/>
          </p:cNvSpPr>
          <p:nvPr/>
        </p:nvSpPr>
        <p:spPr bwMode="auto">
          <a:xfrm>
            <a:off x="3391345" y="4346395"/>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31" name="Line 25"/>
          <p:cNvSpPr>
            <a:spLocks noChangeShapeType="1"/>
          </p:cNvSpPr>
          <p:nvPr/>
        </p:nvSpPr>
        <p:spPr bwMode="auto">
          <a:xfrm>
            <a:off x="3391345" y="4752223"/>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43" name="Line 26"/>
          <p:cNvSpPr>
            <a:spLocks noChangeShapeType="1"/>
          </p:cNvSpPr>
          <p:nvPr/>
        </p:nvSpPr>
        <p:spPr bwMode="auto">
          <a:xfrm>
            <a:off x="3391345" y="5146558"/>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5" name="Line 38"/>
          <p:cNvSpPr>
            <a:spLocks noChangeShapeType="1"/>
          </p:cNvSpPr>
          <p:nvPr/>
        </p:nvSpPr>
        <p:spPr bwMode="auto">
          <a:xfrm>
            <a:off x="3460905" y="5149733"/>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6" name="Line 39"/>
          <p:cNvSpPr>
            <a:spLocks noChangeShapeType="1"/>
          </p:cNvSpPr>
          <p:nvPr/>
        </p:nvSpPr>
        <p:spPr bwMode="auto">
          <a:xfrm>
            <a:off x="4523410" y="5149733"/>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7" name="Line 40"/>
          <p:cNvSpPr>
            <a:spLocks noChangeShapeType="1"/>
          </p:cNvSpPr>
          <p:nvPr/>
        </p:nvSpPr>
        <p:spPr bwMode="auto">
          <a:xfrm>
            <a:off x="5060768" y="5149733"/>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8" name="Line 41"/>
          <p:cNvSpPr>
            <a:spLocks noChangeShapeType="1"/>
          </p:cNvSpPr>
          <p:nvPr/>
        </p:nvSpPr>
        <p:spPr bwMode="auto">
          <a:xfrm>
            <a:off x="6145805" y="5149733"/>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59" name="Line 42"/>
          <p:cNvSpPr>
            <a:spLocks noChangeShapeType="1"/>
          </p:cNvSpPr>
          <p:nvPr/>
        </p:nvSpPr>
        <p:spPr bwMode="auto">
          <a:xfrm>
            <a:off x="7210231" y="5149733"/>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0" name="Line 43"/>
          <p:cNvSpPr>
            <a:spLocks noChangeShapeType="1"/>
          </p:cNvSpPr>
          <p:nvPr/>
        </p:nvSpPr>
        <p:spPr bwMode="auto">
          <a:xfrm>
            <a:off x="7748549" y="5149733"/>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4" name="Rectangle 13"/>
          <p:cNvSpPr>
            <a:spLocks noChangeArrowheads="1"/>
          </p:cNvSpPr>
          <p:nvPr/>
        </p:nvSpPr>
        <p:spPr bwMode="auto">
          <a:xfrm>
            <a:off x="4266629" y="5105410"/>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5" name="Rectangle 14"/>
          <p:cNvSpPr>
            <a:spLocks noChangeArrowheads="1"/>
          </p:cNvSpPr>
          <p:nvPr/>
        </p:nvSpPr>
        <p:spPr bwMode="auto">
          <a:xfrm>
            <a:off x="4266629" y="5105410"/>
            <a:ext cx="0" cy="342900"/>
          </a:xfrm>
          <a:prstGeom prst="rect">
            <a:avLst/>
          </a:prstGeom>
          <a:solidFill>
            <a:srgbClr val="8A222A"/>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66" name="Rectangle 28"/>
          <p:cNvSpPr>
            <a:spLocks noChangeArrowheads="1"/>
          </p:cNvSpPr>
          <p:nvPr/>
        </p:nvSpPr>
        <p:spPr bwMode="auto">
          <a:xfrm>
            <a:off x="3797491" y="526162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1982</a:t>
            </a:r>
            <a:endParaRPr lang="en-US" sz="1500" b="0" dirty="0">
              <a:solidFill>
                <a:srgbClr val="000000"/>
              </a:solidFill>
              <a:latin typeface="+mj-lt"/>
              <a:cs typeface="Times New Roman" pitchFamily="18" charset="0"/>
            </a:endParaRPr>
          </a:p>
        </p:txBody>
      </p:sp>
      <p:sp>
        <p:nvSpPr>
          <p:cNvPr id="67" name="Line 39"/>
          <p:cNvSpPr>
            <a:spLocks noChangeShapeType="1"/>
          </p:cNvSpPr>
          <p:nvPr/>
        </p:nvSpPr>
        <p:spPr bwMode="auto">
          <a:xfrm>
            <a:off x="3990010" y="5146685"/>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68" name="Rectangle 29"/>
          <p:cNvSpPr>
            <a:spLocks noChangeArrowheads="1"/>
          </p:cNvSpPr>
          <p:nvPr/>
        </p:nvSpPr>
        <p:spPr bwMode="auto">
          <a:xfrm>
            <a:off x="5408740" y="526162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1991</a:t>
            </a:r>
            <a:endParaRPr lang="en-US" sz="1500" b="0" dirty="0">
              <a:solidFill>
                <a:srgbClr val="000000"/>
              </a:solidFill>
              <a:latin typeface="+mj-lt"/>
              <a:cs typeface="Times New Roman" pitchFamily="18" charset="0"/>
            </a:endParaRPr>
          </a:p>
        </p:txBody>
      </p:sp>
      <p:sp>
        <p:nvSpPr>
          <p:cNvPr id="69" name="Line 40"/>
          <p:cNvSpPr>
            <a:spLocks noChangeShapeType="1"/>
          </p:cNvSpPr>
          <p:nvPr/>
        </p:nvSpPr>
        <p:spPr bwMode="auto">
          <a:xfrm>
            <a:off x="5597216" y="515582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0" name="Rectangle 31"/>
          <p:cNvSpPr>
            <a:spLocks noChangeArrowheads="1"/>
          </p:cNvSpPr>
          <p:nvPr/>
        </p:nvSpPr>
        <p:spPr bwMode="auto">
          <a:xfrm>
            <a:off x="6472492" y="526162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1997</a:t>
            </a:r>
            <a:endParaRPr lang="en-US" sz="1500" b="0" dirty="0">
              <a:solidFill>
                <a:srgbClr val="000000"/>
              </a:solidFill>
              <a:latin typeface="+mj-lt"/>
              <a:cs typeface="Times New Roman" pitchFamily="18" charset="0"/>
            </a:endParaRPr>
          </a:p>
        </p:txBody>
      </p:sp>
      <p:sp>
        <p:nvSpPr>
          <p:cNvPr id="71" name="Line 41"/>
          <p:cNvSpPr>
            <a:spLocks noChangeShapeType="1"/>
          </p:cNvSpPr>
          <p:nvPr/>
        </p:nvSpPr>
        <p:spPr bwMode="auto">
          <a:xfrm>
            <a:off x="6682253" y="5155829"/>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2" name="Rectangle 44"/>
          <p:cNvSpPr>
            <a:spLocks noChangeArrowheads="1"/>
          </p:cNvSpPr>
          <p:nvPr/>
        </p:nvSpPr>
        <p:spPr bwMode="auto">
          <a:xfrm>
            <a:off x="8083614" y="5261620"/>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2006</a:t>
            </a:r>
            <a:endParaRPr lang="en-US" sz="1500" b="0" dirty="0">
              <a:solidFill>
                <a:srgbClr val="000000"/>
              </a:solidFill>
              <a:latin typeface="+mj-lt"/>
              <a:cs typeface="Times New Roman" pitchFamily="18" charset="0"/>
            </a:endParaRPr>
          </a:p>
        </p:txBody>
      </p:sp>
      <p:sp>
        <p:nvSpPr>
          <p:cNvPr id="73" name="Line 43"/>
          <p:cNvSpPr>
            <a:spLocks noChangeShapeType="1"/>
          </p:cNvSpPr>
          <p:nvPr/>
        </p:nvSpPr>
        <p:spPr bwMode="auto">
          <a:xfrm>
            <a:off x="8284997" y="5146685"/>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4" name="Rectangle 44"/>
          <p:cNvSpPr>
            <a:spLocks noChangeArrowheads="1"/>
          </p:cNvSpPr>
          <p:nvPr/>
        </p:nvSpPr>
        <p:spPr bwMode="auto">
          <a:xfrm>
            <a:off x="8345677" y="5478379"/>
            <a:ext cx="391133" cy="230832"/>
          </a:xfrm>
          <a:prstGeom prst="rect">
            <a:avLst/>
          </a:prstGeom>
          <a:noFill/>
          <a:ln w="9525">
            <a:noFill/>
            <a:miter lim="800000"/>
            <a:headEnd/>
            <a:tailEnd/>
          </a:ln>
        </p:spPr>
        <p:txBody>
          <a:bodyPr wrap="none" lIns="0" tIns="0" rIns="0" bIns="0">
            <a:prstTxWarp prst="textNoShape">
              <a:avLst/>
            </a:prstTxWarp>
            <a:spAutoFit/>
          </a:bodyPr>
          <a:lstStyle/>
          <a:p>
            <a:r>
              <a:rPr lang="en-US" sz="1500" b="0" dirty="0" smtClean="0">
                <a:solidFill>
                  <a:srgbClr val="1F1A17"/>
                </a:solidFill>
                <a:latin typeface="+mj-lt"/>
                <a:cs typeface="Times New Roman" pitchFamily="18" charset="0"/>
              </a:rPr>
              <a:t>2008</a:t>
            </a:r>
            <a:endParaRPr lang="en-US" sz="1500" b="0" dirty="0">
              <a:solidFill>
                <a:srgbClr val="000000"/>
              </a:solidFill>
              <a:latin typeface="+mj-lt"/>
              <a:cs typeface="Times New Roman" pitchFamily="18" charset="0"/>
            </a:endParaRPr>
          </a:p>
        </p:txBody>
      </p:sp>
      <p:sp>
        <p:nvSpPr>
          <p:cNvPr id="75" name="Line 43"/>
          <p:cNvSpPr>
            <a:spLocks noChangeShapeType="1"/>
          </p:cNvSpPr>
          <p:nvPr/>
        </p:nvSpPr>
        <p:spPr bwMode="auto">
          <a:xfrm>
            <a:off x="8647709" y="5143637"/>
            <a:ext cx="0" cy="92075"/>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6" name="Rectangle 33"/>
          <p:cNvSpPr>
            <a:spLocks noChangeArrowheads="1"/>
          </p:cNvSpPr>
          <p:nvPr/>
        </p:nvSpPr>
        <p:spPr bwMode="auto">
          <a:xfrm>
            <a:off x="3098385" y="3813185"/>
            <a:ext cx="2596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0.6</a:t>
            </a:r>
            <a:endParaRPr lang="en-US" sz="1600" b="0" dirty="0">
              <a:solidFill>
                <a:srgbClr val="000000"/>
              </a:solidFill>
              <a:latin typeface="+mj-lt"/>
              <a:cs typeface="Times New Roman" pitchFamily="18" charset="0"/>
            </a:endParaRPr>
          </a:p>
        </p:txBody>
      </p:sp>
      <p:sp>
        <p:nvSpPr>
          <p:cNvPr id="77" name="Rectangle 34"/>
          <p:cNvSpPr>
            <a:spLocks noChangeArrowheads="1"/>
          </p:cNvSpPr>
          <p:nvPr/>
        </p:nvSpPr>
        <p:spPr bwMode="auto">
          <a:xfrm>
            <a:off x="3098385" y="3438726"/>
            <a:ext cx="259686"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b="0" dirty="0" smtClean="0">
                <a:solidFill>
                  <a:srgbClr val="1F1A17"/>
                </a:solidFill>
                <a:latin typeface="+mj-lt"/>
                <a:cs typeface="Times New Roman" pitchFamily="18" charset="0"/>
              </a:rPr>
              <a:t>0.8</a:t>
            </a:r>
            <a:endParaRPr lang="en-US" sz="1600" b="0" dirty="0">
              <a:solidFill>
                <a:srgbClr val="000000"/>
              </a:solidFill>
              <a:latin typeface="+mj-lt"/>
              <a:cs typeface="Times New Roman" pitchFamily="18" charset="0"/>
            </a:endParaRPr>
          </a:p>
        </p:txBody>
      </p:sp>
      <p:sp>
        <p:nvSpPr>
          <p:cNvPr id="78" name="Line 24"/>
          <p:cNvSpPr>
            <a:spLocks noChangeShapeType="1"/>
          </p:cNvSpPr>
          <p:nvPr/>
        </p:nvSpPr>
        <p:spPr bwMode="auto">
          <a:xfrm>
            <a:off x="3397441" y="3547819"/>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79" name="Line 25"/>
          <p:cNvSpPr>
            <a:spLocks noChangeShapeType="1"/>
          </p:cNvSpPr>
          <p:nvPr/>
        </p:nvSpPr>
        <p:spPr bwMode="auto">
          <a:xfrm>
            <a:off x="3397441" y="3944503"/>
            <a:ext cx="79108"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cxnSp>
        <p:nvCxnSpPr>
          <p:cNvPr id="9" name="Straight Connector 8"/>
          <p:cNvCxnSpPr/>
          <p:nvPr/>
        </p:nvCxnSpPr>
        <p:spPr>
          <a:xfrm flipH="1">
            <a:off x="8538038" y="5270764"/>
            <a:ext cx="107294" cy="21675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Rectangle 36"/>
          <p:cNvSpPr>
            <a:spLocks noChangeArrowheads="1"/>
          </p:cNvSpPr>
          <p:nvPr/>
        </p:nvSpPr>
        <p:spPr bwMode="auto">
          <a:xfrm>
            <a:off x="3124951" y="2114497"/>
            <a:ext cx="589200" cy="46166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smtClean="0">
                <a:solidFill>
                  <a:srgbClr val="1F1A17"/>
                </a:solidFill>
                <a:latin typeface="+mj-lt"/>
                <a:cs typeface="Times New Roman" pitchFamily="18" charset="0"/>
              </a:rPr>
              <a:t>Percent</a:t>
            </a:r>
          </a:p>
          <a:p>
            <a:r>
              <a:rPr lang="en-US" sz="1500" b="0" i="1" dirty="0" smtClean="0">
                <a:solidFill>
                  <a:srgbClr val="1F1A17"/>
                </a:solidFill>
                <a:latin typeface="+mj-lt"/>
                <a:cs typeface="Times New Roman" pitchFamily="18" charset="0"/>
              </a:rPr>
              <a:t>(%)</a:t>
            </a:r>
            <a:endParaRPr lang="en-US" sz="1500" b="0" i="1" dirty="0">
              <a:solidFill>
                <a:srgbClr val="000000"/>
              </a:solidFill>
              <a:latin typeface="+mj-lt"/>
              <a:cs typeface="Times New Roman" pitchFamily="18" charset="0"/>
            </a:endParaRPr>
          </a:p>
        </p:txBody>
      </p:sp>
      <p:sp>
        <p:nvSpPr>
          <p:cNvPr id="4" name="Freeform 3"/>
          <p:cNvSpPr/>
          <p:nvPr/>
        </p:nvSpPr>
        <p:spPr>
          <a:xfrm>
            <a:off x="3473935" y="2752917"/>
            <a:ext cx="5264406" cy="2140647"/>
          </a:xfrm>
          <a:custGeom>
            <a:avLst/>
            <a:gdLst>
              <a:gd name="connsiteX0" fmla="*/ 0 w 5264406"/>
              <a:gd name="connsiteY0" fmla="*/ 2103649 h 2140647"/>
              <a:gd name="connsiteX1" fmla="*/ 68712 w 5264406"/>
              <a:gd name="connsiteY1" fmla="*/ 2140647 h 2140647"/>
              <a:gd name="connsiteX2" fmla="*/ 137424 w 5264406"/>
              <a:gd name="connsiteY2" fmla="*/ 2093078 h 2140647"/>
              <a:gd name="connsiteX3" fmla="*/ 169137 w 5264406"/>
              <a:gd name="connsiteY3" fmla="*/ 2140647 h 2140647"/>
              <a:gd name="connsiteX4" fmla="*/ 211421 w 5264406"/>
              <a:gd name="connsiteY4" fmla="*/ 2140647 h 2140647"/>
              <a:gd name="connsiteX5" fmla="*/ 269563 w 5264406"/>
              <a:gd name="connsiteY5" fmla="*/ 2077221 h 2140647"/>
              <a:gd name="connsiteX6" fmla="*/ 301276 w 5264406"/>
              <a:gd name="connsiteY6" fmla="*/ 2087792 h 2140647"/>
              <a:gd name="connsiteX7" fmla="*/ 359417 w 5264406"/>
              <a:gd name="connsiteY7" fmla="*/ 2056079 h 2140647"/>
              <a:gd name="connsiteX8" fmla="*/ 385845 w 5264406"/>
              <a:gd name="connsiteY8" fmla="*/ 2056079 h 2140647"/>
              <a:gd name="connsiteX9" fmla="*/ 438700 w 5264406"/>
              <a:gd name="connsiteY9" fmla="*/ 2108934 h 2140647"/>
              <a:gd name="connsiteX10" fmla="*/ 512698 w 5264406"/>
              <a:gd name="connsiteY10" fmla="*/ 2056079 h 2140647"/>
              <a:gd name="connsiteX11" fmla="*/ 539126 w 5264406"/>
              <a:gd name="connsiteY11" fmla="*/ 1997938 h 2140647"/>
              <a:gd name="connsiteX12" fmla="*/ 576124 w 5264406"/>
              <a:gd name="connsiteY12" fmla="*/ 1997938 h 2140647"/>
              <a:gd name="connsiteX13" fmla="*/ 676550 w 5264406"/>
              <a:gd name="connsiteY13" fmla="*/ 1934511 h 2140647"/>
              <a:gd name="connsiteX14" fmla="*/ 713549 w 5264406"/>
              <a:gd name="connsiteY14" fmla="*/ 1982081 h 2140647"/>
              <a:gd name="connsiteX15" fmla="*/ 761119 w 5264406"/>
              <a:gd name="connsiteY15" fmla="*/ 1945082 h 2140647"/>
              <a:gd name="connsiteX16" fmla="*/ 798117 w 5264406"/>
              <a:gd name="connsiteY16" fmla="*/ 1992652 h 2140647"/>
              <a:gd name="connsiteX17" fmla="*/ 829831 w 5264406"/>
              <a:gd name="connsiteY17" fmla="*/ 1950368 h 2140647"/>
              <a:gd name="connsiteX18" fmla="*/ 887972 w 5264406"/>
              <a:gd name="connsiteY18" fmla="*/ 2013794 h 2140647"/>
              <a:gd name="connsiteX19" fmla="*/ 983112 w 5264406"/>
              <a:gd name="connsiteY19" fmla="*/ 1918654 h 2140647"/>
              <a:gd name="connsiteX20" fmla="*/ 1025396 w 5264406"/>
              <a:gd name="connsiteY20" fmla="*/ 2003223 h 2140647"/>
              <a:gd name="connsiteX21" fmla="*/ 1067680 w 5264406"/>
              <a:gd name="connsiteY21" fmla="*/ 1929225 h 2140647"/>
              <a:gd name="connsiteX22" fmla="*/ 1183963 w 5264406"/>
              <a:gd name="connsiteY22" fmla="*/ 1982081 h 2140647"/>
              <a:gd name="connsiteX23" fmla="*/ 1257960 w 5264406"/>
              <a:gd name="connsiteY23" fmla="*/ 1918654 h 2140647"/>
              <a:gd name="connsiteX24" fmla="*/ 1331958 w 5264406"/>
              <a:gd name="connsiteY24" fmla="*/ 1897512 h 2140647"/>
              <a:gd name="connsiteX25" fmla="*/ 1427098 w 5264406"/>
              <a:gd name="connsiteY25" fmla="*/ 1871084 h 2140647"/>
              <a:gd name="connsiteX26" fmla="*/ 1479953 w 5264406"/>
              <a:gd name="connsiteY26" fmla="*/ 1897512 h 2140647"/>
              <a:gd name="connsiteX27" fmla="*/ 1516952 w 5264406"/>
              <a:gd name="connsiteY27" fmla="*/ 1902798 h 2140647"/>
              <a:gd name="connsiteX28" fmla="*/ 1559237 w 5264406"/>
              <a:gd name="connsiteY28" fmla="*/ 1860513 h 2140647"/>
              <a:gd name="connsiteX29" fmla="*/ 1638520 w 5264406"/>
              <a:gd name="connsiteY29" fmla="*/ 1865799 h 2140647"/>
              <a:gd name="connsiteX30" fmla="*/ 1701946 w 5264406"/>
              <a:gd name="connsiteY30" fmla="*/ 1892227 h 2140647"/>
              <a:gd name="connsiteX31" fmla="*/ 1765373 w 5264406"/>
              <a:gd name="connsiteY31" fmla="*/ 1839371 h 2140647"/>
              <a:gd name="connsiteX32" fmla="*/ 1791801 w 5264406"/>
              <a:gd name="connsiteY32" fmla="*/ 1781230 h 2140647"/>
              <a:gd name="connsiteX33" fmla="*/ 1828800 w 5264406"/>
              <a:gd name="connsiteY33" fmla="*/ 1664948 h 2140647"/>
              <a:gd name="connsiteX34" fmla="*/ 1871084 w 5264406"/>
              <a:gd name="connsiteY34" fmla="*/ 1738946 h 2140647"/>
              <a:gd name="connsiteX35" fmla="*/ 1939796 w 5264406"/>
              <a:gd name="connsiteY35" fmla="*/ 1749517 h 2140647"/>
              <a:gd name="connsiteX36" fmla="*/ 2008508 w 5264406"/>
              <a:gd name="connsiteY36" fmla="*/ 1786516 h 2140647"/>
              <a:gd name="connsiteX37" fmla="*/ 2061364 w 5264406"/>
              <a:gd name="connsiteY37" fmla="*/ 1733660 h 2140647"/>
              <a:gd name="connsiteX38" fmla="*/ 2093077 w 5264406"/>
              <a:gd name="connsiteY38" fmla="*/ 1823515 h 2140647"/>
              <a:gd name="connsiteX39" fmla="*/ 2140647 w 5264406"/>
              <a:gd name="connsiteY39" fmla="*/ 1781230 h 2140647"/>
              <a:gd name="connsiteX40" fmla="*/ 2288642 w 5264406"/>
              <a:gd name="connsiteY40" fmla="*/ 1696661 h 2140647"/>
              <a:gd name="connsiteX41" fmla="*/ 2367926 w 5264406"/>
              <a:gd name="connsiteY41" fmla="*/ 1760088 h 2140647"/>
              <a:gd name="connsiteX42" fmla="*/ 2410210 w 5264406"/>
              <a:gd name="connsiteY42" fmla="*/ 1760088 h 2140647"/>
              <a:gd name="connsiteX43" fmla="*/ 2463065 w 5264406"/>
              <a:gd name="connsiteY43" fmla="*/ 1717804 h 2140647"/>
              <a:gd name="connsiteX44" fmla="*/ 2505350 w 5264406"/>
              <a:gd name="connsiteY44" fmla="*/ 1770659 h 2140647"/>
              <a:gd name="connsiteX45" fmla="*/ 2542349 w 5264406"/>
              <a:gd name="connsiteY45" fmla="*/ 1765373 h 2140647"/>
              <a:gd name="connsiteX46" fmla="*/ 2589919 w 5264406"/>
              <a:gd name="connsiteY46" fmla="*/ 1786516 h 2140647"/>
              <a:gd name="connsiteX47" fmla="*/ 2674487 w 5264406"/>
              <a:gd name="connsiteY47" fmla="*/ 1775945 h 2140647"/>
              <a:gd name="connsiteX48" fmla="*/ 2727343 w 5264406"/>
              <a:gd name="connsiteY48" fmla="*/ 1717804 h 2140647"/>
              <a:gd name="connsiteX49" fmla="*/ 2759056 w 5264406"/>
              <a:gd name="connsiteY49" fmla="*/ 1712518 h 2140647"/>
              <a:gd name="connsiteX50" fmla="*/ 2859482 w 5264406"/>
              <a:gd name="connsiteY50" fmla="*/ 1765373 h 2140647"/>
              <a:gd name="connsiteX51" fmla="*/ 2922908 w 5264406"/>
              <a:gd name="connsiteY51" fmla="*/ 1733660 h 2140647"/>
              <a:gd name="connsiteX52" fmla="*/ 2970478 w 5264406"/>
              <a:gd name="connsiteY52" fmla="*/ 1749517 h 2140647"/>
              <a:gd name="connsiteX53" fmla="*/ 3033905 w 5264406"/>
              <a:gd name="connsiteY53" fmla="*/ 1649091 h 2140647"/>
              <a:gd name="connsiteX54" fmla="*/ 3092046 w 5264406"/>
              <a:gd name="connsiteY54" fmla="*/ 1723089 h 2140647"/>
              <a:gd name="connsiteX55" fmla="*/ 3129045 w 5264406"/>
              <a:gd name="connsiteY55" fmla="*/ 1707232 h 2140647"/>
              <a:gd name="connsiteX56" fmla="*/ 3176615 w 5264406"/>
              <a:gd name="connsiteY56" fmla="*/ 1749517 h 2140647"/>
              <a:gd name="connsiteX57" fmla="*/ 3218899 w 5264406"/>
              <a:gd name="connsiteY57" fmla="*/ 1691376 h 2140647"/>
              <a:gd name="connsiteX58" fmla="*/ 3298182 w 5264406"/>
              <a:gd name="connsiteY58" fmla="*/ 1701947 h 2140647"/>
              <a:gd name="connsiteX59" fmla="*/ 3340467 w 5264406"/>
              <a:gd name="connsiteY59" fmla="*/ 1680805 h 2140647"/>
              <a:gd name="connsiteX60" fmla="*/ 3403893 w 5264406"/>
              <a:gd name="connsiteY60" fmla="*/ 1691376 h 2140647"/>
              <a:gd name="connsiteX61" fmla="*/ 3451463 w 5264406"/>
              <a:gd name="connsiteY61" fmla="*/ 1643806 h 2140647"/>
              <a:gd name="connsiteX62" fmla="*/ 3451463 w 5264406"/>
              <a:gd name="connsiteY62" fmla="*/ 1643806 h 2140647"/>
              <a:gd name="connsiteX63" fmla="*/ 3520175 w 5264406"/>
              <a:gd name="connsiteY63" fmla="*/ 1606807 h 2140647"/>
              <a:gd name="connsiteX64" fmla="*/ 3578316 w 5264406"/>
              <a:gd name="connsiteY64" fmla="*/ 1712518 h 2140647"/>
              <a:gd name="connsiteX65" fmla="*/ 3615315 w 5264406"/>
              <a:gd name="connsiteY65" fmla="*/ 1575094 h 2140647"/>
              <a:gd name="connsiteX66" fmla="*/ 3662885 w 5264406"/>
              <a:gd name="connsiteY66" fmla="*/ 1723089 h 2140647"/>
              <a:gd name="connsiteX67" fmla="*/ 3699884 w 5264406"/>
              <a:gd name="connsiteY67" fmla="*/ 1696661 h 2140647"/>
              <a:gd name="connsiteX68" fmla="*/ 3731597 w 5264406"/>
              <a:gd name="connsiteY68" fmla="*/ 1675519 h 2140647"/>
              <a:gd name="connsiteX69" fmla="*/ 3795024 w 5264406"/>
              <a:gd name="connsiteY69" fmla="*/ 1802372 h 2140647"/>
              <a:gd name="connsiteX70" fmla="*/ 3837308 w 5264406"/>
              <a:gd name="connsiteY70" fmla="*/ 1516953 h 2140647"/>
              <a:gd name="connsiteX71" fmla="*/ 3921877 w 5264406"/>
              <a:gd name="connsiteY71" fmla="*/ 1633235 h 2140647"/>
              <a:gd name="connsiteX72" fmla="*/ 3974732 w 5264406"/>
              <a:gd name="connsiteY72" fmla="*/ 1437669 h 2140647"/>
              <a:gd name="connsiteX73" fmla="*/ 3990589 w 5264406"/>
              <a:gd name="connsiteY73" fmla="*/ 1421813 h 2140647"/>
              <a:gd name="connsiteX74" fmla="*/ 4069872 w 5264406"/>
              <a:gd name="connsiteY74" fmla="*/ 1559237 h 2140647"/>
              <a:gd name="connsiteX75" fmla="*/ 4101586 w 5264406"/>
              <a:gd name="connsiteY75" fmla="*/ 1553952 h 2140647"/>
              <a:gd name="connsiteX76" fmla="*/ 4149156 w 5264406"/>
              <a:gd name="connsiteY76" fmla="*/ 1405956 h 2140647"/>
              <a:gd name="connsiteX77" fmla="*/ 4228439 w 5264406"/>
              <a:gd name="connsiteY77" fmla="*/ 1590950 h 2140647"/>
              <a:gd name="connsiteX78" fmla="*/ 4286580 w 5264406"/>
              <a:gd name="connsiteY78" fmla="*/ 1575094 h 2140647"/>
              <a:gd name="connsiteX79" fmla="*/ 4318293 w 5264406"/>
              <a:gd name="connsiteY79" fmla="*/ 1696661 h 2140647"/>
              <a:gd name="connsiteX80" fmla="*/ 4365863 w 5264406"/>
              <a:gd name="connsiteY80" fmla="*/ 1522238 h 2140647"/>
              <a:gd name="connsiteX81" fmla="*/ 4461003 w 5264406"/>
              <a:gd name="connsiteY81" fmla="*/ 1453526 h 2140647"/>
              <a:gd name="connsiteX82" fmla="*/ 4492716 w 5264406"/>
              <a:gd name="connsiteY82" fmla="*/ 1601521 h 2140647"/>
              <a:gd name="connsiteX83" fmla="*/ 4545572 w 5264406"/>
              <a:gd name="connsiteY83" fmla="*/ 1596236 h 2140647"/>
              <a:gd name="connsiteX84" fmla="*/ 4593142 w 5264406"/>
              <a:gd name="connsiteY84" fmla="*/ 1490525 h 2140647"/>
              <a:gd name="connsiteX85" fmla="*/ 4688282 w 5264406"/>
              <a:gd name="connsiteY85" fmla="*/ 1638520 h 2140647"/>
              <a:gd name="connsiteX86" fmla="*/ 4746423 w 5264406"/>
              <a:gd name="connsiteY86" fmla="*/ 1564523 h 2140647"/>
              <a:gd name="connsiteX87" fmla="*/ 4783421 w 5264406"/>
              <a:gd name="connsiteY87" fmla="*/ 1559237 h 2140647"/>
              <a:gd name="connsiteX88" fmla="*/ 4815135 w 5264406"/>
              <a:gd name="connsiteY88" fmla="*/ 1580379 h 2140647"/>
              <a:gd name="connsiteX89" fmla="*/ 4894418 w 5264406"/>
              <a:gd name="connsiteY89" fmla="*/ 1516953 h 2140647"/>
              <a:gd name="connsiteX90" fmla="*/ 4931417 w 5264406"/>
              <a:gd name="connsiteY90" fmla="*/ 1321387 h 2140647"/>
              <a:gd name="connsiteX91" fmla="*/ 4994843 w 5264406"/>
              <a:gd name="connsiteY91" fmla="*/ 1247390 h 2140647"/>
              <a:gd name="connsiteX92" fmla="*/ 5042413 w 5264406"/>
              <a:gd name="connsiteY92" fmla="*/ 1062395 h 2140647"/>
              <a:gd name="connsiteX93" fmla="*/ 5089983 w 5264406"/>
              <a:gd name="connsiteY93" fmla="*/ 835117 h 2140647"/>
              <a:gd name="connsiteX94" fmla="*/ 5126982 w 5264406"/>
              <a:gd name="connsiteY94" fmla="*/ 745262 h 2140647"/>
              <a:gd name="connsiteX95" fmla="*/ 5190409 w 5264406"/>
              <a:gd name="connsiteY95" fmla="*/ 354132 h 2140647"/>
              <a:gd name="connsiteX96" fmla="*/ 5216837 w 5264406"/>
              <a:gd name="connsiteY96" fmla="*/ 0 h 2140647"/>
              <a:gd name="connsiteX97" fmla="*/ 5264406 w 5264406"/>
              <a:gd name="connsiteY97" fmla="*/ 232564 h 21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264406" h="2140647">
                <a:moveTo>
                  <a:pt x="0" y="2103649"/>
                </a:moveTo>
                <a:lnTo>
                  <a:pt x="68712" y="2140647"/>
                </a:lnTo>
                <a:lnTo>
                  <a:pt x="137424" y="2093078"/>
                </a:lnTo>
                <a:lnTo>
                  <a:pt x="169137" y="2140647"/>
                </a:lnTo>
                <a:lnTo>
                  <a:pt x="211421" y="2140647"/>
                </a:lnTo>
                <a:lnTo>
                  <a:pt x="269563" y="2077221"/>
                </a:lnTo>
                <a:lnTo>
                  <a:pt x="301276" y="2087792"/>
                </a:lnTo>
                <a:lnTo>
                  <a:pt x="359417" y="2056079"/>
                </a:lnTo>
                <a:lnTo>
                  <a:pt x="385845" y="2056079"/>
                </a:lnTo>
                <a:lnTo>
                  <a:pt x="438700" y="2108934"/>
                </a:lnTo>
                <a:lnTo>
                  <a:pt x="512698" y="2056079"/>
                </a:lnTo>
                <a:lnTo>
                  <a:pt x="539126" y="1997938"/>
                </a:lnTo>
                <a:lnTo>
                  <a:pt x="576124" y="1997938"/>
                </a:lnTo>
                <a:lnTo>
                  <a:pt x="676550" y="1934511"/>
                </a:lnTo>
                <a:lnTo>
                  <a:pt x="713549" y="1982081"/>
                </a:lnTo>
                <a:lnTo>
                  <a:pt x="761119" y="1945082"/>
                </a:lnTo>
                <a:lnTo>
                  <a:pt x="798117" y="1992652"/>
                </a:lnTo>
                <a:lnTo>
                  <a:pt x="829831" y="1950368"/>
                </a:lnTo>
                <a:lnTo>
                  <a:pt x="887972" y="2013794"/>
                </a:lnTo>
                <a:lnTo>
                  <a:pt x="983112" y="1918654"/>
                </a:lnTo>
                <a:lnTo>
                  <a:pt x="1025396" y="2003223"/>
                </a:lnTo>
                <a:lnTo>
                  <a:pt x="1067680" y="1929225"/>
                </a:lnTo>
                <a:lnTo>
                  <a:pt x="1183963" y="1982081"/>
                </a:lnTo>
                <a:lnTo>
                  <a:pt x="1257960" y="1918654"/>
                </a:lnTo>
                <a:lnTo>
                  <a:pt x="1331958" y="1897512"/>
                </a:lnTo>
                <a:lnTo>
                  <a:pt x="1427098" y="1871084"/>
                </a:lnTo>
                <a:lnTo>
                  <a:pt x="1479953" y="1897512"/>
                </a:lnTo>
                <a:lnTo>
                  <a:pt x="1516952" y="1902798"/>
                </a:lnTo>
                <a:lnTo>
                  <a:pt x="1559237" y="1860513"/>
                </a:lnTo>
                <a:lnTo>
                  <a:pt x="1638520" y="1865799"/>
                </a:lnTo>
                <a:lnTo>
                  <a:pt x="1701946" y="1892227"/>
                </a:lnTo>
                <a:lnTo>
                  <a:pt x="1765373" y="1839371"/>
                </a:lnTo>
                <a:lnTo>
                  <a:pt x="1791801" y="1781230"/>
                </a:lnTo>
                <a:lnTo>
                  <a:pt x="1828800" y="1664948"/>
                </a:lnTo>
                <a:lnTo>
                  <a:pt x="1871084" y="1738946"/>
                </a:lnTo>
                <a:lnTo>
                  <a:pt x="1939796" y="1749517"/>
                </a:lnTo>
                <a:lnTo>
                  <a:pt x="2008508" y="1786516"/>
                </a:lnTo>
                <a:lnTo>
                  <a:pt x="2061364" y="1733660"/>
                </a:lnTo>
                <a:lnTo>
                  <a:pt x="2093077" y="1823515"/>
                </a:lnTo>
                <a:lnTo>
                  <a:pt x="2140647" y="1781230"/>
                </a:lnTo>
                <a:lnTo>
                  <a:pt x="2288642" y="1696661"/>
                </a:lnTo>
                <a:lnTo>
                  <a:pt x="2367926" y="1760088"/>
                </a:lnTo>
                <a:lnTo>
                  <a:pt x="2410210" y="1760088"/>
                </a:lnTo>
                <a:lnTo>
                  <a:pt x="2463065" y="1717804"/>
                </a:lnTo>
                <a:lnTo>
                  <a:pt x="2505350" y="1770659"/>
                </a:lnTo>
                <a:lnTo>
                  <a:pt x="2542349" y="1765373"/>
                </a:lnTo>
                <a:lnTo>
                  <a:pt x="2589919" y="1786516"/>
                </a:lnTo>
                <a:lnTo>
                  <a:pt x="2674487" y="1775945"/>
                </a:lnTo>
                <a:lnTo>
                  <a:pt x="2727343" y="1717804"/>
                </a:lnTo>
                <a:lnTo>
                  <a:pt x="2759056" y="1712518"/>
                </a:lnTo>
                <a:lnTo>
                  <a:pt x="2859482" y="1765373"/>
                </a:lnTo>
                <a:lnTo>
                  <a:pt x="2922908" y="1733660"/>
                </a:lnTo>
                <a:lnTo>
                  <a:pt x="2970478" y="1749517"/>
                </a:lnTo>
                <a:lnTo>
                  <a:pt x="3033905" y="1649091"/>
                </a:lnTo>
                <a:lnTo>
                  <a:pt x="3092046" y="1723089"/>
                </a:lnTo>
                <a:lnTo>
                  <a:pt x="3129045" y="1707232"/>
                </a:lnTo>
                <a:lnTo>
                  <a:pt x="3176615" y="1749517"/>
                </a:lnTo>
                <a:lnTo>
                  <a:pt x="3218899" y="1691376"/>
                </a:lnTo>
                <a:lnTo>
                  <a:pt x="3298182" y="1701947"/>
                </a:lnTo>
                <a:lnTo>
                  <a:pt x="3340467" y="1680805"/>
                </a:lnTo>
                <a:lnTo>
                  <a:pt x="3403893" y="1691376"/>
                </a:lnTo>
                <a:lnTo>
                  <a:pt x="3451463" y="1643806"/>
                </a:lnTo>
                <a:lnTo>
                  <a:pt x="3451463" y="1643806"/>
                </a:lnTo>
                <a:lnTo>
                  <a:pt x="3520175" y="1606807"/>
                </a:lnTo>
                <a:lnTo>
                  <a:pt x="3578316" y="1712518"/>
                </a:lnTo>
                <a:lnTo>
                  <a:pt x="3615315" y="1575094"/>
                </a:lnTo>
                <a:lnTo>
                  <a:pt x="3662885" y="1723089"/>
                </a:lnTo>
                <a:lnTo>
                  <a:pt x="3699884" y="1696661"/>
                </a:lnTo>
                <a:lnTo>
                  <a:pt x="3731597" y="1675519"/>
                </a:lnTo>
                <a:lnTo>
                  <a:pt x="3795024" y="1802372"/>
                </a:lnTo>
                <a:lnTo>
                  <a:pt x="3837308" y="1516953"/>
                </a:lnTo>
                <a:lnTo>
                  <a:pt x="3921877" y="1633235"/>
                </a:lnTo>
                <a:lnTo>
                  <a:pt x="3974732" y="1437669"/>
                </a:lnTo>
                <a:lnTo>
                  <a:pt x="3990589" y="1421813"/>
                </a:lnTo>
                <a:lnTo>
                  <a:pt x="4069872" y="1559237"/>
                </a:lnTo>
                <a:lnTo>
                  <a:pt x="4101586" y="1553952"/>
                </a:lnTo>
                <a:lnTo>
                  <a:pt x="4149156" y="1405956"/>
                </a:lnTo>
                <a:lnTo>
                  <a:pt x="4228439" y="1590950"/>
                </a:lnTo>
                <a:lnTo>
                  <a:pt x="4286580" y="1575094"/>
                </a:lnTo>
                <a:lnTo>
                  <a:pt x="4318293" y="1696661"/>
                </a:lnTo>
                <a:lnTo>
                  <a:pt x="4365863" y="1522238"/>
                </a:lnTo>
                <a:lnTo>
                  <a:pt x="4461003" y="1453526"/>
                </a:lnTo>
                <a:lnTo>
                  <a:pt x="4492716" y="1601521"/>
                </a:lnTo>
                <a:lnTo>
                  <a:pt x="4545572" y="1596236"/>
                </a:lnTo>
                <a:lnTo>
                  <a:pt x="4593142" y="1490525"/>
                </a:lnTo>
                <a:lnTo>
                  <a:pt x="4688282" y="1638520"/>
                </a:lnTo>
                <a:lnTo>
                  <a:pt x="4746423" y="1564523"/>
                </a:lnTo>
                <a:lnTo>
                  <a:pt x="4783421" y="1559237"/>
                </a:lnTo>
                <a:lnTo>
                  <a:pt x="4815135" y="1580379"/>
                </a:lnTo>
                <a:lnTo>
                  <a:pt x="4894418" y="1516953"/>
                </a:lnTo>
                <a:lnTo>
                  <a:pt x="4931417" y="1321387"/>
                </a:lnTo>
                <a:lnTo>
                  <a:pt x="4994843" y="1247390"/>
                </a:lnTo>
                <a:lnTo>
                  <a:pt x="5042413" y="1062395"/>
                </a:lnTo>
                <a:lnTo>
                  <a:pt x="5089983" y="835117"/>
                </a:lnTo>
                <a:lnTo>
                  <a:pt x="5126982" y="745262"/>
                </a:lnTo>
                <a:lnTo>
                  <a:pt x="5190409" y="354132"/>
                </a:lnTo>
                <a:lnTo>
                  <a:pt x="5216837" y="0"/>
                </a:lnTo>
                <a:lnTo>
                  <a:pt x="5264406" y="232564"/>
                </a:lnTo>
              </a:path>
            </a:pathLst>
          </a:custGeom>
          <a:noFill/>
          <a:ln w="5715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849029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230</TotalTime>
  <Words>1757</Words>
  <Application>Microsoft Macintosh PowerPoint</Application>
  <PresentationFormat>On-screen Show (4:3)</PresentationFormat>
  <Paragraphs>447</Paragraphs>
  <Slides>39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ＭＳ Ｐゴシック</vt:lpstr>
      <vt:lpstr>Times New Roman</vt:lpstr>
      <vt:lpstr>Arial</vt:lpstr>
      <vt:lpstr>15th edition TEMPLATE</vt:lpstr>
      <vt:lpstr>The Great Recession of 2008-2009: Causes and Response </vt:lpstr>
      <vt:lpstr>The Crisis of 2008</vt:lpstr>
      <vt:lpstr>The Crisis of 2008</vt:lpstr>
      <vt:lpstr>Key Events  Leading up to the Crisis</vt:lpstr>
      <vt:lpstr>Key Events Leading Up to the Crisis</vt:lpstr>
      <vt:lpstr>Change in Housing Prices, 1987-2008</vt:lpstr>
      <vt:lpstr>Change in Housing Prices, 1987-2008</vt:lpstr>
      <vt:lpstr>Mortgage Default Rate, 1979-2008</vt:lpstr>
      <vt:lpstr>Housing Foreclosure Rate, 1979-2008</vt:lpstr>
      <vt:lpstr>Changes In Stock Prices, 1996-2009</vt:lpstr>
      <vt:lpstr>What Caused  the Great Recession?</vt:lpstr>
      <vt:lpstr>Four Major Causes of the Great Recession</vt:lpstr>
      <vt:lpstr>Factor 1:  Change In Mortgage Lending Standards</vt:lpstr>
      <vt:lpstr>The Role of Fannie Mae &amp; Freddie Mac</vt:lpstr>
      <vt:lpstr>Mortgages of the GSEs, 1990-2008</vt:lpstr>
      <vt:lpstr>Regulations and Lending Standards</vt:lpstr>
      <vt:lpstr>Regulations and Lending Standards</vt:lpstr>
      <vt:lpstr>Regulations and Lending Standards</vt:lpstr>
      <vt:lpstr>Subprime and Alt-A Mortgages</vt:lpstr>
      <vt:lpstr>Low-Down Payment Loans by Fannie Mae and  Freddie Mac</vt:lpstr>
      <vt:lpstr>Questions for Thought: </vt:lpstr>
      <vt:lpstr>Factor 2: Low-Interest Rate Policy  of the Fed During 2002-2004</vt:lpstr>
      <vt:lpstr>Fed Policy and  Short-term Interest Rates, 1995-2009</vt:lpstr>
      <vt:lpstr>ARM Loans Outstanding, 1990-2008</vt:lpstr>
      <vt:lpstr>Foreclosures on Subprime Loans,  1998-2008</vt:lpstr>
      <vt:lpstr>Foreclosures on Prime Loans,  1998-2008</vt:lpstr>
      <vt:lpstr>Housing Price Boom and Bust</vt:lpstr>
      <vt:lpstr>Factor 3: Increased Debt-to-Capital  Ratio of Investment Banks</vt:lpstr>
      <vt:lpstr>Factor 3: Increased Debt-to-Capital  Ratio of Investment Banks</vt:lpstr>
      <vt:lpstr>Factor 3: Increased Debt-to-Capital  Ratio of Investment Banks</vt:lpstr>
      <vt:lpstr>Factor 4:  High Debt to Income  Ratio of Households</vt:lpstr>
      <vt:lpstr>Household Debt as a Share of Income, 1953-2008</vt:lpstr>
      <vt:lpstr>Housing, Mortgage Defaults,  and the Great Recession</vt:lpstr>
      <vt:lpstr>Housing, Mortgage Defaults,  and the Great Recession</vt:lpstr>
      <vt:lpstr>Continuing Impact  of the Great Recession</vt:lpstr>
      <vt:lpstr>Continuing Impact of the Great Recession</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Crisis of 2008:  Causes &amp; Lessons for the Future</dc:title>
  <dc:subject>The Crisis of 2008:  Causes &amp; Lessons for the Future</dc:subject>
  <dc:creator>Dr. Chuck Skipton</dc:creator>
  <cp:lastModifiedBy>Joseph Connors</cp:lastModifiedBy>
  <cp:revision>44</cp:revision>
  <dcterms:created xsi:type="dcterms:W3CDTF">2013-12-17T18:08:03Z</dcterms:created>
  <dcterms:modified xsi:type="dcterms:W3CDTF">2016-12-27T22:48:07Z</dcterms:modified>
</cp:coreProperties>
</file>