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73" r:id="rId3"/>
    <p:sldId id="259" r:id="rId4"/>
    <p:sldId id="260" r:id="rId5"/>
    <p:sldId id="257" r:id="rId6"/>
    <p:sldId id="265" r:id="rId7"/>
    <p:sldId id="267" r:id="rId8"/>
    <p:sldId id="264" r:id="rId9"/>
    <p:sldId id="268" r:id="rId10"/>
    <p:sldId id="269" r:id="rId11"/>
    <p:sldId id="266" r:id="rId12"/>
    <p:sldId id="270" r:id="rId13"/>
    <p:sldId id="271" r:id="rId14"/>
    <p:sldId id="261" r:id="rId15"/>
    <p:sldId id="262" r:id="rId16"/>
    <p:sldId id="272" r:id="rId17"/>
    <p:sldId id="26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3">
          <p15:clr>
            <a:srgbClr val="A4A3A4"/>
          </p15:clr>
        </p15:guide>
        <p15:guide id="2" pos="6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1E3"/>
    <a:srgbClr val="F4F6EE"/>
    <a:srgbClr val="E9EDDF"/>
    <a:srgbClr val="EFE5BB"/>
    <a:srgbClr val="E2DEEE"/>
    <a:srgbClr val="32302A"/>
    <a:srgbClr val="515A61"/>
    <a:srgbClr val="444C52"/>
    <a:srgbClr val="F2F2F2"/>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22" autoAdjust="0"/>
    <p:restoredTop sz="94666"/>
  </p:normalViewPr>
  <p:slideViewPr>
    <p:cSldViewPr snapToGrid="0" snapToObjects="1">
      <p:cViewPr varScale="1">
        <p:scale>
          <a:sx n="102" d="100"/>
          <a:sy n="102" d="100"/>
        </p:scale>
        <p:origin x="504" y="184"/>
      </p:cViewPr>
      <p:guideLst>
        <p:guide orient="horz" pos="593"/>
        <p:guide pos="651"/>
      </p:guideLst>
    </p:cSldViewPr>
  </p:slideViewPr>
  <p:notesTextViewPr>
    <p:cViewPr>
      <p:scale>
        <a:sx n="100" d="100"/>
        <a:sy n="100" d="100"/>
      </p:scale>
      <p:origin x="0" y="0"/>
    </p:cViewPr>
  </p:notesTextViewPr>
  <p:sorterViewPr>
    <p:cViewPr>
      <p:scale>
        <a:sx n="176" d="100"/>
        <a:sy n="176" d="100"/>
      </p:scale>
      <p:origin x="0" y="4056"/>
    </p:cViewPr>
  </p:sorterViewPr>
  <p:notesViewPr>
    <p:cSldViewPr snapToGrid="0" snapToObjects="1">
      <p:cViewPr varScale="1">
        <p:scale>
          <a:sx n="98" d="100"/>
          <a:sy n="98" d="100"/>
        </p:scale>
        <p:origin x="-35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40" name="Group 39"/>
          <p:cNvGrpSpPr/>
          <p:nvPr userDrawn="1"/>
        </p:nvGrpSpPr>
        <p:grpSpPr>
          <a:xfrm>
            <a:off x="681355" y="5638235"/>
            <a:ext cx="8010009" cy="871401"/>
            <a:chOff x="928495" y="5682125"/>
            <a:chExt cx="8010009" cy="871401"/>
          </a:xfrm>
        </p:grpSpPr>
        <p:sp>
          <p:nvSpPr>
            <p:cNvPr id="41" name="Rectangle 40"/>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3"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4" name="Group 43"/>
          <p:cNvGrpSpPr/>
          <p:nvPr userDrawn="1"/>
        </p:nvGrpSpPr>
        <p:grpSpPr>
          <a:xfrm>
            <a:off x="2435956" y="55169"/>
            <a:ext cx="4191614" cy="2154873"/>
            <a:chOff x="2435956" y="55169"/>
            <a:chExt cx="4191614" cy="2154873"/>
          </a:xfrm>
        </p:grpSpPr>
        <p:grpSp>
          <p:nvGrpSpPr>
            <p:cNvPr id="45" name="Group 44"/>
            <p:cNvGrpSpPr/>
            <p:nvPr userDrawn="1"/>
          </p:nvGrpSpPr>
          <p:grpSpPr>
            <a:xfrm>
              <a:off x="2435956" y="55169"/>
              <a:ext cx="4191614" cy="2154873"/>
              <a:chOff x="997268" y="152400"/>
              <a:chExt cx="7392352" cy="3657600"/>
            </a:xfrm>
          </p:grpSpPr>
          <p:sp>
            <p:nvSpPr>
              <p:cNvPr id="48" name="Rectangle 47"/>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51" name="Straight Connector 50"/>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7" name="TextBox 46"/>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52"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3"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4"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5" name="Text Box 66"/>
          <p:cNvSpPr txBox="1">
            <a:spLocks noChangeArrowheads="1"/>
          </p:cNvSpPr>
          <p:nvPr userDrawn="1"/>
        </p:nvSpPr>
        <p:spPr bwMode="auto">
          <a:xfrm>
            <a:off x="444749" y="3794165"/>
            <a:ext cx="2543581"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solidFill>
                  <a:schemeClr val="bg1"/>
                </a:solidFill>
                <a:latin typeface="Calibri" panose="020F0502020204030204" pitchFamily="34" charset="0"/>
              </a:rPr>
              <a:t>Micro Only</a:t>
            </a:r>
            <a:r>
              <a:rPr kumimoji="0" lang="en-US" sz="2400" b="0">
                <a:solidFill>
                  <a:schemeClr val="bg1"/>
                </a:solidFill>
                <a:latin typeface="Calibri" panose="020F0502020204030204" pitchFamily="34" charset="0"/>
              </a:rPr>
              <a:t>  </a:t>
            </a:r>
            <a:r>
              <a:rPr kumimoji="0" lang="en-US" sz="2400">
                <a:solidFill>
                  <a:schemeClr val="bg1"/>
                </a:solidFill>
                <a:latin typeface="Calibri" panose="020F0502020204030204" pitchFamily="34" charset="0"/>
              </a:rPr>
              <a:t>Text</a:t>
            </a:r>
            <a:r>
              <a:rPr kumimoji="0" lang="en-US" sz="2400" b="0">
                <a:solidFill>
                  <a:schemeClr val="bg1"/>
                </a:solidFill>
                <a:latin typeface="Calibri" panose="020F0502020204030204" pitchFamily="34" charset="0"/>
              </a:rPr>
              <a:t> </a:t>
            </a:r>
            <a:r>
              <a:rPr kumimoji="0" lang="en-US" sz="2400" b="0">
                <a:solidFill>
                  <a:schemeClr val="bg1"/>
                </a:solidFill>
                <a:latin typeface="Calibri" panose="020F0502020204030204" pitchFamily="34" charset="0"/>
                <a:ea typeface="Times New Roman" pitchFamily="-110" charset="0"/>
                <a:cs typeface="Times New Roman" pitchFamily="-110" charset="0"/>
              </a:rPr>
              <a:t>—</a:t>
            </a:r>
          </a:p>
        </p:txBody>
      </p:sp>
      <p:sp>
        <p:nvSpPr>
          <p:cNvPr id="56"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6</a:t>
            </a:r>
            <a:endParaRPr kumimoji="0" lang="en-US" sz="2400" b="0" dirty="0">
              <a:solidFill>
                <a:schemeClr val="bg1"/>
              </a:solidFill>
              <a:latin typeface="Calibri" panose="020F0502020204030204" pitchFamily="34" charset="0"/>
            </a:endParaRPr>
          </a:p>
        </p:txBody>
      </p:sp>
      <p:sp>
        <p:nvSpPr>
          <p:cNvPr id="57"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58" name="Text Box 69"/>
          <p:cNvSpPr txBox="1">
            <a:spLocks noChangeArrowheads="1"/>
          </p:cNvSpPr>
          <p:nvPr userDrawn="1"/>
        </p:nvSpPr>
        <p:spPr bwMode="auto">
          <a:xfrm>
            <a:off x="4022372" y="3404388"/>
            <a:ext cx="2082814"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4</a:t>
            </a:r>
            <a:endParaRPr kumimoji="0" lang="en-US" sz="2400" b="0" dirty="0">
              <a:solidFill>
                <a:schemeClr val="bg1"/>
              </a:solidFill>
              <a:latin typeface="Calibri" panose="020F0502020204030204" pitchFamily="34" charset="0"/>
            </a:endParaRPr>
          </a:p>
        </p:txBody>
      </p:sp>
      <p:sp>
        <p:nvSpPr>
          <p:cNvPr id="59" name="Text Box 70"/>
          <p:cNvSpPr txBox="1">
            <a:spLocks noChangeArrowheads="1"/>
          </p:cNvSpPr>
          <p:nvPr userDrawn="1"/>
        </p:nvSpPr>
        <p:spPr bwMode="auto">
          <a:xfrm>
            <a:off x="4022372" y="3794165"/>
            <a:ext cx="2082814"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4</a:t>
            </a:r>
            <a:endParaRPr kumimoji="0" lang="en-US" sz="2400" b="0" dirty="0">
              <a:solidFill>
                <a:schemeClr val="bg1"/>
              </a:solidFill>
              <a:latin typeface="Calibri" panose="020F0502020204030204" pitchFamily="34" charset="0"/>
            </a:endParaRPr>
          </a:p>
        </p:txBody>
      </p:sp>
      <p:sp>
        <p:nvSpPr>
          <p:cNvPr id="60" name="Text Box 143"/>
          <p:cNvSpPr txBox="1">
            <a:spLocks noChangeArrowheads="1"/>
          </p:cNvSpPr>
          <p:nvPr userDrawn="1"/>
        </p:nvSpPr>
        <p:spPr bwMode="auto">
          <a:xfrm>
            <a:off x="436811" y="4190013"/>
            <a:ext cx="2562817"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solidFill>
                  <a:schemeClr val="bg1"/>
                </a:solidFill>
                <a:latin typeface="Calibri" panose="020F0502020204030204" pitchFamily="34" charset="0"/>
              </a:rPr>
              <a:t>Macro Only</a:t>
            </a:r>
            <a:r>
              <a:rPr kumimoji="0" lang="en-US" sz="2400" b="0">
                <a:solidFill>
                  <a:schemeClr val="bg1"/>
                </a:solidFill>
                <a:latin typeface="Calibri" panose="020F0502020204030204" pitchFamily="34" charset="0"/>
              </a:rPr>
              <a:t> </a:t>
            </a:r>
            <a:r>
              <a:rPr kumimoji="0" lang="en-US" sz="2400">
                <a:solidFill>
                  <a:schemeClr val="bg1"/>
                </a:solidFill>
                <a:latin typeface="Calibri" panose="020F0502020204030204" pitchFamily="34" charset="0"/>
              </a:rPr>
              <a:t>Text</a:t>
            </a:r>
            <a:r>
              <a:rPr kumimoji="0" lang="en-US" sz="2400" b="0">
                <a:solidFill>
                  <a:schemeClr val="bg1"/>
                </a:solidFill>
                <a:latin typeface="Calibri" panose="020F0502020204030204" pitchFamily="34" charset="0"/>
              </a:rPr>
              <a:t> </a:t>
            </a:r>
            <a:r>
              <a:rPr kumimoji="0" lang="en-US" sz="2400" b="0">
                <a:solidFill>
                  <a:schemeClr val="bg1"/>
                </a:solidFill>
                <a:latin typeface="Calibri" panose="020F0502020204030204" pitchFamily="34" charset="0"/>
                <a:ea typeface="Times New Roman" pitchFamily="-110" charset="0"/>
                <a:cs typeface="Times New Roman" pitchFamily="-110" charset="0"/>
              </a:rPr>
              <a:t>—</a:t>
            </a:r>
          </a:p>
        </p:txBody>
      </p:sp>
      <p:sp>
        <p:nvSpPr>
          <p:cNvPr id="61" name="Text Box 144"/>
          <p:cNvSpPr txBox="1">
            <a:spLocks noChangeArrowheads="1"/>
          </p:cNvSpPr>
          <p:nvPr userDrawn="1"/>
        </p:nvSpPr>
        <p:spPr bwMode="auto">
          <a:xfrm>
            <a:off x="2861725" y="4190013"/>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62" name="Text Box 145"/>
          <p:cNvSpPr txBox="1">
            <a:spLocks noChangeArrowheads="1"/>
          </p:cNvSpPr>
          <p:nvPr userDrawn="1"/>
        </p:nvSpPr>
        <p:spPr bwMode="auto">
          <a:xfrm>
            <a:off x="4014434" y="4190013"/>
            <a:ext cx="2082814"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4</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youtube.com/watch?v=d0nERTFo-Sk" TargetMode="External"/><Relationship Id="rId3" Type="http://schemas.openxmlformats.org/officeDocument/2006/relationships/hyperlink" Target="http://www.youtube.com/watch?v=GTQnarzmTO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2572" y="1513024"/>
            <a:ext cx="8578590" cy="1864086"/>
          </a:xfrm>
          <a:prstGeom prst="rect">
            <a:avLst/>
          </a:prstGeom>
        </p:spPr>
        <p:txBody>
          <a:bodyPr anchor="b">
            <a:noAutofit/>
          </a:bodyPr>
          <a:lstStyle/>
          <a:p>
            <a:pPr>
              <a:lnSpc>
                <a:spcPts val="4000"/>
              </a:lnSpc>
            </a:pPr>
            <a:r>
              <a:rPr lang="en-US" sz="3200" dirty="0"/>
              <a:t>Keynes and Hayek: Contrasting Views </a:t>
            </a:r>
            <a:r>
              <a:rPr lang="en-US" sz="3200" dirty="0" smtClean="0"/>
              <a:t>on</a:t>
            </a:r>
            <a:br>
              <a:rPr lang="en-US" sz="3200" dirty="0" smtClean="0"/>
            </a:br>
            <a:r>
              <a:rPr lang="en-US" sz="3200" dirty="0" smtClean="0"/>
              <a:t>Sound </a:t>
            </a:r>
            <a:r>
              <a:rPr lang="en-US" sz="3200" dirty="0"/>
              <a:t>Economics and the Role of Government</a:t>
            </a:r>
          </a:p>
        </p:txBody>
      </p:sp>
    </p:spTree>
    <p:extLst>
      <p:ext uri="{BB962C8B-B14F-4D97-AF65-F5344CB8AC3E}">
        <p14:creationId xmlns:p14="http://schemas.microsoft.com/office/powerpoint/2010/main" val="1524833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5198"/>
            <a:ext cx="8783869" cy="5508544"/>
          </a:xfrm>
        </p:spPr>
        <p:txBody>
          <a:bodyPr/>
          <a:lstStyle/>
          <a:p>
            <a:pPr>
              <a:lnSpc>
                <a:spcPct val="90000"/>
              </a:lnSpc>
            </a:pPr>
            <a:r>
              <a:rPr lang="en-US" b="1" dirty="0" smtClean="0">
                <a:ea typeface="Times New Roman" pitchFamily="28" charset="0"/>
              </a:rPr>
              <a:t>Debate #2</a:t>
            </a:r>
            <a:r>
              <a:rPr lang="en-US" dirty="0" smtClean="0">
                <a:ea typeface="Times New Roman" pitchFamily="28" charset="0"/>
              </a:rPr>
              <a:t>: continued…</a:t>
            </a:r>
          </a:p>
          <a:p>
            <a:pPr lvl="2">
              <a:lnSpc>
                <a:spcPct val="90000"/>
              </a:lnSpc>
            </a:pPr>
            <a:r>
              <a:rPr lang="en-US" dirty="0">
                <a:ea typeface="Times New Roman" pitchFamily="28" charset="0"/>
              </a:rPr>
              <a:t>Moreover, dynamic competition provides decision-makers with a strong incentive to discover better ways of doing things, improve technologies, and institute practical innovations that will improve our lives. </a:t>
            </a:r>
          </a:p>
          <a:p>
            <a:pPr lvl="2">
              <a:lnSpc>
                <a:spcPct val="90000"/>
              </a:lnSpc>
            </a:pPr>
            <a:r>
              <a:rPr lang="en-US" dirty="0">
                <a:ea typeface="Times New Roman" pitchFamily="28" charset="0"/>
              </a:rPr>
              <a:t>According to </a:t>
            </a:r>
            <a:r>
              <a:rPr lang="en-US" dirty="0" err="1">
                <a:ea typeface="Times New Roman" pitchFamily="28" charset="0"/>
              </a:rPr>
              <a:t>Hayekians</a:t>
            </a:r>
            <a:r>
              <a:rPr lang="en-US" dirty="0">
                <a:ea typeface="Times New Roman" pitchFamily="28" charset="0"/>
              </a:rPr>
              <a:t>, the proper role of government is simply to provide the rule of law, enforce contracts, and protect property rights, leaving the rest to market forces</a:t>
            </a:r>
            <a:r>
              <a:rPr lang="en-US" dirty="0" smtClean="0">
                <a:ea typeface="Times New Roman" pitchFamily="28" charset="0"/>
              </a:rPr>
              <a:t>.</a:t>
            </a:r>
            <a:endParaRPr lang="en-US" dirty="0">
              <a:ea typeface="Times New Roman" pitchFamily="28" charset="0"/>
            </a:endParaRPr>
          </a:p>
          <a:p>
            <a:pPr lvl="2">
              <a:lnSpc>
                <a:spcPct val="90000"/>
              </a:lnSpc>
            </a:pPr>
            <a:endParaRPr lang="en-US" dirty="0" smtClean="0">
              <a:ea typeface="Times New Roman" pitchFamily="28" charset="0"/>
            </a:endParaRPr>
          </a:p>
        </p:txBody>
      </p:sp>
      <p:sp>
        <p:nvSpPr>
          <p:cNvPr id="6" name="Title 1"/>
          <p:cNvSpPr>
            <a:spLocks noGrp="1"/>
          </p:cNvSpPr>
          <p:nvPr>
            <p:ph type="title"/>
          </p:nvPr>
        </p:nvSpPr>
        <p:spPr>
          <a:xfrm>
            <a:off x="119569" y="513240"/>
            <a:ext cx="8904855" cy="688293"/>
          </a:xfrm>
        </p:spPr>
        <p:txBody>
          <a:bodyPr/>
          <a:lstStyle/>
          <a:p>
            <a:pPr>
              <a:lnSpc>
                <a:spcPts val="3500"/>
              </a:lnSpc>
            </a:pPr>
            <a:r>
              <a:rPr lang="en-US" dirty="0" smtClean="0"/>
              <a:t>Three Great Debates in Economics</a:t>
            </a:r>
            <a:endParaRPr lang="en-US" dirty="0"/>
          </a:p>
        </p:txBody>
      </p:sp>
    </p:spTree>
    <p:extLst>
      <p:ext uri="{BB962C8B-B14F-4D97-AF65-F5344CB8AC3E}">
        <p14:creationId xmlns:p14="http://schemas.microsoft.com/office/powerpoint/2010/main" val="1750558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5198"/>
            <a:ext cx="8783869" cy="5483492"/>
          </a:xfrm>
        </p:spPr>
        <p:txBody>
          <a:bodyPr/>
          <a:lstStyle/>
          <a:p>
            <a:pPr>
              <a:lnSpc>
                <a:spcPct val="90000"/>
              </a:lnSpc>
            </a:pPr>
            <a:r>
              <a:rPr lang="en-US" b="1" dirty="0" smtClean="0">
                <a:ea typeface="Times New Roman" pitchFamily="28" charset="0"/>
              </a:rPr>
              <a:t>Debate #3</a:t>
            </a:r>
            <a:r>
              <a:rPr lang="en-US" dirty="0" smtClean="0">
                <a:ea typeface="Times New Roman" pitchFamily="28" charset="0"/>
              </a:rPr>
              <a:t>:</a:t>
            </a:r>
            <a:br>
              <a:rPr lang="en-US" dirty="0" smtClean="0">
                <a:ea typeface="Times New Roman" pitchFamily="28" charset="0"/>
              </a:rPr>
            </a:br>
            <a:r>
              <a:rPr lang="en-US" dirty="0" smtClean="0">
                <a:ea typeface="Times New Roman" pitchFamily="28" charset="0"/>
              </a:rPr>
              <a:t>Can democratic decision-making be counted on to allocate resources efficiently?</a:t>
            </a:r>
          </a:p>
          <a:p>
            <a:pPr lvl="1">
              <a:lnSpc>
                <a:spcPct val="90000"/>
              </a:lnSpc>
            </a:pPr>
            <a:r>
              <a:rPr lang="en-US" sz="2800" b="1" dirty="0" smtClean="0">
                <a:ea typeface="Times New Roman" pitchFamily="28" charset="0"/>
              </a:rPr>
              <a:t>Keynesians</a:t>
            </a:r>
            <a:r>
              <a:rPr lang="en-US" sz="2800" dirty="0" smtClean="0">
                <a:ea typeface="Times New Roman" pitchFamily="28" charset="0"/>
              </a:rPr>
              <a:t> argue that the job of the economist is to derive ideal solutions and once developed, political decision-makers can be expected to adopt them.</a:t>
            </a:r>
          </a:p>
          <a:p>
            <a:pPr lvl="2">
              <a:lnSpc>
                <a:spcPct val="90000"/>
              </a:lnSpc>
            </a:pPr>
            <a:r>
              <a:rPr lang="en-US" dirty="0">
                <a:ea typeface="Times New Roman" pitchFamily="28" charset="0"/>
              </a:rPr>
              <a:t>The Keynesian perspective seldom addresses the impact of incentives on the decision-making of voters, bureaucrats, and elected political officials. Instead, it is assumed that the job of the economists is to figure out the ideal or optimal solutions, and once these are developed, political decision-makers can be expected to adopt them</a:t>
            </a:r>
            <a:r>
              <a:rPr lang="en-US" dirty="0" smtClean="0">
                <a:ea typeface="Times New Roman" pitchFamily="28" charset="0"/>
              </a:rPr>
              <a:t>.</a:t>
            </a:r>
          </a:p>
        </p:txBody>
      </p:sp>
      <p:sp>
        <p:nvSpPr>
          <p:cNvPr id="6" name="Title 1"/>
          <p:cNvSpPr>
            <a:spLocks noGrp="1"/>
          </p:cNvSpPr>
          <p:nvPr>
            <p:ph type="title"/>
          </p:nvPr>
        </p:nvSpPr>
        <p:spPr>
          <a:xfrm>
            <a:off x="119569" y="513240"/>
            <a:ext cx="8904855" cy="688293"/>
          </a:xfrm>
        </p:spPr>
        <p:txBody>
          <a:bodyPr/>
          <a:lstStyle/>
          <a:p>
            <a:pPr>
              <a:lnSpc>
                <a:spcPts val="3500"/>
              </a:lnSpc>
            </a:pPr>
            <a:r>
              <a:rPr lang="en-US" dirty="0" smtClean="0"/>
              <a:t>Three Great Debates in Economics</a:t>
            </a:r>
            <a:endParaRPr lang="en-US" dirty="0"/>
          </a:p>
        </p:txBody>
      </p:sp>
    </p:spTree>
    <p:extLst>
      <p:ext uri="{BB962C8B-B14F-4D97-AF65-F5344CB8AC3E}">
        <p14:creationId xmlns:p14="http://schemas.microsoft.com/office/powerpoint/2010/main" val="1303816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77" y="1105198"/>
            <a:ext cx="8870463" cy="5483492"/>
          </a:xfrm>
        </p:spPr>
        <p:txBody>
          <a:bodyPr/>
          <a:lstStyle/>
          <a:p>
            <a:pPr>
              <a:lnSpc>
                <a:spcPct val="90000"/>
              </a:lnSpc>
            </a:pPr>
            <a:r>
              <a:rPr lang="en-US" b="1" dirty="0" smtClean="0">
                <a:ea typeface="Times New Roman" pitchFamily="28" charset="0"/>
              </a:rPr>
              <a:t>Debate #3</a:t>
            </a:r>
            <a:r>
              <a:rPr lang="en-US" dirty="0" smtClean="0">
                <a:ea typeface="Times New Roman" pitchFamily="28" charset="0"/>
              </a:rPr>
              <a:t>: continued</a:t>
            </a:r>
          </a:p>
          <a:p>
            <a:pPr lvl="2">
              <a:lnSpc>
                <a:spcPct val="90000"/>
              </a:lnSpc>
            </a:pPr>
            <a:r>
              <a:rPr lang="en-US" dirty="0">
                <a:ea typeface="Times New Roman" pitchFamily="28" charset="0"/>
              </a:rPr>
              <a:t>Many Keynesians charge that analysis of </a:t>
            </a:r>
            <a:r>
              <a:rPr lang="en-US" dirty="0" smtClean="0">
                <a:ea typeface="Times New Roman" pitchFamily="28" charset="0"/>
              </a:rPr>
              <a:t>how government works is beyond </a:t>
            </a:r>
            <a:r>
              <a:rPr lang="en-US" dirty="0">
                <a:ea typeface="Times New Roman" pitchFamily="28" charset="0"/>
              </a:rPr>
              <a:t>the scope of economics</a:t>
            </a:r>
            <a:r>
              <a:rPr lang="en-US" dirty="0" smtClean="0">
                <a:ea typeface="Times New Roman" pitchFamily="28" charset="0"/>
              </a:rPr>
              <a:t>.</a:t>
            </a:r>
            <a:endParaRPr lang="en-US" sz="2800" dirty="0" smtClean="0">
              <a:ea typeface="Times New Roman" pitchFamily="28" charset="0"/>
            </a:endParaRPr>
          </a:p>
          <a:p>
            <a:pPr lvl="1">
              <a:lnSpc>
                <a:spcPct val="90000"/>
              </a:lnSpc>
            </a:pPr>
            <a:r>
              <a:rPr lang="en-US" b="1" dirty="0" err="1" smtClean="0">
                <a:ea typeface="Times New Roman" pitchFamily="28" charset="0"/>
              </a:rPr>
              <a:t>Hayekians</a:t>
            </a:r>
            <a:r>
              <a:rPr lang="en-US" b="1" dirty="0" smtClean="0">
                <a:ea typeface="Times New Roman" pitchFamily="28" charset="0"/>
              </a:rPr>
              <a:t> </a:t>
            </a:r>
            <a:r>
              <a:rPr lang="en-US" dirty="0" smtClean="0">
                <a:ea typeface="Times New Roman" pitchFamily="28" charset="0"/>
              </a:rPr>
              <a:t>argue that incentives exert a major impact on how government works and that political incentives will often result in government failure and impede the adoption of sound policies.</a:t>
            </a:r>
          </a:p>
          <a:p>
            <a:pPr lvl="2">
              <a:lnSpc>
                <a:spcPct val="90000"/>
              </a:lnSpc>
            </a:pPr>
            <a:r>
              <a:rPr lang="en-US" dirty="0" err="1" smtClean="0">
                <a:ea typeface="Times New Roman" pitchFamily="28" charset="0"/>
              </a:rPr>
              <a:t>Hayekians</a:t>
            </a:r>
            <a:r>
              <a:rPr lang="en-US" dirty="0" smtClean="0">
                <a:ea typeface="Times New Roman" pitchFamily="28" charset="0"/>
              </a:rPr>
              <a:t> </a:t>
            </a:r>
            <a:r>
              <a:rPr lang="en-US" dirty="0">
                <a:ea typeface="Times New Roman" pitchFamily="28" charset="0"/>
              </a:rPr>
              <a:t>recognize that the political incentive structure often caters to well-organized interest groups and results in the adoption of shortsighted policies. Thus, they stress the importance of legal and political institutions that will provide both market participants and political decision-makers with incentives to engage in productive rather than counterproductive actions.</a:t>
            </a:r>
            <a:endParaRPr lang="en-US" dirty="0">
              <a:solidFill>
                <a:schemeClr val="tx1"/>
              </a:solidFill>
              <a:ea typeface="Times New Roman" pitchFamily="28" charset="0"/>
            </a:endParaRPr>
          </a:p>
        </p:txBody>
      </p:sp>
      <p:sp>
        <p:nvSpPr>
          <p:cNvPr id="6" name="Title 1"/>
          <p:cNvSpPr>
            <a:spLocks noGrp="1"/>
          </p:cNvSpPr>
          <p:nvPr>
            <p:ph type="title"/>
          </p:nvPr>
        </p:nvSpPr>
        <p:spPr>
          <a:xfrm>
            <a:off x="119569" y="513240"/>
            <a:ext cx="8904855" cy="688293"/>
          </a:xfrm>
        </p:spPr>
        <p:txBody>
          <a:bodyPr/>
          <a:lstStyle/>
          <a:p>
            <a:pPr>
              <a:lnSpc>
                <a:spcPts val="3500"/>
              </a:lnSpc>
            </a:pPr>
            <a:r>
              <a:rPr lang="en-US" dirty="0" smtClean="0"/>
              <a:t>Three Great Debates in Economics</a:t>
            </a:r>
            <a:endParaRPr lang="en-US" dirty="0"/>
          </a:p>
        </p:txBody>
      </p:sp>
    </p:spTree>
    <p:extLst>
      <p:ext uri="{BB962C8B-B14F-4D97-AF65-F5344CB8AC3E}">
        <p14:creationId xmlns:p14="http://schemas.microsoft.com/office/powerpoint/2010/main" val="26590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While there are many different schools of thought in economics, they can be grouped roughly </a:t>
            </a:r>
            <a:r>
              <a:rPr lang="en-US" dirty="0" smtClean="0"/>
              <a:t>into</a:t>
            </a:r>
          </a:p>
          <a:p>
            <a:pPr lvl="1"/>
            <a:r>
              <a:rPr lang="en-US" dirty="0" smtClean="0"/>
              <a:t>(1</a:t>
            </a:r>
            <a:r>
              <a:rPr lang="en-US" dirty="0"/>
              <a:t>) those that view market outcomes as often problematic and government interventions as effective </a:t>
            </a:r>
            <a:r>
              <a:rPr lang="en-US" dirty="0" smtClean="0"/>
              <a:t>and</a:t>
            </a:r>
          </a:p>
          <a:p>
            <a:pPr lvl="1"/>
            <a:r>
              <a:rPr lang="en-US" dirty="0" smtClean="0"/>
              <a:t>(2</a:t>
            </a:r>
            <a:r>
              <a:rPr lang="en-US" dirty="0"/>
              <a:t>) those that alternatively view market outcomes as generally efficient and government interventions as suffering from various </a:t>
            </a:r>
            <a:r>
              <a:rPr lang="en-US" dirty="0" smtClean="0"/>
              <a:t>shortcomings.</a:t>
            </a:r>
          </a:p>
          <a:p>
            <a:r>
              <a:rPr lang="en-US" dirty="0" smtClean="0"/>
              <a:t>As </a:t>
            </a:r>
            <a:r>
              <a:rPr lang="en-US" dirty="0"/>
              <a:t>a student of economics, it is important to develop an understanding of both of these perspectives and the foundations of the alternative views they represent.</a:t>
            </a:r>
          </a:p>
        </p:txBody>
      </p:sp>
    </p:spTree>
    <p:extLst>
      <p:ext uri="{BB962C8B-B14F-4D97-AF65-F5344CB8AC3E}">
        <p14:creationId xmlns:p14="http://schemas.microsoft.com/office/powerpoint/2010/main" val="15676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83749" cy="4692983"/>
          </a:xfrm>
        </p:spPr>
        <p:txBody>
          <a:bodyPr/>
          <a:lstStyle/>
          <a:p>
            <a:pPr marL="341313" indent="-341313">
              <a:buAutoNum type="arabicPeriod"/>
            </a:pPr>
            <a:r>
              <a:rPr lang="en-US" sz="2700" dirty="0" smtClean="0">
                <a:solidFill>
                  <a:srgbClr val="32302A"/>
                </a:solidFill>
              </a:rPr>
              <a:t>Summarize </a:t>
            </a:r>
            <a:r>
              <a:rPr lang="en-US" sz="2700" dirty="0">
                <a:solidFill>
                  <a:srgbClr val="32302A"/>
                </a:solidFill>
              </a:rPr>
              <a:t>the views of Keynes and Hayek on </a:t>
            </a:r>
            <a:r>
              <a:rPr lang="en-US" sz="2700" dirty="0" smtClean="0">
                <a:solidFill>
                  <a:srgbClr val="32302A"/>
                </a:solidFill>
              </a:rPr>
              <a:t>the following:</a:t>
            </a:r>
            <a:endParaRPr lang="en-US" sz="2700" dirty="0">
              <a:solidFill>
                <a:srgbClr val="32302A"/>
              </a:solidFill>
            </a:endParaRPr>
          </a:p>
          <a:p>
            <a:pPr marL="630238" indent="-282575">
              <a:buNone/>
            </a:pPr>
            <a:r>
              <a:rPr lang="en-US" sz="2700" dirty="0" smtClean="0">
                <a:solidFill>
                  <a:srgbClr val="32302A"/>
                </a:solidFill>
              </a:rPr>
              <a:t>(a) What </a:t>
            </a:r>
            <a:r>
              <a:rPr lang="en-US" sz="2700" dirty="0">
                <a:solidFill>
                  <a:srgbClr val="32302A"/>
                </a:solidFill>
              </a:rPr>
              <a:t>is the </a:t>
            </a:r>
            <a:r>
              <a:rPr lang="en-US" sz="2700" dirty="0" smtClean="0">
                <a:solidFill>
                  <a:srgbClr val="32302A"/>
                </a:solidFill>
              </a:rPr>
              <a:t>cause </a:t>
            </a:r>
            <a:r>
              <a:rPr lang="en-US" sz="2700" dirty="0">
                <a:solidFill>
                  <a:srgbClr val="32302A"/>
                </a:solidFill>
              </a:rPr>
              <a:t>and </a:t>
            </a:r>
            <a:r>
              <a:rPr lang="en-US" sz="2700" dirty="0" smtClean="0">
                <a:solidFill>
                  <a:srgbClr val="32302A"/>
                </a:solidFill>
              </a:rPr>
              <a:t>cure </a:t>
            </a:r>
            <a:r>
              <a:rPr lang="en-US" sz="2700" dirty="0">
                <a:solidFill>
                  <a:srgbClr val="32302A"/>
                </a:solidFill>
              </a:rPr>
              <a:t>for the </a:t>
            </a:r>
            <a:r>
              <a:rPr lang="en-US" sz="2700" dirty="0" smtClean="0">
                <a:solidFill>
                  <a:srgbClr val="32302A"/>
                </a:solidFill>
              </a:rPr>
              <a:t>business cycle</a:t>
            </a:r>
            <a:r>
              <a:rPr lang="en-US" sz="2700" dirty="0">
                <a:solidFill>
                  <a:srgbClr val="32302A"/>
                </a:solidFill>
              </a:rPr>
              <a:t>?</a:t>
            </a:r>
          </a:p>
          <a:p>
            <a:pPr marL="630238" indent="-282575">
              <a:buNone/>
            </a:pPr>
            <a:r>
              <a:rPr lang="en-US" sz="2700" dirty="0" smtClean="0">
                <a:solidFill>
                  <a:srgbClr val="32302A"/>
                </a:solidFill>
              </a:rPr>
              <a:t>(b) Should </a:t>
            </a:r>
            <a:r>
              <a:rPr lang="en-US" sz="2700" dirty="0">
                <a:solidFill>
                  <a:srgbClr val="32302A"/>
                </a:solidFill>
              </a:rPr>
              <a:t>an </a:t>
            </a:r>
            <a:r>
              <a:rPr lang="en-US" sz="2700" dirty="0" smtClean="0">
                <a:solidFill>
                  <a:srgbClr val="32302A"/>
                </a:solidFill>
              </a:rPr>
              <a:t>economy </a:t>
            </a:r>
            <a:r>
              <a:rPr lang="en-US" sz="2700" dirty="0">
                <a:solidFill>
                  <a:srgbClr val="32302A"/>
                </a:solidFill>
              </a:rPr>
              <a:t>be </a:t>
            </a:r>
            <a:r>
              <a:rPr lang="en-US" sz="2700" dirty="0" smtClean="0">
                <a:solidFill>
                  <a:srgbClr val="32302A"/>
                </a:solidFill>
              </a:rPr>
              <a:t>directed </a:t>
            </a:r>
            <a:r>
              <a:rPr lang="en-US" sz="2700" dirty="0">
                <a:solidFill>
                  <a:srgbClr val="32302A"/>
                </a:solidFill>
              </a:rPr>
              <a:t>by </a:t>
            </a:r>
            <a:r>
              <a:rPr lang="en-US" sz="2700" dirty="0" smtClean="0">
                <a:solidFill>
                  <a:srgbClr val="32302A"/>
                </a:solidFill>
              </a:rPr>
              <a:t>government </a:t>
            </a:r>
            <a:br>
              <a:rPr lang="en-US" sz="2700" dirty="0" smtClean="0">
                <a:solidFill>
                  <a:srgbClr val="32302A"/>
                </a:solidFill>
              </a:rPr>
            </a:br>
            <a:r>
              <a:rPr lang="en-US" sz="2700" dirty="0" smtClean="0">
                <a:solidFill>
                  <a:srgbClr val="32302A"/>
                </a:solidFill>
              </a:rPr>
              <a:t>  central planning </a:t>
            </a:r>
            <a:r>
              <a:rPr lang="en-US" sz="2700" dirty="0">
                <a:solidFill>
                  <a:srgbClr val="32302A"/>
                </a:solidFill>
              </a:rPr>
              <a:t>or </a:t>
            </a:r>
            <a:r>
              <a:rPr lang="en-US" sz="2700" dirty="0" smtClean="0">
                <a:solidFill>
                  <a:srgbClr val="32302A"/>
                </a:solidFill>
              </a:rPr>
              <a:t>decentralized individual planning </a:t>
            </a:r>
            <a:br>
              <a:rPr lang="en-US" sz="2700" dirty="0" smtClean="0">
                <a:solidFill>
                  <a:srgbClr val="32302A"/>
                </a:solidFill>
              </a:rPr>
            </a:br>
            <a:r>
              <a:rPr lang="en-US" sz="2700" dirty="0" smtClean="0">
                <a:solidFill>
                  <a:srgbClr val="32302A"/>
                </a:solidFill>
              </a:rPr>
              <a:t>  and </a:t>
            </a:r>
            <a:r>
              <a:rPr lang="en-US" sz="2700" dirty="0">
                <a:solidFill>
                  <a:srgbClr val="32302A"/>
                </a:solidFill>
              </a:rPr>
              <a:t>the </a:t>
            </a:r>
            <a:r>
              <a:rPr lang="en-US" sz="2700" dirty="0" smtClean="0">
                <a:solidFill>
                  <a:srgbClr val="32302A"/>
                </a:solidFill>
              </a:rPr>
              <a:t>invisible hand </a:t>
            </a:r>
            <a:r>
              <a:rPr lang="en-US" sz="2700" dirty="0">
                <a:solidFill>
                  <a:srgbClr val="32302A"/>
                </a:solidFill>
              </a:rPr>
              <a:t>of </a:t>
            </a:r>
            <a:r>
              <a:rPr lang="en-US" sz="2700" dirty="0" smtClean="0">
                <a:solidFill>
                  <a:srgbClr val="32302A"/>
                </a:solidFill>
              </a:rPr>
              <a:t>market prices</a:t>
            </a:r>
            <a:r>
              <a:rPr lang="en-US" sz="2700" dirty="0">
                <a:solidFill>
                  <a:srgbClr val="32302A"/>
                </a:solidFill>
              </a:rPr>
              <a:t>?</a:t>
            </a:r>
          </a:p>
          <a:p>
            <a:pPr marL="630238" indent="-282575">
              <a:buNone/>
            </a:pPr>
            <a:r>
              <a:rPr lang="en-US" sz="2700" dirty="0" smtClean="0">
                <a:solidFill>
                  <a:srgbClr val="32302A"/>
                </a:solidFill>
              </a:rPr>
              <a:t>(c) Can democratic decision-making </a:t>
            </a:r>
            <a:r>
              <a:rPr lang="en-US" sz="2700" dirty="0">
                <a:solidFill>
                  <a:srgbClr val="32302A"/>
                </a:solidFill>
              </a:rPr>
              <a:t>be </a:t>
            </a:r>
            <a:r>
              <a:rPr lang="en-US" sz="2700" dirty="0" smtClean="0">
                <a:solidFill>
                  <a:srgbClr val="32302A"/>
                </a:solidFill>
              </a:rPr>
              <a:t>counted </a:t>
            </a:r>
            <a:r>
              <a:rPr lang="en-US" sz="2700" dirty="0">
                <a:solidFill>
                  <a:srgbClr val="32302A"/>
                </a:solidFill>
              </a:rPr>
              <a:t>on to </a:t>
            </a:r>
            <a:r>
              <a:rPr lang="en-US" sz="2700" dirty="0" smtClean="0">
                <a:solidFill>
                  <a:srgbClr val="32302A"/>
                </a:solidFill>
              </a:rPr>
              <a:t/>
            </a:r>
            <a:br>
              <a:rPr lang="en-US" sz="2700" dirty="0" smtClean="0">
                <a:solidFill>
                  <a:srgbClr val="32302A"/>
                </a:solidFill>
              </a:rPr>
            </a:br>
            <a:r>
              <a:rPr lang="en-US" sz="2700" dirty="0" smtClean="0">
                <a:solidFill>
                  <a:srgbClr val="32302A"/>
                </a:solidFill>
              </a:rPr>
              <a:t>  allocate resources efficiently</a:t>
            </a:r>
            <a:r>
              <a:rPr lang="en-US" sz="2700" dirty="0">
                <a:solidFill>
                  <a:srgbClr val="32302A"/>
                </a:solidFill>
              </a:rPr>
              <a:t>?</a:t>
            </a:r>
          </a:p>
        </p:txBody>
      </p:sp>
    </p:spTree>
    <p:extLst>
      <p:ext uri="{BB962C8B-B14F-4D97-AF65-F5344CB8AC3E}">
        <p14:creationId xmlns:p14="http://schemas.microsoft.com/office/powerpoint/2010/main" val="3341848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7663" indent="-347663">
              <a:buNone/>
            </a:pPr>
            <a:r>
              <a:rPr lang="en-US" sz="2700" dirty="0" smtClean="0">
                <a:solidFill>
                  <a:srgbClr val="32302A"/>
                </a:solidFill>
              </a:rPr>
              <a:t>2.	In </a:t>
            </a:r>
            <a:r>
              <a:rPr lang="en-US" sz="2700" dirty="0">
                <a:solidFill>
                  <a:srgbClr val="32302A"/>
                </a:solidFill>
              </a:rPr>
              <a:t>the main chorus of the Keynes-Hayek rap lyrics, Keynes </a:t>
            </a:r>
            <a:r>
              <a:rPr lang="en-US" sz="2700" dirty="0" smtClean="0">
                <a:solidFill>
                  <a:srgbClr val="32302A"/>
                </a:solidFill>
              </a:rPr>
              <a:t>states “</a:t>
            </a:r>
            <a:r>
              <a:rPr lang="en-US" sz="2700" i="1" dirty="0">
                <a:solidFill>
                  <a:srgbClr val="32302A"/>
                </a:solidFill>
              </a:rPr>
              <a:t>I want to steer markets” </a:t>
            </a:r>
            <a:r>
              <a:rPr lang="en-US" sz="2700" i="1" dirty="0" smtClean="0">
                <a:solidFill>
                  <a:srgbClr val="32302A"/>
                </a:solidFill>
              </a:rPr>
              <a:t>and </a:t>
            </a:r>
            <a:r>
              <a:rPr lang="en-US" sz="2700" i="1" dirty="0">
                <a:solidFill>
                  <a:srgbClr val="32302A"/>
                </a:solidFill>
              </a:rPr>
              <a:t>Hayek </a:t>
            </a:r>
            <a:r>
              <a:rPr lang="en-US" sz="2700" i="1" dirty="0" smtClean="0">
                <a:solidFill>
                  <a:srgbClr val="32302A"/>
                </a:solidFill>
              </a:rPr>
              <a:t>replies </a:t>
            </a:r>
            <a:r>
              <a:rPr lang="en-US" sz="2700" i="1" dirty="0">
                <a:solidFill>
                  <a:srgbClr val="32302A"/>
                </a:solidFill>
              </a:rPr>
              <a:t>“I </a:t>
            </a:r>
            <a:r>
              <a:rPr lang="en-US" sz="2700" i="1" dirty="0" smtClean="0">
                <a:solidFill>
                  <a:srgbClr val="32302A"/>
                </a:solidFill>
              </a:rPr>
              <a:t>want them </a:t>
            </a:r>
            <a:r>
              <a:rPr lang="en-US" sz="2700" i="1" dirty="0">
                <a:solidFill>
                  <a:srgbClr val="32302A"/>
                </a:solidFill>
              </a:rPr>
              <a:t>set free.</a:t>
            </a:r>
            <a:r>
              <a:rPr lang="en-US" sz="2700" dirty="0">
                <a:solidFill>
                  <a:srgbClr val="32302A"/>
                </a:solidFill>
              </a:rPr>
              <a:t>” </a:t>
            </a:r>
            <a:endParaRPr lang="en-US" sz="2700" dirty="0" smtClean="0">
              <a:solidFill>
                <a:srgbClr val="32302A"/>
              </a:solidFill>
            </a:endParaRPr>
          </a:p>
          <a:p>
            <a:pPr marL="347663" indent="-347663">
              <a:buNone/>
            </a:pPr>
            <a:r>
              <a:rPr lang="en-US" sz="1000" dirty="0" smtClean="0">
                <a:solidFill>
                  <a:srgbClr val="32302A"/>
                </a:solidFill>
              </a:rPr>
              <a:t/>
            </a:r>
            <a:br>
              <a:rPr lang="en-US" sz="1000" dirty="0" smtClean="0">
                <a:solidFill>
                  <a:srgbClr val="32302A"/>
                </a:solidFill>
              </a:rPr>
            </a:br>
            <a:r>
              <a:rPr lang="en-US" sz="2700" dirty="0" smtClean="0">
                <a:solidFill>
                  <a:srgbClr val="32302A"/>
                </a:solidFill>
              </a:rPr>
              <a:t>These </a:t>
            </a:r>
            <a:r>
              <a:rPr lang="en-US" sz="2700" dirty="0">
                <a:solidFill>
                  <a:srgbClr val="32302A"/>
                </a:solidFill>
              </a:rPr>
              <a:t>statements are referring to </a:t>
            </a:r>
            <a:r>
              <a:rPr lang="en-US" sz="2700" dirty="0" smtClean="0">
                <a:solidFill>
                  <a:srgbClr val="32302A"/>
                </a:solidFill>
              </a:rPr>
              <a:t>the tendency of … </a:t>
            </a:r>
            <a:endParaRPr lang="en-US" sz="2700" dirty="0">
              <a:solidFill>
                <a:srgbClr val="32302A"/>
              </a:solidFill>
            </a:endParaRPr>
          </a:p>
          <a:p>
            <a:pPr marL="630238" indent="-282575">
              <a:buNone/>
            </a:pPr>
            <a:r>
              <a:rPr lang="en-US" sz="2700" dirty="0" smtClean="0">
                <a:solidFill>
                  <a:srgbClr val="32302A"/>
                </a:solidFill>
              </a:rPr>
              <a:t>(a) Keynesians </a:t>
            </a:r>
            <a:r>
              <a:rPr lang="en-US" sz="2700" dirty="0">
                <a:solidFill>
                  <a:srgbClr val="32302A"/>
                </a:solidFill>
              </a:rPr>
              <a:t>to favor government intervention </a:t>
            </a:r>
            <a:r>
              <a:rPr lang="en-US" sz="2700" dirty="0" smtClean="0">
                <a:solidFill>
                  <a:srgbClr val="32302A"/>
                </a:solidFill>
              </a:rPr>
              <a:t>and </a:t>
            </a:r>
            <a:br>
              <a:rPr lang="en-US" sz="2700" dirty="0" smtClean="0">
                <a:solidFill>
                  <a:srgbClr val="32302A"/>
                </a:solidFill>
              </a:rPr>
            </a:br>
            <a:r>
              <a:rPr lang="en-US" sz="2700" dirty="0" smtClean="0">
                <a:solidFill>
                  <a:srgbClr val="32302A"/>
                </a:solidFill>
              </a:rPr>
              <a:t>  central planning and </a:t>
            </a:r>
            <a:r>
              <a:rPr lang="en-US" sz="2700" dirty="0" err="1" smtClean="0">
                <a:solidFill>
                  <a:srgbClr val="32302A"/>
                </a:solidFill>
              </a:rPr>
              <a:t>Hayekians</a:t>
            </a:r>
            <a:r>
              <a:rPr lang="en-US" sz="2700" dirty="0" smtClean="0">
                <a:solidFill>
                  <a:srgbClr val="32302A"/>
                </a:solidFill>
              </a:rPr>
              <a:t> </a:t>
            </a:r>
            <a:r>
              <a:rPr lang="en-US" sz="2700" dirty="0">
                <a:solidFill>
                  <a:srgbClr val="32302A"/>
                </a:solidFill>
              </a:rPr>
              <a:t>to favor free markets.</a:t>
            </a:r>
          </a:p>
          <a:p>
            <a:pPr marL="630238" indent="-282575">
              <a:buNone/>
            </a:pPr>
            <a:r>
              <a:rPr lang="en-US" sz="2700" dirty="0" smtClean="0">
                <a:solidFill>
                  <a:srgbClr val="32302A"/>
                </a:solidFill>
              </a:rPr>
              <a:t>(b) Keynesians </a:t>
            </a:r>
            <a:r>
              <a:rPr lang="en-US" sz="2700" dirty="0">
                <a:solidFill>
                  <a:srgbClr val="32302A"/>
                </a:solidFill>
              </a:rPr>
              <a:t>to favor restrictive fiscal policy </a:t>
            </a:r>
            <a:br>
              <a:rPr lang="en-US" sz="2700" dirty="0">
                <a:solidFill>
                  <a:srgbClr val="32302A"/>
                </a:solidFill>
              </a:rPr>
            </a:br>
            <a:r>
              <a:rPr lang="en-US" sz="2700" dirty="0" smtClean="0">
                <a:solidFill>
                  <a:srgbClr val="32302A"/>
                </a:solidFill>
              </a:rPr>
              <a:t>  and </a:t>
            </a:r>
            <a:r>
              <a:rPr lang="en-US" sz="2700" dirty="0" err="1" smtClean="0">
                <a:solidFill>
                  <a:srgbClr val="32302A"/>
                </a:solidFill>
              </a:rPr>
              <a:t>Hayekians</a:t>
            </a:r>
            <a:r>
              <a:rPr lang="en-US" sz="2700" dirty="0" smtClean="0">
                <a:solidFill>
                  <a:srgbClr val="32302A"/>
                </a:solidFill>
              </a:rPr>
              <a:t> </a:t>
            </a:r>
            <a:r>
              <a:rPr lang="en-US" sz="2700" dirty="0">
                <a:solidFill>
                  <a:srgbClr val="32302A"/>
                </a:solidFill>
              </a:rPr>
              <a:t>to favor expansionary fiscal policy.</a:t>
            </a:r>
          </a:p>
          <a:p>
            <a:pPr marL="630238" indent="-282575">
              <a:buNone/>
            </a:pPr>
            <a:r>
              <a:rPr lang="en-US" sz="2700" dirty="0" smtClean="0">
                <a:solidFill>
                  <a:srgbClr val="32302A"/>
                </a:solidFill>
              </a:rPr>
              <a:t>(c) Keynesians </a:t>
            </a:r>
            <a:r>
              <a:rPr lang="en-US" sz="2700" dirty="0">
                <a:solidFill>
                  <a:srgbClr val="32302A"/>
                </a:solidFill>
              </a:rPr>
              <a:t>to favor budget deficits </a:t>
            </a:r>
            <a:r>
              <a:rPr lang="en-US" sz="2700" dirty="0" smtClean="0">
                <a:solidFill>
                  <a:srgbClr val="32302A"/>
                </a:solidFill>
              </a:rPr>
              <a:t/>
            </a:r>
            <a:br>
              <a:rPr lang="en-US" sz="2700" dirty="0" smtClean="0">
                <a:solidFill>
                  <a:srgbClr val="32302A"/>
                </a:solidFill>
              </a:rPr>
            </a:br>
            <a:r>
              <a:rPr lang="en-US" sz="2700" dirty="0">
                <a:solidFill>
                  <a:srgbClr val="32302A"/>
                </a:solidFill>
              </a:rPr>
              <a:t> </a:t>
            </a:r>
            <a:r>
              <a:rPr lang="en-US" sz="2700" dirty="0" smtClean="0">
                <a:solidFill>
                  <a:srgbClr val="32302A"/>
                </a:solidFill>
              </a:rPr>
              <a:t> and </a:t>
            </a:r>
            <a:r>
              <a:rPr lang="en-US" sz="2700" dirty="0" err="1" smtClean="0">
                <a:solidFill>
                  <a:srgbClr val="32302A"/>
                </a:solidFill>
              </a:rPr>
              <a:t>Hayekians</a:t>
            </a:r>
            <a:r>
              <a:rPr lang="en-US" sz="2700" dirty="0" smtClean="0">
                <a:solidFill>
                  <a:srgbClr val="32302A"/>
                </a:solidFill>
              </a:rPr>
              <a:t> </a:t>
            </a:r>
            <a:r>
              <a:rPr lang="en-US" sz="2700" dirty="0">
                <a:solidFill>
                  <a:srgbClr val="32302A"/>
                </a:solidFill>
              </a:rPr>
              <a:t>to insist on budget </a:t>
            </a:r>
            <a:r>
              <a:rPr lang="en-US" sz="2700" dirty="0" smtClean="0">
                <a:solidFill>
                  <a:srgbClr val="32302A"/>
                </a:solidFill>
              </a:rPr>
              <a:t>surpluses</a:t>
            </a:r>
            <a:r>
              <a:rPr lang="en-US" sz="2700" dirty="0">
                <a:solidFill>
                  <a:srgbClr val="32302A"/>
                </a:solidFill>
              </a:rPr>
              <a:t>.</a:t>
            </a:r>
          </a:p>
        </p:txBody>
      </p:sp>
    </p:spTree>
    <p:extLst>
      <p:ext uri="{BB962C8B-B14F-4D97-AF65-F5344CB8AC3E}">
        <p14:creationId xmlns:p14="http://schemas.microsoft.com/office/powerpoint/2010/main" val="3695652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7663" indent="-347663">
              <a:lnSpc>
                <a:spcPts val="2300"/>
              </a:lnSpc>
              <a:buNone/>
            </a:pPr>
            <a:r>
              <a:rPr lang="en-US" sz="2700" dirty="0">
                <a:solidFill>
                  <a:srgbClr val="32302A"/>
                </a:solidFill>
              </a:rPr>
              <a:t>3</a:t>
            </a:r>
            <a:r>
              <a:rPr lang="en-US" sz="2700" dirty="0" smtClean="0">
                <a:solidFill>
                  <a:srgbClr val="32302A"/>
                </a:solidFill>
              </a:rPr>
              <a:t>.	</a:t>
            </a:r>
            <a:r>
              <a:rPr lang="en-US" sz="2400" dirty="0" smtClean="0">
                <a:solidFill>
                  <a:srgbClr val="32302A"/>
                </a:solidFill>
              </a:rPr>
              <a:t>“</a:t>
            </a:r>
            <a:r>
              <a:rPr lang="en-US" sz="2400" i="1" dirty="0" smtClean="0">
                <a:solidFill>
                  <a:srgbClr val="32302A"/>
                </a:solidFill>
              </a:rPr>
              <a:t>The </a:t>
            </a:r>
            <a:r>
              <a:rPr lang="en-US" sz="2400" i="1" dirty="0">
                <a:solidFill>
                  <a:srgbClr val="32302A"/>
                </a:solidFill>
              </a:rPr>
              <a:t>man of system is apt to be very wise in his own conceit. He seems to imagine that he can arrange the different members of a great society with as much ease as the hand arranges the different pieces upon a chess-board; he does not consider that the pieces upon the chess-board have not another principle of motion besides that which the hand impresses upon them; but that, in the great chess-board of human society, every single piece has a principle of motion of its own, although different from that which the legislature might choose to impress upon it. If those two principles coincide and act in the same direction, the game of human society will go on easily and harmoniously, and is very likely to be happy and successful. If they are opposite or different, the game will go on miserably, and the society must be at all times in the highest degree of disorder</a:t>
            </a:r>
            <a:r>
              <a:rPr lang="en-US" sz="2400" dirty="0" smtClean="0">
                <a:solidFill>
                  <a:srgbClr val="32302A"/>
                </a:solidFill>
              </a:rPr>
              <a:t>.”</a:t>
            </a:r>
          </a:p>
          <a:p>
            <a:pPr marL="347663" indent="-347663">
              <a:buNone/>
            </a:pPr>
            <a:r>
              <a:rPr lang="en-US" sz="1000" dirty="0" smtClean="0">
                <a:solidFill>
                  <a:srgbClr val="32302A"/>
                </a:solidFill>
              </a:rPr>
              <a:t/>
            </a:r>
            <a:br>
              <a:rPr lang="en-US" sz="1000" dirty="0" smtClean="0">
                <a:solidFill>
                  <a:srgbClr val="32302A"/>
                </a:solidFill>
              </a:rPr>
            </a:br>
            <a:r>
              <a:rPr lang="en-US" sz="2000" dirty="0" smtClean="0">
                <a:solidFill>
                  <a:srgbClr val="32302A"/>
                </a:solidFill>
              </a:rPr>
              <a:t>(a) State </a:t>
            </a:r>
            <a:r>
              <a:rPr lang="en-US" sz="2000" dirty="0">
                <a:solidFill>
                  <a:srgbClr val="32302A"/>
                </a:solidFill>
              </a:rPr>
              <a:t>in your own words the central message of Smith in this quotation.</a:t>
            </a:r>
          </a:p>
          <a:p>
            <a:pPr marL="630238" indent="-282575">
              <a:buNone/>
            </a:pPr>
            <a:r>
              <a:rPr lang="en-US" sz="2000" dirty="0" smtClean="0">
                <a:solidFill>
                  <a:srgbClr val="32302A"/>
                </a:solidFill>
              </a:rPr>
              <a:t>(b) Does </a:t>
            </a:r>
            <a:r>
              <a:rPr lang="en-US" sz="2000" dirty="0">
                <a:solidFill>
                  <a:srgbClr val="32302A"/>
                </a:solidFill>
              </a:rPr>
              <a:t>this quote indicate that Smith was a Keynesian or Hayekian? Explain your response</a:t>
            </a:r>
            <a:r>
              <a:rPr lang="en-US" sz="2000" dirty="0" smtClean="0">
                <a:solidFill>
                  <a:srgbClr val="32302A"/>
                </a:solidFill>
              </a:rPr>
              <a:t>.</a:t>
            </a:r>
            <a:endParaRPr lang="en-US" sz="2000" dirty="0">
              <a:solidFill>
                <a:srgbClr val="32302A"/>
              </a:solidFill>
            </a:endParaRPr>
          </a:p>
        </p:txBody>
      </p:sp>
    </p:spTree>
    <p:extLst>
      <p:ext uri="{BB962C8B-B14F-4D97-AF65-F5344CB8AC3E}">
        <p14:creationId xmlns:p14="http://schemas.microsoft.com/office/powerpoint/2010/main" val="189546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1408176" y="2137513"/>
            <a:ext cx="6227064"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Special Topic 4</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3387356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32027" y="2579976"/>
            <a:ext cx="6622000" cy="393192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Keynes versus Hayek</a:t>
            </a:r>
          </a:p>
        </p:txBody>
      </p:sp>
      <p:sp>
        <p:nvSpPr>
          <p:cNvPr id="3" name="Content Placeholder 2"/>
          <p:cNvSpPr>
            <a:spLocks noGrp="1"/>
          </p:cNvSpPr>
          <p:nvPr>
            <p:ph idx="1"/>
          </p:nvPr>
        </p:nvSpPr>
        <p:spPr>
          <a:xfrm>
            <a:off x="140675" y="1243583"/>
            <a:ext cx="8820445" cy="1098013"/>
          </a:xfrm>
        </p:spPr>
        <p:txBody>
          <a:bodyPr/>
          <a:lstStyle/>
          <a:p>
            <a:r>
              <a:rPr lang="en-US" dirty="0">
                <a:ea typeface="Times New Roman" pitchFamily="28" charset="0"/>
              </a:rPr>
              <a:t>John Maynard Keynes</a:t>
            </a:r>
            <a:r>
              <a:rPr lang="en-US" b="1" i="1" dirty="0">
                <a:ea typeface="Times New Roman" pitchFamily="28" charset="0"/>
              </a:rPr>
              <a:t> </a:t>
            </a:r>
            <a:r>
              <a:rPr lang="en-US" dirty="0">
                <a:ea typeface="Times New Roman" pitchFamily="28" charset="0"/>
              </a:rPr>
              <a:t>and Friedrich Hayek</a:t>
            </a:r>
            <a:r>
              <a:rPr lang="en-US" b="1" i="1" dirty="0">
                <a:ea typeface="Times New Roman" pitchFamily="28" charset="0"/>
              </a:rPr>
              <a:t> </a:t>
            </a:r>
            <a:r>
              <a:rPr lang="en-US" dirty="0" smtClean="0">
                <a:ea typeface="Times New Roman" pitchFamily="28" charset="0"/>
              </a:rPr>
              <a:t>are </a:t>
            </a:r>
            <a:r>
              <a:rPr lang="en-US" dirty="0">
                <a:ea typeface="Times New Roman" pitchFamily="28" charset="0"/>
              </a:rPr>
              <a:t>two of the </a:t>
            </a:r>
            <a:r>
              <a:rPr lang="en-US" dirty="0" smtClean="0">
                <a:ea typeface="Times New Roman" pitchFamily="28" charset="0"/>
              </a:rPr>
              <a:t>giants of the economics profession. This special topic compares and contrasts their views.</a:t>
            </a:r>
            <a:endParaRPr lang="en-US" dirty="0">
              <a:ea typeface="Times New Roman" pitchFamily="2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083" y="2732167"/>
            <a:ext cx="2295716" cy="3566160"/>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855" y="2732167"/>
            <a:ext cx="3566160" cy="3566160"/>
          </a:xfrm>
          <a:prstGeom prst="rect">
            <a:avLst/>
          </a:prstGeom>
          <a:ln>
            <a:solidFill>
              <a:schemeClr val="tx1"/>
            </a:solidFill>
          </a:ln>
        </p:spPr>
      </p:pic>
      <p:sp>
        <p:nvSpPr>
          <p:cNvPr id="6" name="TextBox 5"/>
          <p:cNvSpPr txBox="1"/>
          <p:nvPr/>
        </p:nvSpPr>
        <p:spPr>
          <a:xfrm>
            <a:off x="2135291" y="6220851"/>
            <a:ext cx="1191352" cy="369332"/>
          </a:xfrm>
          <a:prstGeom prst="rect">
            <a:avLst/>
          </a:prstGeom>
          <a:noFill/>
        </p:spPr>
        <p:txBody>
          <a:bodyPr wrap="none" rtlCol="0">
            <a:spAutoFit/>
          </a:bodyPr>
          <a:lstStyle/>
          <a:p>
            <a:r>
              <a:rPr lang="en-US" dirty="0" smtClean="0"/>
              <a:t>1883-1946</a:t>
            </a:r>
            <a:endParaRPr lang="en-US" dirty="0"/>
          </a:p>
        </p:txBody>
      </p:sp>
      <p:sp>
        <p:nvSpPr>
          <p:cNvPr id="7" name="TextBox 6"/>
          <p:cNvSpPr txBox="1"/>
          <p:nvPr/>
        </p:nvSpPr>
        <p:spPr>
          <a:xfrm>
            <a:off x="5321259" y="6220851"/>
            <a:ext cx="1191352" cy="369332"/>
          </a:xfrm>
          <a:prstGeom prst="rect">
            <a:avLst/>
          </a:prstGeom>
          <a:noFill/>
        </p:spPr>
        <p:txBody>
          <a:bodyPr wrap="none" rtlCol="0">
            <a:spAutoFit/>
          </a:bodyPr>
          <a:lstStyle/>
          <a:p>
            <a:r>
              <a:rPr lang="en-US" dirty="0" smtClean="0"/>
              <a:t>1899-1992</a:t>
            </a:r>
            <a:endParaRPr lang="en-US" dirty="0"/>
          </a:p>
        </p:txBody>
      </p:sp>
    </p:spTree>
    <p:extLst>
      <p:ext uri="{BB962C8B-B14F-4D97-AF65-F5344CB8AC3E}">
        <p14:creationId xmlns:p14="http://schemas.microsoft.com/office/powerpoint/2010/main" val="92543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5198"/>
            <a:ext cx="8783869" cy="4361687"/>
          </a:xfrm>
        </p:spPr>
        <p:txBody>
          <a:bodyPr/>
          <a:lstStyle/>
          <a:p>
            <a:pPr>
              <a:lnSpc>
                <a:spcPct val="90000"/>
              </a:lnSpc>
            </a:pPr>
            <a:r>
              <a:rPr lang="en-US" dirty="0" smtClean="0">
                <a:solidFill>
                  <a:schemeClr val="tx1"/>
                </a:solidFill>
                <a:ea typeface="Times New Roman" pitchFamily="28" charset="0"/>
              </a:rPr>
              <a:t>John </a:t>
            </a:r>
            <a:r>
              <a:rPr lang="en-US" dirty="0">
                <a:solidFill>
                  <a:schemeClr val="tx1"/>
                </a:solidFill>
                <a:ea typeface="Times New Roman" pitchFamily="28" charset="0"/>
              </a:rPr>
              <a:t>Maynard </a:t>
            </a:r>
            <a:r>
              <a:rPr lang="en-US" b="1" i="1" dirty="0">
                <a:solidFill>
                  <a:schemeClr val="tx1"/>
                </a:solidFill>
                <a:ea typeface="Times New Roman" pitchFamily="28" charset="0"/>
              </a:rPr>
              <a:t>Keynes </a:t>
            </a:r>
            <a:r>
              <a:rPr lang="en-US" dirty="0" smtClean="0">
                <a:solidFill>
                  <a:schemeClr val="tx1"/>
                </a:solidFill>
                <a:ea typeface="Times New Roman" pitchFamily="28" charset="0"/>
              </a:rPr>
              <a:t>and Friedrich </a:t>
            </a:r>
            <a:r>
              <a:rPr lang="en-US" b="1" i="1" dirty="0">
                <a:solidFill>
                  <a:schemeClr val="tx1"/>
                </a:solidFill>
                <a:ea typeface="Times New Roman" pitchFamily="28" charset="0"/>
              </a:rPr>
              <a:t>Hayek </a:t>
            </a:r>
            <a:r>
              <a:rPr lang="en-US" dirty="0" smtClean="0">
                <a:solidFill>
                  <a:schemeClr val="tx1"/>
                </a:solidFill>
                <a:ea typeface="Times New Roman" pitchFamily="28" charset="0"/>
              </a:rPr>
              <a:t>are two </a:t>
            </a:r>
            <a:r>
              <a:rPr lang="en-US" dirty="0">
                <a:solidFill>
                  <a:schemeClr val="tx1"/>
                </a:solidFill>
                <a:ea typeface="Times New Roman" pitchFamily="28" charset="0"/>
              </a:rPr>
              <a:t>of the most important economists of the 20th century. </a:t>
            </a:r>
          </a:p>
          <a:p>
            <a:pPr>
              <a:lnSpc>
                <a:spcPct val="90000"/>
              </a:lnSpc>
            </a:pPr>
            <a:r>
              <a:rPr lang="en-US" dirty="0" smtClean="0">
                <a:solidFill>
                  <a:schemeClr val="tx1"/>
                </a:solidFill>
                <a:ea typeface="Times New Roman" pitchFamily="28" charset="0"/>
              </a:rPr>
              <a:t>Their </a:t>
            </a:r>
            <a:r>
              <a:rPr lang="en-US" dirty="0">
                <a:solidFill>
                  <a:schemeClr val="tx1"/>
                </a:solidFill>
                <a:ea typeface="Times New Roman" pitchFamily="28" charset="0"/>
              </a:rPr>
              <a:t>scholarly work represents alternative theories and ideas about the central issues of our day, including economic instability, central planning, and the operation of the political process</a:t>
            </a:r>
            <a:r>
              <a:rPr lang="en-US" dirty="0" smtClean="0">
                <a:solidFill>
                  <a:schemeClr val="tx1"/>
                </a:solidFill>
                <a:ea typeface="Times New Roman" pitchFamily="28" charset="0"/>
              </a:rPr>
              <a:t>.</a:t>
            </a:r>
          </a:p>
          <a:p>
            <a:pPr>
              <a:lnSpc>
                <a:spcPct val="90000"/>
              </a:lnSpc>
            </a:pPr>
            <a:r>
              <a:rPr lang="en-US" dirty="0" smtClean="0">
                <a:ea typeface="Times New Roman" pitchFamily="28" charset="0"/>
              </a:rPr>
              <a:t>In </a:t>
            </a:r>
            <a:r>
              <a:rPr lang="en-US" dirty="0">
                <a:ea typeface="Times New Roman" pitchFamily="28" charset="0"/>
              </a:rPr>
              <a:t>this special </a:t>
            </a:r>
            <a:r>
              <a:rPr lang="en-US" dirty="0" smtClean="0">
                <a:ea typeface="Times New Roman" pitchFamily="28" charset="0"/>
              </a:rPr>
              <a:t>topic, </a:t>
            </a:r>
            <a:r>
              <a:rPr lang="en-US" dirty="0">
                <a:ea typeface="Times New Roman" pitchFamily="28" charset="0"/>
              </a:rPr>
              <a:t>the contrasting views of Keynes and Hayek will be generalized to highlight three of the most important debates in economics.</a:t>
            </a:r>
            <a:endParaRPr lang="en-US" dirty="0">
              <a:solidFill>
                <a:schemeClr val="tx1"/>
              </a:solidFill>
              <a:ea typeface="Times New Roman" pitchFamily="28" charset="0"/>
            </a:endParaRPr>
          </a:p>
        </p:txBody>
      </p:sp>
      <p:sp>
        <p:nvSpPr>
          <p:cNvPr id="6" name="Title 1"/>
          <p:cNvSpPr>
            <a:spLocks noGrp="1"/>
          </p:cNvSpPr>
          <p:nvPr>
            <p:ph type="title"/>
          </p:nvPr>
        </p:nvSpPr>
        <p:spPr>
          <a:xfrm>
            <a:off x="119569" y="430404"/>
            <a:ext cx="8904855" cy="688293"/>
          </a:xfrm>
        </p:spPr>
        <p:txBody>
          <a:bodyPr/>
          <a:lstStyle/>
          <a:p>
            <a:r>
              <a:rPr lang="en-US" dirty="0"/>
              <a:t>Keynes </a:t>
            </a:r>
            <a:r>
              <a:rPr lang="en-US" dirty="0" smtClean="0"/>
              <a:t>versus </a:t>
            </a:r>
            <a:r>
              <a:rPr lang="en-US" dirty="0"/>
              <a:t>Hayek</a:t>
            </a:r>
          </a:p>
        </p:txBody>
      </p:sp>
    </p:spTree>
    <p:extLst>
      <p:ext uri="{BB962C8B-B14F-4D97-AF65-F5344CB8AC3E}">
        <p14:creationId xmlns:p14="http://schemas.microsoft.com/office/powerpoint/2010/main" val="2279814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56586" y="5645433"/>
            <a:ext cx="5613250" cy="429995"/>
          </a:xfrm>
          <a:prstGeom prst="roundRect">
            <a:avLst/>
          </a:prstGeom>
          <a:solidFill>
            <a:schemeClr val="tx1">
              <a:lumMod val="50000"/>
              <a:lumOff val="5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711804" y="4405077"/>
            <a:ext cx="5430017" cy="429995"/>
          </a:xfrm>
          <a:prstGeom prst="roundRect">
            <a:avLst/>
          </a:prstGeom>
          <a:solidFill>
            <a:schemeClr val="tx1">
              <a:lumMod val="50000"/>
              <a:lumOff val="5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8877"/>
            <a:ext cx="8904855" cy="704026"/>
          </a:xfrm>
        </p:spPr>
        <p:txBody>
          <a:bodyPr/>
          <a:lstStyle/>
          <a:p>
            <a:r>
              <a:rPr lang="en-US" dirty="0"/>
              <a:t>Keynes-Hayek </a:t>
            </a:r>
            <a:r>
              <a:rPr lang="en-US" dirty="0" smtClean="0"/>
              <a:t>Rap Videos</a:t>
            </a:r>
            <a:endParaRPr lang="en-US" dirty="0"/>
          </a:p>
        </p:txBody>
      </p:sp>
      <p:sp>
        <p:nvSpPr>
          <p:cNvPr id="3" name="Content Placeholder 2"/>
          <p:cNvSpPr>
            <a:spLocks noGrp="1"/>
          </p:cNvSpPr>
          <p:nvPr>
            <p:ph idx="1"/>
          </p:nvPr>
        </p:nvSpPr>
        <p:spPr>
          <a:xfrm>
            <a:off x="140675" y="1113285"/>
            <a:ext cx="8783869" cy="5029200"/>
          </a:xfrm>
        </p:spPr>
        <p:txBody>
          <a:bodyPr/>
          <a:lstStyle/>
          <a:p>
            <a:pPr marL="231775" indent="-231775"/>
            <a:r>
              <a:rPr lang="en-US" sz="2500" dirty="0">
                <a:solidFill>
                  <a:srgbClr val="32302A"/>
                </a:solidFill>
              </a:rPr>
              <a:t>Keynes-Hayek rap </a:t>
            </a:r>
            <a:r>
              <a:rPr lang="en-US" sz="2500" dirty="0" smtClean="0">
                <a:solidFill>
                  <a:srgbClr val="32302A"/>
                </a:solidFill>
              </a:rPr>
              <a:t>videos:</a:t>
            </a:r>
            <a:endParaRPr lang="en-US" sz="2500" dirty="0">
              <a:solidFill>
                <a:srgbClr val="32302A"/>
              </a:solidFill>
            </a:endParaRPr>
          </a:p>
          <a:p>
            <a:pPr marL="631825" lvl="1" indent="-231775"/>
            <a:r>
              <a:rPr lang="en-US" sz="2500" i="1" dirty="0" smtClean="0">
                <a:solidFill>
                  <a:srgbClr val="32302A"/>
                </a:solidFill>
              </a:rPr>
              <a:t>Russell </a:t>
            </a:r>
            <a:r>
              <a:rPr lang="en-US" sz="2500" i="1" dirty="0">
                <a:solidFill>
                  <a:srgbClr val="32302A"/>
                </a:solidFill>
              </a:rPr>
              <a:t>Roberts</a:t>
            </a:r>
            <a:r>
              <a:rPr lang="en-US" sz="2500" dirty="0">
                <a:solidFill>
                  <a:srgbClr val="32302A"/>
                </a:solidFill>
              </a:rPr>
              <a:t>, a Professor of Economics at George Mason University and filmmaker </a:t>
            </a:r>
            <a:r>
              <a:rPr lang="en-US" sz="2500" i="1" dirty="0">
                <a:solidFill>
                  <a:srgbClr val="32302A"/>
                </a:solidFill>
              </a:rPr>
              <a:t>John </a:t>
            </a:r>
            <a:r>
              <a:rPr lang="en-US" sz="2500" i="1" dirty="0" err="1">
                <a:solidFill>
                  <a:srgbClr val="32302A"/>
                </a:solidFill>
              </a:rPr>
              <a:t>Papola</a:t>
            </a:r>
            <a:r>
              <a:rPr lang="en-US" sz="2500" dirty="0">
                <a:solidFill>
                  <a:srgbClr val="32302A"/>
                </a:solidFill>
              </a:rPr>
              <a:t> developed two </a:t>
            </a:r>
            <a:r>
              <a:rPr lang="en-US" sz="2500" dirty="0" smtClean="0">
                <a:solidFill>
                  <a:srgbClr val="32302A"/>
                </a:solidFill>
              </a:rPr>
              <a:t>exciting </a:t>
            </a:r>
            <a:r>
              <a:rPr lang="en-US" sz="2500" dirty="0">
                <a:solidFill>
                  <a:srgbClr val="32302A"/>
                </a:solidFill>
              </a:rPr>
              <a:t>rap videos that highlight the </a:t>
            </a:r>
            <a:r>
              <a:rPr lang="en-US" sz="2500" dirty="0" smtClean="0">
                <a:solidFill>
                  <a:srgbClr val="32302A"/>
                </a:solidFill>
              </a:rPr>
              <a:t>alternative </a:t>
            </a:r>
            <a:r>
              <a:rPr lang="en-US" sz="2500" dirty="0">
                <a:solidFill>
                  <a:srgbClr val="32302A"/>
                </a:solidFill>
              </a:rPr>
              <a:t>views of Keynes and Hayek in an entertaining manner.</a:t>
            </a:r>
          </a:p>
          <a:p>
            <a:pPr marL="631825" lvl="1" indent="-231775"/>
            <a:r>
              <a:rPr lang="en-US" sz="2500" dirty="0" smtClean="0">
                <a:solidFill>
                  <a:srgbClr val="32302A"/>
                </a:solidFill>
              </a:rPr>
              <a:t>The </a:t>
            </a:r>
            <a:r>
              <a:rPr lang="en-US" sz="2500" dirty="0">
                <a:solidFill>
                  <a:srgbClr val="32302A"/>
                </a:solidFill>
              </a:rPr>
              <a:t>lyrics of the initial </a:t>
            </a:r>
            <a:r>
              <a:rPr lang="en-US" sz="2500" dirty="0" smtClean="0">
                <a:solidFill>
                  <a:srgbClr val="32302A"/>
                </a:solidFill>
              </a:rPr>
              <a:t>video “</a:t>
            </a:r>
            <a:r>
              <a:rPr lang="en-US" sz="2500" b="1" i="1" dirty="0" smtClean="0">
                <a:solidFill>
                  <a:srgbClr val="32302A"/>
                </a:solidFill>
              </a:rPr>
              <a:t>Fear </a:t>
            </a:r>
            <a:r>
              <a:rPr lang="en-US" sz="2500" b="1" i="1" dirty="0">
                <a:solidFill>
                  <a:srgbClr val="32302A"/>
                </a:solidFill>
              </a:rPr>
              <a:t>the Boom and </a:t>
            </a:r>
            <a:r>
              <a:rPr lang="en-US" sz="2500" b="1" i="1" dirty="0" smtClean="0">
                <a:solidFill>
                  <a:srgbClr val="32302A"/>
                </a:solidFill>
              </a:rPr>
              <a:t>Bust</a:t>
            </a:r>
            <a:r>
              <a:rPr lang="en-US" sz="2500" i="1" dirty="0" smtClean="0">
                <a:solidFill>
                  <a:srgbClr val="32302A"/>
                </a:solidFill>
              </a:rPr>
              <a:t>”</a:t>
            </a:r>
            <a:r>
              <a:rPr lang="en-US" sz="2500" dirty="0" smtClean="0">
                <a:solidFill>
                  <a:srgbClr val="32302A"/>
                </a:solidFill>
              </a:rPr>
              <a:t> </a:t>
            </a:r>
            <a:r>
              <a:rPr lang="en-US" sz="2500" dirty="0">
                <a:solidFill>
                  <a:srgbClr val="32302A"/>
                </a:solidFill>
              </a:rPr>
              <a:t>highlight </a:t>
            </a:r>
            <a:r>
              <a:rPr lang="en-US" sz="2500" dirty="0" smtClean="0">
                <a:solidFill>
                  <a:srgbClr val="32302A"/>
                </a:solidFill>
              </a:rPr>
              <a:t>the </a:t>
            </a:r>
            <a:r>
              <a:rPr lang="en-US" sz="2500" dirty="0">
                <a:solidFill>
                  <a:srgbClr val="32302A"/>
                </a:solidFill>
              </a:rPr>
              <a:t>alternative </a:t>
            </a:r>
            <a:r>
              <a:rPr lang="en-US" sz="2500" dirty="0" smtClean="0">
                <a:solidFill>
                  <a:srgbClr val="32302A"/>
                </a:solidFill>
              </a:rPr>
              <a:t>views of Hayek and Keynes on </a:t>
            </a:r>
            <a:br>
              <a:rPr lang="en-US" sz="2500" dirty="0" smtClean="0">
                <a:solidFill>
                  <a:srgbClr val="32302A"/>
                </a:solidFill>
              </a:rPr>
            </a:br>
            <a:r>
              <a:rPr lang="en-US" sz="2500" dirty="0" smtClean="0">
                <a:solidFill>
                  <a:srgbClr val="32302A"/>
                </a:solidFill>
              </a:rPr>
              <a:t>the </a:t>
            </a:r>
            <a:r>
              <a:rPr lang="en-US" sz="2500" dirty="0">
                <a:solidFill>
                  <a:srgbClr val="32302A"/>
                </a:solidFill>
              </a:rPr>
              <a:t>business </a:t>
            </a:r>
            <a:r>
              <a:rPr lang="en-US" sz="2500" dirty="0" smtClean="0">
                <a:solidFill>
                  <a:srgbClr val="32302A"/>
                </a:solidFill>
              </a:rPr>
              <a:t>cycle.</a:t>
            </a:r>
            <a:br>
              <a:rPr lang="en-US" sz="2500" dirty="0" smtClean="0">
                <a:solidFill>
                  <a:srgbClr val="32302A"/>
                </a:solidFill>
              </a:rPr>
            </a:br>
            <a:r>
              <a:rPr lang="en-US" sz="100" dirty="0" smtClean="0">
                <a:solidFill>
                  <a:srgbClr val="32302A"/>
                </a:solidFill>
              </a:rPr>
              <a:t/>
            </a:r>
            <a:br>
              <a:rPr lang="en-US" sz="100" dirty="0" smtClean="0">
                <a:solidFill>
                  <a:srgbClr val="32302A"/>
                </a:solidFill>
              </a:rPr>
            </a:br>
            <a:r>
              <a:rPr lang="en-US" sz="2500" dirty="0" smtClean="0">
                <a:solidFill>
                  <a:srgbClr val="32302A"/>
                </a:solidFill>
              </a:rPr>
              <a:t>              </a:t>
            </a:r>
            <a:r>
              <a:rPr lang="en-US" sz="2000" dirty="0" smtClean="0">
                <a:solidFill>
                  <a:srgbClr val="32302A"/>
                </a:solidFill>
                <a:hlinkClick r:id="rId2"/>
              </a:rPr>
              <a:t>http</a:t>
            </a:r>
            <a:r>
              <a:rPr lang="en-US" sz="2000" dirty="0">
                <a:solidFill>
                  <a:srgbClr val="32302A"/>
                </a:solidFill>
                <a:hlinkClick r:id="rId2"/>
              </a:rPr>
              <a:t>://</a:t>
            </a:r>
            <a:r>
              <a:rPr lang="en-US" sz="2000" dirty="0" smtClean="0">
                <a:solidFill>
                  <a:srgbClr val="32302A"/>
                </a:solidFill>
                <a:hlinkClick r:id="rId2"/>
              </a:rPr>
              <a:t>www.youtube.com/watch?v=d0nERTFo-Sk</a:t>
            </a:r>
            <a:r>
              <a:rPr lang="en-US" sz="2500" dirty="0" smtClean="0">
                <a:solidFill>
                  <a:srgbClr val="32302A"/>
                </a:solidFill>
              </a:rPr>
              <a:t> </a:t>
            </a:r>
          </a:p>
          <a:p>
            <a:pPr marL="631825" lvl="1" indent="-231775"/>
            <a:r>
              <a:rPr lang="en-US" sz="2500" dirty="0" smtClean="0">
                <a:solidFill>
                  <a:srgbClr val="32302A"/>
                </a:solidFill>
              </a:rPr>
              <a:t>The </a:t>
            </a:r>
            <a:r>
              <a:rPr lang="en-US" sz="2500" dirty="0">
                <a:solidFill>
                  <a:srgbClr val="32302A"/>
                </a:solidFill>
              </a:rPr>
              <a:t>wildly popular initial rap led to a </a:t>
            </a:r>
            <a:r>
              <a:rPr lang="en-US" sz="2500" dirty="0" smtClean="0">
                <a:solidFill>
                  <a:srgbClr val="32302A"/>
                </a:solidFill>
              </a:rPr>
              <a:t>follow-up …</a:t>
            </a:r>
            <a:br>
              <a:rPr lang="en-US" sz="2500" dirty="0" smtClean="0">
                <a:solidFill>
                  <a:srgbClr val="32302A"/>
                </a:solidFill>
              </a:rPr>
            </a:br>
            <a:r>
              <a:rPr lang="en-US" sz="2500" i="1" dirty="0" smtClean="0">
                <a:solidFill>
                  <a:srgbClr val="32302A"/>
                </a:solidFill>
              </a:rPr>
              <a:t>“</a:t>
            </a:r>
            <a:r>
              <a:rPr lang="en-US" sz="2500" b="1" i="1" dirty="0">
                <a:solidFill>
                  <a:srgbClr val="32302A"/>
                </a:solidFill>
              </a:rPr>
              <a:t>Fight of the Century: Keynes vs. Hayek Round </a:t>
            </a:r>
            <a:r>
              <a:rPr lang="en-US" sz="2500" b="1" i="1" dirty="0" smtClean="0">
                <a:solidFill>
                  <a:srgbClr val="32302A"/>
                </a:solidFill>
              </a:rPr>
              <a:t>Two</a:t>
            </a:r>
            <a:r>
              <a:rPr lang="en-US" sz="2500" i="1" dirty="0" smtClean="0">
                <a:solidFill>
                  <a:srgbClr val="32302A"/>
                </a:solidFill>
              </a:rPr>
              <a:t>”</a:t>
            </a:r>
            <a:r>
              <a:rPr lang="en-US" sz="2500" dirty="0" smtClean="0">
                <a:solidFill>
                  <a:srgbClr val="32302A"/>
                </a:solidFill>
              </a:rPr>
              <a:t> </a:t>
            </a:r>
            <a:br>
              <a:rPr lang="en-US" sz="2500" dirty="0" smtClean="0">
                <a:solidFill>
                  <a:srgbClr val="32302A"/>
                </a:solidFill>
              </a:rPr>
            </a:br>
            <a:r>
              <a:rPr lang="en-US" sz="600" dirty="0" smtClean="0">
                <a:solidFill>
                  <a:srgbClr val="32302A"/>
                </a:solidFill>
              </a:rPr>
              <a:t/>
            </a:r>
            <a:br>
              <a:rPr lang="en-US" sz="600" dirty="0" smtClean="0">
                <a:solidFill>
                  <a:srgbClr val="32302A"/>
                </a:solidFill>
              </a:rPr>
            </a:br>
            <a:r>
              <a:rPr lang="en-US" sz="600" dirty="0" smtClean="0">
                <a:solidFill>
                  <a:srgbClr val="32302A"/>
                </a:solidFill>
              </a:rPr>
              <a:t>                                                         </a:t>
            </a:r>
            <a:r>
              <a:rPr lang="en-US" sz="2000" dirty="0" smtClean="0">
                <a:solidFill>
                  <a:srgbClr val="32302A"/>
                </a:solidFill>
                <a:hlinkClick r:id="rId3"/>
              </a:rPr>
              <a:t>http</a:t>
            </a:r>
            <a:r>
              <a:rPr lang="en-US" sz="2000" dirty="0">
                <a:solidFill>
                  <a:srgbClr val="32302A"/>
                </a:solidFill>
                <a:hlinkClick r:id="rId3"/>
              </a:rPr>
              <a:t>://</a:t>
            </a:r>
            <a:r>
              <a:rPr lang="en-US" sz="2000" dirty="0" smtClean="0">
                <a:solidFill>
                  <a:srgbClr val="32302A"/>
                </a:solidFill>
                <a:hlinkClick r:id="rId3"/>
              </a:rPr>
              <a:t>www.youtube.com/watch?v=GTQnarzmTOc</a:t>
            </a:r>
            <a:endParaRPr lang="en-US" sz="2500" dirty="0">
              <a:solidFill>
                <a:srgbClr val="32302A"/>
              </a:solidFill>
            </a:endParaRPr>
          </a:p>
        </p:txBody>
      </p:sp>
    </p:spTree>
    <p:extLst>
      <p:ext uri="{BB962C8B-B14F-4D97-AF65-F5344CB8AC3E}">
        <p14:creationId xmlns:p14="http://schemas.microsoft.com/office/powerpoint/2010/main" val="1587236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9716"/>
            <a:ext cx="7772400" cy="1291790"/>
          </a:xfrm>
        </p:spPr>
        <p:txBody>
          <a:bodyPr anchor="ctr"/>
          <a:lstStyle/>
          <a:p>
            <a:pPr>
              <a:lnSpc>
                <a:spcPts val="4000"/>
              </a:lnSpc>
            </a:pPr>
            <a:r>
              <a:rPr lang="en-US" dirty="0"/>
              <a:t>Great Debates in Economics: Keynes versus Hayek</a:t>
            </a:r>
          </a:p>
        </p:txBody>
      </p:sp>
    </p:spTree>
    <p:extLst>
      <p:ext uri="{BB962C8B-B14F-4D97-AF65-F5344CB8AC3E}">
        <p14:creationId xmlns:p14="http://schemas.microsoft.com/office/powerpoint/2010/main" val="2615337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5198"/>
            <a:ext cx="8783869" cy="5508544"/>
          </a:xfrm>
        </p:spPr>
        <p:txBody>
          <a:bodyPr/>
          <a:lstStyle/>
          <a:p>
            <a:pPr>
              <a:lnSpc>
                <a:spcPct val="90000"/>
              </a:lnSpc>
            </a:pPr>
            <a:r>
              <a:rPr lang="en-US" b="1" dirty="0" smtClean="0">
                <a:solidFill>
                  <a:schemeClr val="tx1"/>
                </a:solidFill>
                <a:ea typeface="Times New Roman" pitchFamily="28" charset="0"/>
              </a:rPr>
              <a:t>Debate #1</a:t>
            </a:r>
            <a:r>
              <a:rPr lang="en-US" dirty="0" smtClean="0">
                <a:solidFill>
                  <a:schemeClr val="tx1"/>
                </a:solidFill>
                <a:ea typeface="Times New Roman" pitchFamily="28" charset="0"/>
              </a:rPr>
              <a:t>:  </a:t>
            </a:r>
            <a:br>
              <a:rPr lang="en-US" dirty="0" smtClean="0">
                <a:solidFill>
                  <a:schemeClr val="tx1"/>
                </a:solidFill>
                <a:ea typeface="Times New Roman" pitchFamily="28" charset="0"/>
              </a:rPr>
            </a:br>
            <a:r>
              <a:rPr lang="en-US" dirty="0" smtClean="0">
                <a:solidFill>
                  <a:schemeClr val="tx1"/>
                </a:solidFill>
                <a:ea typeface="Times New Roman" pitchFamily="28" charset="0"/>
              </a:rPr>
              <a:t>What is the cause and cure for the business cycle?</a:t>
            </a:r>
          </a:p>
          <a:p>
            <a:pPr lvl="1">
              <a:lnSpc>
                <a:spcPct val="90000"/>
              </a:lnSpc>
            </a:pPr>
            <a:r>
              <a:rPr lang="en-US" sz="2800" b="1" dirty="0" smtClean="0">
                <a:ea typeface="Times New Roman" pitchFamily="28" charset="0"/>
              </a:rPr>
              <a:t>Keynesians</a:t>
            </a:r>
            <a:r>
              <a:rPr lang="en-US" sz="2800" dirty="0" smtClean="0">
                <a:ea typeface="Times New Roman" pitchFamily="28" charset="0"/>
              </a:rPr>
              <a:t> believe markets are inherently unstable, but prudent use of government fiscal policy can moderate the ups-and-downs of the business cycle.</a:t>
            </a:r>
          </a:p>
          <a:p>
            <a:pPr lvl="2">
              <a:lnSpc>
                <a:spcPct val="90000"/>
              </a:lnSpc>
            </a:pPr>
            <a:r>
              <a:rPr lang="en-US" dirty="0" smtClean="0">
                <a:ea typeface="Times New Roman" pitchFamily="28" charset="0"/>
              </a:rPr>
              <a:t>Keynesians </a:t>
            </a:r>
            <a:r>
              <a:rPr lang="en-US" dirty="0">
                <a:ea typeface="Times New Roman" pitchFamily="28" charset="0"/>
              </a:rPr>
              <a:t>argue that government policy is an effective tool that will help maintain aggregate demand at a level consistent with full employment and thereby help promote economic stability</a:t>
            </a:r>
            <a:r>
              <a:rPr lang="en-US" dirty="0" smtClean="0">
                <a:ea typeface="Times New Roman" pitchFamily="28" charset="0"/>
              </a:rPr>
              <a:t>.</a:t>
            </a:r>
          </a:p>
        </p:txBody>
      </p:sp>
      <p:sp>
        <p:nvSpPr>
          <p:cNvPr id="6" name="Title 1"/>
          <p:cNvSpPr>
            <a:spLocks noGrp="1"/>
          </p:cNvSpPr>
          <p:nvPr>
            <p:ph type="title"/>
          </p:nvPr>
        </p:nvSpPr>
        <p:spPr>
          <a:xfrm>
            <a:off x="119569" y="513240"/>
            <a:ext cx="8904855" cy="688293"/>
          </a:xfrm>
        </p:spPr>
        <p:txBody>
          <a:bodyPr/>
          <a:lstStyle/>
          <a:p>
            <a:pPr>
              <a:lnSpc>
                <a:spcPts val="3500"/>
              </a:lnSpc>
            </a:pPr>
            <a:r>
              <a:rPr lang="en-US" dirty="0" smtClean="0"/>
              <a:t>Three Great Debates in Economics</a:t>
            </a:r>
            <a:endParaRPr lang="en-US" dirty="0"/>
          </a:p>
        </p:txBody>
      </p:sp>
    </p:spTree>
    <p:extLst>
      <p:ext uri="{BB962C8B-B14F-4D97-AF65-F5344CB8AC3E}">
        <p14:creationId xmlns:p14="http://schemas.microsoft.com/office/powerpoint/2010/main" val="3272310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5198"/>
            <a:ext cx="8783869" cy="5508544"/>
          </a:xfrm>
        </p:spPr>
        <p:txBody>
          <a:bodyPr/>
          <a:lstStyle/>
          <a:p>
            <a:pPr>
              <a:lnSpc>
                <a:spcPct val="90000"/>
              </a:lnSpc>
            </a:pPr>
            <a:r>
              <a:rPr lang="en-US" b="1" dirty="0" smtClean="0">
                <a:solidFill>
                  <a:schemeClr val="tx1"/>
                </a:solidFill>
                <a:ea typeface="Times New Roman" pitchFamily="28" charset="0"/>
              </a:rPr>
              <a:t>Debate #1</a:t>
            </a:r>
            <a:r>
              <a:rPr lang="en-US" dirty="0" smtClean="0">
                <a:solidFill>
                  <a:schemeClr val="tx1"/>
                </a:solidFill>
                <a:ea typeface="Times New Roman" pitchFamily="28" charset="0"/>
              </a:rPr>
              <a:t>:  </a:t>
            </a:r>
            <a:br>
              <a:rPr lang="en-US" dirty="0" smtClean="0">
                <a:solidFill>
                  <a:schemeClr val="tx1"/>
                </a:solidFill>
                <a:ea typeface="Times New Roman" pitchFamily="28" charset="0"/>
              </a:rPr>
            </a:br>
            <a:r>
              <a:rPr lang="en-US" dirty="0" smtClean="0">
                <a:solidFill>
                  <a:schemeClr val="tx1"/>
                </a:solidFill>
                <a:ea typeface="Times New Roman" pitchFamily="28" charset="0"/>
              </a:rPr>
              <a:t>What is the cause and cure for the business cycle?</a:t>
            </a:r>
          </a:p>
          <a:p>
            <a:pPr lvl="1">
              <a:lnSpc>
                <a:spcPct val="90000"/>
              </a:lnSpc>
            </a:pPr>
            <a:r>
              <a:rPr lang="en-US" sz="2800" dirty="0" smtClean="0">
                <a:ea typeface="Times New Roman" pitchFamily="28" charset="0"/>
              </a:rPr>
              <a:t>In </a:t>
            </a:r>
            <a:r>
              <a:rPr lang="en-US" sz="2800" dirty="0">
                <a:ea typeface="Times New Roman" pitchFamily="28" charset="0"/>
              </a:rPr>
              <a:t>contrast, </a:t>
            </a:r>
            <a:r>
              <a:rPr lang="en-US" sz="2800" b="1" dirty="0" err="1">
                <a:ea typeface="Times New Roman" pitchFamily="28" charset="0"/>
              </a:rPr>
              <a:t>Hayekians</a:t>
            </a:r>
            <a:r>
              <a:rPr lang="en-US" sz="2800" dirty="0">
                <a:ea typeface="Times New Roman" pitchFamily="28" charset="0"/>
              </a:rPr>
              <a:t> believe the business cycle results from perverse government </a:t>
            </a:r>
            <a:r>
              <a:rPr lang="en-US" sz="2800" dirty="0" smtClean="0">
                <a:ea typeface="Times New Roman" pitchFamily="28" charset="0"/>
              </a:rPr>
              <a:t>policies, particularly </a:t>
            </a:r>
            <a:r>
              <a:rPr lang="en-US" sz="2800" dirty="0">
                <a:ea typeface="Times New Roman" pitchFamily="28" charset="0"/>
              </a:rPr>
              <a:t>excessive credit expansion. Stability will be improved if policy makers merely pursued stable policies</a:t>
            </a:r>
            <a:r>
              <a:rPr lang="en-US" sz="2800" dirty="0" smtClean="0">
                <a:ea typeface="Times New Roman" pitchFamily="28" charset="0"/>
              </a:rPr>
              <a:t>.</a:t>
            </a:r>
          </a:p>
          <a:p>
            <a:pPr lvl="2">
              <a:lnSpc>
                <a:spcPct val="90000"/>
              </a:lnSpc>
            </a:pPr>
            <a:r>
              <a:rPr lang="en-US" dirty="0">
                <a:ea typeface="Times New Roman" pitchFamily="28" charset="0"/>
              </a:rPr>
              <a:t>According to the </a:t>
            </a:r>
            <a:r>
              <a:rPr lang="en-US" dirty="0" err="1" smtClean="0">
                <a:ea typeface="Times New Roman" pitchFamily="28" charset="0"/>
              </a:rPr>
              <a:t>Hayakian</a:t>
            </a:r>
            <a:r>
              <a:rPr lang="en-US" dirty="0" smtClean="0">
                <a:ea typeface="Times New Roman" pitchFamily="28" charset="0"/>
              </a:rPr>
              <a:t> view</a:t>
            </a:r>
            <a:r>
              <a:rPr lang="en-US" dirty="0">
                <a:ea typeface="Times New Roman" pitchFamily="28" charset="0"/>
              </a:rPr>
              <a:t>, the primary source of economic instability is government intervention and that a more hands-off policy would result in more stability, investment, and long-term growth.</a:t>
            </a:r>
            <a:endParaRPr lang="en-US" dirty="0" smtClean="0">
              <a:solidFill>
                <a:schemeClr val="tx1"/>
              </a:solidFill>
              <a:ea typeface="Times New Roman" pitchFamily="28" charset="0"/>
            </a:endParaRPr>
          </a:p>
        </p:txBody>
      </p:sp>
      <p:sp>
        <p:nvSpPr>
          <p:cNvPr id="6" name="Title 1"/>
          <p:cNvSpPr>
            <a:spLocks noGrp="1"/>
          </p:cNvSpPr>
          <p:nvPr>
            <p:ph type="title"/>
          </p:nvPr>
        </p:nvSpPr>
        <p:spPr>
          <a:xfrm>
            <a:off x="119569" y="513240"/>
            <a:ext cx="8904855" cy="688293"/>
          </a:xfrm>
        </p:spPr>
        <p:txBody>
          <a:bodyPr/>
          <a:lstStyle/>
          <a:p>
            <a:pPr>
              <a:lnSpc>
                <a:spcPts val="3500"/>
              </a:lnSpc>
            </a:pPr>
            <a:r>
              <a:rPr lang="en-US" dirty="0" smtClean="0"/>
              <a:t>Three Great Debates in Economics</a:t>
            </a:r>
            <a:endParaRPr lang="en-US" dirty="0"/>
          </a:p>
        </p:txBody>
      </p:sp>
    </p:spTree>
    <p:extLst>
      <p:ext uri="{BB962C8B-B14F-4D97-AF65-F5344CB8AC3E}">
        <p14:creationId xmlns:p14="http://schemas.microsoft.com/office/powerpoint/2010/main" val="1477404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5198"/>
            <a:ext cx="8783869" cy="5508544"/>
          </a:xfrm>
        </p:spPr>
        <p:txBody>
          <a:bodyPr/>
          <a:lstStyle/>
          <a:p>
            <a:pPr>
              <a:lnSpc>
                <a:spcPct val="90000"/>
              </a:lnSpc>
            </a:pPr>
            <a:r>
              <a:rPr lang="en-US" b="1" dirty="0" smtClean="0">
                <a:ea typeface="Times New Roman" pitchFamily="28" charset="0"/>
              </a:rPr>
              <a:t>Debate #2</a:t>
            </a:r>
            <a:r>
              <a:rPr lang="en-US" dirty="0" smtClean="0">
                <a:ea typeface="Times New Roman" pitchFamily="28" charset="0"/>
              </a:rPr>
              <a:t>:</a:t>
            </a:r>
            <a:br>
              <a:rPr lang="en-US" dirty="0" smtClean="0">
                <a:ea typeface="Times New Roman" pitchFamily="28" charset="0"/>
              </a:rPr>
            </a:br>
            <a:r>
              <a:rPr lang="en-US" dirty="0">
                <a:ea typeface="Times New Roman" pitchFamily="28" charset="0"/>
              </a:rPr>
              <a:t>Should an economy be directed by government planning or decentralized individual planning and the invisible hand of market prices</a:t>
            </a:r>
            <a:r>
              <a:rPr lang="en-US" dirty="0" smtClean="0">
                <a:ea typeface="Times New Roman" pitchFamily="28" charset="0"/>
              </a:rPr>
              <a:t>?</a:t>
            </a:r>
          </a:p>
          <a:p>
            <a:pPr lvl="1">
              <a:lnSpc>
                <a:spcPct val="90000"/>
              </a:lnSpc>
            </a:pPr>
            <a:r>
              <a:rPr lang="en-US" dirty="0">
                <a:ea typeface="Times New Roman" pitchFamily="28" charset="0"/>
              </a:rPr>
              <a:t>The </a:t>
            </a:r>
            <a:r>
              <a:rPr lang="en-US" b="1" dirty="0">
                <a:ea typeface="Times New Roman" pitchFamily="28" charset="0"/>
              </a:rPr>
              <a:t>Keynesian</a:t>
            </a:r>
            <a:r>
              <a:rPr lang="en-US" dirty="0">
                <a:ea typeface="Times New Roman" pitchFamily="28" charset="0"/>
              </a:rPr>
              <a:t> view holds that government intervention is needed not only to keep the </a:t>
            </a:r>
            <a:r>
              <a:rPr lang="en-US" dirty="0" err="1">
                <a:ea typeface="Times New Roman" pitchFamily="28" charset="0"/>
              </a:rPr>
              <a:t>macroeconomy</a:t>
            </a:r>
            <a:r>
              <a:rPr lang="en-US" dirty="0">
                <a:ea typeface="Times New Roman" pitchFamily="28" charset="0"/>
              </a:rPr>
              <a:t> on track but also to correct market failures and ensure an equitable distribution of income</a:t>
            </a:r>
            <a:r>
              <a:rPr lang="en-US" dirty="0" smtClean="0">
                <a:ea typeface="Times New Roman" pitchFamily="28" charset="0"/>
              </a:rPr>
              <a:t>.</a:t>
            </a:r>
            <a:endParaRPr lang="en-US" dirty="0">
              <a:ea typeface="Times New Roman" pitchFamily="28" charset="0"/>
            </a:endParaRPr>
          </a:p>
          <a:p>
            <a:pPr lvl="2">
              <a:lnSpc>
                <a:spcPct val="90000"/>
              </a:lnSpc>
            </a:pPr>
            <a:r>
              <a:rPr lang="en-US" dirty="0" smtClean="0">
                <a:ea typeface="Times New Roman" pitchFamily="28" charset="0"/>
              </a:rPr>
              <a:t>Keynesians </a:t>
            </a:r>
            <a:r>
              <a:rPr lang="en-US" dirty="0">
                <a:ea typeface="Times New Roman" pitchFamily="28" charset="0"/>
              </a:rPr>
              <a:t>are more likely to view potential market failures such as externalities, information problems, public goods and lack of competition </a:t>
            </a:r>
            <a:r>
              <a:rPr lang="en-US" dirty="0" smtClean="0">
                <a:ea typeface="Times New Roman" pitchFamily="28" charset="0"/>
              </a:rPr>
              <a:t>as </a:t>
            </a:r>
            <a:r>
              <a:rPr lang="en-US" dirty="0">
                <a:ea typeface="Times New Roman" pitchFamily="28" charset="0"/>
              </a:rPr>
              <a:t>widespread and damaging to the overall </a:t>
            </a:r>
            <a:r>
              <a:rPr lang="en-US" dirty="0" smtClean="0">
                <a:ea typeface="Times New Roman" pitchFamily="28" charset="0"/>
              </a:rPr>
              <a:t>economy.</a:t>
            </a:r>
          </a:p>
        </p:txBody>
      </p:sp>
      <p:sp>
        <p:nvSpPr>
          <p:cNvPr id="6" name="Title 1"/>
          <p:cNvSpPr>
            <a:spLocks noGrp="1"/>
          </p:cNvSpPr>
          <p:nvPr>
            <p:ph type="title"/>
          </p:nvPr>
        </p:nvSpPr>
        <p:spPr>
          <a:xfrm>
            <a:off x="119569" y="513240"/>
            <a:ext cx="8904855" cy="688293"/>
          </a:xfrm>
        </p:spPr>
        <p:txBody>
          <a:bodyPr/>
          <a:lstStyle/>
          <a:p>
            <a:pPr>
              <a:lnSpc>
                <a:spcPts val="3500"/>
              </a:lnSpc>
            </a:pPr>
            <a:r>
              <a:rPr lang="en-US" dirty="0" smtClean="0"/>
              <a:t>Three Great Debates in Economics</a:t>
            </a:r>
            <a:endParaRPr lang="en-US" dirty="0"/>
          </a:p>
        </p:txBody>
      </p:sp>
    </p:spTree>
    <p:extLst>
      <p:ext uri="{BB962C8B-B14F-4D97-AF65-F5344CB8AC3E}">
        <p14:creationId xmlns:p14="http://schemas.microsoft.com/office/powerpoint/2010/main" val="924590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1" y="1105198"/>
            <a:ext cx="8783869" cy="5508544"/>
          </a:xfrm>
        </p:spPr>
        <p:txBody>
          <a:bodyPr/>
          <a:lstStyle/>
          <a:p>
            <a:pPr>
              <a:lnSpc>
                <a:spcPct val="90000"/>
              </a:lnSpc>
            </a:pPr>
            <a:r>
              <a:rPr lang="en-US" b="1" dirty="0" smtClean="0">
                <a:ea typeface="Times New Roman" pitchFamily="28" charset="0"/>
              </a:rPr>
              <a:t>Debate #2</a:t>
            </a:r>
            <a:r>
              <a:rPr lang="en-US" dirty="0" smtClean="0">
                <a:ea typeface="Times New Roman" pitchFamily="28" charset="0"/>
              </a:rPr>
              <a:t>: continued…</a:t>
            </a:r>
          </a:p>
          <a:p>
            <a:pPr lvl="2">
              <a:lnSpc>
                <a:spcPct val="90000"/>
              </a:lnSpc>
            </a:pPr>
            <a:r>
              <a:rPr lang="en-US" dirty="0">
                <a:ea typeface="Times New Roman" pitchFamily="28" charset="0"/>
              </a:rPr>
              <a:t>Further, they believe that policy-makers will be able to selectively intervene in ways that will improve market outcomes. In Keynesian models, government is often portrayed as a benevolent social planner that can step in whenever market outcomes are less than ideal and implement an idealized correction</a:t>
            </a:r>
            <a:r>
              <a:rPr lang="en-US" dirty="0" smtClean="0">
                <a:ea typeface="Times New Roman" pitchFamily="28" charset="0"/>
              </a:rPr>
              <a:t>.</a:t>
            </a:r>
          </a:p>
          <a:p>
            <a:pPr lvl="1">
              <a:lnSpc>
                <a:spcPct val="90000"/>
              </a:lnSpc>
            </a:pPr>
            <a:r>
              <a:rPr lang="en-US" dirty="0">
                <a:ea typeface="Times New Roman" pitchFamily="28" charset="0"/>
              </a:rPr>
              <a:t>In contrast, </a:t>
            </a:r>
            <a:r>
              <a:rPr lang="en-US" b="1" dirty="0" err="1">
                <a:ea typeface="Times New Roman" pitchFamily="28" charset="0"/>
              </a:rPr>
              <a:t>Hayekians</a:t>
            </a:r>
            <a:r>
              <a:rPr lang="en-US" dirty="0">
                <a:ea typeface="Times New Roman" pitchFamily="28" charset="0"/>
              </a:rPr>
              <a:t> argue that government planners do not have sufficient information to direct the economy and their efforts to do so will do more damage than </a:t>
            </a:r>
            <a:r>
              <a:rPr lang="en-US" dirty="0" smtClean="0">
                <a:ea typeface="Times New Roman" pitchFamily="28" charset="0"/>
              </a:rPr>
              <a:t>good.</a:t>
            </a:r>
            <a:endParaRPr lang="en-US" dirty="0">
              <a:ea typeface="Times New Roman" pitchFamily="28" charset="0"/>
            </a:endParaRPr>
          </a:p>
          <a:p>
            <a:pPr lvl="2">
              <a:lnSpc>
                <a:spcPct val="90000"/>
              </a:lnSpc>
            </a:pPr>
            <a:r>
              <a:rPr lang="en-US" dirty="0" smtClean="0">
                <a:ea typeface="Times New Roman" pitchFamily="28" charset="0"/>
              </a:rPr>
              <a:t>According </a:t>
            </a:r>
            <a:r>
              <a:rPr lang="en-US" dirty="0">
                <a:ea typeface="Times New Roman" pitchFamily="28" charset="0"/>
              </a:rPr>
              <a:t>to </a:t>
            </a:r>
            <a:r>
              <a:rPr lang="en-US" dirty="0" err="1" smtClean="0">
                <a:ea typeface="Times New Roman" pitchFamily="28" charset="0"/>
              </a:rPr>
              <a:t>Hayekians</a:t>
            </a:r>
            <a:r>
              <a:rPr lang="en-US" dirty="0" smtClean="0">
                <a:ea typeface="Times New Roman" pitchFamily="28" charset="0"/>
              </a:rPr>
              <a:t>, </a:t>
            </a:r>
            <a:r>
              <a:rPr lang="en-US" dirty="0">
                <a:ea typeface="Times New Roman" pitchFamily="28" charset="0"/>
              </a:rPr>
              <a:t>decentralized decision-making, directed by market prices, will be a more reliable method of directing resources into productive projects and away from ones that </a:t>
            </a:r>
            <a:r>
              <a:rPr lang="en-US" dirty="0" smtClean="0">
                <a:ea typeface="Times New Roman" pitchFamily="28" charset="0"/>
              </a:rPr>
              <a:t>are counterproductive.</a:t>
            </a:r>
            <a:endParaRPr lang="en-US" dirty="0">
              <a:ea typeface="Times New Roman" pitchFamily="28" charset="0"/>
            </a:endParaRPr>
          </a:p>
        </p:txBody>
      </p:sp>
      <p:sp>
        <p:nvSpPr>
          <p:cNvPr id="6" name="Title 1"/>
          <p:cNvSpPr>
            <a:spLocks noGrp="1"/>
          </p:cNvSpPr>
          <p:nvPr>
            <p:ph type="title"/>
          </p:nvPr>
        </p:nvSpPr>
        <p:spPr>
          <a:xfrm>
            <a:off x="119569" y="513240"/>
            <a:ext cx="8904855" cy="688293"/>
          </a:xfrm>
        </p:spPr>
        <p:txBody>
          <a:bodyPr/>
          <a:lstStyle/>
          <a:p>
            <a:pPr>
              <a:lnSpc>
                <a:spcPts val="3500"/>
              </a:lnSpc>
            </a:pPr>
            <a:r>
              <a:rPr lang="en-US" dirty="0" smtClean="0"/>
              <a:t>Three Great Debates in Economics</a:t>
            </a:r>
            <a:endParaRPr lang="en-US" dirty="0"/>
          </a:p>
        </p:txBody>
      </p:sp>
    </p:spTree>
    <p:extLst>
      <p:ext uri="{BB962C8B-B14F-4D97-AF65-F5344CB8AC3E}">
        <p14:creationId xmlns:p14="http://schemas.microsoft.com/office/powerpoint/2010/main" val="120281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231</TotalTime>
  <Words>669</Words>
  <Application>Microsoft Macintosh PowerPoint</Application>
  <PresentationFormat>On-screen Show (4:3)</PresentationFormat>
  <Paragraphs>67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Times New Roman</vt:lpstr>
      <vt:lpstr>Arial</vt:lpstr>
      <vt:lpstr>15th edition TEMPLATE</vt:lpstr>
      <vt:lpstr>Keynes and Hayek: Contrasting Views on Sound Economics and the Role of Government</vt:lpstr>
      <vt:lpstr>Keynes versus Hayek</vt:lpstr>
      <vt:lpstr>Keynes versus Hayek</vt:lpstr>
      <vt:lpstr>Keynes-Hayek Rap Videos</vt:lpstr>
      <vt:lpstr>Great Debates in Economics: Keynes versus Hayek</vt:lpstr>
      <vt:lpstr>Three Great Debates in Economics</vt:lpstr>
      <vt:lpstr>Three Great Debates in Economics</vt:lpstr>
      <vt:lpstr>Three Great Debates in Economics</vt:lpstr>
      <vt:lpstr>Three Great Debates in Economics</vt:lpstr>
      <vt:lpstr>Three Great Debates in Economics</vt:lpstr>
      <vt:lpstr>Three Great Debates in Economics</vt:lpstr>
      <vt:lpstr>Three Great Debates in Economics</vt:lpstr>
      <vt:lpstr>Conclusion</vt:lpstr>
      <vt:lpstr>Questions for Thought: </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Debates in Economics:  Keynes versus Hayek</dc:title>
  <dc:subject>Great Debates in Economics:  Keynes versus Hayek</dc:subject>
  <dc:creator>Dr. Chuck Skipton</dc:creator>
  <cp:lastModifiedBy>Joseph Connors</cp:lastModifiedBy>
  <cp:revision>40</cp:revision>
  <dcterms:created xsi:type="dcterms:W3CDTF">2013-12-17T18:08:03Z</dcterms:created>
  <dcterms:modified xsi:type="dcterms:W3CDTF">2016-12-27T22:59:46Z</dcterms:modified>
</cp:coreProperties>
</file>