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6" r:id="rId2"/>
    <p:sldId id="260" r:id="rId3"/>
    <p:sldId id="257" r:id="rId4"/>
    <p:sldId id="258" r:id="rId5"/>
    <p:sldId id="259" r:id="rId6"/>
    <p:sldId id="265" r:id="rId7"/>
    <p:sldId id="264" r:id="rId8"/>
    <p:sldId id="266" r:id="rId9"/>
    <p:sldId id="261" r:id="rId10"/>
    <p:sldId id="262" r:id="rId11"/>
    <p:sldId id="26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1E3"/>
    <a:srgbClr val="F4F6EE"/>
    <a:srgbClr val="E9EDDF"/>
    <a:srgbClr val="EFE5BB"/>
    <a:srgbClr val="E2DEEE"/>
    <a:srgbClr val="32302A"/>
    <a:srgbClr val="515A61"/>
    <a:srgbClr val="444C52"/>
    <a:srgbClr val="F2F2F2"/>
    <a:srgbClr val="D7D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67" autoAdjust="0"/>
    <p:restoredTop sz="94660"/>
  </p:normalViewPr>
  <p:slideViewPr>
    <p:cSldViewPr snapToGrid="0" snapToObjects="1">
      <p:cViewPr varScale="1">
        <p:scale>
          <a:sx n="122" d="100"/>
          <a:sy n="122" d="100"/>
        </p:scale>
        <p:origin x="-570" y="-102"/>
      </p:cViewPr>
      <p:guideLst>
        <p:guide orient="horz" pos="593"/>
        <p:guide pos="651"/>
      </p:guideLst>
    </p:cSldViewPr>
  </p:slideViewPr>
  <p:notesTextViewPr>
    <p:cViewPr>
      <p:scale>
        <a:sx n="100" d="100"/>
        <a:sy n="100" d="100"/>
      </p:scale>
      <p:origin x="0" y="0"/>
    </p:cViewPr>
  </p:notesTextViewPr>
  <p:sorterViewPr>
    <p:cViewPr>
      <p:scale>
        <a:sx n="176" d="100"/>
        <a:sy n="176" d="100"/>
      </p:scale>
      <p:origin x="0" y="4056"/>
    </p:cViewPr>
  </p:sorterViewPr>
  <p:notesViewPr>
    <p:cSldViewPr snapToGrid="0" snapToObjects="1">
      <p:cViewPr varScale="1">
        <p:scale>
          <a:sx n="98" d="100"/>
          <a:sy n="98" d="100"/>
        </p:scale>
        <p:origin x="-350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C59276-451D-43C9-813E-64E3A18F4843}" type="datetimeFigureOut">
              <a:rPr lang="en-US" smtClean="0"/>
              <a:pPr/>
              <a:t>1/10/2014</a:t>
            </a:fld>
            <a:endParaRPr lang="en-US"/>
          </a:p>
        </p:txBody>
      </p:sp>
      <p:sp>
        <p:nvSpPr>
          <p:cNvPr id="4" name="Footer Placeholder 3"/>
          <p:cNvSpPr>
            <a:spLocks noGrp="1"/>
          </p:cNvSpPr>
          <p:nvPr>
            <p:ph type="ftr" sz="quarter" idx="2"/>
          </p:nvPr>
        </p:nvSpPr>
        <p:spPr>
          <a:xfrm>
            <a:off x="0" y="8685213"/>
            <a:ext cx="5420412" cy="457200"/>
          </a:xfrm>
          <a:prstGeom prst="rect">
            <a:avLst/>
          </a:prstGeom>
        </p:spPr>
        <p:txBody>
          <a:bodyPr vert="horz" lIns="91440" tIns="45720" rIns="91440" bIns="45720" rtlCol="0" anchor="b"/>
          <a:lstStyle>
            <a:lvl1pPr algn="l">
              <a:defRPr sz="1200"/>
            </a:lvl1pPr>
          </a:lstStyle>
          <a:p>
            <a:pPr>
              <a:defRPr/>
            </a:pPr>
            <a:r>
              <a:rPr lang="en-US" dirty="0" smtClean="0">
                <a:latin typeface="Times New Roman" pitchFamily="18" charset="0"/>
                <a:cs typeface="Times New Roman" pitchFamily="18" charset="0"/>
              </a:rPr>
              <a:t>Slides from “</a:t>
            </a:r>
            <a:r>
              <a:rPr lang="en-US" dirty="0">
                <a:latin typeface="Times New Roman" pitchFamily="18" charset="0"/>
                <a:cs typeface="Times New Roman" pitchFamily="18" charset="0"/>
              </a:rPr>
              <a:t>Private and Public Choice </a:t>
            </a:r>
            <a:r>
              <a:rPr lang="en-US" dirty="0" smtClean="0">
                <a:latin typeface="Times New Roman" pitchFamily="18" charset="0"/>
                <a:cs typeface="Times New Roman" pitchFamily="18" charset="0"/>
              </a:rPr>
              <a:t>15th </a:t>
            </a:r>
            <a:r>
              <a:rPr lang="en-US" dirty="0">
                <a:latin typeface="Times New Roman" pitchFamily="18" charset="0"/>
                <a:cs typeface="Times New Roman" pitchFamily="18" charset="0"/>
              </a:rPr>
              <a:t>ed.”</a:t>
            </a:r>
          </a:p>
          <a:p>
            <a:pPr>
              <a:defRPr/>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James </a:t>
            </a:r>
            <a:r>
              <a:rPr lang="en-US" dirty="0" err="1">
                <a:latin typeface="Times New Roman" pitchFamily="18" charset="0"/>
                <a:cs typeface="Times New Roman" pitchFamily="18" charset="0"/>
              </a:rPr>
              <a:t>Gwartney</a:t>
            </a:r>
            <a:r>
              <a:rPr lang="en-US" dirty="0">
                <a:latin typeface="Times New Roman" pitchFamily="18" charset="0"/>
                <a:cs typeface="Times New Roman" pitchFamily="18" charset="0"/>
              </a:rPr>
              <a:t>, Richard Stroup, Russell </a:t>
            </a:r>
            <a:r>
              <a:rPr lang="en-US" dirty="0" err="1">
                <a:latin typeface="Times New Roman" pitchFamily="18" charset="0"/>
                <a:cs typeface="Times New Roman" pitchFamily="18" charset="0"/>
              </a:rPr>
              <a:t>Sobel</a:t>
            </a:r>
            <a:r>
              <a:rPr lang="en-US" dirty="0">
                <a:latin typeface="Times New Roman" pitchFamily="18" charset="0"/>
                <a:cs typeface="Times New Roman" pitchFamily="18" charset="0"/>
              </a:rPr>
              <a:t>, &amp; David </a:t>
            </a:r>
            <a:r>
              <a:rPr lang="en-US" dirty="0" smtClean="0">
                <a:latin typeface="Times New Roman" pitchFamily="18" charset="0"/>
                <a:cs typeface="Times New Roman" pitchFamily="18" charset="0"/>
              </a:rPr>
              <a:t>Macpherson</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3"/>
          </p:nvPr>
        </p:nvSpPr>
        <p:spPr>
          <a:xfrm>
            <a:off x="5712643" y="8685213"/>
            <a:ext cx="1143770" cy="457200"/>
          </a:xfrm>
          <a:prstGeom prst="rect">
            <a:avLst/>
          </a:prstGeom>
        </p:spPr>
        <p:txBody>
          <a:bodyPr vert="horz" lIns="91440" tIns="45720" rIns="91440" bIns="45720" rtlCol="0" anchor="b"/>
          <a:lstStyle>
            <a:lvl1pPr algn="r">
              <a:defRPr sz="1200"/>
            </a:lvl1pPr>
          </a:lstStyle>
          <a:p>
            <a:fld id="{55368962-1D3C-40FF-9F8C-4139F6810C10}" type="slidenum">
              <a:rPr lang="en-US" smtClean="0"/>
              <a:pPr/>
              <a:t>‹#›</a:t>
            </a:fld>
            <a:endParaRPr lang="en-US"/>
          </a:p>
        </p:txBody>
      </p:sp>
      <p:sp>
        <p:nvSpPr>
          <p:cNvPr id="6" name="Rectangle 5"/>
          <p:cNvSpPr/>
          <p:nvPr/>
        </p:nvSpPr>
        <p:spPr>
          <a:xfrm>
            <a:off x="103695" y="8478431"/>
            <a:ext cx="6655324" cy="200055"/>
          </a:xfrm>
          <a:prstGeom prst="rect">
            <a:avLst/>
          </a:prstGeom>
        </p:spPr>
        <p:txBody>
          <a:bodyPr wrap="square">
            <a:spAutoFit/>
          </a:bodyPr>
          <a:lstStyle/>
          <a:p>
            <a:pPr algn="ctr">
              <a:defRPr/>
            </a:pPr>
            <a:r>
              <a:rPr kumimoji="0" lang="en-US" sz="700" b="1" i="1" dirty="0" smtClean="0">
                <a:solidFill>
                  <a:schemeClr val="tx1"/>
                </a:solidFill>
                <a:latin typeface="Times New Roman" pitchFamily="-110" charset="0"/>
              </a:rPr>
              <a:t>Copyright ©2012 </a:t>
            </a:r>
            <a:r>
              <a:rPr kumimoji="0" lang="en-US" sz="700" b="1" i="1" dirty="0" err="1" smtClean="0">
                <a:solidFill>
                  <a:schemeClr val="tx1"/>
                </a:solidFill>
                <a:latin typeface="Times New Roman" pitchFamily="-110" charset="0"/>
              </a:rPr>
              <a:t>Cengage</a:t>
            </a:r>
            <a:r>
              <a:rPr kumimoji="0" lang="en-US" sz="700" b="1" i="1" dirty="0" smtClean="0">
                <a:solidFill>
                  <a:schemeClr val="tx1"/>
                </a:solidFill>
                <a:latin typeface="Times New Roman" pitchFamily="-110" charset="0"/>
              </a:rPr>
              <a:t> Learning. All rights reserved. May not be scanned, copied or duplicated, or posted to a publicly accessible web site, in whole or in part.</a:t>
            </a:r>
            <a:endParaRPr kumimoji="0" lang="en-US" sz="700" b="1" i="1" dirty="0">
              <a:solidFill>
                <a:schemeClr val="tx1"/>
              </a:solidFill>
              <a:latin typeface="Times New Roman" pitchFamily="-110" charset="0"/>
            </a:endParaRPr>
          </a:p>
        </p:txBody>
      </p:sp>
    </p:spTree>
    <p:extLst>
      <p:ext uri="{BB962C8B-B14F-4D97-AF65-F5344CB8AC3E}">
        <p14:creationId xmlns:p14="http://schemas.microsoft.com/office/powerpoint/2010/main" val="1680146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CD4C36-653B-48C7-AF84-E47CA5954DE3}" type="datetimeFigureOut">
              <a:rPr lang="en-US" smtClean="0"/>
              <a:pPr/>
              <a:t>1/10/2014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685213"/>
            <a:ext cx="5250731" cy="457200"/>
          </a:xfrm>
          <a:prstGeom prst="rect">
            <a:avLst/>
          </a:prstGeom>
        </p:spPr>
        <p:txBody>
          <a:bodyPr vert="horz" lIns="91440" tIns="45720" rIns="91440" bIns="45720" rtlCol="0" anchor="b"/>
          <a:lstStyle>
            <a:lvl1pPr algn="l">
              <a:defRPr sz="1000"/>
            </a:lvl1pPr>
          </a:lstStyle>
          <a:p>
            <a:pPr>
              <a:defRPr/>
            </a:pPr>
            <a:r>
              <a:rPr lang="en-US" dirty="0" smtClean="0">
                <a:latin typeface="Times New Roman" pitchFamily="18" charset="0"/>
                <a:cs typeface="Times New Roman" pitchFamily="18" charset="0"/>
              </a:rPr>
              <a:t>Notes for:   “Private and Public Choice 15th ed.”</a:t>
            </a:r>
          </a:p>
          <a:p>
            <a:pPr>
              <a:defRPr/>
            </a:pPr>
            <a:r>
              <a:rPr lang="en-US" sz="900" dirty="0" smtClean="0">
                <a:latin typeface="Times New Roman" pitchFamily="18" charset="0"/>
                <a:cs typeface="Times New Roman" pitchFamily="18" charset="0"/>
              </a:rPr>
              <a:t>                       James </a:t>
            </a:r>
            <a:r>
              <a:rPr lang="en-US" sz="900" dirty="0" err="1" smtClean="0">
                <a:latin typeface="Times New Roman" pitchFamily="18" charset="0"/>
                <a:cs typeface="Times New Roman" pitchFamily="18" charset="0"/>
              </a:rPr>
              <a:t>Gwartney</a:t>
            </a:r>
            <a:r>
              <a:rPr lang="en-US" sz="900" dirty="0" smtClean="0">
                <a:latin typeface="Times New Roman" pitchFamily="18" charset="0"/>
                <a:cs typeface="Times New Roman" pitchFamily="18" charset="0"/>
              </a:rPr>
              <a:t>, Richard Stroup, Russell </a:t>
            </a:r>
            <a:r>
              <a:rPr lang="en-US" sz="900" dirty="0" err="1" smtClean="0">
                <a:latin typeface="Times New Roman" pitchFamily="18" charset="0"/>
                <a:cs typeface="Times New Roman" pitchFamily="18" charset="0"/>
              </a:rPr>
              <a:t>Sobel</a:t>
            </a:r>
            <a:r>
              <a:rPr lang="en-US" sz="900" dirty="0" smtClean="0">
                <a:latin typeface="Times New Roman" pitchFamily="18" charset="0"/>
                <a:cs typeface="Times New Roman" pitchFamily="18" charset="0"/>
              </a:rPr>
              <a:t>, &amp; David Macpherson</a:t>
            </a:r>
            <a:endParaRPr lang="en-US" sz="900" dirty="0">
              <a:latin typeface="Times New Roman" pitchFamily="18" charset="0"/>
              <a:cs typeface="Times New Roman" pitchFamily="18" charset="0"/>
            </a:endParaRPr>
          </a:p>
        </p:txBody>
      </p:sp>
      <p:sp>
        <p:nvSpPr>
          <p:cNvPr id="7" name="Slide Number Placeholder 6"/>
          <p:cNvSpPr>
            <a:spLocks noGrp="1"/>
          </p:cNvSpPr>
          <p:nvPr>
            <p:ph type="sldNum" sz="quarter" idx="5"/>
          </p:nvPr>
        </p:nvSpPr>
        <p:spPr>
          <a:xfrm>
            <a:off x="5714999" y="8685213"/>
            <a:ext cx="1141413" cy="457200"/>
          </a:xfrm>
          <a:prstGeom prst="rect">
            <a:avLst/>
          </a:prstGeom>
        </p:spPr>
        <p:txBody>
          <a:bodyPr vert="horz" lIns="91440" tIns="45720" rIns="91440" bIns="45720" rtlCol="0" anchor="b"/>
          <a:lstStyle>
            <a:lvl1pPr algn="r">
              <a:defRPr sz="1200"/>
            </a:lvl1pPr>
          </a:lstStyle>
          <a:p>
            <a:fld id="{807D8D62-E453-4738-A912-78A33588ECDD}" type="slidenum">
              <a:rPr lang="en-US" smtClean="0"/>
              <a:pPr/>
              <a:t>‹#›</a:t>
            </a:fld>
            <a:endParaRPr lang="en-US"/>
          </a:p>
        </p:txBody>
      </p:sp>
      <p:sp>
        <p:nvSpPr>
          <p:cNvPr id="8" name="Rectangle 7"/>
          <p:cNvSpPr/>
          <p:nvPr/>
        </p:nvSpPr>
        <p:spPr>
          <a:xfrm>
            <a:off x="103695" y="8572701"/>
            <a:ext cx="6655324" cy="200055"/>
          </a:xfrm>
          <a:prstGeom prst="rect">
            <a:avLst/>
          </a:prstGeom>
        </p:spPr>
        <p:txBody>
          <a:bodyPr wrap="square">
            <a:spAutoFit/>
          </a:bodyPr>
          <a:lstStyle/>
          <a:p>
            <a:pPr algn="ctr">
              <a:defRPr/>
            </a:pPr>
            <a:r>
              <a:rPr kumimoji="0" lang="en-US" sz="700" b="1" i="1" dirty="0" smtClean="0">
                <a:solidFill>
                  <a:schemeClr val="tx1"/>
                </a:solidFill>
                <a:latin typeface="Times New Roman" pitchFamily="-110" charset="0"/>
              </a:rPr>
              <a:t>Copyright ©2012 </a:t>
            </a:r>
            <a:r>
              <a:rPr kumimoji="0" lang="en-US" sz="700" b="1" i="1" dirty="0" err="1" smtClean="0">
                <a:solidFill>
                  <a:schemeClr val="tx1"/>
                </a:solidFill>
                <a:latin typeface="Times New Roman" pitchFamily="-110" charset="0"/>
              </a:rPr>
              <a:t>Cengage</a:t>
            </a:r>
            <a:r>
              <a:rPr kumimoji="0" lang="en-US" sz="700" b="1" i="1" dirty="0" smtClean="0">
                <a:solidFill>
                  <a:schemeClr val="tx1"/>
                </a:solidFill>
                <a:latin typeface="Times New Roman" pitchFamily="-110" charset="0"/>
              </a:rPr>
              <a:t> Learning. All rights reserved. May not be scanned, copied or duplicated, or posted to a publicly accessible web site, in whole or in part.</a:t>
            </a:r>
            <a:endParaRPr kumimoji="0" lang="en-US" sz="700" b="1" i="1" dirty="0">
              <a:solidFill>
                <a:schemeClr val="tx1"/>
              </a:solidFill>
              <a:latin typeface="Times New Roman" pitchFamily="-110" charset="0"/>
            </a:endParaRPr>
          </a:p>
        </p:txBody>
      </p:sp>
    </p:spTree>
    <p:extLst>
      <p:ext uri="{BB962C8B-B14F-4D97-AF65-F5344CB8AC3E}">
        <p14:creationId xmlns:p14="http://schemas.microsoft.com/office/powerpoint/2010/main" val="45374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0349" y="972920"/>
            <a:ext cx="884743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Group 33"/>
          <p:cNvGrpSpPr/>
          <p:nvPr userDrawn="1"/>
        </p:nvGrpSpPr>
        <p:grpSpPr>
          <a:xfrm>
            <a:off x="2435956" y="55169"/>
            <a:ext cx="4191614" cy="2154873"/>
            <a:chOff x="997268" y="152400"/>
            <a:chExt cx="7392352" cy="3657600"/>
          </a:xfrm>
        </p:grpSpPr>
        <p:sp>
          <p:nvSpPr>
            <p:cNvPr id="35" name="Rectangle 34"/>
            <p:cNvSpPr/>
            <p:nvPr/>
          </p:nvSpPr>
          <p:spPr>
            <a:xfrm>
              <a:off x="997268" y="152400"/>
              <a:ext cx="7392352" cy="3657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999" y="228600"/>
              <a:ext cx="7134225"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TextBox 36"/>
            <p:cNvSpPr txBox="1"/>
            <p:nvPr/>
          </p:nvSpPr>
          <p:spPr>
            <a:xfrm>
              <a:off x="1799283" y="3242546"/>
              <a:ext cx="5706192" cy="501236"/>
            </a:xfrm>
            <a:prstGeom prst="rect">
              <a:avLst/>
            </a:prstGeom>
            <a:noFill/>
          </p:spPr>
          <p:txBody>
            <a:bodyPr wrap="none" rtlCol="0">
              <a:spAutoFit/>
            </a:bodyPr>
            <a:lstStyle/>
            <a:p>
              <a:r>
                <a:rPr lang="en-US" sz="1300" dirty="0" smtClean="0"/>
                <a:t>GWARTNEY – STROUP – SOBEL – MACPHERSON</a:t>
              </a:r>
            </a:p>
          </p:txBody>
        </p:sp>
        <p:cxnSp>
          <p:nvCxnSpPr>
            <p:cNvPr id="38" name="Straight Connector 37"/>
            <p:cNvCxnSpPr/>
            <p:nvPr/>
          </p:nvCxnSpPr>
          <p:spPr>
            <a:xfrm>
              <a:off x="1945636" y="3230880"/>
              <a:ext cx="569572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itle Placeholder 1"/>
          <p:cNvSpPr>
            <a:spLocks noGrp="1"/>
          </p:cNvSpPr>
          <p:nvPr userDrawn="1">
            <p:ph type="title"/>
          </p:nvPr>
        </p:nvSpPr>
        <p:spPr>
          <a:xfrm>
            <a:off x="360894" y="2750508"/>
            <a:ext cx="8358824" cy="572272"/>
          </a:xfrm>
          <a:prstGeom prst="rect">
            <a:avLst/>
          </a:prstGeom>
        </p:spPr>
        <p:txBody>
          <a:bodyPr vert="horz" lIns="91440" tIns="45720" rIns="91440" bIns="45720" rtlCol="0" anchor="ctr">
            <a:normAutofit/>
          </a:bodyPr>
          <a:lstStyle>
            <a:lvl1pPr algn="l">
              <a:defRPr baseline="0">
                <a:latin typeface="Calibri" panose="020F0502020204030204" pitchFamily="34" charset="0"/>
              </a:defRPr>
            </a:lvl1pPr>
          </a:lstStyle>
          <a:p>
            <a:r>
              <a:rPr lang="en-US" smtClean="0"/>
              <a:t>Click to edit Master title style</a:t>
            </a:r>
            <a:endParaRPr lang="en-US" dirty="0"/>
          </a:p>
        </p:txBody>
      </p:sp>
      <p:sp>
        <p:nvSpPr>
          <p:cNvPr id="21" name="Line 59"/>
          <p:cNvSpPr>
            <a:spLocks noChangeShapeType="1"/>
          </p:cNvSpPr>
          <p:nvPr userDrawn="1"/>
        </p:nvSpPr>
        <p:spPr bwMode="auto">
          <a:xfrm>
            <a:off x="382390" y="3367907"/>
            <a:ext cx="8337328" cy="0"/>
          </a:xfrm>
          <a:prstGeom prst="line">
            <a:avLst/>
          </a:prstGeom>
          <a:noFill/>
          <a:ln w="28575">
            <a:solidFill>
              <a:schemeClr val="tx1"/>
            </a:solidFill>
            <a:round/>
            <a:headEnd/>
            <a:tailEnd/>
          </a:ln>
        </p:spPr>
        <p:txBody>
          <a:bodyPr wrap="none" anchor="ctr">
            <a:prstTxWarp prst="textNoShape">
              <a:avLst/>
            </a:prstTxWarp>
          </a:bodyPr>
          <a:lstStyle/>
          <a:p>
            <a:pPr>
              <a:defRPr/>
            </a:pPr>
            <a:endParaRPr lang="en-US" sz="2000">
              <a:latin typeface="Calibri" panose="020F0502020204030204" pitchFamily="34" charset="0"/>
            </a:endParaRPr>
          </a:p>
        </p:txBody>
      </p:sp>
      <p:grpSp>
        <p:nvGrpSpPr>
          <p:cNvPr id="3" name="Group 2"/>
          <p:cNvGrpSpPr/>
          <p:nvPr userDrawn="1"/>
        </p:nvGrpSpPr>
        <p:grpSpPr>
          <a:xfrm>
            <a:off x="928495" y="5638235"/>
            <a:ext cx="7476978" cy="871401"/>
            <a:chOff x="928495" y="5682125"/>
            <a:chExt cx="7476978" cy="871401"/>
          </a:xfrm>
        </p:grpSpPr>
        <p:sp>
          <p:nvSpPr>
            <p:cNvPr id="2" name="Rectangle 1"/>
            <p:cNvSpPr/>
            <p:nvPr userDrawn="1"/>
          </p:nvSpPr>
          <p:spPr>
            <a:xfrm>
              <a:off x="928495" y="5682126"/>
              <a:ext cx="7213309" cy="871400"/>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 Box 60"/>
            <p:cNvSpPr txBox="1">
              <a:spLocks noChangeArrowheads="1"/>
            </p:cNvSpPr>
            <p:nvPr userDrawn="1"/>
          </p:nvSpPr>
          <p:spPr bwMode="auto">
            <a:xfrm>
              <a:off x="928495" y="5682125"/>
              <a:ext cx="7476978" cy="584775"/>
            </a:xfrm>
            <a:prstGeom prst="rect">
              <a:avLst/>
            </a:prstGeom>
            <a:noFill/>
            <a:ln w="9525">
              <a:noFill/>
              <a:miter lim="800000"/>
              <a:headEnd/>
              <a:tailEnd/>
            </a:ln>
          </p:spPr>
          <p:txBody>
            <a:bodyPr wrap="square">
              <a:prstTxWarp prst="textNoShape">
                <a:avLst/>
              </a:prstTxWarp>
              <a:spAutoFit/>
            </a:bodyPr>
            <a:lstStyle/>
            <a:p>
              <a:pPr>
                <a:defRPr/>
              </a:pPr>
              <a:r>
                <a:rPr kumimoji="0" lang="en-US" sz="1600" b="0" dirty="0">
                  <a:latin typeface="Calibri" panose="020F0502020204030204" pitchFamily="34" charset="0"/>
                  <a:cs typeface="Times New Roman" pitchFamily="18" charset="0"/>
                </a:rPr>
                <a:t>To </a:t>
              </a:r>
              <a:r>
                <a:rPr kumimoji="0" lang="en-US" sz="1600" b="0" dirty="0" smtClean="0">
                  <a:latin typeface="Calibri" panose="020F0502020204030204" pitchFamily="34" charset="0"/>
                  <a:cs typeface="Times New Roman" pitchFamily="18" charset="0"/>
                </a:rPr>
                <a:t>Accompany: </a:t>
              </a:r>
              <a:r>
                <a:rPr kumimoji="0" lang="en-US" sz="1600" b="0" dirty="0">
                  <a:latin typeface="Calibri" panose="020F0502020204030204" pitchFamily="34" charset="0"/>
                  <a:cs typeface="Times New Roman" pitchFamily="18" charset="0"/>
                </a:rPr>
                <a:t>“</a:t>
              </a:r>
              <a:r>
                <a:rPr kumimoji="0" lang="en-US" sz="1600" b="1" i="1" dirty="0">
                  <a:latin typeface="Calibri" panose="020F0502020204030204" pitchFamily="34" charset="0"/>
                  <a:cs typeface="Times New Roman" pitchFamily="18" charset="0"/>
                </a:rPr>
                <a:t>Economics:  Private and Public </a:t>
              </a:r>
              <a:r>
                <a:rPr kumimoji="0" lang="en-US" sz="1600" b="1" i="1" dirty="0" smtClean="0">
                  <a:latin typeface="Calibri" panose="020F0502020204030204" pitchFamily="34" charset="0"/>
                  <a:cs typeface="Times New Roman" pitchFamily="18" charset="0"/>
                </a:rPr>
                <a:t>Choice, 15th </a:t>
              </a:r>
              <a:r>
                <a:rPr kumimoji="0" lang="en-US" sz="1600" b="1" i="1" dirty="0">
                  <a:latin typeface="Calibri" panose="020F0502020204030204" pitchFamily="34" charset="0"/>
                  <a:cs typeface="Times New Roman" pitchFamily="18" charset="0"/>
                </a:rPr>
                <a:t>ed.</a:t>
              </a:r>
              <a:r>
                <a:rPr kumimoji="0" lang="en-US" sz="1600" b="0" dirty="0">
                  <a:latin typeface="Calibri" panose="020F0502020204030204" pitchFamily="34" charset="0"/>
                  <a:cs typeface="Times New Roman" pitchFamily="18" charset="0"/>
                </a:rPr>
                <a:t>”</a:t>
              </a:r>
            </a:p>
            <a:p>
              <a:pPr>
                <a:defRPr/>
              </a:pPr>
              <a:r>
                <a:rPr kumimoji="0" lang="en-US" sz="1600" b="0" dirty="0" smtClean="0">
                  <a:latin typeface="Calibri" panose="020F0502020204030204" pitchFamily="34" charset="0"/>
                  <a:cs typeface="Times New Roman" pitchFamily="18" charset="0"/>
                </a:rPr>
                <a:t>                            James </a:t>
              </a:r>
              <a:r>
                <a:rPr kumimoji="0" lang="en-US" sz="1600" b="0" dirty="0" err="1">
                  <a:latin typeface="Calibri" panose="020F0502020204030204" pitchFamily="34" charset="0"/>
                  <a:cs typeface="Times New Roman" pitchFamily="18" charset="0"/>
                </a:rPr>
                <a:t>Gwartney</a:t>
              </a:r>
              <a:r>
                <a:rPr kumimoji="0" lang="en-US" sz="1600" b="0" dirty="0">
                  <a:latin typeface="Calibri" panose="020F0502020204030204" pitchFamily="34" charset="0"/>
                  <a:cs typeface="Times New Roman" pitchFamily="18" charset="0"/>
                </a:rPr>
                <a:t>, Richard Stroup, Russell </a:t>
              </a:r>
              <a:r>
                <a:rPr kumimoji="0" lang="en-US" sz="1600" b="0" dirty="0" err="1">
                  <a:latin typeface="Calibri" panose="020F0502020204030204" pitchFamily="34" charset="0"/>
                  <a:cs typeface="Times New Roman" pitchFamily="18" charset="0"/>
                </a:rPr>
                <a:t>Sobel</a:t>
              </a:r>
              <a:r>
                <a:rPr kumimoji="0" lang="en-US" sz="1600" b="0" dirty="0">
                  <a:latin typeface="Calibri" panose="020F0502020204030204" pitchFamily="34" charset="0"/>
                  <a:cs typeface="Times New Roman" pitchFamily="18" charset="0"/>
                </a:rPr>
                <a:t>, &amp; David Macpherson</a:t>
              </a:r>
            </a:p>
          </p:txBody>
        </p:sp>
        <p:sp>
          <p:nvSpPr>
            <p:cNvPr id="23" name="Text Box 61"/>
            <p:cNvSpPr txBox="1">
              <a:spLocks noChangeArrowheads="1"/>
            </p:cNvSpPr>
            <p:nvPr userDrawn="1"/>
          </p:nvSpPr>
          <p:spPr bwMode="auto">
            <a:xfrm>
              <a:off x="939327" y="6214971"/>
              <a:ext cx="5976316" cy="338554"/>
            </a:xfrm>
            <a:prstGeom prst="rect">
              <a:avLst/>
            </a:prstGeom>
            <a:noFill/>
            <a:ln w="9525">
              <a:noFill/>
              <a:miter lim="800000"/>
              <a:headEnd/>
              <a:tailEnd/>
            </a:ln>
          </p:spPr>
          <p:txBody>
            <a:bodyPr wrap="none">
              <a:prstTxWarp prst="textNoShape">
                <a:avLst/>
              </a:prstTxWarp>
              <a:spAutoFit/>
            </a:bodyPr>
            <a:lstStyle/>
            <a:p>
              <a:pPr>
                <a:defRPr/>
              </a:pPr>
              <a:r>
                <a:rPr kumimoji="0" lang="en-US" sz="1600" b="0" dirty="0">
                  <a:latin typeface="Calibri" panose="020F0502020204030204" pitchFamily="34" charset="0"/>
                  <a:cs typeface="Times New Roman" pitchFamily="18" charset="0"/>
                </a:rPr>
                <a:t>Slides authored and animated by:  </a:t>
              </a:r>
              <a:r>
                <a:rPr kumimoji="0" lang="en-US" sz="1600" b="0" dirty="0" smtClean="0">
                  <a:latin typeface="Calibri" panose="020F0502020204030204" pitchFamily="34" charset="0"/>
                  <a:cs typeface="Times New Roman" pitchFamily="18" charset="0"/>
                </a:rPr>
                <a:t>James </a:t>
              </a:r>
              <a:r>
                <a:rPr kumimoji="0" lang="en-US" sz="1600" b="0" dirty="0" err="1" smtClean="0">
                  <a:latin typeface="Calibri" panose="020F0502020204030204" pitchFamily="34" charset="0"/>
                  <a:cs typeface="Times New Roman" pitchFamily="18" charset="0"/>
                </a:rPr>
                <a:t>Gwartney</a:t>
              </a:r>
              <a:r>
                <a:rPr kumimoji="0" lang="en-US" sz="1600" b="0" dirty="0" smtClean="0">
                  <a:latin typeface="Calibri" panose="020F0502020204030204" pitchFamily="34" charset="0"/>
                  <a:cs typeface="Times New Roman" pitchFamily="18" charset="0"/>
                </a:rPr>
                <a:t> </a:t>
              </a:r>
              <a:r>
                <a:rPr kumimoji="0" lang="en-US" sz="1600" b="0" dirty="0">
                  <a:latin typeface="Calibri" panose="020F0502020204030204" pitchFamily="34" charset="0"/>
                  <a:cs typeface="Times New Roman" pitchFamily="18" charset="0"/>
                </a:rPr>
                <a:t>&amp; Charles </a:t>
              </a:r>
              <a:r>
                <a:rPr kumimoji="0" lang="en-US" sz="1600" b="0" dirty="0" err="1">
                  <a:latin typeface="Calibri" panose="020F0502020204030204" pitchFamily="34" charset="0"/>
                  <a:cs typeface="Times New Roman" pitchFamily="18" charset="0"/>
                </a:rPr>
                <a:t>Skipton</a:t>
              </a:r>
              <a:endParaRPr kumimoji="0" lang="en-US" sz="1600" b="0" dirty="0">
                <a:latin typeface="Calibri" panose="020F0502020204030204" pitchFamily="34" charset="0"/>
                <a:cs typeface="Times New Roman" pitchFamily="18" charset="0"/>
              </a:endParaRPr>
            </a:p>
          </p:txBody>
        </p:sp>
      </p:grpSp>
      <p:sp>
        <p:nvSpPr>
          <p:cNvPr id="24" name="Text Box 65"/>
          <p:cNvSpPr txBox="1">
            <a:spLocks noChangeArrowheads="1"/>
          </p:cNvSpPr>
          <p:nvPr userDrawn="1"/>
        </p:nvSpPr>
        <p:spPr bwMode="auto">
          <a:xfrm>
            <a:off x="441574" y="3405975"/>
            <a:ext cx="2541145"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i="1" dirty="0">
                <a:latin typeface="Calibri" panose="020F0502020204030204" pitchFamily="34" charset="0"/>
              </a:rPr>
              <a:t>Full Length</a:t>
            </a:r>
            <a:r>
              <a:rPr kumimoji="0" lang="en-US" sz="2400" b="0" dirty="0">
                <a:latin typeface="Calibri" panose="020F0502020204030204" pitchFamily="34" charset="0"/>
              </a:rPr>
              <a:t> Text </a:t>
            </a:r>
            <a:r>
              <a:rPr kumimoji="0" lang="en-US" sz="2400" b="0" dirty="0">
                <a:latin typeface="Calibri" panose="020F0502020204030204" pitchFamily="34" charset="0"/>
                <a:ea typeface="Times New Roman" pitchFamily="-110" charset="0"/>
                <a:cs typeface="Times New Roman" pitchFamily="-110" charset="0"/>
              </a:rPr>
              <a:t>—</a:t>
            </a:r>
            <a:r>
              <a:rPr kumimoji="0" lang="en-US" sz="2400" b="0" dirty="0">
                <a:latin typeface="Calibri" panose="020F0502020204030204" pitchFamily="34" charset="0"/>
              </a:rPr>
              <a:t> </a:t>
            </a:r>
          </a:p>
        </p:txBody>
      </p:sp>
      <p:sp>
        <p:nvSpPr>
          <p:cNvPr id="25" name="Text Box 66"/>
          <p:cNvSpPr txBox="1">
            <a:spLocks noChangeArrowheads="1"/>
          </p:cNvSpPr>
          <p:nvPr userDrawn="1"/>
        </p:nvSpPr>
        <p:spPr bwMode="auto">
          <a:xfrm>
            <a:off x="444749" y="3794165"/>
            <a:ext cx="2543581" cy="461665"/>
          </a:xfrm>
          <a:prstGeom prst="rect">
            <a:avLst/>
          </a:prstGeom>
          <a:noFill/>
          <a:ln w="9525">
            <a:noFill/>
            <a:miter lim="800000"/>
            <a:headEnd/>
            <a:tailEnd/>
          </a:ln>
        </p:spPr>
        <p:txBody>
          <a:bodyPr wrap="none">
            <a:prstTxWarp prst="textNoShape">
              <a:avLst/>
            </a:prstTxWarp>
            <a:spAutoFit/>
          </a:bodyPr>
          <a:lstStyle/>
          <a:p>
            <a:pPr>
              <a:defRPr/>
            </a:pPr>
            <a:r>
              <a:rPr kumimoji="0" lang="en-US" sz="2400" i="1">
                <a:latin typeface="Calibri" panose="020F0502020204030204" pitchFamily="34" charset="0"/>
              </a:rPr>
              <a:t>Micro Only</a:t>
            </a:r>
            <a:r>
              <a:rPr kumimoji="0" lang="en-US" sz="2400" b="0">
                <a:latin typeface="Calibri" panose="020F0502020204030204" pitchFamily="34" charset="0"/>
              </a:rPr>
              <a:t>  </a:t>
            </a:r>
            <a:r>
              <a:rPr kumimoji="0" lang="en-US" sz="2400">
                <a:latin typeface="Calibri" panose="020F0502020204030204" pitchFamily="34" charset="0"/>
              </a:rPr>
              <a:t>Text</a:t>
            </a:r>
            <a:r>
              <a:rPr kumimoji="0" lang="en-US" sz="2400" b="0">
                <a:latin typeface="Calibri" panose="020F0502020204030204" pitchFamily="34" charset="0"/>
              </a:rPr>
              <a:t> </a:t>
            </a:r>
            <a:r>
              <a:rPr kumimoji="0" lang="en-US" sz="2400" b="0">
                <a:latin typeface="Calibri" panose="020F0502020204030204" pitchFamily="34" charset="0"/>
                <a:ea typeface="Times New Roman" pitchFamily="-110" charset="0"/>
                <a:cs typeface="Times New Roman" pitchFamily="-110" charset="0"/>
              </a:rPr>
              <a:t>—</a:t>
            </a:r>
          </a:p>
        </p:txBody>
      </p:sp>
      <p:sp>
        <p:nvSpPr>
          <p:cNvPr id="26" name="Text Box 67"/>
          <p:cNvSpPr txBox="1">
            <a:spLocks noChangeArrowheads="1"/>
          </p:cNvSpPr>
          <p:nvPr userDrawn="1"/>
        </p:nvSpPr>
        <p:spPr bwMode="auto">
          <a:xfrm>
            <a:off x="2869663" y="3404388"/>
            <a:ext cx="1000402"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a:latin typeface="Calibri" panose="020F0502020204030204" pitchFamily="34" charset="0"/>
              </a:rPr>
              <a:t>Part</a:t>
            </a:r>
            <a:r>
              <a:rPr kumimoji="0" lang="en-US" sz="2400" b="0" dirty="0" smtClean="0">
                <a:latin typeface="Calibri" panose="020F0502020204030204" pitchFamily="34" charset="0"/>
              </a:rPr>
              <a:t>: 6</a:t>
            </a:r>
            <a:endParaRPr kumimoji="0" lang="en-US" sz="2400" b="0" dirty="0">
              <a:latin typeface="Calibri" panose="020F0502020204030204" pitchFamily="34" charset="0"/>
            </a:endParaRPr>
          </a:p>
        </p:txBody>
      </p:sp>
      <p:sp>
        <p:nvSpPr>
          <p:cNvPr id="27" name="Text Box 68"/>
          <p:cNvSpPr txBox="1">
            <a:spLocks noChangeArrowheads="1"/>
          </p:cNvSpPr>
          <p:nvPr userDrawn="1"/>
        </p:nvSpPr>
        <p:spPr bwMode="auto">
          <a:xfrm>
            <a:off x="2869663" y="3794165"/>
            <a:ext cx="1000402"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a:latin typeface="Calibri" panose="020F0502020204030204" pitchFamily="34" charset="0"/>
              </a:rPr>
              <a:t>Part</a:t>
            </a:r>
            <a:r>
              <a:rPr kumimoji="0" lang="en-US" sz="2400" b="0" dirty="0" smtClean="0">
                <a:latin typeface="Calibri" panose="020F0502020204030204" pitchFamily="34" charset="0"/>
              </a:rPr>
              <a:t>: 5</a:t>
            </a:r>
            <a:endParaRPr kumimoji="0" lang="en-US" sz="2400" b="0" dirty="0">
              <a:latin typeface="Calibri" panose="020F0502020204030204" pitchFamily="34" charset="0"/>
            </a:endParaRPr>
          </a:p>
        </p:txBody>
      </p:sp>
      <p:sp>
        <p:nvSpPr>
          <p:cNvPr id="28" name="Text Box 69"/>
          <p:cNvSpPr txBox="1">
            <a:spLocks noChangeArrowheads="1"/>
          </p:cNvSpPr>
          <p:nvPr userDrawn="1"/>
        </p:nvSpPr>
        <p:spPr bwMode="auto">
          <a:xfrm>
            <a:off x="4022372" y="3404388"/>
            <a:ext cx="2151423"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smtClean="0">
                <a:latin typeface="Calibri" panose="020F0502020204030204" pitchFamily="34" charset="0"/>
              </a:rPr>
              <a:t>Special Topic: 4</a:t>
            </a:r>
            <a:endParaRPr kumimoji="0" lang="en-US" sz="2400" b="0" dirty="0">
              <a:latin typeface="Calibri" panose="020F0502020204030204" pitchFamily="34" charset="0"/>
            </a:endParaRPr>
          </a:p>
        </p:txBody>
      </p:sp>
      <p:sp>
        <p:nvSpPr>
          <p:cNvPr id="29" name="Text Box 70"/>
          <p:cNvSpPr txBox="1">
            <a:spLocks noChangeArrowheads="1"/>
          </p:cNvSpPr>
          <p:nvPr userDrawn="1"/>
        </p:nvSpPr>
        <p:spPr bwMode="auto">
          <a:xfrm>
            <a:off x="4022372" y="3794165"/>
            <a:ext cx="2151423"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smtClean="0">
                <a:latin typeface="Calibri" panose="020F0502020204030204" pitchFamily="34" charset="0"/>
              </a:rPr>
              <a:t>Special Topic: 4</a:t>
            </a:r>
            <a:endParaRPr kumimoji="0" lang="en-US" sz="2400" b="0" dirty="0">
              <a:latin typeface="Calibri" panose="020F0502020204030204" pitchFamily="34" charset="0"/>
            </a:endParaRPr>
          </a:p>
        </p:txBody>
      </p:sp>
      <p:sp>
        <p:nvSpPr>
          <p:cNvPr id="30" name="Text Box 143"/>
          <p:cNvSpPr txBox="1">
            <a:spLocks noChangeArrowheads="1"/>
          </p:cNvSpPr>
          <p:nvPr userDrawn="1"/>
        </p:nvSpPr>
        <p:spPr bwMode="auto">
          <a:xfrm>
            <a:off x="436811" y="4190013"/>
            <a:ext cx="2562817" cy="461665"/>
          </a:xfrm>
          <a:prstGeom prst="rect">
            <a:avLst/>
          </a:prstGeom>
          <a:noFill/>
          <a:ln w="9525">
            <a:noFill/>
            <a:miter lim="800000"/>
            <a:headEnd/>
            <a:tailEnd/>
          </a:ln>
        </p:spPr>
        <p:txBody>
          <a:bodyPr wrap="none">
            <a:prstTxWarp prst="textNoShape">
              <a:avLst/>
            </a:prstTxWarp>
            <a:spAutoFit/>
          </a:bodyPr>
          <a:lstStyle/>
          <a:p>
            <a:pPr>
              <a:defRPr/>
            </a:pPr>
            <a:r>
              <a:rPr kumimoji="0" lang="en-US" sz="2400" i="1">
                <a:latin typeface="Calibri" panose="020F0502020204030204" pitchFamily="34" charset="0"/>
              </a:rPr>
              <a:t>Macro Only</a:t>
            </a:r>
            <a:r>
              <a:rPr kumimoji="0" lang="en-US" sz="2400" b="0">
                <a:latin typeface="Calibri" panose="020F0502020204030204" pitchFamily="34" charset="0"/>
              </a:rPr>
              <a:t> </a:t>
            </a:r>
            <a:r>
              <a:rPr kumimoji="0" lang="en-US" sz="2400">
                <a:latin typeface="Calibri" panose="020F0502020204030204" pitchFamily="34" charset="0"/>
              </a:rPr>
              <a:t>Text</a:t>
            </a:r>
            <a:r>
              <a:rPr kumimoji="0" lang="en-US" sz="2400" b="0">
                <a:latin typeface="Calibri" panose="020F0502020204030204" pitchFamily="34" charset="0"/>
              </a:rPr>
              <a:t> </a:t>
            </a:r>
            <a:r>
              <a:rPr kumimoji="0" lang="en-US" sz="2400" b="0">
                <a:latin typeface="Calibri" panose="020F0502020204030204" pitchFamily="34" charset="0"/>
                <a:ea typeface="Times New Roman" pitchFamily="-110" charset="0"/>
                <a:cs typeface="Times New Roman" pitchFamily="-110" charset="0"/>
              </a:rPr>
              <a:t>—</a:t>
            </a:r>
          </a:p>
        </p:txBody>
      </p:sp>
      <p:sp>
        <p:nvSpPr>
          <p:cNvPr id="31" name="Text Box 144"/>
          <p:cNvSpPr txBox="1">
            <a:spLocks noChangeArrowheads="1"/>
          </p:cNvSpPr>
          <p:nvPr userDrawn="1"/>
        </p:nvSpPr>
        <p:spPr bwMode="auto">
          <a:xfrm>
            <a:off x="2861725" y="4190013"/>
            <a:ext cx="1000402"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a:latin typeface="Calibri" panose="020F0502020204030204" pitchFamily="34" charset="0"/>
              </a:rPr>
              <a:t>Part</a:t>
            </a:r>
            <a:r>
              <a:rPr kumimoji="0" lang="en-US" sz="2400" b="0" dirty="0" smtClean="0">
                <a:latin typeface="Calibri" panose="020F0502020204030204" pitchFamily="34" charset="0"/>
              </a:rPr>
              <a:t>: 5</a:t>
            </a:r>
            <a:endParaRPr kumimoji="0" lang="en-US" sz="2400" b="0" dirty="0">
              <a:latin typeface="Calibri" panose="020F0502020204030204" pitchFamily="34" charset="0"/>
            </a:endParaRPr>
          </a:p>
        </p:txBody>
      </p:sp>
      <p:sp>
        <p:nvSpPr>
          <p:cNvPr id="32" name="Text Box 145"/>
          <p:cNvSpPr txBox="1">
            <a:spLocks noChangeArrowheads="1"/>
          </p:cNvSpPr>
          <p:nvPr userDrawn="1"/>
        </p:nvSpPr>
        <p:spPr bwMode="auto">
          <a:xfrm>
            <a:off x="4014434" y="4190013"/>
            <a:ext cx="2082493" cy="461665"/>
          </a:xfrm>
          <a:prstGeom prst="rect">
            <a:avLst/>
          </a:prstGeom>
          <a:noFill/>
          <a:ln w="9525">
            <a:noFill/>
            <a:miter lim="800000"/>
            <a:headEnd/>
            <a:tailEnd/>
          </a:ln>
        </p:spPr>
        <p:txBody>
          <a:bodyPr wrap="none">
            <a:prstTxWarp prst="textNoShape">
              <a:avLst/>
            </a:prstTxWarp>
            <a:spAutoFit/>
          </a:bodyPr>
          <a:lstStyle/>
          <a:p>
            <a:pPr>
              <a:defRPr/>
            </a:pPr>
            <a:r>
              <a:rPr kumimoji="0" lang="en-US" sz="2400" b="0" dirty="0" smtClean="0">
                <a:latin typeface="Calibri" panose="020F0502020204030204" pitchFamily="34" charset="0"/>
              </a:rPr>
              <a:t>Special Topic: 4</a:t>
            </a:r>
            <a:endParaRPr kumimoji="0" lang="en-US" sz="2400" b="0" dirty="0">
              <a:latin typeface="Calibri" panose="020F0502020204030204" pitchFamily="34"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atin typeface="+mj-lt"/>
              </a:defRPr>
            </a:lvl1pPr>
          </a:lstStyle>
          <a:p>
            <a:fld id="{BC5D3987-66B0-2C41-81F1-A4EAC98DBC73}" type="datetimeFigureOut">
              <a:rPr lang="en-US" smtClean="0"/>
              <a:pPr/>
              <a:t>1/10/2014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atin typeface="+mj-lt"/>
              </a:defRPr>
            </a:lvl1pPr>
          </a:lstStyle>
          <a:p>
            <a:endParaRPr lang="en-US"/>
          </a:p>
        </p:txBody>
      </p:sp>
      <p:sp>
        <p:nvSpPr>
          <p:cNvPr id="7" name="Slide Number Placeholder 6"/>
          <p:cNvSpPr>
            <a:spLocks noGrp="1"/>
          </p:cNvSpPr>
          <p:nvPr>
            <p:ph type="sldNum" sz="quarter" idx="12"/>
          </p:nvPr>
        </p:nvSpPr>
        <p:spPr>
          <a:xfrm>
            <a:off x="6461758" y="6208636"/>
            <a:ext cx="2133600" cy="365125"/>
          </a:xfrm>
          <a:prstGeom prst="rect">
            <a:avLst/>
          </a:prstGeom>
        </p:spPr>
        <p:txBody>
          <a:bodyPr/>
          <a:lstStyle>
            <a:lvl1pPr>
              <a:defRPr>
                <a:latin typeface="+mj-lt"/>
              </a:defRPr>
            </a:lvl1pPr>
          </a:lstStyle>
          <a:p>
            <a:fld id="{91819803-0A6A-C64E-BE83-F7980D5F714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mj-l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atin typeface="+mj-lt"/>
              </a:defRPr>
            </a:lvl1pPr>
          </a:lstStyle>
          <a:p>
            <a:fld id="{BC5D3987-66B0-2C41-81F1-A4EAC98DBC73}" type="datetimeFigureOut">
              <a:rPr lang="en-US" smtClean="0"/>
              <a:pPr/>
              <a:t>1/10/2014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atin typeface="+mj-lt"/>
              </a:defRPr>
            </a:lvl1pPr>
          </a:lstStyle>
          <a:p>
            <a:endParaRPr lang="en-US"/>
          </a:p>
        </p:txBody>
      </p:sp>
      <p:sp>
        <p:nvSpPr>
          <p:cNvPr id="7" name="Slide Number Placeholder 6"/>
          <p:cNvSpPr>
            <a:spLocks noGrp="1"/>
          </p:cNvSpPr>
          <p:nvPr>
            <p:ph type="sldNum" sz="quarter" idx="12"/>
          </p:nvPr>
        </p:nvSpPr>
        <p:spPr>
          <a:xfrm>
            <a:off x="6461758" y="6208636"/>
            <a:ext cx="2133600" cy="365125"/>
          </a:xfrm>
          <a:prstGeom prst="rect">
            <a:avLst/>
          </a:prstGeom>
        </p:spPr>
        <p:txBody>
          <a:bodyPr/>
          <a:lstStyle>
            <a:lvl1pPr>
              <a:defRPr>
                <a:latin typeface="+mj-lt"/>
              </a:defRPr>
            </a:lvl1pPr>
          </a:lstStyle>
          <a:p>
            <a:fld id="{91819803-0A6A-C64E-BE83-F7980D5F714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45987" y="272770"/>
            <a:ext cx="7845499" cy="1143000"/>
          </a:xfrm>
          <a:prstGeom prst="rect">
            <a:avLst/>
          </a:prstGeom>
        </p:spPr>
        <p:txBody>
          <a:bodyPr/>
          <a:lstStyle>
            <a:lvl1pPr>
              <a:defRPr>
                <a:latin typeface="+mj-lt"/>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mj-lt"/>
              </a:defRPr>
            </a:lvl1pPr>
          </a:lstStyle>
          <a:p>
            <a:fld id="{BC5D3987-66B0-2C41-81F1-A4EAC98DBC73}" type="datetimeFigureOut">
              <a:rPr lang="en-US" smtClean="0"/>
              <a:pPr/>
              <a:t>1/10/2014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mj-lt"/>
              </a:defRPr>
            </a:lvl1pPr>
          </a:lstStyle>
          <a:p>
            <a:endParaRPr lang="en-US"/>
          </a:p>
        </p:txBody>
      </p:sp>
      <p:sp>
        <p:nvSpPr>
          <p:cNvPr id="6" name="Slide Number Placeholder 5"/>
          <p:cNvSpPr>
            <a:spLocks noGrp="1"/>
          </p:cNvSpPr>
          <p:nvPr>
            <p:ph type="sldNum" sz="quarter" idx="12"/>
          </p:nvPr>
        </p:nvSpPr>
        <p:spPr>
          <a:xfrm>
            <a:off x="6461758" y="6208636"/>
            <a:ext cx="2133600" cy="365125"/>
          </a:xfrm>
          <a:prstGeom prst="rect">
            <a:avLst/>
          </a:prstGeom>
        </p:spPr>
        <p:txBody>
          <a:bodyPr/>
          <a:lstStyle>
            <a:lvl1pPr>
              <a:defRPr>
                <a:latin typeface="+mj-lt"/>
              </a:defRPr>
            </a:lvl1pPr>
          </a:lstStyle>
          <a:p>
            <a:fld id="{91819803-0A6A-C64E-BE83-F7980D5F714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a:latin typeface="+mj-lt"/>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mj-lt"/>
              </a:defRPr>
            </a:lvl1pPr>
          </a:lstStyle>
          <a:p>
            <a:fld id="{BC5D3987-66B0-2C41-81F1-A4EAC98DBC73}" type="datetimeFigureOut">
              <a:rPr lang="en-US" smtClean="0"/>
              <a:pPr/>
              <a:t>1/10/2014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mj-lt"/>
              </a:defRPr>
            </a:lvl1pPr>
          </a:lstStyle>
          <a:p>
            <a:endParaRPr lang="en-US"/>
          </a:p>
        </p:txBody>
      </p:sp>
      <p:sp>
        <p:nvSpPr>
          <p:cNvPr id="6" name="Slide Number Placeholder 5"/>
          <p:cNvSpPr>
            <a:spLocks noGrp="1"/>
          </p:cNvSpPr>
          <p:nvPr>
            <p:ph type="sldNum" sz="quarter" idx="12"/>
          </p:nvPr>
        </p:nvSpPr>
        <p:spPr>
          <a:xfrm>
            <a:off x="6461758" y="6208636"/>
            <a:ext cx="2133600" cy="365125"/>
          </a:xfrm>
          <a:prstGeom prst="rect">
            <a:avLst/>
          </a:prstGeom>
        </p:spPr>
        <p:txBody>
          <a:bodyPr/>
          <a:lstStyle>
            <a:lvl1pPr>
              <a:defRPr>
                <a:latin typeface="+mj-lt"/>
              </a:defRPr>
            </a:lvl1pPr>
          </a:lstStyle>
          <a:p>
            <a:fld id="{91819803-0A6A-C64E-BE83-F7980D5F714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3"/>
          <p:cNvPicPr>
            <a:picLocks noChangeAspect="1" noChangeArrowheads="1"/>
          </p:cNvPicPr>
          <p:nvPr userDrawn="1"/>
        </p:nvPicPr>
        <p:blipFill>
          <a:blip r:embed="rId2">
            <a:extLst>
              <a:ext uri="{BEBA8EAE-BF5A-486C-A8C5-ECC9F3942E4B}">
                <a14:imgProps xmlns:a14="http://schemas.microsoft.com/office/drawing/2010/main">
                  <a14:imgLayer r:embed="rId3">
                    <a14:imgEffect>
                      <a14:artisticTexturizer trans="50000"/>
                    </a14:imgEffect>
                  </a14:imgLayer>
                </a14:imgProps>
              </a:ext>
              <a:ext uri="{28A0092B-C50C-407E-A947-70E740481C1C}">
                <a14:useLocalDpi xmlns:a14="http://schemas.microsoft.com/office/drawing/2010/main" val="0"/>
              </a:ext>
            </a:extLst>
          </a:blip>
          <a:srcRect/>
          <a:stretch>
            <a:fillRect/>
          </a:stretch>
        </p:blipFill>
        <p:spPr bwMode="auto">
          <a:xfrm>
            <a:off x="76200" y="61335"/>
            <a:ext cx="8991600" cy="6524188"/>
          </a:xfrm>
          <a:prstGeom prst="rect">
            <a:avLst/>
          </a:prstGeom>
          <a:noFill/>
          <a:ln>
            <a:noFill/>
          </a:ln>
          <a:effectLst/>
        </p:spPr>
      </p:pic>
      <p:sp>
        <p:nvSpPr>
          <p:cNvPr id="3" name="Rectangle 2"/>
          <p:cNvSpPr/>
          <p:nvPr userDrawn="1"/>
        </p:nvSpPr>
        <p:spPr>
          <a:xfrm>
            <a:off x="482801" y="490118"/>
            <a:ext cx="8178394" cy="1104596"/>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655042" y="676959"/>
            <a:ext cx="7772400" cy="742188"/>
          </a:xfrm>
          <a:prstGeom prst="rect">
            <a:avLst/>
          </a:prstGeom>
        </p:spPr>
        <p:txBody>
          <a:bodyPr/>
          <a:lstStyle>
            <a:lvl1pPr>
              <a:defRPr b="0" i="1" baseline="0">
                <a:solidFill>
                  <a:schemeClr val="tx1"/>
                </a:solidFill>
                <a:latin typeface="+mn-lt"/>
                <a:cs typeface="Times New Roman" pitchFamily="18" charset="0"/>
              </a:defRPr>
            </a:lvl1pPr>
          </a:lstStyle>
          <a:p>
            <a:r>
              <a:rPr lang="en-US" smtClean="0"/>
              <a:t>Click to edit Master title style</a:t>
            </a:r>
            <a:endParaRPr lang="en-US" dirty="0"/>
          </a:p>
        </p:txBody>
      </p:sp>
      <p:sp>
        <p:nvSpPr>
          <p:cNvPr id="8" name="Rectangle 7"/>
          <p:cNvSpPr/>
          <p:nvPr userDrawn="1"/>
        </p:nvSpPr>
        <p:spPr>
          <a:xfrm>
            <a:off x="65218" y="5654117"/>
            <a:ext cx="1004785" cy="926755"/>
          </a:xfrm>
          <a:prstGeom prst="rect">
            <a:avLst/>
          </a:prstGeom>
          <a:solidFill>
            <a:schemeClr val="bg1"/>
          </a:solidFill>
          <a:ln>
            <a:solidFill>
              <a:schemeClr val="tx1"/>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solidFill>
                <a:schemeClr val="tx1"/>
              </a:solidFill>
            </a:endParaRPr>
          </a:p>
        </p:txBody>
      </p:sp>
      <p:sp>
        <p:nvSpPr>
          <p:cNvPr id="9" name="TextBox 8"/>
          <p:cNvSpPr txBox="1"/>
          <p:nvPr userDrawn="1"/>
        </p:nvSpPr>
        <p:spPr>
          <a:xfrm>
            <a:off x="196405" y="5661151"/>
            <a:ext cx="739306" cy="461665"/>
          </a:xfrm>
          <a:prstGeom prst="rect">
            <a:avLst/>
          </a:prstGeom>
          <a:noFill/>
          <a:ln>
            <a:noFill/>
          </a:ln>
        </p:spPr>
        <p:txBody>
          <a:bodyPr wrap="none" rtlCol="0">
            <a:spAutoFit/>
          </a:bodyPr>
          <a:lstStyle/>
          <a:p>
            <a:pPr algn="ctr">
              <a:spcBef>
                <a:spcPts val="0"/>
              </a:spcBef>
            </a:pPr>
            <a:r>
              <a:rPr lang="en-US" sz="2400" b="1" i="1" dirty="0" smtClean="0">
                <a:solidFill>
                  <a:schemeClr val="tx1"/>
                </a:solidFill>
                <a:latin typeface="Calibri" panose="020F0502020204030204" pitchFamily="34" charset="0"/>
                <a:cs typeface="Times New Roman" pitchFamily="18" charset="0"/>
              </a:rPr>
              <a:t>15</a:t>
            </a:r>
            <a:r>
              <a:rPr lang="en-US" sz="2400" b="1" i="1" baseline="30000" dirty="0" smtClean="0">
                <a:solidFill>
                  <a:schemeClr val="tx1"/>
                </a:solidFill>
                <a:latin typeface="Calibri" panose="020F0502020204030204" pitchFamily="34" charset="0"/>
                <a:cs typeface="Times New Roman" pitchFamily="18" charset="0"/>
              </a:rPr>
              <a:t>th</a:t>
            </a:r>
            <a:r>
              <a:rPr lang="en-US" sz="2400" b="1" i="1" dirty="0" smtClean="0">
                <a:solidFill>
                  <a:schemeClr val="tx1"/>
                </a:solidFill>
                <a:latin typeface="Calibri" panose="020F0502020204030204" pitchFamily="34" charset="0"/>
                <a:cs typeface="Times New Roman" pitchFamily="18" charset="0"/>
              </a:rPr>
              <a:t> </a:t>
            </a:r>
          </a:p>
        </p:txBody>
      </p:sp>
      <p:sp>
        <p:nvSpPr>
          <p:cNvPr id="10" name="TextBox 9"/>
          <p:cNvSpPr txBox="1"/>
          <p:nvPr userDrawn="1"/>
        </p:nvSpPr>
        <p:spPr>
          <a:xfrm>
            <a:off x="181429" y="5932848"/>
            <a:ext cx="708848" cy="307777"/>
          </a:xfrm>
          <a:prstGeom prst="rect">
            <a:avLst/>
          </a:prstGeom>
          <a:noFill/>
          <a:ln>
            <a:noFill/>
          </a:ln>
        </p:spPr>
        <p:txBody>
          <a:bodyPr wrap="none" rtlCol="0">
            <a:spAutoFit/>
          </a:bodyPr>
          <a:lstStyle/>
          <a:p>
            <a:pPr algn="ctr">
              <a:spcBef>
                <a:spcPts val="0"/>
              </a:spcBef>
            </a:pPr>
            <a:r>
              <a:rPr lang="en-US" sz="1400" b="1" i="1" dirty="0" smtClean="0">
                <a:solidFill>
                  <a:schemeClr val="tx1"/>
                </a:solidFill>
                <a:latin typeface="Calibri" panose="020F0502020204030204" pitchFamily="34" charset="0"/>
                <a:cs typeface="Times New Roman" pitchFamily="18" charset="0"/>
              </a:rPr>
              <a:t>edition</a:t>
            </a:r>
            <a:endParaRPr lang="en-US" sz="1400" b="1" i="1" dirty="0">
              <a:solidFill>
                <a:schemeClr val="tx1"/>
              </a:solidFill>
              <a:latin typeface="Calibri" panose="020F0502020204030204" pitchFamily="34" charset="0"/>
              <a:cs typeface="Times New Roman" pitchFamily="18" charset="0"/>
            </a:endParaRPr>
          </a:p>
        </p:txBody>
      </p:sp>
      <p:cxnSp>
        <p:nvCxnSpPr>
          <p:cNvPr id="11" name="Straight Connector 10"/>
          <p:cNvCxnSpPr/>
          <p:nvPr userDrawn="1"/>
        </p:nvCxnSpPr>
        <p:spPr>
          <a:xfrm>
            <a:off x="206672" y="6204876"/>
            <a:ext cx="650342"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79565" y="6196796"/>
            <a:ext cx="1046976" cy="338554"/>
          </a:xfrm>
          <a:prstGeom prst="rect">
            <a:avLst/>
          </a:prstGeom>
          <a:noFill/>
          <a:ln>
            <a:noFill/>
          </a:ln>
        </p:spPr>
        <p:txBody>
          <a:bodyPr wrap="square" rtlCol="0">
            <a:spAutoFit/>
          </a:bodyPr>
          <a:lstStyle/>
          <a:p>
            <a:pPr algn="l">
              <a:spcBef>
                <a:spcPts val="0"/>
              </a:spcBef>
            </a:pPr>
            <a:r>
              <a:rPr lang="en-US" sz="800" b="1" i="1" dirty="0" err="1" smtClean="0">
                <a:solidFill>
                  <a:schemeClr val="tx1"/>
                </a:solidFill>
                <a:latin typeface="Calibri" panose="020F0502020204030204" pitchFamily="34" charset="0"/>
                <a:cs typeface="Times New Roman" pitchFamily="18" charset="0"/>
              </a:rPr>
              <a:t>Gwartney</a:t>
            </a:r>
            <a:r>
              <a:rPr lang="en-US" sz="800" b="1" i="1" dirty="0" smtClean="0">
                <a:solidFill>
                  <a:schemeClr val="tx1"/>
                </a:solidFill>
                <a:latin typeface="Calibri" panose="020F0502020204030204" pitchFamily="34" charset="0"/>
                <a:cs typeface="Times New Roman" pitchFamily="18" charset="0"/>
              </a:rPr>
              <a:t>-Stroup</a:t>
            </a:r>
          </a:p>
          <a:p>
            <a:pPr algn="l">
              <a:spcBef>
                <a:spcPts val="0"/>
              </a:spcBef>
            </a:pPr>
            <a:r>
              <a:rPr lang="en-US" sz="800" b="1" i="1" dirty="0" err="1" smtClean="0">
                <a:solidFill>
                  <a:schemeClr val="tx1"/>
                </a:solidFill>
                <a:latin typeface="Calibri" panose="020F0502020204030204" pitchFamily="34" charset="0"/>
                <a:cs typeface="Times New Roman" pitchFamily="18" charset="0"/>
              </a:rPr>
              <a:t>Sobel</a:t>
            </a:r>
            <a:r>
              <a:rPr lang="en-US" sz="800" b="1" i="1" dirty="0" smtClean="0">
                <a:solidFill>
                  <a:schemeClr val="tx1"/>
                </a:solidFill>
                <a:latin typeface="Calibri" panose="020F0502020204030204" pitchFamily="34" charset="0"/>
                <a:cs typeface="Times New Roman" pitchFamily="18" charset="0"/>
              </a:rPr>
              <a:t>-Macpherson</a:t>
            </a:r>
            <a:endParaRPr lang="en-US" sz="800" b="1" i="1" dirty="0">
              <a:solidFill>
                <a:schemeClr val="tx1"/>
              </a:solidFill>
              <a:latin typeface="Calibri" panose="020F0502020204030204" pitchFamily="34" charset="0"/>
              <a:cs typeface="Times New Roman" pitchFamily="18" charset="0"/>
            </a:endParaRPr>
          </a:p>
        </p:txBody>
      </p:sp>
    </p:spTree>
    <p:extLst>
      <p:ext uri="{BB962C8B-B14F-4D97-AF65-F5344CB8AC3E}">
        <p14:creationId xmlns:p14="http://schemas.microsoft.com/office/powerpoint/2010/main" val="2825523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0" name="Rounded Rectangle 19"/>
          <p:cNvSpPr/>
          <p:nvPr userDrawn="1"/>
        </p:nvSpPr>
        <p:spPr>
          <a:xfrm>
            <a:off x="91440" y="1082081"/>
            <a:ext cx="8932985" cy="5508914"/>
          </a:xfrm>
          <a:prstGeom prst="roundRect">
            <a:avLst>
              <a:gd name="adj" fmla="val 3590"/>
            </a:avLst>
          </a:prstGeom>
          <a:solidFill>
            <a:srgbClr val="F1F1E3"/>
          </a:solidFill>
          <a:ln w="12700">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569" y="424413"/>
            <a:ext cx="8904855" cy="657667"/>
          </a:xfrm>
          <a:prstGeom prst="rect">
            <a:avLst/>
          </a:prstGeom>
        </p:spPr>
        <p:txBody>
          <a:bodyPr/>
          <a:lstStyle>
            <a:lvl1pPr algn="l">
              <a:defRPr sz="3800" b="0">
                <a:solidFill>
                  <a:schemeClr val="tx1"/>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0675" y="1243583"/>
            <a:ext cx="8820445" cy="4692983"/>
          </a:xfrm>
          <a:prstGeom prst="rect">
            <a:avLst/>
          </a:prstGeom>
        </p:spPr>
        <p:txBody>
          <a:bodyPr/>
          <a:lstStyle>
            <a:lvl1pPr>
              <a:defRPr sz="2800">
                <a:solidFill>
                  <a:schemeClr val="tx1"/>
                </a:solidFill>
                <a:latin typeface="+mj-lt"/>
                <a:cs typeface="Times New Roman" pitchFamily="18" charset="0"/>
              </a:defRPr>
            </a:lvl1pPr>
            <a:lvl2pPr marL="742950" indent="-285750">
              <a:buFont typeface="Arial" pitchFamily="34" charset="0"/>
              <a:buChar char="•"/>
              <a:defRPr sz="2600">
                <a:solidFill>
                  <a:schemeClr val="tx1"/>
                </a:solidFill>
                <a:latin typeface="+mj-lt"/>
                <a:cs typeface="Times New Roman" pitchFamily="18" charset="0"/>
              </a:defRPr>
            </a:lvl2pPr>
            <a:lvl3pPr marL="1143000" indent="-228600">
              <a:buFont typeface="Arial" pitchFamily="34" charset="0"/>
              <a:buChar char="•"/>
              <a:defRPr sz="2600">
                <a:solidFill>
                  <a:schemeClr val="tx1"/>
                </a:solidFill>
                <a:latin typeface="+mj-lt"/>
                <a:cs typeface="Times New Roman" pitchFamily="18" charset="0"/>
              </a:defRPr>
            </a:lvl3pPr>
            <a:lvl4pPr marL="1600200" indent="-228600">
              <a:buFont typeface="Arial" pitchFamily="34" charset="0"/>
              <a:buChar char="•"/>
              <a:defRPr sz="2600">
                <a:solidFill>
                  <a:schemeClr val="tx1"/>
                </a:solidFill>
                <a:latin typeface="+mj-lt"/>
                <a:cs typeface="Times New Roman" pitchFamily="18" charset="0"/>
              </a:defRPr>
            </a:lvl4pPr>
            <a:lvl5pPr marL="2057400" indent="-228600">
              <a:buFont typeface="Arial" pitchFamily="34" charset="0"/>
              <a:buChar char="•"/>
              <a:defRPr sz="2600">
                <a:solidFill>
                  <a:schemeClr val="tx1"/>
                </a:solidFill>
                <a:latin typeface="+mj-lt"/>
                <a:cs typeface="Times New Roman"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4" name="Group 3"/>
          <p:cNvGrpSpPr/>
          <p:nvPr userDrawn="1"/>
        </p:nvGrpSpPr>
        <p:grpSpPr>
          <a:xfrm>
            <a:off x="8082677" y="50667"/>
            <a:ext cx="1061323" cy="926755"/>
            <a:chOff x="14013" y="5924772"/>
            <a:chExt cx="1061323" cy="926755"/>
          </a:xfrm>
        </p:grpSpPr>
        <p:sp>
          <p:nvSpPr>
            <p:cNvPr id="14" name="Rectangle 13"/>
            <p:cNvSpPr/>
            <p:nvPr userDrawn="1"/>
          </p:nvSpPr>
          <p:spPr>
            <a:xfrm>
              <a:off x="14013" y="5924772"/>
              <a:ext cx="1004785" cy="926755"/>
            </a:xfrm>
            <a:prstGeom prst="rect">
              <a:avLst/>
            </a:prstGeom>
            <a:solidFill>
              <a:schemeClr val="tx1"/>
            </a:solidFill>
            <a:ln>
              <a:solidFill>
                <a:schemeClr val="tx1"/>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solidFill>
                  <a:schemeClr val="tx1"/>
                </a:solidFill>
              </a:endParaRPr>
            </a:p>
          </p:txBody>
        </p:sp>
        <p:sp>
          <p:nvSpPr>
            <p:cNvPr id="15" name="TextBox 14"/>
            <p:cNvSpPr txBox="1"/>
            <p:nvPr userDrawn="1"/>
          </p:nvSpPr>
          <p:spPr>
            <a:xfrm>
              <a:off x="137885" y="5939121"/>
              <a:ext cx="739306" cy="461665"/>
            </a:xfrm>
            <a:prstGeom prst="rect">
              <a:avLst/>
            </a:prstGeom>
            <a:noFill/>
            <a:ln>
              <a:noFill/>
            </a:ln>
          </p:spPr>
          <p:txBody>
            <a:bodyPr wrap="none" rtlCol="0">
              <a:spAutoFit/>
            </a:bodyPr>
            <a:lstStyle/>
            <a:p>
              <a:pPr algn="ctr">
                <a:spcBef>
                  <a:spcPts val="0"/>
                </a:spcBef>
              </a:pPr>
              <a:r>
                <a:rPr lang="en-US" sz="2400" b="1" i="1" dirty="0" smtClean="0">
                  <a:solidFill>
                    <a:schemeClr val="bg1"/>
                  </a:solidFill>
                  <a:latin typeface="Calibri" panose="020F0502020204030204" pitchFamily="34" charset="0"/>
                  <a:cs typeface="Times New Roman" pitchFamily="18" charset="0"/>
                </a:rPr>
                <a:t>15</a:t>
              </a:r>
              <a:r>
                <a:rPr lang="en-US" sz="2400" b="1" i="1" baseline="30000" dirty="0" smtClean="0">
                  <a:solidFill>
                    <a:schemeClr val="bg1"/>
                  </a:solidFill>
                  <a:latin typeface="Calibri" panose="020F0502020204030204" pitchFamily="34" charset="0"/>
                  <a:cs typeface="Times New Roman" pitchFamily="18" charset="0"/>
                </a:rPr>
                <a:t>th</a:t>
              </a:r>
              <a:r>
                <a:rPr lang="en-US" sz="2400" b="1" i="1" dirty="0" smtClean="0">
                  <a:solidFill>
                    <a:schemeClr val="bg1"/>
                  </a:solidFill>
                  <a:latin typeface="Calibri" panose="020F0502020204030204" pitchFamily="34" charset="0"/>
                  <a:cs typeface="Times New Roman" pitchFamily="18" charset="0"/>
                </a:rPr>
                <a:t> </a:t>
              </a:r>
            </a:p>
          </p:txBody>
        </p:sp>
        <p:sp>
          <p:nvSpPr>
            <p:cNvPr id="16" name="TextBox 15"/>
            <p:cNvSpPr txBox="1"/>
            <p:nvPr userDrawn="1"/>
          </p:nvSpPr>
          <p:spPr>
            <a:xfrm>
              <a:off x="122909" y="6210818"/>
              <a:ext cx="708848" cy="307777"/>
            </a:xfrm>
            <a:prstGeom prst="rect">
              <a:avLst/>
            </a:prstGeom>
            <a:noFill/>
            <a:ln>
              <a:noFill/>
            </a:ln>
          </p:spPr>
          <p:txBody>
            <a:bodyPr wrap="none" rtlCol="0">
              <a:spAutoFit/>
            </a:bodyPr>
            <a:lstStyle/>
            <a:p>
              <a:pPr algn="ctr">
                <a:spcBef>
                  <a:spcPts val="0"/>
                </a:spcBef>
              </a:pPr>
              <a:r>
                <a:rPr lang="en-US" sz="1400" b="1" i="1" dirty="0" smtClean="0">
                  <a:solidFill>
                    <a:schemeClr val="bg1"/>
                  </a:solidFill>
                  <a:latin typeface="Calibri" panose="020F0502020204030204" pitchFamily="34" charset="0"/>
                  <a:cs typeface="Times New Roman" pitchFamily="18" charset="0"/>
                </a:rPr>
                <a:t>edition</a:t>
              </a:r>
              <a:endParaRPr lang="en-US" sz="1400" b="1" i="1" dirty="0">
                <a:solidFill>
                  <a:schemeClr val="bg1"/>
                </a:solidFill>
                <a:latin typeface="Calibri" panose="020F0502020204030204" pitchFamily="34" charset="0"/>
                <a:cs typeface="Times New Roman" pitchFamily="18" charset="0"/>
              </a:endParaRPr>
            </a:p>
          </p:txBody>
        </p:sp>
        <p:cxnSp>
          <p:nvCxnSpPr>
            <p:cNvPr id="17" name="Straight Connector 16"/>
            <p:cNvCxnSpPr/>
            <p:nvPr userDrawn="1"/>
          </p:nvCxnSpPr>
          <p:spPr>
            <a:xfrm>
              <a:off x="162782" y="6475531"/>
              <a:ext cx="65034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userDrawn="1"/>
          </p:nvSpPr>
          <p:spPr>
            <a:xfrm>
              <a:off x="28360" y="6460136"/>
              <a:ext cx="1046976" cy="338554"/>
            </a:xfrm>
            <a:prstGeom prst="rect">
              <a:avLst/>
            </a:prstGeom>
            <a:noFill/>
            <a:ln>
              <a:noFill/>
            </a:ln>
          </p:spPr>
          <p:txBody>
            <a:bodyPr wrap="square" rtlCol="0">
              <a:spAutoFit/>
            </a:bodyPr>
            <a:lstStyle/>
            <a:p>
              <a:pPr algn="l">
                <a:spcBef>
                  <a:spcPts val="0"/>
                </a:spcBef>
              </a:pPr>
              <a:r>
                <a:rPr lang="en-US" sz="800" b="1" i="1" dirty="0" err="1" smtClean="0">
                  <a:solidFill>
                    <a:schemeClr val="bg1"/>
                  </a:solidFill>
                  <a:latin typeface="Calibri" panose="020F0502020204030204" pitchFamily="34" charset="0"/>
                  <a:cs typeface="Times New Roman" pitchFamily="18" charset="0"/>
                </a:rPr>
                <a:t>Gwartney</a:t>
              </a:r>
              <a:r>
                <a:rPr lang="en-US" sz="800" b="1" i="1" dirty="0" smtClean="0">
                  <a:solidFill>
                    <a:schemeClr val="bg1"/>
                  </a:solidFill>
                  <a:latin typeface="Calibri" panose="020F0502020204030204" pitchFamily="34" charset="0"/>
                  <a:cs typeface="Times New Roman" pitchFamily="18" charset="0"/>
                </a:rPr>
                <a:t>-Stroup</a:t>
              </a:r>
            </a:p>
            <a:p>
              <a:pPr algn="l">
                <a:spcBef>
                  <a:spcPts val="0"/>
                </a:spcBef>
              </a:pPr>
              <a:r>
                <a:rPr lang="en-US" sz="800" b="1" i="1" dirty="0" err="1" smtClean="0">
                  <a:solidFill>
                    <a:schemeClr val="bg1"/>
                  </a:solidFill>
                  <a:latin typeface="Calibri" panose="020F0502020204030204" pitchFamily="34" charset="0"/>
                  <a:cs typeface="Times New Roman" pitchFamily="18" charset="0"/>
                </a:rPr>
                <a:t>Sobel</a:t>
              </a:r>
              <a:r>
                <a:rPr lang="en-US" sz="800" b="1" i="1" dirty="0" smtClean="0">
                  <a:solidFill>
                    <a:schemeClr val="bg1"/>
                  </a:solidFill>
                  <a:latin typeface="Calibri" panose="020F0502020204030204" pitchFamily="34" charset="0"/>
                  <a:cs typeface="Times New Roman" pitchFamily="18" charset="0"/>
                </a:rPr>
                <a:t>-Macpherson</a:t>
              </a:r>
              <a:endParaRPr lang="en-US" sz="800" b="1" i="1" dirty="0">
                <a:solidFill>
                  <a:schemeClr val="bg1"/>
                </a:solidFill>
                <a:latin typeface="Calibri" panose="020F0502020204030204" pitchFamily="34" charset="0"/>
                <a:cs typeface="Times New Roman" pitchFamily="18" charset="0"/>
              </a:endParaRPr>
            </a:p>
          </p:txBody>
        </p:sp>
      </p:gr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9569" y="270798"/>
            <a:ext cx="8904855" cy="657667"/>
          </a:xfrm>
          <a:prstGeom prst="rect">
            <a:avLst/>
          </a:prstGeom>
        </p:spPr>
        <p:txBody>
          <a:bodyPr/>
          <a:lstStyle>
            <a:lvl1pPr algn="l">
              <a:defRPr sz="3800">
                <a:solidFill>
                  <a:schemeClr val="tx1"/>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0675" y="1062111"/>
            <a:ext cx="8820445" cy="4874456"/>
          </a:xfrm>
          <a:prstGeom prst="rect">
            <a:avLst/>
          </a:prstGeom>
        </p:spPr>
        <p:txBody>
          <a:bodyPr/>
          <a:lstStyle>
            <a:lvl1pPr>
              <a:defRPr sz="2800">
                <a:solidFill>
                  <a:schemeClr val="tx2"/>
                </a:solidFill>
                <a:latin typeface="+mj-lt"/>
                <a:cs typeface="Times New Roman" pitchFamily="18" charset="0"/>
              </a:defRPr>
            </a:lvl1pPr>
            <a:lvl2pPr marL="742950" indent="-285750">
              <a:buFont typeface="Arial" pitchFamily="34" charset="0"/>
              <a:buChar char="•"/>
              <a:defRPr sz="2600">
                <a:solidFill>
                  <a:schemeClr val="tx2"/>
                </a:solidFill>
                <a:latin typeface="+mj-lt"/>
                <a:cs typeface="Times New Roman" pitchFamily="18" charset="0"/>
              </a:defRPr>
            </a:lvl2pPr>
            <a:lvl3pPr marL="1143000" indent="-228600">
              <a:buFont typeface="Arial" pitchFamily="34" charset="0"/>
              <a:buChar char="•"/>
              <a:defRPr sz="2600">
                <a:solidFill>
                  <a:schemeClr val="tx2"/>
                </a:solidFill>
                <a:latin typeface="+mj-lt"/>
                <a:cs typeface="Times New Roman" pitchFamily="18" charset="0"/>
              </a:defRPr>
            </a:lvl3pPr>
            <a:lvl4pPr marL="1600200" indent="-228600">
              <a:buFont typeface="Arial" pitchFamily="34" charset="0"/>
              <a:buChar char="•"/>
              <a:defRPr sz="2600">
                <a:solidFill>
                  <a:schemeClr val="tx2"/>
                </a:solidFill>
                <a:latin typeface="+mj-lt"/>
                <a:cs typeface="Times New Roman" pitchFamily="18" charset="0"/>
              </a:defRPr>
            </a:lvl4pPr>
            <a:lvl5pPr marL="2057400" indent="-228600">
              <a:buFont typeface="Arial" pitchFamily="34" charset="0"/>
              <a:buChar char="•"/>
              <a:defRPr sz="2600">
                <a:solidFill>
                  <a:schemeClr val="tx2"/>
                </a:solidFill>
                <a:latin typeface="+mj-lt"/>
                <a:cs typeface="Times New Roman"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8"/>
          <p:cNvSpPr/>
          <p:nvPr userDrawn="1"/>
        </p:nvSpPr>
        <p:spPr>
          <a:xfrm>
            <a:off x="14014" y="5924772"/>
            <a:ext cx="956938" cy="926755"/>
          </a:xfrm>
          <a:prstGeom prst="rect">
            <a:avLst/>
          </a:prstGeom>
          <a:solidFill>
            <a:schemeClr val="tx1"/>
          </a:solidFill>
          <a:ln>
            <a:solidFill>
              <a:schemeClr val="tx1"/>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solidFill>
                <a:schemeClr val="tx1"/>
              </a:solidFill>
            </a:endParaRPr>
          </a:p>
        </p:txBody>
      </p:sp>
      <p:sp>
        <p:nvSpPr>
          <p:cNvPr id="10" name="TextBox 9"/>
          <p:cNvSpPr txBox="1"/>
          <p:nvPr userDrawn="1"/>
        </p:nvSpPr>
        <p:spPr>
          <a:xfrm>
            <a:off x="137885" y="5939121"/>
            <a:ext cx="739306" cy="461665"/>
          </a:xfrm>
          <a:prstGeom prst="rect">
            <a:avLst/>
          </a:prstGeom>
          <a:noFill/>
          <a:ln>
            <a:noFill/>
          </a:ln>
        </p:spPr>
        <p:txBody>
          <a:bodyPr wrap="none" rtlCol="0">
            <a:spAutoFit/>
          </a:bodyPr>
          <a:lstStyle/>
          <a:p>
            <a:pPr algn="ctr">
              <a:spcBef>
                <a:spcPts val="0"/>
              </a:spcBef>
            </a:pPr>
            <a:r>
              <a:rPr lang="en-US" sz="2400" b="1" i="1" dirty="0" smtClean="0">
                <a:solidFill>
                  <a:schemeClr val="bg1"/>
                </a:solidFill>
                <a:latin typeface="Calibri" panose="020F0502020204030204" pitchFamily="34" charset="0"/>
                <a:cs typeface="Times New Roman" pitchFamily="18" charset="0"/>
              </a:rPr>
              <a:t>15</a:t>
            </a:r>
            <a:r>
              <a:rPr lang="en-US" sz="2400" b="1" i="1" baseline="30000" dirty="0" smtClean="0">
                <a:solidFill>
                  <a:schemeClr val="bg1"/>
                </a:solidFill>
                <a:latin typeface="Calibri" panose="020F0502020204030204" pitchFamily="34" charset="0"/>
                <a:cs typeface="Times New Roman" pitchFamily="18" charset="0"/>
              </a:rPr>
              <a:t>th</a:t>
            </a:r>
            <a:r>
              <a:rPr lang="en-US" sz="2400" b="1" i="1" dirty="0" smtClean="0">
                <a:solidFill>
                  <a:schemeClr val="bg1"/>
                </a:solidFill>
                <a:latin typeface="Calibri" panose="020F0502020204030204" pitchFamily="34" charset="0"/>
                <a:cs typeface="Times New Roman" pitchFamily="18" charset="0"/>
              </a:rPr>
              <a:t> </a:t>
            </a:r>
          </a:p>
        </p:txBody>
      </p:sp>
      <p:sp>
        <p:nvSpPr>
          <p:cNvPr id="11" name="TextBox 10"/>
          <p:cNvSpPr txBox="1"/>
          <p:nvPr userDrawn="1"/>
        </p:nvSpPr>
        <p:spPr>
          <a:xfrm>
            <a:off x="122909" y="6210818"/>
            <a:ext cx="708848" cy="307777"/>
          </a:xfrm>
          <a:prstGeom prst="rect">
            <a:avLst/>
          </a:prstGeom>
          <a:noFill/>
          <a:ln>
            <a:noFill/>
          </a:ln>
        </p:spPr>
        <p:txBody>
          <a:bodyPr wrap="none" rtlCol="0">
            <a:spAutoFit/>
          </a:bodyPr>
          <a:lstStyle/>
          <a:p>
            <a:pPr algn="ctr">
              <a:spcBef>
                <a:spcPts val="0"/>
              </a:spcBef>
            </a:pPr>
            <a:r>
              <a:rPr lang="en-US" sz="1400" b="1" i="1" dirty="0" smtClean="0">
                <a:solidFill>
                  <a:schemeClr val="bg1"/>
                </a:solidFill>
                <a:latin typeface="Calibri" panose="020F0502020204030204" pitchFamily="34" charset="0"/>
                <a:cs typeface="Times New Roman" pitchFamily="18" charset="0"/>
              </a:rPr>
              <a:t>edition</a:t>
            </a:r>
            <a:endParaRPr lang="en-US" sz="1400" b="1" i="1" dirty="0">
              <a:solidFill>
                <a:schemeClr val="bg1"/>
              </a:solidFill>
              <a:latin typeface="Calibri" panose="020F0502020204030204" pitchFamily="34" charset="0"/>
              <a:cs typeface="Times New Roman" pitchFamily="18" charset="0"/>
            </a:endParaRPr>
          </a:p>
        </p:txBody>
      </p:sp>
      <p:cxnSp>
        <p:nvCxnSpPr>
          <p:cNvPr id="12" name="Straight Connector 11"/>
          <p:cNvCxnSpPr/>
          <p:nvPr userDrawn="1"/>
        </p:nvCxnSpPr>
        <p:spPr>
          <a:xfrm>
            <a:off x="162782" y="6475531"/>
            <a:ext cx="65034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28360" y="6460136"/>
            <a:ext cx="1046976" cy="338554"/>
          </a:xfrm>
          <a:prstGeom prst="rect">
            <a:avLst/>
          </a:prstGeom>
          <a:noFill/>
          <a:ln>
            <a:noFill/>
          </a:ln>
        </p:spPr>
        <p:txBody>
          <a:bodyPr wrap="square" rtlCol="0">
            <a:spAutoFit/>
          </a:bodyPr>
          <a:lstStyle/>
          <a:p>
            <a:pPr algn="l">
              <a:spcBef>
                <a:spcPts val="0"/>
              </a:spcBef>
            </a:pPr>
            <a:r>
              <a:rPr lang="en-US" sz="800" b="1" i="1" dirty="0" err="1" smtClean="0">
                <a:solidFill>
                  <a:schemeClr val="bg1"/>
                </a:solidFill>
                <a:latin typeface="Calibri" panose="020F0502020204030204" pitchFamily="34" charset="0"/>
                <a:cs typeface="Times New Roman" pitchFamily="18" charset="0"/>
              </a:rPr>
              <a:t>Gwartney</a:t>
            </a:r>
            <a:r>
              <a:rPr lang="en-US" sz="800" b="1" i="1" dirty="0" smtClean="0">
                <a:solidFill>
                  <a:schemeClr val="bg1"/>
                </a:solidFill>
                <a:latin typeface="Calibri" panose="020F0502020204030204" pitchFamily="34" charset="0"/>
                <a:cs typeface="Times New Roman" pitchFamily="18" charset="0"/>
              </a:rPr>
              <a:t>-Stroup</a:t>
            </a:r>
          </a:p>
          <a:p>
            <a:pPr algn="l">
              <a:spcBef>
                <a:spcPts val="0"/>
              </a:spcBef>
            </a:pPr>
            <a:r>
              <a:rPr lang="en-US" sz="800" b="1" i="1" dirty="0" err="1" smtClean="0">
                <a:solidFill>
                  <a:schemeClr val="bg1"/>
                </a:solidFill>
                <a:latin typeface="Calibri" panose="020F0502020204030204" pitchFamily="34" charset="0"/>
                <a:cs typeface="Times New Roman" pitchFamily="18" charset="0"/>
              </a:rPr>
              <a:t>Sobel</a:t>
            </a:r>
            <a:r>
              <a:rPr lang="en-US" sz="800" b="1" i="1" dirty="0" smtClean="0">
                <a:solidFill>
                  <a:schemeClr val="bg1"/>
                </a:solidFill>
                <a:latin typeface="Calibri" panose="020F0502020204030204" pitchFamily="34" charset="0"/>
                <a:cs typeface="Times New Roman" pitchFamily="18" charset="0"/>
              </a:rPr>
              <a:t>-Macpherson</a:t>
            </a:r>
            <a:endParaRPr lang="en-US" sz="800" b="1" i="1" dirty="0">
              <a:solidFill>
                <a:schemeClr val="bg1"/>
              </a:solidFill>
              <a:latin typeface="Calibri" panose="020F0502020204030204" pitchFamily="34" charset="0"/>
              <a:cs typeface="Times New Roman" pitchFamily="18" charset="0"/>
            </a:endParaRPr>
          </a:p>
        </p:txBody>
      </p:sp>
    </p:spTree>
    <p:extLst>
      <p:ext uri="{BB962C8B-B14F-4D97-AF65-F5344CB8AC3E}">
        <p14:creationId xmlns:p14="http://schemas.microsoft.com/office/powerpoint/2010/main" val="18461712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C5D3987-66B0-2C41-81F1-A4EAC98DBC73}" type="datetimeFigureOut">
              <a:rPr lang="en-US" smtClean="0"/>
              <a:pPr/>
              <a:t>1/10/2014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61758" y="6208636"/>
            <a:ext cx="2133600" cy="365125"/>
          </a:xfrm>
          <a:prstGeom prst="rect">
            <a:avLst/>
          </a:prstGeom>
        </p:spPr>
        <p:txBody>
          <a:bodyPr/>
          <a:lstStyle/>
          <a:p>
            <a:fld id="{91819803-0A6A-C64E-BE83-F7980D5F714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00458" y="294716"/>
            <a:ext cx="7845499" cy="1143000"/>
          </a:xfrm>
          <a:prstGeom prst="rect">
            <a:avLst/>
          </a:prstGeo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C5D3987-66B0-2C41-81F1-A4EAC98DBC73}" type="datetimeFigureOut">
              <a:rPr lang="en-US" smtClean="0"/>
              <a:pPr/>
              <a:t>1/10/2014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61758" y="6208636"/>
            <a:ext cx="2133600" cy="365125"/>
          </a:xfrm>
          <a:prstGeom prst="rect">
            <a:avLst/>
          </a:prstGeom>
        </p:spPr>
        <p:txBody>
          <a:bodyPr/>
          <a:lstStyle/>
          <a:p>
            <a:fld id="{91819803-0A6A-C64E-BE83-F7980D5F714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49859" y="236194"/>
            <a:ext cx="7845499" cy="1143000"/>
          </a:xfrm>
          <a:prstGeom prst="rect">
            <a:avLst/>
          </a:prstGeom>
        </p:spPr>
        <p:txBody>
          <a:bodyPr/>
          <a:lstStyle>
            <a:lvl1pPr>
              <a:defRPr>
                <a:latin typeface="+mj-lt"/>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atin typeface="+mj-lt"/>
              </a:defRPr>
            </a:lvl1pPr>
          </a:lstStyle>
          <a:p>
            <a:fld id="{BC5D3987-66B0-2C41-81F1-A4EAC98DBC73}" type="datetimeFigureOut">
              <a:rPr lang="en-US" smtClean="0"/>
              <a:pPr/>
              <a:t>1/10/2014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a:defRPr>
                <a:latin typeface="+mj-lt"/>
              </a:defRPr>
            </a:lvl1pPr>
          </a:lstStyle>
          <a:p>
            <a:endParaRPr lang="en-US"/>
          </a:p>
        </p:txBody>
      </p:sp>
      <p:sp>
        <p:nvSpPr>
          <p:cNvPr id="9" name="Slide Number Placeholder 8"/>
          <p:cNvSpPr>
            <a:spLocks noGrp="1"/>
          </p:cNvSpPr>
          <p:nvPr>
            <p:ph type="sldNum" sz="quarter" idx="12"/>
          </p:nvPr>
        </p:nvSpPr>
        <p:spPr>
          <a:xfrm>
            <a:off x="6461758" y="6208636"/>
            <a:ext cx="2133600" cy="365125"/>
          </a:xfrm>
          <a:prstGeom prst="rect">
            <a:avLst/>
          </a:prstGeom>
        </p:spPr>
        <p:txBody>
          <a:bodyPr/>
          <a:lstStyle>
            <a:lvl1pPr>
              <a:defRPr>
                <a:latin typeface="+mj-lt"/>
              </a:defRPr>
            </a:lvl1pPr>
          </a:lstStyle>
          <a:p>
            <a:fld id="{91819803-0A6A-C64E-BE83-F7980D5F714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23888" y="1867484"/>
            <a:ext cx="7845499" cy="1143000"/>
          </a:xfrm>
          <a:prstGeom prst="rect">
            <a:avLst/>
          </a:prstGeom>
        </p:spPr>
        <p:txBody>
          <a:bodyPr/>
          <a:lstStyle>
            <a:lvl1pPr>
              <a:defRPr>
                <a:latin typeface="+mj-lt"/>
              </a:defRPr>
            </a:lvl1pPr>
          </a:lstStyle>
          <a:p>
            <a:r>
              <a:rPr lang="en-US" smtClean="0"/>
              <a:t>Click to edit Master title style</a:t>
            </a:r>
            <a:endParaRPr lang="en-US" dirty="0"/>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C5D3987-66B0-2C41-81F1-A4EAC98DBC73}" type="datetimeFigureOut">
              <a:rPr lang="en-US" smtClean="0"/>
              <a:pPr/>
              <a:t>1/10/2014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61758" y="6208636"/>
            <a:ext cx="2133600" cy="365125"/>
          </a:xfrm>
          <a:prstGeom prst="rect">
            <a:avLst/>
          </a:prstGeom>
        </p:spPr>
        <p:txBody>
          <a:bodyPr/>
          <a:lstStyle/>
          <a:p>
            <a:fld id="{91819803-0A6A-C64E-BE83-F7980D5F714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C5D3987-66B0-2C41-81F1-A4EAC98DBC73}" type="datetimeFigureOut">
              <a:rPr lang="en-US" smtClean="0"/>
              <a:pPr/>
              <a:t>1/10/2014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61758" y="6208636"/>
            <a:ext cx="2133600" cy="365125"/>
          </a:xfrm>
          <a:prstGeom prst="rect">
            <a:avLst/>
          </a:prstGeom>
        </p:spPr>
        <p:txBody>
          <a:bodyPr/>
          <a:lstStyle/>
          <a:p>
            <a:fld id="{91819803-0A6A-C64E-BE83-F7980D5F714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Rounded Rectangle 49"/>
          <p:cNvSpPr>
            <a:spLocks/>
          </p:cNvSpPr>
          <p:nvPr/>
        </p:nvSpPr>
        <p:spPr>
          <a:xfrm>
            <a:off x="8147190" y="6637804"/>
            <a:ext cx="978648" cy="206967"/>
          </a:xfrm>
          <a:prstGeom prst="roundRect">
            <a:avLst/>
          </a:prstGeom>
          <a:solidFill>
            <a:schemeClr val="tx1">
              <a:alpha val="89804"/>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 Box 33"/>
          <p:cNvSpPr txBox="1">
            <a:spLocks noChangeArrowheads="1"/>
          </p:cNvSpPr>
          <p:nvPr/>
        </p:nvSpPr>
        <p:spPr bwMode="auto">
          <a:xfrm>
            <a:off x="1033980" y="6633880"/>
            <a:ext cx="6858001" cy="215444"/>
          </a:xfrm>
          <a:prstGeom prst="rect">
            <a:avLst/>
          </a:prstGeom>
          <a:noFill/>
          <a:ln w="9525">
            <a:noFill/>
            <a:miter lim="800000"/>
            <a:headEnd/>
            <a:tailEnd/>
          </a:ln>
        </p:spPr>
        <p:txBody>
          <a:bodyPr wrap="square">
            <a:prstTxWarp prst="textNoShape">
              <a:avLst/>
            </a:prstTxWarp>
            <a:spAutoFit/>
          </a:bodyPr>
          <a:lstStyle/>
          <a:p>
            <a:pPr algn="r">
              <a:defRPr/>
            </a:pPr>
            <a:r>
              <a:rPr kumimoji="0" lang="en-US" sz="800" b="0" i="1" dirty="0">
                <a:solidFill>
                  <a:schemeClr val="tx1"/>
                </a:solidFill>
                <a:latin typeface="+mj-lt"/>
              </a:rPr>
              <a:t>Copyright ©</a:t>
            </a:r>
            <a:r>
              <a:rPr kumimoji="0" lang="en-US" sz="800" b="0" i="1" dirty="0" smtClean="0">
                <a:solidFill>
                  <a:schemeClr val="tx1"/>
                </a:solidFill>
                <a:latin typeface="+mj-lt"/>
              </a:rPr>
              <a:t>2015 </a:t>
            </a:r>
            <a:r>
              <a:rPr kumimoji="0" lang="en-US" sz="800" b="0" i="1" dirty="0">
                <a:solidFill>
                  <a:schemeClr val="tx1"/>
                </a:solidFill>
                <a:latin typeface="+mj-lt"/>
              </a:rPr>
              <a:t>Cengage Learning. All rights reserved. May not be scanned, copied or duplicated, or posted to a publicly accessible web site, in whole or in part.</a:t>
            </a:r>
          </a:p>
        </p:txBody>
      </p:sp>
      <p:sp>
        <p:nvSpPr>
          <p:cNvPr id="53" name="Rectangle 4">
            <a:hlinkClick r:id="" action="ppaction://hlinkshowjump?jump=firstslide"/>
          </p:cNvPr>
          <p:cNvSpPr>
            <a:spLocks noChangeArrowheads="1"/>
          </p:cNvSpPr>
          <p:nvPr/>
        </p:nvSpPr>
        <p:spPr bwMode="auto">
          <a:xfrm>
            <a:off x="8280926" y="6599443"/>
            <a:ext cx="830794" cy="263358"/>
          </a:xfrm>
          <a:prstGeom prst="rect">
            <a:avLst/>
          </a:prstGeom>
          <a:noFill/>
          <a:ln w="9525">
            <a:noFill/>
            <a:miter lim="800000"/>
            <a:headEnd/>
            <a:tailEnd/>
          </a:ln>
          <a:effectLst/>
        </p:spPr>
        <p:txBody>
          <a:bodyPr lIns="92075" tIns="46038" rIns="92075" bIns="46038">
            <a:prstTxWarp prst="textNoShape">
              <a:avLst/>
            </a:prstTxWarp>
          </a:bodyPr>
          <a:lstStyle/>
          <a:p>
            <a:pPr>
              <a:spcBef>
                <a:spcPct val="20000"/>
              </a:spcBef>
              <a:defRPr/>
            </a:pPr>
            <a:r>
              <a:rPr lang="en-US" sz="1100" b="0" dirty="0" smtClean="0">
                <a:solidFill>
                  <a:schemeClr val="bg1"/>
                </a:solidFill>
                <a:latin typeface="+mj-lt"/>
                <a:hlinkClick r:id="" action="ppaction://hlinkshowjump?jump=firstslide"/>
              </a:rPr>
              <a:t>First </a:t>
            </a:r>
            <a:r>
              <a:rPr lang="en-US" sz="1100" b="0" dirty="0">
                <a:solidFill>
                  <a:schemeClr val="bg1"/>
                </a:solidFill>
                <a:latin typeface="+mj-lt"/>
                <a:hlinkClick r:id="" action="ppaction://hlinkshowjump?jump=firstslide"/>
              </a:rPr>
              <a:t>page</a:t>
            </a:r>
          </a:p>
        </p:txBody>
      </p:sp>
      <p:sp>
        <p:nvSpPr>
          <p:cNvPr id="54" name="AutoShape 5">
            <a:hlinkClick r:id="" action="ppaction://hlinkshowjump?jump=previousslide"/>
          </p:cNvPr>
          <p:cNvSpPr>
            <a:spLocks noChangeArrowheads="1"/>
          </p:cNvSpPr>
          <p:nvPr/>
        </p:nvSpPr>
        <p:spPr bwMode="auto">
          <a:xfrm>
            <a:off x="8182360" y="6663891"/>
            <a:ext cx="145314" cy="156703"/>
          </a:xfrm>
          <a:prstGeom prst="leftArrow">
            <a:avLst>
              <a:gd name="adj1" fmla="val 50000"/>
              <a:gd name="adj2" fmla="val 63796"/>
            </a:avLst>
          </a:prstGeom>
          <a:solidFill>
            <a:schemeClr val="bg1">
              <a:alpha val="96000"/>
            </a:schemeClr>
          </a:solidFill>
          <a:ln w="12700" cap="sq">
            <a:noFill/>
            <a:miter lim="800000"/>
            <a:headEnd/>
            <a:tailEnd/>
          </a:ln>
          <a:effectLst/>
        </p:spPr>
        <p:txBody>
          <a:bodyPr anchor="b">
            <a:prstTxWarp prst="textNoShape">
              <a:avLst/>
            </a:prstTxWarp>
          </a:bodyPr>
          <a:lstStyle/>
          <a:p>
            <a:pPr>
              <a:defRPr/>
            </a:pPr>
            <a:endParaRPr lang="en-US">
              <a:latin typeface="Times New Roman" pitchFamily="-110" charset="0"/>
            </a:endParaRPr>
          </a:p>
        </p:txBody>
      </p:sp>
      <p:sp>
        <p:nvSpPr>
          <p:cNvPr id="55" name="AutoShape 6">
            <a:hlinkClick r:id="" action="ppaction://hlinkshowjump?jump=nextslide"/>
          </p:cNvPr>
          <p:cNvSpPr>
            <a:spLocks noChangeArrowheads="1"/>
          </p:cNvSpPr>
          <p:nvPr/>
        </p:nvSpPr>
        <p:spPr bwMode="auto">
          <a:xfrm>
            <a:off x="8959372" y="6663891"/>
            <a:ext cx="145314" cy="156703"/>
          </a:xfrm>
          <a:prstGeom prst="rightArrow">
            <a:avLst>
              <a:gd name="adj1" fmla="val 50000"/>
              <a:gd name="adj2" fmla="val 63806"/>
            </a:avLst>
          </a:prstGeom>
          <a:solidFill>
            <a:schemeClr val="bg1">
              <a:alpha val="96000"/>
            </a:schemeClr>
          </a:solidFill>
          <a:ln w="12700" cap="sq">
            <a:noFill/>
            <a:miter lim="800000"/>
            <a:headEnd/>
            <a:tailEnd/>
          </a:ln>
          <a:effectLst/>
        </p:spPr>
        <p:txBody>
          <a:bodyPr anchor="b">
            <a:prstTxWarp prst="textNoShape">
              <a:avLst/>
            </a:prstTxWarp>
          </a:bodyPr>
          <a:lstStyle/>
          <a:p>
            <a:pPr>
              <a:defRPr/>
            </a:pPr>
            <a:endParaRPr lang="en-US">
              <a:latin typeface="Times New Roman" pitchFamily="-110" charset="0"/>
            </a:endParaRPr>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ctr" defTabSz="457200" rtl="0" eaLnBrk="1" latinLnBrk="0" hangingPunct="1">
        <a:spcBef>
          <a:spcPct val="0"/>
        </a:spcBef>
        <a:buNone/>
        <a:defRPr sz="4400" kern="1200">
          <a:solidFill>
            <a:schemeClr val="tx1"/>
          </a:solidFill>
          <a:latin typeface="Times New Roman" pitchFamily="18" charset="0"/>
          <a:ea typeface="+mj-ea"/>
          <a:cs typeface="Times New Roman" pitchFamily="18"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GTQnarzmTOc" TargetMode="External"/><Relationship Id="rId2" Type="http://schemas.openxmlformats.org/officeDocument/2006/relationships/hyperlink" Target="http://www.youtube.com/watch?v=d0nERTFo-Sk"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02572" y="1513024"/>
            <a:ext cx="7634484" cy="1864086"/>
          </a:xfrm>
          <a:prstGeom prst="rect">
            <a:avLst/>
          </a:prstGeom>
        </p:spPr>
        <p:txBody>
          <a:bodyPr anchor="b">
            <a:noAutofit/>
          </a:bodyPr>
          <a:lstStyle/>
          <a:p>
            <a:pPr>
              <a:lnSpc>
                <a:spcPts val="4000"/>
              </a:lnSpc>
            </a:pPr>
            <a:r>
              <a:rPr lang="en-US" dirty="0"/>
              <a:t>Great Debates in Economics: Keynes versus Hayek</a:t>
            </a:r>
          </a:p>
        </p:txBody>
      </p:sp>
    </p:spTree>
    <p:extLst>
      <p:ext uri="{BB962C8B-B14F-4D97-AF65-F5344CB8AC3E}">
        <p14:creationId xmlns:p14="http://schemas.microsoft.com/office/powerpoint/2010/main" val="1524833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9569" y="432228"/>
            <a:ext cx="8904855" cy="657667"/>
          </a:xfrm>
        </p:spPr>
        <p:txBody>
          <a:bodyPr/>
          <a:lstStyle/>
          <a:p>
            <a:r>
              <a:rPr lang="en-US" dirty="0"/>
              <a:t>Questions for Thought:</a:t>
            </a:r>
            <a:br>
              <a:rPr lang="en-US" dirty="0"/>
            </a:br>
            <a:endParaRPr lang="en-US" dirty="0"/>
          </a:p>
        </p:txBody>
      </p:sp>
      <p:sp>
        <p:nvSpPr>
          <p:cNvPr id="5" name="Content Placeholder 4"/>
          <p:cNvSpPr>
            <a:spLocks noGrp="1"/>
          </p:cNvSpPr>
          <p:nvPr>
            <p:ph idx="1"/>
          </p:nvPr>
        </p:nvSpPr>
        <p:spPr>
          <a:xfrm>
            <a:off x="140675" y="1110728"/>
            <a:ext cx="8820445" cy="4692983"/>
          </a:xfrm>
        </p:spPr>
        <p:txBody>
          <a:bodyPr/>
          <a:lstStyle/>
          <a:p>
            <a:pPr marL="347663" indent="-347663">
              <a:buNone/>
            </a:pPr>
            <a:r>
              <a:rPr lang="en-US" sz="2700" dirty="0" smtClean="0">
                <a:solidFill>
                  <a:srgbClr val="32302A"/>
                </a:solidFill>
              </a:rPr>
              <a:t>2.	In </a:t>
            </a:r>
            <a:r>
              <a:rPr lang="en-US" sz="2700" dirty="0">
                <a:solidFill>
                  <a:srgbClr val="32302A"/>
                </a:solidFill>
              </a:rPr>
              <a:t>the main chorus of the Keynes-Hayek rap lyrics, Keynes </a:t>
            </a:r>
            <a:r>
              <a:rPr lang="en-US" sz="2700" dirty="0" smtClean="0">
                <a:solidFill>
                  <a:srgbClr val="32302A"/>
                </a:solidFill>
              </a:rPr>
              <a:t>states “</a:t>
            </a:r>
            <a:r>
              <a:rPr lang="en-US" sz="2700" i="1" dirty="0">
                <a:solidFill>
                  <a:srgbClr val="32302A"/>
                </a:solidFill>
              </a:rPr>
              <a:t>I want to steer markets” </a:t>
            </a:r>
            <a:r>
              <a:rPr lang="en-US" sz="2700" i="1" dirty="0" smtClean="0">
                <a:solidFill>
                  <a:srgbClr val="32302A"/>
                </a:solidFill>
              </a:rPr>
              <a:t>and </a:t>
            </a:r>
            <a:r>
              <a:rPr lang="en-US" sz="2700" i="1" dirty="0">
                <a:solidFill>
                  <a:srgbClr val="32302A"/>
                </a:solidFill>
              </a:rPr>
              <a:t>Hayek </a:t>
            </a:r>
            <a:r>
              <a:rPr lang="en-US" sz="2700" i="1" dirty="0" smtClean="0">
                <a:solidFill>
                  <a:srgbClr val="32302A"/>
                </a:solidFill>
              </a:rPr>
              <a:t>replies </a:t>
            </a:r>
            <a:r>
              <a:rPr lang="en-US" sz="2700" i="1" dirty="0">
                <a:solidFill>
                  <a:srgbClr val="32302A"/>
                </a:solidFill>
              </a:rPr>
              <a:t>“I </a:t>
            </a:r>
            <a:r>
              <a:rPr lang="en-US" sz="2700" i="1" dirty="0" smtClean="0">
                <a:solidFill>
                  <a:srgbClr val="32302A"/>
                </a:solidFill>
              </a:rPr>
              <a:t>want them </a:t>
            </a:r>
            <a:r>
              <a:rPr lang="en-US" sz="2700" i="1" dirty="0">
                <a:solidFill>
                  <a:srgbClr val="32302A"/>
                </a:solidFill>
              </a:rPr>
              <a:t>set free.</a:t>
            </a:r>
            <a:r>
              <a:rPr lang="en-US" sz="2700" dirty="0">
                <a:solidFill>
                  <a:srgbClr val="32302A"/>
                </a:solidFill>
              </a:rPr>
              <a:t>” </a:t>
            </a:r>
            <a:endParaRPr lang="en-US" sz="2700" dirty="0" smtClean="0">
              <a:solidFill>
                <a:srgbClr val="32302A"/>
              </a:solidFill>
            </a:endParaRPr>
          </a:p>
          <a:p>
            <a:pPr marL="347663" indent="-347663">
              <a:buNone/>
            </a:pPr>
            <a:r>
              <a:rPr lang="en-US" sz="1000" dirty="0" smtClean="0">
                <a:solidFill>
                  <a:srgbClr val="32302A"/>
                </a:solidFill>
              </a:rPr>
              <a:t/>
            </a:r>
            <a:br>
              <a:rPr lang="en-US" sz="1000" dirty="0" smtClean="0">
                <a:solidFill>
                  <a:srgbClr val="32302A"/>
                </a:solidFill>
              </a:rPr>
            </a:br>
            <a:r>
              <a:rPr lang="en-US" sz="2700" dirty="0" smtClean="0">
                <a:solidFill>
                  <a:srgbClr val="32302A"/>
                </a:solidFill>
              </a:rPr>
              <a:t>These </a:t>
            </a:r>
            <a:r>
              <a:rPr lang="en-US" sz="2700" dirty="0">
                <a:solidFill>
                  <a:srgbClr val="32302A"/>
                </a:solidFill>
              </a:rPr>
              <a:t>statements are referring to </a:t>
            </a:r>
            <a:r>
              <a:rPr lang="en-US" sz="2700" dirty="0" smtClean="0">
                <a:solidFill>
                  <a:srgbClr val="32302A"/>
                </a:solidFill>
              </a:rPr>
              <a:t>the tendency of … </a:t>
            </a:r>
            <a:endParaRPr lang="en-US" sz="2700" dirty="0">
              <a:solidFill>
                <a:srgbClr val="32302A"/>
              </a:solidFill>
            </a:endParaRPr>
          </a:p>
          <a:p>
            <a:pPr marL="630238" indent="-282575">
              <a:buNone/>
            </a:pPr>
            <a:r>
              <a:rPr lang="en-US" sz="2700" dirty="0" smtClean="0">
                <a:solidFill>
                  <a:srgbClr val="32302A"/>
                </a:solidFill>
              </a:rPr>
              <a:t>(a) Keynesians </a:t>
            </a:r>
            <a:r>
              <a:rPr lang="en-US" sz="2700" dirty="0">
                <a:solidFill>
                  <a:srgbClr val="32302A"/>
                </a:solidFill>
              </a:rPr>
              <a:t>to favor government intervention </a:t>
            </a:r>
            <a:r>
              <a:rPr lang="en-US" sz="2700" dirty="0" smtClean="0">
                <a:solidFill>
                  <a:srgbClr val="32302A"/>
                </a:solidFill>
              </a:rPr>
              <a:t>and </a:t>
            </a:r>
            <a:br>
              <a:rPr lang="en-US" sz="2700" dirty="0" smtClean="0">
                <a:solidFill>
                  <a:srgbClr val="32302A"/>
                </a:solidFill>
              </a:rPr>
            </a:br>
            <a:r>
              <a:rPr lang="en-US" sz="2700" dirty="0" smtClean="0">
                <a:solidFill>
                  <a:srgbClr val="32302A"/>
                </a:solidFill>
              </a:rPr>
              <a:t>  central planning and </a:t>
            </a:r>
            <a:r>
              <a:rPr lang="en-US" sz="2700" dirty="0" err="1" smtClean="0">
                <a:solidFill>
                  <a:srgbClr val="32302A"/>
                </a:solidFill>
              </a:rPr>
              <a:t>Hayekians</a:t>
            </a:r>
            <a:r>
              <a:rPr lang="en-US" sz="2700" dirty="0" smtClean="0">
                <a:solidFill>
                  <a:srgbClr val="32302A"/>
                </a:solidFill>
              </a:rPr>
              <a:t> </a:t>
            </a:r>
            <a:r>
              <a:rPr lang="en-US" sz="2700" dirty="0">
                <a:solidFill>
                  <a:srgbClr val="32302A"/>
                </a:solidFill>
              </a:rPr>
              <a:t>to favor free markets.</a:t>
            </a:r>
          </a:p>
          <a:p>
            <a:pPr marL="630238" indent="-282575">
              <a:buNone/>
            </a:pPr>
            <a:r>
              <a:rPr lang="en-US" sz="2700" dirty="0" smtClean="0">
                <a:solidFill>
                  <a:srgbClr val="32302A"/>
                </a:solidFill>
              </a:rPr>
              <a:t>(b) Keynesians </a:t>
            </a:r>
            <a:r>
              <a:rPr lang="en-US" sz="2700" dirty="0">
                <a:solidFill>
                  <a:srgbClr val="32302A"/>
                </a:solidFill>
              </a:rPr>
              <a:t>to favor restrictive fiscal policy </a:t>
            </a:r>
            <a:br>
              <a:rPr lang="en-US" sz="2700" dirty="0">
                <a:solidFill>
                  <a:srgbClr val="32302A"/>
                </a:solidFill>
              </a:rPr>
            </a:br>
            <a:r>
              <a:rPr lang="en-US" sz="2700" dirty="0" smtClean="0">
                <a:solidFill>
                  <a:srgbClr val="32302A"/>
                </a:solidFill>
              </a:rPr>
              <a:t>  and </a:t>
            </a:r>
            <a:r>
              <a:rPr lang="en-US" sz="2700" dirty="0" err="1" smtClean="0">
                <a:solidFill>
                  <a:srgbClr val="32302A"/>
                </a:solidFill>
              </a:rPr>
              <a:t>Hayekians</a:t>
            </a:r>
            <a:r>
              <a:rPr lang="en-US" sz="2700" dirty="0" smtClean="0">
                <a:solidFill>
                  <a:srgbClr val="32302A"/>
                </a:solidFill>
              </a:rPr>
              <a:t> </a:t>
            </a:r>
            <a:r>
              <a:rPr lang="en-US" sz="2700" dirty="0">
                <a:solidFill>
                  <a:srgbClr val="32302A"/>
                </a:solidFill>
              </a:rPr>
              <a:t>to favor expansionary fiscal policy.</a:t>
            </a:r>
          </a:p>
          <a:p>
            <a:pPr marL="630238" indent="-282575">
              <a:buNone/>
            </a:pPr>
            <a:r>
              <a:rPr lang="en-US" sz="2700" dirty="0" smtClean="0">
                <a:solidFill>
                  <a:srgbClr val="32302A"/>
                </a:solidFill>
              </a:rPr>
              <a:t>(c) Keynesians </a:t>
            </a:r>
            <a:r>
              <a:rPr lang="en-US" sz="2700" dirty="0">
                <a:solidFill>
                  <a:srgbClr val="32302A"/>
                </a:solidFill>
              </a:rPr>
              <a:t>to favor budget deficits </a:t>
            </a:r>
            <a:r>
              <a:rPr lang="en-US" sz="2700" dirty="0" smtClean="0">
                <a:solidFill>
                  <a:srgbClr val="32302A"/>
                </a:solidFill>
              </a:rPr>
              <a:t/>
            </a:r>
            <a:br>
              <a:rPr lang="en-US" sz="2700" dirty="0" smtClean="0">
                <a:solidFill>
                  <a:srgbClr val="32302A"/>
                </a:solidFill>
              </a:rPr>
            </a:br>
            <a:r>
              <a:rPr lang="en-US" sz="2700" dirty="0">
                <a:solidFill>
                  <a:srgbClr val="32302A"/>
                </a:solidFill>
              </a:rPr>
              <a:t> </a:t>
            </a:r>
            <a:r>
              <a:rPr lang="en-US" sz="2700" dirty="0" smtClean="0">
                <a:solidFill>
                  <a:srgbClr val="32302A"/>
                </a:solidFill>
              </a:rPr>
              <a:t> and </a:t>
            </a:r>
            <a:r>
              <a:rPr lang="en-US" sz="2700" dirty="0" err="1" smtClean="0">
                <a:solidFill>
                  <a:srgbClr val="32302A"/>
                </a:solidFill>
              </a:rPr>
              <a:t>Hayekians</a:t>
            </a:r>
            <a:r>
              <a:rPr lang="en-US" sz="2700" dirty="0" smtClean="0">
                <a:solidFill>
                  <a:srgbClr val="32302A"/>
                </a:solidFill>
              </a:rPr>
              <a:t> </a:t>
            </a:r>
            <a:r>
              <a:rPr lang="en-US" sz="2700" dirty="0">
                <a:solidFill>
                  <a:srgbClr val="32302A"/>
                </a:solidFill>
              </a:rPr>
              <a:t>to insist on budget </a:t>
            </a:r>
            <a:r>
              <a:rPr lang="en-US" sz="2700" dirty="0" smtClean="0">
                <a:solidFill>
                  <a:srgbClr val="32302A"/>
                </a:solidFill>
              </a:rPr>
              <a:t>surpluses</a:t>
            </a:r>
            <a:r>
              <a:rPr lang="en-US" sz="2700" dirty="0">
                <a:solidFill>
                  <a:srgbClr val="32302A"/>
                </a:solidFill>
              </a:rPr>
              <a:t>.</a:t>
            </a:r>
          </a:p>
        </p:txBody>
      </p:sp>
    </p:spTree>
    <p:extLst>
      <p:ext uri="{BB962C8B-B14F-4D97-AF65-F5344CB8AC3E}">
        <p14:creationId xmlns:p14="http://schemas.microsoft.com/office/powerpoint/2010/main" val="36956529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idx="1"/>
          </p:nvPr>
        </p:nvSpPr>
        <p:spPr>
          <a:xfrm>
            <a:off x="1408176" y="2137513"/>
            <a:ext cx="6227064" cy="2151897"/>
          </a:xfrm>
        </p:spPr>
        <p:txBody>
          <a:bodyPr/>
          <a:lstStyle/>
          <a:p>
            <a:pPr marL="511175" indent="-511175" algn="ctr">
              <a:lnSpc>
                <a:spcPct val="80000"/>
              </a:lnSpc>
              <a:buClr>
                <a:schemeClr val="hlink"/>
              </a:buClr>
              <a:buNone/>
            </a:pPr>
            <a:r>
              <a:rPr lang="en-US" sz="6600" b="1" i="1" dirty="0" smtClean="0">
                <a:solidFill>
                  <a:srgbClr val="32302A"/>
                </a:solidFill>
                <a:latin typeface="+mj-lt"/>
                <a:cs typeface="Times New Roman" pitchFamily="18" charset="0"/>
              </a:rPr>
              <a:t>End of</a:t>
            </a:r>
          </a:p>
          <a:p>
            <a:pPr marL="511175" indent="-511175" algn="ctr">
              <a:lnSpc>
                <a:spcPct val="80000"/>
              </a:lnSpc>
              <a:buClr>
                <a:schemeClr val="hlink"/>
              </a:buClr>
              <a:buNone/>
            </a:pPr>
            <a:r>
              <a:rPr lang="en-US" sz="6600" b="1" i="1" dirty="0" smtClean="0">
                <a:solidFill>
                  <a:srgbClr val="32302A"/>
                </a:solidFill>
                <a:latin typeface="+mj-lt"/>
                <a:cs typeface="Times New Roman" pitchFamily="18" charset="0"/>
              </a:rPr>
              <a:t>Special Topic 4</a:t>
            </a:r>
            <a:endParaRPr lang="en-US" sz="6600" b="1" i="1" dirty="0">
              <a:solidFill>
                <a:srgbClr val="32302A"/>
              </a:solidFill>
              <a:latin typeface="+mj-lt"/>
              <a:cs typeface="Times New Roman" pitchFamily="18" charset="0"/>
            </a:endParaRPr>
          </a:p>
        </p:txBody>
      </p:sp>
    </p:spTree>
    <p:extLst>
      <p:ext uri="{BB962C8B-B14F-4D97-AF65-F5344CB8AC3E}">
        <p14:creationId xmlns:p14="http://schemas.microsoft.com/office/powerpoint/2010/main" val="33873565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656586" y="5645433"/>
            <a:ext cx="5613250" cy="429995"/>
          </a:xfrm>
          <a:prstGeom prst="roundRect">
            <a:avLst/>
          </a:prstGeom>
          <a:solidFill>
            <a:schemeClr val="tx1">
              <a:lumMod val="50000"/>
              <a:lumOff val="5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1711804" y="4405077"/>
            <a:ext cx="5430017" cy="429995"/>
          </a:xfrm>
          <a:prstGeom prst="roundRect">
            <a:avLst/>
          </a:prstGeom>
          <a:solidFill>
            <a:schemeClr val="tx1">
              <a:lumMod val="50000"/>
              <a:lumOff val="5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569" y="428877"/>
            <a:ext cx="8904855" cy="704026"/>
          </a:xfrm>
        </p:spPr>
        <p:txBody>
          <a:bodyPr/>
          <a:lstStyle/>
          <a:p>
            <a:r>
              <a:rPr lang="en-US" dirty="0"/>
              <a:t>Keynes-Hayek </a:t>
            </a:r>
            <a:r>
              <a:rPr lang="en-US" dirty="0" smtClean="0"/>
              <a:t>Rap Videos</a:t>
            </a:r>
            <a:endParaRPr lang="en-US" dirty="0"/>
          </a:p>
        </p:txBody>
      </p:sp>
      <p:sp>
        <p:nvSpPr>
          <p:cNvPr id="3" name="Content Placeholder 2"/>
          <p:cNvSpPr>
            <a:spLocks noGrp="1"/>
          </p:cNvSpPr>
          <p:nvPr>
            <p:ph idx="1"/>
          </p:nvPr>
        </p:nvSpPr>
        <p:spPr>
          <a:xfrm>
            <a:off x="140675" y="1113285"/>
            <a:ext cx="8783869" cy="5029200"/>
          </a:xfrm>
        </p:spPr>
        <p:txBody>
          <a:bodyPr/>
          <a:lstStyle/>
          <a:p>
            <a:pPr marL="231775" indent="-231775"/>
            <a:r>
              <a:rPr lang="en-US" sz="2500" dirty="0">
                <a:solidFill>
                  <a:srgbClr val="32302A"/>
                </a:solidFill>
              </a:rPr>
              <a:t>Keynes-Hayek rap </a:t>
            </a:r>
            <a:r>
              <a:rPr lang="en-US" sz="2500" dirty="0" smtClean="0">
                <a:solidFill>
                  <a:srgbClr val="32302A"/>
                </a:solidFill>
              </a:rPr>
              <a:t>videos:</a:t>
            </a:r>
            <a:endParaRPr lang="en-US" sz="2500" dirty="0">
              <a:solidFill>
                <a:srgbClr val="32302A"/>
              </a:solidFill>
            </a:endParaRPr>
          </a:p>
          <a:p>
            <a:pPr marL="631825" lvl="1" indent="-231775"/>
            <a:r>
              <a:rPr lang="en-US" sz="2500" i="1" dirty="0" smtClean="0">
                <a:solidFill>
                  <a:srgbClr val="32302A"/>
                </a:solidFill>
              </a:rPr>
              <a:t>Russell </a:t>
            </a:r>
            <a:r>
              <a:rPr lang="en-US" sz="2500" i="1" dirty="0">
                <a:solidFill>
                  <a:srgbClr val="32302A"/>
                </a:solidFill>
              </a:rPr>
              <a:t>Roberts</a:t>
            </a:r>
            <a:r>
              <a:rPr lang="en-US" sz="2500" dirty="0">
                <a:solidFill>
                  <a:srgbClr val="32302A"/>
                </a:solidFill>
              </a:rPr>
              <a:t>, a Professor of Economics at George Mason University and filmmaker </a:t>
            </a:r>
            <a:r>
              <a:rPr lang="en-US" sz="2500" i="1" dirty="0">
                <a:solidFill>
                  <a:srgbClr val="32302A"/>
                </a:solidFill>
              </a:rPr>
              <a:t>John </a:t>
            </a:r>
            <a:r>
              <a:rPr lang="en-US" sz="2500" i="1" dirty="0" err="1">
                <a:solidFill>
                  <a:srgbClr val="32302A"/>
                </a:solidFill>
              </a:rPr>
              <a:t>Papola</a:t>
            </a:r>
            <a:r>
              <a:rPr lang="en-US" sz="2500" dirty="0">
                <a:solidFill>
                  <a:srgbClr val="32302A"/>
                </a:solidFill>
              </a:rPr>
              <a:t> developed two </a:t>
            </a:r>
            <a:r>
              <a:rPr lang="en-US" sz="2500" dirty="0" smtClean="0">
                <a:solidFill>
                  <a:srgbClr val="32302A"/>
                </a:solidFill>
              </a:rPr>
              <a:t>exciting </a:t>
            </a:r>
            <a:r>
              <a:rPr lang="en-US" sz="2500" dirty="0">
                <a:solidFill>
                  <a:srgbClr val="32302A"/>
                </a:solidFill>
              </a:rPr>
              <a:t>rap videos that highlight the </a:t>
            </a:r>
            <a:r>
              <a:rPr lang="en-US" sz="2500" dirty="0" smtClean="0">
                <a:solidFill>
                  <a:srgbClr val="32302A"/>
                </a:solidFill>
              </a:rPr>
              <a:t>alternative </a:t>
            </a:r>
            <a:r>
              <a:rPr lang="en-US" sz="2500" dirty="0">
                <a:solidFill>
                  <a:srgbClr val="32302A"/>
                </a:solidFill>
              </a:rPr>
              <a:t>views of Keynes and Hayek in an entertaining manner.</a:t>
            </a:r>
          </a:p>
          <a:p>
            <a:pPr marL="631825" lvl="1" indent="-231775"/>
            <a:r>
              <a:rPr lang="en-US" sz="2500" dirty="0" smtClean="0">
                <a:solidFill>
                  <a:srgbClr val="32302A"/>
                </a:solidFill>
              </a:rPr>
              <a:t>The </a:t>
            </a:r>
            <a:r>
              <a:rPr lang="en-US" sz="2500" dirty="0">
                <a:solidFill>
                  <a:srgbClr val="32302A"/>
                </a:solidFill>
              </a:rPr>
              <a:t>lyrics of the initial </a:t>
            </a:r>
            <a:r>
              <a:rPr lang="en-US" sz="2500" dirty="0" smtClean="0">
                <a:solidFill>
                  <a:srgbClr val="32302A"/>
                </a:solidFill>
              </a:rPr>
              <a:t>video “</a:t>
            </a:r>
            <a:r>
              <a:rPr lang="en-US" sz="2500" b="1" i="1" dirty="0" smtClean="0">
                <a:solidFill>
                  <a:srgbClr val="32302A"/>
                </a:solidFill>
              </a:rPr>
              <a:t>Fear </a:t>
            </a:r>
            <a:r>
              <a:rPr lang="en-US" sz="2500" b="1" i="1" dirty="0">
                <a:solidFill>
                  <a:srgbClr val="32302A"/>
                </a:solidFill>
              </a:rPr>
              <a:t>the Boom and </a:t>
            </a:r>
            <a:r>
              <a:rPr lang="en-US" sz="2500" b="1" i="1" dirty="0" smtClean="0">
                <a:solidFill>
                  <a:srgbClr val="32302A"/>
                </a:solidFill>
              </a:rPr>
              <a:t>Bust</a:t>
            </a:r>
            <a:r>
              <a:rPr lang="en-US" sz="2500" i="1" dirty="0" smtClean="0">
                <a:solidFill>
                  <a:srgbClr val="32302A"/>
                </a:solidFill>
              </a:rPr>
              <a:t>”</a:t>
            </a:r>
            <a:r>
              <a:rPr lang="en-US" sz="2500" dirty="0" smtClean="0">
                <a:solidFill>
                  <a:srgbClr val="32302A"/>
                </a:solidFill>
              </a:rPr>
              <a:t> </a:t>
            </a:r>
            <a:r>
              <a:rPr lang="en-US" sz="2500" dirty="0">
                <a:solidFill>
                  <a:srgbClr val="32302A"/>
                </a:solidFill>
              </a:rPr>
              <a:t>highlight </a:t>
            </a:r>
            <a:r>
              <a:rPr lang="en-US" sz="2500" dirty="0" smtClean="0">
                <a:solidFill>
                  <a:srgbClr val="32302A"/>
                </a:solidFill>
              </a:rPr>
              <a:t>the </a:t>
            </a:r>
            <a:r>
              <a:rPr lang="en-US" sz="2500" dirty="0">
                <a:solidFill>
                  <a:srgbClr val="32302A"/>
                </a:solidFill>
              </a:rPr>
              <a:t>alternative </a:t>
            </a:r>
            <a:r>
              <a:rPr lang="en-US" sz="2500" dirty="0" smtClean="0">
                <a:solidFill>
                  <a:srgbClr val="32302A"/>
                </a:solidFill>
              </a:rPr>
              <a:t>views of Hayek and Keynes on </a:t>
            </a:r>
            <a:br>
              <a:rPr lang="en-US" sz="2500" dirty="0" smtClean="0">
                <a:solidFill>
                  <a:srgbClr val="32302A"/>
                </a:solidFill>
              </a:rPr>
            </a:br>
            <a:r>
              <a:rPr lang="en-US" sz="2500" dirty="0" smtClean="0">
                <a:solidFill>
                  <a:srgbClr val="32302A"/>
                </a:solidFill>
              </a:rPr>
              <a:t>the </a:t>
            </a:r>
            <a:r>
              <a:rPr lang="en-US" sz="2500" dirty="0">
                <a:solidFill>
                  <a:srgbClr val="32302A"/>
                </a:solidFill>
              </a:rPr>
              <a:t>business </a:t>
            </a:r>
            <a:r>
              <a:rPr lang="en-US" sz="2500" dirty="0" smtClean="0">
                <a:solidFill>
                  <a:srgbClr val="32302A"/>
                </a:solidFill>
              </a:rPr>
              <a:t>cycle.</a:t>
            </a:r>
            <a:br>
              <a:rPr lang="en-US" sz="2500" dirty="0" smtClean="0">
                <a:solidFill>
                  <a:srgbClr val="32302A"/>
                </a:solidFill>
              </a:rPr>
            </a:br>
            <a:r>
              <a:rPr lang="en-US" sz="100" dirty="0" smtClean="0">
                <a:solidFill>
                  <a:srgbClr val="32302A"/>
                </a:solidFill>
              </a:rPr>
              <a:t/>
            </a:r>
            <a:br>
              <a:rPr lang="en-US" sz="100" dirty="0" smtClean="0">
                <a:solidFill>
                  <a:srgbClr val="32302A"/>
                </a:solidFill>
              </a:rPr>
            </a:br>
            <a:r>
              <a:rPr lang="en-US" sz="2500" dirty="0" smtClean="0">
                <a:solidFill>
                  <a:srgbClr val="32302A"/>
                </a:solidFill>
              </a:rPr>
              <a:t>              </a:t>
            </a:r>
            <a:r>
              <a:rPr lang="en-US" sz="2000" dirty="0" smtClean="0">
                <a:solidFill>
                  <a:srgbClr val="32302A"/>
                </a:solidFill>
                <a:hlinkClick r:id="rId2"/>
              </a:rPr>
              <a:t>http</a:t>
            </a:r>
            <a:r>
              <a:rPr lang="en-US" sz="2000" dirty="0">
                <a:solidFill>
                  <a:srgbClr val="32302A"/>
                </a:solidFill>
                <a:hlinkClick r:id="rId2"/>
              </a:rPr>
              <a:t>://</a:t>
            </a:r>
            <a:r>
              <a:rPr lang="en-US" sz="2000" dirty="0" smtClean="0">
                <a:solidFill>
                  <a:srgbClr val="32302A"/>
                </a:solidFill>
                <a:hlinkClick r:id="rId2"/>
              </a:rPr>
              <a:t>www.youtube.com/watch?v=d0nERTFo-Sk</a:t>
            </a:r>
            <a:r>
              <a:rPr lang="en-US" sz="2500" dirty="0" smtClean="0">
                <a:solidFill>
                  <a:srgbClr val="32302A"/>
                </a:solidFill>
              </a:rPr>
              <a:t> </a:t>
            </a:r>
          </a:p>
          <a:p>
            <a:pPr marL="631825" lvl="1" indent="-231775"/>
            <a:r>
              <a:rPr lang="en-US" sz="2500" dirty="0" smtClean="0">
                <a:solidFill>
                  <a:srgbClr val="32302A"/>
                </a:solidFill>
              </a:rPr>
              <a:t>The </a:t>
            </a:r>
            <a:r>
              <a:rPr lang="en-US" sz="2500" dirty="0">
                <a:solidFill>
                  <a:srgbClr val="32302A"/>
                </a:solidFill>
              </a:rPr>
              <a:t>wildly popular initial rap led to a </a:t>
            </a:r>
            <a:r>
              <a:rPr lang="en-US" sz="2500" dirty="0" smtClean="0">
                <a:solidFill>
                  <a:srgbClr val="32302A"/>
                </a:solidFill>
              </a:rPr>
              <a:t>follow-up …</a:t>
            </a:r>
            <a:br>
              <a:rPr lang="en-US" sz="2500" dirty="0" smtClean="0">
                <a:solidFill>
                  <a:srgbClr val="32302A"/>
                </a:solidFill>
              </a:rPr>
            </a:br>
            <a:r>
              <a:rPr lang="en-US" sz="2500" i="1" dirty="0" smtClean="0">
                <a:solidFill>
                  <a:srgbClr val="32302A"/>
                </a:solidFill>
              </a:rPr>
              <a:t>“</a:t>
            </a:r>
            <a:r>
              <a:rPr lang="en-US" sz="2500" b="1" i="1" dirty="0">
                <a:solidFill>
                  <a:srgbClr val="32302A"/>
                </a:solidFill>
              </a:rPr>
              <a:t>Fight of the Century: Keynes vs. Hayek Round </a:t>
            </a:r>
            <a:r>
              <a:rPr lang="en-US" sz="2500" b="1" i="1" dirty="0" smtClean="0">
                <a:solidFill>
                  <a:srgbClr val="32302A"/>
                </a:solidFill>
              </a:rPr>
              <a:t>Two</a:t>
            </a:r>
            <a:r>
              <a:rPr lang="en-US" sz="2500" i="1" dirty="0" smtClean="0">
                <a:solidFill>
                  <a:srgbClr val="32302A"/>
                </a:solidFill>
              </a:rPr>
              <a:t>”</a:t>
            </a:r>
            <a:r>
              <a:rPr lang="en-US" sz="2500" dirty="0" smtClean="0">
                <a:solidFill>
                  <a:srgbClr val="32302A"/>
                </a:solidFill>
              </a:rPr>
              <a:t> </a:t>
            </a:r>
            <a:br>
              <a:rPr lang="en-US" sz="2500" dirty="0" smtClean="0">
                <a:solidFill>
                  <a:srgbClr val="32302A"/>
                </a:solidFill>
              </a:rPr>
            </a:br>
            <a:r>
              <a:rPr lang="en-US" sz="600" dirty="0" smtClean="0">
                <a:solidFill>
                  <a:srgbClr val="32302A"/>
                </a:solidFill>
              </a:rPr>
              <a:t/>
            </a:r>
            <a:br>
              <a:rPr lang="en-US" sz="600" dirty="0" smtClean="0">
                <a:solidFill>
                  <a:srgbClr val="32302A"/>
                </a:solidFill>
              </a:rPr>
            </a:br>
            <a:r>
              <a:rPr lang="en-US" sz="600" dirty="0" smtClean="0">
                <a:solidFill>
                  <a:srgbClr val="32302A"/>
                </a:solidFill>
              </a:rPr>
              <a:t>                                                         </a:t>
            </a:r>
            <a:r>
              <a:rPr lang="en-US" sz="2000" dirty="0" smtClean="0">
                <a:solidFill>
                  <a:srgbClr val="32302A"/>
                </a:solidFill>
                <a:hlinkClick r:id="rId3"/>
              </a:rPr>
              <a:t>http</a:t>
            </a:r>
            <a:r>
              <a:rPr lang="en-US" sz="2000" dirty="0">
                <a:solidFill>
                  <a:srgbClr val="32302A"/>
                </a:solidFill>
                <a:hlinkClick r:id="rId3"/>
              </a:rPr>
              <a:t>://</a:t>
            </a:r>
            <a:r>
              <a:rPr lang="en-US" sz="2000" dirty="0" smtClean="0">
                <a:solidFill>
                  <a:srgbClr val="32302A"/>
                </a:solidFill>
                <a:hlinkClick r:id="rId3"/>
              </a:rPr>
              <a:t>www.youtube.com/watch?v=GTQnarzmTOc</a:t>
            </a:r>
            <a:endParaRPr lang="en-US" sz="2500" dirty="0">
              <a:solidFill>
                <a:srgbClr val="32302A"/>
              </a:solidFill>
            </a:endParaRPr>
          </a:p>
        </p:txBody>
      </p:sp>
    </p:spTree>
    <p:extLst>
      <p:ext uri="{BB962C8B-B14F-4D97-AF65-F5344CB8AC3E}">
        <p14:creationId xmlns:p14="http://schemas.microsoft.com/office/powerpoint/2010/main" val="158723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9716"/>
            <a:ext cx="7772400" cy="1291790"/>
          </a:xfrm>
        </p:spPr>
        <p:txBody>
          <a:bodyPr anchor="ctr"/>
          <a:lstStyle/>
          <a:p>
            <a:pPr>
              <a:lnSpc>
                <a:spcPts val="4000"/>
              </a:lnSpc>
            </a:pPr>
            <a:r>
              <a:rPr lang="en-US" dirty="0"/>
              <a:t>Great Debates in Economics: Keynes versus Hayek</a:t>
            </a:r>
          </a:p>
        </p:txBody>
      </p:sp>
    </p:spTree>
    <p:extLst>
      <p:ext uri="{BB962C8B-B14F-4D97-AF65-F5344CB8AC3E}">
        <p14:creationId xmlns:p14="http://schemas.microsoft.com/office/powerpoint/2010/main" val="2615337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51" y="1113013"/>
            <a:ext cx="8783869" cy="4361687"/>
          </a:xfrm>
        </p:spPr>
        <p:txBody>
          <a:bodyPr/>
          <a:lstStyle/>
          <a:p>
            <a:pPr marL="342900" lvl="1" indent="-342900">
              <a:lnSpc>
                <a:spcPct val="90000"/>
              </a:lnSpc>
              <a:buFont typeface="Arial"/>
              <a:buChar char="•"/>
            </a:pPr>
            <a:r>
              <a:rPr lang="en-US" sz="2800" dirty="0">
                <a:solidFill>
                  <a:schemeClr val="tx1"/>
                </a:solidFill>
                <a:ea typeface="Times New Roman" pitchFamily="28" charset="0"/>
              </a:rPr>
              <a:t>We’ve been going back and forth for a </a:t>
            </a:r>
            <a:r>
              <a:rPr lang="en-US" sz="2800" dirty="0" smtClean="0">
                <a:solidFill>
                  <a:schemeClr val="tx1"/>
                </a:solidFill>
                <a:ea typeface="Times New Roman" pitchFamily="28" charset="0"/>
              </a:rPr>
              <a:t>century …</a:t>
            </a:r>
            <a:br>
              <a:rPr lang="en-US" sz="2800" dirty="0" smtClean="0">
                <a:solidFill>
                  <a:schemeClr val="tx1"/>
                </a:solidFill>
                <a:ea typeface="Times New Roman" pitchFamily="28" charset="0"/>
              </a:rPr>
            </a:br>
            <a:r>
              <a:rPr lang="en-US" sz="2800" i="1" dirty="0">
                <a:solidFill>
                  <a:schemeClr val="tx1"/>
                </a:solidFill>
                <a:ea typeface="Times New Roman" pitchFamily="28" charset="0"/>
              </a:rPr>
              <a:t> </a:t>
            </a:r>
            <a:r>
              <a:rPr lang="en-US" sz="2800" i="1" dirty="0" smtClean="0">
                <a:solidFill>
                  <a:schemeClr val="tx1"/>
                </a:solidFill>
                <a:ea typeface="Times New Roman" pitchFamily="28" charset="0"/>
              </a:rPr>
              <a:t>(Chorus </a:t>
            </a:r>
            <a:r>
              <a:rPr lang="en-US" sz="2800" i="1" dirty="0">
                <a:solidFill>
                  <a:schemeClr val="tx1"/>
                </a:solidFill>
                <a:ea typeface="Times New Roman" pitchFamily="28" charset="0"/>
              </a:rPr>
              <a:t>from </a:t>
            </a:r>
            <a:r>
              <a:rPr lang="en-US" sz="2800" i="1" dirty="0" smtClean="0">
                <a:solidFill>
                  <a:schemeClr val="tx1"/>
                </a:solidFill>
                <a:ea typeface="Times New Roman" pitchFamily="28" charset="0"/>
              </a:rPr>
              <a:t>the Keynes-Hayek </a:t>
            </a:r>
            <a:r>
              <a:rPr lang="en-US" sz="2800" i="1" dirty="0">
                <a:solidFill>
                  <a:schemeClr val="tx1"/>
                </a:solidFill>
                <a:ea typeface="Times New Roman" pitchFamily="28" charset="0"/>
              </a:rPr>
              <a:t>rap </a:t>
            </a:r>
            <a:r>
              <a:rPr lang="en-US" sz="2800" i="1" dirty="0" smtClean="0">
                <a:solidFill>
                  <a:schemeClr val="tx1"/>
                </a:solidFill>
                <a:ea typeface="Times New Roman" pitchFamily="28" charset="0"/>
              </a:rPr>
              <a:t>video.)</a:t>
            </a:r>
            <a:br>
              <a:rPr lang="en-US" sz="2800" i="1" dirty="0" smtClean="0">
                <a:solidFill>
                  <a:schemeClr val="tx1"/>
                </a:solidFill>
                <a:ea typeface="Times New Roman" pitchFamily="28" charset="0"/>
              </a:rPr>
            </a:br>
            <a:endParaRPr lang="en-US" sz="2000" i="1" dirty="0" smtClean="0">
              <a:ea typeface="Times New Roman" pitchFamily="28" charset="0"/>
            </a:endParaRPr>
          </a:p>
          <a:p>
            <a:pPr marL="0" lvl="1" indent="0">
              <a:lnSpc>
                <a:spcPct val="90000"/>
              </a:lnSpc>
              <a:buNone/>
            </a:pPr>
            <a:r>
              <a:rPr lang="en-US" sz="2000" i="1" dirty="0" smtClean="0">
                <a:solidFill>
                  <a:schemeClr val="tx1"/>
                </a:solidFill>
                <a:ea typeface="Times New Roman" pitchFamily="28" charset="0"/>
              </a:rPr>
              <a:t/>
            </a:r>
            <a:br>
              <a:rPr lang="en-US" sz="2000" i="1" dirty="0" smtClean="0">
                <a:solidFill>
                  <a:schemeClr val="tx1"/>
                </a:solidFill>
                <a:ea typeface="Times New Roman" pitchFamily="28" charset="0"/>
              </a:rPr>
            </a:br>
            <a:r>
              <a:rPr lang="en-US" sz="2800" dirty="0" smtClean="0">
                <a:solidFill>
                  <a:schemeClr val="tx1"/>
                </a:solidFill>
                <a:ea typeface="Times New Roman" pitchFamily="28" charset="0"/>
              </a:rPr>
              <a:t>			“I </a:t>
            </a:r>
            <a:r>
              <a:rPr lang="en-US" sz="2800" dirty="0">
                <a:solidFill>
                  <a:schemeClr val="tx1"/>
                </a:solidFill>
                <a:ea typeface="Times New Roman" pitchFamily="28" charset="0"/>
              </a:rPr>
              <a:t>want to steer markets</a:t>
            </a:r>
            <a:r>
              <a:rPr lang="en-US" sz="2800" dirty="0" smtClean="0">
                <a:solidFill>
                  <a:schemeClr val="tx1"/>
                </a:solidFill>
                <a:ea typeface="Times New Roman" pitchFamily="28" charset="0"/>
              </a:rPr>
              <a:t>,”</a:t>
            </a:r>
            <a:br>
              <a:rPr lang="en-US" sz="2800" dirty="0" smtClean="0">
                <a:solidFill>
                  <a:schemeClr val="tx1"/>
                </a:solidFill>
                <a:ea typeface="Times New Roman" pitchFamily="28" charset="0"/>
              </a:rPr>
            </a:br>
            <a:r>
              <a:rPr lang="en-US" sz="2800" dirty="0" smtClean="0">
                <a:solidFill>
                  <a:schemeClr val="tx1"/>
                </a:solidFill>
                <a:ea typeface="Times New Roman" pitchFamily="28" charset="0"/>
              </a:rPr>
              <a:t>								</a:t>
            </a:r>
            <a:r>
              <a:rPr lang="en-US" sz="2800" i="1" dirty="0" smtClean="0">
                <a:solidFill>
                  <a:schemeClr val="tx1"/>
                </a:solidFill>
                <a:ea typeface="Times New Roman" pitchFamily="28" charset="0"/>
              </a:rPr>
              <a:t>-- Keynes</a:t>
            </a:r>
            <a:endParaRPr lang="en-US" sz="2800" i="1" dirty="0">
              <a:solidFill>
                <a:schemeClr val="tx1"/>
              </a:solidFill>
              <a:ea typeface="Times New Roman" pitchFamily="28" charset="0"/>
            </a:endParaRPr>
          </a:p>
          <a:p>
            <a:pPr marL="457200" lvl="1" indent="0">
              <a:lnSpc>
                <a:spcPct val="90000"/>
              </a:lnSpc>
              <a:buNone/>
            </a:pPr>
            <a:r>
              <a:rPr lang="en-US" sz="2800" dirty="0" smtClean="0">
                <a:solidFill>
                  <a:schemeClr val="tx1"/>
                </a:solidFill>
                <a:ea typeface="Times New Roman" pitchFamily="28" charset="0"/>
              </a:rPr>
              <a:t>		</a:t>
            </a:r>
            <a:br>
              <a:rPr lang="en-US" sz="2800" dirty="0" smtClean="0">
                <a:solidFill>
                  <a:schemeClr val="tx1"/>
                </a:solidFill>
                <a:ea typeface="Times New Roman" pitchFamily="28" charset="0"/>
              </a:rPr>
            </a:br>
            <a:r>
              <a:rPr lang="en-US" sz="2800" dirty="0" smtClean="0">
                <a:solidFill>
                  <a:schemeClr val="tx1"/>
                </a:solidFill>
                <a:ea typeface="Times New Roman" pitchFamily="28" charset="0"/>
              </a:rPr>
              <a:t>			“I </a:t>
            </a:r>
            <a:r>
              <a:rPr lang="en-US" sz="2800" dirty="0">
                <a:solidFill>
                  <a:schemeClr val="tx1"/>
                </a:solidFill>
                <a:ea typeface="Times New Roman" pitchFamily="28" charset="0"/>
              </a:rPr>
              <a:t>want them set </a:t>
            </a:r>
            <a:r>
              <a:rPr lang="en-US" sz="2800" dirty="0" smtClean="0">
                <a:solidFill>
                  <a:schemeClr val="tx1"/>
                </a:solidFill>
                <a:ea typeface="Times New Roman" pitchFamily="28" charset="0"/>
              </a:rPr>
              <a:t>free”</a:t>
            </a:r>
            <a:br>
              <a:rPr lang="en-US" sz="2800" dirty="0" smtClean="0">
                <a:solidFill>
                  <a:schemeClr val="tx1"/>
                </a:solidFill>
                <a:ea typeface="Times New Roman" pitchFamily="28" charset="0"/>
              </a:rPr>
            </a:br>
            <a:r>
              <a:rPr lang="en-US" sz="2800" dirty="0" smtClean="0">
                <a:solidFill>
                  <a:schemeClr val="tx1"/>
                </a:solidFill>
                <a:ea typeface="Times New Roman" pitchFamily="28" charset="0"/>
              </a:rPr>
              <a:t>           					             </a:t>
            </a:r>
            <a:r>
              <a:rPr lang="en-US" sz="2800" i="1" dirty="0" smtClean="0">
                <a:solidFill>
                  <a:schemeClr val="tx1"/>
                </a:solidFill>
                <a:ea typeface="Times New Roman" pitchFamily="28" charset="0"/>
              </a:rPr>
              <a:t>-- Hayek</a:t>
            </a:r>
            <a:endParaRPr lang="en-US" sz="2800" i="1" dirty="0">
              <a:solidFill>
                <a:schemeClr val="tx1"/>
              </a:solidFill>
              <a:ea typeface="Times New Roman" pitchFamily="28" charset="0"/>
            </a:endParaRPr>
          </a:p>
        </p:txBody>
      </p:sp>
      <p:sp>
        <p:nvSpPr>
          <p:cNvPr id="6" name="Title 1"/>
          <p:cNvSpPr>
            <a:spLocks noGrp="1"/>
          </p:cNvSpPr>
          <p:nvPr>
            <p:ph type="title"/>
          </p:nvPr>
        </p:nvSpPr>
        <p:spPr>
          <a:xfrm>
            <a:off x="119569" y="104679"/>
            <a:ext cx="8904855" cy="1059814"/>
          </a:xfrm>
        </p:spPr>
        <p:txBody>
          <a:bodyPr/>
          <a:lstStyle/>
          <a:p>
            <a:pPr>
              <a:lnSpc>
                <a:spcPts val="3500"/>
              </a:lnSpc>
            </a:pPr>
            <a:r>
              <a:rPr lang="en-US" dirty="0"/>
              <a:t>Great Debates in Economics: </a:t>
            </a:r>
            <a:r>
              <a:rPr lang="en-US" dirty="0" smtClean="0"/>
              <a:t/>
            </a:r>
            <a:br>
              <a:rPr lang="en-US" dirty="0" smtClean="0"/>
            </a:br>
            <a:r>
              <a:rPr lang="en-US" dirty="0" smtClean="0"/>
              <a:t>Keynes </a:t>
            </a:r>
            <a:r>
              <a:rPr lang="en-US" dirty="0"/>
              <a:t>versus Hayek</a:t>
            </a:r>
          </a:p>
        </p:txBody>
      </p:sp>
    </p:spTree>
    <p:extLst>
      <p:ext uri="{BB962C8B-B14F-4D97-AF65-F5344CB8AC3E}">
        <p14:creationId xmlns:p14="http://schemas.microsoft.com/office/powerpoint/2010/main" val="55588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51" y="1105198"/>
            <a:ext cx="8783869" cy="4361687"/>
          </a:xfrm>
        </p:spPr>
        <p:txBody>
          <a:bodyPr/>
          <a:lstStyle/>
          <a:p>
            <a:pPr>
              <a:lnSpc>
                <a:spcPct val="90000"/>
              </a:lnSpc>
            </a:pPr>
            <a:r>
              <a:rPr lang="en-US" dirty="0" smtClean="0">
                <a:solidFill>
                  <a:schemeClr val="tx1"/>
                </a:solidFill>
                <a:ea typeface="Times New Roman" pitchFamily="28" charset="0"/>
              </a:rPr>
              <a:t>John </a:t>
            </a:r>
            <a:r>
              <a:rPr lang="en-US" dirty="0">
                <a:solidFill>
                  <a:schemeClr val="tx1"/>
                </a:solidFill>
                <a:ea typeface="Times New Roman" pitchFamily="28" charset="0"/>
              </a:rPr>
              <a:t>Maynard </a:t>
            </a:r>
            <a:r>
              <a:rPr lang="en-US" b="1" i="1" dirty="0">
                <a:solidFill>
                  <a:schemeClr val="tx1"/>
                </a:solidFill>
                <a:ea typeface="Times New Roman" pitchFamily="28" charset="0"/>
              </a:rPr>
              <a:t>Keynes </a:t>
            </a:r>
            <a:r>
              <a:rPr lang="en-US" dirty="0" smtClean="0">
                <a:solidFill>
                  <a:schemeClr val="tx1"/>
                </a:solidFill>
                <a:ea typeface="Times New Roman" pitchFamily="28" charset="0"/>
              </a:rPr>
              <a:t>and Friedrich </a:t>
            </a:r>
            <a:r>
              <a:rPr lang="en-US" b="1" i="1" dirty="0">
                <a:solidFill>
                  <a:schemeClr val="tx1"/>
                </a:solidFill>
                <a:ea typeface="Times New Roman" pitchFamily="28" charset="0"/>
              </a:rPr>
              <a:t>Hayek </a:t>
            </a:r>
            <a:r>
              <a:rPr lang="en-US" dirty="0" smtClean="0">
                <a:solidFill>
                  <a:schemeClr val="tx1"/>
                </a:solidFill>
                <a:ea typeface="Times New Roman" pitchFamily="28" charset="0"/>
              </a:rPr>
              <a:t>are two </a:t>
            </a:r>
            <a:r>
              <a:rPr lang="en-US" dirty="0">
                <a:solidFill>
                  <a:schemeClr val="tx1"/>
                </a:solidFill>
                <a:ea typeface="Times New Roman" pitchFamily="28" charset="0"/>
              </a:rPr>
              <a:t>of the most important economists of the 20th century. </a:t>
            </a:r>
          </a:p>
          <a:p>
            <a:pPr>
              <a:lnSpc>
                <a:spcPct val="90000"/>
              </a:lnSpc>
            </a:pPr>
            <a:r>
              <a:rPr lang="en-US" dirty="0" smtClean="0">
                <a:solidFill>
                  <a:schemeClr val="tx1"/>
                </a:solidFill>
                <a:ea typeface="Times New Roman" pitchFamily="28" charset="0"/>
              </a:rPr>
              <a:t>Their </a:t>
            </a:r>
            <a:r>
              <a:rPr lang="en-US" dirty="0">
                <a:solidFill>
                  <a:schemeClr val="tx1"/>
                </a:solidFill>
                <a:ea typeface="Times New Roman" pitchFamily="28" charset="0"/>
              </a:rPr>
              <a:t>scholarly work represents alternative theories and ideas about the central issues of our day, including economic instability, central planning, and the operation of the political process. </a:t>
            </a:r>
            <a:endParaRPr lang="en-US" i="1" dirty="0">
              <a:solidFill>
                <a:schemeClr val="tx1"/>
              </a:solidFill>
              <a:ea typeface="Times New Roman" pitchFamily="28" charset="0"/>
            </a:endParaRPr>
          </a:p>
        </p:txBody>
      </p:sp>
      <p:sp>
        <p:nvSpPr>
          <p:cNvPr id="6" name="Title 1"/>
          <p:cNvSpPr>
            <a:spLocks noGrp="1"/>
          </p:cNvSpPr>
          <p:nvPr>
            <p:ph type="title"/>
          </p:nvPr>
        </p:nvSpPr>
        <p:spPr>
          <a:xfrm>
            <a:off x="119569" y="430404"/>
            <a:ext cx="8904855" cy="688293"/>
          </a:xfrm>
        </p:spPr>
        <p:txBody>
          <a:bodyPr/>
          <a:lstStyle/>
          <a:p>
            <a:r>
              <a:rPr lang="en-US" dirty="0"/>
              <a:t>Keynes </a:t>
            </a:r>
            <a:r>
              <a:rPr lang="en-US" dirty="0" smtClean="0"/>
              <a:t>versus </a:t>
            </a:r>
            <a:r>
              <a:rPr lang="en-US" dirty="0"/>
              <a:t>Hayek</a:t>
            </a:r>
          </a:p>
        </p:txBody>
      </p:sp>
    </p:spTree>
    <p:extLst>
      <p:ext uri="{BB962C8B-B14F-4D97-AF65-F5344CB8AC3E}">
        <p14:creationId xmlns:p14="http://schemas.microsoft.com/office/powerpoint/2010/main" val="227981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51" y="1105198"/>
            <a:ext cx="8783869" cy="3574947"/>
          </a:xfrm>
        </p:spPr>
        <p:txBody>
          <a:bodyPr/>
          <a:lstStyle/>
          <a:p>
            <a:pPr>
              <a:lnSpc>
                <a:spcPct val="90000"/>
              </a:lnSpc>
            </a:pPr>
            <a:r>
              <a:rPr lang="en-US" b="1" dirty="0" smtClean="0">
                <a:solidFill>
                  <a:schemeClr val="tx1"/>
                </a:solidFill>
                <a:ea typeface="Times New Roman" pitchFamily="28" charset="0"/>
              </a:rPr>
              <a:t>Debate #1</a:t>
            </a:r>
            <a:r>
              <a:rPr lang="en-US" dirty="0" smtClean="0">
                <a:solidFill>
                  <a:schemeClr val="tx1"/>
                </a:solidFill>
                <a:ea typeface="Times New Roman" pitchFamily="28" charset="0"/>
              </a:rPr>
              <a:t>:  </a:t>
            </a:r>
            <a:br>
              <a:rPr lang="en-US" dirty="0" smtClean="0">
                <a:solidFill>
                  <a:schemeClr val="tx1"/>
                </a:solidFill>
                <a:ea typeface="Times New Roman" pitchFamily="28" charset="0"/>
              </a:rPr>
            </a:br>
            <a:r>
              <a:rPr lang="en-US" dirty="0" smtClean="0">
                <a:solidFill>
                  <a:schemeClr val="tx1"/>
                </a:solidFill>
                <a:ea typeface="Times New Roman" pitchFamily="28" charset="0"/>
              </a:rPr>
              <a:t>What is the cause and cure for the business cycle?</a:t>
            </a:r>
          </a:p>
          <a:p>
            <a:pPr lvl="1">
              <a:lnSpc>
                <a:spcPct val="90000"/>
              </a:lnSpc>
            </a:pPr>
            <a:r>
              <a:rPr lang="en-US" sz="2800" b="1" i="1" dirty="0" smtClean="0">
                <a:ea typeface="Times New Roman" pitchFamily="28" charset="0"/>
              </a:rPr>
              <a:t>Keynesians</a:t>
            </a:r>
            <a:r>
              <a:rPr lang="en-US" sz="2800" i="1" dirty="0" smtClean="0">
                <a:ea typeface="Times New Roman" pitchFamily="28" charset="0"/>
              </a:rPr>
              <a:t> believe markets are inherently unstable, but prudent use of government fiscal policy can moderate the ups-and-downs of the business cycle.</a:t>
            </a:r>
          </a:p>
          <a:p>
            <a:pPr lvl="1">
              <a:lnSpc>
                <a:spcPct val="90000"/>
              </a:lnSpc>
            </a:pPr>
            <a:r>
              <a:rPr lang="en-US" sz="2800" b="1" i="1" dirty="0" err="1" smtClean="0">
                <a:solidFill>
                  <a:schemeClr val="tx1"/>
                </a:solidFill>
                <a:ea typeface="Times New Roman" pitchFamily="28" charset="0"/>
              </a:rPr>
              <a:t>Hayekians</a:t>
            </a:r>
            <a:r>
              <a:rPr lang="en-US" sz="2800" b="1" i="1" dirty="0" smtClean="0">
                <a:solidFill>
                  <a:schemeClr val="tx1"/>
                </a:solidFill>
                <a:ea typeface="Times New Roman" pitchFamily="28" charset="0"/>
              </a:rPr>
              <a:t> </a:t>
            </a:r>
            <a:r>
              <a:rPr lang="en-US" sz="2800" i="1" dirty="0" smtClean="0">
                <a:solidFill>
                  <a:schemeClr val="tx1"/>
                </a:solidFill>
                <a:ea typeface="Times New Roman" pitchFamily="28" charset="0"/>
              </a:rPr>
              <a:t>believe the business cycle results from perverse government policies, particularly excessive </a:t>
            </a:r>
            <a:br>
              <a:rPr lang="en-US" sz="2800" i="1" dirty="0" smtClean="0">
                <a:solidFill>
                  <a:schemeClr val="tx1"/>
                </a:solidFill>
                <a:ea typeface="Times New Roman" pitchFamily="28" charset="0"/>
              </a:rPr>
            </a:br>
            <a:r>
              <a:rPr lang="en-US" sz="2800" i="1" dirty="0" smtClean="0">
                <a:solidFill>
                  <a:schemeClr val="tx1"/>
                </a:solidFill>
                <a:ea typeface="Times New Roman" pitchFamily="28" charset="0"/>
              </a:rPr>
              <a:t>credit expansion.  Stability will be improved if policy makers merely pursued stable policies.</a:t>
            </a:r>
          </a:p>
        </p:txBody>
      </p:sp>
      <p:sp>
        <p:nvSpPr>
          <p:cNvPr id="6" name="Title 1"/>
          <p:cNvSpPr>
            <a:spLocks noGrp="1"/>
          </p:cNvSpPr>
          <p:nvPr>
            <p:ph type="title"/>
          </p:nvPr>
        </p:nvSpPr>
        <p:spPr>
          <a:xfrm>
            <a:off x="119569" y="513240"/>
            <a:ext cx="8904855" cy="688293"/>
          </a:xfrm>
        </p:spPr>
        <p:txBody>
          <a:bodyPr/>
          <a:lstStyle/>
          <a:p>
            <a:pPr>
              <a:lnSpc>
                <a:spcPts val="3500"/>
              </a:lnSpc>
            </a:pPr>
            <a:r>
              <a:rPr lang="en-US" dirty="0" smtClean="0"/>
              <a:t>Three Great Debates in Economics</a:t>
            </a:r>
            <a:endParaRPr lang="en-US" dirty="0"/>
          </a:p>
        </p:txBody>
      </p:sp>
    </p:spTree>
    <p:extLst>
      <p:ext uri="{BB962C8B-B14F-4D97-AF65-F5344CB8AC3E}">
        <p14:creationId xmlns:p14="http://schemas.microsoft.com/office/powerpoint/2010/main" val="327231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51" y="1105198"/>
            <a:ext cx="8783869" cy="4361687"/>
          </a:xfrm>
        </p:spPr>
        <p:txBody>
          <a:bodyPr/>
          <a:lstStyle/>
          <a:p>
            <a:pPr>
              <a:lnSpc>
                <a:spcPct val="90000"/>
              </a:lnSpc>
            </a:pPr>
            <a:r>
              <a:rPr lang="en-US" b="1" dirty="0" smtClean="0">
                <a:ea typeface="Times New Roman" pitchFamily="28" charset="0"/>
              </a:rPr>
              <a:t>Debate #2</a:t>
            </a:r>
            <a:r>
              <a:rPr lang="en-US" dirty="0" smtClean="0">
                <a:ea typeface="Times New Roman" pitchFamily="28" charset="0"/>
              </a:rPr>
              <a:t>:</a:t>
            </a:r>
            <a:br>
              <a:rPr lang="en-US" dirty="0" smtClean="0">
                <a:ea typeface="Times New Roman" pitchFamily="28" charset="0"/>
              </a:rPr>
            </a:br>
            <a:r>
              <a:rPr lang="en-US" dirty="0" smtClean="0">
                <a:ea typeface="Times New Roman" pitchFamily="28" charset="0"/>
              </a:rPr>
              <a:t>Should an economy be directed by central planning or markets?</a:t>
            </a:r>
          </a:p>
          <a:p>
            <a:pPr lvl="1">
              <a:lnSpc>
                <a:spcPct val="90000"/>
              </a:lnSpc>
            </a:pPr>
            <a:r>
              <a:rPr lang="en-US" sz="2800" b="1" i="1" dirty="0" smtClean="0">
                <a:ea typeface="Times New Roman" pitchFamily="28" charset="0"/>
              </a:rPr>
              <a:t>Keynesians</a:t>
            </a:r>
            <a:r>
              <a:rPr lang="en-US" sz="2800" i="1" dirty="0" smtClean="0">
                <a:ea typeface="Times New Roman" pitchFamily="28" charset="0"/>
              </a:rPr>
              <a:t> believe central government planning is necessary to keep a market economy “on track” and correct various market failures.</a:t>
            </a:r>
          </a:p>
          <a:p>
            <a:pPr lvl="1">
              <a:lnSpc>
                <a:spcPct val="90000"/>
              </a:lnSpc>
            </a:pPr>
            <a:r>
              <a:rPr lang="en-US" sz="2800" b="1" i="1" dirty="0" err="1" smtClean="0">
                <a:ea typeface="Times New Roman" pitchFamily="28" charset="0"/>
              </a:rPr>
              <a:t>Hayekians</a:t>
            </a:r>
            <a:r>
              <a:rPr lang="en-US" sz="2800" b="1" i="1" dirty="0" smtClean="0">
                <a:ea typeface="Times New Roman" pitchFamily="28" charset="0"/>
              </a:rPr>
              <a:t> </a:t>
            </a:r>
            <a:r>
              <a:rPr lang="en-US" sz="2800" i="1" dirty="0" smtClean="0">
                <a:ea typeface="Times New Roman" pitchFamily="28" charset="0"/>
              </a:rPr>
              <a:t>believe central planners have insufficient information to direct the economy and efforts to do so will do more damage than good. Resources will be used more productively if directed by market forces.</a:t>
            </a:r>
            <a:endParaRPr lang="en-US" sz="2800" i="1" dirty="0">
              <a:solidFill>
                <a:schemeClr val="tx1"/>
              </a:solidFill>
              <a:ea typeface="Times New Roman" pitchFamily="28" charset="0"/>
            </a:endParaRPr>
          </a:p>
        </p:txBody>
      </p:sp>
      <p:sp>
        <p:nvSpPr>
          <p:cNvPr id="6" name="Title 1"/>
          <p:cNvSpPr>
            <a:spLocks noGrp="1"/>
          </p:cNvSpPr>
          <p:nvPr>
            <p:ph type="title"/>
          </p:nvPr>
        </p:nvSpPr>
        <p:spPr>
          <a:xfrm>
            <a:off x="119569" y="513240"/>
            <a:ext cx="8904855" cy="688293"/>
          </a:xfrm>
        </p:spPr>
        <p:txBody>
          <a:bodyPr/>
          <a:lstStyle/>
          <a:p>
            <a:pPr>
              <a:lnSpc>
                <a:spcPts val="3500"/>
              </a:lnSpc>
            </a:pPr>
            <a:r>
              <a:rPr lang="en-US" dirty="0" smtClean="0"/>
              <a:t>Three Great Debates in Economics</a:t>
            </a:r>
            <a:endParaRPr lang="en-US" dirty="0"/>
          </a:p>
        </p:txBody>
      </p:sp>
    </p:spTree>
    <p:extLst>
      <p:ext uri="{BB962C8B-B14F-4D97-AF65-F5344CB8AC3E}">
        <p14:creationId xmlns:p14="http://schemas.microsoft.com/office/powerpoint/2010/main" val="92459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51" y="1105198"/>
            <a:ext cx="8783869" cy="4361687"/>
          </a:xfrm>
        </p:spPr>
        <p:txBody>
          <a:bodyPr/>
          <a:lstStyle/>
          <a:p>
            <a:pPr>
              <a:lnSpc>
                <a:spcPct val="90000"/>
              </a:lnSpc>
            </a:pPr>
            <a:r>
              <a:rPr lang="en-US" b="1" dirty="0" smtClean="0">
                <a:ea typeface="Times New Roman" pitchFamily="28" charset="0"/>
              </a:rPr>
              <a:t>Debate #3</a:t>
            </a:r>
            <a:r>
              <a:rPr lang="en-US" dirty="0" smtClean="0">
                <a:ea typeface="Times New Roman" pitchFamily="28" charset="0"/>
              </a:rPr>
              <a:t>:</a:t>
            </a:r>
            <a:br>
              <a:rPr lang="en-US" dirty="0" smtClean="0">
                <a:ea typeface="Times New Roman" pitchFamily="28" charset="0"/>
              </a:rPr>
            </a:br>
            <a:r>
              <a:rPr lang="en-US" dirty="0" smtClean="0">
                <a:ea typeface="Times New Roman" pitchFamily="28" charset="0"/>
              </a:rPr>
              <a:t>Can democratic decision-making be counted on to allocate resources efficiently?</a:t>
            </a:r>
          </a:p>
          <a:p>
            <a:pPr lvl="1">
              <a:lnSpc>
                <a:spcPct val="90000"/>
              </a:lnSpc>
            </a:pPr>
            <a:r>
              <a:rPr lang="en-US" sz="2800" b="1" i="1" dirty="0" smtClean="0">
                <a:ea typeface="Times New Roman" pitchFamily="28" charset="0"/>
              </a:rPr>
              <a:t>Keynesians</a:t>
            </a:r>
            <a:r>
              <a:rPr lang="en-US" sz="2800" i="1" dirty="0" smtClean="0">
                <a:ea typeface="Times New Roman" pitchFamily="28" charset="0"/>
              </a:rPr>
              <a:t> argue that the job of the economist is to derive ideal solutions and once developed, political decision-makers can be expected to adopt them.</a:t>
            </a:r>
          </a:p>
          <a:p>
            <a:pPr lvl="1">
              <a:lnSpc>
                <a:spcPct val="90000"/>
              </a:lnSpc>
            </a:pPr>
            <a:r>
              <a:rPr lang="en-US" sz="2800" b="1" i="1" dirty="0" err="1" smtClean="0">
                <a:ea typeface="Times New Roman" pitchFamily="28" charset="0"/>
              </a:rPr>
              <a:t>Hayekians</a:t>
            </a:r>
            <a:r>
              <a:rPr lang="en-US" sz="2800" b="1" i="1" dirty="0" smtClean="0">
                <a:ea typeface="Times New Roman" pitchFamily="28" charset="0"/>
              </a:rPr>
              <a:t> </a:t>
            </a:r>
            <a:r>
              <a:rPr lang="en-US" sz="2800" i="1" dirty="0" smtClean="0">
                <a:ea typeface="Times New Roman" pitchFamily="28" charset="0"/>
              </a:rPr>
              <a:t>argue that incentives exert a major impact on how government works and that political incentives will often result in government failure and impede the adoption of sound policies.</a:t>
            </a:r>
            <a:endParaRPr lang="en-US" sz="2800" i="1" dirty="0">
              <a:solidFill>
                <a:schemeClr val="tx1"/>
              </a:solidFill>
              <a:ea typeface="Times New Roman" pitchFamily="28" charset="0"/>
            </a:endParaRPr>
          </a:p>
        </p:txBody>
      </p:sp>
      <p:sp>
        <p:nvSpPr>
          <p:cNvPr id="6" name="Title 1"/>
          <p:cNvSpPr>
            <a:spLocks noGrp="1"/>
          </p:cNvSpPr>
          <p:nvPr>
            <p:ph type="title"/>
          </p:nvPr>
        </p:nvSpPr>
        <p:spPr>
          <a:xfrm>
            <a:off x="119569" y="513240"/>
            <a:ext cx="8904855" cy="688293"/>
          </a:xfrm>
        </p:spPr>
        <p:txBody>
          <a:bodyPr/>
          <a:lstStyle/>
          <a:p>
            <a:pPr>
              <a:lnSpc>
                <a:spcPts val="3500"/>
              </a:lnSpc>
            </a:pPr>
            <a:r>
              <a:rPr lang="en-US" dirty="0" smtClean="0"/>
              <a:t>Three Great Debates in Economics</a:t>
            </a:r>
            <a:endParaRPr lang="en-US" dirty="0"/>
          </a:p>
        </p:txBody>
      </p:sp>
    </p:spTree>
    <p:extLst>
      <p:ext uri="{BB962C8B-B14F-4D97-AF65-F5344CB8AC3E}">
        <p14:creationId xmlns:p14="http://schemas.microsoft.com/office/powerpoint/2010/main" val="130381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9569" y="432228"/>
            <a:ext cx="8904855" cy="657667"/>
          </a:xfrm>
        </p:spPr>
        <p:txBody>
          <a:bodyPr/>
          <a:lstStyle/>
          <a:p>
            <a:r>
              <a:rPr lang="en-US" dirty="0"/>
              <a:t>Questions for Thought:</a:t>
            </a:r>
            <a:br>
              <a:rPr lang="en-US" dirty="0"/>
            </a:br>
            <a:endParaRPr lang="en-US" dirty="0"/>
          </a:p>
        </p:txBody>
      </p:sp>
      <p:sp>
        <p:nvSpPr>
          <p:cNvPr id="5" name="Content Placeholder 4"/>
          <p:cNvSpPr>
            <a:spLocks noGrp="1"/>
          </p:cNvSpPr>
          <p:nvPr>
            <p:ph idx="1"/>
          </p:nvPr>
        </p:nvSpPr>
        <p:spPr>
          <a:xfrm>
            <a:off x="140675" y="1110728"/>
            <a:ext cx="8883749" cy="4692983"/>
          </a:xfrm>
        </p:spPr>
        <p:txBody>
          <a:bodyPr/>
          <a:lstStyle/>
          <a:p>
            <a:pPr marL="341313" indent="-341313">
              <a:buAutoNum type="arabicPeriod"/>
            </a:pPr>
            <a:r>
              <a:rPr lang="en-US" sz="2700" dirty="0" smtClean="0">
                <a:solidFill>
                  <a:srgbClr val="32302A"/>
                </a:solidFill>
              </a:rPr>
              <a:t>Summarize </a:t>
            </a:r>
            <a:r>
              <a:rPr lang="en-US" sz="2700" dirty="0">
                <a:solidFill>
                  <a:srgbClr val="32302A"/>
                </a:solidFill>
              </a:rPr>
              <a:t>the views of Keynes and Hayek on </a:t>
            </a:r>
            <a:r>
              <a:rPr lang="en-US" sz="2700" dirty="0" smtClean="0">
                <a:solidFill>
                  <a:srgbClr val="32302A"/>
                </a:solidFill>
              </a:rPr>
              <a:t>the following:</a:t>
            </a:r>
            <a:endParaRPr lang="en-US" sz="2700" dirty="0">
              <a:solidFill>
                <a:srgbClr val="32302A"/>
              </a:solidFill>
            </a:endParaRPr>
          </a:p>
          <a:p>
            <a:pPr marL="630238" indent="-282575">
              <a:buNone/>
            </a:pPr>
            <a:r>
              <a:rPr lang="en-US" sz="2700" dirty="0" smtClean="0">
                <a:solidFill>
                  <a:srgbClr val="32302A"/>
                </a:solidFill>
              </a:rPr>
              <a:t>(a) What </a:t>
            </a:r>
            <a:r>
              <a:rPr lang="en-US" sz="2700" dirty="0">
                <a:solidFill>
                  <a:srgbClr val="32302A"/>
                </a:solidFill>
              </a:rPr>
              <a:t>is the </a:t>
            </a:r>
            <a:r>
              <a:rPr lang="en-US" sz="2700" dirty="0" smtClean="0">
                <a:solidFill>
                  <a:srgbClr val="32302A"/>
                </a:solidFill>
              </a:rPr>
              <a:t>cause </a:t>
            </a:r>
            <a:r>
              <a:rPr lang="en-US" sz="2700" dirty="0">
                <a:solidFill>
                  <a:srgbClr val="32302A"/>
                </a:solidFill>
              </a:rPr>
              <a:t>and </a:t>
            </a:r>
            <a:r>
              <a:rPr lang="en-US" sz="2700" dirty="0" smtClean="0">
                <a:solidFill>
                  <a:srgbClr val="32302A"/>
                </a:solidFill>
              </a:rPr>
              <a:t>cure </a:t>
            </a:r>
            <a:r>
              <a:rPr lang="en-US" sz="2700" dirty="0">
                <a:solidFill>
                  <a:srgbClr val="32302A"/>
                </a:solidFill>
              </a:rPr>
              <a:t>for the </a:t>
            </a:r>
            <a:r>
              <a:rPr lang="en-US" sz="2700" dirty="0" smtClean="0">
                <a:solidFill>
                  <a:srgbClr val="32302A"/>
                </a:solidFill>
              </a:rPr>
              <a:t>business cycle</a:t>
            </a:r>
            <a:r>
              <a:rPr lang="en-US" sz="2700" dirty="0">
                <a:solidFill>
                  <a:srgbClr val="32302A"/>
                </a:solidFill>
              </a:rPr>
              <a:t>?</a:t>
            </a:r>
          </a:p>
          <a:p>
            <a:pPr marL="630238" indent="-282575">
              <a:buNone/>
            </a:pPr>
            <a:r>
              <a:rPr lang="en-US" sz="2700" dirty="0" smtClean="0">
                <a:solidFill>
                  <a:srgbClr val="32302A"/>
                </a:solidFill>
              </a:rPr>
              <a:t>(b) Should </a:t>
            </a:r>
            <a:r>
              <a:rPr lang="en-US" sz="2700" dirty="0">
                <a:solidFill>
                  <a:srgbClr val="32302A"/>
                </a:solidFill>
              </a:rPr>
              <a:t>an </a:t>
            </a:r>
            <a:r>
              <a:rPr lang="en-US" sz="2700" dirty="0" smtClean="0">
                <a:solidFill>
                  <a:srgbClr val="32302A"/>
                </a:solidFill>
              </a:rPr>
              <a:t>economy </a:t>
            </a:r>
            <a:r>
              <a:rPr lang="en-US" sz="2700" dirty="0">
                <a:solidFill>
                  <a:srgbClr val="32302A"/>
                </a:solidFill>
              </a:rPr>
              <a:t>be </a:t>
            </a:r>
            <a:r>
              <a:rPr lang="en-US" sz="2700" dirty="0" smtClean="0">
                <a:solidFill>
                  <a:srgbClr val="32302A"/>
                </a:solidFill>
              </a:rPr>
              <a:t>directed </a:t>
            </a:r>
            <a:r>
              <a:rPr lang="en-US" sz="2700" dirty="0">
                <a:solidFill>
                  <a:srgbClr val="32302A"/>
                </a:solidFill>
              </a:rPr>
              <a:t>by </a:t>
            </a:r>
            <a:r>
              <a:rPr lang="en-US" sz="2700" dirty="0" smtClean="0">
                <a:solidFill>
                  <a:srgbClr val="32302A"/>
                </a:solidFill>
              </a:rPr>
              <a:t>government </a:t>
            </a:r>
            <a:br>
              <a:rPr lang="en-US" sz="2700" dirty="0" smtClean="0">
                <a:solidFill>
                  <a:srgbClr val="32302A"/>
                </a:solidFill>
              </a:rPr>
            </a:br>
            <a:r>
              <a:rPr lang="en-US" sz="2700" dirty="0" smtClean="0">
                <a:solidFill>
                  <a:srgbClr val="32302A"/>
                </a:solidFill>
              </a:rPr>
              <a:t>  central planning </a:t>
            </a:r>
            <a:r>
              <a:rPr lang="en-US" sz="2700" dirty="0">
                <a:solidFill>
                  <a:srgbClr val="32302A"/>
                </a:solidFill>
              </a:rPr>
              <a:t>or </a:t>
            </a:r>
            <a:r>
              <a:rPr lang="en-US" sz="2700" dirty="0" smtClean="0">
                <a:solidFill>
                  <a:srgbClr val="32302A"/>
                </a:solidFill>
              </a:rPr>
              <a:t>decentralized individual planning </a:t>
            </a:r>
            <a:br>
              <a:rPr lang="en-US" sz="2700" dirty="0" smtClean="0">
                <a:solidFill>
                  <a:srgbClr val="32302A"/>
                </a:solidFill>
              </a:rPr>
            </a:br>
            <a:r>
              <a:rPr lang="en-US" sz="2700" dirty="0" smtClean="0">
                <a:solidFill>
                  <a:srgbClr val="32302A"/>
                </a:solidFill>
              </a:rPr>
              <a:t>  and </a:t>
            </a:r>
            <a:r>
              <a:rPr lang="en-US" sz="2700" dirty="0">
                <a:solidFill>
                  <a:srgbClr val="32302A"/>
                </a:solidFill>
              </a:rPr>
              <a:t>the </a:t>
            </a:r>
            <a:r>
              <a:rPr lang="en-US" sz="2700" dirty="0" smtClean="0">
                <a:solidFill>
                  <a:srgbClr val="32302A"/>
                </a:solidFill>
              </a:rPr>
              <a:t>invisible hand </a:t>
            </a:r>
            <a:r>
              <a:rPr lang="en-US" sz="2700" dirty="0">
                <a:solidFill>
                  <a:srgbClr val="32302A"/>
                </a:solidFill>
              </a:rPr>
              <a:t>of </a:t>
            </a:r>
            <a:r>
              <a:rPr lang="en-US" sz="2700" dirty="0" smtClean="0">
                <a:solidFill>
                  <a:srgbClr val="32302A"/>
                </a:solidFill>
              </a:rPr>
              <a:t>market prices</a:t>
            </a:r>
            <a:r>
              <a:rPr lang="en-US" sz="2700" dirty="0">
                <a:solidFill>
                  <a:srgbClr val="32302A"/>
                </a:solidFill>
              </a:rPr>
              <a:t>?</a:t>
            </a:r>
          </a:p>
          <a:p>
            <a:pPr marL="630238" indent="-282575">
              <a:buNone/>
            </a:pPr>
            <a:r>
              <a:rPr lang="en-US" sz="2700" dirty="0" smtClean="0">
                <a:solidFill>
                  <a:srgbClr val="32302A"/>
                </a:solidFill>
              </a:rPr>
              <a:t>(c) Can democratic decision-making </a:t>
            </a:r>
            <a:r>
              <a:rPr lang="en-US" sz="2700" dirty="0">
                <a:solidFill>
                  <a:srgbClr val="32302A"/>
                </a:solidFill>
              </a:rPr>
              <a:t>be </a:t>
            </a:r>
            <a:r>
              <a:rPr lang="en-US" sz="2700" dirty="0" smtClean="0">
                <a:solidFill>
                  <a:srgbClr val="32302A"/>
                </a:solidFill>
              </a:rPr>
              <a:t>counted </a:t>
            </a:r>
            <a:r>
              <a:rPr lang="en-US" sz="2700" dirty="0">
                <a:solidFill>
                  <a:srgbClr val="32302A"/>
                </a:solidFill>
              </a:rPr>
              <a:t>on to </a:t>
            </a:r>
            <a:r>
              <a:rPr lang="en-US" sz="2700" dirty="0" smtClean="0">
                <a:solidFill>
                  <a:srgbClr val="32302A"/>
                </a:solidFill>
              </a:rPr>
              <a:t/>
            </a:r>
            <a:br>
              <a:rPr lang="en-US" sz="2700" dirty="0" smtClean="0">
                <a:solidFill>
                  <a:srgbClr val="32302A"/>
                </a:solidFill>
              </a:rPr>
            </a:br>
            <a:r>
              <a:rPr lang="en-US" sz="2700" dirty="0" smtClean="0">
                <a:solidFill>
                  <a:srgbClr val="32302A"/>
                </a:solidFill>
              </a:rPr>
              <a:t>  allocate resources efficiently</a:t>
            </a:r>
            <a:r>
              <a:rPr lang="en-US" sz="2700" dirty="0">
                <a:solidFill>
                  <a:srgbClr val="32302A"/>
                </a:solidFill>
              </a:rPr>
              <a:t>?</a:t>
            </a:r>
          </a:p>
        </p:txBody>
      </p:sp>
    </p:spTree>
    <p:extLst>
      <p:ext uri="{BB962C8B-B14F-4D97-AF65-F5344CB8AC3E}">
        <p14:creationId xmlns:p14="http://schemas.microsoft.com/office/powerpoint/2010/main" val="3341848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15th edition TEMPLATE">
  <a:themeElements>
    <a:clrScheme name="Gwartney PPT 2011">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15th edition TEMPLATE</Template>
  <TotalTime>165</TotalTime>
  <Words>223</Words>
  <Application>Microsoft Office PowerPoint</Application>
  <PresentationFormat>On-screen Show (4:3)</PresentationFormat>
  <Paragraphs>39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15th edition TEMPLATE</vt:lpstr>
      <vt:lpstr>Great Debates in Economics: Keynes versus Hayek</vt:lpstr>
      <vt:lpstr>Keynes-Hayek Rap Videos</vt:lpstr>
      <vt:lpstr>Great Debates in Economics: Keynes versus Hayek</vt:lpstr>
      <vt:lpstr>Great Debates in Economics:  Keynes versus Hayek</vt:lpstr>
      <vt:lpstr>Keynes versus Hayek</vt:lpstr>
      <vt:lpstr>Three Great Debates in Economics</vt:lpstr>
      <vt:lpstr>Three Great Debates in Economics</vt:lpstr>
      <vt:lpstr>Three Great Debates in Economics</vt:lpstr>
      <vt:lpstr>Questions for Thought: </vt:lpstr>
      <vt:lpstr>Questions for Thought: </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Debates in Economics:  Keynes versus Hayek</dc:title>
  <dc:subject>Great Debates in Economics:  Keynes versus Hayek</dc:subject>
  <dc:creator>Dr. Chuck Skipton</dc:creator>
  <cp:lastModifiedBy>Dr. Chuck Skipton</cp:lastModifiedBy>
  <cp:revision>26</cp:revision>
  <dcterms:created xsi:type="dcterms:W3CDTF">2013-12-17T18:08:03Z</dcterms:created>
  <dcterms:modified xsi:type="dcterms:W3CDTF">2014-01-10T16:58:26Z</dcterms:modified>
</cp:coreProperties>
</file>