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79" r:id="rId4"/>
    <p:sldId id="280" r:id="rId5"/>
    <p:sldId id="258" r:id="rId6"/>
    <p:sldId id="259" r:id="rId7"/>
    <p:sldId id="260" r:id="rId8"/>
    <p:sldId id="261" r:id="rId9"/>
    <p:sldId id="262" r:id="rId10"/>
    <p:sldId id="263" r:id="rId11"/>
    <p:sldId id="281" r:id="rId12"/>
    <p:sldId id="265" r:id="rId13"/>
    <p:sldId id="266" r:id="rId14"/>
    <p:sldId id="276" r:id="rId15"/>
    <p:sldId id="267" r:id="rId16"/>
    <p:sldId id="268" r:id="rId17"/>
    <p:sldId id="270" r:id="rId18"/>
    <p:sldId id="271" r:id="rId19"/>
    <p:sldId id="272" r:id="rId20"/>
    <p:sldId id="273" r:id="rId21"/>
    <p:sldId id="274" r:id="rId22"/>
    <p:sldId id="27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3">
          <p15:clr>
            <a:srgbClr val="A4A3A4"/>
          </p15:clr>
        </p15:guide>
        <p15:guide id="2" pos="6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E3"/>
    <a:srgbClr val="F4F6EE"/>
    <a:srgbClr val="E9EDDF"/>
    <a:srgbClr val="EFE5BB"/>
    <a:srgbClr val="E2DEEE"/>
    <a:srgbClr val="32302A"/>
    <a:srgbClr val="515A61"/>
    <a:srgbClr val="444C52"/>
    <a:srgbClr val="F2F2F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40" autoAdjust="0"/>
    <p:restoredTop sz="94631"/>
  </p:normalViewPr>
  <p:slideViewPr>
    <p:cSldViewPr snapToGrid="0" snapToObjects="1">
      <p:cViewPr varScale="1">
        <p:scale>
          <a:sx n="97" d="100"/>
          <a:sy n="97" d="100"/>
        </p:scale>
        <p:origin x="288" y="184"/>
      </p:cViewPr>
      <p:guideLst>
        <p:guide orient="horz" pos="593"/>
        <p:guide pos="651"/>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7</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14</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17</a:t>
            </a:fld>
            <a:endParaRPr lang="en-US"/>
          </a:p>
        </p:txBody>
      </p:sp>
    </p:spTree>
    <p:extLst>
      <p:ext uri="{BB962C8B-B14F-4D97-AF65-F5344CB8AC3E}">
        <p14:creationId xmlns:p14="http://schemas.microsoft.com/office/powerpoint/2010/main" val="372258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40" name="Group 39"/>
          <p:cNvGrpSpPr/>
          <p:nvPr userDrawn="1"/>
        </p:nvGrpSpPr>
        <p:grpSpPr>
          <a:xfrm>
            <a:off x="681355" y="5638235"/>
            <a:ext cx="8010009" cy="871401"/>
            <a:chOff x="928495" y="5682125"/>
            <a:chExt cx="8010009" cy="871401"/>
          </a:xfrm>
        </p:grpSpPr>
        <p:sp>
          <p:nvSpPr>
            <p:cNvPr id="41" name="Rectangle 40"/>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3"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4" name="Group 43"/>
          <p:cNvGrpSpPr/>
          <p:nvPr userDrawn="1"/>
        </p:nvGrpSpPr>
        <p:grpSpPr>
          <a:xfrm>
            <a:off x="2435956" y="55169"/>
            <a:ext cx="4191614" cy="2154873"/>
            <a:chOff x="2435956" y="55169"/>
            <a:chExt cx="4191614" cy="2154873"/>
          </a:xfrm>
        </p:grpSpPr>
        <p:grpSp>
          <p:nvGrpSpPr>
            <p:cNvPr id="45" name="Group 44"/>
            <p:cNvGrpSpPr/>
            <p:nvPr userDrawn="1"/>
          </p:nvGrpSpPr>
          <p:grpSpPr>
            <a:xfrm>
              <a:off x="2435956" y="55169"/>
              <a:ext cx="4191614" cy="2154873"/>
              <a:chOff x="997268" y="152400"/>
              <a:chExt cx="7392352" cy="3657600"/>
            </a:xfrm>
          </p:grpSpPr>
          <p:sp>
            <p:nvSpPr>
              <p:cNvPr id="48" name="Rectangle 47"/>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51" name="Straight Connector 50"/>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7" name="TextBox 46"/>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52"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3"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4"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5"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Micro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56"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6</a:t>
            </a:r>
            <a:endParaRPr kumimoji="0" lang="en-US" sz="2400" b="0" dirty="0">
              <a:solidFill>
                <a:schemeClr val="bg1"/>
              </a:solidFill>
              <a:latin typeface="Calibri" panose="020F0502020204030204" pitchFamily="34" charset="0"/>
            </a:endParaRPr>
          </a:p>
        </p:txBody>
      </p:sp>
      <p:sp>
        <p:nvSpPr>
          <p:cNvPr id="57"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58" name="Text Box 69"/>
          <p:cNvSpPr txBox="1">
            <a:spLocks noChangeArrowheads="1"/>
          </p:cNvSpPr>
          <p:nvPr userDrawn="1"/>
        </p:nvSpPr>
        <p:spPr bwMode="auto">
          <a:xfrm>
            <a:off x="4022372" y="3404388"/>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3</a:t>
            </a:r>
            <a:endParaRPr kumimoji="0" lang="en-US" sz="2400" b="0" dirty="0">
              <a:solidFill>
                <a:schemeClr val="bg1"/>
              </a:solidFill>
              <a:latin typeface="Calibri" panose="020F0502020204030204" pitchFamily="34" charset="0"/>
            </a:endParaRPr>
          </a:p>
        </p:txBody>
      </p:sp>
      <p:sp>
        <p:nvSpPr>
          <p:cNvPr id="59" name="Text Box 70"/>
          <p:cNvSpPr txBox="1">
            <a:spLocks noChangeArrowheads="1"/>
          </p:cNvSpPr>
          <p:nvPr userDrawn="1"/>
        </p:nvSpPr>
        <p:spPr bwMode="auto">
          <a:xfrm>
            <a:off x="4022372" y="3794165"/>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3</a:t>
            </a:r>
            <a:endParaRPr kumimoji="0" lang="en-US" sz="2400" b="0" dirty="0">
              <a:solidFill>
                <a:schemeClr val="bg1"/>
              </a:solidFill>
              <a:latin typeface="Calibri" panose="020F0502020204030204" pitchFamily="34" charset="0"/>
            </a:endParaRPr>
          </a:p>
        </p:txBody>
      </p:sp>
      <p:sp>
        <p:nvSpPr>
          <p:cNvPr id="60" name="Text Box 143"/>
          <p:cNvSpPr txBox="1">
            <a:spLocks noChangeArrowheads="1"/>
          </p:cNvSpPr>
          <p:nvPr userDrawn="1"/>
        </p:nvSpPr>
        <p:spPr bwMode="auto">
          <a:xfrm>
            <a:off x="436811" y="4190013"/>
            <a:ext cx="2562817"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Macro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61" name="Text Box 144"/>
          <p:cNvSpPr txBox="1">
            <a:spLocks noChangeArrowheads="1"/>
          </p:cNvSpPr>
          <p:nvPr userDrawn="1"/>
        </p:nvSpPr>
        <p:spPr bwMode="auto">
          <a:xfrm>
            <a:off x="2861725" y="4190013"/>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62" name="Text Box 145"/>
          <p:cNvSpPr txBox="1">
            <a:spLocks noChangeArrowheads="1"/>
          </p:cNvSpPr>
          <p:nvPr userDrawn="1"/>
        </p:nvSpPr>
        <p:spPr bwMode="auto">
          <a:xfrm>
            <a:off x="4014434" y="4190013"/>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3</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8199" y="2039818"/>
            <a:ext cx="8553865" cy="1325646"/>
          </a:xfrm>
          <a:prstGeom prst="rect">
            <a:avLst/>
          </a:prstGeom>
        </p:spPr>
        <p:txBody>
          <a:bodyPr anchor="b">
            <a:noAutofit/>
          </a:bodyPr>
          <a:lstStyle/>
          <a:p>
            <a:pPr>
              <a:lnSpc>
                <a:spcPts val="3500"/>
              </a:lnSpc>
            </a:pPr>
            <a:r>
              <a:rPr lang="en-US" sz="3500" dirty="0"/>
              <a:t>The Stock Market: </a:t>
            </a:r>
            <a:r>
              <a:rPr lang="en-US" sz="3500" dirty="0" smtClean="0"/>
              <a:t>Its </a:t>
            </a:r>
            <a:r>
              <a:rPr lang="en-US" sz="3500" dirty="0"/>
              <a:t>Function, Performance, </a:t>
            </a:r>
            <a:r>
              <a:rPr lang="en-US" sz="3500" dirty="0" smtClean="0"/>
              <a:t>and Potential </a:t>
            </a:r>
            <a:r>
              <a:rPr lang="en-US" sz="3500" dirty="0"/>
              <a:t>as an </a:t>
            </a:r>
            <a:r>
              <a:rPr lang="en-US" sz="3500" dirty="0" smtClean="0"/>
              <a:t>Investment </a:t>
            </a:r>
            <a:r>
              <a:rPr lang="en-US" sz="3500" dirty="0"/>
              <a:t>Opportunity</a:t>
            </a:r>
          </a:p>
        </p:txBody>
      </p:sp>
    </p:spTree>
    <p:extLst>
      <p:ext uri="{BB962C8B-B14F-4D97-AF65-F5344CB8AC3E}">
        <p14:creationId xmlns:p14="http://schemas.microsoft.com/office/powerpoint/2010/main" val="95968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3818"/>
            <a:ext cx="8904855" cy="704026"/>
          </a:xfrm>
        </p:spPr>
        <p:txBody>
          <a:bodyPr/>
          <a:lstStyle/>
          <a:p>
            <a:r>
              <a:rPr lang="en-US" dirty="0"/>
              <a:t>Stock Prices</a:t>
            </a:r>
          </a:p>
        </p:txBody>
      </p:sp>
      <p:sp>
        <p:nvSpPr>
          <p:cNvPr id="3" name="Content Placeholder 2"/>
          <p:cNvSpPr>
            <a:spLocks noGrp="1"/>
          </p:cNvSpPr>
          <p:nvPr>
            <p:ph idx="1"/>
          </p:nvPr>
        </p:nvSpPr>
        <p:spPr>
          <a:xfrm>
            <a:off x="140675" y="1118170"/>
            <a:ext cx="8783869" cy="2688335"/>
          </a:xfrm>
        </p:spPr>
        <p:txBody>
          <a:bodyPr/>
          <a:lstStyle/>
          <a:p>
            <a:pPr marL="231775" indent="-231775"/>
            <a:r>
              <a:rPr lang="en-US" dirty="0">
                <a:solidFill>
                  <a:srgbClr val="32302A"/>
                </a:solidFill>
              </a:rPr>
              <a:t>The </a:t>
            </a:r>
            <a:r>
              <a:rPr lang="en-US" b="1" i="1" dirty="0">
                <a:solidFill>
                  <a:srgbClr val="32302A"/>
                </a:solidFill>
              </a:rPr>
              <a:t>present value of a future income stream </a:t>
            </a:r>
            <a:r>
              <a:rPr lang="en-US" b="1" i="1" dirty="0" smtClean="0">
                <a:solidFill>
                  <a:srgbClr val="32302A"/>
                </a:solidFill>
              </a:rPr>
              <a:t/>
            </a:r>
            <a:br>
              <a:rPr lang="en-US" b="1" i="1" dirty="0" smtClean="0">
                <a:solidFill>
                  <a:srgbClr val="32302A"/>
                </a:solidFill>
              </a:rPr>
            </a:br>
            <a:r>
              <a:rPr lang="en-US" dirty="0" smtClean="0">
                <a:solidFill>
                  <a:srgbClr val="32302A"/>
                </a:solidFill>
              </a:rPr>
              <a:t>is </a:t>
            </a:r>
            <a:r>
              <a:rPr lang="en-US" dirty="0">
                <a:solidFill>
                  <a:srgbClr val="32302A"/>
                </a:solidFill>
              </a:rPr>
              <a:t>dependent upon:</a:t>
            </a:r>
          </a:p>
          <a:p>
            <a:pPr marL="631825" lvl="1" indent="-231775"/>
            <a:r>
              <a:rPr lang="en-US" sz="2800" b="1" i="1" dirty="0">
                <a:solidFill>
                  <a:srgbClr val="32302A"/>
                </a:solidFill>
              </a:rPr>
              <a:t>D </a:t>
            </a:r>
            <a:r>
              <a:rPr lang="en-US" sz="2800" dirty="0">
                <a:solidFill>
                  <a:srgbClr val="32302A"/>
                </a:solidFill>
              </a:rPr>
              <a:t>– dividends </a:t>
            </a:r>
            <a:r>
              <a:rPr lang="en-US" sz="2400" i="1" dirty="0">
                <a:solidFill>
                  <a:srgbClr val="32302A"/>
                </a:solidFill>
              </a:rPr>
              <a:t>(and gains from higher stock prices)</a:t>
            </a:r>
            <a:r>
              <a:rPr lang="en-US" sz="2800" dirty="0">
                <a:solidFill>
                  <a:srgbClr val="32302A"/>
                </a:solidFill>
              </a:rPr>
              <a:t> earned during various future years </a:t>
            </a:r>
            <a:r>
              <a:rPr lang="en-US" sz="2400" i="1" dirty="0" smtClean="0">
                <a:solidFill>
                  <a:srgbClr val="32302A"/>
                </a:solidFill>
              </a:rPr>
              <a:t>(as indicated </a:t>
            </a:r>
            <a:r>
              <a:rPr lang="en-US" sz="2400" i="1" dirty="0">
                <a:solidFill>
                  <a:srgbClr val="32302A"/>
                </a:solidFill>
              </a:rPr>
              <a:t>by the subscripts)</a:t>
            </a:r>
            <a:r>
              <a:rPr lang="en-US" sz="2800" dirty="0">
                <a:solidFill>
                  <a:srgbClr val="32302A"/>
                </a:solidFill>
              </a:rPr>
              <a:t>.</a:t>
            </a:r>
          </a:p>
          <a:p>
            <a:pPr marL="631825" lvl="1" indent="-231775"/>
            <a:r>
              <a:rPr lang="en-US" sz="2800" b="1" i="1" dirty="0" err="1">
                <a:solidFill>
                  <a:srgbClr val="32302A"/>
                </a:solidFill>
              </a:rPr>
              <a:t>i</a:t>
            </a:r>
            <a:r>
              <a:rPr lang="en-US" sz="2800" dirty="0">
                <a:solidFill>
                  <a:srgbClr val="32302A"/>
                </a:solidFill>
              </a:rPr>
              <a:t> – the discount or interest rate</a:t>
            </a:r>
          </a:p>
          <a:p>
            <a:pPr marL="231775" indent="-231775"/>
            <a:r>
              <a:rPr lang="en-US" dirty="0">
                <a:solidFill>
                  <a:srgbClr val="32302A"/>
                </a:solidFill>
              </a:rPr>
              <a:t>It is calculated as:</a:t>
            </a:r>
          </a:p>
        </p:txBody>
      </p:sp>
      <p:sp>
        <p:nvSpPr>
          <p:cNvPr id="60" name="Rectangle 5"/>
          <p:cNvSpPr>
            <a:spLocks noChangeArrowheads="1"/>
          </p:cNvSpPr>
          <p:nvPr/>
        </p:nvSpPr>
        <p:spPr bwMode="auto">
          <a:xfrm>
            <a:off x="1196606" y="4176256"/>
            <a:ext cx="6261736" cy="899973"/>
          </a:xfrm>
          <a:prstGeom prst="rect">
            <a:avLst/>
          </a:prstGeom>
          <a:solidFill>
            <a:srgbClr val="595959"/>
          </a:solidFill>
          <a:ln w="3175">
            <a:solidFill>
              <a:schemeClr val="tx1"/>
            </a:solidFill>
            <a:miter lim="800000"/>
            <a:headEnd/>
            <a:tailEnd type="none" w="lg" len="lg"/>
          </a:ln>
          <a:effectLst>
            <a:outerShdw blurRad="50800" dist="38100" dir="2700000" algn="tl" rotWithShape="0">
              <a:prstClr val="black">
                <a:alpha val="40000"/>
              </a:prstClr>
            </a:outerShdw>
          </a:effectLst>
        </p:spPr>
        <p:txBody>
          <a:bodyPr wrap="none" anchor="ctr">
            <a:prstTxWarp prst="textNoShape">
              <a:avLst/>
            </a:prstTxWarp>
          </a:bodyPr>
          <a:lstStyle/>
          <a:p>
            <a:endParaRPr lang="en-US">
              <a:solidFill>
                <a:schemeClr val="bg1"/>
              </a:solidFill>
              <a:latin typeface="+mj-lt"/>
              <a:cs typeface="Times New Roman" pitchFamily="18" charset="0"/>
            </a:endParaRPr>
          </a:p>
        </p:txBody>
      </p:sp>
      <p:grpSp>
        <p:nvGrpSpPr>
          <p:cNvPr id="63" name="Group 46"/>
          <p:cNvGrpSpPr>
            <a:grpSpLocks/>
          </p:cNvGrpSpPr>
          <p:nvPr/>
        </p:nvGrpSpPr>
        <p:grpSpPr bwMode="auto">
          <a:xfrm>
            <a:off x="1422731" y="4276657"/>
            <a:ext cx="682625" cy="679453"/>
            <a:chOff x="1791" y="1623"/>
            <a:chExt cx="430" cy="428"/>
          </a:xfrm>
        </p:grpSpPr>
        <p:sp>
          <p:nvSpPr>
            <p:cNvPr id="64" name="Rectangle 10"/>
            <p:cNvSpPr>
              <a:spLocks noChangeArrowheads="1"/>
            </p:cNvSpPr>
            <p:nvPr/>
          </p:nvSpPr>
          <p:spPr bwMode="auto">
            <a:xfrm>
              <a:off x="1910" y="1623"/>
              <a:ext cx="153"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0" dirty="0" smtClean="0">
                  <a:solidFill>
                    <a:schemeClr val="bg1"/>
                  </a:solidFill>
                  <a:latin typeface="+mj-lt"/>
                  <a:cs typeface="Times New Roman" pitchFamily="18" charset="0"/>
                </a:rPr>
                <a:t>D</a:t>
              </a:r>
              <a:r>
                <a:rPr kumimoji="0" lang="en-US" sz="2000" b="0" baseline="-25000" dirty="0" smtClean="0">
                  <a:solidFill>
                    <a:schemeClr val="bg1"/>
                  </a:solidFill>
                  <a:latin typeface="+mj-lt"/>
                  <a:cs typeface="Times New Roman" pitchFamily="18" charset="0"/>
                </a:rPr>
                <a:t>1</a:t>
              </a:r>
              <a:endParaRPr kumimoji="0" lang="en-US" sz="2000" b="0" dirty="0">
                <a:solidFill>
                  <a:schemeClr val="bg1"/>
                </a:solidFill>
                <a:latin typeface="+mj-lt"/>
                <a:cs typeface="Times New Roman" pitchFamily="18" charset="0"/>
              </a:endParaRPr>
            </a:p>
          </p:txBody>
        </p:sp>
        <p:sp>
          <p:nvSpPr>
            <p:cNvPr id="65" name="Line 11"/>
            <p:cNvSpPr>
              <a:spLocks noChangeShapeType="1"/>
            </p:cNvSpPr>
            <p:nvPr/>
          </p:nvSpPr>
          <p:spPr bwMode="auto">
            <a:xfrm>
              <a:off x="1791" y="1852"/>
              <a:ext cx="430" cy="0"/>
            </a:xfrm>
            <a:prstGeom prst="line">
              <a:avLst/>
            </a:prstGeom>
            <a:noFill/>
            <a:ln w="19050">
              <a:solidFill>
                <a:schemeClr val="bg1"/>
              </a:solidFill>
              <a:round/>
              <a:headEnd/>
              <a:tailEnd type="none" w="lg" len="lg"/>
            </a:ln>
            <a:effectLst/>
          </p:spPr>
          <p:txBody>
            <a:bodyPr wrap="none" anchor="ctr">
              <a:prstTxWarp prst="textNoShape">
                <a:avLst/>
              </a:prstTxWarp>
            </a:bodyPr>
            <a:lstStyle/>
            <a:p>
              <a:endParaRPr lang="en-US" sz="2000">
                <a:solidFill>
                  <a:schemeClr val="bg1"/>
                </a:solidFill>
                <a:latin typeface="+mj-lt"/>
                <a:cs typeface="Times New Roman" pitchFamily="18" charset="0"/>
              </a:endParaRPr>
            </a:p>
          </p:txBody>
        </p:sp>
        <p:sp>
          <p:nvSpPr>
            <p:cNvPr id="66" name="Rectangle 13"/>
            <p:cNvSpPr>
              <a:spLocks noChangeArrowheads="1"/>
            </p:cNvSpPr>
            <p:nvPr/>
          </p:nvSpPr>
          <p:spPr bwMode="auto">
            <a:xfrm>
              <a:off x="1791" y="1857"/>
              <a:ext cx="372"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0" dirty="0">
                  <a:solidFill>
                    <a:schemeClr val="bg1"/>
                  </a:solidFill>
                  <a:latin typeface="+mj-lt"/>
                  <a:cs typeface="Times New Roman" pitchFamily="18" charset="0"/>
                </a:rPr>
                <a:t>(1 + </a:t>
              </a:r>
              <a:r>
                <a:rPr kumimoji="0" lang="en-US" sz="2000" b="0" dirty="0" err="1">
                  <a:solidFill>
                    <a:schemeClr val="bg1"/>
                  </a:solidFill>
                  <a:latin typeface="+mj-lt"/>
                  <a:cs typeface="Times New Roman" pitchFamily="18" charset="0"/>
                </a:rPr>
                <a:t>i</a:t>
              </a:r>
              <a:r>
                <a:rPr kumimoji="0" lang="en-US" sz="2000" b="0" dirty="0">
                  <a:solidFill>
                    <a:schemeClr val="bg1"/>
                  </a:solidFill>
                  <a:latin typeface="+mj-lt"/>
                  <a:cs typeface="Times New Roman" pitchFamily="18" charset="0"/>
                </a:rPr>
                <a:t>)</a:t>
              </a:r>
            </a:p>
          </p:txBody>
        </p:sp>
      </p:grpSp>
      <p:grpSp>
        <p:nvGrpSpPr>
          <p:cNvPr id="67" name="Group 45"/>
          <p:cNvGrpSpPr>
            <a:grpSpLocks/>
          </p:cNvGrpSpPr>
          <p:nvPr/>
        </p:nvGrpSpPr>
        <p:grpSpPr bwMode="auto">
          <a:xfrm>
            <a:off x="2335544" y="4271886"/>
            <a:ext cx="1079500" cy="685800"/>
            <a:chOff x="2366" y="1620"/>
            <a:chExt cx="680" cy="432"/>
          </a:xfrm>
        </p:grpSpPr>
        <p:sp>
          <p:nvSpPr>
            <p:cNvPr id="68" name="Rectangle 12"/>
            <p:cNvSpPr>
              <a:spLocks noChangeArrowheads="1"/>
            </p:cNvSpPr>
            <p:nvPr/>
          </p:nvSpPr>
          <p:spPr bwMode="auto">
            <a:xfrm>
              <a:off x="2366" y="1732"/>
              <a:ext cx="97" cy="233"/>
            </a:xfrm>
            <a:prstGeom prst="rect">
              <a:avLst/>
            </a:prstGeom>
            <a:noFill/>
            <a:ln w="9525">
              <a:noFill/>
              <a:miter lim="800000"/>
              <a:headEnd/>
              <a:tailEnd/>
            </a:ln>
          </p:spPr>
          <p:txBody>
            <a:bodyPr wrap="none" lIns="0" tIns="0" rIns="0" bIns="0">
              <a:prstTxWarp prst="textNoShape">
                <a:avLst/>
              </a:prstTxWarp>
              <a:spAutoFit/>
            </a:bodyPr>
            <a:lstStyle/>
            <a:p>
              <a:r>
                <a:rPr kumimoji="0" lang="en-US" sz="2400" b="1" dirty="0">
                  <a:solidFill>
                    <a:schemeClr val="bg1"/>
                  </a:solidFill>
                  <a:latin typeface="+mj-lt"/>
                  <a:cs typeface="Times New Roman" pitchFamily="18" charset="0"/>
                </a:rPr>
                <a:t>+</a:t>
              </a:r>
            </a:p>
          </p:txBody>
        </p:sp>
        <p:sp>
          <p:nvSpPr>
            <p:cNvPr id="69" name="Rectangle 16"/>
            <p:cNvSpPr>
              <a:spLocks noChangeArrowheads="1"/>
            </p:cNvSpPr>
            <p:nvPr/>
          </p:nvSpPr>
          <p:spPr bwMode="auto">
            <a:xfrm>
              <a:off x="2726" y="1620"/>
              <a:ext cx="153"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0" dirty="0" smtClean="0">
                  <a:solidFill>
                    <a:schemeClr val="bg1"/>
                  </a:solidFill>
                  <a:latin typeface="+mj-lt"/>
                  <a:cs typeface="Times New Roman" pitchFamily="18" charset="0"/>
                </a:rPr>
                <a:t>D</a:t>
              </a:r>
              <a:r>
                <a:rPr kumimoji="0" lang="en-US" sz="2000" b="0" baseline="-25000" dirty="0" smtClean="0">
                  <a:solidFill>
                    <a:schemeClr val="bg1"/>
                  </a:solidFill>
                  <a:latin typeface="+mj-lt"/>
                  <a:cs typeface="Times New Roman" pitchFamily="18" charset="0"/>
                </a:rPr>
                <a:t>2</a:t>
              </a:r>
              <a:endParaRPr kumimoji="0" lang="en-US" sz="2000" b="0" dirty="0">
                <a:solidFill>
                  <a:schemeClr val="bg1"/>
                </a:solidFill>
                <a:latin typeface="+mj-lt"/>
                <a:cs typeface="Times New Roman" pitchFamily="18" charset="0"/>
              </a:endParaRPr>
            </a:p>
          </p:txBody>
        </p:sp>
        <p:sp>
          <p:nvSpPr>
            <p:cNvPr id="70" name="Line 17"/>
            <p:cNvSpPr>
              <a:spLocks noChangeShapeType="1"/>
            </p:cNvSpPr>
            <p:nvPr/>
          </p:nvSpPr>
          <p:spPr bwMode="auto">
            <a:xfrm>
              <a:off x="2589" y="1852"/>
              <a:ext cx="457" cy="0"/>
            </a:xfrm>
            <a:prstGeom prst="line">
              <a:avLst/>
            </a:prstGeom>
            <a:noFill/>
            <a:ln w="19050">
              <a:solidFill>
                <a:schemeClr val="bg1"/>
              </a:solidFill>
              <a:round/>
              <a:headEnd/>
              <a:tailEnd type="none" w="lg" len="lg"/>
            </a:ln>
            <a:effectLst/>
          </p:spPr>
          <p:txBody>
            <a:bodyPr wrap="none" anchor="ctr">
              <a:prstTxWarp prst="textNoShape">
                <a:avLst/>
              </a:prstTxWarp>
            </a:bodyPr>
            <a:lstStyle/>
            <a:p>
              <a:endParaRPr lang="en-US" sz="2000">
                <a:solidFill>
                  <a:schemeClr val="bg1"/>
                </a:solidFill>
                <a:latin typeface="+mj-lt"/>
                <a:cs typeface="Times New Roman" pitchFamily="18" charset="0"/>
              </a:endParaRPr>
            </a:p>
          </p:txBody>
        </p:sp>
        <p:sp>
          <p:nvSpPr>
            <p:cNvPr id="71" name="Rectangle 18"/>
            <p:cNvSpPr>
              <a:spLocks noChangeArrowheads="1"/>
            </p:cNvSpPr>
            <p:nvPr/>
          </p:nvSpPr>
          <p:spPr bwMode="auto">
            <a:xfrm>
              <a:off x="2589" y="1858"/>
              <a:ext cx="426"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0" dirty="0">
                  <a:solidFill>
                    <a:schemeClr val="bg1"/>
                  </a:solidFill>
                  <a:latin typeface="+mj-lt"/>
                  <a:cs typeface="Times New Roman" pitchFamily="18" charset="0"/>
                </a:rPr>
                <a:t>(1 + </a:t>
              </a:r>
              <a:r>
                <a:rPr kumimoji="0" lang="en-US" sz="2000" b="0" dirty="0" err="1">
                  <a:solidFill>
                    <a:schemeClr val="bg1"/>
                  </a:solidFill>
                  <a:latin typeface="+mj-lt"/>
                  <a:cs typeface="Times New Roman" pitchFamily="18" charset="0"/>
                </a:rPr>
                <a:t>i</a:t>
              </a:r>
              <a:r>
                <a:rPr kumimoji="0" lang="en-US" sz="2000" b="0" dirty="0">
                  <a:solidFill>
                    <a:schemeClr val="bg1"/>
                  </a:solidFill>
                  <a:latin typeface="+mj-lt"/>
                  <a:cs typeface="Times New Roman" pitchFamily="18" charset="0"/>
                </a:rPr>
                <a:t>)</a:t>
              </a:r>
              <a:r>
                <a:rPr kumimoji="0" lang="en-US" sz="2000" b="0" baseline="30000" dirty="0">
                  <a:solidFill>
                    <a:schemeClr val="bg1"/>
                  </a:solidFill>
                  <a:latin typeface="+mj-lt"/>
                  <a:cs typeface="Times New Roman" pitchFamily="18" charset="0"/>
                </a:rPr>
                <a:t>2</a:t>
              </a:r>
              <a:endParaRPr kumimoji="0" lang="en-US" sz="2000" b="0" dirty="0">
                <a:solidFill>
                  <a:schemeClr val="bg1"/>
                </a:solidFill>
                <a:latin typeface="+mj-lt"/>
                <a:cs typeface="Times New Roman" pitchFamily="18" charset="0"/>
              </a:endParaRPr>
            </a:p>
          </p:txBody>
        </p:sp>
      </p:grpSp>
      <p:grpSp>
        <p:nvGrpSpPr>
          <p:cNvPr id="72" name="Group 42"/>
          <p:cNvGrpSpPr>
            <a:grpSpLocks/>
          </p:cNvGrpSpPr>
          <p:nvPr/>
        </p:nvGrpSpPr>
        <p:grpSpPr bwMode="auto">
          <a:xfrm>
            <a:off x="6418599" y="4271892"/>
            <a:ext cx="790575" cy="698501"/>
            <a:chOff x="4938" y="1620"/>
            <a:chExt cx="498" cy="440"/>
          </a:xfrm>
        </p:grpSpPr>
        <p:sp>
          <p:nvSpPr>
            <p:cNvPr id="73" name="Rectangle 22"/>
            <p:cNvSpPr>
              <a:spLocks noChangeArrowheads="1"/>
            </p:cNvSpPr>
            <p:nvPr/>
          </p:nvSpPr>
          <p:spPr bwMode="auto">
            <a:xfrm>
              <a:off x="5072" y="1620"/>
              <a:ext cx="191"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0" dirty="0" smtClean="0">
                  <a:solidFill>
                    <a:schemeClr val="bg1"/>
                  </a:solidFill>
                  <a:latin typeface="+mj-lt"/>
                  <a:cs typeface="Times New Roman" pitchFamily="18" charset="0"/>
                </a:rPr>
                <a:t>D </a:t>
              </a:r>
              <a:r>
                <a:rPr kumimoji="0" lang="en-US" sz="2000" i="1" baseline="-25000" dirty="0">
                  <a:solidFill>
                    <a:schemeClr val="bg1"/>
                  </a:solidFill>
                  <a:latin typeface="+mj-lt"/>
                  <a:cs typeface="Times New Roman" pitchFamily="18" charset="0"/>
                </a:rPr>
                <a:t>n</a:t>
              </a:r>
              <a:endParaRPr kumimoji="0" lang="en-US" sz="2000" i="1" dirty="0">
                <a:solidFill>
                  <a:schemeClr val="bg1"/>
                </a:solidFill>
                <a:latin typeface="+mj-lt"/>
                <a:cs typeface="Times New Roman" pitchFamily="18" charset="0"/>
              </a:endParaRPr>
            </a:p>
          </p:txBody>
        </p:sp>
        <p:sp>
          <p:nvSpPr>
            <p:cNvPr id="74" name="Line 23"/>
            <p:cNvSpPr>
              <a:spLocks noChangeShapeType="1"/>
            </p:cNvSpPr>
            <p:nvPr/>
          </p:nvSpPr>
          <p:spPr bwMode="auto">
            <a:xfrm>
              <a:off x="4938" y="1853"/>
              <a:ext cx="498" cy="0"/>
            </a:xfrm>
            <a:prstGeom prst="line">
              <a:avLst/>
            </a:prstGeom>
            <a:noFill/>
            <a:ln w="19050">
              <a:solidFill>
                <a:schemeClr val="bg1"/>
              </a:solidFill>
              <a:round/>
              <a:headEnd/>
              <a:tailEnd type="none" w="lg" len="lg"/>
            </a:ln>
            <a:effectLst/>
          </p:spPr>
          <p:txBody>
            <a:bodyPr wrap="none" anchor="ctr">
              <a:prstTxWarp prst="textNoShape">
                <a:avLst/>
              </a:prstTxWarp>
            </a:bodyPr>
            <a:lstStyle/>
            <a:p>
              <a:endParaRPr lang="en-US" sz="2000">
                <a:latin typeface="+mj-lt"/>
                <a:cs typeface="Times New Roman" pitchFamily="18" charset="0"/>
              </a:endParaRPr>
            </a:p>
          </p:txBody>
        </p:sp>
        <p:sp>
          <p:nvSpPr>
            <p:cNvPr id="75" name="Rectangle 24"/>
            <p:cNvSpPr>
              <a:spLocks noChangeArrowheads="1"/>
            </p:cNvSpPr>
            <p:nvPr/>
          </p:nvSpPr>
          <p:spPr bwMode="auto">
            <a:xfrm>
              <a:off x="4938" y="1866"/>
              <a:ext cx="463"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0" dirty="0">
                  <a:solidFill>
                    <a:schemeClr val="bg1"/>
                  </a:solidFill>
                  <a:latin typeface="+mj-lt"/>
                  <a:cs typeface="Times New Roman" pitchFamily="18" charset="0"/>
                </a:rPr>
                <a:t>(1 + </a:t>
              </a:r>
              <a:r>
                <a:rPr kumimoji="0" lang="en-US" sz="2000" b="0" dirty="0" err="1">
                  <a:solidFill>
                    <a:schemeClr val="bg1"/>
                  </a:solidFill>
                  <a:latin typeface="+mj-lt"/>
                  <a:cs typeface="Times New Roman" pitchFamily="18" charset="0"/>
                </a:rPr>
                <a:t>i</a:t>
              </a:r>
              <a:r>
                <a:rPr kumimoji="0" lang="en-US" sz="2000" b="0" dirty="0">
                  <a:solidFill>
                    <a:schemeClr val="bg1"/>
                  </a:solidFill>
                  <a:latin typeface="+mj-lt"/>
                  <a:cs typeface="Times New Roman" pitchFamily="18" charset="0"/>
                </a:rPr>
                <a:t>) </a:t>
              </a:r>
              <a:r>
                <a:rPr kumimoji="0" lang="en-US" sz="2000" i="1" baseline="30000" dirty="0">
                  <a:solidFill>
                    <a:schemeClr val="bg1"/>
                  </a:solidFill>
                  <a:latin typeface="+mj-lt"/>
                  <a:cs typeface="Times New Roman" pitchFamily="18" charset="0"/>
                </a:rPr>
                <a:t>n</a:t>
              </a:r>
              <a:endParaRPr kumimoji="0" lang="en-US" sz="2000" i="1" dirty="0">
                <a:solidFill>
                  <a:schemeClr val="bg1"/>
                </a:solidFill>
                <a:latin typeface="+mj-lt"/>
                <a:cs typeface="Times New Roman" pitchFamily="18" charset="0"/>
              </a:endParaRPr>
            </a:p>
          </p:txBody>
        </p:sp>
      </p:grpSp>
      <p:grpSp>
        <p:nvGrpSpPr>
          <p:cNvPr id="76" name="Group 44"/>
          <p:cNvGrpSpPr>
            <a:grpSpLocks/>
          </p:cNvGrpSpPr>
          <p:nvPr/>
        </p:nvGrpSpPr>
        <p:grpSpPr bwMode="auto">
          <a:xfrm>
            <a:off x="3683334" y="4267128"/>
            <a:ext cx="1084263" cy="695326"/>
            <a:chOff x="3215" y="1617"/>
            <a:chExt cx="683" cy="438"/>
          </a:xfrm>
        </p:grpSpPr>
        <p:sp>
          <p:nvSpPr>
            <p:cNvPr id="77" name="Rectangle 19"/>
            <p:cNvSpPr>
              <a:spLocks noChangeArrowheads="1"/>
            </p:cNvSpPr>
            <p:nvPr/>
          </p:nvSpPr>
          <p:spPr bwMode="auto">
            <a:xfrm>
              <a:off x="3215" y="1732"/>
              <a:ext cx="97" cy="233"/>
            </a:xfrm>
            <a:prstGeom prst="rect">
              <a:avLst/>
            </a:prstGeom>
            <a:noFill/>
            <a:ln w="9525">
              <a:noFill/>
              <a:miter lim="800000"/>
              <a:headEnd/>
              <a:tailEnd/>
            </a:ln>
          </p:spPr>
          <p:txBody>
            <a:bodyPr wrap="none" lIns="0" tIns="0" rIns="0" bIns="0">
              <a:prstTxWarp prst="textNoShape">
                <a:avLst/>
              </a:prstTxWarp>
              <a:spAutoFit/>
            </a:bodyPr>
            <a:lstStyle/>
            <a:p>
              <a:r>
                <a:rPr kumimoji="0" lang="en-US" sz="2400" b="1" dirty="0">
                  <a:solidFill>
                    <a:schemeClr val="bg1"/>
                  </a:solidFill>
                  <a:latin typeface="+mj-lt"/>
                  <a:cs typeface="Times New Roman" pitchFamily="18" charset="0"/>
                </a:rPr>
                <a:t>+</a:t>
              </a:r>
            </a:p>
          </p:txBody>
        </p:sp>
        <p:sp>
          <p:nvSpPr>
            <p:cNvPr id="78" name="Rectangle 27"/>
            <p:cNvSpPr>
              <a:spLocks noChangeArrowheads="1"/>
            </p:cNvSpPr>
            <p:nvPr/>
          </p:nvSpPr>
          <p:spPr bwMode="auto">
            <a:xfrm>
              <a:off x="3563" y="1617"/>
              <a:ext cx="153"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0" dirty="0" smtClean="0">
                  <a:solidFill>
                    <a:schemeClr val="bg1"/>
                  </a:solidFill>
                  <a:latin typeface="+mj-lt"/>
                  <a:cs typeface="Times New Roman" pitchFamily="18" charset="0"/>
                </a:rPr>
                <a:t>D</a:t>
              </a:r>
              <a:r>
                <a:rPr kumimoji="0" lang="en-US" sz="2000" b="0" baseline="-25000" dirty="0" smtClean="0">
                  <a:solidFill>
                    <a:schemeClr val="bg1"/>
                  </a:solidFill>
                  <a:latin typeface="+mj-lt"/>
                  <a:cs typeface="Times New Roman" pitchFamily="18" charset="0"/>
                </a:rPr>
                <a:t>3</a:t>
              </a:r>
              <a:endParaRPr kumimoji="0" lang="en-US" sz="2000" b="0" dirty="0">
                <a:solidFill>
                  <a:schemeClr val="bg1"/>
                </a:solidFill>
                <a:latin typeface="+mj-lt"/>
                <a:cs typeface="Times New Roman" pitchFamily="18" charset="0"/>
              </a:endParaRPr>
            </a:p>
          </p:txBody>
        </p:sp>
        <p:sp>
          <p:nvSpPr>
            <p:cNvPr id="79" name="Line 28"/>
            <p:cNvSpPr>
              <a:spLocks noChangeShapeType="1"/>
            </p:cNvSpPr>
            <p:nvPr/>
          </p:nvSpPr>
          <p:spPr bwMode="auto">
            <a:xfrm>
              <a:off x="3441" y="1852"/>
              <a:ext cx="457" cy="0"/>
            </a:xfrm>
            <a:prstGeom prst="line">
              <a:avLst/>
            </a:prstGeom>
            <a:noFill/>
            <a:ln w="19050">
              <a:solidFill>
                <a:schemeClr val="bg1"/>
              </a:solidFill>
              <a:round/>
              <a:headEnd/>
              <a:tailEnd type="none" w="lg" len="lg"/>
            </a:ln>
            <a:effectLst/>
          </p:spPr>
          <p:txBody>
            <a:bodyPr wrap="none" anchor="ctr">
              <a:prstTxWarp prst="textNoShape">
                <a:avLst/>
              </a:prstTxWarp>
            </a:bodyPr>
            <a:lstStyle/>
            <a:p>
              <a:endParaRPr lang="en-US" sz="2000">
                <a:solidFill>
                  <a:schemeClr val="bg1"/>
                </a:solidFill>
                <a:latin typeface="+mj-lt"/>
                <a:cs typeface="Times New Roman" pitchFamily="18" charset="0"/>
              </a:endParaRPr>
            </a:p>
          </p:txBody>
        </p:sp>
        <p:sp>
          <p:nvSpPr>
            <p:cNvPr id="80" name="Rectangle 29"/>
            <p:cNvSpPr>
              <a:spLocks noChangeArrowheads="1"/>
            </p:cNvSpPr>
            <p:nvPr/>
          </p:nvSpPr>
          <p:spPr bwMode="auto">
            <a:xfrm>
              <a:off x="3441" y="1861"/>
              <a:ext cx="426"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0" dirty="0">
                  <a:solidFill>
                    <a:schemeClr val="bg1"/>
                  </a:solidFill>
                  <a:latin typeface="+mj-lt"/>
                  <a:cs typeface="Times New Roman" pitchFamily="18" charset="0"/>
                </a:rPr>
                <a:t>(1 + </a:t>
              </a:r>
              <a:r>
                <a:rPr kumimoji="0" lang="en-US" sz="2000" b="0" dirty="0" err="1">
                  <a:solidFill>
                    <a:schemeClr val="bg1"/>
                  </a:solidFill>
                  <a:latin typeface="+mj-lt"/>
                  <a:cs typeface="Times New Roman" pitchFamily="18" charset="0"/>
                </a:rPr>
                <a:t>i</a:t>
              </a:r>
              <a:r>
                <a:rPr kumimoji="0" lang="en-US" sz="2000" b="0" dirty="0">
                  <a:solidFill>
                    <a:schemeClr val="bg1"/>
                  </a:solidFill>
                  <a:latin typeface="+mj-lt"/>
                  <a:cs typeface="Times New Roman" pitchFamily="18" charset="0"/>
                </a:rPr>
                <a:t>)</a:t>
              </a:r>
              <a:r>
                <a:rPr kumimoji="0" lang="en-US" sz="2000" b="0" baseline="30000" dirty="0">
                  <a:solidFill>
                    <a:schemeClr val="bg1"/>
                  </a:solidFill>
                  <a:latin typeface="+mj-lt"/>
                  <a:cs typeface="Times New Roman" pitchFamily="18" charset="0"/>
                </a:rPr>
                <a:t>3</a:t>
              </a:r>
              <a:endParaRPr kumimoji="0" lang="en-US" sz="2000" b="0" dirty="0">
                <a:solidFill>
                  <a:schemeClr val="bg1"/>
                </a:solidFill>
                <a:latin typeface="+mj-lt"/>
                <a:cs typeface="Times New Roman" pitchFamily="18" charset="0"/>
              </a:endParaRPr>
            </a:p>
          </p:txBody>
        </p:sp>
      </p:grpSp>
      <p:grpSp>
        <p:nvGrpSpPr>
          <p:cNvPr id="81" name="Group 43"/>
          <p:cNvGrpSpPr>
            <a:grpSpLocks/>
          </p:cNvGrpSpPr>
          <p:nvPr/>
        </p:nvGrpSpPr>
        <p:grpSpPr bwMode="auto">
          <a:xfrm>
            <a:off x="5002544" y="4367134"/>
            <a:ext cx="1189038" cy="439738"/>
            <a:chOff x="4046" y="1713"/>
            <a:chExt cx="749" cy="277"/>
          </a:xfrm>
        </p:grpSpPr>
        <p:sp>
          <p:nvSpPr>
            <p:cNvPr id="82" name="Rectangle 30"/>
            <p:cNvSpPr>
              <a:spLocks noChangeArrowheads="1"/>
            </p:cNvSpPr>
            <p:nvPr/>
          </p:nvSpPr>
          <p:spPr bwMode="auto">
            <a:xfrm>
              <a:off x="4046" y="1755"/>
              <a:ext cx="97" cy="233"/>
            </a:xfrm>
            <a:prstGeom prst="rect">
              <a:avLst/>
            </a:prstGeom>
            <a:noFill/>
            <a:ln w="9525">
              <a:noFill/>
              <a:miter lim="800000"/>
              <a:headEnd/>
              <a:tailEnd/>
            </a:ln>
          </p:spPr>
          <p:txBody>
            <a:bodyPr wrap="none" lIns="0" tIns="0" rIns="0" bIns="0">
              <a:prstTxWarp prst="textNoShape">
                <a:avLst/>
              </a:prstTxWarp>
              <a:spAutoFit/>
            </a:bodyPr>
            <a:lstStyle/>
            <a:p>
              <a:r>
                <a:rPr kumimoji="0" lang="en-US" sz="2400" b="1" dirty="0">
                  <a:solidFill>
                    <a:schemeClr val="bg1"/>
                  </a:solidFill>
                  <a:latin typeface="+mj-lt"/>
                  <a:cs typeface="Times New Roman" pitchFamily="18" charset="0"/>
                </a:rPr>
                <a:t>+</a:t>
              </a:r>
            </a:p>
          </p:txBody>
        </p:sp>
        <p:sp>
          <p:nvSpPr>
            <p:cNvPr id="83" name="Rectangle 32"/>
            <p:cNvSpPr>
              <a:spLocks noChangeArrowheads="1"/>
            </p:cNvSpPr>
            <p:nvPr/>
          </p:nvSpPr>
          <p:spPr bwMode="auto">
            <a:xfrm>
              <a:off x="4698" y="1757"/>
              <a:ext cx="97" cy="233"/>
            </a:xfrm>
            <a:prstGeom prst="rect">
              <a:avLst/>
            </a:prstGeom>
            <a:noFill/>
            <a:ln w="9525">
              <a:noFill/>
              <a:miter lim="800000"/>
              <a:headEnd/>
              <a:tailEnd/>
            </a:ln>
          </p:spPr>
          <p:txBody>
            <a:bodyPr wrap="none" lIns="0" tIns="0" rIns="0" bIns="0">
              <a:prstTxWarp prst="textNoShape">
                <a:avLst/>
              </a:prstTxWarp>
              <a:spAutoFit/>
            </a:bodyPr>
            <a:lstStyle/>
            <a:p>
              <a:r>
                <a:rPr kumimoji="0" lang="en-US" sz="2400" b="1" dirty="0">
                  <a:solidFill>
                    <a:schemeClr val="bg1"/>
                  </a:solidFill>
                  <a:latin typeface="+mj-lt"/>
                  <a:cs typeface="Times New Roman" pitchFamily="18" charset="0"/>
                </a:rPr>
                <a:t>+</a:t>
              </a:r>
            </a:p>
          </p:txBody>
        </p:sp>
        <p:sp>
          <p:nvSpPr>
            <p:cNvPr id="84" name="Rectangle 33"/>
            <p:cNvSpPr>
              <a:spLocks noChangeArrowheads="1"/>
            </p:cNvSpPr>
            <p:nvPr/>
          </p:nvSpPr>
          <p:spPr bwMode="auto">
            <a:xfrm>
              <a:off x="4215" y="1713"/>
              <a:ext cx="434" cy="233"/>
            </a:xfrm>
            <a:prstGeom prst="rect">
              <a:avLst/>
            </a:prstGeom>
            <a:noFill/>
            <a:ln w="9525">
              <a:noFill/>
              <a:miter lim="800000"/>
              <a:headEnd/>
              <a:tailEnd/>
            </a:ln>
          </p:spPr>
          <p:txBody>
            <a:bodyPr lIns="0" tIns="0" rIns="0" bIns="0">
              <a:prstTxWarp prst="textNoShape">
                <a:avLst/>
              </a:prstTxWarp>
              <a:spAutoFit/>
            </a:bodyPr>
            <a:lstStyle/>
            <a:p>
              <a:r>
                <a:rPr kumimoji="0" lang="en-US" sz="2400" b="1" dirty="0">
                  <a:solidFill>
                    <a:schemeClr val="bg1"/>
                  </a:solidFill>
                  <a:latin typeface="+mj-lt"/>
                  <a:cs typeface="Times New Roman" pitchFamily="18" charset="0"/>
                </a:rPr>
                <a:t>. . . . .</a:t>
              </a:r>
            </a:p>
          </p:txBody>
        </p:sp>
      </p:grpSp>
    </p:spTree>
    <p:extLst>
      <p:ext uri="{BB962C8B-B14F-4D97-AF65-F5344CB8AC3E}">
        <p14:creationId xmlns:p14="http://schemas.microsoft.com/office/powerpoint/2010/main" val="2659076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Government Bond Rate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638" r="3348" b="1755"/>
          <a:stretch/>
        </p:blipFill>
        <p:spPr>
          <a:xfrm>
            <a:off x="2253436" y="2565124"/>
            <a:ext cx="6770988" cy="4023360"/>
          </a:xfrm>
          <a:prstGeom prst="roundRect">
            <a:avLst>
              <a:gd name="adj" fmla="val 4531"/>
            </a:avLst>
          </a:prstGeom>
          <a:ln>
            <a:solidFill>
              <a:schemeClr val="tx1"/>
            </a:solidFill>
          </a:ln>
          <a:effectLst>
            <a:outerShdw blurRad="50800" dist="76200" dir="2700000" algn="tl" rotWithShape="0">
              <a:prstClr val="black">
                <a:alpha val="40000"/>
              </a:prstClr>
            </a:outerShdw>
          </a:effectLst>
        </p:spPr>
      </p:pic>
      <p:sp>
        <p:nvSpPr>
          <p:cNvPr id="5" name="Text Box 10"/>
          <p:cNvSpPr txBox="1">
            <a:spLocks noChangeArrowheads="1"/>
          </p:cNvSpPr>
          <p:nvPr/>
        </p:nvSpPr>
        <p:spPr bwMode="auto">
          <a:xfrm>
            <a:off x="73113" y="1165702"/>
            <a:ext cx="8820366" cy="1107996"/>
          </a:xfrm>
          <a:prstGeom prst="rect">
            <a:avLst/>
          </a:prstGeom>
          <a:noFill/>
          <a:ln w="9525">
            <a:noFill/>
            <a:miter lim="800000"/>
            <a:headEnd/>
            <a:tailEnd/>
          </a:ln>
        </p:spPr>
        <p:txBody>
          <a:bodyPr wrap="square">
            <a:prstTxWarp prst="textNoShape">
              <a:avLst/>
            </a:prstTxWarp>
            <a:spAutoFit/>
          </a:bodyPr>
          <a:lstStyle/>
          <a:p>
            <a:pPr marL="115888" indent="-115888">
              <a:spcBef>
                <a:spcPts val="900"/>
              </a:spcBef>
              <a:buFontTx/>
              <a:buChar char="•"/>
            </a:pPr>
            <a:r>
              <a:rPr lang="en-US" sz="2200" dirty="0" smtClean="0">
                <a:latin typeface="+mj-lt"/>
                <a:cs typeface="Times New Roman" pitchFamily="18" charset="0"/>
              </a:rPr>
              <a:t>The nominal </a:t>
            </a:r>
            <a:r>
              <a:rPr lang="en-US" sz="2200" dirty="0">
                <a:latin typeface="+mj-lt"/>
                <a:cs typeface="Times New Roman" pitchFamily="18" charset="0"/>
              </a:rPr>
              <a:t>interest rate on the ten-year Treasury bond is shown here. Note that the rate rose gradually during the two decades following World War II and increased still more rapidly during the 1970s and early </a:t>
            </a:r>
            <a:r>
              <a:rPr lang="en-US" sz="2200" dirty="0" smtClean="0">
                <a:latin typeface="+mj-lt"/>
                <a:cs typeface="Times New Roman" pitchFamily="18" charset="0"/>
              </a:rPr>
              <a:t>1980s.</a:t>
            </a:r>
          </a:p>
        </p:txBody>
      </p:sp>
      <p:sp>
        <p:nvSpPr>
          <p:cNvPr id="6" name="TextBox 5"/>
          <p:cNvSpPr txBox="1"/>
          <p:nvPr/>
        </p:nvSpPr>
        <p:spPr>
          <a:xfrm>
            <a:off x="3556692" y="2515020"/>
            <a:ext cx="4740208" cy="369332"/>
          </a:xfrm>
          <a:prstGeom prst="rect">
            <a:avLst/>
          </a:prstGeom>
          <a:noFill/>
        </p:spPr>
        <p:txBody>
          <a:bodyPr wrap="none" rtlCol="0">
            <a:spAutoFit/>
          </a:bodyPr>
          <a:lstStyle/>
          <a:p>
            <a:r>
              <a:rPr lang="en-US" dirty="0" smtClean="0"/>
              <a:t>Ten-Year Treasury Bond Interest Rate, 1900-2015</a:t>
            </a:r>
            <a:endParaRPr lang="en-US" dirty="0"/>
          </a:p>
        </p:txBody>
      </p:sp>
      <p:sp>
        <p:nvSpPr>
          <p:cNvPr id="7" name="Text Box 10"/>
          <p:cNvSpPr txBox="1">
            <a:spLocks noChangeArrowheads="1"/>
          </p:cNvSpPr>
          <p:nvPr/>
        </p:nvSpPr>
        <p:spPr bwMode="auto">
          <a:xfrm>
            <a:off x="73113" y="2182398"/>
            <a:ext cx="2180323" cy="4493538"/>
          </a:xfrm>
          <a:prstGeom prst="rect">
            <a:avLst/>
          </a:prstGeom>
          <a:noFill/>
          <a:ln w="9525">
            <a:noFill/>
            <a:miter lim="800000"/>
            <a:headEnd/>
            <a:tailEnd/>
          </a:ln>
        </p:spPr>
        <p:txBody>
          <a:bodyPr wrap="square">
            <a:prstTxWarp prst="textNoShape">
              <a:avLst/>
            </a:prstTxWarp>
            <a:spAutoFit/>
          </a:bodyPr>
          <a:lstStyle/>
          <a:p>
            <a:pPr marL="115888" indent="-115888">
              <a:spcBef>
                <a:spcPts val="900"/>
              </a:spcBef>
              <a:buFontTx/>
              <a:buChar char="•"/>
            </a:pPr>
            <a:r>
              <a:rPr lang="en-US" sz="2200" dirty="0" smtClean="0">
                <a:latin typeface="+mj-lt"/>
                <a:cs typeface="Times New Roman" pitchFamily="18" charset="0"/>
              </a:rPr>
              <a:t>Since </a:t>
            </a:r>
            <a:r>
              <a:rPr lang="en-US" sz="2200" dirty="0">
                <a:latin typeface="+mj-lt"/>
                <a:cs typeface="Times New Roman" pitchFamily="18" charset="0"/>
              </a:rPr>
              <a:t>the early 1980s, it has trended downward and declined to less than 3 percent during 2012–2015. What is the expected impact of the recent low interest rates on stock prices</a:t>
            </a:r>
            <a:r>
              <a:rPr lang="en-US" sz="2200" dirty="0" smtClean="0">
                <a:latin typeface="+mj-lt"/>
                <a:cs typeface="Times New Roman" pitchFamily="18" charset="0"/>
              </a:rPr>
              <a:t>?</a:t>
            </a:r>
            <a:endParaRPr lang="en-US" sz="2200" dirty="0">
              <a:latin typeface="+mj-lt"/>
              <a:cs typeface="Times New Roman" pitchFamily="18" charset="0"/>
            </a:endParaRPr>
          </a:p>
        </p:txBody>
      </p:sp>
    </p:spTree>
    <p:extLst>
      <p:ext uri="{BB962C8B-B14F-4D97-AF65-F5344CB8AC3E}">
        <p14:creationId xmlns:p14="http://schemas.microsoft.com/office/powerpoint/2010/main" val="582255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7935"/>
            <a:ext cx="7772400" cy="1151113"/>
          </a:xfrm>
        </p:spPr>
        <p:txBody>
          <a:bodyPr anchor="ctr"/>
          <a:lstStyle/>
          <a:p>
            <a:pPr>
              <a:lnSpc>
                <a:spcPts val="4000"/>
              </a:lnSpc>
            </a:pPr>
            <a:r>
              <a:rPr lang="en-US" dirty="0"/>
              <a:t>The Random Walk Theory</a:t>
            </a:r>
            <a:br>
              <a:rPr lang="en-US" dirty="0"/>
            </a:br>
            <a:r>
              <a:rPr lang="en-US" dirty="0"/>
              <a:t>of the Stock Market</a:t>
            </a:r>
          </a:p>
        </p:txBody>
      </p:sp>
    </p:spTree>
    <p:extLst>
      <p:ext uri="{BB962C8B-B14F-4D97-AF65-F5344CB8AC3E}">
        <p14:creationId xmlns:p14="http://schemas.microsoft.com/office/powerpoint/2010/main" val="2889378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1256"/>
            <a:ext cx="8904855" cy="649224"/>
          </a:xfrm>
        </p:spPr>
        <p:txBody>
          <a:bodyPr/>
          <a:lstStyle/>
          <a:p>
            <a:r>
              <a:rPr lang="en-US" dirty="0"/>
              <a:t>Random Walk Theory</a:t>
            </a:r>
          </a:p>
        </p:txBody>
      </p:sp>
      <p:sp>
        <p:nvSpPr>
          <p:cNvPr id="3" name="Content Placeholder 2"/>
          <p:cNvSpPr>
            <a:spLocks noGrp="1"/>
          </p:cNvSpPr>
          <p:nvPr>
            <p:ph idx="1"/>
          </p:nvPr>
        </p:nvSpPr>
        <p:spPr>
          <a:xfrm>
            <a:off x="126607" y="1111843"/>
            <a:ext cx="8783869" cy="4379975"/>
          </a:xfrm>
        </p:spPr>
        <p:txBody>
          <a:bodyPr/>
          <a:lstStyle/>
          <a:p>
            <a:pPr>
              <a:lnSpc>
                <a:spcPct val="90000"/>
              </a:lnSpc>
            </a:pPr>
            <a:r>
              <a:rPr lang="en-US" dirty="0">
                <a:solidFill>
                  <a:schemeClr val="tx1"/>
                </a:solidFill>
                <a:ea typeface="Times New Roman" pitchFamily="28" charset="0"/>
              </a:rPr>
              <a:t>When considering the future of stock prices, many economists stress the implications of the </a:t>
            </a:r>
            <a:r>
              <a:rPr lang="en-US" b="1" i="1" dirty="0">
                <a:solidFill>
                  <a:schemeClr val="tx1"/>
                </a:solidFill>
                <a:ea typeface="Times New Roman" pitchFamily="28" charset="0"/>
              </a:rPr>
              <a:t>random walk theory</a:t>
            </a:r>
            <a:r>
              <a:rPr lang="en-US" dirty="0">
                <a:solidFill>
                  <a:schemeClr val="tx1"/>
                </a:solidFill>
                <a:ea typeface="Times New Roman" pitchFamily="28" charset="0"/>
              </a:rPr>
              <a:t>.  </a:t>
            </a:r>
          </a:p>
          <a:p>
            <a:pPr>
              <a:lnSpc>
                <a:spcPct val="90000"/>
              </a:lnSpc>
            </a:pPr>
            <a:r>
              <a:rPr lang="en-US" dirty="0" smtClean="0">
                <a:solidFill>
                  <a:schemeClr val="tx1"/>
                </a:solidFill>
                <a:ea typeface="Times New Roman" pitchFamily="28" charset="0"/>
              </a:rPr>
              <a:t>According </a:t>
            </a:r>
            <a:r>
              <a:rPr lang="en-US" dirty="0">
                <a:solidFill>
                  <a:schemeClr val="tx1"/>
                </a:solidFill>
                <a:ea typeface="Times New Roman" pitchFamily="28" charset="0"/>
              </a:rPr>
              <a:t>to this theory:</a:t>
            </a:r>
          </a:p>
          <a:p>
            <a:pPr lvl="1">
              <a:lnSpc>
                <a:spcPct val="90000"/>
              </a:lnSpc>
            </a:pPr>
            <a:r>
              <a:rPr lang="en-US" sz="2800" dirty="0">
                <a:solidFill>
                  <a:schemeClr val="tx1"/>
                </a:solidFill>
                <a:ea typeface="Times New Roman" pitchFamily="28" charset="0"/>
              </a:rPr>
              <a:t>current stock prices already reflect </a:t>
            </a:r>
            <a:r>
              <a:rPr lang="en-US" sz="2800" dirty="0" smtClean="0">
                <a:solidFill>
                  <a:schemeClr val="tx1"/>
                </a:solidFill>
                <a:ea typeface="Times New Roman" pitchFamily="28" charset="0"/>
              </a:rPr>
              <a:t>known information</a:t>
            </a:r>
            <a:endParaRPr lang="en-US" sz="2800" dirty="0">
              <a:solidFill>
                <a:schemeClr val="tx1"/>
              </a:solidFill>
              <a:ea typeface="Times New Roman" pitchFamily="28" charset="0"/>
            </a:endParaRPr>
          </a:p>
          <a:p>
            <a:pPr lvl="1">
              <a:lnSpc>
                <a:spcPct val="90000"/>
              </a:lnSpc>
            </a:pPr>
            <a:r>
              <a:rPr lang="en-US" sz="2800" dirty="0" smtClean="0">
                <a:solidFill>
                  <a:schemeClr val="tx1"/>
                </a:solidFill>
                <a:ea typeface="Times New Roman" pitchFamily="28" charset="0"/>
              </a:rPr>
              <a:t>future </a:t>
            </a:r>
            <a:r>
              <a:rPr lang="en-US" sz="2800" dirty="0">
                <a:solidFill>
                  <a:schemeClr val="tx1"/>
                </a:solidFill>
                <a:ea typeface="Times New Roman" pitchFamily="28" charset="0"/>
              </a:rPr>
              <a:t>changes in stock prices are determined by surprise occurrences</a:t>
            </a:r>
          </a:p>
          <a:p>
            <a:pPr lvl="1">
              <a:lnSpc>
                <a:spcPct val="90000"/>
              </a:lnSpc>
            </a:pPr>
            <a:r>
              <a:rPr lang="en-US" sz="2800" dirty="0">
                <a:solidFill>
                  <a:schemeClr val="tx1"/>
                </a:solidFill>
                <a:ea typeface="Times New Roman" pitchFamily="28" charset="0"/>
              </a:rPr>
              <a:t>therefore, no one can forecast future stock prices with </a:t>
            </a:r>
            <a:r>
              <a:rPr lang="en-US" sz="2800" dirty="0" smtClean="0">
                <a:solidFill>
                  <a:schemeClr val="tx1"/>
                </a:solidFill>
                <a:ea typeface="Times New Roman" pitchFamily="28" charset="0"/>
              </a:rPr>
              <a:t/>
            </a:r>
            <a:br>
              <a:rPr lang="en-US" sz="2800" dirty="0" smtClean="0">
                <a:solidFill>
                  <a:schemeClr val="tx1"/>
                </a:solidFill>
                <a:ea typeface="Times New Roman" pitchFamily="28" charset="0"/>
              </a:rPr>
            </a:br>
            <a:r>
              <a:rPr lang="en-US" sz="2800" dirty="0" smtClean="0">
                <a:solidFill>
                  <a:schemeClr val="tx1"/>
                </a:solidFill>
                <a:ea typeface="Times New Roman" pitchFamily="28" charset="0"/>
              </a:rPr>
              <a:t>any </a:t>
            </a:r>
            <a:r>
              <a:rPr lang="en-US" sz="2800" dirty="0">
                <a:solidFill>
                  <a:schemeClr val="tx1"/>
                </a:solidFill>
                <a:ea typeface="Times New Roman" pitchFamily="28" charset="0"/>
              </a:rPr>
              <a:t>degree of precision</a:t>
            </a:r>
          </a:p>
        </p:txBody>
      </p:sp>
    </p:spTree>
    <p:extLst>
      <p:ext uri="{BB962C8B-B14F-4D97-AF65-F5344CB8AC3E}">
        <p14:creationId xmlns:p14="http://schemas.microsoft.com/office/powerpoint/2010/main" val="3870007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a:spLocks noGrp="1"/>
          </p:cNvSpPr>
          <p:nvPr>
            <p:ph type="title"/>
          </p:nvPr>
        </p:nvSpPr>
        <p:spPr>
          <a:xfrm>
            <a:off x="119569" y="-94835"/>
            <a:ext cx="8904855" cy="722376"/>
          </a:xfrm>
        </p:spPr>
        <p:txBody>
          <a:bodyPr/>
          <a:lstStyle/>
          <a:p>
            <a:r>
              <a:rPr lang="en-US" dirty="0"/>
              <a:t>The </a:t>
            </a:r>
            <a:r>
              <a:rPr lang="en-US" dirty="0" smtClean="0"/>
              <a:t>Cyclically Adjusted</a:t>
            </a:r>
            <a:br>
              <a:rPr lang="en-US" dirty="0" smtClean="0"/>
            </a:br>
            <a:r>
              <a:rPr lang="en-US" dirty="0" smtClean="0"/>
              <a:t>Price to Earnings Ratio, 1900-2015</a:t>
            </a:r>
            <a:endParaRPr lang="en-US" dirty="0"/>
          </a:p>
        </p:txBody>
      </p:sp>
      <p:sp>
        <p:nvSpPr>
          <p:cNvPr id="41" name="Text Box 10"/>
          <p:cNvSpPr txBox="1">
            <a:spLocks noChangeArrowheads="1"/>
          </p:cNvSpPr>
          <p:nvPr/>
        </p:nvSpPr>
        <p:spPr bwMode="auto">
          <a:xfrm>
            <a:off x="73113" y="1165702"/>
            <a:ext cx="8782788" cy="1682512"/>
          </a:xfrm>
          <a:prstGeom prst="rect">
            <a:avLst/>
          </a:prstGeom>
          <a:noFill/>
          <a:ln w="9525">
            <a:noFill/>
            <a:miter lim="800000"/>
            <a:headEnd/>
            <a:tailEnd/>
          </a:ln>
        </p:spPr>
        <p:txBody>
          <a:bodyPr wrap="square">
            <a:prstTxWarp prst="textNoShape">
              <a:avLst/>
            </a:prstTxWarp>
            <a:spAutoFit/>
          </a:bodyPr>
          <a:lstStyle/>
          <a:p>
            <a:pPr marL="115888" indent="-115888">
              <a:lnSpc>
                <a:spcPts val="2300"/>
              </a:lnSpc>
              <a:spcBef>
                <a:spcPts val="900"/>
              </a:spcBef>
              <a:buFontTx/>
              <a:buChar char="•"/>
            </a:pPr>
            <a:r>
              <a:rPr lang="en-US" sz="2100" dirty="0">
                <a:latin typeface="+mj-lt"/>
                <a:cs typeface="Times New Roman" pitchFamily="18" charset="0"/>
              </a:rPr>
              <a:t>The cyclically adjusted price/earnings (CAPE) for the S&amp;P 500 is shown here. This ratio is the stock price divided by the ten-year average of earnings adjusted for </a:t>
            </a:r>
            <a:r>
              <a:rPr lang="en-US" sz="2100" dirty="0" smtClean="0">
                <a:latin typeface="+mj-lt"/>
                <a:cs typeface="Times New Roman" pitchFamily="18" charset="0"/>
              </a:rPr>
              <a:t>inflation.</a:t>
            </a:r>
          </a:p>
          <a:p>
            <a:pPr marL="115888" indent="-115888">
              <a:lnSpc>
                <a:spcPts val="2300"/>
              </a:lnSpc>
              <a:spcBef>
                <a:spcPts val="900"/>
              </a:spcBef>
              <a:buFontTx/>
              <a:buChar char="•"/>
            </a:pPr>
            <a:r>
              <a:rPr lang="en-US" sz="2100" dirty="0" smtClean="0">
                <a:latin typeface="+mj-lt"/>
                <a:cs typeface="Times New Roman" pitchFamily="18" charset="0"/>
              </a:rPr>
              <a:t>It </a:t>
            </a:r>
            <a:r>
              <a:rPr lang="en-US" sz="2100" dirty="0">
                <a:latin typeface="+mj-lt"/>
                <a:cs typeface="Times New Roman" pitchFamily="18" charset="0"/>
              </a:rPr>
              <a:t>is an indicator of whether stock prices are high or low. Note that the ratio signaled that stock prices were exceedingly high in the late 1920s, late 1960s, </a:t>
            </a:r>
            <a:endParaRPr lang="en-US" sz="2100" dirty="0" smtClean="0">
              <a:latin typeface="+mj-lt"/>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85" t="1549" r="3068" b="1845"/>
          <a:stretch/>
        </p:blipFill>
        <p:spPr>
          <a:xfrm>
            <a:off x="3250640" y="3018772"/>
            <a:ext cx="5773784" cy="3566160"/>
          </a:xfrm>
          <a:prstGeom prst="roundRect">
            <a:avLst>
              <a:gd name="adj" fmla="val 4762"/>
            </a:avLst>
          </a:prstGeom>
          <a:ln>
            <a:solidFill>
              <a:schemeClr val="tx1"/>
            </a:solidFill>
          </a:ln>
          <a:effectLst>
            <a:outerShdw blurRad="50800" dist="76200" dir="2700000" algn="tl" rotWithShape="0">
              <a:prstClr val="black">
                <a:alpha val="40000"/>
              </a:prstClr>
            </a:outerShdw>
          </a:effectLst>
        </p:spPr>
      </p:pic>
      <p:sp>
        <p:nvSpPr>
          <p:cNvPr id="56" name="Text Box 10"/>
          <p:cNvSpPr txBox="1">
            <a:spLocks noChangeArrowheads="1"/>
          </p:cNvSpPr>
          <p:nvPr/>
        </p:nvSpPr>
        <p:spPr bwMode="auto">
          <a:xfrm>
            <a:off x="73112" y="3964297"/>
            <a:ext cx="3177527" cy="2746906"/>
          </a:xfrm>
          <a:prstGeom prst="rect">
            <a:avLst/>
          </a:prstGeom>
          <a:noFill/>
          <a:ln w="9525">
            <a:noFill/>
            <a:miter lim="800000"/>
            <a:headEnd/>
            <a:tailEnd/>
          </a:ln>
        </p:spPr>
        <p:txBody>
          <a:bodyPr wrap="square">
            <a:prstTxWarp prst="textNoShape">
              <a:avLst/>
            </a:prstTxWarp>
            <a:spAutoFit/>
          </a:bodyPr>
          <a:lstStyle/>
          <a:p>
            <a:pPr marL="115888" indent="-115888">
              <a:lnSpc>
                <a:spcPts val="2300"/>
              </a:lnSpc>
              <a:spcBef>
                <a:spcPts val="900"/>
              </a:spcBef>
              <a:buFontTx/>
              <a:buChar char="•"/>
            </a:pPr>
            <a:r>
              <a:rPr lang="en-US" sz="2100" dirty="0" smtClean="0">
                <a:latin typeface="+mj-lt"/>
                <a:cs typeface="Times New Roman" pitchFamily="18" charset="0"/>
              </a:rPr>
              <a:t>Similarly</a:t>
            </a:r>
            <a:r>
              <a:rPr lang="en-US" sz="2100" dirty="0">
                <a:latin typeface="+mj-lt"/>
                <a:cs typeface="Times New Roman" pitchFamily="18" charset="0"/>
              </a:rPr>
              <a:t>, the CAPE ratio indicated that stocks were relatively cheap during 1918–1923, 1932, 1942–1944, and 1978–1984. Each of these periods was followed by a substantial upward move in stock prices.</a:t>
            </a:r>
          </a:p>
        </p:txBody>
      </p:sp>
      <p:sp>
        <p:nvSpPr>
          <p:cNvPr id="3" name="TextBox 2"/>
          <p:cNvSpPr txBox="1"/>
          <p:nvPr/>
        </p:nvSpPr>
        <p:spPr>
          <a:xfrm>
            <a:off x="3845442" y="3018772"/>
            <a:ext cx="5178982" cy="369332"/>
          </a:xfrm>
          <a:prstGeom prst="rect">
            <a:avLst/>
          </a:prstGeom>
          <a:noFill/>
        </p:spPr>
        <p:txBody>
          <a:bodyPr wrap="none" rtlCol="0">
            <a:spAutoFit/>
          </a:bodyPr>
          <a:lstStyle/>
          <a:p>
            <a:r>
              <a:rPr lang="en-US" smtClean="0"/>
              <a:t>Cyclically Adjusted Price to Earnings Ratio, 1900-2015</a:t>
            </a:r>
            <a:endParaRPr lang="en-US"/>
          </a:p>
        </p:txBody>
      </p:sp>
      <p:sp>
        <p:nvSpPr>
          <p:cNvPr id="58" name="Text Box 10"/>
          <p:cNvSpPr txBox="1">
            <a:spLocks noChangeArrowheads="1"/>
          </p:cNvSpPr>
          <p:nvPr/>
        </p:nvSpPr>
        <p:spPr bwMode="auto">
          <a:xfrm>
            <a:off x="189035" y="2739506"/>
            <a:ext cx="3061606" cy="1272143"/>
          </a:xfrm>
          <a:prstGeom prst="rect">
            <a:avLst/>
          </a:prstGeom>
          <a:noFill/>
          <a:ln w="9525">
            <a:noFill/>
            <a:miter lim="800000"/>
            <a:headEnd/>
            <a:tailEnd/>
          </a:ln>
        </p:spPr>
        <p:txBody>
          <a:bodyPr wrap="square">
            <a:prstTxWarp prst="textNoShape">
              <a:avLst/>
            </a:prstTxWarp>
            <a:spAutoFit/>
          </a:bodyPr>
          <a:lstStyle/>
          <a:p>
            <a:pPr>
              <a:lnSpc>
                <a:spcPts val="2300"/>
              </a:lnSpc>
              <a:spcBef>
                <a:spcPts val="900"/>
              </a:spcBef>
            </a:pPr>
            <a:r>
              <a:rPr lang="en-US" sz="2100" dirty="0">
                <a:cs typeface="Times New Roman" pitchFamily="18" charset="0"/>
              </a:rPr>
              <a:t>and late </a:t>
            </a:r>
            <a:r>
              <a:rPr lang="en-US" sz="2100" dirty="0" smtClean="0">
                <a:cs typeface="Times New Roman" pitchFamily="18" charset="0"/>
              </a:rPr>
              <a:t>1990s.</a:t>
            </a:r>
            <a:r>
              <a:rPr lang="en-US" sz="2100" dirty="0">
                <a:latin typeface="+mj-lt"/>
                <a:cs typeface="Times New Roman" pitchFamily="18" charset="0"/>
              </a:rPr>
              <a:t> </a:t>
            </a:r>
            <a:r>
              <a:rPr lang="en-US" sz="2100" dirty="0" smtClean="0">
                <a:latin typeface="+mj-lt"/>
                <a:cs typeface="Times New Roman" pitchFamily="18" charset="0"/>
              </a:rPr>
              <a:t>Each </a:t>
            </a:r>
            <a:r>
              <a:rPr lang="en-US" sz="2100" dirty="0">
                <a:latin typeface="+mj-lt"/>
                <a:cs typeface="Times New Roman" pitchFamily="18" charset="0"/>
              </a:rPr>
              <a:t>of these periods was followed by </a:t>
            </a:r>
            <a:r>
              <a:rPr lang="en-US" sz="2100" dirty="0" smtClean="0">
                <a:latin typeface="+mj-lt"/>
                <a:cs typeface="Times New Roman" pitchFamily="18" charset="0"/>
              </a:rPr>
              <a:t>a decline in the stock market.</a:t>
            </a:r>
          </a:p>
        </p:txBody>
      </p:sp>
    </p:spTree>
    <p:extLst>
      <p:ext uri="{BB962C8B-B14F-4D97-AF65-F5344CB8AC3E}">
        <p14:creationId xmlns:p14="http://schemas.microsoft.com/office/powerpoint/2010/main" val="538911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011"/>
            <a:ext cx="7772400" cy="1049513"/>
          </a:xfrm>
        </p:spPr>
        <p:txBody>
          <a:bodyPr anchor="ctr"/>
          <a:lstStyle/>
          <a:p>
            <a:pPr>
              <a:lnSpc>
                <a:spcPts val="4000"/>
              </a:lnSpc>
            </a:pPr>
            <a:r>
              <a:rPr lang="en-US" dirty="0"/>
              <a:t>How the Ordinary Investor</a:t>
            </a:r>
            <a:br>
              <a:rPr lang="en-US" dirty="0"/>
            </a:br>
            <a:r>
              <a:rPr lang="en-US" dirty="0"/>
              <a:t>Can Beat the Experts</a:t>
            </a:r>
          </a:p>
        </p:txBody>
      </p:sp>
    </p:spTree>
    <p:extLst>
      <p:ext uri="{BB962C8B-B14F-4D97-AF65-F5344CB8AC3E}">
        <p14:creationId xmlns:p14="http://schemas.microsoft.com/office/powerpoint/2010/main" val="1473353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0743"/>
            <a:ext cx="8904855" cy="938706"/>
          </a:xfrm>
        </p:spPr>
        <p:txBody>
          <a:bodyPr/>
          <a:lstStyle/>
          <a:p>
            <a:pPr>
              <a:lnSpc>
                <a:spcPts val="3500"/>
              </a:lnSpc>
            </a:pPr>
            <a:r>
              <a:rPr lang="en-US" dirty="0"/>
              <a:t>How the Ordinary Investor </a:t>
            </a:r>
            <a:br>
              <a:rPr lang="en-US" dirty="0"/>
            </a:br>
            <a:r>
              <a:rPr lang="en-US" dirty="0"/>
              <a:t>Can Beat the Experts</a:t>
            </a:r>
          </a:p>
        </p:txBody>
      </p:sp>
      <p:sp>
        <p:nvSpPr>
          <p:cNvPr id="3" name="Content Placeholder 2"/>
          <p:cNvSpPr>
            <a:spLocks noGrp="1"/>
          </p:cNvSpPr>
          <p:nvPr>
            <p:ph idx="1"/>
          </p:nvPr>
        </p:nvSpPr>
        <p:spPr>
          <a:xfrm>
            <a:off x="135751" y="1110514"/>
            <a:ext cx="8788794" cy="4555640"/>
          </a:xfrm>
        </p:spPr>
        <p:txBody>
          <a:bodyPr/>
          <a:lstStyle/>
          <a:p>
            <a:pPr>
              <a:lnSpc>
                <a:spcPct val="90000"/>
              </a:lnSpc>
            </a:pPr>
            <a:r>
              <a:rPr lang="en-US" dirty="0">
                <a:solidFill>
                  <a:schemeClr val="tx1"/>
                </a:solidFill>
                <a:ea typeface="Times New Roman" pitchFamily="28" charset="0"/>
              </a:rPr>
              <a:t>Savers invest in the stock market as a strategy to build wealth. </a:t>
            </a:r>
          </a:p>
          <a:p>
            <a:pPr>
              <a:lnSpc>
                <a:spcPct val="90000"/>
              </a:lnSpc>
            </a:pPr>
            <a:r>
              <a:rPr lang="en-US" dirty="0">
                <a:solidFill>
                  <a:schemeClr val="tx1"/>
                </a:solidFill>
                <a:ea typeface="Times New Roman" pitchFamily="28" charset="0"/>
              </a:rPr>
              <a:t>Investors that buy a </a:t>
            </a:r>
            <a:r>
              <a:rPr lang="en-US" i="1" dirty="0">
                <a:solidFill>
                  <a:schemeClr val="tx1"/>
                </a:solidFill>
                <a:ea typeface="Times New Roman" pitchFamily="28" charset="0"/>
              </a:rPr>
              <a:t>diverse portfolio </a:t>
            </a:r>
            <a:r>
              <a:rPr lang="en-US" dirty="0">
                <a:solidFill>
                  <a:schemeClr val="tx1"/>
                </a:solidFill>
                <a:ea typeface="Times New Roman" pitchFamily="28" charset="0"/>
              </a:rPr>
              <a:t>of shares and hold them over long periods of time, substantially reduce their risks. </a:t>
            </a:r>
          </a:p>
          <a:p>
            <a:pPr>
              <a:lnSpc>
                <a:spcPct val="90000"/>
              </a:lnSpc>
            </a:pPr>
            <a:r>
              <a:rPr lang="en-US" dirty="0">
                <a:solidFill>
                  <a:schemeClr val="tx1"/>
                </a:solidFill>
                <a:ea typeface="Times New Roman" pitchFamily="28" charset="0"/>
              </a:rPr>
              <a:t>Small investors can purchase stock in an </a:t>
            </a:r>
            <a:r>
              <a:rPr lang="en-US" b="1" i="1" dirty="0">
                <a:solidFill>
                  <a:schemeClr val="tx1"/>
                </a:solidFill>
                <a:ea typeface="Times New Roman" pitchFamily="28" charset="0"/>
              </a:rPr>
              <a:t>equity mutual fund</a:t>
            </a:r>
            <a:r>
              <a:rPr lang="en-US" dirty="0">
                <a:solidFill>
                  <a:schemeClr val="tx1"/>
                </a:solidFill>
                <a:ea typeface="Times New Roman" pitchFamily="28" charset="0"/>
              </a:rPr>
              <a:t>, </a:t>
            </a:r>
            <a:r>
              <a:rPr lang="en-US" dirty="0" smtClean="0">
                <a:solidFill>
                  <a:schemeClr val="tx1"/>
                </a:solidFill>
                <a:ea typeface="Times New Roman" pitchFamily="28" charset="0"/>
              </a:rPr>
              <a:t>a </a:t>
            </a:r>
            <a:r>
              <a:rPr lang="en-US" dirty="0">
                <a:solidFill>
                  <a:schemeClr val="tx1"/>
                </a:solidFill>
                <a:ea typeface="Times New Roman" pitchFamily="28" charset="0"/>
              </a:rPr>
              <a:t>corporation that buys </a:t>
            </a:r>
            <a:r>
              <a:rPr lang="en-US" dirty="0" smtClean="0">
                <a:solidFill>
                  <a:schemeClr val="tx1"/>
                </a:solidFill>
                <a:ea typeface="Times New Roman" pitchFamily="28" charset="0"/>
              </a:rPr>
              <a:t>&amp; </a:t>
            </a:r>
            <a:r>
              <a:rPr lang="en-US" dirty="0">
                <a:solidFill>
                  <a:schemeClr val="tx1"/>
                </a:solidFill>
                <a:ea typeface="Times New Roman" pitchFamily="28" charset="0"/>
              </a:rPr>
              <a:t>holds shares of stock in many firms.</a:t>
            </a:r>
          </a:p>
          <a:p>
            <a:pPr>
              <a:lnSpc>
                <a:spcPct val="90000"/>
              </a:lnSpc>
            </a:pPr>
            <a:r>
              <a:rPr lang="en-US" dirty="0">
                <a:solidFill>
                  <a:schemeClr val="tx1"/>
                </a:solidFill>
                <a:ea typeface="Times New Roman" pitchFamily="28" charset="0"/>
              </a:rPr>
              <a:t>Equity mutual funds have reduced the risk of stock ownership and attracted large amounts of funds into the market. </a:t>
            </a:r>
          </a:p>
        </p:txBody>
      </p:sp>
    </p:spTree>
    <p:extLst>
      <p:ext uri="{BB962C8B-B14F-4D97-AF65-F5344CB8AC3E}">
        <p14:creationId xmlns:p14="http://schemas.microsoft.com/office/powerpoint/2010/main" val="2289850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67282" y="1572140"/>
            <a:ext cx="6186104" cy="442350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106257"/>
            <a:ext cx="8904855" cy="889835"/>
          </a:xfrm>
        </p:spPr>
        <p:txBody>
          <a:bodyPr/>
          <a:lstStyle/>
          <a:p>
            <a:pPr>
              <a:lnSpc>
                <a:spcPts val="3500"/>
              </a:lnSpc>
            </a:pPr>
            <a:r>
              <a:rPr lang="en-US" dirty="0"/>
              <a:t>Stocks are Less Risky When </a:t>
            </a:r>
            <a:br>
              <a:rPr lang="en-US" dirty="0"/>
            </a:br>
            <a:r>
              <a:rPr lang="en-US" dirty="0"/>
              <a:t>Held for a Lengthy Time Period</a:t>
            </a:r>
          </a:p>
        </p:txBody>
      </p:sp>
      <p:sp>
        <p:nvSpPr>
          <p:cNvPr id="41" name="Text Box 10"/>
          <p:cNvSpPr txBox="1">
            <a:spLocks noChangeArrowheads="1"/>
          </p:cNvSpPr>
          <p:nvPr/>
        </p:nvSpPr>
        <p:spPr bwMode="auto">
          <a:xfrm>
            <a:off x="36537" y="1900061"/>
            <a:ext cx="2788959" cy="386977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This graphic highlights the best and worst annualized performance for each holding period from 1871 – </a:t>
            </a:r>
            <a:r>
              <a:rPr lang="en-US" sz="2200" dirty="0" smtClean="0">
                <a:latin typeface="+mj-lt"/>
                <a:cs typeface="Times New Roman" pitchFamily="18" charset="0"/>
              </a:rPr>
              <a:t>2015.</a:t>
            </a:r>
          </a:p>
          <a:p>
            <a:pPr marL="115888" indent="-115888">
              <a:lnSpc>
                <a:spcPct val="90000"/>
              </a:lnSpc>
              <a:spcBef>
                <a:spcPts val="900"/>
              </a:spcBef>
              <a:buFontTx/>
              <a:buChar char="•"/>
            </a:pPr>
            <a:r>
              <a:rPr lang="en-US" sz="2200" dirty="0">
                <a:latin typeface="+mj-lt"/>
                <a:cs typeface="Times New Roman" pitchFamily="18" charset="0"/>
              </a:rPr>
              <a:t>There is less risk of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a </a:t>
            </a:r>
            <a:r>
              <a:rPr lang="en-US" sz="2200" dirty="0">
                <a:latin typeface="+mj-lt"/>
                <a:cs typeface="Times New Roman" pitchFamily="18" charset="0"/>
              </a:rPr>
              <a:t>low or negative return when a portfolio of S&amp;P 500 stocks is held for a longer period of time</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122" name="Text Box 33" descr="Parchment"/>
          <p:cNvSpPr txBox="1">
            <a:spLocks noChangeAspect="1" noChangeArrowheads="1"/>
          </p:cNvSpPr>
          <p:nvPr/>
        </p:nvSpPr>
        <p:spPr bwMode="auto">
          <a:xfrm>
            <a:off x="2948286" y="1692423"/>
            <a:ext cx="5891677" cy="535531"/>
          </a:xfrm>
          <a:prstGeom prst="rect">
            <a:avLst/>
          </a:prstGeom>
          <a:noFill/>
          <a:ln w="9525">
            <a:noFill/>
            <a:miter lim="800000"/>
            <a:headEnd/>
            <a:tailEnd/>
          </a:ln>
          <a:effectLst/>
        </p:spPr>
        <p:txBody>
          <a:bodyPr wrap="none">
            <a:prstTxWarp prst="textNoShape">
              <a:avLst/>
            </a:prstTxWarp>
            <a:spAutoFit/>
          </a:bodyPr>
          <a:lstStyle/>
          <a:p>
            <a:pPr algn="ctr">
              <a:lnSpc>
                <a:spcPct val="80000"/>
              </a:lnSpc>
            </a:pPr>
            <a:r>
              <a:rPr kumimoji="0" lang="en-US" i="1">
                <a:latin typeface="+mj-lt"/>
                <a:cs typeface="Times New Roman" pitchFamily="18" charset="0"/>
              </a:rPr>
              <a:t>Highest and Lowest Period Annualized Total Real Return (%)</a:t>
            </a:r>
          </a:p>
          <a:p>
            <a:pPr algn="ctr">
              <a:lnSpc>
                <a:spcPct val="80000"/>
              </a:lnSpc>
            </a:pPr>
            <a:r>
              <a:rPr kumimoji="0" lang="en-US" i="1">
                <a:latin typeface="+mj-lt"/>
                <a:cs typeface="Times New Roman" pitchFamily="18" charset="0"/>
              </a:rPr>
              <a:t>S&amp;P 500 Index</a:t>
            </a:r>
          </a:p>
        </p:txBody>
      </p:sp>
      <p:sp>
        <p:nvSpPr>
          <p:cNvPr id="123" name="Rectangle 38" descr="Parchment"/>
          <p:cNvSpPr>
            <a:spLocks noChangeAspect="1" noChangeArrowheads="1"/>
          </p:cNvSpPr>
          <p:nvPr/>
        </p:nvSpPr>
        <p:spPr bwMode="auto">
          <a:xfrm>
            <a:off x="5934669" y="5561795"/>
            <a:ext cx="1359347" cy="1969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i="1" dirty="0">
                <a:solidFill>
                  <a:srgbClr val="000000"/>
                </a:solidFill>
                <a:latin typeface="+mj-lt"/>
                <a:cs typeface="Times New Roman" pitchFamily="18" charset="0"/>
              </a:rPr>
              <a:t>20-year periods </a:t>
            </a:r>
            <a:endParaRPr kumimoji="0" lang="en-US" sz="1600" b="0" i="1" dirty="0">
              <a:solidFill>
                <a:schemeClr val="tx1"/>
              </a:solidFill>
              <a:latin typeface="+mj-lt"/>
              <a:cs typeface="Times New Roman" pitchFamily="18" charset="0"/>
            </a:endParaRPr>
          </a:p>
        </p:txBody>
      </p:sp>
      <p:grpSp>
        <p:nvGrpSpPr>
          <p:cNvPr id="124" name="Group 88"/>
          <p:cNvGrpSpPr>
            <a:grpSpLocks/>
          </p:cNvGrpSpPr>
          <p:nvPr/>
        </p:nvGrpSpPr>
        <p:grpSpPr bwMode="auto">
          <a:xfrm>
            <a:off x="5963149" y="3383745"/>
            <a:ext cx="601663" cy="690563"/>
            <a:chOff x="3536" y="1574"/>
            <a:chExt cx="379" cy="435"/>
          </a:xfrm>
        </p:grpSpPr>
        <p:sp>
          <p:nvSpPr>
            <p:cNvPr id="125" name="Rectangle 50"/>
            <p:cNvSpPr>
              <a:spLocks noChangeAspect="1" noChangeArrowheads="1"/>
            </p:cNvSpPr>
            <p:nvPr/>
          </p:nvSpPr>
          <p:spPr bwMode="auto">
            <a:xfrm>
              <a:off x="3562" y="1574"/>
              <a:ext cx="322" cy="155"/>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600" b="0" dirty="0" smtClean="0">
                  <a:solidFill>
                    <a:srgbClr val="000000"/>
                  </a:solidFill>
                  <a:latin typeface="+mj-lt"/>
                  <a:cs typeface="Times New Roman" pitchFamily="18" charset="0"/>
                </a:rPr>
                <a:t>13.8%</a:t>
              </a:r>
              <a:endParaRPr kumimoji="0" lang="en-US" sz="1600" b="0" dirty="0">
                <a:solidFill>
                  <a:schemeClr val="tx1"/>
                </a:solidFill>
                <a:latin typeface="+mj-lt"/>
                <a:cs typeface="Times New Roman" pitchFamily="18" charset="0"/>
              </a:endParaRPr>
            </a:p>
          </p:txBody>
        </p:sp>
        <p:sp>
          <p:nvSpPr>
            <p:cNvPr id="126" name="Freeform 51"/>
            <p:cNvSpPr>
              <a:spLocks/>
            </p:cNvSpPr>
            <p:nvPr/>
          </p:nvSpPr>
          <p:spPr bwMode="auto">
            <a:xfrm>
              <a:off x="3536" y="1759"/>
              <a:ext cx="379" cy="250"/>
            </a:xfrm>
            <a:custGeom>
              <a:avLst/>
              <a:gdLst/>
              <a:ahLst/>
              <a:cxnLst>
                <a:cxn ang="0">
                  <a:pos x="0" y="0"/>
                </a:cxn>
                <a:cxn ang="0">
                  <a:pos x="891" y="0"/>
                </a:cxn>
                <a:cxn ang="0">
                  <a:pos x="891" y="1317"/>
                </a:cxn>
                <a:cxn ang="0">
                  <a:pos x="0" y="1317"/>
                </a:cxn>
                <a:cxn ang="0">
                  <a:pos x="0" y="0"/>
                </a:cxn>
                <a:cxn ang="0">
                  <a:pos x="0" y="0"/>
                </a:cxn>
              </a:cxnLst>
              <a:rect l="0" t="0" r="r" b="b"/>
              <a:pathLst>
                <a:path w="891" h="1317">
                  <a:moveTo>
                    <a:pt x="0" y="0"/>
                  </a:moveTo>
                  <a:lnTo>
                    <a:pt x="891" y="0"/>
                  </a:lnTo>
                  <a:lnTo>
                    <a:pt x="891" y="1317"/>
                  </a:lnTo>
                  <a:lnTo>
                    <a:pt x="0" y="1317"/>
                  </a:lnTo>
                  <a:lnTo>
                    <a:pt x="0" y="0"/>
                  </a:lnTo>
                  <a:lnTo>
                    <a:pt x="0" y="0"/>
                  </a:lnTo>
                  <a:close/>
                </a:path>
              </a:pathLst>
            </a:custGeom>
            <a:solidFill>
              <a:srgbClr val="84BE9B"/>
            </a:solidFill>
            <a:ln w="12700" cap="flat" cmpd="sng">
              <a:solidFill>
                <a:schemeClr val="tx1"/>
              </a:solidFill>
              <a:prstDash val="solid"/>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127" name="Group 89"/>
          <p:cNvGrpSpPr>
            <a:grpSpLocks/>
          </p:cNvGrpSpPr>
          <p:nvPr/>
        </p:nvGrpSpPr>
        <p:grpSpPr bwMode="auto">
          <a:xfrm>
            <a:off x="6658474" y="4169563"/>
            <a:ext cx="603250" cy="334963"/>
            <a:chOff x="3974" y="2069"/>
            <a:chExt cx="380" cy="211"/>
          </a:xfrm>
        </p:grpSpPr>
        <p:sp>
          <p:nvSpPr>
            <p:cNvPr id="128" name="Rectangle 53"/>
            <p:cNvSpPr>
              <a:spLocks noChangeAspect="1" noChangeArrowheads="1"/>
            </p:cNvSpPr>
            <p:nvPr/>
          </p:nvSpPr>
          <p:spPr bwMode="auto">
            <a:xfrm>
              <a:off x="3988" y="2125"/>
              <a:ext cx="325" cy="155"/>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600" b="0" dirty="0">
                  <a:solidFill>
                    <a:srgbClr val="000000"/>
                  </a:solidFill>
                  <a:latin typeface="+mj-lt"/>
                  <a:cs typeface="Times New Roman" pitchFamily="18" charset="0"/>
                </a:rPr>
                <a:t>- </a:t>
              </a:r>
              <a:r>
                <a:rPr kumimoji="0" lang="en-US" sz="1600" b="0" dirty="0" smtClean="0">
                  <a:solidFill>
                    <a:srgbClr val="000000"/>
                  </a:solidFill>
                  <a:latin typeface="+mj-lt"/>
                  <a:cs typeface="Times New Roman" pitchFamily="18" charset="0"/>
                </a:rPr>
                <a:t>1.1%</a:t>
              </a:r>
              <a:endParaRPr kumimoji="0" lang="en-US" sz="1600" b="0" dirty="0">
                <a:solidFill>
                  <a:schemeClr val="tx1"/>
                </a:solidFill>
                <a:latin typeface="+mj-lt"/>
                <a:cs typeface="Times New Roman" pitchFamily="18" charset="0"/>
              </a:endParaRPr>
            </a:p>
          </p:txBody>
        </p:sp>
        <p:sp>
          <p:nvSpPr>
            <p:cNvPr id="129" name="Freeform 54"/>
            <p:cNvSpPr>
              <a:spLocks/>
            </p:cNvSpPr>
            <p:nvPr/>
          </p:nvSpPr>
          <p:spPr bwMode="auto">
            <a:xfrm>
              <a:off x="3974" y="2069"/>
              <a:ext cx="380" cy="20"/>
            </a:xfrm>
            <a:custGeom>
              <a:avLst/>
              <a:gdLst/>
              <a:ahLst/>
              <a:cxnLst>
                <a:cxn ang="0">
                  <a:pos x="0" y="0"/>
                </a:cxn>
                <a:cxn ang="0">
                  <a:pos x="892" y="0"/>
                </a:cxn>
                <a:cxn ang="0">
                  <a:pos x="892" y="42"/>
                </a:cxn>
                <a:cxn ang="0">
                  <a:pos x="0" y="42"/>
                </a:cxn>
                <a:cxn ang="0">
                  <a:pos x="0" y="0"/>
                </a:cxn>
                <a:cxn ang="0">
                  <a:pos x="0" y="0"/>
                </a:cxn>
              </a:cxnLst>
              <a:rect l="0" t="0" r="r" b="b"/>
              <a:pathLst>
                <a:path w="892" h="42">
                  <a:moveTo>
                    <a:pt x="0" y="0"/>
                  </a:moveTo>
                  <a:lnTo>
                    <a:pt x="892" y="0"/>
                  </a:lnTo>
                  <a:lnTo>
                    <a:pt x="892" y="42"/>
                  </a:lnTo>
                  <a:lnTo>
                    <a:pt x="0" y="42"/>
                  </a:lnTo>
                  <a:lnTo>
                    <a:pt x="0" y="0"/>
                  </a:lnTo>
                  <a:lnTo>
                    <a:pt x="0" y="0"/>
                  </a:lnTo>
                  <a:close/>
                </a:path>
              </a:pathLst>
            </a:custGeom>
            <a:solidFill>
              <a:srgbClr val="EF8189"/>
            </a:solidFill>
            <a:ln w="19050" cmpd="sng">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sp>
        <p:nvSpPr>
          <p:cNvPr id="130" name="Rectangle 40" descr="Parchment"/>
          <p:cNvSpPr>
            <a:spLocks noChangeAspect="1" noChangeArrowheads="1"/>
          </p:cNvSpPr>
          <p:nvPr/>
        </p:nvSpPr>
        <p:spPr bwMode="auto">
          <a:xfrm>
            <a:off x="7459044" y="5561795"/>
            <a:ext cx="1308051" cy="1969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i="1">
                <a:solidFill>
                  <a:srgbClr val="000000"/>
                </a:solidFill>
                <a:latin typeface="+mj-lt"/>
                <a:cs typeface="Times New Roman" pitchFamily="18" charset="0"/>
              </a:rPr>
              <a:t>35-year periods</a:t>
            </a:r>
            <a:endParaRPr kumimoji="0" lang="en-US" sz="1600" b="0" i="1">
              <a:solidFill>
                <a:schemeClr val="tx1"/>
              </a:solidFill>
              <a:latin typeface="+mj-lt"/>
              <a:cs typeface="Times New Roman" pitchFamily="18" charset="0"/>
            </a:endParaRPr>
          </a:p>
        </p:txBody>
      </p:sp>
      <p:grpSp>
        <p:nvGrpSpPr>
          <p:cNvPr id="131" name="Group 90"/>
          <p:cNvGrpSpPr>
            <a:grpSpLocks/>
          </p:cNvGrpSpPr>
          <p:nvPr/>
        </p:nvGrpSpPr>
        <p:grpSpPr bwMode="auto">
          <a:xfrm>
            <a:off x="7445493" y="3499633"/>
            <a:ext cx="603250" cy="574675"/>
            <a:chOff x="4752" y="1647"/>
            <a:chExt cx="380" cy="362"/>
          </a:xfrm>
        </p:grpSpPr>
        <p:sp>
          <p:nvSpPr>
            <p:cNvPr id="132" name="Rectangle 56"/>
            <p:cNvSpPr>
              <a:spLocks noChangeAspect="1" noChangeArrowheads="1"/>
            </p:cNvSpPr>
            <p:nvPr/>
          </p:nvSpPr>
          <p:spPr bwMode="auto">
            <a:xfrm>
              <a:off x="4805" y="1647"/>
              <a:ext cx="25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9.5%</a:t>
              </a:r>
              <a:endParaRPr kumimoji="0" lang="en-US" sz="1600" b="0" dirty="0">
                <a:solidFill>
                  <a:schemeClr val="tx1"/>
                </a:solidFill>
                <a:latin typeface="+mj-lt"/>
                <a:cs typeface="Times New Roman" pitchFamily="18" charset="0"/>
              </a:endParaRPr>
            </a:p>
          </p:txBody>
        </p:sp>
        <p:sp>
          <p:nvSpPr>
            <p:cNvPr id="133" name="Freeform 57"/>
            <p:cNvSpPr>
              <a:spLocks/>
            </p:cNvSpPr>
            <p:nvPr/>
          </p:nvSpPr>
          <p:spPr bwMode="auto">
            <a:xfrm>
              <a:off x="4752" y="1830"/>
              <a:ext cx="380" cy="179"/>
            </a:xfrm>
            <a:custGeom>
              <a:avLst/>
              <a:gdLst/>
              <a:ahLst/>
              <a:cxnLst>
                <a:cxn ang="0">
                  <a:pos x="0" y="0"/>
                </a:cxn>
                <a:cxn ang="0">
                  <a:pos x="891" y="0"/>
                </a:cxn>
                <a:cxn ang="0">
                  <a:pos x="891" y="1015"/>
                </a:cxn>
                <a:cxn ang="0">
                  <a:pos x="0" y="1015"/>
                </a:cxn>
                <a:cxn ang="0">
                  <a:pos x="0" y="0"/>
                </a:cxn>
                <a:cxn ang="0">
                  <a:pos x="0" y="0"/>
                </a:cxn>
              </a:cxnLst>
              <a:rect l="0" t="0" r="r" b="b"/>
              <a:pathLst>
                <a:path w="891" h="1015">
                  <a:moveTo>
                    <a:pt x="0" y="0"/>
                  </a:moveTo>
                  <a:lnTo>
                    <a:pt x="891" y="0"/>
                  </a:lnTo>
                  <a:lnTo>
                    <a:pt x="891" y="1015"/>
                  </a:lnTo>
                  <a:lnTo>
                    <a:pt x="0" y="1015"/>
                  </a:lnTo>
                  <a:lnTo>
                    <a:pt x="0" y="0"/>
                  </a:lnTo>
                  <a:lnTo>
                    <a:pt x="0" y="0"/>
                  </a:lnTo>
                  <a:close/>
                </a:path>
              </a:pathLst>
            </a:custGeom>
            <a:solidFill>
              <a:srgbClr val="84BE9B"/>
            </a:solidFill>
            <a:ln w="12700" cap="flat" cmpd="sng">
              <a:solidFill>
                <a:schemeClr val="tx1"/>
              </a:solidFill>
              <a:prstDash val="solid"/>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134" name="Group 91"/>
          <p:cNvGrpSpPr>
            <a:grpSpLocks/>
          </p:cNvGrpSpPr>
          <p:nvPr/>
        </p:nvGrpSpPr>
        <p:grpSpPr bwMode="auto">
          <a:xfrm>
            <a:off x="8140818" y="3698070"/>
            <a:ext cx="601663" cy="376238"/>
            <a:chOff x="5190" y="1772"/>
            <a:chExt cx="379" cy="237"/>
          </a:xfrm>
        </p:grpSpPr>
        <p:sp>
          <p:nvSpPr>
            <p:cNvPr id="135" name="Rectangle 59"/>
            <p:cNvSpPr>
              <a:spLocks noChangeAspect="1" noChangeArrowheads="1"/>
            </p:cNvSpPr>
            <p:nvPr/>
          </p:nvSpPr>
          <p:spPr bwMode="auto">
            <a:xfrm>
              <a:off x="5252" y="1772"/>
              <a:ext cx="25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2.7%</a:t>
              </a:r>
              <a:endParaRPr kumimoji="0" lang="en-US" sz="1600" b="0" dirty="0">
                <a:solidFill>
                  <a:schemeClr val="tx1"/>
                </a:solidFill>
                <a:latin typeface="+mj-lt"/>
                <a:cs typeface="Times New Roman" pitchFamily="18" charset="0"/>
              </a:endParaRPr>
            </a:p>
          </p:txBody>
        </p:sp>
        <p:sp>
          <p:nvSpPr>
            <p:cNvPr id="136" name="Freeform 60"/>
            <p:cNvSpPr>
              <a:spLocks/>
            </p:cNvSpPr>
            <p:nvPr/>
          </p:nvSpPr>
          <p:spPr bwMode="auto">
            <a:xfrm>
              <a:off x="5190" y="1954"/>
              <a:ext cx="379" cy="55"/>
            </a:xfrm>
            <a:custGeom>
              <a:avLst/>
              <a:gdLst/>
              <a:ahLst/>
              <a:cxnLst>
                <a:cxn ang="0">
                  <a:pos x="0" y="0"/>
                </a:cxn>
                <a:cxn ang="0">
                  <a:pos x="891" y="0"/>
                </a:cxn>
                <a:cxn ang="0">
                  <a:pos x="891" y="437"/>
                </a:cxn>
                <a:cxn ang="0">
                  <a:pos x="0" y="437"/>
                </a:cxn>
                <a:cxn ang="0">
                  <a:pos x="0" y="0"/>
                </a:cxn>
                <a:cxn ang="0">
                  <a:pos x="0" y="0"/>
                </a:cxn>
              </a:cxnLst>
              <a:rect l="0" t="0" r="r" b="b"/>
              <a:pathLst>
                <a:path w="891" h="437">
                  <a:moveTo>
                    <a:pt x="0" y="0"/>
                  </a:moveTo>
                  <a:lnTo>
                    <a:pt x="891" y="0"/>
                  </a:lnTo>
                  <a:lnTo>
                    <a:pt x="891" y="437"/>
                  </a:lnTo>
                  <a:lnTo>
                    <a:pt x="0" y="437"/>
                  </a:lnTo>
                  <a:lnTo>
                    <a:pt x="0" y="0"/>
                  </a:lnTo>
                  <a:lnTo>
                    <a:pt x="0" y="0"/>
                  </a:lnTo>
                  <a:close/>
                </a:path>
              </a:pathLst>
            </a:custGeom>
            <a:solidFill>
              <a:srgbClr val="84BE9B"/>
            </a:solidFill>
            <a:ln w="12700" cmpd="sng">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sp>
        <p:nvSpPr>
          <p:cNvPr id="137" name="Rectangle 36" descr="Parchment"/>
          <p:cNvSpPr>
            <a:spLocks noChangeAspect="1" noChangeArrowheads="1"/>
          </p:cNvSpPr>
          <p:nvPr/>
        </p:nvSpPr>
        <p:spPr bwMode="auto">
          <a:xfrm>
            <a:off x="4486984" y="5561795"/>
            <a:ext cx="1256755" cy="1969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i="1">
                <a:solidFill>
                  <a:srgbClr val="000000"/>
                </a:solidFill>
                <a:latin typeface="+mj-lt"/>
                <a:cs typeface="Times New Roman" pitchFamily="18" charset="0"/>
              </a:rPr>
              <a:t>5-year periods </a:t>
            </a:r>
            <a:endParaRPr kumimoji="0" lang="en-US" sz="1600" b="0" i="1">
              <a:solidFill>
                <a:schemeClr val="tx1"/>
              </a:solidFill>
              <a:latin typeface="+mj-lt"/>
              <a:cs typeface="Times New Roman" pitchFamily="18" charset="0"/>
            </a:endParaRPr>
          </a:p>
        </p:txBody>
      </p:sp>
      <p:grpSp>
        <p:nvGrpSpPr>
          <p:cNvPr id="138" name="Group 86"/>
          <p:cNvGrpSpPr>
            <a:grpSpLocks/>
          </p:cNvGrpSpPr>
          <p:nvPr/>
        </p:nvGrpSpPr>
        <p:grpSpPr bwMode="auto">
          <a:xfrm>
            <a:off x="4483218" y="2944008"/>
            <a:ext cx="601663" cy="1130300"/>
            <a:chOff x="2310" y="1297"/>
            <a:chExt cx="379" cy="712"/>
          </a:xfrm>
        </p:grpSpPr>
        <p:sp>
          <p:nvSpPr>
            <p:cNvPr id="139" name="Rectangle 47"/>
            <p:cNvSpPr>
              <a:spLocks noChangeAspect="1" noChangeArrowheads="1"/>
            </p:cNvSpPr>
            <p:nvPr/>
          </p:nvSpPr>
          <p:spPr bwMode="auto">
            <a:xfrm>
              <a:off x="2329" y="1297"/>
              <a:ext cx="322" cy="155"/>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600" b="0" dirty="0" smtClean="0">
                  <a:solidFill>
                    <a:srgbClr val="000000"/>
                  </a:solidFill>
                  <a:latin typeface="+mj-lt"/>
                  <a:cs typeface="Times New Roman" pitchFamily="18" charset="0"/>
                </a:rPr>
                <a:t>29.8%</a:t>
              </a:r>
              <a:endParaRPr kumimoji="0" lang="en-US" sz="1600" b="0" dirty="0">
                <a:solidFill>
                  <a:schemeClr val="tx1"/>
                </a:solidFill>
                <a:latin typeface="+mj-lt"/>
                <a:cs typeface="Times New Roman" pitchFamily="18" charset="0"/>
              </a:endParaRPr>
            </a:p>
          </p:txBody>
        </p:sp>
        <p:sp>
          <p:nvSpPr>
            <p:cNvPr id="140" name="Freeform 48"/>
            <p:cNvSpPr>
              <a:spLocks/>
            </p:cNvSpPr>
            <p:nvPr/>
          </p:nvSpPr>
          <p:spPr bwMode="auto">
            <a:xfrm>
              <a:off x="2310" y="1474"/>
              <a:ext cx="379" cy="535"/>
            </a:xfrm>
            <a:custGeom>
              <a:avLst/>
              <a:gdLst/>
              <a:ahLst/>
              <a:cxnLst>
                <a:cxn ang="0">
                  <a:pos x="0" y="0"/>
                </a:cxn>
                <a:cxn ang="0">
                  <a:pos x="893" y="0"/>
                </a:cxn>
                <a:cxn ang="0">
                  <a:pos x="893" y="1922"/>
                </a:cxn>
                <a:cxn ang="0">
                  <a:pos x="0" y="1922"/>
                </a:cxn>
                <a:cxn ang="0">
                  <a:pos x="0" y="0"/>
                </a:cxn>
                <a:cxn ang="0">
                  <a:pos x="0" y="0"/>
                </a:cxn>
              </a:cxnLst>
              <a:rect l="0" t="0" r="r" b="b"/>
              <a:pathLst>
                <a:path w="893" h="1922">
                  <a:moveTo>
                    <a:pt x="0" y="0"/>
                  </a:moveTo>
                  <a:lnTo>
                    <a:pt x="893" y="0"/>
                  </a:lnTo>
                  <a:lnTo>
                    <a:pt x="893" y="1922"/>
                  </a:lnTo>
                  <a:lnTo>
                    <a:pt x="0" y="1922"/>
                  </a:lnTo>
                  <a:lnTo>
                    <a:pt x="0" y="0"/>
                  </a:lnTo>
                  <a:lnTo>
                    <a:pt x="0" y="0"/>
                  </a:lnTo>
                  <a:close/>
                </a:path>
              </a:pathLst>
            </a:custGeom>
            <a:solidFill>
              <a:srgbClr val="84BE9B"/>
            </a:solidFill>
            <a:ln w="12700" cap="flat" cmpd="sng">
              <a:solidFill>
                <a:schemeClr val="tx1"/>
              </a:solidFill>
              <a:prstDash val="solid"/>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141" name="Group 87"/>
          <p:cNvGrpSpPr>
            <a:grpSpLocks/>
          </p:cNvGrpSpPr>
          <p:nvPr/>
        </p:nvGrpSpPr>
        <p:grpSpPr bwMode="auto">
          <a:xfrm>
            <a:off x="5146793" y="4169560"/>
            <a:ext cx="633413" cy="785813"/>
            <a:chOff x="2728" y="2069"/>
            <a:chExt cx="399" cy="495"/>
          </a:xfrm>
        </p:grpSpPr>
        <p:sp>
          <p:nvSpPr>
            <p:cNvPr id="142" name="Rectangle 62"/>
            <p:cNvSpPr>
              <a:spLocks noChangeAspect="1" noChangeArrowheads="1"/>
            </p:cNvSpPr>
            <p:nvPr/>
          </p:nvSpPr>
          <p:spPr bwMode="auto">
            <a:xfrm>
              <a:off x="2728" y="2409"/>
              <a:ext cx="391" cy="155"/>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600" b="0" dirty="0">
                  <a:solidFill>
                    <a:srgbClr val="000000"/>
                  </a:solidFill>
                  <a:latin typeface="+mj-lt"/>
                  <a:cs typeface="Times New Roman" pitchFamily="18" charset="0"/>
                </a:rPr>
                <a:t>- </a:t>
              </a:r>
              <a:r>
                <a:rPr kumimoji="0" lang="en-US" sz="1600" b="0" dirty="0" smtClean="0">
                  <a:solidFill>
                    <a:srgbClr val="000000"/>
                  </a:solidFill>
                  <a:latin typeface="+mj-lt"/>
                  <a:cs typeface="Times New Roman" pitchFamily="18" charset="0"/>
                </a:rPr>
                <a:t>16.7</a:t>
              </a:r>
              <a:r>
                <a:rPr kumimoji="0" lang="en-US" sz="1600" b="0" dirty="0">
                  <a:solidFill>
                    <a:srgbClr val="000000"/>
                  </a:solidFill>
                  <a:latin typeface="+mj-lt"/>
                  <a:cs typeface="Times New Roman" pitchFamily="18" charset="0"/>
                </a:rPr>
                <a:t>%</a:t>
              </a:r>
              <a:endParaRPr kumimoji="0" lang="en-US" sz="1600" b="0" dirty="0">
                <a:solidFill>
                  <a:schemeClr val="tx1"/>
                </a:solidFill>
                <a:latin typeface="+mj-lt"/>
                <a:cs typeface="Times New Roman" pitchFamily="18" charset="0"/>
              </a:endParaRPr>
            </a:p>
          </p:txBody>
        </p:sp>
        <p:sp>
          <p:nvSpPr>
            <p:cNvPr id="143" name="Freeform 63"/>
            <p:cNvSpPr>
              <a:spLocks/>
            </p:cNvSpPr>
            <p:nvPr/>
          </p:nvSpPr>
          <p:spPr bwMode="auto">
            <a:xfrm>
              <a:off x="2748" y="2069"/>
              <a:ext cx="379" cy="304"/>
            </a:xfrm>
            <a:custGeom>
              <a:avLst/>
              <a:gdLst/>
              <a:ahLst/>
              <a:cxnLst>
                <a:cxn ang="0">
                  <a:pos x="0" y="0"/>
                </a:cxn>
                <a:cxn ang="0">
                  <a:pos x="892" y="0"/>
                </a:cxn>
                <a:cxn ang="0">
                  <a:pos x="892" y="294"/>
                </a:cxn>
                <a:cxn ang="0">
                  <a:pos x="0" y="294"/>
                </a:cxn>
                <a:cxn ang="0">
                  <a:pos x="0" y="0"/>
                </a:cxn>
                <a:cxn ang="0">
                  <a:pos x="0" y="0"/>
                </a:cxn>
              </a:cxnLst>
              <a:rect l="0" t="0" r="r" b="b"/>
              <a:pathLst>
                <a:path w="892" h="294">
                  <a:moveTo>
                    <a:pt x="0" y="0"/>
                  </a:moveTo>
                  <a:lnTo>
                    <a:pt x="892" y="0"/>
                  </a:lnTo>
                  <a:lnTo>
                    <a:pt x="892" y="294"/>
                  </a:lnTo>
                  <a:lnTo>
                    <a:pt x="0" y="294"/>
                  </a:lnTo>
                  <a:lnTo>
                    <a:pt x="0" y="0"/>
                  </a:lnTo>
                  <a:lnTo>
                    <a:pt x="0" y="0"/>
                  </a:lnTo>
                  <a:close/>
                </a:path>
              </a:pathLst>
            </a:custGeom>
            <a:solidFill>
              <a:srgbClr val="EF8189"/>
            </a:solidFill>
            <a:ln w="19050" cmpd="sng">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sp>
        <p:nvSpPr>
          <p:cNvPr id="144" name="Rectangle 34" descr="Parchment"/>
          <p:cNvSpPr>
            <a:spLocks noChangeAspect="1" noChangeArrowheads="1"/>
          </p:cNvSpPr>
          <p:nvPr/>
        </p:nvSpPr>
        <p:spPr bwMode="auto">
          <a:xfrm>
            <a:off x="3007682" y="5561795"/>
            <a:ext cx="1205459" cy="1969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i="1">
                <a:solidFill>
                  <a:srgbClr val="000000"/>
                </a:solidFill>
                <a:latin typeface="+mj-lt"/>
                <a:cs typeface="Times New Roman" pitchFamily="18" charset="0"/>
              </a:rPr>
              <a:t>1-year periods</a:t>
            </a:r>
            <a:endParaRPr kumimoji="0" lang="en-US" sz="1600" b="0" i="1">
              <a:solidFill>
                <a:schemeClr val="tx1"/>
              </a:solidFill>
              <a:latin typeface="+mj-lt"/>
              <a:cs typeface="Times New Roman" pitchFamily="18" charset="0"/>
            </a:endParaRPr>
          </a:p>
        </p:txBody>
      </p:sp>
      <p:grpSp>
        <p:nvGrpSpPr>
          <p:cNvPr id="145" name="Group 84"/>
          <p:cNvGrpSpPr>
            <a:grpSpLocks/>
          </p:cNvGrpSpPr>
          <p:nvPr/>
        </p:nvGrpSpPr>
        <p:grpSpPr bwMode="auto">
          <a:xfrm>
            <a:off x="2998461" y="2453470"/>
            <a:ext cx="601663" cy="1620838"/>
            <a:chOff x="1104" y="988"/>
            <a:chExt cx="379" cy="1021"/>
          </a:xfrm>
        </p:grpSpPr>
        <p:sp>
          <p:nvSpPr>
            <p:cNvPr id="146" name="Rectangle 44"/>
            <p:cNvSpPr>
              <a:spLocks noChangeAspect="1" noChangeArrowheads="1"/>
            </p:cNvSpPr>
            <p:nvPr/>
          </p:nvSpPr>
          <p:spPr bwMode="auto">
            <a:xfrm>
              <a:off x="1125" y="988"/>
              <a:ext cx="322" cy="155"/>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600" b="0" dirty="0" smtClean="0">
                  <a:solidFill>
                    <a:srgbClr val="000000"/>
                  </a:solidFill>
                  <a:latin typeface="+mj-lt"/>
                  <a:cs typeface="Times New Roman" pitchFamily="18" charset="0"/>
                </a:rPr>
                <a:t>47.2%</a:t>
              </a:r>
              <a:endParaRPr kumimoji="0" lang="en-US" sz="1600" b="0" dirty="0">
                <a:solidFill>
                  <a:schemeClr val="tx1"/>
                </a:solidFill>
                <a:latin typeface="+mj-lt"/>
                <a:cs typeface="Times New Roman" pitchFamily="18" charset="0"/>
              </a:endParaRPr>
            </a:p>
          </p:txBody>
        </p:sp>
        <p:sp>
          <p:nvSpPr>
            <p:cNvPr id="147" name="Freeform 45"/>
            <p:cNvSpPr>
              <a:spLocks/>
            </p:cNvSpPr>
            <p:nvPr/>
          </p:nvSpPr>
          <p:spPr bwMode="auto">
            <a:xfrm>
              <a:off x="1104" y="1170"/>
              <a:ext cx="379" cy="839"/>
            </a:xfrm>
            <a:custGeom>
              <a:avLst/>
              <a:gdLst/>
              <a:ahLst/>
              <a:cxnLst>
                <a:cxn ang="0">
                  <a:pos x="0" y="0"/>
                </a:cxn>
                <a:cxn ang="0">
                  <a:pos x="893" y="0"/>
                </a:cxn>
                <a:cxn ang="0">
                  <a:pos x="893" y="4208"/>
                </a:cxn>
                <a:cxn ang="0">
                  <a:pos x="0" y="4208"/>
                </a:cxn>
                <a:cxn ang="0">
                  <a:pos x="0" y="0"/>
                </a:cxn>
                <a:cxn ang="0">
                  <a:pos x="0" y="0"/>
                </a:cxn>
              </a:cxnLst>
              <a:rect l="0" t="0" r="r" b="b"/>
              <a:pathLst>
                <a:path w="893" h="4208">
                  <a:moveTo>
                    <a:pt x="0" y="0"/>
                  </a:moveTo>
                  <a:lnTo>
                    <a:pt x="893" y="0"/>
                  </a:lnTo>
                  <a:lnTo>
                    <a:pt x="893" y="4208"/>
                  </a:lnTo>
                  <a:lnTo>
                    <a:pt x="0" y="4208"/>
                  </a:lnTo>
                  <a:lnTo>
                    <a:pt x="0" y="0"/>
                  </a:lnTo>
                  <a:lnTo>
                    <a:pt x="0" y="0"/>
                  </a:lnTo>
                  <a:close/>
                </a:path>
              </a:pathLst>
            </a:custGeom>
            <a:solidFill>
              <a:srgbClr val="84BE9B"/>
            </a:solidFill>
            <a:ln w="12700" cap="flat" cmpd="sng">
              <a:solidFill>
                <a:schemeClr val="tx1"/>
              </a:solidFill>
              <a:prstDash val="solid"/>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148" name="Group 85"/>
          <p:cNvGrpSpPr>
            <a:grpSpLocks/>
          </p:cNvGrpSpPr>
          <p:nvPr/>
        </p:nvGrpSpPr>
        <p:grpSpPr bwMode="auto">
          <a:xfrm>
            <a:off x="3635050" y="4169557"/>
            <a:ext cx="650876" cy="1314449"/>
            <a:chOff x="1505" y="2069"/>
            <a:chExt cx="410" cy="828"/>
          </a:xfrm>
        </p:grpSpPr>
        <p:sp>
          <p:nvSpPr>
            <p:cNvPr id="149" name="Freeform 65"/>
            <p:cNvSpPr>
              <a:spLocks/>
            </p:cNvSpPr>
            <p:nvPr/>
          </p:nvSpPr>
          <p:spPr bwMode="auto">
            <a:xfrm>
              <a:off x="1536" y="2069"/>
              <a:ext cx="379" cy="643"/>
            </a:xfrm>
            <a:custGeom>
              <a:avLst/>
              <a:gdLst/>
              <a:ahLst/>
              <a:cxnLst>
                <a:cxn ang="0">
                  <a:pos x="0" y="0"/>
                </a:cxn>
                <a:cxn ang="0">
                  <a:pos x="893" y="0"/>
                </a:cxn>
                <a:cxn ang="0">
                  <a:pos x="893" y="2689"/>
                </a:cxn>
                <a:cxn ang="0">
                  <a:pos x="0" y="2689"/>
                </a:cxn>
                <a:cxn ang="0">
                  <a:pos x="0" y="0"/>
                </a:cxn>
                <a:cxn ang="0">
                  <a:pos x="0" y="0"/>
                </a:cxn>
              </a:cxnLst>
              <a:rect l="0" t="0" r="r" b="b"/>
              <a:pathLst>
                <a:path w="893" h="2689">
                  <a:moveTo>
                    <a:pt x="0" y="0"/>
                  </a:moveTo>
                  <a:lnTo>
                    <a:pt x="893" y="0"/>
                  </a:lnTo>
                  <a:lnTo>
                    <a:pt x="893" y="2689"/>
                  </a:lnTo>
                  <a:lnTo>
                    <a:pt x="0" y="2689"/>
                  </a:lnTo>
                  <a:lnTo>
                    <a:pt x="0" y="0"/>
                  </a:lnTo>
                  <a:lnTo>
                    <a:pt x="0" y="0"/>
                  </a:lnTo>
                  <a:close/>
                </a:path>
              </a:pathLst>
            </a:custGeom>
            <a:solidFill>
              <a:srgbClr val="EF8189"/>
            </a:solidFill>
            <a:ln w="19050" cmpd="sng">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sp>
          <p:nvSpPr>
            <p:cNvPr id="150" name="Rectangle 66"/>
            <p:cNvSpPr>
              <a:spLocks noChangeAspect="1" noChangeArrowheads="1"/>
            </p:cNvSpPr>
            <p:nvPr/>
          </p:nvSpPr>
          <p:spPr bwMode="auto">
            <a:xfrm>
              <a:off x="1505" y="2742"/>
              <a:ext cx="391" cy="155"/>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600" b="0" dirty="0">
                  <a:latin typeface="+mj-lt"/>
                  <a:cs typeface="Times New Roman" pitchFamily="18" charset="0"/>
                </a:rPr>
                <a:t>-</a:t>
              </a:r>
              <a:r>
                <a:rPr kumimoji="0" lang="en-US" sz="1600" b="0" dirty="0" smtClean="0">
                  <a:latin typeface="+mj-lt"/>
                  <a:cs typeface="Times New Roman" pitchFamily="18" charset="0"/>
                </a:rPr>
                <a:t> 40.8%</a:t>
              </a:r>
              <a:endParaRPr kumimoji="0" lang="en-US" sz="1600" b="0" dirty="0">
                <a:latin typeface="+mj-lt"/>
                <a:cs typeface="Times New Roman" pitchFamily="18" charset="0"/>
              </a:endParaRPr>
            </a:p>
          </p:txBody>
        </p:sp>
      </p:grpSp>
      <p:sp>
        <p:nvSpPr>
          <p:cNvPr id="151" name="Line 73"/>
          <p:cNvSpPr>
            <a:spLocks noChangeShapeType="1"/>
          </p:cNvSpPr>
          <p:nvPr/>
        </p:nvSpPr>
        <p:spPr bwMode="auto">
          <a:xfrm>
            <a:off x="2873493" y="4125108"/>
            <a:ext cx="5987007" cy="0"/>
          </a:xfrm>
          <a:prstGeom prst="line">
            <a:avLst/>
          </a:prstGeom>
          <a:noFill/>
          <a:ln w="19050">
            <a:solidFill>
              <a:schemeClr val="tx1"/>
            </a:solidFill>
            <a:round/>
            <a:headEnd/>
            <a:tailEnd/>
          </a:ln>
          <a:effectLst/>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3" name="Line 79"/>
          <p:cNvSpPr>
            <a:spLocks noChangeShapeType="1"/>
          </p:cNvSpPr>
          <p:nvPr/>
        </p:nvSpPr>
        <p:spPr bwMode="auto">
          <a:xfrm>
            <a:off x="4368769" y="2723345"/>
            <a:ext cx="0" cy="3048000"/>
          </a:xfrm>
          <a:prstGeom prst="line">
            <a:avLst/>
          </a:prstGeom>
          <a:noFill/>
          <a:ln w="19050">
            <a:solidFill>
              <a:schemeClr val="tx1"/>
            </a:solidFill>
            <a:round/>
            <a:headEnd/>
            <a:tailEnd/>
          </a:ln>
          <a:effectLst/>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4" name="Line 80"/>
          <p:cNvSpPr>
            <a:spLocks noChangeShapeType="1"/>
          </p:cNvSpPr>
          <p:nvPr/>
        </p:nvSpPr>
        <p:spPr bwMode="auto">
          <a:xfrm>
            <a:off x="5864045" y="2723345"/>
            <a:ext cx="0" cy="3048000"/>
          </a:xfrm>
          <a:prstGeom prst="line">
            <a:avLst/>
          </a:prstGeom>
          <a:noFill/>
          <a:ln w="19050">
            <a:solidFill>
              <a:schemeClr val="tx1"/>
            </a:solidFill>
            <a:round/>
            <a:headEnd/>
            <a:tailEnd/>
          </a:ln>
          <a:effectLst/>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5" name="Line 81"/>
          <p:cNvSpPr>
            <a:spLocks noChangeShapeType="1"/>
          </p:cNvSpPr>
          <p:nvPr/>
        </p:nvSpPr>
        <p:spPr bwMode="auto">
          <a:xfrm>
            <a:off x="7359321" y="2723345"/>
            <a:ext cx="0" cy="3048000"/>
          </a:xfrm>
          <a:prstGeom prst="line">
            <a:avLst/>
          </a:prstGeom>
          <a:noFill/>
          <a:ln w="19050">
            <a:solidFill>
              <a:schemeClr val="tx1"/>
            </a:solidFill>
            <a:round/>
            <a:headEnd/>
            <a:tailEnd/>
          </a:ln>
          <a:effectLst/>
        </p:spPr>
        <p:txBody>
          <a:bodyPr wrap="none" lIns="92075" tIns="46038" rIns="92075" bIns="46038" anchor="ctr">
            <a:prstTxWarp prst="textNoShape">
              <a:avLst/>
            </a:prstTxWarp>
          </a:bodyPr>
          <a:lstStyle/>
          <a:p>
            <a:endParaRPr lang="en-US">
              <a:latin typeface="+mj-lt"/>
              <a:cs typeface="Times New Roman" pitchFamily="18" charset="0"/>
            </a:endParaRPr>
          </a:p>
        </p:txBody>
      </p:sp>
    </p:spTree>
    <p:extLst>
      <p:ext uri="{BB962C8B-B14F-4D97-AF65-F5344CB8AC3E}">
        <p14:creationId xmlns:p14="http://schemas.microsoft.com/office/powerpoint/2010/main" val="407150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0743"/>
            <a:ext cx="8904855" cy="954337"/>
          </a:xfrm>
        </p:spPr>
        <p:txBody>
          <a:bodyPr/>
          <a:lstStyle/>
          <a:p>
            <a:pPr>
              <a:lnSpc>
                <a:spcPts val="3500"/>
              </a:lnSpc>
            </a:pPr>
            <a:r>
              <a:rPr lang="en-US" dirty="0"/>
              <a:t>The Advantages of </a:t>
            </a:r>
            <a:br>
              <a:rPr lang="en-US" dirty="0"/>
            </a:br>
            <a:r>
              <a:rPr lang="en-US" dirty="0"/>
              <a:t>Indexed Mutual Funds</a:t>
            </a:r>
          </a:p>
        </p:txBody>
      </p:sp>
      <p:sp>
        <p:nvSpPr>
          <p:cNvPr id="3" name="Content Placeholder 2"/>
          <p:cNvSpPr>
            <a:spLocks noGrp="1"/>
          </p:cNvSpPr>
          <p:nvPr>
            <p:ph idx="1"/>
          </p:nvPr>
        </p:nvSpPr>
        <p:spPr>
          <a:xfrm>
            <a:off x="135751" y="1110355"/>
            <a:ext cx="8783869" cy="4930937"/>
          </a:xfrm>
        </p:spPr>
        <p:txBody>
          <a:bodyPr/>
          <a:lstStyle/>
          <a:p>
            <a:pPr>
              <a:lnSpc>
                <a:spcPct val="90000"/>
              </a:lnSpc>
            </a:pPr>
            <a:r>
              <a:rPr lang="en-US" dirty="0">
                <a:solidFill>
                  <a:schemeClr val="tx1"/>
                </a:solidFill>
                <a:ea typeface="Times New Roman" pitchFamily="28" charset="0"/>
              </a:rPr>
              <a:t>A </a:t>
            </a:r>
            <a:r>
              <a:rPr lang="en-US" b="1" i="1" dirty="0">
                <a:solidFill>
                  <a:schemeClr val="tx1"/>
                </a:solidFill>
                <a:ea typeface="Times New Roman" pitchFamily="28" charset="0"/>
              </a:rPr>
              <a:t>managed equity mutual fund </a:t>
            </a:r>
            <a:r>
              <a:rPr lang="en-US" dirty="0">
                <a:solidFill>
                  <a:schemeClr val="tx1"/>
                </a:solidFill>
                <a:ea typeface="Times New Roman" pitchFamily="28" charset="0"/>
              </a:rPr>
              <a:t>is one with a portfolio manager who tries to pick stocks that </a:t>
            </a:r>
            <a:r>
              <a:rPr lang="en-US" dirty="0" smtClean="0">
                <a:solidFill>
                  <a:schemeClr val="tx1"/>
                </a:solidFill>
                <a:ea typeface="Times New Roman" pitchFamily="28" charset="0"/>
              </a:rPr>
              <a:t>maximize </a:t>
            </a:r>
            <a:r>
              <a:rPr lang="en-US" dirty="0">
                <a:solidFill>
                  <a:schemeClr val="tx1"/>
                </a:solidFill>
                <a:ea typeface="Times New Roman" pitchFamily="28" charset="0"/>
              </a:rPr>
              <a:t>the fund’s rate of return.</a:t>
            </a:r>
          </a:p>
          <a:p>
            <a:pPr>
              <a:lnSpc>
                <a:spcPct val="90000"/>
              </a:lnSpc>
            </a:pPr>
            <a:r>
              <a:rPr lang="en-US" dirty="0">
                <a:solidFill>
                  <a:schemeClr val="tx1"/>
                </a:solidFill>
                <a:ea typeface="Times New Roman" pitchFamily="28" charset="0"/>
              </a:rPr>
              <a:t>An </a:t>
            </a:r>
            <a:r>
              <a:rPr lang="en-US" b="1" i="1" dirty="0">
                <a:solidFill>
                  <a:schemeClr val="tx1"/>
                </a:solidFill>
                <a:ea typeface="Times New Roman" pitchFamily="28" charset="0"/>
              </a:rPr>
              <a:t>indexed equity mutual fund </a:t>
            </a:r>
            <a:r>
              <a:rPr lang="en-US" dirty="0">
                <a:solidFill>
                  <a:schemeClr val="tx1"/>
                </a:solidFill>
                <a:ea typeface="Times New Roman" pitchFamily="28" charset="0"/>
              </a:rPr>
              <a:t>holds a portfolio of stocks that matches their share in a broad </a:t>
            </a:r>
            <a:r>
              <a:rPr lang="en-US" dirty="0" smtClean="0">
                <a:solidFill>
                  <a:schemeClr val="tx1"/>
                </a:solidFill>
                <a:ea typeface="Times New Roman" pitchFamily="28" charset="0"/>
              </a:rPr>
              <a:t>index </a:t>
            </a:r>
            <a:r>
              <a:rPr lang="en-US" dirty="0">
                <a:solidFill>
                  <a:schemeClr val="tx1"/>
                </a:solidFill>
                <a:ea typeface="Times New Roman" pitchFamily="28" charset="0"/>
              </a:rPr>
              <a:t>like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the </a:t>
            </a:r>
            <a:r>
              <a:rPr lang="en-US" dirty="0">
                <a:solidFill>
                  <a:schemeClr val="tx1"/>
                </a:solidFill>
                <a:ea typeface="Times New Roman" pitchFamily="28" charset="0"/>
              </a:rPr>
              <a:t>S&amp;P 500.</a:t>
            </a:r>
          </a:p>
          <a:p>
            <a:pPr lvl="1">
              <a:lnSpc>
                <a:spcPct val="90000"/>
              </a:lnSpc>
            </a:pPr>
            <a:r>
              <a:rPr lang="en-US" sz="2800" dirty="0">
                <a:solidFill>
                  <a:schemeClr val="tx1"/>
                </a:solidFill>
                <a:ea typeface="Times New Roman" pitchFamily="28" charset="0"/>
              </a:rPr>
              <a:t>Indexed mutual funds have substantially lower operating costs than managed funds as they engage </a:t>
            </a:r>
            <a:r>
              <a:rPr lang="en-US" sz="2800" dirty="0" smtClean="0">
                <a:solidFill>
                  <a:schemeClr val="tx1"/>
                </a:solidFill>
                <a:ea typeface="Times New Roman" pitchFamily="28" charset="0"/>
              </a:rPr>
              <a:t/>
            </a:r>
            <a:br>
              <a:rPr lang="en-US" sz="2800" dirty="0" smtClean="0">
                <a:solidFill>
                  <a:schemeClr val="tx1"/>
                </a:solidFill>
                <a:ea typeface="Times New Roman" pitchFamily="28" charset="0"/>
              </a:rPr>
            </a:br>
            <a:r>
              <a:rPr lang="en-US" sz="2800" dirty="0" smtClean="0">
                <a:solidFill>
                  <a:schemeClr val="tx1"/>
                </a:solidFill>
                <a:ea typeface="Times New Roman" pitchFamily="28" charset="0"/>
              </a:rPr>
              <a:t>in </a:t>
            </a:r>
            <a:r>
              <a:rPr lang="en-US" sz="2800" dirty="0">
                <a:solidFill>
                  <a:schemeClr val="tx1"/>
                </a:solidFill>
                <a:ea typeface="Times New Roman" pitchFamily="28" charset="0"/>
              </a:rPr>
              <a:t>less trading and have no need for either a market expert or research staff.</a:t>
            </a:r>
          </a:p>
          <a:p>
            <a:pPr>
              <a:lnSpc>
                <a:spcPct val="90000"/>
              </a:lnSpc>
            </a:pPr>
            <a:r>
              <a:rPr lang="en-US" dirty="0">
                <a:solidFill>
                  <a:schemeClr val="tx1"/>
                </a:solidFill>
                <a:ea typeface="Times New Roman" pitchFamily="28" charset="0"/>
              </a:rPr>
              <a:t>Historically, indexed funds have outperformed managed funds.</a:t>
            </a:r>
          </a:p>
        </p:txBody>
      </p:sp>
    </p:spTree>
    <p:extLst>
      <p:ext uri="{BB962C8B-B14F-4D97-AF65-F5344CB8AC3E}">
        <p14:creationId xmlns:p14="http://schemas.microsoft.com/office/powerpoint/2010/main" val="2043963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5198"/>
            <a:ext cx="8783869" cy="4787602"/>
          </a:xfrm>
        </p:spPr>
        <p:txBody>
          <a:bodyPr/>
          <a:lstStyle/>
          <a:p>
            <a:pPr>
              <a:lnSpc>
                <a:spcPct val="90000"/>
              </a:lnSpc>
            </a:pPr>
            <a:r>
              <a:rPr lang="en-US" dirty="0" smtClean="0">
                <a:solidFill>
                  <a:schemeClr val="tx1"/>
                </a:solidFill>
                <a:ea typeface="Times New Roman" pitchFamily="28" charset="0"/>
              </a:rPr>
              <a:t>Should you invest in a fund because of its past performance?</a:t>
            </a:r>
            <a:endParaRPr lang="en-US" b="1" i="1" dirty="0" smtClean="0">
              <a:solidFill>
                <a:schemeClr val="tx1"/>
              </a:solidFill>
              <a:ea typeface="Times New Roman" pitchFamily="28" charset="0"/>
            </a:endParaRPr>
          </a:p>
          <a:p>
            <a:pPr lvl="1">
              <a:lnSpc>
                <a:spcPct val="90000"/>
              </a:lnSpc>
            </a:pPr>
            <a:r>
              <a:rPr lang="en-US" sz="2800" b="1" i="1" dirty="0" smtClean="0">
                <a:solidFill>
                  <a:schemeClr val="tx1"/>
                </a:solidFill>
                <a:ea typeface="Times New Roman" pitchFamily="28" charset="0"/>
              </a:rPr>
              <a:t>No</a:t>
            </a:r>
            <a:r>
              <a:rPr lang="en-US" sz="2800" dirty="0" smtClean="0">
                <a:solidFill>
                  <a:schemeClr val="tx1"/>
                </a:solidFill>
                <a:ea typeface="Times New Roman" pitchFamily="28" charset="0"/>
              </a:rPr>
              <a:t>. </a:t>
            </a:r>
          </a:p>
          <a:p>
            <a:pPr>
              <a:lnSpc>
                <a:spcPct val="90000"/>
              </a:lnSpc>
            </a:pPr>
            <a:r>
              <a:rPr lang="en-US" dirty="0" smtClean="0">
                <a:solidFill>
                  <a:schemeClr val="tx1"/>
                </a:solidFill>
                <a:ea typeface="Times New Roman" pitchFamily="28" charset="0"/>
              </a:rPr>
              <a:t>Past performance is not a reliable indicator of future performance.</a:t>
            </a:r>
          </a:p>
          <a:p>
            <a:pPr lvl="1">
              <a:lnSpc>
                <a:spcPct val="90000"/>
              </a:lnSpc>
            </a:pPr>
            <a:r>
              <a:rPr lang="en-US" sz="2800" dirty="0" smtClean="0">
                <a:solidFill>
                  <a:schemeClr val="tx1"/>
                </a:solidFill>
                <a:ea typeface="Times New Roman" pitchFamily="28" charset="0"/>
              </a:rPr>
              <a:t>Why?</a:t>
            </a:r>
          </a:p>
          <a:p>
            <a:pPr lvl="2">
              <a:lnSpc>
                <a:spcPct val="90000"/>
              </a:lnSpc>
            </a:pPr>
            <a:r>
              <a:rPr lang="en-US" sz="2800" dirty="0" smtClean="0">
                <a:solidFill>
                  <a:schemeClr val="tx1"/>
                </a:solidFill>
                <a:ea typeface="Times New Roman" pitchFamily="28" charset="0"/>
              </a:rPr>
              <a:t>Some of the mutual funds with above-average returns during a period were merely lucky.</a:t>
            </a:r>
          </a:p>
          <a:p>
            <a:pPr lvl="2">
              <a:lnSpc>
                <a:spcPct val="90000"/>
              </a:lnSpc>
            </a:pPr>
            <a:r>
              <a:rPr lang="en-US" sz="2800" dirty="0" smtClean="0">
                <a:solidFill>
                  <a:schemeClr val="tx1"/>
                </a:solidFill>
                <a:ea typeface="Times New Roman" pitchFamily="28" charset="0"/>
              </a:rPr>
              <a:t>A strategy that works well in one environment (inflationary conditions, for example) is often disastrous when conditions change.</a:t>
            </a:r>
            <a:endParaRPr lang="en-US" sz="2800" dirty="0">
              <a:solidFill>
                <a:schemeClr val="tx1"/>
              </a:solidFill>
              <a:ea typeface="Times New Roman" pitchFamily="28" charset="0"/>
            </a:endParaRPr>
          </a:p>
        </p:txBody>
      </p:sp>
      <p:sp>
        <p:nvSpPr>
          <p:cNvPr id="6" name="Title 1"/>
          <p:cNvSpPr>
            <a:spLocks noGrp="1"/>
          </p:cNvSpPr>
          <p:nvPr>
            <p:ph type="title"/>
          </p:nvPr>
        </p:nvSpPr>
        <p:spPr>
          <a:xfrm>
            <a:off x="119569" y="99414"/>
            <a:ext cx="8904855" cy="963481"/>
          </a:xfrm>
        </p:spPr>
        <p:txBody>
          <a:bodyPr/>
          <a:lstStyle/>
          <a:p>
            <a:pPr>
              <a:lnSpc>
                <a:spcPts val="3500"/>
              </a:lnSpc>
            </a:pPr>
            <a:r>
              <a:rPr lang="en-US" dirty="0"/>
              <a:t>Should You Invest in a Fund</a:t>
            </a:r>
            <a:br>
              <a:rPr lang="en-US" dirty="0"/>
            </a:br>
            <a:r>
              <a:rPr lang="en-US" dirty="0"/>
              <a:t>Because of its Past Performance?</a:t>
            </a:r>
          </a:p>
        </p:txBody>
      </p:sp>
    </p:spTree>
    <p:extLst>
      <p:ext uri="{BB962C8B-B14F-4D97-AF65-F5344CB8AC3E}">
        <p14:creationId xmlns:p14="http://schemas.microsoft.com/office/powerpoint/2010/main" val="290630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434" y="463098"/>
            <a:ext cx="7772400" cy="1151113"/>
          </a:xfrm>
        </p:spPr>
        <p:txBody>
          <a:bodyPr anchor="ctr"/>
          <a:lstStyle/>
          <a:p>
            <a:pPr>
              <a:lnSpc>
                <a:spcPts val="4000"/>
              </a:lnSpc>
            </a:pPr>
            <a:r>
              <a:rPr lang="en-US" dirty="0"/>
              <a:t>The Economic Functions</a:t>
            </a:r>
            <a:br>
              <a:rPr lang="en-US" dirty="0"/>
            </a:br>
            <a:r>
              <a:rPr lang="en-US" dirty="0"/>
              <a:t>of the Stock Market </a:t>
            </a:r>
          </a:p>
        </p:txBody>
      </p:sp>
    </p:spTree>
    <p:extLst>
      <p:ext uri="{BB962C8B-B14F-4D97-AF65-F5344CB8AC3E}">
        <p14:creationId xmlns:p14="http://schemas.microsoft.com/office/powerpoint/2010/main" val="249550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8543"/>
            <a:ext cx="8820445" cy="4692983"/>
          </a:xfrm>
        </p:spPr>
        <p:txBody>
          <a:bodyPr/>
          <a:lstStyle/>
          <a:p>
            <a:pPr marL="347663" indent="-347663">
              <a:buNone/>
            </a:pPr>
            <a:r>
              <a:rPr lang="en-US" sz="2700" dirty="0">
                <a:solidFill>
                  <a:srgbClr val="32302A"/>
                </a:solidFill>
              </a:rPr>
              <a:t>1. A friend who just inherited $50,000 </a:t>
            </a:r>
            <a:r>
              <a:rPr lang="en-US" sz="2700" dirty="0" smtClean="0">
                <a:solidFill>
                  <a:srgbClr val="32302A"/>
                </a:solidFill>
              </a:rPr>
              <a:t>asks for </a:t>
            </a:r>
            <a:r>
              <a:rPr lang="en-US" sz="2700" dirty="0">
                <a:solidFill>
                  <a:srgbClr val="32302A"/>
                </a:solidFill>
              </a:rPr>
              <a:t>your advice about how to invest it in the stock market for her retirement (in 30 </a:t>
            </a:r>
            <a:r>
              <a:rPr lang="en-US" sz="2700" dirty="0" err="1" smtClean="0">
                <a:solidFill>
                  <a:srgbClr val="32302A"/>
                </a:solidFill>
              </a:rPr>
              <a:t>yrs</a:t>
            </a:r>
            <a:r>
              <a:rPr lang="en-US" sz="2700" dirty="0">
                <a:solidFill>
                  <a:srgbClr val="32302A"/>
                </a:solidFill>
              </a:rPr>
              <a:t>). </a:t>
            </a:r>
            <a:br>
              <a:rPr lang="en-US" sz="2700" dirty="0">
                <a:solidFill>
                  <a:srgbClr val="32302A"/>
                </a:solidFill>
              </a:rPr>
            </a:br>
            <a:r>
              <a:rPr lang="en-US" sz="1000" dirty="0" smtClean="0">
                <a:solidFill>
                  <a:srgbClr val="32302A"/>
                </a:solidFill>
              </a:rPr>
              <a:t/>
            </a:r>
            <a:br>
              <a:rPr lang="en-US" sz="1000" dirty="0" smtClean="0">
                <a:solidFill>
                  <a:srgbClr val="32302A"/>
                </a:solidFill>
              </a:rPr>
            </a:br>
            <a:r>
              <a:rPr lang="en-US" sz="2700" dirty="0" smtClean="0">
                <a:solidFill>
                  <a:srgbClr val="32302A"/>
                </a:solidFill>
              </a:rPr>
              <a:t>Is </a:t>
            </a:r>
            <a:r>
              <a:rPr lang="en-US" sz="2700" dirty="0">
                <a:solidFill>
                  <a:srgbClr val="32302A"/>
                </a:solidFill>
              </a:rPr>
              <a:t>the stock market a good place for her funds? What do you think is the best plan for her to attain a high rate of return at </a:t>
            </a:r>
            <a:r>
              <a:rPr lang="en-US" sz="2700" dirty="0" smtClean="0">
                <a:solidFill>
                  <a:srgbClr val="32302A"/>
                </a:solidFill>
              </a:rPr>
              <a:t>a </a:t>
            </a:r>
            <a:r>
              <a:rPr lang="en-US" sz="2700" dirty="0">
                <a:solidFill>
                  <a:srgbClr val="32302A"/>
                </a:solidFill>
              </a:rPr>
              <a:t>relatively low risk? </a:t>
            </a:r>
            <a:r>
              <a:rPr lang="en-US" sz="2700" i="1" dirty="0" smtClean="0">
                <a:solidFill>
                  <a:srgbClr val="32302A"/>
                </a:solidFill>
              </a:rPr>
              <a:t>Explain</a:t>
            </a:r>
            <a:r>
              <a:rPr lang="en-US" sz="2700" dirty="0" smtClean="0">
                <a:solidFill>
                  <a:srgbClr val="32302A"/>
                </a:solidFill>
              </a:rPr>
              <a:t>.</a:t>
            </a:r>
            <a:br>
              <a:rPr lang="en-US" sz="2700" dirty="0" smtClean="0">
                <a:solidFill>
                  <a:srgbClr val="32302A"/>
                </a:solidFill>
              </a:rPr>
            </a:br>
            <a:endParaRPr lang="en-US" sz="1000" dirty="0">
              <a:solidFill>
                <a:srgbClr val="32302A"/>
              </a:solidFill>
            </a:endParaRPr>
          </a:p>
          <a:p>
            <a:pPr marL="347663" indent="-347663">
              <a:buNone/>
            </a:pPr>
            <a:r>
              <a:rPr lang="en-US" sz="2700" dirty="0" smtClean="0">
                <a:solidFill>
                  <a:srgbClr val="32302A"/>
                </a:solidFill>
              </a:rPr>
              <a:t>2. What is the random walk theory of stock prices? What does it imply about the ability of the “experts” to select stocks that will increase in price and avoid those that will decline in price.</a:t>
            </a:r>
            <a:endParaRPr lang="en-US" sz="2700" dirty="0">
              <a:solidFill>
                <a:srgbClr val="32302A"/>
              </a:solidFill>
            </a:endParaRPr>
          </a:p>
        </p:txBody>
      </p:sp>
    </p:spTree>
    <p:extLst>
      <p:ext uri="{BB962C8B-B14F-4D97-AF65-F5344CB8AC3E}">
        <p14:creationId xmlns:p14="http://schemas.microsoft.com/office/powerpoint/2010/main" val="65934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462350"/>
          </a:xfrm>
        </p:spPr>
        <p:txBody>
          <a:bodyPr/>
          <a:lstStyle/>
          <a:p>
            <a:pPr marL="514350" indent="-514350">
              <a:buFont typeface="+mj-lt"/>
              <a:buAutoNum type="arabicPeriod" startAt="3"/>
            </a:pPr>
            <a:r>
              <a:rPr lang="en-US" sz="2700" dirty="0" smtClean="0">
                <a:solidFill>
                  <a:srgbClr val="32302A"/>
                </a:solidFill>
              </a:rPr>
              <a:t>Many </a:t>
            </a:r>
            <a:r>
              <a:rPr lang="en-US" sz="2700" dirty="0">
                <a:solidFill>
                  <a:srgbClr val="32302A"/>
                </a:solidFill>
              </a:rPr>
              <a:t>personal finance magazines such as Money and Smart Money routinely give advice as to which stocks to buy. </a:t>
            </a:r>
            <a:br>
              <a:rPr lang="en-US" sz="2700" dirty="0">
                <a:solidFill>
                  <a:srgbClr val="32302A"/>
                </a:solidFill>
              </a:rPr>
            </a:br>
            <a:r>
              <a:rPr lang="en-US" sz="1000" dirty="0">
                <a:solidFill>
                  <a:srgbClr val="32302A"/>
                </a:solidFill>
              </a:rPr>
              <a:t/>
            </a:r>
            <a:br>
              <a:rPr lang="en-US" sz="1000" dirty="0">
                <a:solidFill>
                  <a:srgbClr val="32302A"/>
                </a:solidFill>
              </a:rPr>
            </a:br>
            <a:r>
              <a:rPr lang="en-US" sz="2700" dirty="0" smtClean="0">
                <a:solidFill>
                  <a:srgbClr val="32302A"/>
                </a:solidFill>
              </a:rPr>
              <a:t>-- </a:t>
            </a:r>
            <a:r>
              <a:rPr lang="en-US" sz="2700" dirty="0">
                <a:solidFill>
                  <a:srgbClr val="32302A"/>
                </a:solidFill>
              </a:rPr>
              <a:t>Should you take their advice</a:t>
            </a:r>
            <a:r>
              <a:rPr lang="en-US" sz="2700" dirty="0" smtClean="0">
                <a:solidFill>
                  <a:srgbClr val="32302A"/>
                </a:solidFill>
              </a:rPr>
              <a:t>?</a:t>
            </a:r>
          </a:p>
          <a:p>
            <a:pPr marL="514350" indent="-514350">
              <a:buFont typeface="+mj-lt"/>
              <a:buAutoNum type="arabicPeriod" startAt="3"/>
            </a:pPr>
            <a:endParaRPr lang="en-US" sz="2700" dirty="0" smtClean="0">
              <a:solidFill>
                <a:srgbClr val="32302A"/>
              </a:solidFill>
            </a:endParaRPr>
          </a:p>
          <a:p>
            <a:pPr marL="514350" indent="-514350">
              <a:buAutoNum type="arabicPeriod" startAt="3"/>
            </a:pPr>
            <a:r>
              <a:rPr lang="en-US" sz="2700" dirty="0" smtClean="0">
                <a:solidFill>
                  <a:srgbClr val="32302A"/>
                </a:solidFill>
              </a:rPr>
              <a:t>The </a:t>
            </a:r>
            <a:r>
              <a:rPr lang="en-US" sz="2700" dirty="0">
                <a:solidFill>
                  <a:srgbClr val="32302A"/>
                </a:solidFill>
              </a:rPr>
              <a:t>Cyclically Adjusted Price Earnings (CAPE) ratio at year end 2015 was at its third highest level </a:t>
            </a:r>
            <a:r>
              <a:rPr lang="en-US" sz="2700" dirty="0" smtClean="0">
                <a:solidFill>
                  <a:srgbClr val="32302A"/>
                </a:solidFill>
              </a:rPr>
              <a:t>in </a:t>
            </a:r>
            <a:r>
              <a:rPr lang="en-US" sz="2700" dirty="0">
                <a:solidFill>
                  <a:srgbClr val="32302A"/>
                </a:solidFill>
              </a:rPr>
              <a:t>more than 100 years. S</a:t>
            </a:r>
            <a:r>
              <a:rPr lang="en-US" sz="2700" dirty="0" smtClean="0">
                <a:solidFill>
                  <a:srgbClr val="32302A"/>
                </a:solidFill>
              </a:rPr>
              <a:t>ee </a:t>
            </a:r>
            <a:r>
              <a:rPr lang="en-US" sz="2700" dirty="0">
                <a:solidFill>
                  <a:srgbClr val="32302A"/>
                </a:solidFill>
              </a:rPr>
              <a:t>graphic </a:t>
            </a:r>
            <a:r>
              <a:rPr lang="en-US" sz="2700" dirty="0" smtClean="0">
                <a:solidFill>
                  <a:srgbClr val="32302A"/>
                </a:solidFill>
              </a:rPr>
              <a:t>above. Does </a:t>
            </a:r>
            <a:r>
              <a:rPr lang="en-US" sz="2700" dirty="0">
                <a:solidFill>
                  <a:srgbClr val="32302A"/>
                </a:solidFill>
              </a:rPr>
              <a:t>this mean that a correction leading to lower stock prices is imminent? Why or why not? If interest rates rise, how will this influence the likelihood of a correction?</a:t>
            </a:r>
            <a:br>
              <a:rPr lang="en-US" sz="2700" dirty="0">
                <a:solidFill>
                  <a:srgbClr val="32302A"/>
                </a:solidFill>
              </a:rPr>
            </a:br>
            <a:endParaRPr lang="en-US" sz="2700" dirty="0">
              <a:solidFill>
                <a:srgbClr val="32302A"/>
              </a:solidFill>
            </a:endParaRPr>
          </a:p>
          <a:p>
            <a:pPr marL="514350" indent="-514350">
              <a:buAutoNum type="arabicPeriod" startAt="3"/>
            </a:pPr>
            <a:endParaRPr lang="en-US" sz="2700" dirty="0">
              <a:solidFill>
                <a:srgbClr val="32302A"/>
              </a:solidFill>
            </a:endParaRPr>
          </a:p>
        </p:txBody>
      </p:sp>
    </p:spTree>
    <p:extLst>
      <p:ext uri="{BB962C8B-B14F-4D97-AF65-F5344CB8AC3E}">
        <p14:creationId xmlns:p14="http://schemas.microsoft.com/office/powerpoint/2010/main" val="644374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408176" y="1996843"/>
            <a:ext cx="6227064"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Special Topic 3</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141755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 and Bonds</a:t>
            </a:r>
            <a:endParaRPr lang="en-US" dirty="0"/>
          </a:p>
        </p:txBody>
      </p:sp>
      <p:sp>
        <p:nvSpPr>
          <p:cNvPr id="3" name="Content Placeholder 2"/>
          <p:cNvSpPr>
            <a:spLocks noGrp="1"/>
          </p:cNvSpPr>
          <p:nvPr>
            <p:ph idx="1"/>
          </p:nvPr>
        </p:nvSpPr>
        <p:spPr/>
        <p:txBody>
          <a:bodyPr/>
          <a:lstStyle/>
          <a:p>
            <a:r>
              <a:rPr lang="en-US" b="1" i="1" dirty="0" smtClean="0"/>
              <a:t>Stock</a:t>
            </a:r>
          </a:p>
          <a:p>
            <a:pPr lvl="1"/>
            <a:r>
              <a:rPr lang="en-US" dirty="0" smtClean="0"/>
              <a:t>Stocks </a:t>
            </a:r>
            <a:r>
              <a:rPr lang="en-US" dirty="0"/>
              <a:t>represent ownership of corporate businesses. Stock owners are entitled to the </a:t>
            </a:r>
            <a:r>
              <a:rPr lang="en-US" dirty="0" smtClean="0"/>
              <a:t>fraction </a:t>
            </a:r>
            <a:r>
              <a:rPr lang="en-US" dirty="0"/>
              <a:t>of the firm’s future revenues represented by their ownership shares. If the business generates attractive future revenues, the stockholders will </a:t>
            </a:r>
            <a:r>
              <a:rPr lang="en-US" dirty="0" smtClean="0"/>
              <a:t>gain.</a:t>
            </a:r>
          </a:p>
          <a:p>
            <a:pPr lvl="1"/>
            <a:r>
              <a:rPr lang="en-US" dirty="0" smtClean="0"/>
              <a:t>There </a:t>
            </a:r>
            <a:r>
              <a:rPr lang="en-US" dirty="0"/>
              <a:t>is no assurance the business will be </a:t>
            </a:r>
            <a:r>
              <a:rPr lang="en-US" dirty="0" smtClean="0"/>
              <a:t>successful. If </a:t>
            </a:r>
            <a:r>
              <a:rPr lang="en-US" dirty="0"/>
              <a:t>unsuccessful, the value of the firm’s stock will decline. </a:t>
            </a:r>
            <a:endParaRPr lang="en-US" dirty="0" smtClean="0"/>
          </a:p>
          <a:p>
            <a:r>
              <a:rPr lang="en-US" dirty="0" smtClean="0"/>
              <a:t>Equity </a:t>
            </a:r>
            <a:r>
              <a:rPr lang="en-US" dirty="0"/>
              <a:t>is </a:t>
            </a:r>
            <a:r>
              <a:rPr lang="en-US" dirty="0" smtClean="0"/>
              <a:t>another </a:t>
            </a:r>
            <a:r>
              <a:rPr lang="en-US" dirty="0"/>
              <a:t>term </a:t>
            </a:r>
            <a:r>
              <a:rPr lang="en-US" dirty="0" smtClean="0"/>
              <a:t>used for </a:t>
            </a:r>
            <a:r>
              <a:rPr lang="en-US" dirty="0"/>
              <a:t>stock</a:t>
            </a:r>
            <a:r>
              <a:rPr lang="en-US" dirty="0" smtClean="0"/>
              <a:t>.</a:t>
            </a:r>
            <a:endParaRPr lang="en-US" dirty="0"/>
          </a:p>
        </p:txBody>
      </p:sp>
    </p:spTree>
    <p:extLst>
      <p:ext uri="{BB962C8B-B14F-4D97-AF65-F5344CB8AC3E}">
        <p14:creationId xmlns:p14="http://schemas.microsoft.com/office/powerpoint/2010/main" val="513934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 and Bonds</a:t>
            </a:r>
            <a:endParaRPr lang="en-US" dirty="0"/>
          </a:p>
        </p:txBody>
      </p:sp>
      <p:sp>
        <p:nvSpPr>
          <p:cNvPr id="3" name="Content Placeholder 2"/>
          <p:cNvSpPr>
            <a:spLocks noGrp="1"/>
          </p:cNvSpPr>
          <p:nvPr>
            <p:ph idx="1"/>
          </p:nvPr>
        </p:nvSpPr>
        <p:spPr/>
        <p:txBody>
          <a:bodyPr/>
          <a:lstStyle/>
          <a:p>
            <a:r>
              <a:rPr lang="en-US" b="1" i="1" dirty="0" smtClean="0"/>
              <a:t>Bond</a:t>
            </a:r>
          </a:p>
          <a:p>
            <a:pPr lvl="1"/>
            <a:r>
              <a:rPr lang="en-US" dirty="0"/>
              <a:t>Bonds provide businesses, governments, and other organizations with a convenient way to borrow money. These organizations acquire funds from bond </a:t>
            </a:r>
            <a:r>
              <a:rPr lang="en-US" dirty="0" smtClean="0"/>
              <a:t>purchasers in exchange for the promise to </a:t>
            </a:r>
            <a:r>
              <a:rPr lang="en-US" dirty="0"/>
              <a:t>pay interest and repay the entire principal (amount </a:t>
            </a:r>
            <a:r>
              <a:rPr lang="en-US" dirty="0" smtClean="0"/>
              <a:t>borrowed</a:t>
            </a:r>
            <a:r>
              <a:rPr lang="en-US" dirty="0"/>
              <a:t>) at specified times in the </a:t>
            </a:r>
            <a:r>
              <a:rPr lang="en-US" dirty="0" smtClean="0"/>
              <a:t>future.</a:t>
            </a:r>
          </a:p>
          <a:p>
            <a:pPr lvl="1"/>
            <a:r>
              <a:rPr lang="en-US" dirty="0" smtClean="0"/>
              <a:t>As </a:t>
            </a:r>
            <a:r>
              <a:rPr lang="en-US" dirty="0"/>
              <a:t>long as the organization issuing the bond is solvent, the </a:t>
            </a:r>
            <a:r>
              <a:rPr lang="en-US" dirty="0" smtClean="0"/>
              <a:t>bondholder </a:t>
            </a:r>
            <a:r>
              <a:rPr lang="en-US" dirty="0"/>
              <a:t>can count on the funds being repaid with interest.</a:t>
            </a:r>
          </a:p>
        </p:txBody>
      </p:sp>
    </p:spTree>
    <p:extLst>
      <p:ext uri="{BB962C8B-B14F-4D97-AF65-F5344CB8AC3E}">
        <p14:creationId xmlns:p14="http://schemas.microsoft.com/office/powerpoint/2010/main" val="19749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0805"/>
            <a:ext cx="8904855" cy="954275"/>
          </a:xfrm>
        </p:spPr>
        <p:txBody>
          <a:bodyPr/>
          <a:lstStyle/>
          <a:p>
            <a:pPr>
              <a:lnSpc>
                <a:spcPts val="3500"/>
              </a:lnSpc>
            </a:pPr>
            <a:r>
              <a:rPr lang="en-US" dirty="0"/>
              <a:t>The Economic Functions </a:t>
            </a:r>
            <a:br>
              <a:rPr lang="en-US" dirty="0"/>
            </a:br>
            <a:r>
              <a:rPr lang="en-US" dirty="0"/>
              <a:t>of the Stock Market</a:t>
            </a:r>
          </a:p>
        </p:txBody>
      </p:sp>
      <p:sp>
        <p:nvSpPr>
          <p:cNvPr id="3" name="Content Placeholder 2"/>
          <p:cNvSpPr>
            <a:spLocks noGrp="1"/>
          </p:cNvSpPr>
          <p:nvPr>
            <p:ph idx="1"/>
          </p:nvPr>
        </p:nvSpPr>
        <p:spPr>
          <a:xfrm>
            <a:off x="131531" y="1105197"/>
            <a:ext cx="8783869" cy="4178808"/>
          </a:xfrm>
        </p:spPr>
        <p:txBody>
          <a:bodyPr/>
          <a:lstStyle/>
          <a:p>
            <a:pPr marL="231775" indent="-231775"/>
            <a:r>
              <a:rPr lang="en-US" dirty="0">
                <a:solidFill>
                  <a:srgbClr val="32302A"/>
                </a:solidFill>
              </a:rPr>
              <a:t>The </a:t>
            </a:r>
            <a:r>
              <a:rPr lang="en-US" b="1" i="1" dirty="0">
                <a:solidFill>
                  <a:srgbClr val="32302A"/>
                </a:solidFill>
              </a:rPr>
              <a:t>stock market</a:t>
            </a:r>
            <a:r>
              <a:rPr lang="en-US" dirty="0">
                <a:solidFill>
                  <a:srgbClr val="32302A"/>
                </a:solidFill>
              </a:rPr>
              <a:t> provides investors, including those </a:t>
            </a:r>
            <a:r>
              <a:rPr lang="en-US" dirty="0" smtClean="0">
                <a:solidFill>
                  <a:srgbClr val="32302A"/>
                </a:solidFill>
              </a:rPr>
              <a:t/>
            </a:r>
            <a:br>
              <a:rPr lang="en-US" dirty="0" smtClean="0">
                <a:solidFill>
                  <a:srgbClr val="32302A"/>
                </a:solidFill>
              </a:rPr>
            </a:br>
            <a:r>
              <a:rPr lang="en-US" dirty="0" smtClean="0">
                <a:solidFill>
                  <a:srgbClr val="32302A"/>
                </a:solidFill>
              </a:rPr>
              <a:t>who </a:t>
            </a:r>
            <a:r>
              <a:rPr lang="en-US" dirty="0">
                <a:solidFill>
                  <a:srgbClr val="32302A"/>
                </a:solidFill>
              </a:rPr>
              <a:t>are not interested in participating directly in the operation of the firm, with an opportunity to own a fractional share of the firm’s future profits. </a:t>
            </a:r>
          </a:p>
          <a:p>
            <a:pPr marL="231775" indent="-231775"/>
            <a:r>
              <a:rPr lang="en-US" dirty="0">
                <a:solidFill>
                  <a:srgbClr val="32302A"/>
                </a:solidFill>
              </a:rPr>
              <a:t>New stock issues are often an excellent way for firms </a:t>
            </a:r>
            <a:r>
              <a:rPr lang="en-US" dirty="0" smtClean="0">
                <a:solidFill>
                  <a:srgbClr val="32302A"/>
                </a:solidFill>
              </a:rPr>
              <a:t/>
            </a:r>
            <a:br>
              <a:rPr lang="en-US" dirty="0" smtClean="0">
                <a:solidFill>
                  <a:srgbClr val="32302A"/>
                </a:solidFill>
              </a:rPr>
            </a:br>
            <a:r>
              <a:rPr lang="en-US" dirty="0" smtClean="0">
                <a:solidFill>
                  <a:srgbClr val="32302A"/>
                </a:solidFill>
              </a:rPr>
              <a:t>to </a:t>
            </a:r>
            <a:r>
              <a:rPr lang="en-US" dirty="0">
                <a:solidFill>
                  <a:srgbClr val="32302A"/>
                </a:solidFill>
              </a:rPr>
              <a:t>obtain funds for growth and product development. </a:t>
            </a:r>
          </a:p>
          <a:p>
            <a:pPr marL="231775" indent="-231775"/>
            <a:r>
              <a:rPr lang="en-US" dirty="0">
                <a:solidFill>
                  <a:srgbClr val="32302A"/>
                </a:solidFill>
              </a:rPr>
              <a:t>Stock prices provide information about the quality of business decisions. </a:t>
            </a:r>
          </a:p>
        </p:txBody>
      </p:sp>
    </p:spTree>
    <p:extLst>
      <p:ext uri="{BB962C8B-B14F-4D97-AF65-F5344CB8AC3E}">
        <p14:creationId xmlns:p14="http://schemas.microsoft.com/office/powerpoint/2010/main" val="2841251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010"/>
            <a:ext cx="7772400" cy="1112036"/>
          </a:xfrm>
        </p:spPr>
        <p:txBody>
          <a:bodyPr anchor="ctr"/>
          <a:lstStyle/>
          <a:p>
            <a:pPr>
              <a:lnSpc>
                <a:spcPts val="4000"/>
              </a:lnSpc>
            </a:pPr>
            <a:r>
              <a:rPr lang="en-US" dirty="0"/>
              <a:t>Stock Market Performance:</a:t>
            </a:r>
            <a:br>
              <a:rPr lang="en-US" dirty="0"/>
            </a:br>
            <a:r>
              <a:rPr lang="en-US" dirty="0"/>
              <a:t>The Historical Record</a:t>
            </a:r>
          </a:p>
        </p:txBody>
      </p:sp>
    </p:spTree>
    <p:extLst>
      <p:ext uri="{BB962C8B-B14F-4D97-AF65-F5344CB8AC3E}">
        <p14:creationId xmlns:p14="http://schemas.microsoft.com/office/powerpoint/2010/main" val="3216501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a:spLocks noGrp="1"/>
          </p:cNvSpPr>
          <p:nvPr>
            <p:ph type="title"/>
          </p:nvPr>
        </p:nvSpPr>
        <p:spPr>
          <a:xfrm>
            <a:off x="128713" y="430126"/>
            <a:ext cx="8904855" cy="670824"/>
          </a:xfrm>
        </p:spPr>
        <p:txBody>
          <a:bodyPr/>
          <a:lstStyle/>
          <a:p>
            <a:r>
              <a:rPr lang="en-US" dirty="0"/>
              <a:t>The Economics of the Stock </a:t>
            </a:r>
            <a:r>
              <a:rPr lang="en-US" dirty="0" smtClean="0"/>
              <a:t>Market</a:t>
            </a:r>
            <a:endParaRPr lang="en-US" dirty="0"/>
          </a:p>
        </p:txBody>
      </p:sp>
      <p:sp>
        <p:nvSpPr>
          <p:cNvPr id="41" name="Text Box 10"/>
          <p:cNvSpPr txBox="1">
            <a:spLocks noChangeArrowheads="1"/>
          </p:cNvSpPr>
          <p:nvPr/>
        </p:nvSpPr>
        <p:spPr bwMode="auto">
          <a:xfrm>
            <a:off x="54825" y="1210630"/>
            <a:ext cx="8763498" cy="1605568"/>
          </a:xfrm>
          <a:prstGeom prst="rect">
            <a:avLst/>
          </a:prstGeom>
          <a:noFill/>
          <a:ln w="9525">
            <a:noFill/>
            <a:miter lim="800000"/>
            <a:headEnd/>
            <a:tailEnd/>
          </a:ln>
        </p:spPr>
        <p:txBody>
          <a:bodyPr wrap="square">
            <a:prstTxWarp prst="textNoShape">
              <a:avLst/>
            </a:prstTxWarp>
            <a:spAutoFit/>
          </a:bodyPr>
          <a:lstStyle/>
          <a:p>
            <a:pPr marL="115888" indent="-115888">
              <a:lnSpc>
                <a:spcPts val="2000"/>
              </a:lnSpc>
              <a:spcBef>
                <a:spcPts val="900"/>
              </a:spcBef>
              <a:buFontTx/>
              <a:buChar char="•"/>
            </a:pPr>
            <a:r>
              <a:rPr lang="en-US" sz="2000" dirty="0" smtClean="0">
                <a:latin typeface="+mj-lt"/>
                <a:cs typeface="Times New Roman" pitchFamily="18" charset="0"/>
              </a:rPr>
              <a:t>The stock </a:t>
            </a:r>
            <a:r>
              <a:rPr lang="en-US" sz="2000" dirty="0">
                <a:latin typeface="+mj-lt"/>
                <a:cs typeface="Times New Roman" pitchFamily="18" charset="0"/>
              </a:rPr>
              <a:t>market </a:t>
            </a:r>
            <a:r>
              <a:rPr lang="en-US" sz="2000" dirty="0" smtClean="0">
                <a:latin typeface="+mj-lt"/>
                <a:cs typeface="Times New Roman" pitchFamily="18" charset="0"/>
              </a:rPr>
              <a:t>allows investors </a:t>
            </a:r>
            <a:r>
              <a:rPr lang="en-US" sz="2000" dirty="0">
                <a:latin typeface="+mj-lt"/>
                <a:cs typeface="Times New Roman" pitchFamily="18" charset="0"/>
              </a:rPr>
              <a:t>to participate in </a:t>
            </a:r>
            <a:r>
              <a:rPr lang="en-US" sz="2000" dirty="0" smtClean="0">
                <a:latin typeface="+mj-lt"/>
                <a:cs typeface="Times New Roman" pitchFamily="18" charset="0"/>
              </a:rPr>
              <a:t>the risks and </a:t>
            </a:r>
            <a:r>
              <a:rPr lang="en-US" sz="2000" dirty="0">
                <a:latin typeface="+mj-lt"/>
                <a:cs typeface="Times New Roman" pitchFamily="18" charset="0"/>
              </a:rPr>
              <a:t>opportunities </a:t>
            </a:r>
            <a:r>
              <a:rPr lang="en-US" sz="2000" dirty="0" smtClean="0">
                <a:latin typeface="+mj-lt"/>
                <a:cs typeface="Times New Roman" pitchFamily="18" charset="0"/>
              </a:rPr>
              <a:t>of </a:t>
            </a:r>
            <a:r>
              <a:rPr lang="en-US" sz="2000" dirty="0">
                <a:latin typeface="+mj-lt"/>
                <a:cs typeface="Times New Roman" pitchFamily="18" charset="0"/>
              </a:rPr>
              <a:t>corporate America. </a:t>
            </a:r>
            <a:endParaRPr lang="en-US" sz="2000" dirty="0" smtClean="0">
              <a:latin typeface="+mj-lt"/>
              <a:cs typeface="Times New Roman" pitchFamily="18" charset="0"/>
            </a:endParaRPr>
          </a:p>
          <a:p>
            <a:pPr marL="115888" indent="-115888">
              <a:lnSpc>
                <a:spcPts val="2000"/>
              </a:lnSpc>
              <a:spcBef>
                <a:spcPts val="900"/>
              </a:spcBef>
              <a:buFontTx/>
              <a:buChar char="•"/>
            </a:pPr>
            <a:r>
              <a:rPr lang="en-US" sz="2000" dirty="0" smtClean="0">
                <a:latin typeface="+mj-lt"/>
                <a:cs typeface="Times New Roman" pitchFamily="18" charset="0"/>
              </a:rPr>
              <a:t>Real </a:t>
            </a:r>
            <a:r>
              <a:rPr lang="en-US" sz="2000" dirty="0">
                <a:latin typeface="+mj-lt"/>
                <a:cs typeface="Times New Roman" pitchFamily="18" charset="0"/>
              </a:rPr>
              <a:t>returns for the past </a:t>
            </a:r>
            <a:r>
              <a:rPr lang="en-US" sz="2000" dirty="0" smtClean="0">
                <a:latin typeface="+mj-lt"/>
                <a:cs typeface="Times New Roman" pitchFamily="18" charset="0"/>
              </a:rPr>
              <a:t>2 </a:t>
            </a:r>
            <a:r>
              <a:rPr lang="en-US" sz="2000" dirty="0">
                <a:latin typeface="+mj-lt"/>
                <a:cs typeface="Times New Roman" pitchFamily="18" charset="0"/>
              </a:rPr>
              <a:t>centuries have averaged </a:t>
            </a:r>
            <a:r>
              <a:rPr lang="en-US" sz="2000" dirty="0" smtClean="0">
                <a:latin typeface="+mj-lt"/>
                <a:cs typeface="Times New Roman" pitchFamily="18" charset="0"/>
              </a:rPr>
              <a:t>7% </a:t>
            </a:r>
            <a:r>
              <a:rPr lang="en-US" sz="2000" dirty="0">
                <a:latin typeface="+mj-lt"/>
                <a:cs typeface="Times New Roman" pitchFamily="18" charset="0"/>
              </a:rPr>
              <a:t>per year. </a:t>
            </a:r>
            <a:endParaRPr lang="en-US" sz="2000" dirty="0" smtClean="0">
              <a:latin typeface="+mj-lt"/>
              <a:cs typeface="Times New Roman" pitchFamily="18" charset="0"/>
            </a:endParaRPr>
          </a:p>
          <a:p>
            <a:pPr marL="115888" indent="-115888">
              <a:lnSpc>
                <a:spcPts val="2000"/>
              </a:lnSpc>
              <a:spcBef>
                <a:spcPts val="900"/>
              </a:spcBef>
              <a:buFontTx/>
              <a:buChar char="•"/>
            </a:pPr>
            <a:r>
              <a:rPr lang="en-US" sz="2000" dirty="0">
                <a:latin typeface="+mj-lt"/>
                <a:cs typeface="Times New Roman" pitchFamily="18" charset="0"/>
              </a:rPr>
              <a:t>During the last </a:t>
            </a:r>
            <a:r>
              <a:rPr lang="en-US" sz="2000" dirty="0" smtClean="0">
                <a:latin typeface="+mj-lt"/>
                <a:cs typeface="Times New Roman" pitchFamily="18" charset="0"/>
              </a:rPr>
              <a:t>65 </a:t>
            </a:r>
            <a:r>
              <a:rPr lang="en-US" sz="2000" dirty="0">
                <a:latin typeface="+mj-lt"/>
                <a:cs typeface="Times New Roman" pitchFamily="18" charset="0"/>
              </a:rPr>
              <a:t>years, </a:t>
            </a:r>
            <a:r>
              <a:rPr lang="en-US" sz="2000" dirty="0" smtClean="0">
                <a:latin typeface="+mj-lt"/>
                <a:cs typeface="Times New Roman" pitchFamily="18" charset="0"/>
              </a:rPr>
              <a:t>the S</a:t>
            </a:r>
            <a:r>
              <a:rPr lang="en-US" sz="2000" dirty="0">
                <a:latin typeface="+mj-lt"/>
                <a:cs typeface="Times New Roman" pitchFamily="18" charset="0"/>
              </a:rPr>
              <a:t>&amp;P 500 </a:t>
            </a:r>
            <a:r>
              <a:rPr lang="en-US" sz="2000" dirty="0" smtClean="0">
                <a:latin typeface="+mj-lt"/>
                <a:cs typeface="Times New Roman" pitchFamily="18" charset="0"/>
              </a:rPr>
              <a:t>indicates investors earned a 10.6% compound annual rate of return.</a:t>
            </a:r>
            <a:endParaRPr lang="en-US" sz="2000" dirty="0">
              <a:latin typeface="+mj-lt"/>
              <a:cs typeface="Times New Roman" pitchFamily="18" charset="0"/>
            </a:endParaRPr>
          </a:p>
        </p:txBody>
      </p:sp>
      <p:grpSp>
        <p:nvGrpSpPr>
          <p:cNvPr id="3" name="Group 2"/>
          <p:cNvGrpSpPr/>
          <p:nvPr/>
        </p:nvGrpSpPr>
        <p:grpSpPr>
          <a:xfrm>
            <a:off x="2574785" y="2935920"/>
            <a:ext cx="6446257" cy="3657600"/>
            <a:chOff x="2574785" y="2935920"/>
            <a:chExt cx="6446257" cy="365760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61" r="3570"/>
            <a:stretch/>
          </p:blipFill>
          <p:spPr>
            <a:xfrm>
              <a:off x="2574785" y="2935920"/>
              <a:ext cx="6446257" cy="3657600"/>
            </a:xfrm>
            <a:prstGeom prst="roundRect">
              <a:avLst>
                <a:gd name="adj" fmla="val 4725"/>
              </a:avLst>
            </a:prstGeom>
            <a:ln>
              <a:solidFill>
                <a:schemeClr val="tx1"/>
              </a:solidFill>
            </a:ln>
            <a:effectLst>
              <a:outerShdw blurRad="50800" dist="76200" dir="2700000" algn="tl" rotWithShape="0">
                <a:prstClr val="black">
                  <a:alpha val="40000"/>
                </a:prstClr>
              </a:outerShdw>
            </a:effectLst>
          </p:spPr>
        </p:pic>
        <p:sp>
          <p:nvSpPr>
            <p:cNvPr id="81" name="Rectangle 186"/>
            <p:cNvSpPr>
              <a:spLocks noChangeArrowheads="1"/>
            </p:cNvSpPr>
            <p:nvPr/>
          </p:nvSpPr>
          <p:spPr bwMode="auto">
            <a:xfrm>
              <a:off x="5043526" y="2972995"/>
              <a:ext cx="2029310" cy="172355"/>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sz="1600" b="0" dirty="0" smtClean="0">
                  <a:solidFill>
                    <a:srgbClr val="000000"/>
                  </a:solidFill>
                  <a:latin typeface="+mj-lt"/>
                  <a:cs typeface="Times New Roman" pitchFamily="18" charset="0"/>
                </a:rPr>
                <a:t>S&amp;P </a:t>
              </a:r>
              <a:r>
                <a:rPr kumimoji="0" lang="en-US" sz="1600" b="0">
                  <a:solidFill>
                    <a:srgbClr val="000000"/>
                  </a:solidFill>
                  <a:latin typeface="+mj-lt"/>
                  <a:cs typeface="Times New Roman" pitchFamily="18" charset="0"/>
                </a:rPr>
                <a:t>500 </a:t>
              </a:r>
              <a:r>
                <a:rPr lang="en-US" sz="1600" smtClean="0">
                  <a:solidFill>
                    <a:srgbClr val="000000"/>
                  </a:solidFill>
                  <a:latin typeface="+mj-lt"/>
                  <a:cs typeface="Times New Roman" pitchFamily="18" charset="0"/>
                </a:rPr>
                <a:t>Annual </a:t>
              </a:r>
              <a:r>
                <a:rPr kumimoji="0" lang="en-US" sz="1600" b="0" smtClean="0">
                  <a:solidFill>
                    <a:srgbClr val="000000"/>
                  </a:solidFill>
                  <a:latin typeface="+mj-lt"/>
                  <a:cs typeface="Times New Roman" pitchFamily="18" charset="0"/>
                </a:rPr>
                <a:t>Return</a:t>
              </a:r>
              <a:endParaRPr kumimoji="0" lang="en-US" sz="1600" b="0" dirty="0">
                <a:solidFill>
                  <a:srgbClr val="000000"/>
                </a:solidFill>
                <a:latin typeface="+mj-lt"/>
                <a:cs typeface="Times New Roman" pitchFamily="18" charset="0"/>
              </a:endParaRPr>
            </a:p>
          </p:txBody>
        </p:sp>
      </p:grpSp>
      <p:sp>
        <p:nvSpPr>
          <p:cNvPr id="82" name="Text Box 10"/>
          <p:cNvSpPr txBox="1">
            <a:spLocks noChangeArrowheads="1"/>
          </p:cNvSpPr>
          <p:nvPr/>
        </p:nvSpPr>
        <p:spPr bwMode="auto">
          <a:xfrm>
            <a:off x="54826" y="2823186"/>
            <a:ext cx="2519960" cy="1631216"/>
          </a:xfrm>
          <a:prstGeom prst="rect">
            <a:avLst/>
          </a:prstGeom>
          <a:noFill/>
          <a:ln w="9525">
            <a:noFill/>
            <a:miter lim="800000"/>
            <a:headEnd/>
            <a:tailEnd/>
          </a:ln>
        </p:spPr>
        <p:txBody>
          <a:bodyPr wrap="square">
            <a:prstTxWarp prst="textNoShape">
              <a:avLst/>
            </a:prstTxWarp>
            <a:spAutoFit/>
          </a:bodyPr>
          <a:lstStyle/>
          <a:p>
            <a:pPr marL="115888" indent="-115888">
              <a:lnSpc>
                <a:spcPts val="2000"/>
              </a:lnSpc>
              <a:spcBef>
                <a:spcPts val="900"/>
              </a:spcBef>
              <a:buFontTx/>
              <a:buChar char="•"/>
            </a:pPr>
            <a:r>
              <a:rPr lang="en-US" sz="2000" dirty="0" smtClean="0">
                <a:latin typeface="+mj-lt"/>
                <a:cs typeface="Times New Roman" pitchFamily="18" charset="0"/>
              </a:rPr>
              <a:t>Double-digit </a:t>
            </a:r>
            <a:r>
              <a:rPr lang="en-US" sz="2000" dirty="0">
                <a:latin typeface="+mj-lt"/>
                <a:cs typeface="Times New Roman" pitchFamily="18" charset="0"/>
              </a:rPr>
              <a:t>returns were earned during </a:t>
            </a:r>
            <a:r>
              <a:rPr lang="en-US" sz="2000" dirty="0" smtClean="0">
                <a:latin typeface="+mj-lt"/>
                <a:cs typeface="Times New Roman" pitchFamily="18" charset="0"/>
              </a:rPr>
              <a:t/>
            </a:r>
            <a:br>
              <a:rPr lang="en-US" sz="2000" dirty="0" smtClean="0">
                <a:latin typeface="+mj-lt"/>
                <a:cs typeface="Times New Roman" pitchFamily="18" charset="0"/>
              </a:rPr>
            </a:br>
            <a:r>
              <a:rPr lang="en-US" sz="2000" dirty="0" smtClean="0">
                <a:latin typeface="+mj-lt"/>
                <a:cs typeface="Times New Roman" pitchFamily="18" charset="0"/>
              </a:rPr>
              <a:t>40 of 65 </a:t>
            </a:r>
            <a:r>
              <a:rPr lang="en-US" sz="2000" dirty="0">
                <a:latin typeface="+mj-lt"/>
                <a:cs typeface="Times New Roman" pitchFamily="18" charset="0"/>
              </a:rPr>
              <a:t>years, while </a:t>
            </a:r>
            <a:r>
              <a:rPr lang="en-US" sz="2000" dirty="0" smtClean="0">
                <a:latin typeface="+mj-lt"/>
                <a:cs typeface="Times New Roman" pitchFamily="18" charset="0"/>
              </a:rPr>
              <a:t>returns </a:t>
            </a:r>
            <a:r>
              <a:rPr lang="en-US" sz="2000" dirty="0">
                <a:latin typeface="+mj-lt"/>
                <a:cs typeface="Times New Roman" pitchFamily="18" charset="0"/>
              </a:rPr>
              <a:t>were negative during only </a:t>
            </a:r>
            <a:r>
              <a:rPr lang="en-US" sz="2000" dirty="0" smtClean="0">
                <a:latin typeface="+mj-lt"/>
                <a:cs typeface="Times New Roman" pitchFamily="18" charset="0"/>
              </a:rPr>
              <a:t>14.</a:t>
            </a:r>
            <a:endParaRPr lang="en-US" sz="2000" dirty="0">
              <a:latin typeface="+mj-lt"/>
              <a:cs typeface="Times New Roman" pitchFamily="18" charset="0"/>
            </a:endParaRPr>
          </a:p>
        </p:txBody>
      </p:sp>
    </p:spTree>
    <p:extLst>
      <p:ext uri="{BB962C8B-B14F-4D97-AF65-F5344CB8AC3E}">
        <p14:creationId xmlns:p14="http://schemas.microsoft.com/office/powerpoint/2010/main" val="932836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586"/>
            <a:ext cx="7772400" cy="1369881"/>
          </a:xfrm>
        </p:spPr>
        <p:txBody>
          <a:bodyPr anchor="ctr"/>
          <a:lstStyle/>
          <a:p>
            <a:pPr>
              <a:lnSpc>
                <a:spcPts val="4000"/>
              </a:lnSpc>
            </a:pPr>
            <a:r>
              <a:rPr lang="en-US" dirty="0"/>
              <a:t>The Interest </a:t>
            </a:r>
            <a:r>
              <a:rPr lang="en-US" dirty="0" smtClean="0"/>
              <a:t>Rate, the </a:t>
            </a:r>
            <a:r>
              <a:rPr lang="en-US" dirty="0"/>
              <a:t>Value </a:t>
            </a:r>
            <a:r>
              <a:rPr lang="en-US" dirty="0" smtClean="0"/>
              <a:t>of </a:t>
            </a:r>
            <a:r>
              <a:rPr lang="en-US" dirty="0"/>
              <a:t>Future </a:t>
            </a:r>
            <a:r>
              <a:rPr lang="en-US" dirty="0" smtClean="0"/>
              <a:t>Income, and Stock Prices</a:t>
            </a:r>
            <a:endParaRPr lang="en-US" dirty="0"/>
          </a:p>
        </p:txBody>
      </p:sp>
    </p:spTree>
    <p:extLst>
      <p:ext uri="{BB962C8B-B14F-4D97-AF65-F5344CB8AC3E}">
        <p14:creationId xmlns:p14="http://schemas.microsoft.com/office/powerpoint/2010/main" val="2469490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9768"/>
            <a:ext cx="8904855" cy="649224"/>
          </a:xfrm>
        </p:spPr>
        <p:txBody>
          <a:bodyPr/>
          <a:lstStyle/>
          <a:p>
            <a:r>
              <a:rPr lang="en-US" dirty="0"/>
              <a:t>Stock Prices</a:t>
            </a:r>
          </a:p>
        </p:txBody>
      </p:sp>
      <p:sp>
        <p:nvSpPr>
          <p:cNvPr id="3" name="Content Placeholder 2"/>
          <p:cNvSpPr>
            <a:spLocks noGrp="1"/>
          </p:cNvSpPr>
          <p:nvPr>
            <p:ph idx="1"/>
          </p:nvPr>
        </p:nvSpPr>
        <p:spPr>
          <a:xfrm>
            <a:off x="135751" y="1109344"/>
            <a:ext cx="8783869" cy="4242815"/>
          </a:xfrm>
        </p:spPr>
        <p:txBody>
          <a:bodyPr/>
          <a:lstStyle/>
          <a:p>
            <a:pPr>
              <a:lnSpc>
                <a:spcPct val="90000"/>
              </a:lnSpc>
            </a:pPr>
            <a:r>
              <a:rPr lang="en-US" dirty="0">
                <a:solidFill>
                  <a:schemeClr val="tx1"/>
                </a:solidFill>
                <a:ea typeface="Times New Roman" pitchFamily="28" charset="0"/>
              </a:rPr>
              <a:t>Underlying the price of a firm’s stock is the </a:t>
            </a:r>
            <a:r>
              <a:rPr lang="en-US" b="1" i="1" dirty="0">
                <a:solidFill>
                  <a:schemeClr val="tx1"/>
                </a:solidFill>
                <a:ea typeface="Times New Roman" pitchFamily="28" charset="0"/>
              </a:rPr>
              <a:t>present value </a:t>
            </a:r>
            <a:r>
              <a:rPr lang="en-US" b="1" i="1" dirty="0" smtClean="0">
                <a:solidFill>
                  <a:schemeClr val="tx1"/>
                </a:solidFill>
                <a:ea typeface="Times New Roman" pitchFamily="28" charset="0"/>
              </a:rPr>
              <a:t/>
            </a:r>
            <a:br>
              <a:rPr lang="en-US" b="1" i="1" dirty="0" smtClean="0">
                <a:solidFill>
                  <a:schemeClr val="tx1"/>
                </a:solidFill>
                <a:ea typeface="Times New Roman" pitchFamily="28" charset="0"/>
              </a:rPr>
            </a:br>
            <a:r>
              <a:rPr lang="en-US" dirty="0" smtClean="0">
                <a:solidFill>
                  <a:schemeClr val="tx1"/>
                </a:solidFill>
                <a:ea typeface="Times New Roman" pitchFamily="28" charset="0"/>
              </a:rPr>
              <a:t>of </a:t>
            </a:r>
            <a:r>
              <a:rPr lang="en-US" dirty="0">
                <a:solidFill>
                  <a:schemeClr val="tx1"/>
                </a:solidFill>
                <a:ea typeface="Times New Roman" pitchFamily="28" charset="0"/>
              </a:rPr>
              <a:t>the firm’s expected future net earnings, or profit. </a:t>
            </a:r>
          </a:p>
          <a:p>
            <a:pPr>
              <a:lnSpc>
                <a:spcPct val="90000"/>
              </a:lnSpc>
            </a:pPr>
            <a:r>
              <a:rPr lang="en-US" dirty="0">
                <a:solidFill>
                  <a:schemeClr val="tx1"/>
                </a:solidFill>
                <a:ea typeface="Times New Roman" pitchFamily="28" charset="0"/>
              </a:rPr>
              <a:t>The value of a share depends on:</a:t>
            </a:r>
          </a:p>
          <a:p>
            <a:pPr lvl="1">
              <a:lnSpc>
                <a:spcPct val="90000"/>
              </a:lnSpc>
            </a:pPr>
            <a:r>
              <a:rPr lang="en-US" sz="2800" dirty="0">
                <a:solidFill>
                  <a:schemeClr val="tx1"/>
                </a:solidFill>
                <a:ea typeface="Times New Roman" pitchFamily="28" charset="0"/>
              </a:rPr>
              <a:t>the expected size of future net earnings, </a:t>
            </a:r>
          </a:p>
          <a:p>
            <a:pPr lvl="1">
              <a:lnSpc>
                <a:spcPct val="90000"/>
              </a:lnSpc>
            </a:pPr>
            <a:r>
              <a:rPr lang="en-US" sz="2800" dirty="0">
                <a:solidFill>
                  <a:schemeClr val="tx1"/>
                </a:solidFill>
                <a:ea typeface="Times New Roman" pitchFamily="28" charset="0"/>
              </a:rPr>
              <a:t>when these earnings will be achieved, and, </a:t>
            </a:r>
          </a:p>
          <a:p>
            <a:pPr lvl="1">
              <a:lnSpc>
                <a:spcPct val="90000"/>
              </a:lnSpc>
            </a:pPr>
            <a:r>
              <a:rPr lang="en-US" sz="2800" dirty="0">
                <a:solidFill>
                  <a:schemeClr val="tx1"/>
                </a:solidFill>
                <a:ea typeface="Times New Roman" pitchFamily="28" charset="0"/>
              </a:rPr>
              <a:t>the interest rate by which the investor discounts </a:t>
            </a:r>
            <a:r>
              <a:rPr lang="en-US" sz="2800" dirty="0" smtClean="0">
                <a:solidFill>
                  <a:schemeClr val="tx1"/>
                </a:solidFill>
                <a:ea typeface="Times New Roman" pitchFamily="28" charset="0"/>
              </a:rPr>
              <a:t/>
            </a:r>
            <a:br>
              <a:rPr lang="en-US" sz="2800" dirty="0" smtClean="0">
                <a:solidFill>
                  <a:schemeClr val="tx1"/>
                </a:solidFill>
                <a:ea typeface="Times New Roman" pitchFamily="28" charset="0"/>
              </a:rPr>
            </a:br>
            <a:r>
              <a:rPr lang="en-US" sz="2800" dirty="0" smtClean="0">
                <a:solidFill>
                  <a:schemeClr val="tx1"/>
                </a:solidFill>
                <a:ea typeface="Times New Roman" pitchFamily="28" charset="0"/>
              </a:rPr>
              <a:t>the </a:t>
            </a:r>
            <a:r>
              <a:rPr lang="en-US" sz="2800" dirty="0">
                <a:solidFill>
                  <a:schemeClr val="tx1"/>
                </a:solidFill>
                <a:ea typeface="Times New Roman" pitchFamily="28" charset="0"/>
              </a:rPr>
              <a:t>future income.</a:t>
            </a:r>
          </a:p>
        </p:txBody>
      </p:sp>
    </p:spTree>
    <p:extLst>
      <p:ext uri="{BB962C8B-B14F-4D97-AF65-F5344CB8AC3E}">
        <p14:creationId xmlns:p14="http://schemas.microsoft.com/office/powerpoint/2010/main" val="688142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233</TotalTime>
  <Words>922</Words>
  <Application>Microsoft Macintosh PowerPoint</Application>
  <PresentationFormat>On-screen Show (4:3)</PresentationFormat>
  <Paragraphs>111</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Times New Roman</vt:lpstr>
      <vt:lpstr>Arial</vt:lpstr>
      <vt:lpstr>15th edition TEMPLATE</vt:lpstr>
      <vt:lpstr>The Stock Market: Its Function, Performance, and Potential as an Investment Opportunity</vt:lpstr>
      <vt:lpstr>The Economic Functions of the Stock Market </vt:lpstr>
      <vt:lpstr>Stocks and Bonds</vt:lpstr>
      <vt:lpstr>Stocks and Bonds</vt:lpstr>
      <vt:lpstr>The Economic Functions  of the Stock Market</vt:lpstr>
      <vt:lpstr>Stock Market Performance: The Historical Record</vt:lpstr>
      <vt:lpstr>The Economics of the Stock Market</vt:lpstr>
      <vt:lpstr>The Interest Rate, the Value of Future Income, and Stock Prices</vt:lpstr>
      <vt:lpstr>Stock Prices</vt:lpstr>
      <vt:lpstr>Stock Prices</vt:lpstr>
      <vt:lpstr>Long-Term Government Bond Rate</vt:lpstr>
      <vt:lpstr>The Random Walk Theory of the Stock Market</vt:lpstr>
      <vt:lpstr>Random Walk Theory</vt:lpstr>
      <vt:lpstr>The Cyclically Adjusted Price to Earnings Ratio, 1900-2015</vt:lpstr>
      <vt:lpstr>How the Ordinary Investor Can Beat the Experts</vt:lpstr>
      <vt:lpstr>How the Ordinary Investor  Can Beat the Experts</vt:lpstr>
      <vt:lpstr>Stocks are Less Risky When  Held for a Lengthy Time Period</vt:lpstr>
      <vt:lpstr>The Advantages of  Indexed Mutual Funds</vt:lpstr>
      <vt:lpstr>Should You Invest in a Fund Because of its Past Performance?</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Stock Market:  Its Function, Performance, and Potential as an Investment Opportunity (15th ed.)</dc:title>
  <dc:subject>The Stock Market:  Its Function, Performance, and Potential as an Investment Opportunity (15th ed.)</dc:subject>
  <dc:creator>Dr. Chuck Skipton</dc:creator>
  <cp:lastModifiedBy>Joseph Connors</cp:lastModifiedBy>
  <cp:revision>57</cp:revision>
  <dcterms:created xsi:type="dcterms:W3CDTF">2013-12-17T18:08:03Z</dcterms:created>
  <dcterms:modified xsi:type="dcterms:W3CDTF">2016-12-27T22:44:19Z</dcterms:modified>
</cp:coreProperties>
</file>