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handoutMasterIdLst>
    <p:handoutMasterId r:id="rId29"/>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81" r:id="rId17"/>
    <p:sldId id="271" r:id="rId18"/>
    <p:sldId id="272" r:id="rId19"/>
    <p:sldId id="273" r:id="rId20"/>
    <p:sldId id="274" r:id="rId21"/>
    <p:sldId id="275" r:id="rId22"/>
    <p:sldId id="276" r:id="rId23"/>
    <p:sldId id="277" r:id="rId24"/>
    <p:sldId id="278" r:id="rId25"/>
    <p:sldId id="279" r:id="rId26"/>
    <p:sldId id="280"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93">
          <p15:clr>
            <a:srgbClr val="A4A3A4"/>
          </p15:clr>
        </p15:guide>
        <p15:guide id="2" pos="509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A7"/>
    <a:srgbClr val="FFCCCC"/>
    <a:srgbClr val="F1F1E3"/>
    <a:srgbClr val="F4F6EE"/>
    <a:srgbClr val="E9EDDF"/>
    <a:srgbClr val="EFE5BB"/>
    <a:srgbClr val="E2DEEE"/>
    <a:srgbClr val="32302A"/>
    <a:srgbClr val="515A61"/>
    <a:srgbClr val="444C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76" autoAdjust="0"/>
    <p:restoredTop sz="94666"/>
  </p:normalViewPr>
  <p:slideViewPr>
    <p:cSldViewPr snapToGrid="0" snapToObjects="1">
      <p:cViewPr varScale="1">
        <p:scale>
          <a:sx n="102" d="100"/>
          <a:sy n="102" d="100"/>
        </p:scale>
        <p:origin x="776" y="184"/>
      </p:cViewPr>
      <p:guideLst>
        <p:guide orient="horz" pos="593"/>
        <p:guide pos="5092"/>
      </p:guideLst>
    </p:cSldViewPr>
  </p:slideViewPr>
  <p:notesTextViewPr>
    <p:cViewPr>
      <p:scale>
        <a:sx n="100" d="100"/>
        <a:sy n="100" d="100"/>
      </p:scale>
      <p:origin x="0" y="0"/>
    </p:cViewPr>
  </p:notesTextViewPr>
  <p:sorterViewPr>
    <p:cViewPr>
      <p:scale>
        <a:sx n="176" d="100"/>
        <a:sy n="176" d="100"/>
      </p:scale>
      <p:origin x="0" y="0"/>
    </p:cViewPr>
  </p:sorterViewPr>
  <p:notesViewPr>
    <p:cSldViewPr snapToGrid="0" snapToObjects="1">
      <p:cViewPr varScale="1">
        <p:scale>
          <a:sx n="98" d="100"/>
          <a:sy n="98" d="100"/>
        </p:scale>
        <p:origin x="-350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CC59276-451D-43C9-813E-64E3A18F4843}" type="datetimeFigureOut">
              <a:rPr lang="en-US" smtClean="0"/>
              <a:pPr/>
              <a:t>12/27/16</a:t>
            </a:fld>
            <a:endParaRPr lang="en-US"/>
          </a:p>
        </p:txBody>
      </p:sp>
      <p:sp>
        <p:nvSpPr>
          <p:cNvPr id="4" name="Footer Placeholder 3"/>
          <p:cNvSpPr>
            <a:spLocks noGrp="1"/>
          </p:cNvSpPr>
          <p:nvPr>
            <p:ph type="ftr" sz="quarter" idx="2"/>
          </p:nvPr>
        </p:nvSpPr>
        <p:spPr>
          <a:xfrm>
            <a:off x="0" y="8685213"/>
            <a:ext cx="5420412" cy="457200"/>
          </a:xfrm>
          <a:prstGeom prst="rect">
            <a:avLst/>
          </a:prstGeom>
        </p:spPr>
        <p:txBody>
          <a:bodyPr vert="horz" lIns="91440" tIns="45720" rIns="91440" bIns="45720" rtlCol="0" anchor="b"/>
          <a:lstStyle>
            <a:lvl1pPr algn="l">
              <a:defRPr sz="1200"/>
            </a:lvl1pPr>
          </a:lstStyle>
          <a:p>
            <a:pPr>
              <a:defRPr/>
            </a:pPr>
            <a:r>
              <a:rPr lang="en-US" dirty="0" smtClean="0">
                <a:latin typeface="Times New Roman" pitchFamily="18" charset="0"/>
                <a:cs typeface="Times New Roman" pitchFamily="18" charset="0"/>
              </a:rPr>
              <a:t>Slides from “</a:t>
            </a:r>
            <a:r>
              <a:rPr lang="en-US" dirty="0">
                <a:latin typeface="Times New Roman" pitchFamily="18" charset="0"/>
                <a:cs typeface="Times New Roman" pitchFamily="18" charset="0"/>
              </a:rPr>
              <a:t>Private and Public Choice </a:t>
            </a:r>
            <a:r>
              <a:rPr lang="en-US" dirty="0" smtClean="0">
                <a:latin typeface="Times New Roman" pitchFamily="18" charset="0"/>
                <a:cs typeface="Times New Roman" pitchFamily="18" charset="0"/>
              </a:rPr>
              <a:t>15th </a:t>
            </a:r>
            <a:r>
              <a:rPr lang="en-US" dirty="0">
                <a:latin typeface="Times New Roman" pitchFamily="18" charset="0"/>
                <a:cs typeface="Times New Roman" pitchFamily="18" charset="0"/>
              </a:rPr>
              <a:t>ed.”</a:t>
            </a:r>
          </a:p>
          <a:p>
            <a:pPr>
              <a:defRPr/>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James </a:t>
            </a:r>
            <a:r>
              <a:rPr lang="en-US" dirty="0" err="1">
                <a:latin typeface="Times New Roman" pitchFamily="18" charset="0"/>
                <a:cs typeface="Times New Roman" pitchFamily="18" charset="0"/>
              </a:rPr>
              <a:t>Gwartney</a:t>
            </a:r>
            <a:r>
              <a:rPr lang="en-US" dirty="0">
                <a:latin typeface="Times New Roman" pitchFamily="18" charset="0"/>
                <a:cs typeface="Times New Roman" pitchFamily="18" charset="0"/>
              </a:rPr>
              <a:t>, Richard Stroup, Russell </a:t>
            </a:r>
            <a:r>
              <a:rPr lang="en-US" dirty="0" err="1">
                <a:latin typeface="Times New Roman" pitchFamily="18" charset="0"/>
                <a:cs typeface="Times New Roman" pitchFamily="18" charset="0"/>
              </a:rPr>
              <a:t>Sobel</a:t>
            </a:r>
            <a:r>
              <a:rPr lang="en-US" dirty="0">
                <a:latin typeface="Times New Roman" pitchFamily="18" charset="0"/>
                <a:cs typeface="Times New Roman" pitchFamily="18" charset="0"/>
              </a:rPr>
              <a:t>, &amp; David </a:t>
            </a:r>
            <a:r>
              <a:rPr lang="en-US" dirty="0" smtClean="0">
                <a:latin typeface="Times New Roman" pitchFamily="18" charset="0"/>
                <a:cs typeface="Times New Roman" pitchFamily="18" charset="0"/>
              </a:rPr>
              <a:t>Macpherson</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3"/>
          </p:nvPr>
        </p:nvSpPr>
        <p:spPr>
          <a:xfrm>
            <a:off x="5712643" y="8685213"/>
            <a:ext cx="1143770" cy="457200"/>
          </a:xfrm>
          <a:prstGeom prst="rect">
            <a:avLst/>
          </a:prstGeom>
        </p:spPr>
        <p:txBody>
          <a:bodyPr vert="horz" lIns="91440" tIns="45720" rIns="91440" bIns="45720" rtlCol="0" anchor="b"/>
          <a:lstStyle>
            <a:lvl1pPr algn="r">
              <a:defRPr sz="1200"/>
            </a:lvl1pPr>
          </a:lstStyle>
          <a:p>
            <a:fld id="{55368962-1D3C-40FF-9F8C-4139F6810C10}" type="slidenum">
              <a:rPr lang="en-US" smtClean="0"/>
              <a:pPr/>
              <a:t>‹#›</a:t>
            </a:fld>
            <a:endParaRPr lang="en-US"/>
          </a:p>
        </p:txBody>
      </p:sp>
      <p:sp>
        <p:nvSpPr>
          <p:cNvPr id="6" name="Rectangle 5"/>
          <p:cNvSpPr/>
          <p:nvPr/>
        </p:nvSpPr>
        <p:spPr>
          <a:xfrm>
            <a:off x="103695" y="8478431"/>
            <a:ext cx="6655324" cy="200055"/>
          </a:xfrm>
          <a:prstGeom prst="rect">
            <a:avLst/>
          </a:prstGeom>
        </p:spPr>
        <p:txBody>
          <a:bodyPr wrap="square">
            <a:spAutoFit/>
          </a:bodyPr>
          <a:lstStyle/>
          <a:p>
            <a:pPr algn="ctr">
              <a:defRPr/>
            </a:pPr>
            <a:r>
              <a:rPr kumimoji="0" lang="en-US" sz="700" b="1" i="1" dirty="0" smtClean="0">
                <a:solidFill>
                  <a:schemeClr val="tx1"/>
                </a:solidFill>
                <a:latin typeface="Times New Roman" pitchFamily="-110" charset="0"/>
              </a:rPr>
              <a:t>Copyright ©2012 </a:t>
            </a:r>
            <a:r>
              <a:rPr kumimoji="0" lang="en-US" sz="700" b="1" i="1" dirty="0" err="1" smtClean="0">
                <a:solidFill>
                  <a:schemeClr val="tx1"/>
                </a:solidFill>
                <a:latin typeface="Times New Roman" pitchFamily="-110" charset="0"/>
              </a:rPr>
              <a:t>Cengage</a:t>
            </a:r>
            <a:r>
              <a:rPr kumimoji="0" lang="en-US" sz="700" b="1" i="1" dirty="0" smtClean="0">
                <a:solidFill>
                  <a:schemeClr val="tx1"/>
                </a:solidFill>
                <a:latin typeface="Times New Roman" pitchFamily="-110" charset="0"/>
              </a:rPr>
              <a:t> Learning. All rights reserved. May not be scanned, copied or duplicated, or posted to a publicly accessible web site, in whole or in part.</a:t>
            </a:r>
            <a:endParaRPr kumimoji="0" lang="en-US" sz="700" b="1" i="1" dirty="0">
              <a:solidFill>
                <a:schemeClr val="tx1"/>
              </a:solidFill>
              <a:latin typeface="Times New Roman" pitchFamily="-110" charset="0"/>
            </a:endParaRPr>
          </a:p>
        </p:txBody>
      </p:sp>
    </p:spTree>
    <p:extLst>
      <p:ext uri="{BB962C8B-B14F-4D97-AF65-F5344CB8AC3E}">
        <p14:creationId xmlns:p14="http://schemas.microsoft.com/office/powerpoint/2010/main" val="1680146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CD4C36-653B-48C7-AF84-E47CA5954DE3}" type="datetimeFigureOut">
              <a:rPr lang="en-US" smtClean="0"/>
              <a:pPr/>
              <a:t>12/27/16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685213"/>
            <a:ext cx="5250731" cy="457200"/>
          </a:xfrm>
          <a:prstGeom prst="rect">
            <a:avLst/>
          </a:prstGeom>
        </p:spPr>
        <p:txBody>
          <a:bodyPr vert="horz" lIns="91440" tIns="45720" rIns="91440" bIns="45720" rtlCol="0" anchor="b"/>
          <a:lstStyle>
            <a:lvl1pPr algn="l">
              <a:defRPr sz="1000"/>
            </a:lvl1pPr>
          </a:lstStyle>
          <a:p>
            <a:pPr>
              <a:defRPr/>
            </a:pPr>
            <a:r>
              <a:rPr lang="en-US" dirty="0" smtClean="0">
                <a:latin typeface="Times New Roman" pitchFamily="18" charset="0"/>
                <a:cs typeface="Times New Roman" pitchFamily="18" charset="0"/>
              </a:rPr>
              <a:t>Notes for:   “Private and Public Choice 15th ed.”</a:t>
            </a:r>
          </a:p>
          <a:p>
            <a:pPr>
              <a:defRPr/>
            </a:pPr>
            <a:r>
              <a:rPr lang="en-US" sz="900" dirty="0" smtClean="0">
                <a:latin typeface="Times New Roman" pitchFamily="18" charset="0"/>
                <a:cs typeface="Times New Roman" pitchFamily="18" charset="0"/>
              </a:rPr>
              <a:t>                       James </a:t>
            </a:r>
            <a:r>
              <a:rPr lang="en-US" sz="900" dirty="0" err="1" smtClean="0">
                <a:latin typeface="Times New Roman" pitchFamily="18" charset="0"/>
                <a:cs typeface="Times New Roman" pitchFamily="18" charset="0"/>
              </a:rPr>
              <a:t>Gwartney</a:t>
            </a:r>
            <a:r>
              <a:rPr lang="en-US" sz="900" dirty="0" smtClean="0">
                <a:latin typeface="Times New Roman" pitchFamily="18" charset="0"/>
                <a:cs typeface="Times New Roman" pitchFamily="18" charset="0"/>
              </a:rPr>
              <a:t>, Richard Stroup, Russell </a:t>
            </a:r>
            <a:r>
              <a:rPr lang="en-US" sz="900" dirty="0" err="1" smtClean="0">
                <a:latin typeface="Times New Roman" pitchFamily="18" charset="0"/>
                <a:cs typeface="Times New Roman" pitchFamily="18" charset="0"/>
              </a:rPr>
              <a:t>Sobel</a:t>
            </a:r>
            <a:r>
              <a:rPr lang="en-US" sz="900" dirty="0" smtClean="0">
                <a:latin typeface="Times New Roman" pitchFamily="18" charset="0"/>
                <a:cs typeface="Times New Roman" pitchFamily="18" charset="0"/>
              </a:rPr>
              <a:t>, &amp; David Macpherson</a:t>
            </a:r>
            <a:endParaRPr lang="en-US" sz="900" dirty="0">
              <a:latin typeface="Times New Roman" pitchFamily="18" charset="0"/>
              <a:cs typeface="Times New Roman" pitchFamily="18" charset="0"/>
            </a:endParaRPr>
          </a:p>
        </p:txBody>
      </p:sp>
      <p:sp>
        <p:nvSpPr>
          <p:cNvPr id="7" name="Slide Number Placeholder 6"/>
          <p:cNvSpPr>
            <a:spLocks noGrp="1"/>
          </p:cNvSpPr>
          <p:nvPr>
            <p:ph type="sldNum" sz="quarter" idx="5"/>
          </p:nvPr>
        </p:nvSpPr>
        <p:spPr>
          <a:xfrm>
            <a:off x="5714999" y="8685213"/>
            <a:ext cx="1141413" cy="457200"/>
          </a:xfrm>
          <a:prstGeom prst="rect">
            <a:avLst/>
          </a:prstGeom>
        </p:spPr>
        <p:txBody>
          <a:bodyPr vert="horz" lIns="91440" tIns="45720" rIns="91440" bIns="45720" rtlCol="0" anchor="b"/>
          <a:lstStyle>
            <a:lvl1pPr algn="r">
              <a:defRPr sz="1200"/>
            </a:lvl1pPr>
          </a:lstStyle>
          <a:p>
            <a:fld id="{807D8D62-E453-4738-A912-78A33588ECDD}" type="slidenum">
              <a:rPr lang="en-US" smtClean="0"/>
              <a:pPr/>
              <a:t>‹#›</a:t>
            </a:fld>
            <a:endParaRPr lang="en-US"/>
          </a:p>
        </p:txBody>
      </p:sp>
      <p:sp>
        <p:nvSpPr>
          <p:cNvPr id="8" name="Rectangle 7"/>
          <p:cNvSpPr/>
          <p:nvPr/>
        </p:nvSpPr>
        <p:spPr>
          <a:xfrm>
            <a:off x="103695" y="8572701"/>
            <a:ext cx="6655324" cy="200055"/>
          </a:xfrm>
          <a:prstGeom prst="rect">
            <a:avLst/>
          </a:prstGeom>
        </p:spPr>
        <p:txBody>
          <a:bodyPr wrap="square">
            <a:spAutoFit/>
          </a:bodyPr>
          <a:lstStyle/>
          <a:p>
            <a:pPr algn="ctr">
              <a:defRPr/>
            </a:pPr>
            <a:r>
              <a:rPr kumimoji="0" lang="en-US" sz="700" b="1" i="1" dirty="0" smtClean="0">
                <a:solidFill>
                  <a:schemeClr val="tx1"/>
                </a:solidFill>
                <a:latin typeface="Times New Roman" pitchFamily="-110" charset="0"/>
              </a:rPr>
              <a:t>Copyright ©2012 </a:t>
            </a:r>
            <a:r>
              <a:rPr kumimoji="0" lang="en-US" sz="700" b="1" i="1" dirty="0" err="1" smtClean="0">
                <a:solidFill>
                  <a:schemeClr val="tx1"/>
                </a:solidFill>
                <a:latin typeface="Times New Roman" pitchFamily="-110" charset="0"/>
              </a:rPr>
              <a:t>Cengage</a:t>
            </a:r>
            <a:r>
              <a:rPr kumimoji="0" lang="en-US" sz="700" b="1" i="1" dirty="0" smtClean="0">
                <a:solidFill>
                  <a:schemeClr val="tx1"/>
                </a:solidFill>
                <a:latin typeface="Times New Roman" pitchFamily="-110" charset="0"/>
              </a:rPr>
              <a:t> Learning. All rights reserved. May not be scanned, copied or duplicated, or posted to a publicly accessible web site, in whole or in part.</a:t>
            </a:r>
            <a:endParaRPr kumimoji="0" lang="en-US" sz="700" b="1" i="1" dirty="0">
              <a:solidFill>
                <a:schemeClr val="tx1"/>
              </a:solidFill>
              <a:latin typeface="Times New Roman" pitchFamily="-110" charset="0"/>
            </a:endParaRPr>
          </a:p>
        </p:txBody>
      </p:sp>
    </p:spTree>
    <p:extLst>
      <p:ext uri="{BB962C8B-B14F-4D97-AF65-F5344CB8AC3E}">
        <p14:creationId xmlns:p14="http://schemas.microsoft.com/office/powerpoint/2010/main" val="45374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7D8D62-E453-4738-A912-78A33588ECDD}" type="slidenum">
              <a:rPr lang="en-US" smtClean="0"/>
              <a:pPr/>
              <a:t>4</a:t>
            </a:fld>
            <a:endParaRPr lang="en-US"/>
          </a:p>
        </p:txBody>
      </p:sp>
    </p:spTree>
    <p:extLst>
      <p:ext uri="{BB962C8B-B14F-4D97-AF65-F5344CB8AC3E}">
        <p14:creationId xmlns:p14="http://schemas.microsoft.com/office/powerpoint/2010/main" val="3722583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7D8D62-E453-4738-A912-78A33588ECDD}" type="slidenum">
              <a:rPr lang="en-US" smtClean="0"/>
              <a:pPr/>
              <a:t>6</a:t>
            </a:fld>
            <a:endParaRPr lang="en-US"/>
          </a:p>
        </p:txBody>
      </p:sp>
    </p:spTree>
    <p:extLst>
      <p:ext uri="{BB962C8B-B14F-4D97-AF65-F5344CB8AC3E}">
        <p14:creationId xmlns:p14="http://schemas.microsoft.com/office/powerpoint/2010/main" val="3722583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7D8D62-E453-4738-A912-78A33588ECDD}" type="slidenum">
              <a:rPr lang="en-US" smtClean="0"/>
              <a:pPr/>
              <a:t>7</a:t>
            </a:fld>
            <a:endParaRPr lang="en-US"/>
          </a:p>
        </p:txBody>
      </p:sp>
    </p:spTree>
    <p:extLst>
      <p:ext uri="{BB962C8B-B14F-4D97-AF65-F5344CB8AC3E}">
        <p14:creationId xmlns:p14="http://schemas.microsoft.com/office/powerpoint/2010/main" val="3722583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7D8D62-E453-4738-A912-78A33588ECDD}" type="slidenum">
              <a:rPr lang="en-US" smtClean="0"/>
              <a:pPr/>
              <a:t>15</a:t>
            </a:fld>
            <a:endParaRPr lang="en-US"/>
          </a:p>
        </p:txBody>
      </p:sp>
    </p:spTree>
    <p:extLst>
      <p:ext uri="{BB962C8B-B14F-4D97-AF65-F5344CB8AC3E}">
        <p14:creationId xmlns:p14="http://schemas.microsoft.com/office/powerpoint/2010/main" val="3722583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7D8D62-E453-4738-A912-78A33588ECDD}" type="slidenum">
              <a:rPr lang="en-US" smtClean="0"/>
              <a:pPr/>
              <a:t>18</a:t>
            </a:fld>
            <a:endParaRPr lang="en-US"/>
          </a:p>
        </p:txBody>
      </p:sp>
    </p:spTree>
    <p:extLst>
      <p:ext uri="{BB962C8B-B14F-4D97-AF65-F5344CB8AC3E}">
        <p14:creationId xmlns:p14="http://schemas.microsoft.com/office/powerpoint/2010/main" val="3722583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9" name="Picture 38"/>
          <p:cNvPicPr>
            <a:picLocks noChangeAspect="1"/>
          </p:cNvPicPr>
          <p:nvPr userDrawn="1"/>
        </p:nvPicPr>
        <p:blipFill rotWithShape="1">
          <a:blip r:embed="rId2">
            <a:extLst>
              <a:ext uri="{28A0092B-C50C-407E-A947-70E740481C1C}">
                <a14:useLocalDpi xmlns:a14="http://schemas.microsoft.com/office/drawing/2010/main" val="0"/>
              </a:ext>
            </a:extLst>
          </a:blip>
          <a:srcRect r="10344" b="34397"/>
          <a:stretch/>
        </p:blipFill>
        <p:spPr>
          <a:xfrm>
            <a:off x="150346" y="972920"/>
            <a:ext cx="8847434" cy="5638800"/>
          </a:xfrm>
          <a:prstGeom prst="rect">
            <a:avLst/>
          </a:prstGeom>
        </p:spPr>
      </p:pic>
      <p:grpSp>
        <p:nvGrpSpPr>
          <p:cNvPr id="40" name="Group 39"/>
          <p:cNvGrpSpPr/>
          <p:nvPr userDrawn="1"/>
        </p:nvGrpSpPr>
        <p:grpSpPr>
          <a:xfrm>
            <a:off x="681355" y="5638235"/>
            <a:ext cx="8010009" cy="871401"/>
            <a:chOff x="928495" y="5682125"/>
            <a:chExt cx="8010009" cy="871401"/>
          </a:xfrm>
        </p:grpSpPr>
        <p:sp>
          <p:nvSpPr>
            <p:cNvPr id="41" name="Rectangle 40"/>
            <p:cNvSpPr/>
            <p:nvPr userDrawn="1"/>
          </p:nvSpPr>
          <p:spPr>
            <a:xfrm>
              <a:off x="928495" y="5682126"/>
              <a:ext cx="7791223" cy="871400"/>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 Box 60"/>
            <p:cNvSpPr txBox="1">
              <a:spLocks noChangeArrowheads="1"/>
            </p:cNvSpPr>
            <p:nvPr userDrawn="1"/>
          </p:nvSpPr>
          <p:spPr bwMode="auto">
            <a:xfrm>
              <a:off x="928495" y="5682125"/>
              <a:ext cx="7476978" cy="584775"/>
            </a:xfrm>
            <a:prstGeom prst="rect">
              <a:avLst/>
            </a:prstGeom>
            <a:noFill/>
            <a:ln w="9525">
              <a:noFill/>
              <a:miter lim="800000"/>
              <a:headEnd/>
              <a:tailEnd/>
            </a:ln>
          </p:spPr>
          <p:txBody>
            <a:bodyPr wrap="square">
              <a:prstTxWarp prst="textNoShape">
                <a:avLst/>
              </a:prstTxWarp>
              <a:spAutoFit/>
            </a:bodyPr>
            <a:lstStyle/>
            <a:p>
              <a:pPr>
                <a:defRPr/>
              </a:pPr>
              <a:r>
                <a:rPr kumimoji="0" lang="en-US" sz="1600" b="0" dirty="0">
                  <a:latin typeface="Calibri" panose="020F0502020204030204" pitchFamily="34" charset="0"/>
                  <a:cs typeface="Times New Roman" pitchFamily="18" charset="0"/>
                </a:rPr>
                <a:t>To </a:t>
              </a:r>
              <a:r>
                <a:rPr kumimoji="0" lang="en-US" sz="1600" b="0" dirty="0" smtClean="0">
                  <a:latin typeface="Calibri" panose="020F0502020204030204" pitchFamily="34" charset="0"/>
                  <a:cs typeface="Times New Roman" pitchFamily="18" charset="0"/>
                </a:rPr>
                <a:t>Accompany: </a:t>
              </a:r>
              <a:r>
                <a:rPr kumimoji="0" lang="en-US" sz="1600" b="0" dirty="0">
                  <a:latin typeface="Calibri" panose="020F0502020204030204" pitchFamily="34" charset="0"/>
                  <a:cs typeface="Times New Roman" pitchFamily="18" charset="0"/>
                </a:rPr>
                <a:t>“</a:t>
              </a:r>
              <a:r>
                <a:rPr kumimoji="0" lang="en-US" sz="1600" b="1" i="1" dirty="0">
                  <a:latin typeface="Calibri" panose="020F0502020204030204" pitchFamily="34" charset="0"/>
                  <a:cs typeface="Times New Roman" pitchFamily="18" charset="0"/>
                </a:rPr>
                <a:t>Economics: </a:t>
              </a:r>
              <a:r>
                <a:rPr kumimoji="0" lang="en-US" sz="1600" b="1" i="1" dirty="0" smtClean="0">
                  <a:latin typeface="Calibri" panose="020F0502020204030204" pitchFamily="34" charset="0"/>
                  <a:cs typeface="Times New Roman" pitchFamily="18" charset="0"/>
                </a:rPr>
                <a:t>Private </a:t>
              </a:r>
              <a:r>
                <a:rPr kumimoji="0" lang="en-US" sz="1600" b="1" i="1" dirty="0">
                  <a:latin typeface="Calibri" panose="020F0502020204030204" pitchFamily="34" charset="0"/>
                  <a:cs typeface="Times New Roman" pitchFamily="18" charset="0"/>
                </a:rPr>
                <a:t>and Public </a:t>
              </a:r>
              <a:r>
                <a:rPr kumimoji="0" lang="en-US" sz="1600" b="1" i="1" dirty="0" smtClean="0">
                  <a:latin typeface="Calibri" panose="020F0502020204030204" pitchFamily="34" charset="0"/>
                  <a:cs typeface="Times New Roman" pitchFamily="18" charset="0"/>
                </a:rPr>
                <a:t>Choice, 16th </a:t>
              </a:r>
              <a:r>
                <a:rPr kumimoji="0" lang="en-US" sz="1600" b="1" i="1" dirty="0">
                  <a:latin typeface="Calibri" panose="020F0502020204030204" pitchFamily="34" charset="0"/>
                  <a:cs typeface="Times New Roman" pitchFamily="18" charset="0"/>
                </a:rPr>
                <a:t>ed.</a:t>
              </a:r>
              <a:r>
                <a:rPr kumimoji="0" lang="en-US" sz="1600" b="0" dirty="0">
                  <a:latin typeface="Calibri" panose="020F0502020204030204" pitchFamily="34" charset="0"/>
                  <a:cs typeface="Times New Roman" pitchFamily="18" charset="0"/>
                </a:rPr>
                <a:t>”</a:t>
              </a:r>
            </a:p>
            <a:p>
              <a:pPr>
                <a:defRPr/>
              </a:pPr>
              <a:r>
                <a:rPr kumimoji="0" lang="en-US" sz="1600" b="0" dirty="0" smtClean="0">
                  <a:latin typeface="Calibri" panose="020F0502020204030204" pitchFamily="34" charset="0"/>
                  <a:cs typeface="Times New Roman" pitchFamily="18" charset="0"/>
                </a:rPr>
                <a:t>                            James </a:t>
              </a:r>
              <a:r>
                <a:rPr kumimoji="0" lang="en-US" sz="1600" b="0" dirty="0" err="1">
                  <a:latin typeface="Calibri" panose="020F0502020204030204" pitchFamily="34" charset="0"/>
                  <a:cs typeface="Times New Roman" pitchFamily="18" charset="0"/>
                </a:rPr>
                <a:t>Gwartney</a:t>
              </a:r>
              <a:r>
                <a:rPr kumimoji="0" lang="en-US" sz="1600" b="0" dirty="0">
                  <a:latin typeface="Calibri" panose="020F0502020204030204" pitchFamily="34" charset="0"/>
                  <a:cs typeface="Times New Roman" pitchFamily="18" charset="0"/>
                </a:rPr>
                <a:t>, Richard Stroup, Russell </a:t>
              </a:r>
              <a:r>
                <a:rPr kumimoji="0" lang="en-US" sz="1600" b="0" dirty="0" err="1">
                  <a:latin typeface="Calibri" panose="020F0502020204030204" pitchFamily="34" charset="0"/>
                  <a:cs typeface="Times New Roman" pitchFamily="18" charset="0"/>
                </a:rPr>
                <a:t>Sobel</a:t>
              </a:r>
              <a:r>
                <a:rPr kumimoji="0" lang="en-US" sz="1600" b="0" dirty="0">
                  <a:latin typeface="Calibri" panose="020F0502020204030204" pitchFamily="34" charset="0"/>
                  <a:cs typeface="Times New Roman" pitchFamily="18" charset="0"/>
                </a:rPr>
                <a:t>, &amp; David Macpherson</a:t>
              </a:r>
            </a:p>
          </p:txBody>
        </p:sp>
        <p:sp>
          <p:nvSpPr>
            <p:cNvPr id="43" name="Text Box 61"/>
            <p:cNvSpPr txBox="1">
              <a:spLocks noChangeArrowheads="1"/>
            </p:cNvSpPr>
            <p:nvPr userDrawn="1"/>
          </p:nvSpPr>
          <p:spPr bwMode="auto">
            <a:xfrm>
              <a:off x="939327" y="6214971"/>
              <a:ext cx="7999177" cy="338554"/>
            </a:xfrm>
            <a:prstGeom prst="rect">
              <a:avLst/>
            </a:prstGeom>
            <a:noFill/>
            <a:ln w="9525">
              <a:noFill/>
              <a:miter lim="800000"/>
              <a:headEnd/>
              <a:tailEnd/>
            </a:ln>
          </p:spPr>
          <p:txBody>
            <a:bodyPr wrap="none">
              <a:prstTxWarp prst="textNoShape">
                <a:avLst/>
              </a:prstTxWarp>
              <a:spAutoFit/>
            </a:bodyPr>
            <a:lstStyle/>
            <a:p>
              <a:pPr>
                <a:defRPr/>
              </a:pPr>
              <a:r>
                <a:rPr kumimoji="0" lang="en-US" sz="1600" b="0" dirty="0">
                  <a:latin typeface="Calibri" panose="020F0502020204030204" pitchFamily="34" charset="0"/>
                  <a:cs typeface="Times New Roman" pitchFamily="18" charset="0"/>
                </a:rPr>
                <a:t>Slides </a:t>
              </a:r>
              <a:r>
                <a:rPr kumimoji="0" lang="en-US" sz="1600" b="0" dirty="0" smtClean="0">
                  <a:latin typeface="Calibri" panose="020F0502020204030204" pitchFamily="34" charset="0"/>
                  <a:cs typeface="Times New Roman" pitchFamily="18" charset="0"/>
                </a:rPr>
                <a:t>prepared by Joseph Connors with the assistance</a:t>
              </a:r>
              <a:r>
                <a:rPr kumimoji="0" lang="en-US" sz="1600" b="0" baseline="0" dirty="0" smtClean="0">
                  <a:latin typeface="Calibri" panose="020F0502020204030204" pitchFamily="34" charset="0"/>
                  <a:cs typeface="Times New Roman" pitchFamily="18" charset="0"/>
                </a:rPr>
                <a:t> of </a:t>
              </a:r>
              <a:r>
                <a:rPr kumimoji="0" lang="en-US" sz="1600" b="0" dirty="0" smtClean="0">
                  <a:latin typeface="Calibri" panose="020F0502020204030204" pitchFamily="34" charset="0"/>
                  <a:cs typeface="Times New Roman" pitchFamily="18" charset="0"/>
                </a:rPr>
                <a:t>Charles Skipton &amp; James </a:t>
              </a:r>
              <a:r>
                <a:rPr kumimoji="0" lang="en-US" sz="1600" b="0" dirty="0" err="1" smtClean="0">
                  <a:latin typeface="Calibri" panose="020F0502020204030204" pitchFamily="34" charset="0"/>
                  <a:cs typeface="Times New Roman" pitchFamily="18" charset="0"/>
                </a:rPr>
                <a:t>Gwartney</a:t>
              </a:r>
              <a:endParaRPr kumimoji="0" lang="en-US" sz="1600" b="0" dirty="0">
                <a:latin typeface="Calibri" panose="020F0502020204030204" pitchFamily="34" charset="0"/>
                <a:cs typeface="Times New Roman" pitchFamily="18" charset="0"/>
              </a:endParaRPr>
            </a:p>
          </p:txBody>
        </p:sp>
      </p:grpSp>
      <p:grpSp>
        <p:nvGrpSpPr>
          <p:cNvPr id="44" name="Group 43"/>
          <p:cNvGrpSpPr/>
          <p:nvPr userDrawn="1"/>
        </p:nvGrpSpPr>
        <p:grpSpPr>
          <a:xfrm>
            <a:off x="2435956" y="55169"/>
            <a:ext cx="4191614" cy="2154873"/>
            <a:chOff x="2435956" y="55169"/>
            <a:chExt cx="4191614" cy="2154873"/>
          </a:xfrm>
        </p:grpSpPr>
        <p:grpSp>
          <p:nvGrpSpPr>
            <p:cNvPr id="45" name="Group 44"/>
            <p:cNvGrpSpPr/>
            <p:nvPr userDrawn="1"/>
          </p:nvGrpSpPr>
          <p:grpSpPr>
            <a:xfrm>
              <a:off x="2435956" y="55169"/>
              <a:ext cx="4191614" cy="2154873"/>
              <a:chOff x="997268" y="152400"/>
              <a:chExt cx="7392352" cy="3657600"/>
            </a:xfrm>
          </p:grpSpPr>
          <p:sp>
            <p:nvSpPr>
              <p:cNvPr id="48" name="Rectangle 47"/>
              <p:cNvSpPr/>
              <p:nvPr/>
            </p:nvSpPr>
            <p:spPr>
              <a:xfrm>
                <a:off x="997268" y="152400"/>
                <a:ext cx="7392352"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34513"/>
              <a:stretch/>
            </p:blipFill>
            <p:spPr bwMode="auto">
              <a:xfrm>
                <a:off x="1142998" y="228600"/>
                <a:ext cx="7134225" cy="2027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 name="TextBox 49"/>
              <p:cNvSpPr txBox="1"/>
              <p:nvPr/>
            </p:nvSpPr>
            <p:spPr>
              <a:xfrm>
                <a:off x="1799283" y="3242546"/>
                <a:ext cx="5706192" cy="501236"/>
              </a:xfrm>
              <a:prstGeom prst="rect">
                <a:avLst/>
              </a:prstGeom>
              <a:noFill/>
            </p:spPr>
            <p:txBody>
              <a:bodyPr wrap="none" rtlCol="0">
                <a:spAutoFit/>
              </a:bodyPr>
              <a:lstStyle/>
              <a:p>
                <a:r>
                  <a:rPr lang="en-US" sz="1300" dirty="0" smtClean="0"/>
                  <a:t>GWARTNEY – STROUP – SOBEL – MACPHERSON</a:t>
                </a:r>
              </a:p>
            </p:txBody>
          </p:sp>
          <p:cxnSp>
            <p:nvCxnSpPr>
              <p:cNvPr id="51" name="Straight Connector 50"/>
              <p:cNvCxnSpPr/>
              <p:nvPr/>
            </p:nvCxnSpPr>
            <p:spPr>
              <a:xfrm>
                <a:off x="1945636" y="3230880"/>
                <a:ext cx="569572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6" name="TextBox 45"/>
            <p:cNvSpPr txBox="1"/>
            <p:nvPr userDrawn="1"/>
          </p:nvSpPr>
          <p:spPr>
            <a:xfrm>
              <a:off x="4168409" y="1581036"/>
              <a:ext cx="801823" cy="230832"/>
            </a:xfrm>
            <a:prstGeom prst="rect">
              <a:avLst/>
            </a:prstGeom>
            <a:noFill/>
          </p:spPr>
          <p:txBody>
            <a:bodyPr wrap="none" rtlCol="0">
              <a:spAutoFit/>
            </a:bodyPr>
            <a:lstStyle/>
            <a:p>
              <a:r>
                <a:rPr lang="en-US" sz="900" b="0" i="0" dirty="0" smtClean="0">
                  <a:solidFill>
                    <a:srgbClr val="863334"/>
                  </a:solidFill>
                  <a:latin typeface="Calibri" charset="0"/>
                  <a:ea typeface="Calibri" charset="0"/>
                  <a:cs typeface="Calibri" charset="0"/>
                </a:rPr>
                <a:t>16</a:t>
              </a:r>
              <a:r>
                <a:rPr lang="en-US" sz="900" b="0" i="0" baseline="30000" dirty="0" smtClean="0">
                  <a:solidFill>
                    <a:srgbClr val="863334"/>
                  </a:solidFill>
                  <a:latin typeface="Calibri" charset="0"/>
                  <a:ea typeface="Calibri" charset="0"/>
                  <a:cs typeface="Calibri" charset="0"/>
                </a:rPr>
                <a:t>TH</a:t>
              </a:r>
              <a:r>
                <a:rPr lang="en-US" sz="900" b="0" i="0" baseline="0" dirty="0" smtClean="0">
                  <a:solidFill>
                    <a:srgbClr val="863334"/>
                  </a:solidFill>
                  <a:latin typeface="Calibri" charset="0"/>
                  <a:ea typeface="Calibri" charset="0"/>
                  <a:cs typeface="Calibri" charset="0"/>
                </a:rPr>
                <a:t> EDITION</a:t>
              </a:r>
              <a:endParaRPr lang="en-US" sz="900" b="0" i="0" dirty="0">
                <a:solidFill>
                  <a:srgbClr val="863334"/>
                </a:solidFill>
                <a:latin typeface="Calibri" charset="0"/>
                <a:ea typeface="Calibri" charset="0"/>
                <a:cs typeface="Calibri" charset="0"/>
              </a:endParaRPr>
            </a:p>
          </p:txBody>
        </p:sp>
        <p:sp>
          <p:nvSpPr>
            <p:cNvPr id="47" name="TextBox 46"/>
            <p:cNvSpPr txBox="1"/>
            <p:nvPr userDrawn="1"/>
          </p:nvSpPr>
          <p:spPr>
            <a:xfrm>
              <a:off x="3346707" y="1286251"/>
              <a:ext cx="2454711" cy="323165"/>
            </a:xfrm>
            <a:prstGeom prst="rect">
              <a:avLst/>
            </a:prstGeom>
            <a:noFill/>
          </p:spPr>
          <p:txBody>
            <a:bodyPr wrap="none" rtlCol="0">
              <a:spAutoFit/>
            </a:bodyPr>
            <a:lstStyle/>
            <a:p>
              <a:r>
                <a:rPr lang="en-US" sz="1500" b="0" i="0" dirty="0" smtClean="0">
                  <a:solidFill>
                    <a:srgbClr val="863334"/>
                  </a:solidFill>
                  <a:latin typeface="Calibri" charset="0"/>
                  <a:ea typeface="Calibri" charset="0"/>
                  <a:cs typeface="Calibri" charset="0"/>
                </a:rPr>
                <a:t>PRIVATE AND PUBLIC CHOICE</a:t>
              </a:r>
              <a:endParaRPr lang="en-US" sz="1500" b="0" i="0" dirty="0">
                <a:solidFill>
                  <a:srgbClr val="863334"/>
                </a:solidFill>
                <a:latin typeface="Calibri" charset="0"/>
                <a:ea typeface="Calibri" charset="0"/>
                <a:cs typeface="Calibri" charset="0"/>
              </a:endParaRPr>
            </a:p>
          </p:txBody>
        </p:sp>
      </p:grpSp>
      <p:sp>
        <p:nvSpPr>
          <p:cNvPr id="52" name="Title Placeholder 1"/>
          <p:cNvSpPr>
            <a:spLocks noGrp="1"/>
          </p:cNvSpPr>
          <p:nvPr>
            <p:ph type="title"/>
          </p:nvPr>
        </p:nvSpPr>
        <p:spPr>
          <a:xfrm>
            <a:off x="360894" y="2750508"/>
            <a:ext cx="8358824" cy="572272"/>
          </a:xfrm>
          <a:prstGeom prst="rect">
            <a:avLst/>
          </a:prstGeom>
        </p:spPr>
        <p:txBody>
          <a:bodyPr vert="horz" lIns="91440" tIns="45720" rIns="91440" bIns="45720" rtlCol="0" anchor="ctr">
            <a:normAutofit/>
          </a:bodyPr>
          <a:lstStyle>
            <a:lvl1pPr algn="l">
              <a:defRPr baseline="0">
                <a:solidFill>
                  <a:schemeClr val="bg1"/>
                </a:solidFill>
                <a:latin typeface="Calibri" panose="020F0502020204030204" pitchFamily="34" charset="0"/>
              </a:defRPr>
            </a:lvl1pPr>
          </a:lstStyle>
          <a:p>
            <a:r>
              <a:rPr lang="en-US" smtClean="0"/>
              <a:t>Click to edit Master title style</a:t>
            </a:r>
            <a:endParaRPr lang="en-US" dirty="0"/>
          </a:p>
        </p:txBody>
      </p:sp>
      <p:sp>
        <p:nvSpPr>
          <p:cNvPr id="53" name="Line 59"/>
          <p:cNvSpPr>
            <a:spLocks noChangeShapeType="1"/>
          </p:cNvSpPr>
          <p:nvPr userDrawn="1"/>
        </p:nvSpPr>
        <p:spPr bwMode="auto">
          <a:xfrm>
            <a:off x="382390" y="3367907"/>
            <a:ext cx="8337328" cy="0"/>
          </a:xfrm>
          <a:prstGeom prst="line">
            <a:avLst/>
          </a:prstGeom>
          <a:noFill/>
          <a:ln w="28575">
            <a:solidFill>
              <a:schemeClr val="tx1"/>
            </a:solidFill>
            <a:round/>
            <a:headEnd/>
            <a:tailEnd/>
          </a:ln>
        </p:spPr>
        <p:txBody>
          <a:bodyPr wrap="none" anchor="ctr">
            <a:prstTxWarp prst="textNoShape">
              <a:avLst/>
            </a:prstTxWarp>
          </a:bodyPr>
          <a:lstStyle/>
          <a:p>
            <a:pPr>
              <a:defRPr/>
            </a:pPr>
            <a:endParaRPr lang="en-US" sz="2000">
              <a:latin typeface="Calibri" panose="020F0502020204030204" pitchFamily="34" charset="0"/>
            </a:endParaRPr>
          </a:p>
        </p:txBody>
      </p:sp>
      <p:sp>
        <p:nvSpPr>
          <p:cNvPr id="54" name="Text Box 65"/>
          <p:cNvSpPr txBox="1">
            <a:spLocks noChangeArrowheads="1"/>
          </p:cNvSpPr>
          <p:nvPr userDrawn="1"/>
        </p:nvSpPr>
        <p:spPr bwMode="auto">
          <a:xfrm>
            <a:off x="441574" y="3405975"/>
            <a:ext cx="2541145"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i="1" dirty="0">
                <a:solidFill>
                  <a:schemeClr val="bg1"/>
                </a:solidFill>
                <a:latin typeface="Calibri" panose="020F0502020204030204" pitchFamily="34" charset="0"/>
              </a:rPr>
              <a:t>Full Length</a:t>
            </a:r>
            <a:r>
              <a:rPr kumimoji="0" lang="en-US" sz="2400" b="0" dirty="0">
                <a:solidFill>
                  <a:schemeClr val="bg1"/>
                </a:solidFill>
                <a:latin typeface="Calibri" panose="020F0502020204030204" pitchFamily="34" charset="0"/>
              </a:rPr>
              <a:t> Text </a:t>
            </a:r>
            <a:r>
              <a:rPr kumimoji="0" lang="en-US" sz="2400" b="0" dirty="0">
                <a:solidFill>
                  <a:schemeClr val="bg1"/>
                </a:solidFill>
                <a:latin typeface="Calibri" panose="020F0502020204030204" pitchFamily="34" charset="0"/>
                <a:ea typeface="Times New Roman" pitchFamily="-110" charset="0"/>
                <a:cs typeface="Times New Roman" pitchFamily="-110" charset="0"/>
              </a:rPr>
              <a:t>—</a:t>
            </a:r>
            <a:r>
              <a:rPr kumimoji="0" lang="en-US" sz="2400" b="0" dirty="0">
                <a:solidFill>
                  <a:schemeClr val="bg1"/>
                </a:solidFill>
                <a:latin typeface="Calibri" panose="020F0502020204030204" pitchFamily="34" charset="0"/>
              </a:rPr>
              <a:t> </a:t>
            </a:r>
          </a:p>
        </p:txBody>
      </p:sp>
      <p:sp>
        <p:nvSpPr>
          <p:cNvPr id="55" name="Text Box 66"/>
          <p:cNvSpPr txBox="1">
            <a:spLocks noChangeArrowheads="1"/>
          </p:cNvSpPr>
          <p:nvPr userDrawn="1"/>
        </p:nvSpPr>
        <p:spPr bwMode="auto">
          <a:xfrm>
            <a:off x="444749" y="3794165"/>
            <a:ext cx="2543581" cy="461665"/>
          </a:xfrm>
          <a:prstGeom prst="rect">
            <a:avLst/>
          </a:prstGeom>
          <a:noFill/>
          <a:ln w="9525">
            <a:noFill/>
            <a:miter lim="800000"/>
            <a:headEnd/>
            <a:tailEnd/>
          </a:ln>
        </p:spPr>
        <p:txBody>
          <a:bodyPr wrap="none">
            <a:prstTxWarp prst="textNoShape">
              <a:avLst/>
            </a:prstTxWarp>
            <a:spAutoFit/>
          </a:bodyPr>
          <a:lstStyle/>
          <a:p>
            <a:pPr>
              <a:defRPr/>
            </a:pPr>
            <a:r>
              <a:rPr kumimoji="0" lang="en-US" sz="2400" i="1">
                <a:solidFill>
                  <a:schemeClr val="bg1"/>
                </a:solidFill>
                <a:latin typeface="Calibri" panose="020F0502020204030204" pitchFamily="34" charset="0"/>
              </a:rPr>
              <a:t>Micro Only</a:t>
            </a:r>
            <a:r>
              <a:rPr kumimoji="0" lang="en-US" sz="2400" b="0">
                <a:solidFill>
                  <a:schemeClr val="bg1"/>
                </a:solidFill>
                <a:latin typeface="Calibri" panose="020F0502020204030204" pitchFamily="34" charset="0"/>
              </a:rPr>
              <a:t>  </a:t>
            </a:r>
            <a:r>
              <a:rPr kumimoji="0" lang="en-US" sz="2400">
                <a:solidFill>
                  <a:schemeClr val="bg1"/>
                </a:solidFill>
                <a:latin typeface="Calibri" panose="020F0502020204030204" pitchFamily="34" charset="0"/>
              </a:rPr>
              <a:t>Text</a:t>
            </a:r>
            <a:r>
              <a:rPr kumimoji="0" lang="en-US" sz="2400" b="0">
                <a:solidFill>
                  <a:schemeClr val="bg1"/>
                </a:solidFill>
                <a:latin typeface="Calibri" panose="020F0502020204030204" pitchFamily="34" charset="0"/>
              </a:rPr>
              <a:t> </a:t>
            </a:r>
            <a:r>
              <a:rPr kumimoji="0" lang="en-US" sz="2400" b="0">
                <a:solidFill>
                  <a:schemeClr val="bg1"/>
                </a:solidFill>
                <a:latin typeface="Calibri" panose="020F0502020204030204" pitchFamily="34" charset="0"/>
                <a:ea typeface="Times New Roman" pitchFamily="-110" charset="0"/>
                <a:cs typeface="Times New Roman" pitchFamily="-110" charset="0"/>
              </a:rPr>
              <a:t>—</a:t>
            </a:r>
          </a:p>
        </p:txBody>
      </p:sp>
      <p:sp>
        <p:nvSpPr>
          <p:cNvPr id="56" name="Text Box 67"/>
          <p:cNvSpPr txBox="1">
            <a:spLocks noChangeArrowheads="1"/>
          </p:cNvSpPr>
          <p:nvPr userDrawn="1"/>
        </p:nvSpPr>
        <p:spPr bwMode="auto">
          <a:xfrm>
            <a:off x="2869663" y="3404388"/>
            <a:ext cx="1000402"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dirty="0">
                <a:solidFill>
                  <a:schemeClr val="bg1"/>
                </a:solidFill>
                <a:latin typeface="Calibri" panose="020F0502020204030204" pitchFamily="34" charset="0"/>
              </a:rPr>
              <a:t>Part</a:t>
            </a:r>
            <a:r>
              <a:rPr kumimoji="0" lang="en-US" sz="2400" b="0" dirty="0" smtClean="0">
                <a:solidFill>
                  <a:schemeClr val="bg1"/>
                </a:solidFill>
                <a:latin typeface="Calibri" panose="020F0502020204030204" pitchFamily="34" charset="0"/>
              </a:rPr>
              <a:t>: 6</a:t>
            </a:r>
            <a:endParaRPr kumimoji="0" lang="en-US" sz="2400" b="0" dirty="0">
              <a:solidFill>
                <a:schemeClr val="bg1"/>
              </a:solidFill>
              <a:latin typeface="Calibri" panose="020F0502020204030204" pitchFamily="34" charset="0"/>
            </a:endParaRPr>
          </a:p>
        </p:txBody>
      </p:sp>
      <p:sp>
        <p:nvSpPr>
          <p:cNvPr id="57" name="Text Box 68"/>
          <p:cNvSpPr txBox="1">
            <a:spLocks noChangeArrowheads="1"/>
          </p:cNvSpPr>
          <p:nvPr userDrawn="1"/>
        </p:nvSpPr>
        <p:spPr bwMode="auto">
          <a:xfrm>
            <a:off x="2869663" y="3794165"/>
            <a:ext cx="1000402"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dirty="0">
                <a:solidFill>
                  <a:schemeClr val="bg1"/>
                </a:solidFill>
                <a:latin typeface="Calibri" panose="020F0502020204030204" pitchFamily="34" charset="0"/>
              </a:rPr>
              <a:t>Part</a:t>
            </a:r>
            <a:r>
              <a:rPr kumimoji="0" lang="en-US" sz="2400" b="0" dirty="0" smtClean="0">
                <a:solidFill>
                  <a:schemeClr val="bg1"/>
                </a:solidFill>
                <a:latin typeface="Calibri" panose="020F0502020204030204" pitchFamily="34" charset="0"/>
              </a:rPr>
              <a:t>: 5</a:t>
            </a:r>
            <a:endParaRPr kumimoji="0" lang="en-US" sz="2400" b="0" dirty="0">
              <a:solidFill>
                <a:schemeClr val="bg1"/>
              </a:solidFill>
              <a:latin typeface="Calibri" panose="020F0502020204030204" pitchFamily="34" charset="0"/>
            </a:endParaRPr>
          </a:p>
        </p:txBody>
      </p:sp>
      <p:sp>
        <p:nvSpPr>
          <p:cNvPr id="58" name="Text Box 69"/>
          <p:cNvSpPr txBox="1">
            <a:spLocks noChangeArrowheads="1"/>
          </p:cNvSpPr>
          <p:nvPr userDrawn="1"/>
        </p:nvSpPr>
        <p:spPr bwMode="auto">
          <a:xfrm>
            <a:off x="4022372" y="3404388"/>
            <a:ext cx="2082814"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dirty="0" smtClean="0">
                <a:solidFill>
                  <a:schemeClr val="bg1"/>
                </a:solidFill>
                <a:latin typeface="Calibri" panose="020F0502020204030204" pitchFamily="34" charset="0"/>
              </a:rPr>
              <a:t>Special Topic: </a:t>
            </a:r>
            <a:r>
              <a:rPr kumimoji="0" lang="en-US" sz="2400" b="0" dirty="0" smtClean="0">
                <a:solidFill>
                  <a:schemeClr val="bg1"/>
                </a:solidFill>
                <a:latin typeface="Calibri" panose="020F0502020204030204" pitchFamily="34" charset="0"/>
              </a:rPr>
              <a:t>2</a:t>
            </a:r>
            <a:endParaRPr kumimoji="0" lang="en-US" sz="2400" b="0" dirty="0">
              <a:solidFill>
                <a:schemeClr val="bg1"/>
              </a:solidFill>
              <a:latin typeface="Calibri" panose="020F0502020204030204" pitchFamily="34" charset="0"/>
            </a:endParaRPr>
          </a:p>
        </p:txBody>
      </p:sp>
      <p:sp>
        <p:nvSpPr>
          <p:cNvPr id="59" name="Text Box 70"/>
          <p:cNvSpPr txBox="1">
            <a:spLocks noChangeArrowheads="1"/>
          </p:cNvSpPr>
          <p:nvPr userDrawn="1"/>
        </p:nvSpPr>
        <p:spPr bwMode="auto">
          <a:xfrm>
            <a:off x="4022372" y="3794165"/>
            <a:ext cx="2082814"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dirty="0" smtClean="0">
                <a:solidFill>
                  <a:schemeClr val="bg1"/>
                </a:solidFill>
                <a:latin typeface="Calibri" panose="020F0502020204030204" pitchFamily="34" charset="0"/>
              </a:rPr>
              <a:t>Special Topic: </a:t>
            </a:r>
            <a:r>
              <a:rPr kumimoji="0" lang="en-US" sz="2400" b="0" dirty="0" smtClean="0">
                <a:solidFill>
                  <a:schemeClr val="bg1"/>
                </a:solidFill>
                <a:latin typeface="Calibri" panose="020F0502020204030204" pitchFamily="34" charset="0"/>
              </a:rPr>
              <a:t>2</a:t>
            </a:r>
            <a:endParaRPr kumimoji="0" lang="en-US" sz="2400" b="0" dirty="0">
              <a:solidFill>
                <a:schemeClr val="bg1"/>
              </a:solidFill>
              <a:latin typeface="Calibri" panose="020F0502020204030204" pitchFamily="34" charset="0"/>
            </a:endParaRPr>
          </a:p>
        </p:txBody>
      </p:sp>
      <p:sp>
        <p:nvSpPr>
          <p:cNvPr id="60" name="Text Box 143"/>
          <p:cNvSpPr txBox="1">
            <a:spLocks noChangeArrowheads="1"/>
          </p:cNvSpPr>
          <p:nvPr userDrawn="1"/>
        </p:nvSpPr>
        <p:spPr bwMode="auto">
          <a:xfrm>
            <a:off x="436811" y="4190013"/>
            <a:ext cx="2562817" cy="461665"/>
          </a:xfrm>
          <a:prstGeom prst="rect">
            <a:avLst/>
          </a:prstGeom>
          <a:noFill/>
          <a:ln w="9525">
            <a:noFill/>
            <a:miter lim="800000"/>
            <a:headEnd/>
            <a:tailEnd/>
          </a:ln>
        </p:spPr>
        <p:txBody>
          <a:bodyPr wrap="none">
            <a:prstTxWarp prst="textNoShape">
              <a:avLst/>
            </a:prstTxWarp>
            <a:spAutoFit/>
          </a:bodyPr>
          <a:lstStyle/>
          <a:p>
            <a:pPr>
              <a:defRPr/>
            </a:pPr>
            <a:r>
              <a:rPr kumimoji="0" lang="en-US" sz="2400" i="1">
                <a:solidFill>
                  <a:schemeClr val="bg1"/>
                </a:solidFill>
                <a:latin typeface="Calibri" panose="020F0502020204030204" pitchFamily="34" charset="0"/>
              </a:rPr>
              <a:t>Macro Only</a:t>
            </a:r>
            <a:r>
              <a:rPr kumimoji="0" lang="en-US" sz="2400" b="0">
                <a:solidFill>
                  <a:schemeClr val="bg1"/>
                </a:solidFill>
                <a:latin typeface="Calibri" panose="020F0502020204030204" pitchFamily="34" charset="0"/>
              </a:rPr>
              <a:t> </a:t>
            </a:r>
            <a:r>
              <a:rPr kumimoji="0" lang="en-US" sz="2400">
                <a:solidFill>
                  <a:schemeClr val="bg1"/>
                </a:solidFill>
                <a:latin typeface="Calibri" panose="020F0502020204030204" pitchFamily="34" charset="0"/>
              </a:rPr>
              <a:t>Text</a:t>
            </a:r>
            <a:r>
              <a:rPr kumimoji="0" lang="en-US" sz="2400" b="0">
                <a:solidFill>
                  <a:schemeClr val="bg1"/>
                </a:solidFill>
                <a:latin typeface="Calibri" panose="020F0502020204030204" pitchFamily="34" charset="0"/>
              </a:rPr>
              <a:t> </a:t>
            </a:r>
            <a:r>
              <a:rPr kumimoji="0" lang="en-US" sz="2400" b="0">
                <a:solidFill>
                  <a:schemeClr val="bg1"/>
                </a:solidFill>
                <a:latin typeface="Calibri" panose="020F0502020204030204" pitchFamily="34" charset="0"/>
                <a:ea typeface="Times New Roman" pitchFamily="-110" charset="0"/>
                <a:cs typeface="Times New Roman" pitchFamily="-110" charset="0"/>
              </a:rPr>
              <a:t>—</a:t>
            </a:r>
          </a:p>
        </p:txBody>
      </p:sp>
      <p:sp>
        <p:nvSpPr>
          <p:cNvPr id="61" name="Text Box 144"/>
          <p:cNvSpPr txBox="1">
            <a:spLocks noChangeArrowheads="1"/>
          </p:cNvSpPr>
          <p:nvPr userDrawn="1"/>
        </p:nvSpPr>
        <p:spPr bwMode="auto">
          <a:xfrm>
            <a:off x="2861725" y="4190013"/>
            <a:ext cx="1000402"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dirty="0">
                <a:solidFill>
                  <a:schemeClr val="bg1"/>
                </a:solidFill>
                <a:latin typeface="Calibri" panose="020F0502020204030204" pitchFamily="34" charset="0"/>
              </a:rPr>
              <a:t>Part</a:t>
            </a:r>
            <a:r>
              <a:rPr kumimoji="0" lang="en-US" sz="2400" b="0" dirty="0" smtClean="0">
                <a:solidFill>
                  <a:schemeClr val="bg1"/>
                </a:solidFill>
                <a:latin typeface="Calibri" panose="020F0502020204030204" pitchFamily="34" charset="0"/>
              </a:rPr>
              <a:t>: 5</a:t>
            </a:r>
            <a:endParaRPr kumimoji="0" lang="en-US" sz="2400" b="0" dirty="0">
              <a:solidFill>
                <a:schemeClr val="bg1"/>
              </a:solidFill>
              <a:latin typeface="Calibri" panose="020F0502020204030204" pitchFamily="34" charset="0"/>
            </a:endParaRPr>
          </a:p>
        </p:txBody>
      </p:sp>
      <p:sp>
        <p:nvSpPr>
          <p:cNvPr id="62" name="Text Box 145"/>
          <p:cNvSpPr txBox="1">
            <a:spLocks noChangeArrowheads="1"/>
          </p:cNvSpPr>
          <p:nvPr userDrawn="1"/>
        </p:nvSpPr>
        <p:spPr bwMode="auto">
          <a:xfrm>
            <a:off x="4014434" y="4190013"/>
            <a:ext cx="2082814"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dirty="0" smtClean="0">
                <a:solidFill>
                  <a:schemeClr val="bg1"/>
                </a:solidFill>
                <a:latin typeface="Calibri" panose="020F0502020204030204" pitchFamily="34" charset="0"/>
              </a:rPr>
              <a:t>Special Topic: </a:t>
            </a:r>
            <a:r>
              <a:rPr kumimoji="0" lang="en-US" sz="2400" b="0" dirty="0" smtClean="0">
                <a:solidFill>
                  <a:schemeClr val="bg1"/>
                </a:solidFill>
                <a:latin typeface="Calibri" panose="020F0502020204030204" pitchFamily="34" charset="0"/>
              </a:rPr>
              <a:t>2</a:t>
            </a:r>
            <a:endParaRPr kumimoji="0" lang="en-US" sz="2400" b="0" dirty="0">
              <a:solidFill>
                <a:schemeClr val="bg1"/>
              </a:solidFill>
              <a:latin typeface="Calibri" panose="020F0502020204030204" pitchFamily="34"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mj-lt"/>
              </a:defRPr>
            </a:lvl1pPr>
            <a:lvl2pPr>
              <a:defRPr sz="2800">
                <a:latin typeface="+mj-lt"/>
              </a:defRPr>
            </a:lvl2pPr>
            <a:lvl3pPr>
              <a:defRPr sz="2400">
                <a:latin typeface="+mj-lt"/>
              </a:defRPr>
            </a:lvl3pPr>
            <a:lvl4pPr>
              <a:defRPr sz="2000">
                <a:latin typeface="+mj-lt"/>
              </a:defRPr>
            </a:lvl4pPr>
            <a:lvl5pPr>
              <a:defRPr sz="2000">
                <a:latin typeface="+mj-lt"/>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mj-lt"/>
              </a:defRPr>
            </a:lvl1pPr>
          </a:lstStyle>
          <a:p>
            <a:fld id="{BC5D3987-66B0-2C41-81F1-A4EAC98DBC73}" type="datetimeFigureOut">
              <a:rPr lang="en-US" smtClean="0"/>
              <a:pPr/>
              <a:t>12/27/16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mj-lt"/>
              </a:defRPr>
            </a:lvl1pPr>
          </a:lstStyle>
          <a:p>
            <a:endParaRPr lang="en-US"/>
          </a:p>
        </p:txBody>
      </p:sp>
      <p:sp>
        <p:nvSpPr>
          <p:cNvPr id="7" name="Slide Number Placeholder 6"/>
          <p:cNvSpPr>
            <a:spLocks noGrp="1"/>
          </p:cNvSpPr>
          <p:nvPr>
            <p:ph type="sldNum" sz="quarter" idx="12"/>
          </p:nvPr>
        </p:nvSpPr>
        <p:spPr>
          <a:xfrm>
            <a:off x="6461758" y="6208636"/>
            <a:ext cx="2133600" cy="365125"/>
          </a:xfrm>
          <a:prstGeom prst="rect">
            <a:avLst/>
          </a:prstGeom>
        </p:spPr>
        <p:txBody>
          <a:bodyPr/>
          <a:lstStyle>
            <a:lvl1pPr>
              <a:defRPr>
                <a:latin typeface="+mj-lt"/>
              </a:defRPr>
            </a:lvl1pPr>
          </a:lstStyle>
          <a:p>
            <a:fld id="{91819803-0A6A-C64E-BE83-F7980D5F714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mj-l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mj-lt"/>
              </a:defRPr>
            </a:lvl1pPr>
          </a:lstStyle>
          <a:p>
            <a:fld id="{BC5D3987-66B0-2C41-81F1-A4EAC98DBC73}" type="datetimeFigureOut">
              <a:rPr lang="en-US" smtClean="0"/>
              <a:pPr/>
              <a:t>12/27/16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mj-lt"/>
              </a:defRPr>
            </a:lvl1pPr>
          </a:lstStyle>
          <a:p>
            <a:endParaRPr lang="en-US"/>
          </a:p>
        </p:txBody>
      </p:sp>
      <p:sp>
        <p:nvSpPr>
          <p:cNvPr id="7" name="Slide Number Placeholder 6"/>
          <p:cNvSpPr>
            <a:spLocks noGrp="1"/>
          </p:cNvSpPr>
          <p:nvPr>
            <p:ph type="sldNum" sz="quarter" idx="12"/>
          </p:nvPr>
        </p:nvSpPr>
        <p:spPr>
          <a:xfrm>
            <a:off x="6461758" y="6208636"/>
            <a:ext cx="2133600" cy="365125"/>
          </a:xfrm>
          <a:prstGeom prst="rect">
            <a:avLst/>
          </a:prstGeom>
        </p:spPr>
        <p:txBody>
          <a:bodyPr/>
          <a:lstStyle>
            <a:lvl1pPr>
              <a:defRPr>
                <a:latin typeface="+mj-lt"/>
              </a:defRPr>
            </a:lvl1pPr>
          </a:lstStyle>
          <a:p>
            <a:fld id="{91819803-0A6A-C64E-BE83-F7980D5F714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45987" y="272770"/>
            <a:ext cx="7845499" cy="1143000"/>
          </a:xfrm>
          <a:prstGeom prst="rect">
            <a:avLst/>
          </a:prstGeom>
        </p:spPr>
        <p:txBody>
          <a:bodyPr/>
          <a:lstStyle>
            <a:lvl1pPr>
              <a:defRPr>
                <a:latin typeface="+mj-lt"/>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mj-lt"/>
              </a:defRPr>
            </a:lvl1pPr>
          </a:lstStyle>
          <a:p>
            <a:fld id="{BC5D3987-66B0-2C41-81F1-A4EAC98DBC73}" type="datetimeFigureOut">
              <a:rPr lang="en-US" smtClean="0"/>
              <a:pPr/>
              <a:t>12/27/16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mj-lt"/>
              </a:defRPr>
            </a:lvl1pPr>
          </a:lstStyle>
          <a:p>
            <a:endParaRPr lang="en-US"/>
          </a:p>
        </p:txBody>
      </p:sp>
      <p:sp>
        <p:nvSpPr>
          <p:cNvPr id="6" name="Slide Number Placeholder 5"/>
          <p:cNvSpPr>
            <a:spLocks noGrp="1"/>
          </p:cNvSpPr>
          <p:nvPr>
            <p:ph type="sldNum" sz="quarter" idx="12"/>
          </p:nvPr>
        </p:nvSpPr>
        <p:spPr>
          <a:xfrm>
            <a:off x="6461758" y="6208636"/>
            <a:ext cx="2133600" cy="365125"/>
          </a:xfrm>
          <a:prstGeom prst="rect">
            <a:avLst/>
          </a:prstGeom>
        </p:spPr>
        <p:txBody>
          <a:bodyPr/>
          <a:lstStyle>
            <a:lvl1pPr>
              <a:defRPr>
                <a:latin typeface="+mj-lt"/>
              </a:defRPr>
            </a:lvl1pPr>
          </a:lstStyle>
          <a:p>
            <a:fld id="{91819803-0A6A-C64E-BE83-F7980D5F7147}"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mj-lt"/>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mj-lt"/>
              </a:defRPr>
            </a:lvl1pPr>
          </a:lstStyle>
          <a:p>
            <a:fld id="{BC5D3987-66B0-2C41-81F1-A4EAC98DBC73}" type="datetimeFigureOut">
              <a:rPr lang="en-US" smtClean="0"/>
              <a:pPr/>
              <a:t>12/27/16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mj-lt"/>
              </a:defRPr>
            </a:lvl1pPr>
          </a:lstStyle>
          <a:p>
            <a:endParaRPr lang="en-US"/>
          </a:p>
        </p:txBody>
      </p:sp>
      <p:sp>
        <p:nvSpPr>
          <p:cNvPr id="6" name="Slide Number Placeholder 5"/>
          <p:cNvSpPr>
            <a:spLocks noGrp="1"/>
          </p:cNvSpPr>
          <p:nvPr>
            <p:ph type="sldNum" sz="quarter" idx="12"/>
          </p:nvPr>
        </p:nvSpPr>
        <p:spPr>
          <a:xfrm>
            <a:off x="6461758" y="6208636"/>
            <a:ext cx="2133600" cy="365125"/>
          </a:xfrm>
          <a:prstGeom prst="rect">
            <a:avLst/>
          </a:prstGeom>
        </p:spPr>
        <p:txBody>
          <a:bodyPr/>
          <a:lstStyle>
            <a:lvl1pPr>
              <a:defRPr>
                <a:latin typeface="+mj-lt"/>
              </a:defRPr>
            </a:lvl1pPr>
          </a:lstStyle>
          <a:p>
            <a:fld id="{91819803-0A6A-C64E-BE83-F7980D5F714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r="567" b="5080"/>
          <a:stretch/>
        </p:blipFill>
        <p:spPr>
          <a:xfrm>
            <a:off x="77558" y="67995"/>
            <a:ext cx="9001224" cy="6512878"/>
          </a:xfrm>
          <a:prstGeom prst="rect">
            <a:avLst/>
          </a:prstGeom>
        </p:spPr>
      </p:pic>
      <p:sp>
        <p:nvSpPr>
          <p:cNvPr id="3" name="Rectangle 2"/>
          <p:cNvSpPr/>
          <p:nvPr userDrawn="1"/>
        </p:nvSpPr>
        <p:spPr>
          <a:xfrm>
            <a:off x="482801" y="490118"/>
            <a:ext cx="8178394" cy="1104596"/>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ctrTitle"/>
          </p:nvPr>
        </p:nvSpPr>
        <p:spPr>
          <a:xfrm>
            <a:off x="655042" y="676959"/>
            <a:ext cx="7772400" cy="742188"/>
          </a:xfrm>
          <a:prstGeom prst="rect">
            <a:avLst/>
          </a:prstGeom>
        </p:spPr>
        <p:txBody>
          <a:bodyPr/>
          <a:lstStyle>
            <a:lvl1pPr>
              <a:defRPr b="0" i="1" baseline="0">
                <a:solidFill>
                  <a:schemeClr val="tx1"/>
                </a:solidFill>
                <a:latin typeface="+mn-lt"/>
                <a:cs typeface="Times New Roman" pitchFamily="18" charset="0"/>
              </a:defRPr>
            </a:lvl1pPr>
          </a:lstStyle>
          <a:p>
            <a:r>
              <a:rPr lang="en-US" smtClean="0"/>
              <a:t>Click to edit Master title style</a:t>
            </a:r>
            <a:endParaRPr lang="en-US" dirty="0"/>
          </a:p>
        </p:txBody>
      </p:sp>
      <p:sp>
        <p:nvSpPr>
          <p:cNvPr id="8" name="Rectangle 7"/>
          <p:cNvSpPr/>
          <p:nvPr userDrawn="1"/>
        </p:nvSpPr>
        <p:spPr>
          <a:xfrm>
            <a:off x="65218" y="5654117"/>
            <a:ext cx="1004785" cy="926755"/>
          </a:xfrm>
          <a:prstGeom prst="rect">
            <a:avLst/>
          </a:prstGeom>
          <a:solidFill>
            <a:schemeClr val="bg1"/>
          </a:solidFill>
          <a:ln>
            <a:solidFill>
              <a:schemeClr val="tx1"/>
            </a:solid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solidFill>
                <a:schemeClr val="tx1"/>
              </a:solidFill>
            </a:endParaRPr>
          </a:p>
        </p:txBody>
      </p:sp>
      <p:sp>
        <p:nvSpPr>
          <p:cNvPr id="9" name="TextBox 8"/>
          <p:cNvSpPr txBox="1"/>
          <p:nvPr userDrawn="1"/>
        </p:nvSpPr>
        <p:spPr>
          <a:xfrm>
            <a:off x="194001" y="5661151"/>
            <a:ext cx="744114" cy="461665"/>
          </a:xfrm>
          <a:prstGeom prst="rect">
            <a:avLst/>
          </a:prstGeom>
          <a:noFill/>
          <a:ln>
            <a:noFill/>
          </a:ln>
        </p:spPr>
        <p:txBody>
          <a:bodyPr wrap="none" rtlCol="0">
            <a:spAutoFit/>
          </a:bodyPr>
          <a:lstStyle/>
          <a:p>
            <a:pPr algn="ctr">
              <a:spcBef>
                <a:spcPts val="0"/>
              </a:spcBef>
            </a:pPr>
            <a:r>
              <a:rPr lang="en-US" sz="2400" b="1" i="1" dirty="0" smtClean="0">
                <a:solidFill>
                  <a:schemeClr val="tx1"/>
                </a:solidFill>
                <a:latin typeface="Calibri" panose="020F0502020204030204" pitchFamily="34" charset="0"/>
                <a:cs typeface="Times New Roman" pitchFamily="18" charset="0"/>
              </a:rPr>
              <a:t>16</a:t>
            </a:r>
            <a:r>
              <a:rPr lang="en-US" sz="2400" b="1" i="1" baseline="30000" dirty="0" smtClean="0">
                <a:solidFill>
                  <a:schemeClr val="tx1"/>
                </a:solidFill>
                <a:latin typeface="Calibri" panose="020F0502020204030204" pitchFamily="34" charset="0"/>
                <a:cs typeface="Times New Roman" pitchFamily="18" charset="0"/>
              </a:rPr>
              <a:t>th</a:t>
            </a:r>
            <a:r>
              <a:rPr lang="en-US" sz="2400" b="1" i="1" dirty="0" smtClean="0">
                <a:solidFill>
                  <a:schemeClr val="tx1"/>
                </a:solidFill>
                <a:latin typeface="Calibri" panose="020F0502020204030204" pitchFamily="34" charset="0"/>
                <a:cs typeface="Times New Roman" pitchFamily="18" charset="0"/>
              </a:rPr>
              <a:t> </a:t>
            </a:r>
            <a:endParaRPr lang="en-US" sz="2400" b="1" i="1" dirty="0" smtClean="0">
              <a:solidFill>
                <a:schemeClr val="tx1"/>
              </a:solidFill>
              <a:latin typeface="Calibri" panose="020F0502020204030204" pitchFamily="34" charset="0"/>
              <a:cs typeface="Times New Roman" pitchFamily="18" charset="0"/>
            </a:endParaRPr>
          </a:p>
        </p:txBody>
      </p:sp>
      <p:sp>
        <p:nvSpPr>
          <p:cNvPr id="10" name="TextBox 9"/>
          <p:cNvSpPr txBox="1"/>
          <p:nvPr userDrawn="1"/>
        </p:nvSpPr>
        <p:spPr>
          <a:xfrm>
            <a:off x="181429" y="5932848"/>
            <a:ext cx="708848" cy="307777"/>
          </a:xfrm>
          <a:prstGeom prst="rect">
            <a:avLst/>
          </a:prstGeom>
          <a:noFill/>
          <a:ln>
            <a:noFill/>
          </a:ln>
        </p:spPr>
        <p:txBody>
          <a:bodyPr wrap="none" rtlCol="0">
            <a:spAutoFit/>
          </a:bodyPr>
          <a:lstStyle/>
          <a:p>
            <a:pPr algn="ctr">
              <a:spcBef>
                <a:spcPts val="0"/>
              </a:spcBef>
            </a:pPr>
            <a:r>
              <a:rPr lang="en-US" sz="1400" b="1" i="1" dirty="0" smtClean="0">
                <a:solidFill>
                  <a:schemeClr val="tx1"/>
                </a:solidFill>
                <a:latin typeface="Calibri" panose="020F0502020204030204" pitchFamily="34" charset="0"/>
                <a:cs typeface="Times New Roman" pitchFamily="18" charset="0"/>
              </a:rPr>
              <a:t>edition</a:t>
            </a:r>
            <a:endParaRPr lang="en-US" sz="1400" b="1" i="1" dirty="0">
              <a:solidFill>
                <a:schemeClr val="tx1"/>
              </a:solidFill>
              <a:latin typeface="Calibri" panose="020F0502020204030204" pitchFamily="34" charset="0"/>
              <a:cs typeface="Times New Roman" pitchFamily="18" charset="0"/>
            </a:endParaRPr>
          </a:p>
        </p:txBody>
      </p:sp>
      <p:cxnSp>
        <p:nvCxnSpPr>
          <p:cNvPr id="11" name="Straight Connector 10"/>
          <p:cNvCxnSpPr/>
          <p:nvPr userDrawn="1"/>
        </p:nvCxnSpPr>
        <p:spPr>
          <a:xfrm>
            <a:off x="206672" y="6204876"/>
            <a:ext cx="650342"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userDrawn="1"/>
        </p:nvSpPr>
        <p:spPr>
          <a:xfrm>
            <a:off x="79565" y="6196796"/>
            <a:ext cx="1046976" cy="338554"/>
          </a:xfrm>
          <a:prstGeom prst="rect">
            <a:avLst/>
          </a:prstGeom>
          <a:noFill/>
          <a:ln>
            <a:noFill/>
          </a:ln>
        </p:spPr>
        <p:txBody>
          <a:bodyPr wrap="square" rtlCol="0">
            <a:spAutoFit/>
          </a:bodyPr>
          <a:lstStyle/>
          <a:p>
            <a:pPr algn="l">
              <a:spcBef>
                <a:spcPts val="0"/>
              </a:spcBef>
            </a:pPr>
            <a:r>
              <a:rPr lang="en-US" sz="800" b="1" i="1" dirty="0" err="1" smtClean="0">
                <a:solidFill>
                  <a:schemeClr val="tx1"/>
                </a:solidFill>
                <a:latin typeface="Calibri" panose="020F0502020204030204" pitchFamily="34" charset="0"/>
                <a:cs typeface="Times New Roman" pitchFamily="18" charset="0"/>
              </a:rPr>
              <a:t>Gwartney</a:t>
            </a:r>
            <a:r>
              <a:rPr lang="en-US" sz="800" b="1" i="1" dirty="0" smtClean="0">
                <a:solidFill>
                  <a:schemeClr val="tx1"/>
                </a:solidFill>
                <a:latin typeface="Calibri" panose="020F0502020204030204" pitchFamily="34" charset="0"/>
                <a:cs typeface="Times New Roman" pitchFamily="18" charset="0"/>
              </a:rPr>
              <a:t>-Stroup</a:t>
            </a:r>
          </a:p>
          <a:p>
            <a:pPr algn="l">
              <a:spcBef>
                <a:spcPts val="0"/>
              </a:spcBef>
            </a:pPr>
            <a:r>
              <a:rPr lang="en-US" sz="800" b="1" i="1" dirty="0" err="1" smtClean="0">
                <a:solidFill>
                  <a:schemeClr val="tx1"/>
                </a:solidFill>
                <a:latin typeface="Calibri" panose="020F0502020204030204" pitchFamily="34" charset="0"/>
                <a:cs typeface="Times New Roman" pitchFamily="18" charset="0"/>
              </a:rPr>
              <a:t>Sobel</a:t>
            </a:r>
            <a:r>
              <a:rPr lang="en-US" sz="800" b="1" i="1" dirty="0" smtClean="0">
                <a:solidFill>
                  <a:schemeClr val="tx1"/>
                </a:solidFill>
                <a:latin typeface="Calibri" panose="020F0502020204030204" pitchFamily="34" charset="0"/>
                <a:cs typeface="Times New Roman" pitchFamily="18" charset="0"/>
              </a:rPr>
              <a:t>-Macpherson</a:t>
            </a:r>
            <a:endParaRPr lang="en-US" sz="800" b="1" i="1" dirty="0">
              <a:solidFill>
                <a:schemeClr val="tx1"/>
              </a:solidFill>
              <a:latin typeface="Calibri" panose="020F0502020204030204" pitchFamily="34" charset="0"/>
              <a:cs typeface="Times New Roman" pitchFamily="18" charset="0"/>
            </a:endParaRPr>
          </a:p>
        </p:txBody>
      </p:sp>
    </p:spTree>
    <p:extLst>
      <p:ext uri="{BB962C8B-B14F-4D97-AF65-F5344CB8AC3E}">
        <p14:creationId xmlns:p14="http://schemas.microsoft.com/office/powerpoint/2010/main" val="2825523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0" name="Rounded Rectangle 19"/>
          <p:cNvSpPr/>
          <p:nvPr userDrawn="1"/>
        </p:nvSpPr>
        <p:spPr>
          <a:xfrm>
            <a:off x="91440" y="1082081"/>
            <a:ext cx="8932985" cy="5508914"/>
          </a:xfrm>
          <a:prstGeom prst="roundRect">
            <a:avLst>
              <a:gd name="adj" fmla="val 3590"/>
            </a:avLst>
          </a:prstGeom>
          <a:solidFill>
            <a:srgbClr val="F1F1E3"/>
          </a:solidFill>
          <a:ln w="12700">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9569" y="424413"/>
            <a:ext cx="8904855" cy="657667"/>
          </a:xfrm>
          <a:prstGeom prst="rect">
            <a:avLst/>
          </a:prstGeom>
        </p:spPr>
        <p:txBody>
          <a:bodyPr/>
          <a:lstStyle>
            <a:lvl1pPr algn="l">
              <a:defRPr sz="3800" b="0">
                <a:solidFill>
                  <a:schemeClr val="tx1"/>
                </a:solidFill>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140675" y="1243583"/>
            <a:ext cx="8820445" cy="4692983"/>
          </a:xfrm>
          <a:prstGeom prst="rect">
            <a:avLst/>
          </a:prstGeom>
        </p:spPr>
        <p:txBody>
          <a:bodyPr/>
          <a:lstStyle>
            <a:lvl1pPr>
              <a:defRPr sz="2800">
                <a:solidFill>
                  <a:schemeClr val="tx1"/>
                </a:solidFill>
                <a:latin typeface="+mj-lt"/>
                <a:cs typeface="Times New Roman" pitchFamily="18" charset="0"/>
              </a:defRPr>
            </a:lvl1pPr>
            <a:lvl2pPr marL="742950" indent="-285750">
              <a:buFont typeface="Arial" pitchFamily="34" charset="0"/>
              <a:buChar char="•"/>
              <a:defRPr sz="2600">
                <a:solidFill>
                  <a:schemeClr val="tx1"/>
                </a:solidFill>
                <a:latin typeface="+mj-lt"/>
                <a:cs typeface="Times New Roman" pitchFamily="18" charset="0"/>
              </a:defRPr>
            </a:lvl2pPr>
            <a:lvl3pPr marL="1143000" indent="-228600">
              <a:buFont typeface="Arial" pitchFamily="34" charset="0"/>
              <a:buChar char="•"/>
              <a:defRPr sz="2600">
                <a:solidFill>
                  <a:schemeClr val="tx1"/>
                </a:solidFill>
                <a:latin typeface="+mj-lt"/>
                <a:cs typeface="Times New Roman" pitchFamily="18" charset="0"/>
              </a:defRPr>
            </a:lvl3pPr>
            <a:lvl4pPr marL="1600200" indent="-228600">
              <a:buFont typeface="Arial" pitchFamily="34" charset="0"/>
              <a:buChar char="•"/>
              <a:defRPr sz="2600">
                <a:solidFill>
                  <a:schemeClr val="tx1"/>
                </a:solidFill>
                <a:latin typeface="+mj-lt"/>
                <a:cs typeface="Times New Roman" pitchFamily="18" charset="0"/>
              </a:defRPr>
            </a:lvl4pPr>
            <a:lvl5pPr marL="2057400" indent="-228600">
              <a:buFont typeface="Arial" pitchFamily="34" charset="0"/>
              <a:buChar char="•"/>
              <a:defRPr sz="2600">
                <a:solidFill>
                  <a:schemeClr val="tx1"/>
                </a:solidFill>
                <a:latin typeface="+mj-lt"/>
                <a:cs typeface="Times New Roman"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3"/>
          <p:cNvGrpSpPr/>
          <p:nvPr userDrawn="1"/>
        </p:nvGrpSpPr>
        <p:grpSpPr>
          <a:xfrm>
            <a:off x="8082677" y="50667"/>
            <a:ext cx="1061323" cy="926755"/>
            <a:chOff x="14013" y="5924772"/>
            <a:chExt cx="1061323" cy="926755"/>
          </a:xfrm>
        </p:grpSpPr>
        <p:sp>
          <p:nvSpPr>
            <p:cNvPr id="14" name="Rectangle 13"/>
            <p:cNvSpPr/>
            <p:nvPr userDrawn="1"/>
          </p:nvSpPr>
          <p:spPr>
            <a:xfrm>
              <a:off x="14013" y="5924772"/>
              <a:ext cx="1004785" cy="926755"/>
            </a:xfrm>
            <a:prstGeom prst="rect">
              <a:avLst/>
            </a:prstGeom>
            <a:solidFill>
              <a:schemeClr val="tx1"/>
            </a:solidFill>
            <a:ln>
              <a:solidFill>
                <a:schemeClr val="tx1"/>
              </a:solid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solidFill>
                  <a:schemeClr val="tx1"/>
                </a:solidFill>
              </a:endParaRPr>
            </a:p>
          </p:txBody>
        </p:sp>
        <p:sp>
          <p:nvSpPr>
            <p:cNvPr id="15" name="TextBox 14"/>
            <p:cNvSpPr txBox="1"/>
            <p:nvPr userDrawn="1"/>
          </p:nvSpPr>
          <p:spPr>
            <a:xfrm>
              <a:off x="135481" y="5939121"/>
              <a:ext cx="744114" cy="461665"/>
            </a:xfrm>
            <a:prstGeom prst="rect">
              <a:avLst/>
            </a:prstGeom>
            <a:noFill/>
            <a:ln>
              <a:noFill/>
            </a:ln>
          </p:spPr>
          <p:txBody>
            <a:bodyPr wrap="none" rtlCol="0">
              <a:spAutoFit/>
            </a:bodyPr>
            <a:lstStyle/>
            <a:p>
              <a:pPr algn="ctr">
                <a:spcBef>
                  <a:spcPts val="0"/>
                </a:spcBef>
              </a:pPr>
              <a:r>
                <a:rPr lang="en-US" sz="2400" b="1" i="1" dirty="0" smtClean="0">
                  <a:solidFill>
                    <a:schemeClr val="bg1"/>
                  </a:solidFill>
                  <a:latin typeface="Calibri" panose="020F0502020204030204" pitchFamily="34" charset="0"/>
                  <a:cs typeface="Times New Roman" pitchFamily="18" charset="0"/>
                </a:rPr>
                <a:t>16</a:t>
              </a:r>
              <a:r>
                <a:rPr lang="en-US" sz="2400" b="1" i="1" baseline="30000" dirty="0" smtClean="0">
                  <a:solidFill>
                    <a:schemeClr val="bg1"/>
                  </a:solidFill>
                  <a:latin typeface="Calibri" panose="020F0502020204030204" pitchFamily="34" charset="0"/>
                  <a:cs typeface="Times New Roman" pitchFamily="18" charset="0"/>
                </a:rPr>
                <a:t>th</a:t>
              </a:r>
              <a:r>
                <a:rPr lang="en-US" sz="2400" b="1" i="1" dirty="0" smtClean="0">
                  <a:solidFill>
                    <a:schemeClr val="bg1"/>
                  </a:solidFill>
                  <a:latin typeface="Calibri" panose="020F0502020204030204" pitchFamily="34" charset="0"/>
                  <a:cs typeface="Times New Roman" pitchFamily="18" charset="0"/>
                </a:rPr>
                <a:t> </a:t>
              </a:r>
              <a:endParaRPr lang="en-US" sz="2400" b="1" i="1" dirty="0" smtClean="0">
                <a:solidFill>
                  <a:schemeClr val="bg1"/>
                </a:solidFill>
                <a:latin typeface="Calibri" panose="020F0502020204030204" pitchFamily="34" charset="0"/>
                <a:cs typeface="Times New Roman" pitchFamily="18" charset="0"/>
              </a:endParaRPr>
            </a:p>
          </p:txBody>
        </p:sp>
        <p:sp>
          <p:nvSpPr>
            <p:cNvPr id="16" name="TextBox 15"/>
            <p:cNvSpPr txBox="1"/>
            <p:nvPr userDrawn="1"/>
          </p:nvSpPr>
          <p:spPr>
            <a:xfrm>
              <a:off x="122909" y="6210818"/>
              <a:ext cx="708848" cy="307777"/>
            </a:xfrm>
            <a:prstGeom prst="rect">
              <a:avLst/>
            </a:prstGeom>
            <a:noFill/>
            <a:ln>
              <a:noFill/>
            </a:ln>
          </p:spPr>
          <p:txBody>
            <a:bodyPr wrap="none" rtlCol="0">
              <a:spAutoFit/>
            </a:bodyPr>
            <a:lstStyle/>
            <a:p>
              <a:pPr algn="ctr">
                <a:spcBef>
                  <a:spcPts val="0"/>
                </a:spcBef>
              </a:pPr>
              <a:r>
                <a:rPr lang="en-US" sz="1400" b="1" i="1" dirty="0" smtClean="0">
                  <a:solidFill>
                    <a:schemeClr val="bg1"/>
                  </a:solidFill>
                  <a:latin typeface="Calibri" panose="020F0502020204030204" pitchFamily="34" charset="0"/>
                  <a:cs typeface="Times New Roman" pitchFamily="18" charset="0"/>
                </a:rPr>
                <a:t>edition</a:t>
              </a:r>
              <a:endParaRPr lang="en-US" sz="1400" b="1" i="1" dirty="0">
                <a:solidFill>
                  <a:schemeClr val="bg1"/>
                </a:solidFill>
                <a:latin typeface="Calibri" panose="020F0502020204030204" pitchFamily="34" charset="0"/>
                <a:cs typeface="Times New Roman" pitchFamily="18" charset="0"/>
              </a:endParaRPr>
            </a:p>
          </p:txBody>
        </p:sp>
        <p:cxnSp>
          <p:nvCxnSpPr>
            <p:cNvPr id="17" name="Straight Connector 16"/>
            <p:cNvCxnSpPr/>
            <p:nvPr userDrawn="1"/>
          </p:nvCxnSpPr>
          <p:spPr>
            <a:xfrm>
              <a:off x="162782" y="6475531"/>
              <a:ext cx="65034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userDrawn="1"/>
          </p:nvSpPr>
          <p:spPr>
            <a:xfrm>
              <a:off x="28360" y="6460136"/>
              <a:ext cx="1046976" cy="338554"/>
            </a:xfrm>
            <a:prstGeom prst="rect">
              <a:avLst/>
            </a:prstGeom>
            <a:noFill/>
            <a:ln>
              <a:noFill/>
            </a:ln>
          </p:spPr>
          <p:txBody>
            <a:bodyPr wrap="square" rtlCol="0">
              <a:spAutoFit/>
            </a:bodyPr>
            <a:lstStyle/>
            <a:p>
              <a:pPr algn="l">
                <a:spcBef>
                  <a:spcPts val="0"/>
                </a:spcBef>
              </a:pPr>
              <a:r>
                <a:rPr lang="en-US" sz="800" b="1" i="1" dirty="0" err="1" smtClean="0">
                  <a:solidFill>
                    <a:schemeClr val="bg1"/>
                  </a:solidFill>
                  <a:latin typeface="Calibri" panose="020F0502020204030204" pitchFamily="34" charset="0"/>
                  <a:cs typeface="Times New Roman" pitchFamily="18" charset="0"/>
                </a:rPr>
                <a:t>Gwartney</a:t>
              </a:r>
              <a:r>
                <a:rPr lang="en-US" sz="800" b="1" i="1" dirty="0" smtClean="0">
                  <a:solidFill>
                    <a:schemeClr val="bg1"/>
                  </a:solidFill>
                  <a:latin typeface="Calibri" panose="020F0502020204030204" pitchFamily="34" charset="0"/>
                  <a:cs typeface="Times New Roman" pitchFamily="18" charset="0"/>
                </a:rPr>
                <a:t>-Stroup</a:t>
              </a:r>
            </a:p>
            <a:p>
              <a:pPr algn="l">
                <a:spcBef>
                  <a:spcPts val="0"/>
                </a:spcBef>
              </a:pPr>
              <a:r>
                <a:rPr lang="en-US" sz="800" b="1" i="1" dirty="0" err="1" smtClean="0">
                  <a:solidFill>
                    <a:schemeClr val="bg1"/>
                  </a:solidFill>
                  <a:latin typeface="Calibri" panose="020F0502020204030204" pitchFamily="34" charset="0"/>
                  <a:cs typeface="Times New Roman" pitchFamily="18" charset="0"/>
                </a:rPr>
                <a:t>Sobel</a:t>
              </a:r>
              <a:r>
                <a:rPr lang="en-US" sz="800" b="1" i="1" dirty="0" smtClean="0">
                  <a:solidFill>
                    <a:schemeClr val="bg1"/>
                  </a:solidFill>
                  <a:latin typeface="Calibri" panose="020F0502020204030204" pitchFamily="34" charset="0"/>
                  <a:cs typeface="Times New Roman" pitchFamily="18" charset="0"/>
                </a:rPr>
                <a:t>-Macpherson</a:t>
              </a:r>
              <a:endParaRPr lang="en-US" sz="800" b="1" i="1" dirty="0">
                <a:solidFill>
                  <a:schemeClr val="bg1"/>
                </a:solidFill>
                <a:latin typeface="Calibri" panose="020F0502020204030204" pitchFamily="34" charset="0"/>
                <a:cs typeface="Times New Roman" pitchFamily="18" charset="0"/>
              </a:endParaRPr>
            </a:p>
          </p:txBody>
        </p:sp>
      </p:gr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9569" y="270798"/>
            <a:ext cx="8904855" cy="657667"/>
          </a:xfrm>
          <a:prstGeom prst="rect">
            <a:avLst/>
          </a:prstGeom>
        </p:spPr>
        <p:txBody>
          <a:bodyPr/>
          <a:lstStyle>
            <a:lvl1pPr algn="l">
              <a:defRPr sz="3800">
                <a:solidFill>
                  <a:schemeClr val="tx1"/>
                </a:solidFill>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140675" y="1062111"/>
            <a:ext cx="8820445" cy="4874456"/>
          </a:xfrm>
          <a:prstGeom prst="rect">
            <a:avLst/>
          </a:prstGeom>
        </p:spPr>
        <p:txBody>
          <a:bodyPr/>
          <a:lstStyle>
            <a:lvl1pPr>
              <a:defRPr sz="2800">
                <a:solidFill>
                  <a:schemeClr val="tx2"/>
                </a:solidFill>
                <a:latin typeface="+mj-lt"/>
                <a:cs typeface="Times New Roman" pitchFamily="18" charset="0"/>
              </a:defRPr>
            </a:lvl1pPr>
            <a:lvl2pPr marL="742950" indent="-285750">
              <a:buFont typeface="Arial" pitchFamily="34" charset="0"/>
              <a:buChar char="•"/>
              <a:defRPr sz="2600">
                <a:solidFill>
                  <a:schemeClr val="tx2"/>
                </a:solidFill>
                <a:latin typeface="+mj-lt"/>
                <a:cs typeface="Times New Roman" pitchFamily="18" charset="0"/>
              </a:defRPr>
            </a:lvl2pPr>
            <a:lvl3pPr marL="1143000" indent="-228600">
              <a:buFont typeface="Arial" pitchFamily="34" charset="0"/>
              <a:buChar char="•"/>
              <a:defRPr sz="2600">
                <a:solidFill>
                  <a:schemeClr val="tx2"/>
                </a:solidFill>
                <a:latin typeface="+mj-lt"/>
                <a:cs typeface="Times New Roman" pitchFamily="18" charset="0"/>
              </a:defRPr>
            </a:lvl3pPr>
            <a:lvl4pPr marL="1600200" indent="-228600">
              <a:buFont typeface="Arial" pitchFamily="34" charset="0"/>
              <a:buChar char="•"/>
              <a:defRPr sz="2600">
                <a:solidFill>
                  <a:schemeClr val="tx2"/>
                </a:solidFill>
                <a:latin typeface="+mj-lt"/>
                <a:cs typeface="Times New Roman" pitchFamily="18" charset="0"/>
              </a:defRPr>
            </a:lvl4pPr>
            <a:lvl5pPr marL="2057400" indent="-228600">
              <a:buFont typeface="Arial" pitchFamily="34" charset="0"/>
              <a:buChar char="•"/>
              <a:defRPr sz="2600">
                <a:solidFill>
                  <a:schemeClr val="tx2"/>
                </a:solidFill>
                <a:latin typeface="+mj-lt"/>
                <a:cs typeface="Times New Roman"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4014" y="5924772"/>
            <a:ext cx="956938" cy="926755"/>
          </a:xfrm>
          <a:prstGeom prst="rect">
            <a:avLst/>
          </a:prstGeom>
          <a:solidFill>
            <a:schemeClr val="tx1"/>
          </a:solidFill>
          <a:ln>
            <a:solidFill>
              <a:schemeClr val="tx1"/>
            </a:solid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solidFill>
                <a:schemeClr val="tx1"/>
              </a:solidFill>
            </a:endParaRPr>
          </a:p>
        </p:txBody>
      </p:sp>
      <p:sp>
        <p:nvSpPr>
          <p:cNvPr id="10" name="TextBox 9"/>
          <p:cNvSpPr txBox="1"/>
          <p:nvPr userDrawn="1"/>
        </p:nvSpPr>
        <p:spPr>
          <a:xfrm>
            <a:off x="135481" y="5939121"/>
            <a:ext cx="744114" cy="461665"/>
          </a:xfrm>
          <a:prstGeom prst="rect">
            <a:avLst/>
          </a:prstGeom>
          <a:noFill/>
          <a:ln>
            <a:noFill/>
          </a:ln>
        </p:spPr>
        <p:txBody>
          <a:bodyPr wrap="none" rtlCol="0">
            <a:spAutoFit/>
          </a:bodyPr>
          <a:lstStyle/>
          <a:p>
            <a:pPr algn="ctr">
              <a:spcBef>
                <a:spcPts val="0"/>
              </a:spcBef>
            </a:pPr>
            <a:r>
              <a:rPr lang="en-US" sz="2400" b="1" i="1" dirty="0" smtClean="0">
                <a:solidFill>
                  <a:schemeClr val="bg1"/>
                </a:solidFill>
                <a:latin typeface="Calibri" panose="020F0502020204030204" pitchFamily="34" charset="0"/>
                <a:cs typeface="Times New Roman" pitchFamily="18" charset="0"/>
              </a:rPr>
              <a:t>16</a:t>
            </a:r>
            <a:r>
              <a:rPr lang="en-US" sz="2400" b="1" i="1" baseline="30000" dirty="0" smtClean="0">
                <a:solidFill>
                  <a:schemeClr val="bg1"/>
                </a:solidFill>
                <a:latin typeface="Calibri" panose="020F0502020204030204" pitchFamily="34" charset="0"/>
                <a:cs typeface="Times New Roman" pitchFamily="18" charset="0"/>
              </a:rPr>
              <a:t>th</a:t>
            </a:r>
            <a:r>
              <a:rPr lang="en-US" sz="2400" b="1" i="1" dirty="0" smtClean="0">
                <a:solidFill>
                  <a:schemeClr val="bg1"/>
                </a:solidFill>
                <a:latin typeface="Calibri" panose="020F0502020204030204" pitchFamily="34" charset="0"/>
                <a:cs typeface="Times New Roman" pitchFamily="18" charset="0"/>
              </a:rPr>
              <a:t> </a:t>
            </a:r>
            <a:endParaRPr lang="en-US" sz="2400" b="1" i="1" dirty="0" smtClean="0">
              <a:solidFill>
                <a:schemeClr val="bg1"/>
              </a:solidFill>
              <a:latin typeface="Calibri" panose="020F0502020204030204" pitchFamily="34" charset="0"/>
              <a:cs typeface="Times New Roman" pitchFamily="18" charset="0"/>
            </a:endParaRPr>
          </a:p>
        </p:txBody>
      </p:sp>
      <p:sp>
        <p:nvSpPr>
          <p:cNvPr id="11" name="TextBox 10"/>
          <p:cNvSpPr txBox="1"/>
          <p:nvPr userDrawn="1"/>
        </p:nvSpPr>
        <p:spPr>
          <a:xfrm>
            <a:off x="122909" y="6210818"/>
            <a:ext cx="708848" cy="307777"/>
          </a:xfrm>
          <a:prstGeom prst="rect">
            <a:avLst/>
          </a:prstGeom>
          <a:noFill/>
          <a:ln>
            <a:noFill/>
          </a:ln>
        </p:spPr>
        <p:txBody>
          <a:bodyPr wrap="none" rtlCol="0">
            <a:spAutoFit/>
          </a:bodyPr>
          <a:lstStyle/>
          <a:p>
            <a:pPr algn="ctr">
              <a:spcBef>
                <a:spcPts val="0"/>
              </a:spcBef>
            </a:pPr>
            <a:r>
              <a:rPr lang="en-US" sz="1400" b="1" i="1" dirty="0" smtClean="0">
                <a:solidFill>
                  <a:schemeClr val="bg1"/>
                </a:solidFill>
                <a:latin typeface="Calibri" panose="020F0502020204030204" pitchFamily="34" charset="0"/>
                <a:cs typeface="Times New Roman" pitchFamily="18" charset="0"/>
              </a:rPr>
              <a:t>edition</a:t>
            </a:r>
            <a:endParaRPr lang="en-US" sz="1400" b="1" i="1" dirty="0">
              <a:solidFill>
                <a:schemeClr val="bg1"/>
              </a:solidFill>
              <a:latin typeface="Calibri" panose="020F0502020204030204" pitchFamily="34" charset="0"/>
              <a:cs typeface="Times New Roman" pitchFamily="18" charset="0"/>
            </a:endParaRPr>
          </a:p>
        </p:txBody>
      </p:sp>
      <p:cxnSp>
        <p:nvCxnSpPr>
          <p:cNvPr id="12" name="Straight Connector 11"/>
          <p:cNvCxnSpPr/>
          <p:nvPr userDrawn="1"/>
        </p:nvCxnSpPr>
        <p:spPr>
          <a:xfrm>
            <a:off x="162782" y="6475531"/>
            <a:ext cx="65034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userDrawn="1"/>
        </p:nvSpPr>
        <p:spPr>
          <a:xfrm>
            <a:off x="28360" y="6460136"/>
            <a:ext cx="1046976" cy="338554"/>
          </a:xfrm>
          <a:prstGeom prst="rect">
            <a:avLst/>
          </a:prstGeom>
          <a:noFill/>
          <a:ln>
            <a:noFill/>
          </a:ln>
        </p:spPr>
        <p:txBody>
          <a:bodyPr wrap="square" rtlCol="0">
            <a:spAutoFit/>
          </a:bodyPr>
          <a:lstStyle/>
          <a:p>
            <a:pPr algn="l">
              <a:spcBef>
                <a:spcPts val="0"/>
              </a:spcBef>
            </a:pPr>
            <a:r>
              <a:rPr lang="en-US" sz="800" b="1" i="1" dirty="0" err="1" smtClean="0">
                <a:solidFill>
                  <a:schemeClr val="bg1"/>
                </a:solidFill>
                <a:latin typeface="Calibri" panose="020F0502020204030204" pitchFamily="34" charset="0"/>
                <a:cs typeface="Times New Roman" pitchFamily="18" charset="0"/>
              </a:rPr>
              <a:t>Gwartney</a:t>
            </a:r>
            <a:r>
              <a:rPr lang="en-US" sz="800" b="1" i="1" dirty="0" smtClean="0">
                <a:solidFill>
                  <a:schemeClr val="bg1"/>
                </a:solidFill>
                <a:latin typeface="Calibri" panose="020F0502020204030204" pitchFamily="34" charset="0"/>
                <a:cs typeface="Times New Roman" pitchFamily="18" charset="0"/>
              </a:rPr>
              <a:t>-Stroup</a:t>
            </a:r>
          </a:p>
          <a:p>
            <a:pPr algn="l">
              <a:spcBef>
                <a:spcPts val="0"/>
              </a:spcBef>
            </a:pPr>
            <a:r>
              <a:rPr lang="en-US" sz="800" b="1" i="1" dirty="0" err="1" smtClean="0">
                <a:solidFill>
                  <a:schemeClr val="bg1"/>
                </a:solidFill>
                <a:latin typeface="Calibri" panose="020F0502020204030204" pitchFamily="34" charset="0"/>
                <a:cs typeface="Times New Roman" pitchFamily="18" charset="0"/>
              </a:rPr>
              <a:t>Sobel</a:t>
            </a:r>
            <a:r>
              <a:rPr lang="en-US" sz="800" b="1" i="1" dirty="0" smtClean="0">
                <a:solidFill>
                  <a:schemeClr val="bg1"/>
                </a:solidFill>
                <a:latin typeface="Calibri" panose="020F0502020204030204" pitchFamily="34" charset="0"/>
                <a:cs typeface="Times New Roman" pitchFamily="18" charset="0"/>
              </a:rPr>
              <a:t>-Macpherson</a:t>
            </a:r>
            <a:endParaRPr lang="en-US" sz="800" b="1" i="1" dirty="0">
              <a:solidFill>
                <a:schemeClr val="bg1"/>
              </a:solidFill>
              <a:latin typeface="Calibri" panose="020F0502020204030204" pitchFamily="34" charset="0"/>
              <a:cs typeface="Times New Roman" pitchFamily="18" charset="0"/>
            </a:endParaRPr>
          </a:p>
        </p:txBody>
      </p:sp>
    </p:spTree>
    <p:extLst>
      <p:ext uri="{BB962C8B-B14F-4D97-AF65-F5344CB8AC3E}">
        <p14:creationId xmlns:p14="http://schemas.microsoft.com/office/powerpoint/2010/main" val="184617126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atin typeface="+mj-l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C5D3987-66B0-2C41-81F1-A4EAC98DBC73}" type="datetimeFigureOut">
              <a:rPr lang="en-US" smtClean="0"/>
              <a:pPr/>
              <a:t>12/27/16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61758" y="6208636"/>
            <a:ext cx="2133600" cy="365125"/>
          </a:xfrm>
          <a:prstGeom prst="rect">
            <a:avLst/>
          </a:prstGeom>
        </p:spPr>
        <p:txBody>
          <a:bodyPr/>
          <a:lstStyle/>
          <a:p>
            <a:fld id="{91819803-0A6A-C64E-BE83-F7980D5F714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00458" y="294716"/>
            <a:ext cx="7845499" cy="1143000"/>
          </a:xfrm>
          <a:prstGeom prst="rect">
            <a:avLst/>
          </a:prstGeom>
        </p:spPr>
        <p:txBody>
          <a:bodyPr/>
          <a:lstStyle>
            <a:lvl1pPr>
              <a:defRPr>
                <a:latin typeface="+mj-lt"/>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C5D3987-66B0-2C41-81F1-A4EAC98DBC73}" type="datetimeFigureOut">
              <a:rPr lang="en-US" smtClean="0"/>
              <a:pPr/>
              <a:t>12/27/16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61758" y="6208636"/>
            <a:ext cx="2133600" cy="365125"/>
          </a:xfrm>
          <a:prstGeom prst="rect">
            <a:avLst/>
          </a:prstGeom>
        </p:spPr>
        <p:txBody>
          <a:bodyPr/>
          <a:lstStyle/>
          <a:p>
            <a:fld id="{91819803-0A6A-C64E-BE83-F7980D5F714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49859" y="236194"/>
            <a:ext cx="7845499" cy="1143000"/>
          </a:xfrm>
          <a:prstGeom prst="rect">
            <a:avLst/>
          </a:prstGeom>
        </p:spPr>
        <p:txBody>
          <a:bodyPr/>
          <a:lstStyle>
            <a:lvl1pPr>
              <a:defRPr>
                <a:latin typeface="+mj-lt"/>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atin typeface="+mj-lt"/>
              </a:defRPr>
            </a:lvl1pPr>
          </a:lstStyle>
          <a:p>
            <a:fld id="{BC5D3987-66B0-2C41-81F1-A4EAC98DBC73}" type="datetimeFigureOut">
              <a:rPr lang="en-US" smtClean="0"/>
              <a:pPr/>
              <a:t>12/27/16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atin typeface="+mj-lt"/>
              </a:defRPr>
            </a:lvl1pPr>
          </a:lstStyle>
          <a:p>
            <a:endParaRPr lang="en-US"/>
          </a:p>
        </p:txBody>
      </p:sp>
      <p:sp>
        <p:nvSpPr>
          <p:cNvPr id="9" name="Slide Number Placeholder 8"/>
          <p:cNvSpPr>
            <a:spLocks noGrp="1"/>
          </p:cNvSpPr>
          <p:nvPr>
            <p:ph type="sldNum" sz="quarter" idx="12"/>
          </p:nvPr>
        </p:nvSpPr>
        <p:spPr>
          <a:xfrm>
            <a:off x="6461758" y="6208636"/>
            <a:ext cx="2133600" cy="365125"/>
          </a:xfrm>
          <a:prstGeom prst="rect">
            <a:avLst/>
          </a:prstGeom>
        </p:spPr>
        <p:txBody>
          <a:bodyPr/>
          <a:lstStyle>
            <a:lvl1pPr>
              <a:defRPr>
                <a:latin typeface="+mj-lt"/>
              </a:defRPr>
            </a:lvl1pPr>
          </a:lstStyle>
          <a:p>
            <a:fld id="{91819803-0A6A-C64E-BE83-F7980D5F714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23888" y="1867484"/>
            <a:ext cx="7845499" cy="1143000"/>
          </a:xfrm>
          <a:prstGeom prst="rect">
            <a:avLst/>
          </a:prstGeom>
        </p:spPr>
        <p:txBody>
          <a:bodyPr/>
          <a:lstStyle>
            <a:lvl1pPr>
              <a:defRPr>
                <a:latin typeface="+mj-lt"/>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C5D3987-66B0-2C41-81F1-A4EAC98DBC73}" type="datetimeFigureOut">
              <a:rPr lang="en-US" smtClean="0"/>
              <a:pPr/>
              <a:t>12/27/16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61758" y="6208636"/>
            <a:ext cx="2133600" cy="365125"/>
          </a:xfrm>
          <a:prstGeom prst="rect">
            <a:avLst/>
          </a:prstGeom>
        </p:spPr>
        <p:txBody>
          <a:bodyPr/>
          <a:lstStyle/>
          <a:p>
            <a:fld id="{91819803-0A6A-C64E-BE83-F7980D5F714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C5D3987-66B0-2C41-81F1-A4EAC98DBC73}" type="datetimeFigureOut">
              <a:rPr lang="en-US" smtClean="0"/>
              <a:pPr/>
              <a:t>12/27/16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61758" y="6208636"/>
            <a:ext cx="2133600" cy="365125"/>
          </a:xfrm>
          <a:prstGeom prst="rect">
            <a:avLst/>
          </a:prstGeom>
        </p:spPr>
        <p:txBody>
          <a:bodyPr/>
          <a:lstStyle/>
          <a:p>
            <a:fld id="{91819803-0A6A-C64E-BE83-F7980D5F714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0" name="Rounded Rectangle 49"/>
          <p:cNvSpPr>
            <a:spLocks/>
          </p:cNvSpPr>
          <p:nvPr/>
        </p:nvSpPr>
        <p:spPr>
          <a:xfrm>
            <a:off x="8147190" y="6637804"/>
            <a:ext cx="978648" cy="206967"/>
          </a:xfrm>
          <a:prstGeom prst="roundRect">
            <a:avLst/>
          </a:prstGeom>
          <a:solidFill>
            <a:schemeClr val="tx1">
              <a:alpha val="89804"/>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 Box 33"/>
          <p:cNvSpPr txBox="1">
            <a:spLocks noChangeArrowheads="1"/>
          </p:cNvSpPr>
          <p:nvPr/>
        </p:nvSpPr>
        <p:spPr bwMode="auto">
          <a:xfrm>
            <a:off x="1033980" y="6633880"/>
            <a:ext cx="6858001" cy="215444"/>
          </a:xfrm>
          <a:prstGeom prst="rect">
            <a:avLst/>
          </a:prstGeom>
          <a:noFill/>
          <a:ln w="9525">
            <a:noFill/>
            <a:miter lim="800000"/>
            <a:headEnd/>
            <a:tailEnd/>
          </a:ln>
        </p:spPr>
        <p:txBody>
          <a:bodyPr wrap="square">
            <a:prstTxWarp prst="textNoShape">
              <a:avLst/>
            </a:prstTxWarp>
            <a:spAutoFit/>
          </a:bodyPr>
          <a:lstStyle/>
          <a:p>
            <a:pPr algn="r">
              <a:defRPr/>
            </a:pPr>
            <a:r>
              <a:rPr kumimoji="0" lang="en-US" sz="800" b="0" i="1" dirty="0">
                <a:solidFill>
                  <a:schemeClr val="tx1"/>
                </a:solidFill>
                <a:latin typeface="+mj-lt"/>
              </a:rPr>
              <a:t>Copyright ©</a:t>
            </a:r>
            <a:r>
              <a:rPr kumimoji="0" lang="en-US" sz="800" b="0" i="1" dirty="0" smtClean="0">
                <a:solidFill>
                  <a:schemeClr val="tx1"/>
                </a:solidFill>
                <a:latin typeface="+mj-lt"/>
              </a:rPr>
              <a:t>2017 </a:t>
            </a:r>
            <a:r>
              <a:rPr kumimoji="0" lang="en-US" sz="800" b="0" i="1" dirty="0">
                <a:solidFill>
                  <a:schemeClr val="tx1"/>
                </a:solidFill>
                <a:latin typeface="+mj-lt"/>
              </a:rPr>
              <a:t>Cengage Learning. All rights reserved. May not be scanned, copied or duplicated, or posted to a publicly accessible web site, in whole or in part.</a:t>
            </a:r>
          </a:p>
        </p:txBody>
      </p:sp>
      <p:sp>
        <p:nvSpPr>
          <p:cNvPr id="53" name="Rectangle 4">
            <a:hlinkClick r:id="" action="ppaction://hlinkshowjump?jump=firstslide"/>
          </p:cNvPr>
          <p:cNvSpPr>
            <a:spLocks noChangeArrowheads="1"/>
          </p:cNvSpPr>
          <p:nvPr/>
        </p:nvSpPr>
        <p:spPr bwMode="auto">
          <a:xfrm>
            <a:off x="8280926" y="6599443"/>
            <a:ext cx="830794" cy="263358"/>
          </a:xfrm>
          <a:prstGeom prst="rect">
            <a:avLst/>
          </a:prstGeom>
          <a:noFill/>
          <a:ln w="9525">
            <a:noFill/>
            <a:miter lim="800000"/>
            <a:headEnd/>
            <a:tailEnd/>
          </a:ln>
          <a:effectLst/>
        </p:spPr>
        <p:txBody>
          <a:bodyPr lIns="92075" tIns="46038" rIns="92075" bIns="46038">
            <a:prstTxWarp prst="textNoShape">
              <a:avLst/>
            </a:prstTxWarp>
          </a:bodyPr>
          <a:lstStyle/>
          <a:p>
            <a:pPr>
              <a:spcBef>
                <a:spcPct val="20000"/>
              </a:spcBef>
              <a:defRPr/>
            </a:pPr>
            <a:r>
              <a:rPr lang="en-US" sz="1100" b="0" dirty="0" smtClean="0">
                <a:solidFill>
                  <a:schemeClr val="bg1"/>
                </a:solidFill>
                <a:latin typeface="+mj-lt"/>
                <a:hlinkClick r:id="" action="ppaction://hlinkshowjump?jump=firstslide"/>
              </a:rPr>
              <a:t>First </a:t>
            </a:r>
            <a:r>
              <a:rPr lang="en-US" sz="1100" b="0" dirty="0">
                <a:solidFill>
                  <a:schemeClr val="bg1"/>
                </a:solidFill>
                <a:latin typeface="+mj-lt"/>
                <a:hlinkClick r:id="" action="ppaction://hlinkshowjump?jump=firstslide"/>
              </a:rPr>
              <a:t>page</a:t>
            </a:r>
          </a:p>
        </p:txBody>
      </p:sp>
      <p:sp>
        <p:nvSpPr>
          <p:cNvPr id="54" name="AutoShape 5">
            <a:hlinkClick r:id="" action="ppaction://hlinkshowjump?jump=previousslide"/>
          </p:cNvPr>
          <p:cNvSpPr>
            <a:spLocks noChangeArrowheads="1"/>
          </p:cNvSpPr>
          <p:nvPr/>
        </p:nvSpPr>
        <p:spPr bwMode="auto">
          <a:xfrm>
            <a:off x="8182360" y="6663891"/>
            <a:ext cx="145314" cy="156703"/>
          </a:xfrm>
          <a:prstGeom prst="leftArrow">
            <a:avLst>
              <a:gd name="adj1" fmla="val 50000"/>
              <a:gd name="adj2" fmla="val 63796"/>
            </a:avLst>
          </a:prstGeom>
          <a:solidFill>
            <a:schemeClr val="bg1">
              <a:alpha val="96000"/>
            </a:schemeClr>
          </a:solidFill>
          <a:ln w="12700" cap="sq">
            <a:noFill/>
            <a:miter lim="800000"/>
            <a:headEnd/>
            <a:tailEnd/>
          </a:ln>
          <a:effectLst/>
        </p:spPr>
        <p:txBody>
          <a:bodyPr anchor="b">
            <a:prstTxWarp prst="textNoShape">
              <a:avLst/>
            </a:prstTxWarp>
          </a:bodyPr>
          <a:lstStyle/>
          <a:p>
            <a:pPr>
              <a:defRPr/>
            </a:pPr>
            <a:endParaRPr lang="en-US">
              <a:latin typeface="Times New Roman" pitchFamily="-110" charset="0"/>
            </a:endParaRPr>
          </a:p>
        </p:txBody>
      </p:sp>
      <p:sp>
        <p:nvSpPr>
          <p:cNvPr id="55" name="AutoShape 6">
            <a:hlinkClick r:id="" action="ppaction://hlinkshowjump?jump=nextslide"/>
          </p:cNvPr>
          <p:cNvSpPr>
            <a:spLocks noChangeArrowheads="1"/>
          </p:cNvSpPr>
          <p:nvPr/>
        </p:nvSpPr>
        <p:spPr bwMode="auto">
          <a:xfrm>
            <a:off x="8959372" y="6663891"/>
            <a:ext cx="145314" cy="156703"/>
          </a:xfrm>
          <a:prstGeom prst="rightArrow">
            <a:avLst>
              <a:gd name="adj1" fmla="val 50000"/>
              <a:gd name="adj2" fmla="val 63806"/>
            </a:avLst>
          </a:prstGeom>
          <a:solidFill>
            <a:schemeClr val="bg1">
              <a:alpha val="96000"/>
            </a:schemeClr>
          </a:solidFill>
          <a:ln w="12700" cap="sq">
            <a:noFill/>
            <a:miter lim="800000"/>
            <a:headEnd/>
            <a:tailEnd/>
          </a:ln>
          <a:effectLst/>
        </p:spPr>
        <p:txBody>
          <a:bodyPr anchor="b">
            <a:prstTxWarp prst="textNoShape">
              <a:avLst/>
            </a:prstTxWarp>
          </a:bodyPr>
          <a:lstStyle/>
          <a:p>
            <a:pPr>
              <a:defRPr/>
            </a:pPr>
            <a:endParaRPr lang="en-US">
              <a:latin typeface="Times New Roman" pitchFamily="-110" charset="0"/>
            </a:endParaRP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1"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ctr" defTabSz="457200"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65098" y="1513020"/>
            <a:ext cx="7634484" cy="1864086"/>
          </a:xfrm>
          <a:prstGeom prst="rect">
            <a:avLst/>
          </a:prstGeom>
        </p:spPr>
        <p:txBody>
          <a:bodyPr anchor="b">
            <a:noAutofit/>
          </a:bodyPr>
          <a:lstStyle/>
          <a:p>
            <a:pPr>
              <a:lnSpc>
                <a:spcPts val="4000"/>
              </a:lnSpc>
            </a:pPr>
            <a:r>
              <a:rPr lang="en-US" dirty="0"/>
              <a:t>The Economics </a:t>
            </a:r>
            <a:br>
              <a:rPr lang="en-US" dirty="0"/>
            </a:br>
            <a:r>
              <a:rPr lang="en-US" dirty="0"/>
              <a:t>of Social Security</a:t>
            </a:r>
          </a:p>
        </p:txBody>
      </p:sp>
    </p:spTree>
    <p:extLst>
      <p:ext uri="{BB962C8B-B14F-4D97-AF65-F5344CB8AC3E}">
        <p14:creationId xmlns:p14="http://schemas.microsoft.com/office/powerpoint/2010/main" val="7532707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7990" y="419778"/>
            <a:ext cx="7772400" cy="1291790"/>
          </a:xfrm>
        </p:spPr>
        <p:txBody>
          <a:bodyPr anchor="ctr"/>
          <a:lstStyle/>
          <a:p>
            <a:pPr>
              <a:lnSpc>
                <a:spcPts val="4000"/>
              </a:lnSpc>
            </a:pPr>
            <a:r>
              <a:rPr lang="en-US" dirty="0"/>
              <a:t>The Real </a:t>
            </a:r>
            <a:r>
              <a:rPr lang="en-US" dirty="0" smtClean="0"/>
              <a:t>Problem Created </a:t>
            </a:r>
            <a:br>
              <a:rPr lang="en-US" dirty="0" smtClean="0"/>
            </a:br>
            <a:r>
              <a:rPr lang="en-US" dirty="0" smtClean="0"/>
              <a:t>by</a:t>
            </a:r>
            <a:r>
              <a:rPr lang="en-US" dirty="0"/>
              <a:t> </a:t>
            </a:r>
            <a:r>
              <a:rPr lang="en-US" dirty="0" smtClean="0"/>
              <a:t>the </a:t>
            </a:r>
            <a:r>
              <a:rPr lang="en-US" dirty="0"/>
              <a:t>Current System</a:t>
            </a:r>
          </a:p>
        </p:txBody>
      </p:sp>
    </p:spTree>
    <p:extLst>
      <p:ext uri="{BB962C8B-B14F-4D97-AF65-F5344CB8AC3E}">
        <p14:creationId xmlns:p14="http://schemas.microsoft.com/office/powerpoint/2010/main" val="16327825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441945"/>
            <a:ext cx="8904855" cy="649224"/>
          </a:xfrm>
        </p:spPr>
        <p:txBody>
          <a:bodyPr/>
          <a:lstStyle/>
          <a:p>
            <a:r>
              <a:rPr lang="en-US" dirty="0"/>
              <a:t>The Social Security Problem </a:t>
            </a:r>
          </a:p>
        </p:txBody>
      </p:sp>
      <p:sp>
        <p:nvSpPr>
          <p:cNvPr id="3" name="Content Placeholder 2"/>
          <p:cNvSpPr>
            <a:spLocks noGrp="1"/>
          </p:cNvSpPr>
          <p:nvPr>
            <p:ph idx="1"/>
          </p:nvPr>
        </p:nvSpPr>
        <p:spPr>
          <a:xfrm>
            <a:off x="135751" y="1114774"/>
            <a:ext cx="8783869" cy="5387728"/>
          </a:xfrm>
        </p:spPr>
        <p:txBody>
          <a:bodyPr/>
          <a:lstStyle/>
          <a:p>
            <a:pPr>
              <a:lnSpc>
                <a:spcPct val="90000"/>
              </a:lnSpc>
            </a:pPr>
            <a:r>
              <a:rPr lang="en-US" sz="2600" dirty="0" smtClean="0">
                <a:solidFill>
                  <a:schemeClr val="tx1"/>
                </a:solidFill>
                <a:ea typeface="Times New Roman" pitchFamily="28" charset="0"/>
              </a:rPr>
              <a:t>As the large baby boom generation continues to retire, </a:t>
            </a:r>
            <a:r>
              <a:rPr lang="en-US" sz="2600" dirty="0" smtClean="0">
                <a:ea typeface="Times New Roman" pitchFamily="28" charset="0"/>
              </a:rPr>
              <a:t>expenditures from the system will persistently increase relative to revenues. </a:t>
            </a:r>
            <a:endParaRPr lang="en-US" sz="2600" dirty="0">
              <a:solidFill>
                <a:schemeClr val="tx1"/>
              </a:solidFill>
              <a:ea typeface="Times New Roman" pitchFamily="28" charset="0"/>
            </a:endParaRPr>
          </a:p>
          <a:p>
            <a:pPr lvl="1">
              <a:lnSpc>
                <a:spcPct val="90000"/>
              </a:lnSpc>
            </a:pPr>
            <a:r>
              <a:rPr lang="en-US" dirty="0" smtClean="0">
                <a:solidFill>
                  <a:schemeClr val="tx1"/>
                </a:solidFill>
                <a:ea typeface="Times New Roman" pitchFamily="28" charset="0"/>
              </a:rPr>
              <a:t>Payroll </a:t>
            </a:r>
            <a:r>
              <a:rPr lang="en-US" dirty="0">
                <a:solidFill>
                  <a:schemeClr val="tx1"/>
                </a:solidFill>
                <a:ea typeface="Times New Roman" pitchFamily="28" charset="0"/>
              </a:rPr>
              <a:t>tax revenues </a:t>
            </a:r>
            <a:r>
              <a:rPr lang="en-US" dirty="0" smtClean="0">
                <a:solidFill>
                  <a:schemeClr val="tx1"/>
                </a:solidFill>
                <a:ea typeface="Times New Roman" pitchFamily="28" charset="0"/>
              </a:rPr>
              <a:t>are now insufficient to pay promised </a:t>
            </a:r>
            <a:r>
              <a:rPr lang="en-US" dirty="0">
                <a:solidFill>
                  <a:schemeClr val="tx1"/>
                </a:solidFill>
                <a:ea typeface="Times New Roman" pitchFamily="28" charset="0"/>
              </a:rPr>
              <a:t>benefits. </a:t>
            </a:r>
          </a:p>
          <a:p>
            <a:pPr lvl="1">
              <a:lnSpc>
                <a:spcPct val="90000"/>
              </a:lnSpc>
            </a:pPr>
            <a:r>
              <a:rPr lang="en-US" dirty="0">
                <a:solidFill>
                  <a:schemeClr val="tx1"/>
                </a:solidFill>
                <a:ea typeface="Times New Roman" pitchFamily="28" charset="0"/>
              </a:rPr>
              <a:t>Under current law, revenues will </a:t>
            </a:r>
            <a:r>
              <a:rPr lang="en-US" dirty="0" smtClean="0">
                <a:solidFill>
                  <a:schemeClr val="tx1"/>
                </a:solidFill>
                <a:ea typeface="Times New Roman" pitchFamily="28" charset="0"/>
              </a:rPr>
              <a:t>only be </a:t>
            </a:r>
            <a:r>
              <a:rPr lang="en-US" dirty="0">
                <a:solidFill>
                  <a:schemeClr val="tx1"/>
                </a:solidFill>
                <a:ea typeface="Times New Roman" pitchFamily="28" charset="0"/>
              </a:rPr>
              <a:t>sufficient to pay </a:t>
            </a:r>
            <a:r>
              <a:rPr lang="en-US" dirty="0" smtClean="0">
                <a:solidFill>
                  <a:schemeClr val="tx1"/>
                </a:solidFill>
                <a:ea typeface="Times New Roman" pitchFamily="28" charset="0"/>
              </a:rPr>
              <a:t>about four-fifths </a:t>
            </a:r>
            <a:r>
              <a:rPr lang="en-US" dirty="0">
                <a:solidFill>
                  <a:schemeClr val="tx1"/>
                </a:solidFill>
                <a:ea typeface="Times New Roman" pitchFamily="28" charset="0"/>
              </a:rPr>
              <a:t>of </a:t>
            </a:r>
            <a:r>
              <a:rPr lang="en-US" dirty="0" smtClean="0">
                <a:solidFill>
                  <a:schemeClr val="tx1"/>
                </a:solidFill>
                <a:ea typeface="Times New Roman" pitchFamily="28" charset="0"/>
              </a:rPr>
              <a:t>the promised </a:t>
            </a:r>
            <a:r>
              <a:rPr lang="en-US" dirty="0">
                <a:solidFill>
                  <a:schemeClr val="tx1"/>
                </a:solidFill>
                <a:ea typeface="Times New Roman" pitchFamily="28" charset="0"/>
              </a:rPr>
              <a:t>benefits by </a:t>
            </a:r>
            <a:r>
              <a:rPr lang="en-US" dirty="0" smtClean="0">
                <a:solidFill>
                  <a:schemeClr val="tx1"/>
                </a:solidFill>
                <a:ea typeface="Times New Roman" pitchFamily="28" charset="0"/>
              </a:rPr>
              <a:t>2030. </a:t>
            </a:r>
            <a:endParaRPr lang="en-US" dirty="0">
              <a:solidFill>
                <a:schemeClr val="tx1"/>
              </a:solidFill>
              <a:ea typeface="Times New Roman" pitchFamily="28" charset="0"/>
            </a:endParaRPr>
          </a:p>
          <a:p>
            <a:pPr>
              <a:lnSpc>
                <a:spcPct val="90000"/>
              </a:lnSpc>
            </a:pPr>
            <a:r>
              <a:rPr lang="en-US" sz="2600" dirty="0">
                <a:solidFill>
                  <a:schemeClr val="tx1"/>
                </a:solidFill>
                <a:ea typeface="Times New Roman" pitchFamily="28" charset="0"/>
              </a:rPr>
              <a:t>There are only 4 ways to cover the shortfalls: </a:t>
            </a:r>
          </a:p>
          <a:p>
            <a:pPr lvl="1">
              <a:lnSpc>
                <a:spcPct val="90000"/>
              </a:lnSpc>
            </a:pPr>
            <a:r>
              <a:rPr lang="en-US" dirty="0">
                <a:solidFill>
                  <a:schemeClr val="tx1"/>
                </a:solidFill>
                <a:ea typeface="Times New Roman" pitchFamily="28" charset="0"/>
              </a:rPr>
              <a:t>cut benefits, </a:t>
            </a:r>
          </a:p>
          <a:p>
            <a:pPr lvl="1">
              <a:lnSpc>
                <a:spcPct val="90000"/>
              </a:lnSpc>
            </a:pPr>
            <a:r>
              <a:rPr lang="en-US" dirty="0">
                <a:solidFill>
                  <a:schemeClr val="tx1"/>
                </a:solidFill>
                <a:ea typeface="Times New Roman" pitchFamily="28" charset="0"/>
              </a:rPr>
              <a:t>increase taxes,</a:t>
            </a:r>
          </a:p>
          <a:p>
            <a:pPr lvl="1">
              <a:lnSpc>
                <a:spcPct val="90000"/>
              </a:lnSpc>
            </a:pPr>
            <a:r>
              <a:rPr lang="en-US" dirty="0">
                <a:solidFill>
                  <a:schemeClr val="tx1"/>
                </a:solidFill>
                <a:ea typeface="Times New Roman" pitchFamily="28" charset="0"/>
              </a:rPr>
              <a:t>cut spending in other areas, or</a:t>
            </a:r>
          </a:p>
          <a:p>
            <a:pPr lvl="1">
              <a:lnSpc>
                <a:spcPct val="90000"/>
              </a:lnSpc>
            </a:pPr>
            <a:r>
              <a:rPr lang="en-US" dirty="0">
                <a:solidFill>
                  <a:schemeClr val="tx1"/>
                </a:solidFill>
                <a:ea typeface="Times New Roman" pitchFamily="28" charset="0"/>
              </a:rPr>
              <a:t>borrow. </a:t>
            </a:r>
          </a:p>
          <a:p>
            <a:pPr lvl="1">
              <a:lnSpc>
                <a:spcPct val="90000"/>
              </a:lnSpc>
            </a:pPr>
            <a:r>
              <a:rPr lang="en-US" dirty="0" smtClean="0">
                <a:solidFill>
                  <a:schemeClr val="tx1"/>
                </a:solidFill>
                <a:ea typeface="Times New Roman" pitchFamily="28" charset="0"/>
              </a:rPr>
              <a:t>None </a:t>
            </a:r>
            <a:r>
              <a:rPr lang="en-US" dirty="0">
                <a:solidFill>
                  <a:schemeClr val="tx1"/>
                </a:solidFill>
                <a:ea typeface="Times New Roman" pitchFamily="28" charset="0"/>
              </a:rPr>
              <a:t>of these options are attractive. </a:t>
            </a:r>
          </a:p>
        </p:txBody>
      </p:sp>
    </p:spTree>
    <p:extLst>
      <p:ext uri="{BB962C8B-B14F-4D97-AF65-F5344CB8AC3E}">
        <p14:creationId xmlns:p14="http://schemas.microsoft.com/office/powerpoint/2010/main" val="19447836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7985" y="548473"/>
            <a:ext cx="7772400" cy="955728"/>
          </a:xfrm>
        </p:spPr>
        <p:txBody>
          <a:bodyPr anchor="ctr"/>
          <a:lstStyle/>
          <a:p>
            <a:pPr>
              <a:lnSpc>
                <a:spcPts val="4000"/>
              </a:lnSpc>
            </a:pPr>
            <a:r>
              <a:rPr lang="en-US" dirty="0" smtClean="0"/>
              <a:t>Does Social Security </a:t>
            </a:r>
            <a:br>
              <a:rPr lang="en-US" dirty="0" smtClean="0"/>
            </a:br>
            <a:r>
              <a:rPr lang="en-US" dirty="0" smtClean="0"/>
              <a:t>Help the Poor?</a:t>
            </a:r>
            <a:endParaRPr lang="en-US" dirty="0"/>
          </a:p>
        </p:txBody>
      </p:sp>
    </p:spTree>
    <p:extLst>
      <p:ext uri="{BB962C8B-B14F-4D97-AF65-F5344CB8AC3E}">
        <p14:creationId xmlns:p14="http://schemas.microsoft.com/office/powerpoint/2010/main" val="37829880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428598"/>
            <a:ext cx="8904855" cy="649224"/>
          </a:xfrm>
        </p:spPr>
        <p:txBody>
          <a:bodyPr/>
          <a:lstStyle/>
          <a:p>
            <a:r>
              <a:rPr lang="en-US" dirty="0"/>
              <a:t>Social Security and the Poor</a:t>
            </a:r>
          </a:p>
        </p:txBody>
      </p:sp>
      <p:sp>
        <p:nvSpPr>
          <p:cNvPr id="3" name="Content Placeholder 2"/>
          <p:cNvSpPr>
            <a:spLocks noGrp="1"/>
          </p:cNvSpPr>
          <p:nvPr>
            <p:ph idx="1"/>
          </p:nvPr>
        </p:nvSpPr>
        <p:spPr>
          <a:xfrm>
            <a:off x="135751" y="1110355"/>
            <a:ext cx="8783869" cy="5309313"/>
          </a:xfrm>
        </p:spPr>
        <p:txBody>
          <a:bodyPr/>
          <a:lstStyle/>
          <a:p>
            <a:pPr>
              <a:lnSpc>
                <a:spcPct val="90000"/>
              </a:lnSpc>
            </a:pPr>
            <a:r>
              <a:rPr lang="en-US" dirty="0">
                <a:solidFill>
                  <a:schemeClr val="tx1"/>
                </a:solidFill>
                <a:ea typeface="Times New Roman" pitchFamily="28" charset="0"/>
              </a:rPr>
              <a:t>Social Security is financed using a flat tax rate applied up </a:t>
            </a:r>
            <a:r>
              <a:rPr lang="en-US" dirty="0" smtClean="0">
                <a:solidFill>
                  <a:schemeClr val="tx1"/>
                </a:solidFill>
                <a:ea typeface="Times New Roman" pitchFamily="28" charset="0"/>
              </a:rPr>
              <a:t/>
            </a:r>
            <a:br>
              <a:rPr lang="en-US" dirty="0" smtClean="0">
                <a:solidFill>
                  <a:schemeClr val="tx1"/>
                </a:solidFill>
                <a:ea typeface="Times New Roman" pitchFamily="28" charset="0"/>
              </a:rPr>
            </a:br>
            <a:r>
              <a:rPr lang="en-US" dirty="0" smtClean="0">
                <a:solidFill>
                  <a:schemeClr val="tx1"/>
                </a:solidFill>
                <a:ea typeface="Times New Roman" pitchFamily="28" charset="0"/>
              </a:rPr>
              <a:t>to </a:t>
            </a:r>
            <a:r>
              <a:rPr lang="en-US" dirty="0">
                <a:solidFill>
                  <a:schemeClr val="tx1"/>
                </a:solidFill>
                <a:ea typeface="Times New Roman" pitchFamily="28" charset="0"/>
              </a:rPr>
              <a:t>the income cut-off limit, but the formula used to calculate benefits disproportionately favors workers with low lifetime earnings.</a:t>
            </a:r>
          </a:p>
          <a:p>
            <a:pPr>
              <a:lnSpc>
                <a:spcPct val="90000"/>
              </a:lnSpc>
            </a:pPr>
            <a:r>
              <a:rPr lang="en-US" dirty="0">
                <a:solidFill>
                  <a:schemeClr val="tx1"/>
                </a:solidFill>
                <a:ea typeface="Times New Roman" pitchFamily="28" charset="0"/>
              </a:rPr>
              <a:t>While the benefit formula is favorable to the poor, other aspects of the system are not. </a:t>
            </a:r>
            <a:r>
              <a:rPr lang="en-US" dirty="0" smtClean="0">
                <a:solidFill>
                  <a:schemeClr val="tx1"/>
                </a:solidFill>
                <a:ea typeface="Times New Roman" pitchFamily="28" charset="0"/>
              </a:rPr>
              <a:t>          </a:t>
            </a:r>
            <a:r>
              <a:rPr lang="en-US" sz="2400" i="1" dirty="0" smtClean="0">
                <a:solidFill>
                  <a:schemeClr val="tx1"/>
                </a:solidFill>
                <a:ea typeface="Times New Roman" pitchFamily="28" charset="0"/>
              </a:rPr>
              <a:t>(continued on next slide)</a:t>
            </a:r>
            <a:endParaRPr lang="en-US" i="1" dirty="0">
              <a:solidFill>
                <a:schemeClr val="tx1"/>
              </a:solidFill>
              <a:ea typeface="Times New Roman" pitchFamily="28" charset="0"/>
            </a:endParaRPr>
          </a:p>
          <a:p>
            <a:pPr lvl="1">
              <a:lnSpc>
                <a:spcPct val="90000"/>
              </a:lnSpc>
            </a:pPr>
            <a:r>
              <a:rPr lang="en-US" sz="2800" dirty="0">
                <a:solidFill>
                  <a:schemeClr val="tx1"/>
                </a:solidFill>
                <a:ea typeface="Times New Roman" pitchFamily="28" charset="0"/>
              </a:rPr>
              <a:t>Because low income (and poorly educated) workers have higher mortality rates </a:t>
            </a:r>
            <a:r>
              <a:rPr lang="en-US" sz="2400" i="1" dirty="0">
                <a:solidFill>
                  <a:schemeClr val="tx1"/>
                </a:solidFill>
                <a:ea typeface="Times New Roman" pitchFamily="28" charset="0"/>
              </a:rPr>
              <a:t>(and a shorter life expectancy)</a:t>
            </a:r>
            <a:r>
              <a:rPr lang="en-US" sz="2800" dirty="0">
                <a:solidFill>
                  <a:schemeClr val="tx1"/>
                </a:solidFill>
                <a:ea typeface="Times New Roman" pitchFamily="28" charset="0"/>
              </a:rPr>
              <a:t>, they are more likely to pay into the system for many years and die before drawing benefits</a:t>
            </a:r>
            <a:r>
              <a:rPr lang="en-US" sz="2800" dirty="0" smtClean="0">
                <a:solidFill>
                  <a:schemeClr val="tx1"/>
                </a:solidFill>
                <a:ea typeface="Times New Roman" pitchFamily="28" charset="0"/>
              </a:rPr>
              <a:t>.</a:t>
            </a:r>
          </a:p>
          <a:p>
            <a:pPr lvl="1">
              <a:lnSpc>
                <a:spcPct val="90000"/>
              </a:lnSpc>
            </a:pPr>
            <a:r>
              <a:rPr lang="en-US" sz="2800" dirty="0">
                <a:ea typeface="Times New Roman" pitchFamily="28" charset="0"/>
              </a:rPr>
              <a:t>Low-wage workers generally begin full-time work at a younger age and therefore pay more into the system earlier </a:t>
            </a:r>
            <a:r>
              <a:rPr lang="en-US" sz="2400" i="1" dirty="0">
                <a:ea typeface="Times New Roman" pitchFamily="28" charset="0"/>
              </a:rPr>
              <a:t>(and forego more interest)</a:t>
            </a:r>
            <a:r>
              <a:rPr lang="en-US" sz="2800" dirty="0">
                <a:ea typeface="Times New Roman" pitchFamily="28" charset="0"/>
              </a:rPr>
              <a:t>. </a:t>
            </a:r>
          </a:p>
          <a:p>
            <a:pPr lvl="1">
              <a:lnSpc>
                <a:spcPct val="90000"/>
              </a:lnSpc>
            </a:pPr>
            <a:endParaRPr lang="en-US" sz="2800" i="1" dirty="0">
              <a:solidFill>
                <a:schemeClr val="tx1"/>
              </a:solidFill>
              <a:ea typeface="Times New Roman" pitchFamily="28" charset="0"/>
            </a:endParaRPr>
          </a:p>
        </p:txBody>
      </p:sp>
    </p:spTree>
    <p:extLst>
      <p:ext uri="{BB962C8B-B14F-4D97-AF65-F5344CB8AC3E}">
        <p14:creationId xmlns:p14="http://schemas.microsoft.com/office/powerpoint/2010/main" val="6550036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751" y="1113013"/>
            <a:ext cx="8783869" cy="5127180"/>
          </a:xfrm>
        </p:spPr>
        <p:txBody>
          <a:bodyPr/>
          <a:lstStyle/>
          <a:p>
            <a:pPr>
              <a:lnSpc>
                <a:spcPct val="90000"/>
              </a:lnSpc>
            </a:pPr>
            <a:r>
              <a:rPr lang="en-US" dirty="0">
                <a:solidFill>
                  <a:schemeClr val="tx1"/>
                </a:solidFill>
                <a:ea typeface="Times New Roman" pitchFamily="28" charset="0"/>
              </a:rPr>
              <a:t>While the benefit formula is favorable to the poor, other aspects of the system are not. </a:t>
            </a:r>
            <a:r>
              <a:rPr lang="en-US" dirty="0" smtClean="0">
                <a:solidFill>
                  <a:schemeClr val="tx1"/>
                </a:solidFill>
                <a:ea typeface="Times New Roman" pitchFamily="28" charset="0"/>
              </a:rPr>
              <a:t>				     </a:t>
            </a:r>
            <a:r>
              <a:rPr lang="en-US" sz="2400" i="1" dirty="0" smtClean="0">
                <a:solidFill>
                  <a:schemeClr val="tx1"/>
                </a:solidFill>
                <a:ea typeface="Times New Roman" pitchFamily="28" charset="0"/>
              </a:rPr>
              <a:t>(continued …)</a:t>
            </a:r>
            <a:endParaRPr lang="en-US" i="1" dirty="0">
              <a:solidFill>
                <a:schemeClr val="tx1"/>
              </a:solidFill>
              <a:ea typeface="Times New Roman" pitchFamily="28" charset="0"/>
            </a:endParaRPr>
          </a:p>
          <a:p>
            <a:pPr lvl="1">
              <a:lnSpc>
                <a:spcPct val="90000"/>
              </a:lnSpc>
            </a:pPr>
            <a:r>
              <a:rPr lang="en-US" sz="2800" dirty="0" smtClean="0">
                <a:solidFill>
                  <a:schemeClr val="tx1"/>
                </a:solidFill>
                <a:ea typeface="Times New Roman" pitchFamily="28" charset="0"/>
              </a:rPr>
              <a:t>Couples </a:t>
            </a:r>
            <a:r>
              <a:rPr lang="en-US" sz="2800" dirty="0">
                <a:solidFill>
                  <a:schemeClr val="tx1"/>
                </a:solidFill>
                <a:ea typeface="Times New Roman" pitchFamily="28" charset="0"/>
              </a:rPr>
              <a:t>with a high-wage worker are more likely to gain from Social Security’s spousal benefit provision, which provides the </a:t>
            </a:r>
            <a:r>
              <a:rPr lang="en-US" sz="2800" dirty="0" smtClean="0">
                <a:solidFill>
                  <a:schemeClr val="tx1"/>
                </a:solidFill>
                <a:ea typeface="Times New Roman" pitchFamily="28" charset="0"/>
              </a:rPr>
              <a:t>non-working </a:t>
            </a:r>
            <a:r>
              <a:rPr lang="en-US" sz="2800" dirty="0">
                <a:solidFill>
                  <a:schemeClr val="tx1"/>
                </a:solidFill>
                <a:ea typeface="Times New Roman" pitchFamily="28" charset="0"/>
              </a:rPr>
              <a:t>spouse with benefits equal to </a:t>
            </a:r>
            <a:r>
              <a:rPr lang="en-US" sz="2800" dirty="0" smtClean="0">
                <a:solidFill>
                  <a:schemeClr val="tx1"/>
                </a:solidFill>
                <a:ea typeface="Times New Roman" pitchFamily="28" charset="0"/>
              </a:rPr>
              <a:t>50% </a:t>
            </a:r>
            <a:r>
              <a:rPr lang="en-US" sz="2800" dirty="0">
                <a:solidFill>
                  <a:schemeClr val="tx1"/>
                </a:solidFill>
                <a:ea typeface="Times New Roman" pitchFamily="28" charset="0"/>
              </a:rPr>
              <a:t>those of the working spouse. </a:t>
            </a:r>
          </a:p>
          <a:p>
            <a:pPr>
              <a:lnSpc>
                <a:spcPct val="90000"/>
              </a:lnSpc>
            </a:pPr>
            <a:r>
              <a:rPr lang="en-US" dirty="0">
                <a:solidFill>
                  <a:schemeClr val="tx1"/>
                </a:solidFill>
                <a:ea typeface="Times New Roman" pitchFamily="28" charset="0"/>
              </a:rPr>
              <a:t>Social Security may actually transfer income modestly away from the poor. </a:t>
            </a:r>
            <a:endParaRPr lang="en-US" dirty="0" smtClean="0">
              <a:solidFill>
                <a:schemeClr val="tx1"/>
              </a:solidFill>
              <a:ea typeface="Times New Roman" pitchFamily="28" charset="0"/>
            </a:endParaRPr>
          </a:p>
          <a:p>
            <a:pPr marL="0" indent="0" algn="ctr">
              <a:lnSpc>
                <a:spcPct val="90000"/>
              </a:lnSpc>
              <a:buNone/>
            </a:pPr>
            <a:r>
              <a:rPr lang="en-US" dirty="0">
                <a:ea typeface="Times New Roman" pitchFamily="28" charset="0"/>
              </a:rPr>
              <a:t> </a:t>
            </a:r>
            <a:r>
              <a:rPr lang="en-US" i="1" dirty="0">
                <a:ea typeface="Times New Roman" pitchFamily="28" charset="0"/>
              </a:rPr>
              <a:t>(See accompanying slide)</a:t>
            </a:r>
            <a:endParaRPr lang="en-US" dirty="0">
              <a:solidFill>
                <a:schemeClr val="tx1"/>
              </a:solidFill>
              <a:ea typeface="Times New Roman" pitchFamily="28" charset="0"/>
            </a:endParaRPr>
          </a:p>
        </p:txBody>
      </p:sp>
      <p:sp>
        <p:nvSpPr>
          <p:cNvPr id="6" name="Title 1"/>
          <p:cNvSpPr>
            <a:spLocks noGrp="1"/>
          </p:cNvSpPr>
          <p:nvPr>
            <p:ph type="title"/>
          </p:nvPr>
        </p:nvSpPr>
        <p:spPr>
          <a:xfrm>
            <a:off x="119569" y="428598"/>
            <a:ext cx="8904855" cy="649224"/>
          </a:xfrm>
        </p:spPr>
        <p:txBody>
          <a:bodyPr/>
          <a:lstStyle/>
          <a:p>
            <a:r>
              <a:rPr lang="en-US" dirty="0"/>
              <a:t>Social Security and the Poor</a:t>
            </a:r>
          </a:p>
        </p:txBody>
      </p:sp>
    </p:spTree>
    <p:extLst>
      <p:ext uri="{BB962C8B-B14F-4D97-AF65-F5344CB8AC3E}">
        <p14:creationId xmlns:p14="http://schemas.microsoft.com/office/powerpoint/2010/main" val="37795670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462567" y="1476653"/>
            <a:ext cx="6483753" cy="4532662"/>
          </a:xfrm>
          <a:prstGeom prst="roundRect">
            <a:avLst>
              <a:gd name="adj" fmla="val 3590"/>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a:latin typeface="+mj-lt"/>
            </a:endParaRPr>
          </a:p>
        </p:txBody>
      </p:sp>
      <p:sp>
        <p:nvSpPr>
          <p:cNvPr id="267" name="Title 1"/>
          <p:cNvSpPr>
            <a:spLocks noGrp="1"/>
          </p:cNvSpPr>
          <p:nvPr>
            <p:ph type="title"/>
          </p:nvPr>
        </p:nvSpPr>
        <p:spPr>
          <a:xfrm>
            <a:off x="119569" y="436453"/>
            <a:ext cx="8904855" cy="679968"/>
          </a:xfrm>
        </p:spPr>
        <p:txBody>
          <a:bodyPr/>
          <a:lstStyle/>
          <a:p>
            <a:r>
              <a:rPr lang="en-US" dirty="0"/>
              <a:t>Mortality Rates by Level of Education</a:t>
            </a:r>
          </a:p>
        </p:txBody>
      </p:sp>
      <p:sp>
        <p:nvSpPr>
          <p:cNvPr id="41" name="Text Box 10"/>
          <p:cNvSpPr txBox="1">
            <a:spLocks noChangeArrowheads="1"/>
          </p:cNvSpPr>
          <p:nvPr/>
        </p:nvSpPr>
        <p:spPr bwMode="auto">
          <a:xfrm>
            <a:off x="36536" y="2275909"/>
            <a:ext cx="2580567" cy="2225225"/>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ts val="900"/>
              </a:spcBef>
              <a:buFontTx/>
              <a:buChar char="•"/>
            </a:pPr>
            <a:r>
              <a:rPr lang="en-US" sz="2200" dirty="0">
                <a:latin typeface="+mj-lt"/>
                <a:cs typeface="Times New Roman" pitchFamily="18" charset="0"/>
              </a:rPr>
              <a:t>As shown here, </a:t>
            </a:r>
            <a:r>
              <a:rPr lang="en-US" sz="2200" dirty="0" smtClean="0">
                <a:latin typeface="+mj-lt"/>
                <a:cs typeface="Times New Roman" pitchFamily="18" charset="0"/>
              </a:rPr>
              <a:t/>
            </a:r>
            <a:br>
              <a:rPr lang="en-US" sz="2200" dirty="0" smtClean="0">
                <a:latin typeface="+mj-lt"/>
                <a:cs typeface="Times New Roman" pitchFamily="18" charset="0"/>
              </a:rPr>
            </a:br>
            <a:r>
              <a:rPr lang="en-US" sz="2200" dirty="0" smtClean="0">
                <a:latin typeface="+mj-lt"/>
                <a:cs typeface="Times New Roman" pitchFamily="18" charset="0"/>
              </a:rPr>
              <a:t>the </a:t>
            </a:r>
            <a:r>
              <a:rPr lang="en-US" sz="2200" dirty="0">
                <a:latin typeface="+mj-lt"/>
                <a:cs typeface="Times New Roman" pitchFamily="18" charset="0"/>
              </a:rPr>
              <a:t>age-adjusted mortality rate is inversely related </a:t>
            </a:r>
            <a:r>
              <a:rPr lang="en-US" sz="2200" dirty="0" smtClean="0">
                <a:latin typeface="+mj-lt"/>
                <a:cs typeface="Times New Roman" pitchFamily="18" charset="0"/>
              </a:rPr>
              <a:t/>
            </a:r>
            <a:br>
              <a:rPr lang="en-US" sz="2200" dirty="0" smtClean="0">
                <a:latin typeface="+mj-lt"/>
                <a:cs typeface="Times New Roman" pitchFamily="18" charset="0"/>
              </a:rPr>
            </a:br>
            <a:r>
              <a:rPr lang="en-US" sz="2200" dirty="0" smtClean="0">
                <a:latin typeface="+mj-lt"/>
                <a:cs typeface="Times New Roman" pitchFamily="18" charset="0"/>
              </a:rPr>
              <a:t>to </a:t>
            </a:r>
            <a:r>
              <a:rPr lang="en-US" sz="2200" dirty="0">
                <a:latin typeface="+mj-lt"/>
                <a:cs typeface="Times New Roman" pitchFamily="18" charset="0"/>
              </a:rPr>
              <a:t>education (and income). </a:t>
            </a:r>
            <a:r>
              <a:rPr lang="en-US" sz="2200" dirty="0" smtClean="0">
                <a:latin typeface="+mj-lt"/>
                <a:cs typeface="Times New Roman" pitchFamily="18" charset="0"/>
              </a:rPr>
              <a:t>So </a:t>
            </a:r>
            <a:r>
              <a:rPr lang="en-US" sz="2200" dirty="0">
                <a:latin typeface="+mj-lt"/>
                <a:cs typeface="Times New Roman" pitchFamily="18" charset="0"/>
              </a:rPr>
              <a:t>too </a:t>
            </a:r>
            <a:r>
              <a:rPr lang="en-US" sz="2200" dirty="0" smtClean="0">
                <a:latin typeface="+mj-lt"/>
                <a:cs typeface="Times New Roman" pitchFamily="18" charset="0"/>
              </a:rPr>
              <a:t/>
            </a:r>
            <a:br>
              <a:rPr lang="en-US" sz="2200" dirty="0" smtClean="0">
                <a:latin typeface="+mj-lt"/>
                <a:cs typeface="Times New Roman" pitchFamily="18" charset="0"/>
              </a:rPr>
            </a:br>
            <a:r>
              <a:rPr lang="en-US" sz="2200" dirty="0" smtClean="0">
                <a:latin typeface="+mj-lt"/>
                <a:cs typeface="Times New Roman" pitchFamily="18" charset="0"/>
              </a:rPr>
              <a:t>is </a:t>
            </a:r>
            <a:r>
              <a:rPr lang="en-US" sz="2200" dirty="0">
                <a:latin typeface="+mj-lt"/>
                <a:cs typeface="Times New Roman" pitchFamily="18" charset="0"/>
              </a:rPr>
              <a:t>life expectancy. </a:t>
            </a:r>
          </a:p>
        </p:txBody>
      </p:sp>
      <p:sp>
        <p:nvSpPr>
          <p:cNvPr id="73" name="Rectangle 4"/>
          <p:cNvSpPr>
            <a:spLocks noChangeArrowheads="1"/>
          </p:cNvSpPr>
          <p:nvPr/>
        </p:nvSpPr>
        <p:spPr bwMode="auto">
          <a:xfrm rot="16140000">
            <a:off x="2781450" y="5054053"/>
            <a:ext cx="307777" cy="65"/>
          </a:xfrm>
          <a:prstGeom prst="rect">
            <a:avLst/>
          </a:prstGeom>
          <a:noFill/>
          <a:ln w="9525">
            <a:noFill/>
            <a:miter lim="800000"/>
            <a:headEnd/>
            <a:tailEnd/>
          </a:ln>
        </p:spPr>
        <p:txBody>
          <a:bodyPr vert="eaVert" wrap="none" lIns="0" tIns="0" rIns="0" bIns="0">
            <a:prstTxWarp prst="textNoShape">
              <a:avLst/>
            </a:prstTxWarp>
            <a:spAutoFit/>
          </a:bodyPr>
          <a:lstStyle/>
          <a:p>
            <a:endParaRPr kumimoji="0" lang="en-US" sz="2000" b="0">
              <a:solidFill>
                <a:schemeClr val="tx1"/>
              </a:solidFill>
              <a:latin typeface="+mj-lt"/>
              <a:cs typeface="Times New Roman" pitchFamily="18" charset="0"/>
            </a:endParaRPr>
          </a:p>
        </p:txBody>
      </p:sp>
      <p:sp>
        <p:nvSpPr>
          <p:cNvPr id="74" name="Freeform 7"/>
          <p:cNvSpPr>
            <a:spLocks/>
          </p:cNvSpPr>
          <p:nvPr/>
        </p:nvSpPr>
        <p:spPr bwMode="auto">
          <a:xfrm>
            <a:off x="3076627" y="2037834"/>
            <a:ext cx="5739864" cy="3084513"/>
          </a:xfrm>
          <a:custGeom>
            <a:avLst/>
            <a:gdLst/>
            <a:ahLst/>
            <a:cxnLst>
              <a:cxn ang="0">
                <a:pos x="0" y="0"/>
              </a:cxn>
              <a:cxn ang="0">
                <a:pos x="0" y="1672"/>
              </a:cxn>
              <a:cxn ang="0">
                <a:pos x="2560" y="1672"/>
              </a:cxn>
            </a:cxnLst>
            <a:rect l="0" t="0" r="r" b="b"/>
            <a:pathLst>
              <a:path w="2560" h="1672">
                <a:moveTo>
                  <a:pt x="0" y="0"/>
                </a:moveTo>
                <a:lnTo>
                  <a:pt x="0" y="1672"/>
                </a:lnTo>
                <a:lnTo>
                  <a:pt x="2560" y="1672"/>
                </a:lnTo>
              </a:path>
            </a:pathLst>
          </a:custGeom>
          <a:noFill/>
          <a:ln w="28575" cmpd="sng">
            <a:solidFill>
              <a:srgbClr val="000000"/>
            </a:solidFill>
            <a:round/>
            <a:headEnd/>
            <a:tailEnd/>
          </a:ln>
          <a:effectLst/>
        </p:spPr>
        <p:txBody>
          <a:bodyPr>
            <a:prstTxWarp prst="textNoShape">
              <a:avLst/>
            </a:prstTxWarp>
          </a:bodyPr>
          <a:lstStyle/>
          <a:p>
            <a:endParaRPr lang="en-US" sz="1600">
              <a:latin typeface="+mj-lt"/>
              <a:cs typeface="Times New Roman" pitchFamily="18" charset="0"/>
            </a:endParaRPr>
          </a:p>
        </p:txBody>
      </p:sp>
      <p:sp>
        <p:nvSpPr>
          <p:cNvPr id="80" name="Line 8"/>
          <p:cNvSpPr>
            <a:spLocks noChangeShapeType="1"/>
          </p:cNvSpPr>
          <p:nvPr/>
        </p:nvSpPr>
        <p:spPr bwMode="auto">
          <a:xfrm>
            <a:off x="2992489" y="2858572"/>
            <a:ext cx="5824002" cy="0"/>
          </a:xfrm>
          <a:prstGeom prst="line">
            <a:avLst/>
          </a:prstGeom>
          <a:noFill/>
          <a:ln w="31750" cap="rnd">
            <a:solidFill>
              <a:srgbClr val="000000"/>
            </a:solidFill>
            <a:prstDash val="sysDot"/>
            <a:round/>
            <a:headEnd/>
            <a:tailEnd/>
          </a:ln>
          <a:effectLst/>
        </p:spPr>
        <p:txBody>
          <a:bodyPr>
            <a:prstTxWarp prst="textNoShape">
              <a:avLst/>
            </a:prstTxWarp>
          </a:bodyPr>
          <a:lstStyle/>
          <a:p>
            <a:endParaRPr lang="en-US" sz="1600">
              <a:latin typeface="+mj-lt"/>
              <a:cs typeface="Times New Roman" pitchFamily="18" charset="0"/>
            </a:endParaRPr>
          </a:p>
        </p:txBody>
      </p:sp>
      <p:grpSp>
        <p:nvGrpSpPr>
          <p:cNvPr id="81" name="Group 44"/>
          <p:cNvGrpSpPr>
            <a:grpSpLocks/>
          </p:cNvGrpSpPr>
          <p:nvPr/>
        </p:nvGrpSpPr>
        <p:grpSpPr bwMode="auto">
          <a:xfrm>
            <a:off x="3232205" y="2083872"/>
            <a:ext cx="415925" cy="741362"/>
            <a:chOff x="1831" y="782"/>
            <a:chExt cx="262" cy="467"/>
          </a:xfrm>
        </p:grpSpPr>
        <p:sp>
          <p:nvSpPr>
            <p:cNvPr id="82" name="Rectangle 9"/>
            <p:cNvSpPr>
              <a:spLocks noChangeArrowheads="1"/>
            </p:cNvSpPr>
            <p:nvPr/>
          </p:nvSpPr>
          <p:spPr bwMode="auto">
            <a:xfrm>
              <a:off x="1834" y="950"/>
              <a:ext cx="259" cy="299"/>
            </a:xfrm>
            <a:prstGeom prst="rect">
              <a:avLst/>
            </a:prstGeom>
            <a:solidFill>
              <a:srgbClr val="FF8989"/>
            </a:solidFill>
            <a:ln w="19050">
              <a:solidFill>
                <a:srgbClr val="000000"/>
              </a:solidFill>
              <a:miter lim="800000"/>
              <a:headEnd/>
              <a:tailEnd/>
            </a:ln>
            <a:effectLst>
              <a:outerShdw blurRad="50800" dist="38100" dir="2700000" algn="tl" rotWithShape="0">
                <a:prstClr val="black">
                  <a:alpha val="40000"/>
                </a:prstClr>
              </a:outerShdw>
            </a:effectLst>
          </p:spPr>
          <p:txBody>
            <a:bodyPr wrap="none" anchor="ctr">
              <a:prstTxWarp prst="textNoShape">
                <a:avLst/>
              </a:prstTxWarp>
            </a:bodyPr>
            <a:lstStyle/>
            <a:p>
              <a:endParaRPr lang="en-US" sz="1600">
                <a:latin typeface="+mj-lt"/>
                <a:cs typeface="Times New Roman" pitchFamily="18" charset="0"/>
              </a:endParaRPr>
            </a:p>
          </p:txBody>
        </p:sp>
        <p:sp>
          <p:nvSpPr>
            <p:cNvPr id="83" name="Rectangle 17"/>
            <p:cNvSpPr>
              <a:spLocks noChangeArrowheads="1"/>
            </p:cNvSpPr>
            <p:nvPr/>
          </p:nvSpPr>
          <p:spPr bwMode="auto">
            <a:xfrm>
              <a:off x="1831" y="782"/>
              <a:ext cx="220" cy="136"/>
            </a:xfrm>
            <a:prstGeom prst="rect">
              <a:avLst/>
            </a:prstGeom>
            <a:noFill/>
            <a:ln w="9525">
              <a:noFill/>
              <a:miter lim="800000"/>
              <a:headEnd/>
              <a:tailEnd/>
            </a:ln>
          </p:spPr>
          <p:txBody>
            <a:bodyPr wrap="none" lIns="0" tIns="0" rIns="0" bIns="0">
              <a:prstTxWarp prst="textNoShape">
                <a:avLst/>
              </a:prstTxWarp>
              <a:spAutoFit/>
            </a:bodyPr>
            <a:lstStyle/>
            <a:p>
              <a:r>
                <a:rPr kumimoji="0" lang="en-US" sz="1400" b="0">
                  <a:solidFill>
                    <a:srgbClr val="000000"/>
                  </a:solidFill>
                  <a:latin typeface="+mj-lt"/>
                  <a:cs typeface="Times New Roman" pitchFamily="18" charset="0"/>
                </a:rPr>
                <a:t>+ 8%</a:t>
              </a:r>
            </a:p>
          </p:txBody>
        </p:sp>
      </p:grpSp>
      <p:grpSp>
        <p:nvGrpSpPr>
          <p:cNvPr id="84" name="Group 45"/>
          <p:cNvGrpSpPr>
            <a:grpSpLocks/>
          </p:cNvGrpSpPr>
          <p:nvPr/>
        </p:nvGrpSpPr>
        <p:grpSpPr bwMode="auto">
          <a:xfrm>
            <a:off x="3672952" y="1975922"/>
            <a:ext cx="457200" cy="849312"/>
            <a:chOff x="2172" y="714"/>
            <a:chExt cx="288" cy="535"/>
          </a:xfrm>
        </p:grpSpPr>
        <p:sp>
          <p:nvSpPr>
            <p:cNvPr id="85" name="Rectangle 10"/>
            <p:cNvSpPr>
              <a:spLocks noChangeArrowheads="1"/>
            </p:cNvSpPr>
            <p:nvPr/>
          </p:nvSpPr>
          <p:spPr bwMode="auto">
            <a:xfrm>
              <a:off x="2201" y="871"/>
              <a:ext cx="259" cy="378"/>
            </a:xfrm>
            <a:prstGeom prst="rect">
              <a:avLst/>
            </a:prstGeom>
            <a:solidFill>
              <a:srgbClr val="FF8989"/>
            </a:solidFill>
            <a:ln w="19050">
              <a:solidFill>
                <a:schemeClr val="tx1"/>
              </a:solidFill>
              <a:miter lim="800000"/>
              <a:headEnd/>
              <a:tailEnd/>
            </a:ln>
            <a:effectLst>
              <a:outerShdw blurRad="50800" dist="38100" dir="2700000" algn="tl" rotWithShape="0">
                <a:prstClr val="black">
                  <a:alpha val="40000"/>
                </a:prstClr>
              </a:outerShdw>
            </a:effectLst>
          </p:spPr>
          <p:txBody>
            <a:bodyPr wrap="none" anchor="ctr">
              <a:prstTxWarp prst="textNoShape">
                <a:avLst/>
              </a:prstTxWarp>
            </a:bodyPr>
            <a:lstStyle/>
            <a:p>
              <a:endParaRPr lang="en-US" sz="1600">
                <a:latin typeface="+mj-lt"/>
                <a:cs typeface="Times New Roman" pitchFamily="18" charset="0"/>
              </a:endParaRPr>
            </a:p>
          </p:txBody>
        </p:sp>
        <p:sp>
          <p:nvSpPr>
            <p:cNvPr id="86" name="Rectangle 18"/>
            <p:cNvSpPr>
              <a:spLocks noChangeArrowheads="1"/>
            </p:cNvSpPr>
            <p:nvPr/>
          </p:nvSpPr>
          <p:spPr bwMode="auto">
            <a:xfrm>
              <a:off x="2172" y="714"/>
              <a:ext cx="278" cy="136"/>
            </a:xfrm>
            <a:prstGeom prst="rect">
              <a:avLst/>
            </a:prstGeom>
            <a:noFill/>
            <a:ln w="9525">
              <a:noFill/>
              <a:miter lim="800000"/>
              <a:headEnd/>
              <a:tailEnd/>
            </a:ln>
          </p:spPr>
          <p:txBody>
            <a:bodyPr wrap="none" lIns="0" tIns="0" rIns="0" bIns="0">
              <a:prstTxWarp prst="textNoShape">
                <a:avLst/>
              </a:prstTxWarp>
              <a:spAutoFit/>
            </a:bodyPr>
            <a:lstStyle/>
            <a:p>
              <a:r>
                <a:rPr kumimoji="0" lang="en-US" sz="1400" b="0">
                  <a:solidFill>
                    <a:srgbClr val="000000"/>
                  </a:solidFill>
                  <a:latin typeface="+mj-lt"/>
                  <a:cs typeface="Times New Roman" pitchFamily="18" charset="0"/>
                </a:rPr>
                <a:t>+ 10%</a:t>
              </a:r>
            </a:p>
          </p:txBody>
        </p:sp>
      </p:grpSp>
      <p:grpSp>
        <p:nvGrpSpPr>
          <p:cNvPr id="87" name="Group 46"/>
          <p:cNvGrpSpPr>
            <a:grpSpLocks/>
          </p:cNvGrpSpPr>
          <p:nvPr/>
        </p:nvGrpSpPr>
        <p:grpSpPr bwMode="auto">
          <a:xfrm>
            <a:off x="4215119" y="2036247"/>
            <a:ext cx="411163" cy="788987"/>
            <a:chOff x="2502" y="752"/>
            <a:chExt cx="259" cy="497"/>
          </a:xfrm>
        </p:grpSpPr>
        <p:sp>
          <p:nvSpPr>
            <p:cNvPr id="88" name="Rectangle 11"/>
            <p:cNvSpPr>
              <a:spLocks noChangeArrowheads="1"/>
            </p:cNvSpPr>
            <p:nvPr/>
          </p:nvSpPr>
          <p:spPr bwMode="auto">
            <a:xfrm>
              <a:off x="2502" y="910"/>
              <a:ext cx="259" cy="339"/>
            </a:xfrm>
            <a:prstGeom prst="rect">
              <a:avLst/>
            </a:prstGeom>
            <a:solidFill>
              <a:srgbClr val="FF8989"/>
            </a:solidFill>
            <a:ln w="19050">
              <a:solidFill>
                <a:srgbClr val="000000"/>
              </a:solidFill>
              <a:miter lim="800000"/>
              <a:headEnd/>
              <a:tailEnd/>
            </a:ln>
            <a:effectLst>
              <a:outerShdw blurRad="50800" dist="38100" dir="2700000" algn="tl" rotWithShape="0">
                <a:prstClr val="black">
                  <a:alpha val="40000"/>
                </a:prstClr>
              </a:outerShdw>
            </a:effectLst>
          </p:spPr>
          <p:txBody>
            <a:bodyPr wrap="none" anchor="ctr">
              <a:prstTxWarp prst="textNoShape">
                <a:avLst/>
              </a:prstTxWarp>
            </a:bodyPr>
            <a:lstStyle/>
            <a:p>
              <a:endParaRPr lang="en-US" sz="1600">
                <a:latin typeface="+mj-lt"/>
                <a:cs typeface="Times New Roman" pitchFamily="18" charset="0"/>
              </a:endParaRPr>
            </a:p>
          </p:txBody>
        </p:sp>
        <p:sp>
          <p:nvSpPr>
            <p:cNvPr id="89" name="Rectangle 19"/>
            <p:cNvSpPr>
              <a:spLocks noChangeArrowheads="1"/>
            </p:cNvSpPr>
            <p:nvPr/>
          </p:nvSpPr>
          <p:spPr bwMode="auto">
            <a:xfrm>
              <a:off x="2502" y="752"/>
              <a:ext cx="220" cy="136"/>
            </a:xfrm>
            <a:prstGeom prst="rect">
              <a:avLst/>
            </a:prstGeom>
            <a:noFill/>
            <a:ln w="9525">
              <a:noFill/>
              <a:miter lim="800000"/>
              <a:headEnd/>
              <a:tailEnd/>
            </a:ln>
          </p:spPr>
          <p:txBody>
            <a:bodyPr wrap="none" lIns="0" tIns="0" rIns="0" bIns="0">
              <a:prstTxWarp prst="textNoShape">
                <a:avLst/>
              </a:prstTxWarp>
              <a:spAutoFit/>
            </a:bodyPr>
            <a:lstStyle/>
            <a:p>
              <a:r>
                <a:rPr kumimoji="0" lang="en-US" sz="1400" b="0" dirty="0">
                  <a:solidFill>
                    <a:srgbClr val="000000"/>
                  </a:solidFill>
                  <a:latin typeface="+mj-lt"/>
                  <a:cs typeface="Times New Roman" pitchFamily="18" charset="0"/>
                </a:rPr>
                <a:t>+ 9%</a:t>
              </a:r>
            </a:p>
          </p:txBody>
        </p:sp>
      </p:grpSp>
      <p:grpSp>
        <p:nvGrpSpPr>
          <p:cNvPr id="90" name="Group 47"/>
          <p:cNvGrpSpPr>
            <a:grpSpLocks/>
          </p:cNvGrpSpPr>
          <p:nvPr/>
        </p:nvGrpSpPr>
        <p:grpSpPr bwMode="auto">
          <a:xfrm>
            <a:off x="5177714" y="2033072"/>
            <a:ext cx="411162" cy="792162"/>
            <a:chOff x="3189" y="750"/>
            <a:chExt cx="259" cy="499"/>
          </a:xfrm>
        </p:grpSpPr>
        <p:sp>
          <p:nvSpPr>
            <p:cNvPr id="91" name="Rectangle 12"/>
            <p:cNvSpPr>
              <a:spLocks noChangeArrowheads="1"/>
            </p:cNvSpPr>
            <p:nvPr/>
          </p:nvSpPr>
          <p:spPr bwMode="auto">
            <a:xfrm>
              <a:off x="3189" y="911"/>
              <a:ext cx="259" cy="338"/>
            </a:xfrm>
            <a:prstGeom prst="rect">
              <a:avLst/>
            </a:prstGeom>
            <a:solidFill>
              <a:srgbClr val="FF8989"/>
            </a:solidFill>
            <a:ln w="19050">
              <a:solidFill>
                <a:srgbClr val="000000"/>
              </a:solidFill>
              <a:miter lim="800000"/>
              <a:headEnd/>
              <a:tailEnd/>
            </a:ln>
            <a:effectLst>
              <a:outerShdw blurRad="50800" dist="38100" dir="2700000" algn="tl" rotWithShape="0">
                <a:prstClr val="black">
                  <a:alpha val="40000"/>
                </a:prstClr>
              </a:outerShdw>
            </a:effectLst>
          </p:spPr>
          <p:txBody>
            <a:bodyPr wrap="none" anchor="ctr">
              <a:prstTxWarp prst="textNoShape">
                <a:avLst/>
              </a:prstTxWarp>
            </a:bodyPr>
            <a:lstStyle/>
            <a:p>
              <a:endParaRPr lang="en-US" sz="1600">
                <a:latin typeface="+mj-lt"/>
                <a:cs typeface="Times New Roman" pitchFamily="18" charset="0"/>
              </a:endParaRPr>
            </a:p>
          </p:txBody>
        </p:sp>
        <p:sp>
          <p:nvSpPr>
            <p:cNvPr id="92" name="Rectangle 20"/>
            <p:cNvSpPr>
              <a:spLocks noChangeArrowheads="1"/>
            </p:cNvSpPr>
            <p:nvPr/>
          </p:nvSpPr>
          <p:spPr bwMode="auto">
            <a:xfrm>
              <a:off x="3192" y="750"/>
              <a:ext cx="220" cy="136"/>
            </a:xfrm>
            <a:prstGeom prst="rect">
              <a:avLst/>
            </a:prstGeom>
            <a:noFill/>
            <a:ln w="9525">
              <a:noFill/>
              <a:miter lim="800000"/>
              <a:headEnd/>
              <a:tailEnd/>
            </a:ln>
          </p:spPr>
          <p:txBody>
            <a:bodyPr wrap="none" lIns="0" tIns="0" rIns="0" bIns="0">
              <a:prstTxWarp prst="textNoShape">
                <a:avLst/>
              </a:prstTxWarp>
              <a:spAutoFit/>
            </a:bodyPr>
            <a:lstStyle/>
            <a:p>
              <a:r>
                <a:rPr kumimoji="0" lang="en-US" sz="1400" b="0" dirty="0">
                  <a:solidFill>
                    <a:srgbClr val="000000"/>
                  </a:solidFill>
                  <a:latin typeface="+mj-lt"/>
                  <a:cs typeface="Times New Roman" pitchFamily="18" charset="0"/>
                </a:rPr>
                <a:t>+ 9%</a:t>
              </a:r>
            </a:p>
          </p:txBody>
        </p:sp>
      </p:grpSp>
      <p:grpSp>
        <p:nvGrpSpPr>
          <p:cNvPr id="93" name="Group 48"/>
          <p:cNvGrpSpPr>
            <a:grpSpLocks/>
          </p:cNvGrpSpPr>
          <p:nvPr/>
        </p:nvGrpSpPr>
        <p:grpSpPr bwMode="auto">
          <a:xfrm>
            <a:off x="5686414" y="2896672"/>
            <a:ext cx="411163" cy="476250"/>
            <a:chOff x="3544" y="1294"/>
            <a:chExt cx="259" cy="300"/>
          </a:xfrm>
        </p:grpSpPr>
        <p:sp>
          <p:nvSpPr>
            <p:cNvPr id="94" name="Rectangle 13"/>
            <p:cNvSpPr>
              <a:spLocks noChangeArrowheads="1"/>
            </p:cNvSpPr>
            <p:nvPr/>
          </p:nvSpPr>
          <p:spPr bwMode="auto">
            <a:xfrm>
              <a:off x="3544" y="1294"/>
              <a:ext cx="259" cy="150"/>
            </a:xfrm>
            <a:prstGeom prst="rect">
              <a:avLst/>
            </a:prstGeom>
            <a:solidFill>
              <a:srgbClr val="A9A9E3"/>
            </a:solidFill>
            <a:ln w="19050">
              <a:solidFill>
                <a:srgbClr val="000000"/>
              </a:solidFill>
              <a:miter lim="800000"/>
              <a:headEnd/>
              <a:tailEnd/>
            </a:ln>
            <a:effectLst>
              <a:outerShdw blurRad="50800" dist="38100" dir="2700000" algn="tl" rotWithShape="0">
                <a:prstClr val="black">
                  <a:alpha val="40000"/>
                </a:prstClr>
              </a:outerShdw>
            </a:effectLst>
          </p:spPr>
          <p:txBody>
            <a:bodyPr wrap="none" anchor="ctr">
              <a:prstTxWarp prst="textNoShape">
                <a:avLst/>
              </a:prstTxWarp>
            </a:bodyPr>
            <a:lstStyle/>
            <a:p>
              <a:endParaRPr lang="en-US" sz="1600">
                <a:latin typeface="+mj-lt"/>
                <a:cs typeface="Times New Roman" pitchFamily="18" charset="0"/>
              </a:endParaRPr>
            </a:p>
          </p:txBody>
        </p:sp>
        <p:sp>
          <p:nvSpPr>
            <p:cNvPr id="95" name="Rectangle 21"/>
            <p:cNvSpPr>
              <a:spLocks noChangeArrowheads="1"/>
            </p:cNvSpPr>
            <p:nvPr/>
          </p:nvSpPr>
          <p:spPr bwMode="auto">
            <a:xfrm>
              <a:off x="3569" y="1458"/>
              <a:ext cx="198" cy="136"/>
            </a:xfrm>
            <a:prstGeom prst="rect">
              <a:avLst/>
            </a:prstGeom>
            <a:noFill/>
            <a:ln w="9525">
              <a:noFill/>
              <a:miter lim="800000"/>
              <a:headEnd/>
              <a:tailEnd/>
            </a:ln>
          </p:spPr>
          <p:txBody>
            <a:bodyPr wrap="none" lIns="0" tIns="0" rIns="0" bIns="0">
              <a:prstTxWarp prst="textNoShape">
                <a:avLst/>
              </a:prstTxWarp>
              <a:spAutoFit/>
            </a:bodyPr>
            <a:lstStyle/>
            <a:p>
              <a:r>
                <a:rPr kumimoji="0" lang="en-US" sz="1400" b="0">
                  <a:solidFill>
                    <a:srgbClr val="000000"/>
                  </a:solidFill>
                  <a:latin typeface="+mj-lt"/>
                  <a:cs typeface="Times New Roman" pitchFamily="18" charset="0"/>
                </a:rPr>
                <a:t>- 4%</a:t>
              </a:r>
            </a:p>
          </p:txBody>
        </p:sp>
      </p:grpSp>
      <p:grpSp>
        <p:nvGrpSpPr>
          <p:cNvPr id="96" name="Group 49"/>
          <p:cNvGrpSpPr>
            <a:grpSpLocks/>
          </p:cNvGrpSpPr>
          <p:nvPr/>
        </p:nvGrpSpPr>
        <p:grpSpPr bwMode="auto">
          <a:xfrm>
            <a:off x="6699691" y="2896672"/>
            <a:ext cx="411163" cy="700087"/>
            <a:chOff x="4165" y="1294"/>
            <a:chExt cx="259" cy="441"/>
          </a:xfrm>
        </p:grpSpPr>
        <p:sp>
          <p:nvSpPr>
            <p:cNvPr id="97" name="Rectangle 14"/>
            <p:cNvSpPr>
              <a:spLocks noChangeArrowheads="1"/>
            </p:cNvSpPr>
            <p:nvPr/>
          </p:nvSpPr>
          <p:spPr bwMode="auto">
            <a:xfrm>
              <a:off x="4165" y="1294"/>
              <a:ext cx="259" cy="300"/>
            </a:xfrm>
            <a:prstGeom prst="rect">
              <a:avLst/>
            </a:prstGeom>
            <a:solidFill>
              <a:srgbClr val="A9A9E3"/>
            </a:solidFill>
            <a:ln w="19050">
              <a:solidFill>
                <a:srgbClr val="000000"/>
              </a:solidFill>
              <a:miter lim="800000"/>
              <a:headEnd/>
              <a:tailEnd/>
            </a:ln>
            <a:effectLst>
              <a:outerShdw blurRad="50800" dist="38100" dir="2700000" algn="tl" rotWithShape="0">
                <a:prstClr val="black">
                  <a:alpha val="40000"/>
                </a:prstClr>
              </a:outerShdw>
            </a:effectLst>
          </p:spPr>
          <p:txBody>
            <a:bodyPr wrap="none" anchor="ctr">
              <a:prstTxWarp prst="textNoShape">
                <a:avLst/>
              </a:prstTxWarp>
            </a:bodyPr>
            <a:lstStyle/>
            <a:p>
              <a:endParaRPr lang="en-US" sz="1600">
                <a:latin typeface="+mj-lt"/>
                <a:cs typeface="Times New Roman" pitchFamily="18" charset="0"/>
              </a:endParaRPr>
            </a:p>
          </p:txBody>
        </p:sp>
        <p:sp>
          <p:nvSpPr>
            <p:cNvPr id="98" name="Rectangle 22"/>
            <p:cNvSpPr>
              <a:spLocks noChangeArrowheads="1"/>
            </p:cNvSpPr>
            <p:nvPr/>
          </p:nvSpPr>
          <p:spPr bwMode="auto">
            <a:xfrm>
              <a:off x="4183" y="1599"/>
              <a:ext cx="198" cy="136"/>
            </a:xfrm>
            <a:prstGeom prst="rect">
              <a:avLst/>
            </a:prstGeom>
            <a:noFill/>
            <a:ln w="9525">
              <a:noFill/>
              <a:miter lim="800000"/>
              <a:headEnd/>
              <a:tailEnd/>
            </a:ln>
          </p:spPr>
          <p:txBody>
            <a:bodyPr wrap="none" lIns="0" tIns="0" rIns="0" bIns="0">
              <a:prstTxWarp prst="textNoShape">
                <a:avLst/>
              </a:prstTxWarp>
              <a:spAutoFit/>
            </a:bodyPr>
            <a:lstStyle/>
            <a:p>
              <a:r>
                <a:rPr kumimoji="0" lang="en-US" sz="1400" b="0" dirty="0">
                  <a:solidFill>
                    <a:srgbClr val="000000"/>
                  </a:solidFill>
                  <a:latin typeface="+mj-lt"/>
                  <a:cs typeface="Times New Roman" pitchFamily="18" charset="0"/>
                </a:rPr>
                <a:t>- 8%</a:t>
              </a:r>
            </a:p>
          </p:txBody>
        </p:sp>
      </p:grpSp>
      <p:grpSp>
        <p:nvGrpSpPr>
          <p:cNvPr id="99" name="Group 50"/>
          <p:cNvGrpSpPr>
            <a:grpSpLocks/>
          </p:cNvGrpSpPr>
          <p:nvPr/>
        </p:nvGrpSpPr>
        <p:grpSpPr bwMode="auto">
          <a:xfrm>
            <a:off x="7171426" y="2896672"/>
            <a:ext cx="411163" cy="1489075"/>
            <a:chOff x="4514" y="1294"/>
            <a:chExt cx="259" cy="938"/>
          </a:xfrm>
        </p:grpSpPr>
        <p:sp>
          <p:nvSpPr>
            <p:cNvPr id="100" name="Rectangle 15"/>
            <p:cNvSpPr>
              <a:spLocks noChangeArrowheads="1"/>
            </p:cNvSpPr>
            <p:nvPr/>
          </p:nvSpPr>
          <p:spPr bwMode="auto">
            <a:xfrm>
              <a:off x="4514" y="1294"/>
              <a:ext cx="259" cy="789"/>
            </a:xfrm>
            <a:prstGeom prst="rect">
              <a:avLst/>
            </a:prstGeom>
            <a:solidFill>
              <a:srgbClr val="A9A9E3"/>
            </a:solidFill>
            <a:ln w="19050">
              <a:solidFill>
                <a:srgbClr val="000000"/>
              </a:solidFill>
              <a:miter lim="800000"/>
              <a:headEnd/>
              <a:tailEnd/>
            </a:ln>
            <a:effectLst>
              <a:outerShdw blurRad="50800" dist="38100" dir="2700000" algn="tl" rotWithShape="0">
                <a:prstClr val="black">
                  <a:alpha val="40000"/>
                </a:prstClr>
              </a:outerShdw>
            </a:effectLst>
          </p:spPr>
          <p:txBody>
            <a:bodyPr wrap="none" anchor="ctr">
              <a:prstTxWarp prst="textNoShape">
                <a:avLst/>
              </a:prstTxWarp>
            </a:bodyPr>
            <a:lstStyle/>
            <a:p>
              <a:endParaRPr lang="en-US" sz="1600">
                <a:latin typeface="+mj-lt"/>
                <a:cs typeface="Times New Roman" pitchFamily="18" charset="0"/>
              </a:endParaRPr>
            </a:p>
          </p:txBody>
        </p:sp>
        <p:sp>
          <p:nvSpPr>
            <p:cNvPr id="101" name="Rectangle 23"/>
            <p:cNvSpPr>
              <a:spLocks noChangeArrowheads="1"/>
            </p:cNvSpPr>
            <p:nvPr/>
          </p:nvSpPr>
          <p:spPr bwMode="auto">
            <a:xfrm>
              <a:off x="4518" y="2096"/>
              <a:ext cx="255" cy="136"/>
            </a:xfrm>
            <a:prstGeom prst="rect">
              <a:avLst/>
            </a:prstGeom>
            <a:noFill/>
            <a:ln w="9525">
              <a:noFill/>
              <a:miter lim="800000"/>
              <a:headEnd/>
              <a:tailEnd/>
            </a:ln>
          </p:spPr>
          <p:txBody>
            <a:bodyPr wrap="none" lIns="0" tIns="0" rIns="0" bIns="0">
              <a:prstTxWarp prst="textNoShape">
                <a:avLst/>
              </a:prstTxWarp>
              <a:spAutoFit/>
            </a:bodyPr>
            <a:lstStyle/>
            <a:p>
              <a:r>
                <a:rPr kumimoji="0" lang="en-US" sz="1400" b="0">
                  <a:solidFill>
                    <a:srgbClr val="000000"/>
                  </a:solidFill>
                  <a:latin typeface="+mj-lt"/>
                  <a:cs typeface="Times New Roman" pitchFamily="18" charset="0"/>
                </a:rPr>
                <a:t>- 21%</a:t>
              </a:r>
            </a:p>
          </p:txBody>
        </p:sp>
      </p:grpSp>
      <p:grpSp>
        <p:nvGrpSpPr>
          <p:cNvPr id="102" name="Group 51"/>
          <p:cNvGrpSpPr>
            <a:grpSpLocks/>
          </p:cNvGrpSpPr>
          <p:nvPr/>
        </p:nvGrpSpPr>
        <p:grpSpPr bwMode="auto">
          <a:xfrm>
            <a:off x="8125512" y="2896672"/>
            <a:ext cx="492125" cy="2139950"/>
            <a:chOff x="5115" y="1294"/>
            <a:chExt cx="310" cy="1348"/>
          </a:xfrm>
        </p:grpSpPr>
        <p:sp>
          <p:nvSpPr>
            <p:cNvPr id="103" name="Rectangle 16"/>
            <p:cNvSpPr>
              <a:spLocks noChangeArrowheads="1"/>
            </p:cNvSpPr>
            <p:nvPr/>
          </p:nvSpPr>
          <p:spPr bwMode="auto">
            <a:xfrm>
              <a:off x="5123" y="1294"/>
              <a:ext cx="302" cy="1198"/>
            </a:xfrm>
            <a:prstGeom prst="rect">
              <a:avLst/>
            </a:prstGeom>
            <a:solidFill>
              <a:srgbClr val="A9A9E3"/>
            </a:solidFill>
            <a:ln w="19050">
              <a:solidFill>
                <a:srgbClr val="000000"/>
              </a:solidFill>
              <a:miter lim="800000"/>
              <a:headEnd/>
              <a:tailEnd/>
            </a:ln>
            <a:effectLst>
              <a:outerShdw blurRad="50800" dist="38100" dir="2700000" algn="tl" rotWithShape="0">
                <a:prstClr val="black">
                  <a:alpha val="40000"/>
                </a:prstClr>
              </a:outerShdw>
            </a:effectLst>
          </p:spPr>
          <p:txBody>
            <a:bodyPr wrap="none" anchor="ctr">
              <a:prstTxWarp prst="textNoShape">
                <a:avLst/>
              </a:prstTxWarp>
            </a:bodyPr>
            <a:lstStyle/>
            <a:p>
              <a:endParaRPr lang="en-US" sz="1600">
                <a:latin typeface="+mj-lt"/>
                <a:cs typeface="Times New Roman" pitchFamily="18" charset="0"/>
              </a:endParaRPr>
            </a:p>
          </p:txBody>
        </p:sp>
        <p:sp>
          <p:nvSpPr>
            <p:cNvPr id="104" name="Rectangle 24"/>
            <p:cNvSpPr>
              <a:spLocks noChangeArrowheads="1"/>
            </p:cNvSpPr>
            <p:nvPr/>
          </p:nvSpPr>
          <p:spPr bwMode="auto">
            <a:xfrm>
              <a:off x="5115" y="2506"/>
              <a:ext cx="255" cy="136"/>
            </a:xfrm>
            <a:prstGeom prst="rect">
              <a:avLst/>
            </a:prstGeom>
            <a:noFill/>
            <a:ln w="9525">
              <a:noFill/>
              <a:miter lim="800000"/>
              <a:headEnd/>
              <a:tailEnd/>
            </a:ln>
          </p:spPr>
          <p:txBody>
            <a:bodyPr wrap="none" lIns="0" tIns="0" rIns="0" bIns="0">
              <a:prstTxWarp prst="textNoShape">
                <a:avLst/>
              </a:prstTxWarp>
              <a:spAutoFit/>
            </a:bodyPr>
            <a:lstStyle/>
            <a:p>
              <a:r>
                <a:rPr kumimoji="0" lang="en-US" sz="1400" b="0">
                  <a:solidFill>
                    <a:srgbClr val="000000"/>
                  </a:solidFill>
                  <a:latin typeface="+mj-lt"/>
                  <a:cs typeface="Times New Roman" pitchFamily="18" charset="0"/>
                </a:rPr>
                <a:t>- 32%</a:t>
              </a:r>
            </a:p>
          </p:txBody>
        </p:sp>
      </p:grpSp>
      <p:sp>
        <p:nvSpPr>
          <p:cNvPr id="105" name="Rectangle 25"/>
          <p:cNvSpPr>
            <a:spLocks noChangeArrowheads="1"/>
          </p:cNvSpPr>
          <p:nvPr/>
        </p:nvSpPr>
        <p:spPr bwMode="auto">
          <a:xfrm>
            <a:off x="3350566" y="5152509"/>
            <a:ext cx="238848" cy="215444"/>
          </a:xfrm>
          <a:prstGeom prst="rect">
            <a:avLst/>
          </a:prstGeom>
          <a:noFill/>
          <a:ln w="9525">
            <a:noFill/>
            <a:miter lim="800000"/>
            <a:headEnd/>
            <a:tailEnd/>
          </a:ln>
        </p:spPr>
        <p:txBody>
          <a:bodyPr wrap="none" lIns="0" tIns="0" rIns="0" bIns="0">
            <a:prstTxWarp prst="textNoShape">
              <a:avLst/>
            </a:prstTxWarp>
            <a:spAutoFit/>
          </a:bodyPr>
          <a:lstStyle/>
          <a:p>
            <a:r>
              <a:rPr kumimoji="0" lang="en-US" sz="1400" b="0">
                <a:solidFill>
                  <a:srgbClr val="000000"/>
                </a:solidFill>
                <a:latin typeface="+mj-lt"/>
                <a:cs typeface="Times New Roman" pitchFamily="18" charset="0"/>
              </a:rPr>
              <a:t>0-4</a:t>
            </a:r>
          </a:p>
        </p:txBody>
      </p:sp>
      <p:sp>
        <p:nvSpPr>
          <p:cNvPr id="106" name="Rectangle 26"/>
          <p:cNvSpPr>
            <a:spLocks noChangeArrowheads="1"/>
          </p:cNvSpPr>
          <p:nvPr/>
        </p:nvSpPr>
        <p:spPr bwMode="auto">
          <a:xfrm>
            <a:off x="3807067" y="5158859"/>
            <a:ext cx="238848" cy="215444"/>
          </a:xfrm>
          <a:prstGeom prst="rect">
            <a:avLst/>
          </a:prstGeom>
          <a:noFill/>
          <a:ln w="9525">
            <a:noFill/>
            <a:miter lim="800000"/>
            <a:headEnd/>
            <a:tailEnd/>
          </a:ln>
        </p:spPr>
        <p:txBody>
          <a:bodyPr wrap="none" lIns="0" tIns="0" rIns="0" bIns="0">
            <a:prstTxWarp prst="textNoShape">
              <a:avLst/>
            </a:prstTxWarp>
            <a:spAutoFit/>
          </a:bodyPr>
          <a:lstStyle/>
          <a:p>
            <a:r>
              <a:rPr kumimoji="0" lang="en-US" sz="1400" b="0">
                <a:solidFill>
                  <a:srgbClr val="000000"/>
                </a:solidFill>
                <a:latin typeface="+mj-lt"/>
                <a:cs typeface="Times New Roman" pitchFamily="18" charset="0"/>
              </a:rPr>
              <a:t>5-7</a:t>
            </a:r>
          </a:p>
        </p:txBody>
      </p:sp>
      <p:sp>
        <p:nvSpPr>
          <p:cNvPr id="107" name="Rectangle 27"/>
          <p:cNvSpPr>
            <a:spLocks noChangeArrowheads="1"/>
          </p:cNvSpPr>
          <p:nvPr/>
        </p:nvSpPr>
        <p:spPr bwMode="auto">
          <a:xfrm>
            <a:off x="4370439" y="5150922"/>
            <a:ext cx="91372" cy="215444"/>
          </a:xfrm>
          <a:prstGeom prst="rect">
            <a:avLst/>
          </a:prstGeom>
          <a:noFill/>
          <a:ln w="9525">
            <a:noFill/>
            <a:miter lim="800000"/>
            <a:headEnd/>
            <a:tailEnd/>
          </a:ln>
        </p:spPr>
        <p:txBody>
          <a:bodyPr wrap="none" lIns="0" tIns="0" rIns="0" bIns="0">
            <a:prstTxWarp prst="textNoShape">
              <a:avLst/>
            </a:prstTxWarp>
            <a:spAutoFit/>
          </a:bodyPr>
          <a:lstStyle/>
          <a:p>
            <a:r>
              <a:rPr kumimoji="0" lang="en-US" sz="1400" b="0">
                <a:solidFill>
                  <a:srgbClr val="000000"/>
                </a:solidFill>
                <a:latin typeface="+mj-lt"/>
                <a:cs typeface="Times New Roman" pitchFamily="18" charset="0"/>
              </a:rPr>
              <a:t>8</a:t>
            </a:r>
          </a:p>
        </p:txBody>
      </p:sp>
      <p:sp>
        <p:nvSpPr>
          <p:cNvPr id="108" name="Rectangle 28"/>
          <p:cNvSpPr>
            <a:spLocks noChangeArrowheads="1"/>
          </p:cNvSpPr>
          <p:nvPr/>
        </p:nvSpPr>
        <p:spPr bwMode="auto">
          <a:xfrm>
            <a:off x="5282045" y="5150922"/>
            <a:ext cx="238848" cy="215444"/>
          </a:xfrm>
          <a:prstGeom prst="rect">
            <a:avLst/>
          </a:prstGeom>
          <a:noFill/>
          <a:ln w="9525">
            <a:noFill/>
            <a:miter lim="800000"/>
            <a:headEnd/>
            <a:tailEnd/>
          </a:ln>
        </p:spPr>
        <p:txBody>
          <a:bodyPr wrap="none" lIns="0" tIns="0" rIns="0" bIns="0">
            <a:prstTxWarp prst="textNoShape">
              <a:avLst/>
            </a:prstTxWarp>
            <a:spAutoFit/>
          </a:bodyPr>
          <a:lstStyle/>
          <a:p>
            <a:r>
              <a:rPr kumimoji="0" lang="en-US" sz="1400" b="0">
                <a:solidFill>
                  <a:srgbClr val="000000"/>
                </a:solidFill>
                <a:latin typeface="+mj-lt"/>
                <a:cs typeface="Times New Roman" pitchFamily="18" charset="0"/>
              </a:rPr>
              <a:t>1-3</a:t>
            </a:r>
          </a:p>
        </p:txBody>
      </p:sp>
      <p:sp>
        <p:nvSpPr>
          <p:cNvPr id="109" name="Rectangle 29"/>
          <p:cNvSpPr>
            <a:spLocks noChangeArrowheads="1"/>
          </p:cNvSpPr>
          <p:nvPr/>
        </p:nvSpPr>
        <p:spPr bwMode="auto">
          <a:xfrm>
            <a:off x="5857482" y="5150922"/>
            <a:ext cx="91372" cy="215444"/>
          </a:xfrm>
          <a:prstGeom prst="rect">
            <a:avLst/>
          </a:prstGeom>
          <a:noFill/>
          <a:ln w="9525">
            <a:noFill/>
            <a:miter lim="800000"/>
            <a:headEnd/>
            <a:tailEnd/>
          </a:ln>
        </p:spPr>
        <p:txBody>
          <a:bodyPr wrap="none" lIns="0" tIns="0" rIns="0" bIns="0">
            <a:prstTxWarp prst="textNoShape">
              <a:avLst/>
            </a:prstTxWarp>
            <a:spAutoFit/>
          </a:bodyPr>
          <a:lstStyle/>
          <a:p>
            <a:r>
              <a:rPr kumimoji="0" lang="en-US" sz="1400" b="0">
                <a:solidFill>
                  <a:srgbClr val="000000"/>
                </a:solidFill>
                <a:latin typeface="+mj-lt"/>
                <a:cs typeface="Times New Roman" pitchFamily="18" charset="0"/>
              </a:rPr>
              <a:t>4</a:t>
            </a:r>
          </a:p>
        </p:txBody>
      </p:sp>
      <p:sp>
        <p:nvSpPr>
          <p:cNvPr id="110" name="Rectangle 30"/>
          <p:cNvSpPr>
            <a:spLocks noChangeArrowheads="1"/>
          </p:cNvSpPr>
          <p:nvPr/>
        </p:nvSpPr>
        <p:spPr bwMode="auto">
          <a:xfrm>
            <a:off x="6784201" y="5150922"/>
            <a:ext cx="238848" cy="215444"/>
          </a:xfrm>
          <a:prstGeom prst="rect">
            <a:avLst/>
          </a:prstGeom>
          <a:noFill/>
          <a:ln w="9525">
            <a:noFill/>
            <a:miter lim="800000"/>
            <a:headEnd/>
            <a:tailEnd/>
          </a:ln>
        </p:spPr>
        <p:txBody>
          <a:bodyPr wrap="none" lIns="0" tIns="0" rIns="0" bIns="0">
            <a:prstTxWarp prst="textNoShape">
              <a:avLst/>
            </a:prstTxWarp>
            <a:spAutoFit/>
          </a:bodyPr>
          <a:lstStyle/>
          <a:p>
            <a:r>
              <a:rPr kumimoji="0" lang="en-US" sz="1400" b="0">
                <a:solidFill>
                  <a:srgbClr val="000000"/>
                </a:solidFill>
                <a:latin typeface="+mj-lt"/>
                <a:cs typeface="Times New Roman" pitchFamily="18" charset="0"/>
              </a:rPr>
              <a:t>1-3</a:t>
            </a:r>
          </a:p>
        </p:txBody>
      </p:sp>
      <p:sp>
        <p:nvSpPr>
          <p:cNvPr id="111" name="Rectangle 31"/>
          <p:cNvSpPr>
            <a:spLocks noChangeArrowheads="1"/>
          </p:cNvSpPr>
          <p:nvPr/>
        </p:nvSpPr>
        <p:spPr bwMode="auto">
          <a:xfrm>
            <a:off x="7336397" y="5150922"/>
            <a:ext cx="91372" cy="215444"/>
          </a:xfrm>
          <a:prstGeom prst="rect">
            <a:avLst/>
          </a:prstGeom>
          <a:noFill/>
          <a:ln w="9525">
            <a:noFill/>
            <a:miter lim="800000"/>
            <a:headEnd/>
            <a:tailEnd/>
          </a:ln>
        </p:spPr>
        <p:txBody>
          <a:bodyPr wrap="none" lIns="0" tIns="0" rIns="0" bIns="0">
            <a:prstTxWarp prst="textNoShape">
              <a:avLst/>
            </a:prstTxWarp>
            <a:spAutoFit/>
          </a:bodyPr>
          <a:lstStyle/>
          <a:p>
            <a:r>
              <a:rPr kumimoji="0" lang="en-US" sz="1400" b="0">
                <a:solidFill>
                  <a:srgbClr val="000000"/>
                </a:solidFill>
                <a:latin typeface="+mj-lt"/>
                <a:cs typeface="Times New Roman" pitchFamily="18" charset="0"/>
              </a:rPr>
              <a:t>4</a:t>
            </a:r>
          </a:p>
        </p:txBody>
      </p:sp>
      <p:sp>
        <p:nvSpPr>
          <p:cNvPr id="112" name="Rectangle 32"/>
          <p:cNvSpPr>
            <a:spLocks noChangeArrowheads="1"/>
          </p:cNvSpPr>
          <p:nvPr/>
        </p:nvSpPr>
        <p:spPr bwMode="auto">
          <a:xfrm>
            <a:off x="3362758" y="5379522"/>
            <a:ext cx="1096454" cy="215444"/>
          </a:xfrm>
          <a:prstGeom prst="rect">
            <a:avLst/>
          </a:prstGeom>
          <a:noFill/>
          <a:ln w="9525">
            <a:noFill/>
            <a:miter lim="800000"/>
            <a:headEnd/>
            <a:tailEnd/>
          </a:ln>
        </p:spPr>
        <p:txBody>
          <a:bodyPr wrap="none" lIns="0" tIns="0" rIns="0" bIns="0">
            <a:prstTxWarp prst="textNoShape">
              <a:avLst/>
            </a:prstTxWarp>
            <a:spAutoFit/>
          </a:bodyPr>
          <a:lstStyle/>
          <a:p>
            <a:r>
              <a:rPr kumimoji="0" lang="en-US" sz="1400" b="0">
                <a:solidFill>
                  <a:srgbClr val="000000"/>
                </a:solidFill>
                <a:latin typeface="+mj-lt"/>
                <a:cs typeface="Times New Roman" pitchFamily="18" charset="0"/>
              </a:rPr>
              <a:t>– Elementary –</a:t>
            </a:r>
          </a:p>
        </p:txBody>
      </p:sp>
      <p:sp>
        <p:nvSpPr>
          <p:cNvPr id="113" name="Rectangle 33"/>
          <p:cNvSpPr>
            <a:spLocks noChangeArrowheads="1"/>
          </p:cNvSpPr>
          <p:nvPr/>
        </p:nvSpPr>
        <p:spPr bwMode="auto">
          <a:xfrm>
            <a:off x="5065510" y="5379522"/>
            <a:ext cx="1115690" cy="215444"/>
          </a:xfrm>
          <a:prstGeom prst="rect">
            <a:avLst/>
          </a:prstGeom>
          <a:noFill/>
          <a:ln w="9525">
            <a:noFill/>
            <a:miter lim="800000"/>
            <a:headEnd/>
            <a:tailEnd/>
          </a:ln>
        </p:spPr>
        <p:txBody>
          <a:bodyPr wrap="none" lIns="0" tIns="0" rIns="0" bIns="0">
            <a:prstTxWarp prst="textNoShape">
              <a:avLst/>
            </a:prstTxWarp>
            <a:spAutoFit/>
          </a:bodyPr>
          <a:lstStyle/>
          <a:p>
            <a:r>
              <a:rPr kumimoji="0" lang="en-US" sz="1400" b="0">
                <a:solidFill>
                  <a:srgbClr val="000000"/>
                </a:solidFill>
                <a:latin typeface="+mj-lt"/>
                <a:cs typeface="Times New Roman" pitchFamily="18" charset="0"/>
              </a:rPr>
              <a:t>– High School –</a:t>
            </a:r>
          </a:p>
        </p:txBody>
      </p:sp>
      <p:sp>
        <p:nvSpPr>
          <p:cNvPr id="114" name="Rectangle 34"/>
          <p:cNvSpPr>
            <a:spLocks noChangeArrowheads="1"/>
          </p:cNvSpPr>
          <p:nvPr/>
        </p:nvSpPr>
        <p:spPr bwMode="auto">
          <a:xfrm>
            <a:off x="6766802" y="5379522"/>
            <a:ext cx="796821" cy="215444"/>
          </a:xfrm>
          <a:prstGeom prst="rect">
            <a:avLst/>
          </a:prstGeom>
          <a:noFill/>
          <a:ln w="9525">
            <a:noFill/>
            <a:miter lim="800000"/>
            <a:headEnd/>
            <a:tailEnd/>
          </a:ln>
        </p:spPr>
        <p:txBody>
          <a:bodyPr wrap="none" lIns="0" tIns="0" rIns="0" bIns="0">
            <a:prstTxWarp prst="textNoShape">
              <a:avLst/>
            </a:prstTxWarp>
            <a:spAutoFit/>
          </a:bodyPr>
          <a:lstStyle/>
          <a:p>
            <a:r>
              <a:rPr kumimoji="0" lang="en-US" sz="1400" b="0">
                <a:solidFill>
                  <a:srgbClr val="000000"/>
                </a:solidFill>
                <a:latin typeface="+mj-lt"/>
                <a:cs typeface="Times New Roman" pitchFamily="18" charset="0"/>
              </a:rPr>
              <a:t>– College –</a:t>
            </a:r>
          </a:p>
        </p:txBody>
      </p:sp>
      <p:sp>
        <p:nvSpPr>
          <p:cNvPr id="115" name="Rectangle 35"/>
          <p:cNvSpPr>
            <a:spLocks noChangeArrowheads="1"/>
          </p:cNvSpPr>
          <p:nvPr/>
        </p:nvSpPr>
        <p:spPr bwMode="auto">
          <a:xfrm>
            <a:off x="3548114" y="5695434"/>
            <a:ext cx="4839466" cy="215444"/>
          </a:xfrm>
          <a:prstGeom prst="rect">
            <a:avLst/>
          </a:prstGeom>
          <a:noFill/>
          <a:ln w="9525">
            <a:noFill/>
            <a:miter lim="800000"/>
            <a:headEnd/>
            <a:tailEnd/>
          </a:ln>
        </p:spPr>
        <p:txBody>
          <a:bodyPr wrap="none" lIns="0" tIns="0" rIns="0" bIns="0">
            <a:prstTxWarp prst="textNoShape">
              <a:avLst/>
            </a:prstTxWarp>
            <a:spAutoFit/>
          </a:bodyPr>
          <a:lstStyle/>
          <a:p>
            <a:r>
              <a:rPr kumimoji="0" lang="en-US" sz="1400" b="0">
                <a:solidFill>
                  <a:srgbClr val="000000"/>
                </a:solidFill>
                <a:latin typeface="+mj-lt"/>
                <a:cs typeface="Times New Roman" pitchFamily="18" charset="0"/>
              </a:rPr>
              <a:t>–––––––––––––––– Highest Grade Completed ––––––––––––––––</a:t>
            </a:r>
          </a:p>
        </p:txBody>
      </p:sp>
      <p:grpSp>
        <p:nvGrpSpPr>
          <p:cNvPr id="116" name="Group 36"/>
          <p:cNvGrpSpPr>
            <a:grpSpLocks/>
          </p:cNvGrpSpPr>
          <p:nvPr/>
        </p:nvGrpSpPr>
        <p:grpSpPr bwMode="auto">
          <a:xfrm>
            <a:off x="7872722" y="5223953"/>
            <a:ext cx="989013" cy="344488"/>
            <a:chOff x="4782" y="2706"/>
            <a:chExt cx="623" cy="217"/>
          </a:xfrm>
        </p:grpSpPr>
        <p:sp>
          <p:nvSpPr>
            <p:cNvPr id="117" name="Rectangle 37"/>
            <p:cNvSpPr>
              <a:spLocks noChangeArrowheads="1"/>
            </p:cNvSpPr>
            <p:nvPr/>
          </p:nvSpPr>
          <p:spPr bwMode="auto">
            <a:xfrm>
              <a:off x="4891" y="2706"/>
              <a:ext cx="430" cy="217"/>
            </a:xfrm>
            <a:prstGeom prst="rect">
              <a:avLst/>
            </a:prstGeom>
            <a:noFill/>
            <a:ln w="9525">
              <a:noFill/>
              <a:miter lim="800000"/>
              <a:headEnd/>
              <a:tailEnd/>
            </a:ln>
          </p:spPr>
          <p:txBody>
            <a:bodyPr wrap="none" lIns="0" tIns="0" rIns="0" bIns="0">
              <a:prstTxWarp prst="textNoShape">
                <a:avLst/>
              </a:prstTxWarp>
              <a:spAutoFit/>
            </a:bodyPr>
            <a:lstStyle/>
            <a:p>
              <a:pPr algn="ctr">
                <a:lnSpc>
                  <a:spcPct val="80000"/>
                </a:lnSpc>
              </a:pPr>
              <a:r>
                <a:rPr kumimoji="0" lang="en-US" sz="1400" b="0" dirty="0">
                  <a:solidFill>
                    <a:srgbClr val="000000"/>
                  </a:solidFill>
                  <a:latin typeface="+mj-lt"/>
                  <a:cs typeface="Times New Roman" pitchFamily="18" charset="0"/>
                </a:rPr>
                <a:t>Graduate</a:t>
              </a:r>
              <a:br>
                <a:rPr kumimoji="0" lang="en-US" sz="1400" b="0" dirty="0">
                  <a:solidFill>
                    <a:srgbClr val="000000"/>
                  </a:solidFill>
                  <a:latin typeface="+mj-lt"/>
                  <a:cs typeface="Times New Roman" pitchFamily="18" charset="0"/>
                </a:rPr>
              </a:br>
              <a:r>
                <a:rPr kumimoji="0" lang="en-US" sz="1400" b="0" dirty="0">
                  <a:solidFill>
                    <a:srgbClr val="000000"/>
                  </a:solidFill>
                  <a:latin typeface="+mj-lt"/>
                  <a:cs typeface="Times New Roman" pitchFamily="18" charset="0"/>
                </a:rPr>
                <a:t>School</a:t>
              </a:r>
            </a:p>
          </p:txBody>
        </p:sp>
        <p:sp>
          <p:nvSpPr>
            <p:cNvPr id="118" name="Rectangle 38"/>
            <p:cNvSpPr>
              <a:spLocks noChangeArrowheads="1"/>
            </p:cNvSpPr>
            <p:nvPr/>
          </p:nvSpPr>
          <p:spPr bwMode="auto">
            <a:xfrm>
              <a:off x="4782" y="2734"/>
              <a:ext cx="57" cy="136"/>
            </a:xfrm>
            <a:prstGeom prst="rect">
              <a:avLst/>
            </a:prstGeom>
            <a:noFill/>
            <a:ln w="9525">
              <a:noFill/>
              <a:miter lim="800000"/>
              <a:headEnd/>
              <a:tailEnd/>
            </a:ln>
          </p:spPr>
          <p:txBody>
            <a:bodyPr wrap="none" lIns="0" tIns="0" rIns="0" bIns="0">
              <a:prstTxWarp prst="textNoShape">
                <a:avLst/>
              </a:prstTxWarp>
              <a:spAutoFit/>
            </a:bodyPr>
            <a:lstStyle/>
            <a:p>
              <a:r>
                <a:rPr kumimoji="0" lang="en-US" sz="1400" b="0">
                  <a:solidFill>
                    <a:srgbClr val="000000"/>
                  </a:solidFill>
                  <a:latin typeface="+mj-lt"/>
                  <a:cs typeface="Times New Roman" pitchFamily="18" charset="0"/>
                </a:rPr>
                <a:t>–</a:t>
              </a:r>
            </a:p>
          </p:txBody>
        </p:sp>
        <p:sp>
          <p:nvSpPr>
            <p:cNvPr id="119" name="Rectangle 39"/>
            <p:cNvSpPr>
              <a:spLocks noChangeArrowheads="1"/>
            </p:cNvSpPr>
            <p:nvPr/>
          </p:nvSpPr>
          <p:spPr bwMode="auto">
            <a:xfrm>
              <a:off x="5348" y="2730"/>
              <a:ext cx="57" cy="136"/>
            </a:xfrm>
            <a:prstGeom prst="rect">
              <a:avLst/>
            </a:prstGeom>
            <a:noFill/>
            <a:ln w="9525">
              <a:noFill/>
              <a:miter lim="800000"/>
              <a:headEnd/>
              <a:tailEnd/>
            </a:ln>
          </p:spPr>
          <p:txBody>
            <a:bodyPr wrap="none" lIns="0" tIns="0" rIns="0" bIns="0">
              <a:prstTxWarp prst="textNoShape">
                <a:avLst/>
              </a:prstTxWarp>
              <a:spAutoFit/>
            </a:bodyPr>
            <a:lstStyle/>
            <a:p>
              <a:r>
                <a:rPr kumimoji="0" lang="en-US" sz="1400" b="0">
                  <a:solidFill>
                    <a:srgbClr val="000000"/>
                  </a:solidFill>
                  <a:latin typeface="+mj-lt"/>
                  <a:cs typeface="Times New Roman" pitchFamily="18" charset="0"/>
                </a:rPr>
                <a:t>–</a:t>
              </a:r>
            </a:p>
          </p:txBody>
        </p:sp>
      </p:grpSp>
      <p:sp>
        <p:nvSpPr>
          <p:cNvPr id="120" name="Rectangle 40"/>
          <p:cNvSpPr>
            <a:spLocks noChangeArrowheads="1"/>
          </p:cNvSpPr>
          <p:nvPr/>
        </p:nvSpPr>
        <p:spPr bwMode="auto">
          <a:xfrm>
            <a:off x="4507088" y="1590661"/>
            <a:ext cx="2410916" cy="221599"/>
          </a:xfrm>
          <a:prstGeom prst="rect">
            <a:avLst/>
          </a:prstGeom>
          <a:noFill/>
          <a:ln w="9525">
            <a:noFill/>
            <a:miter lim="800000"/>
            <a:headEnd/>
            <a:tailEnd/>
          </a:ln>
        </p:spPr>
        <p:txBody>
          <a:bodyPr wrap="none" lIns="0" tIns="0" rIns="0" bIns="0">
            <a:prstTxWarp prst="textNoShape">
              <a:avLst/>
            </a:prstTxWarp>
            <a:spAutoFit/>
          </a:bodyPr>
          <a:lstStyle/>
          <a:p>
            <a:pPr>
              <a:lnSpc>
                <a:spcPct val="90000"/>
              </a:lnSpc>
            </a:pPr>
            <a:r>
              <a:rPr kumimoji="0" lang="en-US" sz="1600" i="1" dirty="0" smtClean="0">
                <a:solidFill>
                  <a:srgbClr val="000000"/>
                </a:solidFill>
                <a:latin typeface="+mj-lt"/>
                <a:cs typeface="Times New Roman" pitchFamily="18" charset="0"/>
              </a:rPr>
              <a:t>Age-Adjusted Mortality Rate</a:t>
            </a:r>
            <a:endParaRPr kumimoji="0" lang="en-US" sz="1600" i="1" dirty="0">
              <a:solidFill>
                <a:srgbClr val="000000"/>
              </a:solidFill>
              <a:latin typeface="+mj-lt"/>
              <a:cs typeface="Times New Roman" pitchFamily="18" charset="0"/>
            </a:endParaRPr>
          </a:p>
        </p:txBody>
      </p:sp>
      <p:sp>
        <p:nvSpPr>
          <p:cNvPr id="121" name="Rectangle 41"/>
          <p:cNvSpPr>
            <a:spLocks noChangeArrowheads="1"/>
          </p:cNvSpPr>
          <p:nvPr/>
        </p:nvSpPr>
        <p:spPr bwMode="auto">
          <a:xfrm>
            <a:off x="2634213" y="2658547"/>
            <a:ext cx="323486" cy="393954"/>
          </a:xfrm>
          <a:prstGeom prst="rect">
            <a:avLst/>
          </a:prstGeom>
          <a:noFill/>
          <a:ln w="9525">
            <a:noFill/>
            <a:miter lim="800000"/>
            <a:headEnd/>
            <a:tailEnd/>
          </a:ln>
        </p:spPr>
        <p:txBody>
          <a:bodyPr wrap="none" lIns="0" tIns="0" rIns="0" bIns="0">
            <a:prstTxWarp prst="textNoShape">
              <a:avLst/>
            </a:prstTxWarp>
            <a:spAutoFit/>
          </a:bodyPr>
          <a:lstStyle/>
          <a:p>
            <a:pPr algn="ctr">
              <a:lnSpc>
                <a:spcPct val="80000"/>
              </a:lnSpc>
            </a:pPr>
            <a:r>
              <a:rPr kumimoji="0" lang="en-US" sz="1600" b="0" i="1" dirty="0">
                <a:solidFill>
                  <a:srgbClr val="000000"/>
                </a:solidFill>
                <a:latin typeface="+mj-lt"/>
                <a:cs typeface="Times New Roman" pitchFamily="18" charset="0"/>
              </a:rPr>
              <a:t>U.S.</a:t>
            </a:r>
            <a:br>
              <a:rPr kumimoji="0" lang="en-US" sz="1600" b="0" i="1" dirty="0">
                <a:solidFill>
                  <a:srgbClr val="000000"/>
                </a:solidFill>
                <a:latin typeface="+mj-lt"/>
                <a:cs typeface="Times New Roman" pitchFamily="18" charset="0"/>
              </a:rPr>
            </a:br>
            <a:r>
              <a:rPr kumimoji="0" lang="en-US" sz="1600" b="0" i="1" dirty="0" err="1" smtClean="0">
                <a:solidFill>
                  <a:srgbClr val="000000"/>
                </a:solidFill>
                <a:latin typeface="+mj-lt"/>
                <a:cs typeface="Times New Roman" pitchFamily="18" charset="0"/>
              </a:rPr>
              <a:t>Avg</a:t>
            </a:r>
            <a:endParaRPr kumimoji="0" lang="en-US" sz="1600" b="0" i="1" dirty="0">
              <a:solidFill>
                <a:srgbClr val="000000"/>
              </a:solidFill>
              <a:latin typeface="+mj-lt"/>
              <a:cs typeface="Times New Roman" pitchFamily="18" charset="0"/>
            </a:endParaRPr>
          </a:p>
        </p:txBody>
      </p:sp>
      <p:sp>
        <p:nvSpPr>
          <p:cNvPr id="122" name="Line 42"/>
          <p:cNvSpPr>
            <a:spLocks noChangeShapeType="1"/>
          </p:cNvSpPr>
          <p:nvPr/>
        </p:nvSpPr>
        <p:spPr bwMode="auto">
          <a:xfrm>
            <a:off x="2986965" y="2858572"/>
            <a:ext cx="92075" cy="0"/>
          </a:xfrm>
          <a:prstGeom prst="line">
            <a:avLst/>
          </a:prstGeom>
          <a:noFill/>
          <a:ln w="28575">
            <a:solidFill>
              <a:schemeClr val="tx1"/>
            </a:solidFill>
            <a:round/>
            <a:headEnd/>
            <a:tailEnd/>
          </a:ln>
          <a:effectLst/>
        </p:spPr>
        <p:txBody>
          <a:bodyPr wrap="none" lIns="92075" tIns="46038" rIns="92075" bIns="46038" anchor="ctr">
            <a:prstTxWarp prst="textNoShape">
              <a:avLst/>
            </a:prstTxWarp>
          </a:bodyPr>
          <a:lstStyle/>
          <a:p>
            <a:endParaRPr lang="en-US" sz="1600">
              <a:latin typeface="+mj-lt"/>
              <a:cs typeface="Times New Roman" pitchFamily="18" charset="0"/>
            </a:endParaRPr>
          </a:p>
        </p:txBody>
      </p:sp>
      <p:sp>
        <p:nvSpPr>
          <p:cNvPr id="123" name="Rectangle 3"/>
          <p:cNvSpPr>
            <a:spLocks noChangeArrowheads="1"/>
          </p:cNvSpPr>
          <p:nvPr/>
        </p:nvSpPr>
        <p:spPr bwMode="auto">
          <a:xfrm>
            <a:off x="2462568" y="6040575"/>
            <a:ext cx="3160854" cy="215444"/>
          </a:xfrm>
          <a:prstGeom prst="rect">
            <a:avLst/>
          </a:prstGeom>
          <a:noFill/>
          <a:ln w="19050" cap="rnd">
            <a:noFill/>
            <a:prstDash val="sysDot"/>
            <a:miter lim="800000"/>
            <a:headEnd/>
            <a:tailEnd type="none" w="lg" len="lg"/>
          </a:ln>
          <a:effectLst/>
        </p:spPr>
        <p:txBody>
          <a:bodyPr wrap="square">
            <a:prstTxWarp prst="textNoShape">
              <a:avLst/>
            </a:prstTxWarp>
            <a:spAutoFit/>
          </a:bodyPr>
          <a:lstStyle/>
          <a:p>
            <a:pPr>
              <a:lnSpc>
                <a:spcPct val="80000"/>
              </a:lnSpc>
            </a:pPr>
            <a:r>
              <a:rPr lang="en-US" sz="1000" b="1" i="1" dirty="0">
                <a:latin typeface="+mj-lt"/>
                <a:cs typeface="Times New Roman" pitchFamily="18" charset="0"/>
              </a:rPr>
              <a:t>Source</a:t>
            </a:r>
            <a:r>
              <a:rPr lang="en-US" sz="1000" dirty="0">
                <a:latin typeface="+mj-lt"/>
                <a:cs typeface="Times New Roman" pitchFamily="18" charset="0"/>
              </a:rPr>
              <a:t>: </a:t>
            </a:r>
            <a:r>
              <a:rPr lang="en-US" sz="1000" b="0" dirty="0">
                <a:latin typeface="+mj-lt"/>
                <a:cs typeface="Times New Roman" pitchFamily="18" charset="0"/>
              </a:rPr>
              <a:t>Center for Data Analysis, Heritage Foundation.</a:t>
            </a:r>
            <a:endParaRPr lang="en-US" sz="1000" b="0" i="1" dirty="0">
              <a:latin typeface="+mj-lt"/>
              <a:cs typeface="Times New Roman" pitchFamily="18" charset="0"/>
            </a:endParaRPr>
          </a:p>
        </p:txBody>
      </p:sp>
    </p:spTree>
    <p:extLst>
      <p:ext uri="{BB962C8B-B14F-4D97-AF65-F5344CB8AC3E}">
        <p14:creationId xmlns:p14="http://schemas.microsoft.com/office/powerpoint/2010/main" val="32065530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3293" y="461108"/>
            <a:ext cx="8229600" cy="1516184"/>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77985" y="774841"/>
            <a:ext cx="7772400" cy="955728"/>
          </a:xfrm>
        </p:spPr>
        <p:txBody>
          <a:bodyPr anchor="ctr"/>
          <a:lstStyle/>
          <a:p>
            <a:pPr>
              <a:lnSpc>
                <a:spcPts val="3700"/>
              </a:lnSpc>
            </a:pPr>
            <a:r>
              <a:rPr lang="en-US" dirty="0" smtClean="0"/>
              <a:t>Social Security and the </a:t>
            </a:r>
            <a:br>
              <a:rPr lang="en-US" dirty="0" smtClean="0"/>
            </a:br>
            <a:r>
              <a:rPr lang="en-US" dirty="0" smtClean="0"/>
              <a:t>Treatment of Blacks and </a:t>
            </a:r>
            <a:br>
              <a:rPr lang="en-US" dirty="0" smtClean="0"/>
            </a:br>
            <a:r>
              <a:rPr lang="en-US" dirty="0" smtClean="0"/>
              <a:t>Working Married Women</a:t>
            </a:r>
            <a:endParaRPr lang="en-US" dirty="0"/>
          </a:p>
        </p:txBody>
      </p:sp>
    </p:spTree>
    <p:extLst>
      <p:ext uri="{BB962C8B-B14F-4D97-AF65-F5344CB8AC3E}">
        <p14:creationId xmlns:p14="http://schemas.microsoft.com/office/powerpoint/2010/main" val="37975659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104571"/>
            <a:ext cx="8904855" cy="887984"/>
          </a:xfrm>
        </p:spPr>
        <p:txBody>
          <a:bodyPr/>
          <a:lstStyle/>
          <a:p>
            <a:pPr>
              <a:lnSpc>
                <a:spcPts val="3500"/>
              </a:lnSpc>
            </a:pPr>
            <a:r>
              <a:rPr lang="en-US" dirty="0"/>
              <a:t>The Impact of Social Security </a:t>
            </a:r>
            <a:br>
              <a:rPr lang="en-US" dirty="0"/>
            </a:br>
            <a:r>
              <a:rPr lang="en-US" dirty="0"/>
              <a:t>on Minorities and Working Women </a:t>
            </a:r>
          </a:p>
        </p:txBody>
      </p:sp>
      <p:sp>
        <p:nvSpPr>
          <p:cNvPr id="3" name="Content Placeholder 2"/>
          <p:cNvSpPr>
            <a:spLocks noGrp="1"/>
          </p:cNvSpPr>
          <p:nvPr>
            <p:ph idx="1"/>
          </p:nvPr>
        </p:nvSpPr>
        <p:spPr>
          <a:xfrm>
            <a:off x="117463" y="1115671"/>
            <a:ext cx="8783869" cy="4123943"/>
          </a:xfrm>
        </p:spPr>
        <p:txBody>
          <a:bodyPr/>
          <a:lstStyle/>
          <a:p>
            <a:pPr>
              <a:lnSpc>
                <a:spcPct val="90000"/>
              </a:lnSpc>
            </a:pPr>
            <a:r>
              <a:rPr lang="en-US" dirty="0">
                <a:solidFill>
                  <a:schemeClr val="tx1"/>
                </a:solidFill>
                <a:ea typeface="Times New Roman" pitchFamily="28" charset="0"/>
              </a:rPr>
              <a:t>Because of their shorter life expectancy, blacks derive a lower rate of return from Social Security than whites, and a substantially lower return than Hispanics. </a:t>
            </a:r>
            <a:r>
              <a:rPr lang="en-US" dirty="0" smtClean="0">
                <a:solidFill>
                  <a:schemeClr val="tx1"/>
                </a:solidFill>
                <a:ea typeface="Times New Roman" pitchFamily="28" charset="0"/>
              </a:rPr>
              <a:t/>
            </a:r>
            <a:br>
              <a:rPr lang="en-US" dirty="0" smtClean="0">
                <a:solidFill>
                  <a:schemeClr val="tx1"/>
                </a:solidFill>
                <a:ea typeface="Times New Roman" pitchFamily="28" charset="0"/>
              </a:rPr>
            </a:br>
            <a:r>
              <a:rPr lang="en-US" dirty="0" smtClean="0">
                <a:solidFill>
                  <a:schemeClr val="tx1"/>
                </a:solidFill>
                <a:ea typeface="Times New Roman" pitchFamily="28" charset="0"/>
              </a:rPr>
              <a:t>                              </a:t>
            </a:r>
            <a:r>
              <a:rPr lang="en-US" i="1" dirty="0" smtClean="0">
                <a:solidFill>
                  <a:schemeClr val="tx1"/>
                </a:solidFill>
                <a:ea typeface="Times New Roman" pitchFamily="28" charset="0"/>
              </a:rPr>
              <a:t>(</a:t>
            </a:r>
            <a:r>
              <a:rPr lang="en-US" i="1" dirty="0">
                <a:solidFill>
                  <a:schemeClr val="tx1"/>
                </a:solidFill>
                <a:ea typeface="Times New Roman" pitchFamily="28" charset="0"/>
              </a:rPr>
              <a:t>See following slide.)</a:t>
            </a:r>
          </a:p>
          <a:p>
            <a:pPr>
              <a:lnSpc>
                <a:spcPct val="90000"/>
              </a:lnSpc>
            </a:pPr>
            <a:r>
              <a:rPr lang="en-US" dirty="0">
                <a:solidFill>
                  <a:schemeClr val="tx1"/>
                </a:solidFill>
                <a:ea typeface="Times New Roman" pitchFamily="28" charset="0"/>
              </a:rPr>
              <a:t>Many married women in the labor force are eligible for benefits (based on the earnings of their spouse) that are approximately equal to, or in some cases greater than, benefits based on their own earnings. Thus, they derive few, if any, benefits from the taxes they pay into the system. </a:t>
            </a:r>
          </a:p>
        </p:txBody>
      </p:sp>
    </p:spTree>
    <p:extLst>
      <p:ext uri="{BB962C8B-B14F-4D97-AF65-F5344CB8AC3E}">
        <p14:creationId xmlns:p14="http://schemas.microsoft.com/office/powerpoint/2010/main" val="34565763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932462" y="1477096"/>
            <a:ext cx="6008347" cy="4697019"/>
          </a:xfrm>
          <a:prstGeom prst="roundRect">
            <a:avLst>
              <a:gd name="adj" fmla="val 3590"/>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a:latin typeface="+mj-lt"/>
            </a:endParaRPr>
          </a:p>
        </p:txBody>
      </p:sp>
      <p:sp>
        <p:nvSpPr>
          <p:cNvPr id="267" name="Title 1"/>
          <p:cNvSpPr>
            <a:spLocks noGrp="1"/>
          </p:cNvSpPr>
          <p:nvPr>
            <p:ph type="title"/>
          </p:nvPr>
        </p:nvSpPr>
        <p:spPr>
          <a:xfrm>
            <a:off x="119569" y="106258"/>
            <a:ext cx="8904855" cy="995709"/>
          </a:xfrm>
        </p:spPr>
        <p:txBody>
          <a:bodyPr/>
          <a:lstStyle/>
          <a:p>
            <a:pPr>
              <a:lnSpc>
                <a:spcPts val="3500"/>
              </a:lnSpc>
            </a:pPr>
            <a:r>
              <a:rPr lang="en-US" dirty="0"/>
              <a:t>Rates of Return by </a:t>
            </a:r>
            <a:r>
              <a:rPr lang="en-US" dirty="0" smtClean="0"/>
              <a:t>Gender, </a:t>
            </a:r>
            <a:br>
              <a:rPr lang="en-US" dirty="0" smtClean="0"/>
            </a:br>
            <a:r>
              <a:rPr lang="en-US" dirty="0" smtClean="0"/>
              <a:t>Marital Status, and </a:t>
            </a:r>
            <a:r>
              <a:rPr lang="en-US" dirty="0"/>
              <a:t>Ethnicity</a:t>
            </a:r>
          </a:p>
        </p:txBody>
      </p:sp>
      <p:sp>
        <p:nvSpPr>
          <p:cNvPr id="41" name="Text Box 10"/>
          <p:cNvSpPr txBox="1">
            <a:spLocks noChangeArrowheads="1"/>
          </p:cNvSpPr>
          <p:nvPr/>
        </p:nvSpPr>
        <p:spPr bwMode="auto">
          <a:xfrm>
            <a:off x="36537" y="2273728"/>
            <a:ext cx="2895925" cy="2950038"/>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ts val="900"/>
              </a:spcBef>
              <a:buFontTx/>
              <a:buChar char="•"/>
            </a:pPr>
            <a:r>
              <a:rPr lang="en-US" sz="2200" dirty="0">
                <a:latin typeface="+mj-lt"/>
                <a:cs typeface="Times New Roman" pitchFamily="18" charset="0"/>
              </a:rPr>
              <a:t>Whites derive a higher real rate of return from Social Security contributions than blacks, but Hispanics derive a return that is even higher than whites.</a:t>
            </a:r>
          </a:p>
          <a:p>
            <a:pPr marL="115888" indent="-115888">
              <a:lnSpc>
                <a:spcPct val="90000"/>
              </a:lnSpc>
              <a:spcBef>
                <a:spcPts val="900"/>
              </a:spcBef>
              <a:buFontTx/>
              <a:buChar char="•"/>
            </a:pPr>
            <a:r>
              <a:rPr lang="en-US" sz="2200" dirty="0">
                <a:latin typeface="+mj-lt"/>
                <a:cs typeface="Times New Roman" pitchFamily="18" charset="0"/>
              </a:rPr>
              <a:t>Can you explain why? </a:t>
            </a:r>
          </a:p>
        </p:txBody>
      </p:sp>
      <p:sp>
        <p:nvSpPr>
          <p:cNvPr id="73" name="Rectangle 4"/>
          <p:cNvSpPr>
            <a:spLocks noChangeArrowheads="1"/>
          </p:cNvSpPr>
          <p:nvPr/>
        </p:nvSpPr>
        <p:spPr bwMode="auto">
          <a:xfrm rot="16140000">
            <a:off x="3570665" y="5166774"/>
            <a:ext cx="307777" cy="65"/>
          </a:xfrm>
          <a:prstGeom prst="rect">
            <a:avLst/>
          </a:prstGeom>
          <a:noFill/>
          <a:ln w="9525">
            <a:noFill/>
            <a:miter lim="800000"/>
            <a:headEnd/>
            <a:tailEnd/>
          </a:ln>
        </p:spPr>
        <p:txBody>
          <a:bodyPr vert="eaVert" wrap="none" lIns="0" tIns="0" rIns="0" bIns="0">
            <a:prstTxWarp prst="textNoShape">
              <a:avLst/>
            </a:prstTxWarp>
            <a:spAutoFit/>
          </a:bodyPr>
          <a:lstStyle/>
          <a:p>
            <a:endParaRPr kumimoji="0" lang="en-US" sz="2000" b="0">
              <a:solidFill>
                <a:schemeClr val="tx1"/>
              </a:solidFill>
              <a:latin typeface="+mj-lt"/>
              <a:cs typeface="Times New Roman" pitchFamily="18" charset="0"/>
            </a:endParaRPr>
          </a:p>
        </p:txBody>
      </p:sp>
      <p:sp>
        <p:nvSpPr>
          <p:cNvPr id="74" name="Line 9"/>
          <p:cNvSpPr>
            <a:spLocks noChangeShapeType="1"/>
          </p:cNvSpPr>
          <p:nvPr/>
        </p:nvSpPr>
        <p:spPr bwMode="auto">
          <a:xfrm>
            <a:off x="3041929" y="4057143"/>
            <a:ext cx="5779305" cy="0"/>
          </a:xfrm>
          <a:prstGeom prst="line">
            <a:avLst/>
          </a:prstGeom>
          <a:noFill/>
          <a:ln w="28575">
            <a:solidFill>
              <a:schemeClr val="tx1"/>
            </a:solidFill>
            <a:round/>
            <a:headEnd/>
            <a:tailEnd/>
          </a:ln>
          <a:effectLst/>
        </p:spPr>
        <p:txBody>
          <a:bodyPr>
            <a:prstTxWarp prst="textNoShape">
              <a:avLst/>
            </a:prstTxWarp>
          </a:bodyPr>
          <a:lstStyle/>
          <a:p>
            <a:endParaRPr lang="en-US" sz="1600">
              <a:latin typeface="+mj-lt"/>
              <a:cs typeface="Times New Roman" pitchFamily="18" charset="0"/>
            </a:endParaRPr>
          </a:p>
        </p:txBody>
      </p:sp>
      <p:grpSp>
        <p:nvGrpSpPr>
          <p:cNvPr id="80" name="Group 40"/>
          <p:cNvGrpSpPr>
            <a:grpSpLocks/>
          </p:cNvGrpSpPr>
          <p:nvPr/>
        </p:nvGrpSpPr>
        <p:grpSpPr bwMode="auto">
          <a:xfrm>
            <a:off x="3067329" y="4100005"/>
            <a:ext cx="561975" cy="969963"/>
            <a:chOff x="1230" y="1981"/>
            <a:chExt cx="354" cy="611"/>
          </a:xfrm>
        </p:grpSpPr>
        <p:sp>
          <p:nvSpPr>
            <p:cNvPr id="81" name="Rectangle 8"/>
            <p:cNvSpPr>
              <a:spLocks noChangeArrowheads="1"/>
            </p:cNvSpPr>
            <p:nvPr/>
          </p:nvSpPr>
          <p:spPr bwMode="auto">
            <a:xfrm>
              <a:off x="1230" y="2437"/>
              <a:ext cx="354" cy="1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dirty="0">
                  <a:solidFill>
                    <a:srgbClr val="000000"/>
                  </a:solidFill>
                  <a:latin typeface="+mj-lt"/>
                  <a:cs typeface="Times New Roman" pitchFamily="18" charset="0"/>
                </a:rPr>
                <a:t>- 1.3 %</a:t>
              </a:r>
            </a:p>
          </p:txBody>
        </p:sp>
        <p:sp>
          <p:nvSpPr>
            <p:cNvPr id="82" name="Rectangle 10"/>
            <p:cNvSpPr>
              <a:spLocks noChangeArrowheads="1"/>
            </p:cNvSpPr>
            <p:nvPr/>
          </p:nvSpPr>
          <p:spPr bwMode="auto">
            <a:xfrm>
              <a:off x="1270" y="1981"/>
              <a:ext cx="288" cy="432"/>
            </a:xfrm>
            <a:prstGeom prst="rect">
              <a:avLst/>
            </a:prstGeom>
            <a:solidFill>
              <a:srgbClr val="A6AFDE"/>
            </a:solidFill>
            <a:ln w="19050">
              <a:solidFill>
                <a:schemeClr val="tx1"/>
              </a:solidFill>
              <a:miter lim="800000"/>
              <a:headEnd/>
              <a:tailEnd/>
            </a:ln>
            <a:effectLst>
              <a:outerShdw blurRad="50800" dist="38100" dir="2700000" algn="tl" rotWithShape="0">
                <a:prstClr val="black">
                  <a:alpha val="40000"/>
                </a:prstClr>
              </a:outerShdw>
            </a:effectLst>
          </p:spPr>
          <p:txBody>
            <a:bodyPr wrap="none" anchor="ctr">
              <a:prstTxWarp prst="textNoShape">
                <a:avLst/>
              </a:prstTxWarp>
            </a:bodyPr>
            <a:lstStyle/>
            <a:p>
              <a:endParaRPr lang="en-US" sz="1600">
                <a:latin typeface="+mj-lt"/>
                <a:cs typeface="Times New Roman" pitchFamily="18" charset="0"/>
              </a:endParaRPr>
            </a:p>
          </p:txBody>
        </p:sp>
      </p:grpSp>
      <p:grpSp>
        <p:nvGrpSpPr>
          <p:cNvPr id="83" name="Group 41"/>
          <p:cNvGrpSpPr>
            <a:grpSpLocks/>
          </p:cNvGrpSpPr>
          <p:nvPr/>
        </p:nvGrpSpPr>
        <p:grpSpPr bwMode="auto">
          <a:xfrm>
            <a:off x="3652040" y="3626930"/>
            <a:ext cx="458788" cy="388938"/>
            <a:chOff x="1702" y="1683"/>
            <a:chExt cx="289" cy="245"/>
          </a:xfrm>
        </p:grpSpPr>
        <p:sp>
          <p:nvSpPr>
            <p:cNvPr id="84" name="Rectangle 11"/>
            <p:cNvSpPr>
              <a:spLocks noChangeArrowheads="1"/>
            </p:cNvSpPr>
            <p:nvPr/>
          </p:nvSpPr>
          <p:spPr bwMode="auto">
            <a:xfrm>
              <a:off x="1702" y="1861"/>
              <a:ext cx="288" cy="67"/>
            </a:xfrm>
            <a:prstGeom prst="rect">
              <a:avLst/>
            </a:prstGeom>
            <a:solidFill>
              <a:srgbClr val="CD5F5F"/>
            </a:solidFill>
            <a:ln w="19050">
              <a:solidFill>
                <a:schemeClr val="tx1"/>
              </a:solidFill>
              <a:miter lim="800000"/>
              <a:headEnd/>
              <a:tailEnd/>
            </a:ln>
            <a:effectLst>
              <a:outerShdw blurRad="50800" dist="38100" dir="2700000" algn="tl" rotWithShape="0">
                <a:prstClr val="black">
                  <a:alpha val="40000"/>
                </a:prstClr>
              </a:outerShdw>
            </a:effectLst>
          </p:spPr>
          <p:txBody>
            <a:bodyPr wrap="none" anchor="ctr">
              <a:prstTxWarp prst="textNoShape">
                <a:avLst/>
              </a:prstTxWarp>
            </a:bodyPr>
            <a:lstStyle/>
            <a:p>
              <a:endParaRPr lang="en-US" sz="1600">
                <a:latin typeface="+mj-lt"/>
                <a:cs typeface="Times New Roman" pitchFamily="18" charset="0"/>
              </a:endParaRPr>
            </a:p>
          </p:txBody>
        </p:sp>
        <p:sp>
          <p:nvSpPr>
            <p:cNvPr id="85" name="Rectangle 19"/>
            <p:cNvSpPr>
              <a:spLocks noChangeArrowheads="1"/>
            </p:cNvSpPr>
            <p:nvPr/>
          </p:nvSpPr>
          <p:spPr bwMode="auto">
            <a:xfrm>
              <a:off x="1705" y="1683"/>
              <a:ext cx="286" cy="1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dirty="0">
                  <a:solidFill>
                    <a:srgbClr val="000000"/>
                  </a:solidFill>
                  <a:latin typeface="+mj-lt"/>
                  <a:cs typeface="Times New Roman" pitchFamily="18" charset="0"/>
                </a:rPr>
                <a:t>0.2 %</a:t>
              </a:r>
            </a:p>
          </p:txBody>
        </p:sp>
      </p:grpSp>
      <p:grpSp>
        <p:nvGrpSpPr>
          <p:cNvPr id="86" name="Group 42"/>
          <p:cNvGrpSpPr>
            <a:grpSpLocks/>
          </p:cNvGrpSpPr>
          <p:nvPr/>
        </p:nvGrpSpPr>
        <p:grpSpPr bwMode="auto">
          <a:xfrm>
            <a:off x="4172734" y="2887155"/>
            <a:ext cx="479425" cy="1128713"/>
            <a:chOff x="2030" y="1217"/>
            <a:chExt cx="302" cy="711"/>
          </a:xfrm>
        </p:grpSpPr>
        <p:sp>
          <p:nvSpPr>
            <p:cNvPr id="87" name="Rectangle 12"/>
            <p:cNvSpPr>
              <a:spLocks noChangeArrowheads="1"/>
            </p:cNvSpPr>
            <p:nvPr/>
          </p:nvSpPr>
          <p:spPr bwMode="auto">
            <a:xfrm>
              <a:off x="2030" y="1396"/>
              <a:ext cx="288" cy="532"/>
            </a:xfrm>
            <a:prstGeom prst="rect">
              <a:avLst/>
            </a:prstGeom>
            <a:solidFill>
              <a:schemeClr val="accent3">
                <a:lumMod val="60000"/>
                <a:lumOff val="40000"/>
              </a:schemeClr>
            </a:solidFill>
            <a:ln w="19050">
              <a:solidFill>
                <a:schemeClr val="tx1"/>
              </a:solidFill>
              <a:miter lim="800000"/>
              <a:headEnd/>
              <a:tailEnd/>
            </a:ln>
            <a:effectLst>
              <a:outerShdw blurRad="50800" dist="38100" dir="2700000" algn="tl" rotWithShape="0">
                <a:prstClr val="black">
                  <a:alpha val="40000"/>
                </a:prstClr>
              </a:outerShdw>
            </a:effectLst>
          </p:spPr>
          <p:txBody>
            <a:bodyPr wrap="none" anchor="ctr">
              <a:prstTxWarp prst="textNoShape">
                <a:avLst/>
              </a:prstTxWarp>
            </a:bodyPr>
            <a:lstStyle/>
            <a:p>
              <a:endParaRPr lang="en-US" sz="1600">
                <a:latin typeface="+mj-lt"/>
                <a:cs typeface="Times New Roman" pitchFamily="18" charset="0"/>
              </a:endParaRPr>
            </a:p>
          </p:txBody>
        </p:sp>
        <p:sp>
          <p:nvSpPr>
            <p:cNvPr id="88" name="Rectangle 20"/>
            <p:cNvSpPr>
              <a:spLocks noChangeArrowheads="1"/>
            </p:cNvSpPr>
            <p:nvPr/>
          </p:nvSpPr>
          <p:spPr bwMode="auto">
            <a:xfrm>
              <a:off x="2046" y="1217"/>
              <a:ext cx="286" cy="1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dirty="0">
                  <a:solidFill>
                    <a:srgbClr val="000000"/>
                  </a:solidFill>
                  <a:latin typeface="+mj-lt"/>
                  <a:cs typeface="Times New Roman" pitchFamily="18" charset="0"/>
                </a:rPr>
                <a:t>1.6 %</a:t>
              </a:r>
            </a:p>
          </p:txBody>
        </p:sp>
      </p:grpSp>
      <p:grpSp>
        <p:nvGrpSpPr>
          <p:cNvPr id="89" name="Group 44"/>
          <p:cNvGrpSpPr>
            <a:grpSpLocks/>
          </p:cNvGrpSpPr>
          <p:nvPr/>
        </p:nvGrpSpPr>
        <p:grpSpPr bwMode="auto">
          <a:xfrm>
            <a:off x="5636031" y="2509330"/>
            <a:ext cx="473075" cy="1506538"/>
            <a:chOff x="3090" y="979"/>
            <a:chExt cx="298" cy="949"/>
          </a:xfrm>
        </p:grpSpPr>
        <p:sp>
          <p:nvSpPr>
            <p:cNvPr id="90" name="Rectangle 14"/>
            <p:cNvSpPr>
              <a:spLocks noChangeArrowheads="1"/>
            </p:cNvSpPr>
            <p:nvPr/>
          </p:nvSpPr>
          <p:spPr bwMode="auto">
            <a:xfrm>
              <a:off x="3100" y="1164"/>
              <a:ext cx="288" cy="764"/>
            </a:xfrm>
            <a:prstGeom prst="rect">
              <a:avLst/>
            </a:prstGeom>
            <a:solidFill>
              <a:srgbClr val="CD5F5F"/>
            </a:solidFill>
            <a:ln w="19050">
              <a:solidFill>
                <a:schemeClr val="tx1"/>
              </a:solidFill>
              <a:miter lim="800000"/>
              <a:headEnd/>
              <a:tailEnd/>
            </a:ln>
            <a:effectLst>
              <a:outerShdw blurRad="50800" dist="38100" dir="2700000" algn="tl" rotWithShape="0">
                <a:prstClr val="black">
                  <a:alpha val="40000"/>
                </a:prstClr>
              </a:outerShdw>
            </a:effectLst>
          </p:spPr>
          <p:txBody>
            <a:bodyPr wrap="none" anchor="ctr">
              <a:prstTxWarp prst="textNoShape">
                <a:avLst/>
              </a:prstTxWarp>
            </a:bodyPr>
            <a:lstStyle/>
            <a:p>
              <a:endParaRPr lang="en-US" sz="1600">
                <a:latin typeface="+mj-lt"/>
                <a:cs typeface="Times New Roman" pitchFamily="18" charset="0"/>
              </a:endParaRPr>
            </a:p>
          </p:txBody>
        </p:sp>
        <p:sp>
          <p:nvSpPr>
            <p:cNvPr id="91" name="Rectangle 21"/>
            <p:cNvSpPr>
              <a:spLocks noChangeArrowheads="1"/>
            </p:cNvSpPr>
            <p:nvPr/>
          </p:nvSpPr>
          <p:spPr bwMode="auto">
            <a:xfrm>
              <a:off x="3090" y="979"/>
              <a:ext cx="286" cy="1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dirty="0">
                  <a:solidFill>
                    <a:srgbClr val="000000"/>
                  </a:solidFill>
                  <a:latin typeface="+mj-lt"/>
                  <a:cs typeface="Times New Roman" pitchFamily="18" charset="0"/>
                </a:rPr>
                <a:t>2.3 %</a:t>
              </a:r>
            </a:p>
          </p:txBody>
        </p:sp>
      </p:grpSp>
      <p:grpSp>
        <p:nvGrpSpPr>
          <p:cNvPr id="92" name="Group 45"/>
          <p:cNvGrpSpPr>
            <a:grpSpLocks/>
          </p:cNvGrpSpPr>
          <p:nvPr/>
        </p:nvGrpSpPr>
        <p:grpSpPr bwMode="auto">
          <a:xfrm>
            <a:off x="6182004" y="2147380"/>
            <a:ext cx="476250" cy="1868488"/>
            <a:chOff x="3480" y="751"/>
            <a:chExt cx="300" cy="1177"/>
          </a:xfrm>
        </p:grpSpPr>
        <p:sp>
          <p:nvSpPr>
            <p:cNvPr id="93" name="Rectangle 15"/>
            <p:cNvSpPr>
              <a:spLocks noChangeArrowheads="1"/>
            </p:cNvSpPr>
            <p:nvPr/>
          </p:nvSpPr>
          <p:spPr bwMode="auto">
            <a:xfrm>
              <a:off x="3480" y="931"/>
              <a:ext cx="288" cy="997"/>
            </a:xfrm>
            <a:prstGeom prst="rect">
              <a:avLst/>
            </a:prstGeom>
            <a:solidFill>
              <a:schemeClr val="accent3">
                <a:lumMod val="60000"/>
                <a:lumOff val="40000"/>
              </a:schemeClr>
            </a:solidFill>
            <a:ln w="19050">
              <a:solidFill>
                <a:schemeClr val="tx1"/>
              </a:solidFill>
              <a:miter lim="800000"/>
              <a:headEnd/>
              <a:tailEnd/>
            </a:ln>
            <a:effectLst>
              <a:outerShdw blurRad="50800" dist="38100" dir="2700000" algn="tl" rotWithShape="0">
                <a:prstClr val="black">
                  <a:alpha val="40000"/>
                </a:prstClr>
              </a:outerShdw>
            </a:effectLst>
          </p:spPr>
          <p:txBody>
            <a:bodyPr wrap="none" anchor="ctr">
              <a:prstTxWarp prst="textNoShape">
                <a:avLst/>
              </a:prstTxWarp>
            </a:bodyPr>
            <a:lstStyle/>
            <a:p>
              <a:endParaRPr lang="en-US" sz="1600">
                <a:latin typeface="+mj-lt"/>
                <a:cs typeface="Times New Roman" pitchFamily="18" charset="0"/>
              </a:endParaRPr>
            </a:p>
          </p:txBody>
        </p:sp>
        <p:sp>
          <p:nvSpPr>
            <p:cNvPr id="94" name="Rectangle 22"/>
            <p:cNvSpPr>
              <a:spLocks noChangeArrowheads="1"/>
            </p:cNvSpPr>
            <p:nvPr/>
          </p:nvSpPr>
          <p:spPr bwMode="auto">
            <a:xfrm>
              <a:off x="3494" y="751"/>
              <a:ext cx="286" cy="1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dirty="0">
                  <a:solidFill>
                    <a:srgbClr val="000000"/>
                  </a:solidFill>
                  <a:latin typeface="+mj-lt"/>
                  <a:cs typeface="Times New Roman" pitchFamily="18" charset="0"/>
                </a:rPr>
                <a:t>3.0 %</a:t>
              </a:r>
            </a:p>
          </p:txBody>
        </p:sp>
      </p:grpSp>
      <p:grpSp>
        <p:nvGrpSpPr>
          <p:cNvPr id="95" name="Group 43"/>
          <p:cNvGrpSpPr>
            <a:grpSpLocks/>
          </p:cNvGrpSpPr>
          <p:nvPr/>
        </p:nvGrpSpPr>
        <p:grpSpPr bwMode="auto">
          <a:xfrm>
            <a:off x="5113872" y="3215768"/>
            <a:ext cx="466725" cy="800100"/>
            <a:chOff x="2715" y="1424"/>
            <a:chExt cx="294" cy="504"/>
          </a:xfrm>
        </p:grpSpPr>
        <p:sp>
          <p:nvSpPr>
            <p:cNvPr id="96" name="Rectangle 13"/>
            <p:cNvSpPr>
              <a:spLocks noChangeArrowheads="1"/>
            </p:cNvSpPr>
            <p:nvPr/>
          </p:nvSpPr>
          <p:spPr bwMode="auto">
            <a:xfrm>
              <a:off x="2721" y="1596"/>
              <a:ext cx="288" cy="332"/>
            </a:xfrm>
            <a:prstGeom prst="rect">
              <a:avLst/>
            </a:prstGeom>
            <a:solidFill>
              <a:srgbClr val="A6AFDE"/>
            </a:solidFill>
            <a:ln w="19050">
              <a:solidFill>
                <a:schemeClr val="tx1"/>
              </a:solidFill>
              <a:miter lim="800000"/>
              <a:headEnd/>
              <a:tailEnd/>
            </a:ln>
            <a:effectLst>
              <a:outerShdw blurRad="50800" dist="38100" dir="2700000" algn="tl" rotWithShape="0">
                <a:prstClr val="black">
                  <a:alpha val="40000"/>
                </a:prstClr>
              </a:outerShdw>
            </a:effectLst>
          </p:spPr>
          <p:txBody>
            <a:bodyPr wrap="none" anchor="ctr">
              <a:prstTxWarp prst="textNoShape">
                <a:avLst/>
              </a:prstTxWarp>
            </a:bodyPr>
            <a:lstStyle/>
            <a:p>
              <a:endParaRPr lang="en-US" sz="1600">
                <a:latin typeface="+mj-lt"/>
                <a:cs typeface="Times New Roman" pitchFamily="18" charset="0"/>
              </a:endParaRPr>
            </a:p>
          </p:txBody>
        </p:sp>
        <p:sp>
          <p:nvSpPr>
            <p:cNvPr id="97" name="Rectangle 23"/>
            <p:cNvSpPr>
              <a:spLocks noChangeArrowheads="1"/>
            </p:cNvSpPr>
            <p:nvPr/>
          </p:nvSpPr>
          <p:spPr bwMode="auto">
            <a:xfrm>
              <a:off x="2715" y="1424"/>
              <a:ext cx="286" cy="1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dirty="0">
                  <a:solidFill>
                    <a:srgbClr val="000000"/>
                  </a:solidFill>
                  <a:latin typeface="+mj-lt"/>
                  <a:cs typeface="Times New Roman" pitchFamily="18" charset="0"/>
                </a:rPr>
                <a:t>1.8 %</a:t>
              </a:r>
            </a:p>
          </p:txBody>
        </p:sp>
      </p:grpSp>
      <p:grpSp>
        <p:nvGrpSpPr>
          <p:cNvPr id="98" name="Group 47"/>
          <p:cNvGrpSpPr>
            <a:grpSpLocks/>
          </p:cNvGrpSpPr>
          <p:nvPr/>
        </p:nvGrpSpPr>
        <p:grpSpPr bwMode="auto">
          <a:xfrm>
            <a:off x="7619524" y="3098293"/>
            <a:ext cx="474663" cy="917575"/>
            <a:chOff x="4518" y="1350"/>
            <a:chExt cx="299" cy="578"/>
          </a:xfrm>
        </p:grpSpPr>
        <p:sp>
          <p:nvSpPr>
            <p:cNvPr id="99" name="Rectangle 17"/>
            <p:cNvSpPr>
              <a:spLocks noChangeArrowheads="1"/>
            </p:cNvSpPr>
            <p:nvPr/>
          </p:nvSpPr>
          <p:spPr bwMode="auto">
            <a:xfrm>
              <a:off x="4529" y="1530"/>
              <a:ext cx="288" cy="398"/>
            </a:xfrm>
            <a:prstGeom prst="rect">
              <a:avLst/>
            </a:prstGeom>
            <a:solidFill>
              <a:srgbClr val="CD5F5F"/>
            </a:solidFill>
            <a:ln w="19050">
              <a:solidFill>
                <a:schemeClr val="tx1"/>
              </a:solidFill>
              <a:miter lim="800000"/>
              <a:headEnd/>
              <a:tailEnd/>
            </a:ln>
            <a:effectLst>
              <a:outerShdw blurRad="50800" dist="38100" dir="2700000" algn="tl" rotWithShape="0">
                <a:prstClr val="black">
                  <a:alpha val="40000"/>
                </a:prstClr>
              </a:outerShdw>
            </a:effectLst>
          </p:spPr>
          <p:txBody>
            <a:bodyPr wrap="none" anchor="ctr">
              <a:prstTxWarp prst="textNoShape">
                <a:avLst/>
              </a:prstTxWarp>
            </a:bodyPr>
            <a:lstStyle/>
            <a:p>
              <a:endParaRPr lang="en-US" sz="1600">
                <a:latin typeface="+mj-lt"/>
                <a:cs typeface="Times New Roman" pitchFamily="18" charset="0"/>
              </a:endParaRPr>
            </a:p>
          </p:txBody>
        </p:sp>
        <p:sp>
          <p:nvSpPr>
            <p:cNvPr id="100" name="Rectangle 24"/>
            <p:cNvSpPr>
              <a:spLocks noChangeArrowheads="1"/>
            </p:cNvSpPr>
            <p:nvPr/>
          </p:nvSpPr>
          <p:spPr bwMode="auto">
            <a:xfrm>
              <a:off x="4518" y="1350"/>
              <a:ext cx="286" cy="1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dirty="0">
                  <a:solidFill>
                    <a:srgbClr val="000000"/>
                  </a:solidFill>
                  <a:latin typeface="+mj-lt"/>
                  <a:cs typeface="Times New Roman" pitchFamily="18" charset="0"/>
                </a:rPr>
                <a:t>1.2 %</a:t>
              </a:r>
            </a:p>
          </p:txBody>
        </p:sp>
      </p:grpSp>
      <p:grpSp>
        <p:nvGrpSpPr>
          <p:cNvPr id="101" name="Group 48"/>
          <p:cNvGrpSpPr>
            <a:grpSpLocks/>
          </p:cNvGrpSpPr>
          <p:nvPr/>
        </p:nvGrpSpPr>
        <p:grpSpPr bwMode="auto">
          <a:xfrm>
            <a:off x="8165490" y="2512505"/>
            <a:ext cx="476250" cy="1503363"/>
            <a:chOff x="4908" y="981"/>
            <a:chExt cx="300" cy="947"/>
          </a:xfrm>
        </p:grpSpPr>
        <p:sp>
          <p:nvSpPr>
            <p:cNvPr id="102" name="Rectangle 18"/>
            <p:cNvSpPr>
              <a:spLocks noChangeArrowheads="1"/>
            </p:cNvSpPr>
            <p:nvPr/>
          </p:nvSpPr>
          <p:spPr bwMode="auto">
            <a:xfrm>
              <a:off x="4908" y="1164"/>
              <a:ext cx="288" cy="764"/>
            </a:xfrm>
            <a:prstGeom prst="rect">
              <a:avLst/>
            </a:prstGeom>
            <a:solidFill>
              <a:schemeClr val="accent3">
                <a:lumMod val="60000"/>
                <a:lumOff val="40000"/>
              </a:schemeClr>
            </a:solidFill>
            <a:ln w="19050">
              <a:solidFill>
                <a:schemeClr val="tx1"/>
              </a:solidFill>
              <a:miter lim="800000"/>
              <a:headEnd/>
              <a:tailEnd/>
            </a:ln>
            <a:effectLst>
              <a:outerShdw blurRad="50800" dist="38100" dir="2700000" algn="tl" rotWithShape="0">
                <a:prstClr val="black">
                  <a:alpha val="40000"/>
                </a:prstClr>
              </a:outerShdw>
            </a:effectLst>
          </p:spPr>
          <p:txBody>
            <a:bodyPr wrap="none" anchor="ctr">
              <a:prstTxWarp prst="textNoShape">
                <a:avLst/>
              </a:prstTxWarp>
            </a:bodyPr>
            <a:lstStyle/>
            <a:p>
              <a:endParaRPr lang="en-US" sz="1600">
                <a:latin typeface="+mj-lt"/>
                <a:cs typeface="Times New Roman" pitchFamily="18" charset="0"/>
              </a:endParaRPr>
            </a:p>
          </p:txBody>
        </p:sp>
        <p:sp>
          <p:nvSpPr>
            <p:cNvPr id="103" name="Rectangle 25"/>
            <p:cNvSpPr>
              <a:spLocks noChangeArrowheads="1"/>
            </p:cNvSpPr>
            <p:nvPr/>
          </p:nvSpPr>
          <p:spPr bwMode="auto">
            <a:xfrm>
              <a:off x="4922" y="981"/>
              <a:ext cx="286" cy="1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dirty="0">
                  <a:solidFill>
                    <a:srgbClr val="000000"/>
                  </a:solidFill>
                  <a:latin typeface="+mj-lt"/>
                  <a:cs typeface="Times New Roman" pitchFamily="18" charset="0"/>
                </a:rPr>
                <a:t>2.3 %</a:t>
              </a:r>
            </a:p>
          </p:txBody>
        </p:sp>
      </p:grpSp>
      <p:grpSp>
        <p:nvGrpSpPr>
          <p:cNvPr id="104" name="Group 46"/>
          <p:cNvGrpSpPr>
            <a:grpSpLocks/>
          </p:cNvGrpSpPr>
          <p:nvPr/>
        </p:nvGrpSpPr>
        <p:grpSpPr bwMode="auto">
          <a:xfrm>
            <a:off x="7095395" y="3458655"/>
            <a:ext cx="477838" cy="557213"/>
            <a:chOff x="4136" y="1577"/>
            <a:chExt cx="301" cy="351"/>
          </a:xfrm>
        </p:grpSpPr>
        <p:sp>
          <p:nvSpPr>
            <p:cNvPr id="105" name="Rectangle 16"/>
            <p:cNvSpPr>
              <a:spLocks noChangeArrowheads="1"/>
            </p:cNvSpPr>
            <p:nvPr/>
          </p:nvSpPr>
          <p:spPr bwMode="auto">
            <a:xfrm>
              <a:off x="4149" y="1762"/>
              <a:ext cx="288" cy="166"/>
            </a:xfrm>
            <a:prstGeom prst="rect">
              <a:avLst/>
            </a:prstGeom>
            <a:solidFill>
              <a:srgbClr val="A6AFDE"/>
            </a:solidFill>
            <a:ln w="19050">
              <a:solidFill>
                <a:schemeClr val="tx1"/>
              </a:solidFill>
              <a:miter lim="800000"/>
              <a:headEnd/>
              <a:tailEnd/>
            </a:ln>
            <a:effectLst>
              <a:outerShdw blurRad="50800" dist="38100" dir="2700000" algn="tl" rotWithShape="0">
                <a:prstClr val="black">
                  <a:alpha val="40000"/>
                </a:prstClr>
              </a:outerShdw>
            </a:effectLst>
          </p:spPr>
          <p:txBody>
            <a:bodyPr wrap="none" anchor="ctr">
              <a:prstTxWarp prst="textNoShape">
                <a:avLst/>
              </a:prstTxWarp>
            </a:bodyPr>
            <a:lstStyle/>
            <a:p>
              <a:endParaRPr lang="en-US" sz="1600">
                <a:latin typeface="+mj-lt"/>
                <a:cs typeface="Times New Roman" pitchFamily="18" charset="0"/>
              </a:endParaRPr>
            </a:p>
          </p:txBody>
        </p:sp>
        <p:sp>
          <p:nvSpPr>
            <p:cNvPr id="106" name="Rectangle 26"/>
            <p:cNvSpPr>
              <a:spLocks noChangeArrowheads="1"/>
            </p:cNvSpPr>
            <p:nvPr/>
          </p:nvSpPr>
          <p:spPr bwMode="auto">
            <a:xfrm>
              <a:off x="4136" y="1577"/>
              <a:ext cx="286" cy="1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dirty="0">
                  <a:solidFill>
                    <a:srgbClr val="000000"/>
                  </a:solidFill>
                  <a:latin typeface="+mj-lt"/>
                  <a:cs typeface="Times New Roman" pitchFamily="18" charset="0"/>
                </a:rPr>
                <a:t>0.5 %</a:t>
              </a:r>
            </a:p>
          </p:txBody>
        </p:sp>
      </p:grpSp>
      <p:sp>
        <p:nvSpPr>
          <p:cNvPr id="107" name="Rectangle 27"/>
          <p:cNvSpPr>
            <a:spLocks noChangeArrowheads="1"/>
          </p:cNvSpPr>
          <p:nvPr/>
        </p:nvSpPr>
        <p:spPr bwMode="auto">
          <a:xfrm>
            <a:off x="3610301" y="4954080"/>
            <a:ext cx="548227" cy="369332"/>
          </a:xfrm>
          <a:prstGeom prst="rect">
            <a:avLst/>
          </a:prstGeom>
          <a:noFill/>
          <a:ln w="9525">
            <a:noFill/>
            <a:miter lim="800000"/>
            <a:headEnd/>
            <a:tailEnd/>
          </a:ln>
        </p:spPr>
        <p:txBody>
          <a:bodyPr wrap="none" lIns="0" tIns="0" rIns="0" bIns="0">
            <a:prstTxWarp prst="textNoShape">
              <a:avLst/>
            </a:prstTxWarp>
            <a:spAutoFit/>
          </a:bodyPr>
          <a:lstStyle/>
          <a:p>
            <a:pPr algn="ctr">
              <a:lnSpc>
                <a:spcPct val="80000"/>
              </a:lnSpc>
            </a:pPr>
            <a:r>
              <a:rPr kumimoji="0" lang="en-US" sz="1600" b="1" i="1" dirty="0">
                <a:solidFill>
                  <a:srgbClr val="000000"/>
                </a:solidFill>
                <a:latin typeface="+mj-lt"/>
                <a:cs typeface="Times New Roman" pitchFamily="18" charset="0"/>
              </a:rPr>
              <a:t>Male</a:t>
            </a:r>
            <a:r>
              <a:rPr kumimoji="0" lang="en-US" sz="1600" dirty="0">
                <a:solidFill>
                  <a:srgbClr val="000000"/>
                </a:solidFill>
                <a:latin typeface="+mj-lt"/>
                <a:cs typeface="Times New Roman" pitchFamily="18" charset="0"/>
              </a:rPr>
              <a:t/>
            </a:r>
            <a:br>
              <a:rPr kumimoji="0" lang="en-US" sz="1600" dirty="0">
                <a:solidFill>
                  <a:srgbClr val="000000"/>
                </a:solidFill>
                <a:latin typeface="+mj-lt"/>
                <a:cs typeface="Times New Roman" pitchFamily="18" charset="0"/>
              </a:rPr>
            </a:br>
            <a:r>
              <a:rPr kumimoji="0" lang="en-US" sz="1400" b="0" dirty="0">
                <a:solidFill>
                  <a:srgbClr val="000000"/>
                </a:solidFill>
                <a:latin typeface="+mj-lt"/>
                <a:cs typeface="Times New Roman" pitchFamily="18" charset="0"/>
              </a:rPr>
              <a:t>(single)</a:t>
            </a:r>
          </a:p>
        </p:txBody>
      </p:sp>
      <p:sp>
        <p:nvSpPr>
          <p:cNvPr id="108" name="Rectangle 28"/>
          <p:cNvSpPr>
            <a:spLocks noChangeArrowheads="1"/>
          </p:cNvSpPr>
          <p:nvPr/>
        </p:nvSpPr>
        <p:spPr bwMode="auto">
          <a:xfrm>
            <a:off x="5567944" y="4954080"/>
            <a:ext cx="639599" cy="369332"/>
          </a:xfrm>
          <a:prstGeom prst="rect">
            <a:avLst/>
          </a:prstGeom>
          <a:noFill/>
          <a:ln w="9525">
            <a:noFill/>
            <a:miter lim="800000"/>
            <a:headEnd/>
            <a:tailEnd/>
          </a:ln>
        </p:spPr>
        <p:txBody>
          <a:bodyPr wrap="none" lIns="0" tIns="0" rIns="0" bIns="0">
            <a:prstTxWarp prst="textNoShape">
              <a:avLst/>
            </a:prstTxWarp>
            <a:spAutoFit/>
          </a:bodyPr>
          <a:lstStyle/>
          <a:p>
            <a:pPr algn="ctr">
              <a:lnSpc>
                <a:spcPct val="80000"/>
              </a:lnSpc>
            </a:pPr>
            <a:r>
              <a:rPr kumimoji="0" lang="en-US" sz="1600" b="1" i="1" dirty="0">
                <a:solidFill>
                  <a:srgbClr val="000000"/>
                </a:solidFill>
                <a:latin typeface="+mj-lt"/>
                <a:cs typeface="Times New Roman" pitchFamily="18" charset="0"/>
              </a:rPr>
              <a:t>Female</a:t>
            </a:r>
            <a:r>
              <a:rPr kumimoji="0" lang="en-US" sz="1600" i="1" dirty="0">
                <a:solidFill>
                  <a:srgbClr val="000000"/>
                </a:solidFill>
                <a:latin typeface="+mj-lt"/>
                <a:cs typeface="Times New Roman" pitchFamily="18" charset="0"/>
              </a:rPr>
              <a:t/>
            </a:r>
            <a:br>
              <a:rPr kumimoji="0" lang="en-US" sz="1600" i="1" dirty="0">
                <a:solidFill>
                  <a:srgbClr val="000000"/>
                </a:solidFill>
                <a:latin typeface="+mj-lt"/>
                <a:cs typeface="Times New Roman" pitchFamily="18" charset="0"/>
              </a:rPr>
            </a:br>
            <a:r>
              <a:rPr kumimoji="0" lang="en-US" sz="1400" b="0" dirty="0">
                <a:solidFill>
                  <a:srgbClr val="000000"/>
                </a:solidFill>
                <a:latin typeface="+mj-lt"/>
                <a:cs typeface="Times New Roman" pitchFamily="18" charset="0"/>
              </a:rPr>
              <a:t>(single)</a:t>
            </a:r>
          </a:p>
        </p:txBody>
      </p:sp>
      <p:sp>
        <p:nvSpPr>
          <p:cNvPr id="109" name="Rectangle 29"/>
          <p:cNvSpPr>
            <a:spLocks noChangeArrowheads="1"/>
          </p:cNvSpPr>
          <p:nvPr/>
        </p:nvSpPr>
        <p:spPr bwMode="auto">
          <a:xfrm>
            <a:off x="7255654" y="4954080"/>
            <a:ext cx="1229503" cy="369332"/>
          </a:xfrm>
          <a:prstGeom prst="rect">
            <a:avLst/>
          </a:prstGeom>
          <a:noFill/>
          <a:ln w="9525">
            <a:noFill/>
            <a:miter lim="800000"/>
            <a:headEnd/>
            <a:tailEnd/>
          </a:ln>
        </p:spPr>
        <p:txBody>
          <a:bodyPr wrap="none" lIns="0" tIns="0" rIns="0" bIns="0">
            <a:prstTxWarp prst="textNoShape">
              <a:avLst/>
            </a:prstTxWarp>
            <a:spAutoFit/>
          </a:bodyPr>
          <a:lstStyle/>
          <a:p>
            <a:pPr algn="ctr">
              <a:lnSpc>
                <a:spcPct val="80000"/>
              </a:lnSpc>
            </a:pPr>
            <a:r>
              <a:rPr kumimoji="0" lang="en-US" sz="1600" b="1" i="1" dirty="0">
                <a:solidFill>
                  <a:srgbClr val="000000"/>
                </a:solidFill>
                <a:latin typeface="+mj-lt"/>
                <a:cs typeface="Times New Roman" pitchFamily="18" charset="0"/>
              </a:rPr>
              <a:t>Married</a:t>
            </a:r>
            <a:r>
              <a:rPr kumimoji="0" lang="en-US" sz="1600" b="0" dirty="0">
                <a:solidFill>
                  <a:srgbClr val="000000"/>
                </a:solidFill>
                <a:latin typeface="+mj-lt"/>
                <a:cs typeface="Times New Roman" pitchFamily="18" charset="0"/>
              </a:rPr>
              <a:t/>
            </a:r>
            <a:br>
              <a:rPr kumimoji="0" lang="en-US" sz="1600" b="0" dirty="0">
                <a:solidFill>
                  <a:srgbClr val="000000"/>
                </a:solidFill>
                <a:latin typeface="+mj-lt"/>
                <a:cs typeface="Times New Roman" pitchFamily="18" charset="0"/>
              </a:rPr>
            </a:br>
            <a:r>
              <a:rPr kumimoji="0" lang="en-US" sz="1400" b="0" dirty="0">
                <a:solidFill>
                  <a:srgbClr val="000000"/>
                </a:solidFill>
                <a:latin typeface="+mj-lt"/>
                <a:cs typeface="Times New Roman" pitchFamily="18" charset="0"/>
              </a:rPr>
              <a:t>(2-earner family)</a:t>
            </a:r>
          </a:p>
        </p:txBody>
      </p:sp>
      <p:grpSp>
        <p:nvGrpSpPr>
          <p:cNvPr id="110" name="Group 30"/>
          <p:cNvGrpSpPr>
            <a:grpSpLocks/>
          </p:cNvGrpSpPr>
          <p:nvPr/>
        </p:nvGrpSpPr>
        <p:grpSpPr bwMode="auto">
          <a:xfrm>
            <a:off x="3564979" y="5728275"/>
            <a:ext cx="1100137" cy="287764"/>
            <a:chOff x="1555" y="2890"/>
            <a:chExt cx="693" cy="253"/>
          </a:xfrm>
        </p:grpSpPr>
        <p:sp>
          <p:nvSpPr>
            <p:cNvPr id="111" name="Rectangle 31"/>
            <p:cNvSpPr>
              <a:spLocks noChangeArrowheads="1"/>
            </p:cNvSpPr>
            <p:nvPr/>
          </p:nvSpPr>
          <p:spPr bwMode="auto">
            <a:xfrm>
              <a:off x="1555" y="2890"/>
              <a:ext cx="288" cy="253"/>
            </a:xfrm>
            <a:prstGeom prst="rect">
              <a:avLst/>
            </a:prstGeom>
            <a:solidFill>
              <a:srgbClr val="8999C5"/>
            </a:solidFill>
            <a:ln w="19050">
              <a:solidFill>
                <a:schemeClr val="tx1"/>
              </a:solidFill>
              <a:miter lim="800000"/>
              <a:headEnd/>
              <a:tailEnd/>
            </a:ln>
            <a:effectLst>
              <a:outerShdw blurRad="50800" dist="38100" dir="2700000" algn="tl" rotWithShape="0">
                <a:prstClr val="black">
                  <a:alpha val="40000"/>
                </a:prstClr>
              </a:outerShdw>
            </a:effectLst>
          </p:spPr>
          <p:txBody>
            <a:bodyPr wrap="none" anchor="ctr">
              <a:prstTxWarp prst="textNoShape">
                <a:avLst/>
              </a:prstTxWarp>
            </a:bodyPr>
            <a:lstStyle/>
            <a:p>
              <a:endParaRPr lang="en-US" sz="1600">
                <a:latin typeface="+mj-lt"/>
                <a:cs typeface="Times New Roman" pitchFamily="18" charset="0"/>
              </a:endParaRPr>
            </a:p>
          </p:txBody>
        </p:sp>
        <p:sp>
          <p:nvSpPr>
            <p:cNvPr id="112" name="Rectangle 32"/>
            <p:cNvSpPr>
              <a:spLocks noChangeArrowheads="1"/>
            </p:cNvSpPr>
            <p:nvPr/>
          </p:nvSpPr>
          <p:spPr bwMode="auto">
            <a:xfrm>
              <a:off x="1924" y="2958"/>
              <a:ext cx="324" cy="173"/>
            </a:xfrm>
            <a:prstGeom prst="rect">
              <a:avLst/>
            </a:prstGeom>
            <a:noFill/>
            <a:ln w="9525">
              <a:noFill/>
              <a:miter lim="800000"/>
              <a:headEnd/>
              <a:tailEnd/>
            </a:ln>
          </p:spPr>
          <p:txBody>
            <a:bodyPr wrap="none" lIns="0" tIns="0" rIns="0" bIns="0">
              <a:prstTxWarp prst="textNoShape">
                <a:avLst/>
              </a:prstTxWarp>
              <a:spAutoFit/>
            </a:bodyPr>
            <a:lstStyle/>
            <a:p>
              <a:pPr algn="ctr">
                <a:lnSpc>
                  <a:spcPct val="80000"/>
                </a:lnSpc>
              </a:pPr>
              <a:r>
                <a:rPr kumimoji="0" lang="en-US" sz="1600" b="0">
                  <a:solidFill>
                    <a:srgbClr val="000000"/>
                  </a:solidFill>
                  <a:latin typeface="+mj-lt"/>
                  <a:cs typeface="Times New Roman" pitchFamily="18" charset="0"/>
                </a:rPr>
                <a:t>Blacks</a:t>
              </a:r>
              <a:endParaRPr kumimoji="0" lang="en-US" sz="1600" b="0" i="1">
                <a:solidFill>
                  <a:srgbClr val="000000"/>
                </a:solidFill>
                <a:latin typeface="+mj-lt"/>
                <a:cs typeface="Times New Roman" pitchFamily="18" charset="0"/>
              </a:endParaRPr>
            </a:p>
          </p:txBody>
        </p:sp>
      </p:grpSp>
      <p:grpSp>
        <p:nvGrpSpPr>
          <p:cNvPr id="113" name="Group 33"/>
          <p:cNvGrpSpPr>
            <a:grpSpLocks/>
          </p:cNvGrpSpPr>
          <p:nvPr/>
        </p:nvGrpSpPr>
        <p:grpSpPr bwMode="auto">
          <a:xfrm>
            <a:off x="5230551" y="5728275"/>
            <a:ext cx="1139825" cy="287764"/>
            <a:chOff x="2901" y="2890"/>
            <a:chExt cx="718" cy="253"/>
          </a:xfrm>
        </p:grpSpPr>
        <p:sp>
          <p:nvSpPr>
            <p:cNvPr id="114" name="Rectangle 34"/>
            <p:cNvSpPr>
              <a:spLocks noChangeArrowheads="1"/>
            </p:cNvSpPr>
            <p:nvPr/>
          </p:nvSpPr>
          <p:spPr bwMode="auto">
            <a:xfrm>
              <a:off x="2901" y="2890"/>
              <a:ext cx="288" cy="253"/>
            </a:xfrm>
            <a:prstGeom prst="rect">
              <a:avLst/>
            </a:prstGeom>
            <a:solidFill>
              <a:srgbClr val="CD5F5F"/>
            </a:solidFill>
            <a:ln w="19050">
              <a:solidFill>
                <a:schemeClr val="tx1"/>
              </a:solidFill>
              <a:miter lim="800000"/>
              <a:headEnd/>
              <a:tailEnd/>
            </a:ln>
            <a:effectLst>
              <a:outerShdw blurRad="50800" dist="38100" dir="2700000" algn="tl" rotWithShape="0">
                <a:prstClr val="black">
                  <a:alpha val="40000"/>
                </a:prstClr>
              </a:outerShdw>
            </a:effectLst>
          </p:spPr>
          <p:txBody>
            <a:bodyPr wrap="none" anchor="ctr">
              <a:prstTxWarp prst="textNoShape">
                <a:avLst/>
              </a:prstTxWarp>
            </a:bodyPr>
            <a:lstStyle/>
            <a:p>
              <a:endParaRPr lang="en-US" sz="1600">
                <a:latin typeface="+mj-lt"/>
                <a:cs typeface="Times New Roman" pitchFamily="18" charset="0"/>
              </a:endParaRPr>
            </a:p>
          </p:txBody>
        </p:sp>
        <p:sp>
          <p:nvSpPr>
            <p:cNvPr id="115" name="Rectangle 35"/>
            <p:cNvSpPr>
              <a:spLocks noChangeArrowheads="1"/>
            </p:cNvSpPr>
            <p:nvPr/>
          </p:nvSpPr>
          <p:spPr bwMode="auto">
            <a:xfrm>
              <a:off x="3251" y="2958"/>
              <a:ext cx="368" cy="173"/>
            </a:xfrm>
            <a:prstGeom prst="rect">
              <a:avLst/>
            </a:prstGeom>
            <a:noFill/>
            <a:ln w="9525">
              <a:noFill/>
              <a:miter lim="800000"/>
              <a:headEnd/>
              <a:tailEnd/>
            </a:ln>
          </p:spPr>
          <p:txBody>
            <a:bodyPr wrap="none" lIns="0" tIns="0" rIns="0" bIns="0">
              <a:prstTxWarp prst="textNoShape">
                <a:avLst/>
              </a:prstTxWarp>
              <a:spAutoFit/>
            </a:bodyPr>
            <a:lstStyle/>
            <a:p>
              <a:pPr algn="ctr">
                <a:lnSpc>
                  <a:spcPct val="80000"/>
                </a:lnSpc>
              </a:pPr>
              <a:r>
                <a:rPr kumimoji="0" lang="en-US" sz="1600" b="0">
                  <a:solidFill>
                    <a:srgbClr val="000000"/>
                  </a:solidFill>
                  <a:latin typeface="+mj-lt"/>
                  <a:cs typeface="Times New Roman" pitchFamily="18" charset="0"/>
                </a:rPr>
                <a:t>Whites</a:t>
              </a:r>
              <a:endParaRPr kumimoji="0" lang="en-US" sz="1600" b="0" i="1">
                <a:solidFill>
                  <a:srgbClr val="000000"/>
                </a:solidFill>
                <a:latin typeface="+mj-lt"/>
                <a:cs typeface="Times New Roman" pitchFamily="18" charset="0"/>
              </a:endParaRPr>
            </a:p>
          </p:txBody>
        </p:sp>
      </p:grpSp>
      <p:grpSp>
        <p:nvGrpSpPr>
          <p:cNvPr id="116" name="Group 36"/>
          <p:cNvGrpSpPr>
            <a:grpSpLocks/>
          </p:cNvGrpSpPr>
          <p:nvPr/>
        </p:nvGrpSpPr>
        <p:grpSpPr bwMode="auto">
          <a:xfrm>
            <a:off x="6913587" y="5733082"/>
            <a:ext cx="1389063" cy="286885"/>
            <a:chOff x="4362" y="2903"/>
            <a:chExt cx="875" cy="253"/>
          </a:xfrm>
          <a:solidFill>
            <a:schemeClr val="accent3">
              <a:lumMod val="60000"/>
              <a:lumOff val="40000"/>
            </a:schemeClr>
          </a:solidFill>
        </p:grpSpPr>
        <p:sp>
          <p:nvSpPr>
            <p:cNvPr id="117" name="Rectangle 37"/>
            <p:cNvSpPr>
              <a:spLocks noChangeArrowheads="1"/>
            </p:cNvSpPr>
            <p:nvPr/>
          </p:nvSpPr>
          <p:spPr bwMode="auto">
            <a:xfrm>
              <a:off x="4362" y="2903"/>
              <a:ext cx="288" cy="253"/>
            </a:xfrm>
            <a:prstGeom prst="rect">
              <a:avLst/>
            </a:prstGeom>
            <a:grpFill/>
            <a:ln w="19050">
              <a:solidFill>
                <a:schemeClr val="tx1"/>
              </a:solidFill>
              <a:miter lim="800000"/>
              <a:headEnd/>
              <a:tailEnd/>
            </a:ln>
            <a:effectLst>
              <a:outerShdw blurRad="50800" dist="38100" dir="2700000" algn="tl" rotWithShape="0">
                <a:prstClr val="black">
                  <a:alpha val="40000"/>
                </a:prstClr>
              </a:outerShdw>
            </a:effectLst>
          </p:spPr>
          <p:txBody>
            <a:bodyPr wrap="none" anchor="ctr">
              <a:prstTxWarp prst="textNoShape">
                <a:avLst/>
              </a:prstTxWarp>
            </a:bodyPr>
            <a:lstStyle/>
            <a:p>
              <a:endParaRPr lang="en-US" sz="1600">
                <a:latin typeface="+mj-lt"/>
                <a:cs typeface="Times New Roman" pitchFamily="18" charset="0"/>
              </a:endParaRPr>
            </a:p>
          </p:txBody>
        </p:sp>
        <p:sp>
          <p:nvSpPr>
            <p:cNvPr id="118" name="Rectangle 38"/>
            <p:cNvSpPr>
              <a:spLocks noChangeArrowheads="1"/>
            </p:cNvSpPr>
            <p:nvPr/>
          </p:nvSpPr>
          <p:spPr bwMode="auto">
            <a:xfrm>
              <a:off x="4726" y="2969"/>
              <a:ext cx="511" cy="174"/>
            </a:xfrm>
            <a:prstGeom prst="rect">
              <a:avLst/>
            </a:prstGeom>
            <a:noFill/>
            <a:ln w="9525">
              <a:noFill/>
              <a:miter lim="800000"/>
              <a:headEnd/>
              <a:tailEnd/>
            </a:ln>
          </p:spPr>
          <p:txBody>
            <a:bodyPr wrap="none" lIns="0" tIns="0" rIns="0" bIns="0">
              <a:prstTxWarp prst="textNoShape">
                <a:avLst/>
              </a:prstTxWarp>
              <a:spAutoFit/>
            </a:bodyPr>
            <a:lstStyle/>
            <a:p>
              <a:pPr algn="ctr">
                <a:lnSpc>
                  <a:spcPct val="80000"/>
                </a:lnSpc>
              </a:pPr>
              <a:r>
                <a:rPr kumimoji="0" lang="en-US" sz="1600" b="0" dirty="0">
                  <a:solidFill>
                    <a:srgbClr val="000000"/>
                  </a:solidFill>
                  <a:latin typeface="+mj-lt"/>
                  <a:cs typeface="Times New Roman" pitchFamily="18" charset="0"/>
                </a:rPr>
                <a:t>Hispanics</a:t>
              </a:r>
              <a:endParaRPr kumimoji="0" lang="en-US" sz="1600" b="0" i="1" dirty="0">
                <a:solidFill>
                  <a:srgbClr val="000000"/>
                </a:solidFill>
                <a:latin typeface="+mj-lt"/>
                <a:cs typeface="Times New Roman" pitchFamily="18" charset="0"/>
              </a:endParaRPr>
            </a:p>
          </p:txBody>
        </p:sp>
      </p:grpSp>
      <p:sp>
        <p:nvSpPr>
          <p:cNvPr id="119" name="Rectangle 39"/>
          <p:cNvSpPr>
            <a:spLocks noChangeArrowheads="1"/>
          </p:cNvSpPr>
          <p:nvPr/>
        </p:nvSpPr>
        <p:spPr bwMode="auto">
          <a:xfrm>
            <a:off x="4463318" y="1602962"/>
            <a:ext cx="3164521" cy="398827"/>
          </a:xfrm>
          <a:prstGeom prst="rect">
            <a:avLst/>
          </a:prstGeom>
          <a:noFill/>
          <a:ln w="9525">
            <a:noFill/>
            <a:miter lim="800000"/>
            <a:headEnd/>
            <a:tailEnd/>
          </a:ln>
        </p:spPr>
        <p:txBody>
          <a:bodyPr wrap="none" lIns="0" tIns="0" rIns="0" bIns="0">
            <a:prstTxWarp prst="textNoShape">
              <a:avLst/>
            </a:prstTxWarp>
            <a:spAutoFit/>
          </a:bodyPr>
          <a:lstStyle/>
          <a:p>
            <a:pPr algn="ctr">
              <a:lnSpc>
                <a:spcPct val="80000"/>
              </a:lnSpc>
            </a:pPr>
            <a:r>
              <a:rPr kumimoji="0" lang="en-US" sz="1600" b="1" i="1" dirty="0">
                <a:solidFill>
                  <a:srgbClr val="000000"/>
                </a:solidFill>
                <a:latin typeface="+mj-lt"/>
                <a:cs typeface="Times New Roman" pitchFamily="18" charset="0"/>
              </a:rPr>
              <a:t>Real Annual Projected Rate of </a:t>
            </a:r>
            <a:r>
              <a:rPr kumimoji="0" lang="en-US" sz="1600" b="1" i="1" dirty="0" smtClean="0">
                <a:solidFill>
                  <a:srgbClr val="000000"/>
                </a:solidFill>
                <a:latin typeface="+mj-lt"/>
                <a:cs typeface="Times New Roman" pitchFamily="18" charset="0"/>
              </a:rPr>
              <a:t>Return</a:t>
            </a:r>
            <a:br>
              <a:rPr kumimoji="0" lang="en-US" sz="1600" b="1" i="1" dirty="0" smtClean="0">
                <a:solidFill>
                  <a:srgbClr val="000000"/>
                </a:solidFill>
                <a:latin typeface="+mj-lt"/>
                <a:cs typeface="Times New Roman" pitchFamily="18" charset="0"/>
              </a:rPr>
            </a:br>
            <a:r>
              <a:rPr kumimoji="0" lang="en-US" sz="1600" b="1" i="1" dirty="0" smtClean="0">
                <a:solidFill>
                  <a:srgbClr val="000000"/>
                </a:solidFill>
                <a:latin typeface="+mj-lt"/>
                <a:cs typeface="Times New Roman" pitchFamily="18" charset="0"/>
              </a:rPr>
              <a:t>on </a:t>
            </a:r>
            <a:r>
              <a:rPr kumimoji="0" lang="en-US" sz="1600" b="1" i="1" dirty="0">
                <a:solidFill>
                  <a:srgbClr val="000000"/>
                </a:solidFill>
                <a:latin typeface="+mj-lt"/>
                <a:cs typeface="Times New Roman" pitchFamily="18" charset="0"/>
              </a:rPr>
              <a:t>Social Security Contributions (%)</a:t>
            </a:r>
          </a:p>
        </p:txBody>
      </p:sp>
    </p:spTree>
    <p:extLst>
      <p:ext uri="{BB962C8B-B14F-4D97-AF65-F5344CB8AC3E}">
        <p14:creationId xmlns:p14="http://schemas.microsoft.com/office/powerpoint/2010/main" val="29868432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3485"/>
            <a:ext cx="7772400" cy="1580959"/>
          </a:xfrm>
        </p:spPr>
        <p:txBody>
          <a:bodyPr anchor="ctr"/>
          <a:lstStyle/>
          <a:p>
            <a:pPr>
              <a:lnSpc>
                <a:spcPts val="4000"/>
              </a:lnSpc>
            </a:pPr>
            <a:r>
              <a:rPr lang="en-US" dirty="0"/>
              <a:t>Is the Structure of </a:t>
            </a:r>
            <a:r>
              <a:rPr lang="en-US" dirty="0" smtClean="0"/>
              <a:t>Social Security </a:t>
            </a:r>
            <a:r>
              <a:rPr lang="en-US" dirty="0"/>
              <a:t>Suitable for </a:t>
            </a:r>
            <a:r>
              <a:rPr lang="en-US" dirty="0" smtClean="0"/>
              <a:t>the 21st </a:t>
            </a:r>
            <a:r>
              <a:rPr lang="en-US" dirty="0"/>
              <a:t>Century?</a:t>
            </a:r>
          </a:p>
        </p:txBody>
      </p:sp>
    </p:spTree>
    <p:extLst>
      <p:ext uri="{BB962C8B-B14F-4D97-AF65-F5344CB8AC3E}">
        <p14:creationId xmlns:p14="http://schemas.microsoft.com/office/powerpoint/2010/main" val="12616199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3293" y="461108"/>
            <a:ext cx="8229600" cy="1516184"/>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52195" y="537071"/>
            <a:ext cx="8006824" cy="1448097"/>
          </a:xfrm>
        </p:spPr>
        <p:txBody>
          <a:bodyPr anchor="ctr"/>
          <a:lstStyle/>
          <a:p>
            <a:pPr>
              <a:lnSpc>
                <a:spcPts val="4000"/>
              </a:lnSpc>
            </a:pPr>
            <a:r>
              <a:rPr lang="en-US" dirty="0"/>
              <a:t>Introduction to </a:t>
            </a:r>
            <a:r>
              <a:rPr lang="en-US" dirty="0" smtClean="0"/>
              <a:t>the Social </a:t>
            </a:r>
            <a:r>
              <a:rPr lang="en-US" dirty="0"/>
              <a:t>Security Program </a:t>
            </a:r>
            <a:r>
              <a:rPr lang="en-US" dirty="0" smtClean="0"/>
              <a:t>in </a:t>
            </a:r>
            <a:r>
              <a:rPr lang="en-US" dirty="0"/>
              <a:t>the United States</a:t>
            </a:r>
          </a:p>
        </p:txBody>
      </p:sp>
    </p:spTree>
    <p:extLst>
      <p:ext uri="{BB962C8B-B14F-4D97-AF65-F5344CB8AC3E}">
        <p14:creationId xmlns:p14="http://schemas.microsoft.com/office/powerpoint/2010/main" val="7400198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432801"/>
            <a:ext cx="8904855" cy="649224"/>
          </a:xfrm>
        </p:spPr>
        <p:txBody>
          <a:bodyPr/>
          <a:lstStyle/>
          <a:p>
            <a:r>
              <a:rPr lang="en-US" dirty="0"/>
              <a:t>The Future of Social Security</a:t>
            </a:r>
          </a:p>
        </p:txBody>
      </p:sp>
      <p:sp>
        <p:nvSpPr>
          <p:cNvPr id="3" name="Content Placeholder 2"/>
          <p:cNvSpPr>
            <a:spLocks noGrp="1"/>
          </p:cNvSpPr>
          <p:nvPr>
            <p:ph idx="1"/>
          </p:nvPr>
        </p:nvSpPr>
        <p:spPr>
          <a:xfrm>
            <a:off x="135751" y="1111105"/>
            <a:ext cx="8888673" cy="5281880"/>
          </a:xfrm>
        </p:spPr>
        <p:txBody>
          <a:bodyPr/>
          <a:lstStyle/>
          <a:p>
            <a:pPr>
              <a:lnSpc>
                <a:spcPct val="90000"/>
              </a:lnSpc>
            </a:pPr>
            <a:r>
              <a:rPr lang="en-US" sz="2700" dirty="0">
                <a:solidFill>
                  <a:schemeClr val="tx1"/>
                </a:solidFill>
                <a:ea typeface="Times New Roman" pitchFamily="28" charset="0"/>
              </a:rPr>
              <a:t>When the number of retirees is growing more rapidly than the number of workers, </a:t>
            </a:r>
            <a:r>
              <a:rPr lang="en-US" sz="2700" dirty="0" smtClean="0">
                <a:solidFill>
                  <a:schemeClr val="tx1"/>
                </a:solidFill>
                <a:ea typeface="Times New Roman" pitchFamily="28" charset="0"/>
              </a:rPr>
              <a:t>a </a:t>
            </a:r>
            <a:r>
              <a:rPr lang="en-US" sz="2700" i="1" dirty="0">
                <a:solidFill>
                  <a:schemeClr val="tx1"/>
                </a:solidFill>
                <a:ea typeface="Times New Roman" pitchFamily="28" charset="0"/>
              </a:rPr>
              <a:t>pay-as-you-go system </a:t>
            </a:r>
            <a:r>
              <a:rPr lang="en-US" sz="2700" dirty="0">
                <a:solidFill>
                  <a:schemeClr val="tx1"/>
                </a:solidFill>
                <a:ea typeface="Times New Roman" pitchFamily="28" charset="0"/>
              </a:rPr>
              <a:t>does not work well.</a:t>
            </a:r>
          </a:p>
          <a:p>
            <a:pPr>
              <a:lnSpc>
                <a:spcPct val="90000"/>
              </a:lnSpc>
            </a:pPr>
            <a:r>
              <a:rPr lang="en-US" sz="2700" dirty="0">
                <a:solidFill>
                  <a:schemeClr val="tx1"/>
                </a:solidFill>
                <a:ea typeface="Times New Roman" pitchFamily="28" charset="0"/>
              </a:rPr>
              <a:t>Because of changing demographics, the Social Security and Medicare systems now confront huge unfunded liabilities </a:t>
            </a:r>
            <a:r>
              <a:rPr lang="en-US" sz="2700" dirty="0" smtClean="0">
                <a:solidFill>
                  <a:schemeClr val="tx1"/>
                </a:solidFill>
                <a:ea typeface="Times New Roman" pitchFamily="28" charset="0"/>
              </a:rPr>
              <a:t/>
            </a:r>
            <a:br>
              <a:rPr lang="en-US" sz="2700" dirty="0" smtClean="0">
                <a:solidFill>
                  <a:schemeClr val="tx1"/>
                </a:solidFill>
                <a:ea typeface="Times New Roman" pitchFamily="28" charset="0"/>
              </a:rPr>
            </a:br>
            <a:r>
              <a:rPr lang="en-US" sz="2700" dirty="0" smtClean="0">
                <a:solidFill>
                  <a:schemeClr val="tx1"/>
                </a:solidFill>
                <a:ea typeface="Times New Roman" pitchFamily="28" charset="0"/>
              </a:rPr>
              <a:t>-- </a:t>
            </a:r>
            <a:r>
              <a:rPr lang="en-US" sz="2700" dirty="0">
                <a:solidFill>
                  <a:schemeClr val="tx1"/>
                </a:solidFill>
                <a:ea typeface="Times New Roman" pitchFamily="28" charset="0"/>
              </a:rPr>
              <a:t>shortfalls between promised future benefits and revenues expected at current tax rates.</a:t>
            </a:r>
          </a:p>
          <a:p>
            <a:pPr>
              <a:lnSpc>
                <a:spcPct val="90000"/>
              </a:lnSpc>
            </a:pPr>
            <a:r>
              <a:rPr lang="en-US" sz="2700" dirty="0">
                <a:solidFill>
                  <a:schemeClr val="tx1"/>
                </a:solidFill>
                <a:ea typeface="Times New Roman" pitchFamily="28" charset="0"/>
              </a:rPr>
              <a:t>According to Social Security and Medicare Trustees, the unfunded liabilities are:</a:t>
            </a:r>
          </a:p>
          <a:p>
            <a:pPr lvl="1">
              <a:lnSpc>
                <a:spcPct val="90000"/>
              </a:lnSpc>
            </a:pPr>
            <a:r>
              <a:rPr lang="en-US" sz="2700" dirty="0" smtClean="0">
                <a:solidFill>
                  <a:schemeClr val="tx1"/>
                </a:solidFill>
                <a:ea typeface="Times New Roman" pitchFamily="28" charset="0"/>
              </a:rPr>
              <a:t>$11 </a:t>
            </a:r>
            <a:r>
              <a:rPr lang="en-US" sz="2700" dirty="0">
                <a:solidFill>
                  <a:schemeClr val="tx1"/>
                </a:solidFill>
                <a:ea typeface="Times New Roman" pitchFamily="28" charset="0"/>
              </a:rPr>
              <a:t>trillion for Social Security, and,</a:t>
            </a:r>
          </a:p>
          <a:p>
            <a:pPr lvl="1">
              <a:lnSpc>
                <a:spcPct val="90000"/>
              </a:lnSpc>
            </a:pPr>
            <a:r>
              <a:rPr lang="en-US" sz="2700" dirty="0" smtClean="0">
                <a:solidFill>
                  <a:schemeClr val="tx1"/>
                </a:solidFill>
                <a:ea typeface="Times New Roman" pitchFamily="28" charset="0"/>
              </a:rPr>
              <a:t>$28 </a:t>
            </a:r>
            <a:r>
              <a:rPr lang="en-US" sz="2700" dirty="0">
                <a:solidFill>
                  <a:schemeClr val="tx1"/>
                </a:solidFill>
                <a:ea typeface="Times New Roman" pitchFamily="28" charset="0"/>
              </a:rPr>
              <a:t>trillion for Medicare.</a:t>
            </a:r>
          </a:p>
          <a:p>
            <a:pPr>
              <a:lnSpc>
                <a:spcPct val="90000"/>
              </a:lnSpc>
            </a:pPr>
            <a:r>
              <a:rPr lang="en-US" sz="2700" dirty="0">
                <a:solidFill>
                  <a:schemeClr val="tx1"/>
                </a:solidFill>
                <a:ea typeface="Times New Roman" pitchFamily="28" charset="0"/>
              </a:rPr>
              <a:t>The shortfalls in the systems (</a:t>
            </a:r>
            <a:r>
              <a:rPr lang="en-US" sz="2700" dirty="0" smtClean="0">
                <a:solidFill>
                  <a:schemeClr val="tx1"/>
                </a:solidFill>
                <a:ea typeface="Times New Roman" pitchFamily="28" charset="0"/>
              </a:rPr>
              <a:t>$39 </a:t>
            </a:r>
            <a:r>
              <a:rPr lang="en-US" sz="2700" dirty="0">
                <a:solidFill>
                  <a:schemeClr val="tx1"/>
                </a:solidFill>
                <a:ea typeface="Times New Roman" pitchFamily="28" charset="0"/>
              </a:rPr>
              <a:t>trillion) are approximately </a:t>
            </a:r>
            <a:r>
              <a:rPr lang="en-US" sz="2700" dirty="0" smtClean="0">
                <a:solidFill>
                  <a:schemeClr val="tx1"/>
                </a:solidFill>
                <a:ea typeface="Times New Roman" pitchFamily="28" charset="0"/>
              </a:rPr>
              <a:t>two times </a:t>
            </a:r>
            <a:r>
              <a:rPr lang="en-US" sz="2700" dirty="0">
                <a:solidFill>
                  <a:schemeClr val="tx1"/>
                </a:solidFill>
                <a:ea typeface="Times New Roman" pitchFamily="28" charset="0"/>
              </a:rPr>
              <a:t>the size of the current U.S. economy.</a:t>
            </a:r>
          </a:p>
        </p:txBody>
      </p:sp>
    </p:spTree>
    <p:extLst>
      <p:ext uri="{BB962C8B-B14F-4D97-AF65-F5344CB8AC3E}">
        <p14:creationId xmlns:p14="http://schemas.microsoft.com/office/powerpoint/2010/main" val="21992827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429768"/>
            <a:ext cx="8904855" cy="649224"/>
          </a:xfrm>
        </p:spPr>
        <p:txBody>
          <a:bodyPr/>
          <a:lstStyle/>
          <a:p>
            <a:r>
              <a:rPr lang="en-US" dirty="0"/>
              <a:t>Personal Retirement Accounts</a:t>
            </a:r>
          </a:p>
        </p:txBody>
      </p:sp>
      <p:sp>
        <p:nvSpPr>
          <p:cNvPr id="3" name="Content Placeholder 2"/>
          <p:cNvSpPr>
            <a:spLocks noGrp="1"/>
          </p:cNvSpPr>
          <p:nvPr>
            <p:ph idx="1"/>
          </p:nvPr>
        </p:nvSpPr>
        <p:spPr>
          <a:xfrm>
            <a:off x="135751" y="1109344"/>
            <a:ext cx="8783869" cy="4861610"/>
          </a:xfrm>
        </p:spPr>
        <p:txBody>
          <a:bodyPr/>
          <a:lstStyle/>
          <a:p>
            <a:pPr>
              <a:lnSpc>
                <a:spcPct val="90000"/>
              </a:lnSpc>
            </a:pPr>
            <a:r>
              <a:rPr lang="en-US" sz="2700" dirty="0">
                <a:solidFill>
                  <a:schemeClr val="tx1"/>
                </a:solidFill>
                <a:ea typeface="Times New Roman" pitchFamily="28" charset="0"/>
              </a:rPr>
              <a:t>The outdated structure of Social Security </a:t>
            </a:r>
            <a:r>
              <a:rPr lang="en-US" sz="2700" dirty="0" smtClean="0">
                <a:solidFill>
                  <a:schemeClr val="tx1"/>
                </a:solidFill>
                <a:ea typeface="Times New Roman" pitchFamily="28" charset="0"/>
              </a:rPr>
              <a:t>and </a:t>
            </a:r>
            <a:r>
              <a:rPr lang="en-US" sz="2700" dirty="0">
                <a:solidFill>
                  <a:schemeClr val="tx1"/>
                </a:solidFill>
                <a:ea typeface="Times New Roman" pitchFamily="28" charset="0"/>
              </a:rPr>
              <a:t>size of the unfunded liability may force congress to consider modifications.</a:t>
            </a:r>
          </a:p>
          <a:p>
            <a:pPr>
              <a:lnSpc>
                <a:spcPct val="90000"/>
              </a:lnSpc>
            </a:pPr>
            <a:r>
              <a:rPr lang="en-US" sz="2700" dirty="0">
                <a:solidFill>
                  <a:schemeClr val="tx1"/>
                </a:solidFill>
                <a:ea typeface="Times New Roman" pitchFamily="28" charset="0"/>
              </a:rPr>
              <a:t>The most viable solution would be some form of </a:t>
            </a:r>
            <a:r>
              <a:rPr lang="en-US" sz="2700" b="1" i="1" dirty="0">
                <a:solidFill>
                  <a:schemeClr val="tx1"/>
                </a:solidFill>
                <a:ea typeface="Times New Roman" pitchFamily="28" charset="0"/>
              </a:rPr>
              <a:t>personal retirement accounts </a:t>
            </a:r>
            <a:r>
              <a:rPr lang="en-US" sz="2700" dirty="0">
                <a:solidFill>
                  <a:schemeClr val="tx1"/>
                </a:solidFill>
                <a:ea typeface="Times New Roman" pitchFamily="28" charset="0"/>
              </a:rPr>
              <a:t>that would incorporate personal ownership and the saving - investment principle.</a:t>
            </a:r>
          </a:p>
          <a:p>
            <a:pPr lvl="1">
              <a:lnSpc>
                <a:spcPct val="90000"/>
              </a:lnSpc>
            </a:pPr>
            <a:r>
              <a:rPr lang="en-US" sz="2700" dirty="0">
                <a:solidFill>
                  <a:schemeClr val="tx1"/>
                </a:solidFill>
                <a:ea typeface="Times New Roman" pitchFamily="28" charset="0"/>
              </a:rPr>
              <a:t>Several countries have moved in this direction (Chile, </a:t>
            </a:r>
            <a:r>
              <a:rPr lang="en-US" sz="2700" dirty="0" smtClean="0">
                <a:solidFill>
                  <a:schemeClr val="tx1"/>
                </a:solidFill>
                <a:ea typeface="Times New Roman" pitchFamily="28" charset="0"/>
              </a:rPr>
              <a:t/>
            </a:r>
            <a:br>
              <a:rPr lang="en-US" sz="2700" dirty="0" smtClean="0">
                <a:solidFill>
                  <a:schemeClr val="tx1"/>
                </a:solidFill>
                <a:ea typeface="Times New Roman" pitchFamily="28" charset="0"/>
              </a:rPr>
            </a:br>
            <a:r>
              <a:rPr lang="en-US" sz="2700" dirty="0" smtClean="0">
                <a:solidFill>
                  <a:schemeClr val="tx1"/>
                </a:solidFill>
                <a:ea typeface="Times New Roman" pitchFamily="28" charset="0"/>
              </a:rPr>
              <a:t>United </a:t>
            </a:r>
            <a:r>
              <a:rPr lang="en-US" sz="2700" dirty="0">
                <a:solidFill>
                  <a:schemeClr val="tx1"/>
                </a:solidFill>
                <a:ea typeface="Times New Roman" pitchFamily="28" charset="0"/>
              </a:rPr>
              <a:t>Kingdom, Sweden, Germany, &amp; the Netherlands </a:t>
            </a:r>
            <a:r>
              <a:rPr lang="en-US" sz="2700" dirty="0" smtClean="0">
                <a:solidFill>
                  <a:schemeClr val="tx1"/>
                </a:solidFill>
                <a:ea typeface="Times New Roman" pitchFamily="28" charset="0"/>
              </a:rPr>
              <a:t/>
            </a:r>
            <a:br>
              <a:rPr lang="en-US" sz="2700" dirty="0" smtClean="0">
                <a:solidFill>
                  <a:schemeClr val="tx1"/>
                </a:solidFill>
                <a:ea typeface="Times New Roman" pitchFamily="28" charset="0"/>
              </a:rPr>
            </a:br>
            <a:r>
              <a:rPr lang="en-US" sz="2700" dirty="0" smtClean="0">
                <a:solidFill>
                  <a:schemeClr val="tx1"/>
                </a:solidFill>
                <a:ea typeface="Times New Roman" pitchFamily="28" charset="0"/>
              </a:rPr>
              <a:t>are each examples</a:t>
            </a:r>
            <a:r>
              <a:rPr lang="en-US" sz="2700" dirty="0">
                <a:solidFill>
                  <a:schemeClr val="tx1"/>
                </a:solidFill>
                <a:ea typeface="Times New Roman" pitchFamily="28" charset="0"/>
              </a:rPr>
              <a:t>).</a:t>
            </a:r>
          </a:p>
          <a:p>
            <a:pPr lvl="1">
              <a:lnSpc>
                <a:spcPct val="90000"/>
              </a:lnSpc>
            </a:pPr>
            <a:r>
              <a:rPr lang="en-US" sz="2700" dirty="0">
                <a:solidFill>
                  <a:schemeClr val="tx1"/>
                </a:solidFill>
                <a:ea typeface="Times New Roman" pitchFamily="28" charset="0"/>
              </a:rPr>
              <a:t>With personal ownership, the disincentive effect of payments into a retirement account would be substantially less than the taxes of the current system.</a:t>
            </a:r>
          </a:p>
        </p:txBody>
      </p:sp>
    </p:spTree>
    <p:extLst>
      <p:ext uri="{BB962C8B-B14F-4D97-AF65-F5344CB8AC3E}">
        <p14:creationId xmlns:p14="http://schemas.microsoft.com/office/powerpoint/2010/main" val="22537642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569" y="432228"/>
            <a:ext cx="8904855" cy="657667"/>
          </a:xfrm>
        </p:spPr>
        <p:txBody>
          <a:bodyPr/>
          <a:lstStyle/>
          <a:p>
            <a:r>
              <a:rPr lang="en-US" dirty="0"/>
              <a:t>Questions for Thought:</a:t>
            </a:r>
            <a:br>
              <a:rPr lang="en-US" dirty="0"/>
            </a:br>
            <a:endParaRPr lang="en-US" dirty="0"/>
          </a:p>
        </p:txBody>
      </p:sp>
      <p:sp>
        <p:nvSpPr>
          <p:cNvPr id="5" name="Content Placeholder 4"/>
          <p:cNvSpPr>
            <a:spLocks noGrp="1"/>
          </p:cNvSpPr>
          <p:nvPr>
            <p:ph idx="1"/>
          </p:nvPr>
        </p:nvSpPr>
        <p:spPr>
          <a:xfrm>
            <a:off x="140675" y="1110728"/>
            <a:ext cx="8820445" cy="4692983"/>
          </a:xfrm>
        </p:spPr>
        <p:txBody>
          <a:bodyPr/>
          <a:lstStyle/>
          <a:p>
            <a:pPr marL="341313" indent="-341313">
              <a:buAutoNum type="arabicPeriod"/>
            </a:pPr>
            <a:r>
              <a:rPr lang="en-US" dirty="0" smtClean="0">
                <a:solidFill>
                  <a:srgbClr val="32302A"/>
                </a:solidFill>
              </a:rPr>
              <a:t>Are </a:t>
            </a:r>
            <a:r>
              <a:rPr lang="en-US" dirty="0">
                <a:solidFill>
                  <a:srgbClr val="32302A"/>
                </a:solidFill>
              </a:rPr>
              <a:t>the following statements true or false? </a:t>
            </a:r>
          </a:p>
          <a:p>
            <a:pPr marL="741363" indent="-393700">
              <a:buNone/>
            </a:pPr>
            <a:r>
              <a:rPr lang="en-US" dirty="0" smtClean="0">
                <a:solidFill>
                  <a:srgbClr val="32302A"/>
                </a:solidFill>
              </a:rPr>
              <a:t>(a)</a:t>
            </a:r>
            <a:r>
              <a:rPr lang="en-US" dirty="0">
                <a:solidFill>
                  <a:srgbClr val="32302A"/>
                </a:solidFill>
              </a:rPr>
              <a:t>	The Social Security benefit formula works to the advantage </a:t>
            </a:r>
            <a:r>
              <a:rPr lang="en-US" dirty="0" smtClean="0">
                <a:solidFill>
                  <a:srgbClr val="32302A"/>
                </a:solidFill>
              </a:rPr>
              <a:t>of </a:t>
            </a:r>
            <a:r>
              <a:rPr lang="en-US" dirty="0">
                <a:solidFill>
                  <a:srgbClr val="32302A"/>
                </a:solidFill>
              </a:rPr>
              <a:t>low-wage workers. </a:t>
            </a:r>
          </a:p>
          <a:p>
            <a:pPr marL="741363" indent="-393700">
              <a:buNone/>
            </a:pPr>
            <a:r>
              <a:rPr lang="en-US" dirty="0" smtClean="0">
                <a:solidFill>
                  <a:srgbClr val="32302A"/>
                </a:solidFill>
              </a:rPr>
              <a:t>(b)Compared </a:t>
            </a:r>
            <a:r>
              <a:rPr lang="en-US" dirty="0">
                <a:solidFill>
                  <a:srgbClr val="32302A"/>
                </a:solidFill>
              </a:rPr>
              <a:t>to those with higher earnings, on average, </a:t>
            </a:r>
            <a:r>
              <a:rPr lang="en-US" dirty="0" smtClean="0">
                <a:solidFill>
                  <a:srgbClr val="32302A"/>
                </a:solidFill>
              </a:rPr>
              <a:t/>
            </a:r>
            <a:br>
              <a:rPr lang="en-US" dirty="0" smtClean="0">
                <a:solidFill>
                  <a:srgbClr val="32302A"/>
                </a:solidFill>
              </a:rPr>
            </a:br>
            <a:r>
              <a:rPr lang="en-US" dirty="0" smtClean="0">
                <a:solidFill>
                  <a:srgbClr val="32302A"/>
                </a:solidFill>
              </a:rPr>
              <a:t>low-wage </a:t>
            </a:r>
            <a:r>
              <a:rPr lang="en-US" dirty="0">
                <a:solidFill>
                  <a:srgbClr val="32302A"/>
                </a:solidFill>
              </a:rPr>
              <a:t>workers are more likely </a:t>
            </a:r>
            <a:r>
              <a:rPr lang="en-US" dirty="0" smtClean="0">
                <a:solidFill>
                  <a:srgbClr val="32302A"/>
                </a:solidFill>
              </a:rPr>
              <a:t>to </a:t>
            </a:r>
            <a:r>
              <a:rPr lang="en-US" dirty="0">
                <a:solidFill>
                  <a:srgbClr val="32302A"/>
                </a:solidFill>
              </a:rPr>
              <a:t>pay thousands of dollars in Social Security taxes and then die before, or soon after, becoming eligible for retirement benefits.</a:t>
            </a:r>
          </a:p>
          <a:p>
            <a:pPr marL="741363" indent="-393700">
              <a:buNone/>
            </a:pPr>
            <a:r>
              <a:rPr lang="en-US" dirty="0" smtClean="0">
                <a:solidFill>
                  <a:srgbClr val="32302A"/>
                </a:solidFill>
              </a:rPr>
              <a:t>(c)</a:t>
            </a:r>
            <a:r>
              <a:rPr lang="en-US" dirty="0">
                <a:solidFill>
                  <a:srgbClr val="32302A"/>
                </a:solidFill>
              </a:rPr>
              <a:t>	Social Security works to the </a:t>
            </a:r>
            <a:r>
              <a:rPr lang="en-US" dirty="0" smtClean="0">
                <a:solidFill>
                  <a:srgbClr val="32302A"/>
                </a:solidFill>
              </a:rPr>
              <a:t>disadvantage of </a:t>
            </a:r>
            <a:r>
              <a:rPr lang="en-US" dirty="0">
                <a:solidFill>
                  <a:srgbClr val="32302A"/>
                </a:solidFill>
              </a:rPr>
              <a:t>groups with below average life expectancy. </a:t>
            </a:r>
          </a:p>
        </p:txBody>
      </p:sp>
    </p:spTree>
    <p:extLst>
      <p:ext uri="{BB962C8B-B14F-4D97-AF65-F5344CB8AC3E}">
        <p14:creationId xmlns:p14="http://schemas.microsoft.com/office/powerpoint/2010/main" val="17846230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569" y="432228"/>
            <a:ext cx="8904855" cy="657667"/>
          </a:xfrm>
        </p:spPr>
        <p:txBody>
          <a:bodyPr/>
          <a:lstStyle/>
          <a:p>
            <a:r>
              <a:rPr lang="en-US" dirty="0"/>
              <a:t>Questions for Thought:</a:t>
            </a:r>
            <a:br>
              <a:rPr lang="en-US" dirty="0"/>
            </a:br>
            <a:endParaRPr lang="en-US" dirty="0"/>
          </a:p>
        </p:txBody>
      </p:sp>
      <p:sp>
        <p:nvSpPr>
          <p:cNvPr id="5" name="Content Placeholder 4"/>
          <p:cNvSpPr>
            <a:spLocks noGrp="1"/>
          </p:cNvSpPr>
          <p:nvPr>
            <p:ph idx="1"/>
          </p:nvPr>
        </p:nvSpPr>
        <p:spPr>
          <a:xfrm>
            <a:off x="140675" y="1110728"/>
            <a:ext cx="8820445" cy="5032164"/>
          </a:xfrm>
        </p:spPr>
        <p:txBody>
          <a:bodyPr/>
          <a:lstStyle/>
          <a:p>
            <a:pPr marL="347663" indent="-347663">
              <a:buNone/>
            </a:pPr>
            <a:r>
              <a:rPr lang="en-US" dirty="0">
                <a:solidFill>
                  <a:srgbClr val="32302A"/>
                </a:solidFill>
              </a:rPr>
              <a:t>2. </a:t>
            </a:r>
            <a:r>
              <a:rPr lang="en-US" dirty="0" smtClean="0">
                <a:solidFill>
                  <a:srgbClr val="32302A"/>
                </a:solidFill>
              </a:rPr>
              <a:t>In </a:t>
            </a:r>
            <a:r>
              <a:rPr lang="en-US" dirty="0">
                <a:solidFill>
                  <a:srgbClr val="32302A"/>
                </a:solidFill>
              </a:rPr>
              <a:t>order to redeem </a:t>
            </a:r>
            <a:r>
              <a:rPr lang="en-US" dirty="0" smtClean="0">
                <a:solidFill>
                  <a:srgbClr val="32302A"/>
                </a:solidFill>
              </a:rPr>
              <a:t>the bonds in the Social Security Trust Fund, the </a:t>
            </a:r>
            <a:r>
              <a:rPr lang="en-US" dirty="0">
                <a:solidFill>
                  <a:srgbClr val="32302A"/>
                </a:solidFill>
              </a:rPr>
              <a:t>federal government will have </a:t>
            </a:r>
            <a:r>
              <a:rPr lang="en-US" dirty="0" smtClean="0">
                <a:solidFill>
                  <a:srgbClr val="32302A"/>
                </a:solidFill>
              </a:rPr>
              <a:t>to: </a:t>
            </a:r>
            <a:endParaRPr lang="en-US" dirty="0">
              <a:solidFill>
                <a:srgbClr val="32302A"/>
              </a:solidFill>
            </a:endParaRPr>
          </a:p>
          <a:p>
            <a:pPr marL="685800" indent="-338138">
              <a:buNone/>
            </a:pPr>
            <a:r>
              <a:rPr lang="en-US" dirty="0" smtClean="0">
                <a:solidFill>
                  <a:srgbClr val="32302A"/>
                </a:solidFill>
              </a:rPr>
              <a:t>(a) raise </a:t>
            </a:r>
            <a:r>
              <a:rPr lang="en-US" dirty="0">
                <a:solidFill>
                  <a:srgbClr val="32302A"/>
                </a:solidFill>
              </a:rPr>
              <a:t>taxes, reduce spending on other programs, or </a:t>
            </a:r>
            <a:r>
              <a:rPr lang="en-US" dirty="0" smtClean="0">
                <a:solidFill>
                  <a:srgbClr val="32302A"/>
                </a:solidFill>
              </a:rPr>
              <a:t/>
            </a:r>
            <a:br>
              <a:rPr lang="en-US" dirty="0" smtClean="0">
                <a:solidFill>
                  <a:srgbClr val="32302A"/>
                </a:solidFill>
              </a:rPr>
            </a:br>
            <a:r>
              <a:rPr lang="en-US" dirty="0" smtClean="0">
                <a:solidFill>
                  <a:srgbClr val="32302A"/>
                </a:solidFill>
              </a:rPr>
              <a:t> increase its </a:t>
            </a:r>
            <a:r>
              <a:rPr lang="en-US" dirty="0">
                <a:solidFill>
                  <a:srgbClr val="32302A"/>
                </a:solidFill>
              </a:rPr>
              <a:t>borrowing.</a:t>
            </a:r>
          </a:p>
          <a:p>
            <a:pPr marL="685800" indent="-338138">
              <a:buNone/>
            </a:pPr>
            <a:r>
              <a:rPr lang="en-US" dirty="0" smtClean="0">
                <a:solidFill>
                  <a:srgbClr val="32302A"/>
                </a:solidFill>
              </a:rPr>
              <a:t>(b) draw </a:t>
            </a:r>
            <a:r>
              <a:rPr lang="en-US" dirty="0">
                <a:solidFill>
                  <a:srgbClr val="32302A"/>
                </a:solidFill>
              </a:rPr>
              <a:t>down Social Security bank deposits that have </a:t>
            </a:r>
            <a:r>
              <a:rPr lang="en-US" dirty="0" smtClean="0">
                <a:solidFill>
                  <a:srgbClr val="32302A"/>
                </a:solidFill>
              </a:rPr>
              <a:t/>
            </a:r>
            <a:br>
              <a:rPr lang="en-US" dirty="0" smtClean="0">
                <a:solidFill>
                  <a:srgbClr val="32302A"/>
                </a:solidFill>
              </a:rPr>
            </a:br>
            <a:r>
              <a:rPr lang="en-US" dirty="0" smtClean="0">
                <a:solidFill>
                  <a:srgbClr val="32302A"/>
                </a:solidFill>
              </a:rPr>
              <a:t>  been </a:t>
            </a:r>
            <a:r>
              <a:rPr lang="en-US" dirty="0">
                <a:solidFill>
                  <a:srgbClr val="32302A"/>
                </a:solidFill>
              </a:rPr>
              <a:t>set </a:t>
            </a:r>
            <a:r>
              <a:rPr lang="en-US" dirty="0" smtClean="0">
                <a:solidFill>
                  <a:srgbClr val="32302A"/>
                </a:solidFill>
              </a:rPr>
              <a:t>aside </a:t>
            </a:r>
            <a:r>
              <a:rPr lang="en-US" dirty="0">
                <a:solidFill>
                  <a:srgbClr val="32302A"/>
                </a:solidFill>
              </a:rPr>
              <a:t>to pay future benefits.</a:t>
            </a:r>
          </a:p>
          <a:p>
            <a:pPr marL="685800" indent="-338138">
              <a:buNone/>
            </a:pPr>
            <a:r>
              <a:rPr lang="en-US" dirty="0" smtClean="0">
                <a:solidFill>
                  <a:srgbClr val="32302A"/>
                </a:solidFill>
              </a:rPr>
              <a:t>(c) sell </a:t>
            </a:r>
            <a:r>
              <a:rPr lang="en-US" dirty="0">
                <a:solidFill>
                  <a:srgbClr val="32302A"/>
                </a:solidFill>
              </a:rPr>
              <a:t>private equity investments that the government </a:t>
            </a:r>
            <a:r>
              <a:rPr lang="en-US" dirty="0" smtClean="0">
                <a:solidFill>
                  <a:srgbClr val="32302A"/>
                </a:solidFill>
              </a:rPr>
              <a:t/>
            </a:r>
            <a:br>
              <a:rPr lang="en-US" dirty="0" smtClean="0">
                <a:solidFill>
                  <a:srgbClr val="32302A"/>
                </a:solidFill>
              </a:rPr>
            </a:br>
            <a:r>
              <a:rPr lang="en-US" dirty="0" smtClean="0">
                <a:solidFill>
                  <a:srgbClr val="32302A"/>
                </a:solidFill>
              </a:rPr>
              <a:t> has </a:t>
            </a:r>
            <a:r>
              <a:rPr lang="en-US" dirty="0">
                <a:solidFill>
                  <a:srgbClr val="32302A"/>
                </a:solidFill>
              </a:rPr>
              <a:t>been </a:t>
            </a:r>
            <a:r>
              <a:rPr lang="en-US" dirty="0" smtClean="0">
                <a:solidFill>
                  <a:srgbClr val="32302A"/>
                </a:solidFill>
              </a:rPr>
              <a:t>purchasing </a:t>
            </a:r>
            <a:r>
              <a:rPr lang="en-US" dirty="0">
                <a:solidFill>
                  <a:srgbClr val="32302A"/>
                </a:solidFill>
              </a:rPr>
              <a:t>with Social Security </a:t>
            </a:r>
            <a:r>
              <a:rPr lang="en-US" dirty="0" smtClean="0">
                <a:solidFill>
                  <a:srgbClr val="32302A"/>
                </a:solidFill>
              </a:rPr>
              <a:t>  </a:t>
            </a:r>
            <a:br>
              <a:rPr lang="en-US" dirty="0" smtClean="0">
                <a:solidFill>
                  <a:srgbClr val="32302A"/>
                </a:solidFill>
              </a:rPr>
            </a:br>
            <a:r>
              <a:rPr lang="en-US" dirty="0" smtClean="0">
                <a:solidFill>
                  <a:srgbClr val="32302A"/>
                </a:solidFill>
              </a:rPr>
              <a:t> contributions</a:t>
            </a:r>
            <a:r>
              <a:rPr lang="en-US" dirty="0">
                <a:solidFill>
                  <a:srgbClr val="32302A"/>
                </a:solidFill>
              </a:rPr>
              <a:t>. </a:t>
            </a:r>
          </a:p>
        </p:txBody>
      </p:sp>
    </p:spTree>
    <p:extLst>
      <p:ext uri="{BB962C8B-B14F-4D97-AF65-F5344CB8AC3E}">
        <p14:creationId xmlns:p14="http://schemas.microsoft.com/office/powerpoint/2010/main" val="8941081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569" y="432228"/>
            <a:ext cx="8904855" cy="657667"/>
          </a:xfrm>
        </p:spPr>
        <p:txBody>
          <a:bodyPr/>
          <a:lstStyle/>
          <a:p>
            <a:r>
              <a:rPr lang="en-US" dirty="0"/>
              <a:t>Questions for Thought:</a:t>
            </a:r>
            <a:br>
              <a:rPr lang="en-US" dirty="0"/>
            </a:br>
            <a:endParaRPr lang="en-US" dirty="0"/>
          </a:p>
        </p:txBody>
      </p:sp>
      <p:sp>
        <p:nvSpPr>
          <p:cNvPr id="5" name="Content Placeholder 4"/>
          <p:cNvSpPr>
            <a:spLocks noGrp="1"/>
          </p:cNvSpPr>
          <p:nvPr>
            <p:ph idx="1"/>
          </p:nvPr>
        </p:nvSpPr>
        <p:spPr>
          <a:xfrm>
            <a:off x="140675" y="1110728"/>
            <a:ext cx="8820445" cy="4266257"/>
          </a:xfrm>
        </p:spPr>
        <p:txBody>
          <a:bodyPr/>
          <a:lstStyle/>
          <a:p>
            <a:pPr marL="0" indent="0">
              <a:buNone/>
            </a:pPr>
            <a:r>
              <a:rPr lang="en-US" dirty="0">
                <a:solidFill>
                  <a:srgbClr val="32302A"/>
                </a:solidFill>
              </a:rPr>
              <a:t>3. Are the following statements true or false? </a:t>
            </a:r>
          </a:p>
          <a:p>
            <a:pPr marL="630238" indent="-346075">
              <a:buNone/>
            </a:pPr>
            <a:r>
              <a:rPr lang="en-US" dirty="0" smtClean="0">
                <a:solidFill>
                  <a:srgbClr val="32302A"/>
                </a:solidFill>
              </a:rPr>
              <a:t>(a) Only </a:t>
            </a:r>
            <a:r>
              <a:rPr lang="en-US" dirty="0">
                <a:solidFill>
                  <a:srgbClr val="32302A"/>
                </a:solidFill>
              </a:rPr>
              <a:t>about </a:t>
            </a:r>
            <a:r>
              <a:rPr lang="en-US" dirty="0" smtClean="0">
                <a:solidFill>
                  <a:srgbClr val="32302A"/>
                </a:solidFill>
              </a:rPr>
              <a:t>80% </a:t>
            </a:r>
            <a:r>
              <a:rPr lang="en-US" dirty="0">
                <a:solidFill>
                  <a:srgbClr val="32302A"/>
                </a:solidFill>
              </a:rPr>
              <a:t>of the current revenues flowing into </a:t>
            </a:r>
            <a:r>
              <a:rPr lang="en-US" dirty="0" smtClean="0">
                <a:solidFill>
                  <a:srgbClr val="32302A"/>
                </a:solidFill>
              </a:rPr>
              <a:t/>
            </a:r>
            <a:br>
              <a:rPr lang="en-US" dirty="0" smtClean="0">
                <a:solidFill>
                  <a:srgbClr val="32302A"/>
                </a:solidFill>
              </a:rPr>
            </a:br>
            <a:r>
              <a:rPr lang="en-US" dirty="0" smtClean="0">
                <a:solidFill>
                  <a:srgbClr val="32302A"/>
                </a:solidFill>
              </a:rPr>
              <a:t> the Social </a:t>
            </a:r>
            <a:r>
              <a:rPr lang="en-US" dirty="0">
                <a:solidFill>
                  <a:srgbClr val="32302A"/>
                </a:solidFill>
              </a:rPr>
              <a:t>Security system are needed for benefit </a:t>
            </a:r>
            <a:r>
              <a:rPr lang="en-US" dirty="0" smtClean="0">
                <a:solidFill>
                  <a:srgbClr val="32302A"/>
                </a:solidFill>
              </a:rPr>
              <a:t/>
            </a:r>
            <a:br>
              <a:rPr lang="en-US" dirty="0" smtClean="0">
                <a:solidFill>
                  <a:srgbClr val="32302A"/>
                </a:solidFill>
              </a:rPr>
            </a:br>
            <a:r>
              <a:rPr lang="en-US" dirty="0" smtClean="0">
                <a:solidFill>
                  <a:srgbClr val="32302A"/>
                </a:solidFill>
              </a:rPr>
              <a:t> payments </a:t>
            </a:r>
            <a:r>
              <a:rPr lang="en-US" dirty="0">
                <a:solidFill>
                  <a:srgbClr val="32302A"/>
                </a:solidFill>
              </a:rPr>
              <a:t>to </a:t>
            </a:r>
            <a:r>
              <a:rPr lang="en-US" dirty="0" smtClean="0">
                <a:solidFill>
                  <a:srgbClr val="32302A"/>
                </a:solidFill>
              </a:rPr>
              <a:t>current </a:t>
            </a:r>
            <a:r>
              <a:rPr lang="en-US" dirty="0">
                <a:solidFill>
                  <a:srgbClr val="32302A"/>
                </a:solidFill>
              </a:rPr>
              <a:t>retirees.</a:t>
            </a:r>
          </a:p>
          <a:p>
            <a:pPr marL="630238" indent="-346075">
              <a:buNone/>
            </a:pPr>
            <a:r>
              <a:rPr lang="en-US" dirty="0" smtClean="0">
                <a:solidFill>
                  <a:srgbClr val="32302A"/>
                </a:solidFill>
              </a:rPr>
              <a:t>(b) Between 1980 and 2010, most </a:t>
            </a:r>
            <a:r>
              <a:rPr lang="en-US" dirty="0">
                <a:solidFill>
                  <a:srgbClr val="32302A"/>
                </a:solidFill>
              </a:rPr>
              <a:t>of the social security </a:t>
            </a:r>
            <a:r>
              <a:rPr lang="en-US" dirty="0" smtClean="0">
                <a:solidFill>
                  <a:srgbClr val="32302A"/>
                </a:solidFill>
              </a:rPr>
              <a:t/>
            </a:r>
            <a:br>
              <a:rPr lang="en-US" dirty="0" smtClean="0">
                <a:solidFill>
                  <a:srgbClr val="32302A"/>
                </a:solidFill>
              </a:rPr>
            </a:br>
            <a:r>
              <a:rPr lang="en-US" dirty="0" smtClean="0">
                <a:solidFill>
                  <a:srgbClr val="32302A"/>
                </a:solidFill>
              </a:rPr>
              <a:t> surplus was used to </a:t>
            </a:r>
            <a:r>
              <a:rPr lang="en-US" dirty="0">
                <a:solidFill>
                  <a:srgbClr val="32302A"/>
                </a:solidFill>
              </a:rPr>
              <a:t>reduce the national debt.</a:t>
            </a:r>
          </a:p>
          <a:p>
            <a:pPr marL="630238" indent="-346075">
              <a:buNone/>
            </a:pPr>
            <a:r>
              <a:rPr lang="en-US" dirty="0" smtClean="0">
                <a:solidFill>
                  <a:srgbClr val="32302A"/>
                </a:solidFill>
              </a:rPr>
              <a:t>(c) Changes in demographic conditions during the next </a:t>
            </a:r>
            <a:br>
              <a:rPr lang="en-US" dirty="0" smtClean="0">
                <a:solidFill>
                  <a:srgbClr val="32302A"/>
                </a:solidFill>
              </a:rPr>
            </a:br>
            <a:r>
              <a:rPr lang="en-US" dirty="0" smtClean="0">
                <a:solidFill>
                  <a:srgbClr val="32302A"/>
                </a:solidFill>
              </a:rPr>
              <a:t> two decades will be favorable </a:t>
            </a:r>
            <a:r>
              <a:rPr lang="en-US" dirty="0">
                <a:solidFill>
                  <a:srgbClr val="32302A"/>
                </a:solidFill>
              </a:rPr>
              <a:t>to </a:t>
            </a:r>
            <a:r>
              <a:rPr lang="en-US" dirty="0" smtClean="0">
                <a:solidFill>
                  <a:srgbClr val="32302A"/>
                </a:solidFill>
              </a:rPr>
              <a:t>the </a:t>
            </a:r>
            <a:r>
              <a:rPr lang="en-US" dirty="0">
                <a:solidFill>
                  <a:srgbClr val="32302A"/>
                </a:solidFill>
              </a:rPr>
              <a:t>Social Security </a:t>
            </a:r>
            <a:r>
              <a:rPr lang="en-US" dirty="0" smtClean="0">
                <a:solidFill>
                  <a:srgbClr val="32302A"/>
                </a:solidFill>
              </a:rPr>
              <a:t/>
            </a:r>
            <a:br>
              <a:rPr lang="en-US" dirty="0" smtClean="0">
                <a:solidFill>
                  <a:srgbClr val="32302A"/>
                </a:solidFill>
              </a:rPr>
            </a:br>
            <a:r>
              <a:rPr lang="en-US" dirty="0" smtClean="0">
                <a:solidFill>
                  <a:srgbClr val="32302A"/>
                </a:solidFill>
              </a:rPr>
              <a:t> system. </a:t>
            </a:r>
            <a:r>
              <a:rPr lang="en-US" dirty="0">
                <a:solidFill>
                  <a:srgbClr val="32302A"/>
                </a:solidFill>
              </a:rPr>
              <a:t>	 </a:t>
            </a:r>
          </a:p>
        </p:txBody>
      </p:sp>
    </p:spTree>
    <p:extLst>
      <p:ext uri="{BB962C8B-B14F-4D97-AF65-F5344CB8AC3E}">
        <p14:creationId xmlns:p14="http://schemas.microsoft.com/office/powerpoint/2010/main" val="41917281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569" y="432228"/>
            <a:ext cx="8904855" cy="657667"/>
          </a:xfrm>
        </p:spPr>
        <p:txBody>
          <a:bodyPr/>
          <a:lstStyle/>
          <a:p>
            <a:r>
              <a:rPr lang="en-US" dirty="0"/>
              <a:t>Questions for Thought:</a:t>
            </a:r>
            <a:br>
              <a:rPr lang="en-US" dirty="0"/>
            </a:br>
            <a:endParaRPr lang="en-US" dirty="0"/>
          </a:p>
        </p:txBody>
      </p:sp>
      <p:sp>
        <p:nvSpPr>
          <p:cNvPr id="5" name="Content Placeholder 4"/>
          <p:cNvSpPr>
            <a:spLocks noGrp="1"/>
          </p:cNvSpPr>
          <p:nvPr>
            <p:ph idx="1"/>
          </p:nvPr>
        </p:nvSpPr>
        <p:spPr>
          <a:xfrm>
            <a:off x="140675" y="1110729"/>
            <a:ext cx="8820445" cy="3484718"/>
          </a:xfrm>
        </p:spPr>
        <p:txBody>
          <a:bodyPr/>
          <a:lstStyle/>
          <a:p>
            <a:pPr marL="347663" indent="-347663">
              <a:buNone/>
            </a:pPr>
            <a:r>
              <a:rPr lang="en-US" dirty="0" smtClean="0">
                <a:solidFill>
                  <a:srgbClr val="32302A"/>
                </a:solidFill>
              </a:rPr>
              <a:t>4. Will </a:t>
            </a:r>
            <a:r>
              <a:rPr lang="en-US" dirty="0">
                <a:solidFill>
                  <a:srgbClr val="32302A"/>
                </a:solidFill>
              </a:rPr>
              <a:t>the funds currently being built up in the Social Security Trust Fund help keep federal taxes low when the baby boom generation retires? </a:t>
            </a:r>
            <a:r>
              <a:rPr lang="en-US" dirty="0" smtClean="0">
                <a:solidFill>
                  <a:srgbClr val="32302A"/>
                </a:solidFill>
              </a:rPr>
              <a:t>Why </a:t>
            </a:r>
            <a:r>
              <a:rPr lang="en-US" dirty="0">
                <a:solidFill>
                  <a:srgbClr val="32302A"/>
                </a:solidFill>
              </a:rPr>
              <a:t>or why not? </a:t>
            </a:r>
            <a:r>
              <a:rPr lang="en-US" dirty="0" smtClean="0">
                <a:solidFill>
                  <a:srgbClr val="32302A"/>
                </a:solidFill>
              </a:rPr>
              <a:t/>
            </a:r>
            <a:br>
              <a:rPr lang="en-US" dirty="0" smtClean="0">
                <a:solidFill>
                  <a:srgbClr val="32302A"/>
                </a:solidFill>
              </a:rPr>
            </a:br>
            <a:endParaRPr lang="en-US" sz="1000" dirty="0" smtClean="0">
              <a:solidFill>
                <a:srgbClr val="32302A"/>
              </a:solidFill>
            </a:endParaRPr>
          </a:p>
          <a:p>
            <a:pPr marL="347663" indent="-347663">
              <a:buNone/>
            </a:pPr>
            <a:r>
              <a:rPr lang="en-US" dirty="0" smtClean="0">
                <a:solidFill>
                  <a:srgbClr val="32302A"/>
                </a:solidFill>
              </a:rPr>
              <a:t>5. How </a:t>
            </a:r>
            <a:r>
              <a:rPr lang="en-US" dirty="0">
                <a:solidFill>
                  <a:srgbClr val="32302A"/>
                </a:solidFill>
              </a:rPr>
              <a:t>does the Social Security system influence the economic status of blacks</a:t>
            </a:r>
            <a:r>
              <a:rPr lang="en-US">
                <a:solidFill>
                  <a:srgbClr val="32302A"/>
                </a:solidFill>
              </a:rPr>
              <a:t>? </a:t>
            </a:r>
            <a:r>
              <a:rPr lang="en-US" smtClean="0">
                <a:solidFill>
                  <a:srgbClr val="32302A"/>
                </a:solidFill>
              </a:rPr>
              <a:t>How </a:t>
            </a:r>
            <a:r>
              <a:rPr lang="en-US" dirty="0">
                <a:solidFill>
                  <a:srgbClr val="32302A"/>
                </a:solidFill>
              </a:rPr>
              <a:t>does it influence the economic status </a:t>
            </a:r>
            <a:r>
              <a:rPr lang="en-US" dirty="0" smtClean="0">
                <a:solidFill>
                  <a:srgbClr val="32302A"/>
                </a:solidFill>
              </a:rPr>
              <a:t>of </a:t>
            </a:r>
            <a:r>
              <a:rPr lang="en-US" dirty="0">
                <a:solidFill>
                  <a:srgbClr val="32302A"/>
                </a:solidFill>
              </a:rPr>
              <a:t>Hispanics? </a:t>
            </a:r>
          </a:p>
        </p:txBody>
      </p:sp>
    </p:spTree>
    <p:extLst>
      <p:ext uri="{BB962C8B-B14F-4D97-AF65-F5344CB8AC3E}">
        <p14:creationId xmlns:p14="http://schemas.microsoft.com/office/powerpoint/2010/main" val="25154951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idx="1"/>
          </p:nvPr>
        </p:nvSpPr>
        <p:spPr>
          <a:xfrm>
            <a:off x="1408176" y="2090623"/>
            <a:ext cx="6227064" cy="2151897"/>
          </a:xfrm>
        </p:spPr>
        <p:txBody>
          <a:bodyPr/>
          <a:lstStyle/>
          <a:p>
            <a:pPr marL="511175" indent="-511175" algn="ctr">
              <a:lnSpc>
                <a:spcPct val="80000"/>
              </a:lnSpc>
              <a:buClr>
                <a:schemeClr val="hlink"/>
              </a:buClr>
              <a:buNone/>
            </a:pPr>
            <a:r>
              <a:rPr lang="en-US" sz="6600" b="1" i="1" dirty="0" smtClean="0">
                <a:solidFill>
                  <a:srgbClr val="32302A"/>
                </a:solidFill>
                <a:latin typeface="+mj-lt"/>
                <a:cs typeface="Times New Roman" pitchFamily="18" charset="0"/>
              </a:rPr>
              <a:t>End of</a:t>
            </a:r>
          </a:p>
          <a:p>
            <a:pPr marL="511175" indent="-511175" algn="ctr">
              <a:lnSpc>
                <a:spcPct val="80000"/>
              </a:lnSpc>
              <a:buClr>
                <a:schemeClr val="hlink"/>
              </a:buClr>
              <a:buNone/>
            </a:pPr>
            <a:r>
              <a:rPr lang="en-US" sz="6600" b="1" i="1" dirty="0" smtClean="0">
                <a:solidFill>
                  <a:srgbClr val="32302A"/>
                </a:solidFill>
                <a:latin typeface="+mj-lt"/>
                <a:cs typeface="Times New Roman" pitchFamily="18" charset="0"/>
              </a:rPr>
              <a:t>Special Topic 2</a:t>
            </a:r>
            <a:endParaRPr lang="en-US" sz="6600" b="1" i="1" dirty="0">
              <a:solidFill>
                <a:srgbClr val="32302A"/>
              </a:solidFill>
              <a:latin typeface="+mj-lt"/>
              <a:cs typeface="Times New Roman" pitchFamily="18" charset="0"/>
            </a:endParaRPr>
          </a:p>
        </p:txBody>
      </p:sp>
    </p:spTree>
    <p:extLst>
      <p:ext uri="{BB962C8B-B14F-4D97-AF65-F5344CB8AC3E}">
        <p14:creationId xmlns:p14="http://schemas.microsoft.com/office/powerpoint/2010/main" val="32735951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428877"/>
            <a:ext cx="8904855" cy="704026"/>
          </a:xfrm>
        </p:spPr>
        <p:txBody>
          <a:bodyPr/>
          <a:lstStyle/>
          <a:p>
            <a:r>
              <a:rPr lang="en-US" dirty="0"/>
              <a:t>Social Security in the United States</a:t>
            </a:r>
          </a:p>
        </p:txBody>
      </p:sp>
      <p:sp>
        <p:nvSpPr>
          <p:cNvPr id="3" name="Content Placeholder 2"/>
          <p:cNvSpPr>
            <a:spLocks noGrp="1"/>
          </p:cNvSpPr>
          <p:nvPr>
            <p:ph idx="1"/>
          </p:nvPr>
        </p:nvSpPr>
        <p:spPr>
          <a:xfrm>
            <a:off x="140675" y="1113285"/>
            <a:ext cx="8783869" cy="5029200"/>
          </a:xfrm>
        </p:spPr>
        <p:txBody>
          <a:bodyPr/>
          <a:lstStyle/>
          <a:p>
            <a:pPr marL="231775" indent="-231775"/>
            <a:r>
              <a:rPr lang="en-US" sz="2700" dirty="0">
                <a:solidFill>
                  <a:srgbClr val="32302A"/>
                </a:solidFill>
              </a:rPr>
              <a:t>The Social Security program in the U.S.:</a:t>
            </a:r>
          </a:p>
          <a:p>
            <a:pPr marL="631825" lvl="1" indent="-231775"/>
            <a:r>
              <a:rPr lang="en-US" sz="2700" dirty="0">
                <a:solidFill>
                  <a:srgbClr val="32302A"/>
                </a:solidFill>
              </a:rPr>
              <a:t>Offers protection against the loss of income that usually accompanies old age or the death of a breadwinner.</a:t>
            </a:r>
          </a:p>
          <a:p>
            <a:pPr marL="631825" lvl="1" indent="-231775"/>
            <a:r>
              <a:rPr lang="en-US" sz="2700" dirty="0">
                <a:solidFill>
                  <a:srgbClr val="32302A"/>
                </a:solidFill>
              </a:rPr>
              <a:t>Is a </a:t>
            </a:r>
            <a:r>
              <a:rPr lang="en-US" sz="2700" b="1" i="1" dirty="0">
                <a:solidFill>
                  <a:srgbClr val="32302A"/>
                </a:solidFill>
              </a:rPr>
              <a:t>pay-you-go system</a:t>
            </a:r>
            <a:r>
              <a:rPr lang="en-US" sz="2700" dirty="0">
                <a:solidFill>
                  <a:srgbClr val="32302A"/>
                </a:solidFill>
              </a:rPr>
              <a:t>. </a:t>
            </a:r>
            <a:endParaRPr lang="en-US" sz="2700" dirty="0" smtClean="0">
              <a:solidFill>
                <a:srgbClr val="32302A"/>
              </a:solidFill>
            </a:endParaRPr>
          </a:p>
          <a:p>
            <a:pPr marL="1031875" lvl="2" indent="-231775"/>
            <a:r>
              <a:rPr lang="en-US" sz="2700" dirty="0" smtClean="0">
                <a:solidFill>
                  <a:srgbClr val="32302A"/>
                </a:solidFill>
              </a:rPr>
              <a:t>It </a:t>
            </a:r>
            <a:r>
              <a:rPr lang="en-US" sz="2700" dirty="0">
                <a:solidFill>
                  <a:srgbClr val="32302A"/>
                </a:solidFill>
              </a:rPr>
              <a:t>is </a:t>
            </a:r>
            <a:r>
              <a:rPr lang="en-US" sz="2700" i="1" u="sng" dirty="0">
                <a:solidFill>
                  <a:srgbClr val="32302A"/>
                </a:solidFill>
              </a:rPr>
              <a:t>not</a:t>
            </a:r>
            <a:r>
              <a:rPr lang="en-US" sz="2700" dirty="0">
                <a:solidFill>
                  <a:srgbClr val="32302A"/>
                </a:solidFill>
              </a:rPr>
              <a:t> based on the </a:t>
            </a:r>
            <a:r>
              <a:rPr lang="en-US" sz="2700" i="1" dirty="0">
                <a:solidFill>
                  <a:srgbClr val="32302A"/>
                </a:solidFill>
              </a:rPr>
              <a:t>saving-and-investment model</a:t>
            </a:r>
            <a:r>
              <a:rPr lang="en-US" sz="2700" dirty="0">
                <a:solidFill>
                  <a:srgbClr val="32302A"/>
                </a:solidFill>
              </a:rPr>
              <a:t>.</a:t>
            </a:r>
          </a:p>
          <a:p>
            <a:pPr marL="631825" lvl="1" indent="-231775"/>
            <a:r>
              <a:rPr lang="en-US" sz="2700" dirty="0">
                <a:solidFill>
                  <a:srgbClr val="32302A"/>
                </a:solidFill>
              </a:rPr>
              <a:t>Is an </a:t>
            </a:r>
            <a:r>
              <a:rPr lang="en-US" sz="2700" b="1" i="1" dirty="0">
                <a:solidFill>
                  <a:srgbClr val="32302A"/>
                </a:solidFill>
              </a:rPr>
              <a:t>intergenerational income‑transfer program</a:t>
            </a:r>
            <a:r>
              <a:rPr lang="en-US" sz="2700" dirty="0">
                <a:solidFill>
                  <a:srgbClr val="32302A"/>
                </a:solidFill>
              </a:rPr>
              <a:t> </a:t>
            </a:r>
            <a:r>
              <a:rPr lang="en-US" sz="2700" dirty="0" smtClean="0">
                <a:solidFill>
                  <a:srgbClr val="32302A"/>
                </a:solidFill>
              </a:rPr>
              <a:t/>
            </a:r>
            <a:br>
              <a:rPr lang="en-US" sz="2700" dirty="0" smtClean="0">
                <a:solidFill>
                  <a:srgbClr val="32302A"/>
                </a:solidFill>
              </a:rPr>
            </a:br>
            <a:r>
              <a:rPr lang="en-US" sz="2700" dirty="0" smtClean="0">
                <a:solidFill>
                  <a:srgbClr val="32302A"/>
                </a:solidFill>
              </a:rPr>
              <a:t>– </a:t>
            </a:r>
            <a:r>
              <a:rPr lang="en-US" sz="2700" dirty="0">
                <a:solidFill>
                  <a:srgbClr val="32302A"/>
                </a:solidFill>
              </a:rPr>
              <a:t>most taxes collected from the present generation of workers are used to finance current benefits.</a:t>
            </a:r>
          </a:p>
          <a:p>
            <a:pPr marL="231775" indent="-231775"/>
            <a:r>
              <a:rPr lang="en-US" sz="2700" dirty="0">
                <a:solidFill>
                  <a:srgbClr val="32302A"/>
                </a:solidFill>
              </a:rPr>
              <a:t>Because of the pay-as-you-go nature of the U.S. Social Security program, it is greatly influenced by changing demographics.</a:t>
            </a:r>
          </a:p>
        </p:txBody>
      </p:sp>
    </p:spTree>
    <p:extLst>
      <p:ext uri="{BB962C8B-B14F-4D97-AF65-F5344CB8AC3E}">
        <p14:creationId xmlns:p14="http://schemas.microsoft.com/office/powerpoint/2010/main" val="38542656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487001" y="1849968"/>
            <a:ext cx="5459273" cy="3894337"/>
          </a:xfrm>
          <a:prstGeom prst="roundRect">
            <a:avLst>
              <a:gd name="adj" fmla="val 3590"/>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a:latin typeface="+mj-lt"/>
            </a:endParaRPr>
          </a:p>
        </p:txBody>
      </p:sp>
      <p:sp>
        <p:nvSpPr>
          <p:cNvPr id="267" name="Title 1"/>
          <p:cNvSpPr>
            <a:spLocks noGrp="1"/>
          </p:cNvSpPr>
          <p:nvPr>
            <p:ph type="title"/>
          </p:nvPr>
        </p:nvSpPr>
        <p:spPr>
          <a:xfrm>
            <a:off x="119569" y="429274"/>
            <a:ext cx="8904855" cy="596684"/>
          </a:xfrm>
        </p:spPr>
        <p:txBody>
          <a:bodyPr/>
          <a:lstStyle/>
          <a:p>
            <a:r>
              <a:rPr lang="en-US" dirty="0"/>
              <a:t>Workers Per </a:t>
            </a:r>
            <a:r>
              <a:rPr lang="en-US" dirty="0" smtClean="0"/>
              <a:t>Social </a:t>
            </a:r>
            <a:r>
              <a:rPr lang="en-US" dirty="0"/>
              <a:t>Security Beneficiary</a:t>
            </a:r>
          </a:p>
        </p:txBody>
      </p:sp>
      <p:grpSp>
        <p:nvGrpSpPr>
          <p:cNvPr id="32" name="Group 28"/>
          <p:cNvGrpSpPr>
            <a:grpSpLocks/>
          </p:cNvGrpSpPr>
          <p:nvPr/>
        </p:nvGrpSpPr>
        <p:grpSpPr bwMode="auto">
          <a:xfrm>
            <a:off x="3663176" y="2181149"/>
            <a:ext cx="2111375" cy="3327401"/>
            <a:chOff x="1574" y="851"/>
            <a:chExt cx="1330" cy="2096"/>
          </a:xfrm>
        </p:grpSpPr>
        <p:sp>
          <p:nvSpPr>
            <p:cNvPr id="33" name="Rectangle 23" descr="Parchment"/>
            <p:cNvSpPr>
              <a:spLocks noChangeArrowheads="1"/>
            </p:cNvSpPr>
            <p:nvPr/>
          </p:nvSpPr>
          <p:spPr bwMode="auto">
            <a:xfrm>
              <a:off x="2060" y="2773"/>
              <a:ext cx="295" cy="174"/>
            </a:xfrm>
            <a:prstGeom prst="rect">
              <a:avLst/>
            </a:prstGeom>
            <a:noFill/>
            <a:ln w="9525">
              <a:noFill/>
              <a:miter lim="800000"/>
              <a:headEnd/>
              <a:tailEnd/>
            </a:ln>
          </p:spPr>
          <p:txBody>
            <a:bodyPr wrap="none" lIns="0" tIns="0" rIns="0" bIns="0">
              <a:prstTxWarp prst="textNoShape">
                <a:avLst/>
              </a:prstTxWarp>
              <a:spAutoFit/>
            </a:bodyPr>
            <a:lstStyle/>
            <a:p>
              <a:r>
                <a:rPr kumimoji="0" lang="en-US" sz="1800" b="0">
                  <a:solidFill>
                    <a:srgbClr val="000000"/>
                  </a:solidFill>
                  <a:latin typeface="+mj-lt"/>
                </a:rPr>
                <a:t>1950</a:t>
              </a:r>
              <a:endParaRPr kumimoji="0" lang="en-US" sz="1800" b="0">
                <a:solidFill>
                  <a:schemeClr val="tx1"/>
                </a:solidFill>
                <a:latin typeface="+mj-lt"/>
              </a:endParaRPr>
            </a:p>
          </p:txBody>
        </p:sp>
        <p:pic>
          <p:nvPicPr>
            <p:cNvPr id="34" name="Picture 27" descr="sp3 panela"/>
            <p:cNvPicPr>
              <a:picLocks noChangeAspect="1" noChangeArrowheads="1"/>
            </p:cNvPicPr>
            <p:nvPr/>
          </p:nvPicPr>
          <p:blipFill>
            <a:blip r:embed="rId3"/>
            <a:srcRect/>
            <a:stretch>
              <a:fillRect/>
            </a:stretch>
          </p:blipFill>
          <p:spPr bwMode="auto">
            <a:xfrm>
              <a:off x="1574" y="851"/>
              <a:ext cx="1330" cy="1941"/>
            </a:xfrm>
            <a:prstGeom prst="rect">
              <a:avLst/>
            </a:prstGeom>
            <a:noFill/>
          </p:spPr>
        </p:pic>
      </p:grpSp>
      <p:grpSp>
        <p:nvGrpSpPr>
          <p:cNvPr id="35" name="Group 31"/>
          <p:cNvGrpSpPr>
            <a:grpSpLocks/>
          </p:cNvGrpSpPr>
          <p:nvPr/>
        </p:nvGrpSpPr>
        <p:grpSpPr bwMode="auto">
          <a:xfrm>
            <a:off x="5926570" y="2110474"/>
            <a:ext cx="1304925" cy="3379788"/>
            <a:chOff x="2883" y="818"/>
            <a:chExt cx="822" cy="2129"/>
          </a:xfrm>
        </p:grpSpPr>
        <p:sp>
          <p:nvSpPr>
            <p:cNvPr id="36" name="Rectangle 24" descr="Parchment"/>
            <p:cNvSpPr>
              <a:spLocks noChangeArrowheads="1"/>
            </p:cNvSpPr>
            <p:nvPr/>
          </p:nvSpPr>
          <p:spPr bwMode="auto">
            <a:xfrm>
              <a:off x="3117" y="2773"/>
              <a:ext cx="295" cy="174"/>
            </a:xfrm>
            <a:prstGeom prst="rect">
              <a:avLst/>
            </a:prstGeom>
            <a:noFill/>
            <a:ln w="9525">
              <a:noFill/>
              <a:miter lim="800000"/>
              <a:headEnd/>
              <a:tailEnd/>
            </a:ln>
          </p:spPr>
          <p:txBody>
            <a:bodyPr wrap="none" lIns="0" tIns="0" rIns="0" bIns="0">
              <a:prstTxWarp prst="textNoShape">
                <a:avLst/>
              </a:prstTxWarp>
              <a:spAutoFit/>
            </a:bodyPr>
            <a:lstStyle/>
            <a:p>
              <a:r>
                <a:rPr kumimoji="0" lang="en-US" sz="1800" b="0" dirty="0" smtClean="0">
                  <a:solidFill>
                    <a:srgbClr val="000000"/>
                  </a:solidFill>
                  <a:latin typeface="+mj-lt"/>
                </a:rPr>
                <a:t>2015</a:t>
              </a:r>
              <a:endParaRPr kumimoji="0" lang="en-US" sz="1800" b="0" dirty="0">
                <a:solidFill>
                  <a:schemeClr val="tx1"/>
                </a:solidFill>
                <a:latin typeface="+mj-lt"/>
              </a:endParaRPr>
            </a:p>
          </p:txBody>
        </p:sp>
        <p:pic>
          <p:nvPicPr>
            <p:cNvPr id="37" name="Picture 29" descr="st3_panelb"/>
            <p:cNvPicPr>
              <a:picLocks noChangeAspect="1" noChangeArrowheads="1"/>
            </p:cNvPicPr>
            <p:nvPr/>
          </p:nvPicPr>
          <p:blipFill>
            <a:blip r:embed="rId4"/>
            <a:srcRect/>
            <a:stretch>
              <a:fillRect/>
            </a:stretch>
          </p:blipFill>
          <p:spPr bwMode="auto">
            <a:xfrm>
              <a:off x="2883" y="818"/>
              <a:ext cx="822" cy="1690"/>
            </a:xfrm>
            <a:prstGeom prst="rect">
              <a:avLst/>
            </a:prstGeom>
            <a:noFill/>
          </p:spPr>
        </p:pic>
      </p:grpSp>
      <p:grpSp>
        <p:nvGrpSpPr>
          <p:cNvPr id="38" name="Group 33"/>
          <p:cNvGrpSpPr>
            <a:grpSpLocks/>
          </p:cNvGrpSpPr>
          <p:nvPr/>
        </p:nvGrpSpPr>
        <p:grpSpPr bwMode="auto">
          <a:xfrm>
            <a:off x="7513562" y="2134604"/>
            <a:ext cx="1265237" cy="3309938"/>
            <a:chOff x="3923" y="862"/>
            <a:chExt cx="797" cy="2085"/>
          </a:xfrm>
        </p:grpSpPr>
        <p:sp>
          <p:nvSpPr>
            <p:cNvPr id="39" name="Rectangle 25" descr="Parchment"/>
            <p:cNvSpPr>
              <a:spLocks noChangeArrowheads="1"/>
            </p:cNvSpPr>
            <p:nvPr/>
          </p:nvSpPr>
          <p:spPr bwMode="auto">
            <a:xfrm>
              <a:off x="4182" y="2773"/>
              <a:ext cx="295" cy="174"/>
            </a:xfrm>
            <a:prstGeom prst="rect">
              <a:avLst/>
            </a:prstGeom>
            <a:noFill/>
            <a:ln w="9525">
              <a:noFill/>
              <a:miter lim="800000"/>
              <a:headEnd/>
              <a:tailEnd/>
            </a:ln>
          </p:spPr>
          <p:txBody>
            <a:bodyPr wrap="none" lIns="0" tIns="0" rIns="0" bIns="0">
              <a:prstTxWarp prst="textNoShape">
                <a:avLst/>
              </a:prstTxWarp>
              <a:spAutoFit/>
            </a:bodyPr>
            <a:lstStyle/>
            <a:p>
              <a:r>
                <a:rPr kumimoji="0" lang="en-US" sz="1800" b="0">
                  <a:solidFill>
                    <a:srgbClr val="000000"/>
                  </a:solidFill>
                  <a:latin typeface="+mj-lt"/>
                </a:rPr>
                <a:t>2030</a:t>
              </a:r>
              <a:endParaRPr kumimoji="0" lang="en-US" sz="1800" b="0">
                <a:solidFill>
                  <a:schemeClr val="tx1"/>
                </a:solidFill>
                <a:latin typeface="+mj-lt"/>
              </a:endParaRPr>
            </a:p>
          </p:txBody>
        </p:sp>
        <p:pic>
          <p:nvPicPr>
            <p:cNvPr id="40" name="Picture 32" descr="st3_panelc"/>
            <p:cNvPicPr>
              <a:picLocks noChangeAspect="1" noChangeArrowheads="1"/>
            </p:cNvPicPr>
            <p:nvPr/>
          </p:nvPicPr>
          <p:blipFill>
            <a:blip r:embed="rId5"/>
            <a:srcRect/>
            <a:stretch>
              <a:fillRect/>
            </a:stretch>
          </p:blipFill>
          <p:spPr bwMode="auto">
            <a:xfrm>
              <a:off x="3923" y="862"/>
              <a:ext cx="797" cy="1627"/>
            </a:xfrm>
            <a:prstGeom prst="rect">
              <a:avLst/>
            </a:prstGeom>
            <a:noFill/>
          </p:spPr>
        </p:pic>
      </p:grpSp>
      <p:sp>
        <p:nvSpPr>
          <p:cNvPr id="41" name="Text Box 10"/>
          <p:cNvSpPr txBox="1">
            <a:spLocks noChangeArrowheads="1"/>
          </p:cNvSpPr>
          <p:nvPr/>
        </p:nvSpPr>
        <p:spPr bwMode="auto">
          <a:xfrm>
            <a:off x="73113" y="2092234"/>
            <a:ext cx="3365031" cy="3347070"/>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ts val="900"/>
              </a:spcBef>
              <a:buFontTx/>
              <a:buChar char="•"/>
            </a:pPr>
            <a:r>
              <a:rPr lang="en-US" sz="2100" dirty="0">
                <a:latin typeface="+mj-lt"/>
                <a:cs typeface="Times New Roman" pitchFamily="18" charset="0"/>
              </a:rPr>
              <a:t>In 1950, there were 16.5 workers per social security recipient</a:t>
            </a:r>
            <a:r>
              <a:rPr lang="en-US" sz="2100" dirty="0" smtClean="0">
                <a:latin typeface="+mj-lt"/>
                <a:cs typeface="Times New Roman" pitchFamily="18" charset="0"/>
              </a:rPr>
              <a:t>.</a:t>
            </a:r>
          </a:p>
          <a:p>
            <a:pPr marL="115888" indent="-115888">
              <a:lnSpc>
                <a:spcPct val="90000"/>
              </a:lnSpc>
              <a:spcBef>
                <a:spcPts val="900"/>
              </a:spcBef>
              <a:buFontTx/>
              <a:buChar char="•"/>
            </a:pPr>
            <a:r>
              <a:rPr lang="en-US" sz="2100" dirty="0">
                <a:latin typeface="+mj-lt"/>
                <a:cs typeface="Times New Roman" pitchFamily="18" charset="0"/>
              </a:rPr>
              <a:t>By </a:t>
            </a:r>
            <a:r>
              <a:rPr lang="en-US" sz="2100" dirty="0" smtClean="0">
                <a:latin typeface="+mj-lt"/>
                <a:cs typeface="Times New Roman" pitchFamily="18" charset="0"/>
              </a:rPr>
              <a:t>2015, </a:t>
            </a:r>
            <a:r>
              <a:rPr lang="en-US" sz="2100" dirty="0">
                <a:latin typeface="+mj-lt"/>
                <a:cs typeface="Times New Roman" pitchFamily="18" charset="0"/>
              </a:rPr>
              <a:t>the figure had fallen to only </a:t>
            </a:r>
            <a:r>
              <a:rPr lang="en-US" sz="2100" dirty="0" smtClean="0">
                <a:latin typeface="+mj-lt"/>
                <a:cs typeface="Times New Roman" pitchFamily="18" charset="0"/>
              </a:rPr>
              <a:t>2.8. </a:t>
            </a:r>
            <a:endParaRPr lang="en-US" sz="2100" dirty="0">
              <a:latin typeface="+mj-lt"/>
              <a:cs typeface="Times New Roman" pitchFamily="18" charset="0"/>
            </a:endParaRPr>
          </a:p>
          <a:p>
            <a:pPr marL="115888" indent="-115888">
              <a:lnSpc>
                <a:spcPct val="90000"/>
              </a:lnSpc>
              <a:spcBef>
                <a:spcPts val="900"/>
              </a:spcBef>
              <a:buFontTx/>
              <a:buChar char="•"/>
            </a:pPr>
            <a:r>
              <a:rPr lang="en-US" sz="2100" dirty="0">
                <a:latin typeface="+mj-lt"/>
                <a:cs typeface="Times New Roman" pitchFamily="18" charset="0"/>
              </a:rPr>
              <a:t>By 2030, there will be only </a:t>
            </a:r>
            <a:r>
              <a:rPr lang="en-US" sz="2100" dirty="0" smtClean="0">
                <a:latin typeface="+mj-lt"/>
                <a:cs typeface="Times New Roman" pitchFamily="18" charset="0"/>
              </a:rPr>
              <a:t>2.2 </a:t>
            </a:r>
            <a:r>
              <a:rPr lang="en-US" sz="2100" dirty="0">
                <a:latin typeface="+mj-lt"/>
                <a:cs typeface="Times New Roman" pitchFamily="18" charset="0"/>
              </a:rPr>
              <a:t>workers per retiree.</a:t>
            </a:r>
          </a:p>
          <a:p>
            <a:pPr marL="115888" indent="-115888">
              <a:lnSpc>
                <a:spcPct val="90000"/>
              </a:lnSpc>
              <a:spcBef>
                <a:spcPts val="900"/>
              </a:spcBef>
              <a:buFontTx/>
              <a:buChar char="•"/>
            </a:pPr>
            <a:r>
              <a:rPr lang="en-US" sz="2100" dirty="0">
                <a:latin typeface="+mj-lt"/>
                <a:cs typeface="Times New Roman" pitchFamily="18" charset="0"/>
              </a:rPr>
              <a:t>As the worker / beneficiary ratio falls, a pay-as-you-go system becomes less viable</a:t>
            </a:r>
            <a:r>
              <a:rPr lang="en-US" sz="2100" dirty="0" smtClean="0">
                <a:latin typeface="+mj-lt"/>
                <a:cs typeface="Times New Roman" pitchFamily="18" charset="0"/>
              </a:rPr>
              <a:t>.</a:t>
            </a:r>
            <a:endParaRPr lang="en-US" sz="2100" dirty="0">
              <a:latin typeface="+mj-lt"/>
              <a:cs typeface="Times New Roman" pitchFamily="18" charset="0"/>
            </a:endParaRPr>
          </a:p>
        </p:txBody>
      </p:sp>
    </p:spTree>
    <p:extLst>
      <p:ext uri="{BB962C8B-B14F-4D97-AF65-F5344CB8AC3E}">
        <p14:creationId xmlns:p14="http://schemas.microsoft.com/office/powerpoint/2010/main" val="5145944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0163" y="433164"/>
            <a:ext cx="7772400" cy="1237082"/>
          </a:xfrm>
        </p:spPr>
        <p:txBody>
          <a:bodyPr anchor="ctr"/>
          <a:lstStyle/>
          <a:p>
            <a:pPr>
              <a:lnSpc>
                <a:spcPts val="4000"/>
              </a:lnSpc>
            </a:pPr>
            <a:r>
              <a:rPr lang="en-US" dirty="0"/>
              <a:t>Why is Social Security </a:t>
            </a:r>
            <a:br>
              <a:rPr lang="en-US" dirty="0"/>
            </a:br>
            <a:r>
              <a:rPr lang="en-US" dirty="0" smtClean="0"/>
              <a:t>Headed </a:t>
            </a:r>
            <a:r>
              <a:rPr lang="en-US" dirty="0"/>
              <a:t>for Problems? </a:t>
            </a:r>
          </a:p>
        </p:txBody>
      </p:sp>
    </p:spTree>
    <p:extLst>
      <p:ext uri="{BB962C8B-B14F-4D97-AF65-F5344CB8AC3E}">
        <p14:creationId xmlns:p14="http://schemas.microsoft.com/office/powerpoint/2010/main" val="12532872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030290" y="1664053"/>
            <a:ext cx="5904750" cy="4275616"/>
          </a:xfrm>
          <a:prstGeom prst="roundRect">
            <a:avLst>
              <a:gd name="adj" fmla="val 3590"/>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a:latin typeface="+mj-lt"/>
            </a:endParaRPr>
          </a:p>
        </p:txBody>
      </p:sp>
      <p:sp>
        <p:nvSpPr>
          <p:cNvPr id="267" name="Title 1"/>
          <p:cNvSpPr>
            <a:spLocks noGrp="1"/>
          </p:cNvSpPr>
          <p:nvPr>
            <p:ph type="title"/>
          </p:nvPr>
        </p:nvSpPr>
        <p:spPr>
          <a:xfrm>
            <a:off x="119569" y="99573"/>
            <a:ext cx="8904855" cy="895125"/>
          </a:xfrm>
        </p:spPr>
        <p:txBody>
          <a:bodyPr/>
          <a:lstStyle/>
          <a:p>
            <a:pPr>
              <a:lnSpc>
                <a:spcPts val="3500"/>
              </a:lnSpc>
            </a:pPr>
            <a:r>
              <a:rPr lang="en-US" dirty="0"/>
              <a:t>The U.S. Population 65 and over: </a:t>
            </a:r>
            <a:br>
              <a:rPr lang="en-US" dirty="0"/>
            </a:br>
            <a:r>
              <a:rPr lang="en-US" dirty="0" smtClean="0"/>
              <a:t>1980–2015 </a:t>
            </a:r>
            <a:r>
              <a:rPr lang="en-US" dirty="0"/>
              <a:t>and Projections to 2030</a:t>
            </a:r>
          </a:p>
        </p:txBody>
      </p:sp>
      <p:sp>
        <p:nvSpPr>
          <p:cNvPr id="41" name="Text Box 10"/>
          <p:cNvSpPr txBox="1">
            <a:spLocks noChangeArrowheads="1"/>
          </p:cNvSpPr>
          <p:nvPr/>
        </p:nvSpPr>
        <p:spPr bwMode="auto">
          <a:xfrm>
            <a:off x="73113" y="1992286"/>
            <a:ext cx="2957177" cy="3559436"/>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ts val="900"/>
              </a:spcBef>
              <a:buFontTx/>
              <a:buChar char="•"/>
            </a:pPr>
            <a:r>
              <a:rPr lang="en-US" sz="2200" dirty="0">
                <a:latin typeface="+mj-lt"/>
                <a:cs typeface="Times New Roman" pitchFamily="18" charset="0"/>
              </a:rPr>
              <a:t>The growth rate of the elderly population will accelerate </a:t>
            </a:r>
            <a:r>
              <a:rPr lang="en-US" sz="2200" dirty="0" smtClean="0">
                <a:latin typeface="+mj-lt"/>
                <a:cs typeface="Times New Roman" pitchFamily="18" charset="0"/>
              </a:rPr>
              <a:t>as more and more baby </a:t>
            </a:r>
            <a:r>
              <a:rPr lang="en-US" sz="2200" dirty="0">
                <a:latin typeface="+mj-lt"/>
                <a:cs typeface="Times New Roman" pitchFamily="18" charset="0"/>
              </a:rPr>
              <a:t>boomers move into the retirement phase of life </a:t>
            </a:r>
            <a:r>
              <a:rPr lang="en-US" sz="2200" dirty="0" smtClean="0">
                <a:latin typeface="+mj-lt"/>
                <a:cs typeface="Times New Roman" pitchFamily="18" charset="0"/>
              </a:rPr>
              <a:t>in the </a:t>
            </a:r>
            <a:r>
              <a:rPr lang="en-US" sz="2200" smtClean="0">
                <a:latin typeface="+mj-lt"/>
                <a:cs typeface="Times New Roman" pitchFamily="18" charset="0"/>
              </a:rPr>
              <a:t>years ahead.  </a:t>
            </a:r>
            <a:endParaRPr lang="en-US" sz="2200" dirty="0">
              <a:latin typeface="+mj-lt"/>
              <a:cs typeface="Times New Roman" pitchFamily="18" charset="0"/>
            </a:endParaRPr>
          </a:p>
          <a:p>
            <a:pPr marL="115888" indent="-115888">
              <a:lnSpc>
                <a:spcPct val="90000"/>
              </a:lnSpc>
              <a:spcBef>
                <a:spcPts val="900"/>
              </a:spcBef>
              <a:buFontTx/>
              <a:buChar char="•"/>
            </a:pPr>
            <a:r>
              <a:rPr lang="en-US" sz="2200" dirty="0">
                <a:latin typeface="+mj-lt"/>
                <a:cs typeface="Times New Roman" pitchFamily="18" charset="0"/>
              </a:rPr>
              <a:t>This will place strong pressure on both the Social Security and Medicare programs. </a:t>
            </a:r>
          </a:p>
        </p:txBody>
      </p:sp>
      <p:sp>
        <p:nvSpPr>
          <p:cNvPr id="15" name="Rectangle 5"/>
          <p:cNvSpPr>
            <a:spLocks noChangeArrowheads="1"/>
          </p:cNvSpPr>
          <p:nvPr/>
        </p:nvSpPr>
        <p:spPr bwMode="auto">
          <a:xfrm>
            <a:off x="4914770" y="2275177"/>
            <a:ext cx="0" cy="342900"/>
          </a:xfrm>
          <a:prstGeom prst="rect">
            <a:avLst/>
          </a:prstGeom>
          <a:solidFill>
            <a:srgbClr val="EE9D16"/>
          </a:solidFill>
          <a:ln w="9525">
            <a:noFill/>
            <a:miter lim="800000"/>
            <a:headEnd/>
            <a:tailEnd/>
          </a:ln>
        </p:spPr>
        <p:txBody>
          <a:bodyPr>
            <a:prstTxWarp prst="textNoShape">
              <a:avLst/>
            </a:prstTxWarp>
          </a:bodyPr>
          <a:lstStyle/>
          <a:p>
            <a:endParaRPr lang="en-US">
              <a:latin typeface="+mj-lt"/>
              <a:cs typeface="Times New Roman" pitchFamily="18" charset="0"/>
            </a:endParaRPr>
          </a:p>
        </p:txBody>
      </p:sp>
      <p:sp>
        <p:nvSpPr>
          <p:cNvPr id="16" name="Rectangle 6"/>
          <p:cNvSpPr>
            <a:spLocks noChangeArrowheads="1"/>
          </p:cNvSpPr>
          <p:nvPr/>
        </p:nvSpPr>
        <p:spPr bwMode="auto">
          <a:xfrm>
            <a:off x="4914770" y="2275177"/>
            <a:ext cx="0" cy="342900"/>
          </a:xfrm>
          <a:prstGeom prst="rect">
            <a:avLst/>
          </a:prstGeom>
          <a:solidFill>
            <a:srgbClr val="EE9D16"/>
          </a:solidFill>
          <a:ln w="9525">
            <a:noFill/>
            <a:miter lim="800000"/>
            <a:headEnd/>
            <a:tailEnd/>
          </a:ln>
        </p:spPr>
        <p:txBody>
          <a:bodyPr>
            <a:prstTxWarp prst="textNoShape">
              <a:avLst/>
            </a:prstTxWarp>
          </a:bodyPr>
          <a:lstStyle/>
          <a:p>
            <a:endParaRPr lang="en-US">
              <a:latin typeface="+mj-lt"/>
              <a:cs typeface="Times New Roman" pitchFamily="18" charset="0"/>
            </a:endParaRPr>
          </a:p>
        </p:txBody>
      </p:sp>
      <p:sp>
        <p:nvSpPr>
          <p:cNvPr id="17" name="Rectangle 7"/>
          <p:cNvSpPr>
            <a:spLocks noChangeArrowheads="1"/>
          </p:cNvSpPr>
          <p:nvPr/>
        </p:nvSpPr>
        <p:spPr bwMode="auto">
          <a:xfrm>
            <a:off x="4914770" y="2835565"/>
            <a:ext cx="0" cy="342900"/>
          </a:xfrm>
          <a:prstGeom prst="rect">
            <a:avLst/>
          </a:prstGeom>
          <a:solidFill>
            <a:srgbClr val="8A222A"/>
          </a:solidFill>
          <a:ln w="9525">
            <a:noFill/>
            <a:miter lim="800000"/>
            <a:headEnd/>
            <a:tailEnd/>
          </a:ln>
        </p:spPr>
        <p:txBody>
          <a:bodyPr>
            <a:prstTxWarp prst="textNoShape">
              <a:avLst/>
            </a:prstTxWarp>
          </a:bodyPr>
          <a:lstStyle/>
          <a:p>
            <a:endParaRPr lang="en-US">
              <a:latin typeface="+mj-lt"/>
              <a:cs typeface="Times New Roman" pitchFamily="18" charset="0"/>
            </a:endParaRPr>
          </a:p>
        </p:txBody>
      </p:sp>
      <p:sp>
        <p:nvSpPr>
          <p:cNvPr id="18" name="Rectangle 8"/>
          <p:cNvSpPr>
            <a:spLocks noChangeArrowheads="1"/>
          </p:cNvSpPr>
          <p:nvPr/>
        </p:nvSpPr>
        <p:spPr bwMode="auto">
          <a:xfrm>
            <a:off x="4914770" y="2835565"/>
            <a:ext cx="0" cy="342900"/>
          </a:xfrm>
          <a:prstGeom prst="rect">
            <a:avLst/>
          </a:prstGeom>
          <a:solidFill>
            <a:srgbClr val="8A222A"/>
          </a:solidFill>
          <a:ln w="9525">
            <a:noFill/>
            <a:miter lim="800000"/>
            <a:headEnd/>
            <a:tailEnd/>
          </a:ln>
        </p:spPr>
        <p:txBody>
          <a:bodyPr>
            <a:prstTxWarp prst="textNoShape">
              <a:avLst/>
            </a:prstTxWarp>
          </a:bodyPr>
          <a:lstStyle/>
          <a:p>
            <a:endParaRPr lang="en-US">
              <a:latin typeface="+mj-lt"/>
              <a:cs typeface="Times New Roman" pitchFamily="18" charset="0"/>
            </a:endParaRPr>
          </a:p>
        </p:txBody>
      </p:sp>
      <p:sp>
        <p:nvSpPr>
          <p:cNvPr id="19" name="Rectangle 9"/>
          <p:cNvSpPr>
            <a:spLocks noChangeArrowheads="1"/>
          </p:cNvSpPr>
          <p:nvPr/>
        </p:nvSpPr>
        <p:spPr bwMode="auto">
          <a:xfrm>
            <a:off x="4914770" y="3395952"/>
            <a:ext cx="0" cy="342900"/>
          </a:xfrm>
          <a:prstGeom prst="rect">
            <a:avLst/>
          </a:prstGeom>
          <a:solidFill>
            <a:srgbClr val="531475"/>
          </a:solidFill>
          <a:ln w="9525">
            <a:noFill/>
            <a:miter lim="800000"/>
            <a:headEnd/>
            <a:tailEnd/>
          </a:ln>
        </p:spPr>
        <p:txBody>
          <a:bodyPr>
            <a:prstTxWarp prst="textNoShape">
              <a:avLst/>
            </a:prstTxWarp>
          </a:bodyPr>
          <a:lstStyle/>
          <a:p>
            <a:endParaRPr lang="en-US">
              <a:latin typeface="+mj-lt"/>
              <a:cs typeface="Times New Roman" pitchFamily="18" charset="0"/>
            </a:endParaRPr>
          </a:p>
        </p:txBody>
      </p:sp>
      <p:sp>
        <p:nvSpPr>
          <p:cNvPr id="20" name="Rectangle 10"/>
          <p:cNvSpPr>
            <a:spLocks noChangeArrowheads="1"/>
          </p:cNvSpPr>
          <p:nvPr/>
        </p:nvSpPr>
        <p:spPr bwMode="auto">
          <a:xfrm>
            <a:off x="4914770" y="3395952"/>
            <a:ext cx="0" cy="342900"/>
          </a:xfrm>
          <a:prstGeom prst="rect">
            <a:avLst/>
          </a:prstGeom>
          <a:solidFill>
            <a:srgbClr val="531475"/>
          </a:solidFill>
          <a:ln w="9525">
            <a:noFill/>
            <a:miter lim="800000"/>
            <a:headEnd/>
            <a:tailEnd/>
          </a:ln>
        </p:spPr>
        <p:txBody>
          <a:bodyPr>
            <a:prstTxWarp prst="textNoShape">
              <a:avLst/>
            </a:prstTxWarp>
          </a:bodyPr>
          <a:lstStyle/>
          <a:p>
            <a:endParaRPr lang="en-US">
              <a:latin typeface="+mj-lt"/>
              <a:cs typeface="Times New Roman" pitchFamily="18" charset="0"/>
            </a:endParaRPr>
          </a:p>
        </p:txBody>
      </p:sp>
      <p:sp>
        <p:nvSpPr>
          <p:cNvPr id="21" name="Rectangle 11"/>
          <p:cNvSpPr>
            <a:spLocks noChangeArrowheads="1"/>
          </p:cNvSpPr>
          <p:nvPr/>
        </p:nvSpPr>
        <p:spPr bwMode="auto">
          <a:xfrm>
            <a:off x="4914770" y="4664365"/>
            <a:ext cx="0" cy="342900"/>
          </a:xfrm>
          <a:prstGeom prst="rect">
            <a:avLst/>
          </a:prstGeom>
          <a:solidFill>
            <a:srgbClr val="EE9D16"/>
          </a:solidFill>
          <a:ln w="9525">
            <a:noFill/>
            <a:miter lim="800000"/>
            <a:headEnd/>
            <a:tailEnd/>
          </a:ln>
        </p:spPr>
        <p:txBody>
          <a:bodyPr>
            <a:prstTxWarp prst="textNoShape">
              <a:avLst/>
            </a:prstTxWarp>
          </a:bodyPr>
          <a:lstStyle/>
          <a:p>
            <a:endParaRPr lang="en-US">
              <a:latin typeface="+mj-lt"/>
              <a:cs typeface="Times New Roman" pitchFamily="18" charset="0"/>
            </a:endParaRPr>
          </a:p>
        </p:txBody>
      </p:sp>
      <p:sp>
        <p:nvSpPr>
          <p:cNvPr id="22" name="Rectangle 12"/>
          <p:cNvSpPr>
            <a:spLocks noChangeArrowheads="1"/>
          </p:cNvSpPr>
          <p:nvPr/>
        </p:nvSpPr>
        <p:spPr bwMode="auto">
          <a:xfrm>
            <a:off x="4914770" y="4664365"/>
            <a:ext cx="0" cy="342900"/>
          </a:xfrm>
          <a:prstGeom prst="rect">
            <a:avLst/>
          </a:prstGeom>
          <a:solidFill>
            <a:srgbClr val="EE9D16"/>
          </a:solidFill>
          <a:ln w="9525">
            <a:noFill/>
            <a:miter lim="800000"/>
            <a:headEnd/>
            <a:tailEnd/>
          </a:ln>
        </p:spPr>
        <p:txBody>
          <a:bodyPr>
            <a:prstTxWarp prst="textNoShape">
              <a:avLst/>
            </a:prstTxWarp>
          </a:bodyPr>
          <a:lstStyle/>
          <a:p>
            <a:endParaRPr lang="en-US">
              <a:latin typeface="+mj-lt"/>
              <a:cs typeface="Times New Roman" pitchFamily="18" charset="0"/>
            </a:endParaRPr>
          </a:p>
        </p:txBody>
      </p:sp>
      <p:sp>
        <p:nvSpPr>
          <p:cNvPr id="23" name="Rectangle 13"/>
          <p:cNvSpPr>
            <a:spLocks noChangeArrowheads="1"/>
          </p:cNvSpPr>
          <p:nvPr/>
        </p:nvSpPr>
        <p:spPr bwMode="auto">
          <a:xfrm>
            <a:off x="4914770" y="5224752"/>
            <a:ext cx="0" cy="342900"/>
          </a:xfrm>
          <a:prstGeom prst="rect">
            <a:avLst/>
          </a:prstGeom>
          <a:solidFill>
            <a:srgbClr val="8A222A"/>
          </a:solidFill>
          <a:ln w="9525">
            <a:noFill/>
            <a:miter lim="800000"/>
            <a:headEnd/>
            <a:tailEnd/>
          </a:ln>
        </p:spPr>
        <p:txBody>
          <a:bodyPr>
            <a:prstTxWarp prst="textNoShape">
              <a:avLst/>
            </a:prstTxWarp>
          </a:bodyPr>
          <a:lstStyle/>
          <a:p>
            <a:endParaRPr lang="en-US">
              <a:latin typeface="+mj-lt"/>
              <a:cs typeface="Times New Roman" pitchFamily="18" charset="0"/>
            </a:endParaRPr>
          </a:p>
        </p:txBody>
      </p:sp>
      <p:sp>
        <p:nvSpPr>
          <p:cNvPr id="24" name="Rectangle 14"/>
          <p:cNvSpPr>
            <a:spLocks noChangeArrowheads="1"/>
          </p:cNvSpPr>
          <p:nvPr/>
        </p:nvSpPr>
        <p:spPr bwMode="auto">
          <a:xfrm>
            <a:off x="4914770" y="5224752"/>
            <a:ext cx="0" cy="342900"/>
          </a:xfrm>
          <a:prstGeom prst="rect">
            <a:avLst/>
          </a:prstGeom>
          <a:solidFill>
            <a:srgbClr val="8A222A"/>
          </a:solidFill>
          <a:ln w="9525">
            <a:noFill/>
            <a:miter lim="800000"/>
            <a:headEnd/>
            <a:tailEnd/>
          </a:ln>
        </p:spPr>
        <p:txBody>
          <a:bodyPr>
            <a:prstTxWarp prst="textNoShape">
              <a:avLst/>
            </a:prstTxWarp>
          </a:bodyPr>
          <a:lstStyle/>
          <a:p>
            <a:endParaRPr lang="en-US">
              <a:latin typeface="+mj-lt"/>
              <a:cs typeface="Times New Roman" pitchFamily="18" charset="0"/>
            </a:endParaRPr>
          </a:p>
        </p:txBody>
      </p:sp>
      <p:sp>
        <p:nvSpPr>
          <p:cNvPr id="25" name="Rectangle 17"/>
          <p:cNvSpPr>
            <a:spLocks noChangeArrowheads="1"/>
          </p:cNvSpPr>
          <p:nvPr/>
        </p:nvSpPr>
        <p:spPr bwMode="auto">
          <a:xfrm>
            <a:off x="3862955" y="2149765"/>
            <a:ext cx="4487735" cy="393954"/>
          </a:xfrm>
          <a:prstGeom prst="rect">
            <a:avLst/>
          </a:prstGeom>
          <a:noFill/>
          <a:ln w="9525">
            <a:noFill/>
            <a:miter lim="800000"/>
            <a:headEnd/>
            <a:tailEnd/>
          </a:ln>
        </p:spPr>
        <p:txBody>
          <a:bodyPr wrap="square" lIns="0" tIns="0" rIns="0" bIns="0">
            <a:prstTxWarp prst="textNoShape">
              <a:avLst/>
            </a:prstTxWarp>
            <a:spAutoFit/>
          </a:bodyPr>
          <a:lstStyle/>
          <a:p>
            <a:pPr algn="ctr">
              <a:lnSpc>
                <a:spcPct val="80000"/>
              </a:lnSpc>
            </a:pPr>
            <a:r>
              <a:rPr lang="en-US" b="1" i="1" dirty="0">
                <a:solidFill>
                  <a:srgbClr val="1F1A17"/>
                </a:solidFill>
                <a:latin typeface="+mj-lt"/>
                <a:cs typeface="Times New Roman" pitchFamily="18" charset="0"/>
              </a:rPr>
              <a:t>U.S. Population Age 65 and Over</a:t>
            </a:r>
            <a:r>
              <a:rPr lang="en-US" b="0" i="1" dirty="0">
                <a:solidFill>
                  <a:srgbClr val="1F1A17"/>
                </a:solidFill>
                <a:latin typeface="+mj-lt"/>
                <a:cs typeface="Times New Roman" pitchFamily="18" charset="0"/>
              </a:rPr>
              <a:t/>
            </a:r>
            <a:br>
              <a:rPr lang="en-US" b="0" i="1" dirty="0">
                <a:solidFill>
                  <a:srgbClr val="1F1A17"/>
                </a:solidFill>
                <a:latin typeface="+mj-lt"/>
                <a:cs typeface="Times New Roman" pitchFamily="18" charset="0"/>
              </a:rPr>
            </a:br>
            <a:r>
              <a:rPr lang="en-US" sz="1400" b="0" i="1" dirty="0" smtClean="0">
                <a:solidFill>
                  <a:srgbClr val="1F1A17"/>
                </a:solidFill>
                <a:latin typeface="+mj-lt"/>
                <a:cs typeface="Times New Roman" pitchFamily="18" charset="0"/>
              </a:rPr>
              <a:t>(in millions</a:t>
            </a:r>
            <a:r>
              <a:rPr lang="en-US" sz="1400" b="0" i="1" dirty="0">
                <a:solidFill>
                  <a:srgbClr val="1F1A17"/>
                </a:solidFill>
                <a:latin typeface="+mj-lt"/>
                <a:cs typeface="Times New Roman" pitchFamily="18" charset="0"/>
              </a:rPr>
              <a:t>)</a:t>
            </a:r>
            <a:endParaRPr lang="en-US" sz="1600" b="0" i="1" dirty="0">
              <a:solidFill>
                <a:schemeClr val="tx1"/>
              </a:solidFill>
              <a:latin typeface="+mj-lt"/>
              <a:cs typeface="Times New Roman" pitchFamily="18" charset="0"/>
            </a:endParaRPr>
          </a:p>
        </p:txBody>
      </p:sp>
      <p:sp>
        <p:nvSpPr>
          <p:cNvPr id="44" name="Rectangle 27"/>
          <p:cNvSpPr>
            <a:spLocks noChangeArrowheads="1"/>
          </p:cNvSpPr>
          <p:nvPr/>
        </p:nvSpPr>
        <p:spPr bwMode="auto">
          <a:xfrm>
            <a:off x="3250308" y="5366040"/>
            <a:ext cx="416781" cy="246221"/>
          </a:xfrm>
          <a:prstGeom prst="rect">
            <a:avLst/>
          </a:prstGeom>
          <a:noFill/>
          <a:ln w="9525">
            <a:noFill/>
            <a:miter lim="800000"/>
            <a:headEnd/>
            <a:tailEnd/>
          </a:ln>
        </p:spPr>
        <p:txBody>
          <a:bodyPr wrap="none" lIns="0" tIns="0" rIns="0" bIns="0">
            <a:prstTxWarp prst="textNoShape">
              <a:avLst/>
            </a:prstTxWarp>
            <a:spAutoFit/>
          </a:bodyPr>
          <a:lstStyle/>
          <a:p>
            <a:r>
              <a:rPr lang="en-US" sz="1600" b="0" dirty="0">
                <a:solidFill>
                  <a:srgbClr val="1F1A17"/>
                </a:solidFill>
                <a:latin typeface="+mj-lt"/>
                <a:cs typeface="Times New Roman" pitchFamily="18" charset="0"/>
              </a:rPr>
              <a:t>1980</a:t>
            </a:r>
            <a:endParaRPr lang="en-US" sz="1600" b="0" dirty="0">
              <a:solidFill>
                <a:srgbClr val="000000"/>
              </a:solidFill>
              <a:latin typeface="+mj-lt"/>
              <a:cs typeface="Times New Roman" pitchFamily="18" charset="0"/>
            </a:endParaRPr>
          </a:p>
        </p:txBody>
      </p:sp>
      <p:sp>
        <p:nvSpPr>
          <p:cNvPr id="45" name="Rectangle 28"/>
          <p:cNvSpPr>
            <a:spLocks noChangeArrowheads="1"/>
          </p:cNvSpPr>
          <p:nvPr/>
        </p:nvSpPr>
        <p:spPr bwMode="auto">
          <a:xfrm>
            <a:off x="4317616" y="5369215"/>
            <a:ext cx="416781" cy="246221"/>
          </a:xfrm>
          <a:prstGeom prst="rect">
            <a:avLst/>
          </a:prstGeom>
          <a:noFill/>
          <a:ln w="9525">
            <a:noFill/>
            <a:miter lim="800000"/>
            <a:headEnd/>
            <a:tailEnd/>
          </a:ln>
        </p:spPr>
        <p:txBody>
          <a:bodyPr wrap="none" lIns="0" tIns="0" rIns="0" bIns="0">
            <a:prstTxWarp prst="textNoShape">
              <a:avLst/>
            </a:prstTxWarp>
            <a:spAutoFit/>
          </a:bodyPr>
          <a:lstStyle/>
          <a:p>
            <a:r>
              <a:rPr lang="en-US" sz="1600" b="0" dirty="0" smtClean="0">
                <a:solidFill>
                  <a:srgbClr val="1F1A17"/>
                </a:solidFill>
                <a:latin typeface="+mj-lt"/>
                <a:cs typeface="Times New Roman" pitchFamily="18" charset="0"/>
              </a:rPr>
              <a:t>1990</a:t>
            </a:r>
            <a:endParaRPr lang="en-US" sz="1600" b="0" dirty="0">
              <a:solidFill>
                <a:srgbClr val="000000"/>
              </a:solidFill>
              <a:latin typeface="+mj-lt"/>
              <a:cs typeface="Times New Roman" pitchFamily="18" charset="0"/>
            </a:endParaRPr>
          </a:p>
        </p:txBody>
      </p:sp>
      <p:sp>
        <p:nvSpPr>
          <p:cNvPr id="46" name="Rectangle 29"/>
          <p:cNvSpPr>
            <a:spLocks noChangeArrowheads="1"/>
          </p:cNvSpPr>
          <p:nvPr/>
        </p:nvSpPr>
        <p:spPr bwMode="auto">
          <a:xfrm>
            <a:off x="5352793" y="5354927"/>
            <a:ext cx="416781" cy="246221"/>
          </a:xfrm>
          <a:prstGeom prst="rect">
            <a:avLst/>
          </a:prstGeom>
          <a:noFill/>
          <a:ln w="9525">
            <a:noFill/>
            <a:miter lim="800000"/>
            <a:headEnd/>
            <a:tailEnd/>
          </a:ln>
        </p:spPr>
        <p:txBody>
          <a:bodyPr wrap="none" lIns="0" tIns="0" rIns="0" bIns="0">
            <a:prstTxWarp prst="textNoShape">
              <a:avLst/>
            </a:prstTxWarp>
            <a:spAutoFit/>
          </a:bodyPr>
          <a:lstStyle/>
          <a:p>
            <a:r>
              <a:rPr lang="en-US" sz="1600" b="0" dirty="0">
                <a:solidFill>
                  <a:srgbClr val="1F1A17"/>
                </a:solidFill>
                <a:latin typeface="+mj-lt"/>
                <a:cs typeface="Times New Roman" pitchFamily="18" charset="0"/>
              </a:rPr>
              <a:t>2000</a:t>
            </a:r>
            <a:endParaRPr lang="en-US" sz="1600" b="0" dirty="0">
              <a:solidFill>
                <a:srgbClr val="000000"/>
              </a:solidFill>
              <a:latin typeface="+mj-lt"/>
              <a:cs typeface="Times New Roman" pitchFamily="18" charset="0"/>
            </a:endParaRPr>
          </a:p>
        </p:txBody>
      </p:sp>
      <p:sp>
        <p:nvSpPr>
          <p:cNvPr id="47" name="Rectangle 30"/>
          <p:cNvSpPr>
            <a:spLocks noChangeArrowheads="1"/>
          </p:cNvSpPr>
          <p:nvPr/>
        </p:nvSpPr>
        <p:spPr bwMode="auto">
          <a:xfrm>
            <a:off x="7422639" y="5396202"/>
            <a:ext cx="416781" cy="246221"/>
          </a:xfrm>
          <a:prstGeom prst="rect">
            <a:avLst/>
          </a:prstGeom>
          <a:noFill/>
          <a:ln w="9525">
            <a:noFill/>
            <a:miter lim="800000"/>
            <a:headEnd/>
            <a:tailEnd/>
          </a:ln>
        </p:spPr>
        <p:txBody>
          <a:bodyPr wrap="none" lIns="0" tIns="0" rIns="0" bIns="0">
            <a:prstTxWarp prst="textNoShape">
              <a:avLst/>
            </a:prstTxWarp>
            <a:spAutoFit/>
          </a:bodyPr>
          <a:lstStyle/>
          <a:p>
            <a:r>
              <a:rPr lang="en-US" sz="1600" b="0" dirty="0">
                <a:solidFill>
                  <a:srgbClr val="1F1A17"/>
                </a:solidFill>
                <a:latin typeface="+mj-lt"/>
                <a:cs typeface="Times New Roman" pitchFamily="18" charset="0"/>
              </a:rPr>
              <a:t>2020</a:t>
            </a:r>
            <a:endParaRPr lang="en-US" sz="1600" b="0" dirty="0">
              <a:solidFill>
                <a:srgbClr val="000000"/>
              </a:solidFill>
              <a:latin typeface="+mj-lt"/>
              <a:cs typeface="Times New Roman" pitchFamily="18" charset="0"/>
            </a:endParaRPr>
          </a:p>
        </p:txBody>
      </p:sp>
      <p:sp>
        <p:nvSpPr>
          <p:cNvPr id="48" name="Rectangle 31"/>
          <p:cNvSpPr>
            <a:spLocks noChangeArrowheads="1"/>
          </p:cNvSpPr>
          <p:nvPr/>
        </p:nvSpPr>
        <p:spPr bwMode="auto">
          <a:xfrm>
            <a:off x="6370825" y="5362865"/>
            <a:ext cx="416781" cy="246221"/>
          </a:xfrm>
          <a:prstGeom prst="rect">
            <a:avLst/>
          </a:prstGeom>
          <a:noFill/>
          <a:ln w="9525">
            <a:noFill/>
            <a:miter lim="800000"/>
            <a:headEnd/>
            <a:tailEnd/>
          </a:ln>
        </p:spPr>
        <p:txBody>
          <a:bodyPr wrap="none" lIns="0" tIns="0" rIns="0" bIns="0">
            <a:prstTxWarp prst="textNoShape">
              <a:avLst/>
            </a:prstTxWarp>
            <a:spAutoFit/>
          </a:bodyPr>
          <a:lstStyle/>
          <a:p>
            <a:r>
              <a:rPr lang="en-US" sz="1600" b="0" dirty="0">
                <a:solidFill>
                  <a:srgbClr val="1F1A17"/>
                </a:solidFill>
                <a:latin typeface="+mj-lt"/>
                <a:cs typeface="Times New Roman" pitchFamily="18" charset="0"/>
              </a:rPr>
              <a:t>2010</a:t>
            </a:r>
            <a:endParaRPr lang="en-US" sz="1600" b="0" dirty="0">
              <a:solidFill>
                <a:srgbClr val="000000"/>
              </a:solidFill>
              <a:latin typeface="+mj-lt"/>
              <a:cs typeface="Times New Roman" pitchFamily="18" charset="0"/>
            </a:endParaRPr>
          </a:p>
        </p:txBody>
      </p:sp>
      <p:sp>
        <p:nvSpPr>
          <p:cNvPr id="49" name="Rectangle 32"/>
          <p:cNvSpPr>
            <a:spLocks noChangeArrowheads="1"/>
          </p:cNvSpPr>
          <p:nvPr/>
        </p:nvSpPr>
        <p:spPr bwMode="auto">
          <a:xfrm>
            <a:off x="3234504" y="5134709"/>
            <a:ext cx="104196" cy="246221"/>
          </a:xfrm>
          <a:prstGeom prst="rect">
            <a:avLst/>
          </a:prstGeom>
          <a:noFill/>
          <a:ln w="9525">
            <a:noFill/>
            <a:miter lim="800000"/>
            <a:headEnd/>
            <a:tailEnd/>
          </a:ln>
        </p:spPr>
        <p:txBody>
          <a:bodyPr wrap="none" lIns="0" tIns="0" rIns="0" bIns="0">
            <a:prstTxWarp prst="textNoShape">
              <a:avLst/>
            </a:prstTxWarp>
            <a:spAutoFit/>
          </a:bodyPr>
          <a:lstStyle/>
          <a:p>
            <a:pPr algn="r"/>
            <a:r>
              <a:rPr lang="en-US" sz="1600" b="0" dirty="0">
                <a:solidFill>
                  <a:srgbClr val="1F1A17"/>
                </a:solidFill>
                <a:latin typeface="+mj-lt"/>
                <a:cs typeface="Times New Roman" pitchFamily="18" charset="0"/>
              </a:rPr>
              <a:t>0</a:t>
            </a:r>
            <a:endParaRPr lang="en-US" sz="1600" b="0" dirty="0">
              <a:solidFill>
                <a:srgbClr val="000000"/>
              </a:solidFill>
              <a:latin typeface="+mj-lt"/>
              <a:cs typeface="Times New Roman" pitchFamily="18" charset="0"/>
            </a:endParaRPr>
          </a:p>
        </p:txBody>
      </p:sp>
      <p:sp>
        <p:nvSpPr>
          <p:cNvPr id="50" name="Rectangle 33"/>
          <p:cNvSpPr>
            <a:spLocks noChangeArrowheads="1"/>
          </p:cNvSpPr>
          <p:nvPr/>
        </p:nvSpPr>
        <p:spPr bwMode="auto">
          <a:xfrm>
            <a:off x="3130310" y="4417159"/>
            <a:ext cx="208390" cy="246221"/>
          </a:xfrm>
          <a:prstGeom prst="rect">
            <a:avLst/>
          </a:prstGeom>
          <a:noFill/>
          <a:ln w="9525">
            <a:noFill/>
            <a:miter lim="800000"/>
            <a:headEnd/>
            <a:tailEnd/>
          </a:ln>
        </p:spPr>
        <p:txBody>
          <a:bodyPr wrap="none" lIns="0" tIns="0" rIns="0" bIns="0">
            <a:prstTxWarp prst="textNoShape">
              <a:avLst/>
            </a:prstTxWarp>
            <a:spAutoFit/>
          </a:bodyPr>
          <a:lstStyle/>
          <a:p>
            <a:pPr algn="r"/>
            <a:r>
              <a:rPr lang="en-US" sz="1600" b="0">
                <a:solidFill>
                  <a:srgbClr val="1F1A17"/>
                </a:solidFill>
                <a:latin typeface="+mj-lt"/>
                <a:cs typeface="Times New Roman" pitchFamily="18" charset="0"/>
              </a:rPr>
              <a:t>20</a:t>
            </a:r>
            <a:endParaRPr lang="en-US" sz="1600" b="0">
              <a:solidFill>
                <a:srgbClr val="000000"/>
              </a:solidFill>
              <a:latin typeface="+mj-lt"/>
              <a:cs typeface="Times New Roman" pitchFamily="18" charset="0"/>
            </a:endParaRPr>
          </a:p>
        </p:txBody>
      </p:sp>
      <p:sp>
        <p:nvSpPr>
          <p:cNvPr id="51" name="Rectangle 34"/>
          <p:cNvSpPr>
            <a:spLocks noChangeArrowheads="1"/>
          </p:cNvSpPr>
          <p:nvPr/>
        </p:nvSpPr>
        <p:spPr bwMode="auto">
          <a:xfrm>
            <a:off x="3130310" y="3704372"/>
            <a:ext cx="208390" cy="246221"/>
          </a:xfrm>
          <a:prstGeom prst="rect">
            <a:avLst/>
          </a:prstGeom>
          <a:noFill/>
          <a:ln w="9525">
            <a:noFill/>
            <a:miter lim="800000"/>
            <a:headEnd/>
            <a:tailEnd/>
          </a:ln>
        </p:spPr>
        <p:txBody>
          <a:bodyPr wrap="none" lIns="0" tIns="0" rIns="0" bIns="0">
            <a:prstTxWarp prst="textNoShape">
              <a:avLst/>
            </a:prstTxWarp>
            <a:spAutoFit/>
          </a:bodyPr>
          <a:lstStyle/>
          <a:p>
            <a:pPr algn="r"/>
            <a:r>
              <a:rPr lang="en-US" sz="1600" b="0">
                <a:solidFill>
                  <a:srgbClr val="1F1A17"/>
                </a:solidFill>
                <a:latin typeface="+mj-lt"/>
                <a:cs typeface="Times New Roman" pitchFamily="18" charset="0"/>
              </a:rPr>
              <a:t>40</a:t>
            </a:r>
            <a:endParaRPr lang="en-US" sz="1600" b="0">
              <a:solidFill>
                <a:srgbClr val="000000"/>
              </a:solidFill>
              <a:latin typeface="+mj-lt"/>
              <a:cs typeface="Times New Roman" pitchFamily="18" charset="0"/>
            </a:endParaRPr>
          </a:p>
        </p:txBody>
      </p:sp>
      <p:sp>
        <p:nvSpPr>
          <p:cNvPr id="52" name="Rectangle 35"/>
          <p:cNvSpPr>
            <a:spLocks noChangeArrowheads="1"/>
          </p:cNvSpPr>
          <p:nvPr/>
        </p:nvSpPr>
        <p:spPr bwMode="auto">
          <a:xfrm>
            <a:off x="3130310" y="2967772"/>
            <a:ext cx="208390" cy="246221"/>
          </a:xfrm>
          <a:prstGeom prst="rect">
            <a:avLst/>
          </a:prstGeom>
          <a:noFill/>
          <a:ln w="9525">
            <a:noFill/>
            <a:miter lim="800000"/>
            <a:headEnd/>
            <a:tailEnd/>
          </a:ln>
        </p:spPr>
        <p:txBody>
          <a:bodyPr wrap="none" lIns="0" tIns="0" rIns="0" bIns="0">
            <a:prstTxWarp prst="textNoShape">
              <a:avLst/>
            </a:prstTxWarp>
            <a:spAutoFit/>
          </a:bodyPr>
          <a:lstStyle/>
          <a:p>
            <a:pPr algn="r"/>
            <a:r>
              <a:rPr lang="en-US" sz="1600" b="0">
                <a:solidFill>
                  <a:srgbClr val="1F1A17"/>
                </a:solidFill>
                <a:latin typeface="+mj-lt"/>
                <a:cs typeface="Times New Roman" pitchFamily="18" charset="0"/>
              </a:rPr>
              <a:t>60</a:t>
            </a:r>
            <a:endParaRPr lang="en-US" sz="1600" b="0">
              <a:solidFill>
                <a:srgbClr val="000000"/>
              </a:solidFill>
              <a:latin typeface="+mj-lt"/>
              <a:cs typeface="Times New Roman" pitchFamily="18" charset="0"/>
            </a:endParaRPr>
          </a:p>
        </p:txBody>
      </p:sp>
      <p:sp>
        <p:nvSpPr>
          <p:cNvPr id="53" name="Rectangle 36"/>
          <p:cNvSpPr>
            <a:spLocks noChangeArrowheads="1"/>
          </p:cNvSpPr>
          <p:nvPr/>
        </p:nvSpPr>
        <p:spPr bwMode="auto">
          <a:xfrm>
            <a:off x="3130310" y="2227997"/>
            <a:ext cx="208390" cy="246221"/>
          </a:xfrm>
          <a:prstGeom prst="rect">
            <a:avLst/>
          </a:prstGeom>
          <a:noFill/>
          <a:ln w="9525">
            <a:noFill/>
            <a:miter lim="800000"/>
            <a:headEnd/>
            <a:tailEnd/>
          </a:ln>
        </p:spPr>
        <p:txBody>
          <a:bodyPr wrap="none" lIns="0" tIns="0" rIns="0" bIns="0">
            <a:prstTxWarp prst="textNoShape">
              <a:avLst/>
            </a:prstTxWarp>
            <a:spAutoFit/>
          </a:bodyPr>
          <a:lstStyle/>
          <a:p>
            <a:pPr algn="r"/>
            <a:r>
              <a:rPr lang="en-US" sz="1600" b="0">
                <a:solidFill>
                  <a:srgbClr val="1F1A17"/>
                </a:solidFill>
                <a:latin typeface="+mj-lt"/>
                <a:cs typeface="Times New Roman" pitchFamily="18" charset="0"/>
              </a:rPr>
              <a:t>80</a:t>
            </a:r>
            <a:endParaRPr lang="en-US" sz="1600" b="0">
              <a:solidFill>
                <a:srgbClr val="000000"/>
              </a:solidFill>
              <a:latin typeface="+mj-lt"/>
              <a:cs typeface="Times New Roman" pitchFamily="18" charset="0"/>
            </a:endParaRPr>
          </a:p>
        </p:txBody>
      </p:sp>
      <p:sp>
        <p:nvSpPr>
          <p:cNvPr id="61" name="Rectangle 44"/>
          <p:cNvSpPr>
            <a:spLocks noChangeArrowheads="1"/>
          </p:cNvSpPr>
          <p:nvPr/>
        </p:nvSpPr>
        <p:spPr bwMode="auto">
          <a:xfrm>
            <a:off x="8448291" y="5396202"/>
            <a:ext cx="416781" cy="246221"/>
          </a:xfrm>
          <a:prstGeom prst="rect">
            <a:avLst/>
          </a:prstGeom>
          <a:noFill/>
          <a:ln w="9525">
            <a:noFill/>
            <a:miter lim="800000"/>
            <a:headEnd/>
            <a:tailEnd/>
          </a:ln>
        </p:spPr>
        <p:txBody>
          <a:bodyPr wrap="none" lIns="0" tIns="0" rIns="0" bIns="0">
            <a:prstTxWarp prst="textNoShape">
              <a:avLst/>
            </a:prstTxWarp>
            <a:spAutoFit/>
          </a:bodyPr>
          <a:lstStyle/>
          <a:p>
            <a:r>
              <a:rPr lang="en-US" sz="1600" b="0">
                <a:solidFill>
                  <a:srgbClr val="1F1A17"/>
                </a:solidFill>
                <a:latin typeface="+mj-lt"/>
                <a:cs typeface="Times New Roman" pitchFamily="18" charset="0"/>
              </a:rPr>
              <a:t>2030</a:t>
            </a:r>
            <a:endParaRPr lang="en-US" sz="1600" b="0">
              <a:solidFill>
                <a:srgbClr val="000000"/>
              </a:solidFill>
              <a:latin typeface="+mj-lt"/>
              <a:cs typeface="Times New Roman" pitchFamily="18" charset="0"/>
            </a:endParaRPr>
          </a:p>
        </p:txBody>
      </p:sp>
      <p:sp>
        <p:nvSpPr>
          <p:cNvPr id="26" name="Freeform 20"/>
          <p:cNvSpPr>
            <a:spLocks/>
          </p:cNvSpPr>
          <p:nvPr/>
        </p:nvSpPr>
        <p:spPr bwMode="auto">
          <a:xfrm>
            <a:off x="3452391" y="2354552"/>
            <a:ext cx="5197954" cy="2908300"/>
          </a:xfrm>
          <a:custGeom>
            <a:avLst/>
            <a:gdLst/>
            <a:ahLst/>
            <a:cxnLst>
              <a:cxn ang="0">
                <a:pos x="0" y="0"/>
              </a:cxn>
              <a:cxn ang="0">
                <a:pos x="0" y="2016"/>
              </a:cxn>
              <a:cxn ang="0">
                <a:pos x="2880" y="2016"/>
              </a:cxn>
            </a:cxnLst>
            <a:rect l="0" t="0" r="r" b="b"/>
            <a:pathLst>
              <a:path w="2880" h="2016">
                <a:moveTo>
                  <a:pt x="0" y="0"/>
                </a:moveTo>
                <a:lnTo>
                  <a:pt x="0" y="2016"/>
                </a:lnTo>
                <a:lnTo>
                  <a:pt x="2880" y="2016"/>
                </a:lnTo>
              </a:path>
            </a:pathLst>
          </a:custGeom>
          <a:noFill/>
          <a:ln w="28575" cmpd="sng">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grpSp>
        <p:nvGrpSpPr>
          <p:cNvPr id="27" name="Group 21"/>
          <p:cNvGrpSpPr>
            <a:grpSpLocks/>
          </p:cNvGrpSpPr>
          <p:nvPr/>
        </p:nvGrpSpPr>
        <p:grpSpPr bwMode="auto">
          <a:xfrm>
            <a:off x="3378070" y="2364077"/>
            <a:ext cx="79108" cy="2898775"/>
            <a:chOff x="1377" y="971"/>
            <a:chExt cx="81" cy="1826"/>
          </a:xfrm>
        </p:grpSpPr>
        <p:sp>
          <p:nvSpPr>
            <p:cNvPr id="28" name="Line 22"/>
            <p:cNvSpPr>
              <a:spLocks noChangeShapeType="1"/>
            </p:cNvSpPr>
            <p:nvPr/>
          </p:nvSpPr>
          <p:spPr bwMode="auto">
            <a:xfrm>
              <a:off x="1377" y="971"/>
              <a:ext cx="81" cy="0"/>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29" name="Line 23"/>
            <p:cNvSpPr>
              <a:spLocks noChangeShapeType="1"/>
            </p:cNvSpPr>
            <p:nvPr/>
          </p:nvSpPr>
          <p:spPr bwMode="auto">
            <a:xfrm>
              <a:off x="1377" y="1429"/>
              <a:ext cx="81" cy="0"/>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30" name="Line 24"/>
            <p:cNvSpPr>
              <a:spLocks noChangeShapeType="1"/>
            </p:cNvSpPr>
            <p:nvPr/>
          </p:nvSpPr>
          <p:spPr bwMode="auto">
            <a:xfrm>
              <a:off x="1377" y="1884"/>
              <a:ext cx="81" cy="0"/>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31" name="Line 25"/>
            <p:cNvSpPr>
              <a:spLocks noChangeShapeType="1"/>
            </p:cNvSpPr>
            <p:nvPr/>
          </p:nvSpPr>
          <p:spPr bwMode="auto">
            <a:xfrm>
              <a:off x="1377" y="2347"/>
              <a:ext cx="81" cy="0"/>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43" name="Line 26"/>
            <p:cNvSpPr>
              <a:spLocks noChangeShapeType="1"/>
            </p:cNvSpPr>
            <p:nvPr/>
          </p:nvSpPr>
          <p:spPr bwMode="auto">
            <a:xfrm>
              <a:off x="1377" y="2797"/>
              <a:ext cx="81" cy="0"/>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grpSp>
      <p:grpSp>
        <p:nvGrpSpPr>
          <p:cNvPr id="54" name="Group 37"/>
          <p:cNvGrpSpPr>
            <a:grpSpLocks/>
          </p:cNvGrpSpPr>
          <p:nvPr/>
        </p:nvGrpSpPr>
        <p:grpSpPr bwMode="auto">
          <a:xfrm>
            <a:off x="3447630" y="5266027"/>
            <a:ext cx="5193860" cy="92075"/>
            <a:chOff x="1446" y="2793"/>
            <a:chExt cx="3808" cy="65"/>
          </a:xfrm>
        </p:grpSpPr>
        <p:sp>
          <p:nvSpPr>
            <p:cNvPr id="55" name="Line 38"/>
            <p:cNvSpPr>
              <a:spLocks noChangeShapeType="1"/>
            </p:cNvSpPr>
            <p:nvPr/>
          </p:nvSpPr>
          <p:spPr bwMode="auto">
            <a:xfrm>
              <a:off x="1446" y="2793"/>
              <a:ext cx="0" cy="6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56" name="Line 39"/>
            <p:cNvSpPr>
              <a:spLocks noChangeShapeType="1"/>
            </p:cNvSpPr>
            <p:nvPr/>
          </p:nvSpPr>
          <p:spPr bwMode="auto">
            <a:xfrm>
              <a:off x="2225" y="2793"/>
              <a:ext cx="0" cy="6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57" name="Line 40"/>
            <p:cNvSpPr>
              <a:spLocks noChangeShapeType="1"/>
            </p:cNvSpPr>
            <p:nvPr/>
          </p:nvSpPr>
          <p:spPr bwMode="auto">
            <a:xfrm>
              <a:off x="2981" y="2793"/>
              <a:ext cx="0" cy="6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58" name="Line 41"/>
            <p:cNvSpPr>
              <a:spLocks noChangeShapeType="1"/>
            </p:cNvSpPr>
            <p:nvPr/>
          </p:nvSpPr>
          <p:spPr bwMode="auto">
            <a:xfrm>
              <a:off x="3743" y="2793"/>
              <a:ext cx="0" cy="6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59" name="Line 42"/>
            <p:cNvSpPr>
              <a:spLocks noChangeShapeType="1"/>
            </p:cNvSpPr>
            <p:nvPr/>
          </p:nvSpPr>
          <p:spPr bwMode="auto">
            <a:xfrm>
              <a:off x="4510" y="2793"/>
              <a:ext cx="0" cy="6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60" name="Line 43"/>
            <p:cNvSpPr>
              <a:spLocks noChangeShapeType="1"/>
            </p:cNvSpPr>
            <p:nvPr/>
          </p:nvSpPr>
          <p:spPr bwMode="auto">
            <a:xfrm>
              <a:off x="5254" y="2793"/>
              <a:ext cx="0" cy="6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grpSp>
      <p:sp>
        <p:nvSpPr>
          <p:cNvPr id="3" name="Freeform 2"/>
          <p:cNvSpPr/>
          <p:nvPr/>
        </p:nvSpPr>
        <p:spPr>
          <a:xfrm>
            <a:off x="3459480" y="2667000"/>
            <a:ext cx="5276850" cy="1661160"/>
          </a:xfrm>
          <a:custGeom>
            <a:avLst/>
            <a:gdLst>
              <a:gd name="connsiteX0" fmla="*/ 0 w 5276850"/>
              <a:gd name="connsiteY0" fmla="*/ 1661160 h 1661160"/>
              <a:gd name="connsiteX1" fmla="*/ 106680 w 5276850"/>
              <a:gd name="connsiteY1" fmla="*/ 1638300 h 1661160"/>
              <a:gd name="connsiteX2" fmla="*/ 270510 w 5276850"/>
              <a:gd name="connsiteY2" fmla="*/ 1604010 h 1661160"/>
              <a:gd name="connsiteX3" fmla="*/ 304800 w 5276850"/>
              <a:gd name="connsiteY3" fmla="*/ 1596390 h 1661160"/>
              <a:gd name="connsiteX4" fmla="*/ 369570 w 5276850"/>
              <a:gd name="connsiteY4" fmla="*/ 1588770 h 1661160"/>
              <a:gd name="connsiteX5" fmla="*/ 457200 w 5276850"/>
              <a:gd name="connsiteY5" fmla="*/ 1569720 h 1661160"/>
              <a:gd name="connsiteX6" fmla="*/ 598170 w 5276850"/>
              <a:gd name="connsiteY6" fmla="*/ 1539240 h 1661160"/>
              <a:gd name="connsiteX7" fmla="*/ 704850 w 5276850"/>
              <a:gd name="connsiteY7" fmla="*/ 1524000 h 1661160"/>
              <a:gd name="connsiteX8" fmla="*/ 792480 w 5276850"/>
              <a:gd name="connsiteY8" fmla="*/ 1493520 h 1661160"/>
              <a:gd name="connsiteX9" fmla="*/ 864870 w 5276850"/>
              <a:gd name="connsiteY9" fmla="*/ 1489710 h 1661160"/>
              <a:gd name="connsiteX10" fmla="*/ 922020 w 5276850"/>
              <a:gd name="connsiteY10" fmla="*/ 1474470 h 1661160"/>
              <a:gd name="connsiteX11" fmla="*/ 994410 w 5276850"/>
              <a:gd name="connsiteY11" fmla="*/ 1466850 h 1661160"/>
              <a:gd name="connsiteX12" fmla="*/ 1043940 w 5276850"/>
              <a:gd name="connsiteY12" fmla="*/ 1466850 h 1661160"/>
              <a:gd name="connsiteX13" fmla="*/ 1169670 w 5276850"/>
              <a:gd name="connsiteY13" fmla="*/ 1455420 h 1661160"/>
              <a:gd name="connsiteX14" fmla="*/ 1223010 w 5276850"/>
              <a:gd name="connsiteY14" fmla="*/ 1440180 h 1661160"/>
              <a:gd name="connsiteX15" fmla="*/ 1322070 w 5276850"/>
              <a:gd name="connsiteY15" fmla="*/ 1424940 h 1661160"/>
              <a:gd name="connsiteX16" fmla="*/ 1417320 w 5276850"/>
              <a:gd name="connsiteY16" fmla="*/ 1409700 h 1661160"/>
              <a:gd name="connsiteX17" fmla="*/ 1466850 w 5276850"/>
              <a:gd name="connsiteY17" fmla="*/ 1398270 h 1661160"/>
              <a:gd name="connsiteX18" fmla="*/ 1516380 w 5276850"/>
              <a:gd name="connsiteY18" fmla="*/ 1383030 h 1661160"/>
              <a:gd name="connsiteX19" fmla="*/ 1619250 w 5276850"/>
              <a:gd name="connsiteY19" fmla="*/ 1360170 h 1661160"/>
              <a:gd name="connsiteX20" fmla="*/ 1748790 w 5276850"/>
              <a:gd name="connsiteY20" fmla="*/ 1352550 h 1661160"/>
              <a:gd name="connsiteX21" fmla="*/ 1840230 w 5276850"/>
              <a:gd name="connsiteY21" fmla="*/ 1341120 h 1661160"/>
              <a:gd name="connsiteX22" fmla="*/ 1924050 w 5276850"/>
              <a:gd name="connsiteY22" fmla="*/ 1341120 h 1661160"/>
              <a:gd name="connsiteX23" fmla="*/ 2015490 w 5276850"/>
              <a:gd name="connsiteY23" fmla="*/ 1333500 h 1661160"/>
              <a:gd name="connsiteX24" fmla="*/ 2065020 w 5276850"/>
              <a:gd name="connsiteY24" fmla="*/ 1322070 h 1661160"/>
              <a:gd name="connsiteX25" fmla="*/ 2137410 w 5276850"/>
              <a:gd name="connsiteY25" fmla="*/ 1306830 h 1661160"/>
              <a:gd name="connsiteX26" fmla="*/ 2236470 w 5276850"/>
              <a:gd name="connsiteY26" fmla="*/ 1306830 h 1661160"/>
              <a:gd name="connsiteX27" fmla="*/ 2308860 w 5276850"/>
              <a:gd name="connsiteY27" fmla="*/ 1299210 h 1661160"/>
              <a:gd name="connsiteX28" fmla="*/ 2411730 w 5276850"/>
              <a:gd name="connsiteY28" fmla="*/ 1280160 h 1661160"/>
              <a:gd name="connsiteX29" fmla="*/ 2495550 w 5276850"/>
              <a:gd name="connsiteY29" fmla="*/ 1280160 h 1661160"/>
              <a:gd name="connsiteX30" fmla="*/ 2632710 w 5276850"/>
              <a:gd name="connsiteY30" fmla="*/ 1253490 h 1661160"/>
              <a:gd name="connsiteX31" fmla="*/ 2766060 w 5276850"/>
              <a:gd name="connsiteY31" fmla="*/ 1234440 h 1661160"/>
              <a:gd name="connsiteX32" fmla="*/ 2868930 w 5276850"/>
              <a:gd name="connsiteY32" fmla="*/ 1215390 h 1661160"/>
              <a:gd name="connsiteX33" fmla="*/ 3013710 w 5276850"/>
              <a:gd name="connsiteY33" fmla="*/ 1169670 h 1661160"/>
              <a:gd name="connsiteX34" fmla="*/ 3048000 w 5276850"/>
              <a:gd name="connsiteY34" fmla="*/ 1162050 h 1661160"/>
              <a:gd name="connsiteX35" fmla="*/ 3120390 w 5276850"/>
              <a:gd name="connsiteY35" fmla="*/ 1131570 h 1661160"/>
              <a:gd name="connsiteX36" fmla="*/ 3158490 w 5276850"/>
              <a:gd name="connsiteY36" fmla="*/ 1131570 h 1661160"/>
              <a:gd name="connsiteX37" fmla="*/ 3230880 w 5276850"/>
              <a:gd name="connsiteY37" fmla="*/ 1112520 h 1661160"/>
              <a:gd name="connsiteX38" fmla="*/ 3322320 w 5276850"/>
              <a:gd name="connsiteY38" fmla="*/ 1074420 h 1661160"/>
              <a:gd name="connsiteX39" fmla="*/ 3448050 w 5276850"/>
              <a:gd name="connsiteY39" fmla="*/ 1009650 h 1661160"/>
              <a:gd name="connsiteX40" fmla="*/ 3726180 w 5276850"/>
              <a:gd name="connsiteY40" fmla="*/ 876300 h 1661160"/>
              <a:gd name="connsiteX41" fmla="*/ 3912870 w 5276850"/>
              <a:gd name="connsiteY41" fmla="*/ 784860 h 1661160"/>
              <a:gd name="connsiteX42" fmla="*/ 4141470 w 5276850"/>
              <a:gd name="connsiteY42" fmla="*/ 662940 h 1661160"/>
              <a:gd name="connsiteX43" fmla="*/ 4419600 w 5276850"/>
              <a:gd name="connsiteY43" fmla="*/ 495300 h 1661160"/>
              <a:gd name="connsiteX44" fmla="*/ 4594860 w 5276850"/>
              <a:gd name="connsiteY44" fmla="*/ 392430 h 1661160"/>
              <a:gd name="connsiteX45" fmla="*/ 4796790 w 5276850"/>
              <a:gd name="connsiteY45" fmla="*/ 259080 h 1661160"/>
              <a:gd name="connsiteX46" fmla="*/ 5033010 w 5276850"/>
              <a:gd name="connsiteY46" fmla="*/ 137160 h 1661160"/>
              <a:gd name="connsiteX47" fmla="*/ 5208270 w 5276850"/>
              <a:gd name="connsiteY47" fmla="*/ 41910 h 1661160"/>
              <a:gd name="connsiteX48" fmla="*/ 5276850 w 5276850"/>
              <a:gd name="connsiteY48" fmla="*/ 0 h 1661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276850" h="1661160">
                <a:moveTo>
                  <a:pt x="0" y="1661160"/>
                </a:moveTo>
                <a:lnTo>
                  <a:pt x="106680" y="1638300"/>
                </a:lnTo>
                <a:lnTo>
                  <a:pt x="270510" y="1604010"/>
                </a:lnTo>
                <a:lnTo>
                  <a:pt x="304800" y="1596390"/>
                </a:lnTo>
                <a:lnTo>
                  <a:pt x="369570" y="1588770"/>
                </a:lnTo>
                <a:lnTo>
                  <a:pt x="457200" y="1569720"/>
                </a:lnTo>
                <a:lnTo>
                  <a:pt x="598170" y="1539240"/>
                </a:lnTo>
                <a:lnTo>
                  <a:pt x="704850" y="1524000"/>
                </a:lnTo>
                <a:lnTo>
                  <a:pt x="792480" y="1493520"/>
                </a:lnTo>
                <a:lnTo>
                  <a:pt x="864870" y="1489710"/>
                </a:lnTo>
                <a:lnTo>
                  <a:pt x="922020" y="1474470"/>
                </a:lnTo>
                <a:lnTo>
                  <a:pt x="994410" y="1466850"/>
                </a:lnTo>
                <a:lnTo>
                  <a:pt x="1043940" y="1466850"/>
                </a:lnTo>
                <a:lnTo>
                  <a:pt x="1169670" y="1455420"/>
                </a:lnTo>
                <a:lnTo>
                  <a:pt x="1223010" y="1440180"/>
                </a:lnTo>
                <a:lnTo>
                  <a:pt x="1322070" y="1424940"/>
                </a:lnTo>
                <a:lnTo>
                  <a:pt x="1417320" y="1409700"/>
                </a:lnTo>
                <a:lnTo>
                  <a:pt x="1466850" y="1398270"/>
                </a:lnTo>
                <a:lnTo>
                  <a:pt x="1516380" y="1383030"/>
                </a:lnTo>
                <a:lnTo>
                  <a:pt x="1619250" y="1360170"/>
                </a:lnTo>
                <a:lnTo>
                  <a:pt x="1748790" y="1352550"/>
                </a:lnTo>
                <a:lnTo>
                  <a:pt x="1840230" y="1341120"/>
                </a:lnTo>
                <a:lnTo>
                  <a:pt x="1924050" y="1341120"/>
                </a:lnTo>
                <a:lnTo>
                  <a:pt x="2015490" y="1333500"/>
                </a:lnTo>
                <a:lnTo>
                  <a:pt x="2065020" y="1322070"/>
                </a:lnTo>
                <a:lnTo>
                  <a:pt x="2137410" y="1306830"/>
                </a:lnTo>
                <a:lnTo>
                  <a:pt x="2236470" y="1306830"/>
                </a:lnTo>
                <a:lnTo>
                  <a:pt x="2308860" y="1299210"/>
                </a:lnTo>
                <a:lnTo>
                  <a:pt x="2411730" y="1280160"/>
                </a:lnTo>
                <a:lnTo>
                  <a:pt x="2495550" y="1280160"/>
                </a:lnTo>
                <a:lnTo>
                  <a:pt x="2632710" y="1253490"/>
                </a:lnTo>
                <a:lnTo>
                  <a:pt x="2766060" y="1234440"/>
                </a:lnTo>
                <a:lnTo>
                  <a:pt x="2868930" y="1215390"/>
                </a:lnTo>
                <a:lnTo>
                  <a:pt x="3013710" y="1169670"/>
                </a:lnTo>
                <a:lnTo>
                  <a:pt x="3048000" y="1162050"/>
                </a:lnTo>
                <a:lnTo>
                  <a:pt x="3120390" y="1131570"/>
                </a:lnTo>
                <a:lnTo>
                  <a:pt x="3158490" y="1131570"/>
                </a:lnTo>
                <a:lnTo>
                  <a:pt x="3230880" y="1112520"/>
                </a:lnTo>
                <a:lnTo>
                  <a:pt x="3322320" y="1074420"/>
                </a:lnTo>
                <a:lnTo>
                  <a:pt x="3448050" y="1009650"/>
                </a:lnTo>
                <a:lnTo>
                  <a:pt x="3726180" y="876300"/>
                </a:lnTo>
                <a:lnTo>
                  <a:pt x="3912870" y="784860"/>
                </a:lnTo>
                <a:lnTo>
                  <a:pt x="4141470" y="662940"/>
                </a:lnTo>
                <a:lnTo>
                  <a:pt x="4419600" y="495300"/>
                </a:lnTo>
                <a:lnTo>
                  <a:pt x="4594860" y="392430"/>
                </a:lnTo>
                <a:lnTo>
                  <a:pt x="4796790" y="259080"/>
                </a:lnTo>
                <a:lnTo>
                  <a:pt x="5033010" y="137160"/>
                </a:lnTo>
                <a:lnTo>
                  <a:pt x="5208270" y="41910"/>
                </a:lnTo>
                <a:lnTo>
                  <a:pt x="5276850" y="0"/>
                </a:lnTo>
              </a:path>
            </a:pathLst>
          </a:cu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82432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977984" y="1562530"/>
            <a:ext cx="5967273" cy="4472552"/>
          </a:xfrm>
          <a:prstGeom prst="roundRect">
            <a:avLst>
              <a:gd name="adj" fmla="val 3590"/>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a:latin typeface="+mj-lt"/>
            </a:endParaRPr>
          </a:p>
        </p:txBody>
      </p:sp>
      <p:sp>
        <p:nvSpPr>
          <p:cNvPr id="267" name="Title 1"/>
          <p:cNvSpPr>
            <a:spLocks noGrp="1"/>
          </p:cNvSpPr>
          <p:nvPr>
            <p:ph type="title"/>
          </p:nvPr>
        </p:nvSpPr>
        <p:spPr>
          <a:xfrm>
            <a:off x="119569" y="106258"/>
            <a:ext cx="8904855" cy="964448"/>
          </a:xfrm>
        </p:spPr>
        <p:txBody>
          <a:bodyPr/>
          <a:lstStyle/>
          <a:p>
            <a:pPr>
              <a:lnSpc>
                <a:spcPts val="3500"/>
              </a:lnSpc>
            </a:pPr>
            <a:r>
              <a:rPr lang="en-US" dirty="0"/>
              <a:t>Coming Deficit Between Payroll Tax</a:t>
            </a:r>
            <a:br>
              <a:rPr lang="en-US" dirty="0"/>
            </a:br>
            <a:r>
              <a:rPr lang="en-US" dirty="0"/>
              <a:t>Revenues and Benefit Expenditures</a:t>
            </a:r>
          </a:p>
        </p:txBody>
      </p:sp>
      <p:sp>
        <p:nvSpPr>
          <p:cNvPr id="41" name="Text Box 10"/>
          <p:cNvSpPr txBox="1">
            <a:spLocks noChangeArrowheads="1"/>
          </p:cNvSpPr>
          <p:nvPr/>
        </p:nvSpPr>
        <p:spPr bwMode="auto">
          <a:xfrm>
            <a:off x="36537" y="2312485"/>
            <a:ext cx="2941447" cy="2535566"/>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ts val="900"/>
              </a:spcBef>
              <a:buFontTx/>
              <a:buChar char="•"/>
            </a:pPr>
            <a:r>
              <a:rPr lang="en-US" sz="2200" dirty="0" smtClean="0">
                <a:latin typeface="+mj-lt"/>
                <a:cs typeface="Times New Roman" pitchFamily="18" charset="0"/>
              </a:rPr>
              <a:t>Given current payroll taxes and retirement levels, the Social Security system will run larger and larger deficits during the 2015-2030 period </a:t>
            </a:r>
            <a:br>
              <a:rPr lang="en-US" sz="2200" dirty="0" smtClean="0">
                <a:latin typeface="+mj-lt"/>
                <a:cs typeface="Times New Roman" pitchFamily="18" charset="0"/>
              </a:rPr>
            </a:br>
            <a:r>
              <a:rPr lang="en-US" sz="2200" dirty="0" smtClean="0">
                <a:latin typeface="+mj-lt"/>
                <a:cs typeface="Times New Roman" pitchFamily="18" charset="0"/>
              </a:rPr>
              <a:t>and beyond.</a:t>
            </a:r>
            <a:endParaRPr lang="en-US" sz="2200" dirty="0">
              <a:latin typeface="+mj-lt"/>
              <a:cs typeface="Times New Roman" pitchFamily="18" charset="0"/>
            </a:endParaRPr>
          </a:p>
        </p:txBody>
      </p:sp>
      <p:grpSp>
        <p:nvGrpSpPr>
          <p:cNvPr id="73" name="Group 72"/>
          <p:cNvGrpSpPr/>
          <p:nvPr/>
        </p:nvGrpSpPr>
        <p:grpSpPr>
          <a:xfrm>
            <a:off x="3503130" y="4240146"/>
            <a:ext cx="1727860" cy="1134094"/>
            <a:chOff x="3503130" y="4240146"/>
            <a:chExt cx="1727860" cy="1134094"/>
          </a:xfrm>
        </p:grpSpPr>
        <p:sp>
          <p:nvSpPr>
            <p:cNvPr id="74" name="Freeform 73"/>
            <p:cNvSpPr/>
            <p:nvPr/>
          </p:nvSpPr>
          <p:spPr>
            <a:xfrm>
              <a:off x="3503130" y="4240146"/>
              <a:ext cx="1727860" cy="1134094"/>
            </a:xfrm>
            <a:custGeom>
              <a:avLst/>
              <a:gdLst>
                <a:gd name="connsiteX0" fmla="*/ 0 w 1727860"/>
                <a:gd name="connsiteY0" fmla="*/ 279071 h 1134094"/>
                <a:gd name="connsiteX1" fmla="*/ 0 w 1727860"/>
                <a:gd name="connsiteY1" fmla="*/ 575954 h 1134094"/>
                <a:gd name="connsiteX2" fmla="*/ 124691 w 1727860"/>
                <a:gd name="connsiteY2" fmla="*/ 635330 h 1134094"/>
                <a:gd name="connsiteX3" fmla="*/ 219694 w 1727860"/>
                <a:gd name="connsiteY3" fmla="*/ 605642 h 1134094"/>
                <a:gd name="connsiteX4" fmla="*/ 308759 w 1727860"/>
                <a:gd name="connsiteY4" fmla="*/ 647206 h 1134094"/>
                <a:gd name="connsiteX5" fmla="*/ 445325 w 1727860"/>
                <a:gd name="connsiteY5" fmla="*/ 783772 h 1134094"/>
                <a:gd name="connsiteX6" fmla="*/ 581891 w 1727860"/>
                <a:gd name="connsiteY6" fmla="*/ 991590 h 1134094"/>
                <a:gd name="connsiteX7" fmla="*/ 641268 w 1727860"/>
                <a:gd name="connsiteY7" fmla="*/ 1086593 h 1134094"/>
                <a:gd name="connsiteX8" fmla="*/ 760021 w 1727860"/>
                <a:gd name="connsiteY8" fmla="*/ 1134094 h 1134094"/>
                <a:gd name="connsiteX9" fmla="*/ 872837 w 1727860"/>
                <a:gd name="connsiteY9" fmla="*/ 1050967 h 1134094"/>
                <a:gd name="connsiteX10" fmla="*/ 1021278 w 1727860"/>
                <a:gd name="connsiteY10" fmla="*/ 896587 h 1134094"/>
                <a:gd name="connsiteX11" fmla="*/ 1116281 w 1727860"/>
                <a:gd name="connsiteY11" fmla="*/ 860961 h 1134094"/>
                <a:gd name="connsiteX12" fmla="*/ 1205346 w 1727860"/>
                <a:gd name="connsiteY12" fmla="*/ 860961 h 1134094"/>
                <a:gd name="connsiteX13" fmla="*/ 1270660 w 1727860"/>
                <a:gd name="connsiteY13" fmla="*/ 807522 h 1134094"/>
                <a:gd name="connsiteX14" fmla="*/ 1407226 w 1727860"/>
                <a:gd name="connsiteY14" fmla="*/ 860961 h 1134094"/>
                <a:gd name="connsiteX15" fmla="*/ 1620982 w 1727860"/>
                <a:gd name="connsiteY15" fmla="*/ 653143 h 1134094"/>
                <a:gd name="connsiteX16" fmla="*/ 1727860 w 1727860"/>
                <a:gd name="connsiteY16" fmla="*/ 0 h 1134094"/>
                <a:gd name="connsiteX17" fmla="*/ 1626920 w 1727860"/>
                <a:gd name="connsiteY17" fmla="*/ 148442 h 1134094"/>
                <a:gd name="connsiteX18" fmla="*/ 1490354 w 1727860"/>
                <a:gd name="connsiteY18" fmla="*/ 100941 h 1134094"/>
                <a:gd name="connsiteX19" fmla="*/ 1401289 w 1727860"/>
                <a:gd name="connsiteY19" fmla="*/ 136567 h 1134094"/>
                <a:gd name="connsiteX20" fmla="*/ 1300348 w 1727860"/>
                <a:gd name="connsiteY20" fmla="*/ 148442 h 1134094"/>
                <a:gd name="connsiteX21" fmla="*/ 1205346 w 1727860"/>
                <a:gd name="connsiteY21" fmla="*/ 255320 h 1134094"/>
                <a:gd name="connsiteX22" fmla="*/ 1074717 w 1727860"/>
                <a:gd name="connsiteY22" fmla="*/ 213756 h 1134094"/>
                <a:gd name="connsiteX23" fmla="*/ 967839 w 1727860"/>
                <a:gd name="connsiteY23" fmla="*/ 100941 h 1134094"/>
                <a:gd name="connsiteX24" fmla="*/ 819398 w 1727860"/>
                <a:gd name="connsiteY24" fmla="*/ 178130 h 1134094"/>
                <a:gd name="connsiteX25" fmla="*/ 647206 w 1727860"/>
                <a:gd name="connsiteY25" fmla="*/ 219694 h 1134094"/>
                <a:gd name="connsiteX26" fmla="*/ 552203 w 1727860"/>
                <a:gd name="connsiteY26" fmla="*/ 261258 h 1134094"/>
                <a:gd name="connsiteX27" fmla="*/ 439387 w 1727860"/>
                <a:gd name="connsiteY27" fmla="*/ 184068 h 1134094"/>
                <a:gd name="connsiteX28" fmla="*/ 243444 w 1727860"/>
                <a:gd name="connsiteY28" fmla="*/ 261258 h 1134094"/>
                <a:gd name="connsiteX29" fmla="*/ 112816 w 1727860"/>
                <a:gd name="connsiteY29" fmla="*/ 207819 h 1134094"/>
                <a:gd name="connsiteX30" fmla="*/ 0 w 1727860"/>
                <a:gd name="connsiteY30" fmla="*/ 279071 h 1134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727860" h="1134094">
                  <a:moveTo>
                    <a:pt x="0" y="279071"/>
                  </a:moveTo>
                  <a:lnTo>
                    <a:pt x="0" y="575954"/>
                  </a:lnTo>
                  <a:lnTo>
                    <a:pt x="124691" y="635330"/>
                  </a:lnTo>
                  <a:lnTo>
                    <a:pt x="219694" y="605642"/>
                  </a:lnTo>
                  <a:lnTo>
                    <a:pt x="308759" y="647206"/>
                  </a:lnTo>
                  <a:lnTo>
                    <a:pt x="445325" y="783772"/>
                  </a:lnTo>
                  <a:lnTo>
                    <a:pt x="581891" y="991590"/>
                  </a:lnTo>
                  <a:lnTo>
                    <a:pt x="641268" y="1086593"/>
                  </a:lnTo>
                  <a:lnTo>
                    <a:pt x="760021" y="1134094"/>
                  </a:lnTo>
                  <a:lnTo>
                    <a:pt x="872837" y="1050967"/>
                  </a:lnTo>
                  <a:lnTo>
                    <a:pt x="1021278" y="896587"/>
                  </a:lnTo>
                  <a:lnTo>
                    <a:pt x="1116281" y="860961"/>
                  </a:lnTo>
                  <a:lnTo>
                    <a:pt x="1205346" y="860961"/>
                  </a:lnTo>
                  <a:lnTo>
                    <a:pt x="1270660" y="807522"/>
                  </a:lnTo>
                  <a:lnTo>
                    <a:pt x="1407226" y="860961"/>
                  </a:lnTo>
                  <a:lnTo>
                    <a:pt x="1620982" y="653143"/>
                  </a:lnTo>
                  <a:lnTo>
                    <a:pt x="1727860" y="0"/>
                  </a:lnTo>
                  <a:lnTo>
                    <a:pt x="1626920" y="148442"/>
                  </a:lnTo>
                  <a:lnTo>
                    <a:pt x="1490354" y="100941"/>
                  </a:lnTo>
                  <a:lnTo>
                    <a:pt x="1401289" y="136567"/>
                  </a:lnTo>
                  <a:lnTo>
                    <a:pt x="1300348" y="148442"/>
                  </a:lnTo>
                  <a:lnTo>
                    <a:pt x="1205346" y="255320"/>
                  </a:lnTo>
                  <a:lnTo>
                    <a:pt x="1074717" y="213756"/>
                  </a:lnTo>
                  <a:lnTo>
                    <a:pt x="967839" y="100941"/>
                  </a:lnTo>
                  <a:lnTo>
                    <a:pt x="819398" y="178130"/>
                  </a:lnTo>
                  <a:lnTo>
                    <a:pt x="647206" y="219694"/>
                  </a:lnTo>
                  <a:lnTo>
                    <a:pt x="552203" y="261258"/>
                  </a:lnTo>
                  <a:lnTo>
                    <a:pt x="439387" y="184068"/>
                  </a:lnTo>
                  <a:lnTo>
                    <a:pt x="243444" y="261258"/>
                  </a:lnTo>
                  <a:lnTo>
                    <a:pt x="112816" y="207819"/>
                  </a:lnTo>
                  <a:lnTo>
                    <a:pt x="0" y="279071"/>
                  </a:lnTo>
                  <a:close/>
                </a:path>
              </a:pathLst>
            </a:custGeom>
            <a:solidFill>
              <a:schemeClr val="accent3">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latin typeface="+mj-lt"/>
              </a:endParaRPr>
            </a:p>
          </p:txBody>
        </p:sp>
        <p:sp>
          <p:nvSpPr>
            <p:cNvPr id="80" name="Rectangle 210"/>
            <p:cNvSpPr>
              <a:spLocks noChangeArrowheads="1"/>
            </p:cNvSpPr>
            <p:nvPr/>
          </p:nvSpPr>
          <p:spPr bwMode="auto">
            <a:xfrm>
              <a:off x="3762346" y="4546001"/>
              <a:ext cx="1357744" cy="308226"/>
            </a:xfrm>
            <a:prstGeom prst="rect">
              <a:avLst/>
            </a:prstGeom>
            <a:noFill/>
            <a:ln w="9525">
              <a:noFill/>
              <a:miter lim="800000"/>
              <a:headEnd/>
              <a:tailEnd/>
            </a:ln>
          </p:spPr>
          <p:txBody>
            <a:bodyPr wrap="none" lIns="0" tIns="0" rIns="0" bIns="0">
              <a:prstTxWarp prst="textNoShape">
                <a:avLst/>
              </a:prstTxWarp>
              <a:spAutoFit/>
            </a:bodyPr>
            <a:lstStyle/>
            <a:p>
              <a:pPr>
                <a:lnSpc>
                  <a:spcPts val="1200"/>
                </a:lnSpc>
              </a:pPr>
              <a:r>
                <a:rPr kumimoji="0" lang="en-US" sz="1150" b="1" i="1" dirty="0" smtClean="0">
                  <a:latin typeface="+mj-lt"/>
                  <a:cs typeface="Times New Roman" pitchFamily="18" charset="0"/>
                </a:rPr>
                <a:t>Operating surpluses</a:t>
              </a:r>
            </a:p>
            <a:p>
              <a:pPr>
                <a:lnSpc>
                  <a:spcPts val="1200"/>
                </a:lnSpc>
              </a:pPr>
              <a:r>
                <a:rPr lang="en-US" sz="1150" b="1" i="1" dirty="0" smtClean="0">
                  <a:latin typeface="+mj-lt"/>
                  <a:cs typeface="Times New Roman" pitchFamily="18" charset="0"/>
                </a:rPr>
                <a:t>build trust fund assets</a:t>
              </a:r>
              <a:endParaRPr kumimoji="0" lang="en-US" sz="1150" b="1" i="1" dirty="0">
                <a:latin typeface="+mj-lt"/>
                <a:cs typeface="Times New Roman" pitchFamily="18" charset="0"/>
              </a:endParaRPr>
            </a:p>
          </p:txBody>
        </p:sp>
      </p:grpSp>
      <p:grpSp>
        <p:nvGrpSpPr>
          <p:cNvPr id="81" name="Group 80"/>
          <p:cNvGrpSpPr/>
          <p:nvPr/>
        </p:nvGrpSpPr>
        <p:grpSpPr>
          <a:xfrm>
            <a:off x="5243716" y="2665194"/>
            <a:ext cx="3397581" cy="1846135"/>
            <a:chOff x="5243716" y="2665194"/>
            <a:chExt cx="3397581" cy="1846135"/>
          </a:xfrm>
        </p:grpSpPr>
        <p:sp>
          <p:nvSpPr>
            <p:cNvPr id="82" name="Freeform 81"/>
            <p:cNvSpPr/>
            <p:nvPr/>
          </p:nvSpPr>
          <p:spPr>
            <a:xfrm>
              <a:off x="5243716" y="2665194"/>
              <a:ext cx="3397581" cy="1846135"/>
            </a:xfrm>
            <a:custGeom>
              <a:avLst/>
              <a:gdLst>
                <a:gd name="connsiteX0" fmla="*/ 0 w 3397581"/>
                <a:gd name="connsiteY0" fmla="*/ 1607784 h 1846135"/>
                <a:gd name="connsiteX1" fmla="*/ 104007 w 3397581"/>
                <a:gd name="connsiteY1" fmla="*/ 1477775 h 1846135"/>
                <a:gd name="connsiteX2" fmla="*/ 221016 w 3397581"/>
                <a:gd name="connsiteY2" fmla="*/ 1438772 h 1846135"/>
                <a:gd name="connsiteX3" fmla="*/ 346692 w 3397581"/>
                <a:gd name="connsiteY3" fmla="*/ 1304429 h 1846135"/>
                <a:gd name="connsiteX4" fmla="*/ 554707 w 3397581"/>
                <a:gd name="connsiteY4" fmla="*/ 1204755 h 1846135"/>
                <a:gd name="connsiteX5" fmla="*/ 814726 w 3397581"/>
                <a:gd name="connsiteY5" fmla="*/ 1274093 h 1846135"/>
                <a:gd name="connsiteX6" fmla="*/ 996739 w 3397581"/>
                <a:gd name="connsiteY6" fmla="*/ 1269760 h 1846135"/>
                <a:gd name="connsiteX7" fmla="*/ 1334764 w 3397581"/>
                <a:gd name="connsiteY7" fmla="*/ 1027075 h 1846135"/>
                <a:gd name="connsiteX8" fmla="*/ 1633785 w 3397581"/>
                <a:gd name="connsiteY8" fmla="*/ 758389 h 1846135"/>
                <a:gd name="connsiteX9" fmla="*/ 1737793 w 3397581"/>
                <a:gd name="connsiteY9" fmla="*/ 632713 h 1846135"/>
                <a:gd name="connsiteX10" fmla="*/ 2119154 w 3397581"/>
                <a:gd name="connsiteY10" fmla="*/ 351026 h 1846135"/>
                <a:gd name="connsiteX11" fmla="*/ 2288166 w 3397581"/>
                <a:gd name="connsiteY11" fmla="*/ 208015 h 1846135"/>
                <a:gd name="connsiteX12" fmla="*/ 2847207 w 3397581"/>
                <a:gd name="connsiteY12" fmla="*/ 8668 h 1846135"/>
                <a:gd name="connsiteX13" fmla="*/ 3397581 w 3397581"/>
                <a:gd name="connsiteY13" fmla="*/ 0 h 1846135"/>
                <a:gd name="connsiteX14" fmla="*/ 3397581 w 3397581"/>
                <a:gd name="connsiteY14" fmla="*/ 1564448 h 1846135"/>
                <a:gd name="connsiteX15" fmla="*/ 3167897 w 3397581"/>
                <a:gd name="connsiteY15" fmla="*/ 1581782 h 1846135"/>
                <a:gd name="connsiteX16" fmla="*/ 2656527 w 3397581"/>
                <a:gd name="connsiteY16" fmla="*/ 1568781 h 1846135"/>
                <a:gd name="connsiteX17" fmla="*/ 1950142 w 3397581"/>
                <a:gd name="connsiteY17" fmla="*/ 1594783 h 1846135"/>
                <a:gd name="connsiteX18" fmla="*/ 1759461 w 3397581"/>
                <a:gd name="connsiteY18" fmla="*/ 1594783 h 1846135"/>
                <a:gd name="connsiteX19" fmla="*/ 1646786 w 3397581"/>
                <a:gd name="connsiteY19" fmla="*/ 1633786 h 1846135"/>
                <a:gd name="connsiteX20" fmla="*/ 1456106 w 3397581"/>
                <a:gd name="connsiteY20" fmla="*/ 1620785 h 1846135"/>
                <a:gd name="connsiteX21" fmla="*/ 823393 w 3397581"/>
                <a:gd name="connsiteY21" fmla="*/ 1685790 h 1846135"/>
                <a:gd name="connsiteX22" fmla="*/ 559040 w 3397581"/>
                <a:gd name="connsiteY22" fmla="*/ 1690124 h 1846135"/>
                <a:gd name="connsiteX23" fmla="*/ 455033 w 3397581"/>
                <a:gd name="connsiteY23" fmla="*/ 1759462 h 1846135"/>
                <a:gd name="connsiteX24" fmla="*/ 325023 w 3397581"/>
                <a:gd name="connsiteY24" fmla="*/ 1703124 h 1846135"/>
                <a:gd name="connsiteX25" fmla="*/ 273020 w 3397581"/>
                <a:gd name="connsiteY25" fmla="*/ 1763796 h 1846135"/>
                <a:gd name="connsiteX26" fmla="*/ 130009 w 3397581"/>
                <a:gd name="connsiteY26" fmla="*/ 1846135 h 1846135"/>
                <a:gd name="connsiteX27" fmla="*/ 0 w 3397581"/>
                <a:gd name="connsiteY27" fmla="*/ 1607784 h 1846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397581" h="1846135">
                  <a:moveTo>
                    <a:pt x="0" y="1607784"/>
                  </a:moveTo>
                  <a:lnTo>
                    <a:pt x="104007" y="1477775"/>
                  </a:lnTo>
                  <a:lnTo>
                    <a:pt x="221016" y="1438772"/>
                  </a:lnTo>
                  <a:lnTo>
                    <a:pt x="346692" y="1304429"/>
                  </a:lnTo>
                  <a:lnTo>
                    <a:pt x="554707" y="1204755"/>
                  </a:lnTo>
                  <a:lnTo>
                    <a:pt x="814726" y="1274093"/>
                  </a:lnTo>
                  <a:lnTo>
                    <a:pt x="996739" y="1269760"/>
                  </a:lnTo>
                  <a:lnTo>
                    <a:pt x="1334764" y="1027075"/>
                  </a:lnTo>
                  <a:lnTo>
                    <a:pt x="1633785" y="758389"/>
                  </a:lnTo>
                  <a:lnTo>
                    <a:pt x="1737793" y="632713"/>
                  </a:lnTo>
                  <a:lnTo>
                    <a:pt x="2119154" y="351026"/>
                  </a:lnTo>
                  <a:lnTo>
                    <a:pt x="2288166" y="208015"/>
                  </a:lnTo>
                  <a:lnTo>
                    <a:pt x="2847207" y="8668"/>
                  </a:lnTo>
                  <a:lnTo>
                    <a:pt x="3397581" y="0"/>
                  </a:lnTo>
                  <a:lnTo>
                    <a:pt x="3397581" y="1564448"/>
                  </a:lnTo>
                  <a:lnTo>
                    <a:pt x="3167897" y="1581782"/>
                  </a:lnTo>
                  <a:lnTo>
                    <a:pt x="2656527" y="1568781"/>
                  </a:lnTo>
                  <a:lnTo>
                    <a:pt x="1950142" y="1594783"/>
                  </a:lnTo>
                  <a:lnTo>
                    <a:pt x="1759461" y="1594783"/>
                  </a:lnTo>
                  <a:lnTo>
                    <a:pt x="1646786" y="1633786"/>
                  </a:lnTo>
                  <a:lnTo>
                    <a:pt x="1456106" y="1620785"/>
                  </a:lnTo>
                  <a:lnTo>
                    <a:pt x="823393" y="1685790"/>
                  </a:lnTo>
                  <a:lnTo>
                    <a:pt x="559040" y="1690124"/>
                  </a:lnTo>
                  <a:lnTo>
                    <a:pt x="455033" y="1759462"/>
                  </a:lnTo>
                  <a:lnTo>
                    <a:pt x="325023" y="1703124"/>
                  </a:lnTo>
                  <a:lnTo>
                    <a:pt x="273020" y="1763796"/>
                  </a:lnTo>
                  <a:lnTo>
                    <a:pt x="130009" y="1846135"/>
                  </a:lnTo>
                  <a:lnTo>
                    <a:pt x="0" y="1607784"/>
                  </a:lnTo>
                  <a:close/>
                </a:path>
              </a:pathLst>
            </a:custGeom>
            <a:solidFill>
              <a:srgbClr val="FFCC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ectangle 210"/>
            <p:cNvSpPr>
              <a:spLocks noChangeArrowheads="1"/>
            </p:cNvSpPr>
            <p:nvPr/>
          </p:nvSpPr>
          <p:spPr bwMode="auto">
            <a:xfrm>
              <a:off x="6942506" y="3468777"/>
              <a:ext cx="1510029" cy="307777"/>
            </a:xfrm>
            <a:prstGeom prst="rect">
              <a:avLst/>
            </a:prstGeom>
            <a:noFill/>
            <a:ln w="9525">
              <a:noFill/>
              <a:miter lim="800000"/>
              <a:headEnd/>
              <a:tailEnd/>
            </a:ln>
          </p:spPr>
          <p:txBody>
            <a:bodyPr wrap="none" lIns="0" tIns="0" rIns="0" bIns="0">
              <a:prstTxWarp prst="textNoShape">
                <a:avLst/>
              </a:prstTxWarp>
              <a:spAutoFit/>
            </a:bodyPr>
            <a:lstStyle/>
            <a:p>
              <a:pPr>
                <a:lnSpc>
                  <a:spcPts val="1200"/>
                </a:lnSpc>
              </a:pPr>
              <a:r>
                <a:rPr kumimoji="0" lang="en-US" sz="1150" b="1" i="1" dirty="0" smtClean="0">
                  <a:latin typeface="+mj-lt"/>
                  <a:cs typeface="Times New Roman" pitchFamily="18" charset="0"/>
                </a:rPr>
                <a:t>Operating deficits</a:t>
              </a:r>
            </a:p>
            <a:p>
              <a:pPr>
                <a:lnSpc>
                  <a:spcPts val="1200"/>
                </a:lnSpc>
              </a:pPr>
              <a:r>
                <a:rPr lang="en-US" sz="1150" b="1" i="1" dirty="0" smtClean="0">
                  <a:latin typeface="+mj-lt"/>
                  <a:cs typeface="Times New Roman" pitchFamily="18" charset="0"/>
                </a:rPr>
                <a:t>deplete trust fund assets</a:t>
              </a:r>
              <a:endParaRPr kumimoji="0" lang="en-US" sz="1150" b="1" i="1" dirty="0">
                <a:latin typeface="+mj-lt"/>
                <a:cs typeface="Times New Roman" pitchFamily="18" charset="0"/>
              </a:endParaRPr>
            </a:p>
          </p:txBody>
        </p:sp>
      </p:grpSp>
      <p:sp>
        <p:nvSpPr>
          <p:cNvPr id="84" name="Freeform 83"/>
          <p:cNvSpPr/>
          <p:nvPr/>
        </p:nvSpPr>
        <p:spPr>
          <a:xfrm>
            <a:off x="3505922" y="2665194"/>
            <a:ext cx="5131041" cy="2704197"/>
          </a:xfrm>
          <a:custGeom>
            <a:avLst/>
            <a:gdLst>
              <a:gd name="connsiteX0" fmla="*/ 0 w 5131041"/>
              <a:gd name="connsiteY0" fmla="*/ 2158158 h 2704197"/>
              <a:gd name="connsiteX1" fmla="*/ 91007 w 5131041"/>
              <a:gd name="connsiteY1" fmla="*/ 2205828 h 2704197"/>
              <a:gd name="connsiteX2" fmla="*/ 190681 w 5131041"/>
              <a:gd name="connsiteY2" fmla="*/ 2179826 h 2704197"/>
              <a:gd name="connsiteX3" fmla="*/ 299022 w 5131041"/>
              <a:gd name="connsiteY3" fmla="*/ 2227496 h 2704197"/>
              <a:gd name="connsiteX4" fmla="*/ 420364 w 5131041"/>
              <a:gd name="connsiteY4" fmla="*/ 2340171 h 2704197"/>
              <a:gd name="connsiteX5" fmla="*/ 524372 w 5131041"/>
              <a:gd name="connsiteY5" fmla="*/ 2504850 h 2704197"/>
              <a:gd name="connsiteX6" fmla="*/ 637047 w 5131041"/>
              <a:gd name="connsiteY6" fmla="*/ 2652194 h 2704197"/>
              <a:gd name="connsiteX7" fmla="*/ 745388 w 5131041"/>
              <a:gd name="connsiteY7" fmla="*/ 2704197 h 2704197"/>
              <a:gd name="connsiteX8" fmla="*/ 862396 w 5131041"/>
              <a:gd name="connsiteY8" fmla="*/ 2643526 h 2704197"/>
              <a:gd name="connsiteX9" fmla="*/ 966404 w 5131041"/>
              <a:gd name="connsiteY9" fmla="*/ 2504850 h 2704197"/>
              <a:gd name="connsiteX10" fmla="*/ 1066078 w 5131041"/>
              <a:gd name="connsiteY10" fmla="*/ 2452846 h 2704197"/>
              <a:gd name="connsiteX11" fmla="*/ 1165752 w 5131041"/>
              <a:gd name="connsiteY11" fmla="*/ 2439845 h 2704197"/>
              <a:gd name="connsiteX12" fmla="*/ 1300095 w 5131041"/>
              <a:gd name="connsiteY12" fmla="*/ 2387841 h 2704197"/>
              <a:gd name="connsiteX13" fmla="*/ 1412770 w 5131041"/>
              <a:gd name="connsiteY13" fmla="*/ 2439845 h 2704197"/>
              <a:gd name="connsiteX14" fmla="*/ 1538446 w 5131041"/>
              <a:gd name="connsiteY14" fmla="*/ 2288167 h 2704197"/>
              <a:gd name="connsiteX15" fmla="*/ 1629452 w 5131041"/>
              <a:gd name="connsiteY15" fmla="*/ 2218829 h 2704197"/>
              <a:gd name="connsiteX16" fmla="*/ 1733460 w 5131041"/>
              <a:gd name="connsiteY16" fmla="*/ 1599117 h 2704197"/>
              <a:gd name="connsiteX17" fmla="*/ 1833134 w 5131041"/>
              <a:gd name="connsiteY17" fmla="*/ 1473441 h 2704197"/>
              <a:gd name="connsiteX18" fmla="*/ 1954476 w 5131041"/>
              <a:gd name="connsiteY18" fmla="*/ 1443106 h 2704197"/>
              <a:gd name="connsiteX19" fmla="*/ 2067151 w 5131041"/>
              <a:gd name="connsiteY19" fmla="*/ 1300095 h 2704197"/>
              <a:gd name="connsiteX20" fmla="*/ 2166825 w 5131041"/>
              <a:gd name="connsiteY20" fmla="*/ 1248091 h 2704197"/>
              <a:gd name="connsiteX21" fmla="*/ 2288167 w 5131041"/>
              <a:gd name="connsiteY21" fmla="*/ 1204755 h 2704197"/>
              <a:gd name="connsiteX22" fmla="*/ 2504850 w 5131041"/>
              <a:gd name="connsiteY22" fmla="*/ 1256759 h 2704197"/>
              <a:gd name="connsiteX23" fmla="*/ 2608857 w 5131041"/>
              <a:gd name="connsiteY23" fmla="*/ 1269760 h 2704197"/>
              <a:gd name="connsiteX24" fmla="*/ 2725866 w 5131041"/>
              <a:gd name="connsiteY24" fmla="*/ 1261092 h 2704197"/>
              <a:gd name="connsiteX25" fmla="*/ 2842874 w 5131041"/>
              <a:gd name="connsiteY25" fmla="*/ 1183087 h 2704197"/>
              <a:gd name="connsiteX26" fmla="*/ 2990218 w 5131041"/>
              <a:gd name="connsiteY26" fmla="*/ 1079079 h 2704197"/>
              <a:gd name="connsiteX27" fmla="*/ 3059557 w 5131041"/>
              <a:gd name="connsiteY27" fmla="*/ 1035742 h 2704197"/>
              <a:gd name="connsiteX28" fmla="*/ 3198233 w 5131041"/>
              <a:gd name="connsiteY28" fmla="*/ 897066 h 2704197"/>
              <a:gd name="connsiteX29" fmla="*/ 3315242 w 5131041"/>
              <a:gd name="connsiteY29" fmla="*/ 788724 h 2704197"/>
              <a:gd name="connsiteX30" fmla="*/ 3367246 w 5131041"/>
              <a:gd name="connsiteY30" fmla="*/ 745388 h 2704197"/>
              <a:gd name="connsiteX31" fmla="*/ 3471253 w 5131041"/>
              <a:gd name="connsiteY31" fmla="*/ 619712 h 2704197"/>
              <a:gd name="connsiteX32" fmla="*/ 3744273 w 5131041"/>
              <a:gd name="connsiteY32" fmla="*/ 420364 h 2704197"/>
              <a:gd name="connsiteX33" fmla="*/ 3856948 w 5131041"/>
              <a:gd name="connsiteY33" fmla="*/ 333691 h 2704197"/>
              <a:gd name="connsiteX34" fmla="*/ 4030294 w 5131041"/>
              <a:gd name="connsiteY34" fmla="*/ 199348 h 2704197"/>
              <a:gd name="connsiteX35" fmla="*/ 4372652 w 5131041"/>
              <a:gd name="connsiteY35" fmla="*/ 73672 h 2704197"/>
              <a:gd name="connsiteX36" fmla="*/ 4585001 w 5131041"/>
              <a:gd name="connsiteY36" fmla="*/ 0 h 2704197"/>
              <a:gd name="connsiteX37" fmla="*/ 5131041 w 5131041"/>
              <a:gd name="connsiteY37" fmla="*/ 4334 h 2704197"/>
              <a:gd name="connsiteX38" fmla="*/ 5126707 w 5131041"/>
              <a:gd name="connsiteY38" fmla="*/ 0 h 270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131041" h="2704197">
                <a:moveTo>
                  <a:pt x="0" y="2158158"/>
                </a:moveTo>
                <a:lnTo>
                  <a:pt x="91007" y="2205828"/>
                </a:lnTo>
                <a:lnTo>
                  <a:pt x="190681" y="2179826"/>
                </a:lnTo>
                <a:lnTo>
                  <a:pt x="299022" y="2227496"/>
                </a:lnTo>
                <a:lnTo>
                  <a:pt x="420364" y="2340171"/>
                </a:lnTo>
                <a:lnTo>
                  <a:pt x="524372" y="2504850"/>
                </a:lnTo>
                <a:lnTo>
                  <a:pt x="637047" y="2652194"/>
                </a:lnTo>
                <a:lnTo>
                  <a:pt x="745388" y="2704197"/>
                </a:lnTo>
                <a:lnTo>
                  <a:pt x="862396" y="2643526"/>
                </a:lnTo>
                <a:lnTo>
                  <a:pt x="966404" y="2504850"/>
                </a:lnTo>
                <a:lnTo>
                  <a:pt x="1066078" y="2452846"/>
                </a:lnTo>
                <a:lnTo>
                  <a:pt x="1165752" y="2439845"/>
                </a:lnTo>
                <a:lnTo>
                  <a:pt x="1300095" y="2387841"/>
                </a:lnTo>
                <a:lnTo>
                  <a:pt x="1412770" y="2439845"/>
                </a:lnTo>
                <a:lnTo>
                  <a:pt x="1538446" y="2288167"/>
                </a:lnTo>
                <a:lnTo>
                  <a:pt x="1629452" y="2218829"/>
                </a:lnTo>
                <a:lnTo>
                  <a:pt x="1733460" y="1599117"/>
                </a:lnTo>
                <a:lnTo>
                  <a:pt x="1833134" y="1473441"/>
                </a:lnTo>
                <a:lnTo>
                  <a:pt x="1954476" y="1443106"/>
                </a:lnTo>
                <a:lnTo>
                  <a:pt x="2067151" y="1300095"/>
                </a:lnTo>
                <a:lnTo>
                  <a:pt x="2166825" y="1248091"/>
                </a:lnTo>
                <a:lnTo>
                  <a:pt x="2288167" y="1204755"/>
                </a:lnTo>
                <a:lnTo>
                  <a:pt x="2504850" y="1256759"/>
                </a:lnTo>
                <a:lnTo>
                  <a:pt x="2608857" y="1269760"/>
                </a:lnTo>
                <a:lnTo>
                  <a:pt x="2725866" y="1261092"/>
                </a:lnTo>
                <a:lnTo>
                  <a:pt x="2842874" y="1183087"/>
                </a:lnTo>
                <a:lnTo>
                  <a:pt x="2990218" y="1079079"/>
                </a:lnTo>
                <a:lnTo>
                  <a:pt x="3059557" y="1035742"/>
                </a:lnTo>
                <a:lnTo>
                  <a:pt x="3198233" y="897066"/>
                </a:lnTo>
                <a:lnTo>
                  <a:pt x="3315242" y="788724"/>
                </a:lnTo>
                <a:lnTo>
                  <a:pt x="3367246" y="745388"/>
                </a:lnTo>
                <a:lnTo>
                  <a:pt x="3471253" y="619712"/>
                </a:lnTo>
                <a:lnTo>
                  <a:pt x="3744273" y="420364"/>
                </a:lnTo>
                <a:lnTo>
                  <a:pt x="3856948" y="333691"/>
                </a:lnTo>
                <a:lnTo>
                  <a:pt x="4030294" y="199348"/>
                </a:lnTo>
                <a:lnTo>
                  <a:pt x="4372652" y="73672"/>
                </a:lnTo>
                <a:lnTo>
                  <a:pt x="4585001" y="0"/>
                </a:lnTo>
                <a:lnTo>
                  <a:pt x="5131041" y="4334"/>
                </a:lnTo>
                <a:lnTo>
                  <a:pt x="5126707" y="0"/>
                </a:lnTo>
              </a:path>
            </a:pathLst>
          </a:custGeom>
          <a:noFill/>
          <a:ln w="38100">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ectangle 31"/>
          <p:cNvSpPr>
            <a:spLocks noChangeArrowheads="1"/>
          </p:cNvSpPr>
          <p:nvPr/>
        </p:nvSpPr>
        <p:spPr bwMode="auto">
          <a:xfrm>
            <a:off x="3165660" y="1714150"/>
            <a:ext cx="1229504" cy="393954"/>
          </a:xfrm>
          <a:prstGeom prst="rect">
            <a:avLst/>
          </a:prstGeom>
          <a:noFill/>
          <a:ln w="9525">
            <a:noFill/>
            <a:miter lim="800000"/>
            <a:headEnd/>
            <a:tailEnd/>
          </a:ln>
        </p:spPr>
        <p:txBody>
          <a:bodyPr wrap="none" lIns="0" tIns="0" rIns="0" bIns="0">
            <a:prstTxWarp prst="textNoShape">
              <a:avLst/>
            </a:prstTxWarp>
            <a:spAutoFit/>
          </a:bodyPr>
          <a:lstStyle/>
          <a:p>
            <a:pPr>
              <a:lnSpc>
                <a:spcPct val="80000"/>
              </a:lnSpc>
            </a:pPr>
            <a:r>
              <a:rPr kumimoji="0" lang="en-US" sz="1600" b="0" dirty="0" smtClean="0">
                <a:solidFill>
                  <a:srgbClr val="000000"/>
                </a:solidFill>
                <a:latin typeface="+mj-lt"/>
                <a:cs typeface="Times New Roman" pitchFamily="18" charset="0"/>
              </a:rPr>
              <a:t>% of OASI </a:t>
            </a:r>
            <a:br>
              <a:rPr kumimoji="0" lang="en-US" sz="1600" b="0" dirty="0" smtClean="0">
                <a:solidFill>
                  <a:srgbClr val="000000"/>
                </a:solidFill>
                <a:latin typeface="+mj-lt"/>
                <a:cs typeface="Times New Roman" pitchFamily="18" charset="0"/>
              </a:rPr>
            </a:br>
            <a:r>
              <a:rPr kumimoji="0" lang="en-US" sz="1600" b="0" dirty="0" smtClean="0">
                <a:solidFill>
                  <a:srgbClr val="000000"/>
                </a:solidFill>
                <a:latin typeface="+mj-lt"/>
                <a:cs typeface="Times New Roman" pitchFamily="18" charset="0"/>
              </a:rPr>
              <a:t>taxable </a:t>
            </a:r>
            <a:r>
              <a:rPr kumimoji="0" lang="en-US" sz="1600" b="0" dirty="0">
                <a:solidFill>
                  <a:srgbClr val="000000"/>
                </a:solidFill>
                <a:latin typeface="+mj-lt"/>
                <a:cs typeface="Times New Roman" pitchFamily="18" charset="0"/>
              </a:rPr>
              <a:t>payroll</a:t>
            </a:r>
          </a:p>
        </p:txBody>
      </p:sp>
      <p:sp>
        <p:nvSpPr>
          <p:cNvPr id="86" name="Rectangle 190"/>
          <p:cNvSpPr>
            <a:spLocks noChangeArrowheads="1"/>
          </p:cNvSpPr>
          <p:nvPr/>
        </p:nvSpPr>
        <p:spPr bwMode="auto">
          <a:xfrm>
            <a:off x="3160834" y="5413469"/>
            <a:ext cx="208390"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mj-lt"/>
                <a:cs typeface="Times New Roman" pitchFamily="18" charset="0"/>
              </a:rPr>
              <a:t>10</a:t>
            </a:r>
          </a:p>
        </p:txBody>
      </p:sp>
      <p:sp>
        <p:nvSpPr>
          <p:cNvPr id="87" name="Rectangle 191"/>
          <p:cNvSpPr>
            <a:spLocks noChangeArrowheads="1"/>
          </p:cNvSpPr>
          <p:nvPr/>
        </p:nvSpPr>
        <p:spPr bwMode="auto">
          <a:xfrm>
            <a:off x="3167184" y="4587842"/>
            <a:ext cx="208390"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mj-lt"/>
                <a:cs typeface="Times New Roman" pitchFamily="18" charset="0"/>
              </a:rPr>
              <a:t>12</a:t>
            </a:r>
          </a:p>
        </p:txBody>
      </p:sp>
      <p:sp>
        <p:nvSpPr>
          <p:cNvPr id="88" name="Rectangle 192"/>
          <p:cNvSpPr>
            <a:spLocks noChangeArrowheads="1"/>
          </p:cNvSpPr>
          <p:nvPr/>
        </p:nvSpPr>
        <p:spPr bwMode="auto">
          <a:xfrm>
            <a:off x="3138609" y="3775741"/>
            <a:ext cx="208390"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mj-lt"/>
                <a:cs typeface="Times New Roman" pitchFamily="18" charset="0"/>
              </a:rPr>
              <a:t>14</a:t>
            </a:r>
          </a:p>
        </p:txBody>
      </p:sp>
      <p:sp>
        <p:nvSpPr>
          <p:cNvPr id="89" name="Rectangle 193"/>
          <p:cNvSpPr>
            <a:spLocks noChangeArrowheads="1"/>
          </p:cNvSpPr>
          <p:nvPr/>
        </p:nvSpPr>
        <p:spPr bwMode="auto">
          <a:xfrm>
            <a:off x="3156072" y="2937414"/>
            <a:ext cx="208390"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mj-lt"/>
                <a:cs typeface="Times New Roman" pitchFamily="18" charset="0"/>
              </a:rPr>
              <a:t>16</a:t>
            </a:r>
          </a:p>
        </p:txBody>
      </p:sp>
      <p:sp>
        <p:nvSpPr>
          <p:cNvPr id="90" name="Rectangle 194"/>
          <p:cNvSpPr>
            <a:spLocks noChangeArrowheads="1"/>
          </p:cNvSpPr>
          <p:nvPr/>
        </p:nvSpPr>
        <p:spPr bwMode="auto">
          <a:xfrm>
            <a:off x="3273483" y="5640482"/>
            <a:ext cx="416781"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mj-lt"/>
                <a:cs typeface="Times New Roman" pitchFamily="18" charset="0"/>
              </a:rPr>
              <a:t>1993</a:t>
            </a:r>
          </a:p>
        </p:txBody>
      </p:sp>
      <p:sp>
        <p:nvSpPr>
          <p:cNvPr id="91" name="Rectangle 195"/>
          <p:cNvSpPr>
            <a:spLocks noChangeArrowheads="1"/>
          </p:cNvSpPr>
          <p:nvPr/>
        </p:nvSpPr>
        <p:spPr bwMode="auto">
          <a:xfrm>
            <a:off x="3823774" y="5643657"/>
            <a:ext cx="416781"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mj-lt"/>
                <a:cs typeface="Times New Roman" pitchFamily="18" charset="0"/>
              </a:rPr>
              <a:t>1998</a:t>
            </a:r>
          </a:p>
        </p:txBody>
      </p:sp>
      <p:sp>
        <p:nvSpPr>
          <p:cNvPr id="92" name="Rectangle 196"/>
          <p:cNvSpPr>
            <a:spLocks noChangeArrowheads="1"/>
          </p:cNvSpPr>
          <p:nvPr/>
        </p:nvSpPr>
        <p:spPr bwMode="auto">
          <a:xfrm>
            <a:off x="4378002" y="5643657"/>
            <a:ext cx="416781"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mj-lt"/>
                <a:cs typeface="Times New Roman" pitchFamily="18" charset="0"/>
              </a:rPr>
              <a:t>2003</a:t>
            </a:r>
          </a:p>
        </p:txBody>
      </p:sp>
      <p:sp>
        <p:nvSpPr>
          <p:cNvPr id="93" name="Rectangle 197"/>
          <p:cNvSpPr>
            <a:spLocks noChangeArrowheads="1"/>
          </p:cNvSpPr>
          <p:nvPr/>
        </p:nvSpPr>
        <p:spPr bwMode="auto">
          <a:xfrm>
            <a:off x="4933818" y="5648419"/>
            <a:ext cx="416781"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mj-lt"/>
                <a:cs typeface="Times New Roman" pitchFamily="18" charset="0"/>
              </a:rPr>
              <a:t>2008</a:t>
            </a:r>
          </a:p>
        </p:txBody>
      </p:sp>
      <p:sp>
        <p:nvSpPr>
          <p:cNvPr id="94" name="Rectangle 198"/>
          <p:cNvSpPr>
            <a:spLocks noChangeArrowheads="1"/>
          </p:cNvSpPr>
          <p:nvPr/>
        </p:nvSpPr>
        <p:spPr bwMode="auto">
          <a:xfrm>
            <a:off x="5473758" y="5651594"/>
            <a:ext cx="416781"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mj-lt"/>
                <a:cs typeface="Times New Roman" pitchFamily="18" charset="0"/>
              </a:rPr>
              <a:t>2013</a:t>
            </a:r>
          </a:p>
        </p:txBody>
      </p:sp>
      <p:sp>
        <p:nvSpPr>
          <p:cNvPr id="95" name="Rectangle 199"/>
          <p:cNvSpPr>
            <a:spLocks noChangeArrowheads="1"/>
          </p:cNvSpPr>
          <p:nvPr/>
        </p:nvSpPr>
        <p:spPr bwMode="auto">
          <a:xfrm>
            <a:off x="6027986" y="5651594"/>
            <a:ext cx="416781"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mj-lt"/>
                <a:cs typeface="Times New Roman" pitchFamily="18" charset="0"/>
              </a:rPr>
              <a:t>2018</a:t>
            </a:r>
          </a:p>
        </p:txBody>
      </p:sp>
      <p:sp>
        <p:nvSpPr>
          <p:cNvPr id="96" name="Rectangle 200"/>
          <p:cNvSpPr>
            <a:spLocks noChangeArrowheads="1"/>
          </p:cNvSpPr>
          <p:nvPr/>
        </p:nvSpPr>
        <p:spPr bwMode="auto">
          <a:xfrm>
            <a:off x="6573515" y="5648419"/>
            <a:ext cx="416781"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mj-lt"/>
                <a:cs typeface="Times New Roman" pitchFamily="18" charset="0"/>
              </a:rPr>
              <a:t>2023</a:t>
            </a:r>
          </a:p>
        </p:txBody>
      </p:sp>
      <p:sp>
        <p:nvSpPr>
          <p:cNvPr id="97" name="Rectangle 201"/>
          <p:cNvSpPr>
            <a:spLocks noChangeArrowheads="1"/>
          </p:cNvSpPr>
          <p:nvPr/>
        </p:nvSpPr>
        <p:spPr bwMode="auto">
          <a:xfrm>
            <a:off x="7114598" y="5651594"/>
            <a:ext cx="416781"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mj-lt"/>
                <a:cs typeface="Times New Roman" pitchFamily="18" charset="0"/>
              </a:rPr>
              <a:t>2028</a:t>
            </a:r>
          </a:p>
        </p:txBody>
      </p:sp>
      <p:sp>
        <p:nvSpPr>
          <p:cNvPr id="98" name="Rectangle 202"/>
          <p:cNvSpPr>
            <a:spLocks noChangeArrowheads="1"/>
          </p:cNvSpPr>
          <p:nvPr/>
        </p:nvSpPr>
        <p:spPr bwMode="auto">
          <a:xfrm>
            <a:off x="7687876" y="5651594"/>
            <a:ext cx="416781"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mj-lt"/>
                <a:cs typeface="Times New Roman" pitchFamily="18" charset="0"/>
              </a:rPr>
              <a:t>2033</a:t>
            </a:r>
          </a:p>
        </p:txBody>
      </p:sp>
      <p:sp>
        <p:nvSpPr>
          <p:cNvPr id="99" name="Rectangle 203"/>
          <p:cNvSpPr>
            <a:spLocks noChangeArrowheads="1"/>
          </p:cNvSpPr>
          <p:nvPr/>
        </p:nvSpPr>
        <p:spPr bwMode="auto">
          <a:xfrm>
            <a:off x="8442828" y="5648419"/>
            <a:ext cx="416781"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mj-lt"/>
                <a:cs typeface="Times New Roman" pitchFamily="18" charset="0"/>
              </a:rPr>
              <a:t>2040</a:t>
            </a:r>
          </a:p>
        </p:txBody>
      </p:sp>
      <p:sp>
        <p:nvSpPr>
          <p:cNvPr id="100" name="Rectangle 10"/>
          <p:cNvSpPr>
            <a:spLocks noChangeArrowheads="1"/>
          </p:cNvSpPr>
          <p:nvPr/>
        </p:nvSpPr>
        <p:spPr bwMode="auto">
          <a:xfrm rot="16140000">
            <a:off x="3597592" y="5018136"/>
            <a:ext cx="307777" cy="65"/>
          </a:xfrm>
          <a:prstGeom prst="rect">
            <a:avLst/>
          </a:prstGeom>
          <a:noFill/>
          <a:ln w="9525">
            <a:noFill/>
            <a:miter lim="800000"/>
            <a:headEnd/>
            <a:tailEnd/>
          </a:ln>
        </p:spPr>
        <p:txBody>
          <a:bodyPr vert="eaVert" wrap="none" lIns="0" tIns="0" rIns="0" bIns="0">
            <a:prstTxWarp prst="textNoShape">
              <a:avLst/>
            </a:prstTxWarp>
            <a:spAutoFit/>
          </a:bodyPr>
          <a:lstStyle/>
          <a:p>
            <a:endParaRPr kumimoji="0" lang="en-US" sz="2000" b="0">
              <a:solidFill>
                <a:schemeClr val="tx1"/>
              </a:solidFill>
              <a:latin typeface="+mj-lt"/>
              <a:cs typeface="Times New Roman" pitchFamily="18" charset="0"/>
            </a:endParaRPr>
          </a:p>
        </p:txBody>
      </p:sp>
      <p:grpSp>
        <p:nvGrpSpPr>
          <p:cNvPr id="101" name="Group 206"/>
          <p:cNvGrpSpPr>
            <a:grpSpLocks/>
          </p:cNvGrpSpPr>
          <p:nvPr/>
        </p:nvGrpSpPr>
        <p:grpSpPr bwMode="auto">
          <a:xfrm>
            <a:off x="6101926" y="4311335"/>
            <a:ext cx="2541711" cy="727960"/>
            <a:chOff x="3401" y="2177"/>
            <a:chExt cx="1873" cy="423"/>
          </a:xfrm>
        </p:grpSpPr>
        <p:sp>
          <p:nvSpPr>
            <p:cNvPr id="102" name="Line 207"/>
            <p:cNvSpPr>
              <a:spLocks noChangeShapeType="1"/>
            </p:cNvSpPr>
            <p:nvPr/>
          </p:nvSpPr>
          <p:spPr bwMode="auto">
            <a:xfrm>
              <a:off x="4311" y="2177"/>
              <a:ext cx="0" cy="228"/>
            </a:xfrm>
            <a:prstGeom prst="line">
              <a:avLst/>
            </a:prstGeom>
            <a:noFill/>
            <a:ln w="31750">
              <a:solidFill>
                <a:schemeClr val="tx1"/>
              </a:solidFill>
              <a:round/>
              <a:headEnd/>
              <a:tailEnd/>
            </a:ln>
            <a:effectLst>
              <a:outerShdw blurRad="63500" dist="38099" dir="2700000" algn="ctr" rotWithShape="0">
                <a:srgbClr val="000000">
                  <a:alpha val="74998"/>
                </a:srgbClr>
              </a:outerShdw>
            </a:effectLst>
          </p:spPr>
          <p:txBody>
            <a:bodyPr wrap="none" lIns="92075" tIns="46038" rIns="92075" bIns="46038" anchor="ctr">
              <a:prstTxWarp prst="textNoShape">
                <a:avLst/>
              </a:prstTxWarp>
            </a:bodyPr>
            <a:lstStyle/>
            <a:p>
              <a:endParaRPr lang="en-US" sz="1600">
                <a:latin typeface="+mj-lt"/>
                <a:cs typeface="Times New Roman" pitchFamily="18" charset="0"/>
              </a:endParaRPr>
            </a:p>
          </p:txBody>
        </p:sp>
        <p:grpSp>
          <p:nvGrpSpPr>
            <p:cNvPr id="103" name="Group 208"/>
            <p:cNvGrpSpPr>
              <a:grpSpLocks/>
            </p:cNvGrpSpPr>
            <p:nvPr/>
          </p:nvGrpSpPr>
          <p:grpSpPr bwMode="auto">
            <a:xfrm>
              <a:off x="3401" y="2327"/>
              <a:ext cx="1873" cy="273"/>
              <a:chOff x="3018" y="1718"/>
              <a:chExt cx="1646" cy="251"/>
            </a:xfrm>
          </p:grpSpPr>
          <p:sp>
            <p:nvSpPr>
              <p:cNvPr id="104" name="Rectangle 209"/>
              <p:cNvSpPr>
                <a:spLocks noChangeArrowheads="1"/>
              </p:cNvSpPr>
              <p:nvPr/>
            </p:nvSpPr>
            <p:spPr bwMode="auto">
              <a:xfrm>
                <a:off x="3018" y="1718"/>
                <a:ext cx="1646" cy="251"/>
              </a:xfrm>
              <a:prstGeom prst="rect">
                <a:avLst/>
              </a:prstGeom>
              <a:solidFill>
                <a:srgbClr val="FFFFA7"/>
              </a:solidFill>
              <a:ln w="12700">
                <a:solidFill>
                  <a:schemeClr val="tx1"/>
                </a:solidFill>
                <a:miter lim="800000"/>
                <a:headEnd/>
                <a:tailEnd/>
              </a:ln>
              <a:effectLst>
                <a:outerShdw blurRad="50800" dist="38100" dir="2700000" algn="tl" rotWithShape="0">
                  <a:prstClr val="black">
                    <a:alpha val="40000"/>
                  </a:prstClr>
                </a:outerShdw>
              </a:effectLst>
            </p:spPr>
            <p:txBody>
              <a:bodyPr wrap="none" anchor="ctr">
                <a:prstTxWarp prst="textNoShape">
                  <a:avLst/>
                </a:prstTxWarp>
              </a:bodyPr>
              <a:lstStyle/>
              <a:p>
                <a:endParaRPr lang="en-US" sz="1600">
                  <a:latin typeface="+mj-lt"/>
                  <a:cs typeface="Times New Roman" pitchFamily="18" charset="0"/>
                </a:endParaRPr>
              </a:p>
            </p:txBody>
          </p:sp>
          <p:sp>
            <p:nvSpPr>
              <p:cNvPr id="105" name="Rectangle 210"/>
              <p:cNvSpPr>
                <a:spLocks noChangeArrowheads="1"/>
              </p:cNvSpPr>
              <p:nvPr/>
            </p:nvSpPr>
            <p:spPr bwMode="auto">
              <a:xfrm>
                <a:off x="3046" y="1740"/>
                <a:ext cx="1600" cy="210"/>
              </a:xfrm>
              <a:prstGeom prst="rect">
                <a:avLst/>
              </a:prstGeom>
              <a:noFill/>
              <a:ln w="9525">
                <a:noFill/>
                <a:miter lim="800000"/>
                <a:headEnd/>
                <a:tailEnd/>
              </a:ln>
            </p:spPr>
            <p:txBody>
              <a:bodyPr wrap="none" lIns="0" tIns="0" rIns="0" bIns="0">
                <a:prstTxWarp prst="textNoShape">
                  <a:avLst/>
                </a:prstTxWarp>
                <a:spAutoFit/>
              </a:bodyPr>
              <a:lstStyle/>
              <a:p>
                <a:pPr>
                  <a:lnSpc>
                    <a:spcPct val="80000"/>
                  </a:lnSpc>
                </a:pPr>
                <a:r>
                  <a:rPr kumimoji="0" lang="en-US" sz="1600" i="1" dirty="0">
                    <a:latin typeface="+mj-lt"/>
                    <a:cs typeface="Times New Roman" pitchFamily="18" charset="0"/>
                  </a:rPr>
                  <a:t>Social Security tax revenues</a:t>
                </a:r>
                <a:br>
                  <a:rPr kumimoji="0" lang="en-US" sz="1600" i="1" dirty="0">
                    <a:latin typeface="+mj-lt"/>
                    <a:cs typeface="Times New Roman" pitchFamily="18" charset="0"/>
                  </a:rPr>
                </a:br>
                <a:r>
                  <a:rPr kumimoji="0" lang="en-US" sz="1600" i="1" dirty="0">
                    <a:latin typeface="+mj-lt"/>
                    <a:cs typeface="Times New Roman" pitchFamily="18" charset="0"/>
                  </a:rPr>
                  <a:t>to finance retirement benefits</a:t>
                </a:r>
              </a:p>
            </p:txBody>
          </p:sp>
        </p:grpSp>
      </p:grpSp>
      <p:grpSp>
        <p:nvGrpSpPr>
          <p:cNvPr id="106" name="Group 211"/>
          <p:cNvGrpSpPr>
            <a:grpSpLocks/>
          </p:cNvGrpSpPr>
          <p:nvPr/>
        </p:nvGrpSpPr>
        <p:grpSpPr bwMode="auto">
          <a:xfrm>
            <a:off x="4747633" y="2723543"/>
            <a:ext cx="2236252" cy="375169"/>
            <a:chOff x="2094" y="1384"/>
            <a:chExt cx="1620" cy="218"/>
          </a:xfrm>
        </p:grpSpPr>
        <p:sp>
          <p:nvSpPr>
            <p:cNvPr id="107" name="Line 212"/>
            <p:cNvSpPr>
              <a:spLocks noChangeShapeType="1"/>
            </p:cNvSpPr>
            <p:nvPr/>
          </p:nvSpPr>
          <p:spPr bwMode="auto">
            <a:xfrm>
              <a:off x="3493" y="1469"/>
              <a:ext cx="221" cy="133"/>
            </a:xfrm>
            <a:prstGeom prst="line">
              <a:avLst/>
            </a:prstGeom>
            <a:noFill/>
            <a:ln w="31750">
              <a:solidFill>
                <a:schemeClr val="tx1"/>
              </a:solidFill>
              <a:round/>
              <a:headEnd/>
              <a:tailEnd/>
            </a:ln>
            <a:effectLst>
              <a:outerShdw blurRad="63500" dist="38099" dir="2700000" algn="ctr" rotWithShape="0">
                <a:srgbClr val="000000">
                  <a:alpha val="74998"/>
                </a:srgbClr>
              </a:outerShdw>
            </a:effectLst>
          </p:spPr>
          <p:txBody>
            <a:bodyPr wrap="none" lIns="92075" tIns="46038" rIns="92075" bIns="46038" anchor="ctr">
              <a:prstTxWarp prst="textNoShape">
                <a:avLst/>
              </a:prstTxWarp>
            </a:bodyPr>
            <a:lstStyle/>
            <a:p>
              <a:endParaRPr lang="en-US" sz="1600">
                <a:latin typeface="+mj-lt"/>
                <a:cs typeface="Times New Roman" pitchFamily="18" charset="0"/>
              </a:endParaRPr>
            </a:p>
          </p:txBody>
        </p:sp>
        <p:grpSp>
          <p:nvGrpSpPr>
            <p:cNvPr id="108" name="Group 213"/>
            <p:cNvGrpSpPr>
              <a:grpSpLocks/>
            </p:cNvGrpSpPr>
            <p:nvPr/>
          </p:nvGrpSpPr>
          <p:grpSpPr bwMode="auto">
            <a:xfrm>
              <a:off x="2094" y="1384"/>
              <a:ext cx="1404" cy="157"/>
              <a:chOff x="1605" y="923"/>
              <a:chExt cx="1239" cy="131"/>
            </a:xfrm>
          </p:grpSpPr>
          <p:sp>
            <p:nvSpPr>
              <p:cNvPr id="109" name="Rectangle 214"/>
              <p:cNvSpPr>
                <a:spLocks noChangeArrowheads="1"/>
              </p:cNvSpPr>
              <p:nvPr/>
            </p:nvSpPr>
            <p:spPr bwMode="auto">
              <a:xfrm>
                <a:off x="1627" y="923"/>
                <a:ext cx="1212" cy="131"/>
              </a:xfrm>
              <a:prstGeom prst="rect">
                <a:avLst/>
              </a:prstGeom>
              <a:solidFill>
                <a:srgbClr val="FFFFA7"/>
              </a:solidFill>
              <a:ln w="12700">
                <a:solidFill>
                  <a:schemeClr val="tx1"/>
                </a:solidFill>
                <a:miter lim="800000"/>
                <a:headEnd/>
                <a:tailEnd/>
              </a:ln>
              <a:effectLst>
                <a:outerShdw blurRad="50800" dist="38100" dir="2700000" algn="tl" rotWithShape="0">
                  <a:prstClr val="black">
                    <a:alpha val="40000"/>
                  </a:prstClr>
                </a:outerShdw>
              </a:effectLst>
            </p:spPr>
            <p:txBody>
              <a:bodyPr wrap="none" anchor="ctr">
                <a:prstTxWarp prst="textNoShape">
                  <a:avLst/>
                </a:prstTxWarp>
              </a:bodyPr>
              <a:lstStyle/>
              <a:p>
                <a:endParaRPr lang="en-US" sz="1600">
                  <a:latin typeface="+mj-lt"/>
                  <a:cs typeface="Times New Roman" pitchFamily="18" charset="0"/>
                </a:endParaRPr>
              </a:p>
            </p:txBody>
          </p:sp>
          <p:sp>
            <p:nvSpPr>
              <p:cNvPr id="110" name="Rectangle 215"/>
              <p:cNvSpPr>
                <a:spLocks noChangeArrowheads="1"/>
              </p:cNvSpPr>
              <p:nvPr/>
            </p:nvSpPr>
            <p:spPr bwMode="auto">
              <a:xfrm>
                <a:off x="1605" y="946"/>
                <a:ext cx="1239" cy="96"/>
              </a:xfrm>
              <a:prstGeom prst="rect">
                <a:avLst/>
              </a:prstGeom>
              <a:noFill/>
              <a:ln w="9525">
                <a:noFill/>
                <a:miter lim="800000"/>
                <a:headEnd/>
                <a:tailEnd/>
              </a:ln>
            </p:spPr>
            <p:txBody>
              <a:bodyPr wrap="none" lIns="0" tIns="0" rIns="0" bIns="0">
                <a:prstTxWarp prst="textNoShape">
                  <a:avLst/>
                </a:prstTxWarp>
                <a:spAutoFit/>
              </a:bodyPr>
              <a:lstStyle/>
              <a:p>
                <a:pPr algn="r">
                  <a:lnSpc>
                    <a:spcPct val="80000"/>
                  </a:lnSpc>
                </a:pPr>
                <a:r>
                  <a:rPr kumimoji="0" lang="en-US" sz="1600" i="1" dirty="0">
                    <a:latin typeface="+mj-lt"/>
                    <a:cs typeface="Times New Roman" pitchFamily="18" charset="0"/>
                  </a:rPr>
                  <a:t>Social Security outlays </a:t>
                </a:r>
              </a:p>
            </p:txBody>
          </p:sp>
        </p:grpSp>
      </p:grpSp>
      <p:grpSp>
        <p:nvGrpSpPr>
          <p:cNvPr id="111" name="Group 174"/>
          <p:cNvGrpSpPr>
            <a:grpSpLocks/>
          </p:cNvGrpSpPr>
          <p:nvPr/>
        </p:nvGrpSpPr>
        <p:grpSpPr bwMode="auto">
          <a:xfrm>
            <a:off x="3491004" y="5558544"/>
            <a:ext cx="5143144" cy="74000"/>
            <a:chOff x="1432" y="2953"/>
            <a:chExt cx="3949" cy="48"/>
          </a:xfrm>
        </p:grpSpPr>
        <p:sp>
          <p:nvSpPr>
            <p:cNvPr id="112" name="Line 175"/>
            <p:cNvSpPr>
              <a:spLocks noChangeShapeType="1"/>
            </p:cNvSpPr>
            <p:nvPr/>
          </p:nvSpPr>
          <p:spPr bwMode="auto">
            <a:xfrm>
              <a:off x="5381" y="2953"/>
              <a:ext cx="0" cy="48"/>
            </a:xfrm>
            <a:prstGeom prst="line">
              <a:avLst/>
            </a:prstGeom>
            <a:noFill/>
            <a:ln w="28575">
              <a:solidFill>
                <a:srgbClr val="000000"/>
              </a:solidFill>
              <a:round/>
              <a:headEnd/>
              <a:tailEnd/>
            </a:ln>
            <a:effectLst/>
          </p:spPr>
          <p:txBody>
            <a:bodyPr>
              <a:prstTxWarp prst="textNoShape">
                <a:avLst/>
              </a:prstTxWarp>
            </a:bodyPr>
            <a:lstStyle/>
            <a:p>
              <a:endParaRPr lang="en-US" sz="1600">
                <a:latin typeface="+mj-lt"/>
                <a:cs typeface="Times New Roman" pitchFamily="18" charset="0"/>
              </a:endParaRPr>
            </a:p>
          </p:txBody>
        </p:sp>
        <p:sp>
          <p:nvSpPr>
            <p:cNvPr id="113" name="Line 176"/>
            <p:cNvSpPr>
              <a:spLocks noChangeShapeType="1"/>
            </p:cNvSpPr>
            <p:nvPr/>
          </p:nvSpPr>
          <p:spPr bwMode="auto">
            <a:xfrm>
              <a:off x="4805" y="2953"/>
              <a:ext cx="0" cy="48"/>
            </a:xfrm>
            <a:prstGeom prst="line">
              <a:avLst/>
            </a:prstGeom>
            <a:noFill/>
            <a:ln w="28575">
              <a:solidFill>
                <a:srgbClr val="000000"/>
              </a:solidFill>
              <a:round/>
              <a:headEnd/>
              <a:tailEnd/>
            </a:ln>
            <a:effectLst/>
          </p:spPr>
          <p:txBody>
            <a:bodyPr>
              <a:prstTxWarp prst="textNoShape">
                <a:avLst/>
              </a:prstTxWarp>
            </a:bodyPr>
            <a:lstStyle/>
            <a:p>
              <a:endParaRPr lang="en-US" sz="1600">
                <a:latin typeface="+mj-lt"/>
                <a:cs typeface="Times New Roman" pitchFamily="18" charset="0"/>
              </a:endParaRPr>
            </a:p>
          </p:txBody>
        </p:sp>
        <p:sp>
          <p:nvSpPr>
            <p:cNvPr id="114" name="Line 177"/>
            <p:cNvSpPr>
              <a:spLocks noChangeShapeType="1"/>
            </p:cNvSpPr>
            <p:nvPr/>
          </p:nvSpPr>
          <p:spPr bwMode="auto">
            <a:xfrm>
              <a:off x="4373" y="2953"/>
              <a:ext cx="0" cy="48"/>
            </a:xfrm>
            <a:prstGeom prst="line">
              <a:avLst/>
            </a:prstGeom>
            <a:noFill/>
            <a:ln w="28575">
              <a:solidFill>
                <a:srgbClr val="000000"/>
              </a:solidFill>
              <a:round/>
              <a:headEnd/>
              <a:tailEnd/>
            </a:ln>
            <a:effectLst/>
          </p:spPr>
          <p:txBody>
            <a:bodyPr>
              <a:prstTxWarp prst="textNoShape">
                <a:avLst/>
              </a:prstTxWarp>
            </a:bodyPr>
            <a:lstStyle/>
            <a:p>
              <a:endParaRPr lang="en-US" sz="1600">
                <a:latin typeface="+mj-lt"/>
                <a:cs typeface="Times New Roman" pitchFamily="18" charset="0"/>
              </a:endParaRPr>
            </a:p>
          </p:txBody>
        </p:sp>
        <p:sp>
          <p:nvSpPr>
            <p:cNvPr id="115" name="Line 178"/>
            <p:cNvSpPr>
              <a:spLocks noChangeShapeType="1"/>
            </p:cNvSpPr>
            <p:nvPr/>
          </p:nvSpPr>
          <p:spPr bwMode="auto">
            <a:xfrm>
              <a:off x="3958" y="2953"/>
              <a:ext cx="0" cy="48"/>
            </a:xfrm>
            <a:prstGeom prst="line">
              <a:avLst/>
            </a:prstGeom>
            <a:noFill/>
            <a:ln w="28575">
              <a:solidFill>
                <a:srgbClr val="000000"/>
              </a:solidFill>
              <a:round/>
              <a:headEnd/>
              <a:tailEnd/>
            </a:ln>
            <a:effectLst/>
          </p:spPr>
          <p:txBody>
            <a:bodyPr>
              <a:prstTxWarp prst="textNoShape">
                <a:avLst/>
              </a:prstTxWarp>
            </a:bodyPr>
            <a:lstStyle/>
            <a:p>
              <a:endParaRPr lang="en-US" sz="1600">
                <a:latin typeface="+mj-lt"/>
                <a:cs typeface="Times New Roman" pitchFamily="18" charset="0"/>
              </a:endParaRPr>
            </a:p>
          </p:txBody>
        </p:sp>
        <p:sp>
          <p:nvSpPr>
            <p:cNvPr id="116" name="Line 179"/>
            <p:cNvSpPr>
              <a:spLocks noChangeShapeType="1"/>
            </p:cNvSpPr>
            <p:nvPr/>
          </p:nvSpPr>
          <p:spPr bwMode="auto">
            <a:xfrm>
              <a:off x="3535" y="2953"/>
              <a:ext cx="0" cy="48"/>
            </a:xfrm>
            <a:prstGeom prst="line">
              <a:avLst/>
            </a:prstGeom>
            <a:noFill/>
            <a:ln w="28575">
              <a:solidFill>
                <a:srgbClr val="000000"/>
              </a:solidFill>
              <a:round/>
              <a:headEnd/>
              <a:tailEnd/>
            </a:ln>
            <a:effectLst/>
          </p:spPr>
          <p:txBody>
            <a:bodyPr>
              <a:prstTxWarp prst="textNoShape">
                <a:avLst/>
              </a:prstTxWarp>
            </a:bodyPr>
            <a:lstStyle/>
            <a:p>
              <a:endParaRPr lang="en-US" sz="1600">
                <a:latin typeface="+mj-lt"/>
                <a:cs typeface="Times New Roman" pitchFamily="18" charset="0"/>
              </a:endParaRPr>
            </a:p>
          </p:txBody>
        </p:sp>
        <p:sp>
          <p:nvSpPr>
            <p:cNvPr id="117" name="Line 180"/>
            <p:cNvSpPr>
              <a:spLocks noChangeShapeType="1"/>
            </p:cNvSpPr>
            <p:nvPr/>
          </p:nvSpPr>
          <p:spPr bwMode="auto">
            <a:xfrm>
              <a:off x="3110" y="2953"/>
              <a:ext cx="0" cy="48"/>
            </a:xfrm>
            <a:prstGeom prst="line">
              <a:avLst/>
            </a:prstGeom>
            <a:noFill/>
            <a:ln w="28575">
              <a:solidFill>
                <a:srgbClr val="000000"/>
              </a:solidFill>
              <a:round/>
              <a:headEnd/>
              <a:tailEnd/>
            </a:ln>
            <a:effectLst/>
          </p:spPr>
          <p:txBody>
            <a:bodyPr>
              <a:prstTxWarp prst="textNoShape">
                <a:avLst/>
              </a:prstTxWarp>
            </a:bodyPr>
            <a:lstStyle/>
            <a:p>
              <a:endParaRPr lang="en-US" sz="1600">
                <a:latin typeface="+mj-lt"/>
                <a:cs typeface="Times New Roman" pitchFamily="18" charset="0"/>
              </a:endParaRPr>
            </a:p>
          </p:txBody>
        </p:sp>
        <p:sp>
          <p:nvSpPr>
            <p:cNvPr id="118" name="Line 181"/>
            <p:cNvSpPr>
              <a:spLocks noChangeShapeType="1"/>
            </p:cNvSpPr>
            <p:nvPr/>
          </p:nvSpPr>
          <p:spPr bwMode="auto">
            <a:xfrm>
              <a:off x="2691" y="2953"/>
              <a:ext cx="0" cy="48"/>
            </a:xfrm>
            <a:prstGeom prst="line">
              <a:avLst/>
            </a:prstGeom>
            <a:noFill/>
            <a:ln w="28575">
              <a:solidFill>
                <a:srgbClr val="000000"/>
              </a:solidFill>
              <a:round/>
              <a:headEnd/>
              <a:tailEnd/>
            </a:ln>
            <a:effectLst/>
          </p:spPr>
          <p:txBody>
            <a:bodyPr>
              <a:prstTxWarp prst="textNoShape">
                <a:avLst/>
              </a:prstTxWarp>
            </a:bodyPr>
            <a:lstStyle/>
            <a:p>
              <a:endParaRPr lang="en-US" sz="1600">
                <a:latin typeface="+mj-lt"/>
                <a:cs typeface="Times New Roman" pitchFamily="18" charset="0"/>
              </a:endParaRPr>
            </a:p>
          </p:txBody>
        </p:sp>
        <p:sp>
          <p:nvSpPr>
            <p:cNvPr id="119" name="Line 182"/>
            <p:cNvSpPr>
              <a:spLocks noChangeShapeType="1"/>
            </p:cNvSpPr>
            <p:nvPr/>
          </p:nvSpPr>
          <p:spPr bwMode="auto">
            <a:xfrm>
              <a:off x="2265" y="2953"/>
              <a:ext cx="0" cy="48"/>
            </a:xfrm>
            <a:prstGeom prst="line">
              <a:avLst/>
            </a:prstGeom>
            <a:noFill/>
            <a:ln w="28575">
              <a:solidFill>
                <a:srgbClr val="000000"/>
              </a:solidFill>
              <a:round/>
              <a:headEnd/>
              <a:tailEnd/>
            </a:ln>
            <a:effectLst/>
          </p:spPr>
          <p:txBody>
            <a:bodyPr>
              <a:prstTxWarp prst="textNoShape">
                <a:avLst/>
              </a:prstTxWarp>
            </a:bodyPr>
            <a:lstStyle/>
            <a:p>
              <a:endParaRPr lang="en-US" sz="1600">
                <a:latin typeface="+mj-lt"/>
                <a:cs typeface="Times New Roman" pitchFamily="18" charset="0"/>
              </a:endParaRPr>
            </a:p>
          </p:txBody>
        </p:sp>
        <p:sp>
          <p:nvSpPr>
            <p:cNvPr id="120" name="Line 183"/>
            <p:cNvSpPr>
              <a:spLocks noChangeShapeType="1"/>
            </p:cNvSpPr>
            <p:nvPr/>
          </p:nvSpPr>
          <p:spPr bwMode="auto">
            <a:xfrm>
              <a:off x="1843" y="2953"/>
              <a:ext cx="0" cy="48"/>
            </a:xfrm>
            <a:prstGeom prst="line">
              <a:avLst/>
            </a:prstGeom>
            <a:noFill/>
            <a:ln w="28575">
              <a:solidFill>
                <a:srgbClr val="000000"/>
              </a:solidFill>
              <a:round/>
              <a:headEnd/>
              <a:tailEnd/>
            </a:ln>
            <a:effectLst/>
          </p:spPr>
          <p:txBody>
            <a:bodyPr>
              <a:prstTxWarp prst="textNoShape">
                <a:avLst/>
              </a:prstTxWarp>
            </a:bodyPr>
            <a:lstStyle/>
            <a:p>
              <a:endParaRPr lang="en-US" sz="1600">
                <a:latin typeface="+mj-lt"/>
                <a:cs typeface="Times New Roman" pitchFamily="18" charset="0"/>
              </a:endParaRPr>
            </a:p>
          </p:txBody>
        </p:sp>
        <p:sp>
          <p:nvSpPr>
            <p:cNvPr id="121" name="Line 184"/>
            <p:cNvSpPr>
              <a:spLocks noChangeShapeType="1"/>
            </p:cNvSpPr>
            <p:nvPr/>
          </p:nvSpPr>
          <p:spPr bwMode="auto">
            <a:xfrm>
              <a:off x="1432" y="2953"/>
              <a:ext cx="0" cy="48"/>
            </a:xfrm>
            <a:prstGeom prst="line">
              <a:avLst/>
            </a:prstGeom>
            <a:noFill/>
            <a:ln w="28575">
              <a:solidFill>
                <a:srgbClr val="000000"/>
              </a:solidFill>
              <a:round/>
              <a:headEnd/>
              <a:tailEnd/>
            </a:ln>
            <a:effectLst/>
          </p:spPr>
          <p:txBody>
            <a:bodyPr>
              <a:prstTxWarp prst="textNoShape">
                <a:avLst/>
              </a:prstTxWarp>
            </a:bodyPr>
            <a:lstStyle/>
            <a:p>
              <a:endParaRPr lang="en-US" sz="1600">
                <a:latin typeface="+mj-lt"/>
                <a:cs typeface="Times New Roman" pitchFamily="18" charset="0"/>
              </a:endParaRPr>
            </a:p>
          </p:txBody>
        </p:sp>
        <p:sp>
          <p:nvSpPr>
            <p:cNvPr id="122" name="Line 185"/>
            <p:cNvSpPr>
              <a:spLocks noChangeShapeType="1"/>
            </p:cNvSpPr>
            <p:nvPr/>
          </p:nvSpPr>
          <p:spPr bwMode="auto">
            <a:xfrm>
              <a:off x="5230" y="2953"/>
              <a:ext cx="0" cy="48"/>
            </a:xfrm>
            <a:prstGeom prst="line">
              <a:avLst/>
            </a:prstGeom>
            <a:noFill/>
            <a:ln w="28575">
              <a:solidFill>
                <a:srgbClr val="000000"/>
              </a:solidFill>
              <a:round/>
              <a:headEnd/>
              <a:tailEnd/>
            </a:ln>
            <a:effectLst/>
          </p:spPr>
          <p:txBody>
            <a:bodyPr>
              <a:prstTxWarp prst="textNoShape">
                <a:avLst/>
              </a:prstTxWarp>
            </a:bodyPr>
            <a:lstStyle/>
            <a:p>
              <a:endParaRPr lang="en-US" sz="1600">
                <a:latin typeface="+mj-lt"/>
                <a:cs typeface="Times New Roman" pitchFamily="18" charset="0"/>
              </a:endParaRPr>
            </a:p>
          </p:txBody>
        </p:sp>
      </p:grpSp>
      <p:sp>
        <p:nvSpPr>
          <p:cNvPr id="123" name="Line 186"/>
          <p:cNvSpPr>
            <a:spLocks noChangeShapeType="1"/>
          </p:cNvSpPr>
          <p:nvPr/>
        </p:nvSpPr>
        <p:spPr bwMode="auto">
          <a:xfrm>
            <a:off x="3425884" y="5549939"/>
            <a:ext cx="59910" cy="0"/>
          </a:xfrm>
          <a:prstGeom prst="line">
            <a:avLst/>
          </a:prstGeom>
          <a:noFill/>
          <a:ln w="28575">
            <a:solidFill>
              <a:srgbClr val="000000"/>
            </a:solidFill>
            <a:round/>
            <a:headEnd/>
            <a:tailEnd/>
          </a:ln>
          <a:effectLst/>
        </p:spPr>
        <p:txBody>
          <a:bodyPr>
            <a:prstTxWarp prst="textNoShape">
              <a:avLst/>
            </a:prstTxWarp>
          </a:bodyPr>
          <a:lstStyle/>
          <a:p>
            <a:endParaRPr lang="en-US" sz="1600">
              <a:latin typeface="+mj-lt"/>
              <a:cs typeface="Times New Roman" pitchFamily="18" charset="0"/>
            </a:endParaRPr>
          </a:p>
        </p:txBody>
      </p:sp>
      <p:sp>
        <p:nvSpPr>
          <p:cNvPr id="124" name="Line 187"/>
          <p:cNvSpPr>
            <a:spLocks noChangeShapeType="1"/>
          </p:cNvSpPr>
          <p:nvPr/>
        </p:nvSpPr>
        <p:spPr bwMode="auto">
          <a:xfrm>
            <a:off x="3432396" y="4725607"/>
            <a:ext cx="59910" cy="0"/>
          </a:xfrm>
          <a:prstGeom prst="line">
            <a:avLst/>
          </a:prstGeom>
          <a:noFill/>
          <a:ln w="28575">
            <a:solidFill>
              <a:srgbClr val="000000"/>
            </a:solidFill>
            <a:round/>
            <a:headEnd/>
            <a:tailEnd/>
          </a:ln>
          <a:effectLst/>
        </p:spPr>
        <p:txBody>
          <a:bodyPr>
            <a:prstTxWarp prst="textNoShape">
              <a:avLst/>
            </a:prstTxWarp>
          </a:bodyPr>
          <a:lstStyle/>
          <a:p>
            <a:endParaRPr lang="en-US" sz="1600">
              <a:latin typeface="+mj-lt"/>
              <a:cs typeface="Times New Roman" pitchFamily="18" charset="0"/>
            </a:endParaRPr>
          </a:p>
        </p:txBody>
      </p:sp>
      <p:sp>
        <p:nvSpPr>
          <p:cNvPr id="125" name="Line 188"/>
          <p:cNvSpPr>
            <a:spLocks noChangeShapeType="1"/>
          </p:cNvSpPr>
          <p:nvPr/>
        </p:nvSpPr>
        <p:spPr bwMode="auto">
          <a:xfrm>
            <a:off x="3425884" y="3901275"/>
            <a:ext cx="59910" cy="0"/>
          </a:xfrm>
          <a:prstGeom prst="line">
            <a:avLst/>
          </a:prstGeom>
          <a:noFill/>
          <a:ln w="28575">
            <a:solidFill>
              <a:srgbClr val="000000"/>
            </a:solidFill>
            <a:round/>
            <a:headEnd/>
            <a:tailEnd/>
          </a:ln>
          <a:effectLst/>
        </p:spPr>
        <p:txBody>
          <a:bodyPr>
            <a:prstTxWarp prst="textNoShape">
              <a:avLst/>
            </a:prstTxWarp>
          </a:bodyPr>
          <a:lstStyle/>
          <a:p>
            <a:endParaRPr lang="en-US" sz="1600">
              <a:latin typeface="+mj-lt"/>
              <a:cs typeface="Times New Roman" pitchFamily="18" charset="0"/>
            </a:endParaRPr>
          </a:p>
        </p:txBody>
      </p:sp>
      <p:sp>
        <p:nvSpPr>
          <p:cNvPr id="126" name="Line 189"/>
          <p:cNvSpPr>
            <a:spLocks noChangeShapeType="1"/>
          </p:cNvSpPr>
          <p:nvPr/>
        </p:nvSpPr>
        <p:spPr bwMode="auto">
          <a:xfrm>
            <a:off x="3432396" y="3075222"/>
            <a:ext cx="59910" cy="0"/>
          </a:xfrm>
          <a:prstGeom prst="line">
            <a:avLst/>
          </a:prstGeom>
          <a:noFill/>
          <a:ln w="28575">
            <a:solidFill>
              <a:srgbClr val="000000"/>
            </a:solidFill>
            <a:round/>
            <a:headEnd/>
            <a:tailEnd/>
          </a:ln>
          <a:effectLst/>
        </p:spPr>
        <p:txBody>
          <a:bodyPr>
            <a:prstTxWarp prst="textNoShape">
              <a:avLst/>
            </a:prstTxWarp>
          </a:bodyPr>
          <a:lstStyle/>
          <a:p>
            <a:endParaRPr lang="en-US" sz="1600">
              <a:latin typeface="+mj-lt"/>
              <a:cs typeface="Times New Roman" pitchFamily="18" charset="0"/>
            </a:endParaRPr>
          </a:p>
        </p:txBody>
      </p:sp>
      <p:sp>
        <p:nvSpPr>
          <p:cNvPr id="127" name="Freeform 204"/>
          <p:cNvSpPr>
            <a:spLocks/>
          </p:cNvSpPr>
          <p:nvPr/>
        </p:nvSpPr>
        <p:spPr bwMode="auto">
          <a:xfrm>
            <a:off x="3496213" y="2239775"/>
            <a:ext cx="5155005" cy="3312816"/>
          </a:xfrm>
          <a:custGeom>
            <a:avLst/>
            <a:gdLst/>
            <a:ahLst/>
            <a:cxnLst>
              <a:cxn ang="0">
                <a:pos x="0" y="0"/>
              </a:cxn>
              <a:cxn ang="0">
                <a:pos x="0" y="2160"/>
              </a:cxn>
              <a:cxn ang="0">
                <a:pos x="3456" y="2160"/>
              </a:cxn>
            </a:cxnLst>
            <a:rect l="0" t="0" r="r" b="b"/>
            <a:pathLst>
              <a:path w="3456" h="2160">
                <a:moveTo>
                  <a:pt x="0" y="0"/>
                </a:moveTo>
                <a:lnTo>
                  <a:pt x="0" y="2160"/>
                </a:lnTo>
                <a:lnTo>
                  <a:pt x="3456" y="2160"/>
                </a:lnTo>
              </a:path>
            </a:pathLst>
          </a:custGeom>
          <a:noFill/>
          <a:ln w="28575" cmpd="sng">
            <a:solidFill>
              <a:srgbClr val="000000"/>
            </a:solidFill>
            <a:round/>
            <a:headEnd/>
            <a:tailEnd/>
          </a:ln>
          <a:effectLst/>
        </p:spPr>
        <p:txBody>
          <a:bodyPr>
            <a:prstTxWarp prst="textNoShape">
              <a:avLst/>
            </a:prstTxWarp>
          </a:bodyPr>
          <a:lstStyle/>
          <a:p>
            <a:endParaRPr lang="en-US" sz="1600">
              <a:latin typeface="+mj-lt"/>
              <a:cs typeface="Times New Roman" pitchFamily="18" charset="0"/>
            </a:endParaRPr>
          </a:p>
        </p:txBody>
      </p:sp>
      <p:sp>
        <p:nvSpPr>
          <p:cNvPr id="128" name="Line 217"/>
          <p:cNvSpPr>
            <a:spLocks noChangeShapeType="1"/>
          </p:cNvSpPr>
          <p:nvPr/>
        </p:nvSpPr>
        <p:spPr bwMode="auto">
          <a:xfrm>
            <a:off x="3432396" y="2259637"/>
            <a:ext cx="59910" cy="0"/>
          </a:xfrm>
          <a:prstGeom prst="line">
            <a:avLst/>
          </a:prstGeom>
          <a:noFill/>
          <a:ln w="28575">
            <a:solidFill>
              <a:srgbClr val="000000"/>
            </a:solidFill>
            <a:round/>
            <a:headEnd/>
            <a:tailEnd/>
          </a:ln>
          <a:effectLst/>
        </p:spPr>
        <p:txBody>
          <a:bodyPr>
            <a:prstTxWarp prst="textNoShape">
              <a:avLst/>
            </a:prstTxWarp>
          </a:bodyPr>
          <a:lstStyle/>
          <a:p>
            <a:endParaRPr lang="en-US" sz="1600">
              <a:latin typeface="+mj-lt"/>
              <a:cs typeface="Times New Roman" pitchFamily="18" charset="0"/>
            </a:endParaRPr>
          </a:p>
        </p:txBody>
      </p:sp>
      <p:sp>
        <p:nvSpPr>
          <p:cNvPr id="129" name="Rectangle 218"/>
          <p:cNvSpPr>
            <a:spLocks noChangeArrowheads="1"/>
          </p:cNvSpPr>
          <p:nvPr/>
        </p:nvSpPr>
        <p:spPr bwMode="auto">
          <a:xfrm>
            <a:off x="3156072" y="2116994"/>
            <a:ext cx="208390"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mj-lt"/>
                <a:cs typeface="Times New Roman" pitchFamily="18" charset="0"/>
              </a:rPr>
              <a:t>18</a:t>
            </a:r>
          </a:p>
        </p:txBody>
      </p:sp>
      <p:sp>
        <p:nvSpPr>
          <p:cNvPr id="130" name="Freeform 129"/>
          <p:cNvSpPr/>
          <p:nvPr/>
        </p:nvSpPr>
        <p:spPr>
          <a:xfrm>
            <a:off x="3492921" y="4225308"/>
            <a:ext cx="5144042" cy="299022"/>
          </a:xfrm>
          <a:custGeom>
            <a:avLst/>
            <a:gdLst>
              <a:gd name="connsiteX0" fmla="*/ 0 w 5144042"/>
              <a:gd name="connsiteY0" fmla="*/ 299022 h 299022"/>
              <a:gd name="connsiteX1" fmla="*/ 112675 w 5144042"/>
              <a:gd name="connsiteY1" fmla="*/ 238351 h 299022"/>
              <a:gd name="connsiteX2" fmla="*/ 229684 w 5144042"/>
              <a:gd name="connsiteY2" fmla="*/ 277354 h 299022"/>
              <a:gd name="connsiteX3" fmla="*/ 329358 w 5144042"/>
              <a:gd name="connsiteY3" fmla="*/ 247018 h 299022"/>
              <a:gd name="connsiteX4" fmla="*/ 429032 w 5144042"/>
              <a:gd name="connsiteY4" fmla="*/ 216683 h 299022"/>
              <a:gd name="connsiteX5" fmla="*/ 541706 w 5144042"/>
              <a:gd name="connsiteY5" fmla="*/ 286021 h 299022"/>
              <a:gd name="connsiteX6" fmla="*/ 645714 w 5144042"/>
              <a:gd name="connsiteY6" fmla="*/ 229683 h 299022"/>
              <a:gd name="connsiteX7" fmla="*/ 767056 w 5144042"/>
              <a:gd name="connsiteY7" fmla="*/ 225350 h 299022"/>
              <a:gd name="connsiteX8" fmla="*/ 884065 w 5144042"/>
              <a:gd name="connsiteY8" fmla="*/ 186347 h 299022"/>
              <a:gd name="connsiteX9" fmla="*/ 979405 w 5144042"/>
              <a:gd name="connsiteY9" fmla="*/ 108341 h 299022"/>
              <a:gd name="connsiteX10" fmla="*/ 1079079 w 5144042"/>
              <a:gd name="connsiteY10" fmla="*/ 251352 h 299022"/>
              <a:gd name="connsiteX11" fmla="*/ 1204755 w 5144042"/>
              <a:gd name="connsiteY11" fmla="*/ 268686 h 299022"/>
              <a:gd name="connsiteX12" fmla="*/ 1304429 w 5144042"/>
              <a:gd name="connsiteY12" fmla="*/ 164679 h 299022"/>
              <a:gd name="connsiteX13" fmla="*/ 1417104 w 5144042"/>
              <a:gd name="connsiteY13" fmla="*/ 160345 h 299022"/>
              <a:gd name="connsiteX14" fmla="*/ 1529779 w 5144042"/>
              <a:gd name="connsiteY14" fmla="*/ 125676 h 299022"/>
              <a:gd name="connsiteX15" fmla="*/ 1638120 w 5144042"/>
              <a:gd name="connsiteY15" fmla="*/ 190681 h 299022"/>
              <a:gd name="connsiteX16" fmla="*/ 1737794 w 5144042"/>
              <a:gd name="connsiteY16" fmla="*/ 26002 h 299022"/>
              <a:gd name="connsiteX17" fmla="*/ 1850469 w 5144042"/>
              <a:gd name="connsiteY17" fmla="*/ 286021 h 299022"/>
              <a:gd name="connsiteX18" fmla="*/ 1993479 w 5144042"/>
              <a:gd name="connsiteY18" fmla="*/ 221016 h 299022"/>
              <a:gd name="connsiteX19" fmla="*/ 2075818 w 5144042"/>
              <a:gd name="connsiteY19" fmla="*/ 138677 h 299022"/>
              <a:gd name="connsiteX20" fmla="*/ 2192827 w 5144042"/>
              <a:gd name="connsiteY20" fmla="*/ 199348 h 299022"/>
              <a:gd name="connsiteX21" fmla="*/ 2309835 w 5144042"/>
              <a:gd name="connsiteY21" fmla="*/ 130010 h 299022"/>
              <a:gd name="connsiteX22" fmla="*/ 2413843 w 5144042"/>
              <a:gd name="connsiteY22" fmla="*/ 125676 h 299022"/>
              <a:gd name="connsiteX23" fmla="*/ 2591523 w 5144042"/>
              <a:gd name="connsiteY23" fmla="*/ 121342 h 299022"/>
              <a:gd name="connsiteX24" fmla="*/ 2808205 w 5144042"/>
              <a:gd name="connsiteY24" fmla="*/ 99674 h 299022"/>
              <a:gd name="connsiteX25" fmla="*/ 3059557 w 5144042"/>
              <a:gd name="connsiteY25" fmla="*/ 73672 h 299022"/>
              <a:gd name="connsiteX26" fmla="*/ 3189566 w 5144042"/>
              <a:gd name="connsiteY26" fmla="*/ 60671 h 299022"/>
              <a:gd name="connsiteX27" fmla="*/ 3276239 w 5144042"/>
              <a:gd name="connsiteY27" fmla="*/ 60671 h 299022"/>
              <a:gd name="connsiteX28" fmla="*/ 3397581 w 5144042"/>
              <a:gd name="connsiteY28" fmla="*/ 69338 h 299022"/>
              <a:gd name="connsiteX29" fmla="*/ 3475587 w 5144042"/>
              <a:gd name="connsiteY29" fmla="*/ 39003 h 299022"/>
              <a:gd name="connsiteX30" fmla="*/ 3735606 w 5144042"/>
              <a:gd name="connsiteY30" fmla="*/ 34669 h 299022"/>
              <a:gd name="connsiteX31" fmla="*/ 4082298 w 5144042"/>
              <a:gd name="connsiteY31" fmla="*/ 13001 h 299022"/>
              <a:gd name="connsiteX32" fmla="*/ 4428990 w 5144042"/>
              <a:gd name="connsiteY32" fmla="*/ 8667 h 299022"/>
              <a:gd name="connsiteX33" fmla="*/ 4797350 w 5144042"/>
              <a:gd name="connsiteY33" fmla="*/ 13001 h 299022"/>
              <a:gd name="connsiteX34" fmla="*/ 5144042 w 5144042"/>
              <a:gd name="connsiteY34" fmla="*/ 0 h 29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144042" h="299022">
                <a:moveTo>
                  <a:pt x="0" y="299022"/>
                </a:moveTo>
                <a:lnTo>
                  <a:pt x="112675" y="238351"/>
                </a:lnTo>
                <a:lnTo>
                  <a:pt x="229684" y="277354"/>
                </a:lnTo>
                <a:lnTo>
                  <a:pt x="329358" y="247018"/>
                </a:lnTo>
                <a:lnTo>
                  <a:pt x="429032" y="216683"/>
                </a:lnTo>
                <a:lnTo>
                  <a:pt x="541706" y="286021"/>
                </a:lnTo>
                <a:lnTo>
                  <a:pt x="645714" y="229683"/>
                </a:lnTo>
                <a:lnTo>
                  <a:pt x="767056" y="225350"/>
                </a:lnTo>
                <a:lnTo>
                  <a:pt x="884065" y="186347"/>
                </a:lnTo>
                <a:lnTo>
                  <a:pt x="979405" y="108341"/>
                </a:lnTo>
                <a:lnTo>
                  <a:pt x="1079079" y="251352"/>
                </a:lnTo>
                <a:lnTo>
                  <a:pt x="1204755" y="268686"/>
                </a:lnTo>
                <a:lnTo>
                  <a:pt x="1304429" y="164679"/>
                </a:lnTo>
                <a:lnTo>
                  <a:pt x="1417104" y="160345"/>
                </a:lnTo>
                <a:lnTo>
                  <a:pt x="1529779" y="125676"/>
                </a:lnTo>
                <a:lnTo>
                  <a:pt x="1638120" y="190681"/>
                </a:lnTo>
                <a:lnTo>
                  <a:pt x="1737794" y="26002"/>
                </a:lnTo>
                <a:lnTo>
                  <a:pt x="1850469" y="286021"/>
                </a:lnTo>
                <a:lnTo>
                  <a:pt x="1993479" y="221016"/>
                </a:lnTo>
                <a:lnTo>
                  <a:pt x="2075818" y="138677"/>
                </a:lnTo>
                <a:lnTo>
                  <a:pt x="2192827" y="199348"/>
                </a:lnTo>
                <a:lnTo>
                  <a:pt x="2309835" y="130010"/>
                </a:lnTo>
                <a:lnTo>
                  <a:pt x="2413843" y="125676"/>
                </a:lnTo>
                <a:lnTo>
                  <a:pt x="2591523" y="121342"/>
                </a:lnTo>
                <a:lnTo>
                  <a:pt x="2808205" y="99674"/>
                </a:lnTo>
                <a:lnTo>
                  <a:pt x="3059557" y="73672"/>
                </a:lnTo>
                <a:lnTo>
                  <a:pt x="3189566" y="60671"/>
                </a:lnTo>
                <a:lnTo>
                  <a:pt x="3276239" y="60671"/>
                </a:lnTo>
                <a:lnTo>
                  <a:pt x="3397581" y="69338"/>
                </a:lnTo>
                <a:lnTo>
                  <a:pt x="3475587" y="39003"/>
                </a:lnTo>
                <a:lnTo>
                  <a:pt x="3735606" y="34669"/>
                </a:lnTo>
                <a:lnTo>
                  <a:pt x="4082298" y="13001"/>
                </a:lnTo>
                <a:lnTo>
                  <a:pt x="4428990" y="8667"/>
                </a:lnTo>
                <a:lnTo>
                  <a:pt x="4797350" y="13001"/>
                </a:lnTo>
                <a:lnTo>
                  <a:pt x="5144042" y="0"/>
                </a:lnTo>
              </a:path>
            </a:pathLst>
          </a:cu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17824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3293" y="461108"/>
            <a:ext cx="8229600" cy="1516184"/>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15467" y="663089"/>
            <a:ext cx="7915941" cy="1127667"/>
          </a:xfrm>
        </p:spPr>
        <p:txBody>
          <a:bodyPr anchor="ctr"/>
          <a:lstStyle/>
          <a:p>
            <a:pPr>
              <a:lnSpc>
                <a:spcPts val="3500"/>
              </a:lnSpc>
            </a:pPr>
            <a:r>
              <a:rPr lang="en-US" dirty="0"/>
              <a:t>Will </a:t>
            </a:r>
            <a:r>
              <a:rPr lang="en-US" dirty="0" smtClean="0"/>
              <a:t>the Trust </a:t>
            </a:r>
            <a:r>
              <a:rPr lang="en-US" dirty="0"/>
              <a:t>Fund </a:t>
            </a:r>
            <a:r>
              <a:rPr lang="en-US" dirty="0" smtClean="0"/>
              <a:t>Make it Easier to Deal With the Retirement </a:t>
            </a:r>
            <a:br>
              <a:rPr lang="en-US" dirty="0" smtClean="0"/>
            </a:br>
            <a:r>
              <a:rPr lang="en-US" dirty="0" smtClean="0"/>
              <a:t>of the Baby-Boomers?</a:t>
            </a:r>
            <a:endParaRPr lang="en-US" dirty="0"/>
          </a:p>
        </p:txBody>
      </p:sp>
    </p:spTree>
    <p:extLst>
      <p:ext uri="{BB962C8B-B14F-4D97-AF65-F5344CB8AC3E}">
        <p14:creationId xmlns:p14="http://schemas.microsoft.com/office/powerpoint/2010/main" val="3190238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405189"/>
            <a:ext cx="8904855" cy="649224"/>
          </a:xfrm>
        </p:spPr>
        <p:txBody>
          <a:bodyPr/>
          <a:lstStyle/>
          <a:p>
            <a:r>
              <a:rPr lang="en-US" dirty="0"/>
              <a:t>The </a:t>
            </a:r>
            <a:r>
              <a:rPr lang="en-US" dirty="0" smtClean="0"/>
              <a:t>Social Security Trust </a:t>
            </a:r>
            <a:r>
              <a:rPr lang="en-US" dirty="0"/>
              <a:t>Fund</a:t>
            </a:r>
          </a:p>
        </p:txBody>
      </p:sp>
      <p:sp>
        <p:nvSpPr>
          <p:cNvPr id="3" name="Content Placeholder 2"/>
          <p:cNvSpPr>
            <a:spLocks noGrp="1"/>
          </p:cNvSpPr>
          <p:nvPr>
            <p:ph idx="1"/>
          </p:nvPr>
        </p:nvSpPr>
        <p:spPr>
          <a:xfrm>
            <a:off x="135751" y="1106958"/>
            <a:ext cx="8783869" cy="5399669"/>
          </a:xfrm>
        </p:spPr>
        <p:txBody>
          <a:bodyPr/>
          <a:lstStyle/>
          <a:p>
            <a:pPr>
              <a:lnSpc>
                <a:spcPct val="90000"/>
              </a:lnSpc>
            </a:pPr>
            <a:r>
              <a:rPr lang="en-US" sz="2600" dirty="0" smtClean="0">
                <a:ea typeface="Times New Roman" pitchFamily="28" charset="0"/>
              </a:rPr>
              <a:t>Between 1980 and 2010,</a:t>
            </a:r>
            <a:r>
              <a:rPr lang="en-US" sz="2600" dirty="0" smtClean="0">
                <a:solidFill>
                  <a:schemeClr val="tx1"/>
                </a:solidFill>
                <a:ea typeface="Times New Roman" pitchFamily="28" charset="0"/>
              </a:rPr>
              <a:t> the social security system ran </a:t>
            </a:r>
            <a:r>
              <a:rPr lang="en-US" sz="2600" b="1" i="1" dirty="0" smtClean="0">
                <a:solidFill>
                  <a:schemeClr val="tx1"/>
                </a:solidFill>
                <a:ea typeface="Times New Roman" pitchFamily="28" charset="0"/>
              </a:rPr>
              <a:t>surpluses </a:t>
            </a:r>
            <a:r>
              <a:rPr lang="en-US" sz="2600" dirty="0" smtClean="0">
                <a:ea typeface="Times New Roman" pitchFamily="28" charset="0"/>
              </a:rPr>
              <a:t>that were </a:t>
            </a:r>
            <a:r>
              <a:rPr lang="en-US" sz="2600" dirty="0" smtClean="0">
                <a:solidFill>
                  <a:schemeClr val="tx1"/>
                </a:solidFill>
                <a:ea typeface="Times New Roman" pitchFamily="28" charset="0"/>
              </a:rPr>
              <a:t>allocated into </a:t>
            </a:r>
            <a:r>
              <a:rPr lang="en-US" sz="2600" dirty="0">
                <a:solidFill>
                  <a:schemeClr val="tx1"/>
                </a:solidFill>
                <a:ea typeface="Times New Roman" pitchFamily="28" charset="0"/>
              </a:rPr>
              <a:t>a </a:t>
            </a:r>
            <a:r>
              <a:rPr lang="en-US" sz="2600" dirty="0" smtClean="0">
                <a:solidFill>
                  <a:schemeClr val="tx1"/>
                </a:solidFill>
                <a:ea typeface="Times New Roman" pitchFamily="28" charset="0"/>
              </a:rPr>
              <a:t>trust fund “</a:t>
            </a:r>
            <a:r>
              <a:rPr lang="en-US" sz="2600" dirty="0">
                <a:solidFill>
                  <a:schemeClr val="tx1"/>
                </a:solidFill>
                <a:ea typeface="Times New Roman" pitchFamily="28" charset="0"/>
              </a:rPr>
              <a:t>invested” </a:t>
            </a:r>
            <a:r>
              <a:rPr lang="en-US" sz="2600" dirty="0" smtClean="0">
                <a:solidFill>
                  <a:schemeClr val="tx1"/>
                </a:solidFill>
                <a:ea typeface="Times New Roman" pitchFamily="28" charset="0"/>
              </a:rPr>
              <a:t/>
            </a:r>
            <a:br>
              <a:rPr lang="en-US" sz="2600" dirty="0" smtClean="0">
                <a:solidFill>
                  <a:schemeClr val="tx1"/>
                </a:solidFill>
                <a:ea typeface="Times New Roman" pitchFamily="28" charset="0"/>
              </a:rPr>
            </a:br>
            <a:r>
              <a:rPr lang="en-US" sz="2600" dirty="0" smtClean="0">
                <a:solidFill>
                  <a:schemeClr val="tx1"/>
                </a:solidFill>
                <a:ea typeface="Times New Roman" pitchFamily="28" charset="0"/>
              </a:rPr>
              <a:t>in </a:t>
            </a:r>
            <a:r>
              <a:rPr lang="en-US" sz="2600" dirty="0">
                <a:solidFill>
                  <a:schemeClr val="tx1"/>
                </a:solidFill>
                <a:ea typeface="Times New Roman" pitchFamily="28" charset="0"/>
              </a:rPr>
              <a:t>government </a:t>
            </a:r>
            <a:r>
              <a:rPr lang="en-US" sz="2600" dirty="0" smtClean="0">
                <a:solidFill>
                  <a:schemeClr val="tx1"/>
                </a:solidFill>
                <a:ea typeface="Times New Roman" pitchFamily="28" charset="0"/>
              </a:rPr>
              <a:t>bonds (the Social Security Trust Fund – SSTF).  But the revenues from these </a:t>
            </a:r>
            <a:r>
              <a:rPr lang="en-US" sz="2600" dirty="0" smtClean="0">
                <a:ea typeface="Times New Roman" pitchFamily="28" charset="0"/>
              </a:rPr>
              <a:t>bonds were spent by </a:t>
            </a:r>
            <a:r>
              <a:rPr lang="en-US" sz="2600" dirty="0" smtClean="0">
                <a:solidFill>
                  <a:schemeClr val="tx1"/>
                </a:solidFill>
                <a:ea typeface="Times New Roman" pitchFamily="28" charset="0"/>
              </a:rPr>
              <a:t>Congres</a:t>
            </a:r>
            <a:r>
              <a:rPr lang="en-US" sz="2600" dirty="0" smtClean="0">
                <a:ea typeface="Times New Roman" pitchFamily="28" charset="0"/>
              </a:rPr>
              <a:t>s</a:t>
            </a:r>
            <a:r>
              <a:rPr lang="en-US" sz="2600" dirty="0" smtClean="0">
                <a:solidFill>
                  <a:schemeClr val="tx1"/>
                </a:solidFill>
                <a:ea typeface="Times New Roman" pitchFamily="28" charset="0"/>
              </a:rPr>
              <a:t>.</a:t>
            </a:r>
            <a:endParaRPr lang="en-US" sz="2600" dirty="0">
              <a:solidFill>
                <a:schemeClr val="tx1"/>
              </a:solidFill>
              <a:ea typeface="Times New Roman" pitchFamily="28" charset="0"/>
            </a:endParaRPr>
          </a:p>
          <a:p>
            <a:pPr>
              <a:lnSpc>
                <a:spcPct val="90000"/>
              </a:lnSpc>
            </a:pPr>
            <a:r>
              <a:rPr lang="en-US" sz="2600" dirty="0" smtClean="0">
                <a:solidFill>
                  <a:schemeClr val="tx1"/>
                </a:solidFill>
                <a:ea typeface="Times New Roman" pitchFamily="28" charset="0"/>
              </a:rPr>
              <a:t>Will th</a:t>
            </a:r>
            <a:r>
              <a:rPr lang="en-US" sz="2600" dirty="0" smtClean="0">
                <a:ea typeface="Times New Roman" pitchFamily="28" charset="0"/>
              </a:rPr>
              <a:t>e trust fund make it easier to deal with the retirement of the the baby boomers? No, because:</a:t>
            </a:r>
          </a:p>
          <a:p>
            <a:pPr lvl="1">
              <a:lnSpc>
                <a:spcPct val="90000"/>
              </a:lnSpc>
            </a:pPr>
            <a:r>
              <a:rPr lang="en-US" dirty="0" smtClean="0">
                <a:ea typeface="Times New Roman" pitchFamily="28" charset="0"/>
              </a:rPr>
              <a:t>The government </a:t>
            </a:r>
            <a:r>
              <a:rPr lang="en-US" dirty="0">
                <a:ea typeface="Times New Roman" pitchFamily="28" charset="0"/>
              </a:rPr>
              <a:t>both pays and receives the interest </a:t>
            </a:r>
            <a:r>
              <a:rPr lang="en-US" dirty="0" smtClean="0">
                <a:ea typeface="Times New Roman" pitchFamily="28" charset="0"/>
              </a:rPr>
              <a:t/>
            </a:r>
            <a:br>
              <a:rPr lang="en-US" dirty="0" smtClean="0">
                <a:ea typeface="Times New Roman" pitchFamily="28" charset="0"/>
              </a:rPr>
            </a:br>
            <a:r>
              <a:rPr lang="en-US" dirty="0" smtClean="0">
                <a:ea typeface="Times New Roman" pitchFamily="28" charset="0"/>
              </a:rPr>
              <a:t>on the bonds. They </a:t>
            </a:r>
            <a:r>
              <a:rPr lang="en-US" dirty="0">
                <a:ea typeface="Times New Roman" pitchFamily="28" charset="0"/>
              </a:rPr>
              <a:t>are not like the bonds, stocks, and physical assets held by a private insurance company. </a:t>
            </a:r>
          </a:p>
          <a:p>
            <a:pPr lvl="1">
              <a:lnSpc>
                <a:spcPct val="90000"/>
              </a:lnSpc>
            </a:pPr>
            <a:r>
              <a:rPr lang="en-US" dirty="0" smtClean="0">
                <a:ea typeface="Times New Roman" pitchFamily="28" charset="0"/>
              </a:rPr>
              <a:t>The SSTF </a:t>
            </a:r>
            <a:r>
              <a:rPr lang="en-US" dirty="0">
                <a:ea typeface="Times New Roman" pitchFamily="28" charset="0"/>
              </a:rPr>
              <a:t>bonds are an IOU from the Treasury to the </a:t>
            </a:r>
            <a:r>
              <a:rPr lang="en-US" dirty="0" smtClean="0">
                <a:ea typeface="Times New Roman" pitchFamily="28" charset="0"/>
              </a:rPr>
              <a:t/>
            </a:r>
            <a:br>
              <a:rPr lang="en-US" dirty="0" smtClean="0">
                <a:ea typeface="Times New Roman" pitchFamily="28" charset="0"/>
              </a:rPr>
            </a:br>
            <a:r>
              <a:rPr lang="en-US" dirty="0" smtClean="0">
                <a:ea typeface="Times New Roman" pitchFamily="28" charset="0"/>
              </a:rPr>
              <a:t>Social Security Administration</a:t>
            </a:r>
            <a:r>
              <a:rPr lang="en-US" dirty="0">
                <a:ea typeface="Times New Roman" pitchFamily="28" charset="0"/>
              </a:rPr>
              <a:t>. </a:t>
            </a:r>
            <a:r>
              <a:rPr lang="en-US" dirty="0" smtClean="0">
                <a:ea typeface="Times New Roman" pitchFamily="28" charset="0"/>
              </a:rPr>
              <a:t>Thus, their </a:t>
            </a:r>
            <a:r>
              <a:rPr lang="en-US" dirty="0">
                <a:ea typeface="Times New Roman" pitchFamily="28" charset="0"/>
              </a:rPr>
              <a:t>net </a:t>
            </a:r>
            <a:r>
              <a:rPr lang="en-US" dirty="0" smtClean="0">
                <a:ea typeface="Times New Roman" pitchFamily="28" charset="0"/>
              </a:rPr>
              <a:t>asset value </a:t>
            </a:r>
            <a:r>
              <a:rPr lang="en-US" dirty="0">
                <a:ea typeface="Times New Roman" pitchFamily="28" charset="0"/>
              </a:rPr>
              <a:t>to the federal government is zero.</a:t>
            </a:r>
          </a:p>
          <a:p>
            <a:pPr lvl="1">
              <a:lnSpc>
                <a:spcPct val="90000"/>
              </a:lnSpc>
            </a:pPr>
            <a:r>
              <a:rPr lang="en-US" dirty="0">
                <a:ea typeface="Times New Roman" pitchFamily="28" charset="0"/>
              </a:rPr>
              <a:t>Higher taxes or revenue from other sources will be required to redeem the bonds</a:t>
            </a:r>
            <a:r>
              <a:rPr lang="en-US" dirty="0" smtClean="0">
                <a:ea typeface="Times New Roman" pitchFamily="28" charset="0"/>
              </a:rPr>
              <a:t>.</a:t>
            </a:r>
            <a:endParaRPr lang="en-US" dirty="0">
              <a:ea typeface="Times New Roman" pitchFamily="28" charset="0"/>
            </a:endParaRPr>
          </a:p>
        </p:txBody>
      </p:sp>
    </p:spTree>
    <p:extLst>
      <p:ext uri="{BB962C8B-B14F-4D97-AF65-F5344CB8AC3E}">
        <p14:creationId xmlns:p14="http://schemas.microsoft.com/office/powerpoint/2010/main" val="1215383613"/>
      </p:ext>
    </p:extLst>
  </p:cSld>
  <p:clrMapOvr>
    <a:masterClrMapping/>
  </p:clrMapOvr>
  <p:timing>
    <p:tnLst>
      <p:par>
        <p:cTn id="1" dur="indefinite" restart="never" nodeType="tmRoot"/>
      </p:par>
    </p:tnLst>
  </p:timing>
</p:sld>
</file>

<file path=ppt/theme/theme1.xml><?xml version="1.0" encoding="utf-8"?>
<a:theme xmlns:a="http://schemas.openxmlformats.org/drawingml/2006/main" name="15th edition TEMPLATE">
  <a:themeElements>
    <a:clrScheme name="Gwartney PPT 2011">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15th edition TEMPLATE</Template>
  <TotalTime>212</TotalTime>
  <Words>848</Words>
  <Application>Microsoft Macintosh PowerPoint</Application>
  <PresentationFormat>On-screen Show (4:3)</PresentationFormat>
  <Paragraphs>174</Paragraphs>
  <Slides>26</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Calibri</vt:lpstr>
      <vt:lpstr>Times New Roman</vt:lpstr>
      <vt:lpstr>Arial</vt:lpstr>
      <vt:lpstr>15th edition TEMPLATE</vt:lpstr>
      <vt:lpstr>The Economics  of Social Security</vt:lpstr>
      <vt:lpstr>Introduction to the Social Security Program in the United States</vt:lpstr>
      <vt:lpstr>Social Security in the United States</vt:lpstr>
      <vt:lpstr>Workers Per Social Security Beneficiary</vt:lpstr>
      <vt:lpstr>Why is Social Security  Headed for Problems? </vt:lpstr>
      <vt:lpstr>The U.S. Population 65 and over:  1980–2015 and Projections to 2030</vt:lpstr>
      <vt:lpstr>Coming Deficit Between Payroll Tax Revenues and Benefit Expenditures</vt:lpstr>
      <vt:lpstr>Will the Trust Fund Make it Easier to Deal With the Retirement  of the Baby-Boomers?</vt:lpstr>
      <vt:lpstr>The Social Security Trust Fund</vt:lpstr>
      <vt:lpstr>The Real Problem Created  by the Current System</vt:lpstr>
      <vt:lpstr>The Social Security Problem </vt:lpstr>
      <vt:lpstr>Does Social Security  Help the Poor?</vt:lpstr>
      <vt:lpstr>Social Security and the Poor</vt:lpstr>
      <vt:lpstr>Social Security and the Poor</vt:lpstr>
      <vt:lpstr>Mortality Rates by Level of Education</vt:lpstr>
      <vt:lpstr>Social Security and the  Treatment of Blacks and  Working Married Women</vt:lpstr>
      <vt:lpstr>The Impact of Social Security  on Minorities and Working Women </vt:lpstr>
      <vt:lpstr>Rates of Return by Gender,  Marital Status, and Ethnicity</vt:lpstr>
      <vt:lpstr>Is the Structure of Social Security Suitable for the 21st Century?</vt:lpstr>
      <vt:lpstr>The Future of Social Security</vt:lpstr>
      <vt:lpstr>Personal Retirement Accounts</vt:lpstr>
      <vt:lpstr>Questions for Thought: </vt:lpstr>
      <vt:lpstr>Questions for Thought: </vt:lpstr>
      <vt:lpstr>Questions for Thought: </vt:lpstr>
      <vt:lpstr>Questions for Thought: </vt:lpstr>
      <vt:lpstr>PowerPoint Presentation</vt:lpstr>
    </vt:vector>
  </TitlesOfParts>
  <LinksUpToDate>false</LinksUpToDate>
  <SharedDoc>false</SharedDoc>
  <HyperlinkBase/>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Economics of Social Security (15th ed.)</dc:title>
  <dc:subject>The Economics of Social Security (15th ed.)</dc:subject>
  <dc:creator>Dr. Chuck Skipton</dc:creator>
  <cp:lastModifiedBy>Joseph Connors</cp:lastModifiedBy>
  <cp:revision>40</cp:revision>
  <dcterms:created xsi:type="dcterms:W3CDTF">2013-12-17T18:08:03Z</dcterms:created>
  <dcterms:modified xsi:type="dcterms:W3CDTF">2016-12-27T22:42:48Z</dcterms:modified>
</cp:coreProperties>
</file>