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9" r:id="rId19"/>
    <p:sldId id="272" r:id="rId20"/>
    <p:sldId id="284" r:id="rId21"/>
    <p:sldId id="285" r:id="rId22"/>
    <p:sldId id="283" r:id="rId23"/>
    <p:sldId id="286" r:id="rId24"/>
    <p:sldId id="273" r:id="rId25"/>
    <p:sldId id="274" r:id="rId26"/>
    <p:sldId id="275" r:id="rId27"/>
    <p:sldId id="281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2">
          <p15:clr>
            <a:srgbClr val="A4A3A4"/>
          </p15:clr>
        </p15:guide>
        <p15:guide id="2" pos="46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BAA"/>
    <a:srgbClr val="F7F8C0"/>
    <a:srgbClr val="98A9E0"/>
    <a:srgbClr val="86BCBB"/>
    <a:srgbClr val="F2E6C6"/>
    <a:srgbClr val="C7F1D4"/>
    <a:srgbClr val="C5E1F3"/>
    <a:srgbClr val="F1F1E3"/>
    <a:srgbClr val="F4F6EE"/>
    <a:srgbClr val="E9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1016" y="184"/>
      </p:cViewPr>
      <p:guideLst>
        <p:guide orient="horz" pos="592"/>
        <p:guide pos="46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414"/>
    </p:cViewPr>
  </p:sorterViewPr>
  <p:notesViewPr>
    <p:cSldViewPr snapToGrid="0" snapToObjects="1">
      <p:cViewPr varScale="1">
        <p:scale>
          <a:sx n="98" d="100"/>
          <a:sy n="98" d="100"/>
        </p:scale>
        <p:origin x="-35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9276-451D-43C9-813E-64E3A18F484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420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Slides from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Private and Public Choice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ed.”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James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&amp; David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Macpherson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12643" y="8685213"/>
            <a:ext cx="1143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8962-1D3C-40FF-9F8C-4139F6810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95" y="847843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4C36-653B-48C7-AF84-E47CA5954DE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25073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Notes for:   “Private and Public Choice 15th ed.”</a:t>
            </a:r>
          </a:p>
          <a:p>
            <a:pPr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                      James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&amp; David Macpherson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4999" y="8685213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8D62-E453-4738-A912-78A33588E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95" y="857270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4" b="34397"/>
          <a:stretch/>
        </p:blipFill>
        <p:spPr>
          <a:xfrm>
            <a:off x="150346" y="972920"/>
            <a:ext cx="8847434" cy="563880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81355" y="5638235"/>
            <a:ext cx="8010009" cy="871401"/>
            <a:chOff x="928495" y="5682125"/>
            <a:chExt cx="8010009" cy="871401"/>
          </a:xfrm>
        </p:grpSpPr>
        <p:sp>
          <p:nvSpPr>
            <p:cNvPr id="32" name="Rectangle 31"/>
            <p:cNvSpPr/>
            <p:nvPr userDrawn="1"/>
          </p:nvSpPr>
          <p:spPr>
            <a:xfrm>
              <a:off x="928495" y="5682126"/>
              <a:ext cx="7791223" cy="87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60"/>
            <p:cNvSpPr txBox="1">
              <a:spLocks noChangeArrowheads="1"/>
            </p:cNvSpPr>
            <p:nvPr userDrawn="1"/>
          </p:nvSpPr>
          <p:spPr bwMode="auto">
            <a:xfrm>
              <a:off x="928495" y="5682125"/>
              <a:ext cx="74769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To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Accompany: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“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Economics: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Private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and Public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Choice, 16th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ed.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”</a:t>
              </a:r>
            </a:p>
            <a:p>
              <a:pPr>
                <a:defRPr/>
              </a:pP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                           James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Richard Stroup, Russell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&amp; David Macpherson</a:t>
              </a:r>
            </a:p>
          </p:txBody>
        </p:sp>
        <p:sp>
          <p:nvSpPr>
            <p:cNvPr id="40" name="Text Box 61"/>
            <p:cNvSpPr txBox="1">
              <a:spLocks noChangeArrowheads="1"/>
            </p:cNvSpPr>
            <p:nvPr userDrawn="1"/>
          </p:nvSpPr>
          <p:spPr bwMode="auto">
            <a:xfrm>
              <a:off x="939327" y="6214971"/>
              <a:ext cx="79991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Slides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prepared by Joseph Connors with the assistance</a:t>
              </a:r>
              <a:r>
                <a:rPr kumimoji="0" lang="en-US" sz="1600" b="0" baseline="0" dirty="0" smtClean="0">
                  <a:latin typeface="Calibri" panose="020F0502020204030204" pitchFamily="34" charset="0"/>
                  <a:cs typeface="Times New Roman" pitchFamily="18" charset="0"/>
                </a:rPr>
                <a:t> of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Charles Skipton &amp; James </a:t>
              </a:r>
              <a:r>
                <a:rPr kumimoji="0" lang="en-US" sz="1600" b="0" dirty="0" err="1" smtClean="0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endParaRPr kumimoji="0" lang="en-US" sz="1600" b="0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2435956" y="55169"/>
            <a:ext cx="4191614" cy="2154873"/>
            <a:chOff x="2435956" y="55169"/>
            <a:chExt cx="4191614" cy="2154873"/>
          </a:xfrm>
        </p:grpSpPr>
        <p:grpSp>
          <p:nvGrpSpPr>
            <p:cNvPr id="42" name="Group 41"/>
            <p:cNvGrpSpPr/>
            <p:nvPr userDrawn="1"/>
          </p:nvGrpSpPr>
          <p:grpSpPr>
            <a:xfrm>
              <a:off x="2435956" y="55169"/>
              <a:ext cx="4191614" cy="2154873"/>
              <a:chOff x="997268" y="152400"/>
              <a:chExt cx="7392352" cy="3657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997268" y="152400"/>
                <a:ext cx="7392352" cy="3657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13"/>
              <a:stretch/>
            </p:blipFill>
            <p:spPr bwMode="auto">
              <a:xfrm>
                <a:off x="1142998" y="228600"/>
                <a:ext cx="7134225" cy="2027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799283" y="3242546"/>
                <a:ext cx="5706192" cy="50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/>
                  <a:t>GWARTNEY – STROUP – SOBEL – MACPHERSON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945636" y="3230880"/>
                <a:ext cx="56957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 userDrawn="1"/>
          </p:nvSpPr>
          <p:spPr>
            <a:xfrm>
              <a:off x="4168409" y="1581036"/>
              <a:ext cx="8018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16</a:t>
              </a:r>
              <a:r>
                <a:rPr lang="en-US" sz="900" b="0" i="0" baseline="3000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US" sz="900" b="0" i="0" baseline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 EDITION</a:t>
              </a:r>
              <a:endParaRPr lang="en-US" sz="9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3346707" y="1286251"/>
              <a:ext cx="24547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PRIVATE AND PUBLIC CHOICE</a:t>
              </a:r>
              <a:endParaRPr lang="en-US" sz="15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9" name="Title Placeholder 1"/>
          <p:cNvSpPr>
            <a:spLocks noGrp="1"/>
          </p:cNvSpPr>
          <p:nvPr>
            <p:ph type="title"/>
          </p:nvPr>
        </p:nvSpPr>
        <p:spPr>
          <a:xfrm>
            <a:off x="360894" y="2750508"/>
            <a:ext cx="8358824" cy="5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" name="Line 59"/>
          <p:cNvSpPr>
            <a:spLocks noChangeShapeType="1"/>
          </p:cNvSpPr>
          <p:nvPr userDrawn="1"/>
        </p:nvSpPr>
        <p:spPr bwMode="auto">
          <a:xfrm>
            <a:off x="382390" y="3367907"/>
            <a:ext cx="83373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51" name="Text Box 65"/>
          <p:cNvSpPr txBox="1">
            <a:spLocks noChangeArrowheads="1"/>
          </p:cNvSpPr>
          <p:nvPr userDrawn="1"/>
        </p:nvSpPr>
        <p:spPr bwMode="auto">
          <a:xfrm>
            <a:off x="441574" y="3405975"/>
            <a:ext cx="254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i="1" dirty="0">
                <a:solidFill>
                  <a:schemeClr val="bg1"/>
                </a:solidFill>
                <a:latin typeface="Calibri" panose="020F0502020204030204" pitchFamily="34" charset="0"/>
              </a:rPr>
              <a:t>Full Length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Text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2" name="Text Box 66"/>
          <p:cNvSpPr txBox="1">
            <a:spLocks noChangeArrowheads="1"/>
          </p:cNvSpPr>
          <p:nvPr userDrawn="1"/>
        </p:nvSpPr>
        <p:spPr bwMode="auto">
          <a:xfrm>
            <a:off x="444749" y="3794165"/>
            <a:ext cx="2543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Micro Only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Text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53" name="Text Box 67"/>
          <p:cNvSpPr txBox="1">
            <a:spLocks noChangeArrowheads="1"/>
          </p:cNvSpPr>
          <p:nvPr userDrawn="1"/>
        </p:nvSpPr>
        <p:spPr bwMode="auto">
          <a:xfrm>
            <a:off x="2869663" y="3404388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5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 Box 68"/>
          <p:cNvSpPr txBox="1">
            <a:spLocks noChangeArrowheads="1"/>
          </p:cNvSpPr>
          <p:nvPr userDrawn="1"/>
        </p:nvSpPr>
        <p:spPr bwMode="auto">
          <a:xfrm>
            <a:off x="2869663" y="3794165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3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 Box 69"/>
          <p:cNvSpPr txBox="1">
            <a:spLocks noChangeArrowheads="1"/>
          </p:cNvSpPr>
          <p:nvPr userDrawn="1"/>
        </p:nvSpPr>
        <p:spPr bwMode="auto">
          <a:xfrm>
            <a:off x="4022372" y="3404388"/>
            <a:ext cx="1640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Chapter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28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 Box 70"/>
          <p:cNvSpPr txBox="1">
            <a:spLocks noChangeArrowheads="1"/>
          </p:cNvSpPr>
          <p:nvPr userDrawn="1"/>
        </p:nvSpPr>
        <p:spPr bwMode="auto">
          <a:xfrm>
            <a:off x="4022372" y="3794165"/>
            <a:ext cx="1640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Chapter: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15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87" y="272770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 b="5080"/>
          <a:stretch/>
        </p:blipFill>
        <p:spPr>
          <a:xfrm>
            <a:off x="77558" y="67995"/>
            <a:ext cx="9001224" cy="651287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82801" y="490118"/>
            <a:ext cx="8178394" cy="110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6959"/>
            <a:ext cx="7772400" cy="74218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218" y="5654117"/>
            <a:ext cx="100478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4001" y="566115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429" y="593284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6672" y="6204876"/>
            <a:ext cx="6503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565" y="619679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91440" y="1082081"/>
            <a:ext cx="8932985" cy="5508914"/>
          </a:xfrm>
          <a:prstGeom prst="roundRect">
            <a:avLst>
              <a:gd name="adj" fmla="val 3590"/>
            </a:avLst>
          </a:prstGeom>
          <a:solidFill>
            <a:srgbClr val="F1F1E3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4413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243583"/>
            <a:ext cx="8820445" cy="4692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82677" y="50667"/>
            <a:ext cx="1061323" cy="926755"/>
            <a:chOff x="14013" y="5924772"/>
            <a:chExt cx="1061323" cy="92675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35481" y="5939121"/>
              <a:ext cx="744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16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endPara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270798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062111"/>
            <a:ext cx="8820445" cy="48744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014" y="5924772"/>
            <a:ext cx="956938" cy="926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5481" y="593912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909" y="621081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2782" y="6475531"/>
            <a:ext cx="65034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8360" y="646013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58" y="294716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59" y="23619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8" y="186748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/>
          </p:cNvSpPr>
          <p:nvPr/>
        </p:nvSpPr>
        <p:spPr>
          <a:xfrm>
            <a:off x="8147190" y="6637804"/>
            <a:ext cx="978648" cy="206967"/>
          </a:xfrm>
          <a:prstGeom prst="roundRect">
            <a:avLst/>
          </a:prstGeom>
          <a:solidFill>
            <a:schemeClr val="tx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33980" y="6633880"/>
            <a:ext cx="6858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Copyright ©</a:t>
            </a:r>
            <a:r>
              <a:rPr kumimoji="0" lang="en-US" sz="800" b="0" i="1" dirty="0" smtClean="0">
                <a:solidFill>
                  <a:schemeClr val="tx1"/>
                </a:solidFill>
                <a:latin typeface="+mj-lt"/>
              </a:rPr>
              <a:t>2017 </a:t>
            </a: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Cengage Learning. All rights reserved. May not be scanned, copied or duplicated, or posted to a publicly accessible web site, in whole or in part.</a:t>
            </a:r>
          </a:p>
        </p:txBody>
      </p:sp>
      <p:sp>
        <p:nvSpPr>
          <p:cNvPr id="53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80926" y="6599443"/>
            <a:ext cx="830794" cy="2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First </a:t>
            </a:r>
            <a:r>
              <a:rPr lang="en-US" sz="1100" b="0" dirty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page</a:t>
            </a:r>
          </a:p>
        </p:txBody>
      </p:sp>
      <p:sp>
        <p:nvSpPr>
          <p:cNvPr id="54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182360" y="6663891"/>
            <a:ext cx="145314" cy="156703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  <p:sp>
        <p:nvSpPr>
          <p:cNvPr id="5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959372" y="6663891"/>
            <a:ext cx="145314" cy="15670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9468" y="2751446"/>
            <a:ext cx="7634484" cy="59482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4000"/>
              </a:lnSpc>
            </a:pPr>
            <a:r>
              <a:rPr lang="en-US" dirty="0"/>
              <a:t>Income Inequality </a:t>
            </a:r>
            <a:r>
              <a:rPr lang="en-US" dirty="0" smtClean="0"/>
              <a:t>and </a:t>
            </a:r>
            <a:r>
              <a:rPr lang="en-US" dirty="0"/>
              <a:t>Poverty</a:t>
            </a:r>
          </a:p>
        </p:txBody>
      </p:sp>
    </p:spTree>
    <p:extLst>
      <p:ext uri="{BB962C8B-B14F-4D97-AF65-F5344CB8AC3E}">
        <p14:creationId xmlns:p14="http://schemas.microsoft.com/office/powerpoint/2010/main" val="12677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Do </a:t>
            </a:r>
            <a:r>
              <a:rPr lang="en-US" dirty="0">
                <a:solidFill>
                  <a:srgbClr val="32302A"/>
                </a:solidFill>
              </a:rPr>
              <a:t>you think </a:t>
            </a:r>
            <a:r>
              <a:rPr lang="en-US" dirty="0" smtClean="0">
                <a:solidFill>
                  <a:srgbClr val="32302A"/>
                </a:solidFill>
              </a:rPr>
              <a:t>there is too much income inequality in the United States? Why or why not?</a:t>
            </a:r>
          </a:p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Indicate </a:t>
            </a:r>
            <a:r>
              <a:rPr lang="en-US" dirty="0">
                <a:solidFill>
                  <a:srgbClr val="32302A"/>
                </a:solidFill>
              </a:rPr>
              <a:t>three factors that have contributed to an increase in income inequality in the United States since the mid-1970s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  <a:endParaRPr lang="en-US" dirty="0">
              <a:solidFill>
                <a:srgbClr val="32302A"/>
              </a:solidFill>
            </a:endParaRPr>
          </a:p>
          <a:p>
            <a:pPr marL="284163" indent="-284163">
              <a:buNone/>
            </a:pPr>
            <a:r>
              <a:rPr lang="en-US" dirty="0">
                <a:solidFill>
                  <a:srgbClr val="32302A"/>
                </a:solidFill>
              </a:rPr>
              <a:t>3. </a:t>
            </a:r>
            <a:r>
              <a:rPr lang="en-US" i="1" dirty="0">
                <a:solidFill>
                  <a:srgbClr val="32302A"/>
                </a:solidFill>
              </a:rPr>
              <a:t>(Which of the following is true?)</a:t>
            </a:r>
            <a:r>
              <a:rPr lang="en-US" dirty="0">
                <a:solidFill>
                  <a:srgbClr val="32302A"/>
                </a:solidFill>
              </a:rPr>
              <a:t>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Data on income inequality in the U.S. indicate</a:t>
            </a:r>
          </a:p>
          <a:p>
            <a:pPr marL="630238" indent="-346075">
              <a:buNone/>
            </a:pPr>
            <a:r>
              <a:rPr lang="en-US" dirty="0" smtClean="0">
                <a:solidFill>
                  <a:srgbClr val="32302A"/>
                </a:solidFill>
              </a:rPr>
              <a:t>(a) </a:t>
            </a:r>
            <a:r>
              <a:rPr lang="en-US" dirty="0">
                <a:solidFill>
                  <a:srgbClr val="32302A"/>
                </a:solidFill>
              </a:rPr>
              <a:t>The “rich” stay rich and the “poor” stay poor.</a:t>
            </a:r>
          </a:p>
          <a:p>
            <a:pPr marL="630238" indent="-346075">
              <a:buNone/>
            </a:pPr>
            <a:r>
              <a:rPr lang="en-US" dirty="0" smtClean="0">
                <a:solidFill>
                  <a:srgbClr val="32302A"/>
                </a:solidFill>
              </a:rPr>
              <a:t>(b) </a:t>
            </a:r>
            <a:r>
              <a:rPr lang="en-US" dirty="0">
                <a:solidFill>
                  <a:srgbClr val="32302A"/>
                </a:solidFill>
              </a:rPr>
              <a:t>there is substantial movement among income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groupings </a:t>
            </a:r>
            <a:r>
              <a:rPr lang="en-US" dirty="0">
                <a:solidFill>
                  <a:srgbClr val="32302A"/>
                </a:solidFill>
              </a:rPr>
              <a:t>in </a:t>
            </a:r>
            <a:r>
              <a:rPr lang="en-US" dirty="0" smtClean="0">
                <a:solidFill>
                  <a:srgbClr val="32302A"/>
                </a:solidFill>
              </a:rPr>
              <a:t>the </a:t>
            </a:r>
            <a:r>
              <a:rPr lang="en-US" dirty="0">
                <a:solidFill>
                  <a:srgbClr val="32302A"/>
                </a:solidFill>
              </a:rPr>
              <a:t>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31463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0524"/>
            <a:ext cx="7772400" cy="939619"/>
          </a:xfrm>
        </p:spPr>
        <p:txBody>
          <a:bodyPr anchor="ctr"/>
          <a:lstStyle/>
          <a:p>
            <a:r>
              <a:rPr lang="en-US" dirty="0"/>
              <a:t>Poverty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7484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28877"/>
            <a:ext cx="8904855" cy="5558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Changing Composition of the Poor</a:t>
            </a:r>
          </a:p>
        </p:txBody>
      </p:sp>
      <p:sp>
        <p:nvSpPr>
          <p:cNvPr id="178" name="Rectangle 33"/>
          <p:cNvSpPr>
            <a:spLocks noChangeArrowheads="1"/>
          </p:cNvSpPr>
          <p:nvPr/>
        </p:nvSpPr>
        <p:spPr bwMode="auto">
          <a:xfrm>
            <a:off x="704088" y="6318170"/>
            <a:ext cx="8022463" cy="22775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kumimoji="0" lang="en-US" sz="1100" b="1" dirty="0" smtClean="0">
                <a:latin typeface="+mj-lt"/>
                <a:cs typeface="Times New Roman" pitchFamily="18" charset="0"/>
              </a:rPr>
              <a:t>Sources</a:t>
            </a:r>
            <a:r>
              <a:rPr kumimoji="0" lang="en-US" sz="1100" dirty="0" smtClean="0">
                <a:latin typeface="+mj-lt"/>
                <a:cs typeface="Times New Roman" pitchFamily="18" charset="0"/>
              </a:rPr>
              <a:t>:</a:t>
            </a:r>
            <a:r>
              <a:rPr kumimoji="0" lang="en-US" sz="1100" b="0" dirty="0" smtClean="0">
                <a:latin typeface="+mj-lt"/>
                <a:cs typeface="Times New Roman" pitchFamily="18" charset="0"/>
              </a:rPr>
              <a:t> </a:t>
            </a:r>
            <a:r>
              <a:rPr lang="en-US" sz="1100" dirty="0">
                <a:latin typeface="+mj-lt"/>
                <a:cs typeface="Times New Roman" pitchFamily="18" charset="0"/>
              </a:rPr>
              <a:t>U.S. Dept. of Commerce, Characteristics of the Population Below the Poverty Line: 1982, Table 5; and </a:t>
            </a:r>
            <a:r>
              <a:rPr lang="en-US" sz="1100" dirty="0" smtClean="0">
                <a:latin typeface="+mj-lt"/>
                <a:cs typeface="Times New Roman" pitchFamily="18" charset="0"/>
              </a:rPr>
              <a:t>http</a:t>
            </a:r>
            <a:r>
              <a:rPr lang="en-US" sz="1100" dirty="0">
                <a:latin typeface="+mj-lt"/>
                <a:cs typeface="Times New Roman" pitchFamily="18" charset="0"/>
              </a:rPr>
              <a:t>://</a:t>
            </a:r>
            <a:r>
              <a:rPr lang="en-US" sz="1100" dirty="0" smtClean="0">
                <a:latin typeface="+mj-lt"/>
                <a:cs typeface="Times New Roman" pitchFamily="18" charset="0"/>
              </a:rPr>
              <a:t>www.census.gov.</a:t>
            </a:r>
            <a:endParaRPr kumimoji="0" lang="en-US" sz="1100" b="0" dirty="0">
              <a:latin typeface="+mj-lt"/>
              <a:cs typeface="Times New Roman" pitchFamily="18" charset="0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6286328" y="1609656"/>
            <a:ext cx="692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5.3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7188273" y="1609656"/>
            <a:ext cx="665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9.5</a:t>
            </a:r>
            <a:endParaRPr lang="en-US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1414780" y="2338699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Female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421130" y="2590667"/>
            <a:ext cx="6815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Black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5254944" y="1617974"/>
            <a:ext cx="665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8.3</a:t>
            </a: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5114481" y="1295331"/>
            <a:ext cx="948562" cy="29187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0" lang="en-US">
                <a:latin typeface="+mj-lt"/>
                <a:cs typeface="Times New Roman" pitchFamily="18" charset="0"/>
              </a:rPr>
              <a:t>1959</a:t>
            </a: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6191377" y="1293743"/>
            <a:ext cx="832644" cy="29187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0" lang="en-US" dirty="0">
                <a:latin typeface="+mj-lt"/>
                <a:cs typeface="Times New Roman" pitchFamily="18" charset="0"/>
              </a:rPr>
              <a:t>1976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7132320" y="1279456"/>
            <a:ext cx="777081" cy="29867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0" lang="en-US" dirty="0" smtClean="0">
                <a:latin typeface="+mj-lt"/>
                <a:cs typeface="Times New Roman" pitchFamily="18" charset="0"/>
              </a:rPr>
              <a:t>2014</a:t>
            </a:r>
            <a:endParaRPr kumimoji="0"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995680" y="1621594"/>
            <a:ext cx="3429144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Number of poor families</a:t>
            </a:r>
            <a:r>
              <a:rPr kumimoji="0" lang="en-US" b="0" dirty="0">
                <a:latin typeface="+mj-lt"/>
                <a:cs typeface="Times New Roman" pitchFamily="18" charset="0"/>
              </a:rPr>
              <a:t> </a:t>
            </a:r>
            <a:r>
              <a:rPr kumimoji="0" lang="en-US" sz="1600" b="0" i="1" dirty="0">
                <a:latin typeface="+mj-lt"/>
                <a:cs typeface="Times New Roman" pitchFamily="18" charset="0"/>
              </a:rPr>
              <a:t>(millions)</a:t>
            </a: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6331753" y="2337493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48</a:t>
            </a: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7340918" y="2337493"/>
            <a:ext cx="496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50</a:t>
            </a:r>
            <a:endParaRPr lang="en-US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5297805" y="2335524"/>
            <a:ext cx="1000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23</a:t>
            </a: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987743" y="2041837"/>
            <a:ext cx="3724096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Percent of poor families headed by a</a:t>
            </a:r>
            <a:r>
              <a:rPr kumimoji="0" lang="en-US" b="0" dirty="0">
                <a:latin typeface="+mj-lt"/>
                <a:cs typeface="Times New Roman" pitchFamily="18" charset="0"/>
              </a:rPr>
              <a:t>:</a:t>
            </a: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1414780" y="3167628"/>
            <a:ext cx="274947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Person who worked at least</a:t>
            </a:r>
            <a:br>
              <a:rPr lang="en-US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          some during the year</a:t>
            </a:r>
          </a:p>
        </p:txBody>
      </p: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1421130" y="2852160"/>
            <a:ext cx="2539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Elderly person </a:t>
            </a:r>
            <a:r>
              <a:rPr lang="en-US" sz="1600" b="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(aged 65+)</a:t>
            </a:r>
          </a:p>
        </p:txBody>
      </p: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6441658" y="2592636"/>
            <a:ext cx="563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30</a:t>
            </a:r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7331516" y="2592636"/>
            <a:ext cx="488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24</a:t>
            </a:r>
            <a:endParaRPr lang="en-US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5420043" y="2590667"/>
            <a:ext cx="1000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26</a:t>
            </a:r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6441658" y="2849366"/>
            <a:ext cx="1104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14</a:t>
            </a:r>
          </a:p>
        </p:txBody>
      </p:sp>
      <p:sp>
        <p:nvSpPr>
          <p:cNvPr id="63" name="Text Box 28"/>
          <p:cNvSpPr txBox="1">
            <a:spLocks noChangeArrowheads="1"/>
          </p:cNvSpPr>
          <p:nvPr/>
        </p:nvSpPr>
        <p:spPr bwMode="auto">
          <a:xfrm>
            <a:off x="7289673" y="2849366"/>
            <a:ext cx="463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11</a:t>
            </a:r>
            <a:endParaRPr lang="en-US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Text Box 29"/>
          <p:cNvSpPr txBox="1">
            <a:spLocks noChangeArrowheads="1"/>
          </p:cNvSpPr>
          <p:nvPr/>
        </p:nvSpPr>
        <p:spPr bwMode="auto">
          <a:xfrm>
            <a:off x="5420043" y="2847398"/>
            <a:ext cx="1000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22</a:t>
            </a:r>
          </a:p>
        </p:txBody>
      </p:sp>
      <p:sp>
        <p:nvSpPr>
          <p:cNvPr id="65" name="Text Box 30"/>
          <p:cNvSpPr txBox="1">
            <a:spLocks noChangeArrowheads="1"/>
          </p:cNvSpPr>
          <p:nvPr/>
        </p:nvSpPr>
        <p:spPr bwMode="auto">
          <a:xfrm>
            <a:off x="6441658" y="3104128"/>
            <a:ext cx="552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55</a:t>
            </a: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7339330" y="3104128"/>
            <a:ext cx="44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43</a:t>
            </a:r>
            <a:endParaRPr lang="en-US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12228" y="3102541"/>
            <a:ext cx="500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70</a:t>
            </a:r>
          </a:p>
        </p:txBody>
      </p:sp>
      <p:sp>
        <p:nvSpPr>
          <p:cNvPr id="68" name="Text Box 36"/>
          <p:cNvSpPr txBox="1">
            <a:spLocks noChangeArrowheads="1"/>
          </p:cNvSpPr>
          <p:nvPr/>
        </p:nvSpPr>
        <p:spPr bwMode="auto">
          <a:xfrm>
            <a:off x="1414780" y="3884035"/>
            <a:ext cx="124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All families</a:t>
            </a:r>
          </a:p>
        </p:txBody>
      </p:sp>
      <p:sp>
        <p:nvSpPr>
          <p:cNvPr id="69" name="Text Box 37"/>
          <p:cNvSpPr txBox="1">
            <a:spLocks noChangeArrowheads="1"/>
          </p:cNvSpPr>
          <p:nvPr/>
        </p:nvSpPr>
        <p:spPr bwMode="auto">
          <a:xfrm>
            <a:off x="1421130" y="4163435"/>
            <a:ext cx="24352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Married-couple families</a:t>
            </a:r>
          </a:p>
        </p:txBody>
      </p:sp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6262883" y="3882448"/>
            <a:ext cx="1104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10.1</a:t>
            </a:r>
          </a:p>
        </p:txBody>
      </p:sp>
      <p:sp>
        <p:nvSpPr>
          <p:cNvPr id="71" name="Text Box 39"/>
          <p:cNvSpPr txBox="1">
            <a:spLocks noChangeArrowheads="1"/>
          </p:cNvSpPr>
          <p:nvPr/>
        </p:nvSpPr>
        <p:spPr bwMode="auto">
          <a:xfrm>
            <a:off x="7081180" y="3882448"/>
            <a:ext cx="665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11.6</a:t>
            </a:r>
            <a:endParaRPr lang="en-US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2" name="Text Box 40"/>
          <p:cNvSpPr txBox="1">
            <a:spLocks noChangeArrowheads="1"/>
          </p:cNvSpPr>
          <p:nvPr/>
        </p:nvSpPr>
        <p:spPr bwMode="auto">
          <a:xfrm>
            <a:off x="5135390" y="3880860"/>
            <a:ext cx="1000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18.5</a:t>
            </a:r>
          </a:p>
        </p:txBody>
      </p:sp>
      <p:sp>
        <p:nvSpPr>
          <p:cNvPr id="73" name="Text Box 41"/>
          <p:cNvSpPr txBox="1">
            <a:spLocks noChangeArrowheads="1"/>
          </p:cNvSpPr>
          <p:nvPr/>
        </p:nvSpPr>
        <p:spPr bwMode="auto">
          <a:xfrm>
            <a:off x="987743" y="3614605"/>
            <a:ext cx="1736373" cy="3693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b="1" i="1" dirty="0">
                <a:latin typeface="+mj-lt"/>
                <a:cs typeface="Times New Roman" pitchFamily="18" charset="0"/>
              </a:rPr>
              <a:t>Poverty rate</a:t>
            </a:r>
            <a:r>
              <a:rPr kumimoji="0" lang="en-US" b="0" dirty="0">
                <a:latin typeface="+mj-lt"/>
                <a:cs typeface="Times New Roman" pitchFamily="18" charset="0"/>
              </a:rPr>
              <a:t> </a:t>
            </a:r>
            <a:r>
              <a:rPr kumimoji="0" lang="en-US" b="0" i="1" dirty="0">
                <a:latin typeface="+mj-lt"/>
                <a:cs typeface="Times New Roman" pitchFamily="18" charset="0"/>
              </a:rPr>
              <a:t>(%)</a:t>
            </a:r>
          </a:p>
        </p:txBody>
      </p:sp>
      <p:sp>
        <p:nvSpPr>
          <p:cNvPr id="74" name="Text Box 42"/>
          <p:cNvSpPr txBox="1">
            <a:spLocks noChangeArrowheads="1"/>
          </p:cNvSpPr>
          <p:nvPr/>
        </p:nvSpPr>
        <p:spPr bwMode="auto">
          <a:xfrm>
            <a:off x="1414780" y="5087868"/>
            <a:ext cx="83619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Whites</a:t>
            </a:r>
          </a:p>
        </p:txBody>
      </p:sp>
      <p:sp>
        <p:nvSpPr>
          <p:cNvPr id="75" name="Text Box 43"/>
          <p:cNvSpPr txBox="1">
            <a:spLocks noChangeArrowheads="1"/>
          </p:cNvSpPr>
          <p:nvPr/>
        </p:nvSpPr>
        <p:spPr bwMode="auto">
          <a:xfrm>
            <a:off x="1421130" y="4452360"/>
            <a:ext cx="2409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Female-headed families</a:t>
            </a:r>
          </a:p>
        </p:txBody>
      </p:sp>
      <p:sp>
        <p:nvSpPr>
          <p:cNvPr id="76" name="Text Box 44"/>
          <p:cNvSpPr txBox="1">
            <a:spLocks noChangeArrowheads="1"/>
          </p:cNvSpPr>
          <p:nvPr/>
        </p:nvSpPr>
        <p:spPr bwMode="auto">
          <a:xfrm>
            <a:off x="6378525" y="416502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7.2</a:t>
            </a:r>
          </a:p>
        </p:txBody>
      </p:sp>
      <p:sp>
        <p:nvSpPr>
          <p:cNvPr id="77" name="Text Box 45"/>
          <p:cNvSpPr txBox="1">
            <a:spLocks noChangeArrowheads="1"/>
          </p:cNvSpPr>
          <p:nvPr/>
        </p:nvSpPr>
        <p:spPr bwMode="auto">
          <a:xfrm>
            <a:off x="7173985" y="4147116"/>
            <a:ext cx="665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6.2</a:t>
            </a:r>
            <a:endParaRPr lang="en-US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8" name="Text Box 46"/>
          <p:cNvSpPr txBox="1">
            <a:spLocks noChangeArrowheads="1"/>
          </p:cNvSpPr>
          <p:nvPr/>
        </p:nvSpPr>
        <p:spPr bwMode="auto">
          <a:xfrm>
            <a:off x="5237480" y="4163435"/>
            <a:ext cx="1000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15.8</a:t>
            </a:r>
          </a:p>
        </p:txBody>
      </p:sp>
      <p:sp>
        <p:nvSpPr>
          <p:cNvPr id="79" name="Text Box 47"/>
          <p:cNvSpPr txBox="1">
            <a:spLocks noChangeArrowheads="1"/>
          </p:cNvSpPr>
          <p:nvPr/>
        </p:nvSpPr>
        <p:spPr bwMode="auto">
          <a:xfrm>
            <a:off x="6259585" y="4449185"/>
            <a:ext cx="755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32.5</a:t>
            </a:r>
          </a:p>
        </p:txBody>
      </p:sp>
      <p:sp>
        <p:nvSpPr>
          <p:cNvPr id="80" name="Text Box 48"/>
          <p:cNvSpPr txBox="1">
            <a:spLocks noChangeArrowheads="1"/>
          </p:cNvSpPr>
          <p:nvPr/>
        </p:nvSpPr>
        <p:spPr bwMode="auto">
          <a:xfrm>
            <a:off x="7158355" y="4449185"/>
            <a:ext cx="665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30.6</a:t>
            </a:r>
            <a:endParaRPr lang="en-US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1" name="Text Box 49"/>
          <p:cNvSpPr txBox="1">
            <a:spLocks noChangeArrowheads="1"/>
          </p:cNvSpPr>
          <p:nvPr/>
        </p:nvSpPr>
        <p:spPr bwMode="auto">
          <a:xfrm>
            <a:off x="5237480" y="4447598"/>
            <a:ext cx="1000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42.6</a:t>
            </a:r>
          </a:p>
        </p:txBody>
      </p:sp>
      <p:sp>
        <p:nvSpPr>
          <p:cNvPr id="82" name="Text Box 50"/>
          <p:cNvSpPr txBox="1">
            <a:spLocks noChangeArrowheads="1"/>
          </p:cNvSpPr>
          <p:nvPr/>
        </p:nvSpPr>
        <p:spPr bwMode="auto">
          <a:xfrm>
            <a:off x="6275460" y="5005699"/>
            <a:ext cx="755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9.1</a:t>
            </a:r>
          </a:p>
        </p:txBody>
      </p:sp>
      <p:sp>
        <p:nvSpPr>
          <p:cNvPr id="83" name="Text Box 51"/>
          <p:cNvSpPr txBox="1">
            <a:spLocks noChangeArrowheads="1"/>
          </p:cNvSpPr>
          <p:nvPr/>
        </p:nvSpPr>
        <p:spPr bwMode="auto">
          <a:xfrm>
            <a:off x="7163118" y="5005699"/>
            <a:ext cx="665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12.7</a:t>
            </a:r>
            <a:endParaRPr lang="en-US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4" name="Text Box 52"/>
          <p:cNvSpPr txBox="1">
            <a:spLocks noChangeArrowheads="1"/>
          </p:cNvSpPr>
          <p:nvPr/>
        </p:nvSpPr>
        <p:spPr bwMode="auto">
          <a:xfrm>
            <a:off x="5247374" y="5004493"/>
            <a:ext cx="649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18.1</a:t>
            </a: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1414780" y="5625205"/>
            <a:ext cx="2276008" cy="29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Children </a:t>
            </a:r>
            <a:r>
              <a:rPr lang="en-US" sz="1600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(under age 18)</a:t>
            </a:r>
          </a:p>
        </p:txBody>
      </p:sp>
      <p:sp>
        <p:nvSpPr>
          <p:cNvPr id="86" name="Text Box 56"/>
          <p:cNvSpPr txBox="1">
            <a:spLocks noChangeArrowheads="1"/>
          </p:cNvSpPr>
          <p:nvPr/>
        </p:nvSpPr>
        <p:spPr bwMode="auto">
          <a:xfrm>
            <a:off x="1421130" y="5282305"/>
            <a:ext cx="769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Blacks</a:t>
            </a:r>
          </a:p>
        </p:txBody>
      </p:sp>
      <p:sp>
        <p:nvSpPr>
          <p:cNvPr id="87" name="Text Box 57"/>
          <p:cNvSpPr txBox="1">
            <a:spLocks noChangeArrowheads="1"/>
          </p:cNvSpPr>
          <p:nvPr/>
        </p:nvSpPr>
        <p:spPr bwMode="auto">
          <a:xfrm>
            <a:off x="6261418" y="527913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31.1</a:t>
            </a:r>
          </a:p>
        </p:txBody>
      </p:sp>
      <p:sp>
        <p:nvSpPr>
          <p:cNvPr id="88" name="Text Box 58"/>
          <p:cNvSpPr txBox="1">
            <a:spLocks noChangeArrowheads="1"/>
          </p:cNvSpPr>
          <p:nvPr/>
        </p:nvSpPr>
        <p:spPr bwMode="auto">
          <a:xfrm>
            <a:off x="7158355" y="5269605"/>
            <a:ext cx="665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26.2</a:t>
            </a:r>
            <a:endParaRPr lang="en-US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9" name="Text Box 59"/>
          <p:cNvSpPr txBox="1">
            <a:spLocks noChangeArrowheads="1"/>
          </p:cNvSpPr>
          <p:nvPr/>
        </p:nvSpPr>
        <p:spPr bwMode="auto">
          <a:xfrm>
            <a:off x="5247373" y="5277543"/>
            <a:ext cx="649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55.1</a:t>
            </a:r>
          </a:p>
        </p:txBody>
      </p:sp>
      <p:sp>
        <p:nvSpPr>
          <p:cNvPr id="90" name="Text Box 60"/>
          <p:cNvSpPr txBox="1">
            <a:spLocks noChangeArrowheads="1"/>
          </p:cNvSpPr>
          <p:nvPr/>
        </p:nvSpPr>
        <p:spPr bwMode="auto">
          <a:xfrm>
            <a:off x="6259830" y="5552561"/>
            <a:ext cx="68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16.0</a:t>
            </a:r>
          </a:p>
        </p:txBody>
      </p:sp>
      <p:sp>
        <p:nvSpPr>
          <p:cNvPr id="91" name="Text Box 61"/>
          <p:cNvSpPr txBox="1">
            <a:spLocks noChangeArrowheads="1"/>
          </p:cNvSpPr>
          <p:nvPr/>
        </p:nvSpPr>
        <p:spPr bwMode="auto">
          <a:xfrm>
            <a:off x="7158355" y="5552561"/>
            <a:ext cx="665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21.1</a:t>
            </a:r>
            <a:endParaRPr lang="en-US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2" name="Text Box 62"/>
          <p:cNvSpPr txBox="1">
            <a:spLocks noChangeArrowheads="1"/>
          </p:cNvSpPr>
          <p:nvPr/>
        </p:nvSpPr>
        <p:spPr bwMode="auto">
          <a:xfrm>
            <a:off x="5247373" y="5550974"/>
            <a:ext cx="649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27.3</a:t>
            </a:r>
          </a:p>
        </p:txBody>
      </p:sp>
      <p:sp>
        <p:nvSpPr>
          <p:cNvPr id="93" name="Line 63"/>
          <p:cNvSpPr>
            <a:spLocks noChangeShapeType="1"/>
          </p:cNvSpPr>
          <p:nvPr/>
        </p:nvSpPr>
        <p:spPr bwMode="auto">
          <a:xfrm>
            <a:off x="5212080" y="1563618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4" name="Text Box 66"/>
          <p:cNvSpPr txBox="1">
            <a:spLocks noChangeArrowheads="1"/>
          </p:cNvSpPr>
          <p:nvPr/>
        </p:nvSpPr>
        <p:spPr bwMode="auto">
          <a:xfrm>
            <a:off x="1414780" y="4737856"/>
            <a:ext cx="1473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All individuals</a:t>
            </a:r>
          </a:p>
        </p:txBody>
      </p:sp>
      <p:sp>
        <p:nvSpPr>
          <p:cNvPr id="95" name="Text Box 67"/>
          <p:cNvSpPr txBox="1">
            <a:spLocks noChangeArrowheads="1"/>
          </p:cNvSpPr>
          <p:nvPr/>
        </p:nvSpPr>
        <p:spPr bwMode="auto">
          <a:xfrm>
            <a:off x="6255068" y="4726744"/>
            <a:ext cx="692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11.7</a:t>
            </a:r>
          </a:p>
        </p:txBody>
      </p:sp>
      <p:sp>
        <p:nvSpPr>
          <p:cNvPr id="96" name="Text Box 68"/>
          <p:cNvSpPr txBox="1">
            <a:spLocks noChangeArrowheads="1"/>
          </p:cNvSpPr>
          <p:nvPr/>
        </p:nvSpPr>
        <p:spPr bwMode="auto">
          <a:xfrm>
            <a:off x="7155180" y="4726744"/>
            <a:ext cx="665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14.8</a:t>
            </a:r>
            <a:endParaRPr lang="en-US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7" name="Text Box 69"/>
          <p:cNvSpPr txBox="1">
            <a:spLocks noChangeArrowheads="1"/>
          </p:cNvSpPr>
          <p:nvPr/>
        </p:nvSpPr>
        <p:spPr bwMode="auto">
          <a:xfrm>
            <a:off x="5129653" y="4725156"/>
            <a:ext cx="706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22.4</a:t>
            </a:r>
          </a:p>
        </p:txBody>
      </p:sp>
    </p:spTree>
    <p:extLst>
      <p:ext uri="{BB962C8B-B14F-4D97-AF65-F5344CB8AC3E}">
        <p14:creationId xmlns:p14="http://schemas.microsoft.com/office/powerpoint/2010/main" val="38949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103464"/>
            <a:ext cx="8904855" cy="10141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Transfer Payments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>and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the Poverty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027"/>
            <a:ext cx="8883750" cy="449884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Income transfers have expanded substantially </a:t>
            </a:r>
            <a:r>
              <a:rPr lang="en-US" dirty="0" smtClean="0">
                <a:solidFill>
                  <a:schemeClr val="tx1"/>
                </a:solidFill>
              </a:rPr>
              <a:t>since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mid-1960s.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These transfers have been largely ineffective at reducing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poverty rate. 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Though </a:t>
            </a:r>
            <a:r>
              <a:rPr lang="en-US" sz="2800" dirty="0" smtClean="0">
                <a:solidFill>
                  <a:schemeClr val="tx1"/>
                </a:solidFill>
              </a:rPr>
              <a:t>real per </a:t>
            </a:r>
            <a:r>
              <a:rPr lang="en-US" sz="2800" dirty="0">
                <a:solidFill>
                  <a:schemeClr val="tx1"/>
                </a:solidFill>
              </a:rPr>
              <a:t>capita income has </a:t>
            </a:r>
            <a:r>
              <a:rPr lang="en-US" sz="2800" dirty="0" smtClean="0">
                <a:solidFill>
                  <a:schemeClr val="tx1"/>
                </a:solidFill>
              </a:rPr>
              <a:t>increased </a:t>
            </a:r>
            <a:r>
              <a:rPr lang="en-US" sz="2800" dirty="0">
                <a:solidFill>
                  <a:schemeClr val="tx1"/>
                </a:solidFill>
              </a:rPr>
              <a:t>substantially </a:t>
            </a:r>
            <a:r>
              <a:rPr lang="en-US" sz="2800" dirty="0" smtClean="0">
                <a:solidFill>
                  <a:schemeClr val="tx1"/>
                </a:solidFill>
              </a:rPr>
              <a:t>over </a:t>
            </a:r>
            <a:r>
              <a:rPr lang="en-US" sz="2800" dirty="0">
                <a:solidFill>
                  <a:schemeClr val="tx1"/>
                </a:solidFill>
              </a:rPr>
              <a:t>time (more than </a:t>
            </a:r>
            <a:r>
              <a:rPr lang="en-US" sz="2800" dirty="0" smtClean="0">
                <a:solidFill>
                  <a:schemeClr val="tx1"/>
                </a:solidFill>
              </a:rPr>
              <a:t>120% </a:t>
            </a:r>
            <a:r>
              <a:rPr lang="en-US" sz="2800" dirty="0">
                <a:solidFill>
                  <a:schemeClr val="tx1"/>
                </a:solidFill>
              </a:rPr>
              <a:t>since 1965), the poverty rate </a:t>
            </a:r>
            <a:r>
              <a:rPr lang="en-US" sz="2800" dirty="0" smtClean="0">
                <a:solidFill>
                  <a:schemeClr val="tx1"/>
                </a:solidFill>
              </a:rPr>
              <a:t>of </a:t>
            </a:r>
            <a:r>
              <a:rPr lang="en-US" sz="2800" dirty="0">
                <a:solidFill>
                  <a:schemeClr val="tx1"/>
                </a:solidFill>
              </a:rPr>
              <a:t>working-age Americans has stayed about the same.</a:t>
            </a:r>
          </a:p>
        </p:txBody>
      </p:sp>
    </p:spTree>
    <p:extLst>
      <p:ext uri="{BB962C8B-B14F-4D97-AF65-F5344CB8AC3E}">
        <p14:creationId xmlns:p14="http://schemas.microsoft.com/office/powerpoint/2010/main" val="3919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3123234" y="1279932"/>
            <a:ext cx="5762836" cy="4417483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3084159" y="5717755"/>
            <a:ext cx="6141996" cy="354071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kumimoji="0" lang="en-US" sz="1050" b="1" i="1" dirty="0">
                <a:latin typeface="+mj-lt"/>
                <a:cs typeface="Times New Roman" pitchFamily="18" charset="0"/>
              </a:rPr>
              <a:t>Sources</a:t>
            </a:r>
            <a:r>
              <a:rPr kumimoji="0" lang="en-US" sz="1050" dirty="0">
                <a:latin typeface="+mj-lt"/>
                <a:cs typeface="Times New Roman" pitchFamily="18" charset="0"/>
              </a:rPr>
              <a:t>:</a:t>
            </a:r>
            <a:r>
              <a:rPr kumimoji="0" lang="en-US" sz="1050" b="0" dirty="0">
                <a:latin typeface="+mj-lt"/>
                <a:cs typeface="Times New Roman" pitchFamily="18" charset="0"/>
              </a:rPr>
              <a:t>  U.S. Dept. of Commerce, </a:t>
            </a:r>
            <a:r>
              <a:rPr kumimoji="0" lang="en-US" sz="1050" b="0" i="1" dirty="0">
                <a:latin typeface="+mj-lt"/>
                <a:cs typeface="Times New Roman" pitchFamily="18" charset="0"/>
              </a:rPr>
              <a:t>Characteristics of the Population Below the Poverty Level: 1982</a:t>
            </a:r>
            <a:r>
              <a:rPr kumimoji="0" lang="en-US" sz="1050" b="0" dirty="0">
                <a:latin typeface="+mj-lt"/>
                <a:cs typeface="Times New Roman" pitchFamily="18" charset="0"/>
              </a:rPr>
              <a:t>, </a:t>
            </a:r>
            <a:r>
              <a:rPr kumimoji="0" lang="en-US" sz="1050" b="0" dirty="0" smtClean="0">
                <a:latin typeface="+mj-lt"/>
                <a:cs typeface="Times New Roman" pitchFamily="18" charset="0"/>
              </a:rPr>
              <a:t/>
            </a:r>
            <a:br>
              <a:rPr kumimoji="0" lang="en-US" sz="1050" b="0" dirty="0" smtClean="0">
                <a:latin typeface="+mj-lt"/>
                <a:cs typeface="Times New Roman" pitchFamily="18" charset="0"/>
              </a:rPr>
            </a:br>
            <a:r>
              <a:rPr kumimoji="0" lang="en-US" sz="1050" b="0" dirty="0" smtClean="0">
                <a:latin typeface="+mj-lt"/>
                <a:cs typeface="Times New Roman" pitchFamily="18" charset="0"/>
              </a:rPr>
              <a:t>                 Table </a:t>
            </a:r>
            <a:r>
              <a:rPr kumimoji="0" lang="en-US" sz="1050" b="0" dirty="0">
                <a:latin typeface="+mj-lt"/>
                <a:cs typeface="Times New Roman" pitchFamily="18" charset="0"/>
              </a:rPr>
              <a:t>5; </a:t>
            </a:r>
            <a:r>
              <a:rPr kumimoji="0" lang="en-US" sz="1050" b="0" dirty="0" smtClean="0">
                <a:latin typeface="+mj-lt"/>
                <a:cs typeface="Times New Roman" pitchFamily="18" charset="0"/>
              </a:rPr>
              <a:t>and </a:t>
            </a:r>
            <a:r>
              <a:rPr lang="en-US" sz="1050" i="1" dirty="0">
                <a:latin typeface="+mj-lt"/>
                <a:cs typeface="Times New Roman" pitchFamily="18" charset="0"/>
              </a:rPr>
              <a:t>http://www.census.gov </a:t>
            </a:r>
            <a:r>
              <a:rPr lang="en-US" sz="1050" i="1" dirty="0" smtClean="0">
                <a:latin typeface="+mj-lt"/>
                <a:cs typeface="Times New Roman" pitchFamily="18" charset="0"/>
              </a:rPr>
              <a:t>.</a:t>
            </a:r>
            <a:endParaRPr kumimoji="0" lang="en-US" sz="1050" b="0" dirty="0">
              <a:latin typeface="+mj-lt"/>
              <a:cs typeface="Times New Roman" pitchFamily="18" charset="0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2" y="1581135"/>
            <a:ext cx="3057437" cy="458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The official </a:t>
            </a:r>
            <a:r>
              <a:rPr lang="en-US" sz="2200" dirty="0">
                <a:latin typeface="+mj-lt"/>
                <a:cs typeface="Times New Roman" pitchFamily="18" charset="0"/>
              </a:rPr>
              <a:t>poverty rate of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U.S. families </a:t>
            </a:r>
            <a:r>
              <a:rPr lang="en-US" sz="2200" dirty="0">
                <a:latin typeface="+mj-lt"/>
                <a:cs typeface="Times New Roman" pitchFamily="18" charset="0"/>
              </a:rPr>
              <a:t>declined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sharply during the </a:t>
            </a:r>
            <a:r>
              <a:rPr lang="en-US" sz="2200" dirty="0">
                <a:latin typeface="+mj-lt"/>
                <a:cs typeface="Times New Roman" pitchFamily="18" charset="0"/>
              </a:rPr>
              <a:t>1950’s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and 1960’s.</a:t>
            </a:r>
            <a:endParaRPr lang="en-US" sz="2200" dirty="0" smtClean="0"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Since 1968, the official poverty rate has fluctuated within a range generally between 9 percent and 12 </a:t>
            </a:r>
            <a:r>
              <a:rPr lang="en-US" sz="2200" dirty="0" smtClean="0">
                <a:cs typeface="Times New Roman" pitchFamily="18" charset="0"/>
              </a:rPr>
              <a:t>percent.</a:t>
            </a:r>
          </a:p>
          <a:p>
            <a:pPr marL="115888" indent="-115888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200" dirty="0" smtClean="0">
                <a:cs typeface="Times New Roman" pitchFamily="18" charset="0"/>
              </a:rPr>
              <a:t>In </a:t>
            </a:r>
            <a:r>
              <a:rPr lang="en-US" sz="2200" dirty="0">
                <a:cs typeface="Times New Roman" pitchFamily="18" charset="0"/>
              </a:rPr>
              <a:t>2014, it was 11.6 percent—slightly higher than in 1968.</a:t>
            </a:r>
          </a:p>
          <a:p>
            <a:pPr marL="115888" indent="-115888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9573"/>
            <a:ext cx="8904855" cy="596684"/>
          </a:xfrm>
        </p:spPr>
        <p:txBody>
          <a:bodyPr/>
          <a:lstStyle/>
          <a:p>
            <a:r>
              <a:rPr lang="en-US" dirty="0"/>
              <a:t>Poverty Rate, </a:t>
            </a:r>
            <a:r>
              <a:rPr lang="en-US" dirty="0" smtClean="0"/>
              <a:t>1947-2014</a:t>
            </a:r>
            <a:endParaRPr lang="en-US" dirty="0"/>
          </a:p>
        </p:txBody>
      </p:sp>
      <p:sp>
        <p:nvSpPr>
          <p:cNvPr id="67" name="Line 22"/>
          <p:cNvSpPr>
            <a:spLocks noChangeShapeType="1"/>
          </p:cNvSpPr>
          <p:nvPr/>
        </p:nvSpPr>
        <p:spPr bwMode="auto">
          <a:xfrm>
            <a:off x="3319000" y="4949716"/>
            <a:ext cx="54029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0" name="Text Box 50"/>
          <p:cNvSpPr txBox="1">
            <a:spLocks noChangeArrowheads="1"/>
          </p:cNvSpPr>
          <p:nvPr/>
        </p:nvSpPr>
        <p:spPr bwMode="auto">
          <a:xfrm>
            <a:off x="4875045" y="1458280"/>
            <a:ext cx="2837626" cy="469616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0" lang="en-US" b="1" i="1" dirty="0" smtClean="0">
                <a:latin typeface="+mj-lt"/>
                <a:cs typeface="Times New Roman" pitchFamily="18" charset="0"/>
              </a:rPr>
              <a:t>U.S. Poverty Rate </a:t>
            </a:r>
            <a:r>
              <a:rPr kumimoji="0" lang="en-US" i="1" dirty="0" smtClean="0">
                <a:latin typeface="+mj-lt"/>
                <a:cs typeface="Times New Roman" pitchFamily="18" charset="0"/>
              </a:rPr>
              <a:t>(%)</a:t>
            </a:r>
            <a:r>
              <a:rPr kumimoji="0" lang="en-US" b="1" i="1" dirty="0" smtClean="0">
                <a:latin typeface="+mj-lt"/>
                <a:cs typeface="Times New Roman" pitchFamily="18" charset="0"/>
              </a:rPr>
              <a:t> </a:t>
            </a:r>
            <a:r>
              <a:rPr kumimoji="0" lang="en-US" b="0" dirty="0" smtClean="0">
                <a:latin typeface="+mj-lt"/>
                <a:cs typeface="Times New Roman" pitchFamily="18" charset="0"/>
              </a:rPr>
              <a:t/>
            </a:r>
            <a:br>
              <a:rPr kumimoji="0" lang="en-US" b="0" dirty="0" smtClean="0">
                <a:latin typeface="+mj-lt"/>
                <a:cs typeface="Times New Roman" pitchFamily="18" charset="0"/>
              </a:rPr>
            </a:br>
            <a:r>
              <a:rPr kumimoji="0" lang="en-US" sz="1600" b="0" i="1" dirty="0" smtClean="0">
                <a:latin typeface="+mj-lt"/>
                <a:cs typeface="Times New Roman" pitchFamily="18" charset="0"/>
              </a:rPr>
              <a:t>(all families)</a:t>
            </a:r>
            <a:endParaRPr kumimoji="0" lang="en-US" b="0" i="1" dirty="0">
              <a:latin typeface="+mj-lt"/>
              <a:cs typeface="Times New Roman" pitchFamily="18" charset="0"/>
            </a:endParaRPr>
          </a:p>
        </p:txBody>
      </p:sp>
      <p:grpSp>
        <p:nvGrpSpPr>
          <p:cNvPr id="72" name="Group 137"/>
          <p:cNvGrpSpPr>
            <a:grpSpLocks/>
          </p:cNvGrpSpPr>
          <p:nvPr/>
        </p:nvGrpSpPr>
        <p:grpSpPr bwMode="auto">
          <a:xfrm>
            <a:off x="3498400" y="1636602"/>
            <a:ext cx="392114" cy="3262313"/>
            <a:chOff x="1788" y="468"/>
            <a:chExt cx="247" cy="2055"/>
          </a:xfrm>
        </p:grpSpPr>
        <p:sp>
          <p:nvSpPr>
            <p:cNvPr id="73" name="Rectangle 62" descr="Parchment"/>
            <p:cNvSpPr>
              <a:spLocks noChangeArrowheads="1"/>
            </p:cNvSpPr>
            <p:nvPr/>
          </p:nvSpPr>
          <p:spPr bwMode="auto">
            <a:xfrm>
              <a:off x="1792" y="468"/>
              <a:ext cx="24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7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32.0</a:t>
              </a:r>
              <a:endParaRPr kumimoji="0" lang="en-US" sz="1700" b="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74" name="Rectangle 77"/>
            <p:cNvSpPr>
              <a:spLocks noChangeArrowheads="1"/>
            </p:cNvSpPr>
            <p:nvPr/>
          </p:nvSpPr>
          <p:spPr bwMode="auto">
            <a:xfrm>
              <a:off x="1788" y="680"/>
              <a:ext cx="239" cy="1843"/>
            </a:xfrm>
            <a:prstGeom prst="rect">
              <a:avLst/>
            </a:prstGeom>
            <a:solidFill>
              <a:srgbClr val="4A7BB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7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5" name="Group 135"/>
          <p:cNvGrpSpPr>
            <a:grpSpLocks/>
          </p:cNvGrpSpPr>
          <p:nvPr/>
        </p:nvGrpSpPr>
        <p:grpSpPr bwMode="auto">
          <a:xfrm>
            <a:off x="4107993" y="2893902"/>
            <a:ext cx="387351" cy="2005013"/>
            <a:chOff x="2196" y="1260"/>
            <a:chExt cx="244" cy="1263"/>
          </a:xfrm>
        </p:grpSpPr>
        <p:sp>
          <p:nvSpPr>
            <p:cNvPr id="76" name="Rectangle 63" descr="Parchment"/>
            <p:cNvSpPr>
              <a:spLocks noChangeArrowheads="1"/>
            </p:cNvSpPr>
            <p:nvPr/>
          </p:nvSpPr>
          <p:spPr bwMode="auto">
            <a:xfrm>
              <a:off x="2197" y="1260"/>
              <a:ext cx="24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7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18.5</a:t>
              </a:r>
              <a:endParaRPr kumimoji="0" lang="en-US" sz="17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77" name="Rectangle 78"/>
            <p:cNvSpPr>
              <a:spLocks noChangeArrowheads="1"/>
            </p:cNvSpPr>
            <p:nvPr/>
          </p:nvSpPr>
          <p:spPr bwMode="auto">
            <a:xfrm>
              <a:off x="2196" y="1458"/>
              <a:ext cx="238" cy="1065"/>
            </a:xfrm>
            <a:prstGeom prst="rect">
              <a:avLst/>
            </a:prstGeom>
            <a:solidFill>
              <a:srgbClr val="4A7BB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7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8" name="Group 136"/>
          <p:cNvGrpSpPr>
            <a:grpSpLocks/>
          </p:cNvGrpSpPr>
          <p:nvPr/>
        </p:nvGrpSpPr>
        <p:grpSpPr bwMode="auto">
          <a:xfrm>
            <a:off x="4698543" y="3293952"/>
            <a:ext cx="385763" cy="1604963"/>
            <a:chOff x="2598" y="1512"/>
            <a:chExt cx="243" cy="1011"/>
          </a:xfrm>
        </p:grpSpPr>
        <p:sp>
          <p:nvSpPr>
            <p:cNvPr id="79" name="Rectangle 64" descr="Parchment"/>
            <p:cNvSpPr>
              <a:spLocks noChangeArrowheads="1"/>
            </p:cNvSpPr>
            <p:nvPr/>
          </p:nvSpPr>
          <p:spPr bwMode="auto">
            <a:xfrm>
              <a:off x="2598" y="1512"/>
              <a:ext cx="24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7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13.9</a:t>
              </a:r>
              <a:endParaRPr kumimoji="0" lang="en-US" sz="17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2601" y="1723"/>
              <a:ext cx="238" cy="800"/>
            </a:xfrm>
            <a:prstGeom prst="rect">
              <a:avLst/>
            </a:prstGeom>
            <a:solidFill>
              <a:srgbClr val="4A7BB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7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1" name="Group 122"/>
          <p:cNvGrpSpPr>
            <a:grpSpLocks/>
          </p:cNvGrpSpPr>
          <p:nvPr/>
        </p:nvGrpSpPr>
        <p:grpSpPr bwMode="auto">
          <a:xfrm>
            <a:off x="5260519" y="3655902"/>
            <a:ext cx="395288" cy="1243013"/>
            <a:chOff x="3030" y="1735"/>
            <a:chExt cx="249" cy="783"/>
          </a:xfrm>
        </p:grpSpPr>
        <p:sp>
          <p:nvSpPr>
            <p:cNvPr id="82" name="Rectangle 65" descr="Parchment"/>
            <p:cNvSpPr>
              <a:spLocks noChangeArrowheads="1"/>
            </p:cNvSpPr>
            <p:nvPr/>
          </p:nvSpPr>
          <p:spPr bwMode="auto">
            <a:xfrm>
              <a:off x="3030" y="1735"/>
              <a:ext cx="24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7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10.0</a:t>
              </a:r>
              <a:endParaRPr kumimoji="0" lang="en-US" sz="17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3040" y="1942"/>
              <a:ext cx="239" cy="576"/>
            </a:xfrm>
            <a:prstGeom prst="rect">
              <a:avLst/>
            </a:prstGeom>
            <a:solidFill>
              <a:srgbClr val="4A7BB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7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4" name="Group 123"/>
          <p:cNvGrpSpPr>
            <a:grpSpLocks/>
          </p:cNvGrpSpPr>
          <p:nvPr/>
        </p:nvGrpSpPr>
        <p:grpSpPr bwMode="auto">
          <a:xfrm>
            <a:off x="5854238" y="3703527"/>
            <a:ext cx="379413" cy="1195388"/>
            <a:chOff x="3458" y="1765"/>
            <a:chExt cx="239" cy="753"/>
          </a:xfrm>
        </p:grpSpPr>
        <p:sp>
          <p:nvSpPr>
            <p:cNvPr id="85" name="Rectangle 66" descr="Parchment"/>
            <p:cNvSpPr>
              <a:spLocks noChangeArrowheads="1"/>
            </p:cNvSpPr>
            <p:nvPr/>
          </p:nvSpPr>
          <p:spPr bwMode="auto">
            <a:xfrm>
              <a:off x="3482" y="1765"/>
              <a:ext cx="17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7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9.7</a:t>
              </a:r>
              <a:endParaRPr kumimoji="0" lang="en-US" sz="1700" b="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3458" y="1959"/>
              <a:ext cx="239" cy="559"/>
            </a:xfrm>
            <a:prstGeom prst="rect">
              <a:avLst/>
            </a:prstGeom>
            <a:solidFill>
              <a:srgbClr val="4A7BB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7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7" name="Group 124"/>
          <p:cNvGrpSpPr>
            <a:grpSpLocks/>
          </p:cNvGrpSpPr>
          <p:nvPr/>
        </p:nvGrpSpPr>
        <p:grpSpPr bwMode="auto">
          <a:xfrm>
            <a:off x="6401926" y="3627327"/>
            <a:ext cx="406400" cy="1271588"/>
            <a:chOff x="3821" y="1717"/>
            <a:chExt cx="256" cy="801"/>
          </a:xfrm>
        </p:grpSpPr>
        <p:sp>
          <p:nvSpPr>
            <p:cNvPr id="88" name="Rectangle 67" descr="Parchment"/>
            <p:cNvSpPr>
              <a:spLocks noChangeArrowheads="1"/>
            </p:cNvSpPr>
            <p:nvPr/>
          </p:nvSpPr>
          <p:spPr bwMode="auto">
            <a:xfrm>
              <a:off x="3821" y="1717"/>
              <a:ext cx="24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7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10.3</a:t>
              </a:r>
              <a:endParaRPr kumimoji="0" lang="en-US" sz="17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89" name="Rectangle 84"/>
            <p:cNvSpPr>
              <a:spLocks noChangeArrowheads="1"/>
            </p:cNvSpPr>
            <p:nvPr/>
          </p:nvSpPr>
          <p:spPr bwMode="auto">
            <a:xfrm>
              <a:off x="3838" y="1925"/>
              <a:ext cx="239" cy="593"/>
            </a:xfrm>
            <a:prstGeom prst="rect">
              <a:avLst/>
            </a:prstGeom>
            <a:solidFill>
              <a:srgbClr val="4A7BB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7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90" name="Group 128"/>
          <p:cNvGrpSpPr>
            <a:grpSpLocks/>
          </p:cNvGrpSpPr>
          <p:nvPr/>
        </p:nvGrpSpPr>
        <p:grpSpPr bwMode="auto">
          <a:xfrm>
            <a:off x="7000413" y="3595577"/>
            <a:ext cx="387350" cy="1303338"/>
            <a:chOff x="4228" y="1699"/>
            <a:chExt cx="244" cy="821"/>
          </a:xfrm>
        </p:grpSpPr>
        <p:sp>
          <p:nvSpPr>
            <p:cNvPr id="91" name="Rectangle 68" descr="Parchment"/>
            <p:cNvSpPr>
              <a:spLocks noChangeArrowheads="1"/>
            </p:cNvSpPr>
            <p:nvPr/>
          </p:nvSpPr>
          <p:spPr bwMode="auto">
            <a:xfrm>
              <a:off x="4228" y="1699"/>
              <a:ext cx="24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7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10.7</a:t>
              </a:r>
              <a:endParaRPr kumimoji="0" lang="en-US" sz="1700" b="0">
                <a:latin typeface="+mj-lt"/>
                <a:cs typeface="Times New Roman" pitchFamily="18" charset="0"/>
              </a:endParaRPr>
            </a:p>
          </p:txBody>
        </p:sp>
        <p:sp>
          <p:nvSpPr>
            <p:cNvPr id="93" name="Rectangle 86"/>
            <p:cNvSpPr>
              <a:spLocks noChangeArrowheads="1"/>
            </p:cNvSpPr>
            <p:nvPr/>
          </p:nvSpPr>
          <p:spPr bwMode="auto">
            <a:xfrm>
              <a:off x="4233" y="1904"/>
              <a:ext cx="239" cy="616"/>
            </a:xfrm>
            <a:prstGeom prst="rect">
              <a:avLst/>
            </a:prstGeom>
            <a:solidFill>
              <a:srgbClr val="4A7BB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7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94" name="Group 131"/>
          <p:cNvGrpSpPr>
            <a:grpSpLocks/>
          </p:cNvGrpSpPr>
          <p:nvPr/>
        </p:nvGrpSpPr>
        <p:grpSpPr bwMode="auto">
          <a:xfrm>
            <a:off x="7576676" y="3790840"/>
            <a:ext cx="377825" cy="1108075"/>
            <a:chOff x="4651" y="1825"/>
            <a:chExt cx="238" cy="698"/>
          </a:xfrm>
        </p:grpSpPr>
        <p:sp>
          <p:nvSpPr>
            <p:cNvPr id="95" name="Rectangle 69" descr="Parchment"/>
            <p:cNvSpPr>
              <a:spLocks noChangeArrowheads="1"/>
            </p:cNvSpPr>
            <p:nvPr/>
          </p:nvSpPr>
          <p:spPr bwMode="auto">
            <a:xfrm>
              <a:off x="4672" y="1825"/>
              <a:ext cx="17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7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8.7</a:t>
              </a:r>
              <a:endParaRPr kumimoji="0" lang="en-US" sz="1700" b="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96" name="Rectangle 88"/>
            <p:cNvSpPr>
              <a:spLocks noChangeArrowheads="1"/>
            </p:cNvSpPr>
            <p:nvPr/>
          </p:nvSpPr>
          <p:spPr bwMode="auto">
            <a:xfrm>
              <a:off x="4651" y="2022"/>
              <a:ext cx="238" cy="501"/>
            </a:xfrm>
            <a:prstGeom prst="rect">
              <a:avLst/>
            </a:prstGeom>
            <a:solidFill>
              <a:srgbClr val="4A7BB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7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97" name="Group 132"/>
          <p:cNvGrpSpPr>
            <a:grpSpLocks/>
          </p:cNvGrpSpPr>
          <p:nvPr/>
        </p:nvGrpSpPr>
        <p:grpSpPr bwMode="auto">
          <a:xfrm>
            <a:off x="8091277" y="3491494"/>
            <a:ext cx="436563" cy="1400176"/>
            <a:chOff x="5018" y="1745"/>
            <a:chExt cx="275" cy="882"/>
          </a:xfrm>
        </p:grpSpPr>
        <p:sp>
          <p:nvSpPr>
            <p:cNvPr id="98" name="Rectangle 70" descr="Parchment"/>
            <p:cNvSpPr>
              <a:spLocks noChangeArrowheads="1"/>
            </p:cNvSpPr>
            <p:nvPr/>
          </p:nvSpPr>
          <p:spPr bwMode="auto">
            <a:xfrm>
              <a:off x="5018" y="1745"/>
              <a:ext cx="27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7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kumimoji="0" lang="en-US" sz="17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11.6</a:t>
              </a:r>
              <a:endParaRPr kumimoji="0" lang="en-US" sz="1700" b="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99" name="Rectangle 90"/>
            <p:cNvSpPr>
              <a:spLocks noChangeArrowheads="1"/>
            </p:cNvSpPr>
            <p:nvPr/>
          </p:nvSpPr>
          <p:spPr bwMode="auto">
            <a:xfrm>
              <a:off x="5053" y="1947"/>
              <a:ext cx="239" cy="680"/>
            </a:xfrm>
            <a:prstGeom prst="rect">
              <a:avLst/>
            </a:prstGeom>
            <a:solidFill>
              <a:srgbClr val="4A7BB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7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0" name="Rectangle 110"/>
          <p:cNvSpPr>
            <a:spLocks noChangeArrowheads="1"/>
          </p:cNvSpPr>
          <p:nvPr/>
        </p:nvSpPr>
        <p:spPr bwMode="auto">
          <a:xfrm>
            <a:off x="3447588" y="5021152"/>
            <a:ext cx="4424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1947</a:t>
            </a:r>
            <a:endParaRPr kumimoji="0" lang="en-US" sz="1700" b="0" dirty="0">
              <a:latin typeface="+mj-lt"/>
              <a:cs typeface="Times New Roman" pitchFamily="18" charset="0"/>
            </a:endParaRPr>
          </a:p>
        </p:txBody>
      </p:sp>
      <p:sp>
        <p:nvSpPr>
          <p:cNvPr id="101" name="Rectangle 111"/>
          <p:cNvSpPr>
            <a:spLocks noChangeArrowheads="1"/>
          </p:cNvSpPr>
          <p:nvPr/>
        </p:nvSpPr>
        <p:spPr bwMode="auto">
          <a:xfrm>
            <a:off x="4066713" y="5021152"/>
            <a:ext cx="4424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7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1959</a:t>
            </a:r>
            <a:endParaRPr kumimoji="0" lang="en-US" sz="1700" b="0">
              <a:latin typeface="+mj-lt"/>
              <a:cs typeface="Times New Roman" pitchFamily="18" charset="0"/>
            </a:endParaRPr>
          </a:p>
        </p:txBody>
      </p:sp>
      <p:sp>
        <p:nvSpPr>
          <p:cNvPr id="102" name="Rectangle 112"/>
          <p:cNvSpPr>
            <a:spLocks noChangeArrowheads="1"/>
          </p:cNvSpPr>
          <p:nvPr/>
        </p:nvSpPr>
        <p:spPr bwMode="auto">
          <a:xfrm>
            <a:off x="4674726" y="5021152"/>
            <a:ext cx="4424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7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1965</a:t>
            </a:r>
            <a:endParaRPr kumimoji="0" lang="en-US" sz="1700" b="0">
              <a:latin typeface="+mj-lt"/>
              <a:cs typeface="Times New Roman" pitchFamily="18" charset="0"/>
            </a:endParaRPr>
          </a:p>
        </p:txBody>
      </p:sp>
      <p:sp>
        <p:nvSpPr>
          <p:cNvPr id="103" name="Rectangle 113"/>
          <p:cNvSpPr>
            <a:spLocks noChangeArrowheads="1"/>
          </p:cNvSpPr>
          <p:nvPr/>
        </p:nvSpPr>
        <p:spPr bwMode="auto">
          <a:xfrm>
            <a:off x="5255751" y="5021152"/>
            <a:ext cx="4424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7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1968</a:t>
            </a:r>
            <a:endParaRPr kumimoji="0" lang="en-US" sz="1700" b="0">
              <a:latin typeface="+mj-lt"/>
              <a:cs typeface="Times New Roman" pitchFamily="18" charset="0"/>
            </a:endParaRPr>
          </a:p>
        </p:txBody>
      </p:sp>
      <p:sp>
        <p:nvSpPr>
          <p:cNvPr id="104" name="Rectangle 114"/>
          <p:cNvSpPr>
            <a:spLocks noChangeArrowheads="1"/>
          </p:cNvSpPr>
          <p:nvPr/>
        </p:nvSpPr>
        <p:spPr bwMode="auto">
          <a:xfrm>
            <a:off x="5854238" y="5021152"/>
            <a:ext cx="4424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7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1975</a:t>
            </a:r>
            <a:endParaRPr kumimoji="0" lang="en-US" sz="1700" b="0">
              <a:latin typeface="+mj-lt"/>
              <a:cs typeface="Times New Roman" pitchFamily="18" charset="0"/>
            </a:endParaRPr>
          </a:p>
        </p:txBody>
      </p:sp>
      <p:sp>
        <p:nvSpPr>
          <p:cNvPr id="105" name="Rectangle 115"/>
          <p:cNvSpPr>
            <a:spLocks noChangeArrowheads="1"/>
          </p:cNvSpPr>
          <p:nvPr/>
        </p:nvSpPr>
        <p:spPr bwMode="auto">
          <a:xfrm>
            <a:off x="6406688" y="5021152"/>
            <a:ext cx="4424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7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1980</a:t>
            </a:r>
            <a:endParaRPr kumimoji="0" lang="en-US" sz="1700" b="0">
              <a:latin typeface="+mj-lt"/>
              <a:cs typeface="Times New Roman" pitchFamily="18" charset="0"/>
            </a:endParaRPr>
          </a:p>
        </p:txBody>
      </p:sp>
      <p:sp>
        <p:nvSpPr>
          <p:cNvPr id="106" name="Rectangle 116"/>
          <p:cNvSpPr>
            <a:spLocks noChangeArrowheads="1"/>
          </p:cNvSpPr>
          <p:nvPr/>
        </p:nvSpPr>
        <p:spPr bwMode="auto">
          <a:xfrm>
            <a:off x="7005176" y="5021152"/>
            <a:ext cx="4424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7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1990</a:t>
            </a:r>
            <a:endParaRPr kumimoji="0" lang="en-US" sz="1700" b="0">
              <a:latin typeface="+mj-lt"/>
              <a:cs typeface="Times New Roman" pitchFamily="18" charset="0"/>
            </a:endParaRPr>
          </a:p>
        </p:txBody>
      </p:sp>
      <p:sp>
        <p:nvSpPr>
          <p:cNvPr id="107" name="Rectangle 117"/>
          <p:cNvSpPr>
            <a:spLocks noChangeArrowheads="1"/>
          </p:cNvSpPr>
          <p:nvPr/>
        </p:nvSpPr>
        <p:spPr bwMode="auto">
          <a:xfrm>
            <a:off x="7576676" y="5021152"/>
            <a:ext cx="4424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7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2000</a:t>
            </a:r>
            <a:endParaRPr kumimoji="0" lang="en-US" sz="1700" b="0">
              <a:latin typeface="+mj-lt"/>
              <a:cs typeface="Times New Roman" pitchFamily="18" charset="0"/>
            </a:endParaRPr>
          </a:p>
        </p:txBody>
      </p:sp>
      <p:sp>
        <p:nvSpPr>
          <p:cNvPr id="112" name="Rectangle 118"/>
          <p:cNvSpPr>
            <a:spLocks noChangeArrowheads="1"/>
          </p:cNvSpPr>
          <p:nvPr/>
        </p:nvSpPr>
        <p:spPr bwMode="auto">
          <a:xfrm>
            <a:off x="8129913" y="5020266"/>
            <a:ext cx="4424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2014</a:t>
            </a:r>
            <a:endParaRPr kumimoji="0" lang="en-US" sz="1700" b="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2" y="1927420"/>
            <a:ext cx="3057438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The blue line indicates the official poverty rate of families during 1947-2014.</a:t>
            </a:r>
          </a:p>
          <a:p>
            <a:pPr marL="115888" indent="-115888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The red-dashed line indicates </a:t>
            </a:r>
            <a:r>
              <a:rPr lang="en-US" sz="2100" dirty="0">
                <a:latin typeface="+mj-lt"/>
                <a:cs typeface="Times New Roman" pitchFamily="18" charset="0"/>
              </a:rPr>
              <a:t>the drop in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the poverty </a:t>
            </a:r>
            <a:r>
              <a:rPr lang="en-US" sz="2100" dirty="0">
                <a:latin typeface="+mj-lt"/>
                <a:cs typeface="Times New Roman" pitchFamily="18" charset="0"/>
              </a:rPr>
              <a:t>rate when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taxes, in kind transfer benefits, and health insurance benefits provided by</a:t>
            </a: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1758"/>
            <a:ext cx="8904855" cy="596684"/>
          </a:xfrm>
        </p:spPr>
        <p:txBody>
          <a:bodyPr/>
          <a:lstStyle/>
          <a:p>
            <a:r>
              <a:rPr lang="en-US" dirty="0"/>
              <a:t>Poverty Rate, </a:t>
            </a:r>
            <a:r>
              <a:rPr lang="en-US" dirty="0" smtClean="0"/>
              <a:t>1947-2014</a:t>
            </a:r>
            <a:endParaRPr lang="en-US" dirty="0"/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353485" y="6181218"/>
            <a:ext cx="6141996" cy="354071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kumimoji="0" lang="en-US" sz="1050" b="1" i="1" dirty="0">
                <a:latin typeface="+mj-lt"/>
                <a:cs typeface="Times New Roman" pitchFamily="18" charset="0"/>
              </a:rPr>
              <a:t>Sources</a:t>
            </a:r>
            <a:r>
              <a:rPr kumimoji="0" lang="en-US" sz="1050" dirty="0">
                <a:latin typeface="+mj-lt"/>
                <a:cs typeface="Times New Roman" pitchFamily="18" charset="0"/>
              </a:rPr>
              <a:t>:</a:t>
            </a:r>
            <a:r>
              <a:rPr kumimoji="0" lang="en-US" sz="1050" b="0" dirty="0">
                <a:latin typeface="+mj-lt"/>
                <a:cs typeface="Times New Roman" pitchFamily="18" charset="0"/>
              </a:rPr>
              <a:t>  U.S. Dept. of Commerce, </a:t>
            </a:r>
            <a:r>
              <a:rPr kumimoji="0" lang="en-US" sz="1050" b="0" i="1" dirty="0">
                <a:latin typeface="+mj-lt"/>
                <a:cs typeface="Times New Roman" pitchFamily="18" charset="0"/>
              </a:rPr>
              <a:t>Characteristics of the Population Below the Poverty Level: 1982</a:t>
            </a:r>
            <a:r>
              <a:rPr kumimoji="0" lang="en-US" sz="1050" b="0" dirty="0">
                <a:latin typeface="+mj-lt"/>
                <a:cs typeface="Times New Roman" pitchFamily="18" charset="0"/>
              </a:rPr>
              <a:t>, </a:t>
            </a:r>
            <a:r>
              <a:rPr kumimoji="0" lang="en-US" sz="1050" b="0" dirty="0" smtClean="0">
                <a:latin typeface="+mj-lt"/>
                <a:cs typeface="Times New Roman" pitchFamily="18" charset="0"/>
              </a:rPr>
              <a:t/>
            </a:r>
            <a:br>
              <a:rPr kumimoji="0" lang="en-US" sz="1050" b="0" dirty="0" smtClean="0">
                <a:latin typeface="+mj-lt"/>
                <a:cs typeface="Times New Roman" pitchFamily="18" charset="0"/>
              </a:rPr>
            </a:br>
            <a:r>
              <a:rPr kumimoji="0" lang="en-US" sz="1050" b="0" dirty="0" smtClean="0">
                <a:latin typeface="+mj-lt"/>
                <a:cs typeface="Times New Roman" pitchFamily="18" charset="0"/>
              </a:rPr>
              <a:t>                 Table </a:t>
            </a:r>
            <a:r>
              <a:rPr kumimoji="0" lang="en-US" sz="1050" b="0" dirty="0">
                <a:latin typeface="+mj-lt"/>
                <a:cs typeface="Times New Roman" pitchFamily="18" charset="0"/>
              </a:rPr>
              <a:t>5; </a:t>
            </a:r>
            <a:r>
              <a:rPr kumimoji="0" lang="en-US" sz="1050" b="0" dirty="0" smtClean="0">
                <a:latin typeface="+mj-lt"/>
                <a:cs typeface="Times New Roman" pitchFamily="18" charset="0"/>
              </a:rPr>
              <a:t>and </a:t>
            </a:r>
            <a:r>
              <a:rPr lang="en-US" sz="1050" i="1" dirty="0">
                <a:latin typeface="+mj-lt"/>
                <a:cs typeface="Times New Roman" pitchFamily="18" charset="0"/>
              </a:rPr>
              <a:t>http://www.census.gov </a:t>
            </a:r>
            <a:r>
              <a:rPr lang="en-US" sz="1050" i="1" dirty="0" smtClean="0">
                <a:latin typeface="+mj-lt"/>
                <a:cs typeface="Times New Roman" pitchFamily="18" charset="0"/>
              </a:rPr>
              <a:t>.</a:t>
            </a:r>
            <a:endParaRPr kumimoji="0" lang="en-US" sz="1050" b="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t="1650" r="1682"/>
          <a:stretch/>
        </p:blipFill>
        <p:spPr>
          <a:xfrm>
            <a:off x="3018037" y="1089484"/>
            <a:ext cx="6006387" cy="3291840"/>
          </a:xfrm>
          <a:prstGeom prst="roundRect">
            <a:avLst>
              <a:gd name="adj" fmla="val 4939"/>
            </a:avLst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187654" y="4597526"/>
            <a:ext cx="8607686" cy="3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100" dirty="0" smtClean="0">
                <a:latin typeface="+mj-lt"/>
                <a:cs typeface="Times New Roman" pitchFamily="18" charset="0"/>
              </a:rPr>
              <a:t>benefits provided by employers are </a:t>
            </a:r>
            <a:r>
              <a:rPr lang="en-US" sz="2100" dirty="0">
                <a:latin typeface="+mj-lt"/>
                <a:cs typeface="Times New Roman" pitchFamily="18" charset="0"/>
              </a:rPr>
              <a:t>counted as </a:t>
            </a:r>
            <a:r>
              <a:rPr lang="en-US" sz="2100">
                <a:latin typeface="+mj-lt"/>
                <a:cs typeface="Times New Roman" pitchFamily="18" charset="0"/>
              </a:rPr>
              <a:t>income</a:t>
            </a:r>
            <a:r>
              <a:rPr lang="en-US" sz="2100" smtClean="0">
                <a:latin typeface="+mj-lt"/>
                <a:cs typeface="Times New Roman" pitchFamily="18" charset="0"/>
              </a:rPr>
              <a:t>.</a:t>
            </a:r>
            <a:endParaRPr lang="en-US" sz="21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73112" y="4940278"/>
            <a:ext cx="8845420" cy="96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100" dirty="0">
                <a:latin typeface="+mj-lt"/>
                <a:cs typeface="Times New Roman" pitchFamily="18" charset="0"/>
              </a:rPr>
              <a:t>adjusted poverty rate was between 7 percent and 8 percent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throughout </a:t>
            </a:r>
            <a:r>
              <a:rPr lang="en-US" sz="2100" dirty="0">
                <a:latin typeface="+mj-lt"/>
                <a:cs typeface="Times New Roman" pitchFamily="18" charset="0"/>
              </a:rPr>
              <a:t>most of 1995–2014. On average, the adjusted rate was 3 percentage points lower than the official rate.</a:t>
            </a:r>
            <a:endParaRPr lang="en-US" sz="2100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-100813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Why Haven’t Anti-Poverty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Programs Been More Effective?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9500"/>
            <a:ext cx="8883751" cy="5093082"/>
          </a:xfrm>
        </p:spPr>
        <p:txBody>
          <a:bodyPr/>
          <a:lstStyle/>
          <a:p>
            <a:pPr marL="231775" indent="-231775"/>
            <a:r>
              <a:rPr lang="en-US" sz="2700" dirty="0" smtClean="0"/>
              <a:t>Anti-poverty </a:t>
            </a:r>
            <a:r>
              <a:rPr lang="en-US" sz="2700" dirty="0"/>
              <a:t>transfers generate three unintended secondary effects that slow progress against </a:t>
            </a:r>
            <a:r>
              <a:rPr lang="en-US" sz="2700" dirty="0" smtClean="0"/>
              <a:t>poverty.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500" dirty="0"/>
              <a:t>I</a:t>
            </a:r>
            <a:r>
              <a:rPr lang="en-US" sz="2500" dirty="0" smtClean="0"/>
              <a:t>ncome-linked </a:t>
            </a:r>
            <a:r>
              <a:rPr lang="en-US" sz="2500" dirty="0"/>
              <a:t>transfers reduce the incentive of low-income </a:t>
            </a:r>
            <a:r>
              <a:rPr lang="en-US" sz="2500" dirty="0" smtClean="0"/>
              <a:t>individuals </a:t>
            </a:r>
            <a:r>
              <a:rPr lang="en-US" sz="2500" dirty="0"/>
              <a:t>to earn, develop their skills, move up the job ladder, and escape </a:t>
            </a:r>
            <a:r>
              <a:rPr lang="en-US" sz="2500" dirty="0" smtClean="0"/>
              <a:t>poverty.</a:t>
            </a:r>
          </a:p>
          <a:p>
            <a:pPr marL="1257300" lvl="2" indent="-457200"/>
            <a:r>
              <a:rPr lang="en-US" sz="2300" dirty="0" smtClean="0"/>
              <a:t>When poor families qualify for multiple programs, implicit marginal tax rates of 50, 60, 70 percent, and higher are not unusual.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500" dirty="0"/>
              <a:t>I</a:t>
            </a:r>
            <a:r>
              <a:rPr lang="en-US" sz="2500" dirty="0" smtClean="0"/>
              <a:t>ncome </a:t>
            </a:r>
            <a:r>
              <a:rPr lang="en-US" sz="2500" dirty="0"/>
              <a:t>transfers to the poor tend to reduce the opportunity cost of choices that lead to </a:t>
            </a:r>
            <a:r>
              <a:rPr lang="en-US" sz="2500" dirty="0" smtClean="0"/>
              <a:t>poverty.</a:t>
            </a:r>
          </a:p>
          <a:p>
            <a:pPr marL="1257300" lvl="2" indent="-457200"/>
            <a:r>
              <a:rPr lang="en-US" sz="2300" dirty="0" smtClean="0"/>
              <a:t>Thus</a:t>
            </a:r>
            <a:r>
              <a:rPr lang="en-US" sz="2300" dirty="0"/>
              <a:t>, the </a:t>
            </a:r>
            <a:r>
              <a:rPr lang="en-US" sz="2300" dirty="0" smtClean="0"/>
              <a:t>use transfers to reduce the hardship of poverty and </a:t>
            </a:r>
            <a:r>
              <a:rPr lang="en-US" sz="2300" dirty="0"/>
              <a:t>discouraging behavior that leads to poverty are in conflict</a:t>
            </a:r>
            <a:r>
              <a:rPr lang="en-US" sz="2300" dirty="0" smtClean="0"/>
              <a:t>. This is called the Samaritan’s dilemma.</a:t>
            </a:r>
          </a:p>
        </p:txBody>
      </p:sp>
    </p:spTree>
    <p:extLst>
      <p:ext uri="{BB962C8B-B14F-4D97-AF65-F5344CB8AC3E}">
        <p14:creationId xmlns:p14="http://schemas.microsoft.com/office/powerpoint/2010/main" val="39705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-100813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Why Haven’t Anti-Poverty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Programs Been More Effective?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9500"/>
            <a:ext cx="8883751" cy="5093082"/>
          </a:xfrm>
        </p:spPr>
        <p:txBody>
          <a:bodyPr/>
          <a:lstStyle/>
          <a:p>
            <a:pPr marL="231775" indent="-231775"/>
            <a:r>
              <a:rPr lang="en-US" sz="2700" dirty="0" smtClean="0"/>
              <a:t>Anti-poverty </a:t>
            </a:r>
            <a:r>
              <a:rPr lang="en-US" sz="2700" dirty="0"/>
              <a:t>transfers generate three unintended secondary effects that slow progress against </a:t>
            </a:r>
            <a:r>
              <a:rPr lang="en-US" sz="2700" dirty="0" smtClean="0"/>
              <a:t>poverty.</a:t>
            </a:r>
          </a:p>
          <a:p>
            <a:pPr marL="857250" lvl="1" indent="-457200">
              <a:buFont typeface="+mj-lt"/>
              <a:buAutoNum type="arabicPeriod" startAt="3"/>
            </a:pPr>
            <a:r>
              <a:rPr lang="en-US" sz="2500" dirty="0" smtClean="0"/>
              <a:t>Government </a:t>
            </a:r>
            <a:r>
              <a:rPr lang="en-US" sz="2500" dirty="0"/>
              <a:t>antipoverty transfers crowd out private charitable </a:t>
            </a:r>
            <a:r>
              <a:rPr lang="en-US" sz="2500" dirty="0" smtClean="0"/>
              <a:t>efforts.</a:t>
            </a:r>
          </a:p>
          <a:p>
            <a:pPr marL="1031875" lvl="2" indent="-231775"/>
            <a:r>
              <a:rPr lang="en-US" sz="2500" dirty="0" smtClean="0"/>
              <a:t>When </a:t>
            </a:r>
            <a:r>
              <a:rPr lang="en-US" sz="2500" dirty="0"/>
              <a:t>people perceive that the government is providing for the poor, action by families, churches, and civic organizations becomes less urgent</a:t>
            </a:r>
            <a:r>
              <a:rPr lang="en-US" sz="2500" dirty="0" smtClean="0"/>
              <a:t>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715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-64101"/>
            <a:ext cx="8904855" cy="657667"/>
          </a:xfrm>
        </p:spPr>
        <p:txBody>
          <a:bodyPr/>
          <a:lstStyle/>
          <a:p>
            <a:r>
              <a:rPr lang="en-US" dirty="0" smtClean="0"/>
              <a:t>Implicit Marginal Tax Rates and the Incentive to Work and Earn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" r="5889" b="2695"/>
          <a:stretch/>
        </p:blipFill>
        <p:spPr>
          <a:xfrm>
            <a:off x="3447094" y="1094607"/>
            <a:ext cx="5570266" cy="3474720"/>
          </a:xfrm>
          <a:prstGeom prst="roundRect">
            <a:avLst>
              <a:gd name="adj" fmla="val 5492"/>
            </a:avLst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19568" y="1082080"/>
            <a:ext cx="3327525" cy="393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Here you see the CBO figures </a:t>
            </a:r>
            <a:r>
              <a:rPr lang="en-US" sz="1900" dirty="0">
                <a:latin typeface="+mj-lt"/>
                <a:cs typeface="Times New Roman" pitchFamily="18" charset="0"/>
              </a:rPr>
              <a:t>for the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implicit </a:t>
            </a:r>
            <a:r>
              <a:rPr lang="en-US" sz="1900" dirty="0">
                <a:latin typeface="+mj-lt"/>
                <a:cs typeface="Times New Roman" pitchFamily="18" charset="0"/>
              </a:rPr>
              <a:t>marginal tax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rate confronted </a:t>
            </a:r>
            <a:r>
              <a:rPr lang="en-US" sz="1900" dirty="0">
                <a:latin typeface="+mj-lt"/>
                <a:cs typeface="Times New Roman" pitchFamily="18" charset="0"/>
              </a:rPr>
              <a:t>by a single-parent family with one child </a:t>
            </a:r>
            <a:r>
              <a:rPr lang="en-US" sz="1900" dirty="0">
                <a:cs typeface="Times New Roman" pitchFamily="18" charset="0"/>
              </a:rPr>
              <a:t>in 2016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as </a:t>
            </a:r>
            <a:r>
              <a:rPr lang="en-US" sz="1900" dirty="0">
                <a:latin typeface="+mj-lt"/>
                <a:cs typeface="Times New Roman" pitchFamily="18" charset="0"/>
              </a:rPr>
              <a:t>earnings increase up to $70,000. The implicit marginal tax rate reflects both the additional taxes paid and loss of benefits as earnings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increase.</a:t>
            </a:r>
          </a:p>
          <a:p>
            <a:pPr marL="115888" indent="-115888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Between </a:t>
            </a:r>
            <a:r>
              <a:rPr lang="en-US" sz="1900" dirty="0">
                <a:latin typeface="+mj-lt"/>
                <a:cs typeface="Times New Roman" pitchFamily="18" charset="0"/>
              </a:rPr>
              <a:t>$20,000 and $30,000, the implicit marginal tax rate is 72 percent</a:t>
            </a:r>
            <a:r>
              <a:rPr lang="en-US" sz="19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1900" dirty="0">
                <a:latin typeface="+mj-lt"/>
                <a:cs typeface="Times New Roman" pitchFamily="18" charset="0"/>
              </a:rPr>
              <a:t>For earnings between $</a:t>
            </a:r>
            <a:r>
              <a:rPr lang="en-US" sz="1900" dirty="0" smtClean="0">
                <a:latin typeface="+mj-lt"/>
                <a:cs typeface="Times New Roman" pitchFamily="18" charset="0"/>
              </a:rPr>
              <a:t>30,000</a:t>
            </a:r>
            <a:endParaRPr lang="en-US" sz="1900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4522" y="1044503"/>
            <a:ext cx="3805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Implicit Marginal Tax Rate on Earnings:</a:t>
            </a:r>
          </a:p>
          <a:p>
            <a:pPr algn="ctr"/>
            <a:r>
              <a:rPr lang="en-US" dirty="0" smtClean="0"/>
              <a:t>Single-Parent Family with One Child</a:t>
            </a:r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0924" y="4882891"/>
            <a:ext cx="8650030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900" dirty="0" smtClean="0">
                <a:latin typeface="+mj-lt"/>
                <a:cs typeface="Times New Roman" pitchFamily="18" charset="0"/>
              </a:rPr>
              <a:t>and </a:t>
            </a:r>
            <a:r>
              <a:rPr lang="en-US" sz="1900" dirty="0">
                <a:latin typeface="+mj-lt"/>
                <a:cs typeface="Times New Roman" pitchFamily="18" charset="0"/>
              </a:rPr>
              <a:t>$40,000, the implicit rate was even higher, 77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percent. Thus</a:t>
            </a:r>
            <a:r>
              <a:rPr lang="en-US" sz="1900" dirty="0">
                <a:latin typeface="+mj-lt"/>
                <a:cs typeface="Times New Roman" pitchFamily="18" charset="0"/>
              </a:rPr>
              <a:t>, in this range, the family gets to keep only 23 percent of an additional $10,000 of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earnings.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7042" y="5475984"/>
            <a:ext cx="8773912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1900" dirty="0">
                <a:cs typeface="Times New Roman" pitchFamily="18" charset="0"/>
              </a:rPr>
              <a:t>These high implicit marginal tax rates make it more difficult for families below and near the poverty level to move up the job ladder and escape poverty.</a:t>
            </a:r>
            <a:endParaRPr lang="en-US" sz="1900" dirty="0"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204" y="6207349"/>
            <a:ext cx="6300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Congressional Budget Office, </a:t>
            </a:r>
            <a:r>
              <a:rPr lang="en-US" sz="1000" i="1" dirty="0"/>
              <a:t>Effective Marginal Tax Rates for Low- and Moderate-Income Workers in 2016</a:t>
            </a:r>
            <a:r>
              <a:rPr lang="en-US" sz="1000" dirty="0"/>
              <a:t>, November 2015. The implicit marginal tax rates are derived for $10,000 incremental increases in earnings.</a:t>
            </a:r>
          </a:p>
        </p:txBody>
      </p:sp>
    </p:spTree>
    <p:extLst>
      <p:ext uri="{BB962C8B-B14F-4D97-AF65-F5344CB8AC3E}">
        <p14:creationId xmlns:p14="http://schemas.microsoft.com/office/powerpoint/2010/main" val="6543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9194"/>
            <a:ext cx="7772400" cy="1049513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Income Inequality: </a:t>
            </a:r>
            <a:br>
              <a:rPr lang="en-US" dirty="0"/>
            </a:br>
            <a:r>
              <a:rPr lang="en-US" dirty="0"/>
              <a:t>Some Concluding Thoughts</a:t>
            </a:r>
          </a:p>
        </p:txBody>
      </p:sp>
    </p:spTree>
    <p:extLst>
      <p:ext uri="{BB962C8B-B14F-4D97-AF65-F5344CB8AC3E}">
        <p14:creationId xmlns:p14="http://schemas.microsoft.com/office/powerpoint/2010/main" val="7324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7929"/>
            <a:ext cx="7772400" cy="1182374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How Much Income Inequality </a:t>
            </a:r>
            <a:br>
              <a:rPr lang="en-US" dirty="0"/>
            </a:br>
            <a:r>
              <a:rPr lang="en-US" dirty="0"/>
              <a:t>Exists in the United States?</a:t>
            </a:r>
          </a:p>
        </p:txBody>
      </p:sp>
    </p:spTree>
    <p:extLst>
      <p:ext uri="{BB962C8B-B14F-4D97-AF65-F5344CB8AC3E}">
        <p14:creationId xmlns:p14="http://schemas.microsoft.com/office/powerpoint/2010/main" val="9860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Transfers and the Gains of Recipients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non-economists, income transfers look like an </a:t>
            </a:r>
            <a:r>
              <a:rPr lang="en-US" dirty="0" smtClean="0"/>
              <a:t>easy way </a:t>
            </a:r>
            <a:r>
              <a:rPr lang="en-US" dirty="0"/>
              <a:t>to help targeted </a:t>
            </a:r>
            <a:r>
              <a:rPr lang="en-US" dirty="0" smtClean="0"/>
              <a:t>beneficiaries. However</a:t>
            </a:r>
            <a:r>
              <a:rPr lang="en-US" dirty="0"/>
              <a:t>, economic analysis indicates that it is actually quite difficult to transfer income to a group of recipients in a way that will improve their long-term well-being</a:t>
            </a:r>
            <a:r>
              <a:rPr lang="en-US" dirty="0" smtClean="0"/>
              <a:t>.</a:t>
            </a:r>
          </a:p>
          <a:p>
            <a:r>
              <a:rPr lang="en-US" dirty="0"/>
              <a:t>Governments must establish </a:t>
            </a:r>
            <a:r>
              <a:rPr lang="en-US" dirty="0" smtClean="0"/>
              <a:t>a criteria for receipt of transfers. Without a criteria</a:t>
            </a:r>
            <a:r>
              <a:rPr lang="en-US" dirty="0"/>
              <a:t>, benefit programs would exhaust </a:t>
            </a:r>
            <a:r>
              <a:rPr lang="en-US" dirty="0" smtClean="0"/>
              <a:t>the budget.</a:t>
            </a:r>
          </a:p>
        </p:txBody>
      </p:sp>
    </p:spTree>
    <p:extLst>
      <p:ext uri="{BB962C8B-B14F-4D97-AF65-F5344CB8AC3E}">
        <p14:creationId xmlns:p14="http://schemas.microsoft.com/office/powerpoint/2010/main" val="15029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Transfers and the Gains of Recipients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governments require one of the following four criteria: recipients are required to </a:t>
            </a:r>
            <a:r>
              <a:rPr lang="en-US" dirty="0"/>
              <a:t>do something, own something, buy something, or be </a:t>
            </a:r>
            <a:r>
              <a:rPr lang="en-US" dirty="0" smtClean="0"/>
              <a:t>something.</a:t>
            </a:r>
          </a:p>
          <a:p>
            <a:r>
              <a:rPr lang="en-US" dirty="0" smtClean="0"/>
              <a:t>Meeting these qualifying criteria erodes much of the benefits.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11055"/>
            <a:ext cx="8904855" cy="657667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Why Meeting the Four </a:t>
            </a:r>
            <a:r>
              <a:rPr lang="en-US" smtClean="0"/>
              <a:t>Criteria Erodes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dirty="0" smtClean="0"/>
              <a:t>Net Gain </a:t>
            </a:r>
            <a:r>
              <a:rPr lang="en-US" smtClean="0"/>
              <a:t>of Recipients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beneficiaries have to do something </a:t>
            </a:r>
            <a:r>
              <a:rPr lang="en-US" dirty="0" smtClean="0"/>
              <a:t>(e.g. </a:t>
            </a:r>
            <a:r>
              <a:rPr lang="en-US" dirty="0"/>
              <a:t>wait in line, fill out forms, lobby government officials, take an exam, endure delays, or contribute to selected political campaigns) in order to qualify for a transfer, </a:t>
            </a:r>
            <a:r>
              <a:rPr lang="en-US" dirty="0" smtClean="0"/>
              <a:t>much </a:t>
            </a:r>
            <a:r>
              <a:rPr lang="en-US" dirty="0"/>
              <a:t>of their potential gain will be </a:t>
            </a:r>
            <a:r>
              <a:rPr lang="en-US" dirty="0" smtClean="0"/>
              <a:t>eroded.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beneficiaries have to own something </a:t>
            </a:r>
            <a:r>
              <a:rPr lang="en-US" dirty="0" smtClean="0"/>
              <a:t>in </a:t>
            </a:r>
            <a:r>
              <a:rPr lang="en-US" dirty="0"/>
              <a:t>order to get a subsidy, people will bid up the price of the asset needed to acquire the subsidy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6F14747-9C45-418B-A952-BFA113E9DC1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11055"/>
            <a:ext cx="8904855" cy="657667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Why Meeting the Four </a:t>
            </a:r>
            <a:r>
              <a:rPr lang="en-US" smtClean="0"/>
              <a:t>Criteria Erodes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dirty="0" smtClean="0"/>
              <a:t>Net Gain </a:t>
            </a:r>
            <a:r>
              <a:rPr lang="en-US" smtClean="0"/>
              <a:t>of Recipients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When beneficiaries have to purchase something (e.g. health insurance or college education) in order to get the transfer, the transfer will increase the demand </a:t>
            </a:r>
            <a:r>
              <a:rPr lang="en-US" dirty="0"/>
              <a:t>and </a:t>
            </a:r>
            <a:r>
              <a:rPr lang="en-US" dirty="0" smtClean="0"/>
              <a:t>drive up the price, eroding the net gain of the beneficiaries.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When beneficiaries have to be something (e.g. poor, unemployed, a farmer, homeowner in a flood prone area) it will increase the occurrence of the adverse event, thereby reducing their wellbeing.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6F14747-9C45-418B-A952-BFA113E9DC1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32489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Income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7855"/>
            <a:ext cx="8800125" cy="408736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Positive economics cannot determine how much inequality should be present.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Income inequality reflects differences between individuals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influences their incentive to develop resources and </a:t>
            </a:r>
            <a:r>
              <a:rPr lang="en-US" dirty="0" smtClean="0">
                <a:solidFill>
                  <a:schemeClr val="tx1"/>
                </a:solidFill>
              </a:rPr>
              <a:t>engage </a:t>
            </a:r>
            <a:r>
              <a:rPr lang="en-US" dirty="0">
                <a:solidFill>
                  <a:schemeClr val="tx1"/>
                </a:solidFill>
              </a:rPr>
              <a:t>in productive activities.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The nature of the process, as well as the pattern of income distribution, is relevant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the issue of fairness. </a:t>
            </a:r>
          </a:p>
        </p:txBody>
      </p:sp>
    </p:spTree>
    <p:extLst>
      <p:ext uri="{BB962C8B-B14F-4D97-AF65-F5344CB8AC3E}">
        <p14:creationId xmlns:p14="http://schemas.microsoft.com/office/powerpoint/2010/main" val="21599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969641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What </a:t>
            </a:r>
            <a:r>
              <a:rPr lang="en-US" dirty="0">
                <a:solidFill>
                  <a:srgbClr val="32302A"/>
                </a:solidFill>
              </a:rPr>
              <a:t>is the poverty threshold income level? How is it measured? Is the threshold adjusted for family size?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Is </a:t>
            </a:r>
            <a:r>
              <a:rPr lang="en-US" dirty="0">
                <a:solidFill>
                  <a:srgbClr val="32302A"/>
                </a:solidFill>
              </a:rPr>
              <a:t>it adjusted for inflation? </a:t>
            </a:r>
            <a:endParaRPr lang="en-US" dirty="0" smtClean="0">
              <a:solidFill>
                <a:srgbClr val="32302A"/>
              </a:solidFill>
            </a:endParaRPr>
          </a:p>
          <a:p>
            <a:pPr marL="341313" indent="-341313">
              <a:buAutoNum type="arabicPeriod"/>
            </a:pPr>
            <a:endParaRPr lang="en-US" sz="1000" dirty="0" smtClean="0">
              <a:solidFill>
                <a:srgbClr val="32302A"/>
              </a:solidFill>
            </a:endParaRPr>
          </a:p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What </a:t>
            </a:r>
            <a:r>
              <a:rPr lang="en-US" dirty="0">
                <a:solidFill>
                  <a:srgbClr val="32302A"/>
                </a:solidFill>
              </a:rPr>
              <a:t>impact did the expansion in government income transfers during the 1960s have on the poverty rate? 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Was </a:t>
            </a:r>
            <a:r>
              <a:rPr lang="en-US" dirty="0">
                <a:solidFill>
                  <a:srgbClr val="32302A"/>
                </a:solidFill>
              </a:rPr>
              <a:t>the War on Poverty successful? Why or why not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</a:p>
          <a:p>
            <a:pPr marL="341313" indent="-341313">
              <a:buAutoNum type="arabicPeriod"/>
            </a:pPr>
            <a:endParaRPr lang="en-US" sz="1000" dirty="0">
              <a:solidFill>
                <a:srgbClr val="32302A"/>
              </a:solidFill>
            </a:endParaRPr>
          </a:p>
          <a:p>
            <a:pPr marL="341313" indent="-341313">
              <a:buFont typeface="Arial"/>
              <a:buAutoNum type="arabicPeriod"/>
            </a:pPr>
            <a:r>
              <a:rPr lang="en-US" dirty="0">
                <a:solidFill>
                  <a:srgbClr val="32302A"/>
                </a:solidFill>
              </a:rPr>
              <a:t>Why will the net gain of the beneficiaries generally be less, and often substantially less, than the transfers they receive</a:t>
            </a:r>
            <a:r>
              <a:rPr lang="en-US" dirty="0" smtClean="0">
                <a:solidFill>
                  <a:srgbClr val="32302A"/>
                </a:solidFill>
              </a:rPr>
              <a:t>? 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3351857"/>
          </a:xfrm>
        </p:spPr>
        <p:txBody>
          <a:bodyPr/>
          <a:lstStyle/>
          <a:p>
            <a:pPr marL="347663" indent="-347663">
              <a:buNone/>
            </a:pPr>
            <a:r>
              <a:rPr lang="en-US" dirty="0">
                <a:solidFill>
                  <a:srgbClr val="32302A"/>
                </a:solidFill>
              </a:rPr>
              <a:t>4. What determines whether a distribution of income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is </a:t>
            </a:r>
            <a:r>
              <a:rPr lang="en-US" dirty="0">
                <a:solidFill>
                  <a:srgbClr val="32302A"/>
                </a:solidFill>
              </a:rPr>
              <a:t>fair? </a:t>
            </a:r>
            <a:r>
              <a:rPr lang="en-US" dirty="0" smtClean="0">
                <a:solidFill>
                  <a:srgbClr val="32302A"/>
                </a:solidFill>
              </a:rPr>
              <a:t>Do </a:t>
            </a:r>
            <a:r>
              <a:rPr lang="en-US" dirty="0">
                <a:solidFill>
                  <a:srgbClr val="32302A"/>
                </a:solidFill>
              </a:rPr>
              <a:t>you think that the major income transfer programs of the U.S. are fair</a:t>
            </a:r>
            <a:r>
              <a:rPr lang="en-US" dirty="0" smtClean="0">
                <a:solidFill>
                  <a:srgbClr val="32302A"/>
                </a:solidFill>
              </a:rPr>
              <a:t>? Why or why not?</a:t>
            </a:r>
            <a:br>
              <a:rPr lang="en-US" dirty="0" smtClean="0">
                <a:solidFill>
                  <a:srgbClr val="32302A"/>
                </a:solidFill>
              </a:rPr>
            </a:br>
            <a:endParaRPr lang="en-US" sz="1000" dirty="0" smtClean="0">
              <a:solidFill>
                <a:srgbClr val="32302A"/>
              </a:solidFill>
            </a:endParaRPr>
          </a:p>
          <a:p>
            <a:pPr marL="347663" indent="-347663">
              <a:buNone/>
            </a:pPr>
            <a:r>
              <a:rPr lang="en-US" dirty="0">
                <a:solidFill>
                  <a:srgbClr val="32302A"/>
                </a:solidFill>
              </a:rPr>
              <a:t>5. The outcome of a state lottery game is certainly a very unequal distribution of the prize. </a:t>
            </a:r>
            <a:r>
              <a:rPr lang="en-US" dirty="0" smtClean="0">
                <a:solidFill>
                  <a:srgbClr val="32302A"/>
                </a:solidFill>
              </a:rPr>
              <a:t>Some </a:t>
            </a:r>
            <a:r>
              <a:rPr lang="en-US" dirty="0">
                <a:solidFill>
                  <a:srgbClr val="32302A"/>
                </a:solidFill>
              </a:rPr>
              <a:t>players are made very rich while other lose their money. </a:t>
            </a:r>
            <a:r>
              <a:rPr lang="en-US" dirty="0" smtClean="0">
                <a:solidFill>
                  <a:srgbClr val="32302A"/>
                </a:solidFill>
              </a:rPr>
              <a:t>Is </a:t>
            </a:r>
            <a:r>
              <a:rPr lang="en-US" dirty="0">
                <a:solidFill>
                  <a:srgbClr val="32302A"/>
                </a:solidFill>
              </a:rPr>
              <a:t>this outcome fair? </a:t>
            </a:r>
            <a:r>
              <a:rPr lang="en-US" dirty="0" smtClean="0">
                <a:solidFill>
                  <a:srgbClr val="32302A"/>
                </a:solidFill>
              </a:rPr>
              <a:t>Is </a:t>
            </a:r>
            <a:r>
              <a:rPr lang="en-US" dirty="0">
                <a:solidFill>
                  <a:srgbClr val="32302A"/>
                </a:solidFill>
              </a:rPr>
              <a:t>the process fair? </a:t>
            </a:r>
            <a:r>
              <a:rPr lang="en-US" dirty="0" smtClean="0">
                <a:solidFill>
                  <a:srgbClr val="32302A"/>
                </a:solidFill>
              </a:rPr>
              <a:t>Discuss.</a:t>
            </a:r>
          </a:p>
        </p:txBody>
      </p:sp>
    </p:spTree>
    <p:extLst>
      <p:ext uri="{BB962C8B-B14F-4D97-AF65-F5344CB8AC3E}">
        <p14:creationId xmlns:p14="http://schemas.microsoft.com/office/powerpoint/2010/main" val="15705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3351857"/>
          </a:xfrm>
        </p:spPr>
        <p:txBody>
          <a:bodyPr/>
          <a:lstStyle/>
          <a:p>
            <a:pPr marL="347663" indent="-347663">
              <a:buNone/>
            </a:pPr>
            <a:r>
              <a:rPr lang="en-US" dirty="0" smtClean="0">
                <a:solidFill>
                  <a:srgbClr val="32302A"/>
                </a:solidFill>
              </a:rPr>
              <a:t>6</a:t>
            </a:r>
            <a:r>
              <a:rPr lang="en-US" dirty="0">
                <a:solidFill>
                  <a:srgbClr val="32302A"/>
                </a:solidFill>
              </a:rPr>
              <a:t>. </a:t>
            </a:r>
            <a:r>
              <a:rPr lang="en-US" dirty="0" smtClean="0">
                <a:solidFill>
                  <a:srgbClr val="32302A"/>
                </a:solidFill>
              </a:rPr>
              <a:t>In recent years, the grant and subsidized loan programs directed toward college students have expanded substantially. Have these programs enhanced the well-being of college students? Have college students gained as much as the spending on the programs? Why or why not?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378995" y="2145328"/>
            <a:ext cx="4083798" cy="2151897"/>
          </a:xfrm>
        </p:spPr>
        <p:txBody>
          <a:bodyPr/>
          <a:lstStyle/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End of</a:t>
            </a:r>
          </a:p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Chapter 28</a:t>
            </a:r>
            <a:endParaRPr lang="en-US" sz="6600" b="1" i="1" dirty="0">
              <a:solidFill>
                <a:srgbClr val="32302A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79590" y="1526650"/>
            <a:ext cx="6282314" cy="4564049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103180"/>
            <a:ext cx="8904855" cy="1030065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>
                <a:latin typeface="Calibri"/>
                <a:cs typeface="Calibri"/>
              </a:rPr>
              <a:t>Share of Money Income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by Quintile, 1970-2011/2014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100027"/>
            <a:ext cx="2693537" cy="55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ts val="2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Calibri"/>
                <a:cs typeface="Calibri"/>
              </a:rPr>
              <a:t>During the last four decades, the share of income earned by the top quintile has steadily risen, whereas that earned by the lowest has fallen.</a:t>
            </a:r>
          </a:p>
          <a:p>
            <a:pPr marL="115888" indent="-115888">
              <a:lnSpc>
                <a:spcPts val="2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Calibri"/>
                <a:cs typeface="Calibri"/>
              </a:rPr>
              <a:t>In 2014, the top quintile of families earned slightly more than 13 times as much before tax money income as the bottom quintile of families.</a:t>
            </a:r>
          </a:p>
          <a:p>
            <a:pPr marL="115888" indent="-115888">
              <a:lnSpc>
                <a:spcPts val="2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Calibri"/>
                <a:cs typeface="Calibri"/>
              </a:rPr>
              <a:t>After taxes and transfers the top quintile of households earns slightly more than 7 times the bottom quintile.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71238" y="2104735"/>
            <a:ext cx="3152717" cy="3724430"/>
            <a:chOff x="2671238" y="2104735"/>
            <a:chExt cx="3152717" cy="3724430"/>
          </a:xfrm>
        </p:grpSpPr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2780681" y="4950455"/>
              <a:ext cx="29385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23" name="Rectangle 6"/>
            <p:cNvSpPr>
              <a:spLocks noChangeAspect="1" noChangeArrowheads="1"/>
            </p:cNvSpPr>
            <p:nvPr/>
          </p:nvSpPr>
          <p:spPr bwMode="auto">
            <a:xfrm>
              <a:off x="3369864" y="5005092"/>
              <a:ext cx="497124" cy="29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2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Second</a:t>
              </a:r>
              <a: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  <a:t/>
              </a:r>
              <a:b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kumimoji="0" lang="en-US" sz="12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Quintile</a:t>
              </a:r>
              <a:endParaRPr kumimoji="0" lang="en-US" sz="12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Rectangle 7"/>
            <p:cNvSpPr>
              <a:spLocks noChangeAspect="1" noChangeArrowheads="1"/>
            </p:cNvSpPr>
            <p:nvPr/>
          </p:nvSpPr>
          <p:spPr bwMode="auto">
            <a:xfrm>
              <a:off x="4549991" y="4989217"/>
              <a:ext cx="512961" cy="30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2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Fourth</a:t>
              </a:r>
              <a: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  <a:t/>
              </a:r>
              <a:b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en-US" sz="1200" dirty="0">
                  <a:solidFill>
                    <a:srgbClr val="000000"/>
                  </a:solidFill>
                  <a:cs typeface="Calibri"/>
                </a:rPr>
                <a:t>Quintile</a:t>
              </a:r>
              <a:endParaRPr kumimoji="0" lang="en-US" sz="1200" b="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5" name="Rectangle 8"/>
            <p:cNvSpPr>
              <a:spLocks noChangeAspect="1" noChangeArrowheads="1"/>
            </p:cNvSpPr>
            <p:nvPr/>
          </p:nvSpPr>
          <p:spPr bwMode="auto">
            <a:xfrm>
              <a:off x="5147972" y="4989217"/>
              <a:ext cx="509755" cy="29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2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Highest</a:t>
              </a:r>
              <a: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  <a:t/>
              </a:r>
              <a:b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  <a:t>Quartile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276892" y="4165745"/>
              <a:ext cx="472594" cy="727907"/>
              <a:chOff x="3097874" y="2260651"/>
              <a:chExt cx="945188" cy="727907"/>
            </a:xfrm>
          </p:grpSpPr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3316846" y="2449062"/>
                <a:ext cx="508794" cy="539496"/>
              </a:xfrm>
              <a:prstGeom prst="rect">
                <a:avLst/>
              </a:prstGeom>
              <a:solidFill>
                <a:srgbClr val="86BCBB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27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3097874" y="2260651"/>
                <a:ext cx="94518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12.2</a:t>
                </a:r>
                <a:endParaRPr kumimoji="0" lang="en-US" sz="12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487199" y="3648341"/>
              <a:ext cx="403200" cy="1245311"/>
              <a:chOff x="4410198" y="3950575"/>
              <a:chExt cx="806400" cy="1245311"/>
            </a:xfrm>
          </p:grpSpPr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4599546" y="4144326"/>
                <a:ext cx="508794" cy="1051560"/>
              </a:xfrm>
              <a:prstGeom prst="rect">
                <a:avLst/>
              </a:prstGeom>
              <a:solidFill>
                <a:srgbClr val="86BCBB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29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4410198" y="3950575"/>
                <a:ext cx="806400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sz="12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23.8</a:t>
                </a:r>
                <a:endParaRPr kumimoji="0" lang="en-US" sz="1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077902" y="2900603"/>
              <a:ext cx="431961" cy="1993049"/>
              <a:chOff x="5062860" y="4212483"/>
              <a:chExt cx="863922" cy="1993049"/>
            </a:xfrm>
          </p:grpSpPr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5266296" y="4404164"/>
                <a:ext cx="508794" cy="1801368"/>
              </a:xfrm>
              <a:prstGeom prst="rect">
                <a:avLst/>
              </a:prstGeom>
              <a:solidFill>
                <a:srgbClr val="86BCBB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3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5062860" y="4212483"/>
                <a:ext cx="86392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sz="12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40.9</a:t>
                </a:r>
                <a:endParaRPr kumimoji="0" lang="en-US" sz="1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Rectangle 18"/>
            <p:cNvSpPr>
              <a:spLocks noChangeAspect="1" noChangeArrowheads="1"/>
            </p:cNvSpPr>
            <p:nvPr/>
          </p:nvSpPr>
          <p:spPr bwMode="auto">
            <a:xfrm>
              <a:off x="3498727" y="2104735"/>
              <a:ext cx="1210203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kumimoji="0" lang="en-US" b="1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Before Taxes</a:t>
              </a:r>
              <a:r>
                <a:rPr kumimoji="0" lang="en-US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/>
              </a:r>
              <a:br>
                <a:rPr kumimoji="0" lang="en-US" i="1" dirty="0" smtClean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kumimoji="0" lang="en-US" sz="1400" b="0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(1970 &amp; 2014)</a:t>
              </a:r>
              <a:endParaRPr kumimoji="0" lang="en-US" sz="1200" b="0" i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Rectangle 19"/>
            <p:cNvSpPr>
              <a:spLocks noChangeAspect="1" noChangeArrowheads="1"/>
            </p:cNvSpPr>
            <p:nvPr/>
          </p:nvSpPr>
          <p:spPr bwMode="auto">
            <a:xfrm>
              <a:off x="3952009" y="4990805"/>
              <a:ext cx="512961" cy="30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  <a:t>Third</a:t>
              </a:r>
              <a:b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en-US" sz="1200" dirty="0">
                  <a:solidFill>
                    <a:srgbClr val="000000"/>
                  </a:solidFill>
                  <a:cs typeface="Calibri"/>
                </a:rPr>
                <a:t>Quintile</a:t>
              </a:r>
              <a:endParaRPr kumimoji="0" lang="en-US" sz="1200" b="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890297" y="3928557"/>
              <a:ext cx="468787" cy="965095"/>
              <a:chOff x="3759425" y="3276397"/>
              <a:chExt cx="937574" cy="965095"/>
            </a:xfrm>
          </p:grpSpPr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3947083" y="3464252"/>
                <a:ext cx="508794" cy="777240"/>
              </a:xfrm>
              <a:prstGeom prst="rect">
                <a:avLst/>
              </a:prstGeom>
              <a:solidFill>
                <a:srgbClr val="86BCBB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35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759425" y="3276397"/>
                <a:ext cx="93757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sz="12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17.6</a:t>
                </a:r>
                <a:endParaRPr kumimoji="0" lang="en-US" sz="1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43" name="Rectangle 6"/>
            <p:cNvSpPr>
              <a:spLocks noChangeAspect="1" noChangeArrowheads="1"/>
            </p:cNvSpPr>
            <p:nvPr/>
          </p:nvSpPr>
          <p:spPr bwMode="auto">
            <a:xfrm>
              <a:off x="2787719" y="5001192"/>
              <a:ext cx="497124" cy="29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2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Lowest</a:t>
              </a:r>
              <a:br>
                <a:rPr kumimoji="0" lang="en-US" sz="1200" b="0" dirty="0" smtClean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kumimoji="0" lang="en-US" sz="12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Quintile</a:t>
              </a:r>
              <a:endParaRPr kumimoji="0" lang="en-US" sz="12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671238" y="4459546"/>
              <a:ext cx="494773" cy="434106"/>
              <a:chOff x="3082062" y="2252700"/>
              <a:chExt cx="989546" cy="434106"/>
            </a:xfrm>
          </p:grpSpPr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3316846" y="2449062"/>
                <a:ext cx="508794" cy="237744"/>
              </a:xfrm>
              <a:prstGeom prst="rect">
                <a:avLst/>
              </a:prstGeom>
              <a:solidFill>
                <a:srgbClr val="86BCBB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5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3082062" y="2252700"/>
                <a:ext cx="98954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5.4</a:t>
                </a:r>
                <a:endParaRPr kumimoji="0" lang="en-US" sz="12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578049" y="4284617"/>
              <a:ext cx="472594" cy="609035"/>
              <a:chOff x="3129678" y="2260651"/>
              <a:chExt cx="945188" cy="609035"/>
            </a:xfrm>
          </p:grpSpPr>
          <p:sp>
            <p:nvSpPr>
              <p:cNvPr id="70" name="Rectangle 10"/>
              <p:cNvSpPr>
                <a:spLocks noChangeArrowheads="1"/>
              </p:cNvSpPr>
              <p:nvPr/>
            </p:nvSpPr>
            <p:spPr bwMode="auto">
              <a:xfrm>
                <a:off x="3316846" y="2449062"/>
                <a:ext cx="508794" cy="420624"/>
              </a:xfrm>
              <a:prstGeom prst="rect">
                <a:avLst/>
              </a:prstGeom>
              <a:solidFill>
                <a:srgbClr val="ECDBA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71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3129678" y="2260651"/>
                <a:ext cx="94518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9.2</a:t>
                </a:r>
                <a:endParaRPr kumimoji="0" lang="en-US" sz="1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4804258" y="3674580"/>
              <a:ext cx="403200" cy="1219072"/>
              <a:chOff x="4473806" y="3958526"/>
              <a:chExt cx="806400" cy="1219072"/>
            </a:xfrm>
          </p:grpSpPr>
          <p:sp>
            <p:nvSpPr>
              <p:cNvPr id="73" name="Rectangle 13"/>
              <p:cNvSpPr>
                <a:spLocks noChangeArrowheads="1"/>
              </p:cNvSpPr>
              <p:nvPr/>
            </p:nvSpPr>
            <p:spPr bwMode="auto">
              <a:xfrm>
                <a:off x="4599546" y="4144326"/>
                <a:ext cx="508794" cy="1033272"/>
              </a:xfrm>
              <a:prstGeom prst="rect">
                <a:avLst/>
              </a:prstGeom>
              <a:solidFill>
                <a:srgbClr val="ECDBA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74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4473806" y="3958526"/>
                <a:ext cx="806400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sz="12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23.2</a:t>
                </a:r>
                <a:endParaRPr kumimoji="0" lang="en-US" sz="1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5391994" y="2598733"/>
              <a:ext cx="431961" cy="2294919"/>
              <a:chOff x="5120534" y="2224604"/>
              <a:chExt cx="863922" cy="2294919"/>
            </a:xfrm>
          </p:grpSpPr>
          <p:sp>
            <p:nvSpPr>
              <p:cNvPr id="76" name="Rectangle 16"/>
              <p:cNvSpPr>
                <a:spLocks noChangeArrowheads="1"/>
              </p:cNvSpPr>
              <p:nvPr/>
            </p:nvSpPr>
            <p:spPr bwMode="auto">
              <a:xfrm>
                <a:off x="5266296" y="2416403"/>
                <a:ext cx="508794" cy="2103120"/>
              </a:xfrm>
              <a:prstGeom prst="rect">
                <a:avLst/>
              </a:prstGeom>
              <a:solidFill>
                <a:srgbClr val="ECDBA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77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5120534" y="2224604"/>
                <a:ext cx="86392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sz="12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48.9</a:t>
                </a:r>
                <a:endParaRPr kumimoji="0" lang="en-US" sz="1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175552" y="4021190"/>
              <a:ext cx="468787" cy="872462"/>
              <a:chOff x="3759425" y="3268446"/>
              <a:chExt cx="937574" cy="872462"/>
            </a:xfrm>
          </p:grpSpPr>
          <p:sp>
            <p:nvSpPr>
              <p:cNvPr id="79" name="Rectangle 21"/>
              <p:cNvSpPr>
                <a:spLocks noChangeArrowheads="1"/>
              </p:cNvSpPr>
              <p:nvPr/>
            </p:nvSpPr>
            <p:spPr bwMode="auto">
              <a:xfrm>
                <a:off x="3947083" y="3464252"/>
                <a:ext cx="508794" cy="676656"/>
              </a:xfrm>
              <a:prstGeom prst="rect">
                <a:avLst/>
              </a:prstGeom>
              <a:solidFill>
                <a:srgbClr val="ECDBA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8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759425" y="3268446"/>
                <a:ext cx="93757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sz="12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15.1</a:t>
                </a:r>
                <a:endParaRPr kumimoji="0" lang="en-US" sz="1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2956493" y="4540649"/>
              <a:ext cx="494773" cy="353003"/>
              <a:chOff x="3082062" y="2260651"/>
              <a:chExt cx="989546" cy="353003"/>
            </a:xfrm>
          </p:grpSpPr>
          <p:sp>
            <p:nvSpPr>
              <p:cNvPr id="82" name="Rectangle 10"/>
              <p:cNvSpPr>
                <a:spLocks noChangeArrowheads="1"/>
              </p:cNvSpPr>
              <p:nvPr/>
            </p:nvSpPr>
            <p:spPr bwMode="auto">
              <a:xfrm>
                <a:off x="3316846" y="2449062"/>
                <a:ext cx="508794" cy="164592"/>
              </a:xfrm>
              <a:prstGeom prst="rect">
                <a:avLst/>
              </a:prstGeom>
              <a:solidFill>
                <a:srgbClr val="ECDBA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83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3082062" y="2260651"/>
                <a:ext cx="98954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3.6</a:t>
                </a:r>
                <a:endParaRPr kumimoji="0" lang="en-US" sz="12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46" name="Rectangle 10"/>
            <p:cNvSpPr>
              <a:spLocks noChangeArrowheads="1"/>
            </p:cNvSpPr>
            <p:nvPr/>
          </p:nvSpPr>
          <p:spPr bwMode="auto">
            <a:xfrm>
              <a:off x="3902791" y="5594935"/>
              <a:ext cx="254397" cy="164592"/>
            </a:xfrm>
            <a:prstGeom prst="rect">
              <a:avLst/>
            </a:prstGeom>
            <a:solidFill>
              <a:srgbClr val="86BCBB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7" name="Rectangle 10"/>
            <p:cNvSpPr>
              <a:spLocks noChangeArrowheads="1"/>
            </p:cNvSpPr>
            <p:nvPr/>
          </p:nvSpPr>
          <p:spPr bwMode="auto">
            <a:xfrm>
              <a:off x="4796243" y="5594935"/>
              <a:ext cx="254397" cy="164592"/>
            </a:xfrm>
            <a:prstGeom prst="rect">
              <a:avLst/>
            </a:prstGeom>
            <a:solidFill>
              <a:srgbClr val="ECDBA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8" name="Rectangle 6"/>
            <p:cNvSpPr>
              <a:spLocks noChangeAspect="1" noChangeArrowheads="1"/>
            </p:cNvSpPr>
            <p:nvPr/>
          </p:nvSpPr>
          <p:spPr bwMode="auto">
            <a:xfrm>
              <a:off x="3480840" y="5604808"/>
              <a:ext cx="365486" cy="176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4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1970</a:t>
              </a:r>
              <a:endParaRPr kumimoji="0" lang="en-US" sz="14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49" name="Rectangle 6"/>
            <p:cNvSpPr>
              <a:spLocks noChangeAspect="1" noChangeArrowheads="1"/>
            </p:cNvSpPr>
            <p:nvPr/>
          </p:nvSpPr>
          <p:spPr bwMode="auto">
            <a:xfrm>
              <a:off x="4381002" y="5604808"/>
              <a:ext cx="365485" cy="176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4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2014</a:t>
              </a:r>
              <a:endParaRPr kumimoji="0" lang="en-US" sz="14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89676" y="5510041"/>
              <a:ext cx="1842114" cy="3191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Rectangle 19"/>
          <p:cNvSpPr>
            <a:spLocks noChangeAspect="1" noChangeArrowheads="1"/>
          </p:cNvSpPr>
          <p:nvPr/>
        </p:nvSpPr>
        <p:spPr bwMode="auto">
          <a:xfrm>
            <a:off x="3547504" y="1714906"/>
            <a:ext cx="4501745" cy="2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i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en-US" i="1" dirty="0" smtClean="0">
                <a:solidFill>
                  <a:srgbClr val="000000"/>
                </a:solidFill>
                <a:cs typeface="Calibri"/>
              </a:rPr>
              <a:t>––</a:t>
            </a:r>
            <a:r>
              <a:rPr lang="en-US" i="1" dirty="0">
                <a:solidFill>
                  <a:srgbClr val="000000"/>
                </a:solidFill>
                <a:cs typeface="Calibri"/>
              </a:rPr>
              <a:t>–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kumimoji="0" lang="en-US" b="1" i="1" dirty="0" smtClean="0">
                <a:solidFill>
                  <a:srgbClr val="000000"/>
                </a:solidFill>
                <a:latin typeface="Calibri"/>
                <a:cs typeface="Calibri"/>
              </a:rPr>
              <a:t>Share of Money Income, by Quintile </a:t>
            </a:r>
            <a:r>
              <a:rPr lang="en-US" i="1" dirty="0">
                <a:solidFill>
                  <a:srgbClr val="000000"/>
                </a:solidFill>
                <a:cs typeface="Calibri"/>
              </a:rPr>
              <a:t>––––</a:t>
            </a:r>
            <a:endParaRPr kumimoji="0" lang="en-US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21165" y="2104735"/>
            <a:ext cx="3152717" cy="3725761"/>
            <a:chOff x="5821165" y="2104735"/>
            <a:chExt cx="3152717" cy="3725761"/>
          </a:xfrm>
        </p:grpSpPr>
        <p:sp>
          <p:nvSpPr>
            <p:cNvPr id="68" name="Rectangle 18"/>
            <p:cNvSpPr>
              <a:spLocks noChangeAspect="1" noChangeArrowheads="1"/>
            </p:cNvSpPr>
            <p:nvPr/>
          </p:nvSpPr>
          <p:spPr bwMode="auto">
            <a:xfrm>
              <a:off x="6351302" y="2104735"/>
              <a:ext cx="2265556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kumimoji="0" lang="en-US" b="1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After Taxes &amp; Transfers </a:t>
              </a:r>
            </a:p>
            <a:p>
              <a:pPr algn="ctr">
                <a:lnSpc>
                  <a:spcPts val="1600"/>
                </a:lnSpc>
              </a:pPr>
              <a:r>
                <a:rPr kumimoji="0" lang="en-US" sz="1400" b="0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(2011)</a:t>
              </a:r>
              <a:endParaRPr kumimoji="0" lang="en-US" sz="1200" b="0" i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Line 5"/>
            <p:cNvSpPr>
              <a:spLocks noChangeShapeType="1"/>
            </p:cNvSpPr>
            <p:nvPr/>
          </p:nvSpPr>
          <p:spPr bwMode="auto">
            <a:xfrm>
              <a:off x="5937567" y="4950455"/>
              <a:ext cx="2905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49" name="Rectangle 6"/>
            <p:cNvSpPr>
              <a:spLocks noChangeAspect="1" noChangeArrowheads="1"/>
            </p:cNvSpPr>
            <p:nvPr/>
          </p:nvSpPr>
          <p:spPr bwMode="auto">
            <a:xfrm>
              <a:off x="6555572" y="5001192"/>
              <a:ext cx="497124" cy="29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2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Second</a:t>
              </a:r>
              <a: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  <a:t/>
              </a:r>
              <a:b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kumimoji="0" lang="en-US" sz="12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Quintile</a:t>
              </a:r>
              <a:endParaRPr kumimoji="0" lang="en-US" sz="12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Rectangle 7"/>
            <p:cNvSpPr>
              <a:spLocks noChangeAspect="1" noChangeArrowheads="1"/>
            </p:cNvSpPr>
            <p:nvPr/>
          </p:nvSpPr>
          <p:spPr bwMode="auto">
            <a:xfrm>
              <a:off x="7735699" y="4985317"/>
              <a:ext cx="512961" cy="30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2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Fourth</a:t>
              </a:r>
              <a: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  <a:t/>
              </a:r>
              <a:b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en-US" sz="1200" dirty="0">
                  <a:solidFill>
                    <a:srgbClr val="000000"/>
                  </a:solidFill>
                  <a:cs typeface="Calibri"/>
                </a:rPr>
                <a:t>Quintile</a:t>
              </a:r>
              <a:endParaRPr kumimoji="0" lang="en-US" sz="1200" b="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Rectangle 8"/>
            <p:cNvSpPr>
              <a:spLocks noChangeAspect="1" noChangeArrowheads="1"/>
            </p:cNvSpPr>
            <p:nvPr/>
          </p:nvSpPr>
          <p:spPr bwMode="auto">
            <a:xfrm>
              <a:off x="8333680" y="4985317"/>
              <a:ext cx="509755" cy="29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2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Highest</a:t>
              </a:r>
              <a: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  <a:t/>
              </a:r>
              <a:b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  <a:t>Quartile</a:t>
              </a:r>
            </a:p>
          </p:txBody>
        </p:sp>
        <p:sp>
          <p:nvSpPr>
            <p:cNvPr id="52" name="Rectangle 19"/>
            <p:cNvSpPr>
              <a:spLocks noChangeAspect="1" noChangeArrowheads="1"/>
            </p:cNvSpPr>
            <p:nvPr/>
          </p:nvSpPr>
          <p:spPr bwMode="auto">
            <a:xfrm>
              <a:off x="7137717" y="4986905"/>
              <a:ext cx="512961" cy="30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  <a:t>Third</a:t>
              </a:r>
              <a:br>
                <a:rPr kumimoji="0" lang="en-US" sz="1200" b="0" dirty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en-US" sz="1200" dirty="0">
                  <a:solidFill>
                    <a:srgbClr val="000000"/>
                  </a:solidFill>
                  <a:cs typeface="Calibri"/>
                </a:rPr>
                <a:t>Quintile</a:t>
              </a:r>
              <a:endParaRPr kumimoji="0" lang="en-US" sz="1200" b="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Rectangle 6"/>
            <p:cNvSpPr>
              <a:spLocks noChangeAspect="1" noChangeArrowheads="1"/>
            </p:cNvSpPr>
            <p:nvPr/>
          </p:nvSpPr>
          <p:spPr bwMode="auto">
            <a:xfrm>
              <a:off x="5973427" y="4997292"/>
              <a:ext cx="497124" cy="29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2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Lowest</a:t>
              </a:r>
              <a:br>
                <a:rPr kumimoji="0" lang="en-US" sz="1200" b="0" dirty="0" smtClean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kumimoji="0" lang="en-US" sz="12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Quintile</a:t>
              </a:r>
              <a:endParaRPr kumimoji="0" lang="en-US" sz="12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84" name="Line 5"/>
            <p:cNvSpPr>
              <a:spLocks noChangeShapeType="1"/>
            </p:cNvSpPr>
            <p:nvPr/>
          </p:nvSpPr>
          <p:spPr bwMode="auto">
            <a:xfrm>
              <a:off x="5934940" y="4954370"/>
              <a:ext cx="29342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>
                <a:latin typeface="Calibri"/>
                <a:cs typeface="Calibri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6426819" y="4330337"/>
              <a:ext cx="472594" cy="563315"/>
              <a:chOff x="3097874" y="2260651"/>
              <a:chExt cx="945188" cy="563315"/>
            </a:xfrm>
          </p:grpSpPr>
          <p:sp>
            <p:nvSpPr>
              <p:cNvPr id="117" name="Rectangle 10"/>
              <p:cNvSpPr>
                <a:spLocks noChangeArrowheads="1"/>
              </p:cNvSpPr>
              <p:nvPr/>
            </p:nvSpPr>
            <p:spPr bwMode="auto">
              <a:xfrm>
                <a:off x="3316846" y="2449062"/>
                <a:ext cx="508794" cy="374904"/>
              </a:xfrm>
              <a:prstGeom prst="rect">
                <a:avLst/>
              </a:prstGeom>
              <a:solidFill>
                <a:srgbClr val="98A9E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118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3097874" y="2260651"/>
                <a:ext cx="94518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Calibri"/>
                    <a:cs typeface="Calibri"/>
                  </a:rPr>
                  <a:t>9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.6</a:t>
                </a:r>
                <a:endParaRPr kumimoji="0" lang="en-US" sz="12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7637126" y="3648341"/>
              <a:ext cx="403200" cy="1252075"/>
              <a:chOff x="4410198" y="3950575"/>
              <a:chExt cx="806400" cy="1252075"/>
            </a:xfrm>
          </p:grpSpPr>
          <p:sp>
            <p:nvSpPr>
              <p:cNvPr id="120" name="Rectangle 13"/>
              <p:cNvSpPr>
                <a:spLocks noChangeArrowheads="1"/>
              </p:cNvSpPr>
              <p:nvPr/>
            </p:nvSpPr>
            <p:spPr bwMode="auto">
              <a:xfrm>
                <a:off x="4599546" y="4169378"/>
                <a:ext cx="508794" cy="1033272"/>
              </a:xfrm>
              <a:prstGeom prst="rect">
                <a:avLst/>
              </a:prstGeom>
              <a:solidFill>
                <a:srgbClr val="98A9E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121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4410198" y="3950575"/>
                <a:ext cx="806400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sz="12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20.4</a:t>
                </a:r>
                <a:endParaRPr kumimoji="0" lang="en-US" sz="1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8227829" y="2525699"/>
              <a:ext cx="431961" cy="2367953"/>
              <a:chOff x="5062860" y="4212483"/>
              <a:chExt cx="863922" cy="2367953"/>
            </a:xfrm>
          </p:grpSpPr>
          <p:sp>
            <p:nvSpPr>
              <p:cNvPr id="123" name="Rectangle 16"/>
              <p:cNvSpPr>
                <a:spLocks noChangeArrowheads="1"/>
              </p:cNvSpPr>
              <p:nvPr/>
            </p:nvSpPr>
            <p:spPr bwMode="auto">
              <a:xfrm>
                <a:off x="5266296" y="4404164"/>
                <a:ext cx="508794" cy="2176272"/>
              </a:xfrm>
              <a:prstGeom prst="rect">
                <a:avLst/>
              </a:prstGeom>
              <a:solidFill>
                <a:srgbClr val="98A9E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124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5062860" y="4212483"/>
                <a:ext cx="86392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50</a:t>
                </a:r>
                <a:r>
                  <a:rPr kumimoji="0" lang="en-US" sz="12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.6</a:t>
                </a:r>
                <a:endParaRPr kumimoji="0" lang="en-US" sz="1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7024594" y="4065717"/>
              <a:ext cx="468787" cy="827935"/>
              <a:chOff x="3728165" y="3276397"/>
              <a:chExt cx="937574" cy="827935"/>
            </a:xfrm>
          </p:grpSpPr>
          <p:sp>
            <p:nvSpPr>
              <p:cNvPr id="126" name="Rectangle 21"/>
              <p:cNvSpPr>
                <a:spLocks noChangeArrowheads="1"/>
              </p:cNvSpPr>
              <p:nvPr/>
            </p:nvSpPr>
            <p:spPr bwMode="auto">
              <a:xfrm>
                <a:off x="3947083" y="3464252"/>
                <a:ext cx="508794" cy="640080"/>
              </a:xfrm>
              <a:prstGeom prst="rect">
                <a:avLst/>
              </a:prstGeom>
              <a:solidFill>
                <a:srgbClr val="98A9E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127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728165" y="3276397"/>
                <a:ext cx="93757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sz="12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14.2</a:t>
                </a:r>
                <a:endParaRPr kumimoji="0" lang="en-US" sz="1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5821165" y="4541842"/>
              <a:ext cx="494773" cy="351810"/>
              <a:chOff x="3082062" y="2252700"/>
              <a:chExt cx="989546" cy="351810"/>
            </a:xfrm>
          </p:grpSpPr>
          <p:sp>
            <p:nvSpPr>
              <p:cNvPr id="129" name="Rectangle 10"/>
              <p:cNvSpPr>
                <a:spLocks noChangeArrowheads="1"/>
              </p:cNvSpPr>
              <p:nvPr/>
            </p:nvSpPr>
            <p:spPr bwMode="auto">
              <a:xfrm>
                <a:off x="3316846" y="2449062"/>
                <a:ext cx="508794" cy="155448"/>
              </a:xfrm>
              <a:prstGeom prst="rect">
                <a:avLst/>
              </a:prstGeom>
              <a:solidFill>
                <a:srgbClr val="98A9E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130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3082062" y="2252700"/>
                <a:ext cx="98954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5.3</a:t>
                </a:r>
                <a:endParaRPr kumimoji="0" lang="en-US" sz="12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6727976" y="4229753"/>
              <a:ext cx="472594" cy="663899"/>
              <a:chOff x="3129678" y="2260651"/>
              <a:chExt cx="945188" cy="663899"/>
            </a:xfrm>
          </p:grpSpPr>
          <p:sp>
            <p:nvSpPr>
              <p:cNvPr id="132" name="Rectangle 10"/>
              <p:cNvSpPr>
                <a:spLocks noChangeArrowheads="1"/>
              </p:cNvSpPr>
              <p:nvPr/>
            </p:nvSpPr>
            <p:spPr bwMode="auto">
              <a:xfrm>
                <a:off x="3316846" y="2449062"/>
                <a:ext cx="508794" cy="475488"/>
              </a:xfrm>
              <a:prstGeom prst="rect">
                <a:avLst/>
              </a:prstGeom>
              <a:solidFill>
                <a:srgbClr val="F7F8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133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3129678" y="2260651"/>
                <a:ext cx="94518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10.9</a:t>
                </a:r>
                <a:endParaRPr kumimoji="0" lang="en-US" sz="1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7954185" y="3656292"/>
              <a:ext cx="403200" cy="1237360"/>
              <a:chOff x="4473806" y="3958526"/>
              <a:chExt cx="806400" cy="1237360"/>
            </a:xfrm>
          </p:grpSpPr>
          <p:sp>
            <p:nvSpPr>
              <p:cNvPr id="135" name="Rectangle 13"/>
              <p:cNvSpPr>
                <a:spLocks noChangeArrowheads="1"/>
              </p:cNvSpPr>
              <p:nvPr/>
            </p:nvSpPr>
            <p:spPr bwMode="auto">
              <a:xfrm>
                <a:off x="4599546" y="4144326"/>
                <a:ext cx="508794" cy="1051560"/>
              </a:xfrm>
              <a:prstGeom prst="rect">
                <a:avLst/>
              </a:prstGeom>
              <a:solidFill>
                <a:srgbClr val="F7F8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136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4473806" y="3958526"/>
                <a:ext cx="806400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sz="12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21.0</a:t>
                </a:r>
                <a:endParaRPr kumimoji="0" lang="en-US" sz="1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8541921" y="2745037"/>
              <a:ext cx="431961" cy="2148615"/>
              <a:chOff x="5120534" y="2224604"/>
              <a:chExt cx="863922" cy="2148615"/>
            </a:xfrm>
          </p:grpSpPr>
          <p:sp>
            <p:nvSpPr>
              <p:cNvPr id="138" name="Rectangle 16"/>
              <p:cNvSpPr>
                <a:spLocks noChangeArrowheads="1"/>
              </p:cNvSpPr>
              <p:nvPr/>
            </p:nvSpPr>
            <p:spPr bwMode="auto">
              <a:xfrm>
                <a:off x="5266296" y="2416403"/>
                <a:ext cx="508794" cy="1956816"/>
              </a:xfrm>
              <a:prstGeom prst="rect">
                <a:avLst/>
              </a:prstGeom>
              <a:solidFill>
                <a:srgbClr val="F7F8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139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5120534" y="2224604"/>
                <a:ext cx="86392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sz="12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46.6</a:t>
                </a:r>
                <a:endParaRPr kumimoji="0" lang="en-US" sz="1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7325479" y="3984614"/>
              <a:ext cx="468787" cy="909038"/>
              <a:chOff x="3759425" y="3268446"/>
              <a:chExt cx="937574" cy="909038"/>
            </a:xfrm>
          </p:grpSpPr>
          <p:sp>
            <p:nvSpPr>
              <p:cNvPr id="141" name="Rectangle 21"/>
              <p:cNvSpPr>
                <a:spLocks noChangeArrowheads="1"/>
              </p:cNvSpPr>
              <p:nvPr/>
            </p:nvSpPr>
            <p:spPr bwMode="auto">
              <a:xfrm>
                <a:off x="3947083" y="3464252"/>
                <a:ext cx="508794" cy="713232"/>
              </a:xfrm>
              <a:prstGeom prst="rect">
                <a:avLst/>
              </a:prstGeom>
              <a:solidFill>
                <a:srgbClr val="F7F8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142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759425" y="3268446"/>
                <a:ext cx="93757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sz="12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15.2</a:t>
                </a:r>
                <a:endParaRPr kumimoji="0" lang="en-US" sz="1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6106420" y="4504073"/>
              <a:ext cx="494773" cy="389579"/>
              <a:chOff x="3082062" y="2260651"/>
              <a:chExt cx="989546" cy="389579"/>
            </a:xfrm>
          </p:grpSpPr>
          <p:sp>
            <p:nvSpPr>
              <p:cNvPr id="144" name="Rectangle 10"/>
              <p:cNvSpPr>
                <a:spLocks noChangeArrowheads="1"/>
              </p:cNvSpPr>
              <p:nvPr/>
            </p:nvSpPr>
            <p:spPr bwMode="auto">
              <a:xfrm>
                <a:off x="3316846" y="2449062"/>
                <a:ext cx="508794" cy="201168"/>
              </a:xfrm>
              <a:prstGeom prst="rect">
                <a:avLst/>
              </a:prstGeom>
              <a:solidFill>
                <a:srgbClr val="F7F8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145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3082062" y="2260651"/>
                <a:ext cx="98954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6</a:t>
                </a:r>
                <a:r>
                  <a:rPr kumimoji="0"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.3</a:t>
                </a:r>
                <a:endParaRPr kumimoji="0" lang="en-US" sz="12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51" name="Rectangle 10"/>
            <p:cNvSpPr>
              <a:spLocks noChangeArrowheads="1"/>
            </p:cNvSpPr>
            <p:nvPr/>
          </p:nvSpPr>
          <p:spPr bwMode="auto">
            <a:xfrm>
              <a:off x="7132228" y="5596266"/>
              <a:ext cx="254397" cy="164592"/>
            </a:xfrm>
            <a:prstGeom prst="rect">
              <a:avLst/>
            </a:prstGeom>
            <a:solidFill>
              <a:srgbClr val="98A9E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52" name="Rectangle 10"/>
            <p:cNvSpPr>
              <a:spLocks noChangeArrowheads="1"/>
            </p:cNvSpPr>
            <p:nvPr/>
          </p:nvSpPr>
          <p:spPr bwMode="auto">
            <a:xfrm>
              <a:off x="8025680" y="5596266"/>
              <a:ext cx="254397" cy="164592"/>
            </a:xfrm>
            <a:prstGeom prst="rect">
              <a:avLst/>
            </a:prstGeom>
            <a:solidFill>
              <a:srgbClr val="F7F8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53" name="Rectangle 6"/>
            <p:cNvSpPr>
              <a:spLocks noChangeAspect="1" noChangeArrowheads="1"/>
            </p:cNvSpPr>
            <p:nvPr/>
          </p:nvSpPr>
          <p:spPr bwMode="auto">
            <a:xfrm>
              <a:off x="6596785" y="5606139"/>
              <a:ext cx="481157" cy="176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4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Before</a:t>
              </a:r>
              <a:endParaRPr kumimoji="0" lang="en-US" sz="14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54" name="Rectangle 6"/>
            <p:cNvSpPr>
              <a:spLocks noChangeAspect="1" noChangeArrowheads="1"/>
            </p:cNvSpPr>
            <p:nvPr/>
          </p:nvSpPr>
          <p:spPr bwMode="auto">
            <a:xfrm>
              <a:off x="7608195" y="5606139"/>
              <a:ext cx="369973" cy="176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4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After</a:t>
              </a:r>
              <a:endParaRPr kumimoji="0" lang="en-US" sz="14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474525" y="5511372"/>
              <a:ext cx="1986702" cy="3191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05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106122"/>
            <a:ext cx="8904855" cy="100482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Factors </a:t>
            </a:r>
            <a:r>
              <a:rPr lang="en-US" dirty="0" smtClean="0"/>
              <a:t>that Influence </a:t>
            </a:r>
            <a:br>
              <a:rPr lang="en-US" dirty="0" smtClean="0"/>
            </a:br>
            <a:r>
              <a:rPr lang="en-US" dirty="0" smtClean="0"/>
              <a:t>Distribution of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0944"/>
            <a:ext cx="8883750" cy="5360193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A high portion of annual income inequality is due to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differences </a:t>
            </a:r>
            <a:r>
              <a:rPr lang="en-US" dirty="0">
                <a:solidFill>
                  <a:srgbClr val="32302A"/>
                </a:solidFill>
              </a:rPr>
              <a:t>in: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age,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education,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family size,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marital status,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number of earners in the family, and,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time worked.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Young, inexperienced workers, students, single-parent families, and retirees are over-represented among those with low incomes.</a:t>
            </a:r>
          </a:p>
        </p:txBody>
      </p:sp>
    </p:spTree>
    <p:extLst>
      <p:ext uri="{BB962C8B-B14F-4D97-AF65-F5344CB8AC3E}">
        <p14:creationId xmlns:p14="http://schemas.microsoft.com/office/powerpoint/2010/main" val="15182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36692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High and Low Income Families,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2014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5149719" y="1304125"/>
            <a:ext cx="1524000" cy="720197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700" b="0" i="1" dirty="0">
                <a:latin typeface="+mj-lt"/>
                <a:cs typeface="Times New Roman" pitchFamily="18" charset="0"/>
              </a:rPr>
              <a:t>Bottom 20% </a:t>
            </a:r>
            <a:r>
              <a:rPr kumimoji="0" lang="en-US" sz="1700" b="0" i="1" dirty="0" smtClean="0">
                <a:latin typeface="+mj-lt"/>
                <a:cs typeface="Times New Roman" pitchFamily="18" charset="0"/>
              </a:rPr>
              <a:t/>
            </a:r>
            <a:br>
              <a:rPr kumimoji="0" lang="en-US" sz="1700" b="0" i="1" dirty="0" smtClean="0">
                <a:latin typeface="+mj-lt"/>
                <a:cs typeface="Times New Roman" pitchFamily="18" charset="0"/>
              </a:rPr>
            </a:br>
            <a:r>
              <a:rPr kumimoji="0" lang="en-US" sz="1700" b="0" i="1" dirty="0" smtClean="0">
                <a:latin typeface="+mj-lt"/>
                <a:cs typeface="Times New Roman" pitchFamily="18" charset="0"/>
              </a:rPr>
              <a:t>of </a:t>
            </a:r>
            <a:r>
              <a:rPr kumimoji="0" lang="en-US" sz="1700" b="0" i="1" dirty="0">
                <a:latin typeface="+mj-lt"/>
                <a:cs typeface="Times New Roman" pitchFamily="18" charset="0"/>
              </a:rPr>
              <a:t>income recipients</a:t>
            </a:r>
          </a:p>
        </p:txBody>
      </p: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5592397" y="2264880"/>
            <a:ext cx="557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12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6" name="Text Box 9"/>
          <p:cNvSpPr txBox="1">
            <a:spLocks noChangeArrowheads="1"/>
          </p:cNvSpPr>
          <p:nvPr/>
        </p:nvSpPr>
        <p:spPr bwMode="auto">
          <a:xfrm>
            <a:off x="5690290" y="2829903"/>
            <a:ext cx="55794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32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7" name="Text Box 10"/>
          <p:cNvSpPr txBox="1">
            <a:spLocks noChangeArrowheads="1"/>
          </p:cNvSpPr>
          <p:nvPr/>
        </p:nvSpPr>
        <p:spPr bwMode="auto">
          <a:xfrm>
            <a:off x="5701402" y="3045803"/>
            <a:ext cx="55794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47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/>
        </p:nvSpPr>
        <p:spPr bwMode="auto">
          <a:xfrm>
            <a:off x="5702990" y="3280753"/>
            <a:ext cx="55794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21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9" name="Text Box 12"/>
          <p:cNvSpPr txBox="1">
            <a:spLocks noChangeArrowheads="1"/>
          </p:cNvSpPr>
          <p:nvPr/>
        </p:nvSpPr>
        <p:spPr bwMode="auto">
          <a:xfrm>
            <a:off x="5698227" y="2029930"/>
            <a:ext cx="55001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26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0" name="Text Box 13"/>
          <p:cNvSpPr txBox="1">
            <a:spLocks noChangeArrowheads="1"/>
          </p:cNvSpPr>
          <p:nvPr/>
        </p:nvSpPr>
        <p:spPr bwMode="auto">
          <a:xfrm>
            <a:off x="7137605" y="2264880"/>
            <a:ext cx="56603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65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1" name="Text Box 14"/>
          <p:cNvSpPr txBox="1">
            <a:spLocks noChangeArrowheads="1"/>
          </p:cNvSpPr>
          <p:nvPr/>
        </p:nvSpPr>
        <p:spPr bwMode="auto">
          <a:xfrm>
            <a:off x="7123317" y="2829903"/>
            <a:ext cx="58031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11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2" name="Text Box 15"/>
          <p:cNvSpPr txBox="1">
            <a:spLocks noChangeArrowheads="1"/>
          </p:cNvSpPr>
          <p:nvPr/>
        </p:nvSpPr>
        <p:spPr bwMode="auto">
          <a:xfrm>
            <a:off x="7132843" y="3045803"/>
            <a:ext cx="57079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75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3" name="Text Box 16"/>
          <p:cNvSpPr txBox="1">
            <a:spLocks noChangeArrowheads="1"/>
          </p:cNvSpPr>
          <p:nvPr/>
        </p:nvSpPr>
        <p:spPr bwMode="auto">
          <a:xfrm>
            <a:off x="7025682" y="3280753"/>
            <a:ext cx="55959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14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4" name="Text Box 17"/>
          <p:cNvSpPr txBox="1">
            <a:spLocks noChangeArrowheads="1"/>
          </p:cNvSpPr>
          <p:nvPr/>
        </p:nvSpPr>
        <p:spPr bwMode="auto">
          <a:xfrm>
            <a:off x="7140535" y="2029930"/>
            <a:ext cx="46037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5" name="Text Box 18"/>
          <p:cNvSpPr txBox="1">
            <a:spLocks noChangeArrowheads="1"/>
          </p:cNvSpPr>
          <p:nvPr/>
        </p:nvSpPr>
        <p:spPr bwMode="auto">
          <a:xfrm>
            <a:off x="1034919" y="2035455"/>
            <a:ext cx="328320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700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  Percent with less than high school</a:t>
            </a:r>
            <a:endParaRPr lang="en-US" sz="1700" b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6" name="Text Box 19"/>
          <p:cNvSpPr txBox="1">
            <a:spLocks noChangeArrowheads="1"/>
          </p:cNvSpPr>
          <p:nvPr/>
        </p:nvSpPr>
        <p:spPr bwMode="auto">
          <a:xfrm>
            <a:off x="1034919" y="2278342"/>
            <a:ext cx="345620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700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  Percent with college degree or more</a:t>
            </a:r>
            <a:endParaRPr lang="en-US" sz="1700" b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7" name="Text Box 20"/>
          <p:cNvSpPr txBox="1">
            <a:spLocks noChangeArrowheads="1"/>
          </p:cNvSpPr>
          <p:nvPr/>
        </p:nvSpPr>
        <p:spPr bwMode="auto">
          <a:xfrm>
            <a:off x="1041269" y="2831872"/>
            <a:ext cx="107433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700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  under 35</a:t>
            </a:r>
            <a:endParaRPr lang="en-US" sz="1700" b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8" name="Text Box 21"/>
          <p:cNvSpPr txBox="1">
            <a:spLocks noChangeArrowheads="1"/>
          </p:cNvSpPr>
          <p:nvPr/>
        </p:nvSpPr>
        <p:spPr bwMode="auto">
          <a:xfrm>
            <a:off x="1001582" y="3057297"/>
            <a:ext cx="94288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700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   35 - 64</a:t>
            </a:r>
          </a:p>
        </p:txBody>
      </p:sp>
      <p:sp>
        <p:nvSpPr>
          <p:cNvPr id="119" name="Text Box 22"/>
          <p:cNvSpPr txBox="1">
            <a:spLocks noChangeArrowheads="1"/>
          </p:cNvSpPr>
          <p:nvPr/>
        </p:nvSpPr>
        <p:spPr bwMode="auto">
          <a:xfrm>
            <a:off x="1007932" y="3285897"/>
            <a:ext cx="138852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700" b="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65 and over</a:t>
            </a:r>
          </a:p>
        </p:txBody>
      </p:sp>
      <p:sp>
        <p:nvSpPr>
          <p:cNvPr id="120" name="Text Box 23"/>
          <p:cNvSpPr txBox="1">
            <a:spLocks noChangeArrowheads="1"/>
          </p:cNvSpPr>
          <p:nvPr/>
        </p:nvSpPr>
        <p:spPr bwMode="auto">
          <a:xfrm>
            <a:off x="911094" y="1775105"/>
            <a:ext cx="2573140" cy="353943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700" b="1" i="1" dirty="0">
                <a:latin typeface="+mj-lt"/>
                <a:cs typeface="Times New Roman" pitchFamily="18" charset="0"/>
              </a:rPr>
              <a:t>Education of householder</a:t>
            </a:r>
          </a:p>
        </p:txBody>
      </p:sp>
      <p:sp>
        <p:nvSpPr>
          <p:cNvPr id="121" name="Text Box 25"/>
          <p:cNvSpPr txBox="1">
            <a:spLocks noChangeArrowheads="1"/>
          </p:cNvSpPr>
          <p:nvPr/>
        </p:nvSpPr>
        <p:spPr bwMode="auto">
          <a:xfrm>
            <a:off x="5698227" y="4121303"/>
            <a:ext cx="454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55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2" name="Text Box 26"/>
          <p:cNvSpPr txBox="1">
            <a:spLocks noChangeArrowheads="1"/>
          </p:cNvSpPr>
          <p:nvPr/>
        </p:nvSpPr>
        <p:spPr bwMode="auto">
          <a:xfrm>
            <a:off x="5698105" y="387682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45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3" name="Text Box 27"/>
          <p:cNvSpPr txBox="1">
            <a:spLocks noChangeArrowheads="1"/>
          </p:cNvSpPr>
          <p:nvPr/>
        </p:nvSpPr>
        <p:spPr bwMode="auto">
          <a:xfrm>
            <a:off x="7129667" y="4121303"/>
            <a:ext cx="455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6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4" name="Text Box 28"/>
          <p:cNvSpPr txBox="1">
            <a:spLocks noChangeArrowheads="1"/>
          </p:cNvSpPr>
          <p:nvPr/>
        </p:nvSpPr>
        <p:spPr bwMode="auto">
          <a:xfrm>
            <a:off x="7140657" y="3876828"/>
            <a:ext cx="452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94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5" name="Text Box 29"/>
          <p:cNvSpPr txBox="1">
            <a:spLocks noChangeArrowheads="1"/>
          </p:cNvSpPr>
          <p:nvPr/>
        </p:nvSpPr>
        <p:spPr bwMode="auto">
          <a:xfrm>
            <a:off x="1026982" y="3866858"/>
            <a:ext cx="333136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1700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Married-couple family (% of total)</a:t>
            </a:r>
            <a:endParaRPr lang="en-US" sz="1700" b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0" name="Text Box 30"/>
          <p:cNvSpPr txBox="1">
            <a:spLocks noChangeArrowheads="1"/>
          </p:cNvSpPr>
          <p:nvPr/>
        </p:nvSpPr>
        <p:spPr bwMode="auto">
          <a:xfrm>
            <a:off x="1026982" y="4122446"/>
            <a:ext cx="313092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1700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Single-parent family (% of total)</a:t>
            </a:r>
            <a:endParaRPr lang="en-US" sz="1700" b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1" name="Text Box 31"/>
          <p:cNvSpPr txBox="1">
            <a:spLocks noChangeArrowheads="1"/>
          </p:cNvSpPr>
          <p:nvPr/>
        </p:nvSpPr>
        <p:spPr bwMode="auto">
          <a:xfrm>
            <a:off x="5555094" y="4450614"/>
            <a:ext cx="60546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3.1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2" name="Text Box 32"/>
          <p:cNvSpPr txBox="1">
            <a:spLocks noChangeArrowheads="1"/>
          </p:cNvSpPr>
          <p:nvPr/>
        </p:nvSpPr>
        <p:spPr bwMode="auto">
          <a:xfrm>
            <a:off x="6984235" y="4450614"/>
            <a:ext cx="665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3.4</a:t>
            </a:r>
          </a:p>
        </p:txBody>
      </p:sp>
      <p:sp>
        <p:nvSpPr>
          <p:cNvPr id="178" name="Rectangle 33"/>
          <p:cNvSpPr>
            <a:spLocks noChangeArrowheads="1"/>
          </p:cNvSpPr>
          <p:nvPr/>
        </p:nvSpPr>
        <p:spPr bwMode="auto">
          <a:xfrm>
            <a:off x="1468434" y="6329972"/>
            <a:ext cx="6203942" cy="22775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kumimoji="0" lang="en-US" sz="1100" b="1" dirty="0">
                <a:latin typeface="+mj-lt"/>
                <a:cs typeface="Times New Roman" pitchFamily="18" charset="0"/>
              </a:rPr>
              <a:t>Source</a:t>
            </a:r>
            <a:r>
              <a:rPr kumimoji="0" lang="en-US" sz="1100" dirty="0">
                <a:latin typeface="+mj-lt"/>
                <a:cs typeface="Times New Roman" pitchFamily="18" charset="0"/>
              </a:rPr>
              <a:t>:</a:t>
            </a:r>
            <a:r>
              <a:rPr kumimoji="0" lang="en-US" sz="1100" b="0" dirty="0">
                <a:latin typeface="+mj-lt"/>
                <a:cs typeface="Times New Roman" pitchFamily="18" charset="0"/>
              </a:rPr>
              <a:t> </a:t>
            </a:r>
            <a:r>
              <a:rPr kumimoji="0" lang="en-US" sz="1100" b="0" dirty="0" smtClean="0">
                <a:latin typeface="+mj-lt"/>
                <a:cs typeface="Times New Roman" pitchFamily="18" charset="0"/>
              </a:rPr>
              <a:t>http://www.census.gov </a:t>
            </a:r>
            <a:r>
              <a:rPr kumimoji="0" lang="en-US" sz="1100" b="0" dirty="0">
                <a:latin typeface="+mj-lt"/>
                <a:cs typeface="Times New Roman" pitchFamily="18" charset="0"/>
              </a:rPr>
              <a:t>and author calculations from the March </a:t>
            </a:r>
            <a:r>
              <a:rPr kumimoji="0" lang="en-US" sz="1100" b="0" dirty="0" smtClean="0">
                <a:latin typeface="+mj-lt"/>
                <a:cs typeface="Times New Roman" pitchFamily="18" charset="0"/>
              </a:rPr>
              <a:t>2015 </a:t>
            </a:r>
            <a:r>
              <a:rPr kumimoji="0" lang="en-US" sz="1100" b="0" dirty="0">
                <a:latin typeface="+mj-lt"/>
                <a:cs typeface="Times New Roman" pitchFamily="18" charset="0"/>
              </a:rPr>
              <a:t>Current Population Survey.</a:t>
            </a:r>
          </a:p>
        </p:txBody>
      </p:sp>
      <p:sp>
        <p:nvSpPr>
          <p:cNvPr id="179" name="Text Box 34"/>
          <p:cNvSpPr txBox="1">
            <a:spLocks noChangeArrowheads="1"/>
          </p:cNvSpPr>
          <p:nvPr/>
        </p:nvSpPr>
        <p:spPr bwMode="auto">
          <a:xfrm>
            <a:off x="6597519" y="1307300"/>
            <a:ext cx="1524000" cy="720197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700" b="0" i="1">
                <a:latin typeface="+mj-lt"/>
                <a:cs typeface="Times New Roman" pitchFamily="18" charset="0"/>
              </a:rPr>
              <a:t>Top 20% </a:t>
            </a:r>
            <a:br>
              <a:rPr kumimoji="0" lang="en-US" sz="1700" b="0" i="1">
                <a:latin typeface="+mj-lt"/>
                <a:cs typeface="Times New Roman" pitchFamily="18" charset="0"/>
              </a:rPr>
            </a:br>
            <a:r>
              <a:rPr kumimoji="0" lang="en-US" sz="1700" b="0" i="1">
                <a:latin typeface="+mj-lt"/>
                <a:cs typeface="Times New Roman" pitchFamily="18" charset="0"/>
              </a:rPr>
              <a:t>of income recipients</a:t>
            </a:r>
          </a:p>
        </p:txBody>
      </p:sp>
      <p:sp>
        <p:nvSpPr>
          <p:cNvPr id="205" name="Text Box 35"/>
          <p:cNvSpPr txBox="1">
            <a:spLocks noChangeArrowheads="1"/>
          </p:cNvSpPr>
          <p:nvPr/>
        </p:nvSpPr>
        <p:spPr bwMode="auto">
          <a:xfrm>
            <a:off x="923794" y="2630005"/>
            <a:ext cx="3893951" cy="353943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700" b="1" i="1" dirty="0">
                <a:latin typeface="+mj-lt"/>
                <a:cs typeface="Times New Roman" pitchFamily="18" charset="0"/>
              </a:rPr>
              <a:t>Age of householder</a:t>
            </a:r>
            <a:r>
              <a:rPr kumimoji="0" lang="en-US" sz="1700" b="0" dirty="0">
                <a:latin typeface="+mj-lt"/>
                <a:cs typeface="Times New Roman" pitchFamily="18" charset="0"/>
              </a:rPr>
              <a:t> </a:t>
            </a:r>
            <a:r>
              <a:rPr kumimoji="0" lang="en-US" sz="1700" b="0" i="1" dirty="0">
                <a:latin typeface="+mj-lt"/>
                <a:cs typeface="Times New Roman" pitchFamily="18" charset="0"/>
              </a:rPr>
              <a:t>(percent distribution)</a:t>
            </a:r>
          </a:p>
        </p:txBody>
      </p:sp>
      <p:sp>
        <p:nvSpPr>
          <p:cNvPr id="206" name="Text Box 36"/>
          <p:cNvSpPr txBox="1">
            <a:spLocks noChangeArrowheads="1"/>
          </p:cNvSpPr>
          <p:nvPr/>
        </p:nvSpPr>
        <p:spPr bwMode="auto">
          <a:xfrm>
            <a:off x="915857" y="3619272"/>
            <a:ext cx="1379095" cy="353943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700" b="1" i="1" dirty="0">
                <a:latin typeface="+mj-lt"/>
                <a:cs typeface="Times New Roman" pitchFamily="18" charset="0"/>
              </a:rPr>
              <a:t>Family status</a:t>
            </a:r>
          </a:p>
        </p:txBody>
      </p:sp>
      <p:sp>
        <p:nvSpPr>
          <p:cNvPr id="207" name="Text Box 37"/>
          <p:cNvSpPr txBox="1">
            <a:spLocks noChangeArrowheads="1"/>
          </p:cNvSpPr>
          <p:nvPr/>
        </p:nvSpPr>
        <p:spPr bwMode="auto">
          <a:xfrm>
            <a:off x="919032" y="4466870"/>
            <a:ext cx="1923219" cy="353943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700" b="1" i="1" dirty="0">
                <a:latin typeface="+mj-lt"/>
                <a:cs typeface="Times New Roman" pitchFamily="18" charset="0"/>
              </a:rPr>
              <a:t>Persons per family</a:t>
            </a:r>
          </a:p>
        </p:txBody>
      </p:sp>
      <p:sp>
        <p:nvSpPr>
          <p:cNvPr id="208" name="Text Box 38"/>
          <p:cNvSpPr txBox="1">
            <a:spLocks noChangeArrowheads="1"/>
          </p:cNvSpPr>
          <p:nvPr/>
        </p:nvSpPr>
        <p:spPr bwMode="auto">
          <a:xfrm>
            <a:off x="5545102" y="4795101"/>
            <a:ext cx="557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0.7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9" name="Text Box 39"/>
          <p:cNvSpPr txBox="1">
            <a:spLocks noChangeArrowheads="1"/>
          </p:cNvSpPr>
          <p:nvPr/>
        </p:nvSpPr>
        <p:spPr bwMode="auto">
          <a:xfrm>
            <a:off x="6979472" y="4795101"/>
            <a:ext cx="77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2.1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0" name="Text Box 40"/>
          <p:cNvSpPr txBox="1">
            <a:spLocks noChangeArrowheads="1"/>
          </p:cNvSpPr>
          <p:nvPr/>
        </p:nvSpPr>
        <p:spPr bwMode="auto">
          <a:xfrm>
            <a:off x="914269" y="4789894"/>
            <a:ext cx="1830309" cy="353943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700" b="1" i="1" dirty="0">
                <a:latin typeface="+mj-lt"/>
                <a:cs typeface="Times New Roman" pitchFamily="18" charset="0"/>
              </a:rPr>
              <a:t>Earners per family</a:t>
            </a:r>
          </a:p>
        </p:txBody>
      </p:sp>
      <p:sp>
        <p:nvSpPr>
          <p:cNvPr id="211" name="Text Box 41"/>
          <p:cNvSpPr txBox="1">
            <a:spLocks noChangeArrowheads="1"/>
          </p:cNvSpPr>
          <p:nvPr/>
        </p:nvSpPr>
        <p:spPr bwMode="auto">
          <a:xfrm>
            <a:off x="5469696" y="5704485"/>
            <a:ext cx="71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6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2" name="Text Box 42"/>
          <p:cNvSpPr txBox="1">
            <a:spLocks noChangeArrowheads="1"/>
          </p:cNvSpPr>
          <p:nvPr/>
        </p:nvSpPr>
        <p:spPr bwMode="auto">
          <a:xfrm>
            <a:off x="7129668" y="5694960"/>
            <a:ext cx="455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33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3" name="Text Box 43"/>
          <p:cNvSpPr txBox="1">
            <a:spLocks noChangeArrowheads="1"/>
          </p:cNvSpPr>
          <p:nvPr/>
        </p:nvSpPr>
        <p:spPr bwMode="auto">
          <a:xfrm>
            <a:off x="915857" y="5594947"/>
            <a:ext cx="2566023" cy="46384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700" b="1" i="1" dirty="0" smtClean="0">
                <a:latin typeface="+mj-lt"/>
                <a:cs typeface="Times New Roman" pitchFamily="18" charset="0"/>
              </a:rPr>
              <a:t>Share </a:t>
            </a:r>
            <a:r>
              <a:rPr kumimoji="0" lang="en-US" sz="1700" b="1" i="1" dirty="0">
                <a:latin typeface="+mj-lt"/>
                <a:cs typeface="Times New Roman" pitchFamily="18" charset="0"/>
              </a:rPr>
              <a:t>of total </a:t>
            </a:r>
            <a:r>
              <a:rPr kumimoji="0" lang="en-US" sz="1700" b="1" i="1" dirty="0" smtClean="0">
                <a:latin typeface="+mj-lt"/>
                <a:cs typeface="Times New Roman" pitchFamily="18" charset="0"/>
              </a:rPr>
              <a:t>work hours</a:t>
            </a:r>
            <a:r>
              <a:rPr kumimoji="0" lang="en-US" sz="1700" b="1" i="1" dirty="0">
                <a:latin typeface="+mj-lt"/>
                <a:cs typeface="Times New Roman" pitchFamily="18" charset="0"/>
              </a:rPr>
              <a:t/>
            </a:r>
            <a:br>
              <a:rPr kumimoji="0" lang="en-US" sz="1700" b="1" i="1" dirty="0">
                <a:latin typeface="+mj-lt"/>
                <a:cs typeface="Times New Roman" pitchFamily="18" charset="0"/>
              </a:rPr>
            </a:br>
            <a:r>
              <a:rPr kumimoji="0" lang="en-US" sz="1700" b="1" i="1" dirty="0">
                <a:latin typeface="+mj-lt"/>
                <a:cs typeface="Times New Roman" pitchFamily="18" charset="0"/>
              </a:rPr>
              <a:t>           supplied by group</a:t>
            </a:r>
          </a:p>
        </p:txBody>
      </p:sp>
      <p:sp>
        <p:nvSpPr>
          <p:cNvPr id="214" name="Text Box 44"/>
          <p:cNvSpPr txBox="1">
            <a:spLocks noChangeArrowheads="1"/>
          </p:cNvSpPr>
          <p:nvPr/>
        </p:nvSpPr>
        <p:spPr bwMode="auto">
          <a:xfrm>
            <a:off x="5605785" y="5239030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17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9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5" name="Text Box 45"/>
          <p:cNvSpPr txBox="1">
            <a:spLocks noChangeArrowheads="1"/>
          </p:cNvSpPr>
          <p:nvPr/>
        </p:nvSpPr>
        <p:spPr bwMode="auto">
          <a:xfrm>
            <a:off x="7128080" y="5239030"/>
            <a:ext cx="42593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7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63</a:t>
            </a:r>
            <a:endParaRPr lang="en-US" sz="17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6" name="Text Box 46"/>
          <p:cNvSpPr txBox="1">
            <a:spLocks noChangeArrowheads="1"/>
          </p:cNvSpPr>
          <p:nvPr/>
        </p:nvSpPr>
        <p:spPr bwMode="auto">
          <a:xfrm>
            <a:off x="1325749" y="5137874"/>
            <a:ext cx="2949846" cy="46384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700" b="0" i="1" dirty="0">
                <a:latin typeface="+mj-lt"/>
                <a:cs typeface="Times New Roman" pitchFamily="18" charset="0"/>
              </a:rPr>
              <a:t>% of married-couple families</a:t>
            </a:r>
            <a:br>
              <a:rPr kumimoji="0" lang="en-US" sz="1700" b="0" i="1" dirty="0">
                <a:latin typeface="+mj-lt"/>
                <a:cs typeface="Times New Roman" pitchFamily="18" charset="0"/>
              </a:rPr>
            </a:br>
            <a:r>
              <a:rPr kumimoji="0" lang="en-US" sz="1700" b="0" i="1" dirty="0">
                <a:latin typeface="+mj-lt"/>
                <a:cs typeface="Times New Roman" pitchFamily="18" charset="0"/>
              </a:rPr>
              <a:t>   in which wife works full-time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305167" y="2025228"/>
            <a:ext cx="2585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3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3818"/>
            <a:ext cx="8904855" cy="704026"/>
          </a:xfrm>
        </p:spPr>
        <p:txBody>
          <a:bodyPr/>
          <a:lstStyle/>
          <a:p>
            <a:r>
              <a:rPr lang="en-US" dirty="0"/>
              <a:t>Why Has </a:t>
            </a:r>
            <a:r>
              <a:rPr lang="en-US" dirty="0" smtClean="0"/>
              <a:t>Income Inequality Increased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783869" cy="3712464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Income inequality in the U.S. has increased due to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the </a:t>
            </a:r>
            <a:r>
              <a:rPr lang="en-US" dirty="0">
                <a:solidFill>
                  <a:srgbClr val="32302A"/>
                </a:solidFill>
              </a:rPr>
              <a:t>growth of: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both single-parent and dual-earner families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i="1" dirty="0" smtClean="0">
                <a:solidFill>
                  <a:srgbClr val="32302A"/>
                </a:solidFill>
              </a:rPr>
              <a:t>(as a share </a:t>
            </a:r>
            <a:r>
              <a:rPr lang="en-US" sz="2800" i="1" dirty="0">
                <a:solidFill>
                  <a:srgbClr val="32302A"/>
                </a:solidFill>
              </a:rPr>
              <a:t>of the </a:t>
            </a:r>
            <a:r>
              <a:rPr lang="en-US" sz="2800" i="1" dirty="0" smtClean="0">
                <a:solidFill>
                  <a:srgbClr val="32302A"/>
                </a:solidFill>
              </a:rPr>
              <a:t>total)</a:t>
            </a:r>
            <a:r>
              <a:rPr lang="en-US" sz="2800" dirty="0" smtClean="0">
                <a:solidFill>
                  <a:srgbClr val="32302A"/>
                </a:solidFill>
              </a:rPr>
              <a:t>,</a:t>
            </a:r>
            <a:endParaRPr lang="en-US" sz="2800" dirty="0">
              <a:solidFill>
                <a:srgbClr val="32302A"/>
              </a:solidFill>
            </a:endParaRP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earnings differentials on the basis of </a:t>
            </a:r>
            <a:r>
              <a:rPr lang="en-US" sz="2800" dirty="0" smtClean="0">
                <a:solidFill>
                  <a:srgbClr val="32302A"/>
                </a:solidFill>
              </a:rPr>
              <a:t>skill </a:t>
            </a:r>
            <a:r>
              <a:rPr lang="en-US" sz="2800" dirty="0">
                <a:solidFill>
                  <a:srgbClr val="32302A"/>
                </a:solidFill>
              </a:rPr>
              <a:t>and education,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number of “winner-take-all” markets, and,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lower marginal </a:t>
            </a:r>
            <a:r>
              <a:rPr lang="en-US" sz="2800" dirty="0" smtClean="0">
                <a:solidFill>
                  <a:srgbClr val="32302A"/>
                </a:solidFill>
              </a:rPr>
              <a:t>income tax </a:t>
            </a:r>
            <a:r>
              <a:rPr lang="en-US" sz="2800" dirty="0">
                <a:solidFill>
                  <a:srgbClr val="32302A"/>
                </a:solidFill>
              </a:rPr>
              <a:t>rates inducing high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earners to </a:t>
            </a:r>
            <a:r>
              <a:rPr lang="en-US" sz="2800" dirty="0">
                <a:solidFill>
                  <a:srgbClr val="32302A"/>
                </a:solidFill>
              </a:rPr>
              <a:t>report more income.</a:t>
            </a:r>
          </a:p>
        </p:txBody>
      </p:sp>
    </p:spTree>
    <p:extLst>
      <p:ext uri="{BB962C8B-B14F-4D97-AF65-F5344CB8AC3E}">
        <p14:creationId xmlns:p14="http://schemas.microsoft.com/office/powerpoint/2010/main" val="16714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621"/>
            <a:ext cx="7772400" cy="1307421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Income Mobility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Inequality in </a:t>
            </a:r>
            <a:r>
              <a:rPr lang="en-US" dirty="0"/>
              <a:t>Economic Status</a:t>
            </a:r>
          </a:p>
        </p:txBody>
      </p:sp>
    </p:spTree>
    <p:extLst>
      <p:ext uri="{BB962C8B-B14F-4D97-AF65-F5344CB8AC3E}">
        <p14:creationId xmlns:p14="http://schemas.microsoft.com/office/powerpoint/2010/main" val="25663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2426"/>
            <a:ext cx="8904855" cy="649224"/>
          </a:xfrm>
        </p:spPr>
        <p:txBody>
          <a:bodyPr/>
          <a:lstStyle/>
          <a:p>
            <a:r>
              <a:rPr lang="en-US" dirty="0"/>
              <a:t>Income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783869" cy="239327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Annual income data hide the movement of people up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and </a:t>
            </a:r>
            <a:r>
              <a:rPr lang="en-US" dirty="0">
                <a:solidFill>
                  <a:srgbClr val="32302A"/>
                </a:solidFill>
              </a:rPr>
              <a:t>down the income distribution over time.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Tracking of household income over time shows there is considerable movement both up and down the income spectrum.</a:t>
            </a:r>
          </a:p>
        </p:txBody>
      </p:sp>
    </p:spTree>
    <p:extLst>
      <p:ext uri="{BB962C8B-B14F-4D97-AF65-F5344CB8AC3E}">
        <p14:creationId xmlns:p14="http://schemas.microsoft.com/office/powerpoint/2010/main" val="16948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34935" y="1389924"/>
            <a:ext cx="6092798" cy="4863075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02817"/>
            <a:ext cx="8904855" cy="596684"/>
          </a:xfrm>
        </p:spPr>
        <p:txBody>
          <a:bodyPr/>
          <a:lstStyle/>
          <a:p>
            <a:r>
              <a:rPr lang="en-US" dirty="0"/>
              <a:t>Income </a:t>
            </a:r>
            <a:r>
              <a:rPr lang="en-US" dirty="0" smtClean="0"/>
              <a:t>Mobility:  1987-2007</a:t>
            </a:r>
            <a:endParaRPr lang="en-US" dirty="0"/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83072" y="1089910"/>
            <a:ext cx="2779816" cy="552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This </a:t>
            </a:r>
            <a:r>
              <a:rPr lang="en-US" sz="2200" dirty="0">
                <a:latin typeface="+mj-lt"/>
                <a:cs typeface="Times New Roman" pitchFamily="18" charset="0"/>
              </a:rPr>
              <a:t>table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allows </a:t>
            </a:r>
            <a:r>
              <a:rPr lang="en-US" sz="2200" dirty="0">
                <a:latin typeface="+mj-lt"/>
                <a:cs typeface="Times New Roman" pitchFamily="18" charset="0"/>
              </a:rPr>
              <a:t>us to see how families </a:t>
            </a:r>
            <a:br>
              <a:rPr lang="en-US" sz="2200" dirty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in </a:t>
            </a:r>
            <a:r>
              <a:rPr lang="en-US" sz="2200" dirty="0">
                <a:latin typeface="+mj-lt"/>
                <a:cs typeface="Times New Roman" pitchFamily="18" charset="0"/>
              </a:rPr>
              <a:t>each income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bracket in </a:t>
            </a:r>
            <a:r>
              <a:rPr lang="en-US" sz="2200" dirty="0">
                <a:latin typeface="+mj-lt"/>
                <a:cs typeface="Times New Roman" pitchFamily="18" charset="0"/>
              </a:rPr>
              <a:t>the U.S. fared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20 years </a:t>
            </a:r>
            <a:r>
              <a:rPr lang="en-US" sz="2200" dirty="0">
                <a:latin typeface="+mj-lt"/>
                <a:cs typeface="Times New Roman" pitchFamily="18" charset="0"/>
              </a:rPr>
              <a:t>later. </a:t>
            </a:r>
            <a:endParaRPr lang="en-US" sz="2200" dirty="0" smtClean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51.6% of those in </a:t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the top quintile </a:t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had fallen to a lower quintile by 2007. </a:t>
            </a:r>
          </a:p>
          <a:p>
            <a:pPr marL="115888" indent="-115888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Similarly, 57.7% of those in the bottom quintile in 1987 had moved up the income ladder by 2007. </a:t>
            </a:r>
          </a:p>
          <a:p>
            <a:pPr marL="115888" indent="-115888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Do you think there is substantial income mobility in the U.S.? 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4172250" y="2240526"/>
            <a:ext cx="1133475" cy="466281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500" i="1" dirty="0" smtClean="0">
                <a:latin typeface="+mj-lt"/>
                <a:cs typeface="Times New Roman" pitchFamily="18" charset="0"/>
              </a:rPr>
              <a:t>Highest</a:t>
            </a:r>
            <a:r>
              <a:rPr lang="en-US" sz="1500" i="1" dirty="0">
                <a:latin typeface="+mj-lt"/>
                <a:cs typeface="Times New Roman" pitchFamily="18" charset="0"/>
              </a:rPr>
              <a:t/>
            </a:r>
            <a:br>
              <a:rPr lang="en-US" sz="1500" i="1" dirty="0">
                <a:latin typeface="+mj-lt"/>
                <a:cs typeface="Times New Roman" pitchFamily="18" charset="0"/>
              </a:rPr>
            </a:br>
            <a:r>
              <a:rPr lang="en-US" sz="1500" i="1" dirty="0">
                <a:latin typeface="+mj-lt"/>
                <a:cs typeface="Times New Roman" pitchFamily="18" charset="0"/>
              </a:rPr>
              <a:t>quintile</a:t>
            </a:r>
          </a:p>
        </p:txBody>
      </p:sp>
      <p:sp>
        <p:nvSpPr>
          <p:cNvPr id="109" name="Text Box 46"/>
          <p:cNvSpPr txBox="1">
            <a:spLocks noChangeArrowheads="1"/>
          </p:cNvSpPr>
          <p:nvPr/>
        </p:nvSpPr>
        <p:spPr bwMode="auto">
          <a:xfrm>
            <a:off x="5169264" y="2043549"/>
            <a:ext cx="942594" cy="646331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500" i="1" dirty="0">
                <a:latin typeface="+mj-lt"/>
                <a:cs typeface="Times New Roman" pitchFamily="18" charset="0"/>
              </a:rPr>
              <a:t>Next highest</a:t>
            </a:r>
            <a:br>
              <a:rPr lang="en-US" sz="1500" i="1" dirty="0">
                <a:latin typeface="+mj-lt"/>
                <a:cs typeface="Times New Roman" pitchFamily="18" charset="0"/>
              </a:rPr>
            </a:br>
            <a:r>
              <a:rPr lang="en-US" sz="1500" i="1" dirty="0">
                <a:latin typeface="+mj-lt"/>
                <a:cs typeface="Times New Roman" pitchFamily="18" charset="0"/>
              </a:rPr>
              <a:t>quintile</a:t>
            </a:r>
          </a:p>
        </p:txBody>
      </p:sp>
      <p:sp>
        <p:nvSpPr>
          <p:cNvPr id="110" name="Text Box 47"/>
          <p:cNvSpPr txBox="1">
            <a:spLocks noChangeArrowheads="1"/>
          </p:cNvSpPr>
          <p:nvPr/>
        </p:nvSpPr>
        <p:spPr bwMode="auto">
          <a:xfrm>
            <a:off x="6065567" y="2240526"/>
            <a:ext cx="873379" cy="46166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500" b="0" i="1" dirty="0" smtClean="0">
                <a:latin typeface="+mj-lt"/>
                <a:cs typeface="Times New Roman" pitchFamily="18" charset="0"/>
              </a:rPr>
              <a:t>Middle</a:t>
            </a:r>
            <a:r>
              <a:rPr kumimoji="0" lang="en-US" sz="1500" b="0" i="1" dirty="0">
                <a:latin typeface="+mj-lt"/>
                <a:cs typeface="Times New Roman" pitchFamily="18" charset="0"/>
              </a:rPr>
              <a:t/>
            </a:r>
            <a:br>
              <a:rPr kumimoji="0" lang="en-US" sz="1500" b="0" i="1" dirty="0">
                <a:latin typeface="+mj-lt"/>
                <a:cs typeface="Times New Roman" pitchFamily="18" charset="0"/>
              </a:rPr>
            </a:br>
            <a:r>
              <a:rPr kumimoji="0" lang="en-US" sz="1500" b="0" i="1" dirty="0">
                <a:latin typeface="+mj-lt"/>
                <a:cs typeface="Times New Roman" pitchFamily="18" charset="0"/>
              </a:rPr>
              <a:t>quintile</a:t>
            </a:r>
          </a:p>
        </p:txBody>
      </p:sp>
      <p:sp>
        <p:nvSpPr>
          <p:cNvPr id="111" name="Text Box 48"/>
          <p:cNvSpPr txBox="1">
            <a:spLocks noChangeArrowheads="1"/>
          </p:cNvSpPr>
          <p:nvPr/>
        </p:nvSpPr>
        <p:spPr bwMode="auto">
          <a:xfrm>
            <a:off x="6923579" y="2043549"/>
            <a:ext cx="864361" cy="646331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500" i="1" dirty="0">
                <a:latin typeface="+mj-lt"/>
                <a:cs typeface="Times New Roman" pitchFamily="18" charset="0"/>
              </a:rPr>
              <a:t>Next lowest </a:t>
            </a:r>
            <a:br>
              <a:rPr lang="en-US" sz="1500" i="1" dirty="0">
                <a:latin typeface="+mj-lt"/>
                <a:cs typeface="Times New Roman" pitchFamily="18" charset="0"/>
              </a:rPr>
            </a:br>
            <a:r>
              <a:rPr lang="en-US" sz="1500" i="1" dirty="0" smtClean="0">
                <a:latin typeface="+mj-lt"/>
                <a:cs typeface="Times New Roman" pitchFamily="18" charset="0"/>
              </a:rPr>
              <a:t>quintile</a:t>
            </a:r>
            <a:endParaRPr lang="en-US" sz="1500" i="1" dirty="0">
              <a:latin typeface="+mj-lt"/>
              <a:cs typeface="Times New Roman" pitchFamily="18" charset="0"/>
            </a:endParaRPr>
          </a:p>
        </p:txBody>
      </p:sp>
      <p:sp>
        <p:nvSpPr>
          <p:cNvPr id="112" name="Text Box 49"/>
          <p:cNvSpPr txBox="1">
            <a:spLocks noChangeArrowheads="1"/>
          </p:cNvSpPr>
          <p:nvPr/>
        </p:nvSpPr>
        <p:spPr bwMode="auto">
          <a:xfrm>
            <a:off x="7687674" y="2240526"/>
            <a:ext cx="1058736" cy="46166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500" i="1" dirty="0" smtClean="0">
                <a:latin typeface="+mj-lt"/>
                <a:cs typeface="Times New Roman" pitchFamily="18" charset="0"/>
              </a:rPr>
              <a:t>Lowest</a:t>
            </a:r>
            <a:r>
              <a:rPr lang="en-US" sz="1500" i="1" dirty="0">
                <a:latin typeface="+mj-lt"/>
                <a:cs typeface="Times New Roman" pitchFamily="18" charset="0"/>
              </a:rPr>
              <a:t/>
            </a:r>
            <a:br>
              <a:rPr lang="en-US" sz="1500" i="1" dirty="0">
                <a:latin typeface="+mj-lt"/>
                <a:cs typeface="Times New Roman" pitchFamily="18" charset="0"/>
              </a:rPr>
            </a:br>
            <a:r>
              <a:rPr lang="en-US" sz="1500" i="1" dirty="0">
                <a:latin typeface="+mj-lt"/>
                <a:cs typeface="Times New Roman" pitchFamily="18" charset="0"/>
              </a:rPr>
              <a:t>quintile</a:t>
            </a:r>
          </a:p>
        </p:txBody>
      </p:sp>
      <p:sp>
        <p:nvSpPr>
          <p:cNvPr id="127" name="Line 112"/>
          <p:cNvSpPr>
            <a:spLocks noChangeShapeType="1"/>
          </p:cNvSpPr>
          <p:nvPr/>
        </p:nvSpPr>
        <p:spPr bwMode="auto">
          <a:xfrm>
            <a:off x="4423138" y="1970080"/>
            <a:ext cx="41326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38" name="Text Box 50"/>
          <p:cNvSpPr txBox="1">
            <a:spLocks noChangeArrowheads="1"/>
          </p:cNvSpPr>
          <p:nvPr/>
        </p:nvSpPr>
        <p:spPr bwMode="auto">
          <a:xfrm>
            <a:off x="4450699" y="1389924"/>
            <a:ext cx="4068519" cy="58477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 smtClean="0">
                <a:latin typeface="+mj-lt"/>
                <a:cs typeface="Times New Roman" pitchFamily="18" charset="0"/>
              </a:rPr>
              <a:t>% Distribution</a:t>
            </a:r>
            <a:br>
              <a:rPr lang="en-US" sz="1600" i="1" dirty="0" smtClean="0">
                <a:latin typeface="+mj-lt"/>
                <a:cs typeface="Times New Roman" pitchFamily="18" charset="0"/>
              </a:rPr>
            </a:br>
            <a:r>
              <a:rPr lang="en-US" sz="1600" i="1" dirty="0" smtClean="0">
                <a:latin typeface="+mj-lt"/>
                <a:cs typeface="Times New Roman" pitchFamily="18" charset="0"/>
              </a:rPr>
              <a:t>by </a:t>
            </a:r>
            <a:r>
              <a:rPr lang="en-US" sz="1600" i="1" dirty="0">
                <a:latin typeface="+mj-lt"/>
                <a:cs typeface="Times New Roman" pitchFamily="18" charset="0"/>
              </a:rPr>
              <a:t>Income Status </a:t>
            </a:r>
            <a:r>
              <a:rPr lang="en-US" sz="1600" i="1" dirty="0" smtClean="0">
                <a:latin typeface="+mj-lt"/>
                <a:cs typeface="Times New Roman" pitchFamily="18" charset="0"/>
              </a:rPr>
              <a:t>of Family in </a:t>
            </a:r>
            <a:r>
              <a:rPr lang="en-US" sz="1600" b="1" i="1" dirty="0" smtClean="0">
                <a:latin typeface="+mj-lt"/>
                <a:cs typeface="Times New Roman" pitchFamily="18" charset="0"/>
              </a:rPr>
              <a:t>2007</a:t>
            </a:r>
            <a:endParaRPr lang="en-US" sz="16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30" name="Text Box 46"/>
          <p:cNvSpPr txBox="1">
            <a:spLocks noChangeArrowheads="1"/>
          </p:cNvSpPr>
          <p:nvPr/>
        </p:nvSpPr>
        <p:spPr bwMode="auto">
          <a:xfrm rot="16200000">
            <a:off x="1500589" y="3992837"/>
            <a:ext cx="3284728" cy="58477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latin typeface="+mj-lt"/>
                <a:cs typeface="Times New Roman" pitchFamily="18" charset="0"/>
              </a:rPr>
              <a:t>% Distribution </a:t>
            </a:r>
            <a:r>
              <a:rPr lang="en-US" sz="1600" i="1" dirty="0" smtClean="0">
                <a:latin typeface="+mj-lt"/>
                <a:cs typeface="Times New Roman" pitchFamily="18" charset="0"/>
              </a:rPr>
              <a:t/>
            </a:r>
            <a:br>
              <a:rPr lang="en-US" sz="1600" i="1" dirty="0" smtClean="0">
                <a:latin typeface="+mj-lt"/>
                <a:cs typeface="Times New Roman" pitchFamily="18" charset="0"/>
              </a:rPr>
            </a:br>
            <a:r>
              <a:rPr lang="en-US" sz="1600" i="1" dirty="0" smtClean="0">
                <a:latin typeface="+mj-lt"/>
                <a:cs typeface="Times New Roman" pitchFamily="18" charset="0"/>
              </a:rPr>
              <a:t>by </a:t>
            </a:r>
            <a:r>
              <a:rPr lang="en-US" sz="1600" i="1" dirty="0">
                <a:latin typeface="+mj-lt"/>
                <a:cs typeface="Times New Roman" pitchFamily="18" charset="0"/>
              </a:rPr>
              <a:t>Income </a:t>
            </a:r>
            <a:r>
              <a:rPr lang="en-US" sz="1600" i="1" dirty="0" smtClean="0">
                <a:latin typeface="+mj-lt"/>
                <a:cs typeface="Times New Roman" pitchFamily="18" charset="0"/>
              </a:rPr>
              <a:t>Status  of </a:t>
            </a:r>
            <a:r>
              <a:rPr lang="en-US" sz="1600" i="1" dirty="0">
                <a:latin typeface="+mj-lt"/>
                <a:cs typeface="Times New Roman" pitchFamily="18" charset="0"/>
              </a:rPr>
              <a:t>Family </a:t>
            </a:r>
            <a:r>
              <a:rPr lang="en-US" sz="1600" i="1" dirty="0" smtClean="0">
                <a:latin typeface="+mj-lt"/>
                <a:cs typeface="Times New Roman" pitchFamily="18" charset="0"/>
              </a:rPr>
              <a:t>in </a:t>
            </a:r>
            <a:r>
              <a:rPr lang="en-US" sz="1600" b="1" i="1" dirty="0" smtClean="0">
                <a:latin typeface="+mj-lt"/>
                <a:cs typeface="Times New Roman" pitchFamily="18" charset="0"/>
              </a:rPr>
              <a:t>1987</a:t>
            </a:r>
            <a:endParaRPr lang="en-US" sz="16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31" name="Text Box 9"/>
          <p:cNvSpPr txBox="1">
            <a:spLocks noChangeArrowheads="1"/>
          </p:cNvSpPr>
          <p:nvPr/>
        </p:nvSpPr>
        <p:spPr bwMode="auto">
          <a:xfrm>
            <a:off x="3347130" y="2767136"/>
            <a:ext cx="1133475" cy="46166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500" i="1" dirty="0" smtClean="0">
                <a:latin typeface="+mj-lt"/>
                <a:cs typeface="Times New Roman" pitchFamily="18" charset="0"/>
              </a:rPr>
              <a:t>Highest</a:t>
            </a:r>
            <a:r>
              <a:rPr lang="en-US" sz="1500" i="1" dirty="0">
                <a:latin typeface="+mj-lt"/>
                <a:cs typeface="Times New Roman" pitchFamily="18" charset="0"/>
              </a:rPr>
              <a:t/>
            </a:r>
            <a:br>
              <a:rPr lang="en-US" sz="1500" i="1" dirty="0">
                <a:latin typeface="+mj-lt"/>
                <a:cs typeface="Times New Roman" pitchFamily="18" charset="0"/>
              </a:rPr>
            </a:br>
            <a:r>
              <a:rPr lang="en-US" sz="1500" i="1" dirty="0">
                <a:latin typeface="+mj-lt"/>
                <a:cs typeface="Times New Roman" pitchFamily="18" charset="0"/>
              </a:rPr>
              <a:t>quintile</a:t>
            </a:r>
          </a:p>
        </p:txBody>
      </p:sp>
      <p:sp>
        <p:nvSpPr>
          <p:cNvPr id="139" name="Text Box 46"/>
          <p:cNvSpPr txBox="1">
            <a:spLocks noChangeArrowheads="1"/>
          </p:cNvSpPr>
          <p:nvPr/>
        </p:nvSpPr>
        <p:spPr bwMode="auto">
          <a:xfrm>
            <a:off x="3467400" y="3339218"/>
            <a:ext cx="942594" cy="646331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500" i="1" dirty="0">
                <a:latin typeface="+mj-lt"/>
                <a:cs typeface="Times New Roman" pitchFamily="18" charset="0"/>
              </a:rPr>
              <a:t>Next highest</a:t>
            </a:r>
            <a:br>
              <a:rPr lang="en-US" sz="1500" i="1" dirty="0">
                <a:latin typeface="+mj-lt"/>
                <a:cs typeface="Times New Roman" pitchFamily="18" charset="0"/>
              </a:rPr>
            </a:br>
            <a:r>
              <a:rPr lang="en-US" sz="1500" i="1" dirty="0">
                <a:latin typeface="+mj-lt"/>
                <a:cs typeface="Times New Roman" pitchFamily="18" charset="0"/>
              </a:rPr>
              <a:t>quintile</a:t>
            </a:r>
          </a:p>
        </p:txBody>
      </p:sp>
      <p:sp>
        <p:nvSpPr>
          <p:cNvPr id="140" name="Text Box 47"/>
          <p:cNvSpPr txBox="1">
            <a:spLocks noChangeArrowheads="1"/>
          </p:cNvSpPr>
          <p:nvPr/>
        </p:nvSpPr>
        <p:spPr bwMode="auto">
          <a:xfrm>
            <a:off x="3612751" y="4148843"/>
            <a:ext cx="873379" cy="46166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500" b="0" i="1" dirty="0" smtClean="0">
                <a:latin typeface="+mj-lt"/>
                <a:cs typeface="Times New Roman" pitchFamily="18" charset="0"/>
              </a:rPr>
              <a:t>Middle</a:t>
            </a:r>
            <a:r>
              <a:rPr kumimoji="0" lang="en-US" sz="1500" b="0" i="1" dirty="0">
                <a:latin typeface="+mj-lt"/>
                <a:cs typeface="Times New Roman" pitchFamily="18" charset="0"/>
              </a:rPr>
              <a:t/>
            </a:r>
            <a:br>
              <a:rPr kumimoji="0" lang="en-US" sz="1500" b="0" i="1" dirty="0">
                <a:latin typeface="+mj-lt"/>
                <a:cs typeface="Times New Roman" pitchFamily="18" charset="0"/>
              </a:rPr>
            </a:br>
            <a:r>
              <a:rPr kumimoji="0" lang="en-US" sz="1500" b="0" i="1" dirty="0">
                <a:latin typeface="+mj-lt"/>
                <a:cs typeface="Times New Roman" pitchFamily="18" charset="0"/>
              </a:rPr>
              <a:t>quintile</a:t>
            </a:r>
          </a:p>
        </p:txBody>
      </p:sp>
      <p:sp>
        <p:nvSpPr>
          <p:cNvPr id="141" name="Text Box 48"/>
          <p:cNvSpPr txBox="1">
            <a:spLocks noChangeArrowheads="1"/>
          </p:cNvSpPr>
          <p:nvPr/>
        </p:nvSpPr>
        <p:spPr bwMode="auto">
          <a:xfrm>
            <a:off x="3621769" y="4677694"/>
            <a:ext cx="864361" cy="646331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500" i="1" dirty="0">
                <a:latin typeface="+mj-lt"/>
                <a:cs typeface="Times New Roman" pitchFamily="18" charset="0"/>
              </a:rPr>
              <a:t>Next lowest </a:t>
            </a:r>
            <a:br>
              <a:rPr lang="en-US" sz="1500" i="1" dirty="0">
                <a:latin typeface="+mj-lt"/>
                <a:cs typeface="Times New Roman" pitchFamily="18" charset="0"/>
              </a:rPr>
            </a:br>
            <a:r>
              <a:rPr lang="en-US" sz="1500" i="1" dirty="0" smtClean="0">
                <a:latin typeface="+mj-lt"/>
                <a:cs typeface="Times New Roman" pitchFamily="18" charset="0"/>
              </a:rPr>
              <a:t>quintile</a:t>
            </a:r>
            <a:endParaRPr lang="en-US" sz="1500" i="1" dirty="0">
              <a:latin typeface="+mj-lt"/>
              <a:cs typeface="Times New Roman" pitchFamily="18" charset="0"/>
            </a:endParaRPr>
          </a:p>
        </p:txBody>
      </p:sp>
      <p:sp>
        <p:nvSpPr>
          <p:cNvPr id="142" name="Text Box 49"/>
          <p:cNvSpPr txBox="1">
            <a:spLocks noChangeArrowheads="1"/>
          </p:cNvSpPr>
          <p:nvPr/>
        </p:nvSpPr>
        <p:spPr bwMode="auto">
          <a:xfrm>
            <a:off x="3467400" y="5459887"/>
            <a:ext cx="1058736" cy="46166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500" i="1" dirty="0" smtClean="0">
                <a:latin typeface="+mj-lt"/>
                <a:cs typeface="Times New Roman" pitchFamily="18" charset="0"/>
              </a:rPr>
              <a:t>Lowest</a:t>
            </a:r>
            <a:r>
              <a:rPr lang="en-US" sz="1500" i="1" dirty="0">
                <a:latin typeface="+mj-lt"/>
                <a:cs typeface="Times New Roman" pitchFamily="18" charset="0"/>
              </a:rPr>
              <a:t/>
            </a:r>
            <a:br>
              <a:rPr lang="en-US" sz="1500" i="1" dirty="0">
                <a:latin typeface="+mj-lt"/>
                <a:cs typeface="Times New Roman" pitchFamily="18" charset="0"/>
              </a:rPr>
            </a:br>
            <a:r>
              <a:rPr lang="en-US" sz="1500" i="1" dirty="0">
                <a:latin typeface="+mj-lt"/>
                <a:cs typeface="Times New Roman" pitchFamily="18" charset="0"/>
              </a:rPr>
              <a:t>quintile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453874" y="2721416"/>
            <a:ext cx="0" cy="31544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 Box 9"/>
          <p:cNvSpPr txBox="1">
            <a:spLocks noChangeArrowheads="1"/>
          </p:cNvSpPr>
          <p:nvPr/>
        </p:nvSpPr>
        <p:spPr bwMode="auto">
          <a:xfrm>
            <a:off x="4353447" y="2762616"/>
            <a:ext cx="75610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48.4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4" name="Text Box 10"/>
          <p:cNvSpPr txBox="1">
            <a:spLocks noChangeArrowheads="1"/>
          </p:cNvSpPr>
          <p:nvPr/>
        </p:nvSpPr>
        <p:spPr bwMode="auto">
          <a:xfrm>
            <a:off x="4340992" y="3445654"/>
            <a:ext cx="833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24.4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5" name="Text Box 21"/>
          <p:cNvSpPr txBox="1">
            <a:spLocks noChangeArrowheads="1"/>
          </p:cNvSpPr>
          <p:nvPr/>
        </p:nvSpPr>
        <p:spPr bwMode="auto">
          <a:xfrm>
            <a:off x="6982338" y="5494767"/>
            <a:ext cx="687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29.2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6" name="Text Box 15"/>
          <p:cNvSpPr txBox="1">
            <a:spLocks noChangeArrowheads="1"/>
          </p:cNvSpPr>
          <p:nvPr/>
        </p:nvSpPr>
        <p:spPr bwMode="auto">
          <a:xfrm>
            <a:off x="6868039" y="3443809"/>
            <a:ext cx="80134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15.0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7" name="Text Box 24"/>
          <p:cNvSpPr txBox="1">
            <a:spLocks noChangeArrowheads="1"/>
          </p:cNvSpPr>
          <p:nvPr/>
        </p:nvSpPr>
        <p:spPr bwMode="auto">
          <a:xfrm>
            <a:off x="7819200" y="3447940"/>
            <a:ext cx="80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10.7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8" name="Text Box 11"/>
          <p:cNvSpPr txBox="1">
            <a:spLocks noChangeArrowheads="1"/>
          </p:cNvSpPr>
          <p:nvPr/>
        </p:nvSpPr>
        <p:spPr bwMode="auto">
          <a:xfrm>
            <a:off x="4358210" y="4128692"/>
            <a:ext cx="833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14.0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9" name="Text Box 16"/>
          <p:cNvSpPr txBox="1">
            <a:spLocks noChangeArrowheads="1"/>
          </p:cNvSpPr>
          <p:nvPr/>
        </p:nvSpPr>
        <p:spPr bwMode="auto">
          <a:xfrm>
            <a:off x="5339720" y="4128692"/>
            <a:ext cx="652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25.2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0" name="Text Box 17"/>
          <p:cNvSpPr txBox="1">
            <a:spLocks noChangeArrowheads="1"/>
          </p:cNvSpPr>
          <p:nvPr/>
        </p:nvSpPr>
        <p:spPr bwMode="auto">
          <a:xfrm>
            <a:off x="6979409" y="4126589"/>
            <a:ext cx="76382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19.8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1" name="Text Box 25"/>
          <p:cNvSpPr txBox="1">
            <a:spLocks noChangeArrowheads="1"/>
          </p:cNvSpPr>
          <p:nvPr/>
        </p:nvSpPr>
        <p:spPr bwMode="auto">
          <a:xfrm>
            <a:off x="7805882" y="4133264"/>
            <a:ext cx="788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15.0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2" name="Text Box 12"/>
          <p:cNvSpPr txBox="1">
            <a:spLocks noChangeArrowheads="1"/>
          </p:cNvSpPr>
          <p:nvPr/>
        </p:nvSpPr>
        <p:spPr bwMode="auto">
          <a:xfrm>
            <a:off x="4509268" y="4811730"/>
            <a:ext cx="58465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7.8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3" name="Text Box 18"/>
          <p:cNvSpPr txBox="1">
            <a:spLocks noChangeArrowheads="1"/>
          </p:cNvSpPr>
          <p:nvPr/>
        </p:nvSpPr>
        <p:spPr bwMode="auto">
          <a:xfrm>
            <a:off x="5293089" y="4811730"/>
            <a:ext cx="62924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15.5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4" name="Text Box 26"/>
          <p:cNvSpPr txBox="1">
            <a:spLocks noChangeArrowheads="1"/>
          </p:cNvSpPr>
          <p:nvPr/>
        </p:nvSpPr>
        <p:spPr bwMode="auto">
          <a:xfrm>
            <a:off x="7918805" y="4818588"/>
            <a:ext cx="64958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24.7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5" name="Text Box 27"/>
          <p:cNvSpPr txBox="1">
            <a:spLocks noChangeArrowheads="1"/>
          </p:cNvSpPr>
          <p:nvPr/>
        </p:nvSpPr>
        <p:spPr bwMode="auto">
          <a:xfrm>
            <a:off x="7923567" y="5503911"/>
            <a:ext cx="64005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42.3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6" name="Text Box 22"/>
          <p:cNvSpPr txBox="1">
            <a:spLocks noChangeArrowheads="1"/>
          </p:cNvSpPr>
          <p:nvPr/>
        </p:nvSpPr>
        <p:spPr bwMode="auto">
          <a:xfrm>
            <a:off x="5325433" y="2762616"/>
            <a:ext cx="666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23.3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7" name="Text Box 23"/>
          <p:cNvSpPr txBox="1">
            <a:spLocks noChangeArrowheads="1"/>
          </p:cNvSpPr>
          <p:nvPr/>
        </p:nvSpPr>
        <p:spPr bwMode="auto">
          <a:xfrm>
            <a:off x="6987101" y="2761028"/>
            <a:ext cx="68228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7.5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8" name="Text Box 28"/>
          <p:cNvSpPr txBox="1">
            <a:spLocks noChangeArrowheads="1"/>
          </p:cNvSpPr>
          <p:nvPr/>
        </p:nvSpPr>
        <p:spPr bwMode="auto">
          <a:xfrm>
            <a:off x="7920159" y="2762616"/>
            <a:ext cx="665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7.3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9" name="Text Box 29"/>
          <p:cNvSpPr txBox="1">
            <a:spLocks noChangeArrowheads="1"/>
          </p:cNvSpPr>
          <p:nvPr/>
        </p:nvSpPr>
        <p:spPr bwMode="auto">
          <a:xfrm>
            <a:off x="6099712" y="2762616"/>
            <a:ext cx="79493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13.5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0" name="Text Box 14"/>
          <p:cNvSpPr txBox="1">
            <a:spLocks noChangeArrowheads="1"/>
          </p:cNvSpPr>
          <p:nvPr/>
        </p:nvSpPr>
        <p:spPr bwMode="auto">
          <a:xfrm>
            <a:off x="5328608" y="3445654"/>
            <a:ext cx="663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29.1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1" name="Text Box 30"/>
          <p:cNvSpPr txBox="1">
            <a:spLocks noChangeArrowheads="1"/>
          </p:cNvSpPr>
          <p:nvPr/>
        </p:nvSpPr>
        <p:spPr bwMode="auto">
          <a:xfrm>
            <a:off x="6190811" y="3445654"/>
            <a:ext cx="66475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20.7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2" name="Text Box 31"/>
          <p:cNvSpPr txBox="1">
            <a:spLocks noChangeArrowheads="1"/>
          </p:cNvSpPr>
          <p:nvPr/>
        </p:nvSpPr>
        <p:spPr bwMode="auto">
          <a:xfrm>
            <a:off x="6198748" y="4128692"/>
            <a:ext cx="65682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26.0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3" name="Text Box 19"/>
          <p:cNvSpPr txBox="1">
            <a:spLocks noChangeArrowheads="1"/>
          </p:cNvSpPr>
          <p:nvPr/>
        </p:nvSpPr>
        <p:spPr bwMode="auto">
          <a:xfrm>
            <a:off x="6995038" y="4809369"/>
            <a:ext cx="674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28.5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4" name="Text Box 32"/>
          <p:cNvSpPr txBox="1">
            <a:spLocks noChangeArrowheads="1"/>
          </p:cNvSpPr>
          <p:nvPr/>
        </p:nvSpPr>
        <p:spPr bwMode="auto">
          <a:xfrm>
            <a:off x="6187636" y="4811730"/>
            <a:ext cx="66793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23.4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5" name="Text Box 13"/>
          <p:cNvSpPr txBox="1">
            <a:spLocks noChangeArrowheads="1"/>
          </p:cNvSpPr>
          <p:nvPr/>
        </p:nvSpPr>
        <p:spPr bwMode="auto">
          <a:xfrm>
            <a:off x="4575943" y="5494767"/>
            <a:ext cx="4840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5.4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6" name="Text Box 20"/>
          <p:cNvSpPr txBox="1">
            <a:spLocks noChangeArrowheads="1"/>
          </p:cNvSpPr>
          <p:nvPr/>
        </p:nvSpPr>
        <p:spPr bwMode="auto">
          <a:xfrm>
            <a:off x="5450845" y="5494767"/>
            <a:ext cx="64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6.9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7" name="Text Box 33"/>
          <p:cNvSpPr txBox="1">
            <a:spLocks noChangeArrowheads="1"/>
          </p:cNvSpPr>
          <p:nvPr/>
        </p:nvSpPr>
        <p:spPr bwMode="auto">
          <a:xfrm>
            <a:off x="6181286" y="5494767"/>
            <a:ext cx="67428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16.4</a:t>
            </a:r>
            <a:endParaRPr lang="en-US" sz="1800" b="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th edition TEMPLATE">
  <a:themeElements>
    <a:clrScheme name="Gwartney PPT 2011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15th edition TEMPLATE</Template>
  <TotalTime>1012</TotalTime>
  <Words>1576</Words>
  <Application>Microsoft Macintosh PowerPoint</Application>
  <PresentationFormat>On-screen Show (4:3)</PresentationFormat>
  <Paragraphs>297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Times New Roman</vt:lpstr>
      <vt:lpstr>Arial</vt:lpstr>
      <vt:lpstr>15th edition TEMPLATE</vt:lpstr>
      <vt:lpstr>Income Inequality and Poverty</vt:lpstr>
      <vt:lpstr>How Much Income Inequality  Exists in the United States?</vt:lpstr>
      <vt:lpstr>Share of Money Income  by Quintile, 1970-2011/2014</vt:lpstr>
      <vt:lpstr>Factors that Influence  Distribution of Income</vt:lpstr>
      <vt:lpstr>PowerPoint Presentation</vt:lpstr>
      <vt:lpstr>Why Has Income Inequality Increased?</vt:lpstr>
      <vt:lpstr>Income Mobility and  Inequality in Economic Status</vt:lpstr>
      <vt:lpstr>Income Mobility</vt:lpstr>
      <vt:lpstr>Income Mobility:  1987-2007</vt:lpstr>
      <vt:lpstr>Questions for Thought: </vt:lpstr>
      <vt:lpstr>Poverty in the United States</vt:lpstr>
      <vt:lpstr>PowerPoint Presentation</vt:lpstr>
      <vt:lpstr>PowerPoint Presentation</vt:lpstr>
      <vt:lpstr>Poverty Rate, 1947-2014</vt:lpstr>
      <vt:lpstr>Poverty Rate, 1947-2014</vt:lpstr>
      <vt:lpstr>PowerPoint Presentation</vt:lpstr>
      <vt:lpstr>PowerPoint Presentation</vt:lpstr>
      <vt:lpstr>Implicit Marginal Tax Rates and the Incentive to Work and Earn</vt:lpstr>
      <vt:lpstr>Income Inequality:  Some Concluding Thoughts</vt:lpstr>
      <vt:lpstr>Transfers and the Gains of Recipients</vt:lpstr>
      <vt:lpstr>Transfers and the Gains of Recipients</vt:lpstr>
      <vt:lpstr>Why Meeting the Four Criteria Erodes the Net Gain of Recipients</vt:lpstr>
      <vt:lpstr>Why Meeting the Four Criteria Erodes the Net Gain of Recipients</vt:lpstr>
      <vt:lpstr>PowerPoint Presentation</vt:lpstr>
      <vt:lpstr>Questions for Thought: </vt:lpstr>
      <vt:lpstr>Questions for Thought: </vt:lpstr>
      <vt:lpstr>Questions for Thought: </vt:lpstr>
      <vt:lpstr>PowerPoint Presentation</vt:lpstr>
    </vt:vector>
  </TitlesOfParts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Income Inequality and Poverty (15th ed.)</dc:title>
  <dc:subject>Income Inequality and Poverty (15th ed.)</dc:subject>
  <dc:creator>Dr. Chuck Skipton</dc:creator>
  <cp:lastModifiedBy>Joseph Connors</cp:lastModifiedBy>
  <cp:revision>71</cp:revision>
  <dcterms:created xsi:type="dcterms:W3CDTF">2013-12-17T18:08:03Z</dcterms:created>
  <dcterms:modified xsi:type="dcterms:W3CDTF">2016-12-27T22:38:17Z</dcterms:modified>
</cp:coreProperties>
</file>