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3">
          <p15:clr>
            <a:srgbClr val="A4A3A4"/>
          </p15:clr>
        </p15:guide>
        <p15:guide id="2" pos="48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2D898"/>
    <a:srgbClr val="B6B612"/>
    <a:srgbClr val="F6F48C"/>
    <a:srgbClr val="8199CD"/>
    <a:srgbClr val="916DD1"/>
    <a:srgbClr val="9999FF"/>
    <a:srgbClr val="F1F1E3"/>
    <a:srgbClr val="F4F6EE"/>
    <a:srgbClr val="E9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760" y="184"/>
      </p:cViewPr>
      <p:guideLst>
        <p:guide orient="horz" pos="593"/>
        <p:guide pos="4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6" d="100"/>
        <a:sy n="17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59276-451D-43C9-813E-64E3A18F484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420412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Slides from “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Private and Public Choice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ed.”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James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&amp; David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Macpherson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12643" y="8685213"/>
            <a:ext cx="1143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68962-1D3C-40FF-9F8C-4139F6810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695" y="847843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4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4C36-653B-48C7-AF84-E47CA5954DE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5250731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Notes for:   “Private and Public Choice 15th ed.”</a:t>
            </a:r>
          </a:p>
          <a:p>
            <a:pPr>
              <a:defRPr/>
            </a:pP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                       James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Gwartney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Richard Stroup, Russell </a:t>
            </a:r>
            <a:r>
              <a:rPr lang="en-US" sz="9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sz="900" dirty="0" smtClean="0">
                <a:latin typeface="Times New Roman" pitchFamily="18" charset="0"/>
                <a:cs typeface="Times New Roman" pitchFamily="18" charset="0"/>
              </a:rPr>
              <a:t>, &amp; David Macpherson</a:t>
            </a: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4999" y="8685213"/>
            <a:ext cx="11414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8D62-E453-4738-A912-78A33588E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95" y="8572701"/>
            <a:ext cx="665532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Copyright ©2012 </a:t>
            </a:r>
            <a:r>
              <a:rPr kumimoji="0" lang="en-US" sz="700" b="1" i="1" dirty="0" err="1" smtClean="0">
                <a:solidFill>
                  <a:schemeClr val="tx1"/>
                </a:solidFill>
                <a:latin typeface="Times New Roman" pitchFamily="-110" charset="0"/>
              </a:rPr>
              <a:t>Cengage</a:t>
            </a:r>
            <a:r>
              <a:rPr kumimoji="0" lang="en-US" sz="700" b="1" i="1" dirty="0" smtClean="0">
                <a:solidFill>
                  <a:schemeClr val="tx1"/>
                </a:solidFill>
                <a:latin typeface="Times New Roman" pitchFamily="-110" charset="0"/>
              </a:rPr>
              <a:t> Learning. All rights reserved. May not be scanned, copied or duplicated, or posted to a publicly accessible web site, in whole or in part.</a:t>
            </a:r>
            <a:endParaRPr kumimoji="0" lang="en-US" sz="700" b="1" i="1" dirty="0">
              <a:solidFill>
                <a:schemeClr val="tx1"/>
              </a:solidFill>
              <a:latin typeface="Times New Roman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D8D62-E453-4738-A912-78A33588ECD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3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4" b="34397"/>
          <a:stretch/>
        </p:blipFill>
        <p:spPr>
          <a:xfrm>
            <a:off x="150346" y="972920"/>
            <a:ext cx="8847434" cy="5638800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681355" y="5638235"/>
            <a:ext cx="8010009" cy="871401"/>
            <a:chOff x="928495" y="5682125"/>
            <a:chExt cx="8010009" cy="871401"/>
          </a:xfrm>
        </p:grpSpPr>
        <p:sp>
          <p:nvSpPr>
            <p:cNvPr id="32" name="Rectangle 31"/>
            <p:cNvSpPr/>
            <p:nvPr userDrawn="1"/>
          </p:nvSpPr>
          <p:spPr>
            <a:xfrm>
              <a:off x="928495" y="5682126"/>
              <a:ext cx="7791223" cy="871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60"/>
            <p:cNvSpPr txBox="1">
              <a:spLocks noChangeArrowheads="1"/>
            </p:cNvSpPr>
            <p:nvPr userDrawn="1"/>
          </p:nvSpPr>
          <p:spPr bwMode="auto">
            <a:xfrm>
              <a:off x="928495" y="5682125"/>
              <a:ext cx="74769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To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Accompany: 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“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Economics: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Private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and Public </a:t>
              </a:r>
              <a:r>
                <a:rPr kumimoji="0" lang="en-US" sz="1600" b="1" i="1" dirty="0" smtClean="0">
                  <a:latin typeface="Calibri" panose="020F0502020204030204" pitchFamily="34" charset="0"/>
                  <a:cs typeface="Times New Roman" pitchFamily="18" charset="0"/>
                </a:rPr>
                <a:t>Choice, 16th </a:t>
              </a:r>
              <a:r>
                <a:rPr kumimoji="0" lang="en-US" sz="1600" b="1" i="1" dirty="0">
                  <a:latin typeface="Calibri" panose="020F0502020204030204" pitchFamily="34" charset="0"/>
                  <a:cs typeface="Times New Roman" pitchFamily="18" charset="0"/>
                </a:rPr>
                <a:t>ed.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”</a:t>
              </a:r>
            </a:p>
            <a:p>
              <a:pPr>
                <a:defRPr/>
              </a:pP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                            James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Richard Stroup, Russell </a:t>
              </a:r>
              <a:r>
                <a:rPr kumimoji="0" lang="en-US" sz="1600" b="0" dirty="0" err="1"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, &amp; David Macpherson</a:t>
              </a:r>
            </a:p>
          </p:txBody>
        </p:sp>
        <p:sp>
          <p:nvSpPr>
            <p:cNvPr id="40" name="Text Box 61"/>
            <p:cNvSpPr txBox="1">
              <a:spLocks noChangeArrowheads="1"/>
            </p:cNvSpPr>
            <p:nvPr userDrawn="1"/>
          </p:nvSpPr>
          <p:spPr bwMode="auto">
            <a:xfrm>
              <a:off x="939327" y="6214971"/>
              <a:ext cx="79991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kumimoji="0" lang="en-US" sz="1600" b="0" dirty="0">
                  <a:latin typeface="Calibri" panose="020F0502020204030204" pitchFamily="34" charset="0"/>
                  <a:cs typeface="Times New Roman" pitchFamily="18" charset="0"/>
                </a:rPr>
                <a:t>Slides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prepared by Joseph Connors with the assistance</a:t>
              </a:r>
              <a:r>
                <a:rPr kumimoji="0" lang="en-US" sz="1600" b="0" baseline="0" dirty="0" smtClean="0">
                  <a:latin typeface="Calibri" panose="020F0502020204030204" pitchFamily="34" charset="0"/>
                  <a:cs typeface="Times New Roman" pitchFamily="18" charset="0"/>
                </a:rPr>
                <a:t> of </a:t>
              </a:r>
              <a:r>
                <a:rPr kumimoji="0" lang="en-US" sz="1600" b="0" dirty="0" smtClean="0">
                  <a:latin typeface="Calibri" panose="020F0502020204030204" pitchFamily="34" charset="0"/>
                  <a:cs typeface="Times New Roman" pitchFamily="18" charset="0"/>
                </a:rPr>
                <a:t>Charles Skipton &amp; James </a:t>
              </a:r>
              <a:r>
                <a:rPr kumimoji="0" lang="en-US" sz="1600" b="0" dirty="0" err="1" smtClean="0"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endParaRPr kumimoji="0" lang="en-US" sz="1600" b="0" dirty="0"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2435956" y="55169"/>
            <a:ext cx="4191614" cy="2154873"/>
            <a:chOff x="2435956" y="55169"/>
            <a:chExt cx="4191614" cy="2154873"/>
          </a:xfrm>
        </p:grpSpPr>
        <p:grpSp>
          <p:nvGrpSpPr>
            <p:cNvPr id="42" name="Group 41"/>
            <p:cNvGrpSpPr/>
            <p:nvPr userDrawn="1"/>
          </p:nvGrpSpPr>
          <p:grpSpPr>
            <a:xfrm>
              <a:off x="2435956" y="55169"/>
              <a:ext cx="4191614" cy="2154873"/>
              <a:chOff x="997268" y="152400"/>
              <a:chExt cx="7392352" cy="3657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997268" y="152400"/>
                <a:ext cx="7392352" cy="3657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4513"/>
              <a:stretch/>
            </p:blipFill>
            <p:spPr bwMode="auto">
              <a:xfrm>
                <a:off x="1142998" y="228600"/>
                <a:ext cx="7134225" cy="2027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1799283" y="3242546"/>
                <a:ext cx="5706192" cy="5012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dirty="0" smtClean="0"/>
                  <a:t>GWARTNEY – STROUP – SOBEL – MACPHERSON</a:t>
                </a: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1945636" y="3230880"/>
                <a:ext cx="569572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/>
            <p:cNvSpPr txBox="1"/>
            <p:nvPr userDrawn="1"/>
          </p:nvSpPr>
          <p:spPr>
            <a:xfrm>
              <a:off x="4168409" y="1581036"/>
              <a:ext cx="8018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16</a:t>
              </a:r>
              <a:r>
                <a:rPr lang="en-US" sz="900" b="0" i="0" baseline="3000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TH</a:t>
              </a:r>
              <a:r>
                <a:rPr lang="en-US" sz="900" b="0" i="0" baseline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 EDITION</a:t>
              </a:r>
              <a:endParaRPr lang="en-US" sz="9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TextBox 43"/>
            <p:cNvSpPr txBox="1"/>
            <p:nvPr userDrawn="1"/>
          </p:nvSpPr>
          <p:spPr>
            <a:xfrm>
              <a:off x="3346707" y="1286251"/>
              <a:ext cx="245471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0" i="0" dirty="0" smtClean="0">
                  <a:solidFill>
                    <a:srgbClr val="863334"/>
                  </a:solidFill>
                  <a:latin typeface="Calibri" charset="0"/>
                  <a:ea typeface="Calibri" charset="0"/>
                  <a:cs typeface="Calibri" charset="0"/>
                </a:rPr>
                <a:t>PRIVATE AND PUBLIC CHOICE</a:t>
              </a:r>
              <a:endParaRPr lang="en-US" sz="1500" b="0" i="0" dirty="0">
                <a:solidFill>
                  <a:srgbClr val="863334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9" name="Title Placeholder 1"/>
          <p:cNvSpPr>
            <a:spLocks noGrp="1"/>
          </p:cNvSpPr>
          <p:nvPr>
            <p:ph type="title"/>
          </p:nvPr>
        </p:nvSpPr>
        <p:spPr>
          <a:xfrm>
            <a:off x="360894" y="2750508"/>
            <a:ext cx="8358824" cy="572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0" name="Line 59"/>
          <p:cNvSpPr>
            <a:spLocks noChangeShapeType="1"/>
          </p:cNvSpPr>
          <p:nvPr userDrawn="1"/>
        </p:nvSpPr>
        <p:spPr bwMode="auto">
          <a:xfrm>
            <a:off x="382390" y="3367907"/>
            <a:ext cx="833732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000">
              <a:latin typeface="Calibri" panose="020F0502020204030204" pitchFamily="34" charset="0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 userDrawn="1"/>
        </p:nvSpPr>
        <p:spPr bwMode="auto">
          <a:xfrm>
            <a:off x="441574" y="3405975"/>
            <a:ext cx="254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i="1" dirty="0">
                <a:solidFill>
                  <a:schemeClr val="bg1"/>
                </a:solidFill>
                <a:latin typeface="Calibri" panose="020F0502020204030204" pitchFamily="34" charset="0"/>
              </a:rPr>
              <a:t>Full Length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Text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2" name="Text Box 66"/>
          <p:cNvSpPr txBox="1">
            <a:spLocks noChangeArrowheads="1"/>
          </p:cNvSpPr>
          <p:nvPr userDrawn="1"/>
        </p:nvSpPr>
        <p:spPr bwMode="auto">
          <a:xfrm>
            <a:off x="444749" y="3794165"/>
            <a:ext cx="2543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Micro Only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Text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-110" charset="0"/>
                <a:cs typeface="Times New Roman" pitchFamily="-110" charset="0"/>
              </a:rPr>
              <a:t>—</a:t>
            </a:r>
          </a:p>
        </p:txBody>
      </p:sp>
      <p:sp>
        <p:nvSpPr>
          <p:cNvPr id="53" name="Text Box 67"/>
          <p:cNvSpPr txBox="1">
            <a:spLocks noChangeArrowheads="1"/>
          </p:cNvSpPr>
          <p:nvPr userDrawn="1"/>
        </p:nvSpPr>
        <p:spPr bwMode="auto">
          <a:xfrm>
            <a:off x="2869663" y="3404388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5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 Box 68"/>
          <p:cNvSpPr txBox="1">
            <a:spLocks noChangeArrowheads="1"/>
          </p:cNvSpPr>
          <p:nvPr userDrawn="1"/>
        </p:nvSpPr>
        <p:spPr bwMode="auto">
          <a:xfrm>
            <a:off x="2869663" y="3794165"/>
            <a:ext cx="1000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Part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3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69"/>
          <p:cNvSpPr txBox="1">
            <a:spLocks noChangeArrowheads="1"/>
          </p:cNvSpPr>
          <p:nvPr userDrawn="1"/>
        </p:nvSpPr>
        <p:spPr bwMode="auto">
          <a:xfrm>
            <a:off x="4022372" y="3404388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Chapter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27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 userDrawn="1"/>
        </p:nvSpPr>
        <p:spPr bwMode="auto">
          <a:xfrm>
            <a:off x="4022372" y="3794165"/>
            <a:ext cx="16407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Chapter: </a:t>
            </a:r>
            <a:r>
              <a:rPr kumimoji="0"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14</a:t>
            </a:r>
            <a:endParaRPr kumimoji="0"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987" y="272770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" b="5080"/>
          <a:stretch/>
        </p:blipFill>
        <p:spPr>
          <a:xfrm>
            <a:off x="77558" y="67995"/>
            <a:ext cx="9001224" cy="65128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82801" y="490118"/>
            <a:ext cx="8178394" cy="1104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042" y="676959"/>
            <a:ext cx="7772400" cy="74218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chemeClr val="tx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218" y="5654117"/>
            <a:ext cx="1004785" cy="9267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94001" y="566115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1429" y="593284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6672" y="6204876"/>
            <a:ext cx="65034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9565" y="619679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2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 userDrawn="1"/>
        </p:nvSpPr>
        <p:spPr>
          <a:xfrm>
            <a:off x="91440" y="1082081"/>
            <a:ext cx="8932985" cy="5508914"/>
          </a:xfrm>
          <a:prstGeom prst="roundRect">
            <a:avLst>
              <a:gd name="adj" fmla="val 3590"/>
            </a:avLst>
          </a:prstGeom>
          <a:solidFill>
            <a:srgbClr val="F1F1E3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4413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243583"/>
            <a:ext cx="8820445" cy="469298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082677" y="50667"/>
            <a:ext cx="1061323" cy="926755"/>
            <a:chOff x="14013" y="5924772"/>
            <a:chExt cx="1061323" cy="92675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14013" y="5924772"/>
              <a:ext cx="1004785" cy="92675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35481" y="5939121"/>
              <a:ext cx="7441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16</a:t>
              </a:r>
              <a:r>
                <a:rPr lang="en-US" sz="2400" b="1" i="1" baseline="30000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th</a:t>
              </a:r>
              <a:r>
                <a:rPr lang="en-US" sz="2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 </a:t>
              </a:r>
              <a:endPara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122909" y="6210818"/>
              <a:ext cx="7088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edition</a:t>
              </a:r>
              <a:endPara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62782" y="6475531"/>
              <a:ext cx="650342" cy="0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 userDrawn="1"/>
          </p:nvSpPr>
          <p:spPr>
            <a:xfrm>
              <a:off x="28360" y="6460136"/>
              <a:ext cx="10469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Gwartney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-Stroup</a:t>
              </a:r>
            </a:p>
            <a:p>
              <a:pPr algn="l">
                <a:spcBef>
                  <a:spcPts val="0"/>
                </a:spcBef>
              </a:pPr>
              <a:r>
                <a:rPr lang="en-US" sz="800" b="1" i="1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Sobel</a:t>
              </a:r>
              <a:r>
                <a:rPr lang="en-US" sz="800" b="1" i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Times New Roman" pitchFamily="18" charset="0"/>
                </a:rPr>
                <a:t>-Macpherson</a:t>
              </a:r>
              <a:endParaRPr lang="en-US" sz="800" b="1" i="1" dirty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270798"/>
            <a:ext cx="8904855" cy="657667"/>
          </a:xfrm>
          <a:prstGeom prst="rect">
            <a:avLst/>
          </a:prstGeo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062111"/>
            <a:ext cx="8820445" cy="487445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742950" indent="-28575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2pPr>
            <a:lvl3pPr marL="11430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3pPr>
            <a:lvl4pPr marL="16002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4pPr>
            <a:lvl5pPr marL="2057400" indent="-228600">
              <a:buFont typeface="Arial" pitchFamily="34" charset="0"/>
              <a:buChar char="•"/>
              <a:defRPr sz="2600">
                <a:solidFill>
                  <a:schemeClr val="tx2"/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4014" y="5924772"/>
            <a:ext cx="956938" cy="9267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5481" y="5939121"/>
            <a:ext cx="74411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16</a:t>
            </a:r>
            <a:r>
              <a:rPr lang="en-US" sz="2400" b="1" i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i="1" dirty="0" smtClean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2909" y="6210818"/>
            <a:ext cx="70884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edition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62782" y="6475531"/>
            <a:ext cx="65034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8360" y="6460136"/>
            <a:ext cx="10469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Gwartney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-Stroup</a:t>
            </a:r>
          </a:p>
          <a:p>
            <a:pPr algn="l">
              <a:spcBef>
                <a:spcPts val="0"/>
              </a:spcBef>
            </a:pPr>
            <a:r>
              <a:rPr lang="en-US" sz="8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Sobel</a:t>
            </a:r>
            <a:r>
              <a:rPr lang="en-US" sz="8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itchFamily="18" charset="0"/>
              </a:rPr>
              <a:t>-Macpherson</a:t>
            </a:r>
            <a:endParaRPr lang="en-US" sz="800" b="1" i="1" dirty="0">
              <a:solidFill>
                <a:schemeClr val="bg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458" y="294716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59" y="23619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8" y="1867484"/>
            <a:ext cx="7845499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5D3987-66B0-2C41-81F1-A4EAC98DBC73}" type="datetimeFigureOut">
              <a:rPr lang="en-US" smtClean="0"/>
              <a:pPr/>
              <a:t>12/27/16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61758" y="6208636"/>
            <a:ext cx="2133600" cy="365125"/>
          </a:xfrm>
          <a:prstGeom prst="rect">
            <a:avLst/>
          </a:prstGeom>
        </p:spPr>
        <p:txBody>
          <a:bodyPr/>
          <a:lstStyle/>
          <a:p>
            <a:fld id="{91819803-0A6A-C64E-BE83-F7980D5F71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ed Rectangle 49"/>
          <p:cNvSpPr>
            <a:spLocks/>
          </p:cNvSpPr>
          <p:nvPr/>
        </p:nvSpPr>
        <p:spPr>
          <a:xfrm>
            <a:off x="8147190" y="6637804"/>
            <a:ext cx="978648" cy="206967"/>
          </a:xfrm>
          <a:prstGeom prst="roundRect">
            <a:avLst/>
          </a:prstGeom>
          <a:solidFill>
            <a:schemeClr val="tx1">
              <a:alpha val="8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1033980" y="6633880"/>
            <a:ext cx="68580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Copyright ©</a:t>
            </a:r>
            <a:r>
              <a:rPr kumimoji="0" lang="en-US" sz="800" b="0" i="1" dirty="0" smtClean="0">
                <a:solidFill>
                  <a:schemeClr val="tx1"/>
                </a:solidFill>
                <a:latin typeface="+mj-lt"/>
              </a:rPr>
              <a:t>2017 </a:t>
            </a:r>
            <a:r>
              <a:rPr kumimoji="0" lang="en-US" sz="800" b="0" i="1" dirty="0">
                <a:solidFill>
                  <a:schemeClr val="tx1"/>
                </a:solidFill>
                <a:latin typeface="+mj-lt"/>
              </a:rPr>
              <a:t>Cengage Learning. All rights reserved. May not be scanned, copied or duplicated, or posted to a publicly accessible web site, in whole or in part.</a:t>
            </a:r>
          </a:p>
        </p:txBody>
      </p:sp>
      <p:sp>
        <p:nvSpPr>
          <p:cNvPr id="53" name="Rectangle 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8280926" y="6599443"/>
            <a:ext cx="830794" cy="26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defRPr/>
            </a:pPr>
            <a:r>
              <a:rPr lang="en-US" sz="1100" b="0" dirty="0" smtClean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First </a:t>
            </a:r>
            <a:r>
              <a:rPr lang="en-US" sz="1100" b="0" dirty="0">
                <a:solidFill>
                  <a:schemeClr val="bg1"/>
                </a:solidFill>
                <a:latin typeface="+mj-lt"/>
                <a:hlinkClick r:id="" action="ppaction://hlinkshowjump?jump=firstslide"/>
              </a:rPr>
              <a:t>page</a:t>
            </a:r>
          </a:p>
        </p:txBody>
      </p:sp>
      <p:sp>
        <p:nvSpPr>
          <p:cNvPr id="54" name="AutoShape 5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8182360" y="6663891"/>
            <a:ext cx="145314" cy="156703"/>
          </a:xfrm>
          <a:prstGeom prst="leftArrow">
            <a:avLst>
              <a:gd name="adj1" fmla="val 50000"/>
              <a:gd name="adj2" fmla="val 6379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  <p:sp>
        <p:nvSpPr>
          <p:cNvPr id="55" name="AutoShape 6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959372" y="6663891"/>
            <a:ext cx="145314" cy="156703"/>
          </a:xfrm>
          <a:prstGeom prst="rightArrow">
            <a:avLst>
              <a:gd name="adj1" fmla="val 50000"/>
              <a:gd name="adj2" fmla="val 63806"/>
            </a:avLst>
          </a:prstGeom>
          <a:solidFill>
            <a:schemeClr val="bg1">
              <a:alpha val="96000"/>
            </a:schemeClr>
          </a:solidFill>
          <a:ln w="12700" cap="sq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1313" y="1559909"/>
            <a:ext cx="7634484" cy="186408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ts val="4000"/>
              </a:lnSpc>
            </a:pPr>
            <a:r>
              <a:rPr lang="en-US" dirty="0"/>
              <a:t>Investment, </a:t>
            </a:r>
            <a:r>
              <a:rPr lang="en-US" dirty="0" smtClean="0"/>
              <a:t>the </a:t>
            </a:r>
            <a:r>
              <a:rPr lang="en-US" dirty="0"/>
              <a:t>Capital Market, </a:t>
            </a:r>
            <a:br>
              <a:rPr lang="en-US" dirty="0"/>
            </a:br>
            <a:r>
              <a:rPr lang="en-US" dirty="0"/>
              <a:t>and the Wealth of Nations</a:t>
            </a:r>
          </a:p>
        </p:txBody>
      </p:sp>
    </p:spTree>
    <p:extLst>
      <p:ext uri="{BB962C8B-B14F-4D97-AF65-F5344CB8AC3E}">
        <p14:creationId xmlns:p14="http://schemas.microsoft.com/office/powerpoint/2010/main" val="9105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2489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Money Rate vs. Real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670"/>
            <a:ext cx="8729787" cy="4087368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During inflation, the </a:t>
            </a:r>
            <a:r>
              <a:rPr lang="en-US" i="1" dirty="0">
                <a:solidFill>
                  <a:schemeClr val="tx1"/>
                </a:solidFill>
              </a:rPr>
              <a:t>nominal interest rate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(money </a:t>
            </a:r>
            <a:r>
              <a:rPr lang="en-US" i="1" dirty="0">
                <a:solidFill>
                  <a:schemeClr val="tx1"/>
                </a:solidFill>
              </a:rPr>
              <a:t>interest </a:t>
            </a:r>
            <a:r>
              <a:rPr lang="en-US" i="1" dirty="0" smtClean="0">
                <a:solidFill>
                  <a:schemeClr val="tx1"/>
                </a:solidFill>
              </a:rPr>
              <a:t>rate)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a misleading indicator of the true cost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borrowing.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b="1" i="1" dirty="0">
                <a:solidFill>
                  <a:schemeClr val="tx1"/>
                </a:solidFill>
              </a:rPr>
              <a:t>money interest rate </a:t>
            </a:r>
            <a:r>
              <a:rPr lang="en-US" sz="2800" dirty="0">
                <a:solidFill>
                  <a:schemeClr val="tx1"/>
                </a:solidFill>
              </a:rPr>
              <a:t>will include an </a:t>
            </a:r>
            <a:r>
              <a:rPr lang="en-US" sz="2800" i="1" u="sng" dirty="0">
                <a:solidFill>
                  <a:schemeClr val="tx1"/>
                </a:solidFill>
              </a:rPr>
              <a:t>inflationary premium</a:t>
            </a:r>
            <a:r>
              <a:rPr lang="en-US" sz="2800" dirty="0">
                <a:solidFill>
                  <a:schemeClr val="tx1"/>
                </a:solidFill>
              </a:rPr>
              <a:t> reflecting the </a:t>
            </a:r>
            <a:r>
              <a:rPr lang="en-US" sz="2800" i="1" u="sng" dirty="0">
                <a:solidFill>
                  <a:schemeClr val="tx1"/>
                </a:solidFill>
              </a:rPr>
              <a:t>expected rate of inflation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b="1" i="1" dirty="0">
                <a:solidFill>
                  <a:schemeClr val="tx1"/>
                </a:solidFill>
              </a:rPr>
              <a:t>real rate of interest</a:t>
            </a:r>
            <a:r>
              <a:rPr lang="en-US" sz="2800" dirty="0">
                <a:solidFill>
                  <a:schemeClr val="tx1"/>
                </a:solidFill>
              </a:rPr>
              <a:t> is the </a:t>
            </a:r>
            <a:r>
              <a:rPr lang="en-US" sz="2800" i="1" dirty="0">
                <a:solidFill>
                  <a:schemeClr val="tx1"/>
                </a:solidFill>
              </a:rPr>
              <a:t>money interest rate minus the inflationary premium</a:t>
            </a:r>
            <a:r>
              <a:rPr lang="en-US" sz="2800" dirty="0">
                <a:solidFill>
                  <a:schemeClr val="tx1"/>
                </a:solidFill>
              </a:rPr>
              <a:t>.  </a:t>
            </a:r>
          </a:p>
          <a:p>
            <a:pPr marL="1031875" lvl="2" indent="-231775"/>
            <a:r>
              <a:rPr lang="en-US" sz="2800" dirty="0">
                <a:solidFill>
                  <a:schemeClr val="tx1"/>
                </a:solidFill>
              </a:rPr>
              <a:t>The </a:t>
            </a:r>
            <a:r>
              <a:rPr lang="en-US" sz="2800" i="1" dirty="0">
                <a:solidFill>
                  <a:schemeClr val="tx1"/>
                </a:solidFill>
              </a:rPr>
              <a:t>real interest rate</a:t>
            </a:r>
            <a:r>
              <a:rPr lang="en-US" sz="2800" dirty="0">
                <a:solidFill>
                  <a:schemeClr val="tx1"/>
                </a:solidFill>
              </a:rPr>
              <a:t> is a far better measure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the true </a:t>
            </a:r>
            <a:r>
              <a:rPr lang="en-US" sz="2800" dirty="0">
                <a:solidFill>
                  <a:schemeClr val="tx1"/>
                </a:solidFill>
              </a:rPr>
              <a:t>cost of borrowing.</a:t>
            </a:r>
          </a:p>
        </p:txBody>
      </p:sp>
    </p:spTree>
    <p:extLst>
      <p:ext uri="{BB962C8B-B14F-4D97-AF65-F5344CB8AC3E}">
        <p14:creationId xmlns:p14="http://schemas.microsoft.com/office/powerpoint/2010/main" val="23564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3818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Interest Rates and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340"/>
            <a:ext cx="8883750" cy="3986785"/>
          </a:xfrm>
        </p:spPr>
        <p:txBody>
          <a:bodyPr/>
          <a:lstStyle/>
          <a:p>
            <a:pPr marL="231775" indent="-231775"/>
            <a:r>
              <a:rPr lang="en-US" dirty="0" smtClean="0">
                <a:solidFill>
                  <a:schemeClr val="tx1"/>
                </a:solidFill>
              </a:rPr>
              <a:t>More than one interest rate exists </a:t>
            </a:r>
            <a:r>
              <a:rPr lang="en-US" dirty="0">
                <a:solidFill>
                  <a:schemeClr val="tx1"/>
                </a:solidFill>
              </a:rPr>
              <a:t>in the </a:t>
            </a:r>
            <a:r>
              <a:rPr lang="en-US" b="1" i="1" dirty="0">
                <a:solidFill>
                  <a:schemeClr val="tx1"/>
                </a:solidFill>
              </a:rPr>
              <a:t>loanable funds market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Examples: </a:t>
            </a:r>
          </a:p>
          <a:p>
            <a:pPr marL="1031875" lvl="2" indent="-231775"/>
            <a:r>
              <a:rPr lang="en-US" sz="2800" dirty="0">
                <a:solidFill>
                  <a:schemeClr val="tx1"/>
                </a:solidFill>
              </a:rPr>
              <a:t>mortgage rate</a:t>
            </a:r>
          </a:p>
          <a:p>
            <a:pPr marL="1031875" lvl="2" indent="-231775"/>
            <a:r>
              <a:rPr lang="en-US" sz="2800" dirty="0">
                <a:solidFill>
                  <a:schemeClr val="tx1"/>
                </a:solidFill>
              </a:rPr>
              <a:t>credit card rate</a:t>
            </a:r>
          </a:p>
          <a:p>
            <a:pPr marL="1031875" lvl="2" indent="-231775"/>
            <a:r>
              <a:rPr lang="en-US" sz="2800" dirty="0">
                <a:solidFill>
                  <a:schemeClr val="tx1"/>
                </a:solidFill>
              </a:rPr>
              <a:t>short-term loan rate</a:t>
            </a:r>
          </a:p>
          <a:p>
            <a:pPr marL="631825" lvl="1" indent="-231775"/>
            <a:r>
              <a:rPr lang="en-US" sz="2800" u="sng" dirty="0">
                <a:solidFill>
                  <a:schemeClr val="tx1"/>
                </a:solidFill>
              </a:rPr>
              <a:t>Riskier loans</a:t>
            </a:r>
            <a:r>
              <a:rPr lang="en-US" sz="2800" dirty="0">
                <a:solidFill>
                  <a:schemeClr val="tx1"/>
                </a:solidFill>
              </a:rPr>
              <a:t> will have </a:t>
            </a:r>
            <a:r>
              <a:rPr lang="en-US" sz="2800" i="1" dirty="0">
                <a:solidFill>
                  <a:schemeClr val="tx1"/>
                </a:solidFill>
              </a:rPr>
              <a:t>higher interest rates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marL="631825" lvl="1" indent="-231775"/>
            <a:r>
              <a:rPr lang="en-US" sz="2800" u="sng" dirty="0">
                <a:solidFill>
                  <a:schemeClr val="tx1"/>
                </a:solidFill>
              </a:rPr>
              <a:t>Long-term loans</a:t>
            </a:r>
            <a:r>
              <a:rPr lang="en-US" sz="2800" dirty="0">
                <a:solidFill>
                  <a:schemeClr val="tx1"/>
                </a:solidFill>
              </a:rPr>
              <a:t> are </a:t>
            </a:r>
            <a:r>
              <a:rPr lang="en-US" sz="2800" i="1" dirty="0">
                <a:solidFill>
                  <a:schemeClr val="tx1"/>
                </a:solidFill>
              </a:rPr>
              <a:t>generally riskier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12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Components of </a:t>
            </a:r>
            <a:r>
              <a:rPr lang="en-US" dirty="0" smtClean="0"/>
              <a:t>the </a:t>
            </a:r>
            <a:r>
              <a:rPr lang="en-US" dirty="0"/>
              <a:t>Money Interest Rate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123288"/>
            <a:ext cx="6343320" cy="513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400" b="1" i="1" dirty="0">
                <a:latin typeface="+mj-lt"/>
                <a:cs typeface="Times New Roman" pitchFamily="18" charset="0"/>
              </a:rPr>
              <a:t>money interest rate</a:t>
            </a:r>
            <a:r>
              <a:rPr lang="en-US" sz="2400" dirty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reflects 3 </a:t>
            </a:r>
            <a:r>
              <a:rPr lang="en-US" sz="2400" dirty="0">
                <a:latin typeface="+mj-lt"/>
                <a:cs typeface="Times New Roman" pitchFamily="18" charset="0"/>
              </a:rPr>
              <a:t>components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:</a:t>
            </a:r>
          </a:p>
          <a:p>
            <a:pPr marL="280988" lvl="1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itchFamily="18" charset="0"/>
              </a:rPr>
              <a:t>Risk </a:t>
            </a:r>
            <a:r>
              <a:rPr lang="en-US" sz="2400" b="1" i="1" dirty="0">
                <a:latin typeface="+mj-lt"/>
                <a:cs typeface="Times New Roman" pitchFamily="18" charset="0"/>
              </a:rPr>
              <a:t>Premium</a:t>
            </a:r>
            <a:r>
              <a:rPr lang="en-US" sz="2400" dirty="0">
                <a:latin typeface="+mj-lt"/>
                <a:cs typeface="Times New Roman" pitchFamily="18" charset="0"/>
              </a:rPr>
              <a:t>:</a:t>
            </a:r>
          </a:p>
          <a:p>
            <a:pPr marL="454025" lvl="2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reflects </a:t>
            </a:r>
            <a:r>
              <a:rPr lang="en-US" sz="2400" dirty="0">
                <a:latin typeface="+mj-lt"/>
                <a:cs typeface="Times New Roman" pitchFamily="18" charset="0"/>
              </a:rPr>
              <a:t>probability of default 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454025" lvl="2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large </a:t>
            </a:r>
            <a:r>
              <a:rPr lang="en-US" sz="2400" dirty="0">
                <a:latin typeface="+mj-lt"/>
                <a:cs typeface="Times New Roman" pitchFamily="18" charset="0"/>
              </a:rPr>
              <a:t>when the probability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of borrower </a:t>
            </a:r>
            <a:r>
              <a:rPr lang="en-US" sz="2400" dirty="0">
                <a:latin typeface="+mj-lt"/>
                <a:cs typeface="Times New Roman" pitchFamily="18" charset="0"/>
              </a:rPr>
              <a:t>default is substantial</a:t>
            </a:r>
          </a:p>
          <a:p>
            <a:pPr marL="284163" lvl="1" indent="-111125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itchFamily="18" charset="0"/>
              </a:rPr>
              <a:t>Inflationary </a:t>
            </a:r>
            <a:r>
              <a:rPr lang="en-US" sz="2400" b="1" i="1" dirty="0">
                <a:latin typeface="+mj-lt"/>
                <a:cs typeface="Times New Roman" pitchFamily="18" charset="0"/>
              </a:rPr>
              <a:t>Premium</a:t>
            </a:r>
            <a:r>
              <a:rPr lang="en-US" sz="2400" dirty="0">
                <a:latin typeface="+mj-lt"/>
                <a:cs typeface="Times New Roman" pitchFamily="18" charset="0"/>
              </a:rPr>
              <a:t>:</a:t>
            </a:r>
          </a:p>
          <a:p>
            <a:pPr lvl="1" indent="-10953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reflects </a:t>
            </a:r>
            <a:r>
              <a:rPr lang="en-US" sz="2400" dirty="0">
                <a:latin typeface="+mj-lt"/>
                <a:cs typeface="Times New Roman" pitchFamily="18" charset="0"/>
              </a:rPr>
              <a:t>expectations that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loan </a:t>
            </a:r>
            <a:r>
              <a:rPr lang="en-US" sz="2400" dirty="0">
                <a:latin typeface="+mj-lt"/>
                <a:cs typeface="Times New Roman" pitchFamily="18" charset="0"/>
              </a:rPr>
              <a:t>will be paid back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with dollars </a:t>
            </a:r>
            <a:r>
              <a:rPr lang="en-US" sz="2400" dirty="0">
                <a:latin typeface="+mj-lt"/>
                <a:cs typeface="Times New Roman" pitchFamily="18" charset="0"/>
              </a:rPr>
              <a:t>of less purchasing power</a:t>
            </a:r>
          </a:p>
          <a:p>
            <a:pPr lvl="1" indent="-10953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large </a:t>
            </a:r>
            <a:r>
              <a:rPr lang="en-US" sz="2400" dirty="0">
                <a:latin typeface="+mj-lt"/>
                <a:cs typeface="Times New Roman" pitchFamily="18" charset="0"/>
              </a:rPr>
              <a:t>when decision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makers expect </a:t>
            </a:r>
            <a:r>
              <a:rPr lang="en-US" sz="2400" dirty="0">
                <a:latin typeface="+mj-lt"/>
                <a:cs typeface="Times New Roman" pitchFamily="18" charset="0"/>
              </a:rPr>
              <a:t>a high rate of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inflation during </a:t>
            </a:r>
            <a:r>
              <a:rPr lang="en-US" sz="2400" dirty="0">
                <a:latin typeface="+mj-lt"/>
                <a:cs typeface="Times New Roman" pitchFamily="18" charset="0"/>
              </a:rPr>
              <a:t>the period in which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the loan </a:t>
            </a:r>
            <a:r>
              <a:rPr lang="en-US" sz="2400" dirty="0">
                <a:latin typeface="+mj-lt"/>
                <a:cs typeface="Times New Roman" pitchFamily="18" charset="0"/>
              </a:rPr>
              <a:t>is outstanding</a:t>
            </a:r>
          </a:p>
          <a:p>
            <a:pPr marL="284163" indent="-111125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b="1" i="1" dirty="0" smtClean="0">
                <a:latin typeface="+mj-lt"/>
                <a:cs typeface="Times New Roman" pitchFamily="18" charset="0"/>
              </a:rPr>
              <a:t>Pure </a:t>
            </a:r>
            <a:r>
              <a:rPr lang="en-US" sz="2400" b="1" i="1" dirty="0">
                <a:latin typeface="+mj-lt"/>
                <a:cs typeface="Times New Roman" pitchFamily="18" charset="0"/>
              </a:rPr>
              <a:t>rate of interest</a:t>
            </a:r>
            <a:r>
              <a:rPr lang="en-US" sz="2400" dirty="0">
                <a:latin typeface="+mj-lt"/>
                <a:cs typeface="Times New Roman" pitchFamily="18" charset="0"/>
              </a:rPr>
              <a:t>:</a:t>
            </a:r>
          </a:p>
          <a:p>
            <a:pPr marL="454025" lvl="1" indent="-106363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price </a:t>
            </a:r>
            <a:r>
              <a:rPr lang="en-US" sz="2400" dirty="0">
                <a:latin typeface="+mj-lt"/>
                <a:cs typeface="Times New Roman" pitchFamily="18" charset="0"/>
              </a:rPr>
              <a:t>of earlier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availability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6276975" y="1776687"/>
            <a:ext cx="2362200" cy="8382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0" lang="en-US" sz="2200" b="1" i="1" dirty="0">
                <a:latin typeface="+mj-lt"/>
                <a:cs typeface="Times New Roman" pitchFamily="18" charset="0"/>
              </a:rPr>
              <a:t>Risk Premium</a:t>
            </a:r>
          </a:p>
        </p:txBody>
      </p:sp>
      <p:sp>
        <p:nvSpPr>
          <p:cNvPr id="91" name="Rectangle 4"/>
          <p:cNvSpPr>
            <a:spLocks noChangeArrowheads="1"/>
          </p:cNvSpPr>
          <p:nvPr/>
        </p:nvSpPr>
        <p:spPr bwMode="auto">
          <a:xfrm>
            <a:off x="6276975" y="2614887"/>
            <a:ext cx="23622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0" lang="en-US" sz="2200" b="1" i="1" dirty="0">
                <a:latin typeface="+mj-lt"/>
                <a:cs typeface="Times New Roman" pitchFamily="18" charset="0"/>
              </a:rPr>
              <a:t>Inflationary</a:t>
            </a:r>
            <a:br>
              <a:rPr kumimoji="0" lang="en-US" sz="2200" b="1" i="1" dirty="0">
                <a:latin typeface="+mj-lt"/>
                <a:cs typeface="Times New Roman" pitchFamily="18" charset="0"/>
              </a:rPr>
            </a:br>
            <a:r>
              <a:rPr kumimoji="0" lang="en-US" sz="2200" b="1" i="1" dirty="0">
                <a:latin typeface="+mj-lt"/>
                <a:cs typeface="Times New Roman" pitchFamily="18" charset="0"/>
              </a:rPr>
              <a:t>Premium</a:t>
            </a: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6276975" y="3757887"/>
            <a:ext cx="2362200" cy="2133600"/>
          </a:xfrm>
          <a:prstGeom prst="rect">
            <a:avLst/>
          </a:prstGeom>
          <a:solidFill>
            <a:srgbClr val="A9C7E9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kumimoji="0" lang="en-US" sz="2200" b="1" i="1" dirty="0">
                <a:latin typeface="+mj-lt"/>
                <a:cs typeface="Times New Roman" pitchFamily="18" charset="0"/>
              </a:rPr>
              <a:t>Pure</a:t>
            </a:r>
            <a:br>
              <a:rPr kumimoji="0" lang="en-US" sz="2200" b="1" i="1" dirty="0">
                <a:latin typeface="+mj-lt"/>
                <a:cs typeface="Times New Roman" pitchFamily="18" charset="0"/>
              </a:rPr>
            </a:br>
            <a:r>
              <a:rPr kumimoji="0" lang="en-US" sz="2200" b="1" i="1" dirty="0">
                <a:latin typeface="+mj-lt"/>
                <a:cs typeface="Times New Roman" pitchFamily="18" charset="0"/>
              </a:rPr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val="7548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4886"/>
            <a:ext cx="7772400" cy="108859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The Present Value of</a:t>
            </a:r>
            <a:br>
              <a:rPr lang="en-US" dirty="0"/>
            </a:br>
            <a:r>
              <a:rPr lang="en-US" dirty="0"/>
              <a:t>Future Income and Costs</a:t>
            </a:r>
          </a:p>
        </p:txBody>
      </p:sp>
    </p:spTree>
    <p:extLst>
      <p:ext uri="{BB962C8B-B14F-4D97-AF65-F5344CB8AC3E}">
        <p14:creationId xmlns:p14="http://schemas.microsoft.com/office/powerpoint/2010/main" val="42366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3818"/>
            <a:ext cx="8904855" cy="704026"/>
          </a:xfrm>
        </p:spPr>
        <p:txBody>
          <a:bodyPr/>
          <a:lstStyle/>
          <a:p>
            <a:r>
              <a:rPr lang="en-US" dirty="0"/>
              <a:t>Present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342"/>
            <a:ext cx="8783869" cy="176479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interest rate connects the value of dollars today with the value of dollars in the future.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present value</a:t>
            </a:r>
            <a:r>
              <a:rPr lang="en-US" dirty="0">
                <a:solidFill>
                  <a:srgbClr val="32302A"/>
                </a:solidFill>
              </a:rPr>
              <a:t> (</a:t>
            </a:r>
            <a:r>
              <a:rPr lang="en-US" b="1" i="1" dirty="0">
                <a:solidFill>
                  <a:srgbClr val="32302A"/>
                </a:solidFill>
              </a:rPr>
              <a:t>PV</a:t>
            </a:r>
            <a:r>
              <a:rPr lang="en-US" dirty="0">
                <a:solidFill>
                  <a:srgbClr val="32302A"/>
                </a:solidFill>
              </a:rPr>
              <a:t>) of a single payment to be received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b="1" i="1" dirty="0" smtClean="0">
                <a:solidFill>
                  <a:srgbClr val="32302A"/>
                </a:solidFill>
              </a:rPr>
              <a:t>one </a:t>
            </a:r>
            <a:r>
              <a:rPr lang="en-US" b="1" i="1" dirty="0">
                <a:solidFill>
                  <a:srgbClr val="32302A"/>
                </a:solidFill>
              </a:rPr>
              <a:t>year</a:t>
            </a:r>
            <a:r>
              <a:rPr lang="en-US" dirty="0">
                <a:solidFill>
                  <a:srgbClr val="32302A"/>
                </a:solidFill>
              </a:rPr>
              <a:t> from now is: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863971" y="3100932"/>
            <a:ext cx="4381986" cy="822546"/>
            <a:chOff x="1642" y="3073"/>
            <a:chExt cx="2684" cy="60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42" y="3073"/>
              <a:ext cx="2684" cy="605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56" y="3278"/>
              <a:ext cx="54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2800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PV</a:t>
              </a:r>
              <a:endParaRPr kumimoji="0" lang="en-US" sz="28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226" y="3229"/>
              <a:ext cx="11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1863978" y="3183484"/>
            <a:ext cx="3463925" cy="685800"/>
            <a:chOff x="2090" y="1642"/>
            <a:chExt cx="2182" cy="432"/>
          </a:xfrm>
        </p:grpSpPr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2090" y="1642"/>
              <a:ext cx="218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Receipts </a:t>
              </a:r>
              <a:r>
                <a:rPr kumimoji="0" lang="en-US" sz="20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year from now</a:t>
              </a: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2413" y="1880"/>
              <a:ext cx="15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interest rate </a:t>
              </a:r>
              <a:r>
                <a:rPr kumimoji="0" lang="en-US" sz="20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+</a:t>
              </a:r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2327" y="1871"/>
              <a:ext cx="178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7" name="Group 43"/>
          <p:cNvGrpSpPr>
            <a:grpSpLocks/>
          </p:cNvGrpSpPr>
          <p:nvPr/>
        </p:nvGrpSpPr>
        <p:grpSpPr bwMode="auto">
          <a:xfrm>
            <a:off x="802374" y="3972848"/>
            <a:ext cx="4924426" cy="1333500"/>
            <a:chOff x="1344" y="2310"/>
            <a:chExt cx="3102" cy="840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1383" y="2526"/>
              <a:ext cx="3063" cy="624"/>
            </a:xfrm>
            <a:prstGeom prst="rect">
              <a:avLst/>
            </a:prstGeom>
            <a:solidFill>
              <a:srgbClr val="595959"/>
            </a:solidFill>
            <a:ln w="3175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519" y="2691"/>
              <a:ext cx="54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PV</a:t>
              </a:r>
              <a:endParaRPr kumimoji="0" lang="en-US" sz="28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1344" y="2310"/>
              <a:ext cx="1104" cy="250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i="1" dirty="0">
                  <a:latin typeface="+mj-lt"/>
                  <a:cs typeface="Times New Roman" pitchFamily="18" charset="0"/>
                </a:rPr>
                <a:t>where </a:t>
              </a:r>
              <a:r>
                <a:rPr kumimoji="0" lang="en-US" sz="2000" i="1" dirty="0" err="1">
                  <a:latin typeface="+mj-lt"/>
                  <a:cs typeface="Times New Roman" pitchFamily="18" charset="0"/>
                </a:rPr>
                <a:t>i</a:t>
              </a:r>
              <a:r>
                <a:rPr kumimoji="0" lang="en-US" sz="2000" i="1" dirty="0">
                  <a:latin typeface="+mj-lt"/>
                  <a:cs typeface="Times New Roman" pitchFamily="18" charset="0"/>
                </a:rPr>
                <a:t> = 6 %</a:t>
              </a: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1920" y="2694"/>
              <a:ext cx="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2" name="Group 47"/>
          <p:cNvGrpSpPr>
            <a:grpSpLocks/>
          </p:cNvGrpSpPr>
          <p:nvPr/>
        </p:nvGrpSpPr>
        <p:grpSpPr bwMode="auto">
          <a:xfrm>
            <a:off x="4500486" y="4620166"/>
            <a:ext cx="1236599" cy="338137"/>
            <a:chOff x="3662" y="2712"/>
            <a:chExt cx="880" cy="213"/>
          </a:xfrm>
        </p:grpSpPr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3844" y="2712"/>
              <a:ext cx="4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i="1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3662" y="2731"/>
              <a:ext cx="8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$ 94.34</a:t>
              </a:r>
            </a:p>
          </p:txBody>
        </p:sp>
      </p:grpSp>
      <p:grpSp>
        <p:nvGrpSpPr>
          <p:cNvPr id="45" name="Group 46"/>
          <p:cNvGrpSpPr>
            <a:grpSpLocks/>
          </p:cNvGrpSpPr>
          <p:nvPr/>
        </p:nvGrpSpPr>
        <p:grpSpPr bwMode="auto">
          <a:xfrm>
            <a:off x="3341611" y="4468148"/>
            <a:ext cx="1230313" cy="657225"/>
            <a:chOff x="2932" y="2622"/>
            <a:chExt cx="775" cy="414"/>
          </a:xfrm>
        </p:grpSpPr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3594" y="2697"/>
              <a:ext cx="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958" y="2622"/>
              <a:ext cx="4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$ 100</a:t>
              </a:r>
            </a:p>
          </p:txBody>
        </p:sp>
        <p:sp>
          <p:nvSpPr>
            <p:cNvPr id="48" name="Rectangle 37"/>
            <p:cNvSpPr>
              <a:spLocks noChangeArrowheads="1"/>
            </p:cNvSpPr>
            <p:nvPr/>
          </p:nvSpPr>
          <p:spPr bwMode="auto">
            <a:xfrm>
              <a:off x="2932" y="2842"/>
              <a:ext cx="65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1.06</a:t>
              </a: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3059" y="2853"/>
              <a:ext cx="43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2055738" y="4468148"/>
            <a:ext cx="1323976" cy="657225"/>
            <a:chOff x="2122" y="2622"/>
            <a:chExt cx="834" cy="414"/>
          </a:xfrm>
        </p:grpSpPr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2207" y="2622"/>
              <a:ext cx="4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$ 100</a:t>
              </a:r>
            </a:p>
          </p:txBody>
        </p:sp>
        <p:sp>
          <p:nvSpPr>
            <p:cNvPr id="52" name="Rectangle 29"/>
            <p:cNvSpPr>
              <a:spLocks noChangeArrowheads="1"/>
            </p:cNvSpPr>
            <p:nvPr/>
          </p:nvSpPr>
          <p:spPr bwMode="auto">
            <a:xfrm>
              <a:off x="2122" y="2842"/>
              <a:ext cx="65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 + .06</a:t>
              </a:r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2178" y="2853"/>
              <a:ext cx="56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Times New Roman" pitchFamily="18" charset="0"/>
              </a:endParaRPr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2843" y="2694"/>
              <a:ext cx="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26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2864"/>
            <a:ext cx="8904855" cy="704026"/>
          </a:xfrm>
        </p:spPr>
        <p:txBody>
          <a:bodyPr/>
          <a:lstStyle/>
          <a:p>
            <a:r>
              <a:rPr lang="en-US" dirty="0"/>
              <a:t>Present Value n Years in the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6103"/>
            <a:ext cx="8883749" cy="5331576"/>
          </a:xfrm>
        </p:spPr>
        <p:txBody>
          <a:bodyPr/>
          <a:lstStyle/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The </a:t>
            </a:r>
            <a:r>
              <a:rPr lang="en-US" sz="2700" b="1" i="1" dirty="0">
                <a:solidFill>
                  <a:srgbClr val="32302A"/>
                </a:solidFill>
              </a:rPr>
              <a:t>present value</a:t>
            </a:r>
            <a:r>
              <a:rPr lang="en-US" sz="2700" dirty="0">
                <a:solidFill>
                  <a:srgbClr val="32302A"/>
                </a:solidFill>
              </a:rPr>
              <a:t> (</a:t>
            </a:r>
            <a:r>
              <a:rPr lang="en-US" sz="2700" i="1" dirty="0">
                <a:solidFill>
                  <a:srgbClr val="32302A"/>
                </a:solidFill>
              </a:rPr>
              <a:t>PV</a:t>
            </a:r>
            <a:r>
              <a:rPr lang="en-US" sz="2700" dirty="0">
                <a:solidFill>
                  <a:srgbClr val="32302A"/>
                </a:solidFill>
              </a:rPr>
              <a:t>) of a single payment to be received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b="1" i="1" dirty="0" smtClean="0">
                <a:solidFill>
                  <a:srgbClr val="32302A"/>
                </a:solidFill>
              </a:rPr>
              <a:t>n </a:t>
            </a:r>
            <a:r>
              <a:rPr lang="en-US" sz="2700" b="1" i="1" dirty="0">
                <a:solidFill>
                  <a:srgbClr val="32302A"/>
                </a:solidFill>
              </a:rPr>
              <a:t>years</a:t>
            </a:r>
            <a:r>
              <a:rPr lang="en-US" sz="2700" dirty="0">
                <a:solidFill>
                  <a:srgbClr val="32302A"/>
                </a:solidFill>
              </a:rPr>
              <a:t> from now is</a:t>
            </a:r>
            <a:r>
              <a:rPr lang="en-US" sz="2700" dirty="0" smtClean="0">
                <a:solidFill>
                  <a:srgbClr val="32302A"/>
                </a:solidFill>
              </a:rPr>
              <a:t>: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endParaRPr lang="en-US" sz="2700" dirty="0" smtClean="0">
              <a:solidFill>
                <a:srgbClr val="32302A"/>
              </a:solidFill>
            </a:endParaRPr>
          </a:p>
          <a:p>
            <a:pPr marL="231775" indent="-231775"/>
            <a:r>
              <a:rPr lang="en-US" sz="2700" dirty="0">
                <a:solidFill>
                  <a:srgbClr val="32302A"/>
                </a:solidFill>
              </a:rPr>
              <a:t>The present value of a future payment is inversely related to: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the interest rate, and,</a:t>
            </a:r>
          </a:p>
          <a:p>
            <a:pPr marL="631825" lvl="1" indent="-231775"/>
            <a:r>
              <a:rPr lang="en-US" sz="2700" dirty="0">
                <a:solidFill>
                  <a:srgbClr val="32302A"/>
                </a:solidFill>
              </a:rPr>
              <a:t>how far in the future the payment </a:t>
            </a:r>
            <a:r>
              <a:rPr lang="en-US" sz="2700" dirty="0" smtClean="0">
                <a:solidFill>
                  <a:srgbClr val="32302A"/>
                </a:solidFill>
              </a:rPr>
              <a:t>will </a:t>
            </a:r>
            <a:r>
              <a:rPr lang="en-US" sz="2700" dirty="0">
                <a:solidFill>
                  <a:srgbClr val="32302A"/>
                </a:solidFill>
              </a:rPr>
              <a:t>be received</a:t>
            </a:r>
            <a:r>
              <a:rPr lang="en-US" sz="2700" dirty="0" smtClean="0">
                <a:solidFill>
                  <a:srgbClr val="32302A"/>
                </a:solidFill>
              </a:rPr>
              <a:t>.</a:t>
            </a:r>
            <a:endParaRPr lang="en-US" sz="2700" dirty="0">
              <a:solidFill>
                <a:srgbClr val="32302A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864287" y="2147413"/>
            <a:ext cx="4381986" cy="822546"/>
            <a:chOff x="1642" y="3073"/>
            <a:chExt cx="2684" cy="60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42" y="3073"/>
              <a:ext cx="2684" cy="605"/>
            </a:xfrm>
            <a:prstGeom prst="rect">
              <a:avLst/>
            </a:prstGeom>
            <a:solidFill>
              <a:srgbClr val="595959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656" y="3278"/>
              <a:ext cx="54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kumimoji="0" lang="en-US" sz="2800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PV</a:t>
              </a:r>
              <a:endParaRPr kumimoji="0" lang="en-US" sz="28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226" y="3229"/>
              <a:ext cx="11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1864294" y="2220821"/>
            <a:ext cx="3463925" cy="704850"/>
            <a:chOff x="2090" y="1642"/>
            <a:chExt cx="2182" cy="444"/>
          </a:xfrm>
        </p:grpSpPr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2090" y="1642"/>
              <a:ext cx="218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Receipts </a:t>
              </a:r>
              <a:r>
                <a:rPr kumimoji="0" lang="en-US" sz="2000" b="1" i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n</a:t>
              </a:r>
              <a:r>
                <a:rPr kumimoji="0" lang="en-US" sz="2000" b="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year from now</a:t>
              </a: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2413" y="1892"/>
              <a:ext cx="15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(interest </a:t>
              </a:r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rate </a:t>
              </a:r>
              <a:r>
                <a:rPr kumimoji="0" lang="en-US" sz="20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+</a:t>
              </a:r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2000" b="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1)</a:t>
              </a:r>
              <a:r>
                <a:rPr kumimoji="0" lang="en-US" sz="1400" b="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2800" b="1" i="1" baseline="300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n</a:t>
              </a:r>
              <a:endParaRPr kumimoji="0" lang="en-US" sz="2000" b="1" i="1" baseline="300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2327" y="1871"/>
              <a:ext cx="178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37" name="Group 43"/>
          <p:cNvGrpSpPr>
            <a:grpSpLocks/>
          </p:cNvGrpSpPr>
          <p:nvPr/>
        </p:nvGrpSpPr>
        <p:grpSpPr bwMode="auto">
          <a:xfrm>
            <a:off x="802690" y="3019329"/>
            <a:ext cx="5092701" cy="1333500"/>
            <a:chOff x="1344" y="2310"/>
            <a:chExt cx="3208" cy="840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1383" y="2526"/>
              <a:ext cx="3169" cy="624"/>
            </a:xfrm>
            <a:prstGeom prst="rect">
              <a:avLst/>
            </a:prstGeom>
            <a:solidFill>
              <a:srgbClr val="595959"/>
            </a:solidFill>
            <a:ln w="3175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Times New Roman" pitchFamily="18" charset="0"/>
              </a:endParaRPr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519" y="2691"/>
              <a:ext cx="54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PV</a:t>
              </a:r>
              <a:endParaRPr kumimoji="0" lang="en-US" sz="28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1344" y="2310"/>
              <a:ext cx="1866" cy="252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i="1" dirty="0">
                  <a:latin typeface="+mj-lt"/>
                  <a:cs typeface="Times New Roman" pitchFamily="18" charset="0"/>
                </a:rPr>
                <a:t>where </a:t>
              </a:r>
              <a:r>
                <a:rPr kumimoji="0" lang="en-US" sz="2000" i="1" dirty="0" err="1">
                  <a:latin typeface="+mj-lt"/>
                  <a:cs typeface="Times New Roman" pitchFamily="18" charset="0"/>
                </a:rPr>
                <a:t>i</a:t>
              </a:r>
              <a:r>
                <a:rPr kumimoji="0" lang="en-US" sz="2000" i="1" dirty="0">
                  <a:latin typeface="+mj-lt"/>
                  <a:cs typeface="Times New Roman" pitchFamily="18" charset="0"/>
                </a:rPr>
                <a:t> = 6 </a:t>
              </a:r>
              <a:r>
                <a:rPr kumimoji="0" lang="en-US" sz="2000" i="1" dirty="0" smtClean="0">
                  <a:latin typeface="+mj-lt"/>
                  <a:cs typeface="Times New Roman" pitchFamily="18" charset="0"/>
                </a:rPr>
                <a:t>% and n = 2</a:t>
              </a:r>
              <a:endParaRPr kumimoji="0" lang="en-US" sz="2000" i="1" dirty="0">
                <a:latin typeface="+mj-lt"/>
                <a:cs typeface="Times New Roman" pitchFamily="18" charset="0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1920" y="2694"/>
              <a:ext cx="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2" name="Group 47"/>
          <p:cNvGrpSpPr>
            <a:grpSpLocks/>
          </p:cNvGrpSpPr>
          <p:nvPr/>
        </p:nvGrpSpPr>
        <p:grpSpPr bwMode="auto">
          <a:xfrm>
            <a:off x="4658194" y="3666647"/>
            <a:ext cx="1236599" cy="338137"/>
            <a:chOff x="3774" y="2712"/>
            <a:chExt cx="880" cy="213"/>
          </a:xfrm>
        </p:grpSpPr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3844" y="2712"/>
              <a:ext cx="4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i="1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 </a:t>
              </a:r>
              <a:endParaRPr kumimoji="0" lang="en-US" sz="2000" b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3774" y="2731"/>
              <a:ext cx="8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$ </a:t>
              </a:r>
              <a:r>
                <a:rPr lang="en-US" sz="20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89</a:t>
              </a:r>
              <a:r>
                <a:rPr kumimoji="0" lang="en-US" sz="2000" b="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.00</a:t>
              </a:r>
              <a:endParaRPr kumimoji="0" lang="en-US" sz="20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5" name="Group 46"/>
          <p:cNvGrpSpPr>
            <a:grpSpLocks/>
          </p:cNvGrpSpPr>
          <p:nvPr/>
        </p:nvGrpSpPr>
        <p:grpSpPr bwMode="auto">
          <a:xfrm>
            <a:off x="3475040" y="3514632"/>
            <a:ext cx="1246192" cy="719138"/>
            <a:chOff x="2958" y="2622"/>
            <a:chExt cx="785" cy="453"/>
          </a:xfrm>
        </p:grpSpPr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3630" y="2697"/>
              <a:ext cx="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958" y="2622"/>
              <a:ext cx="4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$ 100</a:t>
              </a:r>
            </a:p>
          </p:txBody>
        </p:sp>
        <p:sp>
          <p:nvSpPr>
            <p:cNvPr id="48" name="Rectangle 37"/>
            <p:cNvSpPr>
              <a:spLocks noChangeArrowheads="1"/>
            </p:cNvSpPr>
            <p:nvPr/>
          </p:nvSpPr>
          <p:spPr bwMode="auto">
            <a:xfrm>
              <a:off x="2962" y="2842"/>
              <a:ext cx="65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(1.06 )</a:t>
              </a:r>
              <a:r>
                <a:rPr lang="en-US" sz="11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en-US" sz="2400" b="1" i="1" baseline="30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3026" y="2853"/>
              <a:ext cx="53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0" name="Group 45"/>
          <p:cNvGrpSpPr>
            <a:grpSpLocks/>
          </p:cNvGrpSpPr>
          <p:nvPr/>
        </p:nvGrpSpPr>
        <p:grpSpPr bwMode="auto">
          <a:xfrm>
            <a:off x="2027479" y="3514629"/>
            <a:ext cx="1381126" cy="695325"/>
            <a:chOff x="2104" y="2622"/>
            <a:chExt cx="870" cy="438"/>
          </a:xfrm>
        </p:grpSpPr>
        <p:sp>
          <p:nvSpPr>
            <p:cNvPr id="51" name="Rectangle 28"/>
            <p:cNvSpPr>
              <a:spLocks noChangeArrowheads="1"/>
            </p:cNvSpPr>
            <p:nvPr/>
          </p:nvSpPr>
          <p:spPr bwMode="auto">
            <a:xfrm>
              <a:off x="2207" y="2622"/>
              <a:ext cx="4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$ 100</a:t>
              </a:r>
            </a:p>
          </p:txBody>
        </p:sp>
        <p:sp>
          <p:nvSpPr>
            <p:cNvPr id="52" name="Rectangle 29"/>
            <p:cNvSpPr>
              <a:spLocks noChangeArrowheads="1"/>
            </p:cNvSpPr>
            <p:nvPr/>
          </p:nvSpPr>
          <p:spPr bwMode="auto">
            <a:xfrm>
              <a:off x="2104" y="2866"/>
              <a:ext cx="72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000" b="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(1 </a:t>
              </a:r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+ .</a:t>
              </a:r>
              <a:r>
                <a:rPr kumimoji="0" lang="en-US" sz="2000" b="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06)</a:t>
              </a:r>
              <a:r>
                <a:rPr kumimoji="0" lang="en-US" sz="1100" b="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kumimoji="0" lang="en-US" sz="2400" b="1" i="1" baseline="300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1" i="1" baseline="300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2136" y="2841"/>
              <a:ext cx="64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Times New Roman" pitchFamily="18" charset="0"/>
              </a:endParaRPr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2861" y="2694"/>
              <a:ext cx="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14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3818"/>
            <a:ext cx="8904855" cy="704026"/>
          </a:xfrm>
        </p:spPr>
        <p:txBody>
          <a:bodyPr/>
          <a:lstStyle/>
          <a:p>
            <a:r>
              <a:rPr lang="en-US" dirty="0"/>
              <a:t>Present Value of Stream of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1122157"/>
            <a:ext cx="8620370" cy="138658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</a:t>
            </a:r>
            <a:r>
              <a:rPr lang="en-US" b="1" i="1" dirty="0">
                <a:solidFill>
                  <a:srgbClr val="32302A"/>
                </a:solidFill>
              </a:rPr>
              <a:t>present value </a:t>
            </a:r>
            <a:r>
              <a:rPr lang="en-US" dirty="0">
                <a:solidFill>
                  <a:srgbClr val="32302A"/>
                </a:solidFill>
              </a:rPr>
              <a:t>(</a:t>
            </a:r>
            <a:r>
              <a:rPr lang="en-US" b="1" i="1" dirty="0">
                <a:solidFill>
                  <a:srgbClr val="32302A"/>
                </a:solidFill>
              </a:rPr>
              <a:t>PV</a:t>
            </a:r>
            <a:r>
              <a:rPr lang="en-US" dirty="0">
                <a:solidFill>
                  <a:srgbClr val="32302A"/>
                </a:solidFill>
              </a:rPr>
              <a:t>) of a </a:t>
            </a:r>
            <a:r>
              <a:rPr lang="en-US" b="1" i="1" dirty="0">
                <a:solidFill>
                  <a:srgbClr val="32302A"/>
                </a:solidFill>
              </a:rPr>
              <a:t>stream of  payments</a:t>
            </a: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(</a:t>
            </a:r>
            <a:r>
              <a:rPr lang="en-US" dirty="0">
                <a:solidFill>
                  <a:srgbClr val="32302A"/>
                </a:solidFill>
              </a:rPr>
              <a:t>each of nominal magnitude R) </a:t>
            </a:r>
            <a:r>
              <a:rPr lang="en-US" dirty="0" smtClean="0">
                <a:solidFill>
                  <a:srgbClr val="32302A"/>
                </a:solidFill>
              </a:rPr>
              <a:t>to </a:t>
            </a:r>
            <a:r>
              <a:rPr lang="en-US" dirty="0">
                <a:solidFill>
                  <a:srgbClr val="32302A"/>
                </a:solidFill>
              </a:rPr>
              <a:t>be received each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year </a:t>
            </a:r>
            <a:r>
              <a:rPr lang="en-US" dirty="0">
                <a:solidFill>
                  <a:srgbClr val="32302A"/>
                </a:solidFill>
              </a:rPr>
              <a:t>for </a:t>
            </a:r>
            <a:r>
              <a:rPr lang="en-US" dirty="0" smtClean="0">
                <a:solidFill>
                  <a:srgbClr val="32302A"/>
                </a:solidFill>
              </a:rPr>
              <a:t>n </a:t>
            </a:r>
            <a:r>
              <a:rPr lang="en-US" dirty="0">
                <a:solidFill>
                  <a:srgbClr val="32302A"/>
                </a:solidFill>
              </a:rPr>
              <a:t>years is:</a:t>
            </a:r>
          </a:p>
        </p:txBody>
      </p:sp>
      <p:grpSp>
        <p:nvGrpSpPr>
          <p:cNvPr id="31" name="Group 87"/>
          <p:cNvGrpSpPr>
            <a:grpSpLocks/>
          </p:cNvGrpSpPr>
          <p:nvPr/>
        </p:nvGrpSpPr>
        <p:grpSpPr bwMode="auto">
          <a:xfrm>
            <a:off x="552450" y="3947167"/>
            <a:ext cx="6534150" cy="1343025"/>
            <a:chOff x="924" y="2082"/>
            <a:chExt cx="4116" cy="846"/>
          </a:xfrm>
        </p:grpSpPr>
        <p:grpSp>
          <p:nvGrpSpPr>
            <p:cNvPr id="33" name="Group 86"/>
            <p:cNvGrpSpPr>
              <a:grpSpLocks/>
            </p:cNvGrpSpPr>
            <p:nvPr/>
          </p:nvGrpSpPr>
          <p:grpSpPr bwMode="auto">
            <a:xfrm>
              <a:off x="984" y="2304"/>
              <a:ext cx="4056" cy="624"/>
              <a:chOff x="984" y="2304"/>
              <a:chExt cx="4056" cy="624"/>
            </a:xfrm>
          </p:grpSpPr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984" y="2304"/>
                <a:ext cx="4056" cy="624"/>
              </a:xfrm>
              <a:prstGeom prst="rect">
                <a:avLst/>
              </a:prstGeom>
              <a:solidFill>
                <a:srgbClr val="595959"/>
              </a:solidFill>
              <a:ln w="3175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1104" y="2485"/>
                <a:ext cx="542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800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PV</a:t>
                </a:r>
                <a:endParaRPr kumimoji="0" lang="en-US" sz="28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/>
            </p:nvSpPr>
            <p:spPr bwMode="auto">
              <a:xfrm>
                <a:off x="1477" y="2491"/>
                <a:ext cx="113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kumimoji="0" lang="en-US" sz="2800" b="1" i="1" dirty="0">
                    <a:solidFill>
                      <a:schemeClr val="bg1"/>
                    </a:solidFill>
                    <a:latin typeface="+mj-lt"/>
                    <a:cs typeface="Times New Roman" pitchFamily="18" charset="0"/>
                  </a:rPr>
                  <a:t>=</a:t>
                </a:r>
                <a:endParaRPr kumimoji="0" lang="en-US" sz="28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55" name="Text Box 76"/>
            <p:cNvSpPr txBox="1">
              <a:spLocks noChangeArrowheads="1"/>
            </p:cNvSpPr>
            <p:nvPr/>
          </p:nvSpPr>
          <p:spPr bwMode="auto">
            <a:xfrm>
              <a:off x="924" y="2082"/>
              <a:ext cx="2628" cy="250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i="1">
                  <a:latin typeface="+mj-lt"/>
                  <a:cs typeface="Times New Roman" pitchFamily="18" charset="0"/>
                </a:rPr>
                <a:t>where i = 6 % and n = 3 and R = $100</a:t>
              </a:r>
            </a:p>
          </p:txBody>
        </p:sp>
      </p:grpSp>
      <p:grpSp>
        <p:nvGrpSpPr>
          <p:cNvPr id="59" name="Group 49"/>
          <p:cNvGrpSpPr>
            <a:grpSpLocks/>
          </p:cNvGrpSpPr>
          <p:nvPr/>
        </p:nvGrpSpPr>
        <p:grpSpPr bwMode="auto">
          <a:xfrm>
            <a:off x="647700" y="2613667"/>
            <a:ext cx="7353300" cy="990600"/>
            <a:chOff x="984" y="1242"/>
            <a:chExt cx="4632" cy="624"/>
          </a:xfr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Rectangle 5"/>
            <p:cNvSpPr>
              <a:spLocks noChangeArrowheads="1"/>
            </p:cNvSpPr>
            <p:nvPr/>
          </p:nvSpPr>
          <p:spPr bwMode="auto">
            <a:xfrm>
              <a:off x="984" y="1242"/>
              <a:ext cx="4632" cy="624"/>
            </a:xfrm>
            <a:prstGeom prst="rect">
              <a:avLst/>
            </a:prstGeom>
            <a:solidFill>
              <a:srgbClr val="595959"/>
            </a:solidFill>
            <a:ln w="3175">
              <a:solidFill>
                <a:schemeClr val="tx1"/>
              </a:solidFill>
              <a:miter lim="800000"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1" name="Rectangle 39"/>
            <p:cNvSpPr>
              <a:spLocks noChangeArrowheads="1"/>
            </p:cNvSpPr>
            <p:nvPr/>
          </p:nvSpPr>
          <p:spPr bwMode="auto">
            <a:xfrm>
              <a:off x="1104" y="1423"/>
              <a:ext cx="542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PV</a:t>
              </a:r>
              <a:endParaRPr kumimoji="0" lang="en-US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2" name="Rectangle 40"/>
            <p:cNvSpPr>
              <a:spLocks noChangeArrowheads="1"/>
            </p:cNvSpPr>
            <p:nvPr/>
          </p:nvSpPr>
          <p:spPr bwMode="auto">
            <a:xfrm>
              <a:off x="1477" y="1429"/>
              <a:ext cx="11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8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8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3" name="Group 46"/>
          <p:cNvGrpSpPr>
            <a:grpSpLocks/>
          </p:cNvGrpSpPr>
          <p:nvPr/>
        </p:nvGrpSpPr>
        <p:grpSpPr bwMode="auto">
          <a:xfrm>
            <a:off x="1928812" y="2723212"/>
            <a:ext cx="682625" cy="679453"/>
            <a:chOff x="1791" y="1623"/>
            <a:chExt cx="430" cy="428"/>
          </a:xfrm>
        </p:grpSpPr>
        <p:sp>
          <p:nvSpPr>
            <p:cNvPr id="64" name="Rectangle 10"/>
            <p:cNvSpPr>
              <a:spLocks noChangeArrowheads="1"/>
            </p:cNvSpPr>
            <p:nvPr/>
          </p:nvSpPr>
          <p:spPr bwMode="auto">
            <a:xfrm>
              <a:off x="1910" y="1623"/>
              <a:ext cx="1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</a:t>
              </a:r>
              <a:r>
                <a:rPr kumimoji="0" lang="en-US" sz="2000" b="0" baseline="-25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</a:t>
              </a:r>
              <a:endParaRPr kumimoji="0" lang="en-US" sz="20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5" name="Line 11"/>
            <p:cNvSpPr>
              <a:spLocks noChangeShapeType="1"/>
            </p:cNvSpPr>
            <p:nvPr/>
          </p:nvSpPr>
          <p:spPr bwMode="auto">
            <a:xfrm>
              <a:off x="1791" y="1852"/>
              <a:ext cx="43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1791" y="1857"/>
              <a:ext cx="37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(1 + </a:t>
              </a:r>
              <a:r>
                <a:rPr kumimoji="0" lang="en-US" sz="2000" b="0" dirty="0" err="1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i</a:t>
              </a:r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67" name="Group 45"/>
          <p:cNvGrpSpPr>
            <a:grpSpLocks/>
          </p:cNvGrpSpPr>
          <p:nvPr/>
        </p:nvGrpSpPr>
        <p:grpSpPr bwMode="auto">
          <a:xfrm>
            <a:off x="2841625" y="2718441"/>
            <a:ext cx="1079500" cy="685800"/>
            <a:chOff x="2366" y="1620"/>
            <a:chExt cx="680" cy="432"/>
          </a:xfrm>
        </p:grpSpPr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2366" y="1732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+</a:t>
              </a: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2726" y="1620"/>
              <a:ext cx="1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</a:t>
              </a:r>
              <a:r>
                <a:rPr kumimoji="0" lang="en-US" sz="2000" b="0" baseline="-25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0" name="Line 17"/>
            <p:cNvSpPr>
              <a:spLocks noChangeShapeType="1"/>
            </p:cNvSpPr>
            <p:nvPr/>
          </p:nvSpPr>
          <p:spPr bwMode="auto">
            <a:xfrm>
              <a:off x="2589" y="1852"/>
              <a:ext cx="45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>
              <a:off x="2589" y="1858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(1 + </a:t>
              </a:r>
              <a:r>
                <a:rPr kumimoji="0" lang="en-US" sz="2000" b="0" dirty="0" err="1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i</a:t>
              </a:r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)</a:t>
              </a:r>
              <a:r>
                <a:rPr kumimoji="0" lang="en-US" sz="2000" b="0" baseline="30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0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2" name="Group 42"/>
          <p:cNvGrpSpPr>
            <a:grpSpLocks/>
          </p:cNvGrpSpPr>
          <p:nvPr/>
        </p:nvGrpSpPr>
        <p:grpSpPr bwMode="auto">
          <a:xfrm>
            <a:off x="6924680" y="2718447"/>
            <a:ext cx="790575" cy="698501"/>
            <a:chOff x="4938" y="1620"/>
            <a:chExt cx="498" cy="440"/>
          </a:xfrm>
        </p:grpSpPr>
        <p:sp>
          <p:nvSpPr>
            <p:cNvPr id="73" name="Rectangle 22"/>
            <p:cNvSpPr>
              <a:spLocks noChangeArrowheads="1"/>
            </p:cNvSpPr>
            <p:nvPr/>
          </p:nvSpPr>
          <p:spPr bwMode="auto">
            <a:xfrm>
              <a:off x="5072" y="1620"/>
              <a:ext cx="18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 </a:t>
              </a:r>
              <a:r>
                <a:rPr kumimoji="0" lang="en-US" sz="2000" i="1" baseline="-25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n</a:t>
              </a:r>
              <a:endParaRPr kumimoji="0" lang="en-US" sz="2000" i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4938" y="1853"/>
              <a:ext cx="498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+mj-lt"/>
                <a:cs typeface="Times New Roman" pitchFamily="18" charset="0"/>
              </a:endParaRPr>
            </a:p>
          </p:txBody>
        </p:sp>
        <p:sp>
          <p:nvSpPr>
            <p:cNvPr id="75" name="Rectangle 24"/>
            <p:cNvSpPr>
              <a:spLocks noChangeArrowheads="1"/>
            </p:cNvSpPr>
            <p:nvPr/>
          </p:nvSpPr>
          <p:spPr bwMode="auto">
            <a:xfrm>
              <a:off x="4938" y="1866"/>
              <a:ext cx="46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(1 + </a:t>
              </a:r>
              <a:r>
                <a:rPr kumimoji="0" lang="en-US" sz="2000" b="0" dirty="0" err="1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i</a:t>
              </a:r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) </a:t>
              </a:r>
              <a:r>
                <a:rPr kumimoji="0" lang="en-US" sz="2000" i="1" baseline="30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n</a:t>
              </a:r>
              <a:endParaRPr kumimoji="0" lang="en-US" sz="2000" i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6" name="Group 44"/>
          <p:cNvGrpSpPr>
            <a:grpSpLocks/>
          </p:cNvGrpSpPr>
          <p:nvPr/>
        </p:nvGrpSpPr>
        <p:grpSpPr bwMode="auto">
          <a:xfrm>
            <a:off x="4189415" y="2713683"/>
            <a:ext cx="1084263" cy="695326"/>
            <a:chOff x="3215" y="1617"/>
            <a:chExt cx="683" cy="438"/>
          </a:xfrm>
        </p:grpSpPr>
        <p:sp>
          <p:nvSpPr>
            <p:cNvPr id="77" name="Rectangle 19"/>
            <p:cNvSpPr>
              <a:spLocks noChangeArrowheads="1"/>
            </p:cNvSpPr>
            <p:nvPr/>
          </p:nvSpPr>
          <p:spPr bwMode="auto">
            <a:xfrm>
              <a:off x="3215" y="1732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+</a:t>
              </a:r>
            </a:p>
          </p:txBody>
        </p:sp>
        <p:sp>
          <p:nvSpPr>
            <p:cNvPr id="78" name="Rectangle 27"/>
            <p:cNvSpPr>
              <a:spLocks noChangeArrowheads="1"/>
            </p:cNvSpPr>
            <p:nvPr/>
          </p:nvSpPr>
          <p:spPr bwMode="auto">
            <a:xfrm>
              <a:off x="3563" y="1617"/>
              <a:ext cx="14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R</a:t>
              </a:r>
              <a:r>
                <a:rPr kumimoji="0" lang="en-US" sz="2000" b="0" baseline="-25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3</a:t>
              </a:r>
              <a:endParaRPr kumimoji="0" lang="en-US" sz="20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3441" y="1852"/>
              <a:ext cx="457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80" name="Rectangle 29"/>
            <p:cNvSpPr>
              <a:spLocks noChangeArrowheads="1"/>
            </p:cNvSpPr>
            <p:nvPr/>
          </p:nvSpPr>
          <p:spPr bwMode="auto">
            <a:xfrm>
              <a:off x="3441" y="1861"/>
              <a:ext cx="4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(1 + </a:t>
              </a:r>
              <a:r>
                <a:rPr kumimoji="0" lang="en-US" sz="2000" b="0" dirty="0" err="1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i</a:t>
              </a:r>
              <a:r>
                <a:rPr kumimoji="0" lang="en-US" sz="20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)</a:t>
              </a:r>
              <a:r>
                <a:rPr kumimoji="0" lang="en-US" sz="2000" b="0" baseline="30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3</a:t>
              </a:r>
              <a:endParaRPr kumimoji="0" lang="en-US" sz="20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1" name="Group 43"/>
          <p:cNvGrpSpPr>
            <a:grpSpLocks/>
          </p:cNvGrpSpPr>
          <p:nvPr/>
        </p:nvGrpSpPr>
        <p:grpSpPr bwMode="auto">
          <a:xfrm>
            <a:off x="5508625" y="2813689"/>
            <a:ext cx="1189038" cy="439738"/>
            <a:chOff x="4046" y="1713"/>
            <a:chExt cx="749" cy="277"/>
          </a:xfrm>
        </p:grpSpPr>
        <p:sp>
          <p:nvSpPr>
            <p:cNvPr id="82" name="Rectangle 30"/>
            <p:cNvSpPr>
              <a:spLocks noChangeArrowheads="1"/>
            </p:cNvSpPr>
            <p:nvPr/>
          </p:nvSpPr>
          <p:spPr bwMode="auto">
            <a:xfrm>
              <a:off x="4046" y="1755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+</a:t>
              </a:r>
            </a:p>
          </p:txBody>
        </p:sp>
        <p:sp>
          <p:nvSpPr>
            <p:cNvPr id="83" name="Rectangle 32"/>
            <p:cNvSpPr>
              <a:spLocks noChangeArrowheads="1"/>
            </p:cNvSpPr>
            <p:nvPr/>
          </p:nvSpPr>
          <p:spPr bwMode="auto">
            <a:xfrm>
              <a:off x="4698" y="1757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+</a:t>
              </a:r>
            </a:p>
          </p:txBody>
        </p:sp>
        <p:sp>
          <p:nvSpPr>
            <p:cNvPr id="84" name="Rectangle 33"/>
            <p:cNvSpPr>
              <a:spLocks noChangeArrowheads="1"/>
            </p:cNvSpPr>
            <p:nvPr/>
          </p:nvSpPr>
          <p:spPr bwMode="auto">
            <a:xfrm>
              <a:off x="4215" y="1713"/>
              <a:ext cx="4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. . . . .</a:t>
              </a:r>
            </a:p>
          </p:txBody>
        </p:sp>
      </p:grpSp>
      <p:grpSp>
        <p:nvGrpSpPr>
          <p:cNvPr id="85" name="Group 82"/>
          <p:cNvGrpSpPr>
            <a:grpSpLocks/>
          </p:cNvGrpSpPr>
          <p:nvPr/>
        </p:nvGrpSpPr>
        <p:grpSpPr bwMode="auto">
          <a:xfrm>
            <a:off x="1868489" y="4386904"/>
            <a:ext cx="798513" cy="758825"/>
            <a:chOff x="1753" y="2359"/>
            <a:chExt cx="503" cy="478"/>
          </a:xfrm>
        </p:grpSpPr>
        <p:sp>
          <p:nvSpPr>
            <p:cNvPr id="86" name="Rectangle 55"/>
            <p:cNvSpPr>
              <a:spLocks noChangeArrowheads="1"/>
            </p:cNvSpPr>
            <p:nvPr/>
          </p:nvSpPr>
          <p:spPr bwMode="auto">
            <a:xfrm>
              <a:off x="1800" y="2359"/>
              <a:ext cx="3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$100</a:t>
              </a:r>
            </a:p>
          </p:txBody>
        </p:sp>
        <p:sp>
          <p:nvSpPr>
            <p:cNvPr id="87" name="Line 56"/>
            <p:cNvSpPr>
              <a:spLocks noChangeShapeType="1"/>
            </p:cNvSpPr>
            <p:nvPr/>
          </p:nvSpPr>
          <p:spPr bwMode="auto">
            <a:xfrm>
              <a:off x="1753" y="2602"/>
              <a:ext cx="50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88" name="Rectangle 57"/>
            <p:cNvSpPr>
              <a:spLocks noChangeArrowheads="1"/>
            </p:cNvSpPr>
            <p:nvPr/>
          </p:nvSpPr>
          <p:spPr bwMode="auto">
            <a:xfrm>
              <a:off x="1764" y="2604"/>
              <a:ext cx="46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(1.06)</a:t>
              </a:r>
            </a:p>
          </p:txBody>
        </p:sp>
      </p:grpSp>
      <p:grpSp>
        <p:nvGrpSpPr>
          <p:cNvPr id="89" name="Group 83"/>
          <p:cNvGrpSpPr>
            <a:grpSpLocks/>
          </p:cNvGrpSpPr>
          <p:nvPr/>
        </p:nvGrpSpPr>
        <p:grpSpPr bwMode="auto">
          <a:xfrm>
            <a:off x="2841627" y="4390087"/>
            <a:ext cx="1166813" cy="757239"/>
            <a:chOff x="2366" y="2361"/>
            <a:chExt cx="735" cy="477"/>
          </a:xfrm>
        </p:grpSpPr>
        <p:sp>
          <p:nvSpPr>
            <p:cNvPr id="90" name="Rectangle 59"/>
            <p:cNvSpPr>
              <a:spLocks noChangeArrowheads="1"/>
            </p:cNvSpPr>
            <p:nvPr/>
          </p:nvSpPr>
          <p:spPr bwMode="auto">
            <a:xfrm>
              <a:off x="2366" y="2506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+</a:t>
              </a:r>
            </a:p>
          </p:txBody>
        </p:sp>
        <p:sp>
          <p:nvSpPr>
            <p:cNvPr id="91" name="Line 61"/>
            <p:cNvSpPr>
              <a:spLocks noChangeShapeType="1"/>
            </p:cNvSpPr>
            <p:nvPr/>
          </p:nvSpPr>
          <p:spPr bwMode="auto">
            <a:xfrm>
              <a:off x="2569" y="2602"/>
              <a:ext cx="50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92" name="Rectangle 62"/>
            <p:cNvSpPr>
              <a:spLocks noChangeArrowheads="1"/>
            </p:cNvSpPr>
            <p:nvPr/>
          </p:nvSpPr>
          <p:spPr bwMode="auto">
            <a:xfrm>
              <a:off x="2568" y="2605"/>
              <a:ext cx="5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(1.06)</a:t>
              </a:r>
              <a:r>
                <a:rPr kumimoji="0" lang="en-US" sz="2400" b="0" baseline="30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2</a:t>
              </a:r>
              <a:endParaRPr kumimoji="0" lang="en-US" sz="24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3" name="Rectangle 77"/>
            <p:cNvSpPr>
              <a:spLocks noChangeArrowheads="1"/>
            </p:cNvSpPr>
            <p:nvPr/>
          </p:nvSpPr>
          <p:spPr bwMode="auto">
            <a:xfrm>
              <a:off x="2610" y="2361"/>
              <a:ext cx="3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$100</a:t>
              </a:r>
            </a:p>
          </p:txBody>
        </p:sp>
      </p:grpSp>
      <p:grpSp>
        <p:nvGrpSpPr>
          <p:cNvPr id="94" name="Group 84"/>
          <p:cNvGrpSpPr>
            <a:grpSpLocks/>
          </p:cNvGrpSpPr>
          <p:nvPr/>
        </p:nvGrpSpPr>
        <p:grpSpPr bwMode="auto">
          <a:xfrm>
            <a:off x="4170365" y="4394845"/>
            <a:ext cx="1157288" cy="747713"/>
            <a:chOff x="3203" y="2364"/>
            <a:chExt cx="729" cy="471"/>
          </a:xfrm>
        </p:grpSpPr>
        <p:sp>
          <p:nvSpPr>
            <p:cNvPr id="95" name="Rectangle 68"/>
            <p:cNvSpPr>
              <a:spLocks noChangeArrowheads="1"/>
            </p:cNvSpPr>
            <p:nvPr/>
          </p:nvSpPr>
          <p:spPr bwMode="auto">
            <a:xfrm>
              <a:off x="3203" y="2506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+</a:t>
              </a:r>
            </a:p>
          </p:txBody>
        </p:sp>
        <p:sp>
          <p:nvSpPr>
            <p:cNvPr id="96" name="Line 70"/>
            <p:cNvSpPr>
              <a:spLocks noChangeShapeType="1"/>
            </p:cNvSpPr>
            <p:nvPr/>
          </p:nvSpPr>
          <p:spPr bwMode="auto">
            <a:xfrm>
              <a:off x="3406" y="2602"/>
              <a:ext cx="50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none" w="lg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  <a:cs typeface="Times New Roman" pitchFamily="18" charset="0"/>
              </a:endParaRPr>
            </a:p>
          </p:txBody>
        </p:sp>
        <p:sp>
          <p:nvSpPr>
            <p:cNvPr id="97" name="Rectangle 71"/>
            <p:cNvSpPr>
              <a:spLocks noChangeArrowheads="1"/>
            </p:cNvSpPr>
            <p:nvPr/>
          </p:nvSpPr>
          <p:spPr bwMode="auto">
            <a:xfrm>
              <a:off x="3399" y="2602"/>
              <a:ext cx="5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(1.06)</a:t>
              </a:r>
              <a:r>
                <a:rPr kumimoji="0" lang="en-US" sz="2400" b="0" baseline="3000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3</a:t>
              </a:r>
              <a:endParaRPr kumimoji="0" lang="en-US" sz="2400" b="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98" name="Rectangle 78"/>
            <p:cNvSpPr>
              <a:spLocks noChangeArrowheads="1"/>
            </p:cNvSpPr>
            <p:nvPr/>
          </p:nvSpPr>
          <p:spPr bwMode="auto">
            <a:xfrm>
              <a:off x="3462" y="2364"/>
              <a:ext cx="3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$100</a:t>
              </a:r>
            </a:p>
          </p:txBody>
        </p:sp>
      </p:grpSp>
      <p:grpSp>
        <p:nvGrpSpPr>
          <p:cNvPr id="99" name="Group 85"/>
          <p:cNvGrpSpPr>
            <a:grpSpLocks/>
          </p:cNvGrpSpPr>
          <p:nvPr/>
        </p:nvGrpSpPr>
        <p:grpSpPr bwMode="auto">
          <a:xfrm>
            <a:off x="5505450" y="4594868"/>
            <a:ext cx="1562100" cy="376238"/>
            <a:chOff x="4044" y="2490"/>
            <a:chExt cx="984" cy="237"/>
          </a:xfrm>
        </p:grpSpPr>
        <p:sp>
          <p:nvSpPr>
            <p:cNvPr id="100" name="Rectangle 79"/>
            <p:cNvSpPr>
              <a:spLocks noChangeArrowheads="1"/>
            </p:cNvSpPr>
            <p:nvPr/>
          </p:nvSpPr>
          <p:spPr bwMode="auto">
            <a:xfrm>
              <a:off x="4044" y="2490"/>
              <a:ext cx="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kumimoji="0" lang="en-US" sz="2400" b="1" i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=</a:t>
              </a:r>
              <a:endParaRPr kumimoji="0" lang="en-US" sz="24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101" name="Rectangle 80"/>
            <p:cNvSpPr>
              <a:spLocks noChangeArrowheads="1"/>
            </p:cNvSpPr>
            <p:nvPr/>
          </p:nvSpPr>
          <p:spPr bwMode="auto">
            <a:xfrm>
              <a:off x="4148" y="2494"/>
              <a:ext cx="8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kumimoji="0" lang="en-US" sz="2400" b="0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$ 267.30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7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37509" y="1563858"/>
            <a:ext cx="5119077" cy="442306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Present Value</a:t>
            </a: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1" y="1960072"/>
            <a:ext cx="3464397" cy="350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400" dirty="0">
                <a:latin typeface="+mj-lt"/>
                <a:cs typeface="Times New Roman" pitchFamily="18" charset="0"/>
              </a:rPr>
              <a:t>columns indicate the present value of $100 to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be received </a:t>
            </a:r>
            <a:r>
              <a:rPr lang="en-US" sz="2400" b="1" i="1" dirty="0">
                <a:latin typeface="+mj-lt"/>
                <a:cs typeface="Times New Roman" pitchFamily="18" charset="0"/>
              </a:rPr>
              <a:t>n</a:t>
            </a:r>
            <a:r>
              <a:rPr lang="en-US" sz="2400" dirty="0">
                <a:latin typeface="+mj-lt"/>
                <a:cs typeface="Times New Roman" pitchFamily="18" charset="0"/>
              </a:rPr>
              <a:t> years in the future at different interest rates </a:t>
            </a:r>
            <a:r>
              <a:rPr lang="en-US" sz="2400" b="1" i="1" dirty="0">
                <a:latin typeface="+mj-lt"/>
                <a:cs typeface="Times New Roman" pitchFamily="18" charset="0"/>
              </a:rPr>
              <a:t>r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Note </a:t>
            </a:r>
            <a:r>
              <a:rPr lang="en-US" sz="2400" dirty="0">
                <a:latin typeface="+mj-lt"/>
                <a:cs typeface="Times New Roman" pitchFamily="18" charset="0"/>
              </a:rPr>
              <a:t>that the present value of $100 declines as either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the interest </a:t>
            </a:r>
            <a:r>
              <a:rPr lang="en-US" sz="2400" dirty="0">
                <a:latin typeface="+mj-lt"/>
                <a:cs typeface="Times New Roman" pitchFamily="18" charset="0"/>
              </a:rPr>
              <a:t>rate or the number of years in the future increases</a:t>
            </a:r>
            <a:r>
              <a:rPr lang="en-US" sz="2400" dirty="0" smtClean="0">
                <a:latin typeface="+mj-lt"/>
                <a:cs typeface="Times New Roman" pitchFamily="18" charset="0"/>
              </a:rPr>
              <a:t>.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spect="1" noChangeArrowheads="1"/>
          </p:cNvSpPr>
          <p:nvPr/>
        </p:nvSpPr>
        <p:spPr bwMode="auto">
          <a:xfrm>
            <a:off x="3329617" y="1711428"/>
            <a:ext cx="5486400" cy="5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Present Value </a:t>
            </a:r>
            <a:r>
              <a:rPr lang="en-US" sz="20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of $100 to be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Received </a:t>
            </a:r>
            <a:r>
              <a:rPr lang="en-US" sz="2000" b="1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n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Years</a:t>
            </a:r>
          </a:p>
          <a:p>
            <a:pPr algn="ctr">
              <a:lnSpc>
                <a:spcPct val="80000"/>
              </a:lnSpc>
            </a:pPr>
            <a:r>
              <a:rPr lang="en-US" sz="20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in </a:t>
            </a:r>
            <a:r>
              <a:rPr lang="en-US" sz="20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Future </a:t>
            </a:r>
            <a:r>
              <a:rPr lang="en-US" sz="20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at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Interest Rates </a:t>
            </a:r>
            <a:r>
              <a:rPr lang="en-US" sz="200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r</a:t>
            </a:r>
            <a:endParaRPr lang="en-US" sz="200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Line 6"/>
          <p:cNvSpPr>
            <a:spLocks noChangeAspect="1" noChangeShapeType="1"/>
          </p:cNvSpPr>
          <p:nvPr/>
        </p:nvSpPr>
        <p:spPr bwMode="auto">
          <a:xfrm>
            <a:off x="4539292" y="2710441"/>
            <a:ext cx="38195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spect="1" noChangeArrowheads="1"/>
          </p:cNvSpPr>
          <p:nvPr/>
        </p:nvSpPr>
        <p:spPr bwMode="auto">
          <a:xfrm>
            <a:off x="3996367" y="2812073"/>
            <a:ext cx="1698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Rectangle 8"/>
          <p:cNvSpPr>
            <a:spLocks noChangeAspect="1" noChangeArrowheads="1"/>
          </p:cNvSpPr>
          <p:nvPr/>
        </p:nvSpPr>
        <p:spPr bwMode="auto">
          <a:xfrm>
            <a:off x="3977317" y="3420086"/>
            <a:ext cx="396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spect="1" noChangeArrowheads="1"/>
          </p:cNvSpPr>
          <p:nvPr/>
        </p:nvSpPr>
        <p:spPr bwMode="auto">
          <a:xfrm>
            <a:off x="3967792" y="3728061"/>
            <a:ext cx="393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4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spect="1" noChangeArrowheads="1"/>
          </p:cNvSpPr>
          <p:nvPr/>
        </p:nvSpPr>
        <p:spPr bwMode="auto">
          <a:xfrm>
            <a:off x="3863017" y="4334486"/>
            <a:ext cx="393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10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Rectangle 15"/>
          <p:cNvSpPr>
            <a:spLocks noChangeAspect="1" noChangeArrowheads="1"/>
          </p:cNvSpPr>
          <p:nvPr/>
        </p:nvSpPr>
        <p:spPr bwMode="auto">
          <a:xfrm>
            <a:off x="3863017" y="4658336"/>
            <a:ext cx="169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15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ectangle 16"/>
          <p:cNvSpPr>
            <a:spLocks noChangeAspect="1" noChangeArrowheads="1"/>
          </p:cNvSpPr>
          <p:nvPr/>
        </p:nvSpPr>
        <p:spPr bwMode="auto">
          <a:xfrm>
            <a:off x="3863017" y="5291748"/>
            <a:ext cx="396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30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Rectangle 17"/>
          <p:cNvSpPr>
            <a:spLocks noChangeAspect="1" noChangeArrowheads="1"/>
          </p:cNvSpPr>
          <p:nvPr/>
        </p:nvSpPr>
        <p:spPr bwMode="auto">
          <a:xfrm>
            <a:off x="3863017" y="5601311"/>
            <a:ext cx="393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50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8" name="Rectangle 18"/>
          <p:cNvSpPr>
            <a:spLocks noChangeAspect="1" noChangeArrowheads="1"/>
          </p:cNvSpPr>
          <p:nvPr/>
        </p:nvSpPr>
        <p:spPr bwMode="auto">
          <a:xfrm>
            <a:off x="3853492" y="4972661"/>
            <a:ext cx="1698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ectangle 20"/>
          <p:cNvSpPr>
            <a:spLocks noChangeAspect="1" noChangeArrowheads="1"/>
          </p:cNvSpPr>
          <p:nvPr/>
        </p:nvSpPr>
        <p:spPr bwMode="auto">
          <a:xfrm>
            <a:off x="3796342" y="2487779"/>
            <a:ext cx="4476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b="0" i="1">
                <a:solidFill>
                  <a:srgbClr val="000000"/>
                </a:solidFill>
                <a:latin typeface="+mj-lt"/>
                <a:cs typeface="Times New Roman" pitchFamily="18" charset="0"/>
              </a:rPr>
              <a:t>n</a:t>
            </a:r>
            <a:endParaRPr lang="en-US" b="0" i="1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Rectangle 37"/>
          <p:cNvSpPr>
            <a:spLocks noChangeAspect="1" noChangeArrowheads="1"/>
          </p:cNvSpPr>
          <p:nvPr/>
        </p:nvSpPr>
        <p:spPr bwMode="auto">
          <a:xfrm>
            <a:off x="3977317" y="3129573"/>
            <a:ext cx="4397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Rectangle 38"/>
          <p:cNvSpPr>
            <a:spLocks noChangeAspect="1" noChangeArrowheads="1"/>
          </p:cNvSpPr>
          <p:nvPr/>
        </p:nvSpPr>
        <p:spPr bwMode="auto">
          <a:xfrm>
            <a:off x="3967792" y="4037623"/>
            <a:ext cx="4572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5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Rectangle 39"/>
          <p:cNvSpPr>
            <a:spLocks noChangeAspect="1" noChangeArrowheads="1"/>
          </p:cNvSpPr>
          <p:nvPr/>
        </p:nvSpPr>
        <p:spPr bwMode="auto">
          <a:xfrm>
            <a:off x="4644067" y="2477746"/>
            <a:ext cx="860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2%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Rectangle 40"/>
          <p:cNvSpPr>
            <a:spLocks noChangeAspect="1" noChangeArrowheads="1"/>
          </p:cNvSpPr>
          <p:nvPr/>
        </p:nvSpPr>
        <p:spPr bwMode="auto">
          <a:xfrm>
            <a:off x="4647242" y="2805723"/>
            <a:ext cx="8350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$ 98.04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Rectangle 41"/>
          <p:cNvSpPr>
            <a:spLocks noChangeAspect="1" noChangeArrowheads="1"/>
          </p:cNvSpPr>
          <p:nvPr/>
        </p:nvSpPr>
        <p:spPr bwMode="auto">
          <a:xfrm>
            <a:off x="4666292" y="3123223"/>
            <a:ext cx="6492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$ 96.12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Rectangle 42"/>
          <p:cNvSpPr>
            <a:spLocks noChangeAspect="1" noChangeArrowheads="1"/>
          </p:cNvSpPr>
          <p:nvPr/>
        </p:nvSpPr>
        <p:spPr bwMode="auto">
          <a:xfrm>
            <a:off x="4666292" y="3413736"/>
            <a:ext cx="6842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$ 94.23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Rectangle 43"/>
          <p:cNvSpPr>
            <a:spLocks noChangeAspect="1" noChangeArrowheads="1"/>
          </p:cNvSpPr>
          <p:nvPr/>
        </p:nvSpPr>
        <p:spPr bwMode="auto">
          <a:xfrm>
            <a:off x="4666292" y="3721711"/>
            <a:ext cx="655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$ 92.39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7" name="Rectangle 46"/>
          <p:cNvSpPr>
            <a:spLocks noChangeAspect="1" noChangeArrowheads="1"/>
          </p:cNvSpPr>
          <p:nvPr/>
        </p:nvSpPr>
        <p:spPr bwMode="auto">
          <a:xfrm>
            <a:off x="5612442" y="2477746"/>
            <a:ext cx="860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6%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Rectangle 47"/>
          <p:cNvSpPr>
            <a:spLocks noChangeAspect="1" noChangeArrowheads="1"/>
          </p:cNvSpPr>
          <p:nvPr/>
        </p:nvSpPr>
        <p:spPr bwMode="auto">
          <a:xfrm>
            <a:off x="6549067" y="2477746"/>
            <a:ext cx="860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12%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9" name="Rectangle 48"/>
          <p:cNvSpPr>
            <a:spLocks noChangeAspect="1" noChangeArrowheads="1"/>
          </p:cNvSpPr>
          <p:nvPr/>
        </p:nvSpPr>
        <p:spPr bwMode="auto">
          <a:xfrm>
            <a:off x="7517442" y="2477746"/>
            <a:ext cx="860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20%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0" name="Rectangle 52"/>
          <p:cNvSpPr>
            <a:spLocks noChangeAspect="1" noChangeArrowheads="1"/>
          </p:cNvSpPr>
          <p:nvPr/>
        </p:nvSpPr>
        <p:spPr bwMode="auto">
          <a:xfrm>
            <a:off x="4656767" y="4344011"/>
            <a:ext cx="655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$ 82.03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1" name="Rectangle 53"/>
          <p:cNvSpPr>
            <a:spLocks noChangeAspect="1" noChangeArrowheads="1"/>
          </p:cNvSpPr>
          <p:nvPr/>
        </p:nvSpPr>
        <p:spPr bwMode="auto">
          <a:xfrm>
            <a:off x="4656767" y="4659923"/>
            <a:ext cx="646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$ 74.30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2" name="Rectangle 54"/>
          <p:cNvSpPr>
            <a:spLocks noChangeAspect="1" noChangeArrowheads="1"/>
          </p:cNvSpPr>
          <p:nvPr/>
        </p:nvSpPr>
        <p:spPr bwMode="auto">
          <a:xfrm>
            <a:off x="4656767" y="4969486"/>
            <a:ext cx="55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$ 67.30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3" name="Rectangle 55"/>
          <p:cNvSpPr>
            <a:spLocks noChangeAspect="1" noChangeArrowheads="1"/>
          </p:cNvSpPr>
          <p:nvPr/>
        </p:nvSpPr>
        <p:spPr bwMode="auto">
          <a:xfrm>
            <a:off x="4666660" y="5280636"/>
            <a:ext cx="6461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$ 55.21</a:t>
            </a:r>
            <a:endParaRPr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4" name="Rectangle 56"/>
          <p:cNvSpPr>
            <a:spLocks noChangeAspect="1" noChangeArrowheads="1"/>
          </p:cNvSpPr>
          <p:nvPr/>
        </p:nvSpPr>
        <p:spPr bwMode="auto">
          <a:xfrm>
            <a:off x="4669345" y="5590198"/>
            <a:ext cx="70375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$ 37.15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5" name="Rectangle 57"/>
          <p:cNvSpPr>
            <a:spLocks noChangeAspect="1" noChangeArrowheads="1"/>
          </p:cNvSpPr>
          <p:nvPr/>
        </p:nvSpPr>
        <p:spPr bwMode="auto">
          <a:xfrm>
            <a:off x="5634667" y="2805723"/>
            <a:ext cx="5635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$ 94.34 </a:t>
            </a:r>
            <a:endParaRPr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6" name="Rectangle 58"/>
          <p:cNvSpPr>
            <a:spLocks noChangeAspect="1" noChangeArrowheads="1"/>
          </p:cNvSpPr>
          <p:nvPr/>
        </p:nvSpPr>
        <p:spPr bwMode="auto">
          <a:xfrm>
            <a:off x="5644192" y="3123223"/>
            <a:ext cx="6492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$ 89.00</a:t>
            </a:r>
          </a:p>
        </p:txBody>
      </p:sp>
      <p:sp>
        <p:nvSpPr>
          <p:cNvPr id="37" name="Rectangle 59"/>
          <p:cNvSpPr>
            <a:spLocks noChangeAspect="1" noChangeArrowheads="1"/>
          </p:cNvSpPr>
          <p:nvPr/>
        </p:nvSpPr>
        <p:spPr bwMode="auto">
          <a:xfrm>
            <a:off x="5644192" y="3413736"/>
            <a:ext cx="6842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$ 83.96</a:t>
            </a:r>
          </a:p>
        </p:txBody>
      </p:sp>
      <p:sp>
        <p:nvSpPr>
          <p:cNvPr id="38" name="Rectangle 60"/>
          <p:cNvSpPr>
            <a:spLocks noChangeAspect="1" noChangeArrowheads="1"/>
          </p:cNvSpPr>
          <p:nvPr/>
        </p:nvSpPr>
        <p:spPr bwMode="auto">
          <a:xfrm>
            <a:off x="5663242" y="3721711"/>
            <a:ext cx="655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$ 79.21</a:t>
            </a:r>
          </a:p>
        </p:txBody>
      </p:sp>
      <p:sp>
        <p:nvSpPr>
          <p:cNvPr id="39" name="Rectangle 61"/>
          <p:cNvSpPr>
            <a:spLocks noChangeAspect="1" noChangeArrowheads="1"/>
          </p:cNvSpPr>
          <p:nvPr/>
        </p:nvSpPr>
        <p:spPr bwMode="auto">
          <a:xfrm>
            <a:off x="5644192" y="4031273"/>
            <a:ext cx="646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$ 74.73</a:t>
            </a:r>
          </a:p>
        </p:txBody>
      </p:sp>
      <p:sp>
        <p:nvSpPr>
          <p:cNvPr id="40" name="Rectangle 66"/>
          <p:cNvSpPr>
            <a:spLocks noChangeAspect="1" noChangeArrowheads="1"/>
          </p:cNvSpPr>
          <p:nvPr/>
        </p:nvSpPr>
        <p:spPr bwMode="auto">
          <a:xfrm>
            <a:off x="5634667" y="4344011"/>
            <a:ext cx="655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$ 55.84</a:t>
            </a:r>
          </a:p>
        </p:txBody>
      </p:sp>
      <p:sp>
        <p:nvSpPr>
          <p:cNvPr id="41" name="Rectangle 67"/>
          <p:cNvSpPr>
            <a:spLocks noChangeAspect="1" noChangeArrowheads="1"/>
          </p:cNvSpPr>
          <p:nvPr/>
        </p:nvSpPr>
        <p:spPr bwMode="auto">
          <a:xfrm>
            <a:off x="5644192" y="4659923"/>
            <a:ext cx="646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$ 41.73</a:t>
            </a:r>
          </a:p>
        </p:txBody>
      </p:sp>
      <p:sp>
        <p:nvSpPr>
          <p:cNvPr id="42" name="Rectangle 68"/>
          <p:cNvSpPr>
            <a:spLocks noChangeAspect="1" noChangeArrowheads="1"/>
          </p:cNvSpPr>
          <p:nvPr/>
        </p:nvSpPr>
        <p:spPr bwMode="auto">
          <a:xfrm>
            <a:off x="5644192" y="4969486"/>
            <a:ext cx="55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$ 31.18</a:t>
            </a:r>
          </a:p>
        </p:txBody>
      </p:sp>
      <p:sp>
        <p:nvSpPr>
          <p:cNvPr id="43" name="Rectangle 69"/>
          <p:cNvSpPr>
            <a:spLocks noChangeAspect="1" noChangeArrowheads="1"/>
          </p:cNvSpPr>
          <p:nvPr/>
        </p:nvSpPr>
        <p:spPr bwMode="auto">
          <a:xfrm>
            <a:off x="5658480" y="5280636"/>
            <a:ext cx="6461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$ 17.41</a:t>
            </a:r>
          </a:p>
        </p:txBody>
      </p:sp>
      <p:sp>
        <p:nvSpPr>
          <p:cNvPr id="44" name="Rectangle 70"/>
          <p:cNvSpPr>
            <a:spLocks noChangeAspect="1" noChangeArrowheads="1"/>
          </p:cNvSpPr>
          <p:nvPr/>
        </p:nvSpPr>
        <p:spPr bwMode="auto">
          <a:xfrm>
            <a:off x="5709280" y="5590198"/>
            <a:ext cx="86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$ 5.43</a:t>
            </a:r>
          </a:p>
        </p:txBody>
      </p:sp>
      <p:sp>
        <p:nvSpPr>
          <p:cNvPr id="45" name="Rectangle 71"/>
          <p:cNvSpPr>
            <a:spLocks noChangeAspect="1" noChangeArrowheads="1"/>
          </p:cNvSpPr>
          <p:nvPr/>
        </p:nvSpPr>
        <p:spPr bwMode="auto">
          <a:xfrm>
            <a:off x="6593517" y="2807311"/>
            <a:ext cx="563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$ 89.29 </a:t>
            </a:r>
          </a:p>
        </p:txBody>
      </p:sp>
      <p:sp>
        <p:nvSpPr>
          <p:cNvPr id="46" name="Rectangle 72"/>
          <p:cNvSpPr>
            <a:spLocks noChangeAspect="1" noChangeArrowheads="1"/>
          </p:cNvSpPr>
          <p:nvPr/>
        </p:nvSpPr>
        <p:spPr bwMode="auto">
          <a:xfrm>
            <a:off x="6603042" y="3135923"/>
            <a:ext cx="6492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$ 79.72</a:t>
            </a:r>
          </a:p>
        </p:txBody>
      </p:sp>
      <p:sp>
        <p:nvSpPr>
          <p:cNvPr id="47" name="Rectangle 73"/>
          <p:cNvSpPr>
            <a:spLocks noChangeAspect="1" noChangeArrowheads="1"/>
          </p:cNvSpPr>
          <p:nvPr/>
        </p:nvSpPr>
        <p:spPr bwMode="auto">
          <a:xfrm>
            <a:off x="6603042" y="3426436"/>
            <a:ext cx="6842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$ 71.18</a:t>
            </a:r>
          </a:p>
        </p:txBody>
      </p:sp>
      <p:sp>
        <p:nvSpPr>
          <p:cNvPr id="48" name="Rectangle 74"/>
          <p:cNvSpPr>
            <a:spLocks noChangeAspect="1" noChangeArrowheads="1"/>
          </p:cNvSpPr>
          <p:nvPr/>
        </p:nvSpPr>
        <p:spPr bwMode="auto">
          <a:xfrm>
            <a:off x="6603042" y="3734411"/>
            <a:ext cx="655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$ 63.55</a:t>
            </a:r>
          </a:p>
        </p:txBody>
      </p:sp>
      <p:sp>
        <p:nvSpPr>
          <p:cNvPr id="49" name="Rectangle 75"/>
          <p:cNvSpPr>
            <a:spLocks noChangeAspect="1" noChangeArrowheads="1"/>
          </p:cNvSpPr>
          <p:nvPr/>
        </p:nvSpPr>
        <p:spPr bwMode="auto">
          <a:xfrm>
            <a:off x="6583992" y="4043973"/>
            <a:ext cx="646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$ 56.74</a:t>
            </a:r>
          </a:p>
        </p:txBody>
      </p:sp>
      <p:sp>
        <p:nvSpPr>
          <p:cNvPr id="50" name="Rectangle 80"/>
          <p:cNvSpPr>
            <a:spLocks noChangeAspect="1" noChangeArrowheads="1"/>
          </p:cNvSpPr>
          <p:nvPr/>
        </p:nvSpPr>
        <p:spPr bwMode="auto">
          <a:xfrm>
            <a:off x="6603042" y="4356711"/>
            <a:ext cx="655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$ 32.20</a:t>
            </a:r>
          </a:p>
        </p:txBody>
      </p:sp>
      <p:sp>
        <p:nvSpPr>
          <p:cNvPr id="51" name="Rectangle 81"/>
          <p:cNvSpPr>
            <a:spLocks noChangeAspect="1" noChangeArrowheads="1"/>
          </p:cNvSpPr>
          <p:nvPr/>
        </p:nvSpPr>
        <p:spPr bwMode="auto">
          <a:xfrm>
            <a:off x="6603042" y="4653573"/>
            <a:ext cx="646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$ 18.27</a:t>
            </a:r>
          </a:p>
        </p:txBody>
      </p:sp>
      <p:sp>
        <p:nvSpPr>
          <p:cNvPr id="52" name="Rectangle 82"/>
          <p:cNvSpPr>
            <a:spLocks noChangeAspect="1" noChangeArrowheads="1"/>
          </p:cNvSpPr>
          <p:nvPr/>
        </p:nvSpPr>
        <p:spPr bwMode="auto">
          <a:xfrm>
            <a:off x="6603042" y="4972661"/>
            <a:ext cx="55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$ 10.37</a:t>
            </a:r>
          </a:p>
        </p:txBody>
      </p:sp>
      <p:sp>
        <p:nvSpPr>
          <p:cNvPr id="53" name="Rectangle 83"/>
          <p:cNvSpPr>
            <a:spLocks noChangeAspect="1" noChangeArrowheads="1"/>
          </p:cNvSpPr>
          <p:nvPr/>
        </p:nvSpPr>
        <p:spPr bwMode="auto">
          <a:xfrm>
            <a:off x="6658605" y="5293336"/>
            <a:ext cx="7334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$ 3.34</a:t>
            </a:r>
          </a:p>
        </p:txBody>
      </p:sp>
      <p:sp>
        <p:nvSpPr>
          <p:cNvPr id="54" name="Rectangle 84"/>
          <p:cNvSpPr>
            <a:spLocks noChangeAspect="1" noChangeArrowheads="1"/>
          </p:cNvSpPr>
          <p:nvPr/>
        </p:nvSpPr>
        <p:spPr bwMode="auto">
          <a:xfrm>
            <a:off x="6668130" y="5602898"/>
            <a:ext cx="635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$ 0.35</a:t>
            </a:r>
          </a:p>
        </p:txBody>
      </p:sp>
      <p:sp>
        <p:nvSpPr>
          <p:cNvPr id="55" name="Rectangle 85"/>
          <p:cNvSpPr>
            <a:spLocks noChangeAspect="1" noChangeArrowheads="1"/>
          </p:cNvSpPr>
          <p:nvPr/>
        </p:nvSpPr>
        <p:spPr bwMode="auto">
          <a:xfrm>
            <a:off x="7549192" y="2815248"/>
            <a:ext cx="5635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$ 83.33 </a:t>
            </a:r>
          </a:p>
        </p:txBody>
      </p:sp>
      <p:sp>
        <p:nvSpPr>
          <p:cNvPr id="56" name="Rectangle 86"/>
          <p:cNvSpPr>
            <a:spLocks noChangeAspect="1" noChangeArrowheads="1"/>
          </p:cNvSpPr>
          <p:nvPr/>
        </p:nvSpPr>
        <p:spPr bwMode="auto">
          <a:xfrm>
            <a:off x="7539667" y="3132748"/>
            <a:ext cx="6492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$ 69.44</a:t>
            </a:r>
          </a:p>
        </p:txBody>
      </p:sp>
      <p:sp>
        <p:nvSpPr>
          <p:cNvPr id="57" name="Rectangle 87"/>
          <p:cNvSpPr>
            <a:spLocks noChangeAspect="1" noChangeArrowheads="1"/>
          </p:cNvSpPr>
          <p:nvPr/>
        </p:nvSpPr>
        <p:spPr bwMode="auto">
          <a:xfrm>
            <a:off x="7549192" y="3423261"/>
            <a:ext cx="6842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$ 57.87</a:t>
            </a:r>
          </a:p>
        </p:txBody>
      </p:sp>
      <p:sp>
        <p:nvSpPr>
          <p:cNvPr id="58" name="Rectangle 88"/>
          <p:cNvSpPr>
            <a:spLocks noChangeAspect="1" noChangeArrowheads="1"/>
          </p:cNvSpPr>
          <p:nvPr/>
        </p:nvSpPr>
        <p:spPr bwMode="auto">
          <a:xfrm>
            <a:off x="7539667" y="3731236"/>
            <a:ext cx="655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$ 48.23</a:t>
            </a:r>
          </a:p>
        </p:txBody>
      </p:sp>
      <p:sp>
        <p:nvSpPr>
          <p:cNvPr id="59" name="Rectangle 89"/>
          <p:cNvSpPr>
            <a:spLocks noChangeAspect="1" noChangeArrowheads="1"/>
          </p:cNvSpPr>
          <p:nvPr/>
        </p:nvSpPr>
        <p:spPr bwMode="auto">
          <a:xfrm>
            <a:off x="7549192" y="4040798"/>
            <a:ext cx="6461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$ 40.19</a:t>
            </a:r>
          </a:p>
        </p:txBody>
      </p:sp>
      <p:sp>
        <p:nvSpPr>
          <p:cNvPr id="60" name="Rectangle 94"/>
          <p:cNvSpPr>
            <a:spLocks noChangeAspect="1" noChangeArrowheads="1"/>
          </p:cNvSpPr>
          <p:nvPr/>
        </p:nvSpPr>
        <p:spPr bwMode="auto">
          <a:xfrm>
            <a:off x="7549192" y="4353536"/>
            <a:ext cx="655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$ 16.15</a:t>
            </a:r>
          </a:p>
        </p:txBody>
      </p:sp>
      <p:sp>
        <p:nvSpPr>
          <p:cNvPr id="62" name="Rectangle 95"/>
          <p:cNvSpPr>
            <a:spLocks noChangeAspect="1" noChangeArrowheads="1"/>
          </p:cNvSpPr>
          <p:nvPr/>
        </p:nvSpPr>
        <p:spPr bwMode="auto">
          <a:xfrm>
            <a:off x="7617455" y="4669448"/>
            <a:ext cx="7270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$ 6.49</a:t>
            </a:r>
          </a:p>
        </p:txBody>
      </p:sp>
      <p:sp>
        <p:nvSpPr>
          <p:cNvPr id="63" name="Rectangle 96"/>
          <p:cNvSpPr>
            <a:spLocks noChangeAspect="1" noChangeArrowheads="1"/>
          </p:cNvSpPr>
          <p:nvPr/>
        </p:nvSpPr>
        <p:spPr bwMode="auto">
          <a:xfrm>
            <a:off x="7646030" y="4979011"/>
            <a:ext cx="6286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$ 2.61</a:t>
            </a:r>
          </a:p>
        </p:txBody>
      </p:sp>
      <p:sp>
        <p:nvSpPr>
          <p:cNvPr id="64" name="Rectangle 97"/>
          <p:cNvSpPr>
            <a:spLocks noChangeAspect="1" noChangeArrowheads="1"/>
          </p:cNvSpPr>
          <p:nvPr/>
        </p:nvSpPr>
        <p:spPr bwMode="auto">
          <a:xfrm>
            <a:off x="7622217" y="5290161"/>
            <a:ext cx="7270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$ 0.42</a:t>
            </a:r>
          </a:p>
        </p:txBody>
      </p:sp>
      <p:sp>
        <p:nvSpPr>
          <p:cNvPr id="65" name="Rectangle 98"/>
          <p:cNvSpPr>
            <a:spLocks noChangeAspect="1" noChangeArrowheads="1"/>
          </p:cNvSpPr>
          <p:nvPr/>
        </p:nvSpPr>
        <p:spPr bwMode="auto">
          <a:xfrm>
            <a:off x="7641267" y="5599723"/>
            <a:ext cx="7032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 $ 0.01</a:t>
            </a:r>
          </a:p>
        </p:txBody>
      </p:sp>
      <p:sp>
        <p:nvSpPr>
          <p:cNvPr id="66" name="Rectangle 103"/>
          <p:cNvSpPr>
            <a:spLocks noChangeAspect="1" noChangeArrowheads="1"/>
          </p:cNvSpPr>
          <p:nvPr/>
        </p:nvSpPr>
        <p:spPr bwMode="auto">
          <a:xfrm>
            <a:off x="4659942" y="4031273"/>
            <a:ext cx="736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latin typeface="+mj-lt"/>
                <a:cs typeface="Times New Roman" pitchFamily="18" charset="0"/>
              </a:rPr>
              <a:t>$ 90.57</a:t>
            </a:r>
          </a:p>
        </p:txBody>
      </p:sp>
      <p:sp>
        <p:nvSpPr>
          <p:cNvPr id="67" name="Line 108"/>
          <p:cNvSpPr>
            <a:spLocks noChangeAspect="1" noChangeShapeType="1"/>
          </p:cNvSpPr>
          <p:nvPr/>
        </p:nvSpPr>
        <p:spPr bwMode="auto">
          <a:xfrm>
            <a:off x="3863017" y="2711235"/>
            <a:ext cx="4381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9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8543"/>
            <a:ext cx="8820445" cy="469298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Why </a:t>
            </a:r>
            <a:r>
              <a:rPr lang="en-US" sz="2700" dirty="0">
                <a:solidFill>
                  <a:srgbClr val="32302A"/>
                </a:solidFill>
              </a:rPr>
              <a:t>are investors willing to pay interest to acquire loanable funds? Why are lenders willing to loan these funds</a:t>
            </a:r>
            <a:r>
              <a:rPr lang="en-US" sz="2700" dirty="0" smtClean="0">
                <a:solidFill>
                  <a:srgbClr val="32302A"/>
                </a:solidFill>
              </a:rPr>
              <a:t>?</a:t>
            </a:r>
          </a:p>
          <a:p>
            <a:pPr marL="341313" indent="-341313"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If </a:t>
            </a:r>
            <a:r>
              <a:rPr lang="en-US" sz="2700" dirty="0">
                <a:solidFill>
                  <a:srgbClr val="32302A"/>
                </a:solidFill>
              </a:rPr>
              <a:t>the current interest rate is 8%, what is the present value of three $1,000 payments to be received at the end of each of the next 3 years? Would the present value increase or decrease if the interest rate were higher, say 10%?</a:t>
            </a:r>
          </a:p>
          <a:p>
            <a:pPr marL="341313" indent="-341313">
              <a:buAutoNum type="arabicPeriod"/>
            </a:pPr>
            <a:r>
              <a:rPr lang="en-US" sz="2700" dirty="0" smtClean="0">
                <a:solidFill>
                  <a:srgbClr val="32302A"/>
                </a:solidFill>
              </a:rPr>
              <a:t>A </a:t>
            </a:r>
            <a:r>
              <a:rPr lang="en-US" sz="2700" dirty="0">
                <a:solidFill>
                  <a:srgbClr val="32302A"/>
                </a:solidFill>
              </a:rPr>
              <a:t>lender made the following statement to a borrower,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"</a:t>
            </a:r>
            <a:r>
              <a:rPr lang="en-US" sz="2700" i="1" dirty="0">
                <a:solidFill>
                  <a:srgbClr val="32302A"/>
                </a:solidFill>
              </a:rPr>
              <a:t>You are borrowing $1,000, which is to be repaid in 12 </a:t>
            </a:r>
            <a:r>
              <a:rPr lang="en-US" sz="2700" i="1" dirty="0" smtClean="0">
                <a:solidFill>
                  <a:srgbClr val="32302A"/>
                </a:solidFill>
              </a:rPr>
              <a:t/>
            </a:r>
            <a:br>
              <a:rPr lang="en-US" sz="2700" i="1" dirty="0" smtClean="0">
                <a:solidFill>
                  <a:srgbClr val="32302A"/>
                </a:solidFill>
              </a:rPr>
            </a:br>
            <a:r>
              <a:rPr lang="en-US" sz="2700" i="1" dirty="0" smtClean="0">
                <a:solidFill>
                  <a:srgbClr val="32302A"/>
                </a:solidFill>
              </a:rPr>
              <a:t> monthly installments </a:t>
            </a:r>
            <a:r>
              <a:rPr lang="en-US" sz="2700" i="1" dirty="0">
                <a:solidFill>
                  <a:srgbClr val="32302A"/>
                </a:solidFill>
              </a:rPr>
              <a:t>of $100 each. Your total interest </a:t>
            </a:r>
            <a:r>
              <a:rPr lang="en-US" sz="2700" i="1" dirty="0" smtClean="0">
                <a:solidFill>
                  <a:srgbClr val="32302A"/>
                </a:solidFill>
              </a:rPr>
              <a:t/>
            </a:r>
            <a:br>
              <a:rPr lang="en-US" sz="2700" i="1" dirty="0" smtClean="0">
                <a:solidFill>
                  <a:srgbClr val="32302A"/>
                </a:solidFill>
              </a:rPr>
            </a:br>
            <a:r>
              <a:rPr lang="en-US" sz="2700" i="1" dirty="0" smtClean="0">
                <a:solidFill>
                  <a:srgbClr val="32302A"/>
                </a:solidFill>
              </a:rPr>
              <a:t> charge </a:t>
            </a:r>
            <a:r>
              <a:rPr lang="en-US" sz="2700" i="1" dirty="0">
                <a:solidFill>
                  <a:srgbClr val="32302A"/>
                </a:solidFill>
              </a:rPr>
              <a:t>is $200, </a:t>
            </a:r>
            <a:r>
              <a:rPr lang="en-US" sz="2700" i="1" dirty="0" smtClean="0">
                <a:solidFill>
                  <a:srgbClr val="32302A"/>
                </a:solidFill>
              </a:rPr>
              <a:t>which </a:t>
            </a:r>
            <a:r>
              <a:rPr lang="en-US" sz="2700" i="1" dirty="0">
                <a:solidFill>
                  <a:srgbClr val="32302A"/>
                </a:solidFill>
              </a:rPr>
              <a:t>means your interest rate is 20</a:t>
            </a:r>
            <a:r>
              <a:rPr lang="en-US" sz="2700" i="1" dirty="0" smtClean="0">
                <a:solidFill>
                  <a:srgbClr val="32302A"/>
                </a:solidFill>
              </a:rPr>
              <a:t>%.</a:t>
            </a:r>
            <a:r>
              <a:rPr lang="en-US" sz="2700" dirty="0" smtClean="0">
                <a:solidFill>
                  <a:srgbClr val="32302A"/>
                </a:solidFill>
              </a:rPr>
              <a:t>" </a:t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– Is </a:t>
            </a:r>
            <a:r>
              <a:rPr lang="en-US" sz="2700" dirty="0">
                <a:solidFill>
                  <a:srgbClr val="32302A"/>
                </a:solidFill>
              </a:rPr>
              <a:t>the effective interest rate on the loan really 20</a:t>
            </a:r>
            <a:r>
              <a:rPr lang="en-US" sz="2700" dirty="0" smtClean="0">
                <a:solidFill>
                  <a:srgbClr val="32302A"/>
                </a:solidFill>
              </a:rPr>
              <a:t>%?</a:t>
            </a:r>
            <a:endParaRPr lang="en-US" sz="2700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8543"/>
            <a:ext cx="8820445" cy="2710995"/>
          </a:xfrm>
        </p:spPr>
        <p:txBody>
          <a:bodyPr/>
          <a:lstStyle/>
          <a:p>
            <a:pPr marL="347663" indent="-347663">
              <a:buNone/>
            </a:pPr>
            <a:r>
              <a:rPr lang="en-US" sz="2700" dirty="0">
                <a:solidFill>
                  <a:srgbClr val="32302A"/>
                </a:solidFill>
              </a:rPr>
              <a:t>4. The interest rate charged on outstanding credit card balances </a:t>
            </a:r>
            <a:r>
              <a:rPr lang="en-US" sz="2700" dirty="0" smtClean="0">
                <a:solidFill>
                  <a:srgbClr val="32302A"/>
                </a:solidFill>
              </a:rPr>
              <a:t>is </a:t>
            </a:r>
            <a:r>
              <a:rPr lang="en-US" sz="2700" dirty="0">
                <a:solidFill>
                  <a:srgbClr val="32302A"/>
                </a:solidFill>
              </a:rPr>
              <a:t>generally higher than the interest rate that banks charge customers with </a:t>
            </a:r>
            <a:r>
              <a:rPr lang="en-US" sz="2700" dirty="0" smtClean="0">
                <a:solidFill>
                  <a:srgbClr val="32302A"/>
                </a:solidFill>
              </a:rPr>
              <a:t>a </a:t>
            </a:r>
            <a:r>
              <a:rPr lang="en-US" sz="2700" dirty="0">
                <a:solidFill>
                  <a:srgbClr val="32302A"/>
                </a:solidFill>
              </a:rPr>
              <a:t>good credit rating. </a:t>
            </a:r>
            <a:r>
              <a:rPr lang="en-US" sz="2700" dirty="0" smtClean="0">
                <a:solidFill>
                  <a:srgbClr val="32302A"/>
                </a:solidFill>
              </a:rPr>
              <a:t>Why</a:t>
            </a:r>
            <a:r>
              <a:rPr lang="en-US" sz="2700" dirty="0">
                <a:solidFill>
                  <a:srgbClr val="32302A"/>
                </a:solidFill>
              </a:rPr>
              <a:t>?</a:t>
            </a:r>
            <a:br>
              <a:rPr lang="en-US" sz="2700" dirty="0">
                <a:solidFill>
                  <a:srgbClr val="32302A"/>
                </a:solidFill>
              </a:rPr>
            </a:br>
            <a:r>
              <a:rPr lang="en-US" sz="1000" dirty="0">
                <a:solidFill>
                  <a:srgbClr val="32302A"/>
                </a:solidFill>
              </a:rPr>
              <a:t/>
            </a:r>
            <a:br>
              <a:rPr lang="en-US" sz="1000" dirty="0">
                <a:solidFill>
                  <a:srgbClr val="32302A"/>
                </a:solidFill>
              </a:rPr>
            </a:br>
            <a:r>
              <a:rPr lang="en-US" sz="2700" dirty="0">
                <a:solidFill>
                  <a:srgbClr val="32302A"/>
                </a:solidFill>
              </a:rPr>
              <a:t>Should the government impose an interest </a:t>
            </a:r>
            <a:r>
              <a:rPr lang="en-US" sz="2700" dirty="0" smtClean="0">
                <a:solidFill>
                  <a:srgbClr val="32302A"/>
                </a:solidFill>
              </a:rPr>
              <a:t>rate </a:t>
            </a:r>
            <a:r>
              <a:rPr lang="en-US" sz="2700" dirty="0">
                <a:solidFill>
                  <a:srgbClr val="32302A"/>
                </a:solidFill>
              </a:rPr>
              <a:t>ceiling of, </a:t>
            </a:r>
            <a:r>
              <a:rPr lang="en-US" sz="2700" dirty="0" smtClean="0">
                <a:solidFill>
                  <a:srgbClr val="32302A"/>
                </a:solidFill>
              </a:rPr>
              <a:t/>
            </a:r>
            <a:br>
              <a:rPr lang="en-US" sz="2700" dirty="0" smtClean="0">
                <a:solidFill>
                  <a:srgbClr val="32302A"/>
                </a:solidFill>
              </a:rPr>
            </a:br>
            <a:r>
              <a:rPr lang="en-US" sz="2700" dirty="0" smtClean="0">
                <a:solidFill>
                  <a:srgbClr val="32302A"/>
                </a:solidFill>
              </a:rPr>
              <a:t>for </a:t>
            </a:r>
            <a:r>
              <a:rPr lang="en-US" sz="2700" dirty="0">
                <a:solidFill>
                  <a:srgbClr val="32302A"/>
                </a:solidFill>
              </a:rPr>
              <a:t>example, 10%? </a:t>
            </a:r>
            <a:r>
              <a:rPr lang="en-US" sz="2700" dirty="0" smtClean="0">
                <a:solidFill>
                  <a:srgbClr val="32302A"/>
                </a:solidFill>
              </a:rPr>
              <a:t>If </a:t>
            </a:r>
            <a:r>
              <a:rPr lang="en-US" sz="2700" dirty="0">
                <a:solidFill>
                  <a:srgbClr val="32302A"/>
                </a:solidFill>
              </a:rPr>
              <a:t>it did, who would be hurt and who would be helped? </a:t>
            </a:r>
            <a:r>
              <a:rPr lang="en-US" sz="2700" dirty="0" smtClean="0">
                <a:solidFill>
                  <a:srgbClr val="32302A"/>
                </a:solidFill>
              </a:rPr>
              <a:t>Discuss</a:t>
            </a:r>
            <a:r>
              <a:rPr lang="en-US" sz="2700" dirty="0">
                <a:solidFill>
                  <a:srgbClr val="32302A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4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615" y="583903"/>
            <a:ext cx="7772400" cy="947913"/>
          </a:xfrm>
        </p:spPr>
        <p:txBody>
          <a:bodyPr anchor="ctr"/>
          <a:lstStyle/>
          <a:p>
            <a:r>
              <a:rPr lang="en-US" dirty="0"/>
              <a:t>Why People Invest</a:t>
            </a:r>
          </a:p>
        </p:txBody>
      </p:sp>
    </p:spTree>
    <p:extLst>
      <p:ext uri="{BB962C8B-B14F-4D97-AF65-F5344CB8AC3E}">
        <p14:creationId xmlns:p14="http://schemas.microsoft.com/office/powerpoint/2010/main" val="11055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618" y="552639"/>
            <a:ext cx="7772400" cy="986990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Present Value, </a:t>
            </a:r>
            <a:br>
              <a:rPr lang="en-US" dirty="0"/>
            </a:br>
            <a:r>
              <a:rPr lang="en-US" dirty="0"/>
              <a:t>Profitability, and Investment</a:t>
            </a:r>
          </a:p>
        </p:txBody>
      </p:sp>
    </p:spTree>
    <p:extLst>
      <p:ext uri="{BB962C8B-B14F-4D97-AF65-F5344CB8AC3E}">
        <p14:creationId xmlns:p14="http://schemas.microsoft.com/office/powerpoint/2010/main" val="100739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8877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Discounted Present Value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26833" y="1152393"/>
            <a:ext cx="7651262" cy="264807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960121" y="2188395"/>
            <a:ext cx="716153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127" name="Text Box 10"/>
          <p:cNvSpPr txBox="1">
            <a:spLocks noChangeArrowheads="1"/>
          </p:cNvSpPr>
          <p:nvPr/>
        </p:nvSpPr>
        <p:spPr bwMode="auto">
          <a:xfrm>
            <a:off x="155554" y="3868542"/>
            <a:ext cx="8787278" cy="248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Suppose a truck rental firm is considering the purchase of a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$100,000 truck. Experience </a:t>
            </a:r>
            <a:r>
              <a:rPr lang="en-US" sz="2000" dirty="0">
                <a:latin typeface="+mj-lt"/>
                <a:cs typeface="Times New Roman" pitchFamily="18" charset="0"/>
              </a:rPr>
              <a:t>dictates that the firm can rent out the truck for net revenues of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$30,000 </a:t>
            </a:r>
            <a:r>
              <a:rPr lang="en-US" sz="2000" dirty="0">
                <a:latin typeface="+mj-lt"/>
                <a:cs typeface="Times New Roman" pitchFamily="18" charset="0"/>
              </a:rPr>
              <a:t>per year. The truck has an expected life of 4 years (it then has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$</a:t>
            </a:r>
            <a:r>
              <a:rPr lang="en-US" sz="2000" dirty="0">
                <a:latin typeface="+mj-lt"/>
                <a:cs typeface="Times New Roman" pitchFamily="18" charset="0"/>
              </a:rPr>
              <a:t>0 value).</a:t>
            </a:r>
          </a:p>
          <a:p>
            <a:pPr marL="115888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As the firm can borrow and lend the funds at an interest rate of 8 %, we discount the future expected income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at </a:t>
            </a:r>
            <a:r>
              <a:rPr lang="en-US" sz="2000" dirty="0">
                <a:latin typeface="+mj-lt"/>
                <a:cs typeface="Times New Roman" pitchFamily="18" charset="0"/>
              </a:rPr>
              <a:t>8%. How much is this 4 year stream of income worth today?</a:t>
            </a:r>
          </a:p>
          <a:p>
            <a:pPr marL="115888" indent="-115888">
              <a:lnSpc>
                <a:spcPct val="90000"/>
              </a:lnSpc>
              <a:spcBef>
                <a:spcPts val="50"/>
              </a:spcBef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+mj-lt"/>
                <a:cs typeface="Times New Roman" pitchFamily="18" charset="0"/>
              </a:rPr>
              <a:t>Because the present value of the future income stream is less than the cost of the endeavor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($99,360 </a:t>
            </a:r>
            <a:r>
              <a:rPr lang="en-US" sz="2000" dirty="0">
                <a:latin typeface="+mj-lt"/>
                <a:cs typeface="Times New Roman" pitchFamily="18" charset="0"/>
              </a:rPr>
              <a:t>&lt;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$100,000</a:t>
            </a:r>
            <a:r>
              <a:rPr lang="en-US" sz="2000" dirty="0">
                <a:latin typeface="+mj-lt"/>
                <a:cs typeface="Times New Roman" pitchFamily="18" charset="0"/>
              </a:rPr>
              <a:t>),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latin typeface="+mj-lt"/>
                <a:cs typeface="Times New Roman" pitchFamily="18" charset="0"/>
              </a:rPr>
              <a:t>project should not be undertaken.</a:t>
            </a:r>
          </a:p>
        </p:txBody>
      </p:sp>
      <p:sp>
        <p:nvSpPr>
          <p:cNvPr id="80" name="Rectangle 4"/>
          <p:cNvSpPr>
            <a:spLocks noChangeAspect="1" noChangeArrowheads="1"/>
          </p:cNvSpPr>
          <p:nvPr/>
        </p:nvSpPr>
        <p:spPr bwMode="auto">
          <a:xfrm>
            <a:off x="6381750" y="1783710"/>
            <a:ext cx="17399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Present value</a:t>
            </a:r>
            <a:b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of income stream</a:t>
            </a:r>
            <a:endParaRPr lang="en-US" sz="17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2" name="Rectangle 6"/>
          <p:cNvSpPr>
            <a:spLocks noChangeAspect="1" noChangeArrowheads="1"/>
          </p:cNvSpPr>
          <p:nvPr/>
        </p:nvSpPr>
        <p:spPr bwMode="auto">
          <a:xfrm>
            <a:off x="4505325" y="1764660"/>
            <a:ext cx="17526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Discounted value</a:t>
            </a:r>
            <a:b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700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(8% rate)</a:t>
            </a:r>
            <a:endParaRPr lang="en-US" sz="1700" b="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3" name="Rectangle 7"/>
          <p:cNvSpPr>
            <a:spLocks noChangeAspect="1" noChangeArrowheads="1"/>
          </p:cNvSpPr>
          <p:nvPr/>
        </p:nvSpPr>
        <p:spPr bwMode="auto">
          <a:xfrm>
            <a:off x="1543050" y="1766247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Expected future income</a:t>
            </a:r>
            <a:b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</a:br>
            <a:r>
              <a:rPr lang="en-US" sz="1700" b="0" i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(received at years-end)</a:t>
            </a:r>
            <a:endParaRPr lang="en-US" sz="1700" b="0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4" name="Rectangle 8"/>
          <p:cNvSpPr>
            <a:spLocks noChangeAspect="1" noChangeArrowheads="1"/>
          </p:cNvSpPr>
          <p:nvPr/>
        </p:nvSpPr>
        <p:spPr bwMode="auto">
          <a:xfrm>
            <a:off x="885825" y="1988497"/>
            <a:ext cx="762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70000"/>
              </a:lnSpc>
            </a:pPr>
            <a:r>
              <a:rPr lang="en-US" sz="1700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Year</a:t>
            </a:r>
            <a:endParaRPr lang="en-US" sz="17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5" name="Text Box 9"/>
          <p:cNvSpPr txBox="1">
            <a:spLocks noChangeArrowheads="1"/>
          </p:cNvSpPr>
          <p:nvPr/>
        </p:nvSpPr>
        <p:spPr bwMode="auto">
          <a:xfrm>
            <a:off x="1700784" y="1201796"/>
            <a:ext cx="5922264" cy="535531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0" lang="en-US" sz="2000" b="0" dirty="0">
                <a:latin typeface="+mj-lt"/>
                <a:cs typeface="Times New Roman" pitchFamily="18" charset="0"/>
              </a:rPr>
              <a:t>Discounted </a:t>
            </a:r>
            <a:r>
              <a:rPr kumimoji="0" lang="en-US" sz="2000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PV</a:t>
            </a:r>
            <a:r>
              <a:rPr kumimoji="0" lang="en-US" sz="2000" b="0" i="1" dirty="0">
                <a:latin typeface="+mj-lt"/>
                <a:cs typeface="Times New Roman" pitchFamily="18" charset="0"/>
              </a:rPr>
              <a:t> </a:t>
            </a:r>
            <a:r>
              <a:rPr kumimoji="0" lang="en-US" sz="2000" b="0" dirty="0">
                <a:latin typeface="+mj-lt"/>
                <a:cs typeface="Times New Roman" pitchFamily="18" charset="0"/>
              </a:rPr>
              <a:t>of $</a:t>
            </a:r>
            <a:r>
              <a:rPr kumimoji="0" lang="en-US" sz="2000" b="0" dirty="0" smtClean="0">
                <a:latin typeface="+mj-lt"/>
                <a:cs typeface="Times New Roman" pitchFamily="18" charset="0"/>
              </a:rPr>
              <a:t>100,000 </a:t>
            </a:r>
            <a:r>
              <a:rPr kumimoji="0" lang="en-US" sz="2000" b="0" dirty="0">
                <a:latin typeface="+mj-lt"/>
                <a:cs typeface="Times New Roman" pitchFamily="18" charset="0"/>
              </a:rPr>
              <a:t>Truck Rental for 4 Years</a:t>
            </a:r>
            <a:br>
              <a:rPr kumimoji="0" lang="en-US" sz="2000" b="0" dirty="0">
                <a:latin typeface="+mj-lt"/>
                <a:cs typeface="Times New Roman" pitchFamily="18" charset="0"/>
              </a:rPr>
            </a:br>
            <a:r>
              <a:rPr kumimoji="0" lang="en-US" sz="1600" b="0" i="1" dirty="0">
                <a:latin typeface="+mj-lt"/>
                <a:cs typeface="Times New Roman" pitchFamily="18" charset="0"/>
              </a:rPr>
              <a:t>(interest Rate = 8 Percent)</a:t>
            </a:r>
          </a:p>
        </p:txBody>
      </p:sp>
      <p:sp>
        <p:nvSpPr>
          <p:cNvPr id="86" name="Line 10"/>
          <p:cNvSpPr>
            <a:spLocks noChangeAspect="1" noChangeShapeType="1"/>
          </p:cNvSpPr>
          <p:nvPr/>
        </p:nvSpPr>
        <p:spPr bwMode="auto">
          <a:xfrm>
            <a:off x="6874636" y="3423915"/>
            <a:ext cx="89058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87" name="Rectangle 12"/>
          <p:cNvSpPr>
            <a:spLocks noChangeAspect="1" noChangeArrowheads="1"/>
          </p:cNvSpPr>
          <p:nvPr/>
        </p:nvSpPr>
        <p:spPr bwMode="auto">
          <a:xfrm>
            <a:off x="1228725" y="2243640"/>
            <a:ext cx="293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1</a:t>
            </a:r>
            <a:endParaRPr lang="en-US" sz="32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8" name="Rectangle 13"/>
          <p:cNvSpPr>
            <a:spLocks noChangeAspect="1" noChangeArrowheads="1"/>
          </p:cNvSpPr>
          <p:nvPr/>
        </p:nvSpPr>
        <p:spPr bwMode="auto">
          <a:xfrm>
            <a:off x="2464530" y="2234115"/>
            <a:ext cx="11731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</a:t>
            </a:r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30,000</a:t>
            </a:r>
            <a:endParaRPr lang="en-US" sz="3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9" name="Rectangle 14"/>
          <p:cNvSpPr>
            <a:spLocks noChangeAspect="1" noChangeArrowheads="1"/>
          </p:cNvSpPr>
          <p:nvPr/>
        </p:nvSpPr>
        <p:spPr bwMode="auto">
          <a:xfrm>
            <a:off x="5108820" y="2234115"/>
            <a:ext cx="914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0.926</a:t>
            </a:r>
            <a:endParaRPr lang="en-US" sz="32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0" name="Rectangle 15"/>
          <p:cNvSpPr>
            <a:spLocks noChangeAspect="1" noChangeArrowheads="1"/>
          </p:cNvSpPr>
          <p:nvPr/>
        </p:nvSpPr>
        <p:spPr bwMode="auto">
          <a:xfrm>
            <a:off x="6900740" y="2242053"/>
            <a:ext cx="1047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</a:t>
            </a:r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27,780</a:t>
            </a:r>
            <a:endParaRPr lang="en-US" sz="3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1" name="Rectangle 16"/>
          <p:cNvSpPr>
            <a:spLocks noChangeAspect="1" noChangeArrowheads="1"/>
          </p:cNvSpPr>
          <p:nvPr/>
        </p:nvSpPr>
        <p:spPr bwMode="auto">
          <a:xfrm>
            <a:off x="1228725" y="2524628"/>
            <a:ext cx="304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2</a:t>
            </a:r>
            <a:endParaRPr lang="en-US" sz="32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2" name="Rectangle 17"/>
          <p:cNvSpPr>
            <a:spLocks noChangeAspect="1" noChangeArrowheads="1"/>
          </p:cNvSpPr>
          <p:nvPr/>
        </p:nvSpPr>
        <p:spPr bwMode="auto">
          <a:xfrm>
            <a:off x="1228725" y="2807203"/>
            <a:ext cx="152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3</a:t>
            </a:r>
            <a:endParaRPr lang="en-US" sz="32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3" name="Rectangle 18"/>
          <p:cNvSpPr>
            <a:spLocks noChangeAspect="1" noChangeArrowheads="1"/>
          </p:cNvSpPr>
          <p:nvPr/>
        </p:nvSpPr>
        <p:spPr bwMode="auto">
          <a:xfrm>
            <a:off x="1228725" y="3089778"/>
            <a:ext cx="2286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4</a:t>
            </a:r>
            <a:endParaRPr lang="en-US" sz="32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4" name="Rectangle 19"/>
          <p:cNvSpPr>
            <a:spLocks noChangeAspect="1" noChangeArrowheads="1"/>
          </p:cNvSpPr>
          <p:nvPr/>
        </p:nvSpPr>
        <p:spPr bwMode="auto">
          <a:xfrm>
            <a:off x="2466118" y="2518278"/>
            <a:ext cx="965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</a:t>
            </a:r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30,000</a:t>
            </a:r>
            <a:endParaRPr lang="en-US" sz="3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5" name="Rectangle 20"/>
          <p:cNvSpPr>
            <a:spLocks noChangeAspect="1" noChangeArrowheads="1"/>
          </p:cNvSpPr>
          <p:nvPr/>
        </p:nvSpPr>
        <p:spPr bwMode="auto">
          <a:xfrm>
            <a:off x="2466118" y="2800853"/>
            <a:ext cx="10175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</a:t>
            </a:r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30,000</a:t>
            </a:r>
            <a:endParaRPr lang="en-US" sz="3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6" name="Rectangle 21"/>
          <p:cNvSpPr>
            <a:spLocks noChangeAspect="1" noChangeArrowheads="1"/>
          </p:cNvSpPr>
          <p:nvPr/>
        </p:nvSpPr>
        <p:spPr bwMode="auto">
          <a:xfrm>
            <a:off x="2466118" y="3105653"/>
            <a:ext cx="9763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</a:t>
            </a:r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30,000</a:t>
            </a:r>
            <a:endParaRPr lang="en-US" sz="3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7" name="Rectangle 22"/>
          <p:cNvSpPr>
            <a:spLocks noChangeAspect="1" noChangeArrowheads="1"/>
          </p:cNvSpPr>
          <p:nvPr/>
        </p:nvSpPr>
        <p:spPr bwMode="auto">
          <a:xfrm>
            <a:off x="5123108" y="2518278"/>
            <a:ext cx="7524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0.857</a:t>
            </a:r>
            <a:endParaRPr lang="en-US" sz="32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8" name="Rectangle 23"/>
          <p:cNvSpPr>
            <a:spLocks noChangeAspect="1" noChangeArrowheads="1"/>
          </p:cNvSpPr>
          <p:nvPr/>
        </p:nvSpPr>
        <p:spPr bwMode="auto">
          <a:xfrm>
            <a:off x="5123108" y="2810378"/>
            <a:ext cx="7604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0.794</a:t>
            </a:r>
            <a:endParaRPr lang="en-US" sz="32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9" name="Rectangle 24"/>
          <p:cNvSpPr>
            <a:spLocks noChangeAspect="1" noChangeArrowheads="1"/>
          </p:cNvSpPr>
          <p:nvPr/>
        </p:nvSpPr>
        <p:spPr bwMode="auto">
          <a:xfrm>
            <a:off x="5134220" y="3105653"/>
            <a:ext cx="6794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>
                <a:solidFill>
                  <a:srgbClr val="000000"/>
                </a:solidFill>
                <a:latin typeface="+mj-lt"/>
                <a:cs typeface="Times New Roman" pitchFamily="18" charset="0"/>
              </a:rPr>
              <a:t>0.735</a:t>
            </a:r>
            <a:endParaRPr lang="en-US" sz="32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0" name="Rectangle 25"/>
          <p:cNvSpPr>
            <a:spLocks noChangeAspect="1" noChangeArrowheads="1"/>
          </p:cNvSpPr>
          <p:nvPr/>
        </p:nvSpPr>
        <p:spPr bwMode="auto">
          <a:xfrm>
            <a:off x="6907213" y="2508753"/>
            <a:ext cx="8763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</a:t>
            </a:r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25,710</a:t>
            </a:r>
            <a:endParaRPr lang="en-US" sz="3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1" name="Rectangle 26"/>
          <p:cNvSpPr>
            <a:spLocks noChangeAspect="1" noChangeArrowheads="1"/>
          </p:cNvSpPr>
          <p:nvPr/>
        </p:nvSpPr>
        <p:spPr bwMode="auto">
          <a:xfrm>
            <a:off x="6849700" y="2810378"/>
            <a:ext cx="8715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/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$ 23,820</a:t>
            </a:r>
            <a:endParaRPr lang="en-US" sz="3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2" name="Rectangle 27"/>
          <p:cNvSpPr>
            <a:spLocks noChangeAspect="1" noChangeArrowheads="1"/>
          </p:cNvSpPr>
          <p:nvPr/>
        </p:nvSpPr>
        <p:spPr bwMode="auto">
          <a:xfrm>
            <a:off x="6683998" y="3105653"/>
            <a:ext cx="10382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/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</a:t>
            </a:r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22,050</a:t>
            </a:r>
            <a:endParaRPr lang="en-US" sz="3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3" name="Rectangle 28"/>
          <p:cNvSpPr>
            <a:spLocks noChangeAspect="1" noChangeArrowheads="1"/>
          </p:cNvSpPr>
          <p:nvPr/>
        </p:nvSpPr>
        <p:spPr bwMode="auto">
          <a:xfrm>
            <a:off x="6905625" y="3446457"/>
            <a:ext cx="10382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$ </a:t>
            </a:r>
            <a:r>
              <a:rPr lang="en-US" b="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99,360</a:t>
            </a:r>
            <a:endParaRPr lang="en-US" sz="3200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2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100805"/>
            <a:ext cx="8904855" cy="97772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Expected Future Earnings </a:t>
            </a:r>
          </a:p>
          <a:p>
            <a:pPr>
              <a:lnSpc>
                <a:spcPts val="35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and Asset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341"/>
            <a:ext cx="8883750" cy="2480760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The current value of an asset is determined </a:t>
            </a:r>
            <a:r>
              <a:rPr lang="en-US" dirty="0" smtClean="0">
                <a:solidFill>
                  <a:schemeClr val="tx1"/>
                </a:solidFill>
              </a:rPr>
              <a:t>by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present </a:t>
            </a:r>
            <a:r>
              <a:rPr lang="en-US" dirty="0">
                <a:solidFill>
                  <a:schemeClr val="tx1"/>
                </a:solidFill>
              </a:rPr>
              <a:t>value of its expected future net earnings.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An increase </a:t>
            </a:r>
            <a:r>
              <a:rPr lang="en-US" i="1" dirty="0">
                <a:solidFill>
                  <a:schemeClr val="tx1"/>
                </a:solidFill>
              </a:rPr>
              <a:t>(decline)</a:t>
            </a:r>
            <a:r>
              <a:rPr lang="en-US" dirty="0">
                <a:solidFill>
                  <a:schemeClr val="tx1"/>
                </a:solidFill>
              </a:rPr>
              <a:t> in the expected future earnings derived from an asset will increase </a:t>
            </a:r>
            <a:r>
              <a:rPr lang="en-US" i="1" dirty="0">
                <a:solidFill>
                  <a:schemeClr val="tx1"/>
                </a:solidFill>
              </a:rPr>
              <a:t>(reduce)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market </a:t>
            </a:r>
            <a:r>
              <a:rPr lang="en-US" dirty="0">
                <a:solidFill>
                  <a:schemeClr val="tx1"/>
                </a:solidFill>
              </a:rPr>
              <a:t>value of that asset. </a:t>
            </a:r>
          </a:p>
        </p:txBody>
      </p:sp>
    </p:spTree>
    <p:extLst>
      <p:ext uri="{BB962C8B-B14F-4D97-AF65-F5344CB8AC3E}">
        <p14:creationId xmlns:p14="http://schemas.microsoft.com/office/powerpoint/2010/main" val="10096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092" y="575571"/>
            <a:ext cx="7772400" cy="861944"/>
          </a:xfrm>
        </p:spPr>
        <p:txBody>
          <a:bodyPr anchor="ctr"/>
          <a:lstStyle/>
          <a:p>
            <a:r>
              <a:rPr lang="en-US" dirty="0"/>
              <a:t>Investing in Human Capital</a:t>
            </a:r>
          </a:p>
        </p:txBody>
      </p:sp>
    </p:spTree>
    <p:extLst>
      <p:ext uri="{BB962C8B-B14F-4D97-AF65-F5344CB8AC3E}">
        <p14:creationId xmlns:p14="http://schemas.microsoft.com/office/powerpoint/2010/main" val="12810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72384" y="1985079"/>
            <a:ext cx="5364742" cy="352473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63969" y="1609465"/>
            <a:ext cx="3658941" cy="18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Consider </a:t>
            </a:r>
            <a:r>
              <a:rPr lang="en-US" sz="2000" dirty="0">
                <a:latin typeface="+mj-lt"/>
                <a:cs typeface="Times New Roman" pitchFamily="18" charset="0"/>
              </a:rPr>
              <a:t>the human-capital investment decision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facing Juanita</a:t>
            </a:r>
            <a:r>
              <a:rPr lang="en-US" sz="2000" dirty="0">
                <a:latin typeface="+mj-lt"/>
                <a:cs typeface="Times New Roman" pitchFamily="18" charset="0"/>
              </a:rPr>
              <a:t>, an 18-year old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who </a:t>
            </a:r>
            <a:br>
              <a:rPr lang="en-US" sz="2000" dirty="0" smtClean="0"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just </a:t>
            </a:r>
            <a:r>
              <a:rPr lang="en-US" sz="2000" dirty="0">
                <a:latin typeface="+mj-lt"/>
                <a:cs typeface="Times New Roman" pitchFamily="18" charset="0"/>
              </a:rPr>
              <a:t>finished high-school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We </a:t>
            </a:r>
            <a:r>
              <a:rPr lang="en-US" sz="2000" dirty="0">
                <a:latin typeface="+mj-lt"/>
                <a:cs typeface="Times New Roman" pitchFamily="18" charset="0"/>
              </a:rPr>
              <a:t>have graphed Juanita’s expected earnings both with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…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Investing in Human Capital</a:t>
            </a:r>
          </a:p>
        </p:txBody>
      </p:sp>
      <p:sp>
        <p:nvSpPr>
          <p:cNvPr id="28" name="Rectangle 3"/>
          <p:cNvSpPr>
            <a:spLocks noChangeAspect="1" noChangeArrowheads="1"/>
          </p:cNvSpPr>
          <p:nvPr/>
        </p:nvSpPr>
        <p:spPr bwMode="auto">
          <a:xfrm>
            <a:off x="3649504" y="1858923"/>
            <a:ext cx="6575425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spect="1" noChangeArrowheads="1"/>
          </p:cNvSpPr>
          <p:nvPr/>
        </p:nvSpPr>
        <p:spPr bwMode="auto">
          <a:xfrm>
            <a:off x="3649504" y="1858923"/>
            <a:ext cx="6575425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2529" y="3388176"/>
            <a:ext cx="676656" cy="877824"/>
            <a:chOff x="4215384" y="2825496"/>
            <a:chExt cx="676656" cy="877824"/>
          </a:xfrm>
        </p:grpSpPr>
        <p:sp>
          <p:nvSpPr>
            <p:cNvPr id="9" name="Freeform 8"/>
            <p:cNvSpPr/>
            <p:nvPr/>
          </p:nvSpPr>
          <p:spPr>
            <a:xfrm>
              <a:off x="4215384" y="2825496"/>
              <a:ext cx="676656" cy="877824"/>
            </a:xfrm>
            <a:custGeom>
              <a:avLst/>
              <a:gdLst>
                <a:gd name="connsiteX0" fmla="*/ 9144 w 676656"/>
                <a:gd name="connsiteY0" fmla="*/ 859536 h 877824"/>
                <a:gd name="connsiteX1" fmla="*/ 457200 w 676656"/>
                <a:gd name="connsiteY1" fmla="*/ 877824 h 877824"/>
                <a:gd name="connsiteX2" fmla="*/ 438912 w 676656"/>
                <a:gd name="connsiteY2" fmla="*/ 283464 h 877824"/>
                <a:gd name="connsiteX3" fmla="*/ 676656 w 676656"/>
                <a:gd name="connsiteY3" fmla="*/ 0 h 877824"/>
                <a:gd name="connsiteX4" fmla="*/ 420624 w 676656"/>
                <a:gd name="connsiteY4" fmla="*/ 45720 h 877824"/>
                <a:gd name="connsiteX5" fmla="*/ 137160 w 676656"/>
                <a:gd name="connsiteY5" fmla="*/ 228600 h 877824"/>
                <a:gd name="connsiteX6" fmla="*/ 0 w 676656"/>
                <a:gd name="connsiteY6" fmla="*/ 402336 h 877824"/>
                <a:gd name="connsiteX7" fmla="*/ 9144 w 676656"/>
                <a:gd name="connsiteY7" fmla="*/ 859536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656" h="877824">
                  <a:moveTo>
                    <a:pt x="9144" y="859536"/>
                  </a:moveTo>
                  <a:lnTo>
                    <a:pt x="457200" y="877824"/>
                  </a:lnTo>
                  <a:lnTo>
                    <a:pt x="438912" y="283464"/>
                  </a:lnTo>
                  <a:lnTo>
                    <a:pt x="676656" y="0"/>
                  </a:lnTo>
                  <a:lnTo>
                    <a:pt x="420624" y="45720"/>
                  </a:lnTo>
                  <a:lnTo>
                    <a:pt x="137160" y="228600"/>
                  </a:lnTo>
                  <a:lnTo>
                    <a:pt x="0" y="402336"/>
                  </a:lnTo>
                  <a:lnTo>
                    <a:pt x="9144" y="859536"/>
                  </a:lnTo>
                  <a:close/>
                </a:path>
              </a:pathLst>
            </a:custGeom>
            <a:solidFill>
              <a:srgbClr val="F7CEB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58" name="Text Box 9"/>
            <p:cNvSpPr txBox="1">
              <a:spLocks noChangeArrowheads="1"/>
            </p:cNvSpPr>
            <p:nvPr/>
          </p:nvSpPr>
          <p:spPr bwMode="auto">
            <a:xfrm>
              <a:off x="4219971" y="3255375"/>
              <a:ext cx="407484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2000" b="1" i="1" dirty="0">
                  <a:latin typeface="+mj-lt"/>
                  <a:cs typeface="Times New Roman" pitchFamily="18" charset="0"/>
                </a:rPr>
                <a:t>C</a:t>
              </a:r>
              <a:r>
                <a:rPr kumimoji="0" lang="en-US" sz="2000" b="1" i="1" baseline="-25000" dirty="0">
                  <a:latin typeface="+mj-lt"/>
                  <a:cs typeface="Times New Roman" pitchFamily="18" charset="0"/>
                </a:rPr>
                <a:t>o</a:t>
              </a:r>
              <a:endParaRPr kumimoji="0" lang="en-US" b="1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62" name="Group 53"/>
          <p:cNvGrpSpPr>
            <a:grpSpLocks/>
          </p:cNvGrpSpPr>
          <p:nvPr/>
        </p:nvGrpSpPr>
        <p:grpSpPr bwMode="auto">
          <a:xfrm>
            <a:off x="4064067" y="4258954"/>
            <a:ext cx="479805" cy="511175"/>
            <a:chOff x="1245" y="1631"/>
            <a:chExt cx="609" cy="322"/>
          </a:xfrm>
        </p:grpSpPr>
        <p:sp>
          <p:nvSpPr>
            <p:cNvPr id="64" name="Rectangle 41"/>
            <p:cNvSpPr>
              <a:spLocks noChangeArrowheads="1"/>
            </p:cNvSpPr>
            <p:nvPr/>
          </p:nvSpPr>
          <p:spPr bwMode="auto">
            <a:xfrm>
              <a:off x="1245" y="1631"/>
              <a:ext cx="609" cy="322"/>
            </a:xfrm>
            <a:prstGeom prst="rect">
              <a:avLst/>
            </a:prstGeom>
            <a:solidFill>
              <a:srgbClr val="FFCBFF"/>
            </a:solidFill>
            <a:ln w="6350" cap="rnd">
              <a:solidFill>
                <a:schemeClr val="tx1"/>
              </a:solidFill>
              <a:prstDash val="solid"/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Text Box 6"/>
            <p:cNvSpPr txBox="1">
              <a:spLocks noChangeArrowheads="1"/>
            </p:cNvSpPr>
            <p:nvPr/>
          </p:nvSpPr>
          <p:spPr bwMode="auto">
            <a:xfrm>
              <a:off x="1254" y="1713"/>
              <a:ext cx="517" cy="194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2000" b="1" i="1" dirty="0">
                  <a:latin typeface="+mj-lt"/>
                  <a:cs typeface="Times New Roman" pitchFamily="18" charset="0"/>
                </a:rPr>
                <a:t>C</a:t>
              </a:r>
              <a:r>
                <a:rPr kumimoji="0" lang="en-US" sz="2000" b="1" i="1" baseline="-25000" dirty="0">
                  <a:latin typeface="+mj-lt"/>
                  <a:cs typeface="Times New Roman" pitchFamily="18" charset="0"/>
                </a:rPr>
                <a:t>d</a:t>
              </a:r>
              <a:endParaRPr kumimoji="0" lang="en-US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6" name="Line 11"/>
          <p:cNvSpPr>
            <a:spLocks noChangeAspect="1" noChangeShapeType="1"/>
          </p:cNvSpPr>
          <p:nvPr/>
        </p:nvSpPr>
        <p:spPr bwMode="auto">
          <a:xfrm>
            <a:off x="4064065" y="3279464"/>
            <a:ext cx="1587" cy="180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69" name="Line 12"/>
          <p:cNvSpPr>
            <a:spLocks noChangeAspect="1" noChangeShapeType="1"/>
          </p:cNvSpPr>
          <p:nvPr/>
        </p:nvSpPr>
        <p:spPr bwMode="auto">
          <a:xfrm>
            <a:off x="4077972" y="5079689"/>
            <a:ext cx="43251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70" name="Line 13"/>
          <p:cNvSpPr>
            <a:spLocks noChangeAspect="1" noChangeShapeType="1"/>
          </p:cNvSpPr>
          <p:nvPr/>
        </p:nvSpPr>
        <p:spPr bwMode="auto">
          <a:xfrm>
            <a:off x="4073210" y="4257364"/>
            <a:ext cx="444731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71" name="Text Box 14"/>
          <p:cNvSpPr txBox="1">
            <a:spLocks noChangeArrowheads="1"/>
          </p:cNvSpPr>
          <p:nvPr/>
        </p:nvSpPr>
        <p:spPr bwMode="auto">
          <a:xfrm>
            <a:off x="8363881" y="4968247"/>
            <a:ext cx="540211" cy="2862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b="0">
                <a:latin typeface="+mj-lt"/>
                <a:cs typeface="Times New Roman" pitchFamily="18" charset="0"/>
              </a:rPr>
              <a:t>Age</a:t>
            </a:r>
            <a:endParaRPr kumimoji="0"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Text Box 15"/>
          <p:cNvSpPr txBox="1">
            <a:spLocks noChangeArrowheads="1"/>
          </p:cNvSpPr>
          <p:nvPr/>
        </p:nvSpPr>
        <p:spPr bwMode="auto">
          <a:xfrm>
            <a:off x="3595371" y="2530164"/>
            <a:ext cx="986167" cy="75713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800" b="0">
                <a:latin typeface="+mj-lt"/>
                <a:cs typeface="Times New Roman" pitchFamily="18" charset="0"/>
              </a:rPr>
              <a:t>Annual </a:t>
            </a:r>
            <a:br>
              <a:rPr kumimoji="0" lang="en-US" sz="1800" b="0">
                <a:latin typeface="+mj-lt"/>
                <a:cs typeface="Times New Roman" pitchFamily="18" charset="0"/>
              </a:rPr>
            </a:br>
            <a:r>
              <a:rPr kumimoji="0" lang="en-US" sz="1800" b="0">
                <a:latin typeface="+mj-lt"/>
                <a:cs typeface="Times New Roman" pitchFamily="18" charset="0"/>
              </a:rPr>
              <a:t>earnings</a:t>
            </a:r>
            <a:br>
              <a:rPr kumimoji="0" lang="en-US" sz="1800" b="0">
                <a:latin typeface="+mj-lt"/>
                <a:cs typeface="Times New Roman" pitchFamily="18" charset="0"/>
              </a:rPr>
            </a:br>
            <a:r>
              <a:rPr kumimoji="0" lang="en-US" sz="1800" b="0">
                <a:latin typeface="+mj-lt"/>
                <a:cs typeface="Times New Roman" pitchFamily="18" charset="0"/>
              </a:rPr>
              <a:t>or costs</a:t>
            </a:r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3" name="Text Box 16"/>
          <p:cNvSpPr txBox="1">
            <a:spLocks noChangeArrowheads="1"/>
          </p:cNvSpPr>
          <p:nvPr/>
        </p:nvSpPr>
        <p:spPr bwMode="auto">
          <a:xfrm>
            <a:off x="4325558" y="5154302"/>
            <a:ext cx="415498" cy="2918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b="0" dirty="0">
                <a:latin typeface="+mj-lt"/>
                <a:cs typeface="Times New Roman" pitchFamily="18" charset="0"/>
              </a:rPr>
              <a:t>22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4" name="Text Box 17"/>
          <p:cNvSpPr txBox="1">
            <a:spLocks noChangeArrowheads="1"/>
          </p:cNvSpPr>
          <p:nvPr/>
        </p:nvSpPr>
        <p:spPr bwMode="auto">
          <a:xfrm>
            <a:off x="3618104" y="4114108"/>
            <a:ext cx="473206" cy="2918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b="0">
                <a:latin typeface="+mj-lt"/>
                <a:cs typeface="Times New Roman" pitchFamily="18" charset="0"/>
              </a:rPr>
              <a:t>$ 0</a:t>
            </a:r>
            <a:endParaRPr kumimoji="0"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3875089" y="5154302"/>
            <a:ext cx="415498" cy="2918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b="0" dirty="0">
                <a:latin typeface="+mj-lt"/>
                <a:cs typeface="Times New Roman" pitchFamily="18" charset="0"/>
              </a:rPr>
              <a:t>18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8109332" y="5154302"/>
            <a:ext cx="415498" cy="2918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b="0" dirty="0">
                <a:latin typeface="+mj-lt"/>
                <a:cs typeface="Times New Roman" pitchFamily="18" charset="0"/>
              </a:rPr>
              <a:t>65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7" name="Line 24"/>
          <p:cNvSpPr>
            <a:spLocks noChangeShapeType="1"/>
          </p:cNvSpPr>
          <p:nvPr/>
        </p:nvSpPr>
        <p:spPr bwMode="auto">
          <a:xfrm>
            <a:off x="4536314" y="3716090"/>
            <a:ext cx="0" cy="135255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78" name="Group 52"/>
          <p:cNvGrpSpPr>
            <a:grpSpLocks/>
          </p:cNvGrpSpPr>
          <p:nvPr/>
        </p:nvGrpSpPr>
        <p:grpSpPr bwMode="auto">
          <a:xfrm>
            <a:off x="4073209" y="3255651"/>
            <a:ext cx="4818019" cy="546100"/>
            <a:chOff x="1245" y="999"/>
            <a:chExt cx="4016" cy="344"/>
          </a:xfrm>
        </p:grpSpPr>
        <p:sp>
          <p:nvSpPr>
            <p:cNvPr id="79" name="Text Box 30"/>
            <p:cNvSpPr txBox="1">
              <a:spLocks noChangeArrowheads="1"/>
            </p:cNvSpPr>
            <p:nvPr/>
          </p:nvSpPr>
          <p:spPr bwMode="auto">
            <a:xfrm>
              <a:off x="4241" y="1033"/>
              <a:ext cx="1020" cy="289"/>
            </a:xfrm>
            <a:prstGeom prst="rect">
              <a:avLst/>
            </a:prstGeom>
            <a:noFill/>
            <a:ln w="571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700" b="0" i="1" dirty="0">
                  <a:latin typeface="+mj-lt"/>
                  <a:cs typeface="Times New Roman" pitchFamily="18" charset="0"/>
                </a:rPr>
                <a:t>Earnings</a:t>
              </a:r>
              <a:br>
                <a:rPr kumimoji="0" lang="en-US" sz="1700" b="0" i="1" dirty="0">
                  <a:latin typeface="+mj-lt"/>
                  <a:cs typeface="Times New Roman" pitchFamily="18" charset="0"/>
                </a:rPr>
              </a:br>
              <a:r>
                <a:rPr kumimoji="0" lang="en-US" sz="1700" b="0" i="1" dirty="0">
                  <a:latin typeface="+mj-lt"/>
                  <a:cs typeface="Times New Roman" pitchFamily="18" charset="0"/>
                </a:rPr>
                <a:t>w/o college</a:t>
              </a:r>
            </a:p>
          </p:txBody>
        </p:sp>
        <p:sp>
          <p:nvSpPr>
            <p:cNvPr id="80" name="Freeform 29"/>
            <p:cNvSpPr>
              <a:spLocks/>
            </p:cNvSpPr>
            <p:nvPr/>
          </p:nvSpPr>
          <p:spPr bwMode="auto">
            <a:xfrm>
              <a:off x="1245" y="999"/>
              <a:ext cx="3729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192" y="200"/>
                </a:cxn>
                <a:cxn ang="0">
                  <a:pos x="432" y="104"/>
                </a:cxn>
                <a:cxn ang="0">
                  <a:pos x="1008" y="56"/>
                </a:cxn>
                <a:cxn ang="0">
                  <a:pos x="2640" y="8"/>
                </a:cxn>
                <a:cxn ang="0">
                  <a:pos x="3936" y="8"/>
                </a:cxn>
              </a:cxnLst>
              <a:rect l="0" t="0" r="r" b="b"/>
              <a:pathLst>
                <a:path w="3936" h="344">
                  <a:moveTo>
                    <a:pt x="0" y="344"/>
                  </a:moveTo>
                  <a:cubicBezTo>
                    <a:pt x="60" y="292"/>
                    <a:pt x="120" y="240"/>
                    <a:pt x="192" y="200"/>
                  </a:cubicBezTo>
                  <a:cubicBezTo>
                    <a:pt x="264" y="160"/>
                    <a:pt x="296" y="128"/>
                    <a:pt x="432" y="104"/>
                  </a:cubicBezTo>
                  <a:cubicBezTo>
                    <a:pt x="568" y="80"/>
                    <a:pt x="640" y="72"/>
                    <a:pt x="1008" y="56"/>
                  </a:cubicBezTo>
                  <a:cubicBezTo>
                    <a:pt x="1376" y="40"/>
                    <a:pt x="2152" y="16"/>
                    <a:pt x="2640" y="8"/>
                  </a:cubicBezTo>
                  <a:cubicBezTo>
                    <a:pt x="3128" y="0"/>
                    <a:pt x="3532" y="4"/>
                    <a:pt x="3936" y="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81" name="Group 51"/>
          <p:cNvGrpSpPr>
            <a:grpSpLocks/>
          </p:cNvGrpSpPr>
          <p:nvPr/>
        </p:nvGrpSpPr>
        <p:grpSpPr bwMode="auto">
          <a:xfrm>
            <a:off x="4553015" y="2053914"/>
            <a:ext cx="4381320" cy="1595438"/>
            <a:chOff x="1841" y="242"/>
            <a:chExt cx="3652" cy="1005"/>
          </a:xfrm>
        </p:grpSpPr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1841" y="527"/>
              <a:ext cx="3330" cy="7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192" y="528"/>
                </a:cxn>
                <a:cxn ang="0">
                  <a:pos x="528" y="336"/>
                </a:cxn>
                <a:cxn ang="0">
                  <a:pos x="1488" y="96"/>
                </a:cxn>
                <a:cxn ang="0">
                  <a:pos x="3120" y="0"/>
                </a:cxn>
              </a:cxnLst>
              <a:rect l="0" t="0" r="r" b="b"/>
              <a:pathLst>
                <a:path w="3120" h="720">
                  <a:moveTo>
                    <a:pt x="0" y="720"/>
                  </a:moveTo>
                  <a:cubicBezTo>
                    <a:pt x="52" y="656"/>
                    <a:pt x="104" y="592"/>
                    <a:pt x="192" y="528"/>
                  </a:cubicBezTo>
                  <a:cubicBezTo>
                    <a:pt x="280" y="464"/>
                    <a:pt x="312" y="408"/>
                    <a:pt x="528" y="336"/>
                  </a:cubicBezTo>
                  <a:cubicBezTo>
                    <a:pt x="744" y="264"/>
                    <a:pt x="1056" y="152"/>
                    <a:pt x="1488" y="96"/>
                  </a:cubicBezTo>
                  <a:cubicBezTo>
                    <a:pt x="1920" y="40"/>
                    <a:pt x="2520" y="20"/>
                    <a:pt x="3120" y="0"/>
                  </a:cubicBezTo>
                </a:path>
              </a:pathLst>
            </a:custGeom>
            <a:noFill/>
            <a:ln w="57150" cap="flat" cmpd="sng">
              <a:solidFill>
                <a:srgbClr val="C80000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83" name="Text Box 33"/>
            <p:cNvSpPr txBox="1">
              <a:spLocks noChangeArrowheads="1"/>
            </p:cNvSpPr>
            <p:nvPr/>
          </p:nvSpPr>
          <p:spPr bwMode="auto">
            <a:xfrm>
              <a:off x="4579" y="242"/>
              <a:ext cx="914" cy="289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700" b="0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Earnings</a:t>
              </a:r>
              <a:br>
                <a:rPr kumimoji="0" lang="en-US" sz="1700" b="0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700" b="0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w/ college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82881" y="3408662"/>
            <a:ext cx="3264408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000" dirty="0">
                <a:latin typeface="+mj-lt"/>
                <a:cs typeface="Times New Roman" pitchFamily="18" charset="0"/>
              </a:rPr>
              <a:t>without college</a:t>
            </a:r>
            <a:r>
              <a:rPr lang="en-US" sz="2000" dirty="0" smtClean="0"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60921" y="4093744"/>
            <a:ext cx="357943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000" dirty="0" smtClean="0">
                <a:latin typeface="+mj-lt"/>
                <a:cs typeface="Times New Roman" pitchFamily="18" charset="0"/>
              </a:rPr>
              <a:t>If </a:t>
            </a:r>
            <a:r>
              <a:rPr lang="en-US" sz="2000" dirty="0">
                <a:latin typeface="+mj-lt"/>
                <a:cs typeface="Times New Roman" pitchFamily="18" charset="0"/>
              </a:rPr>
              <a:t>Juanita chooses to attend college, she will incur </a:t>
            </a:r>
            <a:r>
              <a:rPr lang="en-US" sz="20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both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</a:br>
            <a:r>
              <a:rPr lang="en-US" sz="20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000" b="1" i="1" dirty="0" smtClean="0">
                <a:latin typeface="+mj-lt"/>
                <a:cs typeface="Times New Roman" pitchFamily="18" charset="0"/>
              </a:rPr>
              <a:t>direct </a:t>
            </a:r>
            <a:r>
              <a:rPr lang="en-US" sz="2000" b="1" i="1" dirty="0">
                <a:latin typeface="+mj-lt"/>
                <a:cs typeface="Times New Roman" pitchFamily="18" charset="0"/>
              </a:rPr>
              <a:t>cost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i="1" dirty="0">
                <a:latin typeface="+mj-lt"/>
                <a:cs typeface="Times New Roman" pitchFamily="18" charset="0"/>
              </a:rPr>
              <a:t>of a college education </a:t>
            </a:r>
            <a:r>
              <a:rPr lang="en-US" sz="2000" dirty="0">
                <a:latin typeface="+mj-lt"/>
                <a:cs typeface="Times New Roman" pitchFamily="18" charset="0"/>
              </a:rPr>
              <a:t>(tuition, books, </a:t>
            </a:r>
            <a:r>
              <a:rPr lang="en-US" sz="2000" dirty="0" err="1">
                <a:latin typeface="+mj-lt"/>
                <a:cs typeface="Times New Roman" pitchFamily="18" charset="0"/>
              </a:rPr>
              <a:t>etc</a:t>
            </a:r>
            <a:r>
              <a:rPr lang="en-US" sz="2000" dirty="0">
                <a:latin typeface="+mj-lt"/>
                <a:cs typeface="Times New Roman" pitchFamily="18" charset="0"/>
              </a:rPr>
              <a:t>) </a:t>
            </a:r>
            <a:r>
              <a:rPr lang="en-US" sz="2000" b="1" i="1" dirty="0">
                <a:latin typeface="+mj-lt"/>
                <a:cs typeface="Times New Roman" pitchFamily="18" charset="0"/>
              </a:rPr>
              <a:t>C</a:t>
            </a:r>
            <a:r>
              <a:rPr lang="en-US" sz="2000" b="1" i="1" baseline="-25000" dirty="0">
                <a:latin typeface="+mj-lt"/>
                <a:cs typeface="Times New Roman" pitchFamily="18" charset="0"/>
              </a:rPr>
              <a:t>d</a:t>
            </a:r>
            <a:r>
              <a:rPr lang="en-US" sz="2000" dirty="0"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and …</a:t>
            </a:r>
            <a:endParaRPr lang="en-US" sz="20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" y="5218420"/>
            <a:ext cx="3522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+mj-lt"/>
                <a:cs typeface="Times New Roman" pitchFamily="18" charset="0"/>
              </a:rPr>
              <a:t>                 the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opportunity cost</a:t>
            </a:r>
            <a:r>
              <a:rPr lang="en-US" sz="2000" dirty="0">
                <a:latin typeface="+mj-lt"/>
                <a:cs typeface="Times New Roman" pitchFamily="18" charset="0"/>
              </a:rPr>
              <a:t> of earnings forgone while in college </a:t>
            </a:r>
            <a:r>
              <a:rPr lang="en-US" sz="2000" b="1" i="1" dirty="0">
                <a:latin typeface="+mj-lt"/>
                <a:cs typeface="Times New Roman" pitchFamily="18" charset="0"/>
              </a:rPr>
              <a:t>C</a:t>
            </a:r>
            <a:r>
              <a:rPr lang="en-US" sz="2000" b="1" i="1" baseline="-25000" dirty="0">
                <a:latin typeface="+mj-lt"/>
                <a:cs typeface="Times New Roman" pitchFamily="18" charset="0"/>
              </a:rPr>
              <a:t>o</a:t>
            </a:r>
            <a:r>
              <a:rPr lang="en-US" sz="2000" dirty="0">
                <a:latin typeface="+mj-lt"/>
                <a:cs typeface="Times New Roman" pitchFamily="18" charset="0"/>
              </a:rPr>
              <a:t> 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561" y="3776429"/>
            <a:ext cx="3516732" cy="34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indent="-173038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i="1" dirty="0">
                <a:latin typeface="+mj-lt"/>
                <a:cs typeface="Times New Roman" pitchFamily="18" charset="0"/>
              </a:rPr>
              <a:t>Should Juanita attend </a:t>
            </a:r>
            <a:r>
              <a:rPr lang="en-US" sz="2000" i="1" dirty="0" smtClean="0">
                <a:latin typeface="+mj-lt"/>
                <a:cs typeface="Times New Roman" pitchFamily="18" charset="0"/>
              </a:rPr>
              <a:t>college?</a:t>
            </a:r>
            <a:endParaRPr lang="en-US" sz="2000" i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0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572384" y="1985079"/>
            <a:ext cx="5364742" cy="3524739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082529" y="3388176"/>
            <a:ext cx="676656" cy="877824"/>
            <a:chOff x="4215384" y="2825496"/>
            <a:chExt cx="676656" cy="877824"/>
          </a:xfrm>
        </p:grpSpPr>
        <p:sp>
          <p:nvSpPr>
            <p:cNvPr id="38" name="Freeform 37"/>
            <p:cNvSpPr/>
            <p:nvPr/>
          </p:nvSpPr>
          <p:spPr>
            <a:xfrm>
              <a:off x="4215384" y="2825496"/>
              <a:ext cx="676656" cy="877824"/>
            </a:xfrm>
            <a:custGeom>
              <a:avLst/>
              <a:gdLst>
                <a:gd name="connsiteX0" fmla="*/ 9144 w 676656"/>
                <a:gd name="connsiteY0" fmla="*/ 859536 h 877824"/>
                <a:gd name="connsiteX1" fmla="*/ 457200 w 676656"/>
                <a:gd name="connsiteY1" fmla="*/ 877824 h 877824"/>
                <a:gd name="connsiteX2" fmla="*/ 438912 w 676656"/>
                <a:gd name="connsiteY2" fmla="*/ 283464 h 877824"/>
                <a:gd name="connsiteX3" fmla="*/ 676656 w 676656"/>
                <a:gd name="connsiteY3" fmla="*/ 0 h 877824"/>
                <a:gd name="connsiteX4" fmla="*/ 420624 w 676656"/>
                <a:gd name="connsiteY4" fmla="*/ 45720 h 877824"/>
                <a:gd name="connsiteX5" fmla="*/ 137160 w 676656"/>
                <a:gd name="connsiteY5" fmla="*/ 228600 h 877824"/>
                <a:gd name="connsiteX6" fmla="*/ 0 w 676656"/>
                <a:gd name="connsiteY6" fmla="*/ 402336 h 877824"/>
                <a:gd name="connsiteX7" fmla="*/ 9144 w 676656"/>
                <a:gd name="connsiteY7" fmla="*/ 859536 h 877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6656" h="877824">
                  <a:moveTo>
                    <a:pt x="9144" y="859536"/>
                  </a:moveTo>
                  <a:lnTo>
                    <a:pt x="457200" y="877824"/>
                  </a:lnTo>
                  <a:lnTo>
                    <a:pt x="438912" y="283464"/>
                  </a:lnTo>
                  <a:lnTo>
                    <a:pt x="676656" y="0"/>
                  </a:lnTo>
                  <a:lnTo>
                    <a:pt x="420624" y="45720"/>
                  </a:lnTo>
                  <a:lnTo>
                    <a:pt x="137160" y="228600"/>
                  </a:lnTo>
                  <a:lnTo>
                    <a:pt x="0" y="402336"/>
                  </a:lnTo>
                  <a:lnTo>
                    <a:pt x="9144" y="859536"/>
                  </a:lnTo>
                  <a:close/>
                </a:path>
              </a:pathLst>
            </a:custGeom>
            <a:solidFill>
              <a:srgbClr val="F7CEB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4219971" y="3255375"/>
              <a:ext cx="407484" cy="307777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2000" b="1" i="1" dirty="0">
                  <a:latin typeface="+mj-lt"/>
                  <a:cs typeface="Times New Roman" pitchFamily="18" charset="0"/>
                </a:rPr>
                <a:t>C</a:t>
              </a:r>
              <a:r>
                <a:rPr kumimoji="0" lang="en-US" sz="2000" b="1" i="1" baseline="-25000" dirty="0">
                  <a:latin typeface="+mj-lt"/>
                  <a:cs typeface="Times New Roman" pitchFamily="18" charset="0"/>
                </a:rPr>
                <a:t>o</a:t>
              </a:r>
              <a:endParaRPr kumimoji="0" lang="en-US" b="1" dirty="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40" name="Group 53"/>
          <p:cNvGrpSpPr>
            <a:grpSpLocks/>
          </p:cNvGrpSpPr>
          <p:nvPr/>
        </p:nvGrpSpPr>
        <p:grpSpPr bwMode="auto">
          <a:xfrm>
            <a:off x="4064067" y="4258954"/>
            <a:ext cx="479805" cy="511175"/>
            <a:chOff x="1245" y="1631"/>
            <a:chExt cx="609" cy="322"/>
          </a:xfrm>
        </p:grpSpPr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1245" y="1631"/>
              <a:ext cx="609" cy="322"/>
            </a:xfrm>
            <a:prstGeom prst="rect">
              <a:avLst/>
            </a:prstGeom>
            <a:solidFill>
              <a:srgbClr val="FFCBFF"/>
            </a:solidFill>
            <a:ln w="6350" cap="rnd">
              <a:solidFill>
                <a:schemeClr val="tx1"/>
              </a:solidFill>
              <a:prstDash val="solid"/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1254" y="1713"/>
              <a:ext cx="517" cy="194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2000" b="1" i="1" dirty="0">
                  <a:latin typeface="+mj-lt"/>
                  <a:cs typeface="Times New Roman" pitchFamily="18" charset="0"/>
                </a:rPr>
                <a:t>C</a:t>
              </a:r>
              <a:r>
                <a:rPr kumimoji="0" lang="en-US" sz="2000" b="1" i="1" baseline="-25000" dirty="0">
                  <a:latin typeface="+mj-lt"/>
                  <a:cs typeface="Times New Roman" pitchFamily="18" charset="0"/>
                </a:rPr>
                <a:t>d</a:t>
              </a:r>
              <a:endParaRPr kumimoji="0" lang="en-US" b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43" name="Line 11"/>
          <p:cNvSpPr>
            <a:spLocks noChangeAspect="1" noChangeShapeType="1"/>
          </p:cNvSpPr>
          <p:nvPr/>
        </p:nvSpPr>
        <p:spPr bwMode="auto">
          <a:xfrm>
            <a:off x="4064065" y="3279464"/>
            <a:ext cx="1587" cy="1809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4" name="Line 12"/>
          <p:cNvSpPr>
            <a:spLocks noChangeAspect="1" noChangeShapeType="1"/>
          </p:cNvSpPr>
          <p:nvPr/>
        </p:nvSpPr>
        <p:spPr bwMode="auto">
          <a:xfrm>
            <a:off x="4077972" y="5079689"/>
            <a:ext cx="43251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5" name="Line 13"/>
          <p:cNvSpPr>
            <a:spLocks noChangeAspect="1" noChangeShapeType="1"/>
          </p:cNvSpPr>
          <p:nvPr/>
        </p:nvSpPr>
        <p:spPr bwMode="auto">
          <a:xfrm>
            <a:off x="4073210" y="4257364"/>
            <a:ext cx="4447310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363881" y="4968247"/>
            <a:ext cx="540211" cy="286232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kumimoji="0" lang="en-US" b="0">
                <a:latin typeface="+mj-lt"/>
                <a:cs typeface="Times New Roman" pitchFamily="18" charset="0"/>
              </a:rPr>
              <a:t>Age</a:t>
            </a:r>
            <a:endParaRPr kumimoji="0"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595371" y="2530164"/>
            <a:ext cx="986167" cy="757130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kumimoji="0" lang="en-US" sz="1800" b="0">
                <a:latin typeface="+mj-lt"/>
                <a:cs typeface="Times New Roman" pitchFamily="18" charset="0"/>
              </a:rPr>
              <a:t>Annual </a:t>
            </a:r>
            <a:br>
              <a:rPr kumimoji="0" lang="en-US" sz="1800" b="0">
                <a:latin typeface="+mj-lt"/>
                <a:cs typeface="Times New Roman" pitchFamily="18" charset="0"/>
              </a:rPr>
            </a:br>
            <a:r>
              <a:rPr kumimoji="0" lang="en-US" sz="1800" b="0">
                <a:latin typeface="+mj-lt"/>
                <a:cs typeface="Times New Roman" pitchFamily="18" charset="0"/>
              </a:rPr>
              <a:t>earnings</a:t>
            </a:r>
            <a:br>
              <a:rPr kumimoji="0" lang="en-US" sz="1800" b="0">
                <a:latin typeface="+mj-lt"/>
                <a:cs typeface="Times New Roman" pitchFamily="18" charset="0"/>
              </a:rPr>
            </a:br>
            <a:r>
              <a:rPr kumimoji="0" lang="en-US" sz="1800" b="0">
                <a:latin typeface="+mj-lt"/>
                <a:cs typeface="Times New Roman" pitchFamily="18" charset="0"/>
              </a:rPr>
              <a:t>or costs</a:t>
            </a:r>
            <a:endParaRPr kumimoji="0" lang="en-US" sz="2000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4325558" y="5154302"/>
            <a:ext cx="415498" cy="2918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b="0" dirty="0">
                <a:latin typeface="+mj-lt"/>
                <a:cs typeface="Times New Roman" pitchFamily="18" charset="0"/>
              </a:rPr>
              <a:t>22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618104" y="4114108"/>
            <a:ext cx="473206" cy="2918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b="0">
                <a:latin typeface="+mj-lt"/>
                <a:cs typeface="Times New Roman" pitchFamily="18" charset="0"/>
              </a:rPr>
              <a:t>$ 0</a:t>
            </a:r>
            <a:endParaRPr kumimoji="0" lang="en-US" b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3875089" y="5154302"/>
            <a:ext cx="415498" cy="2918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b="0" dirty="0">
                <a:latin typeface="+mj-lt"/>
                <a:cs typeface="Times New Roman" pitchFamily="18" charset="0"/>
              </a:rPr>
              <a:t>18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109332" y="5154302"/>
            <a:ext cx="415498" cy="291875"/>
          </a:xfrm>
          <a:prstGeom prst="rect">
            <a:avLst/>
          </a:prstGeom>
          <a:noFill/>
          <a:ln w="19050" cap="rnd">
            <a:noFill/>
            <a:prstDash val="sysDot"/>
            <a:miter lim="800000"/>
            <a:headEnd/>
            <a:tailEnd type="none" w="lg" len="lg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kumimoji="0" lang="en-US" b="0" dirty="0">
                <a:latin typeface="+mj-lt"/>
                <a:cs typeface="Times New Roman" pitchFamily="18" charset="0"/>
              </a:rPr>
              <a:t>65</a:t>
            </a:r>
            <a:endParaRPr kumimoji="0" lang="en-US" b="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4536314" y="3716090"/>
            <a:ext cx="0" cy="135255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34" name="Group 30"/>
          <p:cNvGrpSpPr>
            <a:grpSpLocks/>
          </p:cNvGrpSpPr>
          <p:nvPr/>
        </p:nvGrpSpPr>
        <p:grpSpPr bwMode="auto">
          <a:xfrm>
            <a:off x="4774815" y="2513845"/>
            <a:ext cx="3789362" cy="838200"/>
            <a:chOff x="2029" y="527"/>
            <a:chExt cx="2387" cy="528"/>
          </a:xfrm>
        </p:grpSpPr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2029" y="527"/>
              <a:ext cx="2387" cy="528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1440" y="480"/>
                </a:cxn>
                <a:cxn ang="0">
                  <a:pos x="2928" y="480"/>
                </a:cxn>
                <a:cxn ang="0">
                  <a:pos x="2928" y="0"/>
                </a:cxn>
                <a:cxn ang="0">
                  <a:pos x="1968" y="48"/>
                </a:cxn>
                <a:cxn ang="0">
                  <a:pos x="1776" y="48"/>
                </a:cxn>
                <a:cxn ang="0">
                  <a:pos x="1296" y="96"/>
                </a:cxn>
                <a:cxn ang="0">
                  <a:pos x="960" y="144"/>
                </a:cxn>
                <a:cxn ang="0">
                  <a:pos x="480" y="288"/>
                </a:cxn>
                <a:cxn ang="0">
                  <a:pos x="192" y="384"/>
                </a:cxn>
                <a:cxn ang="0">
                  <a:pos x="0" y="528"/>
                </a:cxn>
              </a:cxnLst>
              <a:rect l="0" t="0" r="r" b="b"/>
              <a:pathLst>
                <a:path w="2928" h="528">
                  <a:moveTo>
                    <a:pt x="0" y="528"/>
                  </a:moveTo>
                  <a:lnTo>
                    <a:pt x="1440" y="480"/>
                  </a:lnTo>
                  <a:lnTo>
                    <a:pt x="2928" y="480"/>
                  </a:lnTo>
                  <a:lnTo>
                    <a:pt x="2928" y="0"/>
                  </a:lnTo>
                  <a:lnTo>
                    <a:pt x="1968" y="48"/>
                  </a:lnTo>
                  <a:lnTo>
                    <a:pt x="1776" y="48"/>
                  </a:lnTo>
                  <a:lnTo>
                    <a:pt x="1296" y="96"/>
                  </a:lnTo>
                  <a:lnTo>
                    <a:pt x="960" y="144"/>
                  </a:lnTo>
                  <a:lnTo>
                    <a:pt x="480" y="288"/>
                  </a:lnTo>
                  <a:lnTo>
                    <a:pt x="192" y="384"/>
                  </a:lnTo>
                  <a:lnTo>
                    <a:pt x="0" y="528"/>
                  </a:lnTo>
                  <a:close/>
                </a:path>
              </a:pathLst>
            </a:custGeom>
            <a:solidFill>
              <a:srgbClr val="C9D5CA"/>
            </a:solidFill>
            <a:ln w="3175" cap="flat" cmpd="sng">
              <a:noFill/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>
              <a:off x="3221" y="722"/>
              <a:ext cx="207" cy="194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2000" b="1" i="1" dirty="0">
                  <a:latin typeface="+mj-lt"/>
                  <a:cs typeface="Times New Roman" pitchFamily="18" charset="0"/>
                </a:rPr>
                <a:t>B</a:t>
              </a:r>
              <a:endParaRPr kumimoji="0" lang="en-US" b="1" i="1" dirty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45680" y="1564540"/>
            <a:ext cx="3471243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With </a:t>
            </a:r>
            <a:r>
              <a:rPr lang="en-US" sz="2100" dirty="0">
                <a:latin typeface="+mj-lt"/>
                <a:cs typeface="Times New Roman" pitchFamily="18" charset="0"/>
              </a:rPr>
              <a:t>a college education, though, Juanita can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expect higher </a:t>
            </a:r>
            <a:r>
              <a:rPr lang="en-US" sz="2100" dirty="0">
                <a:latin typeface="+mj-lt"/>
                <a:cs typeface="Times New Roman" pitchFamily="18" charset="0"/>
              </a:rPr>
              <a:t>future earnings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during </a:t>
            </a:r>
            <a:r>
              <a:rPr lang="en-US" sz="2100" dirty="0">
                <a:latin typeface="+mj-lt"/>
                <a:cs typeface="Times New Roman" pitchFamily="18" charset="0"/>
              </a:rPr>
              <a:t>her career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(area </a:t>
            </a:r>
            <a:r>
              <a:rPr lang="en-US" sz="2100" b="1" i="1" dirty="0" smtClean="0">
                <a:latin typeface="+mj-lt"/>
                <a:cs typeface="Times New Roman" pitchFamily="18" charset="0"/>
              </a:rPr>
              <a:t>B</a:t>
            </a:r>
            <a:r>
              <a:rPr lang="en-US" sz="2100" dirty="0" smtClean="0">
                <a:latin typeface="+mj-lt"/>
                <a:cs typeface="Times New Roman" pitchFamily="18" charset="0"/>
              </a:rPr>
              <a:t>) </a:t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dirty="0" smtClean="0">
                <a:latin typeface="+mj-lt"/>
                <a:cs typeface="Times New Roman" pitchFamily="18" charset="0"/>
              </a:rPr>
              <a:t>– </a:t>
            </a:r>
            <a:r>
              <a:rPr lang="en-US" sz="2100" i="1" dirty="0" smtClean="0">
                <a:latin typeface="+mj-lt"/>
                <a:cs typeface="Times New Roman" pitchFamily="18" charset="0"/>
              </a:rPr>
              <a:t>even though they </a:t>
            </a:r>
            <a:r>
              <a:rPr lang="en-US" sz="2100" i="1" dirty="0">
                <a:latin typeface="+mj-lt"/>
                <a:cs typeface="Times New Roman" pitchFamily="18" charset="0"/>
              </a:rPr>
              <a:t>may begin lower, they </a:t>
            </a:r>
            <a:r>
              <a:rPr lang="en-US" sz="2100" i="1" dirty="0" smtClean="0">
                <a:latin typeface="+mj-lt"/>
                <a:cs typeface="Times New Roman" pitchFamily="18" charset="0"/>
              </a:rPr>
              <a:t>end higher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If </a:t>
            </a:r>
            <a:r>
              <a:rPr lang="en-US" sz="2100" dirty="0">
                <a:latin typeface="+mj-lt"/>
                <a:cs typeface="Times New Roman" pitchFamily="18" charset="0"/>
              </a:rPr>
              <a:t>the </a:t>
            </a:r>
            <a:r>
              <a:rPr lang="en-US" sz="2100" i="1" dirty="0">
                <a:latin typeface="+mj-lt"/>
                <a:cs typeface="Times New Roman" pitchFamily="18" charset="0"/>
              </a:rPr>
              <a:t>discounted present value</a:t>
            </a:r>
            <a:r>
              <a:rPr lang="en-US" sz="2100" dirty="0">
                <a:latin typeface="+mj-lt"/>
                <a:cs typeface="Times New Roman" pitchFamily="18" charset="0"/>
              </a:rPr>
              <a:t> of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additional </a:t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dirty="0" smtClean="0">
                <a:latin typeface="+mj-lt"/>
                <a:cs typeface="Times New Roman" pitchFamily="18" charset="0"/>
              </a:rPr>
              <a:t>future earnings </a:t>
            </a:r>
            <a:r>
              <a:rPr lang="en-US" sz="2100" dirty="0">
                <a:latin typeface="+mj-lt"/>
                <a:cs typeface="Times New Roman" pitchFamily="18" charset="0"/>
              </a:rPr>
              <a:t>exceeds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/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i="1" dirty="0" smtClean="0">
                <a:latin typeface="+mj-lt"/>
                <a:cs typeface="Times New Roman" pitchFamily="18" charset="0"/>
              </a:rPr>
              <a:t>the discounted </a:t>
            </a:r>
            <a:r>
              <a:rPr lang="en-US" sz="2100" i="1" dirty="0">
                <a:latin typeface="+mj-lt"/>
                <a:cs typeface="Times New Roman" pitchFamily="18" charset="0"/>
              </a:rPr>
              <a:t>value </a:t>
            </a:r>
            <a:r>
              <a:rPr lang="en-US" sz="2100" i="1" dirty="0" smtClean="0">
                <a:latin typeface="+mj-lt"/>
                <a:cs typeface="Times New Roman" pitchFamily="18" charset="0"/>
              </a:rPr>
              <a:t/>
            </a:r>
            <a:br>
              <a:rPr lang="en-US" sz="2100" i="1" dirty="0" smtClean="0">
                <a:latin typeface="+mj-lt"/>
                <a:cs typeface="Times New Roman" pitchFamily="18" charset="0"/>
              </a:rPr>
            </a:br>
            <a:r>
              <a:rPr lang="en-US" sz="2100" i="1" dirty="0" smtClean="0">
                <a:latin typeface="+mj-lt"/>
                <a:cs typeface="Times New Roman" pitchFamily="18" charset="0"/>
              </a:rPr>
              <a:t>of </a:t>
            </a:r>
            <a:r>
              <a:rPr lang="en-US" sz="2100" i="1" dirty="0">
                <a:latin typeface="+mj-lt"/>
                <a:cs typeface="Times New Roman" pitchFamily="18" charset="0"/>
              </a:rPr>
              <a:t>the direct </a:t>
            </a:r>
            <a:r>
              <a:rPr lang="en-US" sz="2100" i="1" dirty="0" smtClean="0">
                <a:latin typeface="+mj-lt"/>
                <a:cs typeface="Times New Roman" pitchFamily="18" charset="0"/>
              </a:rPr>
              <a:t>and indirect </a:t>
            </a:r>
            <a:r>
              <a:rPr lang="en-US" sz="2100" i="1" dirty="0">
                <a:latin typeface="+mj-lt"/>
                <a:cs typeface="Times New Roman" pitchFamily="18" charset="0"/>
              </a:rPr>
              <a:t>costs</a:t>
            </a:r>
            <a:r>
              <a:rPr lang="en-US" sz="2100" dirty="0">
                <a:latin typeface="+mj-lt"/>
                <a:cs typeface="Times New Roman" pitchFamily="18" charset="0"/>
              </a:rPr>
              <a:t> of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dirty="0">
                <a:latin typeface="+mj-lt"/>
                <a:cs typeface="Times New Roman" pitchFamily="18" charset="0"/>
              </a:rPr>
              <a:t>college education, then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college degree </a:t>
            </a:r>
            <a:r>
              <a:rPr lang="en-US" sz="2100" dirty="0">
                <a:latin typeface="+mj-lt"/>
                <a:cs typeface="Times New Roman" pitchFamily="18" charset="0"/>
              </a:rPr>
              <a:t>will be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a profitable </a:t>
            </a:r>
            <a:r>
              <a:rPr lang="en-US" sz="2100" dirty="0">
                <a:latin typeface="+mj-lt"/>
                <a:cs typeface="Times New Roman" pitchFamily="18" charset="0"/>
              </a:rPr>
              <a:t>investment for Juanita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  <a:endParaRPr lang="en-US" sz="2100" dirty="0"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0429"/>
            <a:ext cx="8904855" cy="596684"/>
          </a:xfrm>
        </p:spPr>
        <p:txBody>
          <a:bodyPr/>
          <a:lstStyle/>
          <a:p>
            <a:r>
              <a:rPr lang="en-US" dirty="0"/>
              <a:t>Investing in Human Capital</a:t>
            </a:r>
          </a:p>
        </p:txBody>
      </p:sp>
      <p:sp>
        <p:nvSpPr>
          <p:cNvPr id="28" name="Rectangle 3"/>
          <p:cNvSpPr>
            <a:spLocks noChangeAspect="1" noChangeArrowheads="1"/>
          </p:cNvSpPr>
          <p:nvPr/>
        </p:nvSpPr>
        <p:spPr bwMode="auto">
          <a:xfrm>
            <a:off x="3649504" y="1858923"/>
            <a:ext cx="6575425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spect="1" noChangeArrowheads="1"/>
          </p:cNvSpPr>
          <p:nvPr/>
        </p:nvSpPr>
        <p:spPr bwMode="auto">
          <a:xfrm>
            <a:off x="3649504" y="1858923"/>
            <a:ext cx="6575425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4073209" y="3255651"/>
            <a:ext cx="4818019" cy="546100"/>
            <a:chOff x="1245" y="999"/>
            <a:chExt cx="4016" cy="344"/>
          </a:xfrm>
        </p:grpSpPr>
        <p:sp>
          <p:nvSpPr>
            <p:cNvPr id="54" name="Text Box 30"/>
            <p:cNvSpPr txBox="1">
              <a:spLocks noChangeArrowheads="1"/>
            </p:cNvSpPr>
            <p:nvPr/>
          </p:nvSpPr>
          <p:spPr bwMode="auto">
            <a:xfrm>
              <a:off x="4241" y="1033"/>
              <a:ext cx="1020" cy="289"/>
            </a:xfrm>
            <a:prstGeom prst="rect">
              <a:avLst/>
            </a:prstGeom>
            <a:noFill/>
            <a:ln w="571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700" b="0" i="1" dirty="0">
                  <a:latin typeface="+mj-lt"/>
                  <a:cs typeface="Times New Roman" pitchFamily="18" charset="0"/>
                </a:rPr>
                <a:t>Earnings</a:t>
              </a:r>
              <a:br>
                <a:rPr kumimoji="0" lang="en-US" sz="1700" b="0" i="1" dirty="0">
                  <a:latin typeface="+mj-lt"/>
                  <a:cs typeface="Times New Roman" pitchFamily="18" charset="0"/>
                </a:rPr>
              </a:br>
              <a:r>
                <a:rPr kumimoji="0" lang="en-US" sz="1700" b="0" i="1" dirty="0">
                  <a:latin typeface="+mj-lt"/>
                  <a:cs typeface="Times New Roman" pitchFamily="18" charset="0"/>
                </a:rPr>
                <a:t>w/o college</a:t>
              </a:r>
            </a:p>
          </p:txBody>
        </p:sp>
        <p:sp>
          <p:nvSpPr>
            <p:cNvPr id="55" name="Freeform 29"/>
            <p:cNvSpPr>
              <a:spLocks/>
            </p:cNvSpPr>
            <p:nvPr/>
          </p:nvSpPr>
          <p:spPr bwMode="auto">
            <a:xfrm>
              <a:off x="1245" y="999"/>
              <a:ext cx="3729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192" y="200"/>
                </a:cxn>
                <a:cxn ang="0">
                  <a:pos x="432" y="104"/>
                </a:cxn>
                <a:cxn ang="0">
                  <a:pos x="1008" y="56"/>
                </a:cxn>
                <a:cxn ang="0">
                  <a:pos x="2640" y="8"/>
                </a:cxn>
                <a:cxn ang="0">
                  <a:pos x="3936" y="8"/>
                </a:cxn>
              </a:cxnLst>
              <a:rect l="0" t="0" r="r" b="b"/>
              <a:pathLst>
                <a:path w="3936" h="344">
                  <a:moveTo>
                    <a:pt x="0" y="344"/>
                  </a:moveTo>
                  <a:cubicBezTo>
                    <a:pt x="60" y="292"/>
                    <a:pt x="120" y="240"/>
                    <a:pt x="192" y="200"/>
                  </a:cubicBezTo>
                  <a:cubicBezTo>
                    <a:pt x="264" y="160"/>
                    <a:pt x="296" y="128"/>
                    <a:pt x="432" y="104"/>
                  </a:cubicBezTo>
                  <a:cubicBezTo>
                    <a:pt x="568" y="80"/>
                    <a:pt x="640" y="72"/>
                    <a:pt x="1008" y="56"/>
                  </a:cubicBezTo>
                  <a:cubicBezTo>
                    <a:pt x="1376" y="40"/>
                    <a:pt x="2152" y="16"/>
                    <a:pt x="2640" y="8"/>
                  </a:cubicBezTo>
                  <a:cubicBezTo>
                    <a:pt x="3128" y="0"/>
                    <a:pt x="3532" y="4"/>
                    <a:pt x="3936" y="8"/>
                  </a:cubicBezTo>
                </a:path>
              </a:pathLst>
            </a:custGeom>
            <a:noFill/>
            <a:ln w="571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6" name="Group 51"/>
          <p:cNvGrpSpPr>
            <a:grpSpLocks/>
          </p:cNvGrpSpPr>
          <p:nvPr/>
        </p:nvGrpSpPr>
        <p:grpSpPr bwMode="auto">
          <a:xfrm>
            <a:off x="4553015" y="2053914"/>
            <a:ext cx="4381320" cy="1595438"/>
            <a:chOff x="1841" y="242"/>
            <a:chExt cx="3652" cy="1005"/>
          </a:xfrm>
        </p:grpSpPr>
        <p:sp>
          <p:nvSpPr>
            <p:cNvPr id="57" name="Freeform 32"/>
            <p:cNvSpPr>
              <a:spLocks/>
            </p:cNvSpPr>
            <p:nvPr/>
          </p:nvSpPr>
          <p:spPr bwMode="auto">
            <a:xfrm>
              <a:off x="1841" y="527"/>
              <a:ext cx="3330" cy="720"/>
            </a:xfrm>
            <a:custGeom>
              <a:avLst/>
              <a:gdLst/>
              <a:ahLst/>
              <a:cxnLst>
                <a:cxn ang="0">
                  <a:pos x="0" y="720"/>
                </a:cxn>
                <a:cxn ang="0">
                  <a:pos x="192" y="528"/>
                </a:cxn>
                <a:cxn ang="0">
                  <a:pos x="528" y="336"/>
                </a:cxn>
                <a:cxn ang="0">
                  <a:pos x="1488" y="96"/>
                </a:cxn>
                <a:cxn ang="0">
                  <a:pos x="3120" y="0"/>
                </a:cxn>
              </a:cxnLst>
              <a:rect l="0" t="0" r="r" b="b"/>
              <a:pathLst>
                <a:path w="3120" h="720">
                  <a:moveTo>
                    <a:pt x="0" y="720"/>
                  </a:moveTo>
                  <a:cubicBezTo>
                    <a:pt x="52" y="656"/>
                    <a:pt x="104" y="592"/>
                    <a:pt x="192" y="528"/>
                  </a:cubicBezTo>
                  <a:cubicBezTo>
                    <a:pt x="280" y="464"/>
                    <a:pt x="312" y="408"/>
                    <a:pt x="528" y="336"/>
                  </a:cubicBezTo>
                  <a:cubicBezTo>
                    <a:pt x="744" y="264"/>
                    <a:pt x="1056" y="152"/>
                    <a:pt x="1488" y="96"/>
                  </a:cubicBezTo>
                  <a:cubicBezTo>
                    <a:pt x="1920" y="40"/>
                    <a:pt x="2520" y="20"/>
                    <a:pt x="3120" y="0"/>
                  </a:cubicBezTo>
                </a:path>
              </a:pathLst>
            </a:custGeom>
            <a:noFill/>
            <a:ln w="57150" cap="flat" cmpd="sng">
              <a:solidFill>
                <a:srgbClr val="C80000"/>
              </a:solidFill>
              <a:prstDash val="solid"/>
              <a:round/>
              <a:headEnd type="none" w="med" len="med"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9" name="Text Box 33"/>
            <p:cNvSpPr txBox="1">
              <a:spLocks noChangeArrowheads="1"/>
            </p:cNvSpPr>
            <p:nvPr/>
          </p:nvSpPr>
          <p:spPr bwMode="auto">
            <a:xfrm>
              <a:off x="4579" y="242"/>
              <a:ext cx="914" cy="289"/>
            </a:xfrm>
            <a:prstGeom prst="rect">
              <a:avLst/>
            </a:prstGeom>
            <a:noFill/>
            <a:ln w="19050" cap="rnd">
              <a:noFill/>
              <a:prstDash val="sysDot"/>
              <a:miter lim="800000"/>
              <a:headEnd/>
              <a:tailEnd type="none" w="lg" len="lg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700" b="0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Earnings</a:t>
              </a:r>
              <a:br>
                <a:rPr kumimoji="0" lang="en-US" sz="1700" b="0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</a:br>
              <a:r>
                <a:rPr kumimoji="0" lang="en-US" sz="1700" b="0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w/ college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6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1441"/>
            <a:ext cx="7772400" cy="1049513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Uncertainty, </a:t>
            </a:r>
            <a:r>
              <a:rPr lang="en-US" dirty="0" smtClean="0"/>
              <a:t>Entrepreneurship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44029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3818"/>
            <a:ext cx="8904855" cy="64462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Economic 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4340"/>
            <a:ext cx="8883750" cy="4192306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chemeClr val="tx1"/>
                </a:solidFill>
              </a:rPr>
              <a:t>Economic profit </a:t>
            </a:r>
            <a:r>
              <a:rPr lang="en-US" dirty="0">
                <a:solidFill>
                  <a:schemeClr val="tx1"/>
                </a:solidFill>
              </a:rPr>
              <a:t>plays a central role in the allocation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capital and the determination of which investment projects will be undertaken.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In a competitive environment, profit reflects: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uncertainty, and,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entrepreneurship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– the ability to recognize and </a:t>
            </a:r>
            <a:r>
              <a:rPr lang="en-US" sz="2800" dirty="0" smtClean="0">
                <a:solidFill>
                  <a:schemeClr val="tx1"/>
                </a:solidFill>
              </a:rPr>
              <a:t>undertake profitable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projects that </a:t>
            </a:r>
            <a:r>
              <a:rPr lang="en-US" sz="2800" dirty="0">
                <a:solidFill>
                  <a:schemeClr val="tx1"/>
                </a:solidFill>
              </a:rPr>
              <a:t>have </a:t>
            </a:r>
            <a:r>
              <a:rPr lang="en-US" sz="2800" dirty="0" smtClean="0">
                <a:solidFill>
                  <a:schemeClr val="tx1"/>
                </a:solidFill>
              </a:rPr>
              <a:t>gone unnoticed </a:t>
            </a:r>
            <a:r>
              <a:rPr lang="en-US" sz="2800" dirty="0">
                <a:solidFill>
                  <a:schemeClr val="tx1"/>
                </a:solidFill>
              </a:rPr>
              <a:t>by others.</a:t>
            </a:r>
          </a:p>
        </p:txBody>
      </p:sp>
    </p:spTree>
    <p:extLst>
      <p:ext uri="{BB962C8B-B14F-4D97-AF65-F5344CB8AC3E}">
        <p14:creationId xmlns:p14="http://schemas.microsoft.com/office/powerpoint/2010/main" val="36434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45680" y="1122265"/>
            <a:ext cx="3268384" cy="468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i="1" dirty="0" smtClean="0">
                <a:latin typeface="+mj-lt"/>
                <a:cs typeface="Times New Roman" pitchFamily="18" charset="0"/>
              </a:rPr>
              <a:t>Employee </a:t>
            </a:r>
            <a:r>
              <a:rPr lang="en-US" sz="2100" i="1" dirty="0">
                <a:latin typeface="+mj-lt"/>
                <a:cs typeface="Times New Roman" pitchFamily="18" charset="0"/>
              </a:rPr>
              <a:t>compensation</a:t>
            </a:r>
            <a:r>
              <a:rPr lang="en-US" sz="2100" dirty="0">
                <a:latin typeface="+mj-lt"/>
                <a:cs typeface="Times New Roman" pitchFamily="18" charset="0"/>
              </a:rPr>
              <a:t> </a:t>
            </a:r>
            <a:r>
              <a:rPr lang="en-US" sz="2100" dirty="0" smtClean="0">
                <a:latin typeface="+mj-lt"/>
                <a:cs typeface="Times New Roman" pitchFamily="18" charset="0"/>
              </a:rPr>
              <a:t/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dirty="0" smtClean="0">
                <a:latin typeface="+mj-lt"/>
                <a:cs typeface="Times New Roman" pitchFamily="18" charset="0"/>
              </a:rPr>
              <a:t>and </a:t>
            </a:r>
            <a:r>
              <a:rPr lang="en-US" sz="2100" i="1" dirty="0" smtClean="0">
                <a:latin typeface="+mj-lt"/>
                <a:cs typeface="Times New Roman" pitchFamily="18" charset="0"/>
              </a:rPr>
              <a:t>self-employment income</a:t>
            </a:r>
            <a:r>
              <a:rPr lang="en-US" sz="2100" dirty="0" smtClean="0">
                <a:latin typeface="+mj-lt"/>
                <a:cs typeface="Times New Roman" pitchFamily="18" charset="0"/>
              </a:rPr>
              <a:t> primarily </a:t>
            </a:r>
            <a:r>
              <a:rPr lang="en-US" sz="2100" dirty="0">
                <a:latin typeface="+mj-lt"/>
                <a:cs typeface="Times New Roman" pitchFamily="18" charset="0"/>
              </a:rPr>
              <a:t>represent returns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/>
            </a:r>
            <a:br>
              <a:rPr lang="en-US" sz="2100" dirty="0" smtClean="0">
                <a:latin typeface="+mj-lt"/>
                <a:cs typeface="Times New Roman" pitchFamily="18" charset="0"/>
              </a:rPr>
            </a:br>
            <a:r>
              <a:rPr lang="en-US" sz="2100" dirty="0" smtClean="0">
                <a:latin typeface="+mj-lt"/>
                <a:cs typeface="Times New Roman" pitchFamily="18" charset="0"/>
              </a:rPr>
              <a:t>to human </a:t>
            </a:r>
            <a:r>
              <a:rPr lang="en-US" sz="2100" dirty="0">
                <a:latin typeface="+mj-lt"/>
                <a:cs typeface="Times New Roman" pitchFamily="18" charset="0"/>
              </a:rPr>
              <a:t>capital.  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These </a:t>
            </a:r>
            <a:r>
              <a:rPr lang="en-US" sz="2100" dirty="0">
                <a:latin typeface="+mj-lt"/>
                <a:cs typeface="Times New Roman" pitchFamily="18" charset="0"/>
              </a:rPr>
              <a:t>two components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have comprised </a:t>
            </a:r>
            <a:r>
              <a:rPr lang="en-US" sz="2100" dirty="0">
                <a:latin typeface="+mj-lt"/>
                <a:cs typeface="Times New Roman" pitchFamily="18" charset="0"/>
              </a:rPr>
              <a:t>approximately 80</a:t>
            </a:r>
            <a:r>
              <a:rPr lang="en-US" sz="2100" dirty="0" smtClean="0">
                <a:latin typeface="+mj-lt"/>
                <a:cs typeface="Times New Roman" pitchFamily="18" charset="0"/>
              </a:rPr>
              <a:t>% of </a:t>
            </a:r>
            <a:r>
              <a:rPr lang="en-US" sz="2100" dirty="0">
                <a:latin typeface="+mj-lt"/>
                <a:cs typeface="Times New Roman" pitchFamily="18" charset="0"/>
              </a:rPr>
              <a:t>total national income in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U.S</a:t>
            </a:r>
            <a:r>
              <a:rPr lang="en-US" sz="2100" dirty="0">
                <a:latin typeface="+mj-lt"/>
                <a:cs typeface="Times New Roman" pitchFamily="18" charset="0"/>
              </a:rPr>
              <a:t>. for several decades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Note that the share going to physical capital rose to 22% during 2011 and 2012, while the share of human capital fell to 78%.</a:t>
            </a: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114000"/>
            <a:ext cx="8904855" cy="987969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sz="3600" dirty="0"/>
              <a:t>Income Shares of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Human &amp; </a:t>
            </a:r>
            <a:r>
              <a:rPr lang="en-US" sz="3600" dirty="0"/>
              <a:t>Physical </a:t>
            </a:r>
            <a:r>
              <a:rPr lang="en-US" sz="3600" dirty="0" smtClean="0"/>
              <a:t>Capital</a:t>
            </a:r>
            <a:endParaRPr lang="en-US" sz="3600" dirty="0"/>
          </a:p>
        </p:txBody>
      </p:sp>
      <p:sp>
        <p:nvSpPr>
          <p:cNvPr id="28" name="Rectangle 3"/>
          <p:cNvSpPr>
            <a:spLocks noChangeAspect="1" noChangeArrowheads="1"/>
          </p:cNvSpPr>
          <p:nvPr/>
        </p:nvSpPr>
        <p:spPr bwMode="auto">
          <a:xfrm>
            <a:off x="3649504" y="1858923"/>
            <a:ext cx="6575425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spect="1" noChangeArrowheads="1"/>
          </p:cNvSpPr>
          <p:nvPr/>
        </p:nvSpPr>
        <p:spPr bwMode="auto">
          <a:xfrm>
            <a:off x="3649504" y="1858923"/>
            <a:ext cx="6575425" cy="0"/>
          </a:xfrm>
          <a:prstGeom prst="rect">
            <a:avLst/>
          </a:prstGeom>
          <a:solidFill>
            <a:srgbClr val="003F6E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+mj-lt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r="4124" b="1215"/>
          <a:stretch/>
        </p:blipFill>
        <p:spPr>
          <a:xfrm>
            <a:off x="3314063" y="1122265"/>
            <a:ext cx="5710361" cy="4206240"/>
          </a:xfrm>
          <a:prstGeom prst="roundRect">
            <a:avLst>
              <a:gd name="adj" fmla="val 3689"/>
            </a:avLst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46256" y="5796223"/>
            <a:ext cx="8978168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900"/>
              </a:spcBef>
              <a:buFontTx/>
              <a:buChar char="•"/>
            </a:pPr>
            <a:r>
              <a:rPr lang="en-US" sz="2100" smtClean="0">
                <a:latin typeface="+mj-lt"/>
                <a:cs typeface="Times New Roman" pitchFamily="18" charset="0"/>
              </a:rPr>
              <a:t>At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this point it is uncertain whether this recent larger earnings share of physical capital is a temporary fluctuation or reflective of a longer-term trend.</a:t>
            </a:r>
            <a:endParaRPr lang="en-US" sz="21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609" y="425349"/>
            <a:ext cx="7772400" cy="1244897"/>
          </a:xfrm>
        </p:spPr>
        <p:txBody>
          <a:bodyPr anchor="ctr"/>
          <a:lstStyle/>
          <a:p>
            <a:pPr>
              <a:lnSpc>
                <a:spcPts val="4000"/>
              </a:lnSpc>
            </a:pPr>
            <a:r>
              <a:rPr lang="en-US" dirty="0"/>
              <a:t>Why Is the Capital Market</a:t>
            </a:r>
            <a:br>
              <a:rPr lang="en-US" dirty="0"/>
            </a:br>
            <a:r>
              <a:rPr lang="en-US" dirty="0"/>
              <a:t>So Important?</a:t>
            </a:r>
          </a:p>
        </p:txBody>
      </p:sp>
    </p:spTree>
    <p:extLst>
      <p:ext uri="{BB962C8B-B14F-4D97-AF65-F5344CB8AC3E}">
        <p14:creationId xmlns:p14="http://schemas.microsoft.com/office/powerpoint/2010/main" val="15739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29831"/>
            <a:ext cx="8904855" cy="704026"/>
          </a:xfrm>
        </p:spPr>
        <p:txBody>
          <a:bodyPr/>
          <a:lstStyle/>
          <a:p>
            <a:r>
              <a:rPr lang="en-US" dirty="0"/>
              <a:t>Capital and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829"/>
            <a:ext cx="8783869" cy="3712464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Types of </a:t>
            </a:r>
            <a:r>
              <a:rPr lang="en-US" b="1" i="1" dirty="0">
                <a:solidFill>
                  <a:srgbClr val="32302A"/>
                </a:solidFill>
              </a:rPr>
              <a:t>capital</a:t>
            </a:r>
            <a:r>
              <a:rPr lang="en-US" dirty="0">
                <a:solidFill>
                  <a:srgbClr val="32302A"/>
                </a:solidFill>
              </a:rPr>
              <a:t>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physical capital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human capital</a:t>
            </a: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Investment</a:t>
            </a:r>
            <a:r>
              <a:rPr lang="en-US" dirty="0">
                <a:solidFill>
                  <a:srgbClr val="32302A"/>
                </a:solidFill>
              </a:rPr>
              <a:t>: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the purchase </a:t>
            </a:r>
            <a:r>
              <a:rPr lang="en-US" dirty="0">
                <a:solidFill>
                  <a:srgbClr val="32302A"/>
                </a:solidFill>
              </a:rPr>
              <a:t>or development of a capital resource</a:t>
            </a:r>
          </a:p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Savings</a:t>
            </a:r>
            <a:r>
              <a:rPr lang="en-US" dirty="0">
                <a:solidFill>
                  <a:srgbClr val="32302A"/>
                </a:solidFill>
              </a:rPr>
              <a:t>: </a:t>
            </a:r>
            <a:r>
              <a:rPr lang="en-US" dirty="0" smtClean="0">
                <a:solidFill>
                  <a:srgbClr val="32302A"/>
                </a:solidFill>
              </a:rPr>
              <a:t/>
            </a:r>
            <a:br>
              <a:rPr lang="en-US" dirty="0" smtClean="0">
                <a:solidFill>
                  <a:srgbClr val="32302A"/>
                </a:solidFill>
              </a:rPr>
            </a:br>
            <a:r>
              <a:rPr lang="en-US" dirty="0" smtClean="0">
                <a:solidFill>
                  <a:srgbClr val="32302A"/>
                </a:solidFill>
              </a:rPr>
              <a:t>income </a:t>
            </a:r>
            <a:r>
              <a:rPr lang="en-US" dirty="0">
                <a:solidFill>
                  <a:srgbClr val="32302A"/>
                </a:solidFill>
              </a:rPr>
              <a:t>not spent on current consumption</a:t>
            </a:r>
          </a:p>
        </p:txBody>
      </p:sp>
    </p:spTree>
    <p:extLst>
      <p:ext uri="{BB962C8B-B14F-4D97-AF65-F5344CB8AC3E}">
        <p14:creationId xmlns:p14="http://schemas.microsoft.com/office/powerpoint/2010/main" val="37836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3464"/>
            <a:ext cx="8904855" cy="1012365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 smtClean="0"/>
              <a:t>Keys to </a:t>
            </a:r>
            <a:r>
              <a:rPr lang="en-US" smtClean="0"/>
              <a:t>Prosperity:</a:t>
            </a:r>
            <a:br>
              <a:rPr lang="en-US" smtClean="0"/>
            </a:br>
            <a:r>
              <a:rPr lang="en-US" smtClean="0"/>
              <a:t>Innovation </a:t>
            </a:r>
            <a:r>
              <a:rPr lang="en-US" dirty="0" smtClean="0"/>
              <a:t>and the Capital </a:t>
            </a:r>
            <a:r>
              <a:rPr lang="en-US" dirty="0"/>
              <a:t>Market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828"/>
            <a:ext cx="6219937" cy="1706381"/>
          </a:xfrm>
        </p:spPr>
        <p:txBody>
          <a:bodyPr/>
          <a:lstStyle/>
          <a:p>
            <a:pPr marL="231775" indent="-231775"/>
            <a:r>
              <a:rPr lang="en-US" dirty="0" smtClean="0">
                <a:solidFill>
                  <a:srgbClr val="32302A"/>
                </a:solidFill>
              </a:rPr>
              <a:t>If </a:t>
            </a:r>
            <a:r>
              <a:rPr lang="en-US" dirty="0">
                <a:solidFill>
                  <a:srgbClr val="32302A"/>
                </a:solidFill>
              </a:rPr>
              <a:t>the potential gains from innovative ideas </a:t>
            </a:r>
            <a:r>
              <a:rPr lang="en-US" dirty="0" smtClean="0">
                <a:solidFill>
                  <a:srgbClr val="32302A"/>
                </a:solidFill>
              </a:rPr>
              <a:t>and </a:t>
            </a:r>
            <a:r>
              <a:rPr lang="en-US" dirty="0">
                <a:solidFill>
                  <a:srgbClr val="32302A"/>
                </a:solidFill>
              </a:rPr>
              <a:t>human ingenuity are going to be fully realized, it must be relatively easy for individuals to try </a:t>
            </a:r>
            <a:r>
              <a:rPr lang="en-US" dirty="0" smtClean="0">
                <a:solidFill>
                  <a:srgbClr val="32302A"/>
                </a:solidFill>
              </a:rPr>
              <a:t>their</a:t>
            </a:r>
            <a:endParaRPr lang="en-US" dirty="0">
              <a:solidFill>
                <a:srgbClr val="32302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613" y="1253647"/>
            <a:ext cx="2486025" cy="1371600"/>
          </a:xfrm>
          <a:prstGeom prst="roundRect">
            <a:avLst>
              <a:gd name="adj" fmla="val 8448"/>
            </a:avLst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9275" y="2822209"/>
            <a:ext cx="8477363" cy="27434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32302A"/>
                </a:solidFill>
              </a:rPr>
              <a:t>innovative and potentially ingenious ideas, but difficult to continue if the idea is a bad one.</a:t>
            </a:r>
            <a:endParaRPr lang="en-US" dirty="0">
              <a:solidFill>
                <a:srgbClr val="32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99477"/>
            <a:ext cx="8904855" cy="971233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Capital Market </a:t>
            </a:r>
            <a:br>
              <a:rPr lang="en-US" dirty="0"/>
            </a:br>
            <a:r>
              <a:rPr lang="en-US" dirty="0"/>
              <a:t>and the Wealth of 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3"/>
            <a:ext cx="8883749" cy="5105217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To grow and prosper, a nation must have a mechanism that attracts savings and channels it into investment projects that create wealth.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 capital market performs this function in a market economy.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When property rights are defined and securely enforced, productive investments will also be profitable.</a:t>
            </a:r>
          </a:p>
          <a:p>
            <a:pPr marL="231775" indent="-231775"/>
            <a:r>
              <a:rPr lang="en-US" dirty="0" smtClean="0">
                <a:solidFill>
                  <a:srgbClr val="32302A"/>
                </a:solidFill>
              </a:rPr>
              <a:t>Without </a:t>
            </a:r>
            <a:r>
              <a:rPr lang="en-US" dirty="0">
                <a:solidFill>
                  <a:srgbClr val="32302A"/>
                </a:solidFill>
              </a:rPr>
              <a:t>a capital market there is no mechanism that can </a:t>
            </a:r>
            <a:r>
              <a:rPr lang="en-US" dirty="0" smtClean="0">
                <a:solidFill>
                  <a:srgbClr val="32302A"/>
                </a:solidFill>
              </a:rPr>
              <a:t>be counted </a:t>
            </a:r>
            <a:r>
              <a:rPr lang="en-US" dirty="0">
                <a:solidFill>
                  <a:srgbClr val="32302A"/>
                </a:solidFill>
              </a:rPr>
              <a:t>to consistently channel resources into wealth creating projects.</a:t>
            </a:r>
          </a:p>
        </p:txBody>
      </p:sp>
    </p:spTree>
    <p:extLst>
      <p:ext uri="{BB962C8B-B14F-4D97-AF65-F5344CB8AC3E}">
        <p14:creationId xmlns:p14="http://schemas.microsoft.com/office/powerpoint/2010/main" val="15965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100806"/>
            <a:ext cx="8904855" cy="899566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Political Allocation </a:t>
            </a:r>
            <a:br>
              <a:rPr lang="en-US" dirty="0"/>
            </a:br>
            <a:r>
              <a:rPr lang="en-US" dirty="0"/>
              <a:t>and the Structure of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15829"/>
            <a:ext cx="8783869" cy="4737894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When investment funds are allocated by </a:t>
            </a:r>
            <a:r>
              <a:rPr lang="en-US" dirty="0" smtClean="0">
                <a:solidFill>
                  <a:srgbClr val="32302A"/>
                </a:solidFill>
              </a:rPr>
              <a:t>government</a:t>
            </a:r>
            <a:r>
              <a:rPr lang="en-US" dirty="0">
                <a:solidFill>
                  <a:srgbClr val="32302A"/>
                </a:solidFill>
              </a:rPr>
              <a:t>, </a:t>
            </a:r>
            <a:r>
              <a:rPr lang="en-US" dirty="0" smtClean="0">
                <a:solidFill>
                  <a:srgbClr val="32302A"/>
                </a:solidFill>
              </a:rPr>
              <a:t>rather </a:t>
            </a:r>
            <a:r>
              <a:rPr lang="en-US" dirty="0">
                <a:solidFill>
                  <a:srgbClr val="32302A"/>
                </a:solidFill>
              </a:rPr>
              <a:t>than </a:t>
            </a:r>
            <a:r>
              <a:rPr lang="en-US" dirty="0" smtClean="0">
                <a:solidFill>
                  <a:srgbClr val="32302A"/>
                </a:solidFill>
              </a:rPr>
              <a:t>the </a:t>
            </a:r>
            <a:r>
              <a:rPr lang="en-US" dirty="0">
                <a:solidFill>
                  <a:srgbClr val="32302A"/>
                </a:solidFill>
              </a:rPr>
              <a:t>market, an entirely different set of incentives comes into play.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Political influence rather than market returns will decide which projects will be undertaken. 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Businesses will use contributions, lobbying, and other resources to attract favors from government.  </a:t>
            </a:r>
            <a:endParaRPr lang="en-US" dirty="0" smtClean="0">
              <a:solidFill>
                <a:srgbClr val="32302A"/>
              </a:solidFill>
            </a:endParaRPr>
          </a:p>
          <a:p>
            <a:pPr marL="631825" lvl="1" indent="-231775"/>
            <a:r>
              <a:rPr lang="en-US" sz="2800" dirty="0" smtClean="0">
                <a:solidFill>
                  <a:srgbClr val="32302A"/>
                </a:solidFill>
              </a:rPr>
              <a:t>In </a:t>
            </a:r>
            <a:r>
              <a:rPr lang="en-US" sz="2800" dirty="0">
                <a:solidFill>
                  <a:srgbClr val="32302A"/>
                </a:solidFill>
              </a:rPr>
              <a:t>turn, politicians </a:t>
            </a:r>
            <a:r>
              <a:rPr lang="en-US" sz="2800" dirty="0" smtClean="0">
                <a:solidFill>
                  <a:srgbClr val="32302A"/>
                </a:solidFill>
              </a:rPr>
              <a:t>use </a:t>
            </a:r>
            <a:r>
              <a:rPr lang="en-US" sz="2800" dirty="0">
                <a:solidFill>
                  <a:srgbClr val="32302A"/>
                </a:solidFill>
              </a:rPr>
              <a:t>subsidies, tax breaks, </a:t>
            </a:r>
            <a:r>
              <a:rPr lang="en-US" sz="2800" dirty="0" smtClean="0">
                <a:solidFill>
                  <a:srgbClr val="32302A"/>
                </a:solidFill>
              </a:rPr>
              <a:t>and </a:t>
            </a:r>
            <a:r>
              <a:rPr lang="en-US" sz="2800" dirty="0">
                <a:solidFill>
                  <a:srgbClr val="32302A"/>
                </a:solidFill>
              </a:rPr>
              <a:t>“bail outs” to help those most willing to provide them with political support. </a:t>
            </a:r>
          </a:p>
        </p:txBody>
      </p:sp>
    </p:spTree>
    <p:extLst>
      <p:ext uri="{BB962C8B-B14F-4D97-AF65-F5344CB8AC3E}">
        <p14:creationId xmlns:p14="http://schemas.microsoft.com/office/powerpoint/2010/main" val="34045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3712464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Profits </a:t>
            </a:r>
            <a:r>
              <a:rPr lang="en-US" dirty="0">
                <a:solidFill>
                  <a:srgbClr val="32302A"/>
                </a:solidFill>
              </a:rPr>
              <a:t>and </a:t>
            </a:r>
            <a:r>
              <a:rPr lang="en-US" b="1" i="1" dirty="0">
                <a:solidFill>
                  <a:srgbClr val="32302A"/>
                </a:solidFill>
              </a:rPr>
              <a:t>losses</a:t>
            </a:r>
            <a:r>
              <a:rPr lang="en-US" dirty="0">
                <a:solidFill>
                  <a:srgbClr val="32302A"/>
                </a:solidFill>
              </a:rPr>
              <a:t> direct investors toward productive projects and away from those that are counterproductive.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The political process does not have anything similar to profit and loss that can be counted on to direct funds toward wealth creation. 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As a result, the political process will lead to the inefficient allocation of capital.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569" y="100806"/>
            <a:ext cx="8904855" cy="1016797"/>
          </a:xfrm>
        </p:spPr>
        <p:txBody>
          <a:bodyPr/>
          <a:lstStyle/>
          <a:p>
            <a:pPr>
              <a:lnSpc>
                <a:spcPts val="3500"/>
              </a:lnSpc>
            </a:pPr>
            <a:r>
              <a:rPr lang="en-US" dirty="0"/>
              <a:t>Political Allocation </a:t>
            </a:r>
            <a:br>
              <a:rPr lang="en-US" dirty="0"/>
            </a:br>
            <a:r>
              <a:rPr lang="en-US" dirty="0"/>
              <a:t>and the Structure of Incentives</a:t>
            </a:r>
          </a:p>
        </p:txBody>
      </p:sp>
    </p:spTree>
    <p:extLst>
      <p:ext uri="{BB962C8B-B14F-4D97-AF65-F5344CB8AC3E}">
        <p14:creationId xmlns:p14="http://schemas.microsoft.com/office/powerpoint/2010/main" val="23392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8543"/>
            <a:ext cx="8820445" cy="4899303"/>
          </a:xfrm>
        </p:spPr>
        <p:txBody>
          <a:bodyPr/>
          <a:lstStyle/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How </a:t>
            </a:r>
            <a:r>
              <a:rPr lang="en-US" dirty="0">
                <a:solidFill>
                  <a:srgbClr val="32302A"/>
                </a:solidFill>
              </a:rPr>
              <a:t>are human‑ </a:t>
            </a:r>
            <a:r>
              <a:rPr lang="en-US" dirty="0" smtClean="0">
                <a:solidFill>
                  <a:srgbClr val="32302A"/>
                </a:solidFill>
              </a:rPr>
              <a:t>and </a:t>
            </a:r>
            <a:r>
              <a:rPr lang="en-US" dirty="0">
                <a:solidFill>
                  <a:srgbClr val="32302A"/>
                </a:solidFill>
              </a:rPr>
              <a:t>physical‑capital investment decisions similar? How do they differ? Do human‑capital investors make profits? If so, what is the source of the profit? </a:t>
            </a:r>
            <a:endParaRPr lang="en-US" dirty="0" smtClean="0">
              <a:solidFill>
                <a:srgbClr val="32302A"/>
              </a:solidFill>
            </a:endParaRPr>
          </a:p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In </a:t>
            </a:r>
            <a:r>
              <a:rPr lang="en-US" dirty="0">
                <a:solidFill>
                  <a:srgbClr val="32302A"/>
                </a:solidFill>
              </a:rPr>
              <a:t>a market economy, investors have a strong incentive to undertake profitable investments. What makes an investment profitable? Do profitable investments create wealth? Why or why not? </a:t>
            </a:r>
          </a:p>
          <a:p>
            <a:pPr marL="341313" indent="-341313">
              <a:buAutoNum type="arabicPeriod"/>
            </a:pPr>
            <a:r>
              <a:rPr lang="en-US" dirty="0" smtClean="0">
                <a:solidFill>
                  <a:srgbClr val="32302A"/>
                </a:solidFill>
              </a:rPr>
              <a:t>How </a:t>
            </a:r>
            <a:r>
              <a:rPr lang="en-US" dirty="0">
                <a:solidFill>
                  <a:srgbClr val="32302A"/>
                </a:solidFill>
              </a:rPr>
              <a:t>does the structure of incentives differ when capital is allocated politically rather than by markets? </a:t>
            </a:r>
            <a:r>
              <a:rPr lang="en-US" dirty="0" smtClean="0">
                <a:solidFill>
                  <a:srgbClr val="32302A"/>
                </a:solidFill>
              </a:rPr>
              <a:t>How </a:t>
            </a:r>
            <a:r>
              <a:rPr lang="en-US" dirty="0">
                <a:solidFill>
                  <a:srgbClr val="32302A"/>
                </a:solidFill>
              </a:rPr>
              <a:t>will this affect the efficient use of capital</a:t>
            </a:r>
            <a:r>
              <a:rPr lang="en-US" dirty="0" smtClean="0">
                <a:solidFill>
                  <a:srgbClr val="32302A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24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569" y="432228"/>
            <a:ext cx="8904855" cy="657667"/>
          </a:xfrm>
        </p:spPr>
        <p:txBody>
          <a:bodyPr/>
          <a:lstStyle/>
          <a:p>
            <a:r>
              <a:rPr lang="en-US" dirty="0"/>
              <a:t>Questions for Thought: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675" y="1118543"/>
            <a:ext cx="8820445" cy="4899303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solidFill>
                  <a:srgbClr val="32302A"/>
                </a:solidFill>
              </a:rPr>
              <a:t>When </a:t>
            </a:r>
            <a:r>
              <a:rPr lang="en-US" dirty="0">
                <a:solidFill>
                  <a:srgbClr val="32302A"/>
                </a:solidFill>
              </a:rPr>
              <a:t>entrepreneurs are investing their own money, how do they decide which projects they should undertake?  When political decision-makers allocate the funds of others (taxpayers), how do they decide which projects to support? </a:t>
            </a:r>
            <a:r>
              <a:rPr lang="en-US" dirty="0" smtClean="0">
                <a:solidFill>
                  <a:srgbClr val="32302A"/>
                </a:solidFill>
              </a:rPr>
              <a:t>Explain.</a:t>
            </a:r>
          </a:p>
          <a:p>
            <a:pPr marL="341313" indent="-341313">
              <a:buAutoNum type="arabicPeriod" startAt="4"/>
            </a:pPr>
            <a:r>
              <a:rPr lang="en-US" dirty="0" smtClean="0">
                <a:solidFill>
                  <a:srgbClr val="32302A"/>
                </a:solidFill>
              </a:rPr>
              <a:t>Would </a:t>
            </a:r>
            <a:r>
              <a:rPr lang="en-US" dirty="0">
                <a:solidFill>
                  <a:srgbClr val="32302A"/>
                </a:solidFill>
              </a:rPr>
              <a:t>investment </a:t>
            </a:r>
            <a:r>
              <a:rPr lang="en-US" dirty="0" smtClean="0">
                <a:solidFill>
                  <a:srgbClr val="32302A"/>
                </a:solidFill>
              </a:rPr>
              <a:t>funds </a:t>
            </a:r>
            <a:r>
              <a:rPr lang="en-US" dirty="0">
                <a:solidFill>
                  <a:srgbClr val="32302A"/>
                </a:solidFill>
              </a:rPr>
              <a:t>be channeled more consistently into productive </a:t>
            </a:r>
            <a:r>
              <a:rPr lang="en-US" dirty="0" smtClean="0">
                <a:solidFill>
                  <a:srgbClr val="32302A"/>
                </a:solidFill>
              </a:rPr>
              <a:t>projects </a:t>
            </a:r>
            <a:r>
              <a:rPr lang="en-US" dirty="0">
                <a:solidFill>
                  <a:srgbClr val="32302A"/>
                </a:solidFill>
              </a:rPr>
              <a:t>if elected political officials played a greater role in the allocation of capital?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85507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2378995" y="2114068"/>
            <a:ext cx="4083798" cy="2151897"/>
          </a:xfrm>
        </p:spPr>
        <p:txBody>
          <a:bodyPr/>
          <a:lstStyle/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End of</a:t>
            </a:r>
          </a:p>
          <a:p>
            <a:pPr marL="511175" indent="-511175" algn="ctr">
              <a:lnSpc>
                <a:spcPct val="80000"/>
              </a:lnSpc>
              <a:buClr>
                <a:schemeClr val="hlink"/>
              </a:buClr>
              <a:buNone/>
            </a:pPr>
            <a:r>
              <a:rPr lang="en-US" sz="6600" b="1" i="1" dirty="0" smtClean="0">
                <a:solidFill>
                  <a:srgbClr val="32302A"/>
                </a:solidFill>
                <a:latin typeface="+mj-lt"/>
                <a:cs typeface="Times New Roman" pitchFamily="18" charset="0"/>
              </a:rPr>
              <a:t>Chapter 27</a:t>
            </a:r>
            <a:endParaRPr lang="en-US" sz="6600" b="1" i="1" dirty="0">
              <a:solidFill>
                <a:srgbClr val="32302A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9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2489"/>
            <a:ext cx="8904855" cy="612586"/>
          </a:xfrm>
        </p:spPr>
        <p:txBody>
          <a:bodyPr/>
          <a:lstStyle/>
          <a:p>
            <a:r>
              <a:rPr lang="en-US" dirty="0"/>
              <a:t>Savings and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4"/>
            <a:ext cx="8783869" cy="3712464"/>
          </a:xfrm>
        </p:spPr>
        <p:txBody>
          <a:bodyPr/>
          <a:lstStyle/>
          <a:p>
            <a:pPr marL="231775" indent="-231775"/>
            <a:r>
              <a:rPr lang="en-US" b="1" i="1" dirty="0">
                <a:solidFill>
                  <a:srgbClr val="32302A"/>
                </a:solidFill>
              </a:rPr>
              <a:t>Investment</a:t>
            </a:r>
            <a:r>
              <a:rPr lang="en-US" dirty="0">
                <a:solidFill>
                  <a:srgbClr val="32302A"/>
                </a:solidFill>
              </a:rPr>
              <a:t> and </a:t>
            </a:r>
            <a:r>
              <a:rPr lang="en-US" b="1" i="1" dirty="0">
                <a:solidFill>
                  <a:srgbClr val="32302A"/>
                </a:solidFill>
              </a:rPr>
              <a:t>savings</a:t>
            </a:r>
            <a:r>
              <a:rPr lang="en-US" dirty="0">
                <a:solidFill>
                  <a:srgbClr val="32302A"/>
                </a:solidFill>
              </a:rPr>
              <a:t> are closely linked:</a:t>
            </a:r>
          </a:p>
          <a:p>
            <a:pPr marL="631825" lvl="1" indent="-231775"/>
            <a:r>
              <a:rPr lang="en-US" sz="2800" i="1" dirty="0">
                <a:solidFill>
                  <a:srgbClr val="32302A"/>
                </a:solidFill>
              </a:rPr>
              <a:t>Savings</a:t>
            </a:r>
            <a:r>
              <a:rPr lang="en-US" sz="2800" dirty="0">
                <a:solidFill>
                  <a:srgbClr val="32302A"/>
                </a:solidFill>
              </a:rPr>
              <a:t> is income minus consumption.</a:t>
            </a:r>
          </a:p>
          <a:p>
            <a:pPr marL="631825" lvl="1" indent="-231775"/>
            <a:r>
              <a:rPr lang="en-US" sz="2800" i="1" dirty="0">
                <a:solidFill>
                  <a:srgbClr val="32302A"/>
                </a:solidFill>
              </a:rPr>
              <a:t>Investment</a:t>
            </a:r>
            <a:r>
              <a:rPr lang="en-US" sz="2800" dirty="0">
                <a:solidFill>
                  <a:srgbClr val="32302A"/>
                </a:solidFill>
              </a:rPr>
              <a:t> is the use of unconsumed </a:t>
            </a:r>
            <a:r>
              <a:rPr lang="en-US" sz="2800" dirty="0" smtClean="0">
                <a:solidFill>
                  <a:srgbClr val="32302A"/>
                </a:solidFill>
              </a:rPr>
              <a:t>income </a:t>
            </a:r>
            <a:r>
              <a:rPr lang="en-US" sz="2800" dirty="0">
                <a:solidFill>
                  <a:srgbClr val="32302A"/>
                </a:solidFill>
              </a:rPr>
              <a:t>to produce </a:t>
            </a:r>
            <a:r>
              <a:rPr lang="en-US" sz="2800" dirty="0" smtClean="0">
                <a:solidFill>
                  <a:srgbClr val="32302A"/>
                </a:solidFill>
              </a:rPr>
              <a:t>a </a:t>
            </a:r>
            <a:r>
              <a:rPr lang="en-US" sz="2800" dirty="0">
                <a:solidFill>
                  <a:srgbClr val="32302A"/>
                </a:solidFill>
              </a:rPr>
              <a:t>capital resource.</a:t>
            </a:r>
          </a:p>
          <a:p>
            <a:pPr marL="631825" lvl="1" indent="-231775"/>
            <a:r>
              <a:rPr lang="en-US" sz="2800" i="1" u="sng" dirty="0">
                <a:solidFill>
                  <a:srgbClr val="32302A"/>
                </a:solidFill>
              </a:rPr>
              <a:t>Saving is required for investment</a:t>
            </a:r>
            <a:r>
              <a:rPr lang="en-US" sz="2800" dirty="0">
                <a:solidFill>
                  <a:srgbClr val="32302A"/>
                </a:solidFill>
              </a:rPr>
              <a:t> </a:t>
            </a:r>
            <a:br>
              <a:rPr lang="en-US" sz="2800" dirty="0">
                <a:solidFill>
                  <a:srgbClr val="32302A"/>
                </a:solidFill>
              </a:rPr>
            </a:br>
            <a:r>
              <a:rPr lang="en-US" sz="2800" dirty="0">
                <a:solidFill>
                  <a:srgbClr val="32302A"/>
                </a:solidFill>
              </a:rPr>
              <a:t>– someone must save in order to free </a:t>
            </a:r>
            <a:r>
              <a:rPr lang="en-US" sz="2800" dirty="0" smtClean="0">
                <a:solidFill>
                  <a:srgbClr val="32302A"/>
                </a:solidFill>
              </a:rPr>
              <a:t>resources </a:t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   for </a:t>
            </a:r>
            <a:r>
              <a:rPr lang="en-US" sz="2800" dirty="0">
                <a:solidFill>
                  <a:srgbClr val="32302A"/>
                </a:solidFill>
              </a:rPr>
              <a:t>investment.</a:t>
            </a:r>
          </a:p>
        </p:txBody>
      </p:sp>
    </p:spTree>
    <p:extLst>
      <p:ext uri="{BB962C8B-B14F-4D97-AF65-F5344CB8AC3E}">
        <p14:creationId xmlns:p14="http://schemas.microsoft.com/office/powerpoint/2010/main" val="18272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9" y="432426"/>
            <a:ext cx="8904855" cy="649224"/>
          </a:xfrm>
        </p:spPr>
        <p:txBody>
          <a:bodyPr/>
          <a:lstStyle/>
          <a:p>
            <a:r>
              <a:rPr lang="en-US" dirty="0"/>
              <a:t>Investment and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8013"/>
            <a:ext cx="8883749" cy="418300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Often, more consumption goods can be produced by: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using scarce resources to produce more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physical &amp; </a:t>
            </a:r>
            <a:r>
              <a:rPr lang="en-US" sz="2800" dirty="0">
                <a:solidFill>
                  <a:srgbClr val="32302A"/>
                </a:solidFill>
              </a:rPr>
              <a:t>human capital today, and,</a:t>
            </a:r>
          </a:p>
          <a:p>
            <a:pPr marL="631825" lvl="1" indent="-231775"/>
            <a:r>
              <a:rPr lang="en-US" sz="2800" dirty="0">
                <a:solidFill>
                  <a:srgbClr val="32302A"/>
                </a:solidFill>
              </a:rPr>
              <a:t>then use this capital to produce more </a:t>
            </a:r>
            <a:r>
              <a:rPr lang="en-US" sz="2800" dirty="0" smtClean="0">
                <a:solidFill>
                  <a:srgbClr val="32302A"/>
                </a:solidFill>
              </a:rPr>
              <a:t/>
            </a:r>
            <a:br>
              <a:rPr lang="en-US" sz="2800" dirty="0" smtClean="0">
                <a:solidFill>
                  <a:srgbClr val="32302A"/>
                </a:solidFill>
              </a:rPr>
            </a:br>
            <a:r>
              <a:rPr lang="en-US" sz="2800" dirty="0" smtClean="0">
                <a:solidFill>
                  <a:srgbClr val="32302A"/>
                </a:solidFill>
              </a:rPr>
              <a:t>consumption </a:t>
            </a:r>
            <a:r>
              <a:rPr lang="en-US" sz="2800" dirty="0">
                <a:solidFill>
                  <a:srgbClr val="32302A"/>
                </a:solidFill>
              </a:rPr>
              <a:t>goods in the future.</a:t>
            </a:r>
          </a:p>
          <a:p>
            <a:pPr marL="231775" indent="-231775"/>
            <a:r>
              <a:rPr lang="en-US" dirty="0">
                <a:solidFill>
                  <a:srgbClr val="32302A"/>
                </a:solidFill>
              </a:rPr>
              <a:t>Consumption in the future is valued less </a:t>
            </a:r>
            <a:r>
              <a:rPr lang="en-US" dirty="0" smtClean="0">
                <a:solidFill>
                  <a:srgbClr val="32302A"/>
                </a:solidFill>
              </a:rPr>
              <a:t>than consumption </a:t>
            </a:r>
            <a:r>
              <a:rPr lang="en-US" dirty="0">
                <a:solidFill>
                  <a:srgbClr val="32302A"/>
                </a:solidFill>
              </a:rPr>
              <a:t>now because people have a </a:t>
            </a:r>
            <a:r>
              <a:rPr lang="en-US" b="1" i="1" dirty="0">
                <a:solidFill>
                  <a:srgbClr val="32302A"/>
                </a:solidFill>
              </a:rPr>
              <a:t>positive rate </a:t>
            </a:r>
            <a:r>
              <a:rPr lang="en-US" b="1" i="1" dirty="0" smtClean="0">
                <a:solidFill>
                  <a:srgbClr val="32302A"/>
                </a:solidFill>
              </a:rPr>
              <a:t/>
            </a:r>
            <a:br>
              <a:rPr lang="en-US" b="1" i="1" dirty="0" smtClean="0">
                <a:solidFill>
                  <a:srgbClr val="32302A"/>
                </a:solidFill>
              </a:rPr>
            </a:br>
            <a:r>
              <a:rPr lang="en-US" b="1" i="1" dirty="0" smtClean="0">
                <a:solidFill>
                  <a:srgbClr val="32302A"/>
                </a:solidFill>
              </a:rPr>
              <a:t>of </a:t>
            </a:r>
            <a:r>
              <a:rPr lang="en-US" b="1" i="1" dirty="0">
                <a:solidFill>
                  <a:srgbClr val="32302A"/>
                </a:solidFill>
              </a:rPr>
              <a:t>time preference</a:t>
            </a:r>
            <a:r>
              <a:rPr lang="en-US" dirty="0">
                <a:solidFill>
                  <a:srgbClr val="32302A"/>
                </a:solidFill>
              </a:rPr>
              <a:t> </a:t>
            </a:r>
            <a:r>
              <a:rPr lang="en-US" i="1" dirty="0" smtClean="0">
                <a:solidFill>
                  <a:srgbClr val="32302A"/>
                </a:solidFill>
              </a:rPr>
              <a:t>– </a:t>
            </a:r>
            <a:r>
              <a:rPr lang="en-US" i="1" dirty="0">
                <a:solidFill>
                  <a:srgbClr val="32302A"/>
                </a:solidFill>
              </a:rPr>
              <a:t>they prefer to consume goods and services sooner </a:t>
            </a:r>
            <a:r>
              <a:rPr lang="en-US" i="1" dirty="0" smtClean="0">
                <a:solidFill>
                  <a:srgbClr val="32302A"/>
                </a:solidFill>
              </a:rPr>
              <a:t>rather than </a:t>
            </a:r>
            <a:r>
              <a:rPr lang="en-US" i="1" dirty="0">
                <a:solidFill>
                  <a:srgbClr val="32302A"/>
                </a:solidFill>
              </a:rPr>
              <a:t>later. </a:t>
            </a:r>
          </a:p>
        </p:txBody>
      </p:sp>
    </p:spTree>
    <p:extLst>
      <p:ext uri="{BB962C8B-B14F-4D97-AF65-F5344CB8AC3E}">
        <p14:creationId xmlns:p14="http://schemas.microsoft.com/office/powerpoint/2010/main" val="42703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556"/>
            <a:ext cx="7772400" cy="713451"/>
          </a:xfrm>
        </p:spPr>
        <p:txBody>
          <a:bodyPr anchor="ctr"/>
          <a:lstStyle/>
          <a:p>
            <a:r>
              <a:rPr lang="en-US" dirty="0"/>
              <a:t>Interest Rates</a:t>
            </a:r>
          </a:p>
        </p:txBody>
      </p:sp>
    </p:spTree>
    <p:extLst>
      <p:ext uri="{BB962C8B-B14F-4D97-AF65-F5344CB8AC3E}">
        <p14:creationId xmlns:p14="http://schemas.microsoft.com/office/powerpoint/2010/main" val="37146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29831"/>
            <a:ext cx="8904855" cy="6537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Interest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5" y="1109027"/>
            <a:ext cx="8792310" cy="2923711"/>
          </a:xfrm>
        </p:spPr>
        <p:txBody>
          <a:bodyPr/>
          <a:lstStyle/>
          <a:p>
            <a:pPr marL="231775" indent="-231775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i="1" dirty="0">
                <a:solidFill>
                  <a:schemeClr val="tx1"/>
                </a:solidFill>
              </a:rPr>
              <a:t>interest rate </a:t>
            </a:r>
            <a:r>
              <a:rPr lang="en-US" dirty="0">
                <a:solidFill>
                  <a:schemeClr val="tx1"/>
                </a:solidFill>
              </a:rPr>
              <a:t>is the price of earlier availability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goods </a:t>
            </a:r>
            <a:r>
              <a:rPr lang="en-US" dirty="0">
                <a:solidFill>
                  <a:schemeClr val="tx1"/>
                </a:solidFill>
              </a:rPr>
              <a:t>and services.</a:t>
            </a:r>
          </a:p>
          <a:p>
            <a:pPr marL="231775" indent="-231775"/>
            <a:r>
              <a:rPr lang="en-US" dirty="0">
                <a:solidFill>
                  <a:schemeClr val="tx1"/>
                </a:solidFill>
              </a:rPr>
              <a:t>It is the </a:t>
            </a:r>
            <a:r>
              <a:rPr lang="en-US" i="1" dirty="0">
                <a:solidFill>
                  <a:schemeClr val="tx1"/>
                </a:solidFill>
              </a:rPr>
              <a:t>premium</a:t>
            </a:r>
            <a:r>
              <a:rPr lang="en-US" dirty="0">
                <a:solidFill>
                  <a:schemeClr val="tx1"/>
                </a:solidFill>
              </a:rPr>
              <a:t> that borrowers must pay lenders in order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acquire purchasing power now rather than later.  </a:t>
            </a:r>
          </a:p>
          <a:p>
            <a:pPr marL="631825" lvl="1" indent="-231775"/>
            <a:r>
              <a:rPr lang="en-US" sz="2800" dirty="0">
                <a:solidFill>
                  <a:schemeClr val="tx1"/>
                </a:solidFill>
              </a:rPr>
              <a:t>These funds may be used for either consumption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or </a:t>
            </a:r>
            <a:r>
              <a:rPr lang="en-US" sz="2800" dirty="0">
                <a:solidFill>
                  <a:schemeClr val="tx1"/>
                </a:solidFill>
              </a:rPr>
              <a:t>investment.</a:t>
            </a:r>
          </a:p>
        </p:txBody>
      </p:sp>
    </p:spTree>
    <p:extLst>
      <p:ext uri="{BB962C8B-B14F-4D97-AF65-F5344CB8AC3E}">
        <p14:creationId xmlns:p14="http://schemas.microsoft.com/office/powerpoint/2010/main" val="40996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9569" y="433023"/>
            <a:ext cx="8904855" cy="74974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Century Schoolbook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  <a:latin typeface="+mj-lt"/>
              </a:rPr>
              <a:t>Determination of 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4" y="1111106"/>
            <a:ext cx="8883751" cy="4882894"/>
          </a:xfrm>
        </p:spPr>
        <p:txBody>
          <a:bodyPr/>
          <a:lstStyle/>
          <a:p>
            <a:pPr marL="231775" indent="-231775">
              <a:lnSpc>
                <a:spcPts val="2800"/>
              </a:lnSpc>
            </a:pPr>
            <a:r>
              <a:rPr lang="en-US" sz="2600" dirty="0">
                <a:solidFill>
                  <a:schemeClr val="tx1"/>
                </a:solidFill>
              </a:rPr>
              <a:t>Interest rates are determined by the </a:t>
            </a:r>
            <a:r>
              <a:rPr lang="en-US" sz="2600" dirty="0" smtClean="0">
                <a:solidFill>
                  <a:schemeClr val="tx1"/>
                </a:solidFill>
              </a:rPr>
              <a:t>supply and </a:t>
            </a:r>
            <a:r>
              <a:rPr lang="en-US" sz="2600" dirty="0">
                <a:solidFill>
                  <a:schemeClr val="tx1"/>
                </a:solidFill>
              </a:rPr>
              <a:t>demand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for </a:t>
            </a:r>
            <a:r>
              <a:rPr lang="en-US" sz="2600" dirty="0">
                <a:solidFill>
                  <a:schemeClr val="tx1"/>
                </a:solidFill>
              </a:rPr>
              <a:t>loanable funds.</a:t>
            </a:r>
          </a:p>
          <a:p>
            <a:pPr marL="231775" indent="-231775">
              <a:lnSpc>
                <a:spcPts val="2800"/>
              </a:lnSpc>
            </a:pPr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b="1" i="1" dirty="0">
                <a:solidFill>
                  <a:schemeClr val="tx1"/>
                </a:solidFill>
              </a:rPr>
              <a:t>demand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b="1" i="1" dirty="0">
                <a:solidFill>
                  <a:schemeClr val="tx1"/>
                </a:solidFill>
              </a:rPr>
              <a:t>for loanable funds</a:t>
            </a:r>
            <a:r>
              <a:rPr lang="en-US" sz="2600" dirty="0">
                <a:solidFill>
                  <a:schemeClr val="tx1"/>
                </a:solidFill>
              </a:rPr>
              <a:t> comes from:</a:t>
            </a:r>
          </a:p>
          <a:p>
            <a:pPr marL="631825" lvl="1" indent="-231775">
              <a:lnSpc>
                <a:spcPts val="2800"/>
              </a:lnSpc>
            </a:pPr>
            <a:r>
              <a:rPr lang="en-US" dirty="0">
                <a:solidFill>
                  <a:schemeClr val="tx1"/>
                </a:solidFill>
              </a:rPr>
              <a:t>productivity of capital </a:t>
            </a:r>
            <a:r>
              <a:rPr lang="en-US" dirty="0" smtClean="0">
                <a:solidFill>
                  <a:schemeClr val="tx1"/>
                </a:solidFill>
              </a:rPr>
              <a:t>resources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– investment </a:t>
            </a:r>
            <a:r>
              <a:rPr lang="en-US" i="1" dirty="0">
                <a:solidFill>
                  <a:schemeClr val="tx1"/>
                </a:solidFill>
              </a:rPr>
              <a:t>demand</a:t>
            </a:r>
          </a:p>
          <a:p>
            <a:pPr marL="631825" lvl="1" indent="-231775">
              <a:lnSpc>
                <a:spcPts val="2800"/>
              </a:lnSpc>
            </a:pPr>
            <a:r>
              <a:rPr lang="en-US" dirty="0">
                <a:solidFill>
                  <a:schemeClr val="tx1"/>
                </a:solidFill>
              </a:rPr>
              <a:t>positive rate of time </a:t>
            </a:r>
            <a:r>
              <a:rPr lang="en-US" dirty="0" smtClean="0">
                <a:solidFill>
                  <a:schemeClr val="tx1"/>
                </a:solidFill>
              </a:rPr>
              <a:t>preference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– consumers</a:t>
            </a:r>
            <a:r>
              <a:rPr lang="en-US" i="1" dirty="0">
                <a:solidFill>
                  <a:schemeClr val="tx1"/>
                </a:solidFill>
              </a:rPr>
              <a:t>’ desire for earlier availability</a:t>
            </a:r>
          </a:p>
          <a:p>
            <a:pPr marL="231775" indent="-231775">
              <a:lnSpc>
                <a:spcPts val="2800"/>
              </a:lnSpc>
            </a:pPr>
            <a:r>
              <a:rPr lang="en-US" sz="2600" dirty="0">
                <a:solidFill>
                  <a:schemeClr val="tx1"/>
                </a:solidFill>
              </a:rPr>
              <a:t>Interest rewards lenders who curtail current consumption 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(</a:t>
            </a:r>
            <a:r>
              <a:rPr lang="en-US" sz="2600" b="1" i="1" dirty="0">
                <a:solidFill>
                  <a:schemeClr val="tx1"/>
                </a:solidFill>
              </a:rPr>
              <a:t>supply loanable funds</a:t>
            </a:r>
            <a:r>
              <a:rPr lang="en-US" sz="2600" dirty="0">
                <a:solidFill>
                  <a:schemeClr val="tx1"/>
                </a:solidFill>
              </a:rPr>
              <a:t>) so </a:t>
            </a:r>
            <a:r>
              <a:rPr lang="en-US" sz="2600" dirty="0" smtClean="0">
                <a:solidFill>
                  <a:schemeClr val="tx1"/>
                </a:solidFill>
              </a:rPr>
              <a:t>others </a:t>
            </a:r>
            <a:r>
              <a:rPr lang="en-US" sz="2600" dirty="0">
                <a:solidFill>
                  <a:schemeClr val="tx1"/>
                </a:solidFill>
              </a:rPr>
              <a:t>can buy now rather than </a:t>
            </a:r>
            <a:r>
              <a:rPr lang="en-US" sz="2600" dirty="0" smtClean="0">
                <a:solidFill>
                  <a:schemeClr val="tx1"/>
                </a:solidFill>
              </a:rPr>
              <a:t>later.</a:t>
            </a:r>
            <a:endParaRPr lang="en-US" sz="2600" dirty="0">
              <a:solidFill>
                <a:schemeClr val="tx1"/>
              </a:solidFill>
            </a:endParaRPr>
          </a:p>
          <a:p>
            <a:pPr marL="231775" indent="-231775">
              <a:lnSpc>
                <a:spcPts val="2800"/>
              </a:lnSpc>
            </a:pPr>
            <a:r>
              <a:rPr lang="en-US" sz="2600" dirty="0">
                <a:solidFill>
                  <a:schemeClr val="tx1"/>
                </a:solidFill>
              </a:rPr>
              <a:t>The </a:t>
            </a:r>
            <a:r>
              <a:rPr lang="en-US" sz="2600" b="1" i="1" dirty="0">
                <a:solidFill>
                  <a:schemeClr val="tx1"/>
                </a:solidFill>
              </a:rPr>
              <a:t>market interest rate</a:t>
            </a:r>
            <a:r>
              <a:rPr lang="en-US" sz="2600" dirty="0">
                <a:solidFill>
                  <a:schemeClr val="tx1"/>
                </a:solidFill>
              </a:rPr>
              <a:t> brings the quantity of funds demanded </a:t>
            </a:r>
            <a:r>
              <a:rPr lang="en-US" sz="2600" dirty="0" smtClean="0">
                <a:solidFill>
                  <a:schemeClr val="tx1"/>
                </a:solidFill>
              </a:rPr>
              <a:t>by </a:t>
            </a:r>
            <a:r>
              <a:rPr lang="en-US" sz="2600" dirty="0">
                <a:solidFill>
                  <a:schemeClr val="tx1"/>
                </a:solidFill>
              </a:rPr>
              <a:t>borrowers into balance with the quantity supplied by lenders.</a:t>
            </a:r>
          </a:p>
        </p:txBody>
      </p:sp>
    </p:spTree>
    <p:extLst>
      <p:ext uri="{BB962C8B-B14F-4D97-AF65-F5344CB8AC3E}">
        <p14:creationId xmlns:p14="http://schemas.microsoft.com/office/powerpoint/2010/main" val="31237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59383" y="1332158"/>
            <a:ext cx="4662104" cy="4952717"/>
          </a:xfrm>
          <a:prstGeom prst="roundRect">
            <a:avLst>
              <a:gd name="adj" fmla="val 359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+mj-lt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73113" y="1288255"/>
            <a:ext cx="4253918" cy="513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b="1" i="1" dirty="0">
                <a:latin typeface="+mj-lt"/>
                <a:cs typeface="Times New Roman" pitchFamily="18" charset="0"/>
              </a:rPr>
              <a:t>demand for loanable </a:t>
            </a:r>
            <a:r>
              <a:rPr lang="en-US" sz="2100" b="1" i="1" dirty="0" smtClean="0">
                <a:latin typeface="+mj-lt"/>
                <a:cs typeface="Times New Roman" pitchFamily="18" charset="0"/>
              </a:rPr>
              <a:t>funds</a:t>
            </a:r>
            <a:r>
              <a:rPr lang="en-US" sz="2100" dirty="0" smtClean="0">
                <a:latin typeface="+mj-lt"/>
                <a:cs typeface="Times New Roman" pitchFamily="18" charset="0"/>
              </a:rPr>
              <a:t> stems </a:t>
            </a:r>
            <a:r>
              <a:rPr lang="en-US" sz="2100" dirty="0">
                <a:latin typeface="+mj-lt"/>
                <a:cs typeface="Times New Roman" pitchFamily="18" charset="0"/>
              </a:rPr>
              <a:t>from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consumers</a:t>
            </a:r>
            <a:r>
              <a:rPr lang="en-US" sz="2100" dirty="0">
                <a:latin typeface="+mj-lt"/>
                <a:cs typeface="Times New Roman" pitchFamily="18" charset="0"/>
              </a:rPr>
              <a:t>’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desire for earlier </a:t>
            </a:r>
            <a:r>
              <a:rPr lang="en-US" sz="2100" dirty="0">
                <a:latin typeface="+mj-lt"/>
                <a:cs typeface="Times New Roman" pitchFamily="18" charset="0"/>
              </a:rPr>
              <a:t>availability and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productivity </a:t>
            </a:r>
            <a:r>
              <a:rPr lang="en-US" sz="2100" dirty="0">
                <a:latin typeface="+mj-lt"/>
                <a:cs typeface="Times New Roman" pitchFamily="18" charset="0"/>
              </a:rPr>
              <a:t>of capital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As </a:t>
            </a:r>
            <a:r>
              <a:rPr lang="en-US" sz="2100" dirty="0">
                <a:latin typeface="+mj-lt"/>
                <a:cs typeface="Times New Roman" pitchFamily="18" charset="0"/>
              </a:rPr>
              <a:t>the </a:t>
            </a:r>
            <a:r>
              <a:rPr lang="en-US" sz="2100" b="1" i="1" dirty="0">
                <a:latin typeface="+mj-lt"/>
                <a:cs typeface="Times New Roman" pitchFamily="18" charset="0"/>
              </a:rPr>
              <a:t>interest rate rises</a:t>
            </a:r>
            <a:r>
              <a:rPr lang="en-US" sz="2100" dirty="0">
                <a:latin typeface="+mj-lt"/>
                <a:cs typeface="Times New Roman" pitchFamily="18" charset="0"/>
              </a:rPr>
              <a:t>,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current goods </a:t>
            </a:r>
            <a:r>
              <a:rPr lang="en-US" sz="2100" dirty="0">
                <a:latin typeface="+mj-lt"/>
                <a:cs typeface="Times New Roman" pitchFamily="18" charset="0"/>
              </a:rPr>
              <a:t>become more expensive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in comparison </a:t>
            </a:r>
            <a:r>
              <a:rPr lang="en-US" sz="2100" dirty="0">
                <a:latin typeface="+mj-lt"/>
                <a:cs typeface="Times New Roman" pitchFamily="18" charset="0"/>
              </a:rPr>
              <a:t>with future goods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 </a:t>
            </a:r>
          </a:p>
          <a:p>
            <a:pPr marL="344488" lvl="1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Therefore</a:t>
            </a:r>
            <a:r>
              <a:rPr lang="en-US" sz="2100" dirty="0">
                <a:latin typeface="+mj-lt"/>
                <a:cs typeface="Times New Roman" pitchFamily="18" charset="0"/>
              </a:rPr>
              <a:t>, </a:t>
            </a:r>
            <a:r>
              <a:rPr lang="en-US" sz="2100" b="1" i="1" dirty="0">
                <a:latin typeface="+mj-lt"/>
                <a:cs typeface="Times New Roman" pitchFamily="18" charset="0"/>
              </a:rPr>
              <a:t>borrowers will </a:t>
            </a:r>
            <a:r>
              <a:rPr lang="en-US" sz="2100" b="1" i="1" dirty="0" smtClean="0">
                <a:latin typeface="+mj-lt"/>
                <a:cs typeface="Times New Roman" pitchFamily="18" charset="0"/>
              </a:rPr>
              <a:t/>
            </a:r>
            <a:br>
              <a:rPr lang="en-US" sz="2100" b="1" i="1" dirty="0" smtClean="0">
                <a:latin typeface="+mj-lt"/>
                <a:cs typeface="Times New Roman" pitchFamily="18" charset="0"/>
              </a:rPr>
            </a:br>
            <a:r>
              <a:rPr lang="en-US" sz="2100" b="1" i="1" dirty="0" smtClean="0">
                <a:latin typeface="+mj-lt"/>
                <a:cs typeface="Times New Roman" pitchFamily="18" charset="0"/>
              </a:rPr>
              <a:t>demand fewer </a:t>
            </a:r>
            <a:r>
              <a:rPr lang="en-US" sz="2100" b="1" i="1" dirty="0">
                <a:latin typeface="+mj-lt"/>
                <a:cs typeface="Times New Roman" pitchFamily="18" charset="0"/>
              </a:rPr>
              <a:t>loanable funds</a:t>
            </a:r>
            <a:r>
              <a:rPr lang="en-US" sz="2100" dirty="0">
                <a:latin typeface="+mj-lt"/>
                <a:cs typeface="Times New Roman" pitchFamily="18" charset="0"/>
              </a:rPr>
              <a:t>.</a:t>
            </a:r>
          </a:p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On </a:t>
            </a:r>
            <a:r>
              <a:rPr lang="en-US" sz="2100" dirty="0">
                <a:latin typeface="+mj-lt"/>
                <a:cs typeface="Times New Roman" pitchFamily="18" charset="0"/>
              </a:rPr>
              <a:t>the other hand, higher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interest rates </a:t>
            </a:r>
            <a:r>
              <a:rPr lang="en-US" sz="2100" dirty="0">
                <a:latin typeface="+mj-lt"/>
                <a:cs typeface="Times New Roman" pitchFamily="18" charset="0"/>
              </a:rPr>
              <a:t>stimulate </a:t>
            </a:r>
            <a:r>
              <a:rPr lang="en-US" sz="2100" b="1" i="1" dirty="0">
                <a:latin typeface="+mj-lt"/>
                <a:cs typeface="Times New Roman" pitchFamily="18" charset="0"/>
              </a:rPr>
              <a:t>lenders to </a:t>
            </a:r>
            <a:r>
              <a:rPr lang="en-US" sz="2100" b="1" i="1" dirty="0" smtClean="0">
                <a:latin typeface="+mj-lt"/>
                <a:cs typeface="Times New Roman" pitchFamily="18" charset="0"/>
              </a:rPr>
              <a:t>supply additional </a:t>
            </a:r>
            <a:r>
              <a:rPr lang="en-US" sz="2100" b="1" i="1" dirty="0">
                <a:latin typeface="+mj-lt"/>
                <a:cs typeface="Times New Roman" pitchFamily="18" charset="0"/>
              </a:rPr>
              <a:t>funds</a:t>
            </a:r>
            <a:r>
              <a:rPr lang="en-US" sz="2100" dirty="0">
                <a:latin typeface="+mj-lt"/>
                <a:cs typeface="Times New Roman" pitchFamily="18" charset="0"/>
              </a:rPr>
              <a:t> to the market.</a:t>
            </a:r>
          </a:p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2100" dirty="0">
                <a:latin typeface="+mj-lt"/>
                <a:cs typeface="Times New Roman" pitchFamily="18" charset="0"/>
              </a:rPr>
              <a:t>equilibrium,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the quantity of loanable </a:t>
            </a:r>
            <a:r>
              <a:rPr lang="en-US" sz="2100" dirty="0">
                <a:latin typeface="+mj-lt"/>
                <a:cs typeface="Times New Roman" pitchFamily="18" charset="0"/>
              </a:rPr>
              <a:t>funds demanded </a:t>
            </a:r>
            <a:r>
              <a:rPr lang="en-US" sz="2100" dirty="0" smtClean="0">
                <a:latin typeface="+mj-lt"/>
                <a:cs typeface="Times New Roman" pitchFamily="18" charset="0"/>
              </a:rPr>
              <a:t>equals the </a:t>
            </a:r>
            <a:r>
              <a:rPr lang="en-US" sz="2100" dirty="0">
                <a:latin typeface="+mj-lt"/>
                <a:cs typeface="Times New Roman" pitchFamily="18" charset="0"/>
              </a:rPr>
              <a:t>quantity supplied.  </a:t>
            </a:r>
            <a:endParaRPr lang="en-US" sz="2100" dirty="0" smtClean="0">
              <a:latin typeface="+mj-lt"/>
              <a:cs typeface="Times New Roman" pitchFamily="18" charset="0"/>
            </a:endParaRPr>
          </a:p>
          <a:p>
            <a:pPr marL="115888" indent="-115888">
              <a:lnSpc>
                <a:spcPct val="90000"/>
              </a:lnSpc>
              <a:spcBef>
                <a:spcPts val="600"/>
              </a:spcBef>
              <a:buFontTx/>
              <a:buChar char="•"/>
            </a:pPr>
            <a:r>
              <a:rPr lang="en-US" sz="2100" dirty="0" smtClean="0">
                <a:latin typeface="+mj-lt"/>
                <a:cs typeface="Times New Roman" pitchFamily="18" charset="0"/>
              </a:rPr>
              <a:t>The </a:t>
            </a:r>
            <a:r>
              <a:rPr lang="en-US" sz="2100" dirty="0">
                <a:latin typeface="+mj-lt"/>
                <a:cs typeface="Times New Roman" pitchFamily="18" charset="0"/>
              </a:rPr>
              <a:t>“price</a:t>
            </a:r>
            <a:r>
              <a:rPr lang="en-US" sz="2100" dirty="0" smtClean="0">
                <a:latin typeface="+mj-lt"/>
                <a:cs typeface="Times New Roman" pitchFamily="18" charset="0"/>
              </a:rPr>
              <a:t>” is </a:t>
            </a:r>
            <a:r>
              <a:rPr lang="en-US" sz="2100" dirty="0">
                <a:latin typeface="+mj-lt"/>
                <a:cs typeface="Times New Roman" pitchFamily="18" charset="0"/>
              </a:rPr>
              <a:t>the interest rate </a:t>
            </a:r>
            <a:r>
              <a:rPr lang="en-US" sz="2100" b="1" i="1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sz="2100" dirty="0" smtClean="0">
                <a:latin typeface="+mj-lt"/>
                <a:cs typeface="Times New Roman" pitchFamily="18" charset="0"/>
              </a:rPr>
              <a:t>.</a:t>
            </a:r>
            <a:endParaRPr lang="en-US" sz="2100" dirty="0">
              <a:latin typeface="+mj-lt"/>
              <a:cs typeface="Times New Roman" pitchFamily="18" charset="0"/>
            </a:endParaRPr>
          </a:p>
        </p:txBody>
      </p:sp>
      <p:sp>
        <p:nvSpPr>
          <p:cNvPr id="267" name="Title 1"/>
          <p:cNvSpPr>
            <a:spLocks noGrp="1"/>
          </p:cNvSpPr>
          <p:nvPr>
            <p:ph type="title"/>
          </p:nvPr>
        </p:nvSpPr>
        <p:spPr>
          <a:xfrm>
            <a:off x="119569" y="431758"/>
            <a:ext cx="8904855" cy="596684"/>
          </a:xfrm>
        </p:spPr>
        <p:txBody>
          <a:bodyPr/>
          <a:lstStyle/>
          <a:p>
            <a:r>
              <a:rPr lang="en-US" dirty="0"/>
              <a:t>Determination of the Interest Rate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344689" y="1416149"/>
            <a:ext cx="960628" cy="49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kumimoji="0" lang="en-US" dirty="0" smtClean="0">
                <a:latin typeface="+mj-lt"/>
                <a:cs typeface="Times New Roman" pitchFamily="18" charset="0"/>
              </a:rPr>
              <a:t>Interest Rate</a:t>
            </a:r>
            <a:endParaRPr kumimoji="0" lang="en-US" sz="1400" dirty="0">
              <a:latin typeface="+mj-lt"/>
              <a:cs typeface="Times New Roman" pitchFamily="18" charset="0"/>
            </a:endParaRPr>
          </a:p>
        </p:txBody>
      </p:sp>
      <p:sp>
        <p:nvSpPr>
          <p:cNvPr id="62" name="Text Box 55"/>
          <p:cNvSpPr txBox="1">
            <a:spLocks noChangeArrowheads="1"/>
          </p:cNvSpPr>
          <p:nvPr/>
        </p:nvSpPr>
        <p:spPr bwMode="auto">
          <a:xfrm>
            <a:off x="7867323" y="5846310"/>
            <a:ext cx="1067020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kumimoji="0" lang="en-US" dirty="0" smtClean="0">
                <a:latin typeface="+mj-lt"/>
                <a:cs typeface="Times New Roman" pitchFamily="18" charset="0"/>
              </a:rPr>
              <a:t>Quantity</a:t>
            </a:r>
            <a:endParaRPr kumimoji="0" lang="en-US" dirty="0">
              <a:latin typeface="+mj-lt"/>
              <a:cs typeface="Times New Roman" pitchFamily="18" charset="0"/>
            </a:endParaRPr>
          </a:p>
        </p:txBody>
      </p:sp>
      <p:grpSp>
        <p:nvGrpSpPr>
          <p:cNvPr id="64" name="Group 58"/>
          <p:cNvGrpSpPr>
            <a:grpSpLocks/>
          </p:cNvGrpSpPr>
          <p:nvPr/>
        </p:nvGrpSpPr>
        <p:grpSpPr bwMode="auto">
          <a:xfrm>
            <a:off x="4674381" y="1899532"/>
            <a:ext cx="3331020" cy="4016755"/>
            <a:chOff x="3024" y="822"/>
            <a:chExt cx="1824" cy="2966"/>
          </a:xfrm>
        </p:grpSpPr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3024" y="3788"/>
              <a:ext cx="1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3031" y="822"/>
              <a:ext cx="0" cy="29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 b="1"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0" name="Group 41"/>
          <p:cNvGrpSpPr>
            <a:grpSpLocks/>
          </p:cNvGrpSpPr>
          <p:nvPr/>
        </p:nvGrpSpPr>
        <p:grpSpPr bwMode="auto">
          <a:xfrm>
            <a:off x="4883550" y="2236399"/>
            <a:ext cx="2924175" cy="2876551"/>
            <a:chOff x="3150" y="1162"/>
            <a:chExt cx="1842" cy="1812"/>
          </a:xfrm>
        </p:grpSpPr>
        <p:sp>
          <p:nvSpPr>
            <p:cNvPr id="52" name="Line 3"/>
            <p:cNvSpPr>
              <a:spLocks noChangeShapeType="1"/>
            </p:cNvSpPr>
            <p:nvPr/>
          </p:nvSpPr>
          <p:spPr bwMode="auto">
            <a:xfrm>
              <a:off x="3150" y="1162"/>
              <a:ext cx="1632" cy="1632"/>
            </a:xfrm>
            <a:prstGeom prst="line">
              <a:avLst/>
            </a:prstGeom>
            <a:noFill/>
            <a:ln w="57150">
              <a:solidFill>
                <a:srgbClr val="C80000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3" name="Text Box 4"/>
            <p:cNvSpPr txBox="1">
              <a:spLocks noChangeAspect="1" noChangeArrowheads="1"/>
            </p:cNvSpPr>
            <p:nvPr/>
          </p:nvSpPr>
          <p:spPr bwMode="auto">
            <a:xfrm>
              <a:off x="4752" y="2786"/>
              <a:ext cx="24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sz="2000" b="1" i="1" dirty="0">
                  <a:solidFill>
                    <a:srgbClr val="C80000"/>
                  </a:solidFill>
                  <a:latin typeface="+mj-lt"/>
                  <a:cs typeface="Times New Roman" pitchFamily="18" charset="0"/>
                </a:rPr>
                <a:t>D</a:t>
              </a:r>
              <a:endParaRPr kumimoji="0" lang="en-US" sz="2000" b="1" i="1" baseline="-25000" dirty="0">
                <a:solidFill>
                  <a:srgbClr val="C80000"/>
                </a:solidFill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54" name="Group 42"/>
          <p:cNvGrpSpPr>
            <a:grpSpLocks/>
          </p:cNvGrpSpPr>
          <p:nvPr/>
        </p:nvGrpSpPr>
        <p:grpSpPr bwMode="auto">
          <a:xfrm>
            <a:off x="5645550" y="1920486"/>
            <a:ext cx="2438400" cy="3195638"/>
            <a:chOff x="3630" y="963"/>
            <a:chExt cx="1536" cy="2013"/>
          </a:xfrm>
        </p:grpSpPr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V="1">
              <a:off x="3630" y="1104"/>
              <a:ext cx="1344" cy="18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latin typeface="+mj-lt"/>
                <a:cs typeface="Times New Roman" pitchFamily="18" charset="0"/>
              </a:endParaRPr>
            </a:p>
          </p:txBody>
        </p:sp>
        <p:sp>
          <p:nvSpPr>
            <p:cNvPr id="56" name="Text Box 10"/>
            <p:cNvSpPr txBox="1">
              <a:spLocks noChangeAspect="1" noChangeArrowheads="1"/>
            </p:cNvSpPr>
            <p:nvPr/>
          </p:nvSpPr>
          <p:spPr bwMode="auto">
            <a:xfrm>
              <a:off x="4926" y="963"/>
              <a:ext cx="240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kumimoji="0" lang="en-US" sz="2000" b="1" i="1" dirty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S</a:t>
              </a:r>
            </a:p>
          </p:txBody>
        </p:sp>
      </p:grpSp>
      <p:sp>
        <p:nvSpPr>
          <p:cNvPr id="57" name="Line 13"/>
          <p:cNvSpPr>
            <a:spLocks noChangeAspect="1" noChangeShapeType="1"/>
          </p:cNvSpPr>
          <p:nvPr/>
        </p:nvSpPr>
        <p:spPr bwMode="auto">
          <a:xfrm>
            <a:off x="6531375" y="3960424"/>
            <a:ext cx="0" cy="1919287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58" name="Text Box 15"/>
          <p:cNvSpPr txBox="1">
            <a:spLocks noChangeAspect="1" noChangeArrowheads="1"/>
          </p:cNvSpPr>
          <p:nvPr/>
        </p:nvSpPr>
        <p:spPr bwMode="auto">
          <a:xfrm>
            <a:off x="6235719" y="5859836"/>
            <a:ext cx="617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2000" i="1">
                <a:latin typeface="+mj-lt"/>
                <a:cs typeface="Times New Roman" pitchFamily="18" charset="0"/>
              </a:rPr>
              <a:t>Q</a:t>
            </a:r>
            <a:endParaRPr kumimoji="0" lang="en-US" sz="2000" b="0">
              <a:latin typeface="+mj-lt"/>
              <a:cs typeface="Times New Roman" pitchFamily="18" charset="0"/>
            </a:endParaRPr>
          </a:p>
        </p:txBody>
      </p:sp>
      <p:sp>
        <p:nvSpPr>
          <p:cNvPr id="59" name="Text Box 16"/>
          <p:cNvSpPr txBox="1">
            <a:spLocks noChangeAspect="1" noChangeArrowheads="1"/>
          </p:cNvSpPr>
          <p:nvPr/>
        </p:nvSpPr>
        <p:spPr bwMode="auto">
          <a:xfrm>
            <a:off x="4310907" y="3654036"/>
            <a:ext cx="327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kumimoji="0" lang="en-US" sz="2000" i="1">
                <a:latin typeface="+mj-lt"/>
                <a:cs typeface="Times New Roman" pitchFamily="18" charset="0"/>
              </a:rPr>
              <a:t>i</a:t>
            </a:r>
            <a:endParaRPr kumimoji="0" lang="en-US" sz="2000">
              <a:latin typeface="+mj-lt"/>
              <a:cs typeface="Times New Roman" pitchFamily="18" charset="0"/>
            </a:endParaRPr>
          </a:p>
        </p:txBody>
      </p:sp>
      <p:sp>
        <p:nvSpPr>
          <p:cNvPr id="60" name="Line 17"/>
          <p:cNvSpPr>
            <a:spLocks noChangeAspect="1" noChangeShapeType="1"/>
          </p:cNvSpPr>
          <p:nvPr/>
        </p:nvSpPr>
        <p:spPr bwMode="auto">
          <a:xfrm flipH="1">
            <a:off x="4713688" y="3858824"/>
            <a:ext cx="1779587" cy="0"/>
          </a:xfrm>
          <a:prstGeom prst="line">
            <a:avLst/>
          </a:prstGeom>
          <a:noFill/>
          <a:ln w="31750" cap="rnd">
            <a:solidFill>
              <a:schemeClr val="tx1"/>
            </a:solidFill>
            <a:prstDash val="sysDot"/>
            <a:round/>
            <a:headEnd type="none" w="lg" len="lg"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  <p:sp>
        <p:nvSpPr>
          <p:cNvPr id="63" name="Oval 20"/>
          <p:cNvSpPr>
            <a:spLocks noChangeAspect="1" noChangeArrowheads="1"/>
          </p:cNvSpPr>
          <p:nvPr/>
        </p:nvSpPr>
        <p:spPr bwMode="auto">
          <a:xfrm>
            <a:off x="6471050" y="3796911"/>
            <a:ext cx="115888" cy="11588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60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th edition TEMPLATE">
  <a:themeElements>
    <a:clrScheme name="Gwartney PPT 2011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15th edition TEMPLATE</Template>
  <TotalTime>621</TotalTime>
  <Words>1584</Words>
  <Application>Microsoft Macintosh PowerPoint</Application>
  <PresentationFormat>On-screen Show (4:3)</PresentationFormat>
  <Paragraphs>311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Calibri</vt:lpstr>
      <vt:lpstr>Times New Roman</vt:lpstr>
      <vt:lpstr>Arial</vt:lpstr>
      <vt:lpstr>15th edition TEMPLATE</vt:lpstr>
      <vt:lpstr>Investment, the Capital Market,  and the Wealth of Nations</vt:lpstr>
      <vt:lpstr>Why People Invest</vt:lpstr>
      <vt:lpstr>Capital and Investment</vt:lpstr>
      <vt:lpstr>Savings and Investment</vt:lpstr>
      <vt:lpstr>Investment and Consumption</vt:lpstr>
      <vt:lpstr>Interest Rates</vt:lpstr>
      <vt:lpstr>PowerPoint Presentation</vt:lpstr>
      <vt:lpstr>PowerPoint Presentation</vt:lpstr>
      <vt:lpstr>Determination of the Interest Rate</vt:lpstr>
      <vt:lpstr>PowerPoint Presentation</vt:lpstr>
      <vt:lpstr>PowerPoint Presentation</vt:lpstr>
      <vt:lpstr>Components of the Money Interest Rate</vt:lpstr>
      <vt:lpstr>The Present Value of Future Income and Costs</vt:lpstr>
      <vt:lpstr>Present Value</vt:lpstr>
      <vt:lpstr>Present Value n Years in the Future</vt:lpstr>
      <vt:lpstr>Present Value of Stream of Payments</vt:lpstr>
      <vt:lpstr>Present Value</vt:lpstr>
      <vt:lpstr>Questions for Thought: </vt:lpstr>
      <vt:lpstr>Questions for Thought: </vt:lpstr>
      <vt:lpstr>Present Value,  Profitability, and Investment</vt:lpstr>
      <vt:lpstr>PowerPoint Presentation</vt:lpstr>
      <vt:lpstr>PowerPoint Presentation</vt:lpstr>
      <vt:lpstr>Investing in Human Capital</vt:lpstr>
      <vt:lpstr>Investing in Human Capital</vt:lpstr>
      <vt:lpstr>Investing in Human Capital</vt:lpstr>
      <vt:lpstr>Uncertainty, Entrepreneurship,  and Profit</vt:lpstr>
      <vt:lpstr>PowerPoint Presentation</vt:lpstr>
      <vt:lpstr>Income Shares of  Human &amp; Physical Capital</vt:lpstr>
      <vt:lpstr>Why Is the Capital Market So Important?</vt:lpstr>
      <vt:lpstr>Keys to Prosperity: Innovation and the Capital Market </vt:lpstr>
      <vt:lpstr>Capital Market  and the Wealth of Nations</vt:lpstr>
      <vt:lpstr>Political Allocation  and the Structure of Incentives</vt:lpstr>
      <vt:lpstr>Political Allocation  and the Structure of Incentives</vt:lpstr>
      <vt:lpstr>Questions for Thought: </vt:lpstr>
      <vt:lpstr>Questions for Thought: </vt:lpstr>
      <vt:lpstr>PowerPoint Presentation</vt:lpstr>
    </vt:vector>
  </TitlesOfParts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Investment, the Capital Market, and the Wealth of Nations (15th ed.)</dc:title>
  <dc:subject>Investment, the Capital Market, and the Wealth of Nations (15th ed.)</dc:subject>
  <dc:creator>Dr. Chuck Skipton</dc:creator>
  <cp:lastModifiedBy>Joseph Connors</cp:lastModifiedBy>
  <cp:revision>38</cp:revision>
  <dcterms:created xsi:type="dcterms:W3CDTF">2013-12-17T18:08:03Z</dcterms:created>
  <dcterms:modified xsi:type="dcterms:W3CDTF">2016-12-27T22:36:43Z</dcterms:modified>
</cp:coreProperties>
</file>