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6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  <a:srgbClr val="F1F1E3"/>
    <a:srgbClr val="F4F6EE"/>
    <a:srgbClr val="E9EDDF"/>
    <a:srgbClr val="EFE5BB"/>
    <a:srgbClr val="E2DEEE"/>
    <a:srgbClr val="32302A"/>
    <a:srgbClr val="515A61"/>
    <a:srgbClr val="444C5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2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592" y="184"/>
      </p:cViewPr>
      <p:guideLst>
        <p:guide orient="horz" pos="593"/>
        <p:guide pos="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24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2575" y="1520839"/>
            <a:ext cx="7634484" cy="1864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Price-Searcher Markets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High Entry Barriers</a:t>
            </a:r>
          </a:p>
        </p:txBody>
      </p:sp>
    </p:spTree>
    <p:extLst>
      <p:ext uri="{BB962C8B-B14F-4D97-AF65-F5344CB8AC3E}">
        <p14:creationId xmlns:p14="http://schemas.microsoft.com/office/powerpoint/2010/main" val="37568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32888" y="1278012"/>
            <a:ext cx="4699657" cy="507114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351888"/>
            <a:ext cx="4105695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000" dirty="0">
                <a:latin typeface="+mj-lt"/>
                <a:cs typeface="Times New Roman" pitchFamily="18" charset="0"/>
              </a:rPr>
              <a:t>monopolist will set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output equal </a:t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000" b="1" i="1" dirty="0">
                <a:latin typeface="+mj-lt"/>
                <a:cs typeface="Times New Roman" pitchFamily="18" charset="0"/>
              </a:rPr>
              <a:t>q</a:t>
            </a:r>
            <a:r>
              <a:rPr lang="en-US" sz="2000" dirty="0">
                <a:latin typeface="+mj-lt"/>
                <a:cs typeface="Times New Roman" pitchFamily="18" charset="0"/>
              </a:rPr>
              <a:t>, where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MR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Note: </a:t>
            </a:r>
            <a:r>
              <a:rPr lang="en-US" sz="2000" dirty="0">
                <a:latin typeface="+mj-lt"/>
                <a:cs typeface="Times New Roman" pitchFamily="18" charset="0"/>
              </a:rPr>
              <a:t>at this level of output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 the </a:t>
            </a:r>
            <a:r>
              <a:rPr lang="en-US" sz="2000" dirty="0">
                <a:latin typeface="+mj-lt"/>
                <a:cs typeface="Times New Roman" pitchFamily="18" charset="0"/>
              </a:rPr>
              <a:t>price that the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monopolist charges </a:t>
            </a:r>
            <a:r>
              <a:rPr lang="en-US" sz="2000" dirty="0">
                <a:latin typeface="+mj-lt"/>
                <a:cs typeface="Times New Roman" pitchFamily="18" charset="0"/>
              </a:rPr>
              <a:t>does not cover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average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total cost</a:t>
            </a:r>
            <a:r>
              <a:rPr lang="en-US" sz="2000" dirty="0">
                <a:latin typeface="+mj-lt"/>
                <a:cs typeface="Times New Roman" pitchFamily="18" charset="0"/>
              </a:rPr>
              <a:t> of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producing the </a:t>
            </a:r>
            <a:r>
              <a:rPr lang="en-US" sz="2000" dirty="0">
                <a:latin typeface="+mj-lt"/>
                <a:cs typeface="Times New Roman" pitchFamily="18" charset="0"/>
              </a:rPr>
              <a:t>output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(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latin typeface="+mj-lt"/>
                <a:cs typeface="Times New Roman" pitchFamily="18" charset="0"/>
              </a:rPr>
              <a:t>&lt;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).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Whenever </a:t>
            </a:r>
            <a:r>
              <a:rPr lang="en-US" sz="2000" dirty="0">
                <a:latin typeface="+mj-lt"/>
                <a:cs typeface="Times New Roman" pitchFamily="18" charset="0"/>
              </a:rPr>
              <a:t>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ATC</a:t>
            </a:r>
            <a:r>
              <a:rPr lang="en-US" sz="2000" dirty="0">
                <a:latin typeface="+mj-lt"/>
                <a:cs typeface="Times New Roman" pitchFamily="18" charset="0"/>
              </a:rPr>
              <a:t> curve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lies always </a:t>
            </a:r>
            <a:r>
              <a:rPr lang="en-US" sz="2000" dirty="0">
                <a:latin typeface="+mj-lt"/>
                <a:cs typeface="Times New Roman" pitchFamily="18" charset="0"/>
              </a:rPr>
              <a:t>above the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demand curve</a:t>
            </a:r>
            <a:r>
              <a:rPr lang="en-US" sz="2000" dirty="0">
                <a:latin typeface="+mj-lt"/>
                <a:cs typeface="Times New Roman" pitchFamily="18" charset="0"/>
              </a:rPr>
              <a:t>, the monopolist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will incur </a:t>
            </a:r>
            <a:r>
              <a:rPr lang="en-US" sz="2000" dirty="0">
                <a:latin typeface="+mj-lt"/>
                <a:cs typeface="Times New Roman" pitchFamily="18" charset="0"/>
              </a:rPr>
              <a:t>short-run losses.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000" dirty="0">
                <a:latin typeface="+mj-lt"/>
                <a:cs typeface="Times New Roman" pitchFamily="18" charset="0"/>
              </a:rPr>
              <a:t>this diagram the firm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is making </a:t>
            </a:r>
            <a:r>
              <a:rPr lang="en-US" sz="2000" dirty="0">
                <a:latin typeface="+mj-lt"/>
                <a:cs typeface="Times New Roman" pitchFamily="18" charset="0"/>
              </a:rPr>
              <a:t>economic losses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equal to </a:t>
            </a:r>
            <a:r>
              <a:rPr lang="en-US" sz="2000" dirty="0">
                <a:latin typeface="+mj-lt"/>
                <a:cs typeface="Times New Roman" pitchFamily="18" charset="0"/>
              </a:rPr>
              <a:t>the shaded area,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C – A</a:t>
            </a:r>
            <a:r>
              <a:rPr lang="en-US" sz="2000" b="1" i="1" dirty="0">
                <a:latin typeface="+mj-lt"/>
                <a:cs typeface="Times New Roman" pitchFamily="18" charset="0"/>
              </a:rPr>
              <a:t> –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B</a:t>
            </a:r>
            <a:r>
              <a:rPr lang="en-US" sz="2000" b="1" i="1" dirty="0">
                <a:latin typeface="+mj-lt"/>
                <a:cs typeface="Times New Roman" pitchFamily="18" charset="0"/>
              </a:rPr>
              <a:t> –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Under </a:t>
            </a:r>
            <a:r>
              <a:rPr lang="en-US" sz="2000" dirty="0">
                <a:latin typeface="+mj-lt"/>
                <a:cs typeface="Times New Roman" pitchFamily="18" charset="0"/>
              </a:rPr>
              <a:t>these conditions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monopolist </a:t>
            </a:r>
            <a:r>
              <a:rPr lang="en-US" sz="2000" dirty="0">
                <a:latin typeface="+mj-lt"/>
                <a:cs typeface="Times New Roman" pitchFamily="18" charset="0"/>
              </a:rPr>
              <a:t>will not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continue in </a:t>
            </a:r>
            <a:r>
              <a:rPr lang="en-US" sz="2000" dirty="0">
                <a:latin typeface="+mj-lt"/>
                <a:cs typeface="Times New Roman" pitchFamily="18" charset="0"/>
              </a:rPr>
              <a:t>business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1758"/>
            <a:ext cx="8904855" cy="596684"/>
          </a:xfrm>
        </p:spPr>
        <p:txBody>
          <a:bodyPr/>
          <a:lstStyle/>
          <a:p>
            <a:r>
              <a:rPr lang="en-US" dirty="0"/>
              <a:t>When a Monopolist Incurs Losses 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232889" y="1507862"/>
            <a:ext cx="787400" cy="2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204435" y="5846583"/>
            <a:ext cx="159067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sz="1600">
                <a:latin typeface="+mj-lt"/>
                <a:cs typeface="Times New Roman" pitchFamily="18" charset="0"/>
              </a:rPr>
              <a:t>Quantity/time</a:t>
            </a: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562581" y="1772550"/>
            <a:ext cx="2895600" cy="4211320"/>
            <a:chOff x="3024" y="822"/>
            <a:chExt cx="1824" cy="2966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7" name="Freeform 6"/>
          <p:cNvSpPr>
            <a:spLocks noChangeAspect="1"/>
          </p:cNvSpPr>
          <p:nvPr/>
        </p:nvSpPr>
        <p:spPr bwMode="auto">
          <a:xfrm>
            <a:off x="5126207" y="1564461"/>
            <a:ext cx="2332038" cy="3360737"/>
          </a:xfrm>
          <a:custGeom>
            <a:avLst/>
            <a:gdLst/>
            <a:ahLst/>
            <a:cxnLst>
              <a:cxn ang="0">
                <a:pos x="0" y="2352"/>
              </a:cxn>
              <a:cxn ang="0">
                <a:pos x="672" y="1872"/>
              </a:cxn>
              <a:cxn ang="0">
                <a:pos x="1392" y="960"/>
              </a:cxn>
              <a:cxn ang="0">
                <a:pos x="1632" y="0"/>
              </a:cxn>
            </a:cxnLst>
            <a:rect l="0" t="0" r="r" b="b"/>
            <a:pathLst>
              <a:path w="1632" h="2352">
                <a:moveTo>
                  <a:pt x="0" y="2352"/>
                </a:moveTo>
                <a:cubicBezTo>
                  <a:pt x="220" y="2228"/>
                  <a:pt x="440" y="2104"/>
                  <a:pt x="672" y="1872"/>
                </a:cubicBezTo>
                <a:cubicBezTo>
                  <a:pt x="904" y="1640"/>
                  <a:pt x="1232" y="1272"/>
                  <a:pt x="1392" y="960"/>
                </a:cubicBezTo>
                <a:cubicBezTo>
                  <a:pt x="1552" y="648"/>
                  <a:pt x="1592" y="324"/>
                  <a:pt x="1632" y="0"/>
                </a:cubicBezTo>
              </a:path>
            </a:pathLst>
          </a:custGeom>
          <a:noFill/>
          <a:ln w="5715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8" name="Rectangle 7"/>
          <p:cNvSpPr>
            <a:spLocks noChangeAspect="1" noChangeArrowheads="1"/>
          </p:cNvSpPr>
          <p:nvPr/>
        </p:nvSpPr>
        <p:spPr bwMode="auto">
          <a:xfrm>
            <a:off x="4568995" y="2513786"/>
            <a:ext cx="1360487" cy="547687"/>
          </a:xfrm>
          <a:prstGeom prst="rect">
            <a:avLst/>
          </a:prstGeom>
          <a:solidFill>
            <a:srgbClr val="FFFF67">
              <a:alpha val="50000"/>
            </a:srgbClr>
          </a:solidFill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9" name="Text Box 8"/>
          <p:cNvSpPr txBox="1">
            <a:spLocks noChangeAspect="1" noChangeArrowheads="1"/>
          </p:cNvSpPr>
          <p:nvPr/>
        </p:nvSpPr>
        <p:spPr bwMode="auto">
          <a:xfrm>
            <a:off x="8310732" y="4955361"/>
            <a:ext cx="461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90" name="Line 11"/>
          <p:cNvSpPr>
            <a:spLocks noChangeAspect="1" noChangeShapeType="1"/>
          </p:cNvSpPr>
          <p:nvPr/>
        </p:nvSpPr>
        <p:spPr bwMode="auto">
          <a:xfrm>
            <a:off x="5927895" y="4426723"/>
            <a:ext cx="0" cy="15303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1" name="Text Box 12"/>
          <p:cNvSpPr txBox="1">
            <a:spLocks noChangeAspect="1" noChangeArrowheads="1"/>
          </p:cNvSpPr>
          <p:nvPr/>
        </p:nvSpPr>
        <p:spPr bwMode="auto">
          <a:xfrm>
            <a:off x="4183232" y="2867798"/>
            <a:ext cx="374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endParaRPr kumimoji="0" lang="en-US" sz="2000" b="1">
              <a:latin typeface="+mj-lt"/>
              <a:cs typeface="Times New Roman" pitchFamily="18" charset="0"/>
            </a:endParaRPr>
          </a:p>
        </p:txBody>
      </p:sp>
      <p:sp>
        <p:nvSpPr>
          <p:cNvPr id="93" name="Line 14"/>
          <p:cNvSpPr>
            <a:spLocks noChangeAspect="1" noChangeShapeType="1"/>
          </p:cNvSpPr>
          <p:nvPr/>
        </p:nvSpPr>
        <p:spPr bwMode="auto">
          <a:xfrm flipH="1">
            <a:off x="4576932" y="2507436"/>
            <a:ext cx="135731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4" name="Text Box 15"/>
          <p:cNvSpPr txBox="1">
            <a:spLocks noChangeAspect="1" noChangeArrowheads="1"/>
          </p:cNvSpPr>
          <p:nvPr/>
        </p:nvSpPr>
        <p:spPr bwMode="auto">
          <a:xfrm>
            <a:off x="6608932" y="5336361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rgbClr val="D107AB"/>
                </a:solidFill>
                <a:latin typeface="+mj-lt"/>
                <a:cs typeface="Times New Roman" pitchFamily="18" charset="0"/>
              </a:rPr>
              <a:t>MR</a:t>
            </a:r>
          </a:p>
        </p:txBody>
      </p:sp>
      <p:sp>
        <p:nvSpPr>
          <p:cNvPr id="95" name="Text Box 16"/>
          <p:cNvSpPr txBox="1">
            <a:spLocks noChangeAspect="1" noChangeArrowheads="1"/>
          </p:cNvSpPr>
          <p:nvPr/>
        </p:nvSpPr>
        <p:spPr bwMode="auto">
          <a:xfrm>
            <a:off x="5599282" y="5917386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96" name="Freeform 17"/>
          <p:cNvSpPr>
            <a:spLocks noChangeAspect="1"/>
          </p:cNvSpPr>
          <p:nvPr/>
        </p:nvSpPr>
        <p:spPr bwMode="auto">
          <a:xfrm>
            <a:off x="5396082" y="1351736"/>
            <a:ext cx="3292475" cy="1852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480"/>
              </a:cxn>
              <a:cxn ang="0">
                <a:pos x="672" y="864"/>
              </a:cxn>
              <a:cxn ang="0">
                <a:pos x="1248" y="1008"/>
              </a:cxn>
              <a:cxn ang="0">
                <a:pos x="1776" y="864"/>
              </a:cxn>
              <a:cxn ang="0">
                <a:pos x="2352" y="480"/>
              </a:cxn>
            </a:cxnLst>
            <a:rect l="0" t="0" r="r" b="b"/>
            <a:pathLst>
              <a:path w="2352" h="1008">
                <a:moveTo>
                  <a:pt x="0" y="0"/>
                </a:moveTo>
                <a:cubicBezTo>
                  <a:pt x="88" y="168"/>
                  <a:pt x="176" y="336"/>
                  <a:pt x="288" y="480"/>
                </a:cubicBezTo>
                <a:cubicBezTo>
                  <a:pt x="400" y="624"/>
                  <a:pt x="512" y="776"/>
                  <a:pt x="672" y="864"/>
                </a:cubicBezTo>
                <a:cubicBezTo>
                  <a:pt x="832" y="952"/>
                  <a:pt x="1064" y="1008"/>
                  <a:pt x="1248" y="1008"/>
                </a:cubicBezTo>
                <a:cubicBezTo>
                  <a:pt x="1432" y="1008"/>
                  <a:pt x="1592" y="952"/>
                  <a:pt x="1776" y="864"/>
                </a:cubicBezTo>
                <a:cubicBezTo>
                  <a:pt x="1960" y="776"/>
                  <a:pt x="2156" y="628"/>
                  <a:pt x="2352" y="48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7" name="Line 18"/>
          <p:cNvSpPr>
            <a:spLocks noChangeAspect="1" noChangeShapeType="1"/>
          </p:cNvSpPr>
          <p:nvPr/>
        </p:nvSpPr>
        <p:spPr bwMode="auto">
          <a:xfrm flipV="1">
            <a:off x="5919957" y="3129736"/>
            <a:ext cx="0" cy="11652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8" name="Text Box 19"/>
          <p:cNvSpPr txBox="1">
            <a:spLocks noChangeAspect="1" noChangeArrowheads="1"/>
          </p:cNvSpPr>
          <p:nvPr/>
        </p:nvSpPr>
        <p:spPr bwMode="auto">
          <a:xfrm>
            <a:off x="7429670" y="1427936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</a:p>
        </p:txBody>
      </p:sp>
      <p:sp>
        <p:nvSpPr>
          <p:cNvPr id="99" name="Text Box 20"/>
          <p:cNvSpPr txBox="1">
            <a:spLocks noChangeAspect="1" noChangeArrowheads="1"/>
          </p:cNvSpPr>
          <p:nvPr/>
        </p:nvSpPr>
        <p:spPr bwMode="auto">
          <a:xfrm>
            <a:off x="8253582" y="195498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chemeClr val="tx1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sz="1600" b="1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Text Box 21"/>
          <p:cNvSpPr txBox="1">
            <a:spLocks noChangeAspect="1" noChangeArrowheads="1"/>
          </p:cNvSpPr>
          <p:nvPr/>
        </p:nvSpPr>
        <p:spPr bwMode="auto">
          <a:xfrm>
            <a:off x="4189582" y="2302648"/>
            <a:ext cx="376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C</a:t>
            </a:r>
            <a:endParaRPr kumimoji="0" lang="en-US" sz="2000" b="1">
              <a:latin typeface="+mj-lt"/>
              <a:cs typeface="Times New Roman" pitchFamily="18" charset="0"/>
            </a:endParaRPr>
          </a:p>
        </p:txBody>
      </p:sp>
      <p:sp>
        <p:nvSpPr>
          <p:cNvPr id="101" name="Line 22"/>
          <p:cNvSpPr>
            <a:spLocks noChangeAspect="1" noChangeShapeType="1"/>
          </p:cNvSpPr>
          <p:nvPr/>
        </p:nvSpPr>
        <p:spPr bwMode="auto">
          <a:xfrm flipH="1">
            <a:off x="4578520" y="3061473"/>
            <a:ext cx="1344612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102" name="Group 66"/>
          <p:cNvGrpSpPr>
            <a:grpSpLocks/>
          </p:cNvGrpSpPr>
          <p:nvPr/>
        </p:nvGrpSpPr>
        <p:grpSpPr bwMode="auto">
          <a:xfrm>
            <a:off x="5878682" y="2178826"/>
            <a:ext cx="434975" cy="379413"/>
            <a:chOff x="3686" y="1235"/>
            <a:chExt cx="274" cy="239"/>
          </a:xfrm>
        </p:grpSpPr>
        <p:sp>
          <p:nvSpPr>
            <p:cNvPr id="103" name="Oval 28"/>
            <p:cNvSpPr>
              <a:spLocks noChangeAspect="1" noChangeArrowheads="1"/>
            </p:cNvSpPr>
            <p:nvPr/>
          </p:nvSpPr>
          <p:spPr bwMode="auto">
            <a:xfrm>
              <a:off x="3686" y="1401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1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4" name="Text Box 29"/>
            <p:cNvSpPr txBox="1">
              <a:spLocks noChangeAspect="1" noChangeArrowheads="1"/>
            </p:cNvSpPr>
            <p:nvPr/>
          </p:nvSpPr>
          <p:spPr bwMode="auto">
            <a:xfrm>
              <a:off x="3723" y="1235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>
                  <a:latin typeface="+mj-lt"/>
                  <a:cs typeface="Times New Roman" pitchFamily="18" charset="0"/>
                </a:rPr>
                <a:t>A</a:t>
              </a:r>
              <a:endParaRPr kumimoji="0" lang="en-US" sz="20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5" name="Line 32"/>
          <p:cNvSpPr>
            <a:spLocks noChangeShapeType="1"/>
          </p:cNvSpPr>
          <p:nvPr/>
        </p:nvSpPr>
        <p:spPr bwMode="auto">
          <a:xfrm>
            <a:off x="4584870" y="1954986"/>
            <a:ext cx="2116137" cy="3786187"/>
          </a:xfrm>
          <a:prstGeom prst="line">
            <a:avLst/>
          </a:prstGeom>
          <a:noFill/>
          <a:ln w="57150">
            <a:solidFill>
              <a:srgbClr val="D107AB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6" name="Oval 33"/>
          <p:cNvSpPr>
            <a:spLocks noChangeAspect="1" noChangeArrowheads="1"/>
          </p:cNvSpPr>
          <p:nvPr/>
        </p:nvSpPr>
        <p:spPr bwMode="auto">
          <a:xfrm>
            <a:off x="5867570" y="4312423"/>
            <a:ext cx="115887" cy="11588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7" name="Line 34"/>
          <p:cNvSpPr>
            <a:spLocks noChangeShapeType="1"/>
          </p:cNvSpPr>
          <p:nvPr/>
        </p:nvSpPr>
        <p:spPr bwMode="auto">
          <a:xfrm>
            <a:off x="4573757" y="1943873"/>
            <a:ext cx="3841750" cy="3101975"/>
          </a:xfrm>
          <a:prstGeom prst="line">
            <a:avLst/>
          </a:prstGeom>
          <a:noFill/>
          <a:ln w="5715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108" name="Group 67"/>
          <p:cNvGrpSpPr>
            <a:grpSpLocks/>
          </p:cNvGrpSpPr>
          <p:nvPr/>
        </p:nvGrpSpPr>
        <p:grpSpPr bwMode="auto">
          <a:xfrm>
            <a:off x="5524670" y="2985277"/>
            <a:ext cx="465137" cy="395288"/>
            <a:chOff x="3463" y="1743"/>
            <a:chExt cx="293" cy="249"/>
          </a:xfrm>
        </p:grpSpPr>
        <p:sp>
          <p:nvSpPr>
            <p:cNvPr id="109" name="Oval 36"/>
            <p:cNvSpPr>
              <a:spLocks noChangeAspect="1" noChangeArrowheads="1"/>
            </p:cNvSpPr>
            <p:nvPr/>
          </p:nvSpPr>
          <p:spPr bwMode="auto">
            <a:xfrm>
              <a:off x="3683" y="1743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10" name="Text Box 37"/>
            <p:cNvSpPr txBox="1">
              <a:spLocks noChangeAspect="1" noChangeArrowheads="1"/>
            </p:cNvSpPr>
            <p:nvPr/>
          </p:nvSpPr>
          <p:spPr bwMode="auto">
            <a:xfrm>
              <a:off x="3463" y="1759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>
                  <a:latin typeface="+mj-lt"/>
                  <a:cs typeface="Times New Roman" pitchFamily="18" charset="0"/>
                </a:rPr>
                <a:t>B</a:t>
              </a:r>
              <a:endParaRPr kumimoji="0" lang="en-US" sz="20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1" name="Line 38"/>
          <p:cNvSpPr>
            <a:spLocks noChangeAspect="1" noChangeShapeType="1"/>
          </p:cNvSpPr>
          <p:nvPr/>
        </p:nvSpPr>
        <p:spPr bwMode="auto">
          <a:xfrm flipV="1">
            <a:off x="5939007" y="2578873"/>
            <a:ext cx="0" cy="3889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112" name="Group 64"/>
          <p:cNvGrpSpPr>
            <a:grpSpLocks/>
          </p:cNvGrpSpPr>
          <p:nvPr/>
        </p:nvGrpSpPr>
        <p:grpSpPr bwMode="auto">
          <a:xfrm>
            <a:off x="3915048" y="2719635"/>
            <a:ext cx="1143000" cy="1581150"/>
            <a:chOff x="2544" y="1586"/>
            <a:chExt cx="720" cy="996"/>
          </a:xfrm>
        </p:grpSpPr>
        <p:sp>
          <p:nvSpPr>
            <p:cNvPr id="113" name="Line 53"/>
            <p:cNvSpPr>
              <a:spLocks noChangeAspect="1" noChangeShapeType="1"/>
            </p:cNvSpPr>
            <p:nvPr/>
          </p:nvSpPr>
          <p:spPr bwMode="auto">
            <a:xfrm rot="1111151" flipH="1">
              <a:off x="2965" y="1586"/>
              <a:ext cx="293" cy="84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14" name="Group 54"/>
            <p:cNvGrpSpPr>
              <a:grpSpLocks/>
            </p:cNvGrpSpPr>
            <p:nvPr/>
          </p:nvGrpSpPr>
          <p:grpSpPr bwMode="auto">
            <a:xfrm>
              <a:off x="2544" y="2240"/>
              <a:ext cx="720" cy="342"/>
              <a:chOff x="3744" y="844"/>
              <a:chExt cx="720" cy="342"/>
            </a:xfrm>
          </p:grpSpPr>
          <p:sp>
            <p:nvSpPr>
              <p:cNvPr id="115" name="Rectangle 55"/>
              <p:cNvSpPr>
                <a:spLocks noChangeArrowheads="1"/>
              </p:cNvSpPr>
              <p:nvPr/>
            </p:nvSpPr>
            <p:spPr bwMode="auto">
              <a:xfrm>
                <a:off x="3792" y="864"/>
                <a:ext cx="620" cy="296"/>
              </a:xfrm>
              <a:prstGeom prst="rect">
                <a:avLst/>
              </a:prstGeom>
              <a:solidFill>
                <a:srgbClr val="FFFF9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6" name="Rectangle 56" descr="Parchment"/>
              <p:cNvSpPr>
                <a:spLocks noChangeAspect="1" noChangeArrowheads="1"/>
              </p:cNvSpPr>
              <p:nvPr/>
            </p:nvSpPr>
            <p:spPr bwMode="auto">
              <a:xfrm>
                <a:off x="3744" y="844"/>
                <a:ext cx="720" cy="3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Short-run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losses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01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sz="2600" dirty="0" smtClean="0">
                <a:solidFill>
                  <a:srgbClr val="32302A"/>
                </a:solidFill>
              </a:rPr>
              <a:t>What </a:t>
            </a:r>
            <a:r>
              <a:rPr lang="en-US" sz="2600" dirty="0">
                <a:solidFill>
                  <a:srgbClr val="32302A"/>
                </a:solidFill>
              </a:rPr>
              <a:t>makes a firm a monopoly</a:t>
            </a:r>
            <a:r>
              <a:rPr lang="en-US" sz="2600" dirty="0" smtClean="0">
                <a:solidFill>
                  <a:srgbClr val="32302A"/>
                </a:solidFill>
              </a:rPr>
              <a:t>?</a:t>
            </a:r>
          </a:p>
          <a:p>
            <a:pPr marL="341313" indent="-341313">
              <a:buAutoNum type="arabicPeriod"/>
            </a:pPr>
            <a:r>
              <a:rPr lang="en-US" sz="2600" dirty="0" smtClean="0">
                <a:solidFill>
                  <a:srgbClr val="32302A"/>
                </a:solidFill>
              </a:rPr>
              <a:t>Do </a:t>
            </a:r>
            <a:r>
              <a:rPr lang="en-US" sz="2600" dirty="0">
                <a:solidFill>
                  <a:srgbClr val="32302A"/>
                </a:solidFill>
              </a:rPr>
              <a:t>monopolists charge the highest possible price for which they can sell their products? Do they maximize their average profit per sale? Are monopolies always profitable? </a:t>
            </a:r>
          </a:p>
          <a:p>
            <a:pPr marL="341313" indent="-341313">
              <a:buAutoNum type="arabicPeriod"/>
            </a:pPr>
            <a:r>
              <a:rPr lang="en-US" sz="2600" dirty="0" smtClean="0">
                <a:solidFill>
                  <a:srgbClr val="32302A"/>
                </a:solidFill>
              </a:rPr>
              <a:t>“</a:t>
            </a:r>
            <a:r>
              <a:rPr lang="en-US" sz="2600" i="1" dirty="0">
                <a:solidFill>
                  <a:srgbClr val="32302A"/>
                </a:solidFill>
              </a:rPr>
              <a:t>Barriers to entry are high under </a:t>
            </a:r>
            <a:r>
              <a:rPr lang="en-US" sz="2600" i="1" dirty="0" smtClean="0">
                <a:solidFill>
                  <a:srgbClr val="32302A"/>
                </a:solidFill>
              </a:rPr>
              <a:t>monopoly but </a:t>
            </a:r>
            <a:r>
              <a:rPr lang="en-US" sz="2600" i="1" dirty="0">
                <a:solidFill>
                  <a:srgbClr val="32302A"/>
                </a:solidFill>
              </a:rPr>
              <a:t>low in </a:t>
            </a:r>
            <a:r>
              <a:rPr lang="en-US" sz="2600" i="1" dirty="0" smtClean="0">
                <a:solidFill>
                  <a:srgbClr val="32302A"/>
                </a:solidFill>
              </a:rPr>
              <a:t/>
            </a:r>
            <a:br>
              <a:rPr lang="en-US" sz="2600" i="1" dirty="0" smtClean="0">
                <a:solidFill>
                  <a:srgbClr val="32302A"/>
                </a:solidFill>
              </a:rPr>
            </a:br>
            <a:r>
              <a:rPr lang="en-US" sz="2600" i="1" dirty="0" smtClean="0">
                <a:solidFill>
                  <a:srgbClr val="32302A"/>
                </a:solidFill>
              </a:rPr>
              <a:t>  competitive price-searcher markets</a:t>
            </a:r>
            <a:r>
              <a:rPr lang="en-US" sz="2600" i="1" dirty="0">
                <a:solidFill>
                  <a:srgbClr val="32302A"/>
                </a:solidFill>
              </a:rPr>
              <a:t>.</a:t>
            </a:r>
            <a:r>
              <a:rPr lang="en-US" sz="2600" dirty="0">
                <a:solidFill>
                  <a:srgbClr val="32302A"/>
                </a:solidFill>
              </a:rPr>
              <a:t>” </a:t>
            </a:r>
            <a:br>
              <a:rPr lang="en-US" sz="2600" dirty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  -- </a:t>
            </a:r>
            <a:r>
              <a:rPr lang="en-US" sz="2600" dirty="0">
                <a:solidFill>
                  <a:srgbClr val="32302A"/>
                </a:solidFill>
              </a:rPr>
              <a:t>Is this statement true? </a:t>
            </a:r>
            <a:endParaRPr lang="en-US" sz="2600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sz="2600" dirty="0" smtClean="0">
                <a:solidFill>
                  <a:srgbClr val="32302A"/>
                </a:solidFill>
              </a:rPr>
              <a:t>Which </a:t>
            </a:r>
            <a:r>
              <a:rPr lang="en-US" sz="2600" dirty="0">
                <a:solidFill>
                  <a:srgbClr val="32302A"/>
                </a:solidFill>
              </a:rPr>
              <a:t>of the following is true </a:t>
            </a:r>
            <a:r>
              <a:rPr lang="en-US" sz="2600" dirty="0" smtClean="0">
                <a:solidFill>
                  <a:srgbClr val="32302A"/>
                </a:solidFill>
              </a:rPr>
              <a:t>under monopoly</a:t>
            </a:r>
            <a:r>
              <a:rPr lang="en-US" sz="2600" dirty="0">
                <a:solidFill>
                  <a:srgbClr val="32302A"/>
                </a:solidFill>
              </a:rPr>
              <a:t>? </a:t>
            </a:r>
          </a:p>
          <a:p>
            <a:pPr marL="685800" indent="-338138"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(a) </a:t>
            </a:r>
            <a:r>
              <a:rPr lang="en-US" sz="2600" dirty="0">
                <a:solidFill>
                  <a:srgbClr val="32302A"/>
                </a:solidFill>
              </a:rPr>
              <a:t>If the monopolist is making economic profit</a:t>
            </a:r>
            <a:r>
              <a:rPr lang="en-US" sz="2600" dirty="0" smtClean="0">
                <a:solidFill>
                  <a:srgbClr val="32302A"/>
                </a:solidFill>
              </a:rPr>
              <a:t>, new </a:t>
            </a:r>
            <a:r>
              <a:rPr lang="en-US" sz="2600" dirty="0">
                <a:solidFill>
                  <a:srgbClr val="32302A"/>
                </a:solidFill>
              </a:rPr>
              <a:t>firms </a:t>
            </a:r>
            <a:r>
              <a:rPr lang="en-US" sz="2600" dirty="0" smtClean="0">
                <a:solidFill>
                  <a:srgbClr val="32302A"/>
                </a:solidFill>
              </a:rPr>
              <a:t/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 will be </a:t>
            </a:r>
            <a:r>
              <a:rPr lang="en-US" sz="2600" dirty="0">
                <a:solidFill>
                  <a:srgbClr val="32302A"/>
                </a:solidFill>
              </a:rPr>
              <a:t>attracted into the market.</a:t>
            </a:r>
          </a:p>
          <a:p>
            <a:pPr marL="685800" indent="-338138">
              <a:buNone/>
            </a:pPr>
            <a:r>
              <a:rPr lang="en-US" sz="2600" dirty="0" smtClean="0">
                <a:solidFill>
                  <a:srgbClr val="32302A"/>
                </a:solidFill>
              </a:rPr>
              <a:t>(b) </a:t>
            </a:r>
            <a:r>
              <a:rPr lang="en-US" sz="2600" dirty="0">
                <a:solidFill>
                  <a:srgbClr val="32302A"/>
                </a:solidFill>
              </a:rPr>
              <a:t>The monopolist will have little or no </a:t>
            </a:r>
            <a:r>
              <a:rPr lang="en-US" sz="2600" dirty="0" smtClean="0">
                <a:solidFill>
                  <a:srgbClr val="32302A"/>
                </a:solidFill>
              </a:rPr>
              <a:t>incentive to produce </a:t>
            </a:r>
            <a:br>
              <a:rPr lang="en-US" sz="2600" dirty="0" smtClean="0">
                <a:solidFill>
                  <a:srgbClr val="32302A"/>
                </a:solidFill>
              </a:rPr>
            </a:br>
            <a:r>
              <a:rPr lang="en-US" sz="2600" dirty="0" smtClean="0">
                <a:solidFill>
                  <a:srgbClr val="32302A"/>
                </a:solidFill>
              </a:rPr>
              <a:t> efficiently </a:t>
            </a:r>
            <a:r>
              <a:rPr lang="en-US" sz="2600" dirty="0">
                <a:solidFill>
                  <a:srgbClr val="32302A"/>
                </a:solidFill>
              </a:rPr>
              <a:t>(at a low cost</a:t>
            </a:r>
            <a:r>
              <a:rPr lang="en-US" sz="2600" dirty="0" smtClean="0">
                <a:solidFill>
                  <a:srgbClr val="32302A"/>
                </a:solidFill>
              </a:rPr>
              <a:t>).</a:t>
            </a:r>
            <a:endParaRPr lang="en-US" sz="26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071"/>
            <a:ext cx="7772400" cy="1049513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Characteristics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an Oligopoly</a:t>
            </a:r>
          </a:p>
        </p:txBody>
      </p:sp>
    </p:spTree>
    <p:extLst>
      <p:ext uri="{BB962C8B-B14F-4D97-AF65-F5344CB8AC3E}">
        <p14:creationId xmlns:p14="http://schemas.microsoft.com/office/powerpoint/2010/main" val="17516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Characteristics of Oligopoly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829"/>
            <a:ext cx="8783869" cy="371246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 few characteristics of </a:t>
            </a:r>
            <a:r>
              <a:rPr lang="en-US" b="1" i="1" dirty="0">
                <a:solidFill>
                  <a:srgbClr val="32302A"/>
                </a:solidFill>
              </a:rPr>
              <a:t>oligopoly</a:t>
            </a:r>
            <a:r>
              <a:rPr lang="en-US" dirty="0">
                <a:solidFill>
                  <a:srgbClr val="32302A"/>
                </a:solidFill>
              </a:rPr>
              <a:t>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small number of rival firms</a:t>
            </a: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interdependence</a:t>
            </a:r>
            <a:r>
              <a:rPr lang="en-US" sz="2800" dirty="0">
                <a:solidFill>
                  <a:srgbClr val="32302A"/>
                </a:solidFill>
              </a:rPr>
              <a:t> among firms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substantial economies of scale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significant barriers to entry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products may be identical or differentiated</a:t>
            </a:r>
          </a:p>
        </p:txBody>
      </p:sp>
    </p:spTree>
    <p:extLst>
      <p:ext uri="{BB962C8B-B14F-4D97-AF65-F5344CB8AC3E}">
        <p14:creationId xmlns:p14="http://schemas.microsoft.com/office/powerpoint/2010/main" val="20553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54618" y="1930383"/>
            <a:ext cx="5877243" cy="3673231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280"/>
            <a:ext cx="8904855" cy="680178"/>
          </a:xfrm>
        </p:spPr>
        <p:txBody>
          <a:bodyPr/>
          <a:lstStyle/>
          <a:p>
            <a:r>
              <a:rPr lang="en-US" dirty="0"/>
              <a:t>Economies of Scale and Oligopoly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0" y="1505983"/>
            <a:ext cx="3000578" cy="4664656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 oligopoly exists in the auto industry because firms do not fully achieve the lower costs of large-scale operations until they produce about one-sixth of total market output.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What does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this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exhibit </a:t>
            </a: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suggest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about the costs of firms that produced one-tenth of the total market?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What about firms that produced more than half the market?</a:t>
            </a:r>
          </a:p>
        </p:txBody>
      </p:sp>
      <p:sp>
        <p:nvSpPr>
          <p:cNvPr id="49" name="Freeform 5"/>
          <p:cNvSpPr>
            <a:spLocks noChangeAspect="1"/>
          </p:cNvSpPr>
          <p:nvPr/>
        </p:nvSpPr>
        <p:spPr bwMode="auto">
          <a:xfrm rot="1903525">
            <a:off x="6325063" y="2792801"/>
            <a:ext cx="2754313" cy="1154113"/>
          </a:xfrm>
          <a:custGeom>
            <a:avLst/>
            <a:gdLst/>
            <a:ahLst/>
            <a:cxnLst>
              <a:cxn ang="0">
                <a:pos x="3427" y="1436"/>
              </a:cxn>
              <a:cxn ang="0">
                <a:pos x="0" y="0"/>
              </a:cxn>
            </a:cxnLst>
            <a:rect l="0" t="0" r="r" b="b"/>
            <a:pathLst>
              <a:path w="3427" h="1436">
                <a:moveTo>
                  <a:pt x="3427" y="1436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51" name="Text Box 6" descr="Parchment"/>
          <p:cNvSpPr txBox="1">
            <a:spLocks noChangeAspect="1" noChangeArrowheads="1"/>
          </p:cNvSpPr>
          <p:nvPr/>
        </p:nvSpPr>
        <p:spPr bwMode="auto">
          <a:xfrm>
            <a:off x="3062433" y="2126051"/>
            <a:ext cx="657225" cy="2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dirty="0">
                <a:latin typeface="+mj-lt"/>
                <a:cs typeface="Times New Roman" pitchFamily="18" charset="0"/>
              </a:rPr>
              <a:t>rice</a:t>
            </a:r>
          </a:p>
        </p:txBody>
      </p:sp>
      <p:sp>
        <p:nvSpPr>
          <p:cNvPr id="59" name="Line 7"/>
          <p:cNvSpPr>
            <a:spLocks noChangeAspect="1" noChangeShapeType="1"/>
          </p:cNvSpPr>
          <p:nvPr/>
        </p:nvSpPr>
        <p:spPr bwMode="auto">
          <a:xfrm>
            <a:off x="3390031" y="5053401"/>
            <a:ext cx="459359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60" name="Text Box 8"/>
          <p:cNvSpPr txBox="1">
            <a:spLocks noChangeAspect="1" noChangeArrowheads="1"/>
          </p:cNvSpPr>
          <p:nvPr/>
        </p:nvSpPr>
        <p:spPr bwMode="auto">
          <a:xfrm>
            <a:off x="8528513" y="4505714"/>
            <a:ext cx="411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endParaRPr kumimoji="0" lang="en-US" sz="2000" b="1" i="1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" name="Text Box 11"/>
          <p:cNvSpPr txBox="1">
            <a:spLocks noChangeAspect="1" noChangeArrowheads="1"/>
          </p:cNvSpPr>
          <p:nvPr/>
        </p:nvSpPr>
        <p:spPr bwMode="auto">
          <a:xfrm>
            <a:off x="2977470" y="3198503"/>
            <a:ext cx="387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62" name="Line 17"/>
          <p:cNvSpPr>
            <a:spLocks noChangeAspect="1" noChangeShapeType="1"/>
          </p:cNvSpPr>
          <p:nvPr/>
        </p:nvSpPr>
        <p:spPr bwMode="auto">
          <a:xfrm>
            <a:off x="3407492" y="2414977"/>
            <a:ext cx="0" cy="27585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8038929" y="4822941"/>
            <a:ext cx="900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0" lang="en-US" sz="1600" dirty="0">
                <a:latin typeface="+mj-lt"/>
                <a:cs typeface="Times New Roman" pitchFamily="18" charset="0"/>
              </a:rPr>
              <a:t>Autos 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/>
            </a:r>
            <a:br>
              <a:rPr kumimoji="0" lang="en-US" sz="1600" dirty="0" smtClean="0">
                <a:latin typeface="+mj-lt"/>
                <a:cs typeface="Times New Roman" pitchFamily="18" charset="0"/>
              </a:rPr>
            </a:br>
            <a:r>
              <a:rPr kumimoji="0" lang="en-US" sz="1200" i="1" dirty="0" smtClean="0">
                <a:latin typeface="+mj-lt"/>
                <a:cs typeface="Times New Roman" pitchFamily="18" charset="0"/>
              </a:rPr>
              <a:t>(</a:t>
            </a:r>
            <a:r>
              <a:rPr kumimoji="0" lang="en-US" sz="1200" i="1" dirty="0">
                <a:latin typeface="+mj-lt"/>
                <a:cs typeface="Times New Roman" pitchFamily="18" charset="0"/>
              </a:rPr>
              <a:t>Millions</a:t>
            </a:r>
            <a:br>
              <a:rPr kumimoji="0" lang="en-US" sz="1200" i="1" dirty="0">
                <a:latin typeface="+mj-lt"/>
                <a:cs typeface="Times New Roman" pitchFamily="18" charset="0"/>
              </a:rPr>
            </a:br>
            <a:r>
              <a:rPr kumimoji="0" lang="en-US" sz="1200" i="1" dirty="0">
                <a:latin typeface="+mj-lt"/>
                <a:cs typeface="Times New Roman" pitchFamily="18" charset="0"/>
              </a:rPr>
              <a:t>  </a:t>
            </a:r>
            <a:r>
              <a:rPr kumimoji="0" lang="en-US" sz="1200" i="1" dirty="0" smtClean="0">
                <a:latin typeface="+mj-lt"/>
                <a:cs typeface="Times New Roman" pitchFamily="18" charset="0"/>
              </a:rPr>
              <a:t>annually</a:t>
            </a:r>
            <a:r>
              <a:rPr kumimoji="0" lang="en-US" sz="1200" i="1" dirty="0"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65" name="Text Box 15"/>
          <p:cNvSpPr txBox="1">
            <a:spLocks noChangeAspect="1" noChangeArrowheads="1"/>
          </p:cNvSpPr>
          <p:nvPr/>
        </p:nvSpPr>
        <p:spPr bwMode="auto">
          <a:xfrm>
            <a:off x="3140030" y="512084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>
                <a:latin typeface="+mj-lt"/>
                <a:cs typeface="Times New Roman" pitchFamily="18" charset="0"/>
              </a:rPr>
              <a:t>0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Text Box 42"/>
          <p:cNvSpPr txBox="1">
            <a:spLocks noChangeAspect="1" noChangeArrowheads="1"/>
          </p:cNvSpPr>
          <p:nvPr/>
        </p:nvSpPr>
        <p:spPr bwMode="auto">
          <a:xfrm>
            <a:off x="3834022" y="512084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>
                <a:latin typeface="+mj-lt"/>
                <a:cs typeface="Times New Roman" pitchFamily="18" charset="0"/>
              </a:rPr>
              <a:t>1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2" name="Text Box 43"/>
          <p:cNvSpPr txBox="1">
            <a:spLocks noChangeAspect="1" noChangeArrowheads="1"/>
          </p:cNvSpPr>
          <p:nvPr/>
        </p:nvSpPr>
        <p:spPr bwMode="auto">
          <a:xfrm>
            <a:off x="4547889" y="512084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>
                <a:latin typeface="+mj-lt"/>
                <a:cs typeface="Times New Roman" pitchFamily="18" charset="0"/>
              </a:rPr>
              <a:t>2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75" name="Text Box 44"/>
          <p:cNvSpPr txBox="1">
            <a:spLocks noChangeAspect="1" noChangeArrowheads="1"/>
          </p:cNvSpPr>
          <p:nvPr/>
        </p:nvSpPr>
        <p:spPr bwMode="auto">
          <a:xfrm>
            <a:off x="5261756" y="512084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>
                <a:latin typeface="+mj-lt"/>
                <a:cs typeface="Times New Roman" pitchFamily="18" charset="0"/>
              </a:rPr>
              <a:t>3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82" name="Text Box 45"/>
          <p:cNvSpPr txBox="1">
            <a:spLocks noChangeAspect="1" noChangeArrowheads="1"/>
          </p:cNvSpPr>
          <p:nvPr/>
        </p:nvSpPr>
        <p:spPr bwMode="auto">
          <a:xfrm>
            <a:off x="5975623" y="512084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>
                <a:latin typeface="+mj-lt"/>
                <a:cs typeface="Times New Roman" pitchFamily="18" charset="0"/>
              </a:rPr>
              <a:t>4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85" name="Text Box 46"/>
          <p:cNvSpPr txBox="1">
            <a:spLocks noChangeAspect="1" noChangeArrowheads="1"/>
          </p:cNvSpPr>
          <p:nvPr/>
        </p:nvSpPr>
        <p:spPr bwMode="auto">
          <a:xfrm>
            <a:off x="6707778" y="512084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>
                <a:latin typeface="+mj-lt"/>
                <a:cs typeface="Times New Roman" pitchFamily="18" charset="0"/>
              </a:rPr>
              <a:t>5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68" name="Line 33"/>
          <p:cNvSpPr>
            <a:spLocks noChangeShapeType="1"/>
          </p:cNvSpPr>
          <p:nvPr/>
        </p:nvSpPr>
        <p:spPr bwMode="auto">
          <a:xfrm>
            <a:off x="4101103" y="5045470"/>
            <a:ext cx="0" cy="128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4820291" y="5045470"/>
            <a:ext cx="0" cy="128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74" name="Line 35"/>
          <p:cNvSpPr>
            <a:spLocks noChangeShapeType="1"/>
          </p:cNvSpPr>
          <p:nvPr/>
        </p:nvSpPr>
        <p:spPr bwMode="auto">
          <a:xfrm>
            <a:off x="5539479" y="5045470"/>
            <a:ext cx="0" cy="128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>
            <a:off x="6258667" y="5045470"/>
            <a:ext cx="0" cy="128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4" name="Line 37"/>
          <p:cNvSpPr>
            <a:spLocks noChangeShapeType="1"/>
          </p:cNvSpPr>
          <p:nvPr/>
        </p:nvSpPr>
        <p:spPr bwMode="auto">
          <a:xfrm>
            <a:off x="6977855" y="5045470"/>
            <a:ext cx="0" cy="128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7" name="Line 38"/>
          <p:cNvSpPr>
            <a:spLocks noChangeShapeType="1"/>
          </p:cNvSpPr>
          <p:nvPr/>
        </p:nvSpPr>
        <p:spPr bwMode="auto">
          <a:xfrm>
            <a:off x="7697045" y="5045470"/>
            <a:ext cx="0" cy="1280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8" name="Text Box 47"/>
          <p:cNvSpPr txBox="1">
            <a:spLocks noChangeAspect="1" noChangeArrowheads="1"/>
          </p:cNvSpPr>
          <p:nvPr/>
        </p:nvSpPr>
        <p:spPr bwMode="auto">
          <a:xfrm>
            <a:off x="7421645" y="512084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dirty="0">
                <a:latin typeface="+mj-lt"/>
                <a:cs typeface="Times New Roman" pitchFamily="18" charset="0"/>
              </a:rPr>
              <a:t>6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grpSp>
        <p:nvGrpSpPr>
          <p:cNvPr id="89" name="Group 79"/>
          <p:cNvGrpSpPr>
            <a:grpSpLocks/>
          </p:cNvGrpSpPr>
          <p:nvPr/>
        </p:nvGrpSpPr>
        <p:grpSpPr bwMode="auto">
          <a:xfrm>
            <a:off x="3461467" y="2486477"/>
            <a:ext cx="3094038" cy="890588"/>
            <a:chOff x="1358" y="2080"/>
            <a:chExt cx="1949" cy="561"/>
          </a:xfrm>
        </p:grpSpPr>
        <p:grpSp>
          <p:nvGrpSpPr>
            <p:cNvPr id="90" name="Group 78"/>
            <p:cNvGrpSpPr>
              <a:grpSpLocks/>
            </p:cNvGrpSpPr>
            <p:nvPr/>
          </p:nvGrpSpPr>
          <p:grpSpPr bwMode="auto">
            <a:xfrm>
              <a:off x="1358" y="2080"/>
              <a:ext cx="1949" cy="561"/>
              <a:chOff x="1358" y="2080"/>
              <a:chExt cx="1949" cy="561"/>
            </a:xfrm>
          </p:grpSpPr>
          <p:grpSp>
            <p:nvGrpSpPr>
              <p:cNvPr id="98" name="Group 77"/>
              <p:cNvGrpSpPr>
                <a:grpSpLocks/>
              </p:cNvGrpSpPr>
              <p:nvPr/>
            </p:nvGrpSpPr>
            <p:grpSpPr bwMode="auto">
              <a:xfrm>
                <a:off x="2549" y="2080"/>
                <a:ext cx="758" cy="561"/>
                <a:chOff x="2549" y="2080"/>
                <a:chExt cx="758" cy="561"/>
              </a:xfrm>
            </p:grpSpPr>
            <p:sp>
              <p:nvSpPr>
                <p:cNvPr id="100" name="Text Box 2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70" y="2080"/>
                  <a:ext cx="737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60000"/>
                    </a:lnSpc>
                  </a:pPr>
                  <a:r>
                    <a:rPr kumimoji="0" lang="en-US" sz="2000" b="1" i="1">
                      <a:solidFill>
                        <a:schemeClr val="tx2"/>
                      </a:solidFill>
                      <a:latin typeface="+mj-lt"/>
                      <a:cs typeface="Times New Roman" pitchFamily="18" charset="0"/>
                    </a:rPr>
                    <a:t>LRATC</a:t>
                  </a:r>
                </a:p>
              </p:txBody>
            </p:sp>
            <p:sp>
              <p:nvSpPr>
                <p:cNvPr id="101" name="Arc 57"/>
                <p:cNvSpPr>
                  <a:spLocks/>
                </p:cNvSpPr>
                <p:nvPr/>
              </p:nvSpPr>
              <p:spPr bwMode="auto">
                <a:xfrm flipV="1">
                  <a:off x="2549" y="2269"/>
                  <a:ext cx="368" cy="37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571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600" b="1">
                    <a:latin typeface="+mj-lt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9" name="Arc 58"/>
              <p:cNvSpPr>
                <a:spLocks/>
              </p:cNvSpPr>
              <p:nvPr/>
            </p:nvSpPr>
            <p:spPr bwMode="auto">
              <a:xfrm flipH="1" flipV="1">
                <a:off x="1358" y="2269"/>
                <a:ext cx="369" cy="3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97" name="Line 60"/>
            <p:cNvSpPr>
              <a:spLocks noChangeShapeType="1"/>
            </p:cNvSpPr>
            <p:nvPr/>
          </p:nvSpPr>
          <p:spPr bwMode="auto">
            <a:xfrm>
              <a:off x="1713" y="2641"/>
              <a:ext cx="841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2" name="Line 62"/>
          <p:cNvSpPr>
            <a:spLocks noChangeShapeType="1"/>
          </p:cNvSpPr>
          <p:nvPr/>
        </p:nvSpPr>
        <p:spPr bwMode="auto">
          <a:xfrm>
            <a:off x="3402730" y="3378970"/>
            <a:ext cx="747712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3" name="Line 63"/>
          <p:cNvSpPr>
            <a:spLocks noChangeShapeType="1"/>
          </p:cNvSpPr>
          <p:nvPr/>
        </p:nvSpPr>
        <p:spPr bwMode="auto">
          <a:xfrm flipV="1">
            <a:off x="4105484" y="3360301"/>
            <a:ext cx="0" cy="1681162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4" name="Line 64"/>
          <p:cNvSpPr>
            <a:spLocks noChangeShapeType="1"/>
          </p:cNvSpPr>
          <p:nvPr/>
        </p:nvSpPr>
        <p:spPr bwMode="auto">
          <a:xfrm flipV="1">
            <a:off x="7699838" y="3369064"/>
            <a:ext cx="0" cy="1681162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5" name="Line 67"/>
          <p:cNvSpPr>
            <a:spLocks noChangeShapeType="1"/>
          </p:cNvSpPr>
          <p:nvPr/>
        </p:nvSpPr>
        <p:spPr bwMode="auto">
          <a:xfrm>
            <a:off x="4155205" y="3388114"/>
            <a:ext cx="354184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6" name="Oval 21"/>
          <p:cNvSpPr>
            <a:spLocks noChangeAspect="1" noChangeArrowheads="1"/>
          </p:cNvSpPr>
          <p:nvPr/>
        </p:nvSpPr>
        <p:spPr bwMode="auto">
          <a:xfrm>
            <a:off x="7648657" y="3329376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0" name="Oval 31"/>
          <p:cNvSpPr>
            <a:spLocks noChangeAspect="1" noChangeArrowheads="1"/>
          </p:cNvSpPr>
          <p:nvPr/>
        </p:nvSpPr>
        <p:spPr bwMode="auto">
          <a:xfrm>
            <a:off x="4050747" y="3302008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12" name="Group 76"/>
          <p:cNvGrpSpPr>
            <a:grpSpLocks/>
          </p:cNvGrpSpPr>
          <p:nvPr/>
        </p:nvGrpSpPr>
        <p:grpSpPr bwMode="auto">
          <a:xfrm>
            <a:off x="4183273" y="3457202"/>
            <a:ext cx="1639888" cy="1250950"/>
            <a:chOff x="2513" y="2781"/>
            <a:chExt cx="1033" cy="788"/>
          </a:xfrm>
        </p:grpSpPr>
        <p:sp>
          <p:nvSpPr>
            <p:cNvPr id="113" name="Freeform 74"/>
            <p:cNvSpPr>
              <a:spLocks/>
            </p:cNvSpPr>
            <p:nvPr/>
          </p:nvSpPr>
          <p:spPr bwMode="auto">
            <a:xfrm>
              <a:off x="2513" y="2781"/>
              <a:ext cx="600" cy="530"/>
            </a:xfrm>
            <a:custGeom>
              <a:avLst/>
              <a:gdLst/>
              <a:ahLst/>
              <a:cxnLst>
                <a:cxn ang="0">
                  <a:pos x="518" y="530"/>
                </a:cxn>
                <a:cxn ang="0">
                  <a:pos x="600" y="355"/>
                </a:cxn>
                <a:cxn ang="0">
                  <a:pos x="518" y="221"/>
                </a:cxn>
                <a:cxn ang="0">
                  <a:pos x="274" y="244"/>
                </a:cxn>
                <a:cxn ang="0">
                  <a:pos x="105" y="204"/>
                </a:cxn>
                <a:cxn ang="0">
                  <a:pos x="0" y="0"/>
                </a:cxn>
              </a:cxnLst>
              <a:rect l="0" t="0" r="r" b="b"/>
              <a:pathLst>
                <a:path w="600" h="530">
                  <a:moveTo>
                    <a:pt x="518" y="530"/>
                  </a:moveTo>
                  <a:cubicBezTo>
                    <a:pt x="559" y="468"/>
                    <a:pt x="600" y="406"/>
                    <a:pt x="600" y="355"/>
                  </a:cubicBezTo>
                  <a:cubicBezTo>
                    <a:pt x="600" y="304"/>
                    <a:pt x="572" y="239"/>
                    <a:pt x="518" y="221"/>
                  </a:cubicBezTo>
                  <a:cubicBezTo>
                    <a:pt x="464" y="203"/>
                    <a:pt x="343" y="247"/>
                    <a:pt x="274" y="244"/>
                  </a:cubicBezTo>
                  <a:cubicBezTo>
                    <a:pt x="205" y="241"/>
                    <a:pt x="151" y="245"/>
                    <a:pt x="105" y="204"/>
                  </a:cubicBezTo>
                  <a:cubicBezTo>
                    <a:pt x="59" y="163"/>
                    <a:pt x="29" y="81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14" name="Group 75"/>
            <p:cNvGrpSpPr>
              <a:grpSpLocks/>
            </p:cNvGrpSpPr>
            <p:nvPr/>
          </p:nvGrpSpPr>
          <p:grpSpPr bwMode="auto">
            <a:xfrm>
              <a:off x="2647" y="3227"/>
              <a:ext cx="899" cy="342"/>
              <a:chOff x="2647" y="3227"/>
              <a:chExt cx="899" cy="342"/>
            </a:xfrm>
          </p:grpSpPr>
          <p:sp>
            <p:nvSpPr>
              <p:cNvPr id="115" name="Rectangle 72"/>
              <p:cNvSpPr>
                <a:spLocks noChangeArrowheads="1"/>
              </p:cNvSpPr>
              <p:nvPr/>
            </p:nvSpPr>
            <p:spPr bwMode="auto">
              <a:xfrm>
                <a:off x="2647" y="3249"/>
                <a:ext cx="899" cy="303"/>
              </a:xfrm>
              <a:prstGeom prst="rect">
                <a:avLst/>
              </a:prstGeom>
              <a:solidFill>
                <a:srgbClr val="FFFF9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6" name="Rectangle 73" descr="Parchment"/>
              <p:cNvSpPr>
                <a:spLocks noChangeAspect="1" noChangeArrowheads="1"/>
              </p:cNvSpPr>
              <p:nvPr/>
            </p:nvSpPr>
            <p:spPr bwMode="auto">
              <a:xfrm>
                <a:off x="2724" y="3227"/>
                <a:ext cx="720" cy="3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Lowest possible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per-unit cost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7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443291"/>
            <a:ext cx="7932615" cy="1299605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Price and </a:t>
            </a:r>
            <a:r>
              <a:rPr lang="en-US" dirty="0" smtClean="0"/>
              <a:t>Output Under </a:t>
            </a:r>
            <a:r>
              <a:rPr lang="en-US" dirty="0"/>
              <a:t>Oligopoly</a:t>
            </a:r>
          </a:p>
        </p:txBody>
      </p:sp>
    </p:spTree>
    <p:extLst>
      <p:ext uri="{BB962C8B-B14F-4D97-AF65-F5344CB8AC3E}">
        <p14:creationId xmlns:p14="http://schemas.microsoft.com/office/powerpoint/2010/main" val="19430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Price and Output Under Oligopoly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800125" cy="3712464"/>
          </a:xfrm>
        </p:spPr>
        <p:txBody>
          <a:bodyPr/>
          <a:lstStyle/>
          <a:p>
            <a:pPr marL="231775" indent="-231775"/>
            <a:r>
              <a:rPr lang="en-US" dirty="0"/>
              <a:t>No general theory exists for price </a:t>
            </a:r>
            <a:r>
              <a:rPr lang="en-US" dirty="0" smtClean="0"/>
              <a:t>and output </a:t>
            </a:r>
            <a:r>
              <a:rPr lang="en-US" dirty="0"/>
              <a:t>under </a:t>
            </a:r>
            <a:r>
              <a:rPr lang="en-US" b="1" i="1" dirty="0"/>
              <a:t>oligopoly</a:t>
            </a:r>
            <a:r>
              <a:rPr lang="en-US" dirty="0"/>
              <a:t>.</a:t>
            </a:r>
          </a:p>
          <a:p>
            <a:pPr marL="631825" lvl="1" indent="-231775"/>
            <a:r>
              <a:rPr lang="en-US" sz="2800" dirty="0"/>
              <a:t>If the firms operated independently, they would drive down the price to the per-unit cost of production.</a:t>
            </a:r>
          </a:p>
          <a:p>
            <a:pPr marL="631825" lvl="1" indent="-231775"/>
            <a:r>
              <a:rPr lang="en-US" sz="2800" dirty="0"/>
              <a:t>If the firms </a:t>
            </a:r>
            <a:r>
              <a:rPr lang="en-US" sz="2800" dirty="0" smtClean="0"/>
              <a:t>perfectly </a:t>
            </a:r>
            <a:r>
              <a:rPr lang="en-US" sz="2800" b="1" i="1" dirty="0" smtClean="0"/>
              <a:t>colluded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i="1" dirty="0"/>
              <a:t>work together secretly</a:t>
            </a:r>
            <a:r>
              <a:rPr lang="en-US" sz="2800" dirty="0" smtClean="0"/>
              <a:t>), price </a:t>
            </a:r>
            <a:r>
              <a:rPr lang="en-US" sz="2800" dirty="0"/>
              <a:t>would rise to the monopoly price.</a:t>
            </a:r>
          </a:p>
          <a:p>
            <a:pPr marL="631825" lvl="1" indent="-231775"/>
            <a:r>
              <a:rPr lang="en-US" sz="2800" dirty="0"/>
              <a:t>The outcome is usually between these two extremes.</a:t>
            </a:r>
          </a:p>
        </p:txBody>
      </p:sp>
    </p:spTree>
    <p:extLst>
      <p:ext uri="{BB962C8B-B14F-4D97-AF65-F5344CB8AC3E}">
        <p14:creationId xmlns:p14="http://schemas.microsoft.com/office/powerpoint/2010/main" val="19736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51878" y="2031982"/>
            <a:ext cx="6000183" cy="350910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280"/>
            <a:ext cx="8904855" cy="680178"/>
          </a:xfrm>
        </p:spPr>
        <p:txBody>
          <a:bodyPr/>
          <a:lstStyle/>
          <a:p>
            <a:r>
              <a:rPr lang="en-US" dirty="0"/>
              <a:t>Price and Output Under Oligopoly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0" y="1126373"/>
            <a:ext cx="2897838" cy="5507023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If </a:t>
            </a:r>
            <a:r>
              <a:rPr lang="en-US" sz="2100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oligopolists</a:t>
            </a: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compete with one another, price cutting drives price down to </a:t>
            </a:r>
            <a:r>
              <a:rPr lang="en-US" sz="21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1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 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expands total output to </a:t>
            </a:r>
            <a:r>
              <a:rPr lang="en-US" sz="21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21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</a:t>
            </a: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1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169863" indent="-169863">
              <a:lnSpc>
                <a:spcPct val="90000"/>
              </a:lnSpc>
            </a:pP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contrast, perfect cooperation among firms leads to a higher price </a:t>
            </a:r>
            <a:r>
              <a:rPr lang="en-US" sz="21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1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a smaller market output of </a:t>
            </a:r>
            <a:r>
              <a:rPr lang="en-US" sz="21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21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</a:t>
            </a:r>
            <a:r>
              <a:rPr lang="en-US" sz="2100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21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169863" indent="-169863">
              <a:lnSpc>
                <a:spcPct val="90000"/>
              </a:lnSpc>
            </a:pP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Due to the </a:t>
            </a:r>
            <a:r>
              <a:rPr lang="en-US" sz="2100" i="1" u="sng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difficulty to perfectly collude</a:t>
            </a: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when firms try to coordinate their activity, price is typically 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lies between </a:t>
            </a:r>
            <a:b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1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1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</a:t>
            </a:r>
            <a:r>
              <a:rPr lang="en-US" sz="21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sz="21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1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output between </a:t>
            </a:r>
            <a:r>
              <a:rPr lang="en-US" sz="21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21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1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sz="21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21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</a:t>
            </a:r>
            <a:r>
              <a:rPr lang="en-US" sz="21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1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402108" y="3183090"/>
            <a:ext cx="1882203" cy="1011238"/>
          </a:xfrm>
          <a:prstGeom prst="rect">
            <a:avLst/>
          </a:prstGeom>
          <a:solidFill>
            <a:srgbClr val="FFFF66">
              <a:alpha val="50000"/>
            </a:srgbClr>
          </a:solidFill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45" name="Freeform 5"/>
          <p:cNvSpPr>
            <a:spLocks noChangeAspect="1"/>
          </p:cNvSpPr>
          <p:nvPr/>
        </p:nvSpPr>
        <p:spPr bwMode="auto">
          <a:xfrm>
            <a:off x="3619595" y="2480653"/>
            <a:ext cx="2472388" cy="2547882"/>
          </a:xfrm>
          <a:custGeom>
            <a:avLst/>
            <a:gdLst/>
            <a:ahLst/>
            <a:cxnLst>
              <a:cxn ang="0">
                <a:pos x="2152" y="1669"/>
              </a:cxn>
              <a:cxn ang="0">
                <a:pos x="0" y="0"/>
              </a:cxn>
            </a:cxnLst>
            <a:rect l="0" t="0" r="r" b="b"/>
            <a:pathLst>
              <a:path w="2152" h="1669">
                <a:moveTo>
                  <a:pt x="2152" y="1669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D107AB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46" name="Freeform 6"/>
          <p:cNvSpPr>
            <a:spLocks noChangeAspect="1"/>
          </p:cNvSpPr>
          <p:nvPr/>
        </p:nvSpPr>
        <p:spPr bwMode="auto">
          <a:xfrm>
            <a:off x="3687858" y="2285391"/>
            <a:ext cx="4689284" cy="2450558"/>
          </a:xfrm>
          <a:custGeom>
            <a:avLst/>
            <a:gdLst/>
            <a:ahLst/>
            <a:cxnLst>
              <a:cxn ang="0">
                <a:pos x="3427" y="1436"/>
              </a:cxn>
              <a:cxn ang="0">
                <a:pos x="0" y="0"/>
              </a:cxn>
            </a:cxnLst>
            <a:rect l="0" t="0" r="r" b="b"/>
            <a:pathLst>
              <a:path w="3427" h="1436">
                <a:moveTo>
                  <a:pt x="3427" y="1436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47" name="Text Box 7" descr="Parchment"/>
          <p:cNvSpPr txBox="1">
            <a:spLocks noChangeAspect="1" noChangeArrowheads="1"/>
          </p:cNvSpPr>
          <p:nvPr/>
        </p:nvSpPr>
        <p:spPr bwMode="auto">
          <a:xfrm>
            <a:off x="3019774" y="2252053"/>
            <a:ext cx="657225" cy="2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dirty="0">
                <a:latin typeface="+mj-lt"/>
                <a:cs typeface="Times New Roman" pitchFamily="18" charset="0"/>
              </a:rPr>
              <a:t>rice</a:t>
            </a:r>
          </a:p>
        </p:txBody>
      </p:sp>
      <p:sp>
        <p:nvSpPr>
          <p:cNvPr id="48" name="Line 8"/>
          <p:cNvSpPr>
            <a:spLocks noChangeAspect="1" noChangeShapeType="1"/>
          </p:cNvSpPr>
          <p:nvPr/>
        </p:nvSpPr>
        <p:spPr bwMode="auto">
          <a:xfrm>
            <a:off x="3351309" y="5100028"/>
            <a:ext cx="46039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8355362" y="4682960"/>
            <a:ext cx="4111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endParaRPr kumimoji="0" lang="en-US" sz="2000" b="1" i="1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Text Box 10"/>
          <p:cNvSpPr txBox="1">
            <a:spLocks noChangeAspect="1" noChangeArrowheads="1"/>
          </p:cNvSpPr>
          <p:nvPr/>
        </p:nvSpPr>
        <p:spPr bwMode="auto">
          <a:xfrm>
            <a:off x="5925692" y="4763064"/>
            <a:ext cx="7604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 dirty="0">
                <a:solidFill>
                  <a:srgbClr val="D107AB"/>
                </a:solidFill>
                <a:latin typeface="+mj-lt"/>
                <a:cs typeface="Times New Roman" pitchFamily="18" charset="0"/>
              </a:rPr>
              <a:t>MR</a:t>
            </a:r>
          </a:p>
        </p:txBody>
      </p:sp>
      <p:sp>
        <p:nvSpPr>
          <p:cNvPr id="53" name="Line 13"/>
          <p:cNvSpPr>
            <a:spLocks noChangeAspect="1" noChangeShapeType="1"/>
          </p:cNvSpPr>
          <p:nvPr/>
        </p:nvSpPr>
        <p:spPr bwMode="auto">
          <a:xfrm>
            <a:off x="7401846" y="4249128"/>
            <a:ext cx="0" cy="812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54" name="Text Box 14"/>
          <p:cNvSpPr txBox="1">
            <a:spLocks noChangeAspect="1" noChangeArrowheads="1"/>
          </p:cNvSpPr>
          <p:nvPr/>
        </p:nvSpPr>
        <p:spPr bwMode="auto">
          <a:xfrm>
            <a:off x="2833783" y="2915628"/>
            <a:ext cx="525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M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55" name="Line 15"/>
          <p:cNvSpPr>
            <a:spLocks noChangeAspect="1" noChangeShapeType="1"/>
          </p:cNvSpPr>
          <p:nvPr/>
        </p:nvSpPr>
        <p:spPr bwMode="auto">
          <a:xfrm flipH="1">
            <a:off x="3382613" y="3179915"/>
            <a:ext cx="1874266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56" name="Text Box 16"/>
          <p:cNvSpPr txBox="1">
            <a:spLocks noChangeAspect="1" noChangeArrowheads="1"/>
          </p:cNvSpPr>
          <p:nvPr/>
        </p:nvSpPr>
        <p:spPr bwMode="auto">
          <a:xfrm>
            <a:off x="7184358" y="5049228"/>
            <a:ext cx="492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baseline="-25000" dirty="0">
                <a:latin typeface="+mj-lt"/>
                <a:cs typeface="Times New Roman" pitchFamily="18" charset="0"/>
              </a:rPr>
              <a:t>C</a:t>
            </a:r>
            <a:endParaRPr kumimoji="0"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57" name="Text Box 17"/>
          <p:cNvSpPr txBox="1">
            <a:spLocks noChangeAspect="1" noChangeArrowheads="1"/>
          </p:cNvSpPr>
          <p:nvPr/>
        </p:nvSpPr>
        <p:spPr bwMode="auto">
          <a:xfrm>
            <a:off x="2821083" y="4003066"/>
            <a:ext cx="525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C</a:t>
            </a:r>
            <a:endParaRPr kumimoji="0" 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58" name="Text Box 18"/>
          <p:cNvSpPr txBox="1">
            <a:spLocks noChangeAspect="1" noChangeArrowheads="1"/>
          </p:cNvSpPr>
          <p:nvPr/>
        </p:nvSpPr>
        <p:spPr bwMode="auto">
          <a:xfrm>
            <a:off x="5068411" y="5039703"/>
            <a:ext cx="56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baseline="-25000" dirty="0">
                <a:latin typeface="+mj-lt"/>
                <a:cs typeface="Times New Roman" pitchFamily="18" charset="0"/>
              </a:rPr>
              <a:t>M</a:t>
            </a:r>
            <a:endParaRPr kumimoji="0"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 flipV="1">
            <a:off x="5293455" y="3183090"/>
            <a:ext cx="0" cy="941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66" name="Line 23"/>
          <p:cNvSpPr>
            <a:spLocks noChangeAspect="1" noChangeShapeType="1"/>
          </p:cNvSpPr>
          <p:nvPr/>
        </p:nvSpPr>
        <p:spPr bwMode="auto">
          <a:xfrm>
            <a:off x="3368770" y="2515578"/>
            <a:ext cx="0" cy="2571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67" name="Line 24"/>
          <p:cNvSpPr>
            <a:spLocks noChangeAspect="1" noChangeShapeType="1"/>
          </p:cNvSpPr>
          <p:nvPr/>
        </p:nvSpPr>
        <p:spPr bwMode="auto">
          <a:xfrm>
            <a:off x="5292249" y="4268178"/>
            <a:ext cx="0" cy="8016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70" name="Freeform 26"/>
          <p:cNvSpPr>
            <a:spLocks/>
          </p:cNvSpPr>
          <p:nvPr/>
        </p:nvSpPr>
        <p:spPr bwMode="auto">
          <a:xfrm>
            <a:off x="3378295" y="3612541"/>
            <a:ext cx="5427377" cy="615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119"/>
              </a:cxn>
              <a:cxn ang="0">
                <a:pos x="126" y="274"/>
              </a:cxn>
              <a:cxn ang="0">
                <a:pos x="341" y="371"/>
              </a:cxn>
              <a:cxn ang="0">
                <a:pos x="778" y="378"/>
              </a:cxn>
              <a:cxn ang="0">
                <a:pos x="3977" y="378"/>
              </a:cxn>
            </a:cxnLst>
            <a:rect l="0" t="0" r="r" b="b"/>
            <a:pathLst>
              <a:path w="3977" h="388">
                <a:moveTo>
                  <a:pt x="0" y="0"/>
                </a:moveTo>
                <a:cubicBezTo>
                  <a:pt x="4" y="36"/>
                  <a:pt x="9" y="73"/>
                  <a:pt x="30" y="119"/>
                </a:cubicBezTo>
                <a:cubicBezTo>
                  <a:pt x="51" y="165"/>
                  <a:pt x="74" y="232"/>
                  <a:pt x="126" y="274"/>
                </a:cubicBezTo>
                <a:cubicBezTo>
                  <a:pt x="178" y="316"/>
                  <a:pt x="232" y="354"/>
                  <a:pt x="341" y="371"/>
                </a:cubicBezTo>
                <a:cubicBezTo>
                  <a:pt x="450" y="388"/>
                  <a:pt x="172" y="377"/>
                  <a:pt x="778" y="378"/>
                </a:cubicBezTo>
                <a:cubicBezTo>
                  <a:pt x="1384" y="379"/>
                  <a:pt x="2680" y="378"/>
                  <a:pt x="3977" y="378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73" name="Text Box 27"/>
          <p:cNvSpPr txBox="1">
            <a:spLocks noChangeAspect="1" noChangeArrowheads="1"/>
          </p:cNvSpPr>
          <p:nvPr/>
        </p:nvSpPr>
        <p:spPr bwMode="auto">
          <a:xfrm>
            <a:off x="7786592" y="3910991"/>
            <a:ext cx="11811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LRATC</a:t>
            </a:r>
          </a:p>
        </p:txBody>
      </p:sp>
      <p:sp>
        <p:nvSpPr>
          <p:cNvPr id="76" name="Text Box 36"/>
          <p:cNvSpPr txBox="1">
            <a:spLocks noChangeArrowheads="1"/>
          </p:cNvSpPr>
          <p:nvPr/>
        </p:nvSpPr>
        <p:spPr bwMode="auto">
          <a:xfrm>
            <a:off x="7820121" y="4941278"/>
            <a:ext cx="10287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uantity</a:t>
            </a:r>
            <a:br>
              <a:rPr kumimoji="0" lang="en-US" sz="1600" dirty="0" smtClean="0">
                <a:latin typeface="+mj-lt"/>
                <a:cs typeface="Times New Roman" pitchFamily="18" charset="0"/>
              </a:rPr>
            </a:br>
            <a:r>
              <a:rPr kumimoji="0" lang="en-US" sz="1600" dirty="0" smtClean="0">
                <a:latin typeface="+mj-lt"/>
                <a:cs typeface="Times New Roman" pitchFamily="18" charset="0"/>
              </a:rPr>
              <a:t>/</a:t>
            </a:r>
            <a:r>
              <a:rPr kumimoji="0" lang="en-US" sz="1600" dirty="0">
                <a:latin typeface="+mj-lt"/>
                <a:cs typeface="Times New Roman" pitchFamily="18" charset="0"/>
              </a:rPr>
              <a:t>time</a:t>
            </a:r>
          </a:p>
        </p:txBody>
      </p:sp>
      <p:grpSp>
        <p:nvGrpSpPr>
          <p:cNvPr id="78" name="Group 40"/>
          <p:cNvGrpSpPr>
            <a:grpSpLocks/>
          </p:cNvGrpSpPr>
          <p:nvPr/>
        </p:nvGrpSpPr>
        <p:grpSpPr bwMode="auto">
          <a:xfrm>
            <a:off x="4205192" y="2231416"/>
            <a:ext cx="4591050" cy="1651000"/>
            <a:chOff x="1920" y="1816"/>
            <a:chExt cx="2892" cy="1040"/>
          </a:xfrm>
        </p:grpSpPr>
        <p:sp>
          <p:nvSpPr>
            <p:cNvPr id="79" name="Freeform 39"/>
            <p:cNvSpPr>
              <a:spLocks/>
            </p:cNvSpPr>
            <p:nvPr/>
          </p:nvSpPr>
          <p:spPr bwMode="auto">
            <a:xfrm>
              <a:off x="1920" y="1864"/>
              <a:ext cx="1392" cy="992"/>
            </a:xfrm>
            <a:custGeom>
              <a:avLst/>
              <a:gdLst/>
              <a:ahLst/>
              <a:cxnLst>
                <a:cxn ang="0">
                  <a:pos x="1584" y="152"/>
                </a:cxn>
                <a:cxn ang="0">
                  <a:pos x="1392" y="152"/>
                </a:cxn>
                <a:cxn ang="0">
                  <a:pos x="1152" y="56"/>
                </a:cxn>
                <a:cxn ang="0">
                  <a:pos x="912" y="8"/>
                </a:cxn>
                <a:cxn ang="0">
                  <a:pos x="720" y="104"/>
                </a:cxn>
                <a:cxn ang="0">
                  <a:pos x="624" y="248"/>
                </a:cxn>
                <a:cxn ang="0">
                  <a:pos x="576" y="536"/>
                </a:cxn>
                <a:cxn ang="0">
                  <a:pos x="576" y="824"/>
                </a:cxn>
                <a:cxn ang="0">
                  <a:pos x="432" y="968"/>
                </a:cxn>
                <a:cxn ang="0">
                  <a:pos x="192" y="968"/>
                </a:cxn>
                <a:cxn ang="0">
                  <a:pos x="0" y="824"/>
                </a:cxn>
              </a:cxnLst>
              <a:rect l="0" t="0" r="r" b="b"/>
              <a:pathLst>
                <a:path w="1584" h="992">
                  <a:moveTo>
                    <a:pt x="1584" y="152"/>
                  </a:moveTo>
                  <a:cubicBezTo>
                    <a:pt x="1524" y="160"/>
                    <a:pt x="1464" y="168"/>
                    <a:pt x="1392" y="152"/>
                  </a:cubicBezTo>
                  <a:cubicBezTo>
                    <a:pt x="1320" y="136"/>
                    <a:pt x="1232" y="80"/>
                    <a:pt x="1152" y="56"/>
                  </a:cubicBezTo>
                  <a:cubicBezTo>
                    <a:pt x="1072" y="32"/>
                    <a:pt x="984" y="0"/>
                    <a:pt x="912" y="8"/>
                  </a:cubicBezTo>
                  <a:cubicBezTo>
                    <a:pt x="840" y="16"/>
                    <a:pt x="768" y="64"/>
                    <a:pt x="720" y="104"/>
                  </a:cubicBezTo>
                  <a:cubicBezTo>
                    <a:pt x="672" y="144"/>
                    <a:pt x="648" y="176"/>
                    <a:pt x="624" y="248"/>
                  </a:cubicBezTo>
                  <a:cubicBezTo>
                    <a:pt x="600" y="320"/>
                    <a:pt x="584" y="440"/>
                    <a:pt x="576" y="536"/>
                  </a:cubicBezTo>
                  <a:cubicBezTo>
                    <a:pt x="568" y="632"/>
                    <a:pt x="600" y="752"/>
                    <a:pt x="576" y="824"/>
                  </a:cubicBezTo>
                  <a:cubicBezTo>
                    <a:pt x="552" y="896"/>
                    <a:pt x="496" y="944"/>
                    <a:pt x="432" y="968"/>
                  </a:cubicBezTo>
                  <a:cubicBezTo>
                    <a:pt x="368" y="992"/>
                    <a:pt x="264" y="992"/>
                    <a:pt x="192" y="968"/>
                  </a:cubicBezTo>
                  <a:cubicBezTo>
                    <a:pt x="120" y="944"/>
                    <a:pt x="32" y="848"/>
                    <a:pt x="0" y="824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/>
              <a:tailEnd type="oval" w="med" len="med"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80" name="Group 38"/>
            <p:cNvGrpSpPr>
              <a:grpSpLocks/>
            </p:cNvGrpSpPr>
            <p:nvPr/>
          </p:nvGrpSpPr>
          <p:grpSpPr bwMode="auto">
            <a:xfrm>
              <a:off x="3132" y="1816"/>
              <a:ext cx="1680" cy="416"/>
              <a:chOff x="3132" y="1816"/>
              <a:chExt cx="1680" cy="416"/>
            </a:xfrm>
          </p:grpSpPr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3315" y="1852"/>
                <a:ext cx="1310" cy="336"/>
              </a:xfrm>
              <a:prstGeom prst="rect">
                <a:avLst/>
              </a:prstGeom>
              <a:solidFill>
                <a:srgbClr val="FFFF9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83" name="Rectangle 32" descr="Newsprint"/>
              <p:cNvSpPr>
                <a:spLocks noChangeArrowheads="1"/>
              </p:cNvSpPr>
              <p:nvPr/>
            </p:nvSpPr>
            <p:spPr bwMode="auto">
              <a:xfrm>
                <a:off x="3132" y="1816"/>
                <a:ext cx="1680" cy="416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Profits to oligopoly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with perfect collusion.</a:t>
                </a:r>
              </a:p>
            </p:txBody>
          </p:sp>
        </p:grpSp>
      </p:grpSp>
      <p:sp>
        <p:nvSpPr>
          <p:cNvPr id="86" name="Line 25"/>
          <p:cNvSpPr>
            <a:spLocks noChangeShapeType="1"/>
          </p:cNvSpPr>
          <p:nvPr/>
        </p:nvSpPr>
        <p:spPr bwMode="auto">
          <a:xfrm flipH="1">
            <a:off x="3378295" y="4212616"/>
            <a:ext cx="487045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1" name="Oval 28"/>
          <p:cNvSpPr>
            <a:spLocks noChangeAspect="1" noChangeArrowheads="1"/>
          </p:cNvSpPr>
          <p:nvPr/>
        </p:nvSpPr>
        <p:spPr bwMode="auto">
          <a:xfrm>
            <a:off x="5244624" y="4150703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Oval 29"/>
          <p:cNvSpPr>
            <a:spLocks noChangeAspect="1" noChangeArrowheads="1"/>
          </p:cNvSpPr>
          <p:nvPr/>
        </p:nvSpPr>
        <p:spPr bwMode="auto">
          <a:xfrm>
            <a:off x="7336758" y="4147528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Incentive to Collude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3712464"/>
          </a:xfrm>
        </p:spPr>
        <p:txBody>
          <a:bodyPr/>
          <a:lstStyle/>
          <a:p>
            <a:pPr marL="231775" indent="-231775"/>
            <a:r>
              <a:rPr lang="en-US" dirty="0" err="1">
                <a:solidFill>
                  <a:srgbClr val="32302A"/>
                </a:solidFill>
              </a:rPr>
              <a:t>Oligopolists</a:t>
            </a:r>
            <a:r>
              <a:rPr lang="en-US" dirty="0">
                <a:solidFill>
                  <a:srgbClr val="32302A"/>
                </a:solidFill>
              </a:rPr>
              <a:t> have a </a:t>
            </a:r>
            <a:r>
              <a:rPr lang="en-US" i="1" u="sng" dirty="0" smtClean="0">
                <a:solidFill>
                  <a:srgbClr val="32302A"/>
                </a:solidFill>
              </a:rPr>
              <a:t>strong incentive to collude</a:t>
            </a:r>
            <a:r>
              <a:rPr lang="en-US" dirty="0" smtClean="0">
                <a:solidFill>
                  <a:srgbClr val="32302A"/>
                </a:solidFill>
              </a:rPr>
              <a:t> and </a:t>
            </a:r>
            <a:r>
              <a:rPr lang="en-US" dirty="0">
                <a:solidFill>
                  <a:srgbClr val="32302A"/>
                </a:solidFill>
              </a:rPr>
              <a:t>raise their prices.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However, </a:t>
            </a:r>
            <a:r>
              <a:rPr lang="en-US" i="1" u="sng" dirty="0">
                <a:solidFill>
                  <a:srgbClr val="32302A"/>
                </a:solidFill>
              </a:rPr>
              <a:t>each firm</a:t>
            </a:r>
            <a:r>
              <a:rPr lang="en-US" dirty="0">
                <a:solidFill>
                  <a:srgbClr val="32302A"/>
                </a:solidFill>
              </a:rPr>
              <a:t> also has an </a:t>
            </a:r>
            <a:r>
              <a:rPr lang="en-US" i="1" u="sng" dirty="0">
                <a:solidFill>
                  <a:srgbClr val="32302A"/>
                </a:solidFill>
              </a:rPr>
              <a:t>incentive to cheat</a:t>
            </a:r>
            <a:r>
              <a:rPr lang="en-US" dirty="0">
                <a:solidFill>
                  <a:srgbClr val="32302A"/>
                </a:solidFill>
              </a:rPr>
              <a:t> by lowering </a:t>
            </a:r>
            <a:r>
              <a:rPr lang="en-US" dirty="0" smtClean="0">
                <a:solidFill>
                  <a:srgbClr val="32302A"/>
                </a:solidFill>
              </a:rPr>
              <a:t>their price </a:t>
            </a:r>
            <a:r>
              <a:rPr lang="en-US" dirty="0">
                <a:solidFill>
                  <a:srgbClr val="32302A"/>
                </a:solidFill>
              </a:rPr>
              <a:t>because the demand curve facing each firm is more elastic than the market demand curve.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This conflict makes collusive agreements difficult to </a:t>
            </a:r>
            <a:r>
              <a:rPr lang="en-US" dirty="0" smtClean="0">
                <a:solidFill>
                  <a:srgbClr val="32302A"/>
                </a:solidFill>
              </a:rPr>
              <a:t>maintain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8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5023638" y="24205"/>
            <a:ext cx="4090945" cy="6597312"/>
          </a:xfrm>
          <a:prstGeom prst="rect">
            <a:avLst/>
          </a:prstGeom>
          <a:solidFill>
            <a:srgbClr val="FBF7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545494"/>
            <a:ext cx="8904855" cy="55646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Gaining from </a:t>
            </a:r>
            <a:r>
              <a:rPr lang="en-US" dirty="0" smtClean="0"/>
              <a:t>Cheating</a:t>
            </a:r>
            <a:endParaRPr lang="en-US" dirty="0"/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3" y="1653717"/>
            <a:ext cx="4591113" cy="3651073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Using industry demand </a:t>
            </a:r>
            <a:r>
              <a:rPr lang="en-US" sz="22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22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and marginal revenue </a:t>
            </a:r>
            <a:r>
              <a:rPr lang="en-US" sz="2200" b="1" i="1" dirty="0" err="1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MR</a:t>
            </a:r>
            <a:r>
              <a:rPr lang="en-US" sz="2200" b="1" i="1" baseline="-25000" dirty="0" err="1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</a:t>
            </a:r>
            <a:r>
              <a:rPr lang="en-US" sz="22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 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2200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oligopolists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maximize their joint profit where </a:t>
            </a:r>
            <a:r>
              <a:rPr lang="en-US" sz="2200" b="1" i="1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MR</a:t>
            </a:r>
            <a:r>
              <a:rPr lang="en-US" sz="2200" b="1" i="1" baseline="-25000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200" b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=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2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MC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–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at output </a:t>
            </a:r>
            <a:r>
              <a:rPr lang="en-US" sz="22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22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&amp;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 </a:t>
            </a:r>
            <a:r>
              <a:rPr lang="en-US" sz="22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2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sz="22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169863" indent="-169863">
              <a:lnSpc>
                <a:spcPct val="90000"/>
              </a:lnSpc>
            </a:pP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demand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facing each firm </a:t>
            </a:r>
            <a:r>
              <a:rPr lang="en-US" sz="2200" b="1" i="1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2200" b="1" i="1" baseline="-25000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(where no other firms cheat) would be much </a:t>
            </a:r>
            <a:r>
              <a:rPr lang="en-US" sz="22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more elastic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than the industry demand </a:t>
            </a:r>
            <a:r>
              <a:rPr lang="en-US" sz="22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</a:t>
            </a:r>
            <a:r>
              <a:rPr lang="en-US" sz="22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22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marL="169863" indent="-169863">
              <a:lnSpc>
                <a:spcPct val="90000"/>
              </a:lnSpc>
            </a:pP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firm maximizes its profit where </a:t>
            </a:r>
            <a:r>
              <a:rPr lang="en-US" sz="2200" b="1" i="1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MR</a:t>
            </a:r>
            <a:r>
              <a:rPr lang="en-US" sz="2200" b="1" i="1" baseline="-25000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200" b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=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2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MC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by expanding output to </a:t>
            </a:r>
            <a:r>
              <a:rPr lang="en-US" sz="2200" b="1" i="1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2200" b="1" i="1" baseline="-25000" dirty="0" err="1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and lowering its price to </a:t>
            </a:r>
            <a:r>
              <a:rPr lang="en-US" sz="22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2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from </a:t>
            </a:r>
            <a:r>
              <a:rPr lang="en-US" sz="22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200" b="1" i="1" baseline="-25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 </a:t>
            </a:r>
            <a:endParaRPr lang="en-US" sz="22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60715" y="3391701"/>
            <a:ext cx="35001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 Box 87" descr="Parchment"/>
          <p:cNvSpPr txBox="1">
            <a:spLocks noChangeAspect="1" noChangeArrowheads="1"/>
          </p:cNvSpPr>
          <p:nvPr/>
        </p:nvSpPr>
        <p:spPr bwMode="auto">
          <a:xfrm>
            <a:off x="5263763" y="367089"/>
            <a:ext cx="57080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P</a:t>
            </a:r>
            <a:r>
              <a:rPr kumimoji="0" lang="en-US" sz="1400" b="0" dirty="0">
                <a:latin typeface="+mj-lt"/>
                <a:cs typeface="Times New Roman" pitchFamily="18" charset="0"/>
              </a:rPr>
              <a:t>rice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91" name="Text Box 88"/>
          <p:cNvSpPr txBox="1">
            <a:spLocks noChangeAspect="1" noChangeArrowheads="1"/>
          </p:cNvSpPr>
          <p:nvPr/>
        </p:nvSpPr>
        <p:spPr bwMode="auto">
          <a:xfrm>
            <a:off x="8167455" y="2934584"/>
            <a:ext cx="9231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kumimoji="0" lang="en-US" sz="1600" b="0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400" b="0" dirty="0" smtClean="0">
                <a:latin typeface="+mj-lt"/>
                <a:cs typeface="Times New Roman" pitchFamily="18" charset="0"/>
              </a:rPr>
              <a:t>uantity</a:t>
            </a:r>
            <a:br>
              <a:rPr kumimoji="0" lang="en-US" sz="1400" b="0" dirty="0" smtClean="0">
                <a:latin typeface="+mj-lt"/>
                <a:cs typeface="Times New Roman" pitchFamily="18" charset="0"/>
              </a:rPr>
            </a:br>
            <a:r>
              <a:rPr kumimoji="0" lang="en-US" sz="1400" b="0" dirty="0" smtClean="0">
                <a:latin typeface="+mj-lt"/>
                <a:cs typeface="Times New Roman" pitchFamily="18" charset="0"/>
              </a:rPr>
              <a:t>/</a:t>
            </a:r>
            <a:r>
              <a:rPr kumimoji="0" lang="en-US" sz="1400" b="0" dirty="0">
                <a:latin typeface="+mj-lt"/>
                <a:cs typeface="Times New Roman" pitchFamily="18" charset="0"/>
              </a:rPr>
              <a:t>time</a:t>
            </a:r>
          </a:p>
        </p:txBody>
      </p:sp>
      <p:sp>
        <p:nvSpPr>
          <p:cNvPr id="92" name="Line 89"/>
          <p:cNvSpPr>
            <a:spLocks noChangeAspect="1" noChangeShapeType="1"/>
          </p:cNvSpPr>
          <p:nvPr/>
        </p:nvSpPr>
        <p:spPr bwMode="auto">
          <a:xfrm>
            <a:off x="5550339" y="3049138"/>
            <a:ext cx="27582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3" name="Text Box 90"/>
          <p:cNvSpPr txBox="1">
            <a:spLocks noChangeArrowheads="1"/>
          </p:cNvSpPr>
          <p:nvPr/>
        </p:nvSpPr>
        <p:spPr bwMode="auto">
          <a:xfrm>
            <a:off x="8176452" y="257288"/>
            <a:ext cx="879215" cy="27571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600" b="1" i="1" dirty="0" smtClean="0">
                <a:latin typeface="+mj-lt"/>
                <a:cs typeface="Times New Roman" pitchFamily="18" charset="0"/>
              </a:rPr>
              <a:t>industry</a:t>
            </a:r>
            <a:endParaRPr kumimoji="0" lang="en-US" sz="1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114" name="Line 110"/>
          <p:cNvSpPr>
            <a:spLocks noChangeAspect="1" noChangeShapeType="1"/>
          </p:cNvSpPr>
          <p:nvPr/>
        </p:nvSpPr>
        <p:spPr bwMode="auto">
          <a:xfrm>
            <a:off x="5564626" y="579405"/>
            <a:ext cx="0" cy="24602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22" name="Text Box 87" descr="Parchment"/>
          <p:cNvSpPr txBox="1">
            <a:spLocks noChangeAspect="1" noChangeArrowheads="1"/>
          </p:cNvSpPr>
          <p:nvPr/>
        </p:nvSpPr>
        <p:spPr bwMode="auto">
          <a:xfrm>
            <a:off x="5260715" y="3555297"/>
            <a:ext cx="57080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P</a:t>
            </a:r>
            <a:r>
              <a:rPr kumimoji="0" lang="en-US" sz="1400" b="0" dirty="0">
                <a:latin typeface="+mj-lt"/>
                <a:cs typeface="Times New Roman" pitchFamily="18" charset="0"/>
              </a:rPr>
              <a:t>rice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23" name="Text Box 88"/>
          <p:cNvSpPr txBox="1">
            <a:spLocks noChangeAspect="1" noChangeArrowheads="1"/>
          </p:cNvSpPr>
          <p:nvPr/>
        </p:nvSpPr>
        <p:spPr bwMode="auto">
          <a:xfrm>
            <a:off x="8164407" y="6122792"/>
            <a:ext cx="9231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kumimoji="0" lang="en-US" sz="1600" b="0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400" b="0" dirty="0" smtClean="0">
                <a:latin typeface="+mj-lt"/>
                <a:cs typeface="Times New Roman" pitchFamily="18" charset="0"/>
              </a:rPr>
              <a:t>uantity</a:t>
            </a:r>
            <a:br>
              <a:rPr kumimoji="0" lang="en-US" sz="1400" b="0" dirty="0" smtClean="0">
                <a:latin typeface="+mj-lt"/>
                <a:cs typeface="Times New Roman" pitchFamily="18" charset="0"/>
              </a:rPr>
            </a:br>
            <a:r>
              <a:rPr kumimoji="0" lang="en-US" sz="1400" b="0" dirty="0" smtClean="0">
                <a:latin typeface="+mj-lt"/>
                <a:cs typeface="Times New Roman" pitchFamily="18" charset="0"/>
              </a:rPr>
              <a:t>/</a:t>
            </a:r>
            <a:r>
              <a:rPr kumimoji="0" lang="en-US" sz="1400" b="0" dirty="0">
                <a:latin typeface="+mj-lt"/>
                <a:cs typeface="Times New Roman" pitchFamily="18" charset="0"/>
              </a:rPr>
              <a:t>time</a:t>
            </a:r>
          </a:p>
        </p:txBody>
      </p:sp>
      <p:sp>
        <p:nvSpPr>
          <p:cNvPr id="124" name="Line 89"/>
          <p:cNvSpPr>
            <a:spLocks noChangeAspect="1" noChangeShapeType="1"/>
          </p:cNvSpPr>
          <p:nvPr/>
        </p:nvSpPr>
        <p:spPr bwMode="auto">
          <a:xfrm>
            <a:off x="5547291" y="6237346"/>
            <a:ext cx="275828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74" name="Line 110"/>
          <p:cNvSpPr>
            <a:spLocks noChangeAspect="1" noChangeShapeType="1"/>
          </p:cNvSpPr>
          <p:nvPr/>
        </p:nvSpPr>
        <p:spPr bwMode="auto">
          <a:xfrm>
            <a:off x="5561578" y="3767613"/>
            <a:ext cx="0" cy="24602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75" name="Text Box 90"/>
          <p:cNvSpPr txBox="1">
            <a:spLocks noChangeArrowheads="1"/>
          </p:cNvSpPr>
          <p:nvPr/>
        </p:nvSpPr>
        <p:spPr bwMode="auto">
          <a:xfrm>
            <a:off x="8164260" y="3491216"/>
            <a:ext cx="894797" cy="27571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 i="1" dirty="0" smtClean="0">
                <a:latin typeface="+mj-lt"/>
                <a:cs typeface="Times New Roman" pitchFamily="18" charset="0"/>
              </a:rPr>
              <a:t>The firm</a:t>
            </a:r>
            <a:endParaRPr kumimoji="0" lang="en-US" sz="16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78" name="Freeform 15"/>
          <p:cNvSpPr>
            <a:spLocks noChangeAspect="1"/>
          </p:cNvSpPr>
          <p:nvPr/>
        </p:nvSpPr>
        <p:spPr bwMode="auto">
          <a:xfrm>
            <a:off x="5953437" y="515418"/>
            <a:ext cx="876172" cy="2231007"/>
          </a:xfrm>
          <a:custGeom>
            <a:avLst/>
            <a:gdLst/>
            <a:ahLst/>
            <a:cxnLst>
              <a:cxn ang="0">
                <a:pos x="637" y="1622"/>
              </a:cxn>
              <a:cxn ang="0">
                <a:pos x="0" y="0"/>
              </a:cxn>
            </a:cxnLst>
            <a:rect l="0" t="0" r="r" b="b"/>
            <a:pathLst>
              <a:path w="637" h="1622">
                <a:moveTo>
                  <a:pt x="637" y="1622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D107AB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79" name="Freeform 16"/>
          <p:cNvSpPr>
            <a:spLocks noChangeAspect="1"/>
          </p:cNvSpPr>
          <p:nvPr/>
        </p:nvSpPr>
        <p:spPr bwMode="auto">
          <a:xfrm>
            <a:off x="6277412" y="392131"/>
            <a:ext cx="1704721" cy="2460655"/>
          </a:xfrm>
          <a:custGeom>
            <a:avLst/>
            <a:gdLst/>
            <a:ahLst/>
            <a:cxnLst>
              <a:cxn ang="0">
                <a:pos x="1211" y="1748"/>
              </a:cxn>
              <a:cxn ang="0">
                <a:pos x="0" y="0"/>
              </a:cxn>
            </a:cxnLst>
            <a:rect l="0" t="0" r="r" b="b"/>
            <a:pathLst>
              <a:path w="1211" h="1748">
                <a:moveTo>
                  <a:pt x="1211" y="1748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0" name="Text Box 17"/>
          <p:cNvSpPr txBox="1">
            <a:spLocks noChangeAspect="1" noChangeArrowheads="1"/>
          </p:cNvSpPr>
          <p:nvPr/>
        </p:nvSpPr>
        <p:spPr bwMode="auto">
          <a:xfrm>
            <a:off x="7910697" y="2681337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b="1" i="1" baseline="-25000">
                <a:solidFill>
                  <a:srgbClr val="C80000"/>
                </a:solidFill>
                <a:latin typeface="+mj-lt"/>
                <a:cs typeface="Times New Roman" pitchFamily="18" charset="0"/>
              </a:rPr>
              <a:t>i</a:t>
            </a:r>
            <a:endParaRPr kumimoji="0" lang="en-US" b="1" i="1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1" name="Text Box 18"/>
          <p:cNvSpPr txBox="1">
            <a:spLocks noChangeAspect="1" noChangeArrowheads="1"/>
          </p:cNvSpPr>
          <p:nvPr/>
        </p:nvSpPr>
        <p:spPr bwMode="auto">
          <a:xfrm>
            <a:off x="6810559" y="2592437"/>
            <a:ext cx="668338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>
                <a:solidFill>
                  <a:srgbClr val="D107AB"/>
                </a:solidFill>
                <a:latin typeface="+mj-lt"/>
                <a:cs typeface="Times New Roman" pitchFamily="18" charset="0"/>
              </a:rPr>
              <a:t>MR</a:t>
            </a:r>
            <a:r>
              <a:rPr kumimoji="0" lang="en-US" b="1" i="1" baseline="-25000">
                <a:solidFill>
                  <a:srgbClr val="D107AB"/>
                </a:solidFill>
                <a:latin typeface="+mj-lt"/>
                <a:cs typeface="Times New Roman" pitchFamily="18" charset="0"/>
              </a:rPr>
              <a:t>i</a:t>
            </a:r>
            <a:endParaRPr kumimoji="0" lang="en-US" b="1" i="1">
              <a:solidFill>
                <a:srgbClr val="D107AB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Aspect="1" noChangeShapeType="1"/>
          </p:cNvSpPr>
          <p:nvPr/>
        </p:nvSpPr>
        <p:spPr bwMode="auto">
          <a:xfrm>
            <a:off x="6699434" y="2463850"/>
            <a:ext cx="0" cy="5778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3" name="Text Box 26"/>
          <p:cNvSpPr txBox="1">
            <a:spLocks noChangeAspect="1" noChangeArrowheads="1"/>
          </p:cNvSpPr>
          <p:nvPr/>
        </p:nvSpPr>
        <p:spPr bwMode="auto">
          <a:xfrm>
            <a:off x="5059547" y="866825"/>
            <a:ext cx="525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>
                <a:latin typeface="+mj-lt"/>
                <a:cs typeface="Times New Roman" pitchFamily="18" charset="0"/>
              </a:rPr>
              <a:t>i</a:t>
            </a:r>
            <a:endParaRPr kumimoji="0"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84" name="Text Box 27"/>
          <p:cNvSpPr txBox="1">
            <a:spLocks noChangeAspect="1" noChangeArrowheads="1"/>
          </p:cNvSpPr>
          <p:nvPr/>
        </p:nvSpPr>
        <p:spPr bwMode="auto">
          <a:xfrm>
            <a:off x="6474009" y="2992487"/>
            <a:ext cx="44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b="1" i="1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>
                <a:latin typeface="+mj-lt"/>
                <a:cs typeface="Times New Roman" pitchFamily="18" charset="0"/>
              </a:rPr>
              <a:t>i</a:t>
            </a:r>
            <a:endParaRPr kumimoji="0" lang="en-US" sz="1600" b="1" i="1">
              <a:latin typeface="+mj-lt"/>
              <a:cs typeface="Times New Roman" pitchFamily="18" charset="0"/>
            </a:endParaRPr>
          </a:p>
        </p:txBody>
      </p:sp>
      <p:sp>
        <p:nvSpPr>
          <p:cNvPr id="85" name="Text Box 34"/>
          <p:cNvSpPr txBox="1">
            <a:spLocks noChangeAspect="1" noChangeArrowheads="1"/>
          </p:cNvSpPr>
          <p:nvPr/>
        </p:nvSpPr>
        <p:spPr bwMode="auto">
          <a:xfrm>
            <a:off x="8085322" y="2230487"/>
            <a:ext cx="604837" cy="2585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</a:p>
        </p:txBody>
      </p:sp>
      <p:sp>
        <p:nvSpPr>
          <p:cNvPr id="86" name="Freeform 35"/>
          <p:cNvSpPr>
            <a:spLocks/>
          </p:cNvSpPr>
          <p:nvPr/>
        </p:nvSpPr>
        <p:spPr bwMode="auto">
          <a:xfrm>
            <a:off x="5605647" y="2039987"/>
            <a:ext cx="2668587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" y="193"/>
              </a:cxn>
              <a:cxn ang="0">
                <a:pos x="222" y="282"/>
              </a:cxn>
              <a:cxn ang="0">
                <a:pos x="711" y="289"/>
              </a:cxn>
              <a:cxn ang="0">
                <a:pos x="978" y="289"/>
              </a:cxn>
              <a:cxn ang="0">
                <a:pos x="1681" y="289"/>
              </a:cxn>
            </a:cxnLst>
            <a:rect l="0" t="0" r="r" b="b"/>
            <a:pathLst>
              <a:path w="1681" h="298">
                <a:moveTo>
                  <a:pt x="0" y="0"/>
                </a:moveTo>
                <a:cubicBezTo>
                  <a:pt x="11" y="73"/>
                  <a:pt x="22" y="146"/>
                  <a:pt x="59" y="193"/>
                </a:cubicBezTo>
                <a:cubicBezTo>
                  <a:pt x="96" y="240"/>
                  <a:pt x="113" y="266"/>
                  <a:pt x="222" y="282"/>
                </a:cubicBezTo>
                <a:cubicBezTo>
                  <a:pt x="331" y="298"/>
                  <a:pt x="585" y="288"/>
                  <a:pt x="711" y="289"/>
                </a:cubicBezTo>
                <a:cubicBezTo>
                  <a:pt x="837" y="290"/>
                  <a:pt x="816" y="289"/>
                  <a:pt x="978" y="289"/>
                </a:cubicBezTo>
                <a:cubicBezTo>
                  <a:pt x="1140" y="289"/>
                  <a:pt x="1410" y="289"/>
                  <a:pt x="1681" y="289"/>
                </a:cubicBezTo>
              </a:path>
            </a:pathLst>
          </a:custGeom>
          <a:noFill/>
          <a:ln w="5715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8" name="Oval 36"/>
          <p:cNvSpPr>
            <a:spLocks noChangeAspect="1" noChangeArrowheads="1"/>
          </p:cNvSpPr>
          <p:nvPr/>
        </p:nvSpPr>
        <p:spPr bwMode="auto">
          <a:xfrm>
            <a:off x="6656572" y="2420987"/>
            <a:ext cx="119062" cy="1190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9" name="Line 37"/>
          <p:cNvSpPr>
            <a:spLocks noChangeShapeType="1"/>
          </p:cNvSpPr>
          <p:nvPr/>
        </p:nvSpPr>
        <p:spPr bwMode="auto">
          <a:xfrm flipV="1">
            <a:off x="6702990" y="1065262"/>
            <a:ext cx="0" cy="13398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0" name="Line 38"/>
          <p:cNvSpPr>
            <a:spLocks noChangeShapeType="1"/>
          </p:cNvSpPr>
          <p:nvPr/>
        </p:nvSpPr>
        <p:spPr bwMode="auto">
          <a:xfrm flipH="1">
            <a:off x="5596122" y="1074787"/>
            <a:ext cx="1081087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26" name="Line 21"/>
          <p:cNvSpPr>
            <a:spLocks noChangeAspect="1" noChangeShapeType="1"/>
          </p:cNvSpPr>
          <p:nvPr/>
        </p:nvSpPr>
        <p:spPr bwMode="auto">
          <a:xfrm>
            <a:off x="6763443" y="5647309"/>
            <a:ext cx="0" cy="5667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27" name="Text Box 22"/>
          <p:cNvSpPr txBox="1">
            <a:spLocks noChangeAspect="1" noChangeArrowheads="1"/>
          </p:cNvSpPr>
          <p:nvPr/>
        </p:nvSpPr>
        <p:spPr bwMode="auto">
          <a:xfrm>
            <a:off x="5061580" y="4769422"/>
            <a:ext cx="525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>
                <a:latin typeface="+mj-lt"/>
                <a:cs typeface="Times New Roman" pitchFamily="18" charset="0"/>
              </a:rPr>
              <a:t>f</a:t>
            </a:r>
            <a:endParaRPr kumimoji="0"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128" name="Line 23"/>
          <p:cNvSpPr>
            <a:spLocks noChangeAspect="1" noChangeShapeType="1"/>
          </p:cNvSpPr>
          <p:nvPr/>
        </p:nvSpPr>
        <p:spPr bwMode="auto">
          <a:xfrm flipH="1">
            <a:off x="5620443" y="5037709"/>
            <a:ext cx="109696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29" name="Text Box 24"/>
          <p:cNvSpPr txBox="1">
            <a:spLocks noChangeAspect="1" noChangeArrowheads="1"/>
          </p:cNvSpPr>
          <p:nvPr/>
        </p:nvSpPr>
        <p:spPr bwMode="auto">
          <a:xfrm>
            <a:off x="6577706" y="6152134"/>
            <a:ext cx="44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b="1" i="1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>
                <a:latin typeface="+mj-lt"/>
                <a:cs typeface="Times New Roman" pitchFamily="18" charset="0"/>
              </a:rPr>
              <a:t>f</a:t>
            </a:r>
            <a:endParaRPr kumimoji="0" lang="en-US" sz="1600" b="1" i="1">
              <a:latin typeface="+mj-lt"/>
              <a:cs typeface="Times New Roman" pitchFamily="18" charset="0"/>
            </a:endParaRPr>
          </a:p>
        </p:txBody>
      </p:sp>
      <p:sp>
        <p:nvSpPr>
          <p:cNvPr id="130" name="Line 32"/>
          <p:cNvSpPr>
            <a:spLocks noChangeShapeType="1"/>
          </p:cNvSpPr>
          <p:nvPr/>
        </p:nvSpPr>
        <p:spPr bwMode="auto">
          <a:xfrm flipV="1">
            <a:off x="6763443" y="5037709"/>
            <a:ext cx="0" cy="5842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25243" y="4597972"/>
            <a:ext cx="2914650" cy="1621305"/>
            <a:chOff x="5714238" y="4597972"/>
            <a:chExt cx="2914650" cy="1621305"/>
          </a:xfrm>
        </p:grpSpPr>
        <p:sp>
          <p:nvSpPr>
            <p:cNvPr id="131" name="Text Box 40"/>
            <p:cNvSpPr txBox="1">
              <a:spLocks noChangeAspect="1" noChangeArrowheads="1"/>
            </p:cNvSpPr>
            <p:nvPr/>
          </p:nvSpPr>
          <p:spPr bwMode="auto">
            <a:xfrm>
              <a:off x="8217726" y="5810822"/>
              <a:ext cx="411162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b="1" i="1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b="1" i="1" baseline="-2500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f</a:t>
              </a:r>
              <a:endParaRPr kumimoji="0" lang="en-US" b="1" i="1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2" name="Line 41"/>
            <p:cNvSpPr>
              <a:spLocks noChangeShapeType="1"/>
            </p:cNvSpPr>
            <p:nvPr/>
          </p:nvSpPr>
          <p:spPr bwMode="auto">
            <a:xfrm>
              <a:off x="5744401" y="4597972"/>
              <a:ext cx="2527300" cy="1328737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33" name="Line 42"/>
            <p:cNvSpPr>
              <a:spLocks noChangeShapeType="1"/>
            </p:cNvSpPr>
            <p:nvPr/>
          </p:nvSpPr>
          <p:spPr bwMode="auto">
            <a:xfrm>
              <a:off x="5714238" y="4885309"/>
              <a:ext cx="1158875" cy="1079500"/>
            </a:xfrm>
            <a:prstGeom prst="line">
              <a:avLst/>
            </a:prstGeom>
            <a:noFill/>
            <a:ln w="57150">
              <a:solidFill>
                <a:srgbClr val="D107AB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34" name="Text Box 43"/>
            <p:cNvSpPr txBox="1">
              <a:spLocks noChangeAspect="1" noChangeArrowheads="1"/>
            </p:cNvSpPr>
            <p:nvPr/>
          </p:nvSpPr>
          <p:spPr bwMode="auto">
            <a:xfrm>
              <a:off x="6795707" y="5960745"/>
              <a:ext cx="668337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b="1" i="1">
                  <a:solidFill>
                    <a:srgbClr val="D107AB"/>
                  </a:solidFill>
                  <a:latin typeface="+mj-lt"/>
                  <a:cs typeface="Times New Roman" pitchFamily="18" charset="0"/>
                </a:rPr>
                <a:t>MR</a:t>
              </a:r>
              <a:r>
                <a:rPr kumimoji="0" lang="en-US" b="1" i="1" baseline="-25000">
                  <a:solidFill>
                    <a:srgbClr val="D107AB"/>
                  </a:solidFill>
                  <a:latin typeface="+mj-lt"/>
                  <a:cs typeface="Times New Roman" pitchFamily="18" charset="0"/>
                </a:rPr>
                <a:t>f</a:t>
              </a:r>
              <a:endParaRPr kumimoji="0" lang="en-US" b="1" i="1">
                <a:solidFill>
                  <a:srgbClr val="D107AB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35" name="Text Box 45"/>
          <p:cNvSpPr txBox="1">
            <a:spLocks noChangeAspect="1" noChangeArrowheads="1"/>
          </p:cNvSpPr>
          <p:nvPr/>
        </p:nvSpPr>
        <p:spPr bwMode="auto">
          <a:xfrm>
            <a:off x="8117581" y="5386959"/>
            <a:ext cx="604837" cy="2585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</a:p>
        </p:txBody>
      </p:sp>
      <p:sp>
        <p:nvSpPr>
          <p:cNvPr id="136" name="Freeform 46"/>
          <p:cNvSpPr>
            <a:spLocks/>
          </p:cNvSpPr>
          <p:nvPr/>
        </p:nvSpPr>
        <p:spPr bwMode="auto">
          <a:xfrm>
            <a:off x="5637906" y="5196459"/>
            <a:ext cx="2668587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" y="193"/>
              </a:cxn>
              <a:cxn ang="0">
                <a:pos x="222" y="282"/>
              </a:cxn>
              <a:cxn ang="0">
                <a:pos x="711" y="289"/>
              </a:cxn>
              <a:cxn ang="0">
                <a:pos x="978" y="289"/>
              </a:cxn>
              <a:cxn ang="0">
                <a:pos x="1681" y="289"/>
              </a:cxn>
            </a:cxnLst>
            <a:rect l="0" t="0" r="r" b="b"/>
            <a:pathLst>
              <a:path w="1681" h="298">
                <a:moveTo>
                  <a:pt x="0" y="0"/>
                </a:moveTo>
                <a:cubicBezTo>
                  <a:pt x="11" y="73"/>
                  <a:pt x="22" y="146"/>
                  <a:pt x="59" y="193"/>
                </a:cubicBezTo>
                <a:cubicBezTo>
                  <a:pt x="96" y="240"/>
                  <a:pt x="113" y="266"/>
                  <a:pt x="222" y="282"/>
                </a:cubicBezTo>
                <a:cubicBezTo>
                  <a:pt x="331" y="298"/>
                  <a:pt x="585" y="288"/>
                  <a:pt x="711" y="289"/>
                </a:cubicBezTo>
                <a:cubicBezTo>
                  <a:pt x="837" y="290"/>
                  <a:pt x="816" y="289"/>
                  <a:pt x="978" y="289"/>
                </a:cubicBezTo>
                <a:cubicBezTo>
                  <a:pt x="1140" y="289"/>
                  <a:pt x="1410" y="289"/>
                  <a:pt x="1681" y="289"/>
                </a:cubicBezTo>
              </a:path>
            </a:pathLst>
          </a:custGeom>
          <a:noFill/>
          <a:ln w="5715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37" name="Oval 47"/>
          <p:cNvSpPr>
            <a:spLocks noChangeAspect="1" noChangeArrowheads="1"/>
          </p:cNvSpPr>
          <p:nvPr/>
        </p:nvSpPr>
        <p:spPr bwMode="auto">
          <a:xfrm>
            <a:off x="6698356" y="5582222"/>
            <a:ext cx="119062" cy="1190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38" name="Group 48"/>
          <p:cNvGrpSpPr>
            <a:grpSpLocks/>
          </p:cNvGrpSpPr>
          <p:nvPr/>
        </p:nvGrpSpPr>
        <p:grpSpPr bwMode="auto">
          <a:xfrm>
            <a:off x="5055293" y="4028059"/>
            <a:ext cx="3546475" cy="338138"/>
            <a:chOff x="3292" y="2484"/>
            <a:chExt cx="2234" cy="213"/>
          </a:xfrm>
        </p:grpSpPr>
        <p:sp>
          <p:nvSpPr>
            <p:cNvPr id="139" name="Text Box 49"/>
            <p:cNvSpPr txBox="1">
              <a:spLocks noChangeAspect="1" noChangeArrowheads="1"/>
            </p:cNvSpPr>
            <p:nvPr/>
          </p:nvSpPr>
          <p:spPr bwMode="auto">
            <a:xfrm>
              <a:off x="3292" y="2484"/>
              <a:ext cx="331" cy="213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sz="1600" b="1" i="1" dirty="0">
                  <a:latin typeface="+mj-lt"/>
                  <a:cs typeface="Times New Roman" pitchFamily="18" charset="0"/>
                </a:rPr>
                <a:t>P</a:t>
              </a:r>
              <a:r>
                <a:rPr kumimoji="0" lang="en-US" sz="1600" b="1" i="1" baseline="-25000" dirty="0">
                  <a:latin typeface="+mj-lt"/>
                  <a:cs typeface="Times New Roman" pitchFamily="18" charset="0"/>
                </a:rPr>
                <a:t>i</a:t>
              </a:r>
              <a:endParaRPr kumimoji="0" lang="en-US" sz="16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" name="Line 50"/>
            <p:cNvSpPr>
              <a:spLocks noChangeShapeType="1"/>
            </p:cNvSpPr>
            <p:nvPr/>
          </p:nvSpPr>
          <p:spPr bwMode="auto">
            <a:xfrm>
              <a:off x="3654" y="2592"/>
              <a:ext cx="1872" cy="0"/>
            </a:xfrm>
            <a:prstGeom prst="line">
              <a:avLst/>
            </a:prstGeom>
            <a:noFill/>
            <a:ln w="31750" cap="rnd">
              <a:solidFill>
                <a:schemeClr val="tx1"/>
              </a:solidFill>
              <a:prstDash val="sysDot"/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1" name="Line 53"/>
          <p:cNvSpPr>
            <a:spLocks noChangeShapeType="1"/>
          </p:cNvSpPr>
          <p:nvPr/>
        </p:nvSpPr>
        <p:spPr bwMode="auto">
          <a:xfrm>
            <a:off x="5199692" y="4275709"/>
            <a:ext cx="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142" name="Group 66"/>
          <p:cNvGrpSpPr>
            <a:grpSpLocks/>
          </p:cNvGrpSpPr>
          <p:nvPr/>
        </p:nvGrpSpPr>
        <p:grpSpPr bwMode="auto">
          <a:xfrm>
            <a:off x="2344846" y="5412828"/>
            <a:ext cx="2216150" cy="990600"/>
            <a:chOff x="3884" y="1824"/>
            <a:chExt cx="1396" cy="624"/>
          </a:xfrm>
          <a:solidFill>
            <a:schemeClr val="bg1"/>
          </a:solidFill>
        </p:grpSpPr>
        <p:sp>
          <p:nvSpPr>
            <p:cNvPr id="143" name="Rectangle 64"/>
            <p:cNvSpPr>
              <a:spLocks noChangeArrowheads="1"/>
            </p:cNvSpPr>
            <p:nvPr/>
          </p:nvSpPr>
          <p:spPr bwMode="auto">
            <a:xfrm>
              <a:off x="3936" y="1872"/>
              <a:ext cx="1344" cy="57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44" name="Rectangle 62" descr="Newsprint"/>
            <p:cNvSpPr>
              <a:spLocks noChangeArrowheads="1"/>
            </p:cNvSpPr>
            <p:nvPr/>
          </p:nvSpPr>
          <p:spPr bwMode="auto">
            <a:xfrm>
              <a:off x="3884" y="1824"/>
              <a:ext cx="1396" cy="624"/>
            </a:xfrm>
            <a:prstGeom prst="rect">
              <a:avLst/>
            </a:prstGeom>
            <a:grpFill/>
            <a:ln w="317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0000"/>
                </a:lnSpc>
              </a:pPr>
              <a:r>
                <a:rPr kumimoji="0" lang="en-US" i="1" dirty="0">
                  <a:latin typeface="+mj-lt"/>
                  <a:cs typeface="Times New Roman" pitchFamily="18" charset="0"/>
                </a:rPr>
                <a:t>Individual firms have</a:t>
              </a:r>
            </a:p>
            <a:p>
              <a:pPr algn="ctr">
                <a:lnSpc>
                  <a:spcPct val="70000"/>
                </a:lnSpc>
              </a:pPr>
              <a:r>
                <a:rPr kumimoji="0" lang="en-US" i="1" dirty="0">
                  <a:latin typeface="+mj-lt"/>
                  <a:cs typeface="Times New Roman" pitchFamily="18" charset="0"/>
                </a:rPr>
                <a:t>an incentive to cheat </a:t>
              </a:r>
            </a:p>
            <a:p>
              <a:pPr algn="ctr">
                <a:lnSpc>
                  <a:spcPct val="70000"/>
                </a:lnSpc>
              </a:pPr>
              <a:r>
                <a:rPr kumimoji="0" lang="en-US" i="1" dirty="0">
                  <a:latin typeface="+mj-lt"/>
                  <a:cs typeface="Times New Roman" pitchFamily="18" charset="0"/>
                </a:rPr>
                <a:t>by cutting price to </a:t>
              </a:r>
            </a:p>
            <a:p>
              <a:pPr algn="ctr">
                <a:lnSpc>
                  <a:spcPct val="70000"/>
                </a:lnSpc>
              </a:pPr>
              <a:r>
                <a:rPr kumimoji="0" lang="en-US" i="1" dirty="0">
                  <a:latin typeface="+mj-lt"/>
                  <a:cs typeface="Times New Roman" pitchFamily="18" charset="0"/>
                </a:rPr>
                <a:t>expand output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9914" y="5591352"/>
            <a:ext cx="1061323" cy="926755"/>
            <a:chOff x="14013" y="5924772"/>
            <a:chExt cx="1061323" cy="926755"/>
          </a:xfrm>
        </p:grpSpPr>
        <p:sp>
          <p:nvSpPr>
            <p:cNvPr id="51" name="Rectangle 50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137885" y="5939121"/>
              <a:ext cx="739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15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2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661"/>
            <a:ext cx="7772400" cy="1252713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Why are Entry Barriers</a:t>
            </a:r>
            <a:br>
              <a:rPr lang="en-US" dirty="0"/>
            </a:br>
            <a:r>
              <a:rPr lang="en-US" dirty="0"/>
              <a:t>Sometimes High?</a:t>
            </a:r>
          </a:p>
        </p:txBody>
      </p:sp>
    </p:spTree>
    <p:extLst>
      <p:ext uri="{BB962C8B-B14F-4D97-AF65-F5344CB8AC3E}">
        <p14:creationId xmlns:p14="http://schemas.microsoft.com/office/powerpoint/2010/main" val="17488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1160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Obstacles to Collusion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514"/>
            <a:ext cx="8883750" cy="526684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As the </a:t>
            </a:r>
            <a:r>
              <a:rPr lang="en-US" b="1" i="1" dirty="0">
                <a:solidFill>
                  <a:schemeClr val="tx1"/>
                </a:solidFill>
              </a:rPr>
              <a:t>number of firms</a:t>
            </a:r>
            <a:r>
              <a:rPr lang="en-US" dirty="0">
                <a:solidFill>
                  <a:schemeClr val="tx1"/>
                </a:solidFill>
              </a:rPr>
              <a:t> in an oligopolistic market increases, the likelihood of effective collusion declines.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When it is </a:t>
            </a:r>
            <a:r>
              <a:rPr lang="en-US" b="1" i="1" dirty="0">
                <a:solidFill>
                  <a:schemeClr val="tx1"/>
                </a:solidFill>
              </a:rPr>
              <a:t>difficult to detect cheating </a:t>
            </a:r>
            <a:r>
              <a:rPr lang="en-US" dirty="0">
                <a:solidFill>
                  <a:schemeClr val="tx1"/>
                </a:solidFill>
              </a:rPr>
              <a:t>(secret price cuts), effective collusion is less likely.</a:t>
            </a:r>
          </a:p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Low entry barriers </a:t>
            </a:r>
            <a:r>
              <a:rPr lang="en-US" dirty="0">
                <a:solidFill>
                  <a:schemeClr val="tx1"/>
                </a:solidFill>
              </a:rPr>
              <a:t>also make effective collusion less likely because profit attracts additional rivals.</a:t>
            </a:r>
          </a:p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Unstable demand conditions </a:t>
            </a:r>
            <a:r>
              <a:rPr lang="en-US" dirty="0">
                <a:solidFill>
                  <a:schemeClr val="tx1"/>
                </a:solidFill>
              </a:rPr>
              <a:t>lead to honest differences among firms about the size of shares and price that maximizes total profit.</a:t>
            </a:r>
          </a:p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Rigorous enforcement of antitrust law</a:t>
            </a:r>
            <a:r>
              <a:rPr lang="en-US" dirty="0">
                <a:solidFill>
                  <a:schemeClr val="tx1"/>
                </a:solidFill>
              </a:rPr>
              <a:t> makes collusion potentially more costly.</a:t>
            </a:r>
          </a:p>
        </p:txBody>
      </p:sp>
    </p:spTree>
    <p:extLst>
      <p:ext uri="{BB962C8B-B14F-4D97-AF65-F5344CB8AC3E}">
        <p14:creationId xmlns:p14="http://schemas.microsoft.com/office/powerpoint/2010/main" val="3453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83749" cy="5235364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Which </a:t>
            </a:r>
            <a:r>
              <a:rPr lang="en-US" sz="2700" dirty="0">
                <a:solidFill>
                  <a:srgbClr val="32302A"/>
                </a:solidFill>
              </a:rPr>
              <a:t>of the following is the best example </a:t>
            </a:r>
            <a:r>
              <a:rPr lang="en-US" sz="2700" dirty="0" smtClean="0">
                <a:solidFill>
                  <a:srgbClr val="32302A"/>
                </a:solidFill>
              </a:rPr>
              <a:t>of an </a:t>
            </a:r>
            <a:r>
              <a:rPr lang="en-US" sz="2700" dirty="0" err="1">
                <a:solidFill>
                  <a:srgbClr val="32302A"/>
                </a:solidFill>
              </a:rPr>
              <a:t>oligopolist</a:t>
            </a:r>
            <a:r>
              <a:rPr lang="en-US" sz="2700" dirty="0">
                <a:solidFill>
                  <a:srgbClr val="32302A"/>
                </a:solidFill>
              </a:rPr>
              <a:t>?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685800" indent="-338138">
              <a:buNone/>
            </a:pPr>
            <a:r>
              <a:rPr lang="en-US" sz="2700" dirty="0" smtClean="0">
                <a:solidFill>
                  <a:srgbClr val="32302A"/>
                </a:solidFill>
              </a:rPr>
              <a:t>(a) McDonald’s</a:t>
            </a:r>
            <a:r>
              <a:rPr lang="en-US" sz="2700" dirty="0">
                <a:solidFill>
                  <a:srgbClr val="32302A"/>
                </a:solidFill>
              </a:rPr>
              <a:t>, a fast food restaurant chain</a:t>
            </a:r>
          </a:p>
          <a:p>
            <a:pPr marL="685800" indent="-338138">
              <a:buNone/>
            </a:pPr>
            <a:r>
              <a:rPr lang="en-US" sz="2700" dirty="0" smtClean="0">
                <a:solidFill>
                  <a:srgbClr val="32302A"/>
                </a:solidFill>
              </a:rPr>
              <a:t>(b) Boeing</a:t>
            </a:r>
            <a:r>
              <a:rPr lang="en-US" sz="2700" dirty="0">
                <a:solidFill>
                  <a:srgbClr val="32302A"/>
                </a:solidFill>
              </a:rPr>
              <a:t>, a large aircraft manufacturer </a:t>
            </a:r>
          </a:p>
          <a:p>
            <a:pPr marL="347662" indent="0">
              <a:buNone/>
            </a:pPr>
            <a:r>
              <a:rPr lang="en-US" sz="2700" dirty="0" smtClean="0">
                <a:solidFill>
                  <a:srgbClr val="32302A"/>
                </a:solidFill>
              </a:rPr>
              <a:t>(c) Wal-Mart</a:t>
            </a:r>
            <a:r>
              <a:rPr lang="en-US" sz="2700" dirty="0">
                <a:solidFill>
                  <a:srgbClr val="32302A"/>
                </a:solidFill>
              </a:rPr>
              <a:t>, a large retailing firm 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32302A"/>
                </a:solidFill>
              </a:rPr>
              <a:t>2. What makes a market oligopolistic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  <a:endParaRPr lang="en-US" sz="2700" dirty="0">
              <a:solidFill>
                <a:srgbClr val="32302A"/>
              </a:solidFill>
            </a:endParaRPr>
          </a:p>
          <a:p>
            <a:pPr marL="347663" indent="-347663">
              <a:buNone/>
            </a:pPr>
            <a:r>
              <a:rPr lang="en-US" sz="2700" dirty="0">
                <a:solidFill>
                  <a:srgbClr val="32302A"/>
                </a:solidFill>
              </a:rPr>
              <a:t>3. When are </a:t>
            </a:r>
            <a:r>
              <a:rPr lang="en-US" sz="2700" dirty="0" err="1">
                <a:solidFill>
                  <a:srgbClr val="32302A"/>
                </a:solidFill>
              </a:rPr>
              <a:t>oligopolists</a:t>
            </a:r>
            <a:r>
              <a:rPr lang="en-US" sz="2700" dirty="0">
                <a:solidFill>
                  <a:srgbClr val="32302A"/>
                </a:solidFill>
              </a:rPr>
              <a:t> likely to collude? </a:t>
            </a:r>
            <a:r>
              <a:rPr lang="en-US" sz="2700" dirty="0" smtClean="0">
                <a:solidFill>
                  <a:srgbClr val="32302A"/>
                </a:solidFill>
              </a:rPr>
              <a:t>Why is </a:t>
            </a:r>
            <a:r>
              <a:rPr lang="en-US" sz="2700" dirty="0">
                <a:solidFill>
                  <a:srgbClr val="32302A"/>
                </a:solidFill>
              </a:rPr>
              <a:t>it impossible to construct a general </a:t>
            </a:r>
            <a:r>
              <a:rPr lang="en-US" sz="2700" dirty="0" smtClean="0">
                <a:solidFill>
                  <a:srgbClr val="32302A"/>
                </a:solidFill>
              </a:rPr>
              <a:t>theory of </a:t>
            </a:r>
            <a:r>
              <a:rPr lang="en-US" sz="2700" dirty="0">
                <a:solidFill>
                  <a:srgbClr val="32302A"/>
                </a:solidFill>
              </a:rPr>
              <a:t>output and price for an </a:t>
            </a:r>
            <a:r>
              <a:rPr lang="en-US" sz="2700" dirty="0" err="1">
                <a:solidFill>
                  <a:srgbClr val="32302A"/>
                </a:solidFill>
              </a:rPr>
              <a:t>oligopolist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  <a:endParaRPr lang="en-US" sz="2700" dirty="0">
              <a:solidFill>
                <a:srgbClr val="32302A"/>
              </a:solidFill>
            </a:endParaRPr>
          </a:p>
          <a:p>
            <a:pPr marL="284163" indent="-284163">
              <a:buNone/>
            </a:pPr>
            <a:r>
              <a:rPr lang="en-US" sz="2700" dirty="0">
                <a:solidFill>
                  <a:srgbClr val="32302A"/>
                </a:solidFill>
              </a:rPr>
              <a:t>4. If </a:t>
            </a:r>
            <a:r>
              <a:rPr lang="en-US" sz="2700" dirty="0" err="1">
                <a:solidFill>
                  <a:srgbClr val="32302A"/>
                </a:solidFill>
              </a:rPr>
              <a:t>oligopolists</a:t>
            </a:r>
            <a:r>
              <a:rPr lang="en-US" sz="2700" dirty="0">
                <a:solidFill>
                  <a:srgbClr val="32302A"/>
                </a:solidFill>
              </a:rPr>
              <a:t> collude and raise price, </a:t>
            </a:r>
            <a:r>
              <a:rPr lang="en-US" sz="2700" dirty="0" smtClean="0">
                <a:solidFill>
                  <a:srgbClr val="32302A"/>
                </a:solidFill>
              </a:rPr>
              <a:t>what must </a:t>
            </a:r>
            <a:r>
              <a:rPr lang="en-US" sz="2700" dirty="0">
                <a:solidFill>
                  <a:srgbClr val="32302A"/>
                </a:solidFill>
              </a:rPr>
              <a:t>they do to output? </a:t>
            </a:r>
            <a:r>
              <a:rPr lang="en-US" sz="2700" dirty="0" smtClean="0">
                <a:solidFill>
                  <a:srgbClr val="32302A"/>
                </a:solidFill>
              </a:rPr>
              <a:t>How </a:t>
            </a:r>
            <a:r>
              <a:rPr lang="en-US" sz="2700" dirty="0">
                <a:solidFill>
                  <a:srgbClr val="32302A"/>
                </a:solidFill>
              </a:rPr>
              <a:t>will this </a:t>
            </a:r>
            <a:r>
              <a:rPr lang="en-US" sz="2700" dirty="0" smtClean="0">
                <a:solidFill>
                  <a:srgbClr val="32302A"/>
                </a:solidFill>
              </a:rPr>
              <a:t>affect their </a:t>
            </a:r>
            <a:r>
              <a:rPr lang="en-US" sz="2700" dirty="0">
                <a:solidFill>
                  <a:srgbClr val="32302A"/>
                </a:solidFill>
              </a:rPr>
              <a:t>ability to collude? </a:t>
            </a:r>
            <a:r>
              <a:rPr lang="en-US" sz="2700" dirty="0" smtClean="0">
                <a:solidFill>
                  <a:srgbClr val="32302A"/>
                </a:solidFill>
              </a:rPr>
              <a:t>Why?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2750071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>
                <a:solidFill>
                  <a:srgbClr val="32302A"/>
                </a:solidFill>
              </a:rPr>
              <a:t>5.	</a:t>
            </a:r>
            <a:r>
              <a:rPr lang="en-US" dirty="0" smtClean="0">
                <a:solidFill>
                  <a:srgbClr val="32302A"/>
                </a:solidFill>
              </a:rPr>
              <a:t> “</a:t>
            </a:r>
            <a:r>
              <a:rPr lang="en-US" i="1" dirty="0" smtClean="0">
                <a:solidFill>
                  <a:srgbClr val="32302A"/>
                </a:solidFill>
              </a:rPr>
              <a:t>Because </a:t>
            </a:r>
            <a:r>
              <a:rPr lang="en-US" i="1" dirty="0">
                <a:solidFill>
                  <a:srgbClr val="32302A"/>
                </a:solidFill>
              </a:rPr>
              <a:t>the demand curve of firms is more elastic than the </a:t>
            </a:r>
            <a:r>
              <a:rPr lang="en-US" i="1" dirty="0" smtClean="0">
                <a:solidFill>
                  <a:srgbClr val="32302A"/>
                </a:solidFill>
              </a:rPr>
              <a:t>demand curve for the industry, </a:t>
            </a:r>
            <a:r>
              <a:rPr lang="en-US" i="1" dirty="0">
                <a:solidFill>
                  <a:srgbClr val="32302A"/>
                </a:solidFill>
              </a:rPr>
              <a:t>an </a:t>
            </a:r>
            <a:r>
              <a:rPr lang="en-US" i="1" dirty="0" err="1">
                <a:solidFill>
                  <a:srgbClr val="32302A"/>
                </a:solidFill>
              </a:rPr>
              <a:t>oligopolist</a:t>
            </a:r>
            <a:r>
              <a:rPr lang="en-US" i="1" dirty="0">
                <a:solidFill>
                  <a:srgbClr val="32302A"/>
                </a:solidFill>
              </a:rPr>
              <a:t>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(</a:t>
            </a:r>
            <a:r>
              <a:rPr lang="en-US" i="1" dirty="0">
                <a:solidFill>
                  <a:srgbClr val="32302A"/>
                </a:solidFill>
              </a:rPr>
              <a:t>or cartel member) will be able to gain by secretly raising its price above the price that maximizes the joint profits of the firms in the industry</a:t>
            </a:r>
            <a:r>
              <a:rPr lang="en-US" i="1" dirty="0" smtClean="0">
                <a:solidFill>
                  <a:srgbClr val="32302A"/>
                </a:solidFill>
              </a:rPr>
              <a:t>.”</a:t>
            </a:r>
            <a:r>
              <a:rPr lang="en-US" dirty="0">
                <a:solidFill>
                  <a:srgbClr val="32302A"/>
                </a:solidFill>
              </a:rPr>
              <a:t/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– Is this true or false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071"/>
            <a:ext cx="7772400" cy="1065144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Market Power and </a:t>
            </a:r>
            <a:r>
              <a:rPr lang="en-US" dirty="0" smtClean="0"/>
              <a:t>Profit: 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Early Bird </a:t>
            </a:r>
            <a:r>
              <a:rPr lang="en-US" dirty="0" smtClean="0"/>
              <a:t>Catches </a:t>
            </a:r>
            <a:r>
              <a:rPr lang="en-US" dirty="0"/>
              <a:t>the Worm</a:t>
            </a:r>
          </a:p>
        </p:txBody>
      </p:sp>
    </p:spTree>
    <p:extLst>
      <p:ext uri="{BB962C8B-B14F-4D97-AF65-F5344CB8AC3E}">
        <p14:creationId xmlns:p14="http://schemas.microsoft.com/office/powerpoint/2010/main" val="21942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Market Power and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1955617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Just because a firm earns economic profit does not mean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that </a:t>
            </a:r>
            <a:r>
              <a:rPr lang="en-US" dirty="0">
                <a:solidFill>
                  <a:srgbClr val="32302A"/>
                </a:solidFill>
              </a:rPr>
              <a:t>ownership of the firm’s stock will be more profitable.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value of any profit resulting from market power </a:t>
            </a:r>
            <a:r>
              <a:rPr lang="en-US" sz="2800" dirty="0" smtClean="0">
                <a:solidFill>
                  <a:srgbClr val="32302A"/>
                </a:solidFill>
              </a:rPr>
              <a:t>will be </a:t>
            </a:r>
            <a:r>
              <a:rPr lang="en-US" sz="2800" dirty="0">
                <a:solidFill>
                  <a:srgbClr val="32302A"/>
                </a:solidFill>
              </a:rPr>
              <a:t>capitalized into the stock price.</a:t>
            </a:r>
          </a:p>
        </p:txBody>
      </p:sp>
    </p:spTree>
    <p:extLst>
      <p:ext uri="{BB962C8B-B14F-4D97-AF65-F5344CB8AC3E}">
        <p14:creationId xmlns:p14="http://schemas.microsoft.com/office/powerpoint/2010/main" val="7327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886"/>
            <a:ext cx="7772400" cy="101825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Defects of Markets</a:t>
            </a:r>
            <a:br>
              <a:rPr lang="en-US" dirty="0"/>
            </a:br>
            <a:r>
              <a:rPr lang="en-US" dirty="0"/>
              <a:t>with High Entry Barriers</a:t>
            </a:r>
          </a:p>
        </p:txBody>
      </p:sp>
    </p:spTree>
    <p:extLst>
      <p:ext uri="{BB962C8B-B14F-4D97-AF65-F5344CB8AC3E}">
        <p14:creationId xmlns:p14="http://schemas.microsoft.com/office/powerpoint/2010/main" val="40476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4792"/>
            <a:ext cx="8904855" cy="96592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Defects of Markets</a:t>
            </a:r>
            <a:br>
              <a:rPr lang="en-US" dirty="0"/>
            </a:br>
            <a:r>
              <a:rPr lang="en-US" dirty="0"/>
              <a:t>with High Entry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3"/>
            <a:ext cx="8883749" cy="469100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When entry barriers are high and there are few, if any, alternative suppliers, the discipline of market forces is weakened</a:t>
            </a:r>
            <a:r>
              <a:rPr lang="en-US" dirty="0" smtClean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Allocative inefficiency</a:t>
            </a:r>
            <a:r>
              <a:rPr lang="en-US" dirty="0">
                <a:solidFill>
                  <a:srgbClr val="32302A"/>
                </a:solidFill>
              </a:rPr>
              <a:t>: 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A firm with market power may reduce output and set price above both ATC </a:t>
            </a:r>
            <a:r>
              <a:rPr lang="en-US" dirty="0" smtClean="0">
                <a:solidFill>
                  <a:srgbClr val="32302A"/>
                </a:solidFill>
              </a:rPr>
              <a:t>&amp; MC</a:t>
            </a:r>
            <a:r>
              <a:rPr lang="en-US" dirty="0">
                <a:solidFill>
                  <a:srgbClr val="32302A"/>
                </a:solidFill>
              </a:rPr>
              <a:t>. </a:t>
            </a:r>
            <a:r>
              <a:rPr lang="en-US" dirty="0" smtClean="0">
                <a:solidFill>
                  <a:srgbClr val="32302A"/>
                </a:solidFill>
              </a:rPr>
              <a:t>As </a:t>
            </a:r>
            <a:r>
              <a:rPr lang="en-US" dirty="0">
                <a:solidFill>
                  <a:srgbClr val="32302A"/>
                </a:solidFill>
              </a:rPr>
              <a:t>a result, the firm fails to supply units that are valued more than their marginal cost.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Government grants of monopoly encourage </a:t>
            </a:r>
            <a:r>
              <a:rPr lang="en-US" b="1" i="1" dirty="0">
                <a:solidFill>
                  <a:srgbClr val="32302A"/>
                </a:solidFill>
              </a:rPr>
              <a:t>rent seeking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Resources will be wasted by firms attempting to secure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dirty="0">
                <a:solidFill>
                  <a:srgbClr val="32302A"/>
                </a:solidFill>
              </a:rPr>
              <a:t>maintain market protection</a:t>
            </a:r>
            <a:r>
              <a:rPr lang="en-US" sz="2800" dirty="0" smtClean="0">
                <a:solidFill>
                  <a:srgbClr val="32302A"/>
                </a:solidFill>
              </a:rPr>
              <a:t>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6736"/>
            <a:ext cx="7772400" cy="115892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Policy </a:t>
            </a:r>
            <a:r>
              <a:rPr lang="en-US" dirty="0" smtClean="0"/>
              <a:t>Alternatives </a:t>
            </a:r>
            <a:br>
              <a:rPr lang="en-US" dirty="0" smtClean="0"/>
            </a:br>
            <a:r>
              <a:rPr lang="en-US" dirty="0" smtClean="0"/>
              <a:t>When Entry </a:t>
            </a:r>
            <a:r>
              <a:rPr lang="en-US" dirty="0"/>
              <a:t>Barriers </a:t>
            </a:r>
            <a:r>
              <a:rPr lang="en-US" dirty="0" smtClean="0"/>
              <a:t>are </a:t>
            </a:r>
            <a:r>
              <a:rPr lang="en-US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0487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426"/>
            <a:ext cx="8904855" cy="7406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Natural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7000"/>
            <a:ext cx="8883749" cy="421538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i="1" dirty="0">
                <a:solidFill>
                  <a:schemeClr val="tx1"/>
                </a:solidFill>
              </a:rPr>
              <a:t>natural monopoly</a:t>
            </a:r>
            <a:r>
              <a:rPr lang="en-US" dirty="0">
                <a:solidFill>
                  <a:schemeClr val="tx1"/>
                </a:solidFill>
              </a:rPr>
              <a:t> exists when </a:t>
            </a:r>
            <a:r>
              <a:rPr lang="en-US" b="1" i="1" dirty="0">
                <a:solidFill>
                  <a:schemeClr val="tx1"/>
                </a:solidFill>
              </a:rPr>
              <a:t>long-run average total costs</a:t>
            </a:r>
            <a:r>
              <a:rPr lang="en-US" dirty="0">
                <a:solidFill>
                  <a:schemeClr val="tx1"/>
                </a:solidFill>
              </a:rPr>
              <a:t> continue to decline as firm size increases over the entire range of market demand.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With natural monopoly, the larger firm always has a lower per unit cost. Thus, a single firm will dominate the market.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Examples include cable </a:t>
            </a:r>
            <a:r>
              <a:rPr lang="en-US" sz="2800" dirty="0" smtClean="0">
                <a:solidFill>
                  <a:schemeClr val="tx1"/>
                </a:solidFill>
              </a:rPr>
              <a:t>television, </a:t>
            </a:r>
            <a:r>
              <a:rPr lang="en-US" sz="2800" dirty="0">
                <a:solidFill>
                  <a:schemeClr val="tx1"/>
                </a:solidFill>
              </a:rPr>
              <a:t>and local electric power and water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2661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8598"/>
            <a:ext cx="8904855" cy="7223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Monopoly: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Policy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185"/>
            <a:ext cx="8883750" cy="45960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When monopoly is present, the following are the major policy alternatives: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Design antitrust policy to increase the number of firms in the industry.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Relax regulations that limit entry </a:t>
            </a:r>
            <a:r>
              <a:rPr lang="en-US" sz="2800" dirty="0" smtClean="0">
                <a:solidFill>
                  <a:schemeClr val="tx1"/>
                </a:solidFill>
              </a:rPr>
              <a:t>&amp; reduce </a:t>
            </a:r>
            <a:r>
              <a:rPr lang="en-US" sz="2800" dirty="0">
                <a:solidFill>
                  <a:schemeClr val="tx1"/>
                </a:solidFill>
              </a:rPr>
              <a:t>competition.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Reduce regulations that limit competition from foreign firms (e.g. tariffs and quotas).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Regulate prices charged by protected producers.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Supply market with government production.</a:t>
            </a:r>
          </a:p>
        </p:txBody>
      </p:sp>
    </p:spTree>
    <p:extLst>
      <p:ext uri="{BB962C8B-B14F-4D97-AF65-F5344CB8AC3E}">
        <p14:creationId xmlns:p14="http://schemas.microsoft.com/office/powerpoint/2010/main" val="24249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48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Entry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15756" cy="44988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A few examples of factors that may serve as ‘</a:t>
            </a:r>
            <a:r>
              <a:rPr lang="en-US" b="1" i="1" dirty="0">
                <a:solidFill>
                  <a:schemeClr val="tx1"/>
                </a:solidFill>
              </a:rPr>
              <a:t>barriers</a:t>
            </a:r>
            <a:r>
              <a:rPr lang="en-US" dirty="0">
                <a:solidFill>
                  <a:schemeClr val="tx1"/>
                </a:solidFill>
              </a:rPr>
              <a:t>’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free </a:t>
            </a:r>
            <a:r>
              <a:rPr lang="en-US" dirty="0">
                <a:solidFill>
                  <a:schemeClr val="tx1"/>
                </a:solidFill>
              </a:rPr>
              <a:t>entry into a market: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economies of scale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government licensing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patents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control over an essential </a:t>
            </a:r>
            <a:r>
              <a:rPr lang="en-US" sz="2800" dirty="0" smtClean="0">
                <a:solidFill>
                  <a:schemeClr val="tx1"/>
                </a:solidFill>
              </a:rPr>
              <a:t>resource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89379" y="1339953"/>
            <a:ext cx="4755561" cy="498014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4" y="1369540"/>
            <a:ext cx="4116266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An </a:t>
            </a:r>
            <a:r>
              <a:rPr lang="en-US" sz="2000" dirty="0">
                <a:latin typeface="+mj-lt"/>
                <a:cs typeface="Times New Roman" pitchFamily="18" charset="0"/>
              </a:rPr>
              <a:t>unregulated monopolist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with the </a:t>
            </a:r>
            <a:r>
              <a:rPr lang="en-US" sz="2000" dirty="0">
                <a:latin typeface="+mj-lt"/>
                <a:cs typeface="Times New Roman" pitchFamily="18" charset="0"/>
              </a:rPr>
              <a:t>cost structure here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produces where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MR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(at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2000" b="1" i="1" baseline="-25000" dirty="0" smtClean="0">
                <a:latin typeface="+mj-lt"/>
                <a:cs typeface="Times New Roman" pitchFamily="18" charset="0"/>
              </a:rPr>
              <a:t>0</a:t>
            </a:r>
            <a:r>
              <a:rPr lang="en-US" sz="2000" dirty="0">
                <a:latin typeface="+mj-lt"/>
                <a:cs typeface="Times New Roman" pitchFamily="18" charset="0"/>
              </a:rPr>
              <a:t>)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and charges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000" b="1" i="1" baseline="-25000" dirty="0" smtClean="0">
                <a:latin typeface="+mj-lt"/>
                <a:cs typeface="Times New Roman" pitchFamily="18" charset="0"/>
              </a:rPr>
              <a:t>0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From </a:t>
            </a:r>
            <a:r>
              <a:rPr lang="en-US" sz="2000" dirty="0">
                <a:latin typeface="+mj-lt"/>
                <a:cs typeface="Times New Roman" pitchFamily="18" charset="0"/>
              </a:rPr>
              <a:t>an </a:t>
            </a:r>
            <a:r>
              <a:rPr lang="en-US" sz="2000" i="1" u="sng" dirty="0">
                <a:latin typeface="+mj-lt"/>
                <a:cs typeface="Times New Roman" pitchFamily="18" charset="0"/>
              </a:rPr>
              <a:t>efficiency viewpoint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 this </a:t>
            </a:r>
            <a:r>
              <a:rPr lang="en-US" sz="2000" dirty="0">
                <a:latin typeface="+mj-lt"/>
                <a:cs typeface="Times New Roman" pitchFamily="18" charset="0"/>
              </a:rPr>
              <a:t>output is too small and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price </a:t>
            </a:r>
            <a:r>
              <a:rPr lang="en-US" sz="2000" dirty="0">
                <a:latin typeface="+mj-lt"/>
                <a:cs typeface="Times New Roman" pitchFamily="18" charset="0"/>
              </a:rPr>
              <a:t>is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too </a:t>
            </a:r>
            <a:r>
              <a:rPr lang="en-US" sz="2000" dirty="0">
                <a:latin typeface="+mj-lt"/>
                <a:cs typeface="Times New Roman" pitchFamily="18" charset="0"/>
              </a:rPr>
              <a:t>high.  Why?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If </a:t>
            </a:r>
            <a:r>
              <a:rPr lang="en-US" sz="2000" dirty="0">
                <a:latin typeface="+mj-lt"/>
                <a:cs typeface="Times New Roman" pitchFamily="18" charset="0"/>
              </a:rPr>
              <a:t>a regulatory agency forces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monopolist </a:t>
            </a:r>
            <a:r>
              <a:rPr lang="en-US" sz="2000" dirty="0">
                <a:latin typeface="+mj-lt"/>
                <a:cs typeface="Times New Roman" pitchFamily="18" charset="0"/>
              </a:rPr>
              <a:t>to reduce its price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000" b="1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(</a:t>
            </a:r>
            <a:r>
              <a:rPr lang="en-US" sz="2000" b="1" i="1" dirty="0">
                <a:latin typeface="+mj-lt"/>
                <a:cs typeface="Times New Roman" pitchFamily="18" charset="0"/>
              </a:rPr>
              <a:t>average cost pricing</a:t>
            </a:r>
            <a:r>
              <a:rPr lang="en-US" sz="2000" dirty="0">
                <a:latin typeface="+mj-lt"/>
                <a:cs typeface="Times New Roman" pitchFamily="18" charset="0"/>
              </a:rPr>
              <a:t>)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monopolist </a:t>
            </a:r>
            <a:r>
              <a:rPr lang="en-US" sz="2000" dirty="0">
                <a:latin typeface="+mj-lt"/>
                <a:cs typeface="Times New Roman" pitchFamily="18" charset="0"/>
              </a:rPr>
              <a:t>expands output to </a:t>
            </a:r>
            <a:r>
              <a:rPr lang="en-US" sz="2000" b="1" i="1" dirty="0">
                <a:latin typeface="+mj-lt"/>
                <a:cs typeface="Times New Roman" pitchFamily="18" charset="0"/>
              </a:rPr>
              <a:t>Q</a:t>
            </a:r>
            <a:r>
              <a:rPr lang="en-US" sz="20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Ideally</a:t>
            </a:r>
            <a:r>
              <a:rPr lang="en-US" sz="2000" dirty="0">
                <a:latin typeface="+mj-lt"/>
                <a:cs typeface="Times New Roman" pitchFamily="18" charset="0"/>
              </a:rPr>
              <a:t>, we would like output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to be </a:t>
            </a:r>
            <a:r>
              <a:rPr lang="en-US" sz="2000" dirty="0">
                <a:latin typeface="+mj-lt"/>
                <a:cs typeface="Times New Roman" pitchFamily="18" charset="0"/>
              </a:rPr>
              <a:t>expanded to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output level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2000" b="1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where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latin typeface="+mj-lt"/>
                <a:cs typeface="Times New Roman" pitchFamily="18" charset="0"/>
              </a:rPr>
              <a:t>=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(</a:t>
            </a:r>
            <a:r>
              <a:rPr lang="en-US" sz="2000" b="1" i="1" dirty="0">
                <a:latin typeface="+mj-lt"/>
                <a:cs typeface="Times New Roman" pitchFamily="18" charset="0"/>
              </a:rPr>
              <a:t>marginal cost pricing</a:t>
            </a:r>
            <a:r>
              <a:rPr lang="en-US" sz="2000" dirty="0">
                <a:latin typeface="+mj-lt"/>
                <a:cs typeface="Times New Roman" pitchFamily="18" charset="0"/>
              </a:rPr>
              <a:t>),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but regulatory </a:t>
            </a:r>
            <a:r>
              <a:rPr lang="en-US" sz="2000" dirty="0">
                <a:latin typeface="+mj-lt"/>
                <a:cs typeface="Times New Roman" pitchFamily="18" charset="0"/>
              </a:rPr>
              <a:t>bodies do not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usually attempt </a:t>
            </a:r>
            <a:r>
              <a:rPr lang="en-US" sz="2000" dirty="0">
                <a:latin typeface="+mj-lt"/>
                <a:cs typeface="Times New Roman" pitchFamily="18" charset="0"/>
              </a:rPr>
              <a:t>to keep prices as low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000" b="1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2000" dirty="0">
                <a:latin typeface="+mj-lt"/>
                <a:cs typeface="Times New Roman" pitchFamily="18" charset="0"/>
              </a:rPr>
              <a:t>. Can you explain why</a:t>
            </a:r>
            <a:r>
              <a:rPr lang="en-US" sz="2000" dirty="0" smtClean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1758"/>
            <a:ext cx="8904855" cy="596684"/>
          </a:xfrm>
        </p:spPr>
        <p:txBody>
          <a:bodyPr/>
          <a:lstStyle/>
          <a:p>
            <a:r>
              <a:rPr lang="en-US" dirty="0" smtClean="0"/>
              <a:t>Regulating a Monopolist</a:t>
            </a:r>
            <a:endParaRPr lang="en-US" dirty="0"/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245284" y="1478807"/>
            <a:ext cx="787400" cy="2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dirty="0">
                <a:latin typeface="+mj-lt"/>
                <a:cs typeface="Times New Roman" pitchFamily="18" charset="0"/>
              </a:rPr>
              <a:t>rice</a:t>
            </a: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866690" y="5643792"/>
            <a:ext cx="97739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uantity</a:t>
            </a:r>
            <a:br>
              <a:rPr kumimoji="0" lang="en-US" sz="1600" dirty="0" smtClean="0">
                <a:latin typeface="+mj-lt"/>
                <a:cs typeface="Times New Roman" pitchFamily="18" charset="0"/>
              </a:rPr>
            </a:br>
            <a:r>
              <a:rPr kumimoji="0" lang="en-US" sz="1600" dirty="0" smtClean="0">
                <a:latin typeface="+mj-lt"/>
                <a:cs typeface="Times New Roman" pitchFamily="18" charset="0"/>
              </a:rPr>
              <a:t>/</a:t>
            </a:r>
            <a:r>
              <a:rPr kumimoji="0" lang="en-US" sz="1600" dirty="0">
                <a:latin typeface="+mj-lt"/>
                <a:cs typeface="Times New Roman" pitchFamily="18" charset="0"/>
              </a:rPr>
              <a:t>time</a:t>
            </a: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574975" y="1743495"/>
            <a:ext cx="3733388" cy="4211320"/>
            <a:chOff x="3024" y="822"/>
            <a:chExt cx="1824" cy="2966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0" name="Text Box 5"/>
          <p:cNvSpPr txBox="1">
            <a:spLocks noChangeAspect="1" noChangeArrowheads="1"/>
          </p:cNvSpPr>
          <p:nvPr/>
        </p:nvSpPr>
        <p:spPr bwMode="auto">
          <a:xfrm>
            <a:off x="8132246" y="5363503"/>
            <a:ext cx="461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41" name="Line 8"/>
          <p:cNvSpPr>
            <a:spLocks noChangeAspect="1" noChangeShapeType="1"/>
          </p:cNvSpPr>
          <p:nvPr/>
        </p:nvSpPr>
        <p:spPr bwMode="auto">
          <a:xfrm>
            <a:off x="6243121" y="5385728"/>
            <a:ext cx="0" cy="5397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2" name="Text Box 9"/>
          <p:cNvSpPr txBox="1">
            <a:spLocks noChangeAspect="1" noChangeArrowheads="1"/>
          </p:cNvSpPr>
          <p:nvPr/>
        </p:nvSpPr>
        <p:spPr bwMode="auto">
          <a:xfrm>
            <a:off x="4119046" y="2829853"/>
            <a:ext cx="48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0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43" name="Text Box 11"/>
          <p:cNvSpPr txBox="1">
            <a:spLocks noChangeAspect="1" noChangeArrowheads="1"/>
          </p:cNvSpPr>
          <p:nvPr/>
        </p:nvSpPr>
        <p:spPr bwMode="auto">
          <a:xfrm>
            <a:off x="6341546" y="5614328"/>
            <a:ext cx="6858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>
                <a:solidFill>
                  <a:srgbClr val="D107AB"/>
                </a:solidFill>
                <a:latin typeface="+mj-lt"/>
                <a:cs typeface="Times New Roman" pitchFamily="18" charset="0"/>
              </a:rPr>
              <a:t>MR</a:t>
            </a:r>
          </a:p>
        </p:txBody>
      </p:sp>
      <p:sp>
        <p:nvSpPr>
          <p:cNvPr id="44" name="Text Box 12"/>
          <p:cNvSpPr txBox="1">
            <a:spLocks noChangeAspect="1" noChangeArrowheads="1"/>
          </p:cNvSpPr>
          <p:nvPr/>
        </p:nvSpPr>
        <p:spPr bwMode="auto">
          <a:xfrm>
            <a:off x="5881171" y="5903253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0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45" name="Line 13"/>
          <p:cNvSpPr>
            <a:spLocks noChangeAspect="1" noChangeShapeType="1"/>
          </p:cNvSpPr>
          <p:nvPr/>
        </p:nvSpPr>
        <p:spPr bwMode="auto">
          <a:xfrm flipV="1">
            <a:off x="6243121" y="3029878"/>
            <a:ext cx="0" cy="22320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6" name="Text Box 14"/>
          <p:cNvSpPr txBox="1">
            <a:spLocks noChangeAspect="1" noChangeArrowheads="1"/>
          </p:cNvSpPr>
          <p:nvPr/>
        </p:nvSpPr>
        <p:spPr bwMode="auto">
          <a:xfrm>
            <a:off x="7991022" y="4037623"/>
            <a:ext cx="937831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LRATC</a:t>
            </a:r>
            <a:endParaRPr kumimoji="0" lang="en-US" sz="14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Text Box 15"/>
          <p:cNvSpPr txBox="1">
            <a:spLocks noChangeAspect="1" noChangeArrowheads="1"/>
          </p:cNvSpPr>
          <p:nvPr/>
        </p:nvSpPr>
        <p:spPr bwMode="auto">
          <a:xfrm>
            <a:off x="8308363" y="4477678"/>
            <a:ext cx="546894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sz="1400" b="1" i="1" dirty="0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Line 16"/>
          <p:cNvSpPr>
            <a:spLocks noChangeAspect="1" noChangeShapeType="1"/>
          </p:cNvSpPr>
          <p:nvPr/>
        </p:nvSpPr>
        <p:spPr bwMode="auto">
          <a:xfrm flipH="1">
            <a:off x="4586089" y="3029878"/>
            <a:ext cx="1644332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9" name="Freeform 19"/>
          <p:cNvSpPr>
            <a:spLocks/>
          </p:cNvSpPr>
          <p:nvPr/>
        </p:nvSpPr>
        <p:spPr bwMode="auto">
          <a:xfrm>
            <a:off x="4758809" y="1956728"/>
            <a:ext cx="1655762" cy="38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3" y="2400"/>
              </a:cxn>
            </a:cxnLst>
            <a:rect l="0" t="0" r="r" b="b"/>
            <a:pathLst>
              <a:path w="1043" h="2400">
                <a:moveTo>
                  <a:pt x="0" y="0"/>
                </a:moveTo>
                <a:lnTo>
                  <a:pt x="1043" y="2400"/>
                </a:lnTo>
              </a:path>
            </a:pathLst>
          </a:custGeom>
          <a:noFill/>
          <a:ln w="57150">
            <a:solidFill>
              <a:srgbClr val="D107AB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0" name="Freeform 20"/>
          <p:cNvSpPr>
            <a:spLocks/>
          </p:cNvSpPr>
          <p:nvPr/>
        </p:nvSpPr>
        <p:spPr bwMode="auto">
          <a:xfrm>
            <a:off x="5122346" y="1591603"/>
            <a:ext cx="3092450" cy="383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48" y="2415"/>
              </a:cxn>
            </a:cxnLst>
            <a:rect l="0" t="0" r="r" b="b"/>
            <a:pathLst>
              <a:path w="1948" h="2415">
                <a:moveTo>
                  <a:pt x="0" y="0"/>
                </a:moveTo>
                <a:lnTo>
                  <a:pt x="1948" y="2415"/>
                </a:lnTo>
              </a:path>
            </a:pathLst>
          </a:custGeom>
          <a:noFill/>
          <a:ln w="5715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2" name="Text Box 22"/>
          <p:cNvSpPr txBox="1">
            <a:spLocks noChangeAspect="1" noChangeArrowheads="1"/>
          </p:cNvSpPr>
          <p:nvPr/>
        </p:nvSpPr>
        <p:spPr bwMode="auto">
          <a:xfrm>
            <a:off x="4117459" y="4088741"/>
            <a:ext cx="48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53" name="Text Box 23"/>
          <p:cNvSpPr txBox="1">
            <a:spLocks noChangeAspect="1" noChangeArrowheads="1"/>
          </p:cNvSpPr>
          <p:nvPr/>
        </p:nvSpPr>
        <p:spPr bwMode="auto">
          <a:xfrm>
            <a:off x="4119046" y="4826928"/>
            <a:ext cx="48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54" name="Text Box 24"/>
          <p:cNvSpPr txBox="1">
            <a:spLocks noChangeAspect="1" noChangeArrowheads="1"/>
          </p:cNvSpPr>
          <p:nvPr/>
        </p:nvSpPr>
        <p:spPr bwMode="auto">
          <a:xfrm>
            <a:off x="6962259" y="5903253"/>
            <a:ext cx="617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>
                <a:latin typeface="+mj-lt"/>
                <a:cs typeface="Times New Roman" pitchFamily="18" charset="0"/>
              </a:rPr>
              <a:t>1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55" name="Text Box 25"/>
          <p:cNvSpPr txBox="1">
            <a:spLocks noChangeAspect="1" noChangeArrowheads="1"/>
          </p:cNvSpPr>
          <p:nvPr/>
        </p:nvSpPr>
        <p:spPr bwMode="auto">
          <a:xfrm>
            <a:off x="7546459" y="5903253"/>
            <a:ext cx="617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56" name="Freeform 26"/>
          <p:cNvSpPr>
            <a:spLocks/>
          </p:cNvSpPr>
          <p:nvPr/>
        </p:nvSpPr>
        <p:spPr bwMode="auto">
          <a:xfrm>
            <a:off x="4828659" y="4744378"/>
            <a:ext cx="3733800" cy="63500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624" y="336"/>
              </a:cxn>
              <a:cxn ang="0">
                <a:pos x="1248" y="384"/>
              </a:cxn>
              <a:cxn ang="0">
                <a:pos x="1776" y="240"/>
              </a:cxn>
              <a:cxn ang="0">
                <a:pos x="2352" y="0"/>
              </a:cxn>
            </a:cxnLst>
            <a:rect l="0" t="0" r="r" b="b"/>
            <a:pathLst>
              <a:path w="2352" h="400">
                <a:moveTo>
                  <a:pt x="0" y="192"/>
                </a:moveTo>
                <a:cubicBezTo>
                  <a:pt x="208" y="248"/>
                  <a:pt x="416" y="304"/>
                  <a:pt x="624" y="336"/>
                </a:cubicBezTo>
                <a:cubicBezTo>
                  <a:pt x="832" y="368"/>
                  <a:pt x="1056" y="400"/>
                  <a:pt x="1248" y="384"/>
                </a:cubicBezTo>
                <a:cubicBezTo>
                  <a:pt x="1440" y="368"/>
                  <a:pt x="1592" y="304"/>
                  <a:pt x="1776" y="240"/>
                </a:cubicBezTo>
                <a:cubicBezTo>
                  <a:pt x="1960" y="176"/>
                  <a:pt x="2156" y="88"/>
                  <a:pt x="2352" y="0"/>
                </a:cubicBezTo>
              </a:path>
            </a:pathLst>
          </a:custGeom>
          <a:noFill/>
          <a:ln w="5715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7" name="Freeform 27"/>
          <p:cNvSpPr>
            <a:spLocks/>
          </p:cNvSpPr>
          <p:nvPr/>
        </p:nvSpPr>
        <p:spPr bwMode="auto">
          <a:xfrm>
            <a:off x="4665146" y="3182278"/>
            <a:ext cx="37338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336"/>
              </a:cxn>
              <a:cxn ang="0">
                <a:pos x="624" y="480"/>
              </a:cxn>
              <a:cxn ang="0">
                <a:pos x="1248" y="576"/>
              </a:cxn>
              <a:cxn ang="0">
                <a:pos x="2256" y="624"/>
              </a:cxn>
            </a:cxnLst>
            <a:rect l="0" t="0" r="r" b="b"/>
            <a:pathLst>
              <a:path w="2256" h="624">
                <a:moveTo>
                  <a:pt x="0" y="0"/>
                </a:moveTo>
                <a:cubicBezTo>
                  <a:pt x="4" y="44"/>
                  <a:pt x="8" y="88"/>
                  <a:pt x="48" y="144"/>
                </a:cubicBezTo>
                <a:cubicBezTo>
                  <a:pt x="88" y="200"/>
                  <a:pt x="144" y="280"/>
                  <a:pt x="240" y="336"/>
                </a:cubicBezTo>
                <a:cubicBezTo>
                  <a:pt x="336" y="392"/>
                  <a:pt x="456" y="440"/>
                  <a:pt x="624" y="480"/>
                </a:cubicBezTo>
                <a:cubicBezTo>
                  <a:pt x="792" y="520"/>
                  <a:pt x="976" y="552"/>
                  <a:pt x="1248" y="576"/>
                </a:cubicBezTo>
                <a:cubicBezTo>
                  <a:pt x="1520" y="600"/>
                  <a:pt x="1888" y="612"/>
                  <a:pt x="2256" y="62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Oval 28"/>
          <p:cNvSpPr>
            <a:spLocks noChangeAspect="1" noChangeArrowheads="1"/>
          </p:cNvSpPr>
          <p:nvPr/>
        </p:nvSpPr>
        <p:spPr bwMode="auto">
          <a:xfrm>
            <a:off x="6178034" y="5261903"/>
            <a:ext cx="115887" cy="11588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9" name="Line 29"/>
          <p:cNvSpPr>
            <a:spLocks noChangeShapeType="1"/>
          </p:cNvSpPr>
          <p:nvPr/>
        </p:nvSpPr>
        <p:spPr bwMode="auto">
          <a:xfrm flipH="1">
            <a:off x="4586088" y="4274478"/>
            <a:ext cx="2638107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0" name="Line 30"/>
          <p:cNvSpPr>
            <a:spLocks noChangeAspect="1" noChangeShapeType="1"/>
          </p:cNvSpPr>
          <p:nvPr/>
        </p:nvSpPr>
        <p:spPr bwMode="auto">
          <a:xfrm>
            <a:off x="7278171" y="4325278"/>
            <a:ext cx="0" cy="16002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 flipH="1">
            <a:off x="4611551" y="5033303"/>
            <a:ext cx="3202749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7" name="Line 32"/>
          <p:cNvSpPr>
            <a:spLocks noChangeAspect="1" noChangeShapeType="1"/>
          </p:cNvSpPr>
          <p:nvPr/>
        </p:nvSpPr>
        <p:spPr bwMode="auto">
          <a:xfrm>
            <a:off x="7894121" y="5099978"/>
            <a:ext cx="0" cy="8445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8" name="Oval 33"/>
          <p:cNvSpPr>
            <a:spLocks noChangeAspect="1" noChangeArrowheads="1"/>
          </p:cNvSpPr>
          <p:nvPr/>
        </p:nvSpPr>
        <p:spPr bwMode="auto">
          <a:xfrm>
            <a:off x="7838559" y="4966628"/>
            <a:ext cx="115887" cy="11588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Oval 43"/>
          <p:cNvSpPr>
            <a:spLocks noChangeAspect="1" noChangeArrowheads="1"/>
          </p:cNvSpPr>
          <p:nvPr/>
        </p:nvSpPr>
        <p:spPr bwMode="auto">
          <a:xfrm>
            <a:off x="7213084" y="4215741"/>
            <a:ext cx="115887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70" name="Group 72"/>
          <p:cNvGrpSpPr>
            <a:grpSpLocks/>
          </p:cNvGrpSpPr>
          <p:nvPr/>
        </p:nvGrpSpPr>
        <p:grpSpPr bwMode="auto">
          <a:xfrm>
            <a:off x="6198669" y="1991653"/>
            <a:ext cx="1285875" cy="2181225"/>
            <a:chOff x="4018" y="1038"/>
            <a:chExt cx="810" cy="1374"/>
          </a:xfrm>
        </p:grpSpPr>
        <p:sp>
          <p:nvSpPr>
            <p:cNvPr id="71" name="Freeform 38"/>
            <p:cNvSpPr>
              <a:spLocks/>
            </p:cNvSpPr>
            <p:nvPr/>
          </p:nvSpPr>
          <p:spPr bwMode="auto">
            <a:xfrm>
              <a:off x="4332" y="1356"/>
              <a:ext cx="496" cy="1056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240"/>
                </a:cxn>
                <a:cxn ang="0">
                  <a:pos x="16" y="384"/>
                </a:cxn>
                <a:cxn ang="0">
                  <a:pos x="64" y="528"/>
                </a:cxn>
                <a:cxn ang="0">
                  <a:pos x="400" y="624"/>
                </a:cxn>
                <a:cxn ang="0">
                  <a:pos x="496" y="768"/>
                </a:cxn>
                <a:cxn ang="0">
                  <a:pos x="400" y="1008"/>
                </a:cxn>
              </a:cxnLst>
              <a:rect l="0" t="0" r="r" b="b"/>
              <a:pathLst>
                <a:path w="496" h="1008">
                  <a:moveTo>
                    <a:pt x="112" y="0"/>
                  </a:moveTo>
                  <a:cubicBezTo>
                    <a:pt x="120" y="88"/>
                    <a:pt x="128" y="176"/>
                    <a:pt x="112" y="240"/>
                  </a:cubicBezTo>
                  <a:cubicBezTo>
                    <a:pt x="96" y="304"/>
                    <a:pt x="24" y="336"/>
                    <a:pt x="16" y="384"/>
                  </a:cubicBezTo>
                  <a:cubicBezTo>
                    <a:pt x="8" y="432"/>
                    <a:pt x="0" y="488"/>
                    <a:pt x="64" y="528"/>
                  </a:cubicBezTo>
                  <a:cubicBezTo>
                    <a:pt x="128" y="568"/>
                    <a:pt x="328" y="584"/>
                    <a:pt x="400" y="624"/>
                  </a:cubicBezTo>
                  <a:cubicBezTo>
                    <a:pt x="472" y="664"/>
                    <a:pt x="496" y="704"/>
                    <a:pt x="496" y="768"/>
                  </a:cubicBezTo>
                  <a:cubicBezTo>
                    <a:pt x="496" y="832"/>
                    <a:pt x="448" y="920"/>
                    <a:pt x="400" y="1008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72" name="Group 70"/>
            <p:cNvGrpSpPr>
              <a:grpSpLocks/>
            </p:cNvGrpSpPr>
            <p:nvPr/>
          </p:nvGrpSpPr>
          <p:grpSpPr bwMode="auto">
            <a:xfrm>
              <a:off x="4018" y="1038"/>
              <a:ext cx="786" cy="342"/>
              <a:chOff x="4018" y="1038"/>
              <a:chExt cx="786" cy="342"/>
            </a:xfrm>
          </p:grpSpPr>
          <p:sp>
            <p:nvSpPr>
              <p:cNvPr id="73" name="Rectangle 66"/>
              <p:cNvSpPr>
                <a:spLocks noChangeArrowheads="1"/>
              </p:cNvSpPr>
              <p:nvPr/>
            </p:nvSpPr>
            <p:spPr bwMode="auto">
              <a:xfrm>
                <a:off x="4036" y="1038"/>
                <a:ext cx="756" cy="330"/>
              </a:xfrm>
              <a:prstGeom prst="rect">
                <a:avLst/>
              </a:prstGeom>
              <a:solidFill>
                <a:srgbClr val="FFFF9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74" name="Rectangle 39" descr="Parchment"/>
              <p:cNvSpPr>
                <a:spLocks noChangeAspect="1" noChangeArrowheads="1"/>
              </p:cNvSpPr>
              <p:nvPr/>
            </p:nvSpPr>
            <p:spPr bwMode="auto">
              <a:xfrm>
                <a:off x="4018" y="1038"/>
                <a:ext cx="786" cy="3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Average cost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pricing</a:t>
                </a:r>
              </a:p>
            </p:txBody>
          </p:sp>
        </p:grpSp>
      </p:grpSp>
      <p:grpSp>
        <p:nvGrpSpPr>
          <p:cNvPr id="75" name="Group 73"/>
          <p:cNvGrpSpPr>
            <a:grpSpLocks/>
          </p:cNvGrpSpPr>
          <p:nvPr/>
        </p:nvGrpSpPr>
        <p:grpSpPr bwMode="auto">
          <a:xfrm>
            <a:off x="7294046" y="2648878"/>
            <a:ext cx="1570037" cy="2209800"/>
            <a:chOff x="4708" y="1452"/>
            <a:chExt cx="989" cy="1392"/>
          </a:xfrm>
        </p:grpSpPr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4911" y="1788"/>
              <a:ext cx="304" cy="1056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72" y="288"/>
                </a:cxn>
                <a:cxn ang="0">
                  <a:pos x="80" y="432"/>
                </a:cxn>
                <a:cxn ang="0">
                  <a:pos x="32" y="576"/>
                </a:cxn>
                <a:cxn ang="0">
                  <a:pos x="32" y="768"/>
                </a:cxn>
                <a:cxn ang="0">
                  <a:pos x="224" y="912"/>
                </a:cxn>
                <a:cxn ang="0">
                  <a:pos x="224" y="1056"/>
                </a:cxn>
              </a:cxnLst>
              <a:rect l="0" t="0" r="r" b="b"/>
              <a:pathLst>
                <a:path w="304" h="1056">
                  <a:moveTo>
                    <a:pt x="272" y="0"/>
                  </a:moveTo>
                  <a:cubicBezTo>
                    <a:pt x="288" y="108"/>
                    <a:pt x="304" y="216"/>
                    <a:pt x="272" y="288"/>
                  </a:cubicBezTo>
                  <a:cubicBezTo>
                    <a:pt x="240" y="360"/>
                    <a:pt x="120" y="384"/>
                    <a:pt x="80" y="432"/>
                  </a:cubicBezTo>
                  <a:cubicBezTo>
                    <a:pt x="40" y="480"/>
                    <a:pt x="40" y="520"/>
                    <a:pt x="32" y="576"/>
                  </a:cubicBezTo>
                  <a:cubicBezTo>
                    <a:pt x="24" y="632"/>
                    <a:pt x="0" y="712"/>
                    <a:pt x="32" y="768"/>
                  </a:cubicBezTo>
                  <a:cubicBezTo>
                    <a:pt x="64" y="824"/>
                    <a:pt x="192" y="864"/>
                    <a:pt x="224" y="912"/>
                  </a:cubicBezTo>
                  <a:cubicBezTo>
                    <a:pt x="256" y="960"/>
                    <a:pt x="240" y="1008"/>
                    <a:pt x="224" y="1056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77" name="Group 71"/>
            <p:cNvGrpSpPr>
              <a:grpSpLocks/>
            </p:cNvGrpSpPr>
            <p:nvPr/>
          </p:nvGrpSpPr>
          <p:grpSpPr bwMode="auto">
            <a:xfrm>
              <a:off x="4708" y="1452"/>
              <a:ext cx="989" cy="342"/>
              <a:chOff x="4708" y="1452"/>
              <a:chExt cx="989" cy="342"/>
            </a:xfrm>
          </p:grpSpPr>
          <p:sp>
            <p:nvSpPr>
              <p:cNvPr id="78" name="Rectangle 67"/>
              <p:cNvSpPr>
                <a:spLocks noChangeArrowheads="1"/>
              </p:cNvSpPr>
              <p:nvPr/>
            </p:nvSpPr>
            <p:spPr bwMode="auto">
              <a:xfrm>
                <a:off x="4798" y="1452"/>
                <a:ext cx="826" cy="336"/>
              </a:xfrm>
              <a:prstGeom prst="rect">
                <a:avLst/>
              </a:prstGeom>
              <a:solidFill>
                <a:srgbClr val="FFFF9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79" name="Rectangle 36" descr="Parchment"/>
              <p:cNvSpPr>
                <a:spLocks noChangeAspect="1" noChangeArrowheads="1"/>
              </p:cNvSpPr>
              <p:nvPr/>
            </p:nvSpPr>
            <p:spPr bwMode="auto">
              <a:xfrm>
                <a:off x="4708" y="1452"/>
                <a:ext cx="989" cy="3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Marginal cost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pricing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11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100743"/>
            <a:ext cx="8904855" cy="100122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Problems with </a:t>
            </a: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Government Intervention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3013"/>
            <a:ext cx="8883750" cy="461566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Problems with price regulation:</a:t>
            </a:r>
          </a:p>
          <a:p>
            <a:pPr marL="631825" lvl="1" indent="-231775"/>
            <a:r>
              <a:rPr lang="en-US" sz="2800" b="1" i="1" dirty="0">
                <a:solidFill>
                  <a:schemeClr val="tx1"/>
                </a:solidFill>
              </a:rPr>
              <a:t>Lack of information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</a:rPr>
              <a:t>do regulators know the cost structures behind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the </a:t>
            </a:r>
            <a:r>
              <a:rPr lang="en-US" sz="2800" dirty="0">
                <a:solidFill>
                  <a:schemeClr val="tx1"/>
                </a:solidFill>
              </a:rPr>
              <a:t>firm’s real ATC?</a:t>
            </a:r>
          </a:p>
          <a:p>
            <a:pPr marL="631825" lvl="1" indent="-231775"/>
            <a:r>
              <a:rPr lang="en-US" sz="2800" b="1" i="1" dirty="0">
                <a:solidFill>
                  <a:schemeClr val="tx1"/>
                </a:solidFill>
              </a:rPr>
              <a:t>Cost shifting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</a:rPr>
              <a:t>with P = ATC, do monopolists have much incentive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to </a:t>
            </a:r>
            <a:r>
              <a:rPr lang="en-US" sz="2800" dirty="0">
                <a:solidFill>
                  <a:schemeClr val="tx1"/>
                </a:solidFill>
              </a:rPr>
              <a:t>keep costs low?</a:t>
            </a:r>
          </a:p>
          <a:p>
            <a:pPr marL="631825" lvl="1" indent="-231775"/>
            <a:r>
              <a:rPr lang="en-US" sz="2800" b="1" i="1" dirty="0">
                <a:solidFill>
                  <a:schemeClr val="tx1"/>
                </a:solidFill>
              </a:rPr>
              <a:t>Special interest influence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– </a:t>
            </a:r>
            <a:r>
              <a:rPr lang="en-US" sz="2800" dirty="0">
                <a:solidFill>
                  <a:schemeClr val="tx1"/>
                </a:solidFill>
              </a:rPr>
              <a:t>will monopolists have an incentive to influence the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decisions of </a:t>
            </a:r>
            <a:r>
              <a:rPr lang="en-US" sz="2800" dirty="0">
                <a:solidFill>
                  <a:schemeClr val="tx1"/>
                </a:solidFill>
              </a:rPr>
              <a:t>regulatory bodies?</a:t>
            </a:r>
          </a:p>
        </p:txBody>
      </p:sp>
    </p:spTree>
    <p:extLst>
      <p:ext uri="{BB962C8B-B14F-4D97-AF65-F5344CB8AC3E}">
        <p14:creationId xmlns:p14="http://schemas.microsoft.com/office/powerpoint/2010/main" val="18491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100743"/>
            <a:ext cx="8904855" cy="9934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Problems with 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Government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Production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7000"/>
            <a:ext cx="8883750" cy="3439369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Problems with </a:t>
            </a:r>
            <a:r>
              <a:rPr lang="en-US" b="1" i="1" dirty="0">
                <a:solidFill>
                  <a:schemeClr val="tx1"/>
                </a:solidFill>
              </a:rPr>
              <a:t>government production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631825" lvl="1" indent="-231775"/>
            <a:r>
              <a:rPr lang="en-US" sz="2800" dirty="0" smtClean="0">
                <a:solidFill>
                  <a:schemeClr val="tx1"/>
                </a:solidFill>
              </a:rPr>
              <a:t>less incentive </a:t>
            </a:r>
            <a:r>
              <a:rPr lang="en-US" sz="2800" dirty="0">
                <a:solidFill>
                  <a:schemeClr val="tx1"/>
                </a:solidFill>
              </a:rPr>
              <a:t>to minimize costs and adopt new </a:t>
            </a:r>
            <a:r>
              <a:rPr lang="en-US" sz="2800" dirty="0" smtClean="0">
                <a:solidFill>
                  <a:schemeClr val="tx1"/>
                </a:solidFill>
              </a:rPr>
              <a:t>technologies</a:t>
            </a:r>
            <a:endParaRPr lang="en-US" sz="2800" dirty="0">
              <a:solidFill>
                <a:schemeClr val="tx1"/>
              </a:solidFill>
            </a:endParaRP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fewer incentives to satisfy customers, improve quality, and introduce new products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political considerations may influence the decision making of the firm</a:t>
            </a:r>
          </a:p>
        </p:txBody>
      </p:sp>
    </p:spTree>
    <p:extLst>
      <p:ext uri="{BB962C8B-B14F-4D97-AF65-F5344CB8AC3E}">
        <p14:creationId xmlns:p14="http://schemas.microsoft.com/office/powerpoint/2010/main" val="12085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9768"/>
            <a:ext cx="8904855" cy="7040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Pulling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185"/>
            <a:ext cx="8883750" cy="421538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With unregulated monopoly, output is too small and price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too high.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When economies of scale are important, antitrust policy that increases the number of firms will lead to higher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per-unit </a:t>
            </a:r>
            <a:r>
              <a:rPr lang="en-US" dirty="0">
                <a:solidFill>
                  <a:schemeClr val="tx1"/>
                </a:solidFill>
              </a:rPr>
              <a:t>costs.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Ideal outcomes are unlikely to be achieved through either price regulation or government operation of the firm.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When feasible, reduction of artificial entry barriers is the most attractive alternative.</a:t>
            </a:r>
          </a:p>
        </p:txBody>
      </p:sp>
    </p:spTree>
    <p:extLst>
      <p:ext uri="{BB962C8B-B14F-4D97-AF65-F5344CB8AC3E}">
        <p14:creationId xmlns:p14="http://schemas.microsoft.com/office/powerpoint/2010/main" val="40595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6736"/>
            <a:ext cx="7772400" cy="126052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Competitive Process </a:t>
            </a:r>
            <a:br>
              <a:rPr lang="en-US" dirty="0"/>
            </a:br>
            <a:r>
              <a:rPr lang="en-US" dirty="0"/>
              <a:t>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35291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8598"/>
            <a:ext cx="8904855" cy="7223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185"/>
            <a:ext cx="8883750" cy="549203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Competitive forces are present even in markets with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dirty="0">
                <a:solidFill>
                  <a:schemeClr val="tx1"/>
                </a:solidFill>
              </a:rPr>
              <a:t>entry barriers.</a:t>
            </a:r>
          </a:p>
          <a:p>
            <a:pPr marL="631825" lvl="1" indent="-231775"/>
            <a:r>
              <a:rPr lang="en-US" sz="2800" i="1" dirty="0">
                <a:solidFill>
                  <a:schemeClr val="tx1"/>
                </a:solidFill>
              </a:rPr>
              <a:t>Product-quality competition</a:t>
            </a:r>
            <a:r>
              <a:rPr lang="en-US" sz="2800" dirty="0">
                <a:solidFill>
                  <a:schemeClr val="tx1"/>
                </a:solidFill>
              </a:rPr>
              <a:t> and the </a:t>
            </a:r>
            <a:r>
              <a:rPr lang="en-US" sz="2800" i="1" dirty="0">
                <a:solidFill>
                  <a:schemeClr val="tx1"/>
                </a:solidFill>
              </a:rPr>
              <a:t>development </a:t>
            </a:r>
            <a:r>
              <a:rPr lang="en-US" sz="2800" i="1" dirty="0" smtClean="0">
                <a:solidFill>
                  <a:schemeClr val="tx1"/>
                </a:solidFill>
              </a:rPr>
              <a:t/>
            </a:r>
            <a:br>
              <a:rPr lang="en-US" sz="2800" i="1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chemeClr val="tx1"/>
                </a:solidFill>
              </a:rPr>
              <a:t>of </a:t>
            </a:r>
            <a:r>
              <a:rPr lang="en-US" sz="2800" i="1" dirty="0">
                <a:solidFill>
                  <a:schemeClr val="tx1"/>
                </a:solidFill>
              </a:rPr>
              <a:t>viable substitutes</a:t>
            </a:r>
            <a:r>
              <a:rPr lang="en-US" sz="2800" dirty="0">
                <a:solidFill>
                  <a:schemeClr val="tx1"/>
                </a:solidFill>
              </a:rPr>
              <a:t> are important elements of the competitive process.</a:t>
            </a:r>
          </a:p>
          <a:p>
            <a:pPr marL="631825" lvl="1" indent="-231775"/>
            <a:r>
              <a:rPr lang="en-US" sz="2800" b="1" i="1" dirty="0">
                <a:solidFill>
                  <a:schemeClr val="tx1"/>
                </a:solidFill>
              </a:rPr>
              <a:t>Dynamic competition</a:t>
            </a:r>
            <a:r>
              <a:rPr lang="en-US" sz="2800" dirty="0">
                <a:solidFill>
                  <a:schemeClr val="tx1"/>
                </a:solidFill>
              </a:rPr>
              <a:t>: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profitability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high prices encourage innovation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technological change.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In recent decades, lower transportation </a:t>
            </a:r>
            <a:r>
              <a:rPr lang="en-US" sz="2800" dirty="0" smtClean="0">
                <a:solidFill>
                  <a:schemeClr val="tx1"/>
                </a:solidFill>
              </a:rPr>
              <a:t>and communication costs, often propelled by the internet, </a:t>
            </a:r>
            <a:r>
              <a:rPr lang="en-US" sz="2800" dirty="0">
                <a:solidFill>
                  <a:schemeClr val="tx1"/>
                </a:solidFill>
              </a:rPr>
              <a:t>have broadened markets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increased competition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1313" indent="-341313">
              <a:spcBef>
                <a:spcPts val="0"/>
              </a:spcBef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How will high market entry barriers influence: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(a) the long‑run profitability of the firms, </a:t>
            </a:r>
          </a:p>
          <a:p>
            <a:pPr marL="804863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srgbClr val="32302A"/>
                </a:solidFill>
              </a:rPr>
              <a:t>(b) the cost efficiency of the industry’s firms, </a:t>
            </a:r>
          </a:p>
          <a:p>
            <a:pPr marL="804863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srgbClr val="32302A"/>
                </a:solidFill>
              </a:rPr>
              <a:t>(c) the likelihood that some inefficient (high cost)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firms will survive, and, </a:t>
            </a:r>
          </a:p>
          <a:p>
            <a:pPr marL="804863" indent="-457200">
              <a:spcBef>
                <a:spcPts val="0"/>
              </a:spcBef>
              <a:buNone/>
            </a:pPr>
            <a:r>
              <a:rPr lang="en-US" dirty="0" smtClean="0">
                <a:solidFill>
                  <a:srgbClr val="32302A"/>
                </a:solidFill>
              </a:rPr>
              <a:t>(d) </a:t>
            </a:r>
            <a:r>
              <a:rPr lang="en-US" dirty="0">
                <a:solidFill>
                  <a:srgbClr val="32302A"/>
                </a:solidFill>
              </a:rPr>
              <a:t>t</a:t>
            </a:r>
            <a:r>
              <a:rPr lang="en-US" dirty="0" smtClean="0">
                <a:solidFill>
                  <a:srgbClr val="32302A"/>
                </a:solidFill>
              </a:rPr>
              <a:t>he incentive of entrepreneurs to develop substitute products?</a:t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sz="1000" dirty="0" smtClean="0">
              <a:solidFill>
                <a:srgbClr val="32302A"/>
              </a:solidFill>
            </a:endParaRPr>
          </a:p>
          <a:p>
            <a:pPr marL="347663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32302A"/>
                </a:solidFill>
              </a:rPr>
              <a:t>Are competitive pressures present in markets with high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barriers to entry? 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>
                <a:solidFill>
                  <a:srgbClr val="32302A"/>
                </a:solidFill>
              </a:rPr>
              <a:t>2. Consider a market where the cost of providing a good continuously declines as output is expanded. Would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anti-trust </a:t>
            </a:r>
            <a:r>
              <a:rPr lang="en-US" dirty="0">
                <a:solidFill>
                  <a:srgbClr val="32302A"/>
                </a:solidFill>
              </a:rPr>
              <a:t>legislation improve performance in this market? What regulation would improve the efficiency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such a market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sz="1000" dirty="0">
              <a:solidFill>
                <a:srgbClr val="32302A"/>
              </a:solidFill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 smtClean="0">
                <a:solidFill>
                  <a:srgbClr val="32302A"/>
                </a:solidFill>
              </a:rPr>
              <a:t>3. </a:t>
            </a:r>
            <a:r>
              <a:rPr lang="en-US" dirty="0">
                <a:solidFill>
                  <a:srgbClr val="32302A"/>
                </a:solidFill>
              </a:rPr>
              <a:t>What is </a:t>
            </a:r>
            <a:r>
              <a:rPr lang="en-US" dirty="0" smtClean="0">
                <a:solidFill>
                  <a:srgbClr val="32302A"/>
                </a:solidFill>
              </a:rPr>
              <a:t>a natural </a:t>
            </a:r>
            <a:r>
              <a:rPr lang="en-US" dirty="0">
                <a:solidFill>
                  <a:srgbClr val="32302A"/>
                </a:solidFill>
              </a:rPr>
              <a:t>monopoly? </a:t>
            </a: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is competition difficult to maintain when natural monopoly is present?</a:t>
            </a:r>
          </a:p>
        </p:txBody>
      </p:sp>
    </p:spTree>
    <p:extLst>
      <p:ext uri="{BB962C8B-B14F-4D97-AF65-F5344CB8AC3E}">
        <p14:creationId xmlns:p14="http://schemas.microsoft.com/office/powerpoint/2010/main" val="4876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 smtClean="0">
                <a:solidFill>
                  <a:srgbClr val="32302A"/>
                </a:solidFill>
              </a:rPr>
              <a:t>4. </a:t>
            </a:r>
            <a:r>
              <a:rPr lang="en-US" dirty="0">
                <a:solidFill>
                  <a:srgbClr val="32302A"/>
                </a:solidFill>
              </a:rPr>
              <a:t>Which of the following best explains </a:t>
            </a:r>
            <a:r>
              <a:rPr lang="en-US" dirty="0" smtClean="0">
                <a:solidFill>
                  <a:srgbClr val="32302A"/>
                </a:solidFill>
              </a:rPr>
              <a:t>why monopoly </a:t>
            </a:r>
            <a:r>
              <a:rPr lang="en-US" dirty="0">
                <a:solidFill>
                  <a:srgbClr val="32302A"/>
                </a:solidFill>
              </a:rPr>
              <a:t>is harmful from the </a:t>
            </a:r>
            <a:r>
              <a:rPr lang="en-US" dirty="0" smtClean="0">
                <a:solidFill>
                  <a:srgbClr val="32302A"/>
                </a:solidFill>
              </a:rPr>
              <a:t>viewpoint of </a:t>
            </a:r>
            <a:r>
              <a:rPr lang="en-US" dirty="0">
                <a:solidFill>
                  <a:srgbClr val="32302A"/>
                </a:solidFill>
              </a:rPr>
              <a:t>economic efficiency? </a:t>
            </a:r>
          </a:p>
          <a:p>
            <a:pPr marL="576263" indent="-292100">
              <a:spcBef>
                <a:spcPts val="0"/>
              </a:spcBef>
              <a:buNone/>
            </a:pPr>
            <a:r>
              <a:rPr lang="en-US" dirty="0" smtClean="0">
                <a:solidFill>
                  <a:srgbClr val="32302A"/>
                </a:solidFill>
              </a:rPr>
              <a:t> (a) </a:t>
            </a:r>
            <a:r>
              <a:rPr lang="en-US" dirty="0">
                <a:solidFill>
                  <a:srgbClr val="32302A"/>
                </a:solidFill>
              </a:rPr>
              <a:t>Units of output that are valued more </a:t>
            </a:r>
            <a:r>
              <a:rPr lang="en-US" dirty="0" smtClean="0">
                <a:solidFill>
                  <a:srgbClr val="32302A"/>
                </a:solidFill>
              </a:rPr>
              <a:t>highly than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their </a:t>
            </a:r>
            <a:r>
              <a:rPr lang="en-US" dirty="0">
                <a:solidFill>
                  <a:srgbClr val="32302A"/>
                </a:solidFill>
              </a:rPr>
              <a:t>cost </a:t>
            </a:r>
            <a:r>
              <a:rPr lang="en-US" dirty="0" smtClean="0">
                <a:solidFill>
                  <a:srgbClr val="32302A"/>
                </a:solidFill>
              </a:rPr>
              <a:t>will </a:t>
            </a:r>
            <a:r>
              <a:rPr lang="en-US" dirty="0">
                <a:solidFill>
                  <a:srgbClr val="32302A"/>
                </a:solidFill>
              </a:rPr>
              <a:t>not be produced by a </a:t>
            </a:r>
            <a:r>
              <a:rPr lang="en-US" dirty="0" smtClean="0">
                <a:solidFill>
                  <a:srgbClr val="32302A"/>
                </a:solidFill>
              </a:rPr>
              <a:t>profit maximizing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monopolist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576263" indent="-292100">
              <a:spcBef>
                <a:spcPts val="0"/>
              </a:spcBef>
              <a:buNone/>
            </a:pPr>
            <a:r>
              <a:rPr lang="en-US" dirty="0" smtClean="0">
                <a:solidFill>
                  <a:srgbClr val="32302A"/>
                </a:solidFill>
              </a:rPr>
              <a:t>(b) </a:t>
            </a:r>
            <a:r>
              <a:rPr lang="en-US" dirty="0">
                <a:solidFill>
                  <a:srgbClr val="32302A"/>
                </a:solidFill>
              </a:rPr>
              <a:t>A profit maximizing monopolist will </a:t>
            </a:r>
            <a:r>
              <a:rPr lang="en-US" dirty="0" smtClean="0">
                <a:solidFill>
                  <a:srgbClr val="32302A"/>
                </a:solidFill>
              </a:rPr>
              <a:t>produce an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output that </a:t>
            </a:r>
            <a:r>
              <a:rPr lang="en-US" dirty="0">
                <a:solidFill>
                  <a:srgbClr val="32302A"/>
                </a:solidFill>
              </a:rPr>
              <a:t>is too large. </a:t>
            </a:r>
          </a:p>
          <a:p>
            <a:pPr marL="576263" indent="-292100">
              <a:spcBef>
                <a:spcPts val="0"/>
              </a:spcBef>
              <a:buNone/>
            </a:pPr>
            <a:r>
              <a:rPr lang="en-US" dirty="0" smtClean="0">
                <a:solidFill>
                  <a:srgbClr val="32302A"/>
                </a:solidFill>
              </a:rPr>
              <a:t>(c) </a:t>
            </a:r>
            <a:r>
              <a:rPr lang="en-US" dirty="0">
                <a:solidFill>
                  <a:srgbClr val="32302A"/>
                </a:solidFill>
              </a:rPr>
              <a:t>An unregulated monopolist will have </a:t>
            </a:r>
            <a:r>
              <a:rPr lang="en-US" dirty="0" smtClean="0">
                <a:solidFill>
                  <a:srgbClr val="32302A"/>
                </a:solidFill>
              </a:rPr>
              <a:t>little incentive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to produce </a:t>
            </a:r>
            <a:r>
              <a:rPr lang="en-US" dirty="0">
                <a:solidFill>
                  <a:srgbClr val="32302A"/>
                </a:solidFill>
              </a:rPr>
              <a:t>efficiently (at a low cost). </a:t>
            </a:r>
          </a:p>
        </p:txBody>
      </p:sp>
    </p:spTree>
    <p:extLst>
      <p:ext uri="{BB962C8B-B14F-4D97-AF65-F5344CB8AC3E}">
        <p14:creationId xmlns:p14="http://schemas.microsoft.com/office/powerpoint/2010/main" val="21120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4" y="1110728"/>
            <a:ext cx="8883749" cy="3837053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 smtClean="0">
                <a:solidFill>
                  <a:srgbClr val="32302A"/>
                </a:solidFill>
              </a:rPr>
              <a:t>5. </a:t>
            </a:r>
            <a:r>
              <a:rPr lang="en-US" dirty="0">
                <a:solidFill>
                  <a:srgbClr val="32302A"/>
                </a:solidFill>
              </a:rPr>
              <a:t>Why is oligopolistic collusion more difficult when there is product variation than when the products of all firms are identical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endParaRPr lang="en-US" sz="1000" dirty="0">
              <a:solidFill>
                <a:srgbClr val="32302A"/>
              </a:solidFill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>
                <a:solidFill>
                  <a:srgbClr val="32302A"/>
                </a:solidFill>
              </a:rPr>
              <a:t>6. Is the U.S. economy more competitive or </a:t>
            </a:r>
            <a:r>
              <a:rPr lang="en-US" dirty="0" smtClean="0">
                <a:solidFill>
                  <a:srgbClr val="32302A"/>
                </a:solidFill>
              </a:rPr>
              <a:t>less competitive </a:t>
            </a:r>
            <a:r>
              <a:rPr lang="en-US" dirty="0">
                <a:solidFill>
                  <a:srgbClr val="32302A"/>
                </a:solidFill>
              </a:rPr>
              <a:t>than was the case 50 years ago</a:t>
            </a:r>
            <a:r>
              <a:rPr lang="en-US" dirty="0" smtClean="0">
                <a:solidFill>
                  <a:srgbClr val="32302A"/>
                </a:solidFill>
              </a:rPr>
              <a:t>? What </a:t>
            </a:r>
            <a:r>
              <a:rPr lang="en-US" dirty="0">
                <a:solidFill>
                  <a:srgbClr val="32302A"/>
                </a:solidFill>
              </a:rPr>
              <a:t>are some of the factors that have </a:t>
            </a:r>
            <a:r>
              <a:rPr lang="en-US" dirty="0" smtClean="0">
                <a:solidFill>
                  <a:srgbClr val="32302A"/>
                </a:solidFill>
              </a:rPr>
              <a:t>altered the </a:t>
            </a:r>
            <a:r>
              <a:rPr lang="en-US" dirty="0">
                <a:solidFill>
                  <a:srgbClr val="32302A"/>
                </a:solidFill>
              </a:rPr>
              <a:t>competitiveness of markets in </a:t>
            </a:r>
            <a:r>
              <a:rPr lang="en-US" dirty="0" smtClean="0">
                <a:solidFill>
                  <a:srgbClr val="32302A"/>
                </a:solidFill>
              </a:rPr>
              <a:t>recent decades</a:t>
            </a:r>
            <a:r>
              <a:rPr lang="en-US" dirty="0">
                <a:solidFill>
                  <a:srgbClr val="32302A"/>
                </a:solidFill>
              </a:rPr>
              <a:t>? </a:t>
            </a:r>
            <a:r>
              <a:rPr lang="en-US" dirty="0" smtClean="0">
                <a:solidFill>
                  <a:srgbClr val="32302A"/>
                </a:solidFill>
              </a:rPr>
              <a:t>Has the internet influenced the competitiveness of markets?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071"/>
            <a:ext cx="7772400" cy="114329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Characteristics </a:t>
            </a:r>
            <a:r>
              <a:rPr lang="en-US" dirty="0" smtClean="0"/>
              <a:t>of </a:t>
            </a:r>
            <a:r>
              <a:rPr lang="en-US" dirty="0"/>
              <a:t>a Monopoly</a:t>
            </a:r>
          </a:p>
        </p:txBody>
      </p:sp>
    </p:spTree>
    <p:extLst>
      <p:ext uri="{BB962C8B-B14F-4D97-AF65-F5344CB8AC3E}">
        <p14:creationId xmlns:p14="http://schemas.microsoft.com/office/powerpoint/2010/main" val="23614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168773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24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48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116842"/>
            <a:ext cx="8714156" cy="5229250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Monopoly</a:t>
            </a:r>
            <a:r>
              <a:rPr lang="en-US" dirty="0">
                <a:solidFill>
                  <a:schemeClr val="tx1"/>
                </a:solidFill>
              </a:rPr>
              <a:t> is a market with: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high entry barriers, and,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a single seller of a well-defined product for which there </a:t>
            </a:r>
            <a:r>
              <a:rPr lang="en-US" sz="2800" dirty="0" smtClean="0">
                <a:solidFill>
                  <a:schemeClr val="tx1"/>
                </a:solidFill>
              </a:rPr>
              <a:t>are no </a:t>
            </a:r>
            <a:r>
              <a:rPr lang="en-US" sz="2800" dirty="0">
                <a:solidFill>
                  <a:schemeClr val="tx1"/>
                </a:solidFill>
              </a:rPr>
              <a:t>good substitutes.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Only a few markets exist with a single seller, but they are nonetheless worth studying.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The monopoly model helps us understand markets such as those for cable television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local phone service.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Monopoly theory also enhances our understanding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markets with only a few sellers.</a:t>
            </a:r>
          </a:p>
        </p:txBody>
      </p:sp>
    </p:spTree>
    <p:extLst>
      <p:ext uri="{BB962C8B-B14F-4D97-AF65-F5344CB8AC3E}">
        <p14:creationId xmlns:p14="http://schemas.microsoft.com/office/powerpoint/2010/main" val="2157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8661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Price and Output Under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532"/>
            <a:ext cx="8714156" cy="416048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As there is only one producer of a good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>
                <a:solidFill>
                  <a:schemeClr val="tx1"/>
                </a:solidFill>
              </a:rPr>
              <a:t>service in a market with a monopoly,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market demand curve is the monopolist’s demand curve.</a:t>
            </a:r>
          </a:p>
          <a:p>
            <a:pPr marL="231775" indent="-231775"/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maximize its profits, a monopolist will expand </a:t>
            </a:r>
            <a:r>
              <a:rPr lang="en-US" dirty="0" smtClean="0">
                <a:solidFill>
                  <a:schemeClr val="tx1"/>
                </a:solidFill>
              </a:rPr>
              <a:t>its </a:t>
            </a:r>
            <a:r>
              <a:rPr lang="en-US" dirty="0">
                <a:solidFill>
                  <a:schemeClr val="tx1"/>
                </a:solidFill>
              </a:rPr>
              <a:t>output until </a:t>
            </a:r>
            <a:r>
              <a:rPr lang="en-US" b="1" i="1" dirty="0">
                <a:solidFill>
                  <a:schemeClr val="tx1"/>
                </a:solidFill>
              </a:rPr>
              <a:t>marginal revenue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just equals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marginal cost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The monopolist will charge the price along the demand curve consistent with that level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output.</a:t>
            </a:r>
          </a:p>
        </p:txBody>
      </p:sp>
    </p:spTree>
    <p:extLst>
      <p:ext uri="{BB962C8B-B14F-4D97-AF65-F5344CB8AC3E}">
        <p14:creationId xmlns:p14="http://schemas.microsoft.com/office/powerpoint/2010/main" val="30298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22238" y="1319292"/>
            <a:ext cx="4730518" cy="507114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950610"/>
            <a:ext cx="425391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monopolist will reduce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price and </a:t>
            </a:r>
            <a:r>
              <a:rPr lang="en-US" sz="2000" dirty="0">
                <a:latin typeface="+mj-lt"/>
                <a:cs typeface="Times New Roman" pitchFamily="18" charset="0"/>
              </a:rPr>
              <a:t>expand output as long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MR</a:t>
            </a:r>
            <a:r>
              <a:rPr lang="en-US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latin typeface="+mj-lt"/>
                <a:cs typeface="Times New Roman" pitchFamily="18" charset="0"/>
              </a:rPr>
              <a:t>&gt;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monopolist will raise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price and </a:t>
            </a:r>
            <a:r>
              <a:rPr lang="en-US" sz="2000" dirty="0">
                <a:latin typeface="+mj-lt"/>
                <a:cs typeface="Times New Roman" pitchFamily="18" charset="0"/>
              </a:rPr>
              <a:t>reduce output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whenever 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MR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latin typeface="+mj-lt"/>
                <a:cs typeface="Times New Roman" pitchFamily="18" charset="0"/>
              </a:rPr>
              <a:t>&lt;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MC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Output </a:t>
            </a:r>
            <a:r>
              <a:rPr lang="en-US" sz="2000" dirty="0">
                <a:latin typeface="+mj-lt"/>
                <a:cs typeface="Times New Roman" pitchFamily="18" charset="0"/>
              </a:rPr>
              <a:t>level </a:t>
            </a:r>
            <a:r>
              <a:rPr lang="en-US" sz="2000" b="1" i="1" dirty="0">
                <a:latin typeface="+mj-lt"/>
                <a:cs typeface="Times New Roman" pitchFamily="18" charset="0"/>
              </a:rPr>
              <a:t>q</a:t>
            </a:r>
            <a:r>
              <a:rPr lang="en-US" sz="2000" dirty="0">
                <a:latin typeface="+mj-lt"/>
                <a:cs typeface="Times New Roman" pitchFamily="18" charset="0"/>
              </a:rPr>
              <a:t> will result … </a:t>
            </a: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Price and Output Under Monopoly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70065" y="4215274"/>
            <a:ext cx="4253918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2000" b="1" i="1" dirty="0">
                <a:latin typeface="+mj-lt"/>
                <a:cs typeface="Times New Roman" pitchFamily="18" charset="0"/>
              </a:rPr>
              <a:t>q</a:t>
            </a:r>
            <a:r>
              <a:rPr lang="en-US" sz="2000" dirty="0">
                <a:latin typeface="+mj-lt"/>
                <a:cs typeface="Times New Roman" pitchFamily="18" charset="0"/>
              </a:rPr>
              <a:t> 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average total cost</a:t>
            </a:r>
            <a:r>
              <a:rPr lang="en-US" sz="2000" dirty="0">
                <a:latin typeface="+mj-lt"/>
                <a:cs typeface="Times New Roman" pitchFamily="18" charset="0"/>
              </a:rPr>
              <a:t> is </a:t>
            </a:r>
            <a:r>
              <a:rPr lang="en-US" sz="2000" b="1" i="1" dirty="0">
                <a:latin typeface="+mj-lt"/>
                <a:cs typeface="Times New Roman" pitchFamily="18" charset="0"/>
              </a:rPr>
              <a:t>C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2000" b="1" i="1" dirty="0">
                <a:latin typeface="+mj-lt"/>
                <a:cs typeface="Times New Roman" pitchFamily="18" charset="0"/>
              </a:rPr>
              <a:t>P </a:t>
            </a:r>
            <a:r>
              <a:rPr lang="en-US" sz="2000" b="1" dirty="0">
                <a:latin typeface="+mj-lt"/>
                <a:cs typeface="Times New Roman" pitchFamily="18" charset="0"/>
              </a:rPr>
              <a:t>&gt;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>
                <a:latin typeface="+mj-lt"/>
                <a:cs typeface="Times New Roman" pitchFamily="18" charset="0"/>
              </a:rPr>
              <a:t>C </a:t>
            </a:r>
            <a:r>
              <a:rPr lang="en-US" sz="2000" dirty="0">
                <a:latin typeface="+mj-lt"/>
                <a:cs typeface="Times New Roman" pitchFamily="18" charset="0"/>
              </a:rPr>
              <a:t>(</a:t>
            </a:r>
            <a:r>
              <a:rPr lang="en-US" sz="2000" i="1" dirty="0">
                <a:latin typeface="+mj-lt"/>
                <a:cs typeface="Times New Roman" pitchFamily="18" charset="0"/>
              </a:rPr>
              <a:t>price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dirty="0">
                <a:latin typeface="+mj-lt"/>
                <a:cs typeface="Times New Roman" pitchFamily="18" charset="0"/>
              </a:rPr>
              <a:t>&gt;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b="1" i="1" dirty="0">
                <a:latin typeface="+mj-lt"/>
                <a:cs typeface="Times New Roman" pitchFamily="18" charset="0"/>
              </a:rPr>
              <a:t>ATC</a:t>
            </a:r>
            <a:r>
              <a:rPr lang="en-US" sz="2000" dirty="0">
                <a:latin typeface="+mj-lt"/>
                <a:cs typeface="Times New Roman" pitchFamily="18" charset="0"/>
              </a:rPr>
              <a:t>) the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firm is </a:t>
            </a:r>
            <a:r>
              <a:rPr lang="en-US" sz="2000" dirty="0">
                <a:latin typeface="+mj-lt"/>
                <a:cs typeface="Times New Roman" pitchFamily="18" charset="0"/>
              </a:rPr>
              <a:t>making economic profits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equal to </a:t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area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P – A</a:t>
            </a:r>
            <a:r>
              <a:rPr lang="en-US" sz="2000" b="1" i="1" dirty="0">
                <a:latin typeface="+mj-lt"/>
                <a:cs typeface="Times New Roman" pitchFamily="18" charset="0"/>
              </a:rPr>
              <a:t> –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B</a:t>
            </a:r>
            <a:r>
              <a:rPr lang="en-US" sz="2000" b="1" i="1" dirty="0">
                <a:latin typeface="+mj-lt"/>
                <a:cs typeface="Times New Roman" pitchFamily="18" charset="0"/>
              </a:rPr>
              <a:t> –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C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253099" y="1541327"/>
            <a:ext cx="787400" cy="26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>
                <a:latin typeface="+mj-lt"/>
                <a:cs typeface="Times New Roman" pitchFamily="18" charset="0"/>
              </a:rPr>
              <a:t>Price</a:t>
            </a: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224645" y="5880048"/>
            <a:ext cx="159067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sz="1600">
                <a:latin typeface="+mj-lt"/>
                <a:cs typeface="Times New Roman" pitchFamily="18" charset="0"/>
              </a:rPr>
              <a:t>Quantity/time</a:t>
            </a: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582791" y="1806015"/>
            <a:ext cx="2895600" cy="4211320"/>
            <a:chOff x="3024" y="822"/>
            <a:chExt cx="1824" cy="2966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1" name="Freeform 116"/>
          <p:cNvSpPr>
            <a:spLocks/>
          </p:cNvSpPr>
          <p:nvPr/>
        </p:nvSpPr>
        <p:spPr bwMode="auto">
          <a:xfrm>
            <a:off x="4612001" y="1953716"/>
            <a:ext cx="1746250" cy="299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0" y="1308"/>
              </a:cxn>
              <a:cxn ang="0">
                <a:pos x="952" y="1468"/>
              </a:cxn>
              <a:cxn ang="0">
                <a:pos x="820" y="1584"/>
              </a:cxn>
              <a:cxn ang="0">
                <a:pos x="616" y="1732"/>
              </a:cxn>
              <a:cxn ang="0">
                <a:pos x="348" y="1888"/>
              </a:cxn>
              <a:cxn ang="0">
                <a:pos x="0" y="1888"/>
              </a:cxn>
              <a:cxn ang="0">
                <a:pos x="0" y="0"/>
              </a:cxn>
            </a:cxnLst>
            <a:rect l="0" t="0" r="r" b="b"/>
            <a:pathLst>
              <a:path w="1100" h="1888">
                <a:moveTo>
                  <a:pt x="0" y="0"/>
                </a:moveTo>
                <a:lnTo>
                  <a:pt x="1100" y="1308"/>
                </a:lnTo>
                <a:lnTo>
                  <a:pt x="952" y="1468"/>
                </a:lnTo>
                <a:lnTo>
                  <a:pt x="820" y="1584"/>
                </a:lnTo>
                <a:lnTo>
                  <a:pt x="616" y="1732"/>
                </a:lnTo>
                <a:lnTo>
                  <a:pt x="348" y="1888"/>
                </a:lnTo>
                <a:lnTo>
                  <a:pt x="0" y="1888"/>
                </a:lnTo>
                <a:lnTo>
                  <a:pt x="0" y="0"/>
                </a:lnTo>
                <a:close/>
              </a:path>
            </a:pathLst>
          </a:custGeom>
          <a:solidFill>
            <a:srgbClr val="8AE49F">
              <a:alpha val="50000"/>
            </a:srgb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2" name="Freeform 2"/>
          <p:cNvSpPr>
            <a:spLocks/>
          </p:cNvSpPr>
          <p:nvPr/>
        </p:nvSpPr>
        <p:spPr bwMode="auto">
          <a:xfrm>
            <a:off x="6339201" y="1756866"/>
            <a:ext cx="1295400" cy="3810000"/>
          </a:xfrm>
          <a:custGeom>
            <a:avLst/>
            <a:gdLst/>
            <a:ahLst/>
            <a:cxnLst>
              <a:cxn ang="0">
                <a:pos x="0" y="1440"/>
              </a:cxn>
              <a:cxn ang="0">
                <a:pos x="816" y="2400"/>
              </a:cxn>
              <a:cxn ang="0">
                <a:pos x="816" y="0"/>
              </a:cxn>
              <a:cxn ang="0">
                <a:pos x="720" y="0"/>
              </a:cxn>
              <a:cxn ang="0">
                <a:pos x="672" y="336"/>
              </a:cxn>
              <a:cxn ang="0">
                <a:pos x="576" y="672"/>
              </a:cxn>
              <a:cxn ang="0">
                <a:pos x="336" y="1008"/>
              </a:cxn>
              <a:cxn ang="0">
                <a:pos x="144" y="1296"/>
              </a:cxn>
              <a:cxn ang="0">
                <a:pos x="0" y="1440"/>
              </a:cxn>
            </a:cxnLst>
            <a:rect l="0" t="0" r="r" b="b"/>
            <a:pathLst>
              <a:path w="816" h="2400">
                <a:moveTo>
                  <a:pt x="0" y="1440"/>
                </a:moveTo>
                <a:lnTo>
                  <a:pt x="816" y="2400"/>
                </a:lnTo>
                <a:lnTo>
                  <a:pt x="816" y="0"/>
                </a:lnTo>
                <a:lnTo>
                  <a:pt x="720" y="0"/>
                </a:lnTo>
                <a:lnTo>
                  <a:pt x="672" y="336"/>
                </a:lnTo>
                <a:lnTo>
                  <a:pt x="576" y="672"/>
                </a:lnTo>
                <a:lnTo>
                  <a:pt x="336" y="1008"/>
                </a:lnTo>
                <a:lnTo>
                  <a:pt x="144" y="1296"/>
                </a:lnTo>
                <a:lnTo>
                  <a:pt x="0" y="1440"/>
                </a:lnTo>
                <a:close/>
              </a:path>
            </a:pathLst>
          </a:custGeom>
          <a:solidFill>
            <a:srgbClr val="96A6F6">
              <a:alpha val="50000"/>
            </a:srgbClr>
          </a:solidFill>
          <a:ln w="19050" cap="rnd" cmpd="sng">
            <a:noFill/>
            <a:prstDash val="sysDot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3" name="Freeform 9"/>
          <p:cNvSpPr>
            <a:spLocks noChangeAspect="1"/>
          </p:cNvSpPr>
          <p:nvPr/>
        </p:nvSpPr>
        <p:spPr bwMode="auto">
          <a:xfrm>
            <a:off x="5183501" y="1588591"/>
            <a:ext cx="2332038" cy="3360738"/>
          </a:xfrm>
          <a:custGeom>
            <a:avLst/>
            <a:gdLst/>
            <a:ahLst/>
            <a:cxnLst>
              <a:cxn ang="0">
                <a:pos x="0" y="2352"/>
              </a:cxn>
              <a:cxn ang="0">
                <a:pos x="672" y="1872"/>
              </a:cxn>
              <a:cxn ang="0">
                <a:pos x="1392" y="960"/>
              </a:cxn>
              <a:cxn ang="0">
                <a:pos x="1632" y="0"/>
              </a:cxn>
            </a:cxnLst>
            <a:rect l="0" t="0" r="r" b="b"/>
            <a:pathLst>
              <a:path w="1632" h="2352">
                <a:moveTo>
                  <a:pt x="0" y="2352"/>
                </a:moveTo>
                <a:cubicBezTo>
                  <a:pt x="220" y="2228"/>
                  <a:pt x="440" y="2104"/>
                  <a:pt x="672" y="1872"/>
                </a:cubicBezTo>
                <a:cubicBezTo>
                  <a:pt x="904" y="1640"/>
                  <a:pt x="1232" y="1272"/>
                  <a:pt x="1392" y="960"/>
                </a:cubicBezTo>
                <a:cubicBezTo>
                  <a:pt x="1552" y="648"/>
                  <a:pt x="1592" y="324"/>
                  <a:pt x="1632" y="0"/>
                </a:cubicBezTo>
              </a:path>
            </a:pathLst>
          </a:custGeom>
          <a:noFill/>
          <a:ln w="57150" cap="flat" cmpd="sng">
            <a:solidFill>
              <a:srgbClr val="2D5AB3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4" name="Rectangle 10"/>
          <p:cNvSpPr>
            <a:spLocks noChangeAspect="1" noChangeArrowheads="1"/>
          </p:cNvSpPr>
          <p:nvPr/>
        </p:nvSpPr>
        <p:spPr bwMode="auto">
          <a:xfrm>
            <a:off x="4626289" y="3060204"/>
            <a:ext cx="1714500" cy="547687"/>
          </a:xfrm>
          <a:prstGeom prst="rect">
            <a:avLst/>
          </a:prstGeom>
          <a:solidFill>
            <a:srgbClr val="FFFF67">
              <a:alpha val="50000"/>
            </a:srgbClr>
          </a:solidFill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5" name="Text Box 11"/>
          <p:cNvSpPr txBox="1">
            <a:spLocks noChangeAspect="1" noChangeArrowheads="1"/>
          </p:cNvSpPr>
          <p:nvPr/>
        </p:nvSpPr>
        <p:spPr bwMode="auto">
          <a:xfrm>
            <a:off x="8091801" y="4061916"/>
            <a:ext cx="461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86" name="Line 14"/>
          <p:cNvSpPr>
            <a:spLocks noChangeAspect="1" noChangeShapeType="1"/>
          </p:cNvSpPr>
          <p:nvPr/>
        </p:nvSpPr>
        <p:spPr bwMode="auto">
          <a:xfrm>
            <a:off x="6350314" y="4058741"/>
            <a:ext cx="0" cy="19192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7" name="Text Box 15"/>
          <p:cNvSpPr txBox="1">
            <a:spLocks noChangeAspect="1" noChangeArrowheads="1"/>
          </p:cNvSpPr>
          <p:nvPr/>
        </p:nvSpPr>
        <p:spPr bwMode="auto">
          <a:xfrm>
            <a:off x="4222238" y="2891929"/>
            <a:ext cx="374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P</a:t>
            </a:r>
            <a:endParaRPr kumimoji="0" 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88" name="Line 17"/>
          <p:cNvSpPr>
            <a:spLocks noChangeAspect="1" noChangeShapeType="1"/>
          </p:cNvSpPr>
          <p:nvPr/>
        </p:nvSpPr>
        <p:spPr bwMode="auto">
          <a:xfrm flipH="1">
            <a:off x="4634226" y="3060204"/>
            <a:ext cx="168592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9" name="Line 18"/>
          <p:cNvSpPr>
            <a:spLocks noChangeAspect="1" noChangeShapeType="1"/>
          </p:cNvSpPr>
          <p:nvPr/>
        </p:nvSpPr>
        <p:spPr bwMode="auto">
          <a:xfrm flipH="1" flipV="1">
            <a:off x="4626289" y="1961654"/>
            <a:ext cx="2976562" cy="3605212"/>
          </a:xfrm>
          <a:prstGeom prst="line">
            <a:avLst/>
          </a:prstGeom>
          <a:noFill/>
          <a:ln w="57150">
            <a:solidFill>
              <a:srgbClr val="D107AB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0" name="Text Box 19"/>
          <p:cNvSpPr txBox="1">
            <a:spLocks noChangeAspect="1" noChangeArrowheads="1"/>
          </p:cNvSpPr>
          <p:nvPr/>
        </p:nvSpPr>
        <p:spPr bwMode="auto">
          <a:xfrm>
            <a:off x="7529826" y="5490666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rgbClr val="D107AB"/>
                </a:solidFill>
                <a:latin typeface="+mj-lt"/>
                <a:cs typeface="Times New Roman" pitchFamily="18" charset="0"/>
              </a:rPr>
              <a:t>MR</a:t>
            </a:r>
          </a:p>
        </p:txBody>
      </p:sp>
      <p:sp>
        <p:nvSpPr>
          <p:cNvPr id="91" name="Line 20"/>
          <p:cNvSpPr>
            <a:spLocks noChangeAspect="1" noChangeShapeType="1"/>
          </p:cNvSpPr>
          <p:nvPr/>
        </p:nvSpPr>
        <p:spPr bwMode="auto">
          <a:xfrm flipH="1" flipV="1">
            <a:off x="4605651" y="1931491"/>
            <a:ext cx="3567113" cy="2332038"/>
          </a:xfrm>
          <a:prstGeom prst="line">
            <a:avLst/>
          </a:prstGeom>
          <a:noFill/>
          <a:ln w="57150">
            <a:solidFill>
              <a:srgbClr val="C80000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3" name="Text Box 21"/>
          <p:cNvSpPr txBox="1">
            <a:spLocks noChangeAspect="1" noChangeArrowheads="1"/>
          </p:cNvSpPr>
          <p:nvPr/>
        </p:nvSpPr>
        <p:spPr bwMode="auto">
          <a:xfrm>
            <a:off x="6040751" y="5953454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q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94" name="Freeform 22"/>
          <p:cNvSpPr>
            <a:spLocks noChangeAspect="1"/>
          </p:cNvSpPr>
          <p:nvPr/>
        </p:nvSpPr>
        <p:spPr bwMode="auto">
          <a:xfrm>
            <a:off x="5085076" y="1863229"/>
            <a:ext cx="3292475" cy="1852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480"/>
              </a:cxn>
              <a:cxn ang="0">
                <a:pos x="672" y="864"/>
              </a:cxn>
              <a:cxn ang="0">
                <a:pos x="1248" y="1008"/>
              </a:cxn>
              <a:cxn ang="0">
                <a:pos x="1776" y="864"/>
              </a:cxn>
              <a:cxn ang="0">
                <a:pos x="2352" y="480"/>
              </a:cxn>
            </a:cxnLst>
            <a:rect l="0" t="0" r="r" b="b"/>
            <a:pathLst>
              <a:path w="2352" h="1008">
                <a:moveTo>
                  <a:pt x="0" y="0"/>
                </a:moveTo>
                <a:cubicBezTo>
                  <a:pt x="88" y="168"/>
                  <a:pt x="176" y="336"/>
                  <a:pt x="288" y="480"/>
                </a:cubicBezTo>
                <a:cubicBezTo>
                  <a:pt x="400" y="624"/>
                  <a:pt x="512" y="776"/>
                  <a:pt x="672" y="864"/>
                </a:cubicBezTo>
                <a:cubicBezTo>
                  <a:pt x="832" y="952"/>
                  <a:pt x="1064" y="1008"/>
                  <a:pt x="1248" y="1008"/>
                </a:cubicBezTo>
                <a:cubicBezTo>
                  <a:pt x="1432" y="1008"/>
                  <a:pt x="1592" y="952"/>
                  <a:pt x="1776" y="864"/>
                </a:cubicBezTo>
                <a:cubicBezTo>
                  <a:pt x="1960" y="776"/>
                  <a:pt x="2156" y="628"/>
                  <a:pt x="2352" y="48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5" name="Line 23"/>
          <p:cNvSpPr>
            <a:spLocks noChangeAspect="1" noChangeShapeType="1"/>
          </p:cNvSpPr>
          <p:nvPr/>
        </p:nvSpPr>
        <p:spPr bwMode="auto">
          <a:xfrm flipV="1">
            <a:off x="6340789" y="3145929"/>
            <a:ext cx="0" cy="812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6" name="Text Box 24"/>
          <p:cNvSpPr txBox="1">
            <a:spLocks noChangeAspect="1" noChangeArrowheads="1"/>
          </p:cNvSpPr>
          <p:nvPr/>
        </p:nvSpPr>
        <p:spPr bwMode="auto">
          <a:xfrm>
            <a:off x="7486964" y="1452066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rgbClr val="2D5AB3"/>
                </a:solidFill>
                <a:latin typeface="+mj-lt"/>
                <a:cs typeface="Times New Roman" pitchFamily="18" charset="0"/>
              </a:rPr>
              <a:t>MC</a:t>
            </a:r>
            <a:endParaRPr kumimoji="0" lang="en-US" sz="1600" b="1" i="1">
              <a:solidFill>
                <a:srgbClr val="2D5AB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7" name="Text Box 25"/>
          <p:cNvSpPr txBox="1">
            <a:spLocks noChangeAspect="1" noChangeArrowheads="1"/>
          </p:cNvSpPr>
          <p:nvPr/>
        </p:nvSpPr>
        <p:spPr bwMode="auto">
          <a:xfrm>
            <a:off x="7961626" y="2452191"/>
            <a:ext cx="8921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>
                <a:solidFill>
                  <a:schemeClr val="tx1"/>
                </a:solidFill>
                <a:latin typeface="+mj-lt"/>
                <a:cs typeface="Times New Roman" pitchFamily="18" charset="0"/>
              </a:rPr>
              <a:t>ATC</a:t>
            </a:r>
            <a:endParaRPr kumimoji="0" lang="en-US" sz="1600" b="1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8" name="Text Box 26"/>
          <p:cNvSpPr txBox="1">
            <a:spLocks noChangeAspect="1" noChangeArrowheads="1"/>
          </p:cNvSpPr>
          <p:nvPr/>
        </p:nvSpPr>
        <p:spPr bwMode="auto">
          <a:xfrm>
            <a:off x="4215888" y="3406279"/>
            <a:ext cx="376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C</a:t>
            </a:r>
            <a:endParaRPr kumimoji="0" lang="en-US" sz="2000" b="1" dirty="0">
              <a:latin typeface="+mj-lt"/>
              <a:cs typeface="Times New Roman" pitchFamily="18" charset="0"/>
            </a:endParaRPr>
          </a:p>
        </p:txBody>
      </p:sp>
      <p:sp>
        <p:nvSpPr>
          <p:cNvPr id="99" name="Line 27"/>
          <p:cNvSpPr>
            <a:spLocks noChangeAspect="1" noChangeShapeType="1"/>
          </p:cNvSpPr>
          <p:nvPr/>
        </p:nvSpPr>
        <p:spPr bwMode="auto">
          <a:xfrm flipH="1">
            <a:off x="4635814" y="3607891"/>
            <a:ext cx="168592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0" name="Oval 28"/>
          <p:cNvSpPr>
            <a:spLocks noChangeAspect="1" noChangeArrowheads="1"/>
          </p:cNvSpPr>
          <p:nvPr/>
        </p:nvSpPr>
        <p:spPr bwMode="auto">
          <a:xfrm>
            <a:off x="6289989" y="3971429"/>
            <a:ext cx="115887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101" name="Group 117"/>
          <p:cNvGrpSpPr>
            <a:grpSpLocks/>
          </p:cNvGrpSpPr>
          <p:nvPr/>
        </p:nvGrpSpPr>
        <p:grpSpPr bwMode="auto">
          <a:xfrm>
            <a:off x="6280464" y="3280866"/>
            <a:ext cx="428625" cy="374650"/>
            <a:chOff x="4007" y="1860"/>
            <a:chExt cx="270" cy="236"/>
          </a:xfrm>
        </p:grpSpPr>
        <p:sp>
          <p:nvSpPr>
            <p:cNvPr id="102" name="Oval 35"/>
            <p:cNvSpPr>
              <a:spLocks noChangeAspect="1" noChangeArrowheads="1"/>
            </p:cNvSpPr>
            <p:nvPr/>
          </p:nvSpPr>
          <p:spPr bwMode="auto">
            <a:xfrm>
              <a:off x="4007" y="2023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3" name="Text Box 36"/>
            <p:cNvSpPr txBox="1">
              <a:spLocks noChangeAspect="1" noChangeArrowheads="1"/>
            </p:cNvSpPr>
            <p:nvPr/>
          </p:nvSpPr>
          <p:spPr bwMode="auto">
            <a:xfrm>
              <a:off x="4040" y="1860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>
                  <a:latin typeface="+mj-lt"/>
                  <a:cs typeface="Times New Roman" pitchFamily="18" charset="0"/>
                </a:rPr>
                <a:t>B</a:t>
              </a:r>
              <a:endParaRPr kumimoji="0" lang="en-US" sz="20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04" name="Group 118"/>
          <p:cNvGrpSpPr>
            <a:grpSpLocks/>
          </p:cNvGrpSpPr>
          <p:nvPr/>
        </p:nvGrpSpPr>
        <p:grpSpPr bwMode="auto">
          <a:xfrm>
            <a:off x="6280464" y="2725244"/>
            <a:ext cx="434975" cy="379413"/>
            <a:chOff x="4007" y="1510"/>
            <a:chExt cx="274" cy="239"/>
          </a:xfrm>
        </p:grpSpPr>
        <p:sp>
          <p:nvSpPr>
            <p:cNvPr id="105" name="Oval 38"/>
            <p:cNvSpPr>
              <a:spLocks noChangeAspect="1" noChangeArrowheads="1"/>
            </p:cNvSpPr>
            <p:nvPr/>
          </p:nvSpPr>
          <p:spPr bwMode="auto">
            <a:xfrm>
              <a:off x="4007" y="1676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1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6" name="Text Box 39"/>
            <p:cNvSpPr txBox="1">
              <a:spLocks noChangeAspect="1" noChangeArrowheads="1"/>
            </p:cNvSpPr>
            <p:nvPr/>
          </p:nvSpPr>
          <p:spPr bwMode="auto">
            <a:xfrm>
              <a:off x="4044" y="1510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>
                  <a:latin typeface="+mj-lt"/>
                  <a:cs typeface="Times New Roman" pitchFamily="18" charset="0"/>
                </a:rPr>
                <a:t>A</a:t>
              </a:r>
              <a:endParaRPr kumimoji="0" lang="en-US" sz="20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07" name="Group 86"/>
          <p:cNvGrpSpPr>
            <a:grpSpLocks/>
          </p:cNvGrpSpPr>
          <p:nvPr/>
        </p:nvGrpSpPr>
        <p:grpSpPr bwMode="auto">
          <a:xfrm>
            <a:off x="4713599" y="4500064"/>
            <a:ext cx="1235075" cy="1076325"/>
            <a:chOff x="3008" y="2544"/>
            <a:chExt cx="778" cy="678"/>
          </a:xfrm>
        </p:grpSpPr>
        <p:sp>
          <p:nvSpPr>
            <p:cNvPr id="108" name="Freeform 85"/>
            <p:cNvSpPr>
              <a:spLocks/>
            </p:cNvSpPr>
            <p:nvPr/>
          </p:nvSpPr>
          <p:spPr bwMode="auto">
            <a:xfrm>
              <a:off x="3008" y="2544"/>
              <a:ext cx="496" cy="528"/>
            </a:xfrm>
            <a:custGeom>
              <a:avLst/>
              <a:gdLst/>
              <a:ahLst/>
              <a:cxnLst>
                <a:cxn ang="0">
                  <a:pos x="400" y="528"/>
                </a:cxn>
                <a:cxn ang="0">
                  <a:pos x="496" y="384"/>
                </a:cxn>
                <a:cxn ang="0">
                  <a:pos x="400" y="336"/>
                </a:cxn>
                <a:cxn ang="0">
                  <a:pos x="64" y="336"/>
                </a:cxn>
                <a:cxn ang="0">
                  <a:pos x="16" y="192"/>
                </a:cxn>
                <a:cxn ang="0">
                  <a:pos x="160" y="0"/>
                </a:cxn>
              </a:cxnLst>
              <a:rect l="0" t="0" r="r" b="b"/>
              <a:pathLst>
                <a:path w="496" h="528">
                  <a:moveTo>
                    <a:pt x="400" y="528"/>
                  </a:moveTo>
                  <a:cubicBezTo>
                    <a:pt x="448" y="472"/>
                    <a:pt x="496" y="416"/>
                    <a:pt x="496" y="384"/>
                  </a:cubicBezTo>
                  <a:cubicBezTo>
                    <a:pt x="496" y="352"/>
                    <a:pt x="472" y="344"/>
                    <a:pt x="400" y="336"/>
                  </a:cubicBezTo>
                  <a:cubicBezTo>
                    <a:pt x="328" y="328"/>
                    <a:pt x="128" y="360"/>
                    <a:pt x="64" y="336"/>
                  </a:cubicBezTo>
                  <a:cubicBezTo>
                    <a:pt x="0" y="312"/>
                    <a:pt x="0" y="248"/>
                    <a:pt x="16" y="192"/>
                  </a:cubicBezTo>
                  <a:cubicBezTo>
                    <a:pt x="32" y="136"/>
                    <a:pt x="96" y="68"/>
                    <a:pt x="160" y="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/>
              <a:tailEnd type="oval" w="med" len="med"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09" name="Group 84"/>
            <p:cNvGrpSpPr>
              <a:grpSpLocks/>
            </p:cNvGrpSpPr>
            <p:nvPr/>
          </p:nvGrpSpPr>
          <p:grpSpPr bwMode="auto">
            <a:xfrm>
              <a:off x="3018" y="3018"/>
              <a:ext cx="768" cy="204"/>
              <a:chOff x="3018" y="3018"/>
              <a:chExt cx="768" cy="204"/>
            </a:xfrm>
          </p:grpSpPr>
          <p:sp>
            <p:nvSpPr>
              <p:cNvPr id="110" name="Rectangle 73"/>
              <p:cNvSpPr>
                <a:spLocks noChangeArrowheads="1"/>
              </p:cNvSpPr>
              <p:nvPr/>
            </p:nvSpPr>
            <p:spPr bwMode="auto">
              <a:xfrm>
                <a:off x="3018" y="3018"/>
                <a:ext cx="768" cy="192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1" name="Text Box 68"/>
              <p:cNvSpPr txBox="1">
                <a:spLocks noChangeAspect="1" noChangeArrowheads="1"/>
              </p:cNvSpPr>
              <p:nvPr/>
            </p:nvSpPr>
            <p:spPr bwMode="auto">
              <a:xfrm>
                <a:off x="3024" y="3042"/>
                <a:ext cx="668" cy="180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kumimoji="0" lang="en-US" b="1" i="1">
                    <a:solidFill>
                      <a:srgbClr val="D107AB"/>
                    </a:solidFill>
                    <a:latin typeface="+mj-lt"/>
                    <a:cs typeface="Times New Roman" pitchFamily="18" charset="0"/>
                  </a:rPr>
                  <a:t>MR</a:t>
                </a:r>
                <a:r>
                  <a:rPr kumimoji="0" lang="en-US" b="1" i="1">
                    <a:latin typeface="+mj-lt"/>
                    <a:cs typeface="Times New Roman" pitchFamily="18" charset="0"/>
                  </a:rPr>
                  <a:t> &gt; </a:t>
                </a:r>
                <a:r>
                  <a:rPr kumimoji="0" lang="en-US" b="1" i="1">
                    <a:solidFill>
                      <a:srgbClr val="2D5AB3"/>
                    </a:solidFill>
                    <a:latin typeface="+mj-lt"/>
                    <a:cs typeface="Times New Roman" pitchFamily="18" charset="0"/>
                  </a:rPr>
                  <a:t>MC</a:t>
                </a:r>
              </a:p>
            </p:txBody>
          </p:sp>
        </p:grpSp>
      </p:grpSp>
      <p:grpSp>
        <p:nvGrpSpPr>
          <p:cNvPr id="112" name="Group 88"/>
          <p:cNvGrpSpPr>
            <a:grpSpLocks/>
          </p:cNvGrpSpPr>
          <p:nvPr/>
        </p:nvGrpSpPr>
        <p:grpSpPr bwMode="auto">
          <a:xfrm>
            <a:off x="7120249" y="4271466"/>
            <a:ext cx="1730375" cy="971550"/>
            <a:chOff x="4524" y="2400"/>
            <a:chExt cx="1090" cy="612"/>
          </a:xfrm>
        </p:grpSpPr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4524" y="2400"/>
              <a:ext cx="832" cy="480"/>
            </a:xfrm>
            <a:custGeom>
              <a:avLst/>
              <a:gdLst/>
              <a:ahLst/>
              <a:cxnLst>
                <a:cxn ang="0">
                  <a:pos x="672" y="480"/>
                </a:cxn>
                <a:cxn ang="0">
                  <a:pos x="816" y="336"/>
                </a:cxn>
                <a:cxn ang="0">
                  <a:pos x="768" y="240"/>
                </a:cxn>
                <a:cxn ang="0">
                  <a:pos x="528" y="192"/>
                </a:cxn>
                <a:cxn ang="0">
                  <a:pos x="240" y="240"/>
                </a:cxn>
                <a:cxn ang="0">
                  <a:pos x="48" y="192"/>
                </a:cxn>
                <a:cxn ang="0">
                  <a:pos x="0" y="0"/>
                </a:cxn>
              </a:cxnLst>
              <a:rect l="0" t="0" r="r" b="b"/>
              <a:pathLst>
                <a:path w="832" h="480">
                  <a:moveTo>
                    <a:pt x="672" y="480"/>
                  </a:moveTo>
                  <a:cubicBezTo>
                    <a:pt x="736" y="428"/>
                    <a:pt x="800" y="376"/>
                    <a:pt x="816" y="336"/>
                  </a:cubicBezTo>
                  <a:cubicBezTo>
                    <a:pt x="832" y="296"/>
                    <a:pt x="816" y="264"/>
                    <a:pt x="768" y="240"/>
                  </a:cubicBezTo>
                  <a:cubicBezTo>
                    <a:pt x="720" y="216"/>
                    <a:pt x="616" y="192"/>
                    <a:pt x="528" y="192"/>
                  </a:cubicBezTo>
                  <a:cubicBezTo>
                    <a:pt x="440" y="192"/>
                    <a:pt x="320" y="240"/>
                    <a:pt x="240" y="240"/>
                  </a:cubicBezTo>
                  <a:cubicBezTo>
                    <a:pt x="160" y="240"/>
                    <a:pt x="88" y="232"/>
                    <a:pt x="48" y="192"/>
                  </a:cubicBezTo>
                  <a:cubicBezTo>
                    <a:pt x="8" y="152"/>
                    <a:pt x="4" y="76"/>
                    <a:pt x="0" y="0"/>
                  </a:cubicBezTo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round/>
              <a:headEnd/>
              <a:tailEnd type="oval" w="med" len="med"/>
            </a:ln>
            <a:effectLst>
              <a:outerShdw blurRad="63500" dist="35921" dir="2700000" algn="ctr" rotWithShape="0">
                <a:srgbClr val="808080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14" name="Group 83"/>
            <p:cNvGrpSpPr>
              <a:grpSpLocks/>
            </p:cNvGrpSpPr>
            <p:nvPr/>
          </p:nvGrpSpPr>
          <p:grpSpPr bwMode="auto">
            <a:xfrm>
              <a:off x="4890" y="2803"/>
              <a:ext cx="724" cy="209"/>
              <a:chOff x="4182" y="3605"/>
              <a:chExt cx="724" cy="209"/>
            </a:xfrm>
          </p:grpSpPr>
          <p:sp>
            <p:nvSpPr>
              <p:cNvPr id="115" name="Rectangle 82"/>
              <p:cNvSpPr>
                <a:spLocks noChangeArrowheads="1"/>
              </p:cNvSpPr>
              <p:nvPr/>
            </p:nvSpPr>
            <p:spPr bwMode="auto">
              <a:xfrm>
                <a:off x="4182" y="3605"/>
                <a:ext cx="724" cy="203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16" name="Text Box 71"/>
              <p:cNvSpPr txBox="1">
                <a:spLocks noChangeAspect="1" noChangeArrowheads="1"/>
              </p:cNvSpPr>
              <p:nvPr/>
            </p:nvSpPr>
            <p:spPr bwMode="auto">
              <a:xfrm>
                <a:off x="4188" y="3634"/>
                <a:ext cx="668" cy="180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kumimoji="0" lang="en-US" b="1" i="1">
                    <a:solidFill>
                      <a:srgbClr val="D107AB"/>
                    </a:solidFill>
                    <a:latin typeface="+mj-lt"/>
                    <a:cs typeface="Times New Roman" pitchFamily="18" charset="0"/>
                  </a:rPr>
                  <a:t>MR</a:t>
                </a:r>
                <a:r>
                  <a:rPr kumimoji="0" lang="en-US" b="1" i="1">
                    <a:latin typeface="+mj-lt"/>
                    <a:cs typeface="Times New Roman" pitchFamily="18" charset="0"/>
                  </a:rPr>
                  <a:t> &lt; </a:t>
                </a:r>
                <a:r>
                  <a:rPr kumimoji="0" lang="en-US" b="1" i="1">
                    <a:solidFill>
                      <a:srgbClr val="2D5AB3"/>
                    </a:solidFill>
                    <a:latin typeface="+mj-lt"/>
                    <a:cs typeface="Times New Roman" pitchFamily="18" charset="0"/>
                  </a:rPr>
                  <a:t>MC</a:t>
                </a:r>
                <a:endParaRPr kumimoji="0" lang="en-US" sz="2000" b="1" i="1">
                  <a:solidFill>
                    <a:srgbClr val="2D5AB3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sp>
        <p:nvSpPr>
          <p:cNvPr id="117" name="Line 91"/>
          <p:cNvSpPr>
            <a:spLocks noChangeShapeType="1"/>
          </p:cNvSpPr>
          <p:nvPr/>
        </p:nvSpPr>
        <p:spPr bwMode="auto">
          <a:xfrm>
            <a:off x="5234301" y="6170942"/>
            <a:ext cx="914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18" name="Line 92"/>
          <p:cNvSpPr>
            <a:spLocks noChangeShapeType="1"/>
          </p:cNvSpPr>
          <p:nvPr/>
        </p:nvSpPr>
        <p:spPr bwMode="auto">
          <a:xfrm>
            <a:off x="6520176" y="6170942"/>
            <a:ext cx="914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119" name="Group 100"/>
          <p:cNvGrpSpPr>
            <a:grpSpLocks/>
          </p:cNvGrpSpPr>
          <p:nvPr/>
        </p:nvGrpSpPr>
        <p:grpSpPr bwMode="auto">
          <a:xfrm>
            <a:off x="5843901" y="1685428"/>
            <a:ext cx="1143000" cy="1549400"/>
            <a:chOff x="3732" y="899"/>
            <a:chExt cx="720" cy="976"/>
          </a:xfrm>
        </p:grpSpPr>
        <p:sp>
          <p:nvSpPr>
            <p:cNvPr id="120" name="Line 31"/>
            <p:cNvSpPr>
              <a:spLocks noChangeAspect="1" noChangeShapeType="1"/>
            </p:cNvSpPr>
            <p:nvPr/>
          </p:nvSpPr>
          <p:spPr bwMode="auto">
            <a:xfrm flipH="1">
              <a:off x="3852" y="1190"/>
              <a:ext cx="240" cy="68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21" name="Group 99"/>
            <p:cNvGrpSpPr>
              <a:grpSpLocks/>
            </p:cNvGrpSpPr>
            <p:nvPr/>
          </p:nvGrpSpPr>
          <p:grpSpPr bwMode="auto">
            <a:xfrm>
              <a:off x="3732" y="899"/>
              <a:ext cx="720" cy="342"/>
              <a:chOff x="3744" y="869"/>
              <a:chExt cx="720" cy="342"/>
            </a:xfrm>
          </p:grpSpPr>
          <p:sp>
            <p:nvSpPr>
              <p:cNvPr id="122" name="Rectangle 96"/>
              <p:cNvSpPr>
                <a:spLocks noChangeArrowheads="1"/>
              </p:cNvSpPr>
              <p:nvPr/>
            </p:nvSpPr>
            <p:spPr bwMode="auto">
              <a:xfrm>
                <a:off x="3817" y="896"/>
                <a:ext cx="578" cy="286"/>
              </a:xfrm>
              <a:prstGeom prst="rect">
                <a:avLst/>
              </a:prstGeom>
              <a:solidFill>
                <a:srgbClr val="FFFF9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3" name="Rectangle 30" descr="Parchment"/>
              <p:cNvSpPr>
                <a:spLocks noChangeAspect="1" noChangeArrowheads="1"/>
              </p:cNvSpPr>
              <p:nvPr/>
            </p:nvSpPr>
            <p:spPr bwMode="auto">
              <a:xfrm>
                <a:off x="3744" y="869"/>
                <a:ext cx="720" cy="3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Economic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 smtClean="0">
                    <a:latin typeface="+mj-lt"/>
                    <a:cs typeface="Times New Roman" pitchFamily="18" charset="0"/>
                  </a:rPr>
                  <a:t>profits</a:t>
                </a:r>
                <a:endParaRPr kumimoji="0" lang="en-US" sz="1600" b="1" i="1" dirty="0">
                  <a:latin typeface="+mj-lt"/>
                  <a:cs typeface="Times New Roman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13104" y="3240550"/>
            <a:ext cx="4088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                                             and </a:t>
            </a:r>
            <a:r>
              <a:rPr lang="en-US" sz="2000" dirty="0">
                <a:latin typeface="+mj-lt"/>
                <a:cs typeface="Times New Roman" pitchFamily="18" charset="0"/>
              </a:rPr>
              <a:t>price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(along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height of the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demand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curve) will be charged. </a:t>
            </a:r>
          </a:p>
        </p:txBody>
      </p:sp>
    </p:spTree>
    <p:extLst>
      <p:ext uri="{BB962C8B-B14F-4D97-AF65-F5344CB8AC3E}">
        <p14:creationId xmlns:p14="http://schemas.microsoft.com/office/powerpoint/2010/main" val="1748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8877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Price and Output Under Monopoly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3538" y="1205796"/>
            <a:ext cx="8536249" cy="383130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0352" y="1907480"/>
            <a:ext cx="381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67193" y="1859855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----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2865" y="1919232"/>
            <a:ext cx="819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62866" y="1221426"/>
            <a:ext cx="1494705" cy="68326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  </a:t>
            </a:r>
            <a:r>
              <a:rPr kumimoji="0" lang="en-US" sz="1600" b="1" i="1" dirty="0">
                <a:latin typeface="+mj-lt"/>
                <a:cs typeface="Times New Roman" pitchFamily="18" charset="0"/>
              </a:rPr>
              <a:t>Total </a:t>
            </a:r>
            <a:r>
              <a:rPr kumimoji="0" lang="en-US" sz="1600" b="1" i="1" dirty="0" smtClean="0">
                <a:latin typeface="+mj-lt"/>
                <a:cs typeface="Times New Roman" pitchFamily="18" charset="0"/>
              </a:rPr>
              <a:t>Revenue</a:t>
            </a:r>
            <a:endParaRPr kumimoji="0" lang="en-US" sz="1600" b="1" i="1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  </a:t>
            </a:r>
            <a:r>
              <a:rPr kumimoji="0" lang="en-US" sz="1600" dirty="0">
                <a:latin typeface="+mj-lt"/>
                <a:cs typeface="Times New Roman" pitchFamily="18" charset="0"/>
              </a:rPr>
              <a:t>(1)</a:t>
            </a:r>
            <a:r>
              <a:rPr kumimoji="0" lang="en-US" sz="1600" i="1" dirty="0">
                <a:latin typeface="+mj-lt"/>
                <a:cs typeface="Times New Roman" pitchFamily="18" charset="0"/>
              </a:rPr>
              <a:t>   </a:t>
            </a:r>
            <a:r>
              <a:rPr kumimoji="0" lang="en-US" sz="1600" dirty="0">
                <a:latin typeface="+mj-lt"/>
                <a:cs typeface="Times New Roman" pitchFamily="18" charset="0"/>
              </a:rPr>
              <a:t>(2)</a:t>
            </a:r>
          </a:p>
          <a:p>
            <a:pPr algn="ctr">
              <a:lnSpc>
                <a:spcPct val="80000"/>
              </a:lnSpc>
            </a:pPr>
            <a:r>
              <a:rPr kumimoji="0" lang="en-US" sz="1600" dirty="0">
                <a:latin typeface="+mj-lt"/>
                <a:cs typeface="Times New Roman" pitchFamily="18" charset="0"/>
              </a:rPr>
              <a:t>= (3)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59218" y="1295213"/>
            <a:ext cx="1130300" cy="609398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Price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400" b="0" i="1" dirty="0">
                <a:latin typeface="+mj-lt"/>
                <a:cs typeface="Times New Roman" pitchFamily="18" charset="0"/>
              </a:rPr>
              <a:t>(per unit)</a:t>
            </a:r>
            <a:endParaRPr kumimoji="0" lang="en-US" sz="1600" b="0" i="1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r>
              <a:rPr kumimoji="0" lang="en-US" sz="1600" dirty="0">
                <a:latin typeface="+mj-lt"/>
                <a:cs typeface="Times New Roman" pitchFamily="18" charset="0"/>
              </a:rPr>
              <a:t>(2)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81832" y="1048452"/>
            <a:ext cx="848309" cy="88024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b="1" i="1" dirty="0">
                <a:latin typeface="+mj-lt"/>
                <a:cs typeface="Times New Roman" pitchFamily="18" charset="0"/>
              </a:rPr>
              <a:t>Output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400" b="0" dirty="0">
                <a:latin typeface="+mj-lt"/>
                <a:cs typeface="Times New Roman" pitchFamily="18" charset="0"/>
              </a:rPr>
              <a:t>(</a:t>
            </a:r>
            <a:r>
              <a:rPr kumimoji="0" lang="en-US" sz="1400" b="0" i="1" dirty="0">
                <a:latin typeface="+mj-lt"/>
                <a:cs typeface="Times New Roman" pitchFamily="18" charset="0"/>
              </a:rPr>
              <a:t>per day)</a:t>
            </a:r>
            <a:r>
              <a:rPr kumimoji="0" lang="en-US" sz="1600" b="0" i="1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i="1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(1)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7286" y="226308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1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602093" y="2226568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$25.00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39835" y="254248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3730" y="280918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3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36905" y="310128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4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33730" y="336798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5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33730" y="365373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6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33730" y="390138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7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33730" y="415538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8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733730" y="4460180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9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25780" y="471418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10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905430" y="1867793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-----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174605" y="1912243"/>
            <a:ext cx="958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$50.00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009329" y="1227332"/>
            <a:ext cx="1119602" cy="68326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Total </a:t>
            </a:r>
            <a:r>
              <a:rPr kumimoji="0" lang="en-US" sz="1600" b="1" i="1" dirty="0" smtClean="0">
                <a:latin typeface="+mj-lt"/>
                <a:cs typeface="Times New Roman" pitchFamily="18" charset="0"/>
              </a:rPr>
              <a:t>Costs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b="0" dirty="0">
                <a:latin typeface="+mj-lt"/>
                <a:cs typeface="Times New Roman" pitchFamily="18" charset="0"/>
              </a:rPr>
              <a:t> </a:t>
            </a:r>
            <a:r>
              <a:rPr kumimoji="0" lang="en-US" sz="1400" b="0" dirty="0">
                <a:latin typeface="+mj-lt"/>
                <a:cs typeface="Times New Roman" pitchFamily="18" charset="0"/>
              </a:rPr>
              <a:t>(</a:t>
            </a:r>
            <a:r>
              <a:rPr kumimoji="0" lang="en-US" sz="1400" b="0" i="1" dirty="0">
                <a:latin typeface="+mj-lt"/>
                <a:cs typeface="Times New Roman" pitchFamily="18" charset="0"/>
              </a:rPr>
              <a:t>per day)</a:t>
            </a:r>
            <a:r>
              <a:rPr kumimoji="0" lang="en-US" sz="1600" dirty="0">
                <a:latin typeface="+mj-lt"/>
                <a:cs typeface="Times New Roman" pitchFamily="18" charset="0"/>
              </a:rPr>
              <a:t> </a:t>
            </a:r>
            <a:br>
              <a:rPr kumimoji="0" lang="en-US" sz="1600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(4)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5463634" y="1026608"/>
            <a:ext cx="798617" cy="88024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 </a:t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b="1" i="1" dirty="0">
                <a:latin typeface="+mj-lt"/>
                <a:cs typeface="Times New Roman" pitchFamily="18" charset="0"/>
              </a:rPr>
              <a:t>Profit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(3) - (4)</a:t>
            </a:r>
            <a:br>
              <a:rPr kumimoji="0" lang="en-US" sz="1600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= (5)   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505722" y="1026608"/>
            <a:ext cx="984564" cy="88024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 </a:t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Marginal</a:t>
            </a:r>
            <a:br>
              <a:rPr kumimoji="0" lang="en-US" sz="1600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</a:br>
            <a:r>
              <a:rPr kumimoji="0" lang="en-US" sz="1600" b="1" i="1" dirty="0">
                <a:solidFill>
                  <a:srgbClr val="2D5AB3"/>
                </a:solidFill>
                <a:latin typeface="+mj-lt"/>
                <a:cs typeface="Times New Roman" pitchFamily="18" charset="0"/>
              </a:rPr>
              <a:t>cost</a:t>
            </a:r>
            <a:r>
              <a:rPr kumimoji="0" lang="en-US" sz="1600" dirty="0">
                <a:latin typeface="+mj-lt"/>
                <a:cs typeface="Times New Roman" pitchFamily="18" charset="0"/>
              </a:rPr>
              <a:t/>
            </a:r>
            <a:br>
              <a:rPr kumimoji="0" lang="en-US" sz="1600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(6)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7750322" y="1017464"/>
            <a:ext cx="984564" cy="88024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 </a:t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b="1" i="1" dirty="0">
                <a:solidFill>
                  <a:srgbClr val="D107AB"/>
                </a:solidFill>
                <a:latin typeface="+mj-lt"/>
                <a:cs typeface="Times New Roman" pitchFamily="18" charset="0"/>
              </a:rPr>
              <a:t>Marginal</a:t>
            </a:r>
            <a:br>
              <a:rPr kumimoji="0" lang="en-US" sz="1600" b="1" i="1" dirty="0">
                <a:solidFill>
                  <a:srgbClr val="D107AB"/>
                </a:solidFill>
                <a:latin typeface="+mj-lt"/>
                <a:cs typeface="Times New Roman" pitchFamily="18" charset="0"/>
              </a:rPr>
            </a:br>
            <a:r>
              <a:rPr kumimoji="0" lang="en-US" sz="1600" b="1" i="1" dirty="0">
                <a:solidFill>
                  <a:srgbClr val="D107AB"/>
                </a:solidFill>
                <a:latin typeface="+mj-lt"/>
                <a:cs typeface="Times New Roman" pitchFamily="18" charset="0"/>
              </a:rPr>
              <a:t>revenue</a:t>
            </a:r>
            <a:r>
              <a:rPr kumimoji="0" lang="en-US" sz="1600" dirty="0">
                <a:latin typeface="+mj-lt"/>
                <a:cs typeface="Times New Roman" pitchFamily="18" charset="0"/>
              </a:rPr>
              <a:t/>
            </a:r>
            <a:br>
              <a:rPr kumimoji="0" lang="en-US" sz="1600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(7)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602093" y="2536130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$24.00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602093" y="2809180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$23.00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595743" y="3072705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$22.00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602093" y="3345755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$21.00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1602093" y="3618805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$19.75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602093" y="3863280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$18.50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602093" y="4139505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$17.25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1598918" y="4412555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$16.00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1602093" y="4685605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$14.75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2813355" y="2218630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$25.00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813355" y="252819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$48.00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2813355" y="280124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$69.00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2813355" y="3064768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$88.00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2708580" y="3337818"/>
            <a:ext cx="105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$105.00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2708580" y="3610868"/>
            <a:ext cx="1076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$118.50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2705405" y="3855343"/>
            <a:ext cx="1181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$129.50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2708580" y="4131568"/>
            <a:ext cx="1181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$138.00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2708580" y="4404618"/>
            <a:ext cx="109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$144.00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2708580" y="4677668"/>
            <a:ext cx="1085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$147.50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4171430" y="221069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$60.00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4171430" y="2520255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$69.00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4171430" y="2793305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$77.00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4174605" y="3056830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$84.00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4183749" y="3329880"/>
            <a:ext cx="1057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$90.50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4189718" y="3602930"/>
            <a:ext cx="1076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$96.75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4084943" y="3847405"/>
            <a:ext cx="1181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$102.75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4078593" y="4123630"/>
            <a:ext cx="1181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$108.50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4078593" y="4396680"/>
            <a:ext cx="109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$114.75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4078593" y="4669730"/>
            <a:ext cx="1085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$121.25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5437112" y="2234505"/>
            <a:ext cx="1120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-$35.00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5430762" y="2544068"/>
            <a:ext cx="1050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-$21.00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5535918" y="2817118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-$8.00</a:t>
            </a: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5618468" y="308064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$4.00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5494643" y="335369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$14.50</a:t>
            </a:r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5494643" y="362674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$21.75</a:t>
            </a: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5494643" y="3871218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$26.75</a:t>
            </a:r>
          </a:p>
        </p:txBody>
      </p: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5494643" y="414744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$29.50</a:t>
            </a:r>
          </a:p>
        </p:txBody>
      </p: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5491468" y="442049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$29.25</a:t>
            </a:r>
          </a:p>
        </p:txBody>
      </p:sp>
      <p:sp>
        <p:nvSpPr>
          <p:cNvPr id="68" name="Text Box 64"/>
          <p:cNvSpPr txBox="1">
            <a:spLocks noChangeArrowheads="1"/>
          </p:cNvSpPr>
          <p:nvPr/>
        </p:nvSpPr>
        <p:spPr bwMode="auto">
          <a:xfrm>
            <a:off x="5494643" y="4693543"/>
            <a:ext cx="923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$26.25</a:t>
            </a: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433937" y="1913830"/>
            <a:ext cx="1104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-$50.00</a:t>
            </a:r>
          </a:p>
        </p:txBody>
      </p:sp>
      <p:sp>
        <p:nvSpPr>
          <p:cNvPr id="70" name="Text Box 76"/>
          <p:cNvSpPr txBox="1">
            <a:spLocks noChangeArrowheads="1"/>
          </p:cNvSpPr>
          <p:nvPr/>
        </p:nvSpPr>
        <p:spPr bwMode="auto">
          <a:xfrm>
            <a:off x="6848780" y="1885255"/>
            <a:ext cx="60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----</a:t>
            </a:r>
          </a:p>
        </p:txBody>
      </p:sp>
      <p:grpSp>
        <p:nvGrpSpPr>
          <p:cNvPr id="71" name="Group 114"/>
          <p:cNvGrpSpPr>
            <a:grpSpLocks/>
          </p:cNvGrpSpPr>
          <p:nvPr/>
        </p:nvGrpSpPr>
        <p:grpSpPr bwMode="auto">
          <a:xfrm>
            <a:off x="6648755" y="2234505"/>
            <a:ext cx="2012950" cy="338138"/>
            <a:chOff x="4080" y="2284"/>
            <a:chExt cx="1268" cy="213"/>
          </a:xfrm>
        </p:grpSpPr>
        <p:sp>
          <p:nvSpPr>
            <p:cNvPr id="72" name="Text Box 66"/>
            <p:cNvSpPr txBox="1">
              <a:spLocks noChangeArrowheads="1"/>
            </p:cNvSpPr>
            <p:nvPr/>
          </p:nvSpPr>
          <p:spPr bwMode="auto">
            <a:xfrm>
              <a:off x="4080" y="2284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$10.00</a:t>
              </a:r>
            </a:p>
          </p:txBody>
        </p:sp>
        <p:sp>
          <p:nvSpPr>
            <p:cNvPr id="73" name="Text Box 77"/>
            <p:cNvSpPr txBox="1">
              <a:spLocks noChangeArrowheads="1"/>
            </p:cNvSpPr>
            <p:nvPr/>
          </p:nvSpPr>
          <p:spPr bwMode="auto">
            <a:xfrm>
              <a:off x="4766" y="2284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$25.00</a:t>
              </a:r>
            </a:p>
          </p:txBody>
        </p:sp>
      </p:grpSp>
      <p:grpSp>
        <p:nvGrpSpPr>
          <p:cNvPr id="74" name="Group 115"/>
          <p:cNvGrpSpPr>
            <a:grpSpLocks/>
          </p:cNvGrpSpPr>
          <p:nvPr/>
        </p:nvGrpSpPr>
        <p:grpSpPr bwMode="auto">
          <a:xfrm>
            <a:off x="6775755" y="2544068"/>
            <a:ext cx="1885950" cy="338137"/>
            <a:chOff x="4160" y="2479"/>
            <a:chExt cx="1188" cy="213"/>
          </a:xfrm>
        </p:grpSpPr>
        <p:sp>
          <p:nvSpPr>
            <p:cNvPr id="75" name="Text Box 67"/>
            <p:cNvSpPr txBox="1">
              <a:spLocks noChangeArrowheads="1"/>
            </p:cNvSpPr>
            <p:nvPr/>
          </p:nvSpPr>
          <p:spPr bwMode="auto">
            <a:xfrm>
              <a:off x="4160" y="2479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$9.00</a:t>
              </a:r>
            </a:p>
          </p:txBody>
        </p:sp>
        <p:sp>
          <p:nvSpPr>
            <p:cNvPr id="76" name="Text Box 78"/>
            <p:cNvSpPr txBox="1">
              <a:spLocks noChangeArrowheads="1"/>
            </p:cNvSpPr>
            <p:nvPr/>
          </p:nvSpPr>
          <p:spPr bwMode="auto">
            <a:xfrm>
              <a:off x="4766" y="2479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$23.00</a:t>
              </a:r>
            </a:p>
          </p:txBody>
        </p:sp>
      </p:grpSp>
      <p:grpSp>
        <p:nvGrpSpPr>
          <p:cNvPr id="77" name="Group 116"/>
          <p:cNvGrpSpPr>
            <a:grpSpLocks/>
          </p:cNvGrpSpPr>
          <p:nvPr/>
        </p:nvGrpSpPr>
        <p:grpSpPr bwMode="auto">
          <a:xfrm>
            <a:off x="6778930" y="2817118"/>
            <a:ext cx="1885950" cy="338137"/>
            <a:chOff x="4162" y="2651"/>
            <a:chExt cx="1188" cy="213"/>
          </a:xfrm>
        </p:grpSpPr>
        <p:sp>
          <p:nvSpPr>
            <p:cNvPr id="78" name="Text Box 68"/>
            <p:cNvSpPr txBox="1">
              <a:spLocks noChangeArrowheads="1"/>
            </p:cNvSpPr>
            <p:nvPr/>
          </p:nvSpPr>
          <p:spPr bwMode="auto">
            <a:xfrm>
              <a:off x="4162" y="2651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$8.00</a:t>
              </a:r>
            </a:p>
          </p:txBody>
        </p:sp>
        <p:sp>
          <p:nvSpPr>
            <p:cNvPr id="79" name="Text Box 79"/>
            <p:cNvSpPr txBox="1">
              <a:spLocks noChangeArrowheads="1"/>
            </p:cNvSpPr>
            <p:nvPr/>
          </p:nvSpPr>
          <p:spPr bwMode="auto">
            <a:xfrm>
              <a:off x="4768" y="2651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$21.00</a:t>
              </a:r>
            </a:p>
          </p:txBody>
        </p:sp>
      </p:grpSp>
      <p:grpSp>
        <p:nvGrpSpPr>
          <p:cNvPr id="80" name="Group 117"/>
          <p:cNvGrpSpPr>
            <a:grpSpLocks/>
          </p:cNvGrpSpPr>
          <p:nvPr/>
        </p:nvGrpSpPr>
        <p:grpSpPr bwMode="auto">
          <a:xfrm>
            <a:off x="6788455" y="3080642"/>
            <a:ext cx="1876425" cy="338137"/>
            <a:chOff x="4168" y="2817"/>
            <a:chExt cx="1182" cy="213"/>
          </a:xfrm>
        </p:grpSpPr>
        <p:sp>
          <p:nvSpPr>
            <p:cNvPr id="81" name="Text Box 69"/>
            <p:cNvSpPr txBox="1">
              <a:spLocks noChangeArrowheads="1"/>
            </p:cNvSpPr>
            <p:nvPr/>
          </p:nvSpPr>
          <p:spPr bwMode="auto">
            <a:xfrm>
              <a:off x="4168" y="2817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$7.00</a:t>
              </a:r>
            </a:p>
          </p:txBody>
        </p:sp>
        <p:sp>
          <p:nvSpPr>
            <p:cNvPr id="82" name="Text Box 80"/>
            <p:cNvSpPr txBox="1">
              <a:spLocks noChangeArrowheads="1"/>
            </p:cNvSpPr>
            <p:nvPr/>
          </p:nvSpPr>
          <p:spPr bwMode="auto">
            <a:xfrm>
              <a:off x="4768" y="2817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$19.00</a:t>
              </a:r>
            </a:p>
          </p:txBody>
        </p:sp>
      </p:grpSp>
      <p:grpSp>
        <p:nvGrpSpPr>
          <p:cNvPr id="83" name="Group 118"/>
          <p:cNvGrpSpPr>
            <a:grpSpLocks/>
          </p:cNvGrpSpPr>
          <p:nvPr/>
        </p:nvGrpSpPr>
        <p:grpSpPr bwMode="auto">
          <a:xfrm>
            <a:off x="6763055" y="3353692"/>
            <a:ext cx="1895475" cy="338137"/>
            <a:chOff x="4152" y="2989"/>
            <a:chExt cx="1194" cy="213"/>
          </a:xfrm>
        </p:grpSpPr>
        <p:sp>
          <p:nvSpPr>
            <p:cNvPr id="84" name="Text Box 70"/>
            <p:cNvSpPr txBox="1">
              <a:spLocks noChangeArrowheads="1"/>
            </p:cNvSpPr>
            <p:nvPr/>
          </p:nvSpPr>
          <p:spPr bwMode="auto">
            <a:xfrm>
              <a:off x="4152" y="2989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$6.50</a:t>
              </a:r>
            </a:p>
          </p:txBody>
        </p:sp>
        <p:sp>
          <p:nvSpPr>
            <p:cNvPr id="85" name="Text Box 81"/>
            <p:cNvSpPr txBox="1">
              <a:spLocks noChangeArrowheads="1"/>
            </p:cNvSpPr>
            <p:nvPr/>
          </p:nvSpPr>
          <p:spPr bwMode="auto">
            <a:xfrm>
              <a:off x="4764" y="2989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$17.00</a:t>
              </a:r>
            </a:p>
          </p:txBody>
        </p:sp>
      </p:grpSp>
      <p:grpSp>
        <p:nvGrpSpPr>
          <p:cNvPr id="86" name="Group 119"/>
          <p:cNvGrpSpPr>
            <a:grpSpLocks/>
          </p:cNvGrpSpPr>
          <p:nvPr/>
        </p:nvGrpSpPr>
        <p:grpSpPr bwMode="auto">
          <a:xfrm>
            <a:off x="6772580" y="3626742"/>
            <a:ext cx="1885950" cy="338137"/>
            <a:chOff x="4158" y="3161"/>
            <a:chExt cx="1188" cy="213"/>
          </a:xfrm>
        </p:grpSpPr>
        <p:sp>
          <p:nvSpPr>
            <p:cNvPr id="87" name="Text Box 71"/>
            <p:cNvSpPr txBox="1">
              <a:spLocks noChangeArrowheads="1"/>
            </p:cNvSpPr>
            <p:nvPr/>
          </p:nvSpPr>
          <p:spPr bwMode="auto">
            <a:xfrm>
              <a:off x="4158" y="3161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$6.25</a:t>
              </a:r>
            </a:p>
          </p:txBody>
        </p:sp>
        <p:sp>
          <p:nvSpPr>
            <p:cNvPr id="88" name="Text Box 82"/>
            <p:cNvSpPr txBox="1">
              <a:spLocks noChangeArrowheads="1"/>
            </p:cNvSpPr>
            <p:nvPr/>
          </p:nvSpPr>
          <p:spPr bwMode="auto">
            <a:xfrm>
              <a:off x="4764" y="3161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$13.50</a:t>
              </a:r>
            </a:p>
          </p:txBody>
        </p:sp>
      </p:grpSp>
      <p:grpSp>
        <p:nvGrpSpPr>
          <p:cNvPr id="89" name="Group 120"/>
          <p:cNvGrpSpPr>
            <a:grpSpLocks/>
          </p:cNvGrpSpPr>
          <p:nvPr/>
        </p:nvGrpSpPr>
        <p:grpSpPr bwMode="auto">
          <a:xfrm>
            <a:off x="6771818" y="3871217"/>
            <a:ext cx="1905000" cy="338137"/>
            <a:chOff x="4146" y="3315"/>
            <a:chExt cx="1200" cy="213"/>
          </a:xfrm>
        </p:grpSpPr>
        <p:sp>
          <p:nvSpPr>
            <p:cNvPr id="90" name="Text Box 72"/>
            <p:cNvSpPr txBox="1">
              <a:spLocks noChangeArrowheads="1"/>
            </p:cNvSpPr>
            <p:nvPr/>
          </p:nvSpPr>
          <p:spPr bwMode="auto">
            <a:xfrm>
              <a:off x="4146" y="3315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$6.00</a:t>
              </a:r>
            </a:p>
          </p:txBody>
        </p:sp>
        <p:sp>
          <p:nvSpPr>
            <p:cNvPr id="91" name="Text Box 83"/>
            <p:cNvSpPr txBox="1">
              <a:spLocks noChangeArrowheads="1"/>
            </p:cNvSpPr>
            <p:nvPr/>
          </p:nvSpPr>
          <p:spPr bwMode="auto">
            <a:xfrm>
              <a:off x="4764" y="3315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$11.00</a:t>
              </a:r>
            </a:p>
          </p:txBody>
        </p:sp>
      </p:grpSp>
      <p:grpSp>
        <p:nvGrpSpPr>
          <p:cNvPr id="92" name="Group 121"/>
          <p:cNvGrpSpPr>
            <a:grpSpLocks/>
          </p:cNvGrpSpPr>
          <p:nvPr/>
        </p:nvGrpSpPr>
        <p:grpSpPr bwMode="auto">
          <a:xfrm>
            <a:off x="6772580" y="4147442"/>
            <a:ext cx="2009775" cy="338137"/>
            <a:chOff x="4158" y="3489"/>
            <a:chExt cx="1266" cy="213"/>
          </a:xfrm>
        </p:grpSpPr>
        <p:sp>
          <p:nvSpPr>
            <p:cNvPr id="93" name="Text Box 73"/>
            <p:cNvSpPr txBox="1">
              <a:spLocks noChangeArrowheads="1"/>
            </p:cNvSpPr>
            <p:nvPr/>
          </p:nvSpPr>
          <p:spPr bwMode="auto">
            <a:xfrm>
              <a:off x="4158" y="3489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$5.75</a:t>
              </a:r>
            </a:p>
          </p:txBody>
        </p:sp>
        <p:sp>
          <p:nvSpPr>
            <p:cNvPr id="94" name="Text Box 84"/>
            <p:cNvSpPr txBox="1">
              <a:spLocks noChangeArrowheads="1"/>
            </p:cNvSpPr>
            <p:nvPr/>
          </p:nvSpPr>
          <p:spPr bwMode="auto">
            <a:xfrm>
              <a:off x="4842" y="3489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$8.50</a:t>
              </a:r>
            </a:p>
          </p:txBody>
        </p:sp>
      </p:grpSp>
      <p:grpSp>
        <p:nvGrpSpPr>
          <p:cNvPr id="95" name="Group 123"/>
          <p:cNvGrpSpPr>
            <a:grpSpLocks/>
          </p:cNvGrpSpPr>
          <p:nvPr/>
        </p:nvGrpSpPr>
        <p:grpSpPr bwMode="auto">
          <a:xfrm>
            <a:off x="6778930" y="4420492"/>
            <a:ext cx="2000250" cy="338137"/>
            <a:chOff x="4162" y="3661"/>
            <a:chExt cx="1260" cy="213"/>
          </a:xfrm>
        </p:grpSpPr>
        <p:sp>
          <p:nvSpPr>
            <p:cNvPr id="96" name="Text Box 74"/>
            <p:cNvSpPr txBox="1">
              <a:spLocks noChangeArrowheads="1"/>
            </p:cNvSpPr>
            <p:nvPr/>
          </p:nvSpPr>
          <p:spPr bwMode="auto">
            <a:xfrm>
              <a:off x="4162" y="3661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$6.25</a:t>
              </a:r>
            </a:p>
          </p:txBody>
        </p:sp>
        <p:sp>
          <p:nvSpPr>
            <p:cNvPr id="97" name="Text Box 85"/>
            <p:cNvSpPr txBox="1">
              <a:spLocks noChangeArrowheads="1"/>
            </p:cNvSpPr>
            <p:nvPr/>
          </p:nvSpPr>
          <p:spPr bwMode="auto">
            <a:xfrm>
              <a:off x="4840" y="3661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$6.00</a:t>
              </a:r>
            </a:p>
          </p:txBody>
        </p:sp>
      </p:grpSp>
      <p:grpSp>
        <p:nvGrpSpPr>
          <p:cNvPr id="98" name="Group 124"/>
          <p:cNvGrpSpPr>
            <a:grpSpLocks/>
          </p:cNvGrpSpPr>
          <p:nvPr/>
        </p:nvGrpSpPr>
        <p:grpSpPr bwMode="auto">
          <a:xfrm>
            <a:off x="6772580" y="4693542"/>
            <a:ext cx="2009775" cy="338137"/>
            <a:chOff x="4158" y="3833"/>
            <a:chExt cx="1266" cy="213"/>
          </a:xfrm>
        </p:grpSpPr>
        <p:sp>
          <p:nvSpPr>
            <p:cNvPr id="99" name="Text Box 75"/>
            <p:cNvSpPr txBox="1">
              <a:spLocks noChangeArrowheads="1"/>
            </p:cNvSpPr>
            <p:nvPr/>
          </p:nvSpPr>
          <p:spPr bwMode="auto">
            <a:xfrm>
              <a:off x="4158" y="3833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$6.50</a:t>
              </a:r>
            </a:p>
          </p:txBody>
        </p:sp>
        <p:sp>
          <p:nvSpPr>
            <p:cNvPr id="100" name="Text Box 86"/>
            <p:cNvSpPr txBox="1">
              <a:spLocks noChangeArrowheads="1"/>
            </p:cNvSpPr>
            <p:nvPr/>
          </p:nvSpPr>
          <p:spPr bwMode="auto">
            <a:xfrm>
              <a:off x="4842" y="3833"/>
              <a:ext cx="58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$3.50</a:t>
              </a:r>
            </a:p>
          </p:txBody>
        </p:sp>
      </p:grpSp>
      <p:sp>
        <p:nvSpPr>
          <p:cNvPr id="101" name="Text Box 87"/>
          <p:cNvSpPr txBox="1">
            <a:spLocks noChangeArrowheads="1"/>
          </p:cNvSpPr>
          <p:nvPr/>
        </p:nvSpPr>
        <p:spPr bwMode="auto">
          <a:xfrm>
            <a:off x="7966380" y="1885255"/>
            <a:ext cx="603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----</a:t>
            </a:r>
          </a:p>
        </p:txBody>
      </p:sp>
      <p:sp>
        <p:nvSpPr>
          <p:cNvPr id="102" name="AutoShape 88"/>
          <p:cNvSpPr>
            <a:spLocks noChangeAspect="1" noChangeArrowheads="1"/>
          </p:cNvSpPr>
          <p:nvPr/>
        </p:nvSpPr>
        <p:spPr bwMode="auto">
          <a:xfrm>
            <a:off x="359080" y="2142430"/>
            <a:ext cx="447675" cy="268288"/>
          </a:xfrm>
          <a:prstGeom prst="curvedRightArrow">
            <a:avLst>
              <a:gd name="adj1" fmla="val 21679"/>
              <a:gd name="adj2" fmla="val 39972"/>
              <a:gd name="adj3" fmla="val 4338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3" name="AutoShape 89"/>
          <p:cNvSpPr>
            <a:spLocks noChangeAspect="1" noChangeArrowheads="1"/>
          </p:cNvSpPr>
          <p:nvPr/>
        </p:nvSpPr>
        <p:spPr bwMode="auto">
          <a:xfrm>
            <a:off x="352730" y="2436118"/>
            <a:ext cx="447675" cy="268287"/>
          </a:xfrm>
          <a:prstGeom prst="curvedRightArrow">
            <a:avLst>
              <a:gd name="adj1" fmla="val 18067"/>
              <a:gd name="adj2" fmla="val 39972"/>
              <a:gd name="adj3" fmla="val 4338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4" name="AutoShape 90"/>
          <p:cNvSpPr>
            <a:spLocks noChangeAspect="1" noChangeArrowheads="1"/>
          </p:cNvSpPr>
          <p:nvPr/>
        </p:nvSpPr>
        <p:spPr bwMode="auto">
          <a:xfrm>
            <a:off x="362255" y="2737743"/>
            <a:ext cx="447675" cy="268287"/>
          </a:xfrm>
          <a:prstGeom prst="curvedRightArrow">
            <a:avLst>
              <a:gd name="adj1" fmla="val 18067"/>
              <a:gd name="adj2" fmla="val 39972"/>
              <a:gd name="adj3" fmla="val 4338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5" name="AutoShape 91"/>
          <p:cNvSpPr>
            <a:spLocks noChangeAspect="1" noChangeArrowheads="1"/>
          </p:cNvSpPr>
          <p:nvPr/>
        </p:nvSpPr>
        <p:spPr bwMode="auto">
          <a:xfrm>
            <a:off x="359080" y="3010793"/>
            <a:ext cx="447675" cy="268287"/>
          </a:xfrm>
          <a:prstGeom prst="curvedRightArrow">
            <a:avLst>
              <a:gd name="adj1" fmla="val 18067"/>
              <a:gd name="adj2" fmla="val 39972"/>
              <a:gd name="adj3" fmla="val 4338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6" name="AutoShape 92"/>
          <p:cNvSpPr>
            <a:spLocks noChangeAspect="1" noChangeArrowheads="1"/>
          </p:cNvSpPr>
          <p:nvPr/>
        </p:nvSpPr>
        <p:spPr bwMode="auto">
          <a:xfrm>
            <a:off x="359080" y="3299718"/>
            <a:ext cx="447675" cy="268287"/>
          </a:xfrm>
          <a:prstGeom prst="curvedRightArrow">
            <a:avLst>
              <a:gd name="adj1" fmla="val 21678"/>
              <a:gd name="adj2" fmla="val 39972"/>
              <a:gd name="adj3" fmla="val 4338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7" name="AutoShape 93"/>
          <p:cNvSpPr>
            <a:spLocks noChangeAspect="1" noChangeArrowheads="1"/>
          </p:cNvSpPr>
          <p:nvPr/>
        </p:nvSpPr>
        <p:spPr bwMode="auto">
          <a:xfrm>
            <a:off x="362255" y="3590230"/>
            <a:ext cx="447675" cy="268288"/>
          </a:xfrm>
          <a:prstGeom prst="curvedRightArrow">
            <a:avLst>
              <a:gd name="adj1" fmla="val 18066"/>
              <a:gd name="adj2" fmla="val 39972"/>
              <a:gd name="adj3" fmla="val 4338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8" name="AutoShape 94"/>
          <p:cNvSpPr>
            <a:spLocks noChangeAspect="1" noChangeArrowheads="1"/>
          </p:cNvSpPr>
          <p:nvPr/>
        </p:nvSpPr>
        <p:spPr bwMode="auto">
          <a:xfrm>
            <a:off x="359080" y="3866455"/>
            <a:ext cx="447675" cy="268288"/>
          </a:xfrm>
          <a:prstGeom prst="curvedRightArrow">
            <a:avLst>
              <a:gd name="adj1" fmla="val 18066"/>
              <a:gd name="adj2" fmla="val 39972"/>
              <a:gd name="adj3" fmla="val 4338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9" name="AutoShape 95"/>
          <p:cNvSpPr>
            <a:spLocks noChangeAspect="1" noChangeArrowheads="1"/>
          </p:cNvSpPr>
          <p:nvPr/>
        </p:nvSpPr>
        <p:spPr bwMode="auto">
          <a:xfrm>
            <a:off x="371780" y="4144268"/>
            <a:ext cx="447675" cy="268287"/>
          </a:xfrm>
          <a:prstGeom prst="curvedRightArrow">
            <a:avLst>
              <a:gd name="adj1" fmla="val 21679"/>
              <a:gd name="adj2" fmla="val 39972"/>
              <a:gd name="adj3" fmla="val 4338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0" name="Text Box 96"/>
          <p:cNvSpPr txBox="1">
            <a:spLocks noChangeArrowheads="1"/>
          </p:cNvSpPr>
          <p:nvPr/>
        </p:nvSpPr>
        <p:spPr bwMode="auto">
          <a:xfrm>
            <a:off x="7386943" y="2136080"/>
            <a:ext cx="364202" cy="52322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800" b="1" dirty="0"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111" name="Text Box 97"/>
          <p:cNvSpPr txBox="1">
            <a:spLocks noChangeArrowheads="1"/>
          </p:cNvSpPr>
          <p:nvPr/>
        </p:nvSpPr>
        <p:spPr bwMode="auto">
          <a:xfrm>
            <a:off x="7386943" y="2440880"/>
            <a:ext cx="364202" cy="52322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800" b="1"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112" name="Text Box 98"/>
          <p:cNvSpPr txBox="1">
            <a:spLocks noChangeArrowheads="1"/>
          </p:cNvSpPr>
          <p:nvPr/>
        </p:nvSpPr>
        <p:spPr bwMode="auto">
          <a:xfrm>
            <a:off x="7386943" y="2725043"/>
            <a:ext cx="364202" cy="52322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800" b="1"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113" name="Text Box 99"/>
          <p:cNvSpPr txBox="1">
            <a:spLocks noChangeArrowheads="1"/>
          </p:cNvSpPr>
          <p:nvPr/>
        </p:nvSpPr>
        <p:spPr bwMode="auto">
          <a:xfrm>
            <a:off x="7386943" y="2985393"/>
            <a:ext cx="364202" cy="52322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800" b="1"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114" name="Text Box 100"/>
          <p:cNvSpPr txBox="1">
            <a:spLocks noChangeArrowheads="1"/>
          </p:cNvSpPr>
          <p:nvPr/>
        </p:nvSpPr>
        <p:spPr bwMode="auto">
          <a:xfrm>
            <a:off x="7386943" y="3256855"/>
            <a:ext cx="364202" cy="52322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800" b="1"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115" name="Text Box 101"/>
          <p:cNvSpPr txBox="1">
            <a:spLocks noChangeArrowheads="1"/>
          </p:cNvSpPr>
          <p:nvPr/>
        </p:nvSpPr>
        <p:spPr bwMode="auto">
          <a:xfrm>
            <a:off x="7386943" y="3539430"/>
            <a:ext cx="364202" cy="52322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800" b="1"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116" name="Text Box 102"/>
          <p:cNvSpPr txBox="1">
            <a:spLocks noChangeArrowheads="1"/>
          </p:cNvSpPr>
          <p:nvPr/>
        </p:nvSpPr>
        <p:spPr bwMode="auto">
          <a:xfrm>
            <a:off x="7388530" y="3790255"/>
            <a:ext cx="364202" cy="52322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800" b="1"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117" name="Text Box 103"/>
          <p:cNvSpPr txBox="1">
            <a:spLocks noChangeArrowheads="1"/>
          </p:cNvSpPr>
          <p:nvPr/>
        </p:nvSpPr>
        <p:spPr bwMode="auto">
          <a:xfrm>
            <a:off x="7388530" y="4039493"/>
            <a:ext cx="364202" cy="52322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800" b="1">
                <a:latin typeface="+mj-lt"/>
                <a:cs typeface="Times New Roman" pitchFamily="18" charset="0"/>
              </a:rPr>
              <a:t>&lt;</a:t>
            </a:r>
          </a:p>
        </p:txBody>
      </p:sp>
      <p:sp>
        <p:nvSpPr>
          <p:cNvPr id="125" name="Text Box 132"/>
          <p:cNvSpPr txBox="1">
            <a:spLocks noChangeArrowheads="1"/>
          </p:cNvSpPr>
          <p:nvPr/>
        </p:nvSpPr>
        <p:spPr bwMode="auto">
          <a:xfrm>
            <a:off x="3020492" y="1361444"/>
            <a:ext cx="2760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latin typeface="+mj-lt"/>
                <a:cs typeface="Times New Roman" pitchFamily="18" charset="0"/>
              </a:rPr>
              <a:t>x</a:t>
            </a:r>
            <a:endParaRPr lang="en-US" sz="1400" i="1" dirty="0">
              <a:latin typeface="+mj-lt"/>
              <a:cs typeface="Times New Roman" pitchFamily="18" charset="0"/>
            </a:endParaRPr>
          </a:p>
        </p:txBody>
      </p:sp>
      <p:sp>
        <p:nvSpPr>
          <p:cNvPr id="127" name="Text Box 10"/>
          <p:cNvSpPr txBox="1">
            <a:spLocks noChangeArrowheads="1"/>
          </p:cNvSpPr>
          <p:nvPr/>
        </p:nvSpPr>
        <p:spPr bwMode="auto">
          <a:xfrm>
            <a:off x="273538" y="5130096"/>
            <a:ext cx="8750886" cy="13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 monopolist will reduce price and expand output as long as </a:t>
            </a:r>
            <a:r>
              <a:rPr lang="en-US" sz="2200" b="1" i="1" dirty="0">
                <a:latin typeface="+mj-lt"/>
                <a:cs typeface="Times New Roman" pitchFamily="18" charset="0"/>
              </a:rPr>
              <a:t>MR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b="1" dirty="0">
                <a:latin typeface="+mj-lt"/>
                <a:cs typeface="Times New Roman" pitchFamily="18" charset="0"/>
              </a:rPr>
              <a:t>&gt;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b="1" i="1" dirty="0">
                <a:latin typeface="+mj-lt"/>
                <a:cs typeface="Times New Roman" pitchFamily="18" charset="0"/>
              </a:rPr>
              <a:t>MC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As the monopolist reduces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>
                <a:latin typeface="+mj-lt"/>
                <a:cs typeface="Times New Roman" pitchFamily="18" charset="0"/>
              </a:rPr>
              <a:t>and expands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dirty="0">
                <a:latin typeface="+mj-lt"/>
                <a:cs typeface="Times New Roman" pitchFamily="18" charset="0"/>
              </a:rPr>
              <a:t>profits increase as long as </a:t>
            </a:r>
            <a:r>
              <a:rPr lang="en-US" sz="2200" b="1" i="1" dirty="0">
                <a:latin typeface="+mj-lt"/>
                <a:cs typeface="Times New Roman" pitchFamily="18" charset="0"/>
              </a:rPr>
              <a:t>MR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&gt;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MC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Here an output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level of </a:t>
            </a:r>
            <a:r>
              <a:rPr lang="en-US" sz="2200" dirty="0">
                <a:latin typeface="+mj-lt"/>
                <a:cs typeface="Times New Roman" pitchFamily="18" charset="0"/>
              </a:rPr>
              <a:t>8 a day will maximize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profits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</p:txBody>
      </p:sp>
      <p:grpSp>
        <p:nvGrpSpPr>
          <p:cNvPr id="118" name="Group 113"/>
          <p:cNvGrpSpPr>
            <a:grpSpLocks/>
          </p:cNvGrpSpPr>
          <p:nvPr/>
        </p:nvGrpSpPr>
        <p:grpSpPr bwMode="auto">
          <a:xfrm>
            <a:off x="3684893" y="4153088"/>
            <a:ext cx="2716213" cy="976334"/>
            <a:chOff x="2241" y="3504"/>
            <a:chExt cx="1711" cy="615"/>
          </a:xfrm>
        </p:grpSpPr>
        <p:sp>
          <p:nvSpPr>
            <p:cNvPr id="119" name="Line 104"/>
            <p:cNvSpPr>
              <a:spLocks noChangeShapeType="1"/>
            </p:cNvSpPr>
            <p:nvPr/>
          </p:nvSpPr>
          <p:spPr bwMode="auto">
            <a:xfrm flipV="1">
              <a:off x="2865" y="3600"/>
              <a:ext cx="453" cy="3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20" name="Group 105"/>
            <p:cNvGrpSpPr>
              <a:grpSpLocks/>
            </p:cNvGrpSpPr>
            <p:nvPr/>
          </p:nvGrpSpPr>
          <p:grpSpPr bwMode="auto">
            <a:xfrm>
              <a:off x="2241" y="3785"/>
              <a:ext cx="689" cy="334"/>
              <a:chOff x="900" y="3323"/>
              <a:chExt cx="788" cy="384"/>
            </a:xfrm>
          </p:grpSpPr>
          <p:sp>
            <p:nvSpPr>
              <p:cNvPr id="122" name="Rectangle 106"/>
              <p:cNvSpPr>
                <a:spLocks noChangeArrowheads="1"/>
              </p:cNvSpPr>
              <p:nvPr/>
            </p:nvSpPr>
            <p:spPr bwMode="auto">
              <a:xfrm>
                <a:off x="935" y="3324"/>
                <a:ext cx="710" cy="357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3" name="Rectangle 107" descr="Newsprint"/>
              <p:cNvSpPr>
                <a:spLocks noChangeArrowheads="1"/>
              </p:cNvSpPr>
              <p:nvPr/>
            </p:nvSpPr>
            <p:spPr bwMode="auto">
              <a:xfrm>
                <a:off x="900" y="3323"/>
                <a:ext cx="788" cy="38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Maximum</a:t>
                </a:r>
                <a:br>
                  <a:rPr kumimoji="0" lang="en-US" sz="1600" b="1" i="1" dirty="0">
                    <a:latin typeface="+mj-lt"/>
                    <a:cs typeface="Times New Roman" pitchFamily="18" charset="0"/>
                  </a:rPr>
                </a:br>
                <a:r>
                  <a:rPr kumimoji="0" lang="en-US" sz="1600" b="1" i="1" dirty="0">
                    <a:latin typeface="+mj-lt"/>
                    <a:cs typeface="Times New Roman" pitchFamily="18" charset="0"/>
                  </a:rPr>
                  <a:t>profits</a:t>
                </a:r>
              </a:p>
            </p:txBody>
          </p:sp>
        </p:grpSp>
        <p:sp>
          <p:nvSpPr>
            <p:cNvPr id="121" name="Oval 108"/>
            <p:cNvSpPr>
              <a:spLocks noChangeArrowheads="1"/>
            </p:cNvSpPr>
            <p:nvPr/>
          </p:nvSpPr>
          <p:spPr bwMode="auto">
            <a:xfrm>
              <a:off x="3324" y="3504"/>
              <a:ext cx="628" cy="199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8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Profits Under Monopoly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3712464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High entry barriers</a:t>
            </a:r>
            <a:r>
              <a:rPr lang="en-US" dirty="0">
                <a:solidFill>
                  <a:srgbClr val="32302A"/>
                </a:solidFill>
              </a:rPr>
              <a:t> protect monopolists from competitive pressures.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Monopolists </a:t>
            </a:r>
            <a:r>
              <a:rPr lang="en-US" sz="2800" b="1" i="1" dirty="0">
                <a:solidFill>
                  <a:srgbClr val="32302A"/>
                </a:solidFill>
              </a:rPr>
              <a:t>can</a:t>
            </a:r>
            <a:r>
              <a:rPr lang="en-US" sz="2800" dirty="0">
                <a:solidFill>
                  <a:srgbClr val="32302A"/>
                </a:solidFill>
              </a:rPr>
              <a:t> </a:t>
            </a:r>
            <a:r>
              <a:rPr lang="en-US" sz="2800" b="1" i="1" dirty="0">
                <a:solidFill>
                  <a:srgbClr val="32302A"/>
                </a:solidFill>
              </a:rPr>
              <a:t>earn long-run </a:t>
            </a:r>
            <a:r>
              <a:rPr lang="en-US" sz="2800" b="1" i="1" dirty="0" smtClean="0">
                <a:solidFill>
                  <a:srgbClr val="32302A"/>
                </a:solidFill>
              </a:rPr>
              <a:t>economic profits</a:t>
            </a:r>
            <a:r>
              <a:rPr lang="en-US" sz="2800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However, even a monopolist will </a:t>
            </a:r>
            <a:r>
              <a:rPr lang="en-US" b="1" i="1" dirty="0">
                <a:solidFill>
                  <a:srgbClr val="32302A"/>
                </a:solidFill>
              </a:rPr>
              <a:t>not always</a:t>
            </a:r>
            <a:r>
              <a:rPr lang="en-US" dirty="0">
                <a:solidFill>
                  <a:srgbClr val="32302A"/>
                </a:solidFill>
              </a:rPr>
              <a:t> be able to </a:t>
            </a:r>
            <a:r>
              <a:rPr lang="en-US" b="1" i="1" dirty="0">
                <a:solidFill>
                  <a:srgbClr val="32302A"/>
                </a:solidFill>
              </a:rPr>
              <a:t>earn </a:t>
            </a:r>
            <a:r>
              <a:rPr lang="en-US" b="1" i="1" dirty="0" smtClean="0">
                <a:solidFill>
                  <a:srgbClr val="32302A"/>
                </a:solidFill>
              </a:rPr>
              <a:t>an economic profit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When </a:t>
            </a:r>
            <a:r>
              <a:rPr lang="en-US" sz="2800" b="1" i="1" dirty="0">
                <a:solidFill>
                  <a:srgbClr val="32302A"/>
                </a:solidFill>
              </a:rPr>
              <a:t>ATC</a:t>
            </a:r>
            <a:r>
              <a:rPr lang="en-US" sz="2800" dirty="0">
                <a:solidFill>
                  <a:srgbClr val="32302A"/>
                </a:solidFill>
              </a:rPr>
              <a:t> is above the </a:t>
            </a:r>
            <a:r>
              <a:rPr lang="en-US" sz="2800" b="1" i="1" dirty="0">
                <a:solidFill>
                  <a:srgbClr val="32302A"/>
                </a:solidFill>
              </a:rPr>
              <a:t>demand</a:t>
            </a:r>
            <a:r>
              <a:rPr lang="en-US" sz="2800" dirty="0">
                <a:solidFill>
                  <a:srgbClr val="32302A"/>
                </a:solidFill>
              </a:rPr>
              <a:t> curve at all possible output rates, the monopolist will be unable to cover costs (unable to earn a profit).</a:t>
            </a:r>
          </a:p>
        </p:txBody>
      </p:sp>
    </p:spTree>
    <p:extLst>
      <p:ext uri="{BB962C8B-B14F-4D97-AF65-F5344CB8AC3E}">
        <p14:creationId xmlns:p14="http://schemas.microsoft.com/office/powerpoint/2010/main" val="19397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146</TotalTime>
  <Words>1719</Words>
  <Application>Microsoft Macintosh PowerPoint</Application>
  <PresentationFormat>On-screen Show (4:3)</PresentationFormat>
  <Paragraphs>353</Paragraphs>
  <Slides>40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ＭＳ Ｐゴシック</vt:lpstr>
      <vt:lpstr>Times New Roman</vt:lpstr>
      <vt:lpstr>Arial</vt:lpstr>
      <vt:lpstr>15th edition TEMPLATE</vt:lpstr>
      <vt:lpstr>Price-Searcher Markets  with High Entry Barriers</vt:lpstr>
      <vt:lpstr>Why are Entry Barriers Sometimes High?</vt:lpstr>
      <vt:lpstr>PowerPoint Presentation</vt:lpstr>
      <vt:lpstr>Characteristics of a Monopoly</vt:lpstr>
      <vt:lpstr>PowerPoint Presentation</vt:lpstr>
      <vt:lpstr>PowerPoint Presentation</vt:lpstr>
      <vt:lpstr>Price and Output Under Monopoly</vt:lpstr>
      <vt:lpstr>PowerPoint Presentation</vt:lpstr>
      <vt:lpstr>Profits Under Monopoly</vt:lpstr>
      <vt:lpstr>When a Monopolist Incurs Losses </vt:lpstr>
      <vt:lpstr>Questions for Thought: </vt:lpstr>
      <vt:lpstr>The Characteristics  of an Oligopoly</vt:lpstr>
      <vt:lpstr>Characteristics of Oligopoly</vt:lpstr>
      <vt:lpstr>Economies of Scale and Oligopoly</vt:lpstr>
      <vt:lpstr>Price and Output Under Oligopoly</vt:lpstr>
      <vt:lpstr>Price and Output Under Oligopoly</vt:lpstr>
      <vt:lpstr>Price and Output Under Oligopoly</vt:lpstr>
      <vt:lpstr>Incentive to Collude</vt:lpstr>
      <vt:lpstr>Gaining from Cheating</vt:lpstr>
      <vt:lpstr>PowerPoint Presentation</vt:lpstr>
      <vt:lpstr>Questions for Thought: </vt:lpstr>
      <vt:lpstr>Questions for Thought: </vt:lpstr>
      <vt:lpstr>Market Power and Profit:   The Early Bird Catches the Worm</vt:lpstr>
      <vt:lpstr>Market Power and Profit</vt:lpstr>
      <vt:lpstr>Defects of Markets with High Entry Barriers</vt:lpstr>
      <vt:lpstr>Defects of Markets with High Entry Barriers</vt:lpstr>
      <vt:lpstr>Policy Alternatives  When Entry Barriers are High</vt:lpstr>
      <vt:lpstr>PowerPoint Presentation</vt:lpstr>
      <vt:lpstr>PowerPoint Presentation</vt:lpstr>
      <vt:lpstr>Regulating a Monopolist</vt:lpstr>
      <vt:lpstr>PowerPoint Presentation</vt:lpstr>
      <vt:lpstr>PowerPoint Presentation</vt:lpstr>
      <vt:lpstr>PowerPoint Presentation</vt:lpstr>
      <vt:lpstr>The Competitive Process  in the Real World</vt:lpstr>
      <vt:lpstr>PowerPoint Presentation</vt:lpstr>
      <vt:lpstr>Questions for Thought: </vt:lpstr>
      <vt:lpstr>Questions for Thought: 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Price-Searcher Markets with High Entry Barriers</dc:title>
  <dc:subject>Price-Searcher Markets with High Entry Barriers</dc:subject>
  <dc:creator>Dr. Chuck Skipton</dc:creator>
  <cp:lastModifiedBy>Joseph Connors</cp:lastModifiedBy>
  <cp:revision>36</cp:revision>
  <dcterms:created xsi:type="dcterms:W3CDTF">2013-12-17T18:08:03Z</dcterms:created>
  <dcterms:modified xsi:type="dcterms:W3CDTF">2016-12-27T22:32:24Z</dcterms:modified>
</cp:coreProperties>
</file>