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3">
          <p15:clr>
            <a:srgbClr val="A4A3A4"/>
          </p15:clr>
        </p15:guide>
        <p15:guide id="2" pos="355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E3"/>
    <a:srgbClr val="F4F6EE"/>
    <a:srgbClr val="E9EDDF"/>
    <a:srgbClr val="EFE5BB"/>
    <a:srgbClr val="E2DEEE"/>
    <a:srgbClr val="32302A"/>
    <a:srgbClr val="515A61"/>
    <a:srgbClr val="444C52"/>
    <a:srgbClr val="F2F2F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9" autoAdjust="0"/>
    <p:restoredTop sz="94666"/>
  </p:normalViewPr>
  <p:slideViewPr>
    <p:cSldViewPr snapToGrid="0" snapToObjects="1">
      <p:cViewPr varScale="1">
        <p:scale>
          <a:sx n="102" d="100"/>
          <a:sy n="102" d="100"/>
        </p:scale>
        <p:origin x="1480" y="184"/>
      </p:cViewPr>
      <p:guideLst>
        <p:guide orient="horz" pos="593"/>
        <p:guide pos="3550"/>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101" d="100"/>
          <a:sy n="101" d="100"/>
        </p:scale>
        <p:origin x="-35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14th 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14th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7</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9</a:t>
            </a:fld>
            <a:endParaRPr lang="en-US"/>
          </a:p>
        </p:txBody>
      </p:sp>
    </p:spTree>
    <p:extLst>
      <p:ext uri="{BB962C8B-B14F-4D97-AF65-F5344CB8AC3E}">
        <p14:creationId xmlns:p14="http://schemas.microsoft.com/office/powerpoint/2010/main" val="372258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a:solidFill>
                  <a:schemeClr val="bg1"/>
                </a:solidFill>
                <a:latin typeface="Calibri" panose="020F0502020204030204" pitchFamily="34" charset="0"/>
              </a:rPr>
              <a:t>Micro 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23</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10</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79124" y="1520840"/>
            <a:ext cx="7634484" cy="1864086"/>
          </a:xfrm>
          <a:prstGeom prst="rect">
            <a:avLst/>
          </a:prstGeom>
        </p:spPr>
        <p:txBody>
          <a:bodyPr anchor="b">
            <a:noAutofit/>
          </a:bodyPr>
          <a:lstStyle/>
          <a:p>
            <a:pPr>
              <a:lnSpc>
                <a:spcPts val="4000"/>
              </a:lnSpc>
            </a:pPr>
            <a:r>
              <a:rPr lang="en-US" dirty="0"/>
              <a:t>Price-Searcher Markets </a:t>
            </a:r>
            <a:r>
              <a:rPr lang="en-US" dirty="0" smtClean="0"/>
              <a:t/>
            </a:r>
            <a:br>
              <a:rPr lang="en-US" dirty="0" smtClean="0"/>
            </a:br>
            <a:r>
              <a:rPr lang="en-US" dirty="0" smtClean="0"/>
              <a:t>with </a:t>
            </a:r>
            <a:r>
              <a:rPr lang="en-US" dirty="0"/>
              <a:t>Low Entry Barriers</a:t>
            </a:r>
          </a:p>
        </p:txBody>
      </p:sp>
    </p:spTree>
    <p:extLst>
      <p:ext uri="{BB962C8B-B14F-4D97-AF65-F5344CB8AC3E}">
        <p14:creationId xmlns:p14="http://schemas.microsoft.com/office/powerpoint/2010/main" val="70116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9256"/>
            <a:ext cx="7772400" cy="1057328"/>
          </a:xfrm>
        </p:spPr>
        <p:txBody>
          <a:bodyPr anchor="ctr"/>
          <a:lstStyle/>
          <a:p>
            <a:pPr>
              <a:lnSpc>
                <a:spcPts val="4000"/>
              </a:lnSpc>
            </a:pPr>
            <a:r>
              <a:rPr lang="en-US" dirty="0"/>
              <a:t>Contestable Markets and </a:t>
            </a:r>
            <a:br>
              <a:rPr lang="en-US" dirty="0"/>
            </a:br>
            <a:r>
              <a:rPr lang="en-US" dirty="0"/>
              <a:t>the Competitive Process</a:t>
            </a:r>
          </a:p>
        </p:txBody>
      </p:sp>
    </p:spTree>
    <p:extLst>
      <p:ext uri="{BB962C8B-B14F-4D97-AF65-F5344CB8AC3E}">
        <p14:creationId xmlns:p14="http://schemas.microsoft.com/office/powerpoint/2010/main" val="3025917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9831"/>
            <a:ext cx="8904855" cy="704026"/>
          </a:xfrm>
        </p:spPr>
        <p:txBody>
          <a:bodyPr/>
          <a:lstStyle/>
          <a:p>
            <a:r>
              <a:rPr lang="en-US" dirty="0"/>
              <a:t>Contestable Markets</a:t>
            </a:r>
          </a:p>
        </p:txBody>
      </p:sp>
      <p:sp>
        <p:nvSpPr>
          <p:cNvPr id="3" name="Content Placeholder 2"/>
          <p:cNvSpPr>
            <a:spLocks noGrp="1"/>
          </p:cNvSpPr>
          <p:nvPr>
            <p:ph idx="1"/>
          </p:nvPr>
        </p:nvSpPr>
        <p:spPr>
          <a:xfrm>
            <a:off x="140675" y="1108014"/>
            <a:ext cx="8783869" cy="3712464"/>
          </a:xfrm>
        </p:spPr>
        <p:txBody>
          <a:bodyPr/>
          <a:lstStyle/>
          <a:p>
            <a:pPr marL="231775" indent="-231775"/>
            <a:r>
              <a:rPr lang="en-US" dirty="0">
                <a:solidFill>
                  <a:srgbClr val="32302A"/>
                </a:solidFill>
              </a:rPr>
              <a:t>A contestable market is one in which entry and exit costs are low and there are no legal barriers to entry.</a:t>
            </a:r>
          </a:p>
          <a:p>
            <a:pPr marL="631825" lvl="1" indent="-231775"/>
            <a:r>
              <a:rPr lang="en-US" sz="2800" dirty="0">
                <a:solidFill>
                  <a:srgbClr val="32302A"/>
                </a:solidFill>
              </a:rPr>
              <a:t>Example: Airline industry</a:t>
            </a:r>
          </a:p>
          <a:p>
            <a:pPr marL="231775" indent="-231775"/>
            <a:r>
              <a:rPr lang="en-US" dirty="0">
                <a:solidFill>
                  <a:srgbClr val="32302A"/>
                </a:solidFill>
              </a:rPr>
              <a:t>Actual and potential competition leads to:</a:t>
            </a:r>
          </a:p>
          <a:p>
            <a:pPr marL="631825" lvl="1" indent="-231775"/>
            <a:r>
              <a:rPr lang="en-US" sz="2800" dirty="0">
                <a:solidFill>
                  <a:srgbClr val="32302A"/>
                </a:solidFill>
              </a:rPr>
              <a:t>Zero economic profits</a:t>
            </a:r>
          </a:p>
          <a:p>
            <a:pPr marL="631825" lvl="1" indent="-231775"/>
            <a:r>
              <a:rPr lang="en-US" sz="2800" dirty="0">
                <a:solidFill>
                  <a:srgbClr val="32302A"/>
                </a:solidFill>
              </a:rPr>
              <a:t>Efficient production</a:t>
            </a:r>
          </a:p>
        </p:txBody>
      </p:sp>
    </p:spTree>
    <p:extLst>
      <p:ext uri="{BB962C8B-B14F-4D97-AF65-F5344CB8AC3E}">
        <p14:creationId xmlns:p14="http://schemas.microsoft.com/office/powerpoint/2010/main" val="4202224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0516"/>
            <a:ext cx="7772400" cy="1072959"/>
          </a:xfrm>
        </p:spPr>
        <p:txBody>
          <a:bodyPr anchor="ctr"/>
          <a:lstStyle/>
          <a:p>
            <a:pPr>
              <a:lnSpc>
                <a:spcPts val="4000"/>
              </a:lnSpc>
            </a:pPr>
            <a:r>
              <a:rPr lang="en-US" dirty="0"/>
              <a:t>Evaluating Competitive</a:t>
            </a:r>
            <a:br>
              <a:rPr lang="en-US" dirty="0"/>
            </a:br>
            <a:r>
              <a:rPr lang="en-US" dirty="0"/>
              <a:t>Price-Searcher Markets</a:t>
            </a:r>
          </a:p>
        </p:txBody>
      </p:sp>
    </p:spTree>
    <p:extLst>
      <p:ext uri="{BB962C8B-B14F-4D97-AF65-F5344CB8AC3E}">
        <p14:creationId xmlns:p14="http://schemas.microsoft.com/office/powerpoint/2010/main" val="4116870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91394" y="1977409"/>
            <a:ext cx="6165999" cy="364978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30609"/>
            <a:ext cx="8904855" cy="680178"/>
          </a:xfrm>
        </p:spPr>
        <p:txBody>
          <a:bodyPr/>
          <a:lstStyle/>
          <a:p>
            <a:r>
              <a:rPr lang="en-US" dirty="0"/>
              <a:t>Comparing Price Searchers </a:t>
            </a:r>
            <a:r>
              <a:rPr lang="en-US" dirty="0" smtClean="0"/>
              <a:t>and </a:t>
            </a:r>
            <a:r>
              <a:rPr lang="en-US" dirty="0"/>
              <a:t>Takers</a:t>
            </a:r>
          </a:p>
        </p:txBody>
      </p:sp>
      <p:sp>
        <p:nvSpPr>
          <p:cNvPr id="196" name="Content Placeholder 2"/>
          <p:cNvSpPr>
            <a:spLocks noGrp="1"/>
          </p:cNvSpPr>
          <p:nvPr>
            <p:ph idx="1"/>
          </p:nvPr>
        </p:nvSpPr>
        <p:spPr>
          <a:xfrm>
            <a:off x="54041" y="1315288"/>
            <a:ext cx="2737353" cy="4966538"/>
          </a:xfrm>
        </p:spPr>
        <p:txBody>
          <a:bodyPr/>
          <a:lstStyle/>
          <a:p>
            <a:pPr marL="169863" indent="-169863">
              <a:lnSpc>
                <a:spcPct val="90000"/>
              </a:lnSpc>
            </a:pPr>
            <a:r>
              <a:rPr lang="en-US" sz="1900" dirty="0" smtClean="0">
                <a:solidFill>
                  <a:srgbClr val="32302A"/>
                </a:solidFill>
                <a:ea typeface="ＭＳ Ｐゴシック" pitchFamily="-107" charset="-128"/>
                <a:cs typeface="ＭＳ Ｐゴシック" pitchFamily="-107" charset="-128"/>
              </a:rPr>
              <a:t>Here, </a:t>
            </a:r>
            <a:r>
              <a:rPr lang="en-US" sz="1900" dirty="0">
                <a:solidFill>
                  <a:srgbClr val="32302A"/>
                </a:solidFill>
                <a:ea typeface="ＭＳ Ｐゴシック" pitchFamily="-107" charset="-128"/>
                <a:cs typeface="ＭＳ Ｐゴシック" pitchFamily="-107" charset="-128"/>
              </a:rPr>
              <a:t>we </a:t>
            </a:r>
            <a:r>
              <a:rPr lang="en-US" sz="1900" dirty="0" smtClean="0">
                <a:solidFill>
                  <a:srgbClr val="32302A"/>
                </a:solidFill>
                <a:ea typeface="ＭＳ Ｐゴシック" pitchFamily="-107" charset="-128"/>
                <a:cs typeface="ＭＳ Ｐゴシック" pitchFamily="-107" charset="-128"/>
              </a:rPr>
              <a:t>illustrate the </a:t>
            </a:r>
            <a:r>
              <a:rPr lang="en-US" sz="1900" dirty="0">
                <a:solidFill>
                  <a:srgbClr val="32302A"/>
                </a:solidFill>
                <a:ea typeface="ＭＳ Ｐゴシック" pitchFamily="-107" charset="-128"/>
                <a:cs typeface="ＭＳ Ｐゴシック" pitchFamily="-107" charset="-128"/>
              </a:rPr>
              <a:t>long-run equilibrium for both price-taker </a:t>
            </a:r>
            <a:r>
              <a:rPr lang="en-US" sz="1900" dirty="0" smtClean="0">
                <a:solidFill>
                  <a:srgbClr val="32302A"/>
                </a:solidFill>
                <a:ea typeface="ＭＳ Ｐゴシック" pitchFamily="-107" charset="-128"/>
                <a:cs typeface="ＭＳ Ｐゴシック" pitchFamily="-107" charset="-128"/>
              </a:rPr>
              <a:t>and </a:t>
            </a:r>
            <a:r>
              <a:rPr lang="en-US" sz="1900" dirty="0">
                <a:solidFill>
                  <a:srgbClr val="32302A"/>
                </a:solidFill>
                <a:ea typeface="ＭＳ Ｐゴシック" pitchFamily="-107" charset="-128"/>
                <a:cs typeface="ＭＳ Ｐゴシック" pitchFamily="-107" charset="-128"/>
              </a:rPr>
              <a:t>price-searcher markets with low entry barriers.  </a:t>
            </a:r>
            <a:endParaRPr lang="en-US" sz="1900" dirty="0" smtClean="0">
              <a:solidFill>
                <a:srgbClr val="32302A"/>
              </a:solidFill>
              <a:ea typeface="ＭＳ Ｐゴシック" pitchFamily="-107" charset="-128"/>
              <a:cs typeface="ＭＳ Ｐゴシック" pitchFamily="-107" charset="-128"/>
            </a:endParaRPr>
          </a:p>
          <a:p>
            <a:pPr marL="169863" indent="-169863">
              <a:lnSpc>
                <a:spcPct val="90000"/>
              </a:lnSpc>
            </a:pPr>
            <a:r>
              <a:rPr lang="en-US" sz="1900" dirty="0" smtClean="0">
                <a:solidFill>
                  <a:srgbClr val="32302A"/>
                </a:solidFill>
                <a:ea typeface="ＭＳ Ｐゴシック" pitchFamily="-107" charset="-128"/>
                <a:cs typeface="ＭＳ Ｐゴシック" pitchFamily="-107" charset="-128"/>
              </a:rPr>
              <a:t>With each, </a:t>
            </a:r>
            <a:r>
              <a:rPr lang="en-US" sz="1900" b="1" i="1" dirty="0">
                <a:solidFill>
                  <a:srgbClr val="32302A"/>
                </a:solidFill>
                <a:ea typeface="ＭＳ Ｐゴシック" pitchFamily="-107" charset="-128"/>
                <a:cs typeface="ＭＳ Ｐゴシック" pitchFamily="-107" charset="-128"/>
              </a:rPr>
              <a:t>P </a:t>
            </a:r>
            <a:r>
              <a:rPr lang="en-US" sz="1900" b="1" dirty="0">
                <a:solidFill>
                  <a:srgbClr val="32302A"/>
                </a:solidFill>
                <a:ea typeface="ＭＳ Ｐゴシック" pitchFamily="-107" charset="-128"/>
                <a:cs typeface="ＭＳ Ｐゴシック" pitchFamily="-107" charset="-128"/>
              </a:rPr>
              <a:t>=</a:t>
            </a:r>
            <a:r>
              <a:rPr lang="en-US" sz="1900" dirty="0">
                <a:solidFill>
                  <a:srgbClr val="32302A"/>
                </a:solidFill>
                <a:ea typeface="ＭＳ Ｐゴシック" pitchFamily="-107" charset="-128"/>
                <a:cs typeface="ＭＳ Ｐゴシック" pitchFamily="-107" charset="-128"/>
              </a:rPr>
              <a:t> </a:t>
            </a:r>
            <a:r>
              <a:rPr lang="en-US" sz="1900" b="1" i="1" dirty="0">
                <a:solidFill>
                  <a:srgbClr val="32302A"/>
                </a:solidFill>
                <a:ea typeface="ＭＳ Ｐゴシック" pitchFamily="-107" charset="-128"/>
                <a:cs typeface="ＭＳ Ｐゴシック" pitchFamily="-107" charset="-128"/>
              </a:rPr>
              <a:t>ATC </a:t>
            </a:r>
            <a:r>
              <a:rPr lang="en-US" sz="1900" b="1" i="1" dirty="0" smtClean="0">
                <a:solidFill>
                  <a:srgbClr val="32302A"/>
                </a:solidFill>
                <a:ea typeface="ＭＳ Ｐゴシック" pitchFamily="-107" charset="-128"/>
                <a:cs typeface="ＭＳ Ｐゴシック" pitchFamily="-107" charset="-128"/>
              </a:rPr>
              <a:t/>
            </a:r>
            <a:br>
              <a:rPr lang="en-US" sz="1900" b="1" i="1" dirty="0" smtClean="0">
                <a:solidFill>
                  <a:srgbClr val="32302A"/>
                </a:solidFill>
                <a:ea typeface="ＭＳ Ｐゴシック" pitchFamily="-107" charset="-128"/>
                <a:cs typeface="ＭＳ Ｐゴシック" pitchFamily="-107" charset="-128"/>
              </a:rPr>
            </a:br>
            <a:r>
              <a:rPr lang="en-US" sz="1900" dirty="0" smtClean="0">
                <a:solidFill>
                  <a:srgbClr val="32302A"/>
                </a:solidFill>
                <a:ea typeface="ＭＳ Ｐゴシック" pitchFamily="-107" charset="-128"/>
                <a:cs typeface="ＭＳ Ｐゴシック" pitchFamily="-107" charset="-128"/>
              </a:rPr>
              <a:t>and so there </a:t>
            </a:r>
            <a:r>
              <a:rPr lang="en-US" sz="1900" dirty="0">
                <a:solidFill>
                  <a:srgbClr val="32302A"/>
                </a:solidFill>
                <a:ea typeface="ＭＳ Ｐゴシック" pitchFamily="-107" charset="-128"/>
                <a:cs typeface="ＭＳ Ｐゴシック" pitchFamily="-107" charset="-128"/>
              </a:rPr>
              <a:t>are no economic profits.</a:t>
            </a:r>
          </a:p>
          <a:p>
            <a:pPr marL="169863" indent="-169863">
              <a:lnSpc>
                <a:spcPct val="90000"/>
              </a:lnSpc>
            </a:pPr>
            <a:r>
              <a:rPr lang="en-US" sz="1900" dirty="0">
                <a:solidFill>
                  <a:srgbClr val="32302A"/>
                </a:solidFill>
                <a:ea typeface="ＭＳ Ｐゴシック" pitchFamily="-107" charset="-128"/>
                <a:cs typeface="ＭＳ Ｐゴシック" pitchFamily="-107" charset="-128"/>
              </a:rPr>
              <a:t>As the price searcher faces a downward-sloping demand curve, </a:t>
            </a:r>
            <a:br>
              <a:rPr lang="en-US" sz="1900" dirty="0">
                <a:solidFill>
                  <a:srgbClr val="32302A"/>
                </a:solidFill>
                <a:ea typeface="ＭＳ Ｐゴシック" pitchFamily="-107" charset="-128"/>
                <a:cs typeface="ＭＳ Ｐゴシック" pitchFamily="-107" charset="-128"/>
              </a:rPr>
            </a:br>
            <a:r>
              <a:rPr lang="en-US" sz="1900" dirty="0" smtClean="0">
                <a:solidFill>
                  <a:srgbClr val="32302A"/>
                </a:solidFill>
                <a:ea typeface="ＭＳ Ｐゴシック" pitchFamily="-107" charset="-128"/>
                <a:cs typeface="ＭＳ Ｐゴシック" pitchFamily="-107" charset="-128"/>
              </a:rPr>
              <a:t>its </a:t>
            </a:r>
            <a:r>
              <a:rPr lang="en-US" sz="1900" dirty="0">
                <a:solidFill>
                  <a:srgbClr val="32302A"/>
                </a:solidFill>
                <a:ea typeface="ＭＳ Ｐゴシック" pitchFamily="-107" charset="-128"/>
                <a:cs typeface="ＭＳ Ｐゴシック" pitchFamily="-107" charset="-128"/>
              </a:rPr>
              <a:t>profit-maximizing price exceeds </a:t>
            </a:r>
            <a:r>
              <a:rPr lang="en-US" sz="1900" b="1" i="1" dirty="0">
                <a:solidFill>
                  <a:srgbClr val="32302A"/>
                </a:solidFill>
                <a:ea typeface="ＭＳ Ｐゴシック" pitchFamily="-107" charset="-128"/>
                <a:cs typeface="ＭＳ Ｐゴシック" pitchFamily="-107" charset="-128"/>
              </a:rPr>
              <a:t>MC</a:t>
            </a:r>
            <a:r>
              <a:rPr lang="en-US" sz="1900" dirty="0">
                <a:solidFill>
                  <a:srgbClr val="32302A"/>
                </a:solidFill>
                <a:ea typeface="ＭＳ Ｐゴシック" pitchFamily="-107" charset="-128"/>
                <a:cs typeface="ＭＳ Ｐゴシック" pitchFamily="-107" charset="-128"/>
              </a:rPr>
              <a:t>.  </a:t>
            </a:r>
            <a:br>
              <a:rPr lang="en-US" sz="1900" dirty="0">
                <a:solidFill>
                  <a:srgbClr val="32302A"/>
                </a:solidFill>
                <a:ea typeface="ＭＳ Ｐゴシック" pitchFamily="-107" charset="-128"/>
                <a:cs typeface="ＭＳ Ｐゴシック" pitchFamily="-107" charset="-128"/>
              </a:rPr>
            </a:br>
            <a:r>
              <a:rPr lang="en-US" sz="1900" dirty="0" smtClean="0">
                <a:solidFill>
                  <a:srgbClr val="32302A"/>
                </a:solidFill>
                <a:ea typeface="ＭＳ Ｐゴシック" pitchFamily="-107" charset="-128"/>
                <a:cs typeface="ＭＳ Ｐゴシック" pitchFamily="-107" charset="-128"/>
              </a:rPr>
              <a:t>In </a:t>
            </a:r>
            <a:r>
              <a:rPr lang="en-US" sz="1900" dirty="0">
                <a:solidFill>
                  <a:srgbClr val="32302A"/>
                </a:solidFill>
                <a:ea typeface="ＭＳ Ｐゴシック" pitchFamily="-107" charset="-128"/>
                <a:cs typeface="ＭＳ Ｐゴシック" pitchFamily="-107" charset="-128"/>
              </a:rPr>
              <a:t>contrast with the </a:t>
            </a:r>
            <a:r>
              <a:rPr lang="en-US" sz="1900" dirty="0" smtClean="0">
                <a:solidFill>
                  <a:srgbClr val="32302A"/>
                </a:solidFill>
                <a:ea typeface="ＭＳ Ｐゴシック" pitchFamily="-107" charset="-128"/>
                <a:cs typeface="ＭＳ Ｐゴシック" pitchFamily="-107" charset="-128"/>
              </a:rPr>
              <a:t/>
            </a:r>
            <a:br>
              <a:rPr lang="en-US" sz="1900" dirty="0" smtClean="0">
                <a:solidFill>
                  <a:srgbClr val="32302A"/>
                </a:solidFill>
                <a:ea typeface="ＭＳ Ｐゴシック" pitchFamily="-107" charset="-128"/>
                <a:cs typeface="ＭＳ Ｐゴシック" pitchFamily="-107" charset="-128"/>
              </a:rPr>
            </a:br>
            <a:r>
              <a:rPr lang="en-US" sz="1900" dirty="0" smtClean="0">
                <a:solidFill>
                  <a:srgbClr val="32302A"/>
                </a:solidFill>
                <a:ea typeface="ＭＳ Ｐゴシック" pitchFamily="-107" charset="-128"/>
                <a:cs typeface="ＭＳ Ｐゴシック" pitchFamily="-107" charset="-128"/>
              </a:rPr>
              <a:t>price-taker </a:t>
            </a:r>
            <a:r>
              <a:rPr lang="en-US" sz="1900" dirty="0">
                <a:solidFill>
                  <a:srgbClr val="32302A"/>
                </a:solidFill>
                <a:ea typeface="ＭＳ Ｐゴシック" pitchFamily="-107" charset="-128"/>
                <a:cs typeface="ＭＳ Ｐゴシック" pitchFamily="-107" charset="-128"/>
              </a:rPr>
              <a:t>market</a:t>
            </a:r>
            <a:r>
              <a:rPr lang="en-US" sz="1900" dirty="0" smtClean="0">
                <a:solidFill>
                  <a:srgbClr val="32302A"/>
                </a:solidFill>
                <a:ea typeface="ＭＳ Ｐゴシック" pitchFamily="-107" charset="-128"/>
                <a:cs typeface="ＭＳ Ｐゴシック" pitchFamily="-107" charset="-128"/>
              </a:rPr>
              <a:t>, the </a:t>
            </a:r>
            <a:br>
              <a:rPr lang="en-US" sz="1900" dirty="0" smtClean="0">
                <a:solidFill>
                  <a:srgbClr val="32302A"/>
                </a:solidFill>
                <a:ea typeface="ＭＳ Ｐゴシック" pitchFamily="-107" charset="-128"/>
                <a:cs typeface="ＭＳ Ｐゴシック" pitchFamily="-107" charset="-128"/>
              </a:rPr>
            </a:br>
            <a:r>
              <a:rPr lang="en-US" sz="1900" dirty="0" smtClean="0">
                <a:solidFill>
                  <a:srgbClr val="32302A"/>
                </a:solidFill>
                <a:ea typeface="ＭＳ Ｐゴシック" pitchFamily="-107" charset="-128"/>
                <a:cs typeface="ＭＳ Ｐゴシック" pitchFamily="-107" charset="-128"/>
              </a:rPr>
              <a:t>price-searcher’s </a:t>
            </a:r>
            <a:r>
              <a:rPr lang="en-US" sz="1900" b="1" i="1" dirty="0" smtClean="0">
                <a:solidFill>
                  <a:srgbClr val="32302A"/>
                </a:solidFill>
                <a:ea typeface="ＭＳ Ｐゴシック" pitchFamily="-107" charset="-128"/>
                <a:cs typeface="ＭＳ Ｐゴシック" pitchFamily="-107" charset="-128"/>
              </a:rPr>
              <a:t>q</a:t>
            </a:r>
            <a:r>
              <a:rPr lang="en-US" sz="1900" dirty="0" smtClean="0">
                <a:solidFill>
                  <a:srgbClr val="32302A"/>
                </a:solidFill>
                <a:ea typeface="ＭＳ Ｐゴシック" pitchFamily="-107" charset="-128"/>
                <a:cs typeface="ＭＳ Ｐゴシック" pitchFamily="-107" charset="-128"/>
              </a:rPr>
              <a:t> is </a:t>
            </a:r>
            <a:r>
              <a:rPr lang="en-US" sz="1900" dirty="0">
                <a:solidFill>
                  <a:srgbClr val="32302A"/>
                </a:solidFill>
                <a:ea typeface="ＭＳ Ｐゴシック" pitchFamily="-107" charset="-128"/>
                <a:cs typeface="ＭＳ Ｐゴシック" pitchFamily="-107" charset="-128"/>
              </a:rPr>
              <a:t>too small to minimize </a:t>
            </a:r>
            <a:r>
              <a:rPr lang="en-US" sz="1900" b="1" i="1" dirty="0">
                <a:solidFill>
                  <a:srgbClr val="32302A"/>
                </a:solidFill>
                <a:ea typeface="ＭＳ Ｐゴシック" pitchFamily="-107" charset="-128"/>
                <a:cs typeface="ＭＳ Ｐゴシック" pitchFamily="-107" charset="-128"/>
              </a:rPr>
              <a:t>ATC</a:t>
            </a:r>
            <a:r>
              <a:rPr lang="en-US" sz="1900" dirty="0">
                <a:solidFill>
                  <a:srgbClr val="32302A"/>
                </a:solidFill>
                <a:ea typeface="ＭＳ Ｐゴシック" pitchFamily="-107" charset="-128"/>
                <a:cs typeface="ＭＳ Ｐゴシック" pitchFamily="-107" charset="-128"/>
              </a:rPr>
              <a:t> </a:t>
            </a:r>
            <a:r>
              <a:rPr lang="en-US" sz="1900" dirty="0" smtClean="0">
                <a:solidFill>
                  <a:srgbClr val="32302A"/>
                </a:solidFill>
                <a:ea typeface="ＭＳ Ｐゴシック" pitchFamily="-107" charset="-128"/>
                <a:cs typeface="ＭＳ Ｐゴシック" pitchFamily="-107" charset="-128"/>
              </a:rPr>
              <a:t/>
            </a:r>
            <a:br>
              <a:rPr lang="en-US" sz="1900" dirty="0" smtClean="0">
                <a:solidFill>
                  <a:srgbClr val="32302A"/>
                </a:solidFill>
                <a:ea typeface="ＭＳ Ｐゴシック" pitchFamily="-107" charset="-128"/>
                <a:cs typeface="ＭＳ Ｐゴシック" pitchFamily="-107" charset="-128"/>
              </a:rPr>
            </a:br>
            <a:r>
              <a:rPr lang="en-US" sz="1900" dirty="0" smtClean="0">
                <a:solidFill>
                  <a:srgbClr val="32302A"/>
                </a:solidFill>
                <a:ea typeface="ＭＳ Ｐゴシック" pitchFamily="-107" charset="-128"/>
                <a:cs typeface="ＭＳ Ｐゴシック" pitchFamily="-107" charset="-128"/>
              </a:rPr>
              <a:t>in </a:t>
            </a:r>
            <a:r>
              <a:rPr lang="en-US" sz="1900" dirty="0">
                <a:solidFill>
                  <a:srgbClr val="32302A"/>
                </a:solidFill>
                <a:ea typeface="ＭＳ Ｐゴシック" pitchFamily="-107" charset="-128"/>
                <a:cs typeface="ＭＳ Ｐゴシック" pitchFamily="-107" charset="-128"/>
              </a:rPr>
              <a:t>long-run equilibrium. </a:t>
            </a:r>
          </a:p>
        </p:txBody>
      </p:sp>
      <p:grpSp>
        <p:nvGrpSpPr>
          <p:cNvPr id="91" name="Group 121"/>
          <p:cNvGrpSpPr>
            <a:grpSpLocks noChangeAspect="1"/>
          </p:cNvGrpSpPr>
          <p:nvPr/>
        </p:nvGrpSpPr>
        <p:grpSpPr bwMode="auto">
          <a:xfrm>
            <a:off x="3173983" y="2351595"/>
            <a:ext cx="1834070" cy="2538412"/>
            <a:chOff x="480" y="2016"/>
            <a:chExt cx="2016" cy="1776"/>
          </a:xfrm>
        </p:grpSpPr>
        <p:sp>
          <p:nvSpPr>
            <p:cNvPr id="92" name="Line 122"/>
            <p:cNvSpPr>
              <a:spLocks noChangeAspect="1" noChangeShapeType="1"/>
            </p:cNvSpPr>
            <p:nvPr/>
          </p:nvSpPr>
          <p:spPr bwMode="auto">
            <a:xfrm>
              <a:off x="480" y="2016"/>
              <a:ext cx="0" cy="1776"/>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93" name="Line 123"/>
            <p:cNvSpPr>
              <a:spLocks noChangeAspect="1" noChangeShapeType="1"/>
            </p:cNvSpPr>
            <p:nvPr/>
          </p:nvSpPr>
          <p:spPr bwMode="auto">
            <a:xfrm>
              <a:off x="480" y="3792"/>
              <a:ext cx="2016"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sp>
        <p:nvSpPr>
          <p:cNvPr id="94" name="Text Box 124"/>
          <p:cNvSpPr txBox="1">
            <a:spLocks noChangeAspect="1" noChangeArrowheads="1"/>
          </p:cNvSpPr>
          <p:nvPr/>
        </p:nvSpPr>
        <p:spPr bwMode="auto">
          <a:xfrm>
            <a:off x="4762308" y="4569459"/>
            <a:ext cx="904415" cy="535531"/>
          </a:xfrm>
          <a:prstGeom prst="rect">
            <a:avLst/>
          </a:prstGeom>
          <a:noFill/>
          <a:ln w="9525">
            <a:noFill/>
            <a:miter lim="800000"/>
            <a:headEnd/>
            <a:tailEnd/>
          </a:ln>
        </p:spPr>
        <p:txBody>
          <a:bodyPr wrap="none">
            <a:prstTxWarp prst="textNoShape">
              <a:avLst/>
            </a:prstTxWarp>
            <a:spAutoFit/>
          </a:bodyPr>
          <a:lstStyle/>
          <a:p>
            <a:pPr>
              <a:lnSpc>
                <a:spcPct val="90000"/>
              </a:lnSpc>
            </a:pPr>
            <a:r>
              <a:rPr lang="en-US" sz="1600" dirty="0" smtClean="0">
                <a:latin typeface="+mj-lt"/>
                <a:cs typeface="Times New Roman" pitchFamily="18" charset="0"/>
              </a:rPr>
              <a:t>Quantity</a:t>
            </a:r>
            <a:br>
              <a:rPr lang="en-US" sz="1600" dirty="0" smtClean="0">
                <a:latin typeface="+mj-lt"/>
                <a:cs typeface="Times New Roman" pitchFamily="18" charset="0"/>
              </a:rPr>
            </a:br>
            <a:r>
              <a:rPr lang="en-US" sz="1600" dirty="0" smtClean="0">
                <a:latin typeface="+mj-lt"/>
                <a:cs typeface="Times New Roman" pitchFamily="18" charset="0"/>
              </a:rPr>
              <a:t>    /</a:t>
            </a:r>
            <a:r>
              <a:rPr lang="en-US" sz="1600" dirty="0">
                <a:latin typeface="+mj-lt"/>
                <a:cs typeface="Times New Roman" pitchFamily="18" charset="0"/>
              </a:rPr>
              <a:t>Time</a:t>
            </a:r>
          </a:p>
        </p:txBody>
      </p:sp>
      <p:sp>
        <p:nvSpPr>
          <p:cNvPr id="95" name="Text Box 125"/>
          <p:cNvSpPr txBox="1">
            <a:spLocks noChangeAspect="1" noChangeArrowheads="1"/>
          </p:cNvSpPr>
          <p:nvPr/>
        </p:nvSpPr>
        <p:spPr bwMode="auto">
          <a:xfrm>
            <a:off x="2791395" y="2065845"/>
            <a:ext cx="607859" cy="313932"/>
          </a:xfrm>
          <a:prstGeom prst="rect">
            <a:avLst/>
          </a:prstGeom>
          <a:noFill/>
          <a:ln w="9525">
            <a:noFill/>
            <a:miter lim="800000"/>
            <a:headEnd/>
            <a:tailEnd/>
          </a:ln>
        </p:spPr>
        <p:txBody>
          <a:bodyPr wrap="none">
            <a:prstTxWarp prst="textNoShape">
              <a:avLst/>
            </a:prstTxWarp>
            <a:spAutoFit/>
          </a:bodyPr>
          <a:lstStyle/>
          <a:p>
            <a:pPr>
              <a:lnSpc>
                <a:spcPct val="90000"/>
              </a:lnSpc>
            </a:pPr>
            <a:r>
              <a:rPr kumimoji="0" lang="en-US" sz="1600" b="0" dirty="0">
                <a:latin typeface="+mj-lt"/>
                <a:cs typeface="Times New Roman" pitchFamily="18" charset="0"/>
              </a:rPr>
              <a:t>Price</a:t>
            </a:r>
          </a:p>
        </p:txBody>
      </p:sp>
      <p:sp>
        <p:nvSpPr>
          <p:cNvPr id="96" name="Text Box 78"/>
          <p:cNvSpPr txBox="1">
            <a:spLocks noChangeArrowheads="1"/>
          </p:cNvSpPr>
          <p:nvPr/>
        </p:nvSpPr>
        <p:spPr bwMode="auto">
          <a:xfrm>
            <a:off x="3618010" y="5219035"/>
            <a:ext cx="1507010" cy="338554"/>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r>
              <a:rPr kumimoji="0" lang="en-US" sz="1600" i="1" dirty="0" smtClean="0">
                <a:latin typeface="+mj-lt"/>
                <a:cs typeface="Times New Roman" pitchFamily="18" charset="0"/>
              </a:rPr>
              <a:t>Price-taker Firm</a:t>
            </a:r>
            <a:endParaRPr kumimoji="0" lang="en-US" sz="1600" i="1" dirty="0">
              <a:latin typeface="+mj-lt"/>
              <a:cs typeface="Times New Roman" pitchFamily="18" charset="0"/>
            </a:endParaRPr>
          </a:p>
        </p:txBody>
      </p:sp>
      <p:grpSp>
        <p:nvGrpSpPr>
          <p:cNvPr id="107" name="Group 116"/>
          <p:cNvGrpSpPr>
            <a:grpSpLocks noChangeAspect="1"/>
          </p:cNvGrpSpPr>
          <p:nvPr/>
        </p:nvGrpSpPr>
        <p:grpSpPr bwMode="auto">
          <a:xfrm>
            <a:off x="6150905" y="2357945"/>
            <a:ext cx="1966956" cy="2538412"/>
            <a:chOff x="739" y="2016"/>
            <a:chExt cx="1757" cy="1776"/>
          </a:xfrm>
        </p:grpSpPr>
        <p:sp>
          <p:nvSpPr>
            <p:cNvPr id="108" name="Line 117"/>
            <p:cNvSpPr>
              <a:spLocks noChangeAspect="1" noChangeShapeType="1"/>
            </p:cNvSpPr>
            <p:nvPr/>
          </p:nvSpPr>
          <p:spPr bwMode="auto">
            <a:xfrm>
              <a:off x="741" y="2016"/>
              <a:ext cx="0" cy="1776"/>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109" name="Line 118"/>
            <p:cNvSpPr>
              <a:spLocks noChangeAspect="1" noChangeShapeType="1"/>
            </p:cNvSpPr>
            <p:nvPr/>
          </p:nvSpPr>
          <p:spPr bwMode="auto">
            <a:xfrm>
              <a:off x="739" y="3792"/>
              <a:ext cx="1757"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sp>
        <p:nvSpPr>
          <p:cNvPr id="111" name="Text Box 120"/>
          <p:cNvSpPr txBox="1">
            <a:spLocks noChangeAspect="1" noChangeArrowheads="1"/>
          </p:cNvSpPr>
          <p:nvPr/>
        </p:nvSpPr>
        <p:spPr bwMode="auto">
          <a:xfrm>
            <a:off x="5764465" y="2098039"/>
            <a:ext cx="607859" cy="313932"/>
          </a:xfrm>
          <a:prstGeom prst="rect">
            <a:avLst/>
          </a:prstGeom>
          <a:noFill/>
          <a:ln w="9525">
            <a:noFill/>
            <a:miter lim="800000"/>
            <a:headEnd/>
            <a:tailEnd/>
          </a:ln>
        </p:spPr>
        <p:txBody>
          <a:bodyPr wrap="none">
            <a:prstTxWarp prst="textNoShape">
              <a:avLst/>
            </a:prstTxWarp>
            <a:spAutoFit/>
          </a:bodyPr>
          <a:lstStyle/>
          <a:p>
            <a:pPr>
              <a:lnSpc>
                <a:spcPct val="90000"/>
              </a:lnSpc>
            </a:pPr>
            <a:r>
              <a:rPr kumimoji="0" lang="en-US" sz="1600" b="0">
                <a:latin typeface="+mj-lt"/>
                <a:cs typeface="Times New Roman" pitchFamily="18" charset="0"/>
              </a:rPr>
              <a:t>Price</a:t>
            </a:r>
          </a:p>
        </p:txBody>
      </p:sp>
      <p:sp>
        <p:nvSpPr>
          <p:cNvPr id="37" name="Text Box 124"/>
          <p:cNvSpPr txBox="1">
            <a:spLocks noChangeAspect="1" noChangeArrowheads="1"/>
          </p:cNvSpPr>
          <p:nvPr/>
        </p:nvSpPr>
        <p:spPr bwMode="auto">
          <a:xfrm>
            <a:off x="7868220" y="4575555"/>
            <a:ext cx="904415" cy="535531"/>
          </a:xfrm>
          <a:prstGeom prst="rect">
            <a:avLst/>
          </a:prstGeom>
          <a:noFill/>
          <a:ln w="9525">
            <a:noFill/>
            <a:miter lim="800000"/>
            <a:headEnd/>
            <a:tailEnd/>
          </a:ln>
        </p:spPr>
        <p:txBody>
          <a:bodyPr wrap="none">
            <a:prstTxWarp prst="textNoShape">
              <a:avLst/>
            </a:prstTxWarp>
            <a:spAutoFit/>
          </a:bodyPr>
          <a:lstStyle/>
          <a:p>
            <a:pPr>
              <a:lnSpc>
                <a:spcPct val="90000"/>
              </a:lnSpc>
            </a:pPr>
            <a:r>
              <a:rPr lang="en-US" sz="1600" dirty="0" smtClean="0">
                <a:latin typeface="+mj-lt"/>
                <a:cs typeface="Times New Roman" pitchFamily="18" charset="0"/>
              </a:rPr>
              <a:t>Quantity</a:t>
            </a:r>
            <a:br>
              <a:rPr lang="en-US" sz="1600" dirty="0" smtClean="0">
                <a:latin typeface="+mj-lt"/>
                <a:cs typeface="Times New Roman" pitchFamily="18" charset="0"/>
              </a:rPr>
            </a:br>
            <a:r>
              <a:rPr lang="en-US" sz="1600" dirty="0" smtClean="0">
                <a:latin typeface="+mj-lt"/>
                <a:cs typeface="Times New Roman" pitchFamily="18" charset="0"/>
              </a:rPr>
              <a:t>    /</a:t>
            </a:r>
            <a:r>
              <a:rPr lang="en-US" sz="1600" dirty="0">
                <a:latin typeface="+mj-lt"/>
                <a:cs typeface="Times New Roman" pitchFamily="18" charset="0"/>
              </a:rPr>
              <a:t>Time</a:t>
            </a:r>
          </a:p>
        </p:txBody>
      </p:sp>
      <p:sp>
        <p:nvSpPr>
          <p:cNvPr id="39" name="Line 11"/>
          <p:cNvSpPr>
            <a:spLocks noChangeAspect="1" noChangeShapeType="1"/>
          </p:cNvSpPr>
          <p:nvPr/>
        </p:nvSpPr>
        <p:spPr bwMode="auto">
          <a:xfrm flipH="1" flipV="1">
            <a:off x="6180009" y="2468760"/>
            <a:ext cx="1279525" cy="2430463"/>
          </a:xfrm>
          <a:prstGeom prst="line">
            <a:avLst/>
          </a:prstGeom>
          <a:noFill/>
          <a:ln w="57150">
            <a:solidFill>
              <a:srgbClr val="D107AB"/>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0" name="Line 12"/>
          <p:cNvSpPr>
            <a:spLocks noChangeAspect="1" noChangeShapeType="1"/>
          </p:cNvSpPr>
          <p:nvPr/>
        </p:nvSpPr>
        <p:spPr bwMode="auto">
          <a:xfrm flipH="1" flipV="1">
            <a:off x="6180008" y="2462409"/>
            <a:ext cx="1855627" cy="2081213"/>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2" name="Freeform 14"/>
          <p:cNvSpPr>
            <a:spLocks noChangeAspect="1"/>
          </p:cNvSpPr>
          <p:nvPr/>
        </p:nvSpPr>
        <p:spPr bwMode="auto">
          <a:xfrm>
            <a:off x="3367150" y="2351595"/>
            <a:ext cx="1783540" cy="2192028"/>
          </a:xfrm>
          <a:custGeom>
            <a:avLst/>
            <a:gdLst/>
            <a:ahLst/>
            <a:cxnLst>
              <a:cxn ang="0">
                <a:pos x="0" y="2352"/>
              </a:cxn>
              <a:cxn ang="0">
                <a:pos x="672" y="1872"/>
              </a:cxn>
              <a:cxn ang="0">
                <a:pos x="1392" y="960"/>
              </a:cxn>
              <a:cxn ang="0">
                <a:pos x="1632" y="0"/>
              </a:cxn>
            </a:cxnLst>
            <a:rect l="0" t="0" r="r" b="b"/>
            <a:pathLst>
              <a:path w="1632" h="2352">
                <a:moveTo>
                  <a:pt x="0" y="2352"/>
                </a:moveTo>
                <a:cubicBezTo>
                  <a:pt x="220" y="2228"/>
                  <a:pt x="440" y="2104"/>
                  <a:pt x="672" y="1872"/>
                </a:cubicBezTo>
                <a:cubicBezTo>
                  <a:pt x="904" y="1640"/>
                  <a:pt x="1232" y="1272"/>
                  <a:pt x="1392" y="960"/>
                </a:cubicBezTo>
                <a:cubicBezTo>
                  <a:pt x="1552" y="648"/>
                  <a:pt x="1592" y="324"/>
                  <a:pt x="1632" y="0"/>
                </a:cubicBezTo>
              </a:path>
            </a:pathLst>
          </a:custGeom>
          <a:noFill/>
          <a:ln w="57150" cap="flat" cmpd="sng">
            <a:solidFill>
              <a:srgbClr val="2D5AB3"/>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3" name="Text Box 15"/>
          <p:cNvSpPr txBox="1">
            <a:spLocks noChangeAspect="1" noChangeArrowheads="1"/>
          </p:cNvSpPr>
          <p:nvPr/>
        </p:nvSpPr>
        <p:spPr bwMode="auto">
          <a:xfrm>
            <a:off x="5455220" y="3694183"/>
            <a:ext cx="411163"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C80000"/>
                </a:solidFill>
                <a:latin typeface="+mj-lt"/>
                <a:cs typeface="Times New Roman" pitchFamily="18" charset="0"/>
              </a:rPr>
              <a:t>d</a:t>
            </a:r>
          </a:p>
        </p:txBody>
      </p:sp>
      <p:sp>
        <p:nvSpPr>
          <p:cNvPr id="44" name="Freeform 20"/>
          <p:cNvSpPr>
            <a:spLocks noChangeAspect="1"/>
          </p:cNvSpPr>
          <p:nvPr/>
        </p:nvSpPr>
        <p:spPr bwMode="auto">
          <a:xfrm>
            <a:off x="3355402" y="2418786"/>
            <a:ext cx="2071688" cy="1331912"/>
          </a:xfrm>
          <a:custGeom>
            <a:avLst/>
            <a:gdLst/>
            <a:ahLst/>
            <a:cxnLst>
              <a:cxn ang="0">
                <a:pos x="0" y="0"/>
              </a:cxn>
              <a:cxn ang="0">
                <a:pos x="288" y="480"/>
              </a:cxn>
              <a:cxn ang="0">
                <a:pos x="672" y="864"/>
              </a:cxn>
              <a:cxn ang="0">
                <a:pos x="1248" y="1008"/>
              </a:cxn>
              <a:cxn ang="0">
                <a:pos x="1776" y="864"/>
              </a:cxn>
              <a:cxn ang="0">
                <a:pos x="2352" y="480"/>
              </a:cxn>
            </a:cxnLst>
            <a:rect l="0" t="0" r="r" b="b"/>
            <a:pathLst>
              <a:path w="2352" h="1008">
                <a:moveTo>
                  <a:pt x="0" y="0"/>
                </a:moveTo>
                <a:cubicBezTo>
                  <a:pt x="88" y="168"/>
                  <a:pt x="176" y="336"/>
                  <a:pt x="288" y="480"/>
                </a:cubicBezTo>
                <a:cubicBezTo>
                  <a:pt x="400" y="624"/>
                  <a:pt x="512" y="776"/>
                  <a:pt x="672" y="864"/>
                </a:cubicBezTo>
                <a:cubicBezTo>
                  <a:pt x="832" y="952"/>
                  <a:pt x="1064" y="1008"/>
                  <a:pt x="1248" y="1008"/>
                </a:cubicBezTo>
                <a:cubicBezTo>
                  <a:pt x="1432" y="1008"/>
                  <a:pt x="1592" y="952"/>
                  <a:pt x="1776" y="864"/>
                </a:cubicBezTo>
                <a:cubicBezTo>
                  <a:pt x="1960" y="776"/>
                  <a:pt x="2156" y="628"/>
                  <a:pt x="2352" y="48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5" name="Text Box 21"/>
          <p:cNvSpPr txBox="1">
            <a:spLocks noChangeAspect="1" noChangeArrowheads="1"/>
          </p:cNvSpPr>
          <p:nvPr/>
        </p:nvSpPr>
        <p:spPr bwMode="auto">
          <a:xfrm>
            <a:off x="4926710" y="2133036"/>
            <a:ext cx="604837"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2D5AB3"/>
                </a:solidFill>
                <a:latin typeface="+mj-lt"/>
                <a:cs typeface="Times New Roman" pitchFamily="18" charset="0"/>
              </a:rPr>
              <a:t>MC</a:t>
            </a:r>
            <a:endParaRPr kumimoji="0" lang="en-US" sz="1200" b="1" i="1">
              <a:solidFill>
                <a:srgbClr val="2D5AB3"/>
              </a:solidFill>
              <a:latin typeface="+mj-lt"/>
              <a:cs typeface="Times New Roman" pitchFamily="18" charset="0"/>
            </a:endParaRPr>
          </a:p>
        </p:txBody>
      </p:sp>
      <p:sp>
        <p:nvSpPr>
          <p:cNvPr id="46" name="Text Box 22"/>
          <p:cNvSpPr txBox="1">
            <a:spLocks noChangeAspect="1" noChangeArrowheads="1"/>
          </p:cNvSpPr>
          <p:nvPr/>
        </p:nvSpPr>
        <p:spPr bwMode="auto">
          <a:xfrm>
            <a:off x="5125020" y="2835536"/>
            <a:ext cx="790575"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dirty="0">
                <a:solidFill>
                  <a:schemeClr val="tx1"/>
                </a:solidFill>
                <a:latin typeface="+mj-lt"/>
                <a:cs typeface="Times New Roman" pitchFamily="18" charset="0"/>
              </a:rPr>
              <a:t>ATC</a:t>
            </a:r>
          </a:p>
        </p:txBody>
      </p:sp>
      <p:sp>
        <p:nvSpPr>
          <p:cNvPr id="47" name="Text Box 23"/>
          <p:cNvSpPr txBox="1">
            <a:spLocks noChangeAspect="1" noChangeArrowheads="1"/>
          </p:cNvSpPr>
          <p:nvPr/>
        </p:nvSpPr>
        <p:spPr bwMode="auto">
          <a:xfrm>
            <a:off x="7915591" y="4454596"/>
            <a:ext cx="411163"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C80000"/>
                </a:solidFill>
                <a:latin typeface="+mj-lt"/>
                <a:cs typeface="Times New Roman" pitchFamily="18" charset="0"/>
              </a:rPr>
              <a:t>d</a:t>
            </a:r>
          </a:p>
        </p:txBody>
      </p:sp>
      <p:sp>
        <p:nvSpPr>
          <p:cNvPr id="48" name="Text Box 24"/>
          <p:cNvSpPr txBox="1">
            <a:spLocks noChangeAspect="1" noChangeArrowheads="1"/>
          </p:cNvSpPr>
          <p:nvPr/>
        </p:nvSpPr>
        <p:spPr bwMode="auto">
          <a:xfrm>
            <a:off x="7351584" y="4677036"/>
            <a:ext cx="608013"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D107AB"/>
                </a:solidFill>
                <a:latin typeface="+mj-lt"/>
                <a:cs typeface="Times New Roman" pitchFamily="18" charset="0"/>
              </a:rPr>
              <a:t>MR</a:t>
            </a:r>
          </a:p>
        </p:txBody>
      </p:sp>
      <p:sp>
        <p:nvSpPr>
          <p:cNvPr id="50" name="Line 26"/>
          <p:cNvSpPr>
            <a:spLocks noChangeShapeType="1"/>
          </p:cNvSpPr>
          <p:nvPr/>
        </p:nvSpPr>
        <p:spPr bwMode="auto">
          <a:xfrm>
            <a:off x="3173983" y="3776860"/>
            <a:ext cx="2375185" cy="0"/>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2" name="Line 33"/>
          <p:cNvSpPr>
            <a:spLocks noChangeAspect="1" noChangeShapeType="1"/>
          </p:cNvSpPr>
          <p:nvPr/>
        </p:nvSpPr>
        <p:spPr bwMode="auto">
          <a:xfrm>
            <a:off x="7116634" y="4276573"/>
            <a:ext cx="0" cy="566748"/>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3" name="Text Box 34"/>
          <p:cNvSpPr txBox="1">
            <a:spLocks noChangeAspect="1" noChangeArrowheads="1"/>
          </p:cNvSpPr>
          <p:nvPr/>
        </p:nvSpPr>
        <p:spPr bwMode="auto">
          <a:xfrm>
            <a:off x="5640259" y="3270448"/>
            <a:ext cx="525463"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dirty="0">
                <a:latin typeface="+mj-lt"/>
                <a:cs typeface="Times New Roman" pitchFamily="18" charset="0"/>
              </a:rPr>
              <a:t>P</a:t>
            </a:r>
            <a:r>
              <a:rPr kumimoji="0" lang="en-US" sz="1600" b="1" i="1" baseline="-25000" dirty="0">
                <a:latin typeface="+mj-lt"/>
                <a:cs typeface="Times New Roman" pitchFamily="18" charset="0"/>
              </a:rPr>
              <a:t>2</a:t>
            </a:r>
            <a:endParaRPr kumimoji="0" lang="en-US" sz="1600" b="1" dirty="0">
              <a:latin typeface="+mj-lt"/>
              <a:cs typeface="Times New Roman" pitchFamily="18" charset="0"/>
            </a:endParaRPr>
          </a:p>
        </p:txBody>
      </p:sp>
      <p:sp>
        <p:nvSpPr>
          <p:cNvPr id="54" name="Line 35"/>
          <p:cNvSpPr>
            <a:spLocks noChangeAspect="1" noChangeShapeType="1"/>
          </p:cNvSpPr>
          <p:nvPr/>
        </p:nvSpPr>
        <p:spPr bwMode="auto">
          <a:xfrm flipH="1">
            <a:off x="6186359" y="3470473"/>
            <a:ext cx="868363" cy="0"/>
          </a:xfrm>
          <a:prstGeom prst="line">
            <a:avLst/>
          </a:prstGeom>
          <a:noFill/>
          <a:ln w="31750" cap="rnd">
            <a:solidFill>
              <a:schemeClr val="tx1"/>
            </a:solidFill>
            <a:prstDash val="sysDot"/>
            <a:round/>
            <a:headEnd type="none" w="lg" len="lg"/>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5" name="Text Box 36"/>
          <p:cNvSpPr txBox="1">
            <a:spLocks noChangeAspect="1" noChangeArrowheads="1"/>
          </p:cNvSpPr>
          <p:nvPr/>
        </p:nvSpPr>
        <p:spPr bwMode="auto">
          <a:xfrm>
            <a:off x="6929309" y="4862329"/>
            <a:ext cx="4445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dirty="0">
                <a:latin typeface="+mj-lt"/>
                <a:cs typeface="Times New Roman" pitchFamily="18" charset="0"/>
              </a:rPr>
              <a:t>q</a:t>
            </a:r>
            <a:r>
              <a:rPr kumimoji="0" lang="en-US" sz="1600" b="1" baseline="-25000" dirty="0">
                <a:latin typeface="+mj-lt"/>
                <a:cs typeface="Times New Roman" pitchFamily="18" charset="0"/>
              </a:rPr>
              <a:t>2</a:t>
            </a:r>
            <a:endParaRPr kumimoji="0" lang="en-US" sz="1600" b="1" dirty="0">
              <a:latin typeface="+mj-lt"/>
              <a:cs typeface="Times New Roman" pitchFamily="18" charset="0"/>
            </a:endParaRPr>
          </a:p>
        </p:txBody>
      </p:sp>
      <p:sp>
        <p:nvSpPr>
          <p:cNvPr id="56" name="Line 37"/>
          <p:cNvSpPr>
            <a:spLocks noChangeAspect="1" noChangeShapeType="1"/>
          </p:cNvSpPr>
          <p:nvPr/>
        </p:nvSpPr>
        <p:spPr bwMode="auto">
          <a:xfrm>
            <a:off x="4473637" y="3849886"/>
            <a:ext cx="0" cy="1040122"/>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7" name="Text Box 38"/>
          <p:cNvSpPr txBox="1">
            <a:spLocks noChangeAspect="1" noChangeArrowheads="1"/>
          </p:cNvSpPr>
          <p:nvPr/>
        </p:nvSpPr>
        <p:spPr bwMode="auto">
          <a:xfrm>
            <a:off x="2653156" y="3594298"/>
            <a:ext cx="52546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a:latin typeface="+mj-lt"/>
                <a:cs typeface="Times New Roman" pitchFamily="18" charset="0"/>
              </a:rPr>
              <a:t>P</a:t>
            </a:r>
            <a:r>
              <a:rPr kumimoji="0" lang="en-US" sz="1600" b="1" i="1" baseline="-25000">
                <a:latin typeface="+mj-lt"/>
                <a:cs typeface="Times New Roman" pitchFamily="18" charset="0"/>
              </a:rPr>
              <a:t>1</a:t>
            </a:r>
            <a:endParaRPr kumimoji="0" lang="en-US" sz="1600" b="1">
              <a:latin typeface="+mj-lt"/>
              <a:cs typeface="Times New Roman" pitchFamily="18" charset="0"/>
            </a:endParaRPr>
          </a:p>
        </p:txBody>
      </p:sp>
      <p:sp>
        <p:nvSpPr>
          <p:cNvPr id="58" name="Text Box 39"/>
          <p:cNvSpPr txBox="1">
            <a:spLocks noChangeAspect="1" noChangeArrowheads="1"/>
          </p:cNvSpPr>
          <p:nvPr/>
        </p:nvSpPr>
        <p:spPr bwMode="auto">
          <a:xfrm>
            <a:off x="4256150" y="4862329"/>
            <a:ext cx="4445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a:latin typeface="+mj-lt"/>
                <a:cs typeface="Times New Roman" pitchFamily="18" charset="0"/>
              </a:rPr>
              <a:t>q</a:t>
            </a:r>
            <a:r>
              <a:rPr kumimoji="0" lang="en-US" sz="1600" b="1" baseline="-25000">
                <a:latin typeface="+mj-lt"/>
                <a:cs typeface="Times New Roman" pitchFamily="18" charset="0"/>
              </a:rPr>
              <a:t>1</a:t>
            </a:r>
            <a:endParaRPr kumimoji="0" lang="en-US" sz="1600" b="1">
              <a:latin typeface="+mj-lt"/>
              <a:cs typeface="Times New Roman" pitchFamily="18" charset="0"/>
            </a:endParaRPr>
          </a:p>
        </p:txBody>
      </p:sp>
      <p:sp>
        <p:nvSpPr>
          <p:cNvPr id="78" name="Oval 40"/>
          <p:cNvSpPr>
            <a:spLocks noChangeAspect="1" noChangeArrowheads="1"/>
          </p:cNvSpPr>
          <p:nvPr/>
        </p:nvSpPr>
        <p:spPr bwMode="auto">
          <a:xfrm>
            <a:off x="4414900" y="3705423"/>
            <a:ext cx="119062" cy="119062"/>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80" name="Line 47"/>
          <p:cNvSpPr>
            <a:spLocks noChangeShapeType="1"/>
          </p:cNvSpPr>
          <p:nvPr/>
        </p:nvSpPr>
        <p:spPr bwMode="auto">
          <a:xfrm flipV="1">
            <a:off x="7116634" y="3548260"/>
            <a:ext cx="0" cy="58420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23" name="Freeform 14"/>
          <p:cNvSpPr>
            <a:spLocks noChangeAspect="1"/>
          </p:cNvSpPr>
          <p:nvPr/>
        </p:nvSpPr>
        <p:spPr bwMode="auto">
          <a:xfrm>
            <a:off x="6637654" y="2348547"/>
            <a:ext cx="1783540" cy="2192028"/>
          </a:xfrm>
          <a:custGeom>
            <a:avLst/>
            <a:gdLst/>
            <a:ahLst/>
            <a:cxnLst>
              <a:cxn ang="0">
                <a:pos x="0" y="2352"/>
              </a:cxn>
              <a:cxn ang="0">
                <a:pos x="672" y="1872"/>
              </a:cxn>
              <a:cxn ang="0">
                <a:pos x="1392" y="960"/>
              </a:cxn>
              <a:cxn ang="0">
                <a:pos x="1632" y="0"/>
              </a:cxn>
            </a:cxnLst>
            <a:rect l="0" t="0" r="r" b="b"/>
            <a:pathLst>
              <a:path w="1632" h="2352">
                <a:moveTo>
                  <a:pt x="0" y="2352"/>
                </a:moveTo>
                <a:cubicBezTo>
                  <a:pt x="220" y="2228"/>
                  <a:pt x="440" y="2104"/>
                  <a:pt x="672" y="1872"/>
                </a:cubicBezTo>
                <a:cubicBezTo>
                  <a:pt x="904" y="1640"/>
                  <a:pt x="1232" y="1272"/>
                  <a:pt x="1392" y="960"/>
                </a:cubicBezTo>
                <a:cubicBezTo>
                  <a:pt x="1552" y="648"/>
                  <a:pt x="1592" y="324"/>
                  <a:pt x="1632" y="0"/>
                </a:cubicBezTo>
              </a:path>
            </a:pathLst>
          </a:custGeom>
          <a:noFill/>
          <a:ln w="57150" cap="flat" cmpd="sng">
            <a:solidFill>
              <a:srgbClr val="2D5AB3"/>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24" name="Freeform 20"/>
          <p:cNvSpPr>
            <a:spLocks noChangeAspect="1"/>
          </p:cNvSpPr>
          <p:nvPr/>
        </p:nvSpPr>
        <p:spPr bwMode="auto">
          <a:xfrm>
            <a:off x="6625906" y="2415738"/>
            <a:ext cx="2071688" cy="1331912"/>
          </a:xfrm>
          <a:custGeom>
            <a:avLst/>
            <a:gdLst/>
            <a:ahLst/>
            <a:cxnLst>
              <a:cxn ang="0">
                <a:pos x="0" y="0"/>
              </a:cxn>
              <a:cxn ang="0">
                <a:pos x="288" y="480"/>
              </a:cxn>
              <a:cxn ang="0">
                <a:pos x="672" y="864"/>
              </a:cxn>
              <a:cxn ang="0">
                <a:pos x="1248" y="1008"/>
              </a:cxn>
              <a:cxn ang="0">
                <a:pos x="1776" y="864"/>
              </a:cxn>
              <a:cxn ang="0">
                <a:pos x="2352" y="480"/>
              </a:cxn>
            </a:cxnLst>
            <a:rect l="0" t="0" r="r" b="b"/>
            <a:pathLst>
              <a:path w="2352" h="1008">
                <a:moveTo>
                  <a:pt x="0" y="0"/>
                </a:moveTo>
                <a:cubicBezTo>
                  <a:pt x="88" y="168"/>
                  <a:pt x="176" y="336"/>
                  <a:pt x="288" y="480"/>
                </a:cubicBezTo>
                <a:cubicBezTo>
                  <a:pt x="400" y="624"/>
                  <a:pt x="512" y="776"/>
                  <a:pt x="672" y="864"/>
                </a:cubicBezTo>
                <a:cubicBezTo>
                  <a:pt x="832" y="952"/>
                  <a:pt x="1064" y="1008"/>
                  <a:pt x="1248" y="1008"/>
                </a:cubicBezTo>
                <a:cubicBezTo>
                  <a:pt x="1432" y="1008"/>
                  <a:pt x="1592" y="952"/>
                  <a:pt x="1776" y="864"/>
                </a:cubicBezTo>
                <a:cubicBezTo>
                  <a:pt x="1960" y="776"/>
                  <a:pt x="2156" y="628"/>
                  <a:pt x="2352" y="48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25" name="Text Box 21"/>
          <p:cNvSpPr txBox="1">
            <a:spLocks noChangeAspect="1" noChangeArrowheads="1"/>
          </p:cNvSpPr>
          <p:nvPr/>
        </p:nvSpPr>
        <p:spPr bwMode="auto">
          <a:xfrm>
            <a:off x="8142350" y="2148276"/>
            <a:ext cx="604837"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2D5AB3"/>
                </a:solidFill>
                <a:latin typeface="+mj-lt"/>
                <a:cs typeface="Times New Roman" pitchFamily="18" charset="0"/>
              </a:rPr>
              <a:t>MC</a:t>
            </a:r>
            <a:endParaRPr kumimoji="0" lang="en-US" sz="1200" b="1" i="1">
              <a:solidFill>
                <a:srgbClr val="2D5AB3"/>
              </a:solidFill>
              <a:latin typeface="+mj-lt"/>
              <a:cs typeface="Times New Roman" pitchFamily="18" charset="0"/>
            </a:endParaRPr>
          </a:p>
        </p:txBody>
      </p:sp>
      <p:sp>
        <p:nvSpPr>
          <p:cNvPr id="126" name="Text Box 22"/>
          <p:cNvSpPr txBox="1">
            <a:spLocks noChangeAspect="1" noChangeArrowheads="1"/>
          </p:cNvSpPr>
          <p:nvPr/>
        </p:nvSpPr>
        <p:spPr bwMode="auto">
          <a:xfrm>
            <a:off x="8362472" y="2841632"/>
            <a:ext cx="567595" cy="240066"/>
          </a:xfrm>
          <a:prstGeom prst="rect">
            <a:avLst/>
          </a:prstGeom>
          <a:noFill/>
          <a:ln w="9525">
            <a:noFill/>
            <a:miter lim="800000"/>
            <a:headEnd/>
            <a:tailEnd/>
          </a:ln>
        </p:spPr>
        <p:txBody>
          <a:bodyPr wrap="square">
            <a:prstTxWarp prst="textNoShape">
              <a:avLst/>
            </a:prstTxWarp>
            <a:spAutoFit/>
          </a:bodyPr>
          <a:lstStyle/>
          <a:p>
            <a:pPr algn="r">
              <a:lnSpc>
                <a:spcPct val="60000"/>
              </a:lnSpc>
            </a:pPr>
            <a:r>
              <a:rPr kumimoji="0" lang="en-US" sz="1600" b="1" i="1" dirty="0">
                <a:solidFill>
                  <a:schemeClr val="tx1"/>
                </a:solidFill>
                <a:latin typeface="+mj-lt"/>
                <a:cs typeface="Times New Roman" pitchFamily="18" charset="0"/>
              </a:rPr>
              <a:t>ATC</a:t>
            </a:r>
          </a:p>
        </p:txBody>
      </p:sp>
      <p:sp>
        <p:nvSpPr>
          <p:cNvPr id="79" name="Oval 46"/>
          <p:cNvSpPr>
            <a:spLocks noChangeAspect="1" noChangeArrowheads="1"/>
          </p:cNvSpPr>
          <p:nvPr/>
        </p:nvSpPr>
        <p:spPr bwMode="auto">
          <a:xfrm>
            <a:off x="7057897" y="3413323"/>
            <a:ext cx="119062" cy="119062"/>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81" name="Oval 48"/>
          <p:cNvSpPr>
            <a:spLocks noChangeAspect="1" noChangeArrowheads="1"/>
          </p:cNvSpPr>
          <p:nvPr/>
        </p:nvSpPr>
        <p:spPr bwMode="auto">
          <a:xfrm>
            <a:off x="7068628" y="4217042"/>
            <a:ext cx="119063" cy="11906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28" name="Text Box 78"/>
          <p:cNvSpPr txBox="1">
            <a:spLocks noChangeArrowheads="1"/>
          </p:cNvSpPr>
          <p:nvPr/>
        </p:nvSpPr>
        <p:spPr bwMode="auto">
          <a:xfrm>
            <a:off x="6372324" y="5219035"/>
            <a:ext cx="1990148" cy="338554"/>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r>
              <a:rPr kumimoji="0" lang="en-US" sz="1600" i="1" dirty="0" smtClean="0">
                <a:latin typeface="+mj-lt"/>
                <a:cs typeface="Times New Roman" pitchFamily="18" charset="0"/>
              </a:rPr>
              <a:t>Price-searcher Firm</a:t>
            </a:r>
            <a:endParaRPr kumimoji="0" lang="en-US" sz="1600" i="1" dirty="0">
              <a:latin typeface="+mj-lt"/>
              <a:cs typeface="Times New Roman" pitchFamily="18" charset="0"/>
            </a:endParaRPr>
          </a:p>
        </p:txBody>
      </p:sp>
    </p:spTree>
    <p:extLst>
      <p:ext uri="{BB962C8B-B14F-4D97-AF65-F5344CB8AC3E}">
        <p14:creationId xmlns:p14="http://schemas.microsoft.com/office/powerpoint/2010/main" val="3699093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2791394" y="1977409"/>
            <a:ext cx="6165999" cy="364978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119569" y="430609"/>
            <a:ext cx="8904855" cy="680178"/>
          </a:xfrm>
        </p:spPr>
        <p:txBody>
          <a:bodyPr/>
          <a:lstStyle/>
          <a:p>
            <a:r>
              <a:rPr lang="en-US" dirty="0"/>
              <a:t>Comparing Price Searchers </a:t>
            </a:r>
            <a:r>
              <a:rPr lang="en-US" dirty="0" smtClean="0"/>
              <a:t>and </a:t>
            </a:r>
            <a:r>
              <a:rPr lang="en-US" dirty="0"/>
              <a:t>Takers</a:t>
            </a:r>
          </a:p>
        </p:txBody>
      </p:sp>
      <p:sp>
        <p:nvSpPr>
          <p:cNvPr id="196" name="Content Placeholder 2"/>
          <p:cNvSpPr>
            <a:spLocks noGrp="1"/>
          </p:cNvSpPr>
          <p:nvPr>
            <p:ph idx="1"/>
          </p:nvPr>
        </p:nvSpPr>
        <p:spPr>
          <a:xfrm>
            <a:off x="54041" y="1724587"/>
            <a:ext cx="2599634" cy="4371422"/>
          </a:xfrm>
        </p:spPr>
        <p:txBody>
          <a:bodyPr/>
          <a:lstStyle/>
          <a:p>
            <a:pPr marL="169863" indent="-169863">
              <a:lnSpc>
                <a:spcPct val="90000"/>
              </a:lnSpc>
            </a:pPr>
            <a:r>
              <a:rPr lang="en-US" sz="1900" dirty="0">
                <a:solidFill>
                  <a:srgbClr val="32302A"/>
                </a:solidFill>
                <a:ea typeface="ＭＳ Ｐゴシック" pitchFamily="-107" charset="-128"/>
                <a:cs typeface="ＭＳ Ｐゴシック" pitchFamily="-107" charset="-128"/>
              </a:rPr>
              <a:t>Even though the two markets have the same cost structure, the price </a:t>
            </a:r>
            <a:r>
              <a:rPr lang="en-US" sz="1900" dirty="0" smtClean="0">
                <a:solidFill>
                  <a:srgbClr val="32302A"/>
                </a:solidFill>
                <a:ea typeface="ＭＳ Ｐゴシック" pitchFamily="-107" charset="-128"/>
                <a:cs typeface="ＭＳ Ｐゴシック" pitchFamily="-107" charset="-128"/>
              </a:rPr>
              <a:t/>
            </a:r>
            <a:br>
              <a:rPr lang="en-US" sz="1900" dirty="0" smtClean="0">
                <a:solidFill>
                  <a:srgbClr val="32302A"/>
                </a:solidFill>
                <a:ea typeface="ＭＳ Ｐゴシック" pitchFamily="-107" charset="-128"/>
                <a:cs typeface="ＭＳ Ｐゴシック" pitchFamily="-107" charset="-128"/>
              </a:rPr>
            </a:br>
            <a:r>
              <a:rPr lang="en-US" sz="1900" dirty="0" smtClean="0">
                <a:solidFill>
                  <a:srgbClr val="32302A"/>
                </a:solidFill>
                <a:ea typeface="ＭＳ Ｐゴシック" pitchFamily="-107" charset="-128"/>
                <a:cs typeface="ＭＳ Ｐゴシック" pitchFamily="-107" charset="-128"/>
              </a:rPr>
              <a:t>in </a:t>
            </a:r>
            <a:r>
              <a:rPr lang="en-US" sz="1900" dirty="0">
                <a:solidFill>
                  <a:srgbClr val="32302A"/>
                </a:solidFill>
                <a:ea typeface="ＭＳ Ｐゴシック" pitchFamily="-107" charset="-128"/>
                <a:cs typeface="ＭＳ Ｐゴシック" pitchFamily="-107" charset="-128"/>
              </a:rPr>
              <a:t>the price-searcher market is higher than </a:t>
            </a:r>
            <a:r>
              <a:rPr lang="en-US" sz="1900" dirty="0" smtClean="0">
                <a:solidFill>
                  <a:srgbClr val="32302A"/>
                </a:solidFill>
                <a:ea typeface="ＭＳ Ｐゴシック" pitchFamily="-107" charset="-128"/>
                <a:cs typeface="ＭＳ Ｐゴシック" pitchFamily="-107" charset="-128"/>
              </a:rPr>
              <a:t/>
            </a:r>
            <a:br>
              <a:rPr lang="en-US" sz="1900" dirty="0" smtClean="0">
                <a:solidFill>
                  <a:srgbClr val="32302A"/>
                </a:solidFill>
                <a:ea typeface="ＭＳ Ｐゴシック" pitchFamily="-107" charset="-128"/>
                <a:cs typeface="ＭＳ Ｐゴシック" pitchFamily="-107" charset="-128"/>
              </a:rPr>
            </a:br>
            <a:r>
              <a:rPr lang="en-US" sz="1900" dirty="0" smtClean="0">
                <a:solidFill>
                  <a:srgbClr val="32302A"/>
                </a:solidFill>
                <a:ea typeface="ＭＳ Ｐゴシック" pitchFamily="-107" charset="-128"/>
                <a:cs typeface="ＭＳ Ｐゴシック" pitchFamily="-107" charset="-128"/>
              </a:rPr>
              <a:t>that </a:t>
            </a:r>
            <a:r>
              <a:rPr lang="en-US" sz="1900" dirty="0">
                <a:solidFill>
                  <a:srgbClr val="32302A"/>
                </a:solidFill>
                <a:ea typeface="ＭＳ Ｐゴシック" pitchFamily="-107" charset="-128"/>
                <a:cs typeface="ＭＳ Ｐゴシック" pitchFamily="-107" charset="-128"/>
              </a:rPr>
              <a:t>in the price-taker market ( </a:t>
            </a:r>
            <a:r>
              <a:rPr lang="en-US" sz="1900" b="1" i="1" dirty="0">
                <a:solidFill>
                  <a:srgbClr val="32302A"/>
                </a:solidFill>
                <a:ea typeface="ＭＳ Ｐゴシック" pitchFamily="-107" charset="-128"/>
                <a:cs typeface="ＭＳ Ｐゴシック" pitchFamily="-107" charset="-128"/>
              </a:rPr>
              <a:t>P</a:t>
            </a:r>
            <a:r>
              <a:rPr lang="en-US" sz="1900" b="1" i="1" baseline="-25000" dirty="0">
                <a:solidFill>
                  <a:srgbClr val="32302A"/>
                </a:solidFill>
                <a:ea typeface="ＭＳ Ｐゴシック" pitchFamily="-107" charset="-128"/>
                <a:cs typeface="ＭＳ Ｐゴシック" pitchFamily="-107" charset="-128"/>
              </a:rPr>
              <a:t>2</a:t>
            </a:r>
            <a:r>
              <a:rPr lang="en-US" sz="1900" dirty="0">
                <a:solidFill>
                  <a:srgbClr val="32302A"/>
                </a:solidFill>
                <a:ea typeface="ＭＳ Ｐゴシック" pitchFamily="-107" charset="-128"/>
                <a:cs typeface="ＭＳ Ｐゴシック" pitchFamily="-107" charset="-128"/>
              </a:rPr>
              <a:t> </a:t>
            </a:r>
            <a:r>
              <a:rPr lang="en-US" sz="1900" b="1" dirty="0">
                <a:solidFill>
                  <a:srgbClr val="32302A"/>
                </a:solidFill>
                <a:ea typeface="ＭＳ Ｐゴシック" pitchFamily="-107" charset="-128"/>
                <a:cs typeface="ＭＳ Ｐゴシック" pitchFamily="-107" charset="-128"/>
              </a:rPr>
              <a:t>&gt;</a:t>
            </a:r>
            <a:r>
              <a:rPr lang="en-US" sz="1900" dirty="0">
                <a:solidFill>
                  <a:srgbClr val="32302A"/>
                </a:solidFill>
                <a:ea typeface="ＭＳ Ｐゴシック" pitchFamily="-107" charset="-128"/>
                <a:cs typeface="ＭＳ Ｐゴシック" pitchFamily="-107" charset="-128"/>
              </a:rPr>
              <a:t> </a:t>
            </a:r>
            <a:r>
              <a:rPr lang="en-US" sz="1900" b="1" i="1" dirty="0">
                <a:solidFill>
                  <a:srgbClr val="32302A"/>
                </a:solidFill>
                <a:ea typeface="ＭＳ Ｐゴシック" pitchFamily="-107" charset="-128"/>
                <a:cs typeface="ＭＳ Ｐゴシック" pitchFamily="-107" charset="-128"/>
              </a:rPr>
              <a:t>P</a:t>
            </a:r>
            <a:r>
              <a:rPr lang="en-US" sz="1900" b="1" i="1" baseline="-25000" dirty="0">
                <a:solidFill>
                  <a:srgbClr val="32302A"/>
                </a:solidFill>
                <a:ea typeface="ＭＳ Ｐゴシック" pitchFamily="-107" charset="-128"/>
                <a:cs typeface="ＭＳ Ｐゴシック" pitchFamily="-107" charset="-128"/>
              </a:rPr>
              <a:t>1</a:t>
            </a:r>
            <a:r>
              <a:rPr lang="en-US" sz="1900" dirty="0">
                <a:solidFill>
                  <a:srgbClr val="32302A"/>
                </a:solidFill>
                <a:ea typeface="ＭＳ Ｐゴシック" pitchFamily="-107" charset="-128"/>
                <a:cs typeface="ＭＳ Ｐゴシック" pitchFamily="-107" charset="-128"/>
              </a:rPr>
              <a:t> ).</a:t>
            </a:r>
          </a:p>
          <a:p>
            <a:pPr marL="169863" indent="-169863">
              <a:lnSpc>
                <a:spcPct val="90000"/>
              </a:lnSpc>
            </a:pPr>
            <a:r>
              <a:rPr lang="en-US" sz="1900" dirty="0">
                <a:solidFill>
                  <a:srgbClr val="32302A"/>
                </a:solidFill>
                <a:ea typeface="ＭＳ Ｐゴシック" pitchFamily="-107" charset="-128"/>
                <a:cs typeface="ＭＳ Ｐゴシック" pitchFamily="-107" charset="-128"/>
              </a:rPr>
              <a:t>Some consider this price discrepancy a sign of inefficiency; others perceive it as the price paid for </a:t>
            </a:r>
            <a:r>
              <a:rPr lang="en-US" sz="1900" b="1" i="1" dirty="0" smtClean="0">
                <a:solidFill>
                  <a:srgbClr val="32302A"/>
                </a:solidFill>
                <a:ea typeface="ＭＳ Ｐゴシック" pitchFamily="-107" charset="-128"/>
                <a:cs typeface="ＭＳ Ｐゴシック" pitchFamily="-107" charset="-128"/>
              </a:rPr>
              <a:t>product variety</a:t>
            </a:r>
            <a:r>
              <a:rPr lang="en-US" sz="1900" dirty="0" smtClean="0">
                <a:solidFill>
                  <a:srgbClr val="32302A"/>
                </a:solidFill>
                <a:ea typeface="ＭＳ Ｐゴシック" pitchFamily="-107" charset="-128"/>
                <a:cs typeface="ＭＳ Ｐゴシック" pitchFamily="-107" charset="-128"/>
              </a:rPr>
              <a:t> &amp; </a:t>
            </a:r>
            <a:r>
              <a:rPr lang="en-US" sz="1900" b="1" i="1" dirty="0" smtClean="0">
                <a:solidFill>
                  <a:srgbClr val="32302A"/>
                </a:solidFill>
                <a:ea typeface="ＭＳ Ｐゴシック" pitchFamily="-107" charset="-128"/>
                <a:cs typeface="ＭＳ Ｐゴシック" pitchFamily="-107" charset="-128"/>
              </a:rPr>
              <a:t>dynamic improvement</a:t>
            </a:r>
            <a:r>
              <a:rPr lang="en-US" sz="1900" dirty="0" smtClean="0">
                <a:solidFill>
                  <a:srgbClr val="32302A"/>
                </a:solidFill>
                <a:ea typeface="ＭＳ Ｐゴシック" pitchFamily="-107" charset="-128"/>
                <a:cs typeface="ＭＳ Ｐゴシック" pitchFamily="-107" charset="-128"/>
              </a:rPr>
              <a:t> </a:t>
            </a:r>
            <a:r>
              <a:rPr lang="en-US" sz="1900" dirty="0">
                <a:solidFill>
                  <a:srgbClr val="32302A"/>
                </a:solidFill>
                <a:ea typeface="ＭＳ Ｐゴシック" pitchFamily="-107" charset="-128"/>
                <a:cs typeface="ＭＳ Ｐゴシック" pitchFamily="-107" charset="-128"/>
              </a:rPr>
              <a:t>in products </a:t>
            </a:r>
            <a:r>
              <a:rPr lang="en-US" sz="1900" b="1" i="1" dirty="0">
                <a:solidFill>
                  <a:srgbClr val="32302A"/>
                </a:solidFill>
                <a:ea typeface="ＭＳ Ｐゴシック" pitchFamily="-107" charset="-128"/>
                <a:cs typeface="ＭＳ Ｐゴシック" pitchFamily="-107" charset="-128"/>
              </a:rPr>
              <a:t>over time</a:t>
            </a:r>
            <a:r>
              <a:rPr lang="en-US" sz="1900" dirty="0">
                <a:solidFill>
                  <a:srgbClr val="32302A"/>
                </a:solidFill>
                <a:ea typeface="ＭＳ Ｐゴシック" pitchFamily="-107" charset="-128"/>
                <a:cs typeface="ＭＳ Ｐゴシック" pitchFamily="-107" charset="-128"/>
              </a:rPr>
              <a:t>.</a:t>
            </a:r>
          </a:p>
        </p:txBody>
      </p:sp>
      <p:grpSp>
        <p:nvGrpSpPr>
          <p:cNvPr id="91" name="Group 121"/>
          <p:cNvGrpSpPr>
            <a:grpSpLocks noChangeAspect="1"/>
          </p:cNvGrpSpPr>
          <p:nvPr/>
        </p:nvGrpSpPr>
        <p:grpSpPr bwMode="auto">
          <a:xfrm>
            <a:off x="3174502" y="2351463"/>
            <a:ext cx="1834070" cy="2538412"/>
            <a:chOff x="480" y="2016"/>
            <a:chExt cx="2016" cy="1776"/>
          </a:xfrm>
        </p:grpSpPr>
        <p:sp>
          <p:nvSpPr>
            <p:cNvPr id="92" name="Line 122"/>
            <p:cNvSpPr>
              <a:spLocks noChangeAspect="1" noChangeShapeType="1"/>
            </p:cNvSpPr>
            <p:nvPr/>
          </p:nvSpPr>
          <p:spPr bwMode="auto">
            <a:xfrm>
              <a:off x="480" y="2016"/>
              <a:ext cx="0" cy="1776"/>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93" name="Line 123"/>
            <p:cNvSpPr>
              <a:spLocks noChangeAspect="1" noChangeShapeType="1"/>
            </p:cNvSpPr>
            <p:nvPr/>
          </p:nvSpPr>
          <p:spPr bwMode="auto">
            <a:xfrm>
              <a:off x="480" y="3792"/>
              <a:ext cx="2016"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sp>
        <p:nvSpPr>
          <p:cNvPr id="94" name="Text Box 124"/>
          <p:cNvSpPr txBox="1">
            <a:spLocks noChangeAspect="1" noChangeArrowheads="1"/>
          </p:cNvSpPr>
          <p:nvPr/>
        </p:nvSpPr>
        <p:spPr bwMode="auto">
          <a:xfrm>
            <a:off x="4762827" y="4569327"/>
            <a:ext cx="904415" cy="535531"/>
          </a:xfrm>
          <a:prstGeom prst="rect">
            <a:avLst/>
          </a:prstGeom>
          <a:noFill/>
          <a:ln w="9525">
            <a:noFill/>
            <a:miter lim="800000"/>
            <a:headEnd/>
            <a:tailEnd/>
          </a:ln>
        </p:spPr>
        <p:txBody>
          <a:bodyPr wrap="none">
            <a:prstTxWarp prst="textNoShape">
              <a:avLst/>
            </a:prstTxWarp>
            <a:spAutoFit/>
          </a:bodyPr>
          <a:lstStyle/>
          <a:p>
            <a:pPr>
              <a:lnSpc>
                <a:spcPct val="90000"/>
              </a:lnSpc>
            </a:pPr>
            <a:r>
              <a:rPr lang="en-US" sz="1600" dirty="0" smtClean="0">
                <a:latin typeface="+mj-lt"/>
                <a:cs typeface="Times New Roman" pitchFamily="18" charset="0"/>
              </a:rPr>
              <a:t>Quantity</a:t>
            </a:r>
            <a:br>
              <a:rPr lang="en-US" sz="1600" dirty="0" smtClean="0">
                <a:latin typeface="+mj-lt"/>
                <a:cs typeface="Times New Roman" pitchFamily="18" charset="0"/>
              </a:rPr>
            </a:br>
            <a:r>
              <a:rPr lang="en-US" sz="1600" dirty="0" smtClean="0">
                <a:latin typeface="+mj-lt"/>
                <a:cs typeface="Times New Roman" pitchFamily="18" charset="0"/>
              </a:rPr>
              <a:t>    /</a:t>
            </a:r>
            <a:r>
              <a:rPr lang="en-US" sz="1600" dirty="0">
                <a:latin typeface="+mj-lt"/>
                <a:cs typeface="Times New Roman" pitchFamily="18" charset="0"/>
              </a:rPr>
              <a:t>Time</a:t>
            </a:r>
          </a:p>
        </p:txBody>
      </p:sp>
      <p:sp>
        <p:nvSpPr>
          <p:cNvPr id="95" name="Text Box 125"/>
          <p:cNvSpPr txBox="1">
            <a:spLocks noChangeAspect="1" noChangeArrowheads="1"/>
          </p:cNvSpPr>
          <p:nvPr/>
        </p:nvSpPr>
        <p:spPr bwMode="auto">
          <a:xfrm>
            <a:off x="2791914" y="2065713"/>
            <a:ext cx="607859" cy="313932"/>
          </a:xfrm>
          <a:prstGeom prst="rect">
            <a:avLst/>
          </a:prstGeom>
          <a:noFill/>
          <a:ln w="9525">
            <a:noFill/>
            <a:miter lim="800000"/>
            <a:headEnd/>
            <a:tailEnd/>
          </a:ln>
        </p:spPr>
        <p:txBody>
          <a:bodyPr wrap="none">
            <a:prstTxWarp prst="textNoShape">
              <a:avLst/>
            </a:prstTxWarp>
            <a:spAutoFit/>
          </a:bodyPr>
          <a:lstStyle/>
          <a:p>
            <a:pPr>
              <a:lnSpc>
                <a:spcPct val="90000"/>
              </a:lnSpc>
            </a:pPr>
            <a:r>
              <a:rPr kumimoji="0" lang="en-US" sz="1600" b="0" dirty="0">
                <a:latin typeface="+mj-lt"/>
                <a:cs typeface="Times New Roman" pitchFamily="18" charset="0"/>
              </a:rPr>
              <a:t>Price</a:t>
            </a:r>
          </a:p>
        </p:txBody>
      </p:sp>
      <p:grpSp>
        <p:nvGrpSpPr>
          <p:cNvPr id="107" name="Group 116"/>
          <p:cNvGrpSpPr>
            <a:grpSpLocks noChangeAspect="1"/>
          </p:cNvGrpSpPr>
          <p:nvPr/>
        </p:nvGrpSpPr>
        <p:grpSpPr bwMode="auto">
          <a:xfrm>
            <a:off x="6151424" y="2357813"/>
            <a:ext cx="1966956" cy="2538412"/>
            <a:chOff x="739" y="2016"/>
            <a:chExt cx="1757" cy="1776"/>
          </a:xfrm>
        </p:grpSpPr>
        <p:sp>
          <p:nvSpPr>
            <p:cNvPr id="108" name="Line 117"/>
            <p:cNvSpPr>
              <a:spLocks noChangeAspect="1" noChangeShapeType="1"/>
            </p:cNvSpPr>
            <p:nvPr/>
          </p:nvSpPr>
          <p:spPr bwMode="auto">
            <a:xfrm>
              <a:off x="741" y="2016"/>
              <a:ext cx="0" cy="1776"/>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109" name="Line 118"/>
            <p:cNvSpPr>
              <a:spLocks noChangeAspect="1" noChangeShapeType="1"/>
            </p:cNvSpPr>
            <p:nvPr/>
          </p:nvSpPr>
          <p:spPr bwMode="auto">
            <a:xfrm>
              <a:off x="739" y="3792"/>
              <a:ext cx="1757"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sp>
        <p:nvSpPr>
          <p:cNvPr id="111" name="Text Box 120"/>
          <p:cNvSpPr txBox="1">
            <a:spLocks noChangeAspect="1" noChangeArrowheads="1"/>
          </p:cNvSpPr>
          <p:nvPr/>
        </p:nvSpPr>
        <p:spPr bwMode="auto">
          <a:xfrm>
            <a:off x="5764984" y="2097907"/>
            <a:ext cx="607859" cy="313932"/>
          </a:xfrm>
          <a:prstGeom prst="rect">
            <a:avLst/>
          </a:prstGeom>
          <a:noFill/>
          <a:ln w="9525">
            <a:noFill/>
            <a:miter lim="800000"/>
            <a:headEnd/>
            <a:tailEnd/>
          </a:ln>
        </p:spPr>
        <p:txBody>
          <a:bodyPr wrap="none">
            <a:prstTxWarp prst="textNoShape">
              <a:avLst/>
            </a:prstTxWarp>
            <a:spAutoFit/>
          </a:bodyPr>
          <a:lstStyle/>
          <a:p>
            <a:pPr>
              <a:lnSpc>
                <a:spcPct val="90000"/>
              </a:lnSpc>
            </a:pPr>
            <a:r>
              <a:rPr kumimoji="0" lang="en-US" sz="1600" b="0">
                <a:latin typeface="+mj-lt"/>
                <a:cs typeface="Times New Roman" pitchFamily="18" charset="0"/>
              </a:rPr>
              <a:t>Price</a:t>
            </a:r>
          </a:p>
        </p:txBody>
      </p:sp>
      <p:sp>
        <p:nvSpPr>
          <p:cNvPr id="37" name="Text Box 124"/>
          <p:cNvSpPr txBox="1">
            <a:spLocks noChangeAspect="1" noChangeArrowheads="1"/>
          </p:cNvSpPr>
          <p:nvPr/>
        </p:nvSpPr>
        <p:spPr bwMode="auto">
          <a:xfrm>
            <a:off x="7868739" y="4575423"/>
            <a:ext cx="904415" cy="535531"/>
          </a:xfrm>
          <a:prstGeom prst="rect">
            <a:avLst/>
          </a:prstGeom>
          <a:noFill/>
          <a:ln w="9525">
            <a:noFill/>
            <a:miter lim="800000"/>
            <a:headEnd/>
            <a:tailEnd/>
          </a:ln>
        </p:spPr>
        <p:txBody>
          <a:bodyPr wrap="none">
            <a:prstTxWarp prst="textNoShape">
              <a:avLst/>
            </a:prstTxWarp>
            <a:spAutoFit/>
          </a:bodyPr>
          <a:lstStyle/>
          <a:p>
            <a:pPr>
              <a:lnSpc>
                <a:spcPct val="90000"/>
              </a:lnSpc>
            </a:pPr>
            <a:r>
              <a:rPr lang="en-US" sz="1600" dirty="0" smtClean="0">
                <a:latin typeface="+mj-lt"/>
                <a:cs typeface="Times New Roman" pitchFamily="18" charset="0"/>
              </a:rPr>
              <a:t>Quantity</a:t>
            </a:r>
            <a:br>
              <a:rPr lang="en-US" sz="1600" dirty="0" smtClean="0">
                <a:latin typeface="+mj-lt"/>
                <a:cs typeface="Times New Roman" pitchFamily="18" charset="0"/>
              </a:rPr>
            </a:br>
            <a:r>
              <a:rPr lang="en-US" sz="1600" dirty="0" smtClean="0">
                <a:latin typeface="+mj-lt"/>
                <a:cs typeface="Times New Roman" pitchFamily="18" charset="0"/>
              </a:rPr>
              <a:t>    /</a:t>
            </a:r>
            <a:r>
              <a:rPr lang="en-US" sz="1600" dirty="0">
                <a:latin typeface="+mj-lt"/>
                <a:cs typeface="Times New Roman" pitchFamily="18" charset="0"/>
              </a:rPr>
              <a:t>Time</a:t>
            </a:r>
          </a:p>
        </p:txBody>
      </p:sp>
      <p:sp>
        <p:nvSpPr>
          <p:cNvPr id="39" name="Line 11"/>
          <p:cNvSpPr>
            <a:spLocks noChangeAspect="1" noChangeShapeType="1"/>
          </p:cNvSpPr>
          <p:nvPr/>
        </p:nvSpPr>
        <p:spPr bwMode="auto">
          <a:xfrm flipH="1" flipV="1">
            <a:off x="6180528" y="2468628"/>
            <a:ext cx="1279525" cy="2430463"/>
          </a:xfrm>
          <a:prstGeom prst="line">
            <a:avLst/>
          </a:prstGeom>
          <a:noFill/>
          <a:ln w="57150">
            <a:solidFill>
              <a:srgbClr val="D107AB"/>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0" name="Line 12"/>
          <p:cNvSpPr>
            <a:spLocks noChangeAspect="1" noChangeShapeType="1"/>
          </p:cNvSpPr>
          <p:nvPr/>
        </p:nvSpPr>
        <p:spPr bwMode="auto">
          <a:xfrm flipH="1" flipV="1">
            <a:off x="6180527" y="2462277"/>
            <a:ext cx="1855627" cy="2081213"/>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2" name="Freeform 14"/>
          <p:cNvSpPr>
            <a:spLocks noChangeAspect="1"/>
          </p:cNvSpPr>
          <p:nvPr/>
        </p:nvSpPr>
        <p:spPr bwMode="auto">
          <a:xfrm>
            <a:off x="3367669" y="2351463"/>
            <a:ext cx="1783540" cy="2192028"/>
          </a:xfrm>
          <a:custGeom>
            <a:avLst/>
            <a:gdLst/>
            <a:ahLst/>
            <a:cxnLst>
              <a:cxn ang="0">
                <a:pos x="0" y="2352"/>
              </a:cxn>
              <a:cxn ang="0">
                <a:pos x="672" y="1872"/>
              </a:cxn>
              <a:cxn ang="0">
                <a:pos x="1392" y="960"/>
              </a:cxn>
              <a:cxn ang="0">
                <a:pos x="1632" y="0"/>
              </a:cxn>
            </a:cxnLst>
            <a:rect l="0" t="0" r="r" b="b"/>
            <a:pathLst>
              <a:path w="1632" h="2352">
                <a:moveTo>
                  <a:pt x="0" y="2352"/>
                </a:moveTo>
                <a:cubicBezTo>
                  <a:pt x="220" y="2228"/>
                  <a:pt x="440" y="2104"/>
                  <a:pt x="672" y="1872"/>
                </a:cubicBezTo>
                <a:cubicBezTo>
                  <a:pt x="904" y="1640"/>
                  <a:pt x="1232" y="1272"/>
                  <a:pt x="1392" y="960"/>
                </a:cubicBezTo>
                <a:cubicBezTo>
                  <a:pt x="1552" y="648"/>
                  <a:pt x="1592" y="324"/>
                  <a:pt x="1632" y="0"/>
                </a:cubicBezTo>
              </a:path>
            </a:pathLst>
          </a:custGeom>
          <a:noFill/>
          <a:ln w="57150" cap="flat" cmpd="sng">
            <a:solidFill>
              <a:srgbClr val="2D5AB3"/>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3" name="Text Box 15"/>
          <p:cNvSpPr txBox="1">
            <a:spLocks noChangeAspect="1" noChangeArrowheads="1"/>
          </p:cNvSpPr>
          <p:nvPr/>
        </p:nvSpPr>
        <p:spPr bwMode="auto">
          <a:xfrm>
            <a:off x="5455739" y="3694051"/>
            <a:ext cx="411163"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C80000"/>
                </a:solidFill>
                <a:latin typeface="+mj-lt"/>
                <a:cs typeface="Times New Roman" pitchFamily="18" charset="0"/>
              </a:rPr>
              <a:t>d</a:t>
            </a:r>
          </a:p>
        </p:txBody>
      </p:sp>
      <p:sp>
        <p:nvSpPr>
          <p:cNvPr id="44" name="Freeform 20"/>
          <p:cNvSpPr>
            <a:spLocks noChangeAspect="1"/>
          </p:cNvSpPr>
          <p:nvPr/>
        </p:nvSpPr>
        <p:spPr bwMode="auto">
          <a:xfrm>
            <a:off x="3355921" y="2418654"/>
            <a:ext cx="2071688" cy="1331912"/>
          </a:xfrm>
          <a:custGeom>
            <a:avLst/>
            <a:gdLst/>
            <a:ahLst/>
            <a:cxnLst>
              <a:cxn ang="0">
                <a:pos x="0" y="0"/>
              </a:cxn>
              <a:cxn ang="0">
                <a:pos x="288" y="480"/>
              </a:cxn>
              <a:cxn ang="0">
                <a:pos x="672" y="864"/>
              </a:cxn>
              <a:cxn ang="0">
                <a:pos x="1248" y="1008"/>
              </a:cxn>
              <a:cxn ang="0">
                <a:pos x="1776" y="864"/>
              </a:cxn>
              <a:cxn ang="0">
                <a:pos x="2352" y="480"/>
              </a:cxn>
            </a:cxnLst>
            <a:rect l="0" t="0" r="r" b="b"/>
            <a:pathLst>
              <a:path w="2352" h="1008">
                <a:moveTo>
                  <a:pt x="0" y="0"/>
                </a:moveTo>
                <a:cubicBezTo>
                  <a:pt x="88" y="168"/>
                  <a:pt x="176" y="336"/>
                  <a:pt x="288" y="480"/>
                </a:cubicBezTo>
                <a:cubicBezTo>
                  <a:pt x="400" y="624"/>
                  <a:pt x="512" y="776"/>
                  <a:pt x="672" y="864"/>
                </a:cubicBezTo>
                <a:cubicBezTo>
                  <a:pt x="832" y="952"/>
                  <a:pt x="1064" y="1008"/>
                  <a:pt x="1248" y="1008"/>
                </a:cubicBezTo>
                <a:cubicBezTo>
                  <a:pt x="1432" y="1008"/>
                  <a:pt x="1592" y="952"/>
                  <a:pt x="1776" y="864"/>
                </a:cubicBezTo>
                <a:cubicBezTo>
                  <a:pt x="1960" y="776"/>
                  <a:pt x="2156" y="628"/>
                  <a:pt x="2352" y="48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45" name="Text Box 21"/>
          <p:cNvSpPr txBox="1">
            <a:spLocks noChangeAspect="1" noChangeArrowheads="1"/>
          </p:cNvSpPr>
          <p:nvPr/>
        </p:nvSpPr>
        <p:spPr bwMode="auto">
          <a:xfrm>
            <a:off x="4927229" y="2132904"/>
            <a:ext cx="604837"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2D5AB3"/>
                </a:solidFill>
                <a:latin typeface="+mj-lt"/>
                <a:cs typeface="Times New Roman" pitchFamily="18" charset="0"/>
              </a:rPr>
              <a:t>MC</a:t>
            </a:r>
            <a:endParaRPr kumimoji="0" lang="en-US" sz="1200" b="1" i="1">
              <a:solidFill>
                <a:srgbClr val="2D5AB3"/>
              </a:solidFill>
              <a:latin typeface="+mj-lt"/>
              <a:cs typeface="Times New Roman" pitchFamily="18" charset="0"/>
            </a:endParaRPr>
          </a:p>
        </p:txBody>
      </p:sp>
      <p:sp>
        <p:nvSpPr>
          <p:cNvPr id="46" name="Text Box 22"/>
          <p:cNvSpPr txBox="1">
            <a:spLocks noChangeAspect="1" noChangeArrowheads="1"/>
          </p:cNvSpPr>
          <p:nvPr/>
        </p:nvSpPr>
        <p:spPr bwMode="auto">
          <a:xfrm>
            <a:off x="5125539" y="2835404"/>
            <a:ext cx="790575"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dirty="0">
                <a:solidFill>
                  <a:schemeClr val="tx1"/>
                </a:solidFill>
                <a:latin typeface="+mj-lt"/>
                <a:cs typeface="Times New Roman" pitchFamily="18" charset="0"/>
              </a:rPr>
              <a:t>ATC</a:t>
            </a:r>
          </a:p>
        </p:txBody>
      </p:sp>
      <p:sp>
        <p:nvSpPr>
          <p:cNvPr id="47" name="Text Box 23"/>
          <p:cNvSpPr txBox="1">
            <a:spLocks noChangeAspect="1" noChangeArrowheads="1"/>
          </p:cNvSpPr>
          <p:nvPr/>
        </p:nvSpPr>
        <p:spPr bwMode="auto">
          <a:xfrm>
            <a:off x="7916110" y="4454464"/>
            <a:ext cx="411163"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C80000"/>
                </a:solidFill>
                <a:latin typeface="+mj-lt"/>
                <a:cs typeface="Times New Roman" pitchFamily="18" charset="0"/>
              </a:rPr>
              <a:t>d</a:t>
            </a:r>
          </a:p>
        </p:txBody>
      </p:sp>
      <p:sp>
        <p:nvSpPr>
          <p:cNvPr id="48" name="Text Box 24"/>
          <p:cNvSpPr txBox="1">
            <a:spLocks noChangeAspect="1" noChangeArrowheads="1"/>
          </p:cNvSpPr>
          <p:nvPr/>
        </p:nvSpPr>
        <p:spPr bwMode="auto">
          <a:xfrm>
            <a:off x="7352103" y="4676904"/>
            <a:ext cx="608013"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D107AB"/>
                </a:solidFill>
                <a:latin typeface="+mj-lt"/>
                <a:cs typeface="Times New Roman" pitchFamily="18" charset="0"/>
              </a:rPr>
              <a:t>MR</a:t>
            </a:r>
          </a:p>
        </p:txBody>
      </p:sp>
      <p:sp>
        <p:nvSpPr>
          <p:cNvPr id="50" name="Line 26"/>
          <p:cNvSpPr>
            <a:spLocks noChangeShapeType="1"/>
          </p:cNvSpPr>
          <p:nvPr/>
        </p:nvSpPr>
        <p:spPr bwMode="auto">
          <a:xfrm>
            <a:off x="3174502" y="3776728"/>
            <a:ext cx="2375185" cy="0"/>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2" name="Line 33"/>
          <p:cNvSpPr>
            <a:spLocks noChangeAspect="1" noChangeShapeType="1"/>
          </p:cNvSpPr>
          <p:nvPr/>
        </p:nvSpPr>
        <p:spPr bwMode="auto">
          <a:xfrm>
            <a:off x="7117153" y="4276441"/>
            <a:ext cx="0" cy="566748"/>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3" name="Text Box 34"/>
          <p:cNvSpPr txBox="1">
            <a:spLocks noChangeAspect="1" noChangeArrowheads="1"/>
          </p:cNvSpPr>
          <p:nvPr/>
        </p:nvSpPr>
        <p:spPr bwMode="auto">
          <a:xfrm>
            <a:off x="5640778" y="3270316"/>
            <a:ext cx="525463"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dirty="0">
                <a:latin typeface="+mj-lt"/>
                <a:cs typeface="Times New Roman" pitchFamily="18" charset="0"/>
              </a:rPr>
              <a:t>P</a:t>
            </a:r>
            <a:r>
              <a:rPr kumimoji="0" lang="en-US" sz="1600" b="1" i="1" baseline="-25000" dirty="0">
                <a:latin typeface="+mj-lt"/>
                <a:cs typeface="Times New Roman" pitchFamily="18" charset="0"/>
              </a:rPr>
              <a:t>2</a:t>
            </a:r>
            <a:endParaRPr kumimoji="0" lang="en-US" sz="1600" b="1" dirty="0">
              <a:latin typeface="+mj-lt"/>
              <a:cs typeface="Times New Roman" pitchFamily="18" charset="0"/>
            </a:endParaRPr>
          </a:p>
        </p:txBody>
      </p:sp>
      <p:sp>
        <p:nvSpPr>
          <p:cNvPr id="54" name="Line 35"/>
          <p:cNvSpPr>
            <a:spLocks noChangeAspect="1" noChangeShapeType="1"/>
          </p:cNvSpPr>
          <p:nvPr/>
        </p:nvSpPr>
        <p:spPr bwMode="auto">
          <a:xfrm flipH="1">
            <a:off x="6186878" y="3470341"/>
            <a:ext cx="868363" cy="0"/>
          </a:xfrm>
          <a:prstGeom prst="line">
            <a:avLst/>
          </a:prstGeom>
          <a:noFill/>
          <a:ln w="31750" cap="rnd">
            <a:solidFill>
              <a:schemeClr val="tx1"/>
            </a:solidFill>
            <a:prstDash val="sysDot"/>
            <a:round/>
            <a:headEnd type="none" w="lg" len="lg"/>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5" name="Text Box 36"/>
          <p:cNvSpPr txBox="1">
            <a:spLocks noChangeAspect="1" noChangeArrowheads="1"/>
          </p:cNvSpPr>
          <p:nvPr/>
        </p:nvSpPr>
        <p:spPr bwMode="auto">
          <a:xfrm>
            <a:off x="6929828" y="4862197"/>
            <a:ext cx="4445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dirty="0">
                <a:latin typeface="+mj-lt"/>
                <a:cs typeface="Times New Roman" pitchFamily="18" charset="0"/>
              </a:rPr>
              <a:t>q</a:t>
            </a:r>
            <a:r>
              <a:rPr kumimoji="0" lang="en-US" sz="1600" b="1" baseline="-25000" dirty="0">
                <a:latin typeface="+mj-lt"/>
                <a:cs typeface="Times New Roman" pitchFamily="18" charset="0"/>
              </a:rPr>
              <a:t>2</a:t>
            </a:r>
            <a:endParaRPr kumimoji="0" lang="en-US" sz="1600" b="1" dirty="0">
              <a:latin typeface="+mj-lt"/>
              <a:cs typeface="Times New Roman" pitchFamily="18" charset="0"/>
            </a:endParaRPr>
          </a:p>
        </p:txBody>
      </p:sp>
      <p:sp>
        <p:nvSpPr>
          <p:cNvPr id="56" name="Line 37"/>
          <p:cNvSpPr>
            <a:spLocks noChangeAspect="1" noChangeShapeType="1"/>
          </p:cNvSpPr>
          <p:nvPr/>
        </p:nvSpPr>
        <p:spPr bwMode="auto">
          <a:xfrm>
            <a:off x="4474156" y="3849754"/>
            <a:ext cx="0" cy="1040122"/>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57" name="Text Box 38"/>
          <p:cNvSpPr txBox="1">
            <a:spLocks noChangeAspect="1" noChangeArrowheads="1"/>
          </p:cNvSpPr>
          <p:nvPr/>
        </p:nvSpPr>
        <p:spPr bwMode="auto">
          <a:xfrm>
            <a:off x="2653675" y="3594166"/>
            <a:ext cx="525462"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b="1" i="1">
                <a:latin typeface="+mj-lt"/>
                <a:cs typeface="Times New Roman" pitchFamily="18" charset="0"/>
              </a:rPr>
              <a:t>P</a:t>
            </a:r>
            <a:r>
              <a:rPr kumimoji="0" lang="en-US" sz="1600" b="1" i="1" baseline="-25000">
                <a:latin typeface="+mj-lt"/>
                <a:cs typeface="Times New Roman" pitchFamily="18" charset="0"/>
              </a:rPr>
              <a:t>1</a:t>
            </a:r>
            <a:endParaRPr kumimoji="0" lang="en-US" sz="1600" b="1">
              <a:latin typeface="+mj-lt"/>
              <a:cs typeface="Times New Roman" pitchFamily="18" charset="0"/>
            </a:endParaRPr>
          </a:p>
        </p:txBody>
      </p:sp>
      <p:sp>
        <p:nvSpPr>
          <p:cNvPr id="58" name="Text Box 39"/>
          <p:cNvSpPr txBox="1">
            <a:spLocks noChangeAspect="1" noChangeArrowheads="1"/>
          </p:cNvSpPr>
          <p:nvPr/>
        </p:nvSpPr>
        <p:spPr bwMode="auto">
          <a:xfrm>
            <a:off x="4256669" y="4862197"/>
            <a:ext cx="4445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1" i="1">
                <a:latin typeface="+mj-lt"/>
                <a:cs typeface="Times New Roman" pitchFamily="18" charset="0"/>
              </a:rPr>
              <a:t>q</a:t>
            </a:r>
            <a:r>
              <a:rPr kumimoji="0" lang="en-US" sz="1600" b="1" baseline="-25000">
                <a:latin typeface="+mj-lt"/>
                <a:cs typeface="Times New Roman" pitchFamily="18" charset="0"/>
              </a:rPr>
              <a:t>1</a:t>
            </a:r>
            <a:endParaRPr kumimoji="0" lang="en-US" sz="1600" b="1">
              <a:latin typeface="+mj-lt"/>
              <a:cs typeface="Times New Roman" pitchFamily="18" charset="0"/>
            </a:endParaRPr>
          </a:p>
        </p:txBody>
      </p:sp>
      <p:sp>
        <p:nvSpPr>
          <p:cNvPr id="78" name="Oval 40"/>
          <p:cNvSpPr>
            <a:spLocks noChangeAspect="1" noChangeArrowheads="1"/>
          </p:cNvSpPr>
          <p:nvPr/>
        </p:nvSpPr>
        <p:spPr bwMode="auto">
          <a:xfrm>
            <a:off x="4415419" y="3705291"/>
            <a:ext cx="119062" cy="119062"/>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80" name="Line 47"/>
          <p:cNvSpPr>
            <a:spLocks noChangeShapeType="1"/>
          </p:cNvSpPr>
          <p:nvPr/>
        </p:nvSpPr>
        <p:spPr bwMode="auto">
          <a:xfrm flipV="1">
            <a:off x="7117153" y="3548128"/>
            <a:ext cx="0" cy="58420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23" name="Freeform 14"/>
          <p:cNvSpPr>
            <a:spLocks noChangeAspect="1"/>
          </p:cNvSpPr>
          <p:nvPr/>
        </p:nvSpPr>
        <p:spPr bwMode="auto">
          <a:xfrm>
            <a:off x="6638173" y="2348415"/>
            <a:ext cx="1783540" cy="2192028"/>
          </a:xfrm>
          <a:custGeom>
            <a:avLst/>
            <a:gdLst/>
            <a:ahLst/>
            <a:cxnLst>
              <a:cxn ang="0">
                <a:pos x="0" y="2352"/>
              </a:cxn>
              <a:cxn ang="0">
                <a:pos x="672" y="1872"/>
              </a:cxn>
              <a:cxn ang="0">
                <a:pos x="1392" y="960"/>
              </a:cxn>
              <a:cxn ang="0">
                <a:pos x="1632" y="0"/>
              </a:cxn>
            </a:cxnLst>
            <a:rect l="0" t="0" r="r" b="b"/>
            <a:pathLst>
              <a:path w="1632" h="2352">
                <a:moveTo>
                  <a:pt x="0" y="2352"/>
                </a:moveTo>
                <a:cubicBezTo>
                  <a:pt x="220" y="2228"/>
                  <a:pt x="440" y="2104"/>
                  <a:pt x="672" y="1872"/>
                </a:cubicBezTo>
                <a:cubicBezTo>
                  <a:pt x="904" y="1640"/>
                  <a:pt x="1232" y="1272"/>
                  <a:pt x="1392" y="960"/>
                </a:cubicBezTo>
                <a:cubicBezTo>
                  <a:pt x="1552" y="648"/>
                  <a:pt x="1592" y="324"/>
                  <a:pt x="1632" y="0"/>
                </a:cubicBezTo>
              </a:path>
            </a:pathLst>
          </a:custGeom>
          <a:noFill/>
          <a:ln w="57150" cap="flat" cmpd="sng">
            <a:solidFill>
              <a:srgbClr val="2D5AB3"/>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24" name="Freeform 20"/>
          <p:cNvSpPr>
            <a:spLocks noChangeAspect="1"/>
          </p:cNvSpPr>
          <p:nvPr/>
        </p:nvSpPr>
        <p:spPr bwMode="auto">
          <a:xfrm>
            <a:off x="6626425" y="2415606"/>
            <a:ext cx="2071688" cy="1331912"/>
          </a:xfrm>
          <a:custGeom>
            <a:avLst/>
            <a:gdLst/>
            <a:ahLst/>
            <a:cxnLst>
              <a:cxn ang="0">
                <a:pos x="0" y="0"/>
              </a:cxn>
              <a:cxn ang="0">
                <a:pos x="288" y="480"/>
              </a:cxn>
              <a:cxn ang="0">
                <a:pos x="672" y="864"/>
              </a:cxn>
              <a:cxn ang="0">
                <a:pos x="1248" y="1008"/>
              </a:cxn>
              <a:cxn ang="0">
                <a:pos x="1776" y="864"/>
              </a:cxn>
              <a:cxn ang="0">
                <a:pos x="2352" y="480"/>
              </a:cxn>
            </a:cxnLst>
            <a:rect l="0" t="0" r="r" b="b"/>
            <a:pathLst>
              <a:path w="2352" h="1008">
                <a:moveTo>
                  <a:pt x="0" y="0"/>
                </a:moveTo>
                <a:cubicBezTo>
                  <a:pt x="88" y="168"/>
                  <a:pt x="176" y="336"/>
                  <a:pt x="288" y="480"/>
                </a:cubicBezTo>
                <a:cubicBezTo>
                  <a:pt x="400" y="624"/>
                  <a:pt x="512" y="776"/>
                  <a:pt x="672" y="864"/>
                </a:cubicBezTo>
                <a:cubicBezTo>
                  <a:pt x="832" y="952"/>
                  <a:pt x="1064" y="1008"/>
                  <a:pt x="1248" y="1008"/>
                </a:cubicBezTo>
                <a:cubicBezTo>
                  <a:pt x="1432" y="1008"/>
                  <a:pt x="1592" y="952"/>
                  <a:pt x="1776" y="864"/>
                </a:cubicBezTo>
                <a:cubicBezTo>
                  <a:pt x="1960" y="776"/>
                  <a:pt x="2156" y="628"/>
                  <a:pt x="2352" y="48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25" name="Text Box 21"/>
          <p:cNvSpPr txBox="1">
            <a:spLocks noChangeAspect="1" noChangeArrowheads="1"/>
          </p:cNvSpPr>
          <p:nvPr/>
        </p:nvSpPr>
        <p:spPr bwMode="auto">
          <a:xfrm>
            <a:off x="8142869" y="2148144"/>
            <a:ext cx="604837"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a:solidFill>
                  <a:srgbClr val="2D5AB3"/>
                </a:solidFill>
                <a:latin typeface="+mj-lt"/>
                <a:cs typeface="Times New Roman" pitchFamily="18" charset="0"/>
              </a:rPr>
              <a:t>MC</a:t>
            </a:r>
            <a:endParaRPr kumimoji="0" lang="en-US" sz="1200" b="1" i="1">
              <a:solidFill>
                <a:srgbClr val="2D5AB3"/>
              </a:solidFill>
              <a:latin typeface="+mj-lt"/>
              <a:cs typeface="Times New Roman" pitchFamily="18" charset="0"/>
            </a:endParaRPr>
          </a:p>
        </p:txBody>
      </p:sp>
      <p:sp>
        <p:nvSpPr>
          <p:cNvPr id="126" name="Text Box 22"/>
          <p:cNvSpPr txBox="1">
            <a:spLocks noChangeAspect="1" noChangeArrowheads="1"/>
          </p:cNvSpPr>
          <p:nvPr/>
        </p:nvSpPr>
        <p:spPr bwMode="auto">
          <a:xfrm>
            <a:off x="8362991" y="2841500"/>
            <a:ext cx="567595" cy="240066"/>
          </a:xfrm>
          <a:prstGeom prst="rect">
            <a:avLst/>
          </a:prstGeom>
          <a:noFill/>
          <a:ln w="9525">
            <a:noFill/>
            <a:miter lim="800000"/>
            <a:headEnd/>
            <a:tailEnd/>
          </a:ln>
        </p:spPr>
        <p:txBody>
          <a:bodyPr wrap="square">
            <a:prstTxWarp prst="textNoShape">
              <a:avLst/>
            </a:prstTxWarp>
            <a:spAutoFit/>
          </a:bodyPr>
          <a:lstStyle/>
          <a:p>
            <a:pPr algn="r">
              <a:lnSpc>
                <a:spcPct val="60000"/>
              </a:lnSpc>
            </a:pPr>
            <a:r>
              <a:rPr kumimoji="0" lang="en-US" sz="1600" b="1" i="1" dirty="0">
                <a:solidFill>
                  <a:schemeClr val="tx1"/>
                </a:solidFill>
                <a:latin typeface="+mj-lt"/>
                <a:cs typeface="Times New Roman" pitchFamily="18" charset="0"/>
              </a:rPr>
              <a:t>ATC</a:t>
            </a:r>
          </a:p>
        </p:txBody>
      </p:sp>
      <p:sp>
        <p:nvSpPr>
          <p:cNvPr id="79" name="Oval 46"/>
          <p:cNvSpPr>
            <a:spLocks noChangeAspect="1" noChangeArrowheads="1"/>
          </p:cNvSpPr>
          <p:nvPr/>
        </p:nvSpPr>
        <p:spPr bwMode="auto">
          <a:xfrm>
            <a:off x="7058416" y="3413191"/>
            <a:ext cx="119062" cy="119062"/>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81" name="Oval 48"/>
          <p:cNvSpPr>
            <a:spLocks noChangeAspect="1" noChangeArrowheads="1"/>
          </p:cNvSpPr>
          <p:nvPr/>
        </p:nvSpPr>
        <p:spPr bwMode="auto">
          <a:xfrm>
            <a:off x="7069147" y="4216910"/>
            <a:ext cx="119063" cy="11906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51" name="Text Box 78"/>
          <p:cNvSpPr txBox="1">
            <a:spLocks noChangeArrowheads="1"/>
          </p:cNvSpPr>
          <p:nvPr/>
        </p:nvSpPr>
        <p:spPr bwMode="auto">
          <a:xfrm>
            <a:off x="3618010" y="5219035"/>
            <a:ext cx="1507010" cy="338554"/>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r>
              <a:rPr kumimoji="0" lang="en-US" sz="1600" i="1" dirty="0" smtClean="0">
                <a:latin typeface="+mj-lt"/>
                <a:cs typeface="Times New Roman" pitchFamily="18" charset="0"/>
              </a:rPr>
              <a:t>Price-taker Firm</a:t>
            </a:r>
            <a:endParaRPr kumimoji="0" lang="en-US" sz="1600" i="1" dirty="0">
              <a:latin typeface="+mj-lt"/>
              <a:cs typeface="Times New Roman" pitchFamily="18" charset="0"/>
            </a:endParaRPr>
          </a:p>
        </p:txBody>
      </p:sp>
      <p:sp>
        <p:nvSpPr>
          <p:cNvPr id="59" name="Text Box 78"/>
          <p:cNvSpPr txBox="1">
            <a:spLocks noChangeArrowheads="1"/>
          </p:cNvSpPr>
          <p:nvPr/>
        </p:nvSpPr>
        <p:spPr bwMode="auto">
          <a:xfrm>
            <a:off x="6372324" y="5219035"/>
            <a:ext cx="1990148" cy="338554"/>
          </a:xfrm>
          <a:prstGeom prst="rect">
            <a:avLst/>
          </a:prstGeom>
          <a:noFill/>
          <a:ln w="19050" cap="rnd">
            <a:noFill/>
            <a:prstDash val="sysDot"/>
            <a:miter lim="800000"/>
            <a:headEnd/>
            <a:tailEnd type="none" w="lg" len="lg"/>
          </a:ln>
        </p:spPr>
        <p:txBody>
          <a:bodyPr wrap="square">
            <a:prstTxWarp prst="textNoShape">
              <a:avLst/>
            </a:prstTxWarp>
            <a:spAutoFit/>
          </a:bodyPr>
          <a:lstStyle/>
          <a:p>
            <a:pPr algn="ctr"/>
            <a:r>
              <a:rPr kumimoji="0" lang="en-US" sz="1600" i="1" dirty="0" smtClean="0">
                <a:latin typeface="+mj-lt"/>
                <a:cs typeface="Times New Roman" pitchFamily="18" charset="0"/>
              </a:rPr>
              <a:t>Price-searcher Firm</a:t>
            </a:r>
            <a:endParaRPr kumimoji="0" lang="en-US" sz="1600" i="1" dirty="0">
              <a:latin typeface="+mj-lt"/>
              <a:cs typeface="Times New Roman" pitchFamily="18" charset="0"/>
            </a:endParaRPr>
          </a:p>
        </p:txBody>
      </p:sp>
    </p:spTree>
    <p:extLst>
      <p:ext uri="{BB962C8B-B14F-4D97-AF65-F5344CB8AC3E}">
        <p14:creationId xmlns:p14="http://schemas.microsoft.com/office/powerpoint/2010/main" val="1147076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079057"/>
          </a:xfrm>
        </p:spPr>
        <p:txBody>
          <a:bodyPr/>
          <a:lstStyle/>
          <a:p>
            <a:pPr marL="341313" indent="-341313">
              <a:buAutoNum type="arabicPeriod"/>
            </a:pPr>
            <a:r>
              <a:rPr lang="en-US" dirty="0" smtClean="0">
                <a:solidFill>
                  <a:srgbClr val="32302A"/>
                </a:solidFill>
              </a:rPr>
              <a:t>What </a:t>
            </a:r>
            <a:r>
              <a:rPr lang="en-US" dirty="0">
                <a:solidFill>
                  <a:srgbClr val="32302A"/>
                </a:solidFill>
              </a:rPr>
              <a:t>are the distinguishing characteristics of competitive price-searcher markets? </a:t>
            </a:r>
            <a:r>
              <a:rPr lang="en-US" dirty="0" smtClean="0">
                <a:solidFill>
                  <a:srgbClr val="32302A"/>
                </a:solidFill>
              </a:rPr>
              <a:t>Indicate a </a:t>
            </a:r>
            <a:r>
              <a:rPr lang="en-US" dirty="0">
                <a:solidFill>
                  <a:srgbClr val="32302A"/>
                </a:solidFill>
              </a:rPr>
              <a:t>market that approximates these conditions. </a:t>
            </a:r>
            <a:endParaRPr lang="en-US" dirty="0" smtClean="0">
              <a:solidFill>
                <a:srgbClr val="32302A"/>
              </a:solidFill>
            </a:endParaRPr>
          </a:p>
          <a:p>
            <a:pPr marL="341313" indent="-341313">
              <a:buAutoNum type="arabicPeriod"/>
            </a:pPr>
            <a:r>
              <a:rPr lang="en-US" dirty="0" smtClean="0">
                <a:solidFill>
                  <a:srgbClr val="32302A"/>
                </a:solidFill>
              </a:rPr>
              <a:t>Price </a:t>
            </a:r>
            <a:r>
              <a:rPr lang="en-US" dirty="0">
                <a:solidFill>
                  <a:srgbClr val="32302A"/>
                </a:solidFill>
              </a:rPr>
              <a:t>searchers can set the price of their product. Does this mean </a:t>
            </a:r>
            <a:r>
              <a:rPr lang="en-US" dirty="0" smtClean="0">
                <a:solidFill>
                  <a:srgbClr val="32302A"/>
                </a:solidFill>
              </a:rPr>
              <a:t>price </a:t>
            </a:r>
            <a:r>
              <a:rPr lang="en-US" dirty="0">
                <a:solidFill>
                  <a:srgbClr val="32302A"/>
                </a:solidFill>
              </a:rPr>
              <a:t>searchers will charge the highest possible </a:t>
            </a:r>
            <a:r>
              <a:rPr lang="en-US" dirty="0" smtClean="0">
                <a:solidFill>
                  <a:srgbClr val="32302A"/>
                </a:solidFill>
              </a:rPr>
              <a:t>price? </a:t>
            </a:r>
            <a:r>
              <a:rPr lang="en-US" dirty="0">
                <a:solidFill>
                  <a:srgbClr val="32302A"/>
                </a:solidFill>
              </a:rPr>
              <a:t>What price will maximize the profits of a price searcher? </a:t>
            </a:r>
          </a:p>
          <a:p>
            <a:pPr marL="341313" indent="-341313">
              <a:buAutoNum type="arabicPeriod"/>
            </a:pPr>
            <a:r>
              <a:rPr lang="en-US" dirty="0" smtClean="0">
                <a:solidFill>
                  <a:srgbClr val="32302A"/>
                </a:solidFill>
              </a:rPr>
              <a:t>In </a:t>
            </a:r>
            <a:r>
              <a:rPr lang="en-US" dirty="0">
                <a:solidFill>
                  <a:srgbClr val="32302A"/>
                </a:solidFill>
              </a:rPr>
              <a:t>price‑searcher markets with low barriers to entry, will the firms be able to make economic profit in the long run? Why or why not? What do competitive price searchers have to do in order to make economic profit? </a:t>
            </a:r>
          </a:p>
        </p:txBody>
      </p:sp>
    </p:spTree>
    <p:extLst>
      <p:ext uri="{BB962C8B-B14F-4D97-AF65-F5344CB8AC3E}">
        <p14:creationId xmlns:p14="http://schemas.microsoft.com/office/powerpoint/2010/main" val="1833181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3828595"/>
          </a:xfrm>
        </p:spPr>
        <p:txBody>
          <a:bodyPr/>
          <a:lstStyle/>
          <a:p>
            <a:pPr marL="284163" indent="-284163">
              <a:buNone/>
            </a:pPr>
            <a:r>
              <a:rPr lang="en-US" dirty="0">
                <a:solidFill>
                  <a:srgbClr val="32302A"/>
                </a:solidFill>
              </a:rPr>
              <a:t>4. Which of the following is a necessary condition for </a:t>
            </a:r>
            <a:r>
              <a:rPr lang="en-US" dirty="0" smtClean="0">
                <a:solidFill>
                  <a:srgbClr val="32302A"/>
                </a:solidFill>
              </a:rPr>
              <a:t/>
            </a:r>
            <a:br>
              <a:rPr lang="en-US" dirty="0" smtClean="0">
                <a:solidFill>
                  <a:srgbClr val="32302A"/>
                </a:solidFill>
              </a:rPr>
            </a:br>
            <a:r>
              <a:rPr lang="en-US" dirty="0" smtClean="0">
                <a:solidFill>
                  <a:srgbClr val="32302A"/>
                </a:solidFill>
              </a:rPr>
              <a:t>long-run </a:t>
            </a:r>
            <a:r>
              <a:rPr lang="en-US" dirty="0">
                <a:solidFill>
                  <a:srgbClr val="32302A"/>
                </a:solidFill>
              </a:rPr>
              <a:t>equilibrium in both competitive price-searcher and competitive price-taker markets?  	 </a:t>
            </a:r>
          </a:p>
          <a:p>
            <a:pPr marL="630238" indent="-346075">
              <a:buNone/>
            </a:pPr>
            <a:r>
              <a:rPr lang="en-US" dirty="0" smtClean="0">
                <a:solidFill>
                  <a:srgbClr val="32302A"/>
                </a:solidFill>
              </a:rPr>
              <a:t>(a) </a:t>
            </a:r>
            <a:r>
              <a:rPr lang="en-US" dirty="0">
                <a:solidFill>
                  <a:srgbClr val="32302A"/>
                </a:solidFill>
              </a:rPr>
              <a:t>Price must equal marginal cost (MC).</a:t>
            </a:r>
          </a:p>
          <a:p>
            <a:pPr marL="630238" indent="-346075">
              <a:buNone/>
            </a:pPr>
            <a:r>
              <a:rPr lang="en-US" dirty="0" smtClean="0">
                <a:solidFill>
                  <a:srgbClr val="32302A"/>
                </a:solidFill>
              </a:rPr>
              <a:t>(b) </a:t>
            </a:r>
            <a:r>
              <a:rPr lang="en-US" dirty="0">
                <a:solidFill>
                  <a:srgbClr val="32302A"/>
                </a:solidFill>
              </a:rPr>
              <a:t>The typical firm in the market must </a:t>
            </a:r>
            <a:r>
              <a:rPr lang="en-US" dirty="0" smtClean="0">
                <a:solidFill>
                  <a:srgbClr val="32302A"/>
                </a:solidFill>
              </a:rPr>
              <a:t>be earning </a:t>
            </a:r>
            <a:br>
              <a:rPr lang="en-US" dirty="0" smtClean="0">
                <a:solidFill>
                  <a:srgbClr val="32302A"/>
                </a:solidFill>
              </a:rPr>
            </a:br>
            <a:r>
              <a:rPr lang="en-US" dirty="0" smtClean="0">
                <a:solidFill>
                  <a:srgbClr val="32302A"/>
                </a:solidFill>
              </a:rPr>
              <a:t>  zero-economic </a:t>
            </a:r>
            <a:r>
              <a:rPr lang="en-US" dirty="0">
                <a:solidFill>
                  <a:srgbClr val="32302A"/>
                </a:solidFill>
              </a:rPr>
              <a:t>profit.</a:t>
            </a:r>
          </a:p>
          <a:p>
            <a:pPr marL="630238" indent="-346075">
              <a:buNone/>
            </a:pPr>
            <a:r>
              <a:rPr lang="en-US" dirty="0" smtClean="0">
                <a:solidFill>
                  <a:srgbClr val="32302A"/>
                </a:solidFill>
              </a:rPr>
              <a:t>(c) </a:t>
            </a:r>
            <a:r>
              <a:rPr lang="en-US" dirty="0">
                <a:solidFill>
                  <a:srgbClr val="32302A"/>
                </a:solidFill>
              </a:rPr>
              <a:t>All of the firms in the market must </a:t>
            </a:r>
            <a:r>
              <a:rPr lang="en-US" dirty="0" smtClean="0">
                <a:solidFill>
                  <a:srgbClr val="32302A"/>
                </a:solidFill>
              </a:rPr>
              <a:t>be charging </a:t>
            </a:r>
            <a:br>
              <a:rPr lang="en-US" dirty="0" smtClean="0">
                <a:solidFill>
                  <a:srgbClr val="32302A"/>
                </a:solidFill>
              </a:rPr>
            </a:br>
            <a:r>
              <a:rPr lang="en-US" dirty="0" smtClean="0">
                <a:solidFill>
                  <a:srgbClr val="32302A"/>
                </a:solidFill>
              </a:rPr>
              <a:t> the </a:t>
            </a:r>
            <a:r>
              <a:rPr lang="en-US" dirty="0">
                <a:solidFill>
                  <a:srgbClr val="32302A"/>
                </a:solidFill>
              </a:rPr>
              <a:t>same price.</a:t>
            </a:r>
          </a:p>
        </p:txBody>
      </p:sp>
    </p:spTree>
    <p:extLst>
      <p:ext uri="{BB962C8B-B14F-4D97-AF65-F5344CB8AC3E}">
        <p14:creationId xmlns:p14="http://schemas.microsoft.com/office/powerpoint/2010/main" val="3517029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8331"/>
            <a:ext cx="7772400" cy="1033882"/>
          </a:xfrm>
        </p:spPr>
        <p:txBody>
          <a:bodyPr anchor="ctr"/>
          <a:lstStyle/>
          <a:p>
            <a:pPr>
              <a:lnSpc>
                <a:spcPts val="4000"/>
              </a:lnSpc>
            </a:pPr>
            <a:r>
              <a:rPr lang="en-US" dirty="0"/>
              <a:t>A Special Case:</a:t>
            </a:r>
            <a:br>
              <a:rPr lang="en-US" dirty="0"/>
            </a:br>
            <a:r>
              <a:rPr lang="en-US" dirty="0"/>
              <a:t>Price Discrimination</a:t>
            </a:r>
          </a:p>
        </p:txBody>
      </p:sp>
    </p:spTree>
    <p:extLst>
      <p:ext uri="{BB962C8B-B14F-4D97-AF65-F5344CB8AC3E}">
        <p14:creationId xmlns:p14="http://schemas.microsoft.com/office/powerpoint/2010/main" val="3309784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9831"/>
            <a:ext cx="8904855" cy="704026"/>
          </a:xfrm>
        </p:spPr>
        <p:txBody>
          <a:bodyPr/>
          <a:lstStyle/>
          <a:p>
            <a:r>
              <a:rPr lang="en-US" dirty="0"/>
              <a:t>Price Discrimination</a:t>
            </a:r>
          </a:p>
        </p:txBody>
      </p:sp>
      <p:sp>
        <p:nvSpPr>
          <p:cNvPr id="3" name="Content Placeholder 2"/>
          <p:cNvSpPr>
            <a:spLocks noGrp="1"/>
          </p:cNvSpPr>
          <p:nvPr>
            <p:ph idx="1"/>
          </p:nvPr>
        </p:nvSpPr>
        <p:spPr>
          <a:xfrm>
            <a:off x="140675" y="1115829"/>
            <a:ext cx="8783869" cy="3712464"/>
          </a:xfrm>
        </p:spPr>
        <p:txBody>
          <a:bodyPr/>
          <a:lstStyle/>
          <a:p>
            <a:pPr marL="231775" indent="-231775"/>
            <a:r>
              <a:rPr lang="en-US" b="1" i="1" dirty="0">
                <a:solidFill>
                  <a:srgbClr val="32302A"/>
                </a:solidFill>
              </a:rPr>
              <a:t>Price discrimination</a:t>
            </a:r>
            <a:r>
              <a:rPr lang="en-US" dirty="0">
                <a:solidFill>
                  <a:srgbClr val="32302A"/>
                </a:solidFill>
              </a:rPr>
              <a:t>: </a:t>
            </a:r>
            <a:br>
              <a:rPr lang="en-US" dirty="0">
                <a:solidFill>
                  <a:srgbClr val="32302A"/>
                </a:solidFill>
              </a:rPr>
            </a:br>
            <a:r>
              <a:rPr lang="en-US" dirty="0">
                <a:solidFill>
                  <a:srgbClr val="32302A"/>
                </a:solidFill>
              </a:rPr>
              <a:t>When a seller charges different consumers different prices </a:t>
            </a:r>
            <a:r>
              <a:rPr lang="en-US" dirty="0" smtClean="0">
                <a:solidFill>
                  <a:srgbClr val="32302A"/>
                </a:solidFill>
              </a:rPr>
              <a:t>for </a:t>
            </a:r>
            <a:r>
              <a:rPr lang="en-US" dirty="0">
                <a:solidFill>
                  <a:srgbClr val="32302A"/>
                </a:solidFill>
              </a:rPr>
              <a:t>the same good or service.</a:t>
            </a:r>
          </a:p>
          <a:p>
            <a:pPr marL="231775" indent="-231775"/>
            <a:r>
              <a:rPr lang="en-US" dirty="0">
                <a:solidFill>
                  <a:srgbClr val="32302A"/>
                </a:solidFill>
              </a:rPr>
              <a:t>Price discrimination can only occur when </a:t>
            </a:r>
            <a:r>
              <a:rPr lang="en-US" dirty="0" smtClean="0">
                <a:solidFill>
                  <a:srgbClr val="32302A"/>
                </a:solidFill>
              </a:rPr>
              <a:t>a </a:t>
            </a:r>
            <a:r>
              <a:rPr lang="en-US" dirty="0">
                <a:solidFill>
                  <a:srgbClr val="32302A"/>
                </a:solidFill>
              </a:rPr>
              <a:t>price searcher </a:t>
            </a:r>
            <a:r>
              <a:rPr lang="en-US" dirty="0" smtClean="0">
                <a:solidFill>
                  <a:srgbClr val="32302A"/>
                </a:solidFill>
              </a:rPr>
              <a:t/>
            </a:r>
            <a:br>
              <a:rPr lang="en-US" dirty="0" smtClean="0">
                <a:solidFill>
                  <a:srgbClr val="32302A"/>
                </a:solidFill>
              </a:rPr>
            </a:br>
            <a:r>
              <a:rPr lang="en-US" dirty="0" smtClean="0">
                <a:solidFill>
                  <a:srgbClr val="32302A"/>
                </a:solidFill>
              </a:rPr>
              <a:t>is </a:t>
            </a:r>
            <a:r>
              <a:rPr lang="en-US" dirty="0">
                <a:solidFill>
                  <a:srgbClr val="32302A"/>
                </a:solidFill>
              </a:rPr>
              <a:t>able </a:t>
            </a:r>
            <a:r>
              <a:rPr lang="en-US" dirty="0" smtClean="0">
                <a:solidFill>
                  <a:srgbClr val="32302A"/>
                </a:solidFill>
              </a:rPr>
              <a:t>to:</a:t>
            </a:r>
            <a:endParaRPr lang="en-US" dirty="0">
              <a:solidFill>
                <a:srgbClr val="32302A"/>
              </a:solidFill>
            </a:endParaRPr>
          </a:p>
          <a:p>
            <a:pPr marL="631825" lvl="1" indent="-231775"/>
            <a:r>
              <a:rPr lang="en-US" sz="2800" b="1" i="1" dirty="0">
                <a:solidFill>
                  <a:srgbClr val="32302A"/>
                </a:solidFill>
              </a:rPr>
              <a:t>identify</a:t>
            </a:r>
            <a:r>
              <a:rPr lang="en-US" sz="2800" dirty="0">
                <a:solidFill>
                  <a:srgbClr val="32302A"/>
                </a:solidFill>
              </a:rPr>
              <a:t> groups of customers with </a:t>
            </a:r>
            <a:r>
              <a:rPr lang="en-US" sz="2800" b="1" i="1" dirty="0">
                <a:solidFill>
                  <a:srgbClr val="32302A"/>
                </a:solidFill>
              </a:rPr>
              <a:t>different price </a:t>
            </a:r>
            <a:r>
              <a:rPr lang="en-US" sz="2800" b="1" i="1" dirty="0" smtClean="0">
                <a:solidFill>
                  <a:srgbClr val="32302A"/>
                </a:solidFill>
              </a:rPr>
              <a:t/>
            </a:r>
            <a:br>
              <a:rPr lang="en-US" sz="2800" b="1" i="1" dirty="0" smtClean="0">
                <a:solidFill>
                  <a:srgbClr val="32302A"/>
                </a:solidFill>
              </a:rPr>
            </a:br>
            <a:r>
              <a:rPr lang="en-US" sz="2800" b="1" i="1" dirty="0" err="1" smtClean="0">
                <a:solidFill>
                  <a:srgbClr val="32302A"/>
                </a:solidFill>
              </a:rPr>
              <a:t>elasticities</a:t>
            </a:r>
            <a:r>
              <a:rPr lang="en-US" sz="2800" b="1" i="1" dirty="0" smtClean="0">
                <a:solidFill>
                  <a:srgbClr val="32302A"/>
                </a:solidFill>
              </a:rPr>
              <a:t> </a:t>
            </a:r>
            <a:r>
              <a:rPr lang="en-US" sz="2800" b="1" i="1" dirty="0">
                <a:solidFill>
                  <a:srgbClr val="32302A"/>
                </a:solidFill>
              </a:rPr>
              <a:t>of demand</a:t>
            </a:r>
            <a:r>
              <a:rPr lang="en-US" sz="2800" dirty="0">
                <a:solidFill>
                  <a:srgbClr val="32302A"/>
                </a:solidFill>
              </a:rPr>
              <a:t>, and,</a:t>
            </a:r>
          </a:p>
          <a:p>
            <a:pPr marL="631825" lvl="1" indent="-231775"/>
            <a:r>
              <a:rPr lang="en-US" sz="2800" b="1" i="1" dirty="0">
                <a:solidFill>
                  <a:srgbClr val="32302A"/>
                </a:solidFill>
              </a:rPr>
              <a:t>prevent</a:t>
            </a:r>
            <a:r>
              <a:rPr lang="en-US" sz="2800" dirty="0">
                <a:solidFill>
                  <a:srgbClr val="32302A"/>
                </a:solidFill>
              </a:rPr>
              <a:t> customers from </a:t>
            </a:r>
            <a:r>
              <a:rPr lang="en-US" sz="2800" b="1" i="1" dirty="0">
                <a:solidFill>
                  <a:srgbClr val="32302A"/>
                </a:solidFill>
              </a:rPr>
              <a:t>re-trading </a:t>
            </a:r>
            <a:r>
              <a:rPr lang="en-US" sz="2800" dirty="0">
                <a:solidFill>
                  <a:srgbClr val="32302A"/>
                </a:solidFill>
              </a:rPr>
              <a:t>the product.</a:t>
            </a:r>
          </a:p>
        </p:txBody>
      </p:sp>
    </p:spTree>
    <p:extLst>
      <p:ext uri="{BB962C8B-B14F-4D97-AF65-F5344CB8AC3E}">
        <p14:creationId xmlns:p14="http://schemas.microsoft.com/office/powerpoint/2010/main" val="666702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29831"/>
            <a:ext cx="8904855" cy="704026"/>
          </a:xfrm>
        </p:spPr>
        <p:txBody>
          <a:bodyPr/>
          <a:lstStyle/>
          <a:p>
            <a:r>
              <a:rPr lang="en-US" dirty="0"/>
              <a:t>Price Discrimination</a:t>
            </a:r>
          </a:p>
        </p:txBody>
      </p:sp>
      <p:sp>
        <p:nvSpPr>
          <p:cNvPr id="3" name="Content Placeholder 2"/>
          <p:cNvSpPr>
            <a:spLocks noGrp="1"/>
          </p:cNvSpPr>
          <p:nvPr>
            <p:ph idx="1"/>
          </p:nvPr>
        </p:nvSpPr>
        <p:spPr>
          <a:xfrm>
            <a:off x="140675" y="1108014"/>
            <a:ext cx="8783869" cy="3712464"/>
          </a:xfrm>
        </p:spPr>
        <p:txBody>
          <a:bodyPr/>
          <a:lstStyle/>
          <a:p>
            <a:pPr marL="231775" indent="-231775"/>
            <a:r>
              <a:rPr lang="en-US" dirty="0">
                <a:solidFill>
                  <a:srgbClr val="32302A"/>
                </a:solidFill>
              </a:rPr>
              <a:t>Sellers may gain from price discrimination by charging</a:t>
            </a:r>
          </a:p>
          <a:p>
            <a:pPr marL="631825" lvl="1" indent="-231775"/>
            <a:r>
              <a:rPr lang="en-US" sz="2800" i="1" dirty="0">
                <a:solidFill>
                  <a:srgbClr val="32302A"/>
                </a:solidFill>
              </a:rPr>
              <a:t>higher prices</a:t>
            </a:r>
            <a:r>
              <a:rPr lang="en-US" sz="2800" dirty="0">
                <a:solidFill>
                  <a:srgbClr val="32302A"/>
                </a:solidFill>
              </a:rPr>
              <a:t> to groups of customers </a:t>
            </a:r>
            <a:r>
              <a:rPr lang="en-US" sz="2800" dirty="0" smtClean="0">
                <a:solidFill>
                  <a:srgbClr val="32302A"/>
                </a:solidFill>
              </a:rPr>
              <a:t>with </a:t>
            </a:r>
            <a:r>
              <a:rPr lang="en-US" sz="2800" i="1" dirty="0">
                <a:solidFill>
                  <a:srgbClr val="32302A"/>
                </a:solidFill>
              </a:rPr>
              <a:t>more inelastic </a:t>
            </a:r>
            <a:r>
              <a:rPr lang="en-US" sz="2800" i="1" dirty="0" smtClean="0">
                <a:solidFill>
                  <a:srgbClr val="32302A"/>
                </a:solidFill>
              </a:rPr>
              <a:t>demand</a:t>
            </a:r>
            <a:r>
              <a:rPr lang="en-US" sz="2800" dirty="0" smtClean="0">
                <a:solidFill>
                  <a:srgbClr val="32302A"/>
                </a:solidFill>
              </a:rPr>
              <a:t>, and, </a:t>
            </a:r>
            <a:endParaRPr lang="en-US" sz="2800" dirty="0">
              <a:solidFill>
                <a:srgbClr val="32302A"/>
              </a:solidFill>
            </a:endParaRPr>
          </a:p>
          <a:p>
            <a:pPr marL="631825" lvl="1" indent="-231775"/>
            <a:r>
              <a:rPr lang="en-US" sz="2800" i="1" dirty="0">
                <a:solidFill>
                  <a:srgbClr val="32302A"/>
                </a:solidFill>
              </a:rPr>
              <a:t>lower prices</a:t>
            </a:r>
            <a:r>
              <a:rPr lang="en-US" sz="2800" dirty="0">
                <a:solidFill>
                  <a:srgbClr val="32302A"/>
                </a:solidFill>
              </a:rPr>
              <a:t> to groups of customers </a:t>
            </a:r>
            <a:r>
              <a:rPr lang="en-US" sz="2800" dirty="0" smtClean="0">
                <a:solidFill>
                  <a:srgbClr val="32302A"/>
                </a:solidFill>
              </a:rPr>
              <a:t>with </a:t>
            </a:r>
            <a:r>
              <a:rPr lang="en-US" sz="2800" i="1" dirty="0" smtClean="0">
                <a:solidFill>
                  <a:srgbClr val="32302A"/>
                </a:solidFill>
              </a:rPr>
              <a:t>more </a:t>
            </a:r>
            <a:br>
              <a:rPr lang="en-US" sz="2800" i="1" dirty="0" smtClean="0">
                <a:solidFill>
                  <a:srgbClr val="32302A"/>
                </a:solidFill>
              </a:rPr>
            </a:br>
            <a:r>
              <a:rPr lang="en-US" sz="2800" i="1" dirty="0" smtClean="0">
                <a:solidFill>
                  <a:srgbClr val="32302A"/>
                </a:solidFill>
              </a:rPr>
              <a:t>elastic </a:t>
            </a:r>
            <a:r>
              <a:rPr lang="en-US" sz="2800" i="1" dirty="0">
                <a:solidFill>
                  <a:srgbClr val="32302A"/>
                </a:solidFill>
              </a:rPr>
              <a:t>demand</a:t>
            </a:r>
            <a:r>
              <a:rPr lang="en-US" sz="2800" dirty="0">
                <a:solidFill>
                  <a:srgbClr val="32302A"/>
                </a:solidFill>
              </a:rPr>
              <a:t>.</a:t>
            </a:r>
          </a:p>
          <a:p>
            <a:pPr marL="231775" indent="-231775"/>
            <a:r>
              <a:rPr lang="en-US" dirty="0">
                <a:solidFill>
                  <a:srgbClr val="32302A"/>
                </a:solidFill>
              </a:rPr>
              <a:t>Price discrimination generally leads to more output and additional gains from trade.</a:t>
            </a:r>
          </a:p>
        </p:txBody>
      </p:sp>
    </p:spTree>
    <p:extLst>
      <p:ext uri="{BB962C8B-B14F-4D97-AF65-F5344CB8AC3E}">
        <p14:creationId xmlns:p14="http://schemas.microsoft.com/office/powerpoint/2010/main" val="2301289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29256"/>
            <a:ext cx="7772400" cy="1104221"/>
          </a:xfrm>
        </p:spPr>
        <p:txBody>
          <a:bodyPr anchor="ctr"/>
          <a:lstStyle/>
          <a:p>
            <a:pPr>
              <a:lnSpc>
                <a:spcPts val="4000"/>
              </a:lnSpc>
            </a:pPr>
            <a:r>
              <a:rPr lang="en-US" dirty="0"/>
              <a:t>Competitive </a:t>
            </a:r>
            <a:br>
              <a:rPr lang="en-US" dirty="0"/>
            </a:br>
            <a:r>
              <a:rPr lang="en-US" dirty="0"/>
              <a:t>Price-Searcher Markets</a:t>
            </a:r>
          </a:p>
        </p:txBody>
      </p:sp>
    </p:spTree>
    <p:extLst>
      <p:ext uri="{BB962C8B-B14F-4D97-AF65-F5344CB8AC3E}">
        <p14:creationId xmlns:p14="http://schemas.microsoft.com/office/powerpoint/2010/main" val="4115734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3"/>
          <p:cNvSpPr>
            <a:spLocks noChangeArrowheads="1"/>
          </p:cNvSpPr>
          <p:nvPr/>
        </p:nvSpPr>
        <p:spPr bwMode="auto">
          <a:xfrm>
            <a:off x="5023638" y="24205"/>
            <a:ext cx="40909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2" name="Title 1"/>
          <p:cNvSpPr>
            <a:spLocks noGrp="1"/>
          </p:cNvSpPr>
          <p:nvPr>
            <p:ph type="title"/>
          </p:nvPr>
        </p:nvSpPr>
        <p:spPr>
          <a:xfrm>
            <a:off x="119569" y="100039"/>
            <a:ext cx="8904855" cy="947050"/>
          </a:xfrm>
        </p:spPr>
        <p:txBody>
          <a:bodyPr/>
          <a:lstStyle/>
          <a:p>
            <a:pPr>
              <a:lnSpc>
                <a:spcPts val="3500"/>
              </a:lnSpc>
            </a:pPr>
            <a:r>
              <a:rPr lang="en-US" sz="3400" dirty="0"/>
              <a:t>The Economics of </a:t>
            </a:r>
            <a:r>
              <a:rPr lang="en-US" sz="3400" dirty="0" smtClean="0"/>
              <a:t/>
            </a:r>
            <a:br>
              <a:rPr lang="en-US" sz="3400" dirty="0" smtClean="0"/>
            </a:br>
            <a:r>
              <a:rPr lang="en-US" sz="3400" dirty="0" smtClean="0"/>
              <a:t>Price </a:t>
            </a:r>
            <a:r>
              <a:rPr lang="en-US" sz="3400" dirty="0"/>
              <a:t>Discrimination</a:t>
            </a:r>
          </a:p>
        </p:txBody>
      </p:sp>
      <p:sp>
        <p:nvSpPr>
          <p:cNvPr id="196" name="Content Placeholder 2"/>
          <p:cNvSpPr>
            <a:spLocks noGrp="1"/>
          </p:cNvSpPr>
          <p:nvPr>
            <p:ph idx="1"/>
          </p:nvPr>
        </p:nvSpPr>
        <p:spPr>
          <a:xfrm>
            <a:off x="63182" y="1657011"/>
            <a:ext cx="4952899" cy="3657442"/>
          </a:xfrm>
        </p:spPr>
        <p:txBody>
          <a:bodyPr/>
          <a:lstStyle/>
          <a:p>
            <a:pPr marL="169863" indent="-169863">
              <a:lnSpc>
                <a:spcPct val="90000"/>
              </a:lnSpc>
            </a:pPr>
            <a:r>
              <a:rPr lang="en-US" sz="2200" dirty="0">
                <a:solidFill>
                  <a:srgbClr val="32302A"/>
                </a:solidFill>
                <a:ea typeface="ＭＳ Ｐゴシック" pitchFamily="-107" charset="-128"/>
                <a:cs typeface="ＭＳ Ｐゴシック" pitchFamily="-107" charset="-128"/>
              </a:rPr>
              <a:t>Consider a hypothetical market for airline travel where the </a:t>
            </a:r>
            <a:r>
              <a:rPr lang="en-US" sz="2200" b="1" i="1" dirty="0">
                <a:solidFill>
                  <a:srgbClr val="32302A"/>
                </a:solidFill>
                <a:ea typeface="ＭＳ Ｐゴシック" pitchFamily="-107" charset="-128"/>
                <a:cs typeface="ＭＳ Ｐゴシック" pitchFamily="-107" charset="-128"/>
              </a:rPr>
              <a:t>Marginal Cost</a:t>
            </a:r>
            <a:r>
              <a:rPr lang="en-US" sz="2200" dirty="0">
                <a:solidFill>
                  <a:srgbClr val="32302A"/>
                </a:solidFill>
                <a:ea typeface="ＭＳ Ｐゴシック" pitchFamily="-107" charset="-128"/>
                <a:cs typeface="ＭＳ Ｐゴシック" pitchFamily="-107" charset="-128"/>
              </a:rPr>
              <a:t> per traveler is $100</a:t>
            </a:r>
            <a:r>
              <a:rPr lang="en-US" sz="2200" dirty="0" smtClean="0">
                <a:solidFill>
                  <a:srgbClr val="32302A"/>
                </a:solidFill>
                <a:ea typeface="ＭＳ Ｐゴシック" pitchFamily="-107" charset="-128"/>
                <a:cs typeface="ＭＳ Ｐゴシック" pitchFamily="-107" charset="-128"/>
              </a:rPr>
              <a:t>.</a:t>
            </a:r>
          </a:p>
          <a:p>
            <a:pPr marL="169863" indent="-169863">
              <a:lnSpc>
                <a:spcPct val="90000"/>
              </a:lnSpc>
            </a:pPr>
            <a:r>
              <a:rPr lang="en-US" sz="2200" dirty="0">
                <a:solidFill>
                  <a:srgbClr val="32302A"/>
                </a:solidFill>
                <a:ea typeface="ＭＳ Ｐゴシック" pitchFamily="-107" charset="-128"/>
                <a:cs typeface="ＭＳ Ｐゴシック" pitchFamily="-107" charset="-128"/>
              </a:rPr>
              <a:t>If airlines charges all customers the same price, profits will be maximized where </a:t>
            </a:r>
            <a:r>
              <a:rPr lang="en-US" sz="2200" b="1" i="1" dirty="0">
                <a:solidFill>
                  <a:srgbClr val="32302A"/>
                </a:solidFill>
                <a:ea typeface="ＭＳ Ｐゴシック" pitchFamily="-107" charset="-128"/>
                <a:cs typeface="ＭＳ Ｐゴシック" pitchFamily="-107" charset="-128"/>
              </a:rPr>
              <a:t>MC = </a:t>
            </a:r>
            <a:r>
              <a:rPr lang="en-US" sz="2200" b="1" i="1" dirty="0" smtClean="0">
                <a:solidFill>
                  <a:srgbClr val="32302A"/>
                </a:solidFill>
                <a:ea typeface="ＭＳ Ｐゴシック" pitchFamily="-107" charset="-128"/>
                <a:cs typeface="ＭＳ Ｐゴシック" pitchFamily="-107" charset="-128"/>
              </a:rPr>
              <a:t>MR</a:t>
            </a:r>
            <a:r>
              <a:rPr lang="en-US" sz="2200" dirty="0" smtClean="0">
                <a:solidFill>
                  <a:srgbClr val="32302A"/>
                </a:solidFill>
                <a:ea typeface="ＭＳ Ｐゴシック" pitchFamily="-107" charset="-128"/>
                <a:cs typeface="ＭＳ Ｐゴシック" pitchFamily="-107" charset="-128"/>
              </a:rPr>
              <a:t> </a:t>
            </a:r>
            <a:r>
              <a:rPr lang="en-US" sz="2200" dirty="0">
                <a:solidFill>
                  <a:srgbClr val="32302A"/>
                </a:solidFill>
                <a:ea typeface="ＭＳ Ｐゴシック" pitchFamily="-107" charset="-128"/>
                <a:cs typeface="ＭＳ Ｐゴシック" pitchFamily="-107" charset="-128"/>
              </a:rPr>
              <a:t>. </a:t>
            </a:r>
            <a:endParaRPr lang="en-US" sz="2200" dirty="0" smtClean="0">
              <a:solidFill>
                <a:srgbClr val="32302A"/>
              </a:solidFill>
              <a:ea typeface="ＭＳ Ｐゴシック" pitchFamily="-107" charset="-128"/>
              <a:cs typeface="ＭＳ Ｐゴシック" pitchFamily="-107" charset="-128"/>
            </a:endParaRPr>
          </a:p>
          <a:p>
            <a:pPr marL="169863" indent="-169863">
              <a:lnSpc>
                <a:spcPct val="90000"/>
              </a:lnSpc>
            </a:pPr>
            <a:r>
              <a:rPr lang="en-US" sz="2200" dirty="0" smtClean="0">
                <a:solidFill>
                  <a:srgbClr val="32302A"/>
                </a:solidFill>
                <a:ea typeface="ＭＳ Ｐゴシック" pitchFamily="-107" charset="-128"/>
                <a:cs typeface="ＭＳ Ｐゴシック" pitchFamily="-107" charset="-128"/>
              </a:rPr>
              <a:t>Here </a:t>
            </a:r>
            <a:r>
              <a:rPr lang="en-US" sz="2200" dirty="0">
                <a:solidFill>
                  <a:srgbClr val="32302A"/>
                </a:solidFill>
                <a:ea typeface="ＭＳ Ｐゴシック" pitchFamily="-107" charset="-128"/>
                <a:cs typeface="ＭＳ Ｐゴシック" pitchFamily="-107" charset="-128"/>
              </a:rPr>
              <a:t>the airline charges everyone $400 and sells 100 seats</a:t>
            </a:r>
          </a:p>
          <a:p>
            <a:pPr marL="169863" indent="-169863">
              <a:lnSpc>
                <a:spcPct val="90000"/>
              </a:lnSpc>
            </a:pPr>
            <a:r>
              <a:rPr lang="en-US" sz="2200" dirty="0" smtClean="0">
                <a:solidFill>
                  <a:srgbClr val="32302A"/>
                </a:solidFill>
                <a:ea typeface="ＭＳ Ｐゴシック" pitchFamily="-107" charset="-128"/>
                <a:cs typeface="ＭＳ Ｐゴシック" pitchFamily="-107" charset="-128"/>
              </a:rPr>
              <a:t>This </a:t>
            </a:r>
            <a:r>
              <a:rPr lang="en-US" sz="2200" dirty="0">
                <a:solidFill>
                  <a:srgbClr val="32302A"/>
                </a:solidFill>
                <a:ea typeface="ＭＳ Ｐゴシック" pitchFamily="-107" charset="-128"/>
                <a:cs typeface="ＭＳ Ｐゴシック" pitchFamily="-107" charset="-128"/>
              </a:rPr>
              <a:t>generates </a:t>
            </a:r>
            <a:r>
              <a:rPr lang="en-US" sz="2200" i="1" dirty="0">
                <a:solidFill>
                  <a:srgbClr val="32302A"/>
                </a:solidFill>
                <a:ea typeface="ＭＳ Ｐゴシック" pitchFamily="-107" charset="-128"/>
                <a:cs typeface="ＭＳ Ｐゴシック" pitchFamily="-107" charset="-128"/>
              </a:rPr>
              <a:t>Net Operating Revenue</a:t>
            </a:r>
            <a:r>
              <a:rPr lang="en-US" sz="2200" dirty="0">
                <a:solidFill>
                  <a:srgbClr val="32302A"/>
                </a:solidFill>
                <a:ea typeface="ＭＳ Ｐゴシック" pitchFamily="-107" charset="-128"/>
                <a:cs typeface="ＭＳ Ｐゴシック" pitchFamily="-107" charset="-128"/>
              </a:rPr>
              <a:t> of $30,000 </a:t>
            </a:r>
            <a:r>
              <a:rPr lang="en-US" sz="2200" dirty="0" smtClean="0">
                <a:solidFill>
                  <a:srgbClr val="32302A"/>
                </a:solidFill>
                <a:ea typeface="ＭＳ Ｐゴシック" pitchFamily="-107" charset="-128"/>
                <a:cs typeface="ＭＳ Ｐゴシック" pitchFamily="-107" charset="-128"/>
              </a:rPr>
              <a:t>or (</a:t>
            </a:r>
            <a:r>
              <a:rPr lang="en-US" sz="2200" dirty="0">
                <a:solidFill>
                  <a:srgbClr val="32302A"/>
                </a:solidFill>
                <a:ea typeface="ＭＳ Ｐゴシック" pitchFamily="-107" charset="-128"/>
                <a:cs typeface="ＭＳ Ｐゴシック" pitchFamily="-107" charset="-128"/>
              </a:rPr>
              <a:t>total revenues) $40,000 </a:t>
            </a:r>
            <a:r>
              <a:rPr lang="en-US" sz="2200" dirty="0" smtClean="0">
                <a:solidFill>
                  <a:srgbClr val="32302A"/>
                </a:solidFill>
                <a:ea typeface="ＭＳ Ｐゴシック" pitchFamily="-107" charset="-128"/>
                <a:cs typeface="ＭＳ Ｐゴシック" pitchFamily="-107" charset="-128"/>
              </a:rPr>
              <a:t>minus </a:t>
            </a:r>
            <a:r>
              <a:rPr lang="en-US" sz="2200" dirty="0">
                <a:solidFill>
                  <a:srgbClr val="32302A"/>
                </a:solidFill>
                <a:ea typeface="ＭＳ Ｐゴシック" pitchFamily="-107" charset="-128"/>
                <a:cs typeface="ＭＳ Ｐゴシック" pitchFamily="-107" charset="-128"/>
              </a:rPr>
              <a:t>(operating costs) $10,000</a:t>
            </a:r>
            <a:r>
              <a:rPr lang="en-US" sz="2200" dirty="0" smtClean="0">
                <a:solidFill>
                  <a:srgbClr val="32302A"/>
                </a:solidFill>
                <a:ea typeface="ＭＳ Ｐゴシック" pitchFamily="-107" charset="-128"/>
                <a:cs typeface="ＭＳ Ｐゴシック" pitchFamily="-107" charset="-128"/>
              </a:rPr>
              <a:t>.</a:t>
            </a:r>
            <a:endParaRPr lang="en-US" sz="2200" dirty="0">
              <a:solidFill>
                <a:srgbClr val="32302A"/>
              </a:solidFill>
              <a:ea typeface="ＭＳ Ｐゴシック" pitchFamily="-107" charset="-128"/>
              <a:cs typeface="ＭＳ Ｐゴシック" pitchFamily="-107" charset="-128"/>
            </a:endParaRPr>
          </a:p>
        </p:txBody>
      </p:sp>
      <p:sp>
        <p:nvSpPr>
          <p:cNvPr id="90" name="Text Box 87" descr="Parchment"/>
          <p:cNvSpPr txBox="1">
            <a:spLocks noChangeAspect="1" noChangeArrowheads="1"/>
          </p:cNvSpPr>
          <p:nvPr/>
        </p:nvSpPr>
        <p:spPr bwMode="auto">
          <a:xfrm>
            <a:off x="5318468" y="367089"/>
            <a:ext cx="570802" cy="264688"/>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1600" b="0" dirty="0">
                <a:latin typeface="+mj-lt"/>
                <a:cs typeface="Times New Roman" pitchFamily="18" charset="0"/>
              </a:rPr>
              <a:t>P</a:t>
            </a:r>
            <a:r>
              <a:rPr kumimoji="0" lang="en-US" sz="1400" b="0" dirty="0">
                <a:latin typeface="+mj-lt"/>
                <a:cs typeface="Times New Roman" pitchFamily="18" charset="0"/>
              </a:rPr>
              <a:t>rice</a:t>
            </a:r>
            <a:endParaRPr kumimoji="0" lang="en-US" sz="1600" b="0" dirty="0">
              <a:latin typeface="+mj-lt"/>
              <a:cs typeface="Times New Roman" pitchFamily="18" charset="0"/>
            </a:endParaRPr>
          </a:p>
        </p:txBody>
      </p:sp>
      <p:sp>
        <p:nvSpPr>
          <p:cNvPr id="91" name="Text Box 88"/>
          <p:cNvSpPr txBox="1">
            <a:spLocks noChangeAspect="1" noChangeArrowheads="1"/>
          </p:cNvSpPr>
          <p:nvPr/>
        </p:nvSpPr>
        <p:spPr bwMode="auto">
          <a:xfrm>
            <a:off x="8175270" y="2934584"/>
            <a:ext cx="923130" cy="415498"/>
          </a:xfrm>
          <a:prstGeom prst="rect">
            <a:avLst/>
          </a:prstGeom>
          <a:noFill/>
          <a:ln w="9525">
            <a:noFill/>
            <a:miter lim="800000"/>
            <a:headEnd/>
            <a:tailEnd/>
          </a:ln>
        </p:spPr>
        <p:txBody>
          <a:bodyPr wrap="square">
            <a:prstTxWarp prst="textNoShape">
              <a:avLst/>
            </a:prstTxWarp>
            <a:spAutoFit/>
          </a:bodyPr>
          <a:lstStyle/>
          <a:p>
            <a:pPr algn="r">
              <a:lnSpc>
                <a:spcPct val="70000"/>
              </a:lnSpc>
              <a:spcBef>
                <a:spcPct val="50000"/>
              </a:spcBef>
            </a:pPr>
            <a:r>
              <a:rPr kumimoji="0" lang="en-US" sz="1600" b="0" dirty="0" smtClean="0">
                <a:latin typeface="+mj-lt"/>
                <a:cs typeface="Times New Roman" pitchFamily="18" charset="0"/>
              </a:rPr>
              <a:t>Q</a:t>
            </a:r>
            <a:r>
              <a:rPr kumimoji="0" lang="en-US" sz="1400" b="0" dirty="0" smtClean="0">
                <a:latin typeface="+mj-lt"/>
                <a:cs typeface="Times New Roman" pitchFamily="18" charset="0"/>
              </a:rPr>
              <a:t>uantity</a:t>
            </a:r>
            <a:br>
              <a:rPr kumimoji="0" lang="en-US" sz="1400" b="0" dirty="0" smtClean="0">
                <a:latin typeface="+mj-lt"/>
                <a:cs typeface="Times New Roman" pitchFamily="18" charset="0"/>
              </a:rPr>
            </a:br>
            <a:r>
              <a:rPr kumimoji="0" lang="en-US" sz="1400" b="0" dirty="0" smtClean="0">
                <a:latin typeface="+mj-lt"/>
                <a:cs typeface="Times New Roman" pitchFamily="18" charset="0"/>
              </a:rPr>
              <a:t>/</a:t>
            </a:r>
            <a:r>
              <a:rPr kumimoji="0" lang="en-US" sz="1400" b="0" dirty="0">
                <a:latin typeface="+mj-lt"/>
                <a:cs typeface="Times New Roman" pitchFamily="18" charset="0"/>
              </a:rPr>
              <a:t>time</a:t>
            </a:r>
          </a:p>
        </p:txBody>
      </p:sp>
      <p:sp>
        <p:nvSpPr>
          <p:cNvPr id="92" name="Line 89"/>
          <p:cNvSpPr>
            <a:spLocks noChangeAspect="1" noChangeShapeType="1"/>
          </p:cNvSpPr>
          <p:nvPr/>
        </p:nvSpPr>
        <p:spPr bwMode="auto">
          <a:xfrm>
            <a:off x="5605044" y="3049138"/>
            <a:ext cx="2758281"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93" name="Text Box 90"/>
          <p:cNvSpPr txBox="1">
            <a:spLocks noChangeArrowheads="1"/>
          </p:cNvSpPr>
          <p:nvPr/>
        </p:nvSpPr>
        <p:spPr bwMode="auto">
          <a:xfrm>
            <a:off x="7964970" y="184136"/>
            <a:ext cx="1161023" cy="275717"/>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70000"/>
              </a:lnSpc>
            </a:pPr>
            <a:r>
              <a:rPr kumimoji="0" lang="en-US" sz="1600" b="1" i="1" dirty="0">
                <a:latin typeface="+mj-lt"/>
                <a:cs typeface="Times New Roman" pitchFamily="18" charset="0"/>
              </a:rPr>
              <a:t>Single price</a:t>
            </a:r>
          </a:p>
        </p:txBody>
      </p:sp>
      <p:sp>
        <p:nvSpPr>
          <p:cNvPr id="94" name="Text Box 91"/>
          <p:cNvSpPr txBox="1">
            <a:spLocks noChangeAspect="1" noChangeArrowheads="1"/>
          </p:cNvSpPr>
          <p:nvPr/>
        </p:nvSpPr>
        <p:spPr bwMode="auto">
          <a:xfrm>
            <a:off x="5016081" y="1385438"/>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$400</a:t>
            </a:r>
          </a:p>
        </p:txBody>
      </p:sp>
      <p:sp>
        <p:nvSpPr>
          <p:cNvPr id="95" name="Text Box 92"/>
          <p:cNvSpPr txBox="1">
            <a:spLocks noChangeAspect="1" noChangeArrowheads="1"/>
          </p:cNvSpPr>
          <p:nvPr/>
        </p:nvSpPr>
        <p:spPr bwMode="auto">
          <a:xfrm>
            <a:off x="5016081" y="2147438"/>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$200</a:t>
            </a:r>
          </a:p>
        </p:txBody>
      </p:sp>
      <p:sp>
        <p:nvSpPr>
          <p:cNvPr id="96" name="Text Box 93"/>
          <p:cNvSpPr txBox="1">
            <a:spLocks noChangeAspect="1" noChangeArrowheads="1"/>
          </p:cNvSpPr>
          <p:nvPr/>
        </p:nvSpPr>
        <p:spPr bwMode="auto">
          <a:xfrm>
            <a:off x="5016081" y="1766438"/>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$300</a:t>
            </a:r>
          </a:p>
        </p:txBody>
      </p:sp>
      <p:sp>
        <p:nvSpPr>
          <p:cNvPr id="97" name="Text Box 94"/>
          <p:cNvSpPr txBox="1">
            <a:spLocks noChangeAspect="1" noChangeArrowheads="1"/>
          </p:cNvSpPr>
          <p:nvPr/>
        </p:nvSpPr>
        <p:spPr bwMode="auto">
          <a:xfrm>
            <a:off x="5023638" y="2530026"/>
            <a:ext cx="642937"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$100</a:t>
            </a:r>
          </a:p>
        </p:txBody>
      </p:sp>
      <p:sp>
        <p:nvSpPr>
          <p:cNvPr id="98" name="Text Box 95"/>
          <p:cNvSpPr txBox="1">
            <a:spLocks noChangeAspect="1" noChangeArrowheads="1"/>
          </p:cNvSpPr>
          <p:nvPr/>
        </p:nvSpPr>
        <p:spPr bwMode="auto">
          <a:xfrm>
            <a:off x="5016081" y="1002851"/>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$500</a:t>
            </a:r>
          </a:p>
        </p:txBody>
      </p:sp>
      <p:sp>
        <p:nvSpPr>
          <p:cNvPr id="99" name="Text Box 96"/>
          <p:cNvSpPr txBox="1">
            <a:spLocks noChangeAspect="1" noChangeArrowheads="1"/>
          </p:cNvSpPr>
          <p:nvPr/>
        </p:nvSpPr>
        <p:spPr bwMode="auto">
          <a:xfrm>
            <a:off x="5016081" y="621851"/>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dirty="0">
                <a:latin typeface="+mj-lt"/>
                <a:cs typeface="Times New Roman" pitchFamily="18" charset="0"/>
              </a:rPr>
              <a:t>$600</a:t>
            </a:r>
          </a:p>
        </p:txBody>
      </p:sp>
      <p:grpSp>
        <p:nvGrpSpPr>
          <p:cNvPr id="101" name="Group 151"/>
          <p:cNvGrpSpPr>
            <a:grpSpLocks/>
          </p:cNvGrpSpPr>
          <p:nvPr/>
        </p:nvGrpSpPr>
        <p:grpSpPr bwMode="auto">
          <a:xfrm>
            <a:off x="5619331" y="2595114"/>
            <a:ext cx="3341688" cy="239713"/>
            <a:chOff x="1342" y="3464"/>
            <a:chExt cx="2105" cy="151"/>
          </a:xfrm>
        </p:grpSpPr>
        <p:sp>
          <p:nvSpPr>
            <p:cNvPr id="102" name="Text Box 98"/>
            <p:cNvSpPr txBox="1">
              <a:spLocks noChangeAspect="1" noChangeArrowheads="1"/>
            </p:cNvSpPr>
            <p:nvPr/>
          </p:nvSpPr>
          <p:spPr bwMode="auto">
            <a:xfrm>
              <a:off x="3066" y="3464"/>
              <a:ext cx="381" cy="151"/>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dirty="0">
                  <a:solidFill>
                    <a:srgbClr val="2D5AB3"/>
                  </a:solidFill>
                  <a:latin typeface="+mj-lt"/>
                  <a:cs typeface="Times New Roman" pitchFamily="18" charset="0"/>
                </a:rPr>
                <a:t>MC</a:t>
              </a:r>
              <a:endParaRPr kumimoji="0" lang="en-US" sz="1200" b="1" i="1" dirty="0">
                <a:solidFill>
                  <a:srgbClr val="2D5AB3"/>
                </a:solidFill>
                <a:latin typeface="+mj-lt"/>
                <a:cs typeface="Times New Roman" pitchFamily="18" charset="0"/>
              </a:endParaRPr>
            </a:p>
          </p:txBody>
        </p:sp>
        <p:sp>
          <p:nvSpPr>
            <p:cNvPr id="103" name="Line 99"/>
            <p:cNvSpPr>
              <a:spLocks noChangeShapeType="1"/>
            </p:cNvSpPr>
            <p:nvPr/>
          </p:nvSpPr>
          <p:spPr bwMode="auto">
            <a:xfrm>
              <a:off x="1342" y="3531"/>
              <a:ext cx="1778" cy="0"/>
            </a:xfrm>
            <a:prstGeom prst="line">
              <a:avLst/>
            </a:prstGeom>
            <a:noFill/>
            <a:ln w="57150">
              <a:solidFill>
                <a:srgbClr val="2D5AB3"/>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sp>
        <p:nvSpPr>
          <p:cNvPr id="104" name="Freeform 100"/>
          <p:cNvSpPr>
            <a:spLocks/>
          </p:cNvSpPr>
          <p:nvPr/>
        </p:nvSpPr>
        <p:spPr bwMode="auto">
          <a:xfrm>
            <a:off x="6259888" y="452085"/>
            <a:ext cx="1951832" cy="2416496"/>
          </a:xfrm>
          <a:custGeom>
            <a:avLst/>
            <a:gdLst/>
            <a:ahLst/>
            <a:cxnLst>
              <a:cxn ang="0">
                <a:pos x="0" y="0"/>
              </a:cxn>
              <a:cxn ang="0">
                <a:pos x="96" y="240"/>
              </a:cxn>
              <a:cxn ang="0">
                <a:pos x="336" y="768"/>
              </a:cxn>
              <a:cxn ang="0">
                <a:pos x="720" y="1296"/>
              </a:cxn>
              <a:cxn ang="0">
                <a:pos x="1248" y="1776"/>
              </a:cxn>
            </a:cxnLst>
            <a:rect l="0" t="0" r="r" b="b"/>
            <a:pathLst>
              <a:path w="1248" h="1776">
                <a:moveTo>
                  <a:pt x="0" y="0"/>
                </a:moveTo>
                <a:cubicBezTo>
                  <a:pt x="20" y="56"/>
                  <a:pt x="40" y="112"/>
                  <a:pt x="96" y="240"/>
                </a:cubicBezTo>
                <a:cubicBezTo>
                  <a:pt x="152" y="368"/>
                  <a:pt x="232" y="592"/>
                  <a:pt x="336" y="768"/>
                </a:cubicBezTo>
                <a:cubicBezTo>
                  <a:pt x="440" y="944"/>
                  <a:pt x="568" y="1128"/>
                  <a:pt x="720" y="1296"/>
                </a:cubicBezTo>
                <a:cubicBezTo>
                  <a:pt x="872" y="1464"/>
                  <a:pt x="1060" y="1620"/>
                  <a:pt x="1248" y="1776"/>
                </a:cubicBezTo>
              </a:path>
            </a:pathLst>
          </a:custGeom>
          <a:noFill/>
          <a:ln w="57150" cap="flat" cmpd="sng">
            <a:solidFill>
              <a:srgbClr val="C80000"/>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05" name="Text Box 101"/>
          <p:cNvSpPr txBox="1">
            <a:spLocks noChangeAspect="1" noChangeArrowheads="1"/>
          </p:cNvSpPr>
          <p:nvPr/>
        </p:nvSpPr>
        <p:spPr bwMode="auto">
          <a:xfrm>
            <a:off x="8111135" y="2790312"/>
            <a:ext cx="450850"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dirty="0">
                <a:solidFill>
                  <a:srgbClr val="C80000"/>
                </a:solidFill>
                <a:latin typeface="+mj-lt"/>
                <a:cs typeface="Times New Roman" pitchFamily="18" charset="0"/>
              </a:rPr>
              <a:t>D</a:t>
            </a:r>
            <a:endParaRPr kumimoji="0" lang="en-US" sz="2800" b="1" i="1" dirty="0">
              <a:solidFill>
                <a:srgbClr val="C80000"/>
              </a:solidFill>
              <a:latin typeface="+mj-lt"/>
              <a:cs typeface="Times New Roman" pitchFamily="18" charset="0"/>
            </a:endParaRPr>
          </a:p>
        </p:txBody>
      </p:sp>
      <p:sp>
        <p:nvSpPr>
          <p:cNvPr id="106" name="Rectangle 102"/>
          <p:cNvSpPr>
            <a:spLocks noChangeArrowheads="1"/>
          </p:cNvSpPr>
          <p:nvPr/>
        </p:nvSpPr>
        <p:spPr bwMode="auto">
          <a:xfrm>
            <a:off x="5644731" y="1607688"/>
            <a:ext cx="1230313" cy="1062038"/>
          </a:xfrm>
          <a:prstGeom prst="rect">
            <a:avLst/>
          </a:prstGeom>
          <a:solidFill>
            <a:srgbClr val="FFFF66">
              <a:alpha val="49804"/>
            </a:srgbClr>
          </a:solidFill>
          <a:ln w="19050" cap="rnd">
            <a:noFill/>
            <a:prstDash val="sysDot"/>
            <a:miter lim="800000"/>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07" name="Text Box 103"/>
          <p:cNvSpPr txBox="1">
            <a:spLocks noChangeAspect="1" noChangeArrowheads="1"/>
          </p:cNvSpPr>
          <p:nvPr/>
        </p:nvSpPr>
        <p:spPr bwMode="auto">
          <a:xfrm>
            <a:off x="6549606" y="3034851"/>
            <a:ext cx="5969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dirty="0">
                <a:latin typeface="+mj-lt"/>
                <a:cs typeface="Times New Roman" pitchFamily="18" charset="0"/>
              </a:rPr>
              <a:t>100</a:t>
            </a:r>
          </a:p>
        </p:txBody>
      </p:sp>
      <p:sp>
        <p:nvSpPr>
          <p:cNvPr id="108" name="Line 104"/>
          <p:cNvSpPr>
            <a:spLocks noChangeShapeType="1"/>
          </p:cNvSpPr>
          <p:nvPr/>
        </p:nvSpPr>
        <p:spPr bwMode="auto">
          <a:xfrm>
            <a:off x="6852819" y="2745926"/>
            <a:ext cx="0" cy="287337"/>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09" name="Text Box 105"/>
          <p:cNvSpPr txBox="1">
            <a:spLocks noChangeAspect="1" noChangeArrowheads="1"/>
          </p:cNvSpPr>
          <p:nvPr/>
        </p:nvSpPr>
        <p:spPr bwMode="auto">
          <a:xfrm>
            <a:off x="6984581" y="2811013"/>
            <a:ext cx="608013"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dirty="0">
                <a:solidFill>
                  <a:srgbClr val="D107AB"/>
                </a:solidFill>
                <a:latin typeface="+mj-lt"/>
                <a:cs typeface="Times New Roman" pitchFamily="18" charset="0"/>
              </a:rPr>
              <a:t>MR</a:t>
            </a:r>
          </a:p>
        </p:txBody>
      </p:sp>
      <p:sp>
        <p:nvSpPr>
          <p:cNvPr id="110" name="Freeform 106"/>
          <p:cNvSpPr>
            <a:spLocks/>
          </p:cNvSpPr>
          <p:nvPr/>
        </p:nvSpPr>
        <p:spPr bwMode="auto">
          <a:xfrm>
            <a:off x="5927306" y="426588"/>
            <a:ext cx="1143000" cy="2514600"/>
          </a:xfrm>
          <a:custGeom>
            <a:avLst/>
            <a:gdLst/>
            <a:ahLst/>
            <a:cxnLst>
              <a:cxn ang="0">
                <a:pos x="0" y="0"/>
              </a:cxn>
              <a:cxn ang="0">
                <a:pos x="144" y="528"/>
              </a:cxn>
              <a:cxn ang="0">
                <a:pos x="336" y="1008"/>
              </a:cxn>
              <a:cxn ang="0">
                <a:pos x="672" y="1392"/>
              </a:cxn>
            </a:cxnLst>
            <a:rect l="0" t="0" r="r" b="b"/>
            <a:pathLst>
              <a:path w="672" h="1392">
                <a:moveTo>
                  <a:pt x="0" y="0"/>
                </a:moveTo>
                <a:cubicBezTo>
                  <a:pt x="44" y="180"/>
                  <a:pt x="88" y="360"/>
                  <a:pt x="144" y="528"/>
                </a:cubicBezTo>
                <a:cubicBezTo>
                  <a:pt x="200" y="696"/>
                  <a:pt x="248" y="864"/>
                  <a:pt x="336" y="1008"/>
                </a:cubicBezTo>
                <a:cubicBezTo>
                  <a:pt x="424" y="1152"/>
                  <a:pt x="548" y="1272"/>
                  <a:pt x="672" y="1392"/>
                </a:cubicBezTo>
              </a:path>
            </a:pathLst>
          </a:custGeom>
          <a:noFill/>
          <a:ln w="57150" cap="flat" cmpd="sng">
            <a:solidFill>
              <a:srgbClr val="D107AB"/>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11" name="Line 107"/>
          <p:cNvSpPr>
            <a:spLocks noChangeShapeType="1"/>
          </p:cNvSpPr>
          <p:nvPr/>
        </p:nvSpPr>
        <p:spPr bwMode="auto">
          <a:xfrm flipV="1">
            <a:off x="6852819" y="1652138"/>
            <a:ext cx="0" cy="1046163"/>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12" name="Line 108"/>
          <p:cNvSpPr>
            <a:spLocks noChangeShapeType="1"/>
          </p:cNvSpPr>
          <p:nvPr/>
        </p:nvSpPr>
        <p:spPr bwMode="auto">
          <a:xfrm flipH="1">
            <a:off x="5619331" y="1596576"/>
            <a:ext cx="1233488"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13" name="Oval 109"/>
          <p:cNvSpPr>
            <a:spLocks noChangeAspect="1" noChangeArrowheads="1"/>
          </p:cNvSpPr>
          <p:nvPr/>
        </p:nvSpPr>
        <p:spPr bwMode="auto">
          <a:xfrm>
            <a:off x="6803606" y="1518788"/>
            <a:ext cx="119063" cy="119063"/>
          </a:xfrm>
          <a:prstGeom prst="ellipse">
            <a:avLst/>
          </a:prstGeom>
          <a:solidFill>
            <a:schemeClr val="bg1"/>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14" name="Line 110"/>
          <p:cNvSpPr>
            <a:spLocks noChangeAspect="1" noChangeShapeType="1"/>
          </p:cNvSpPr>
          <p:nvPr/>
        </p:nvSpPr>
        <p:spPr bwMode="auto">
          <a:xfrm>
            <a:off x="5619331" y="579405"/>
            <a:ext cx="0" cy="2460208"/>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nvGrpSpPr>
          <p:cNvPr id="115" name="Group 154"/>
          <p:cNvGrpSpPr>
            <a:grpSpLocks/>
          </p:cNvGrpSpPr>
          <p:nvPr/>
        </p:nvGrpSpPr>
        <p:grpSpPr bwMode="auto">
          <a:xfrm>
            <a:off x="6622313" y="522659"/>
            <a:ext cx="1971675" cy="1901825"/>
            <a:chOff x="2042" y="2204"/>
            <a:chExt cx="1242" cy="1198"/>
          </a:xfrm>
        </p:grpSpPr>
        <p:grpSp>
          <p:nvGrpSpPr>
            <p:cNvPr id="116" name="Group 111"/>
            <p:cNvGrpSpPr>
              <a:grpSpLocks/>
            </p:cNvGrpSpPr>
            <p:nvPr/>
          </p:nvGrpSpPr>
          <p:grpSpPr bwMode="auto">
            <a:xfrm>
              <a:off x="2042" y="2204"/>
              <a:ext cx="1242" cy="1198"/>
              <a:chOff x="2042" y="2300"/>
              <a:chExt cx="1242" cy="1198"/>
            </a:xfrm>
          </p:grpSpPr>
          <p:sp>
            <p:nvSpPr>
              <p:cNvPr id="118" name="Freeform 112"/>
              <p:cNvSpPr>
                <a:spLocks/>
              </p:cNvSpPr>
              <p:nvPr/>
            </p:nvSpPr>
            <p:spPr bwMode="auto">
              <a:xfrm>
                <a:off x="2058" y="2530"/>
                <a:ext cx="768" cy="968"/>
              </a:xfrm>
              <a:custGeom>
                <a:avLst/>
                <a:gdLst/>
                <a:ahLst/>
                <a:cxnLst>
                  <a:cxn ang="0">
                    <a:pos x="624" y="0"/>
                  </a:cxn>
                  <a:cxn ang="0">
                    <a:pos x="864" y="288"/>
                  </a:cxn>
                  <a:cxn ang="0">
                    <a:pos x="960" y="576"/>
                  </a:cxn>
                  <a:cxn ang="0">
                    <a:pos x="816" y="1008"/>
                  </a:cxn>
                  <a:cxn ang="0">
                    <a:pos x="432" y="1200"/>
                  </a:cxn>
                  <a:cxn ang="0">
                    <a:pos x="0" y="960"/>
                  </a:cxn>
                </a:cxnLst>
                <a:rect l="0" t="0" r="r" b="b"/>
                <a:pathLst>
                  <a:path w="968" h="1208">
                    <a:moveTo>
                      <a:pt x="624" y="0"/>
                    </a:moveTo>
                    <a:cubicBezTo>
                      <a:pt x="716" y="96"/>
                      <a:pt x="808" y="192"/>
                      <a:pt x="864" y="288"/>
                    </a:cubicBezTo>
                    <a:cubicBezTo>
                      <a:pt x="920" y="384"/>
                      <a:pt x="968" y="456"/>
                      <a:pt x="960" y="576"/>
                    </a:cubicBezTo>
                    <a:cubicBezTo>
                      <a:pt x="952" y="696"/>
                      <a:pt x="904" y="904"/>
                      <a:pt x="816" y="1008"/>
                    </a:cubicBezTo>
                    <a:cubicBezTo>
                      <a:pt x="728" y="1112"/>
                      <a:pt x="568" y="1208"/>
                      <a:pt x="432" y="1200"/>
                    </a:cubicBezTo>
                    <a:cubicBezTo>
                      <a:pt x="296" y="1192"/>
                      <a:pt x="148" y="1076"/>
                      <a:pt x="0" y="960"/>
                    </a:cubicBezTo>
                  </a:path>
                </a:pathLst>
              </a:custGeom>
              <a:noFill/>
              <a:ln w="31750" cap="flat" cmpd="sng">
                <a:solidFill>
                  <a:schemeClr val="tx1"/>
                </a:solidFill>
                <a:prstDash val="solid"/>
                <a:round/>
                <a:headEnd type="none" w="med" len="med"/>
                <a:tailEnd type="stealth" w="lg" len="lg"/>
              </a:ln>
              <a:effectLst>
                <a:outerShdw blurRad="63500" dist="35921"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grpSp>
            <p:nvGrpSpPr>
              <p:cNvPr id="119" name="Group 113"/>
              <p:cNvGrpSpPr>
                <a:grpSpLocks/>
              </p:cNvGrpSpPr>
              <p:nvPr/>
            </p:nvGrpSpPr>
            <p:grpSpPr bwMode="auto">
              <a:xfrm>
                <a:off x="2042" y="2300"/>
                <a:ext cx="1242" cy="288"/>
                <a:chOff x="3152" y="2952"/>
                <a:chExt cx="1242" cy="288"/>
              </a:xfrm>
            </p:grpSpPr>
            <p:sp>
              <p:nvSpPr>
                <p:cNvPr id="120" name="Rectangle 114"/>
                <p:cNvSpPr>
                  <a:spLocks noChangeArrowheads="1"/>
                </p:cNvSpPr>
                <p:nvPr/>
              </p:nvSpPr>
              <p:spPr bwMode="auto">
                <a:xfrm>
                  <a:off x="3213" y="2962"/>
                  <a:ext cx="1113" cy="266"/>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21" name="Rectangle 115" descr="Newsprint"/>
                <p:cNvSpPr>
                  <a:spLocks noChangeArrowheads="1"/>
                </p:cNvSpPr>
                <p:nvPr/>
              </p:nvSpPr>
              <p:spPr bwMode="auto">
                <a:xfrm>
                  <a:off x="3152" y="2952"/>
                  <a:ext cx="1242" cy="288"/>
                </a:xfrm>
                <a:prstGeom prst="rect">
                  <a:avLst/>
                </a:prstGeom>
                <a:noFill/>
                <a:ln w="12700">
                  <a:noFill/>
                  <a:miter lim="800000"/>
                  <a:headEnd/>
                  <a:tailEnd type="none" w="lg" len="lg"/>
                </a:ln>
              </p:spPr>
              <p:txBody>
                <a:bodyPr wrap="none" anchor="ctr">
                  <a:prstTxWarp prst="textNoShape">
                    <a:avLst/>
                  </a:prstTxWarp>
                </a:bodyPr>
                <a:lstStyle/>
                <a:p>
                  <a:pPr algn="ctr">
                    <a:lnSpc>
                      <a:spcPct val="80000"/>
                    </a:lnSpc>
                  </a:pPr>
                  <a:r>
                    <a:rPr kumimoji="0" lang="en-US" sz="1400" b="1" i="1" dirty="0">
                      <a:latin typeface="+mj-lt"/>
                      <a:cs typeface="Times New Roman" pitchFamily="18" charset="0"/>
                    </a:rPr>
                    <a:t>Net operating revenue</a:t>
                  </a:r>
                  <a:r>
                    <a:rPr kumimoji="0" lang="en-US" sz="1400" b="0" dirty="0">
                      <a:latin typeface="+mj-lt"/>
                      <a:cs typeface="Times New Roman" pitchFamily="18" charset="0"/>
                    </a:rPr>
                    <a:t/>
                  </a:r>
                  <a:br>
                    <a:rPr kumimoji="0" lang="en-US" sz="1400" b="0" dirty="0">
                      <a:latin typeface="+mj-lt"/>
                      <a:cs typeface="Times New Roman" pitchFamily="18" charset="0"/>
                    </a:rPr>
                  </a:br>
                  <a:r>
                    <a:rPr kumimoji="0" lang="en-US" sz="1400" b="0" dirty="0">
                      <a:latin typeface="+mj-lt"/>
                      <a:cs typeface="Times New Roman" pitchFamily="18" charset="0"/>
                    </a:rPr>
                    <a:t>($300</a:t>
                  </a:r>
                  <a:r>
                    <a:rPr kumimoji="0" lang="en-US" sz="1400" i="1" dirty="0">
                      <a:latin typeface="+mj-lt"/>
                      <a:cs typeface="Times New Roman" pitchFamily="18" charset="0"/>
                    </a:rPr>
                    <a:t>   </a:t>
                  </a:r>
                  <a:r>
                    <a:rPr kumimoji="0" lang="en-US" sz="1400" b="0" dirty="0">
                      <a:latin typeface="+mj-lt"/>
                      <a:cs typeface="Times New Roman" pitchFamily="18" charset="0"/>
                    </a:rPr>
                    <a:t>100) </a:t>
                  </a:r>
                  <a:r>
                    <a:rPr kumimoji="0" lang="en-US" sz="1400" b="1" dirty="0">
                      <a:latin typeface="+mj-lt"/>
                      <a:cs typeface="Times New Roman" pitchFamily="18" charset="0"/>
                    </a:rPr>
                    <a:t>= $30,000</a:t>
                  </a:r>
                </a:p>
              </p:txBody>
            </p:sp>
          </p:grpSp>
        </p:grpSp>
        <p:sp>
          <p:nvSpPr>
            <p:cNvPr id="117" name="Text Box 153"/>
            <p:cNvSpPr txBox="1">
              <a:spLocks noChangeArrowheads="1"/>
            </p:cNvSpPr>
            <p:nvPr/>
          </p:nvSpPr>
          <p:spPr bwMode="auto">
            <a:xfrm>
              <a:off x="2359" y="2284"/>
              <a:ext cx="154" cy="194"/>
            </a:xfrm>
            <a:prstGeom prst="rect">
              <a:avLst/>
            </a:prstGeom>
            <a:noFill/>
            <a:ln w="12700">
              <a:noFill/>
              <a:miter lim="800000"/>
              <a:headEnd/>
              <a:tailEnd/>
            </a:ln>
            <a:effectLst/>
          </p:spPr>
          <p:txBody>
            <a:bodyPr wrap="square">
              <a:prstTxWarp prst="textNoShape">
                <a:avLst/>
              </a:prstTxWarp>
              <a:spAutoFit/>
            </a:bodyPr>
            <a:lstStyle/>
            <a:p>
              <a:r>
                <a:rPr lang="en-US" sz="1400" i="1">
                  <a:latin typeface="+mj-lt"/>
                  <a:cs typeface="Times New Roman" pitchFamily="18" charset="0"/>
                </a:rPr>
                <a:t>x</a:t>
              </a:r>
            </a:p>
          </p:txBody>
        </p:sp>
      </p:grpSp>
      <p:grpSp>
        <p:nvGrpSpPr>
          <p:cNvPr id="38" name="Group 37"/>
          <p:cNvGrpSpPr/>
          <p:nvPr/>
        </p:nvGrpSpPr>
        <p:grpSpPr>
          <a:xfrm>
            <a:off x="169914" y="5591352"/>
            <a:ext cx="1061323" cy="926755"/>
            <a:chOff x="14013" y="5924772"/>
            <a:chExt cx="1061323" cy="926755"/>
          </a:xfrm>
        </p:grpSpPr>
        <p:sp>
          <p:nvSpPr>
            <p:cNvPr id="39" name="Rectangle 38"/>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latin typeface="+mj-lt"/>
              </a:endParaRPr>
            </a:p>
          </p:txBody>
        </p:sp>
        <p:sp>
          <p:nvSpPr>
            <p:cNvPr id="40" name="TextBox 39"/>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mj-lt"/>
                  <a:cs typeface="Times New Roman" pitchFamily="18" charset="0"/>
                </a:rPr>
                <a:t>15</a:t>
              </a:r>
              <a:r>
                <a:rPr lang="en-US" sz="2400" b="1" i="1" baseline="30000" dirty="0" smtClean="0">
                  <a:solidFill>
                    <a:schemeClr val="bg1"/>
                  </a:solidFill>
                  <a:latin typeface="+mj-lt"/>
                  <a:cs typeface="Times New Roman" pitchFamily="18" charset="0"/>
                </a:rPr>
                <a:t>th</a:t>
              </a:r>
              <a:r>
                <a:rPr lang="en-US" sz="2400" b="1" i="1" dirty="0" smtClean="0">
                  <a:solidFill>
                    <a:schemeClr val="bg1"/>
                  </a:solidFill>
                  <a:latin typeface="+mj-lt"/>
                  <a:cs typeface="Times New Roman" pitchFamily="18" charset="0"/>
                </a:rPr>
                <a:t> </a:t>
              </a:r>
            </a:p>
          </p:txBody>
        </p:sp>
        <p:sp>
          <p:nvSpPr>
            <p:cNvPr id="41" name="TextBox 4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mj-lt"/>
                  <a:cs typeface="Times New Roman" pitchFamily="18" charset="0"/>
                </a:rPr>
                <a:t>edition</a:t>
              </a:r>
              <a:endParaRPr lang="en-US" sz="1400" b="1" i="1" dirty="0">
                <a:solidFill>
                  <a:schemeClr val="bg1"/>
                </a:solidFill>
                <a:latin typeface="+mj-lt"/>
                <a:cs typeface="Times New Roman" pitchFamily="18" charset="0"/>
              </a:endParaRPr>
            </a:p>
          </p:txBody>
        </p:sp>
        <p:cxnSp>
          <p:nvCxnSpPr>
            <p:cNvPr id="42" name="Straight Connector 4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mj-lt"/>
                  <a:cs typeface="Times New Roman" pitchFamily="18" charset="0"/>
                </a:rPr>
                <a:t>Gwartney</a:t>
              </a:r>
              <a:r>
                <a:rPr lang="en-US" sz="800" b="1" i="1" dirty="0" smtClean="0">
                  <a:solidFill>
                    <a:schemeClr val="bg1"/>
                  </a:solidFill>
                  <a:latin typeface="+mj-lt"/>
                  <a:cs typeface="Times New Roman" pitchFamily="18" charset="0"/>
                </a:rPr>
                <a:t>-Stroup</a:t>
              </a:r>
            </a:p>
            <a:p>
              <a:pPr algn="l">
                <a:spcBef>
                  <a:spcPts val="0"/>
                </a:spcBef>
              </a:pPr>
              <a:r>
                <a:rPr lang="en-US" sz="800" b="1" i="1" dirty="0" err="1" smtClean="0">
                  <a:solidFill>
                    <a:schemeClr val="bg1"/>
                  </a:solidFill>
                  <a:latin typeface="+mj-lt"/>
                  <a:cs typeface="Times New Roman" pitchFamily="18" charset="0"/>
                </a:rPr>
                <a:t>Sobel</a:t>
              </a:r>
              <a:r>
                <a:rPr lang="en-US" sz="800" b="1" i="1" dirty="0" smtClean="0">
                  <a:solidFill>
                    <a:schemeClr val="bg1"/>
                  </a:solidFill>
                  <a:latin typeface="+mj-lt"/>
                  <a:cs typeface="Times New Roman" pitchFamily="18" charset="0"/>
                </a:rPr>
                <a:t>-Macpherson</a:t>
              </a:r>
              <a:endParaRPr lang="en-US" sz="800" b="1" i="1" dirty="0">
                <a:solidFill>
                  <a:schemeClr val="bg1"/>
                </a:solidFill>
                <a:latin typeface="+mj-lt"/>
                <a:cs typeface="Times New Roman" pitchFamily="18" charset="0"/>
              </a:endParaRPr>
            </a:p>
          </p:txBody>
        </p:sp>
      </p:grpSp>
    </p:spTree>
    <p:extLst>
      <p:ext uri="{BB962C8B-B14F-4D97-AF65-F5344CB8AC3E}">
        <p14:creationId xmlns:p14="http://schemas.microsoft.com/office/powerpoint/2010/main" val="2153882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3"/>
          <p:cNvSpPr>
            <a:spLocks noChangeArrowheads="1"/>
          </p:cNvSpPr>
          <p:nvPr/>
        </p:nvSpPr>
        <p:spPr bwMode="auto">
          <a:xfrm>
            <a:off x="5023638" y="24205"/>
            <a:ext cx="40909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196" name="Content Placeholder 2"/>
          <p:cNvSpPr>
            <a:spLocks noGrp="1"/>
          </p:cNvSpPr>
          <p:nvPr>
            <p:ph idx="1"/>
          </p:nvPr>
        </p:nvSpPr>
        <p:spPr>
          <a:xfrm>
            <a:off x="63183" y="1801509"/>
            <a:ext cx="5009001" cy="4029082"/>
          </a:xfrm>
        </p:spPr>
        <p:txBody>
          <a:bodyPr/>
          <a:lstStyle/>
          <a:p>
            <a:pPr marL="169863" indent="-169863">
              <a:lnSpc>
                <a:spcPct val="90000"/>
              </a:lnSpc>
            </a:pPr>
            <a:r>
              <a:rPr lang="en-US" sz="2200" dirty="0">
                <a:solidFill>
                  <a:srgbClr val="32302A"/>
                </a:solidFill>
                <a:ea typeface="ＭＳ Ｐゴシック" pitchFamily="-107" charset="-128"/>
                <a:cs typeface="ＭＳ Ｐゴシック" pitchFamily="-107" charset="-128"/>
              </a:rPr>
              <a:t>By charging higher prices to consumers with less elastic demand and lower prices to those with more elastic demand it will increase net operating revenue. </a:t>
            </a:r>
          </a:p>
          <a:p>
            <a:pPr marL="169863" indent="-169863">
              <a:lnSpc>
                <a:spcPct val="90000"/>
              </a:lnSpc>
            </a:pPr>
            <a:r>
              <a:rPr lang="en-US" sz="2200" dirty="0">
                <a:solidFill>
                  <a:srgbClr val="32302A"/>
                </a:solidFill>
                <a:ea typeface="ＭＳ Ｐゴシック" pitchFamily="-107" charset="-128"/>
                <a:cs typeface="ＭＳ Ｐゴシック" pitchFamily="-107" charset="-128"/>
              </a:rPr>
              <a:t>If the airline charges $600 to business travelers (who have a </a:t>
            </a:r>
            <a:r>
              <a:rPr lang="en-US" sz="2200" b="1" i="1" dirty="0">
                <a:solidFill>
                  <a:srgbClr val="32302A"/>
                </a:solidFill>
                <a:ea typeface="ＭＳ Ｐゴシック" pitchFamily="-107" charset="-128"/>
                <a:cs typeface="ＭＳ Ｐゴシック" pitchFamily="-107" charset="-128"/>
              </a:rPr>
              <a:t>highly inelastic demand</a:t>
            </a:r>
            <a:r>
              <a:rPr lang="en-US" sz="2200" dirty="0">
                <a:solidFill>
                  <a:srgbClr val="32302A"/>
                </a:solidFill>
                <a:ea typeface="ＭＳ Ｐゴシック" pitchFamily="-107" charset="-128"/>
                <a:cs typeface="ＭＳ Ｐゴシック" pitchFamily="-107" charset="-128"/>
              </a:rPr>
              <a:t>) and </a:t>
            </a:r>
            <a:r>
              <a:rPr lang="en-US" sz="2200" dirty="0" smtClean="0">
                <a:solidFill>
                  <a:srgbClr val="32302A"/>
                </a:solidFill>
                <a:ea typeface="ＭＳ Ｐゴシック" pitchFamily="-107" charset="-128"/>
                <a:cs typeface="ＭＳ Ｐゴシック" pitchFamily="-107" charset="-128"/>
              </a:rPr>
              <a:t>$</a:t>
            </a:r>
            <a:r>
              <a:rPr lang="en-US" sz="2200" dirty="0">
                <a:solidFill>
                  <a:srgbClr val="32302A"/>
                </a:solidFill>
                <a:ea typeface="ＭＳ Ｐゴシック" pitchFamily="-107" charset="-128"/>
                <a:cs typeface="ＭＳ Ｐゴシック" pitchFamily="-107" charset="-128"/>
              </a:rPr>
              <a:t>300 to other travelers (who have a </a:t>
            </a:r>
            <a:r>
              <a:rPr lang="en-US" sz="2200" b="1" i="1" dirty="0">
                <a:solidFill>
                  <a:srgbClr val="32302A"/>
                </a:solidFill>
                <a:ea typeface="ＭＳ Ｐゴシック" pitchFamily="-107" charset="-128"/>
                <a:cs typeface="ＭＳ Ｐゴシック" pitchFamily="-107" charset="-128"/>
              </a:rPr>
              <a:t>more elastic demand</a:t>
            </a:r>
            <a:r>
              <a:rPr lang="en-US" sz="2200" dirty="0">
                <a:solidFill>
                  <a:srgbClr val="32302A"/>
                </a:solidFill>
                <a:ea typeface="ＭＳ Ｐゴシック" pitchFamily="-107" charset="-128"/>
                <a:cs typeface="ＭＳ Ｐゴシック" pitchFamily="-107" charset="-128"/>
              </a:rPr>
              <a:t>), </a:t>
            </a:r>
            <a:r>
              <a:rPr lang="en-US" sz="2200" dirty="0" smtClean="0">
                <a:solidFill>
                  <a:srgbClr val="32302A"/>
                </a:solidFill>
                <a:ea typeface="ＭＳ Ｐゴシック" pitchFamily="-107" charset="-128"/>
                <a:cs typeface="ＭＳ Ｐゴシック" pitchFamily="-107" charset="-128"/>
              </a:rPr>
              <a:t/>
            </a:r>
            <a:br>
              <a:rPr lang="en-US" sz="2200" dirty="0" smtClean="0">
                <a:solidFill>
                  <a:srgbClr val="32302A"/>
                </a:solidFill>
                <a:ea typeface="ＭＳ Ｐゴシック" pitchFamily="-107" charset="-128"/>
                <a:cs typeface="ＭＳ Ｐゴシック" pitchFamily="-107" charset="-128"/>
              </a:rPr>
            </a:br>
            <a:r>
              <a:rPr lang="en-US" sz="2200" dirty="0" smtClean="0">
                <a:solidFill>
                  <a:srgbClr val="32302A"/>
                </a:solidFill>
                <a:ea typeface="ＭＳ Ｐゴシック" pitchFamily="-107" charset="-128"/>
                <a:cs typeface="ＭＳ Ｐゴシック" pitchFamily="-107" charset="-128"/>
              </a:rPr>
              <a:t>it can sell more seats (120 versus 100) and increase </a:t>
            </a:r>
            <a:r>
              <a:rPr lang="en-US" sz="2200" dirty="0">
                <a:solidFill>
                  <a:srgbClr val="32302A"/>
                </a:solidFill>
                <a:ea typeface="ＭＳ Ｐゴシック" pitchFamily="-107" charset="-128"/>
                <a:cs typeface="ＭＳ Ｐゴシック" pitchFamily="-107" charset="-128"/>
              </a:rPr>
              <a:t>its Net </a:t>
            </a:r>
            <a:r>
              <a:rPr lang="en-US" sz="2200" dirty="0" smtClean="0">
                <a:solidFill>
                  <a:srgbClr val="32302A"/>
                </a:solidFill>
                <a:ea typeface="ＭＳ Ｐゴシック" pitchFamily="-107" charset="-128"/>
                <a:cs typeface="ＭＳ Ｐゴシック" pitchFamily="-107" charset="-128"/>
              </a:rPr>
              <a:t>Operating Revenue </a:t>
            </a:r>
            <a:r>
              <a:rPr lang="en-US" sz="2200" dirty="0">
                <a:solidFill>
                  <a:srgbClr val="32302A"/>
                </a:solidFill>
                <a:ea typeface="ＭＳ Ｐゴシック" pitchFamily="-107" charset="-128"/>
                <a:cs typeface="ＭＳ Ｐゴシック" pitchFamily="-107" charset="-128"/>
              </a:rPr>
              <a:t>to $42,000.</a:t>
            </a:r>
          </a:p>
        </p:txBody>
      </p:sp>
      <p:cxnSp>
        <p:nvCxnSpPr>
          <p:cNvPr id="4" name="Straight Connector 3"/>
          <p:cNvCxnSpPr/>
          <p:nvPr/>
        </p:nvCxnSpPr>
        <p:spPr>
          <a:xfrm>
            <a:off x="5315420" y="3391701"/>
            <a:ext cx="350018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Text Box 87" descr="Parchment"/>
          <p:cNvSpPr txBox="1">
            <a:spLocks noChangeAspect="1" noChangeArrowheads="1"/>
          </p:cNvSpPr>
          <p:nvPr/>
        </p:nvSpPr>
        <p:spPr bwMode="auto">
          <a:xfrm>
            <a:off x="5318468" y="367089"/>
            <a:ext cx="570802" cy="264688"/>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1600" b="0" dirty="0">
                <a:latin typeface="+mj-lt"/>
                <a:cs typeface="Times New Roman" pitchFamily="18" charset="0"/>
              </a:rPr>
              <a:t>P</a:t>
            </a:r>
            <a:r>
              <a:rPr kumimoji="0" lang="en-US" sz="1400" b="0" dirty="0">
                <a:latin typeface="+mj-lt"/>
                <a:cs typeface="Times New Roman" pitchFamily="18" charset="0"/>
              </a:rPr>
              <a:t>rice</a:t>
            </a:r>
            <a:endParaRPr kumimoji="0" lang="en-US" sz="1600" b="0" dirty="0">
              <a:latin typeface="+mj-lt"/>
              <a:cs typeface="Times New Roman" pitchFamily="18" charset="0"/>
            </a:endParaRPr>
          </a:p>
        </p:txBody>
      </p:sp>
      <p:sp>
        <p:nvSpPr>
          <p:cNvPr id="91" name="Text Box 88"/>
          <p:cNvSpPr txBox="1">
            <a:spLocks noChangeAspect="1" noChangeArrowheads="1"/>
          </p:cNvSpPr>
          <p:nvPr/>
        </p:nvSpPr>
        <p:spPr bwMode="auto">
          <a:xfrm>
            <a:off x="8175270" y="2934584"/>
            <a:ext cx="923130" cy="415498"/>
          </a:xfrm>
          <a:prstGeom prst="rect">
            <a:avLst/>
          </a:prstGeom>
          <a:noFill/>
          <a:ln w="9525">
            <a:noFill/>
            <a:miter lim="800000"/>
            <a:headEnd/>
            <a:tailEnd/>
          </a:ln>
        </p:spPr>
        <p:txBody>
          <a:bodyPr wrap="square">
            <a:prstTxWarp prst="textNoShape">
              <a:avLst/>
            </a:prstTxWarp>
            <a:spAutoFit/>
          </a:bodyPr>
          <a:lstStyle/>
          <a:p>
            <a:pPr algn="r">
              <a:lnSpc>
                <a:spcPct val="70000"/>
              </a:lnSpc>
              <a:spcBef>
                <a:spcPct val="50000"/>
              </a:spcBef>
            </a:pPr>
            <a:r>
              <a:rPr kumimoji="0" lang="en-US" sz="1600" b="0" dirty="0" smtClean="0">
                <a:latin typeface="+mj-lt"/>
                <a:cs typeface="Times New Roman" pitchFamily="18" charset="0"/>
              </a:rPr>
              <a:t>Q</a:t>
            </a:r>
            <a:r>
              <a:rPr kumimoji="0" lang="en-US" sz="1400" b="0" dirty="0" smtClean="0">
                <a:latin typeface="+mj-lt"/>
                <a:cs typeface="Times New Roman" pitchFamily="18" charset="0"/>
              </a:rPr>
              <a:t>uantity</a:t>
            </a:r>
            <a:br>
              <a:rPr kumimoji="0" lang="en-US" sz="1400" b="0" dirty="0" smtClean="0">
                <a:latin typeface="+mj-lt"/>
                <a:cs typeface="Times New Roman" pitchFamily="18" charset="0"/>
              </a:rPr>
            </a:br>
            <a:r>
              <a:rPr kumimoji="0" lang="en-US" sz="1400" b="0" dirty="0" smtClean="0">
                <a:latin typeface="+mj-lt"/>
                <a:cs typeface="Times New Roman" pitchFamily="18" charset="0"/>
              </a:rPr>
              <a:t>/</a:t>
            </a:r>
            <a:r>
              <a:rPr kumimoji="0" lang="en-US" sz="1400" b="0" dirty="0">
                <a:latin typeface="+mj-lt"/>
                <a:cs typeface="Times New Roman" pitchFamily="18" charset="0"/>
              </a:rPr>
              <a:t>time</a:t>
            </a:r>
          </a:p>
        </p:txBody>
      </p:sp>
      <p:sp>
        <p:nvSpPr>
          <p:cNvPr id="92" name="Line 89"/>
          <p:cNvSpPr>
            <a:spLocks noChangeAspect="1" noChangeShapeType="1"/>
          </p:cNvSpPr>
          <p:nvPr/>
        </p:nvSpPr>
        <p:spPr bwMode="auto">
          <a:xfrm>
            <a:off x="5605044" y="3049138"/>
            <a:ext cx="2758281"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94" name="Text Box 91"/>
          <p:cNvSpPr txBox="1">
            <a:spLocks noChangeAspect="1" noChangeArrowheads="1"/>
          </p:cNvSpPr>
          <p:nvPr/>
        </p:nvSpPr>
        <p:spPr bwMode="auto">
          <a:xfrm>
            <a:off x="5016081" y="1385438"/>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$400</a:t>
            </a:r>
          </a:p>
        </p:txBody>
      </p:sp>
      <p:sp>
        <p:nvSpPr>
          <p:cNvPr id="95" name="Text Box 92"/>
          <p:cNvSpPr txBox="1">
            <a:spLocks noChangeAspect="1" noChangeArrowheads="1"/>
          </p:cNvSpPr>
          <p:nvPr/>
        </p:nvSpPr>
        <p:spPr bwMode="auto">
          <a:xfrm>
            <a:off x="5016081" y="2147438"/>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$200</a:t>
            </a:r>
          </a:p>
        </p:txBody>
      </p:sp>
      <p:sp>
        <p:nvSpPr>
          <p:cNvPr id="96" name="Text Box 93"/>
          <p:cNvSpPr txBox="1">
            <a:spLocks noChangeAspect="1" noChangeArrowheads="1"/>
          </p:cNvSpPr>
          <p:nvPr/>
        </p:nvSpPr>
        <p:spPr bwMode="auto">
          <a:xfrm>
            <a:off x="5016081" y="1766438"/>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$300</a:t>
            </a:r>
          </a:p>
        </p:txBody>
      </p:sp>
      <p:sp>
        <p:nvSpPr>
          <p:cNvPr id="97" name="Text Box 94"/>
          <p:cNvSpPr txBox="1">
            <a:spLocks noChangeAspect="1" noChangeArrowheads="1"/>
          </p:cNvSpPr>
          <p:nvPr/>
        </p:nvSpPr>
        <p:spPr bwMode="auto">
          <a:xfrm>
            <a:off x="5023638" y="2530026"/>
            <a:ext cx="642937"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$100</a:t>
            </a:r>
          </a:p>
        </p:txBody>
      </p:sp>
      <p:sp>
        <p:nvSpPr>
          <p:cNvPr id="98" name="Text Box 95"/>
          <p:cNvSpPr txBox="1">
            <a:spLocks noChangeAspect="1" noChangeArrowheads="1"/>
          </p:cNvSpPr>
          <p:nvPr/>
        </p:nvSpPr>
        <p:spPr bwMode="auto">
          <a:xfrm>
            <a:off x="5016081" y="1002851"/>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$500</a:t>
            </a:r>
          </a:p>
        </p:txBody>
      </p:sp>
      <p:sp>
        <p:nvSpPr>
          <p:cNvPr id="99" name="Text Box 96"/>
          <p:cNvSpPr txBox="1">
            <a:spLocks noChangeAspect="1" noChangeArrowheads="1"/>
          </p:cNvSpPr>
          <p:nvPr/>
        </p:nvSpPr>
        <p:spPr bwMode="auto">
          <a:xfrm>
            <a:off x="5016081" y="621851"/>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dirty="0">
                <a:latin typeface="+mj-lt"/>
                <a:cs typeface="Times New Roman" pitchFamily="18" charset="0"/>
              </a:rPr>
              <a:t>$600</a:t>
            </a:r>
          </a:p>
        </p:txBody>
      </p:sp>
      <p:grpSp>
        <p:nvGrpSpPr>
          <p:cNvPr id="101" name="Group 151"/>
          <p:cNvGrpSpPr>
            <a:grpSpLocks/>
          </p:cNvGrpSpPr>
          <p:nvPr/>
        </p:nvGrpSpPr>
        <p:grpSpPr bwMode="auto">
          <a:xfrm>
            <a:off x="5619331" y="2595114"/>
            <a:ext cx="3341688" cy="239713"/>
            <a:chOff x="1342" y="3464"/>
            <a:chExt cx="2105" cy="151"/>
          </a:xfrm>
        </p:grpSpPr>
        <p:sp>
          <p:nvSpPr>
            <p:cNvPr id="102" name="Text Box 98"/>
            <p:cNvSpPr txBox="1">
              <a:spLocks noChangeAspect="1" noChangeArrowheads="1"/>
            </p:cNvSpPr>
            <p:nvPr/>
          </p:nvSpPr>
          <p:spPr bwMode="auto">
            <a:xfrm>
              <a:off x="3066" y="3464"/>
              <a:ext cx="381" cy="151"/>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dirty="0">
                  <a:solidFill>
                    <a:srgbClr val="2D5AB3"/>
                  </a:solidFill>
                  <a:latin typeface="+mj-lt"/>
                  <a:cs typeface="Times New Roman" pitchFamily="18" charset="0"/>
                </a:rPr>
                <a:t>MC</a:t>
              </a:r>
              <a:endParaRPr kumimoji="0" lang="en-US" sz="1200" b="1" i="1" dirty="0">
                <a:solidFill>
                  <a:srgbClr val="2D5AB3"/>
                </a:solidFill>
                <a:latin typeface="+mj-lt"/>
                <a:cs typeface="Times New Roman" pitchFamily="18" charset="0"/>
              </a:endParaRPr>
            </a:p>
          </p:txBody>
        </p:sp>
        <p:sp>
          <p:nvSpPr>
            <p:cNvPr id="103" name="Line 99"/>
            <p:cNvSpPr>
              <a:spLocks noChangeShapeType="1"/>
            </p:cNvSpPr>
            <p:nvPr/>
          </p:nvSpPr>
          <p:spPr bwMode="auto">
            <a:xfrm>
              <a:off x="1342" y="3531"/>
              <a:ext cx="1778" cy="0"/>
            </a:xfrm>
            <a:prstGeom prst="line">
              <a:avLst/>
            </a:prstGeom>
            <a:noFill/>
            <a:ln w="57150">
              <a:solidFill>
                <a:srgbClr val="2D5AB3"/>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sp>
        <p:nvSpPr>
          <p:cNvPr id="104" name="Freeform 100"/>
          <p:cNvSpPr>
            <a:spLocks/>
          </p:cNvSpPr>
          <p:nvPr/>
        </p:nvSpPr>
        <p:spPr bwMode="auto">
          <a:xfrm>
            <a:off x="6259888" y="452085"/>
            <a:ext cx="1951832" cy="2416496"/>
          </a:xfrm>
          <a:custGeom>
            <a:avLst/>
            <a:gdLst/>
            <a:ahLst/>
            <a:cxnLst>
              <a:cxn ang="0">
                <a:pos x="0" y="0"/>
              </a:cxn>
              <a:cxn ang="0">
                <a:pos x="96" y="240"/>
              </a:cxn>
              <a:cxn ang="0">
                <a:pos x="336" y="768"/>
              </a:cxn>
              <a:cxn ang="0">
                <a:pos x="720" y="1296"/>
              </a:cxn>
              <a:cxn ang="0">
                <a:pos x="1248" y="1776"/>
              </a:cxn>
            </a:cxnLst>
            <a:rect l="0" t="0" r="r" b="b"/>
            <a:pathLst>
              <a:path w="1248" h="1776">
                <a:moveTo>
                  <a:pt x="0" y="0"/>
                </a:moveTo>
                <a:cubicBezTo>
                  <a:pt x="20" y="56"/>
                  <a:pt x="40" y="112"/>
                  <a:pt x="96" y="240"/>
                </a:cubicBezTo>
                <a:cubicBezTo>
                  <a:pt x="152" y="368"/>
                  <a:pt x="232" y="592"/>
                  <a:pt x="336" y="768"/>
                </a:cubicBezTo>
                <a:cubicBezTo>
                  <a:pt x="440" y="944"/>
                  <a:pt x="568" y="1128"/>
                  <a:pt x="720" y="1296"/>
                </a:cubicBezTo>
                <a:cubicBezTo>
                  <a:pt x="872" y="1464"/>
                  <a:pt x="1060" y="1620"/>
                  <a:pt x="1248" y="1776"/>
                </a:cubicBezTo>
              </a:path>
            </a:pathLst>
          </a:custGeom>
          <a:noFill/>
          <a:ln w="57150" cap="flat" cmpd="sng">
            <a:solidFill>
              <a:srgbClr val="C80000"/>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05" name="Text Box 101"/>
          <p:cNvSpPr txBox="1">
            <a:spLocks noChangeAspect="1" noChangeArrowheads="1"/>
          </p:cNvSpPr>
          <p:nvPr/>
        </p:nvSpPr>
        <p:spPr bwMode="auto">
          <a:xfrm>
            <a:off x="8111135" y="2790312"/>
            <a:ext cx="450850"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dirty="0">
                <a:solidFill>
                  <a:srgbClr val="C80000"/>
                </a:solidFill>
                <a:latin typeface="+mj-lt"/>
                <a:cs typeface="Times New Roman" pitchFamily="18" charset="0"/>
              </a:rPr>
              <a:t>D</a:t>
            </a:r>
            <a:endParaRPr kumimoji="0" lang="en-US" sz="2800" b="1" i="1" dirty="0">
              <a:solidFill>
                <a:srgbClr val="C80000"/>
              </a:solidFill>
              <a:latin typeface="+mj-lt"/>
              <a:cs typeface="Times New Roman" pitchFamily="18" charset="0"/>
            </a:endParaRPr>
          </a:p>
        </p:txBody>
      </p:sp>
      <p:sp>
        <p:nvSpPr>
          <p:cNvPr id="106" name="Rectangle 102"/>
          <p:cNvSpPr>
            <a:spLocks noChangeArrowheads="1"/>
          </p:cNvSpPr>
          <p:nvPr/>
        </p:nvSpPr>
        <p:spPr bwMode="auto">
          <a:xfrm>
            <a:off x="5644731" y="1607688"/>
            <a:ext cx="1230313" cy="1062038"/>
          </a:xfrm>
          <a:prstGeom prst="rect">
            <a:avLst/>
          </a:prstGeom>
          <a:solidFill>
            <a:srgbClr val="FFFF66">
              <a:alpha val="49804"/>
            </a:srgbClr>
          </a:solidFill>
          <a:ln w="19050" cap="rnd">
            <a:noFill/>
            <a:prstDash val="sysDot"/>
            <a:miter lim="800000"/>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07" name="Text Box 103"/>
          <p:cNvSpPr txBox="1">
            <a:spLocks noChangeAspect="1" noChangeArrowheads="1"/>
          </p:cNvSpPr>
          <p:nvPr/>
        </p:nvSpPr>
        <p:spPr bwMode="auto">
          <a:xfrm>
            <a:off x="6549606" y="3034851"/>
            <a:ext cx="5969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dirty="0">
                <a:latin typeface="+mj-lt"/>
                <a:cs typeface="Times New Roman" pitchFamily="18" charset="0"/>
              </a:rPr>
              <a:t>100</a:t>
            </a:r>
          </a:p>
        </p:txBody>
      </p:sp>
      <p:sp>
        <p:nvSpPr>
          <p:cNvPr id="108" name="Line 104"/>
          <p:cNvSpPr>
            <a:spLocks noChangeShapeType="1"/>
          </p:cNvSpPr>
          <p:nvPr/>
        </p:nvSpPr>
        <p:spPr bwMode="auto">
          <a:xfrm>
            <a:off x="6852819" y="2745926"/>
            <a:ext cx="0" cy="287337"/>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09" name="Text Box 105"/>
          <p:cNvSpPr txBox="1">
            <a:spLocks noChangeAspect="1" noChangeArrowheads="1"/>
          </p:cNvSpPr>
          <p:nvPr/>
        </p:nvSpPr>
        <p:spPr bwMode="auto">
          <a:xfrm>
            <a:off x="6984581" y="2811013"/>
            <a:ext cx="608013"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dirty="0">
                <a:solidFill>
                  <a:srgbClr val="D107AB"/>
                </a:solidFill>
                <a:latin typeface="+mj-lt"/>
                <a:cs typeface="Times New Roman" pitchFamily="18" charset="0"/>
              </a:rPr>
              <a:t>MR</a:t>
            </a:r>
          </a:p>
        </p:txBody>
      </p:sp>
      <p:sp>
        <p:nvSpPr>
          <p:cNvPr id="110" name="Freeform 106"/>
          <p:cNvSpPr>
            <a:spLocks/>
          </p:cNvSpPr>
          <p:nvPr/>
        </p:nvSpPr>
        <p:spPr bwMode="auto">
          <a:xfrm>
            <a:off x="5927306" y="426588"/>
            <a:ext cx="1143000" cy="2514600"/>
          </a:xfrm>
          <a:custGeom>
            <a:avLst/>
            <a:gdLst/>
            <a:ahLst/>
            <a:cxnLst>
              <a:cxn ang="0">
                <a:pos x="0" y="0"/>
              </a:cxn>
              <a:cxn ang="0">
                <a:pos x="144" y="528"/>
              </a:cxn>
              <a:cxn ang="0">
                <a:pos x="336" y="1008"/>
              </a:cxn>
              <a:cxn ang="0">
                <a:pos x="672" y="1392"/>
              </a:cxn>
            </a:cxnLst>
            <a:rect l="0" t="0" r="r" b="b"/>
            <a:pathLst>
              <a:path w="672" h="1392">
                <a:moveTo>
                  <a:pt x="0" y="0"/>
                </a:moveTo>
                <a:cubicBezTo>
                  <a:pt x="44" y="180"/>
                  <a:pt x="88" y="360"/>
                  <a:pt x="144" y="528"/>
                </a:cubicBezTo>
                <a:cubicBezTo>
                  <a:pt x="200" y="696"/>
                  <a:pt x="248" y="864"/>
                  <a:pt x="336" y="1008"/>
                </a:cubicBezTo>
                <a:cubicBezTo>
                  <a:pt x="424" y="1152"/>
                  <a:pt x="548" y="1272"/>
                  <a:pt x="672" y="1392"/>
                </a:cubicBezTo>
              </a:path>
            </a:pathLst>
          </a:custGeom>
          <a:noFill/>
          <a:ln w="57150" cap="flat" cmpd="sng">
            <a:solidFill>
              <a:srgbClr val="D107AB"/>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111" name="Line 107"/>
          <p:cNvSpPr>
            <a:spLocks noChangeShapeType="1"/>
          </p:cNvSpPr>
          <p:nvPr/>
        </p:nvSpPr>
        <p:spPr bwMode="auto">
          <a:xfrm flipV="1">
            <a:off x="6852819" y="1652138"/>
            <a:ext cx="0" cy="1046163"/>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12" name="Line 108"/>
          <p:cNvSpPr>
            <a:spLocks noChangeShapeType="1"/>
          </p:cNvSpPr>
          <p:nvPr/>
        </p:nvSpPr>
        <p:spPr bwMode="auto">
          <a:xfrm flipH="1">
            <a:off x="5619331" y="1596576"/>
            <a:ext cx="1233488" cy="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113" name="Oval 109"/>
          <p:cNvSpPr>
            <a:spLocks noChangeAspect="1" noChangeArrowheads="1"/>
          </p:cNvSpPr>
          <p:nvPr/>
        </p:nvSpPr>
        <p:spPr bwMode="auto">
          <a:xfrm>
            <a:off x="6803606" y="1518788"/>
            <a:ext cx="119063" cy="119063"/>
          </a:xfrm>
          <a:prstGeom prst="ellipse">
            <a:avLst/>
          </a:prstGeom>
          <a:solidFill>
            <a:schemeClr val="bg1"/>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114" name="Line 110"/>
          <p:cNvSpPr>
            <a:spLocks noChangeAspect="1" noChangeShapeType="1"/>
          </p:cNvSpPr>
          <p:nvPr/>
        </p:nvSpPr>
        <p:spPr bwMode="auto">
          <a:xfrm>
            <a:off x="5619331" y="579405"/>
            <a:ext cx="0" cy="2460208"/>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nvGrpSpPr>
          <p:cNvPr id="115" name="Group 154"/>
          <p:cNvGrpSpPr>
            <a:grpSpLocks/>
          </p:cNvGrpSpPr>
          <p:nvPr/>
        </p:nvGrpSpPr>
        <p:grpSpPr bwMode="auto">
          <a:xfrm>
            <a:off x="6622313" y="522659"/>
            <a:ext cx="1971675" cy="1901825"/>
            <a:chOff x="2042" y="2204"/>
            <a:chExt cx="1242" cy="1198"/>
          </a:xfrm>
        </p:grpSpPr>
        <p:grpSp>
          <p:nvGrpSpPr>
            <p:cNvPr id="116" name="Group 111"/>
            <p:cNvGrpSpPr>
              <a:grpSpLocks/>
            </p:cNvGrpSpPr>
            <p:nvPr/>
          </p:nvGrpSpPr>
          <p:grpSpPr bwMode="auto">
            <a:xfrm>
              <a:off x="2042" y="2204"/>
              <a:ext cx="1242" cy="1198"/>
              <a:chOff x="2042" y="2300"/>
              <a:chExt cx="1242" cy="1198"/>
            </a:xfrm>
          </p:grpSpPr>
          <p:sp>
            <p:nvSpPr>
              <p:cNvPr id="118" name="Freeform 112"/>
              <p:cNvSpPr>
                <a:spLocks/>
              </p:cNvSpPr>
              <p:nvPr/>
            </p:nvSpPr>
            <p:spPr bwMode="auto">
              <a:xfrm>
                <a:off x="2058" y="2530"/>
                <a:ext cx="768" cy="968"/>
              </a:xfrm>
              <a:custGeom>
                <a:avLst/>
                <a:gdLst/>
                <a:ahLst/>
                <a:cxnLst>
                  <a:cxn ang="0">
                    <a:pos x="624" y="0"/>
                  </a:cxn>
                  <a:cxn ang="0">
                    <a:pos x="864" y="288"/>
                  </a:cxn>
                  <a:cxn ang="0">
                    <a:pos x="960" y="576"/>
                  </a:cxn>
                  <a:cxn ang="0">
                    <a:pos x="816" y="1008"/>
                  </a:cxn>
                  <a:cxn ang="0">
                    <a:pos x="432" y="1200"/>
                  </a:cxn>
                  <a:cxn ang="0">
                    <a:pos x="0" y="960"/>
                  </a:cxn>
                </a:cxnLst>
                <a:rect l="0" t="0" r="r" b="b"/>
                <a:pathLst>
                  <a:path w="968" h="1208">
                    <a:moveTo>
                      <a:pt x="624" y="0"/>
                    </a:moveTo>
                    <a:cubicBezTo>
                      <a:pt x="716" y="96"/>
                      <a:pt x="808" y="192"/>
                      <a:pt x="864" y="288"/>
                    </a:cubicBezTo>
                    <a:cubicBezTo>
                      <a:pt x="920" y="384"/>
                      <a:pt x="968" y="456"/>
                      <a:pt x="960" y="576"/>
                    </a:cubicBezTo>
                    <a:cubicBezTo>
                      <a:pt x="952" y="696"/>
                      <a:pt x="904" y="904"/>
                      <a:pt x="816" y="1008"/>
                    </a:cubicBezTo>
                    <a:cubicBezTo>
                      <a:pt x="728" y="1112"/>
                      <a:pt x="568" y="1208"/>
                      <a:pt x="432" y="1200"/>
                    </a:cubicBezTo>
                    <a:cubicBezTo>
                      <a:pt x="296" y="1192"/>
                      <a:pt x="148" y="1076"/>
                      <a:pt x="0" y="960"/>
                    </a:cubicBezTo>
                  </a:path>
                </a:pathLst>
              </a:custGeom>
              <a:noFill/>
              <a:ln w="31750" cap="flat" cmpd="sng">
                <a:solidFill>
                  <a:schemeClr val="tx1"/>
                </a:solidFill>
                <a:prstDash val="solid"/>
                <a:round/>
                <a:headEnd type="none" w="med" len="med"/>
                <a:tailEnd type="stealth" w="lg" len="lg"/>
              </a:ln>
              <a:effectLst>
                <a:outerShdw blurRad="63500" dist="35921"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grpSp>
            <p:nvGrpSpPr>
              <p:cNvPr id="119" name="Group 113"/>
              <p:cNvGrpSpPr>
                <a:grpSpLocks/>
              </p:cNvGrpSpPr>
              <p:nvPr/>
            </p:nvGrpSpPr>
            <p:grpSpPr bwMode="auto">
              <a:xfrm>
                <a:off x="2042" y="2300"/>
                <a:ext cx="1242" cy="288"/>
                <a:chOff x="3152" y="2952"/>
                <a:chExt cx="1242" cy="288"/>
              </a:xfrm>
            </p:grpSpPr>
            <p:sp>
              <p:nvSpPr>
                <p:cNvPr id="120" name="Rectangle 114"/>
                <p:cNvSpPr>
                  <a:spLocks noChangeArrowheads="1"/>
                </p:cNvSpPr>
                <p:nvPr/>
              </p:nvSpPr>
              <p:spPr bwMode="auto">
                <a:xfrm>
                  <a:off x="3213" y="2962"/>
                  <a:ext cx="1113" cy="266"/>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21" name="Rectangle 115" descr="Newsprint"/>
                <p:cNvSpPr>
                  <a:spLocks noChangeArrowheads="1"/>
                </p:cNvSpPr>
                <p:nvPr/>
              </p:nvSpPr>
              <p:spPr bwMode="auto">
                <a:xfrm>
                  <a:off x="3152" y="2952"/>
                  <a:ext cx="1242" cy="288"/>
                </a:xfrm>
                <a:prstGeom prst="rect">
                  <a:avLst/>
                </a:prstGeom>
                <a:noFill/>
                <a:ln w="12700">
                  <a:noFill/>
                  <a:miter lim="800000"/>
                  <a:headEnd/>
                  <a:tailEnd type="none" w="lg" len="lg"/>
                </a:ln>
              </p:spPr>
              <p:txBody>
                <a:bodyPr wrap="none" anchor="ctr">
                  <a:prstTxWarp prst="textNoShape">
                    <a:avLst/>
                  </a:prstTxWarp>
                </a:bodyPr>
                <a:lstStyle/>
                <a:p>
                  <a:pPr algn="ctr">
                    <a:lnSpc>
                      <a:spcPct val="80000"/>
                    </a:lnSpc>
                  </a:pPr>
                  <a:r>
                    <a:rPr kumimoji="0" lang="en-US" sz="1400" b="1" i="1" dirty="0">
                      <a:latin typeface="+mj-lt"/>
                      <a:cs typeface="Times New Roman" pitchFamily="18" charset="0"/>
                    </a:rPr>
                    <a:t>Net operating revenue</a:t>
                  </a:r>
                  <a:r>
                    <a:rPr kumimoji="0" lang="en-US" sz="1400" b="0" dirty="0">
                      <a:latin typeface="+mj-lt"/>
                      <a:cs typeface="Times New Roman" pitchFamily="18" charset="0"/>
                    </a:rPr>
                    <a:t/>
                  </a:r>
                  <a:br>
                    <a:rPr kumimoji="0" lang="en-US" sz="1400" b="0" dirty="0">
                      <a:latin typeface="+mj-lt"/>
                      <a:cs typeface="Times New Roman" pitchFamily="18" charset="0"/>
                    </a:rPr>
                  </a:br>
                  <a:r>
                    <a:rPr kumimoji="0" lang="en-US" sz="1400" b="0" dirty="0">
                      <a:latin typeface="+mj-lt"/>
                      <a:cs typeface="Times New Roman" pitchFamily="18" charset="0"/>
                    </a:rPr>
                    <a:t>($300</a:t>
                  </a:r>
                  <a:r>
                    <a:rPr kumimoji="0" lang="en-US" sz="1400" i="1" dirty="0">
                      <a:latin typeface="+mj-lt"/>
                      <a:cs typeface="Times New Roman" pitchFamily="18" charset="0"/>
                    </a:rPr>
                    <a:t>   </a:t>
                  </a:r>
                  <a:r>
                    <a:rPr kumimoji="0" lang="en-US" sz="1400" b="0" dirty="0">
                      <a:latin typeface="+mj-lt"/>
                      <a:cs typeface="Times New Roman" pitchFamily="18" charset="0"/>
                    </a:rPr>
                    <a:t>100) </a:t>
                  </a:r>
                  <a:r>
                    <a:rPr kumimoji="0" lang="en-US" sz="1400" b="1" dirty="0">
                      <a:latin typeface="+mj-lt"/>
                      <a:cs typeface="Times New Roman" pitchFamily="18" charset="0"/>
                    </a:rPr>
                    <a:t>= $30,000</a:t>
                  </a:r>
                </a:p>
              </p:txBody>
            </p:sp>
          </p:grpSp>
        </p:grpSp>
        <p:sp>
          <p:nvSpPr>
            <p:cNvPr id="117" name="Text Box 153"/>
            <p:cNvSpPr txBox="1">
              <a:spLocks noChangeArrowheads="1"/>
            </p:cNvSpPr>
            <p:nvPr/>
          </p:nvSpPr>
          <p:spPr bwMode="auto">
            <a:xfrm>
              <a:off x="2359" y="2284"/>
              <a:ext cx="154" cy="194"/>
            </a:xfrm>
            <a:prstGeom prst="rect">
              <a:avLst/>
            </a:prstGeom>
            <a:noFill/>
            <a:ln w="12700">
              <a:noFill/>
              <a:miter lim="800000"/>
              <a:headEnd/>
              <a:tailEnd/>
            </a:ln>
            <a:effectLst/>
          </p:spPr>
          <p:txBody>
            <a:bodyPr wrap="square">
              <a:prstTxWarp prst="textNoShape">
                <a:avLst/>
              </a:prstTxWarp>
              <a:spAutoFit/>
            </a:bodyPr>
            <a:lstStyle/>
            <a:p>
              <a:r>
                <a:rPr lang="en-US" sz="1400" i="1">
                  <a:latin typeface="+mj-lt"/>
                  <a:cs typeface="Times New Roman" pitchFamily="18" charset="0"/>
                </a:rPr>
                <a:t>x</a:t>
              </a:r>
            </a:p>
          </p:txBody>
        </p:sp>
      </p:grpSp>
      <p:sp>
        <p:nvSpPr>
          <p:cNvPr id="122" name="Text Box 87" descr="Parchment"/>
          <p:cNvSpPr txBox="1">
            <a:spLocks noChangeAspect="1" noChangeArrowheads="1"/>
          </p:cNvSpPr>
          <p:nvPr/>
        </p:nvSpPr>
        <p:spPr bwMode="auto">
          <a:xfrm>
            <a:off x="5315420" y="3555297"/>
            <a:ext cx="570802" cy="264688"/>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1600" b="0" dirty="0">
                <a:latin typeface="+mj-lt"/>
                <a:cs typeface="Times New Roman" pitchFamily="18" charset="0"/>
              </a:rPr>
              <a:t>P</a:t>
            </a:r>
            <a:r>
              <a:rPr kumimoji="0" lang="en-US" sz="1400" b="0" dirty="0">
                <a:latin typeface="+mj-lt"/>
                <a:cs typeface="Times New Roman" pitchFamily="18" charset="0"/>
              </a:rPr>
              <a:t>rice</a:t>
            </a:r>
            <a:endParaRPr kumimoji="0" lang="en-US" sz="1600" b="0" dirty="0">
              <a:latin typeface="+mj-lt"/>
              <a:cs typeface="Times New Roman" pitchFamily="18" charset="0"/>
            </a:endParaRPr>
          </a:p>
        </p:txBody>
      </p:sp>
      <p:sp>
        <p:nvSpPr>
          <p:cNvPr id="123" name="Text Box 88"/>
          <p:cNvSpPr txBox="1">
            <a:spLocks noChangeAspect="1" noChangeArrowheads="1"/>
          </p:cNvSpPr>
          <p:nvPr/>
        </p:nvSpPr>
        <p:spPr bwMode="auto">
          <a:xfrm>
            <a:off x="8172222" y="6122792"/>
            <a:ext cx="923130" cy="415498"/>
          </a:xfrm>
          <a:prstGeom prst="rect">
            <a:avLst/>
          </a:prstGeom>
          <a:noFill/>
          <a:ln w="9525">
            <a:noFill/>
            <a:miter lim="800000"/>
            <a:headEnd/>
            <a:tailEnd/>
          </a:ln>
        </p:spPr>
        <p:txBody>
          <a:bodyPr wrap="square">
            <a:prstTxWarp prst="textNoShape">
              <a:avLst/>
            </a:prstTxWarp>
            <a:spAutoFit/>
          </a:bodyPr>
          <a:lstStyle/>
          <a:p>
            <a:pPr algn="r">
              <a:lnSpc>
                <a:spcPct val="70000"/>
              </a:lnSpc>
              <a:spcBef>
                <a:spcPct val="50000"/>
              </a:spcBef>
            </a:pPr>
            <a:r>
              <a:rPr kumimoji="0" lang="en-US" sz="1600" b="0" dirty="0" smtClean="0">
                <a:latin typeface="+mj-lt"/>
                <a:cs typeface="Times New Roman" pitchFamily="18" charset="0"/>
              </a:rPr>
              <a:t>Q</a:t>
            </a:r>
            <a:r>
              <a:rPr kumimoji="0" lang="en-US" sz="1400" b="0" dirty="0" smtClean="0">
                <a:latin typeface="+mj-lt"/>
                <a:cs typeface="Times New Roman" pitchFamily="18" charset="0"/>
              </a:rPr>
              <a:t>uantity</a:t>
            </a:r>
            <a:br>
              <a:rPr kumimoji="0" lang="en-US" sz="1400" b="0" dirty="0" smtClean="0">
                <a:latin typeface="+mj-lt"/>
                <a:cs typeface="Times New Roman" pitchFamily="18" charset="0"/>
              </a:rPr>
            </a:br>
            <a:r>
              <a:rPr kumimoji="0" lang="en-US" sz="1400" b="0" dirty="0" smtClean="0">
                <a:latin typeface="+mj-lt"/>
                <a:cs typeface="Times New Roman" pitchFamily="18" charset="0"/>
              </a:rPr>
              <a:t>/</a:t>
            </a:r>
            <a:r>
              <a:rPr kumimoji="0" lang="en-US" sz="1400" b="0" dirty="0">
                <a:latin typeface="+mj-lt"/>
                <a:cs typeface="Times New Roman" pitchFamily="18" charset="0"/>
              </a:rPr>
              <a:t>time</a:t>
            </a:r>
          </a:p>
        </p:txBody>
      </p:sp>
      <p:sp>
        <p:nvSpPr>
          <p:cNvPr id="124" name="Line 89"/>
          <p:cNvSpPr>
            <a:spLocks noChangeAspect="1" noChangeShapeType="1"/>
          </p:cNvSpPr>
          <p:nvPr/>
        </p:nvSpPr>
        <p:spPr bwMode="auto">
          <a:xfrm>
            <a:off x="5601996" y="6237346"/>
            <a:ext cx="2758281" cy="0"/>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125" name="Text Box 91"/>
          <p:cNvSpPr txBox="1">
            <a:spLocks noChangeAspect="1" noChangeArrowheads="1"/>
          </p:cNvSpPr>
          <p:nvPr/>
        </p:nvSpPr>
        <p:spPr bwMode="auto">
          <a:xfrm>
            <a:off x="5013033" y="4573646"/>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$400</a:t>
            </a:r>
          </a:p>
        </p:txBody>
      </p:sp>
      <p:sp>
        <p:nvSpPr>
          <p:cNvPr id="168" name="Text Box 92"/>
          <p:cNvSpPr txBox="1">
            <a:spLocks noChangeAspect="1" noChangeArrowheads="1"/>
          </p:cNvSpPr>
          <p:nvPr/>
        </p:nvSpPr>
        <p:spPr bwMode="auto">
          <a:xfrm>
            <a:off x="5013033" y="5335646"/>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$200</a:t>
            </a:r>
          </a:p>
        </p:txBody>
      </p:sp>
      <p:sp>
        <p:nvSpPr>
          <p:cNvPr id="169" name="Text Box 93"/>
          <p:cNvSpPr txBox="1">
            <a:spLocks noChangeAspect="1" noChangeArrowheads="1"/>
          </p:cNvSpPr>
          <p:nvPr/>
        </p:nvSpPr>
        <p:spPr bwMode="auto">
          <a:xfrm>
            <a:off x="5013033" y="4954646"/>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$300</a:t>
            </a:r>
          </a:p>
        </p:txBody>
      </p:sp>
      <p:sp>
        <p:nvSpPr>
          <p:cNvPr id="170" name="Text Box 94"/>
          <p:cNvSpPr txBox="1">
            <a:spLocks noChangeAspect="1" noChangeArrowheads="1"/>
          </p:cNvSpPr>
          <p:nvPr/>
        </p:nvSpPr>
        <p:spPr bwMode="auto">
          <a:xfrm>
            <a:off x="5011446" y="5718234"/>
            <a:ext cx="642937"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$100</a:t>
            </a:r>
          </a:p>
        </p:txBody>
      </p:sp>
      <p:sp>
        <p:nvSpPr>
          <p:cNvPr id="171" name="Text Box 95"/>
          <p:cNvSpPr txBox="1">
            <a:spLocks noChangeAspect="1" noChangeArrowheads="1"/>
          </p:cNvSpPr>
          <p:nvPr/>
        </p:nvSpPr>
        <p:spPr bwMode="auto">
          <a:xfrm>
            <a:off x="5013033" y="4191059"/>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a:latin typeface="+mj-lt"/>
                <a:cs typeface="Times New Roman" pitchFamily="18" charset="0"/>
              </a:rPr>
              <a:t>$500</a:t>
            </a:r>
          </a:p>
        </p:txBody>
      </p:sp>
      <p:sp>
        <p:nvSpPr>
          <p:cNvPr id="172" name="Text Box 96"/>
          <p:cNvSpPr txBox="1">
            <a:spLocks noChangeAspect="1" noChangeArrowheads="1"/>
          </p:cNvSpPr>
          <p:nvPr/>
        </p:nvSpPr>
        <p:spPr bwMode="auto">
          <a:xfrm>
            <a:off x="5013033" y="3810059"/>
            <a:ext cx="642938" cy="338554"/>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sz="1600" dirty="0">
                <a:latin typeface="+mj-lt"/>
                <a:cs typeface="Times New Roman" pitchFamily="18" charset="0"/>
              </a:rPr>
              <a:t>$600</a:t>
            </a:r>
          </a:p>
        </p:txBody>
      </p:sp>
      <p:sp>
        <p:nvSpPr>
          <p:cNvPr id="174" name="Line 110"/>
          <p:cNvSpPr>
            <a:spLocks noChangeAspect="1" noChangeShapeType="1"/>
          </p:cNvSpPr>
          <p:nvPr/>
        </p:nvSpPr>
        <p:spPr bwMode="auto">
          <a:xfrm>
            <a:off x="5616283" y="3767613"/>
            <a:ext cx="0" cy="2460208"/>
          </a:xfrm>
          <a:prstGeom prst="line">
            <a:avLst/>
          </a:prstGeom>
          <a:noFill/>
          <a:ln w="28575">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175" name="Text Box 90"/>
          <p:cNvSpPr txBox="1">
            <a:spLocks noChangeArrowheads="1"/>
          </p:cNvSpPr>
          <p:nvPr/>
        </p:nvSpPr>
        <p:spPr bwMode="auto">
          <a:xfrm>
            <a:off x="8063517" y="3491216"/>
            <a:ext cx="1102802" cy="275717"/>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70000"/>
              </a:lnSpc>
            </a:pPr>
            <a:r>
              <a:rPr kumimoji="0" lang="en-US" sz="1600" b="1" i="1" dirty="0" smtClean="0">
                <a:latin typeface="+mj-lt"/>
                <a:cs typeface="Times New Roman" pitchFamily="18" charset="0"/>
              </a:rPr>
              <a:t>Price </a:t>
            </a:r>
            <a:r>
              <a:rPr kumimoji="0" lang="en-US" sz="1600" b="1" i="1" dirty="0" err="1" smtClean="0">
                <a:latin typeface="+mj-lt"/>
                <a:cs typeface="Times New Roman" pitchFamily="18" charset="0"/>
              </a:rPr>
              <a:t>Discr</a:t>
            </a:r>
            <a:r>
              <a:rPr kumimoji="0" lang="en-US" sz="1600" b="1" i="1" dirty="0" smtClean="0">
                <a:latin typeface="+mj-lt"/>
                <a:cs typeface="Times New Roman" pitchFamily="18" charset="0"/>
              </a:rPr>
              <a:t>.</a:t>
            </a:r>
            <a:endParaRPr kumimoji="0" lang="en-US" sz="1600" b="1" i="1" dirty="0">
              <a:latin typeface="+mj-lt"/>
              <a:cs typeface="Times New Roman" pitchFamily="18" charset="0"/>
            </a:endParaRPr>
          </a:p>
        </p:txBody>
      </p:sp>
      <p:sp>
        <p:nvSpPr>
          <p:cNvPr id="244" name="Rectangle 84"/>
          <p:cNvSpPr>
            <a:spLocks noChangeArrowheads="1"/>
          </p:cNvSpPr>
          <p:nvPr/>
        </p:nvSpPr>
        <p:spPr bwMode="auto">
          <a:xfrm>
            <a:off x="5622126" y="3983165"/>
            <a:ext cx="777875" cy="1890712"/>
          </a:xfrm>
          <a:prstGeom prst="rect">
            <a:avLst/>
          </a:prstGeom>
          <a:solidFill>
            <a:srgbClr val="80DB2D">
              <a:alpha val="49804"/>
            </a:srgbClr>
          </a:solidFill>
          <a:ln w="19050" cap="rnd">
            <a:noFill/>
            <a:prstDash val="sysDot"/>
            <a:miter lim="800000"/>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245" name="Rectangle 85"/>
          <p:cNvSpPr>
            <a:spLocks noChangeArrowheads="1"/>
          </p:cNvSpPr>
          <p:nvPr/>
        </p:nvSpPr>
        <p:spPr bwMode="auto">
          <a:xfrm>
            <a:off x="6409145" y="5156327"/>
            <a:ext cx="804862" cy="717550"/>
          </a:xfrm>
          <a:prstGeom prst="rect">
            <a:avLst/>
          </a:prstGeom>
          <a:solidFill>
            <a:srgbClr val="FDA799">
              <a:alpha val="49804"/>
            </a:srgbClr>
          </a:solidFill>
          <a:ln w="19050" cap="rnd">
            <a:noFill/>
            <a:prstDash val="sysDot"/>
            <a:miter lim="800000"/>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246" name="Text Box 45"/>
          <p:cNvSpPr txBox="1">
            <a:spLocks noChangeAspect="1" noChangeArrowheads="1"/>
          </p:cNvSpPr>
          <p:nvPr/>
        </p:nvSpPr>
        <p:spPr bwMode="auto">
          <a:xfrm>
            <a:off x="8338846" y="5817426"/>
            <a:ext cx="604838"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i="1" dirty="0">
                <a:solidFill>
                  <a:srgbClr val="2D5AB3"/>
                </a:solidFill>
                <a:latin typeface="+mj-lt"/>
                <a:cs typeface="Times New Roman" pitchFamily="18" charset="0"/>
              </a:rPr>
              <a:t>MC</a:t>
            </a:r>
            <a:endParaRPr kumimoji="0" lang="en-US" sz="1200" b="1" i="1" dirty="0">
              <a:solidFill>
                <a:srgbClr val="2D5AB3"/>
              </a:solidFill>
              <a:latin typeface="+mj-lt"/>
              <a:cs typeface="Times New Roman" pitchFamily="18" charset="0"/>
            </a:endParaRPr>
          </a:p>
        </p:txBody>
      </p:sp>
      <p:sp>
        <p:nvSpPr>
          <p:cNvPr id="247" name="Line 46"/>
          <p:cNvSpPr>
            <a:spLocks noChangeShapeType="1"/>
          </p:cNvSpPr>
          <p:nvPr/>
        </p:nvSpPr>
        <p:spPr bwMode="auto">
          <a:xfrm>
            <a:off x="5613807" y="5902452"/>
            <a:ext cx="2822575" cy="0"/>
          </a:xfrm>
          <a:prstGeom prst="line">
            <a:avLst/>
          </a:prstGeom>
          <a:noFill/>
          <a:ln w="57150">
            <a:solidFill>
              <a:srgbClr val="2D5AB3"/>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248" name="Freeform 47"/>
          <p:cNvSpPr>
            <a:spLocks/>
          </p:cNvSpPr>
          <p:nvPr/>
        </p:nvSpPr>
        <p:spPr bwMode="auto">
          <a:xfrm>
            <a:off x="6236075" y="3626060"/>
            <a:ext cx="1976280" cy="2374374"/>
          </a:xfrm>
          <a:custGeom>
            <a:avLst/>
            <a:gdLst/>
            <a:ahLst/>
            <a:cxnLst>
              <a:cxn ang="0">
                <a:pos x="0" y="0"/>
              </a:cxn>
              <a:cxn ang="0">
                <a:pos x="96" y="240"/>
              </a:cxn>
              <a:cxn ang="0">
                <a:pos x="336" y="768"/>
              </a:cxn>
              <a:cxn ang="0">
                <a:pos x="720" y="1296"/>
              </a:cxn>
              <a:cxn ang="0">
                <a:pos x="1248" y="1776"/>
              </a:cxn>
            </a:cxnLst>
            <a:rect l="0" t="0" r="r" b="b"/>
            <a:pathLst>
              <a:path w="1248" h="1776">
                <a:moveTo>
                  <a:pt x="0" y="0"/>
                </a:moveTo>
                <a:cubicBezTo>
                  <a:pt x="20" y="56"/>
                  <a:pt x="40" y="112"/>
                  <a:pt x="96" y="240"/>
                </a:cubicBezTo>
                <a:cubicBezTo>
                  <a:pt x="152" y="368"/>
                  <a:pt x="232" y="592"/>
                  <a:pt x="336" y="768"/>
                </a:cubicBezTo>
                <a:cubicBezTo>
                  <a:pt x="440" y="944"/>
                  <a:pt x="568" y="1128"/>
                  <a:pt x="720" y="1296"/>
                </a:cubicBezTo>
                <a:cubicBezTo>
                  <a:pt x="872" y="1464"/>
                  <a:pt x="1060" y="1620"/>
                  <a:pt x="1248" y="1776"/>
                </a:cubicBezTo>
              </a:path>
            </a:pathLst>
          </a:custGeom>
          <a:noFill/>
          <a:ln w="57150" cap="flat" cmpd="sng">
            <a:solidFill>
              <a:srgbClr val="C80000"/>
            </a:solidFill>
            <a:prstDash val="solid"/>
            <a:round/>
            <a:headEnd type="none" w="med" len="me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249" name="Text Box 48"/>
          <p:cNvSpPr txBox="1">
            <a:spLocks noChangeAspect="1" noChangeArrowheads="1"/>
          </p:cNvSpPr>
          <p:nvPr/>
        </p:nvSpPr>
        <p:spPr bwMode="auto">
          <a:xfrm>
            <a:off x="8096467" y="6000433"/>
            <a:ext cx="450850" cy="240066"/>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1600" b="1">
                <a:solidFill>
                  <a:srgbClr val="C80000"/>
                </a:solidFill>
                <a:latin typeface="+mj-lt"/>
                <a:cs typeface="Times New Roman" pitchFamily="18" charset="0"/>
              </a:rPr>
              <a:t>D</a:t>
            </a:r>
            <a:endParaRPr kumimoji="0" lang="en-US" sz="2800" b="1" i="1">
              <a:solidFill>
                <a:srgbClr val="C80000"/>
              </a:solidFill>
              <a:latin typeface="+mj-lt"/>
              <a:cs typeface="Times New Roman" pitchFamily="18" charset="0"/>
            </a:endParaRPr>
          </a:p>
        </p:txBody>
      </p:sp>
      <p:sp>
        <p:nvSpPr>
          <p:cNvPr id="250" name="Text Box 82"/>
          <p:cNvSpPr txBox="1">
            <a:spLocks noChangeAspect="1" noChangeArrowheads="1"/>
          </p:cNvSpPr>
          <p:nvPr/>
        </p:nvSpPr>
        <p:spPr bwMode="auto">
          <a:xfrm>
            <a:off x="6099582" y="6231065"/>
            <a:ext cx="596900"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a:latin typeface="+mj-lt"/>
                <a:cs typeface="Times New Roman" pitchFamily="18" charset="0"/>
              </a:rPr>
              <a:t>60</a:t>
            </a:r>
          </a:p>
        </p:txBody>
      </p:sp>
      <p:sp>
        <p:nvSpPr>
          <p:cNvPr id="251" name="Text Box 83"/>
          <p:cNvSpPr txBox="1">
            <a:spLocks noChangeAspect="1" noChangeArrowheads="1"/>
          </p:cNvSpPr>
          <p:nvPr/>
        </p:nvSpPr>
        <p:spPr bwMode="auto">
          <a:xfrm>
            <a:off x="6952070" y="6231065"/>
            <a:ext cx="608012" cy="338554"/>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sz="1600" b="0">
                <a:latin typeface="+mj-lt"/>
                <a:cs typeface="Times New Roman" pitchFamily="18" charset="0"/>
              </a:rPr>
              <a:t>120</a:t>
            </a:r>
          </a:p>
        </p:txBody>
      </p:sp>
      <p:sp>
        <p:nvSpPr>
          <p:cNvPr id="252" name="Line 86"/>
          <p:cNvSpPr>
            <a:spLocks noChangeShapeType="1"/>
          </p:cNvSpPr>
          <p:nvPr/>
        </p:nvSpPr>
        <p:spPr bwMode="auto">
          <a:xfrm flipH="1">
            <a:off x="5625301" y="3970465"/>
            <a:ext cx="684212" cy="0"/>
          </a:xfrm>
          <a:prstGeom prst="line">
            <a:avLst/>
          </a:prstGeom>
          <a:noFill/>
          <a:ln w="31750" cap="rnd">
            <a:solidFill>
              <a:schemeClr val="tx1"/>
            </a:solidFill>
            <a:prstDash val="sysDot"/>
            <a:round/>
            <a:headEnd type="stealth"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253" name="Line 87"/>
          <p:cNvSpPr>
            <a:spLocks noChangeShapeType="1"/>
          </p:cNvSpPr>
          <p:nvPr/>
        </p:nvSpPr>
        <p:spPr bwMode="auto">
          <a:xfrm flipH="1">
            <a:off x="5670957" y="5149977"/>
            <a:ext cx="1457325" cy="0"/>
          </a:xfrm>
          <a:prstGeom prst="line">
            <a:avLst/>
          </a:prstGeom>
          <a:noFill/>
          <a:ln w="31750" cap="rnd">
            <a:solidFill>
              <a:schemeClr val="tx1"/>
            </a:solidFill>
            <a:prstDash val="sysDot"/>
            <a:round/>
            <a:headEnd type="stealth"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254" name="Line 88"/>
          <p:cNvSpPr>
            <a:spLocks noChangeShapeType="1"/>
          </p:cNvSpPr>
          <p:nvPr/>
        </p:nvSpPr>
        <p:spPr bwMode="auto">
          <a:xfrm>
            <a:off x="7201307" y="5191252"/>
            <a:ext cx="0" cy="1042988"/>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255" name="Oval 89"/>
          <p:cNvSpPr>
            <a:spLocks noChangeAspect="1" noChangeArrowheads="1"/>
          </p:cNvSpPr>
          <p:nvPr/>
        </p:nvSpPr>
        <p:spPr bwMode="auto">
          <a:xfrm>
            <a:off x="7139395" y="5092827"/>
            <a:ext cx="119062" cy="119063"/>
          </a:xfrm>
          <a:prstGeom prst="ellipse">
            <a:avLst/>
          </a:prstGeom>
          <a:solidFill>
            <a:schemeClr val="bg1"/>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256" name="Oval 90"/>
          <p:cNvSpPr>
            <a:spLocks noChangeAspect="1" noChangeArrowheads="1"/>
          </p:cNvSpPr>
          <p:nvPr/>
        </p:nvSpPr>
        <p:spPr bwMode="auto">
          <a:xfrm>
            <a:off x="6334532" y="3894265"/>
            <a:ext cx="119063" cy="119062"/>
          </a:xfrm>
          <a:prstGeom prst="ellipse">
            <a:avLst/>
          </a:prstGeom>
          <a:solidFill>
            <a:schemeClr val="bg1"/>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sp>
        <p:nvSpPr>
          <p:cNvPr id="257" name="Line 91"/>
          <p:cNvSpPr>
            <a:spLocks noChangeShapeType="1"/>
          </p:cNvSpPr>
          <p:nvPr/>
        </p:nvSpPr>
        <p:spPr bwMode="auto">
          <a:xfrm>
            <a:off x="6398032" y="4040315"/>
            <a:ext cx="0" cy="2193925"/>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grpSp>
        <p:nvGrpSpPr>
          <p:cNvPr id="258" name="Group 101"/>
          <p:cNvGrpSpPr>
            <a:grpSpLocks/>
          </p:cNvGrpSpPr>
          <p:nvPr/>
        </p:nvGrpSpPr>
        <p:grpSpPr bwMode="auto">
          <a:xfrm flipH="1">
            <a:off x="6147840" y="3742163"/>
            <a:ext cx="2290763" cy="1135063"/>
            <a:chOff x="4271" y="1734"/>
            <a:chExt cx="1443" cy="715"/>
          </a:xfrm>
        </p:grpSpPr>
        <p:grpSp>
          <p:nvGrpSpPr>
            <p:cNvPr id="259" name="Group 92"/>
            <p:cNvGrpSpPr>
              <a:grpSpLocks/>
            </p:cNvGrpSpPr>
            <p:nvPr/>
          </p:nvGrpSpPr>
          <p:grpSpPr bwMode="auto">
            <a:xfrm>
              <a:off x="4271" y="1734"/>
              <a:ext cx="1443" cy="715"/>
              <a:chOff x="4271" y="1734"/>
              <a:chExt cx="1443" cy="715"/>
            </a:xfrm>
          </p:grpSpPr>
          <p:sp>
            <p:nvSpPr>
              <p:cNvPr id="261" name="Freeform 70"/>
              <p:cNvSpPr>
                <a:spLocks/>
              </p:cNvSpPr>
              <p:nvPr/>
            </p:nvSpPr>
            <p:spPr bwMode="auto">
              <a:xfrm rot="15926929">
                <a:off x="5118" y="1853"/>
                <a:ext cx="573" cy="619"/>
              </a:xfrm>
              <a:custGeom>
                <a:avLst/>
                <a:gdLst/>
                <a:ahLst/>
                <a:cxnLst>
                  <a:cxn ang="0">
                    <a:pos x="360" y="168"/>
                  </a:cxn>
                  <a:cxn ang="0">
                    <a:pos x="168" y="72"/>
                  </a:cxn>
                  <a:cxn ang="0">
                    <a:pos x="24" y="120"/>
                  </a:cxn>
                  <a:cxn ang="0">
                    <a:pos x="24" y="792"/>
                  </a:cxn>
                </a:cxnLst>
                <a:rect l="0" t="0" r="r" b="b"/>
                <a:pathLst>
                  <a:path w="360" h="792">
                    <a:moveTo>
                      <a:pt x="360" y="168"/>
                    </a:moveTo>
                    <a:cubicBezTo>
                      <a:pt x="292" y="124"/>
                      <a:pt x="224" y="80"/>
                      <a:pt x="168" y="72"/>
                    </a:cubicBezTo>
                    <a:cubicBezTo>
                      <a:pt x="112" y="64"/>
                      <a:pt x="48" y="0"/>
                      <a:pt x="24" y="120"/>
                    </a:cubicBezTo>
                    <a:cubicBezTo>
                      <a:pt x="0" y="240"/>
                      <a:pt x="12" y="516"/>
                      <a:pt x="24" y="792"/>
                    </a:cubicBezTo>
                  </a:path>
                </a:pathLst>
              </a:custGeom>
              <a:noFill/>
              <a:ln w="31750" cap="flat" cmpd="sng">
                <a:solidFill>
                  <a:schemeClr val="tx1"/>
                </a:solidFill>
                <a:prstDash val="solid"/>
                <a:round/>
                <a:headEnd type="none" w="med" len="med"/>
                <a:tailEnd type="stealth" w="lg" len="lg"/>
              </a:ln>
              <a:effectLst>
                <a:outerShdw blurRad="63500" dist="35921"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grpSp>
            <p:nvGrpSpPr>
              <p:cNvPr id="262" name="Group 78"/>
              <p:cNvGrpSpPr>
                <a:grpSpLocks/>
              </p:cNvGrpSpPr>
              <p:nvPr/>
            </p:nvGrpSpPr>
            <p:grpSpPr bwMode="auto">
              <a:xfrm>
                <a:off x="4271" y="1734"/>
                <a:ext cx="1207" cy="360"/>
                <a:chOff x="3071" y="344"/>
                <a:chExt cx="1207" cy="360"/>
              </a:xfrm>
            </p:grpSpPr>
            <p:sp>
              <p:nvSpPr>
                <p:cNvPr id="263" name="Rectangle 61"/>
                <p:cNvSpPr>
                  <a:spLocks noChangeArrowheads="1"/>
                </p:cNvSpPr>
                <p:nvPr/>
              </p:nvSpPr>
              <p:spPr bwMode="auto">
                <a:xfrm>
                  <a:off x="3119" y="344"/>
                  <a:ext cx="1122" cy="360"/>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64" name="Rectangle 62" descr="Newsprint"/>
                <p:cNvSpPr>
                  <a:spLocks noChangeArrowheads="1"/>
                </p:cNvSpPr>
                <p:nvPr/>
              </p:nvSpPr>
              <p:spPr bwMode="auto">
                <a:xfrm>
                  <a:off x="3071" y="384"/>
                  <a:ext cx="1207" cy="288"/>
                </a:xfrm>
                <a:prstGeom prst="rect">
                  <a:avLst/>
                </a:prstGeom>
                <a:noFill/>
                <a:ln w="12700">
                  <a:noFill/>
                  <a:miter lim="800000"/>
                  <a:headEnd/>
                  <a:tailEnd type="none" w="lg" len="lg"/>
                </a:ln>
              </p:spPr>
              <p:txBody>
                <a:bodyPr wrap="none" anchor="ctr">
                  <a:prstTxWarp prst="textNoShape">
                    <a:avLst/>
                  </a:prstTxWarp>
                </a:bodyPr>
                <a:lstStyle/>
                <a:p>
                  <a:pPr algn="ctr">
                    <a:lnSpc>
                      <a:spcPct val="80000"/>
                    </a:lnSpc>
                  </a:pPr>
                  <a:r>
                    <a:rPr kumimoji="0" lang="en-US" sz="1400" b="1" i="1" dirty="0">
                      <a:latin typeface="+mj-lt"/>
                      <a:cs typeface="Times New Roman" pitchFamily="18" charset="0"/>
                    </a:rPr>
                    <a:t>Net operating revenue</a:t>
                  </a:r>
                  <a:r>
                    <a:rPr kumimoji="0" lang="en-US" sz="1400" b="0" dirty="0">
                      <a:latin typeface="+mj-lt"/>
                      <a:cs typeface="Times New Roman" pitchFamily="18" charset="0"/>
                    </a:rPr>
                    <a:t/>
                  </a:r>
                  <a:br>
                    <a:rPr kumimoji="0" lang="en-US" sz="1400" b="0" dirty="0">
                      <a:latin typeface="+mj-lt"/>
                      <a:cs typeface="Times New Roman" pitchFamily="18" charset="0"/>
                    </a:rPr>
                  </a:br>
                  <a:r>
                    <a:rPr kumimoji="0" lang="en-US" sz="1400" b="0" dirty="0">
                      <a:latin typeface="+mj-lt"/>
                      <a:cs typeface="Times New Roman" pitchFamily="18" charset="0"/>
                    </a:rPr>
                    <a:t>from business travelers</a:t>
                  </a:r>
                  <a:br>
                    <a:rPr kumimoji="0" lang="en-US" sz="1400" b="0" dirty="0">
                      <a:latin typeface="+mj-lt"/>
                      <a:cs typeface="Times New Roman" pitchFamily="18" charset="0"/>
                    </a:rPr>
                  </a:br>
                  <a:r>
                    <a:rPr kumimoji="0" lang="en-US" sz="1400" b="0" dirty="0">
                      <a:latin typeface="+mj-lt"/>
                      <a:cs typeface="Times New Roman" pitchFamily="18" charset="0"/>
                    </a:rPr>
                    <a:t>($500   60) </a:t>
                  </a:r>
                  <a:r>
                    <a:rPr kumimoji="0" lang="en-US" sz="1400" b="1" dirty="0">
                      <a:latin typeface="+mj-lt"/>
                      <a:cs typeface="Times New Roman" pitchFamily="18" charset="0"/>
                    </a:rPr>
                    <a:t>= $30,000</a:t>
                  </a:r>
                </a:p>
              </p:txBody>
            </p:sp>
          </p:grpSp>
        </p:grpSp>
        <p:sp>
          <p:nvSpPr>
            <p:cNvPr id="260" name="Rectangle 99"/>
            <p:cNvSpPr>
              <a:spLocks noChangeArrowheads="1"/>
            </p:cNvSpPr>
            <p:nvPr/>
          </p:nvSpPr>
          <p:spPr bwMode="auto">
            <a:xfrm>
              <a:off x="4985" y="1908"/>
              <a:ext cx="167" cy="194"/>
            </a:xfrm>
            <a:prstGeom prst="rect">
              <a:avLst/>
            </a:prstGeom>
            <a:noFill/>
            <a:ln w="12700">
              <a:noFill/>
              <a:miter lim="800000"/>
              <a:headEnd/>
              <a:tailEnd/>
            </a:ln>
            <a:effectLst/>
          </p:spPr>
          <p:txBody>
            <a:bodyPr wrap="none">
              <a:prstTxWarp prst="textNoShape">
                <a:avLst/>
              </a:prstTxWarp>
              <a:spAutoFit/>
            </a:bodyPr>
            <a:lstStyle/>
            <a:p>
              <a:r>
                <a:rPr lang="en-US" sz="1400" i="1" dirty="0">
                  <a:latin typeface="+mj-lt"/>
                  <a:cs typeface="Times New Roman" pitchFamily="18" charset="0"/>
                </a:rPr>
                <a:t>x</a:t>
              </a:r>
            </a:p>
          </p:txBody>
        </p:sp>
      </p:grpSp>
      <p:grpSp>
        <p:nvGrpSpPr>
          <p:cNvPr id="265" name="Group 102"/>
          <p:cNvGrpSpPr>
            <a:grpSpLocks/>
          </p:cNvGrpSpPr>
          <p:nvPr/>
        </p:nvGrpSpPr>
        <p:grpSpPr bwMode="auto">
          <a:xfrm>
            <a:off x="6662955" y="4419727"/>
            <a:ext cx="2451101" cy="1241425"/>
            <a:chOff x="4368" y="2554"/>
            <a:chExt cx="1544" cy="782"/>
          </a:xfrm>
        </p:grpSpPr>
        <p:grpSp>
          <p:nvGrpSpPr>
            <p:cNvPr id="266" name="Group 93"/>
            <p:cNvGrpSpPr>
              <a:grpSpLocks/>
            </p:cNvGrpSpPr>
            <p:nvPr/>
          </p:nvGrpSpPr>
          <p:grpSpPr bwMode="auto">
            <a:xfrm>
              <a:off x="4368" y="2554"/>
              <a:ext cx="1544" cy="782"/>
              <a:chOff x="4368" y="2554"/>
              <a:chExt cx="1544" cy="782"/>
            </a:xfrm>
          </p:grpSpPr>
          <p:sp>
            <p:nvSpPr>
              <p:cNvPr id="268" name="Freeform 73"/>
              <p:cNvSpPr>
                <a:spLocks/>
              </p:cNvSpPr>
              <p:nvPr/>
            </p:nvSpPr>
            <p:spPr bwMode="auto">
              <a:xfrm>
                <a:off x="4368" y="2663"/>
                <a:ext cx="1356" cy="673"/>
              </a:xfrm>
              <a:custGeom>
                <a:avLst/>
                <a:gdLst/>
                <a:ahLst/>
                <a:cxnLst>
                  <a:cxn ang="0">
                    <a:pos x="624" y="0"/>
                  </a:cxn>
                  <a:cxn ang="0">
                    <a:pos x="864" y="288"/>
                  </a:cxn>
                  <a:cxn ang="0">
                    <a:pos x="864" y="576"/>
                  </a:cxn>
                  <a:cxn ang="0">
                    <a:pos x="528" y="816"/>
                  </a:cxn>
                  <a:cxn ang="0">
                    <a:pos x="0" y="768"/>
                  </a:cxn>
                </a:cxnLst>
                <a:rect l="0" t="0" r="r" b="b"/>
                <a:pathLst>
                  <a:path w="920" h="848">
                    <a:moveTo>
                      <a:pt x="624" y="0"/>
                    </a:moveTo>
                    <a:cubicBezTo>
                      <a:pt x="724" y="96"/>
                      <a:pt x="824" y="192"/>
                      <a:pt x="864" y="288"/>
                    </a:cubicBezTo>
                    <a:cubicBezTo>
                      <a:pt x="904" y="384"/>
                      <a:pt x="920" y="488"/>
                      <a:pt x="864" y="576"/>
                    </a:cubicBezTo>
                    <a:cubicBezTo>
                      <a:pt x="808" y="664"/>
                      <a:pt x="672" y="784"/>
                      <a:pt x="528" y="816"/>
                    </a:cubicBezTo>
                    <a:cubicBezTo>
                      <a:pt x="384" y="848"/>
                      <a:pt x="192" y="808"/>
                      <a:pt x="0" y="768"/>
                    </a:cubicBezTo>
                  </a:path>
                </a:pathLst>
              </a:custGeom>
              <a:noFill/>
              <a:ln w="31750" cap="flat" cmpd="sng">
                <a:solidFill>
                  <a:schemeClr val="tx1"/>
                </a:solidFill>
                <a:prstDash val="solid"/>
                <a:round/>
                <a:headEnd type="none" w="med" len="med"/>
                <a:tailEnd type="stealth" w="lg" len="lg"/>
              </a:ln>
              <a:effectLst>
                <a:outerShdw blurRad="63500" dist="35921"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grpSp>
            <p:nvGrpSpPr>
              <p:cNvPr id="269" name="Group 79"/>
              <p:cNvGrpSpPr>
                <a:grpSpLocks/>
              </p:cNvGrpSpPr>
              <p:nvPr/>
            </p:nvGrpSpPr>
            <p:grpSpPr bwMode="auto">
              <a:xfrm>
                <a:off x="4776" y="2554"/>
                <a:ext cx="1136" cy="364"/>
                <a:chOff x="3420" y="726"/>
                <a:chExt cx="1136" cy="364"/>
              </a:xfrm>
            </p:grpSpPr>
            <p:sp>
              <p:nvSpPr>
                <p:cNvPr id="270" name="Rectangle 80"/>
                <p:cNvSpPr>
                  <a:spLocks noChangeArrowheads="1"/>
                </p:cNvSpPr>
                <p:nvPr/>
              </p:nvSpPr>
              <p:spPr bwMode="auto">
                <a:xfrm>
                  <a:off x="3442" y="726"/>
                  <a:ext cx="1091" cy="364"/>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71" name="Rectangle 81" descr="Newsprint"/>
                <p:cNvSpPr>
                  <a:spLocks noChangeArrowheads="1"/>
                </p:cNvSpPr>
                <p:nvPr/>
              </p:nvSpPr>
              <p:spPr bwMode="auto">
                <a:xfrm>
                  <a:off x="3420" y="768"/>
                  <a:ext cx="1136" cy="288"/>
                </a:xfrm>
                <a:prstGeom prst="rect">
                  <a:avLst/>
                </a:prstGeom>
                <a:noFill/>
                <a:ln w="12700">
                  <a:noFill/>
                  <a:miter lim="800000"/>
                  <a:headEnd/>
                  <a:tailEnd type="none" w="lg" len="lg"/>
                </a:ln>
              </p:spPr>
              <p:txBody>
                <a:bodyPr wrap="none" anchor="ctr">
                  <a:prstTxWarp prst="textNoShape">
                    <a:avLst/>
                  </a:prstTxWarp>
                </a:bodyPr>
                <a:lstStyle/>
                <a:p>
                  <a:pPr algn="ctr">
                    <a:lnSpc>
                      <a:spcPct val="80000"/>
                    </a:lnSpc>
                  </a:pPr>
                  <a:r>
                    <a:rPr kumimoji="0" lang="en-US" sz="1400" b="1" i="1" dirty="0">
                      <a:latin typeface="+mj-lt"/>
                      <a:cs typeface="Times New Roman" pitchFamily="18" charset="0"/>
                    </a:rPr>
                    <a:t>Net operating revenue</a:t>
                  </a:r>
                  <a:r>
                    <a:rPr kumimoji="0" lang="en-US" sz="1400" b="0" dirty="0">
                      <a:latin typeface="+mj-lt"/>
                      <a:cs typeface="Times New Roman" pitchFamily="18" charset="0"/>
                    </a:rPr>
                    <a:t/>
                  </a:r>
                  <a:br>
                    <a:rPr kumimoji="0" lang="en-US" sz="1400" b="0" dirty="0">
                      <a:latin typeface="+mj-lt"/>
                      <a:cs typeface="Times New Roman" pitchFamily="18" charset="0"/>
                    </a:rPr>
                  </a:br>
                  <a:r>
                    <a:rPr kumimoji="0" lang="en-US" sz="1400" b="0" dirty="0">
                      <a:latin typeface="+mj-lt"/>
                      <a:cs typeface="Times New Roman" pitchFamily="18" charset="0"/>
                    </a:rPr>
                    <a:t>from all others</a:t>
                  </a:r>
                  <a:br>
                    <a:rPr kumimoji="0" lang="en-US" sz="1400" b="0" dirty="0">
                      <a:latin typeface="+mj-lt"/>
                      <a:cs typeface="Times New Roman" pitchFamily="18" charset="0"/>
                    </a:rPr>
                  </a:br>
                  <a:r>
                    <a:rPr kumimoji="0" lang="en-US" sz="1400" b="0" dirty="0">
                      <a:latin typeface="+mj-lt"/>
                      <a:cs typeface="Times New Roman" pitchFamily="18" charset="0"/>
                    </a:rPr>
                    <a:t>($200   60) = </a:t>
                  </a:r>
                  <a:r>
                    <a:rPr kumimoji="0" lang="en-US" sz="1400" b="1" dirty="0">
                      <a:latin typeface="+mj-lt"/>
                      <a:cs typeface="Times New Roman" pitchFamily="18" charset="0"/>
                    </a:rPr>
                    <a:t>$12,000</a:t>
                  </a:r>
                </a:p>
              </p:txBody>
            </p:sp>
          </p:grpSp>
        </p:grpSp>
        <p:sp>
          <p:nvSpPr>
            <p:cNvPr id="267" name="Rectangle 100"/>
            <p:cNvSpPr>
              <a:spLocks noChangeArrowheads="1"/>
            </p:cNvSpPr>
            <p:nvPr/>
          </p:nvSpPr>
          <p:spPr bwMode="auto">
            <a:xfrm>
              <a:off x="5069" y="2730"/>
              <a:ext cx="167" cy="194"/>
            </a:xfrm>
            <a:prstGeom prst="rect">
              <a:avLst/>
            </a:prstGeom>
            <a:noFill/>
            <a:ln w="12700">
              <a:noFill/>
              <a:miter lim="800000"/>
              <a:headEnd/>
              <a:tailEnd/>
            </a:ln>
            <a:effectLst/>
          </p:spPr>
          <p:txBody>
            <a:bodyPr wrap="none">
              <a:prstTxWarp prst="textNoShape">
                <a:avLst/>
              </a:prstTxWarp>
              <a:spAutoFit/>
            </a:bodyPr>
            <a:lstStyle/>
            <a:p>
              <a:r>
                <a:rPr lang="en-US" sz="1400" i="1" dirty="0">
                  <a:latin typeface="+mj-lt"/>
                  <a:cs typeface="Times New Roman" pitchFamily="18" charset="0"/>
                </a:rPr>
                <a:t>x</a:t>
              </a:r>
            </a:p>
          </p:txBody>
        </p:sp>
      </p:grpSp>
      <p:sp>
        <p:nvSpPr>
          <p:cNvPr id="79" name="Title 1"/>
          <p:cNvSpPr>
            <a:spLocks noGrp="1"/>
          </p:cNvSpPr>
          <p:nvPr>
            <p:ph type="title"/>
          </p:nvPr>
        </p:nvSpPr>
        <p:spPr>
          <a:xfrm>
            <a:off x="119569" y="100039"/>
            <a:ext cx="8904855" cy="947050"/>
          </a:xfrm>
        </p:spPr>
        <p:txBody>
          <a:bodyPr/>
          <a:lstStyle/>
          <a:p>
            <a:pPr>
              <a:lnSpc>
                <a:spcPts val="3500"/>
              </a:lnSpc>
            </a:pPr>
            <a:r>
              <a:rPr lang="en-US" sz="3400" dirty="0"/>
              <a:t>The Economics of </a:t>
            </a:r>
            <a:r>
              <a:rPr lang="en-US" sz="3400" dirty="0" smtClean="0"/>
              <a:t/>
            </a:r>
            <a:br>
              <a:rPr lang="en-US" sz="3400" dirty="0" smtClean="0"/>
            </a:br>
            <a:r>
              <a:rPr lang="en-US" sz="3400" dirty="0" smtClean="0"/>
              <a:t>Price </a:t>
            </a:r>
            <a:r>
              <a:rPr lang="en-US" sz="3400" dirty="0"/>
              <a:t>Discrimination</a:t>
            </a:r>
          </a:p>
        </p:txBody>
      </p:sp>
      <p:sp>
        <p:nvSpPr>
          <p:cNvPr id="81" name="Text Box 90"/>
          <p:cNvSpPr txBox="1">
            <a:spLocks noChangeArrowheads="1"/>
          </p:cNvSpPr>
          <p:nvPr/>
        </p:nvSpPr>
        <p:spPr bwMode="auto">
          <a:xfrm>
            <a:off x="7964970" y="184136"/>
            <a:ext cx="1161023" cy="275717"/>
          </a:xfrm>
          <a:prstGeom prst="rect">
            <a:avLst/>
          </a:prstGeom>
          <a:noFill/>
          <a:ln w="19050" cap="rnd">
            <a:noFill/>
            <a:prstDash val="sysDot"/>
            <a:miter lim="800000"/>
            <a:headEnd/>
            <a:tailEnd type="none" w="lg" len="lg"/>
          </a:ln>
        </p:spPr>
        <p:txBody>
          <a:bodyPr wrap="none">
            <a:prstTxWarp prst="textNoShape">
              <a:avLst/>
            </a:prstTxWarp>
            <a:spAutoFit/>
          </a:bodyPr>
          <a:lstStyle/>
          <a:p>
            <a:pPr>
              <a:lnSpc>
                <a:spcPct val="70000"/>
              </a:lnSpc>
            </a:pPr>
            <a:r>
              <a:rPr kumimoji="0" lang="en-US" sz="1600" b="1" i="1" dirty="0">
                <a:latin typeface="+mj-lt"/>
                <a:cs typeface="Times New Roman" pitchFamily="18" charset="0"/>
              </a:rPr>
              <a:t>Single price</a:t>
            </a:r>
          </a:p>
        </p:txBody>
      </p:sp>
    </p:spTree>
    <p:extLst>
      <p:ext uri="{BB962C8B-B14F-4D97-AF65-F5344CB8AC3E}">
        <p14:creationId xmlns:p14="http://schemas.microsoft.com/office/powerpoint/2010/main" val="1315503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0181"/>
            <a:ext cx="7772400" cy="1135482"/>
          </a:xfrm>
        </p:spPr>
        <p:txBody>
          <a:bodyPr anchor="ctr"/>
          <a:lstStyle/>
          <a:p>
            <a:pPr>
              <a:lnSpc>
                <a:spcPts val="4000"/>
              </a:lnSpc>
            </a:pPr>
            <a:r>
              <a:rPr lang="en-US" dirty="0"/>
              <a:t>Entrepreneurship</a:t>
            </a:r>
            <a:br>
              <a:rPr lang="en-US" dirty="0"/>
            </a:br>
            <a:r>
              <a:rPr lang="en-US" dirty="0"/>
              <a:t>and Economic Progress</a:t>
            </a:r>
          </a:p>
        </p:txBody>
      </p:sp>
    </p:spTree>
    <p:extLst>
      <p:ext uri="{BB962C8B-B14F-4D97-AF65-F5344CB8AC3E}">
        <p14:creationId xmlns:p14="http://schemas.microsoft.com/office/powerpoint/2010/main" val="2797584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28877"/>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Keys to Prosperity: </a:t>
            </a:r>
            <a:r>
              <a:rPr lang="en-US" dirty="0" smtClean="0">
                <a:solidFill>
                  <a:schemeClr val="tx1"/>
                </a:solidFill>
                <a:latin typeface="+mj-lt"/>
              </a:rPr>
              <a:t>Entrepreneurship</a:t>
            </a:r>
            <a:endParaRPr lang="en-US" dirty="0">
              <a:solidFill>
                <a:schemeClr val="tx1"/>
              </a:solidFill>
              <a:latin typeface="+mj-lt"/>
            </a:endParaRPr>
          </a:p>
        </p:txBody>
      </p:sp>
      <p:sp>
        <p:nvSpPr>
          <p:cNvPr id="3" name="Content Placeholder 2"/>
          <p:cNvSpPr>
            <a:spLocks noGrp="1"/>
          </p:cNvSpPr>
          <p:nvPr>
            <p:ph idx="1"/>
          </p:nvPr>
        </p:nvSpPr>
        <p:spPr>
          <a:xfrm>
            <a:off x="140675" y="1108289"/>
            <a:ext cx="6219938" cy="2144488"/>
          </a:xfrm>
        </p:spPr>
        <p:txBody>
          <a:bodyPr/>
          <a:lstStyle/>
          <a:p>
            <a:pPr marL="231775" indent="-231775"/>
            <a:r>
              <a:rPr lang="en-US" sz="2700" b="1" i="1" dirty="0" smtClean="0">
                <a:solidFill>
                  <a:schemeClr val="tx1"/>
                </a:solidFill>
              </a:rPr>
              <a:t>Entrepreneurship</a:t>
            </a:r>
            <a:r>
              <a:rPr lang="en-US" sz="2700" dirty="0" smtClean="0">
                <a:solidFill>
                  <a:schemeClr val="tx1"/>
                </a:solidFill>
              </a:rPr>
              <a:t>: Entrepreneurial </a:t>
            </a:r>
            <a:r>
              <a:rPr lang="en-US" sz="2700" dirty="0">
                <a:solidFill>
                  <a:schemeClr val="tx1"/>
                </a:solidFill>
              </a:rPr>
              <a:t>judgment and </a:t>
            </a:r>
            <a:r>
              <a:rPr lang="en-US" sz="2700" dirty="0" smtClean="0">
                <a:solidFill>
                  <a:schemeClr val="tx1"/>
                </a:solidFill>
              </a:rPr>
              <a:t>the </a:t>
            </a:r>
            <a:r>
              <a:rPr lang="en-US" sz="2700" dirty="0">
                <a:solidFill>
                  <a:schemeClr val="tx1"/>
                </a:solidFill>
              </a:rPr>
              <a:t>development of improved products and production processes are a central element of economic progress</a:t>
            </a:r>
            <a:r>
              <a:rPr lang="en-US" sz="2700" dirty="0" smtClean="0">
                <a:solidFill>
                  <a:schemeClr val="tx1"/>
                </a:solidFill>
              </a:rPr>
              <a:t>.</a:t>
            </a:r>
            <a:endParaRPr lang="en-US" sz="2700" dirty="0">
              <a:solidFill>
                <a:schemeClr val="tx1"/>
              </a:solidFill>
            </a:endParaRPr>
          </a:p>
        </p:txBody>
      </p:sp>
      <p:pic>
        <p:nvPicPr>
          <p:cNvPr id="4" name="Picture 3"/>
          <p:cNvPicPr>
            <a:picLocks noChangeAspect="1"/>
          </p:cNvPicPr>
          <p:nvPr/>
        </p:nvPicPr>
        <p:blipFill>
          <a:blip r:embed="rId2"/>
          <a:stretch>
            <a:fillRect/>
          </a:stretch>
        </p:blipFill>
        <p:spPr>
          <a:xfrm>
            <a:off x="6360613" y="1253647"/>
            <a:ext cx="2486025" cy="1371600"/>
          </a:xfrm>
          <a:prstGeom prst="roundRect">
            <a:avLst>
              <a:gd name="adj" fmla="val 8448"/>
            </a:avLst>
          </a:prstGeom>
          <a:effectLst>
            <a:outerShdw blurRad="50800" dist="76200" dir="2700000" algn="tl" rotWithShape="0">
              <a:prstClr val="black">
                <a:alpha val="40000"/>
              </a:prstClr>
            </a:outerShdw>
          </a:effectLst>
        </p:spPr>
      </p:pic>
      <p:sp>
        <p:nvSpPr>
          <p:cNvPr id="6" name="Content Placeholder 2"/>
          <p:cNvSpPr txBox="1">
            <a:spLocks/>
          </p:cNvSpPr>
          <p:nvPr/>
        </p:nvSpPr>
        <p:spPr>
          <a:xfrm>
            <a:off x="140675" y="3252777"/>
            <a:ext cx="8883750" cy="331131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1"/>
                </a:solidFill>
                <a:latin typeface="+mj-lt"/>
                <a:ea typeface="+mn-ea"/>
                <a:cs typeface="Times New Roman" pitchFamily="18" charset="0"/>
              </a:defRPr>
            </a:lvl1pPr>
            <a:lvl2pPr marL="742950" indent="-28575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2pPr>
            <a:lvl3pPr marL="11430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3pPr>
            <a:lvl4pPr marL="16002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4pPr>
            <a:lvl5pPr marL="2057400" indent="-228600" algn="l" defTabSz="457200" rtl="0" eaLnBrk="1" latinLnBrk="0" hangingPunct="1">
              <a:spcBef>
                <a:spcPct val="20000"/>
              </a:spcBef>
              <a:buFont typeface="Arial" pitchFamily="34" charset="0"/>
              <a:buChar char="•"/>
              <a:defRPr sz="2600" kern="1200">
                <a:solidFill>
                  <a:schemeClr val="tx1"/>
                </a:solidFill>
                <a:latin typeface="+mj-lt"/>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1775" indent="-231775"/>
            <a:r>
              <a:rPr lang="en-US" sz="2700" dirty="0" smtClean="0"/>
              <a:t>Entrepreneurial judgment is necessary when there is no decision rule that can be applied using only information that is freely available.</a:t>
            </a:r>
          </a:p>
          <a:p>
            <a:pPr marL="231775" indent="-231775"/>
            <a:r>
              <a:rPr lang="en-US" sz="2700" dirty="0" smtClean="0"/>
              <a:t>For this reason, we are unable to incorporate fully the function of the entrepreneur into economic models. </a:t>
            </a:r>
          </a:p>
          <a:p>
            <a:pPr marL="231775" indent="-231775"/>
            <a:r>
              <a:rPr lang="en-US" sz="2700" dirty="0" smtClean="0"/>
              <a:t>There simply is no way to model these complex decisions that involve uncertainty, discovery, and business judgment.</a:t>
            </a:r>
            <a:endParaRPr lang="en-US" sz="2700" dirty="0"/>
          </a:p>
        </p:txBody>
      </p:sp>
    </p:spTree>
    <p:extLst>
      <p:ext uri="{BB962C8B-B14F-4D97-AF65-F5344CB8AC3E}">
        <p14:creationId xmlns:p14="http://schemas.microsoft.com/office/powerpoint/2010/main" val="2080723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31160"/>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Entrepreneurs and Economic Progress</a:t>
            </a:r>
          </a:p>
        </p:txBody>
      </p:sp>
      <p:sp>
        <p:nvSpPr>
          <p:cNvPr id="3" name="Content Placeholder 2"/>
          <p:cNvSpPr>
            <a:spLocks noGrp="1"/>
          </p:cNvSpPr>
          <p:nvPr>
            <p:ph idx="1"/>
          </p:nvPr>
        </p:nvSpPr>
        <p:spPr>
          <a:xfrm>
            <a:off x="140675" y="1109185"/>
            <a:ext cx="8883750" cy="4069079"/>
          </a:xfrm>
        </p:spPr>
        <p:txBody>
          <a:bodyPr/>
          <a:lstStyle/>
          <a:p>
            <a:pPr marL="231775" indent="-231775"/>
            <a:r>
              <a:rPr lang="en-US" dirty="0">
                <a:solidFill>
                  <a:schemeClr val="tx1"/>
                </a:solidFill>
              </a:rPr>
              <a:t>An entrepreneur is someone who finds new combinations of resources and creates new products and production methods that did not previously exist.</a:t>
            </a:r>
          </a:p>
          <a:p>
            <a:pPr marL="231775" indent="-231775"/>
            <a:r>
              <a:rPr lang="en-US" dirty="0">
                <a:solidFill>
                  <a:schemeClr val="tx1"/>
                </a:solidFill>
              </a:rPr>
              <a:t>Entrepreneurs who discover and introduce lower-cost production methods and new products that are highly valued relative to cost promote economic progress. </a:t>
            </a:r>
          </a:p>
          <a:p>
            <a:pPr marL="231775" indent="-231775"/>
            <a:r>
              <a:rPr lang="en-US" dirty="0">
                <a:solidFill>
                  <a:schemeClr val="tx1"/>
                </a:solidFill>
              </a:rPr>
              <a:t>Entrepreneurs also have a strong incentive to discover the type of business structure, size of firm, and scope of operation that can best keep the per-unit cost of products or services low. </a:t>
            </a:r>
          </a:p>
        </p:txBody>
      </p:sp>
    </p:spTree>
    <p:extLst>
      <p:ext uri="{BB962C8B-B14F-4D97-AF65-F5344CB8AC3E}">
        <p14:creationId xmlns:p14="http://schemas.microsoft.com/office/powerpoint/2010/main" val="4223172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31160"/>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Entrepreneurs and Economic Progress</a:t>
            </a:r>
          </a:p>
        </p:txBody>
      </p:sp>
      <p:sp>
        <p:nvSpPr>
          <p:cNvPr id="3" name="Content Placeholder 2"/>
          <p:cNvSpPr>
            <a:spLocks noGrp="1"/>
          </p:cNvSpPr>
          <p:nvPr>
            <p:ph idx="1"/>
          </p:nvPr>
        </p:nvSpPr>
        <p:spPr>
          <a:xfrm>
            <a:off x="140675" y="1113013"/>
            <a:ext cx="8883750" cy="4467172"/>
          </a:xfrm>
        </p:spPr>
        <p:txBody>
          <a:bodyPr/>
          <a:lstStyle/>
          <a:p>
            <a:pPr marL="231775" indent="-231775"/>
            <a:r>
              <a:rPr lang="en-US" sz="2700" dirty="0">
                <a:solidFill>
                  <a:schemeClr val="tx1"/>
                </a:solidFill>
              </a:rPr>
              <a:t>A growing, vibrant economy will be characterized by the constant introduction of new products and services.</a:t>
            </a:r>
          </a:p>
          <a:p>
            <a:pPr marL="231775" indent="-231775"/>
            <a:r>
              <a:rPr lang="en-US" sz="2700" dirty="0">
                <a:solidFill>
                  <a:schemeClr val="tx1"/>
                </a:solidFill>
              </a:rPr>
              <a:t>Nobody knows what the next innovative breakthrough will be or who will discover and develop it.</a:t>
            </a:r>
          </a:p>
          <a:p>
            <a:pPr marL="231775" indent="-231775"/>
            <a:r>
              <a:rPr lang="en-US" sz="2700" dirty="0">
                <a:solidFill>
                  <a:schemeClr val="tx1"/>
                </a:solidFill>
              </a:rPr>
              <a:t>The only real test of a new product or service is to try it out within the framework of the competitive market process.</a:t>
            </a:r>
          </a:p>
          <a:p>
            <a:pPr marL="231775" indent="-231775"/>
            <a:r>
              <a:rPr lang="en-US" sz="2700" dirty="0">
                <a:solidFill>
                  <a:schemeClr val="tx1"/>
                </a:solidFill>
              </a:rPr>
              <a:t>The rate of discovery will depend on the structure of rewards. </a:t>
            </a:r>
            <a:r>
              <a:rPr lang="en-US" sz="2700" dirty="0" smtClean="0">
                <a:solidFill>
                  <a:schemeClr val="tx1"/>
                </a:solidFill>
              </a:rPr>
              <a:t>In </a:t>
            </a:r>
            <a:r>
              <a:rPr lang="en-US" sz="2700" dirty="0">
                <a:solidFill>
                  <a:schemeClr val="tx1"/>
                </a:solidFill>
              </a:rPr>
              <a:t>economies where it is attractive to discover new ways of doing things, the discovery rate of wealth creating opportunities will be higher and human progress more rapid.</a:t>
            </a:r>
          </a:p>
        </p:txBody>
      </p:sp>
    </p:spTree>
    <p:extLst>
      <p:ext uri="{BB962C8B-B14F-4D97-AF65-F5344CB8AC3E}">
        <p14:creationId xmlns:p14="http://schemas.microsoft.com/office/powerpoint/2010/main" val="1763401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100743"/>
            <a:ext cx="8904855" cy="985598"/>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Dynamic Competition, Innovation, </a:t>
            </a:r>
            <a:r>
              <a:rPr lang="en-US" dirty="0" smtClean="0">
                <a:solidFill>
                  <a:schemeClr val="tx1"/>
                </a:solidFill>
                <a:latin typeface="+mj-lt"/>
              </a:rPr>
              <a:t/>
            </a:r>
            <a:br>
              <a:rPr lang="en-US" dirty="0" smtClean="0">
                <a:solidFill>
                  <a:schemeClr val="tx1"/>
                </a:solidFill>
                <a:latin typeface="+mj-lt"/>
              </a:rPr>
            </a:br>
            <a:r>
              <a:rPr lang="en-US" dirty="0" smtClean="0">
                <a:solidFill>
                  <a:schemeClr val="tx1"/>
                </a:solidFill>
                <a:latin typeface="+mj-lt"/>
              </a:rPr>
              <a:t>and </a:t>
            </a:r>
            <a:r>
              <a:rPr lang="en-US" dirty="0">
                <a:solidFill>
                  <a:schemeClr val="tx1"/>
                </a:solidFill>
                <a:latin typeface="+mj-lt"/>
              </a:rPr>
              <a:t>Business Failures</a:t>
            </a:r>
          </a:p>
        </p:txBody>
      </p:sp>
      <p:sp>
        <p:nvSpPr>
          <p:cNvPr id="3" name="Content Placeholder 2"/>
          <p:cNvSpPr>
            <a:spLocks noGrp="1"/>
          </p:cNvSpPr>
          <p:nvPr>
            <p:ph idx="1"/>
          </p:nvPr>
        </p:nvSpPr>
        <p:spPr>
          <a:xfrm>
            <a:off x="140675" y="1109185"/>
            <a:ext cx="8883750" cy="4588230"/>
          </a:xfrm>
        </p:spPr>
        <p:txBody>
          <a:bodyPr/>
          <a:lstStyle/>
          <a:p>
            <a:pPr marL="231775" indent="-231775"/>
            <a:r>
              <a:rPr lang="en-US" dirty="0">
                <a:solidFill>
                  <a:schemeClr val="tx1"/>
                </a:solidFill>
              </a:rPr>
              <a:t>Business failures are usually reported as bad news about the economy. </a:t>
            </a:r>
          </a:p>
          <a:p>
            <a:pPr marL="231775" indent="-231775"/>
            <a:r>
              <a:rPr lang="en-US" dirty="0">
                <a:solidFill>
                  <a:schemeClr val="tx1"/>
                </a:solidFill>
              </a:rPr>
              <a:t>Though business failures are painful for those directly involved, they release resources so they can be employed more productively elsewhere.</a:t>
            </a:r>
          </a:p>
          <a:p>
            <a:pPr marL="231775" indent="-231775"/>
            <a:r>
              <a:rPr lang="en-US" dirty="0">
                <a:solidFill>
                  <a:schemeClr val="tx1"/>
                </a:solidFill>
              </a:rPr>
              <a:t>The assets and workers of failed firms become available for use by others supplying goods that consumers value more relative to costs.</a:t>
            </a:r>
          </a:p>
          <a:p>
            <a:pPr marL="231775" indent="-231775"/>
            <a:r>
              <a:rPr lang="en-US" dirty="0">
                <a:solidFill>
                  <a:schemeClr val="tx1"/>
                </a:solidFill>
              </a:rPr>
              <a:t>Without this release of resources, economic expansion would be slowed.</a:t>
            </a:r>
          </a:p>
        </p:txBody>
      </p:sp>
    </p:spTree>
    <p:extLst>
      <p:ext uri="{BB962C8B-B14F-4D97-AF65-F5344CB8AC3E}">
        <p14:creationId xmlns:p14="http://schemas.microsoft.com/office/powerpoint/2010/main" val="226227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100743"/>
            <a:ext cx="8904855" cy="962152"/>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Dynamic Competition, Innovation, </a:t>
            </a:r>
            <a:r>
              <a:rPr lang="en-US" dirty="0" smtClean="0">
                <a:solidFill>
                  <a:schemeClr val="tx1"/>
                </a:solidFill>
                <a:latin typeface="+mj-lt"/>
              </a:rPr>
              <a:t/>
            </a:r>
            <a:br>
              <a:rPr lang="en-US" dirty="0" smtClean="0">
                <a:solidFill>
                  <a:schemeClr val="tx1"/>
                </a:solidFill>
                <a:latin typeface="+mj-lt"/>
              </a:rPr>
            </a:br>
            <a:r>
              <a:rPr lang="en-US" dirty="0" smtClean="0">
                <a:solidFill>
                  <a:schemeClr val="tx1"/>
                </a:solidFill>
                <a:latin typeface="+mj-lt"/>
              </a:rPr>
              <a:t>and </a:t>
            </a:r>
            <a:r>
              <a:rPr lang="en-US" dirty="0">
                <a:solidFill>
                  <a:schemeClr val="tx1"/>
                </a:solidFill>
                <a:latin typeface="+mj-lt"/>
              </a:rPr>
              <a:t>Business Failures</a:t>
            </a:r>
          </a:p>
        </p:txBody>
      </p:sp>
      <p:sp>
        <p:nvSpPr>
          <p:cNvPr id="3" name="Content Placeholder 2"/>
          <p:cNvSpPr>
            <a:spLocks noGrp="1"/>
          </p:cNvSpPr>
          <p:nvPr>
            <p:ph idx="1"/>
          </p:nvPr>
        </p:nvSpPr>
        <p:spPr>
          <a:xfrm>
            <a:off x="140675" y="1109186"/>
            <a:ext cx="8792310" cy="3306532"/>
          </a:xfrm>
        </p:spPr>
        <p:txBody>
          <a:bodyPr/>
          <a:lstStyle/>
          <a:p>
            <a:pPr marL="231775" indent="-231775"/>
            <a:r>
              <a:rPr lang="en-US" dirty="0">
                <a:solidFill>
                  <a:schemeClr val="tx1"/>
                </a:solidFill>
              </a:rPr>
              <a:t>The introduction of new and improved products often lead to obsolescence of others. </a:t>
            </a:r>
            <a:r>
              <a:rPr lang="en-US" dirty="0" smtClean="0">
                <a:solidFill>
                  <a:schemeClr val="tx1"/>
                </a:solidFill>
              </a:rPr>
              <a:t>Joseph </a:t>
            </a:r>
            <a:r>
              <a:rPr lang="en-US" dirty="0">
                <a:solidFill>
                  <a:schemeClr val="tx1"/>
                </a:solidFill>
              </a:rPr>
              <a:t>Schumpeter referred to this process as ‘</a:t>
            </a:r>
            <a:r>
              <a:rPr lang="en-US" b="1" i="1" dirty="0">
                <a:solidFill>
                  <a:schemeClr val="tx1"/>
                </a:solidFill>
              </a:rPr>
              <a:t>creative destruction</a:t>
            </a:r>
            <a:r>
              <a:rPr lang="en-US" dirty="0">
                <a:solidFill>
                  <a:schemeClr val="tx1"/>
                </a:solidFill>
              </a:rPr>
              <a:t>.’ </a:t>
            </a:r>
          </a:p>
          <a:p>
            <a:pPr marL="231775" indent="-231775"/>
            <a:r>
              <a:rPr lang="en-US" dirty="0">
                <a:solidFill>
                  <a:schemeClr val="tx1"/>
                </a:solidFill>
              </a:rPr>
              <a:t>In a competitive economy numerous businesses regularly come and go. </a:t>
            </a:r>
            <a:r>
              <a:rPr lang="en-US" dirty="0" smtClean="0">
                <a:solidFill>
                  <a:schemeClr val="tx1"/>
                </a:solidFill>
              </a:rPr>
              <a:t>Each </a:t>
            </a:r>
            <a:r>
              <a:rPr lang="en-US" dirty="0">
                <a:solidFill>
                  <a:schemeClr val="tx1"/>
                </a:solidFill>
              </a:rPr>
              <a:t>year newly created businesses account for about 10% of the total but 60% of them will fail within six years.</a:t>
            </a:r>
          </a:p>
        </p:txBody>
      </p:sp>
    </p:spTree>
    <p:extLst>
      <p:ext uri="{BB962C8B-B14F-4D97-AF65-F5344CB8AC3E}">
        <p14:creationId xmlns:p14="http://schemas.microsoft.com/office/powerpoint/2010/main" val="4085206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Is </a:t>
            </a:r>
            <a:r>
              <a:rPr lang="en-US" dirty="0">
                <a:solidFill>
                  <a:srgbClr val="32302A"/>
                </a:solidFill>
              </a:rPr>
              <a:t>price discrimination harmful to the economy? How does price discrimination affect the total amount of gains from exchange? Explain. Why do colleges often charge students different prices, based on their family income? </a:t>
            </a:r>
            <a:endParaRPr lang="en-US" dirty="0" smtClean="0">
              <a:solidFill>
                <a:srgbClr val="32302A"/>
              </a:solidFill>
            </a:endParaRPr>
          </a:p>
          <a:p>
            <a:pPr marL="341313" indent="-341313">
              <a:buAutoNum type="arabicPeriod"/>
            </a:pPr>
            <a:r>
              <a:rPr lang="en-US" dirty="0" smtClean="0">
                <a:solidFill>
                  <a:srgbClr val="32302A"/>
                </a:solidFill>
              </a:rPr>
              <a:t>What </a:t>
            </a:r>
            <a:r>
              <a:rPr lang="en-US" dirty="0">
                <a:solidFill>
                  <a:srgbClr val="32302A"/>
                </a:solidFill>
              </a:rPr>
              <a:t>is the primary requirement for a market to be competitive? How does competition influence (a) the cost efficiency of producers and (b) the quality of products. </a:t>
            </a:r>
            <a:r>
              <a:rPr lang="en-US" dirty="0" smtClean="0">
                <a:solidFill>
                  <a:srgbClr val="32302A"/>
                </a:solidFill>
              </a:rPr>
              <a:t>What </a:t>
            </a:r>
            <a:r>
              <a:rPr lang="en-US" dirty="0">
                <a:solidFill>
                  <a:srgbClr val="32302A"/>
                </a:solidFill>
              </a:rPr>
              <a:t>determines whether a good will continue to be produced in a competitive market</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1449101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7663" indent="-347663">
              <a:spcBef>
                <a:spcPts val="0"/>
              </a:spcBef>
              <a:buNone/>
              <a:tabLst>
                <a:tab pos="284163" algn="l"/>
              </a:tabLst>
            </a:pPr>
            <a:r>
              <a:rPr lang="en-US" dirty="0">
                <a:solidFill>
                  <a:srgbClr val="32302A"/>
                </a:solidFill>
              </a:rPr>
              <a:t>3. When competitive forces are present, sometimes firms will make losses and be driven out of business. Would our standard of living be higher if the government provided subsidies to troubled firms so that they would not have to go out of business?  </a:t>
            </a:r>
            <a:endParaRPr lang="en-US" dirty="0" smtClean="0">
              <a:solidFill>
                <a:srgbClr val="32302A"/>
              </a:solidFill>
            </a:endParaRPr>
          </a:p>
          <a:p>
            <a:pPr marL="347663" indent="-347663">
              <a:spcBef>
                <a:spcPts val="0"/>
              </a:spcBef>
              <a:buNone/>
              <a:tabLst>
                <a:tab pos="284163" algn="l"/>
              </a:tabLst>
            </a:pPr>
            <a:r>
              <a:rPr lang="en-US" sz="1000" dirty="0" smtClean="0">
                <a:solidFill>
                  <a:srgbClr val="32302A"/>
                </a:solidFill>
              </a:rPr>
              <a:t/>
            </a:r>
            <a:br>
              <a:rPr lang="en-US" sz="1000" dirty="0" smtClean="0">
                <a:solidFill>
                  <a:srgbClr val="32302A"/>
                </a:solidFill>
              </a:rPr>
            </a:br>
            <a:r>
              <a:rPr lang="en-US" dirty="0" smtClean="0">
                <a:solidFill>
                  <a:srgbClr val="32302A"/>
                </a:solidFill>
              </a:rPr>
              <a:t>Why </a:t>
            </a:r>
            <a:r>
              <a:rPr lang="en-US" dirty="0">
                <a:solidFill>
                  <a:srgbClr val="32302A"/>
                </a:solidFill>
              </a:rPr>
              <a:t>or why not</a:t>
            </a:r>
            <a:r>
              <a:rPr lang="en-US" dirty="0" smtClean="0">
                <a:solidFill>
                  <a:srgbClr val="32302A"/>
                </a:solidFill>
              </a:rPr>
              <a:t>?</a:t>
            </a:r>
          </a:p>
          <a:p>
            <a:pPr marL="347663" indent="-347663">
              <a:spcBef>
                <a:spcPts val="0"/>
              </a:spcBef>
              <a:buNone/>
              <a:tabLst>
                <a:tab pos="284163" algn="l"/>
              </a:tabLst>
            </a:pPr>
            <a:endParaRPr lang="en-US" sz="1000" dirty="0" smtClean="0">
              <a:solidFill>
                <a:srgbClr val="32302A"/>
              </a:solidFill>
            </a:endParaRPr>
          </a:p>
          <a:p>
            <a:pPr marL="347663" indent="-347663">
              <a:spcBef>
                <a:spcPts val="0"/>
              </a:spcBef>
              <a:buNone/>
              <a:tabLst>
                <a:tab pos="284163" algn="l"/>
              </a:tabLst>
            </a:pPr>
            <a:r>
              <a:rPr lang="en-US" dirty="0">
                <a:solidFill>
                  <a:srgbClr val="32302A"/>
                </a:solidFill>
              </a:rPr>
              <a:t>4. What is the role of the entrepreneur? </a:t>
            </a:r>
            <a:r>
              <a:rPr lang="en-US" dirty="0" smtClean="0">
                <a:solidFill>
                  <a:srgbClr val="32302A"/>
                </a:solidFill>
              </a:rPr>
              <a:t>Why </a:t>
            </a:r>
            <a:r>
              <a:rPr lang="en-US" dirty="0">
                <a:solidFill>
                  <a:srgbClr val="32302A"/>
                </a:solidFill>
              </a:rPr>
              <a:t>is entrepreneurial discovery and development of improved products and production processes a central element of economic progress?</a:t>
            </a:r>
          </a:p>
          <a:p>
            <a:pPr marL="347663" indent="-347663">
              <a:spcBef>
                <a:spcPts val="0"/>
              </a:spcBef>
              <a:buNone/>
              <a:tabLst>
                <a:tab pos="284163" algn="l"/>
              </a:tabLst>
            </a:pPr>
            <a:endParaRPr lang="en-US" dirty="0">
              <a:solidFill>
                <a:srgbClr val="32302A"/>
              </a:solidFill>
            </a:endParaRPr>
          </a:p>
        </p:txBody>
      </p:sp>
    </p:spTree>
    <p:extLst>
      <p:ext uri="{BB962C8B-B14F-4D97-AF65-F5344CB8AC3E}">
        <p14:creationId xmlns:p14="http://schemas.microsoft.com/office/powerpoint/2010/main" val="166531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32489"/>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Competitive Price-Searcher Markets</a:t>
            </a:r>
          </a:p>
        </p:txBody>
      </p:sp>
      <p:sp>
        <p:nvSpPr>
          <p:cNvPr id="3" name="Content Placeholder 2"/>
          <p:cNvSpPr>
            <a:spLocks noGrp="1"/>
          </p:cNvSpPr>
          <p:nvPr>
            <p:ph idx="1"/>
          </p:nvPr>
        </p:nvSpPr>
        <p:spPr>
          <a:xfrm>
            <a:off x="140675" y="1109027"/>
            <a:ext cx="8883750" cy="4498846"/>
          </a:xfrm>
        </p:spPr>
        <p:txBody>
          <a:bodyPr/>
          <a:lstStyle/>
          <a:p>
            <a:pPr marL="231775" indent="-231775"/>
            <a:r>
              <a:rPr lang="en-US" dirty="0">
                <a:solidFill>
                  <a:schemeClr val="tx1"/>
                </a:solidFill>
              </a:rPr>
              <a:t>Firms in competitive price-searcher markets with low entry barriers face a downward sloping demand curve. </a:t>
            </a:r>
          </a:p>
          <a:p>
            <a:pPr marL="631825" lvl="1" indent="-231775"/>
            <a:r>
              <a:rPr lang="en-US" sz="2800" dirty="0">
                <a:solidFill>
                  <a:schemeClr val="tx1"/>
                </a:solidFill>
              </a:rPr>
              <a:t>Firms are free to set price, but face strong competitive pressure.</a:t>
            </a:r>
          </a:p>
          <a:p>
            <a:pPr marL="631825" lvl="1" indent="-231775"/>
            <a:r>
              <a:rPr lang="en-US" sz="2800" dirty="0">
                <a:solidFill>
                  <a:schemeClr val="tx1"/>
                </a:solidFill>
              </a:rPr>
              <a:t>Competition exists from existing firms and potential rivals.</a:t>
            </a:r>
          </a:p>
          <a:p>
            <a:pPr marL="231775" indent="-231775"/>
            <a:r>
              <a:rPr lang="en-US" dirty="0">
                <a:solidFill>
                  <a:schemeClr val="tx1"/>
                </a:solidFill>
              </a:rPr>
              <a:t>An alternative term for such markets is </a:t>
            </a:r>
            <a:r>
              <a:rPr lang="en-US" b="1" i="1" dirty="0">
                <a:solidFill>
                  <a:schemeClr val="tx1"/>
                </a:solidFill>
              </a:rPr>
              <a:t>monopolistic competition</a:t>
            </a:r>
            <a:r>
              <a:rPr lang="en-US" dirty="0">
                <a:solidFill>
                  <a:schemeClr val="tx1"/>
                </a:solidFill>
              </a:rPr>
              <a:t>.</a:t>
            </a:r>
          </a:p>
        </p:txBody>
      </p:sp>
    </p:spTree>
    <p:extLst>
      <p:ext uri="{BB962C8B-B14F-4D97-AF65-F5344CB8AC3E}">
        <p14:creationId xmlns:p14="http://schemas.microsoft.com/office/powerpoint/2010/main" val="495265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078687"/>
          </a:xfrm>
        </p:spPr>
        <p:txBody>
          <a:bodyPr/>
          <a:lstStyle/>
          <a:p>
            <a:pPr marL="347663" indent="-347663">
              <a:spcBef>
                <a:spcPts val="0"/>
              </a:spcBef>
              <a:buNone/>
              <a:tabLst>
                <a:tab pos="284163" algn="l"/>
              </a:tabLst>
            </a:pPr>
            <a:r>
              <a:rPr lang="en-US" dirty="0">
                <a:solidFill>
                  <a:srgbClr val="32302A"/>
                </a:solidFill>
              </a:rPr>
              <a:t>5. Which of the following indicates that a firm operating </a:t>
            </a:r>
            <a:r>
              <a:rPr lang="en-US" dirty="0" smtClean="0">
                <a:solidFill>
                  <a:srgbClr val="32302A"/>
                </a:solidFill>
              </a:rPr>
              <a:t/>
            </a:r>
            <a:br>
              <a:rPr lang="en-US" dirty="0" smtClean="0">
                <a:solidFill>
                  <a:srgbClr val="32302A"/>
                </a:solidFill>
              </a:rPr>
            </a:br>
            <a:r>
              <a:rPr lang="en-US" dirty="0" smtClean="0">
                <a:solidFill>
                  <a:srgbClr val="32302A"/>
                </a:solidFill>
              </a:rPr>
              <a:t>in </a:t>
            </a:r>
            <a:r>
              <a:rPr lang="en-US" dirty="0">
                <a:solidFill>
                  <a:srgbClr val="32302A"/>
                </a:solidFill>
              </a:rPr>
              <a:t>the highly competitive retail sector is providing goods and services that consumers value highly relative to their cost? </a:t>
            </a:r>
          </a:p>
          <a:p>
            <a:pPr marL="685800" indent="-338138">
              <a:spcBef>
                <a:spcPts val="0"/>
              </a:spcBef>
              <a:buNone/>
            </a:pPr>
            <a:r>
              <a:rPr lang="en-US" dirty="0" smtClean="0">
                <a:solidFill>
                  <a:srgbClr val="32302A"/>
                </a:solidFill>
              </a:rPr>
              <a:t>(a) </a:t>
            </a:r>
            <a:r>
              <a:rPr lang="en-US" dirty="0">
                <a:solidFill>
                  <a:srgbClr val="32302A"/>
                </a:solidFill>
              </a:rPr>
              <a:t>The firm is making losses and its </a:t>
            </a:r>
            <a:r>
              <a:rPr lang="en-US" dirty="0" smtClean="0">
                <a:solidFill>
                  <a:srgbClr val="32302A"/>
                </a:solidFill>
              </a:rPr>
              <a:t>sales are </a:t>
            </a:r>
            <a:r>
              <a:rPr lang="en-US" dirty="0">
                <a:solidFill>
                  <a:srgbClr val="32302A"/>
                </a:solidFill>
              </a:rPr>
              <a:t>declining. </a:t>
            </a:r>
          </a:p>
          <a:p>
            <a:pPr marL="685800" indent="-338138">
              <a:spcBef>
                <a:spcPts val="0"/>
              </a:spcBef>
              <a:buNone/>
            </a:pPr>
            <a:r>
              <a:rPr lang="en-US" dirty="0" smtClean="0">
                <a:solidFill>
                  <a:srgbClr val="32302A"/>
                </a:solidFill>
              </a:rPr>
              <a:t>(b) </a:t>
            </a:r>
            <a:r>
              <a:rPr lang="en-US" dirty="0">
                <a:solidFill>
                  <a:srgbClr val="32302A"/>
                </a:solidFill>
              </a:rPr>
              <a:t>The wages earned by the employees of </a:t>
            </a:r>
            <a:r>
              <a:rPr lang="en-US" dirty="0" smtClean="0">
                <a:solidFill>
                  <a:srgbClr val="32302A"/>
                </a:solidFill>
              </a:rPr>
              <a:t>the firm </a:t>
            </a:r>
            <a:r>
              <a:rPr lang="en-US" dirty="0">
                <a:solidFill>
                  <a:srgbClr val="32302A"/>
                </a:solidFill>
              </a:rPr>
              <a:t>are </a:t>
            </a:r>
            <a:r>
              <a:rPr lang="en-US" dirty="0" smtClean="0">
                <a:solidFill>
                  <a:srgbClr val="32302A"/>
                </a:solidFill>
              </a:rPr>
              <a:t/>
            </a:r>
            <a:br>
              <a:rPr lang="en-US" dirty="0" smtClean="0">
                <a:solidFill>
                  <a:srgbClr val="32302A"/>
                </a:solidFill>
              </a:rPr>
            </a:br>
            <a:r>
              <a:rPr lang="en-US" dirty="0" smtClean="0">
                <a:solidFill>
                  <a:srgbClr val="32302A"/>
                </a:solidFill>
              </a:rPr>
              <a:t>  low</a:t>
            </a:r>
            <a:r>
              <a:rPr lang="en-US" dirty="0">
                <a:solidFill>
                  <a:srgbClr val="32302A"/>
                </a:solidFill>
              </a:rPr>
              <a:t>.</a:t>
            </a:r>
          </a:p>
          <a:p>
            <a:pPr marL="685800" indent="-338138">
              <a:spcBef>
                <a:spcPts val="0"/>
              </a:spcBef>
              <a:buNone/>
            </a:pPr>
            <a:r>
              <a:rPr lang="en-US" dirty="0" smtClean="0">
                <a:solidFill>
                  <a:srgbClr val="32302A"/>
                </a:solidFill>
              </a:rPr>
              <a:t>(c) </a:t>
            </a:r>
            <a:r>
              <a:rPr lang="en-US" dirty="0">
                <a:solidFill>
                  <a:srgbClr val="32302A"/>
                </a:solidFill>
              </a:rPr>
              <a:t>The firm is highly profitable and its </a:t>
            </a:r>
            <a:r>
              <a:rPr lang="en-US" dirty="0" smtClean="0">
                <a:solidFill>
                  <a:srgbClr val="32302A"/>
                </a:solidFill>
              </a:rPr>
              <a:t>sales have </a:t>
            </a:r>
            <a:r>
              <a:rPr lang="en-US" dirty="0">
                <a:solidFill>
                  <a:srgbClr val="32302A"/>
                </a:solidFill>
              </a:rPr>
              <a:t>grown </a:t>
            </a:r>
            <a:r>
              <a:rPr lang="en-US" dirty="0" smtClean="0">
                <a:solidFill>
                  <a:srgbClr val="32302A"/>
                </a:solidFill>
              </a:rPr>
              <a:t> </a:t>
            </a:r>
            <a:br>
              <a:rPr lang="en-US" dirty="0" smtClean="0">
                <a:solidFill>
                  <a:srgbClr val="32302A"/>
                </a:solidFill>
              </a:rPr>
            </a:br>
            <a:r>
              <a:rPr lang="en-US" dirty="0" smtClean="0">
                <a:solidFill>
                  <a:srgbClr val="32302A"/>
                </a:solidFill>
              </a:rPr>
              <a:t>  rapidly</a:t>
            </a:r>
            <a:r>
              <a:rPr lang="en-US" dirty="0">
                <a:solidFill>
                  <a:srgbClr val="32302A"/>
                </a:solidFill>
              </a:rPr>
              <a:t>.</a:t>
            </a:r>
          </a:p>
        </p:txBody>
      </p:sp>
    </p:spTree>
    <p:extLst>
      <p:ext uri="{BB962C8B-B14F-4D97-AF65-F5344CB8AC3E}">
        <p14:creationId xmlns:p14="http://schemas.microsoft.com/office/powerpoint/2010/main" val="3139756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184403"/>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23</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5798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32489"/>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Product Differentiation</a:t>
            </a:r>
          </a:p>
        </p:txBody>
      </p:sp>
      <p:sp>
        <p:nvSpPr>
          <p:cNvPr id="3" name="Content Placeholder 2"/>
          <p:cNvSpPr>
            <a:spLocks noGrp="1"/>
          </p:cNvSpPr>
          <p:nvPr>
            <p:ph idx="1"/>
          </p:nvPr>
        </p:nvSpPr>
        <p:spPr>
          <a:xfrm>
            <a:off x="140675" y="1109027"/>
            <a:ext cx="8807940" cy="2923711"/>
          </a:xfrm>
        </p:spPr>
        <p:txBody>
          <a:bodyPr/>
          <a:lstStyle/>
          <a:p>
            <a:pPr marL="231775" indent="-231775"/>
            <a:r>
              <a:rPr lang="en-US" dirty="0">
                <a:solidFill>
                  <a:schemeClr val="tx1"/>
                </a:solidFill>
              </a:rPr>
              <a:t>Price searchers produce differentiated products </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dirty="0">
                <a:solidFill>
                  <a:schemeClr val="tx1"/>
                </a:solidFill>
              </a:rPr>
              <a:t>products that differ in design, dependability, location, ease of purchase, etc.</a:t>
            </a:r>
          </a:p>
          <a:p>
            <a:pPr marL="631825" lvl="1" indent="-231775"/>
            <a:r>
              <a:rPr lang="en-US" sz="2800" dirty="0">
                <a:solidFill>
                  <a:schemeClr val="tx1"/>
                </a:solidFill>
              </a:rPr>
              <a:t>Rival firms produce similar products (good substitutes) and therefore each firm confronts a highly elastic demand curve.	</a:t>
            </a:r>
          </a:p>
        </p:txBody>
      </p:sp>
    </p:spTree>
    <p:extLst>
      <p:ext uri="{BB962C8B-B14F-4D97-AF65-F5344CB8AC3E}">
        <p14:creationId xmlns:p14="http://schemas.microsoft.com/office/powerpoint/2010/main" val="266533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28661"/>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Price and Output</a:t>
            </a:r>
          </a:p>
        </p:txBody>
      </p:sp>
      <p:sp>
        <p:nvSpPr>
          <p:cNvPr id="3" name="Content Placeholder 2"/>
          <p:cNvSpPr>
            <a:spLocks noGrp="1"/>
          </p:cNvSpPr>
          <p:nvPr>
            <p:ph idx="1"/>
          </p:nvPr>
        </p:nvSpPr>
        <p:spPr>
          <a:xfrm>
            <a:off x="140675" y="1106717"/>
            <a:ext cx="8883750" cy="2996360"/>
          </a:xfrm>
        </p:spPr>
        <p:txBody>
          <a:bodyPr/>
          <a:lstStyle/>
          <a:p>
            <a:pPr marL="231775" indent="-231775"/>
            <a:r>
              <a:rPr lang="en-US" dirty="0">
                <a:solidFill>
                  <a:schemeClr val="tx1"/>
                </a:solidFill>
              </a:rPr>
              <a:t>A profit-maximizing price searcher will expand output </a:t>
            </a:r>
            <a:r>
              <a:rPr lang="en-US" dirty="0" smtClean="0">
                <a:solidFill>
                  <a:schemeClr val="tx1"/>
                </a:solidFill>
              </a:rPr>
              <a:t/>
            </a:r>
            <a:br>
              <a:rPr lang="en-US" dirty="0" smtClean="0">
                <a:solidFill>
                  <a:schemeClr val="tx1"/>
                </a:solidFill>
              </a:rPr>
            </a:br>
            <a:r>
              <a:rPr lang="en-US" dirty="0" smtClean="0">
                <a:solidFill>
                  <a:schemeClr val="tx1"/>
                </a:solidFill>
              </a:rPr>
              <a:t>as </a:t>
            </a:r>
            <a:r>
              <a:rPr lang="en-US" dirty="0">
                <a:solidFill>
                  <a:schemeClr val="tx1"/>
                </a:solidFill>
              </a:rPr>
              <a:t>long as </a:t>
            </a:r>
            <a:r>
              <a:rPr lang="en-US" b="1" i="1" dirty="0">
                <a:solidFill>
                  <a:schemeClr val="tx1"/>
                </a:solidFill>
              </a:rPr>
              <a:t>marginal revenue </a:t>
            </a:r>
            <a:r>
              <a:rPr lang="en-US" dirty="0">
                <a:solidFill>
                  <a:schemeClr val="tx1"/>
                </a:solidFill>
              </a:rPr>
              <a:t>exceeds </a:t>
            </a:r>
            <a:r>
              <a:rPr lang="en-US" b="1" i="1" dirty="0">
                <a:solidFill>
                  <a:schemeClr val="tx1"/>
                </a:solidFill>
              </a:rPr>
              <a:t>marginal cost</a:t>
            </a:r>
            <a:r>
              <a:rPr lang="en-US" dirty="0">
                <a:solidFill>
                  <a:schemeClr val="tx1"/>
                </a:solidFill>
              </a:rPr>
              <a:t>.</a:t>
            </a:r>
          </a:p>
          <a:p>
            <a:pPr marL="631825" lvl="1" indent="-231775"/>
            <a:r>
              <a:rPr lang="en-US" sz="2800" dirty="0">
                <a:solidFill>
                  <a:schemeClr val="tx1"/>
                </a:solidFill>
              </a:rPr>
              <a:t>Price will be lowered and output expanded until </a:t>
            </a:r>
            <a:r>
              <a:rPr lang="en-US" sz="2800" dirty="0" smtClean="0">
                <a:solidFill>
                  <a:schemeClr val="tx1"/>
                </a:solidFill>
              </a:rPr>
              <a:t/>
            </a:r>
            <a:br>
              <a:rPr lang="en-US" sz="2800" dirty="0" smtClean="0">
                <a:solidFill>
                  <a:schemeClr val="tx1"/>
                </a:solidFill>
              </a:rPr>
            </a:br>
            <a:r>
              <a:rPr lang="en-US" sz="2800" b="1" i="1" dirty="0" smtClean="0">
                <a:solidFill>
                  <a:schemeClr val="tx1"/>
                </a:solidFill>
              </a:rPr>
              <a:t>MR </a:t>
            </a:r>
            <a:r>
              <a:rPr lang="en-US" sz="2800" b="1" dirty="0">
                <a:solidFill>
                  <a:schemeClr val="tx1"/>
                </a:solidFill>
              </a:rPr>
              <a:t>= </a:t>
            </a:r>
            <a:r>
              <a:rPr lang="en-US" sz="2800" b="1" i="1" dirty="0">
                <a:solidFill>
                  <a:schemeClr val="tx1"/>
                </a:solidFill>
              </a:rPr>
              <a:t>MC</a:t>
            </a:r>
            <a:r>
              <a:rPr lang="en-US" sz="2800" dirty="0">
                <a:solidFill>
                  <a:schemeClr val="tx1"/>
                </a:solidFill>
              </a:rPr>
              <a:t>.</a:t>
            </a:r>
          </a:p>
          <a:p>
            <a:pPr marL="231775" indent="-231775"/>
            <a:r>
              <a:rPr lang="en-US" dirty="0">
                <a:solidFill>
                  <a:schemeClr val="tx1"/>
                </a:solidFill>
              </a:rPr>
              <a:t>The price charged by a price searcher will be greater than its </a:t>
            </a:r>
            <a:r>
              <a:rPr lang="en-US" b="1" i="1" dirty="0">
                <a:solidFill>
                  <a:schemeClr val="tx1"/>
                </a:solidFill>
              </a:rPr>
              <a:t>marginal cost</a:t>
            </a:r>
            <a:r>
              <a:rPr lang="en-US" dirty="0">
                <a:solidFill>
                  <a:schemeClr val="tx1"/>
                </a:solidFill>
              </a:rPr>
              <a:t>.</a:t>
            </a:r>
          </a:p>
        </p:txBody>
      </p:sp>
    </p:spTree>
    <p:extLst>
      <p:ext uri="{BB962C8B-B14F-4D97-AF65-F5344CB8AC3E}">
        <p14:creationId xmlns:p14="http://schemas.microsoft.com/office/powerpoint/2010/main" val="2346777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12675" y="1246140"/>
            <a:ext cx="4240079" cy="514429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61" name="Text Box 10"/>
          <p:cNvSpPr txBox="1">
            <a:spLocks noChangeArrowheads="1"/>
          </p:cNvSpPr>
          <p:nvPr/>
        </p:nvSpPr>
        <p:spPr bwMode="auto">
          <a:xfrm>
            <a:off x="73110" y="1290913"/>
            <a:ext cx="4645152" cy="537839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000" dirty="0" smtClean="0">
                <a:latin typeface="+mj-lt"/>
                <a:cs typeface="Times New Roman" pitchFamily="18" charset="0"/>
              </a:rPr>
              <a:t>Consider </a:t>
            </a:r>
            <a:r>
              <a:rPr lang="en-US" sz="2000" dirty="0">
                <a:latin typeface="+mj-lt"/>
                <a:cs typeface="Times New Roman" pitchFamily="18" charset="0"/>
              </a:rPr>
              <a:t>the market for a </a:t>
            </a:r>
            <a:r>
              <a:rPr lang="en-US" sz="2000" dirty="0" smtClean="0">
                <a:latin typeface="+mj-lt"/>
                <a:cs typeface="Times New Roman" pitchFamily="18" charset="0"/>
              </a:rPr>
              <a:t>product with </a:t>
            </a:r>
            <a:r>
              <a:rPr lang="en-US" sz="2000" dirty="0">
                <a:latin typeface="+mj-lt"/>
                <a:cs typeface="Times New Roman" pitchFamily="18" charset="0"/>
              </a:rPr>
              <a:t>initial price </a:t>
            </a:r>
            <a:r>
              <a:rPr lang="en-US" sz="2000" b="1" i="1" dirty="0">
                <a:latin typeface="+mj-lt"/>
                <a:cs typeface="Times New Roman" pitchFamily="18" charset="0"/>
              </a:rPr>
              <a:t>P</a:t>
            </a:r>
            <a:r>
              <a:rPr lang="en-US" sz="2000" b="1" i="1" baseline="-25000" dirty="0">
                <a:latin typeface="+mj-lt"/>
                <a:cs typeface="Times New Roman" pitchFamily="18" charset="0"/>
              </a:rPr>
              <a:t>1</a:t>
            </a:r>
            <a:r>
              <a:rPr lang="en-US" sz="2000" dirty="0">
                <a:latin typeface="+mj-lt"/>
                <a:cs typeface="Times New Roman" pitchFamily="18" charset="0"/>
              </a:rPr>
              <a:t> &amp; output </a:t>
            </a:r>
            <a:r>
              <a:rPr lang="en-US" sz="2000" b="1" i="1" dirty="0" smtClean="0">
                <a:latin typeface="+mj-lt"/>
                <a:cs typeface="Times New Roman" pitchFamily="18" charset="0"/>
              </a:rPr>
              <a:t>q</a:t>
            </a:r>
            <a:r>
              <a:rPr lang="en-US" sz="2000" b="1" i="1" baseline="-25000" dirty="0" smtClean="0">
                <a:latin typeface="+mj-lt"/>
                <a:cs typeface="Times New Roman" pitchFamily="18" charset="0"/>
              </a:rPr>
              <a:t>1</a:t>
            </a:r>
            <a:r>
              <a:rPr lang="en-US" sz="2000" dirty="0" smtClean="0">
                <a:latin typeface="+mj-lt"/>
                <a:cs typeface="Times New Roman" pitchFamily="18" charset="0"/>
              </a:rPr>
              <a:t>. Total </a:t>
            </a:r>
            <a:r>
              <a:rPr lang="en-US" sz="2000" dirty="0">
                <a:latin typeface="+mj-lt"/>
                <a:cs typeface="Times New Roman" pitchFamily="18" charset="0"/>
              </a:rPr>
              <a:t>revenue (</a:t>
            </a:r>
            <a:r>
              <a:rPr lang="en-US" sz="2000" b="1" i="1" dirty="0">
                <a:latin typeface="+mj-lt"/>
                <a:cs typeface="Times New Roman" pitchFamily="18" charset="0"/>
              </a:rPr>
              <a:t>TR</a:t>
            </a:r>
            <a:r>
              <a:rPr lang="en-US" sz="2000" dirty="0">
                <a:latin typeface="+mj-lt"/>
                <a:cs typeface="Times New Roman" pitchFamily="18" charset="0"/>
              </a:rPr>
              <a:t>) = </a:t>
            </a:r>
            <a:r>
              <a:rPr lang="en-US" sz="2000" b="1" i="1" dirty="0">
                <a:latin typeface="+mj-lt"/>
                <a:cs typeface="Times New Roman" pitchFamily="18" charset="0"/>
              </a:rPr>
              <a:t>P</a:t>
            </a:r>
            <a:r>
              <a:rPr lang="en-US" sz="2000" b="1" i="1" baseline="-25000" dirty="0">
                <a:latin typeface="+mj-lt"/>
                <a:cs typeface="Times New Roman" pitchFamily="18" charset="0"/>
              </a:rPr>
              <a:t>1</a:t>
            </a:r>
            <a:r>
              <a:rPr lang="en-US" sz="2000" dirty="0" smtClean="0">
                <a:latin typeface="+mj-lt"/>
                <a:cs typeface="Times New Roman" pitchFamily="18" charset="0"/>
              </a:rPr>
              <a:t> </a:t>
            </a:r>
            <a:r>
              <a:rPr lang="en-US" sz="2000" b="1" dirty="0">
                <a:latin typeface="+mj-lt"/>
                <a:cs typeface="Times New Roman" pitchFamily="18" charset="0"/>
              </a:rPr>
              <a:t>x</a:t>
            </a:r>
            <a:r>
              <a:rPr lang="en-US" sz="2000" dirty="0">
                <a:latin typeface="+mj-lt"/>
                <a:cs typeface="Times New Roman" pitchFamily="18" charset="0"/>
              </a:rPr>
              <a:t> </a:t>
            </a:r>
            <a:r>
              <a:rPr lang="en-US" sz="2000" b="1" i="1" dirty="0">
                <a:latin typeface="+mj-lt"/>
                <a:cs typeface="Times New Roman" pitchFamily="18" charset="0"/>
              </a:rPr>
              <a:t>q</a:t>
            </a:r>
            <a:r>
              <a:rPr lang="en-US" sz="2000" b="1" i="1" baseline="-25000" dirty="0">
                <a:latin typeface="+mj-lt"/>
                <a:cs typeface="Times New Roman" pitchFamily="18" charset="0"/>
              </a:rPr>
              <a:t>1</a:t>
            </a:r>
            <a:r>
              <a:rPr lang="en-US" sz="2000" dirty="0" smtClean="0">
                <a:latin typeface="+mj-lt"/>
                <a:cs typeface="Times New Roman" pitchFamily="18" charset="0"/>
              </a:rPr>
              <a:t>.</a:t>
            </a:r>
          </a:p>
          <a:p>
            <a:pPr marL="115888" indent="-115888">
              <a:lnSpc>
                <a:spcPct val="90000"/>
              </a:lnSpc>
              <a:spcBef>
                <a:spcPts val="900"/>
              </a:spcBef>
              <a:buFontTx/>
              <a:buChar char="•"/>
            </a:pPr>
            <a:r>
              <a:rPr lang="en-US" sz="2000" dirty="0" smtClean="0">
                <a:latin typeface="+mj-lt"/>
                <a:cs typeface="Times New Roman" pitchFamily="18" charset="0"/>
              </a:rPr>
              <a:t>With </a:t>
            </a:r>
            <a:r>
              <a:rPr lang="en-US" sz="2000" dirty="0">
                <a:latin typeface="+mj-lt"/>
                <a:cs typeface="Times New Roman" pitchFamily="18" charset="0"/>
              </a:rPr>
              <a:t>a downward sloping </a:t>
            </a:r>
            <a:r>
              <a:rPr lang="en-US" sz="2000" dirty="0" smtClean="0">
                <a:latin typeface="+mj-lt"/>
                <a:cs typeface="Times New Roman" pitchFamily="18" charset="0"/>
              </a:rPr>
              <a:t>demand curve</a:t>
            </a:r>
            <a:r>
              <a:rPr lang="en-US" sz="2000" dirty="0">
                <a:latin typeface="+mj-lt"/>
                <a:cs typeface="Times New Roman" pitchFamily="18" charset="0"/>
              </a:rPr>
              <a:t>, price reductions </a:t>
            </a:r>
            <a:r>
              <a:rPr lang="en-US" sz="2000" dirty="0" smtClean="0">
                <a:latin typeface="+mj-lt"/>
                <a:cs typeface="Times New Roman" pitchFamily="18" charset="0"/>
              </a:rPr>
              <a:t>that increase </a:t>
            </a:r>
            <a:r>
              <a:rPr lang="en-US" sz="2000" dirty="0">
                <a:latin typeface="+mj-lt"/>
                <a:cs typeface="Times New Roman" pitchFamily="18" charset="0"/>
              </a:rPr>
              <a:t>sales will exert </a:t>
            </a:r>
            <a:r>
              <a:rPr lang="en-US" sz="2000" dirty="0" smtClean="0">
                <a:latin typeface="+mj-lt"/>
                <a:cs typeface="Times New Roman" pitchFamily="18" charset="0"/>
              </a:rPr>
              <a:t>two conflicting </a:t>
            </a:r>
            <a:r>
              <a:rPr lang="en-US" sz="2000" dirty="0">
                <a:latin typeface="+mj-lt"/>
                <a:cs typeface="Times New Roman" pitchFamily="18" charset="0"/>
              </a:rPr>
              <a:t>influences on </a:t>
            </a:r>
            <a:r>
              <a:rPr lang="en-US" sz="2000" b="1" i="1" dirty="0">
                <a:latin typeface="+mj-lt"/>
                <a:cs typeface="Times New Roman" pitchFamily="18" charset="0"/>
              </a:rPr>
              <a:t>TR</a:t>
            </a:r>
            <a:r>
              <a:rPr lang="en-US" sz="2000" dirty="0">
                <a:latin typeface="+mj-lt"/>
                <a:cs typeface="Times New Roman" pitchFamily="18" charset="0"/>
              </a:rPr>
              <a:t>.</a:t>
            </a:r>
          </a:p>
          <a:p>
            <a:pPr marL="115888" indent="-115888">
              <a:lnSpc>
                <a:spcPct val="90000"/>
              </a:lnSpc>
              <a:spcBef>
                <a:spcPts val="900"/>
              </a:spcBef>
              <a:buFontTx/>
              <a:buChar char="•"/>
            </a:pPr>
            <a:r>
              <a:rPr lang="en-US" sz="2000" dirty="0" smtClean="0">
                <a:latin typeface="+mj-lt"/>
                <a:cs typeface="Times New Roman" pitchFamily="18" charset="0"/>
              </a:rPr>
              <a:t>As </a:t>
            </a:r>
            <a:r>
              <a:rPr lang="en-US" sz="2000" dirty="0">
                <a:latin typeface="+mj-lt"/>
                <a:cs typeface="Times New Roman" pitchFamily="18" charset="0"/>
              </a:rPr>
              <a:t>the price falls from </a:t>
            </a:r>
            <a:r>
              <a:rPr lang="en-US" sz="2000" b="1" i="1" dirty="0">
                <a:latin typeface="+mj-lt"/>
                <a:cs typeface="Times New Roman" pitchFamily="18" charset="0"/>
              </a:rPr>
              <a:t>P</a:t>
            </a:r>
            <a:r>
              <a:rPr lang="en-US" sz="2000" b="1" i="1" baseline="-25000" dirty="0">
                <a:latin typeface="+mj-lt"/>
                <a:cs typeface="Times New Roman" pitchFamily="18" charset="0"/>
              </a:rPr>
              <a:t>1</a:t>
            </a:r>
            <a:r>
              <a:rPr lang="en-US" sz="2000" dirty="0" smtClean="0">
                <a:latin typeface="+mj-lt"/>
                <a:cs typeface="Times New Roman" pitchFamily="18" charset="0"/>
              </a:rPr>
              <a:t> </a:t>
            </a:r>
            <a:r>
              <a:rPr lang="en-US" sz="2000" dirty="0">
                <a:latin typeface="+mj-lt"/>
                <a:cs typeface="Times New Roman" pitchFamily="18" charset="0"/>
              </a:rPr>
              <a:t>to </a:t>
            </a:r>
            <a:r>
              <a:rPr lang="en-US" sz="2000" b="1" i="1" dirty="0" smtClean="0">
                <a:latin typeface="+mj-lt"/>
                <a:cs typeface="Times New Roman" pitchFamily="18" charset="0"/>
              </a:rPr>
              <a:t>P</a:t>
            </a:r>
            <a:r>
              <a:rPr lang="en-US" sz="2000" b="1" i="1" baseline="-25000" dirty="0" smtClean="0">
                <a:latin typeface="+mj-lt"/>
                <a:cs typeface="Times New Roman" pitchFamily="18" charset="0"/>
              </a:rPr>
              <a:t>2</a:t>
            </a:r>
            <a:r>
              <a:rPr lang="en-US" sz="2000" dirty="0" smtClean="0">
                <a:latin typeface="+mj-lt"/>
                <a:cs typeface="Times New Roman" pitchFamily="18" charset="0"/>
              </a:rPr>
              <a:t>, output </a:t>
            </a:r>
            <a:r>
              <a:rPr lang="en-US" sz="2000" dirty="0">
                <a:latin typeface="+mj-lt"/>
                <a:cs typeface="Times New Roman" pitchFamily="18" charset="0"/>
              </a:rPr>
              <a:t>increases from </a:t>
            </a:r>
            <a:r>
              <a:rPr lang="en-US" sz="2000" b="1" i="1" dirty="0" smtClean="0">
                <a:latin typeface="+mj-lt"/>
                <a:cs typeface="Times New Roman" pitchFamily="18" charset="0"/>
              </a:rPr>
              <a:t>q</a:t>
            </a:r>
            <a:r>
              <a:rPr lang="en-US" sz="2000" b="1" i="1" baseline="-25000" dirty="0" smtClean="0">
                <a:latin typeface="+mj-lt"/>
                <a:cs typeface="Times New Roman" pitchFamily="18" charset="0"/>
              </a:rPr>
              <a:t>1</a:t>
            </a:r>
            <a:r>
              <a:rPr lang="en-US" sz="2000" dirty="0" smtClean="0">
                <a:latin typeface="+mj-lt"/>
                <a:cs typeface="Times New Roman" pitchFamily="18" charset="0"/>
              </a:rPr>
              <a:t> </a:t>
            </a:r>
            <a:r>
              <a:rPr lang="en-US" sz="2000" dirty="0">
                <a:latin typeface="+mj-lt"/>
                <a:cs typeface="Times New Roman" pitchFamily="18" charset="0"/>
              </a:rPr>
              <a:t>to </a:t>
            </a:r>
            <a:r>
              <a:rPr lang="en-US" sz="2000" b="1" i="1" dirty="0" smtClean="0">
                <a:latin typeface="+mj-lt"/>
                <a:cs typeface="Times New Roman" pitchFamily="18" charset="0"/>
              </a:rPr>
              <a:t>q</a:t>
            </a:r>
            <a:r>
              <a:rPr lang="en-US" sz="2000" b="1" i="1" baseline="-25000" dirty="0" smtClean="0">
                <a:latin typeface="+mj-lt"/>
                <a:cs typeface="Times New Roman" pitchFamily="18" charset="0"/>
              </a:rPr>
              <a:t>2</a:t>
            </a:r>
            <a:r>
              <a:rPr lang="en-US" sz="2000" dirty="0" smtClean="0">
                <a:latin typeface="+mj-lt"/>
                <a:cs typeface="Times New Roman" pitchFamily="18" charset="0"/>
              </a:rPr>
              <a:t>. What </a:t>
            </a:r>
            <a:r>
              <a:rPr lang="en-US" sz="2000" dirty="0">
                <a:latin typeface="+mj-lt"/>
                <a:cs typeface="Times New Roman" pitchFamily="18" charset="0"/>
              </a:rPr>
              <a:t>effect does this have on </a:t>
            </a:r>
            <a:r>
              <a:rPr lang="en-US" sz="2000" b="1" i="1" dirty="0">
                <a:latin typeface="+mj-lt"/>
                <a:cs typeface="Times New Roman" pitchFamily="18" charset="0"/>
              </a:rPr>
              <a:t>TR</a:t>
            </a:r>
            <a:r>
              <a:rPr lang="en-US" sz="2000" dirty="0">
                <a:latin typeface="+mj-lt"/>
                <a:cs typeface="Times New Roman" pitchFamily="18" charset="0"/>
              </a:rPr>
              <a:t>? </a:t>
            </a:r>
          </a:p>
          <a:p>
            <a:pPr marL="115888" indent="-115888">
              <a:lnSpc>
                <a:spcPct val="90000"/>
              </a:lnSpc>
              <a:spcBef>
                <a:spcPts val="900"/>
              </a:spcBef>
              <a:buFontTx/>
              <a:buChar char="•"/>
            </a:pPr>
            <a:r>
              <a:rPr lang="en-US" sz="2000" dirty="0" smtClean="0">
                <a:latin typeface="+mj-lt"/>
                <a:cs typeface="Times New Roman" pitchFamily="18" charset="0"/>
              </a:rPr>
              <a:t>First</a:t>
            </a:r>
            <a:r>
              <a:rPr lang="en-US" sz="2000" dirty="0">
                <a:latin typeface="+mj-lt"/>
                <a:cs typeface="Times New Roman" pitchFamily="18" charset="0"/>
              </a:rPr>
              <a:t>, </a:t>
            </a:r>
            <a:r>
              <a:rPr lang="en-US" sz="2000" b="1" i="1" dirty="0">
                <a:latin typeface="+mj-lt"/>
                <a:cs typeface="Times New Roman" pitchFamily="18" charset="0"/>
              </a:rPr>
              <a:t>TR</a:t>
            </a:r>
            <a:r>
              <a:rPr lang="en-US" sz="2000" dirty="0">
                <a:latin typeface="+mj-lt"/>
                <a:cs typeface="Times New Roman" pitchFamily="18" charset="0"/>
              </a:rPr>
              <a:t> will rise because of </a:t>
            </a:r>
            <a:r>
              <a:rPr lang="en-US" sz="2000" dirty="0" smtClean="0">
                <a:latin typeface="+mj-lt"/>
                <a:cs typeface="Times New Roman" pitchFamily="18" charset="0"/>
              </a:rPr>
              <a:t>an </a:t>
            </a:r>
            <a:r>
              <a:rPr lang="en-US" sz="2000" u="sng" dirty="0" smtClean="0">
                <a:latin typeface="+mj-lt"/>
                <a:cs typeface="Times New Roman" pitchFamily="18" charset="0"/>
              </a:rPr>
              <a:t>increase</a:t>
            </a:r>
            <a:r>
              <a:rPr lang="en-US" sz="2000" dirty="0" smtClean="0">
                <a:latin typeface="+mj-lt"/>
                <a:cs typeface="Times New Roman" pitchFamily="18" charset="0"/>
              </a:rPr>
              <a:t> </a:t>
            </a:r>
            <a:r>
              <a:rPr lang="en-US" sz="2000" dirty="0">
                <a:latin typeface="+mj-lt"/>
                <a:cs typeface="Times New Roman" pitchFamily="18" charset="0"/>
              </a:rPr>
              <a:t>in the number of </a:t>
            </a:r>
            <a:r>
              <a:rPr lang="en-US" sz="2000" dirty="0" smtClean="0">
                <a:latin typeface="+mj-lt"/>
                <a:cs typeface="Times New Roman" pitchFamily="18" charset="0"/>
              </a:rPr>
              <a:t>units sold (</a:t>
            </a:r>
            <a:r>
              <a:rPr lang="en-US" sz="2000" b="1" i="1" dirty="0" smtClean="0">
                <a:latin typeface="+mj-lt"/>
                <a:cs typeface="Times New Roman" pitchFamily="18" charset="0"/>
              </a:rPr>
              <a:t>q</a:t>
            </a:r>
            <a:r>
              <a:rPr lang="en-US" sz="2000" b="1" i="1" baseline="-25000" dirty="0" smtClean="0">
                <a:latin typeface="+mj-lt"/>
                <a:cs typeface="Times New Roman" pitchFamily="18" charset="0"/>
              </a:rPr>
              <a:t>2</a:t>
            </a:r>
            <a:r>
              <a:rPr lang="en-US" sz="2000" dirty="0" smtClean="0">
                <a:latin typeface="+mj-lt"/>
                <a:cs typeface="Times New Roman" pitchFamily="18" charset="0"/>
              </a:rPr>
              <a:t> – </a:t>
            </a:r>
            <a:r>
              <a:rPr lang="en-US" sz="2000" b="1" i="1" dirty="0" smtClean="0">
                <a:latin typeface="+mj-lt"/>
                <a:cs typeface="Times New Roman" pitchFamily="18" charset="0"/>
              </a:rPr>
              <a:t>q</a:t>
            </a:r>
            <a:r>
              <a:rPr lang="en-US" sz="2000" b="1" i="1" baseline="-25000" dirty="0" smtClean="0">
                <a:latin typeface="+mj-lt"/>
                <a:cs typeface="Times New Roman" pitchFamily="18" charset="0"/>
              </a:rPr>
              <a:t>1</a:t>
            </a:r>
            <a:r>
              <a:rPr lang="en-US" sz="2000" dirty="0" smtClean="0">
                <a:latin typeface="+mj-lt"/>
                <a:cs typeface="Times New Roman" pitchFamily="18" charset="0"/>
              </a:rPr>
              <a:t>) </a:t>
            </a:r>
            <a:r>
              <a:rPr lang="en-US" sz="2000" dirty="0">
                <a:latin typeface="+mj-lt"/>
                <a:cs typeface="Times New Roman" pitchFamily="18" charset="0"/>
              </a:rPr>
              <a:t>x </a:t>
            </a:r>
            <a:r>
              <a:rPr lang="en-US" sz="2000" b="1" i="1" dirty="0" smtClean="0">
                <a:latin typeface="+mj-lt"/>
                <a:cs typeface="Times New Roman" pitchFamily="18" charset="0"/>
              </a:rPr>
              <a:t>p</a:t>
            </a:r>
            <a:r>
              <a:rPr lang="en-US" sz="2000" b="1" i="1" baseline="-25000" dirty="0" smtClean="0">
                <a:latin typeface="+mj-lt"/>
                <a:cs typeface="Times New Roman" pitchFamily="18" charset="0"/>
              </a:rPr>
              <a:t>2</a:t>
            </a:r>
            <a:r>
              <a:rPr lang="en-US" sz="2000" dirty="0" smtClean="0">
                <a:latin typeface="+mj-lt"/>
                <a:cs typeface="Times New Roman" pitchFamily="18" charset="0"/>
              </a:rPr>
              <a:t>.</a:t>
            </a:r>
            <a:endParaRPr lang="en-US" sz="2000" dirty="0">
              <a:latin typeface="+mj-lt"/>
              <a:cs typeface="Times New Roman" pitchFamily="18" charset="0"/>
            </a:endParaRPr>
          </a:p>
          <a:p>
            <a:pPr marL="115888" indent="-115888">
              <a:lnSpc>
                <a:spcPct val="90000"/>
              </a:lnSpc>
              <a:spcBef>
                <a:spcPts val="900"/>
              </a:spcBef>
              <a:buFontTx/>
              <a:buChar char="•"/>
            </a:pPr>
            <a:r>
              <a:rPr lang="en-US" sz="2000" dirty="0" smtClean="0">
                <a:latin typeface="+mj-lt"/>
                <a:cs typeface="Times New Roman" pitchFamily="18" charset="0"/>
              </a:rPr>
              <a:t>But, </a:t>
            </a:r>
            <a:r>
              <a:rPr lang="en-US" sz="2000" b="1" i="1" dirty="0">
                <a:latin typeface="+mj-lt"/>
                <a:cs typeface="Times New Roman" pitchFamily="18" charset="0"/>
              </a:rPr>
              <a:t>TR</a:t>
            </a:r>
            <a:r>
              <a:rPr lang="en-US" sz="2000" dirty="0">
                <a:latin typeface="+mj-lt"/>
                <a:cs typeface="Times New Roman" pitchFamily="18" charset="0"/>
              </a:rPr>
              <a:t> will decline </a:t>
            </a:r>
            <a:r>
              <a:rPr lang="en-US" sz="2000" dirty="0" smtClean="0">
                <a:latin typeface="+mj-lt"/>
                <a:cs typeface="Times New Roman" pitchFamily="18" charset="0"/>
              </a:rPr>
              <a:t>by [(</a:t>
            </a:r>
            <a:r>
              <a:rPr lang="en-US" sz="2000" b="1" i="1" dirty="0" smtClean="0">
                <a:latin typeface="+mj-lt"/>
                <a:cs typeface="Times New Roman" pitchFamily="18" charset="0"/>
              </a:rPr>
              <a:t>P</a:t>
            </a:r>
            <a:r>
              <a:rPr lang="en-US" sz="2000" b="1" i="1" baseline="-25000" dirty="0" smtClean="0">
                <a:latin typeface="+mj-lt"/>
                <a:cs typeface="Times New Roman" pitchFamily="18" charset="0"/>
              </a:rPr>
              <a:t>1</a:t>
            </a:r>
            <a:r>
              <a:rPr lang="en-US" sz="2000" dirty="0" smtClean="0">
                <a:latin typeface="+mj-lt"/>
                <a:cs typeface="Times New Roman" pitchFamily="18" charset="0"/>
              </a:rPr>
              <a:t> – </a:t>
            </a:r>
            <a:r>
              <a:rPr lang="en-US" sz="2000" b="1" i="1" dirty="0" smtClean="0">
                <a:latin typeface="+mj-lt"/>
                <a:cs typeface="Times New Roman" pitchFamily="18" charset="0"/>
              </a:rPr>
              <a:t>P</a:t>
            </a:r>
            <a:r>
              <a:rPr lang="en-US" sz="2000" b="1" i="1" baseline="-25000" dirty="0" smtClean="0">
                <a:latin typeface="+mj-lt"/>
                <a:cs typeface="Times New Roman" pitchFamily="18" charset="0"/>
              </a:rPr>
              <a:t>2</a:t>
            </a:r>
            <a:r>
              <a:rPr lang="en-US" sz="2000" dirty="0" smtClean="0">
                <a:latin typeface="+mj-lt"/>
                <a:cs typeface="Times New Roman" pitchFamily="18" charset="0"/>
              </a:rPr>
              <a:t>) </a:t>
            </a:r>
            <a:r>
              <a:rPr lang="en-US" sz="2000" b="1" dirty="0">
                <a:latin typeface="+mj-lt"/>
                <a:cs typeface="Times New Roman" pitchFamily="18" charset="0"/>
              </a:rPr>
              <a:t>x</a:t>
            </a:r>
            <a:r>
              <a:rPr lang="en-US" sz="2000" dirty="0">
                <a:latin typeface="+mj-lt"/>
                <a:cs typeface="Times New Roman" pitchFamily="18" charset="0"/>
              </a:rPr>
              <a:t> </a:t>
            </a:r>
            <a:r>
              <a:rPr lang="en-US" sz="2000" b="1" i="1" dirty="0" smtClean="0">
                <a:latin typeface="+mj-lt"/>
                <a:cs typeface="Times New Roman" pitchFamily="18" charset="0"/>
              </a:rPr>
              <a:t>q</a:t>
            </a:r>
            <a:r>
              <a:rPr lang="en-US" sz="2000" b="1" i="1" baseline="-25000" dirty="0" smtClean="0">
                <a:latin typeface="+mj-lt"/>
                <a:cs typeface="Times New Roman" pitchFamily="18" charset="0"/>
              </a:rPr>
              <a:t>1</a:t>
            </a:r>
            <a:r>
              <a:rPr lang="en-US" sz="2000" dirty="0" smtClean="0">
                <a:latin typeface="+mj-lt"/>
                <a:cs typeface="Times New Roman" pitchFamily="18" charset="0"/>
              </a:rPr>
              <a:t>] </a:t>
            </a:r>
            <a:r>
              <a:rPr lang="en-US" sz="2000" dirty="0">
                <a:latin typeface="+mj-lt"/>
                <a:cs typeface="Times New Roman" pitchFamily="18" charset="0"/>
              </a:rPr>
              <a:t>as </a:t>
            </a:r>
            <a:r>
              <a:rPr lang="en-US" sz="2000" dirty="0" smtClean="0">
                <a:latin typeface="+mj-lt"/>
                <a:cs typeface="Times New Roman" pitchFamily="18" charset="0"/>
              </a:rPr>
              <a:t/>
            </a:r>
            <a:br>
              <a:rPr lang="en-US" sz="2000" dirty="0" smtClean="0">
                <a:latin typeface="+mj-lt"/>
                <a:cs typeface="Times New Roman" pitchFamily="18" charset="0"/>
              </a:rPr>
            </a:br>
            <a:r>
              <a:rPr lang="en-US" sz="2000" b="1" i="1" dirty="0" smtClean="0">
                <a:latin typeface="+mj-lt"/>
                <a:cs typeface="Times New Roman" pitchFamily="18" charset="0"/>
              </a:rPr>
              <a:t>q</a:t>
            </a:r>
            <a:r>
              <a:rPr lang="en-US" sz="2000" b="1" i="1" baseline="-25000" dirty="0" smtClean="0">
                <a:latin typeface="+mj-lt"/>
                <a:cs typeface="Times New Roman" pitchFamily="18" charset="0"/>
              </a:rPr>
              <a:t>1</a:t>
            </a:r>
            <a:r>
              <a:rPr lang="en-US" sz="2000" dirty="0" smtClean="0">
                <a:latin typeface="+mj-lt"/>
                <a:cs typeface="Times New Roman" pitchFamily="18" charset="0"/>
              </a:rPr>
              <a:t> </a:t>
            </a:r>
            <a:r>
              <a:rPr lang="en-US" sz="2000" dirty="0">
                <a:latin typeface="+mj-lt"/>
                <a:cs typeface="Times New Roman" pitchFamily="18" charset="0"/>
              </a:rPr>
              <a:t>units </a:t>
            </a:r>
            <a:r>
              <a:rPr lang="en-US" sz="2000" dirty="0" smtClean="0">
                <a:latin typeface="+mj-lt"/>
                <a:cs typeface="Times New Roman" pitchFamily="18" charset="0"/>
              </a:rPr>
              <a:t>once sold </a:t>
            </a:r>
            <a:r>
              <a:rPr lang="en-US" sz="2000" dirty="0">
                <a:latin typeface="+mj-lt"/>
                <a:cs typeface="Times New Roman" pitchFamily="18" charset="0"/>
              </a:rPr>
              <a:t>at the higher price </a:t>
            </a:r>
            <a:r>
              <a:rPr lang="en-US" sz="2000" dirty="0" smtClean="0">
                <a:latin typeface="+mj-lt"/>
                <a:cs typeface="Times New Roman" pitchFamily="18" charset="0"/>
              </a:rPr>
              <a:t>(</a:t>
            </a:r>
            <a:r>
              <a:rPr lang="en-US" sz="2000" b="1" i="1" dirty="0">
                <a:latin typeface="+mj-lt"/>
                <a:cs typeface="Times New Roman" pitchFamily="18" charset="0"/>
              </a:rPr>
              <a:t>P</a:t>
            </a:r>
            <a:r>
              <a:rPr lang="en-US" sz="2000" b="1" i="1" baseline="-25000" dirty="0">
                <a:latin typeface="+mj-lt"/>
                <a:cs typeface="Times New Roman" pitchFamily="18" charset="0"/>
              </a:rPr>
              <a:t>1</a:t>
            </a:r>
            <a:r>
              <a:rPr lang="en-US" sz="2000" dirty="0" smtClean="0">
                <a:latin typeface="+mj-lt"/>
                <a:cs typeface="Times New Roman" pitchFamily="18" charset="0"/>
              </a:rPr>
              <a:t>) are now </a:t>
            </a:r>
            <a:r>
              <a:rPr lang="en-US" sz="2000" dirty="0">
                <a:latin typeface="+mj-lt"/>
                <a:cs typeface="Times New Roman" pitchFamily="18" charset="0"/>
              </a:rPr>
              <a:t>sold at the lower price </a:t>
            </a:r>
            <a:r>
              <a:rPr lang="en-US" sz="2000" dirty="0" smtClean="0">
                <a:latin typeface="+mj-lt"/>
                <a:cs typeface="Times New Roman" pitchFamily="18" charset="0"/>
              </a:rPr>
              <a:t>(</a:t>
            </a:r>
            <a:r>
              <a:rPr lang="en-US" sz="2000" b="1" i="1" dirty="0" smtClean="0">
                <a:latin typeface="+mj-lt"/>
                <a:cs typeface="Times New Roman" pitchFamily="18" charset="0"/>
              </a:rPr>
              <a:t>P</a:t>
            </a:r>
            <a:r>
              <a:rPr lang="en-US" sz="2000" b="1" i="1" baseline="-25000" dirty="0" smtClean="0">
                <a:latin typeface="+mj-lt"/>
                <a:cs typeface="Times New Roman" pitchFamily="18" charset="0"/>
              </a:rPr>
              <a:t>2</a:t>
            </a:r>
            <a:r>
              <a:rPr lang="en-US" sz="2000" dirty="0" smtClean="0">
                <a:latin typeface="+mj-lt"/>
                <a:cs typeface="Times New Roman" pitchFamily="18" charset="0"/>
              </a:rPr>
              <a:t>). </a:t>
            </a:r>
            <a:endParaRPr lang="en-US" sz="2000" dirty="0">
              <a:latin typeface="+mj-lt"/>
              <a:cs typeface="Times New Roman" pitchFamily="18" charset="0"/>
            </a:endParaRPr>
          </a:p>
          <a:p>
            <a:pPr marL="115888" indent="-115888">
              <a:lnSpc>
                <a:spcPct val="90000"/>
              </a:lnSpc>
              <a:spcBef>
                <a:spcPts val="900"/>
              </a:spcBef>
              <a:buFontTx/>
              <a:buChar char="•"/>
            </a:pPr>
            <a:r>
              <a:rPr lang="en-US" sz="2000" dirty="0" smtClean="0">
                <a:latin typeface="+mj-lt"/>
                <a:cs typeface="Times New Roman" pitchFamily="18" charset="0"/>
              </a:rPr>
              <a:t>Because </a:t>
            </a:r>
            <a:r>
              <a:rPr lang="en-US" sz="2000" dirty="0">
                <a:latin typeface="+mj-lt"/>
                <a:cs typeface="Times New Roman" pitchFamily="18" charset="0"/>
              </a:rPr>
              <a:t>of these two </a:t>
            </a:r>
            <a:r>
              <a:rPr lang="en-US" sz="2000" dirty="0" smtClean="0">
                <a:latin typeface="+mj-lt"/>
                <a:cs typeface="Times New Roman" pitchFamily="18" charset="0"/>
              </a:rPr>
              <a:t>conflicting effects</a:t>
            </a:r>
            <a:r>
              <a:rPr lang="en-US" sz="2000" dirty="0">
                <a:latin typeface="+mj-lt"/>
                <a:cs typeface="Times New Roman" pitchFamily="18" charset="0"/>
              </a:rPr>
              <a:t>, marginal revenue (</a:t>
            </a:r>
            <a:r>
              <a:rPr lang="en-US" sz="2000" b="1" i="1" dirty="0">
                <a:latin typeface="+mj-lt"/>
                <a:cs typeface="Times New Roman" pitchFamily="18" charset="0"/>
              </a:rPr>
              <a:t>MR</a:t>
            </a:r>
            <a:r>
              <a:rPr lang="en-US" sz="2000" dirty="0" smtClean="0">
                <a:latin typeface="+mj-lt"/>
                <a:cs typeface="Times New Roman" pitchFamily="18" charset="0"/>
              </a:rPr>
              <a:t>) will </a:t>
            </a:r>
            <a:r>
              <a:rPr lang="en-US" sz="2000" dirty="0">
                <a:latin typeface="+mj-lt"/>
                <a:cs typeface="Times New Roman" pitchFamily="18" charset="0"/>
              </a:rPr>
              <a:t>be less than </a:t>
            </a:r>
            <a:r>
              <a:rPr lang="en-US" sz="2000" b="1" i="1" dirty="0" smtClean="0">
                <a:latin typeface="+mj-lt"/>
                <a:cs typeface="Times New Roman" pitchFamily="18" charset="0"/>
              </a:rPr>
              <a:t>P</a:t>
            </a:r>
            <a:r>
              <a:rPr lang="en-US" sz="2000" dirty="0">
                <a:latin typeface="+mj-lt"/>
                <a:cs typeface="Times New Roman" pitchFamily="18" charset="0"/>
              </a:rPr>
              <a:t>.</a:t>
            </a:r>
          </a:p>
        </p:txBody>
      </p:sp>
      <p:sp>
        <p:nvSpPr>
          <p:cNvPr id="267" name="Title 1"/>
          <p:cNvSpPr>
            <a:spLocks noGrp="1"/>
          </p:cNvSpPr>
          <p:nvPr>
            <p:ph type="title"/>
          </p:nvPr>
        </p:nvSpPr>
        <p:spPr>
          <a:xfrm>
            <a:off x="119569" y="432928"/>
            <a:ext cx="8904855" cy="596684"/>
          </a:xfrm>
        </p:spPr>
        <p:txBody>
          <a:bodyPr/>
          <a:lstStyle/>
          <a:p>
            <a:r>
              <a:rPr lang="en-US" dirty="0"/>
              <a:t>Marginal Revenue of a Price Searcher</a:t>
            </a:r>
          </a:p>
        </p:txBody>
      </p:sp>
      <p:sp>
        <p:nvSpPr>
          <p:cNvPr id="49" name="Rectangle 3"/>
          <p:cNvSpPr>
            <a:spLocks noChangeArrowheads="1"/>
          </p:cNvSpPr>
          <p:nvPr/>
        </p:nvSpPr>
        <p:spPr bwMode="auto">
          <a:xfrm>
            <a:off x="5222871" y="3496063"/>
            <a:ext cx="2286000" cy="2492375"/>
          </a:xfrm>
          <a:prstGeom prst="rect">
            <a:avLst/>
          </a:prstGeom>
          <a:solidFill>
            <a:srgbClr val="9DCBA4">
              <a:alpha val="50000"/>
            </a:srgbClr>
          </a:solidFill>
          <a:ln w="19050" cap="rnd">
            <a:noFill/>
            <a:prstDash val="sysDot"/>
            <a:miter lim="800000"/>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0" name="Rectangle 2"/>
          <p:cNvSpPr>
            <a:spLocks noChangeArrowheads="1"/>
          </p:cNvSpPr>
          <p:nvPr/>
        </p:nvSpPr>
        <p:spPr bwMode="auto">
          <a:xfrm>
            <a:off x="5222871" y="2940438"/>
            <a:ext cx="1676400" cy="3047999"/>
          </a:xfrm>
          <a:prstGeom prst="rect">
            <a:avLst/>
          </a:prstGeom>
          <a:solidFill>
            <a:srgbClr val="FFFF67">
              <a:alpha val="50000"/>
            </a:srgbClr>
          </a:solidFill>
          <a:ln w="31750" cap="rnd">
            <a:noFill/>
            <a:prstDash val="sysDot"/>
            <a:miter lim="800000"/>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1" name="Text Box 5"/>
          <p:cNvSpPr txBox="1">
            <a:spLocks noChangeArrowheads="1"/>
          </p:cNvSpPr>
          <p:nvPr/>
        </p:nvSpPr>
        <p:spPr bwMode="auto">
          <a:xfrm>
            <a:off x="8442321" y="4305688"/>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dirty="0">
                <a:solidFill>
                  <a:srgbClr val="C80000"/>
                </a:solidFill>
                <a:latin typeface="+mj-lt"/>
                <a:cs typeface="Times New Roman" pitchFamily="18" charset="0"/>
              </a:rPr>
              <a:t>d</a:t>
            </a:r>
          </a:p>
        </p:txBody>
      </p:sp>
      <p:sp>
        <p:nvSpPr>
          <p:cNvPr id="52" name="Text Box 8"/>
          <p:cNvSpPr txBox="1">
            <a:spLocks noChangeArrowheads="1"/>
          </p:cNvSpPr>
          <p:nvPr/>
        </p:nvSpPr>
        <p:spPr bwMode="auto">
          <a:xfrm>
            <a:off x="4912864" y="1317378"/>
            <a:ext cx="675767" cy="264688"/>
          </a:xfrm>
          <a:prstGeom prst="rect">
            <a:avLst/>
          </a:prstGeom>
          <a:noFill/>
          <a:ln w="9525">
            <a:noFill/>
            <a:miter lim="800000"/>
            <a:headEnd/>
            <a:tailEnd/>
          </a:ln>
        </p:spPr>
        <p:txBody>
          <a:bodyPr wrap="square">
            <a:prstTxWarp prst="textNoShape">
              <a:avLst/>
            </a:prstTxWarp>
            <a:spAutoFit/>
          </a:bodyPr>
          <a:lstStyle/>
          <a:p>
            <a:pPr>
              <a:lnSpc>
                <a:spcPct val="70000"/>
              </a:lnSpc>
              <a:spcBef>
                <a:spcPct val="50000"/>
              </a:spcBef>
            </a:pPr>
            <a:r>
              <a:rPr kumimoji="0" lang="en-US" sz="1600" b="0" dirty="0">
                <a:latin typeface="+mj-lt"/>
                <a:cs typeface="Times New Roman" pitchFamily="18" charset="0"/>
              </a:rPr>
              <a:t>Price</a:t>
            </a:r>
          </a:p>
        </p:txBody>
      </p:sp>
      <p:sp>
        <p:nvSpPr>
          <p:cNvPr id="53" name="Text Box 9"/>
          <p:cNvSpPr txBox="1">
            <a:spLocks noChangeArrowheads="1"/>
          </p:cNvSpPr>
          <p:nvPr/>
        </p:nvSpPr>
        <p:spPr bwMode="auto">
          <a:xfrm>
            <a:off x="7963023" y="5689353"/>
            <a:ext cx="962025" cy="486287"/>
          </a:xfrm>
          <a:prstGeom prst="rect">
            <a:avLst/>
          </a:prstGeom>
          <a:noFill/>
          <a:ln w="9525">
            <a:noFill/>
            <a:miter lim="800000"/>
            <a:headEnd/>
            <a:tailEnd/>
          </a:ln>
        </p:spPr>
        <p:txBody>
          <a:bodyPr wrap="square">
            <a:prstTxWarp prst="textNoShape">
              <a:avLst/>
            </a:prstTxWarp>
            <a:spAutoFit/>
          </a:bodyPr>
          <a:lstStyle/>
          <a:p>
            <a:pPr algn="ctr">
              <a:lnSpc>
                <a:spcPct val="80000"/>
              </a:lnSpc>
              <a:spcBef>
                <a:spcPct val="50000"/>
              </a:spcBef>
            </a:pPr>
            <a:r>
              <a:rPr kumimoji="0" lang="en-US" sz="1600" b="0" dirty="0" smtClean="0">
                <a:latin typeface="+mj-lt"/>
                <a:cs typeface="Times New Roman" pitchFamily="18" charset="0"/>
              </a:rPr>
              <a:t>Quantity</a:t>
            </a:r>
            <a:br>
              <a:rPr kumimoji="0" lang="en-US" sz="1600" b="0" dirty="0" smtClean="0">
                <a:latin typeface="+mj-lt"/>
                <a:cs typeface="Times New Roman" pitchFamily="18" charset="0"/>
              </a:rPr>
            </a:br>
            <a:r>
              <a:rPr kumimoji="0" lang="en-US" sz="1600" b="0" dirty="0" smtClean="0">
                <a:latin typeface="+mj-lt"/>
                <a:cs typeface="Times New Roman" pitchFamily="18" charset="0"/>
              </a:rPr>
              <a:t>/</a:t>
            </a:r>
            <a:r>
              <a:rPr kumimoji="0" lang="en-US" sz="1600" b="0" dirty="0">
                <a:latin typeface="+mj-lt"/>
                <a:cs typeface="Times New Roman" pitchFamily="18" charset="0"/>
              </a:rPr>
              <a:t>time</a:t>
            </a:r>
          </a:p>
        </p:txBody>
      </p:sp>
      <p:sp>
        <p:nvSpPr>
          <p:cNvPr id="54" name="Text Box 20"/>
          <p:cNvSpPr txBox="1">
            <a:spLocks noChangeArrowheads="1"/>
          </p:cNvSpPr>
          <p:nvPr/>
        </p:nvSpPr>
        <p:spPr bwMode="auto">
          <a:xfrm>
            <a:off x="7466199" y="5564131"/>
            <a:ext cx="762000" cy="258532"/>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b="1" i="1">
                <a:solidFill>
                  <a:srgbClr val="D107AB"/>
                </a:solidFill>
                <a:latin typeface="+mj-lt"/>
                <a:cs typeface="Times New Roman" pitchFamily="18" charset="0"/>
              </a:rPr>
              <a:t>MR</a:t>
            </a:r>
          </a:p>
        </p:txBody>
      </p:sp>
      <p:sp>
        <p:nvSpPr>
          <p:cNvPr id="55" name="Text Box 21"/>
          <p:cNvSpPr txBox="1">
            <a:spLocks noChangeArrowheads="1"/>
          </p:cNvSpPr>
          <p:nvPr/>
        </p:nvSpPr>
        <p:spPr bwMode="auto">
          <a:xfrm>
            <a:off x="6550021" y="5924938"/>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dirty="0">
                <a:latin typeface="+mj-lt"/>
                <a:cs typeface="Times New Roman" pitchFamily="18" charset="0"/>
              </a:rPr>
              <a:t>q</a:t>
            </a:r>
            <a:r>
              <a:rPr kumimoji="0" lang="en-US" b="1" baseline="-25000" dirty="0">
                <a:latin typeface="+mj-lt"/>
                <a:cs typeface="Times New Roman" pitchFamily="18" charset="0"/>
              </a:rPr>
              <a:t>1</a:t>
            </a:r>
            <a:endParaRPr kumimoji="0" lang="en-US" b="1" dirty="0">
              <a:latin typeface="+mj-lt"/>
              <a:cs typeface="Times New Roman" pitchFamily="18" charset="0"/>
            </a:endParaRPr>
          </a:p>
        </p:txBody>
      </p:sp>
      <p:sp>
        <p:nvSpPr>
          <p:cNvPr id="56" name="Line 23"/>
          <p:cNvSpPr>
            <a:spLocks noChangeShapeType="1"/>
          </p:cNvSpPr>
          <p:nvPr/>
        </p:nvSpPr>
        <p:spPr bwMode="auto">
          <a:xfrm flipH="1" flipV="1">
            <a:off x="5222871" y="1660538"/>
            <a:ext cx="3352800" cy="2727700"/>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57" name="Text Box 27"/>
          <p:cNvSpPr txBox="1">
            <a:spLocks noChangeArrowheads="1"/>
          </p:cNvSpPr>
          <p:nvPr/>
        </p:nvSpPr>
        <p:spPr bwMode="auto">
          <a:xfrm>
            <a:off x="7181846" y="5923351"/>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a:latin typeface="+mj-lt"/>
                <a:cs typeface="Times New Roman" pitchFamily="18" charset="0"/>
              </a:rPr>
              <a:t>q</a:t>
            </a:r>
            <a:r>
              <a:rPr kumimoji="0" lang="en-US" b="1" baseline="-25000">
                <a:latin typeface="+mj-lt"/>
                <a:cs typeface="Times New Roman" pitchFamily="18" charset="0"/>
              </a:rPr>
              <a:t>2</a:t>
            </a:r>
            <a:endParaRPr kumimoji="0" lang="en-US" b="1">
              <a:latin typeface="+mj-lt"/>
              <a:cs typeface="Times New Roman" pitchFamily="18" charset="0"/>
            </a:endParaRPr>
          </a:p>
        </p:txBody>
      </p:sp>
      <p:sp>
        <p:nvSpPr>
          <p:cNvPr id="58" name="Line 34"/>
          <p:cNvSpPr>
            <a:spLocks noChangeShapeType="1"/>
          </p:cNvSpPr>
          <p:nvPr/>
        </p:nvSpPr>
        <p:spPr bwMode="auto">
          <a:xfrm>
            <a:off x="4844878" y="2962663"/>
            <a:ext cx="0" cy="53340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59" name="Line 35"/>
          <p:cNvSpPr>
            <a:spLocks noChangeShapeType="1"/>
          </p:cNvSpPr>
          <p:nvPr/>
        </p:nvSpPr>
        <p:spPr bwMode="auto">
          <a:xfrm>
            <a:off x="7029827" y="6267080"/>
            <a:ext cx="384556" cy="0"/>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grpSp>
        <p:nvGrpSpPr>
          <p:cNvPr id="60" name="Group 45"/>
          <p:cNvGrpSpPr>
            <a:grpSpLocks/>
          </p:cNvGrpSpPr>
          <p:nvPr/>
        </p:nvGrpSpPr>
        <p:grpSpPr bwMode="auto">
          <a:xfrm>
            <a:off x="7272338" y="2667960"/>
            <a:ext cx="1579563" cy="1384300"/>
            <a:chOff x="4320" y="1720"/>
            <a:chExt cx="995" cy="872"/>
          </a:xfrm>
        </p:grpSpPr>
        <p:sp>
          <p:nvSpPr>
            <p:cNvPr id="62" name="Line 33"/>
            <p:cNvSpPr>
              <a:spLocks noChangeShapeType="1"/>
            </p:cNvSpPr>
            <p:nvPr/>
          </p:nvSpPr>
          <p:spPr bwMode="auto">
            <a:xfrm flipH="1">
              <a:off x="4320" y="2020"/>
              <a:ext cx="556" cy="57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grpSp>
          <p:nvGrpSpPr>
            <p:cNvPr id="63" name="Group 44"/>
            <p:cNvGrpSpPr>
              <a:grpSpLocks/>
            </p:cNvGrpSpPr>
            <p:nvPr/>
          </p:nvGrpSpPr>
          <p:grpSpPr bwMode="auto">
            <a:xfrm>
              <a:off x="4430" y="1720"/>
              <a:ext cx="885" cy="336"/>
              <a:chOff x="4430" y="1696"/>
              <a:chExt cx="885" cy="336"/>
            </a:xfrm>
          </p:grpSpPr>
          <p:sp>
            <p:nvSpPr>
              <p:cNvPr id="64" name="Rectangle 43"/>
              <p:cNvSpPr>
                <a:spLocks noChangeArrowheads="1"/>
              </p:cNvSpPr>
              <p:nvPr/>
            </p:nvSpPr>
            <p:spPr bwMode="auto">
              <a:xfrm>
                <a:off x="4464" y="1707"/>
                <a:ext cx="815" cy="299"/>
              </a:xfrm>
              <a:prstGeom prst="rect">
                <a:avLst/>
              </a:prstGeom>
              <a:solidFill>
                <a:srgbClr val="FFFFCC"/>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65" name="Rectangle 32" descr="Parchment"/>
              <p:cNvSpPr>
                <a:spLocks noChangeArrowheads="1"/>
              </p:cNvSpPr>
              <p:nvPr/>
            </p:nvSpPr>
            <p:spPr bwMode="auto">
              <a:xfrm>
                <a:off x="4430" y="1696"/>
                <a:ext cx="885" cy="336"/>
              </a:xfrm>
              <a:prstGeom prst="rect">
                <a:avLst/>
              </a:prstGeom>
              <a:noFill/>
              <a:ln w="19050">
                <a:noFill/>
                <a:miter lim="800000"/>
                <a:headEnd/>
                <a:tailEnd type="none" w="lg" len="lg"/>
              </a:ln>
            </p:spPr>
            <p:txBody>
              <a:bodyPr wrap="none" anchor="ctr">
                <a:prstTxWarp prst="textNoShape">
                  <a:avLst/>
                </a:prstTxWarp>
              </a:bodyPr>
              <a:lstStyle/>
              <a:p>
                <a:pPr algn="ctr">
                  <a:lnSpc>
                    <a:spcPct val="80000"/>
                  </a:lnSpc>
                </a:pPr>
                <a:r>
                  <a:rPr kumimoji="0" lang="en-US" sz="1600" b="1" i="1" dirty="0">
                    <a:latin typeface="+mj-lt"/>
                    <a:cs typeface="Times New Roman" pitchFamily="18" charset="0"/>
                  </a:rPr>
                  <a:t>Increase in</a:t>
                </a:r>
                <a:br>
                  <a:rPr kumimoji="0" lang="en-US" sz="1600" b="1" i="1" dirty="0">
                    <a:latin typeface="+mj-lt"/>
                    <a:cs typeface="Times New Roman" pitchFamily="18" charset="0"/>
                  </a:rPr>
                </a:br>
                <a:r>
                  <a:rPr kumimoji="0" lang="en-US" sz="1600" b="1" i="1" dirty="0">
                    <a:latin typeface="+mj-lt"/>
                    <a:cs typeface="Times New Roman" pitchFamily="18" charset="0"/>
                  </a:rPr>
                  <a:t>Total Revenue</a:t>
                </a:r>
              </a:p>
            </p:txBody>
          </p:sp>
        </p:grpSp>
      </p:grpSp>
      <p:sp>
        <p:nvSpPr>
          <p:cNvPr id="66" name="Rectangle 4"/>
          <p:cNvSpPr>
            <a:spLocks noChangeArrowheads="1"/>
          </p:cNvSpPr>
          <p:nvPr/>
        </p:nvSpPr>
        <p:spPr bwMode="auto">
          <a:xfrm>
            <a:off x="5222871" y="3484451"/>
            <a:ext cx="1676400" cy="2503987"/>
          </a:xfrm>
          <a:prstGeom prst="rect">
            <a:avLst/>
          </a:prstGeom>
          <a:solidFill>
            <a:srgbClr val="779BE3">
              <a:alpha val="80000"/>
            </a:srgbClr>
          </a:solidFill>
          <a:ln w="19050" cap="rnd">
            <a:noFill/>
            <a:prstDash val="sysDot"/>
            <a:miter lim="800000"/>
            <a:headEnd/>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67" name="Line 12"/>
          <p:cNvSpPr>
            <a:spLocks noChangeShapeType="1"/>
          </p:cNvSpPr>
          <p:nvPr/>
        </p:nvSpPr>
        <p:spPr bwMode="auto">
          <a:xfrm flipH="1">
            <a:off x="5245095" y="3477013"/>
            <a:ext cx="2178432" cy="0"/>
          </a:xfrm>
          <a:prstGeom prst="line">
            <a:avLst/>
          </a:prstGeom>
          <a:noFill/>
          <a:ln w="31750" cap="rnd">
            <a:solidFill>
              <a:schemeClr val="tx1"/>
            </a:solidFill>
            <a:prstDash val="sysDot"/>
            <a:round/>
            <a:headEnd type="stealth"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68" name="Line 13"/>
          <p:cNvSpPr>
            <a:spLocks noChangeShapeType="1"/>
          </p:cNvSpPr>
          <p:nvPr/>
        </p:nvSpPr>
        <p:spPr bwMode="auto">
          <a:xfrm>
            <a:off x="7508871" y="3516701"/>
            <a:ext cx="0" cy="2444305"/>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69" name="Line 18"/>
          <p:cNvSpPr>
            <a:spLocks noChangeShapeType="1"/>
          </p:cNvSpPr>
          <p:nvPr/>
        </p:nvSpPr>
        <p:spPr bwMode="auto">
          <a:xfrm flipH="1">
            <a:off x="5245095" y="2940438"/>
            <a:ext cx="1536320" cy="0"/>
          </a:xfrm>
          <a:prstGeom prst="line">
            <a:avLst/>
          </a:prstGeom>
          <a:noFill/>
          <a:ln w="31750" cap="rnd">
            <a:solidFill>
              <a:schemeClr val="tx1"/>
            </a:solidFill>
            <a:prstDash val="sysDot"/>
            <a:round/>
            <a:headEnd type="stealth" w="lg" len="lg"/>
            <a:tailEnd type="none" w="lg" len="lg"/>
          </a:ln>
        </p:spPr>
        <p:txBody>
          <a:bodyPr wrap="none" anchor="ctr">
            <a:prstTxWarp prst="textNoShape">
              <a:avLst/>
            </a:prstTxWarp>
          </a:bodyPr>
          <a:lstStyle/>
          <a:p>
            <a:endParaRPr lang="en-US" sz="1600">
              <a:latin typeface="+mj-lt"/>
              <a:cs typeface="Times New Roman" pitchFamily="18" charset="0"/>
            </a:endParaRPr>
          </a:p>
        </p:txBody>
      </p:sp>
      <p:sp>
        <p:nvSpPr>
          <p:cNvPr id="70" name="Line 25"/>
          <p:cNvSpPr>
            <a:spLocks noChangeShapeType="1"/>
          </p:cNvSpPr>
          <p:nvPr/>
        </p:nvSpPr>
        <p:spPr bwMode="auto">
          <a:xfrm>
            <a:off x="6886571" y="2965014"/>
            <a:ext cx="0" cy="3005136"/>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a:latin typeface="+mj-lt"/>
              <a:cs typeface="Times New Roman" pitchFamily="18" charset="0"/>
            </a:endParaRPr>
          </a:p>
        </p:txBody>
      </p:sp>
      <p:sp>
        <p:nvSpPr>
          <p:cNvPr id="71" name="Oval 24"/>
          <p:cNvSpPr>
            <a:spLocks noChangeAspect="1" noChangeArrowheads="1"/>
          </p:cNvSpPr>
          <p:nvPr/>
        </p:nvSpPr>
        <p:spPr bwMode="auto">
          <a:xfrm>
            <a:off x="7453309" y="3404542"/>
            <a:ext cx="119062" cy="112159"/>
          </a:xfrm>
          <a:prstGeom prst="ellipse">
            <a:avLst/>
          </a:prstGeom>
          <a:solidFill>
            <a:srgbClr val="FFFF00"/>
          </a:solid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2" name="Oval 26"/>
          <p:cNvSpPr>
            <a:spLocks noChangeAspect="1" noChangeArrowheads="1"/>
          </p:cNvSpPr>
          <p:nvPr/>
        </p:nvSpPr>
        <p:spPr bwMode="auto">
          <a:xfrm>
            <a:off x="6813927" y="2916862"/>
            <a:ext cx="119063" cy="112159"/>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0">
              <a:solidFill>
                <a:schemeClr val="tx1"/>
              </a:solidFill>
              <a:latin typeface="+mj-lt"/>
              <a:cs typeface="Times New Roman" pitchFamily="18" charset="0"/>
            </a:endParaRPr>
          </a:p>
        </p:txBody>
      </p:sp>
      <p:grpSp>
        <p:nvGrpSpPr>
          <p:cNvPr id="73" name="Group 46"/>
          <p:cNvGrpSpPr>
            <a:grpSpLocks/>
          </p:cNvGrpSpPr>
          <p:nvPr/>
        </p:nvGrpSpPr>
        <p:grpSpPr bwMode="auto">
          <a:xfrm>
            <a:off x="5222871" y="1568838"/>
            <a:ext cx="2895600" cy="4413250"/>
            <a:chOff x="3024" y="822"/>
            <a:chExt cx="1824" cy="2966"/>
          </a:xfrm>
        </p:grpSpPr>
        <p:sp>
          <p:nvSpPr>
            <p:cNvPr id="74" name="Line 17"/>
            <p:cNvSpPr>
              <a:spLocks noChangeShapeType="1"/>
            </p:cNvSpPr>
            <p:nvPr/>
          </p:nvSpPr>
          <p:spPr bwMode="auto">
            <a:xfrm>
              <a:off x="3024" y="3788"/>
              <a:ext cx="1824" cy="0"/>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75" name="Line 38"/>
            <p:cNvSpPr>
              <a:spLocks noChangeShapeType="1"/>
            </p:cNvSpPr>
            <p:nvPr/>
          </p:nvSpPr>
          <p:spPr bwMode="auto">
            <a:xfrm>
              <a:off x="3031" y="822"/>
              <a:ext cx="0" cy="2963"/>
            </a:xfrm>
            <a:prstGeom prst="line">
              <a:avLst/>
            </a:prstGeom>
            <a:noFill/>
            <a:ln w="38100">
              <a:solidFill>
                <a:schemeClr val="tx1"/>
              </a:solidFill>
              <a:round/>
              <a:headEnd/>
              <a:tailEnd/>
            </a:ln>
          </p:spPr>
          <p:txBody>
            <a:bodyPr wrap="none" anchor="ctr">
              <a:prstTxWarp prst="textNoShape">
                <a:avLst/>
              </a:prstTxWarp>
            </a:bodyPr>
            <a:lstStyle/>
            <a:p>
              <a:endParaRPr lang="en-US" sz="1600">
                <a:latin typeface="+mj-lt"/>
                <a:cs typeface="Times New Roman" pitchFamily="18" charset="0"/>
              </a:endParaRPr>
            </a:p>
          </p:txBody>
        </p:sp>
      </p:grpSp>
      <p:sp>
        <p:nvSpPr>
          <p:cNvPr id="76" name="Line 19"/>
          <p:cNvSpPr>
            <a:spLocks noChangeShapeType="1"/>
          </p:cNvSpPr>
          <p:nvPr/>
        </p:nvSpPr>
        <p:spPr bwMode="auto">
          <a:xfrm flipH="1" flipV="1">
            <a:off x="5254239" y="1703048"/>
            <a:ext cx="2397498" cy="4183802"/>
          </a:xfrm>
          <a:prstGeom prst="line">
            <a:avLst/>
          </a:prstGeom>
          <a:noFill/>
          <a:ln w="57150">
            <a:solidFill>
              <a:srgbClr val="D107AB"/>
            </a:solidFill>
            <a:round/>
            <a:headEnd/>
            <a:tailEnd type="none" w="lg" len="lg"/>
          </a:ln>
        </p:spPr>
        <p:txBody>
          <a:bodyPr wrap="none" anchor="ctr">
            <a:prstTxWarp prst="textNoShape">
              <a:avLst/>
            </a:prstTxWarp>
          </a:bodyPr>
          <a:lstStyle/>
          <a:p>
            <a:endParaRPr lang="en-US" sz="1600">
              <a:latin typeface="+mj-lt"/>
              <a:cs typeface="Times New Roman" pitchFamily="18" charset="0"/>
            </a:endParaRPr>
          </a:p>
        </p:txBody>
      </p:sp>
      <p:grpSp>
        <p:nvGrpSpPr>
          <p:cNvPr id="77" name="Group 42"/>
          <p:cNvGrpSpPr>
            <a:grpSpLocks/>
          </p:cNvGrpSpPr>
          <p:nvPr/>
        </p:nvGrpSpPr>
        <p:grpSpPr bwMode="auto">
          <a:xfrm>
            <a:off x="5856283" y="1521213"/>
            <a:ext cx="1360488" cy="1647825"/>
            <a:chOff x="3423" y="978"/>
            <a:chExt cx="857" cy="1038"/>
          </a:xfrm>
        </p:grpSpPr>
        <p:sp>
          <p:nvSpPr>
            <p:cNvPr id="78" name="Line 30"/>
            <p:cNvSpPr>
              <a:spLocks noChangeShapeType="1"/>
            </p:cNvSpPr>
            <p:nvPr/>
          </p:nvSpPr>
          <p:spPr bwMode="auto">
            <a:xfrm flipH="1">
              <a:off x="3456" y="1273"/>
              <a:ext cx="343" cy="743"/>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grpSp>
          <p:nvGrpSpPr>
            <p:cNvPr id="79" name="Group 41"/>
            <p:cNvGrpSpPr>
              <a:grpSpLocks/>
            </p:cNvGrpSpPr>
            <p:nvPr/>
          </p:nvGrpSpPr>
          <p:grpSpPr bwMode="auto">
            <a:xfrm>
              <a:off x="3423" y="978"/>
              <a:ext cx="857" cy="336"/>
              <a:chOff x="3423" y="960"/>
              <a:chExt cx="857" cy="336"/>
            </a:xfrm>
          </p:grpSpPr>
          <p:sp>
            <p:nvSpPr>
              <p:cNvPr id="80" name="Rectangle 39"/>
              <p:cNvSpPr>
                <a:spLocks noChangeArrowheads="1"/>
              </p:cNvSpPr>
              <p:nvPr/>
            </p:nvSpPr>
            <p:spPr bwMode="auto">
              <a:xfrm>
                <a:off x="3431" y="976"/>
                <a:ext cx="839" cy="294"/>
              </a:xfrm>
              <a:prstGeom prst="rect">
                <a:avLst/>
              </a:prstGeom>
              <a:solidFill>
                <a:srgbClr val="FFFFCC"/>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81" name="Rectangle 29" descr="Parchment"/>
              <p:cNvSpPr>
                <a:spLocks noChangeArrowheads="1"/>
              </p:cNvSpPr>
              <p:nvPr/>
            </p:nvSpPr>
            <p:spPr bwMode="auto">
              <a:xfrm>
                <a:off x="3423" y="960"/>
                <a:ext cx="857" cy="336"/>
              </a:xfrm>
              <a:prstGeom prst="rect">
                <a:avLst/>
              </a:prstGeom>
              <a:noFill/>
              <a:ln w="19050">
                <a:noFill/>
                <a:miter lim="800000"/>
                <a:headEnd/>
                <a:tailEnd type="none" w="lg" len="lg"/>
              </a:ln>
            </p:spPr>
            <p:txBody>
              <a:bodyPr wrap="none" anchor="ctr">
                <a:prstTxWarp prst="textNoShape">
                  <a:avLst/>
                </a:prstTxWarp>
              </a:bodyPr>
              <a:lstStyle/>
              <a:p>
                <a:pPr algn="ctr">
                  <a:lnSpc>
                    <a:spcPct val="80000"/>
                  </a:lnSpc>
                </a:pPr>
                <a:r>
                  <a:rPr kumimoji="0" lang="en-US" sz="1600" b="1" i="1" dirty="0">
                    <a:latin typeface="+mj-lt"/>
                    <a:cs typeface="Times New Roman" pitchFamily="18" charset="0"/>
                  </a:rPr>
                  <a:t>Reduction in</a:t>
                </a:r>
                <a:r>
                  <a:rPr kumimoji="0" lang="en-US" sz="1600" b="1" dirty="0">
                    <a:latin typeface="+mj-lt"/>
                    <a:cs typeface="Times New Roman" pitchFamily="18" charset="0"/>
                  </a:rPr>
                  <a:t/>
                </a:r>
                <a:br>
                  <a:rPr kumimoji="0" lang="en-US" sz="1600" b="1" dirty="0">
                    <a:latin typeface="+mj-lt"/>
                    <a:cs typeface="Times New Roman" pitchFamily="18" charset="0"/>
                  </a:rPr>
                </a:br>
                <a:r>
                  <a:rPr kumimoji="0" lang="en-US" sz="1600" b="1" i="1" dirty="0">
                    <a:latin typeface="+mj-lt"/>
                    <a:cs typeface="Times New Roman" pitchFamily="18" charset="0"/>
                  </a:rPr>
                  <a:t>Total Revenue</a:t>
                </a:r>
              </a:p>
            </p:txBody>
          </p:sp>
        </p:grpSp>
      </p:grpSp>
      <p:sp>
        <p:nvSpPr>
          <p:cNvPr id="82" name="Text Box 14"/>
          <p:cNvSpPr txBox="1">
            <a:spLocks noChangeArrowheads="1"/>
          </p:cNvSpPr>
          <p:nvPr/>
        </p:nvSpPr>
        <p:spPr bwMode="auto">
          <a:xfrm>
            <a:off x="4793579" y="3299785"/>
            <a:ext cx="451644" cy="369332"/>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b="1" i="1" dirty="0">
                <a:latin typeface="+mj-lt"/>
                <a:cs typeface="Times New Roman" pitchFamily="18" charset="0"/>
              </a:rPr>
              <a:t>P</a:t>
            </a:r>
            <a:r>
              <a:rPr kumimoji="0" lang="en-US" b="1" baseline="-25000" dirty="0">
                <a:latin typeface="+mj-lt"/>
                <a:cs typeface="Times New Roman" pitchFamily="18" charset="0"/>
              </a:rPr>
              <a:t>2</a:t>
            </a:r>
          </a:p>
        </p:txBody>
      </p:sp>
      <p:sp>
        <p:nvSpPr>
          <p:cNvPr id="83" name="Text Box 15"/>
          <p:cNvSpPr txBox="1">
            <a:spLocks noChangeArrowheads="1"/>
          </p:cNvSpPr>
          <p:nvPr/>
        </p:nvSpPr>
        <p:spPr bwMode="auto">
          <a:xfrm>
            <a:off x="4778371" y="2774322"/>
            <a:ext cx="477965" cy="369332"/>
          </a:xfrm>
          <a:prstGeom prst="rect">
            <a:avLst/>
          </a:prstGeom>
          <a:noFill/>
          <a:ln w="9525">
            <a:noFill/>
            <a:miter lim="800000"/>
            <a:headEnd/>
            <a:tailEnd/>
          </a:ln>
        </p:spPr>
        <p:txBody>
          <a:bodyPr wrap="square">
            <a:prstTxWarp prst="textNoShape">
              <a:avLst/>
            </a:prstTxWarp>
            <a:spAutoFit/>
          </a:bodyPr>
          <a:lstStyle/>
          <a:p>
            <a:pPr algn="r">
              <a:spcBef>
                <a:spcPct val="50000"/>
              </a:spcBef>
            </a:pPr>
            <a:r>
              <a:rPr kumimoji="0" lang="en-US" b="1" i="1" dirty="0">
                <a:latin typeface="+mj-lt"/>
                <a:cs typeface="Times New Roman" pitchFamily="18" charset="0"/>
              </a:rPr>
              <a:t>P</a:t>
            </a:r>
            <a:r>
              <a:rPr kumimoji="0" lang="en-US" b="1" baseline="-25000" dirty="0">
                <a:latin typeface="+mj-lt"/>
                <a:cs typeface="Times New Roman" pitchFamily="18" charset="0"/>
              </a:rPr>
              <a:t>1</a:t>
            </a:r>
            <a:endParaRPr kumimoji="0" lang="en-US" b="1" dirty="0">
              <a:latin typeface="+mj-lt"/>
              <a:cs typeface="Times New Roman" pitchFamily="18" charset="0"/>
            </a:endParaRPr>
          </a:p>
        </p:txBody>
      </p:sp>
    </p:spTree>
    <p:extLst>
      <p:ext uri="{BB962C8B-B14F-4D97-AF65-F5344CB8AC3E}">
        <p14:creationId xmlns:p14="http://schemas.microsoft.com/office/powerpoint/2010/main" val="1039071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4256696" y="1246140"/>
            <a:ext cx="4700755" cy="514429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61" name="Text Box 10"/>
          <p:cNvSpPr txBox="1">
            <a:spLocks noChangeArrowheads="1"/>
          </p:cNvSpPr>
          <p:nvPr/>
        </p:nvSpPr>
        <p:spPr bwMode="auto">
          <a:xfrm>
            <a:off x="73113" y="2070811"/>
            <a:ext cx="4253918" cy="92333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000" dirty="0" smtClean="0">
                <a:latin typeface="+mj-lt"/>
                <a:cs typeface="Times New Roman" pitchFamily="18" charset="0"/>
              </a:rPr>
              <a:t>A </a:t>
            </a:r>
            <a:r>
              <a:rPr lang="en-US" sz="2000" b="1" i="1" dirty="0">
                <a:latin typeface="+mj-lt"/>
                <a:cs typeface="Times New Roman" pitchFamily="18" charset="0"/>
              </a:rPr>
              <a:t>price searcher </a:t>
            </a:r>
            <a:r>
              <a:rPr lang="en-US" sz="2000" dirty="0">
                <a:latin typeface="+mj-lt"/>
                <a:cs typeface="Times New Roman" pitchFamily="18" charset="0"/>
              </a:rPr>
              <a:t>maximizes </a:t>
            </a:r>
            <a:r>
              <a:rPr lang="en-US" sz="2000" dirty="0" smtClean="0">
                <a:latin typeface="+mj-lt"/>
                <a:cs typeface="Times New Roman" pitchFamily="18" charset="0"/>
              </a:rPr>
              <a:t>profits by </a:t>
            </a:r>
            <a:r>
              <a:rPr lang="en-US" sz="2000" dirty="0">
                <a:latin typeface="+mj-lt"/>
                <a:cs typeface="Times New Roman" pitchFamily="18" charset="0"/>
              </a:rPr>
              <a:t>producing where </a:t>
            </a:r>
            <a:r>
              <a:rPr lang="en-US" sz="2000" b="1" i="1" dirty="0">
                <a:latin typeface="+mj-lt"/>
                <a:cs typeface="Times New Roman" pitchFamily="18" charset="0"/>
              </a:rPr>
              <a:t>MR </a:t>
            </a:r>
            <a:r>
              <a:rPr lang="en-US" sz="2000" b="1" dirty="0">
                <a:latin typeface="+mj-lt"/>
                <a:cs typeface="Times New Roman" pitchFamily="18" charset="0"/>
              </a:rPr>
              <a:t>=</a:t>
            </a:r>
            <a:r>
              <a:rPr lang="en-US" sz="2000" dirty="0">
                <a:latin typeface="+mj-lt"/>
                <a:cs typeface="Times New Roman" pitchFamily="18" charset="0"/>
              </a:rPr>
              <a:t> </a:t>
            </a:r>
            <a:r>
              <a:rPr lang="en-US" sz="2000" b="1" i="1" dirty="0">
                <a:latin typeface="+mj-lt"/>
                <a:cs typeface="Times New Roman" pitchFamily="18" charset="0"/>
              </a:rPr>
              <a:t>MC</a:t>
            </a:r>
            <a:r>
              <a:rPr lang="en-US" sz="2000" dirty="0">
                <a:latin typeface="+mj-lt"/>
                <a:cs typeface="Times New Roman" pitchFamily="18" charset="0"/>
              </a:rPr>
              <a:t>, </a:t>
            </a:r>
            <a:r>
              <a:rPr lang="en-US" sz="2000" dirty="0" smtClean="0">
                <a:latin typeface="+mj-lt"/>
                <a:cs typeface="Times New Roman" pitchFamily="18" charset="0"/>
              </a:rPr>
              <a:t>at output level </a:t>
            </a:r>
            <a:r>
              <a:rPr lang="en-US" sz="2000" b="1" i="1" dirty="0" smtClean="0">
                <a:latin typeface="+mj-lt"/>
                <a:cs typeface="Times New Roman" pitchFamily="18" charset="0"/>
              </a:rPr>
              <a:t>q</a:t>
            </a:r>
            <a:r>
              <a:rPr lang="en-US" sz="2000" dirty="0" smtClean="0">
                <a:latin typeface="+mj-lt"/>
                <a:cs typeface="Times New Roman" pitchFamily="18" charset="0"/>
              </a:rPr>
              <a:t> </a:t>
            </a:r>
            <a:r>
              <a:rPr lang="en-US" sz="2000" dirty="0">
                <a:latin typeface="+mj-lt"/>
                <a:cs typeface="Times New Roman" pitchFamily="18" charset="0"/>
              </a:rPr>
              <a:t>… </a:t>
            </a:r>
          </a:p>
        </p:txBody>
      </p:sp>
      <p:sp>
        <p:nvSpPr>
          <p:cNvPr id="267" name="Title 1"/>
          <p:cNvSpPr>
            <a:spLocks noGrp="1"/>
          </p:cNvSpPr>
          <p:nvPr>
            <p:ph type="title"/>
          </p:nvPr>
        </p:nvSpPr>
        <p:spPr>
          <a:xfrm>
            <a:off x="119569" y="430429"/>
            <a:ext cx="8904855" cy="596684"/>
          </a:xfrm>
        </p:spPr>
        <p:txBody>
          <a:bodyPr/>
          <a:lstStyle/>
          <a:p>
            <a:r>
              <a:rPr lang="en-US" dirty="0"/>
              <a:t>Price and Output:  Short-Run Profit</a:t>
            </a:r>
          </a:p>
        </p:txBody>
      </p:sp>
      <p:sp>
        <p:nvSpPr>
          <p:cNvPr id="2" name="Rectangle 1"/>
          <p:cNvSpPr/>
          <p:nvPr/>
        </p:nvSpPr>
        <p:spPr>
          <a:xfrm>
            <a:off x="192024" y="2582331"/>
            <a:ext cx="4130412" cy="707886"/>
          </a:xfrm>
          <a:prstGeom prst="rect">
            <a:avLst/>
          </a:prstGeom>
        </p:spPr>
        <p:txBody>
          <a:bodyPr wrap="square">
            <a:spAutoFit/>
          </a:bodyPr>
          <a:lstStyle/>
          <a:p>
            <a:r>
              <a:rPr lang="en-US" sz="2000" dirty="0" smtClean="0">
                <a:latin typeface="+mj-lt"/>
                <a:cs typeface="Times New Roman" pitchFamily="18" charset="0"/>
              </a:rPr>
              <a:t>                 charging price </a:t>
            </a:r>
            <a:r>
              <a:rPr lang="en-US" sz="2000" b="1" i="1" dirty="0" smtClean="0">
                <a:latin typeface="+mj-lt"/>
                <a:cs typeface="Times New Roman" pitchFamily="18" charset="0"/>
              </a:rPr>
              <a:t>P</a:t>
            </a:r>
            <a:r>
              <a:rPr lang="en-US" sz="2000" dirty="0" smtClean="0">
                <a:latin typeface="+mj-lt"/>
                <a:cs typeface="Times New Roman" pitchFamily="18" charset="0"/>
              </a:rPr>
              <a:t> </a:t>
            </a:r>
            <a:r>
              <a:rPr lang="en-US" sz="2000" dirty="0">
                <a:latin typeface="+mj-lt"/>
                <a:cs typeface="Times New Roman" pitchFamily="18" charset="0"/>
              </a:rPr>
              <a:t>along </a:t>
            </a:r>
            <a:r>
              <a:rPr lang="en-US" sz="2000" dirty="0" smtClean="0">
                <a:latin typeface="+mj-lt"/>
                <a:cs typeface="Times New Roman" pitchFamily="18" charset="0"/>
              </a:rPr>
              <a:t>the </a:t>
            </a:r>
            <a:r>
              <a:rPr lang="en-US" sz="2000" b="1" i="1" dirty="0">
                <a:latin typeface="+mj-lt"/>
                <a:cs typeface="Times New Roman" pitchFamily="18" charset="0"/>
              </a:rPr>
              <a:t>demand </a:t>
            </a:r>
            <a:r>
              <a:rPr lang="en-US" sz="2000" dirty="0">
                <a:latin typeface="+mj-lt"/>
                <a:cs typeface="Times New Roman" pitchFamily="18" charset="0"/>
              </a:rPr>
              <a:t>curve for that output level.</a:t>
            </a:r>
          </a:p>
        </p:txBody>
      </p:sp>
      <p:sp>
        <p:nvSpPr>
          <p:cNvPr id="50" name="Text Box 10"/>
          <p:cNvSpPr txBox="1">
            <a:spLocks noChangeArrowheads="1"/>
          </p:cNvSpPr>
          <p:nvPr/>
        </p:nvSpPr>
        <p:spPr bwMode="auto">
          <a:xfrm>
            <a:off x="70065" y="3293059"/>
            <a:ext cx="4253918" cy="2654573"/>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000" dirty="0">
                <a:latin typeface="+mj-lt"/>
                <a:cs typeface="Times New Roman" pitchFamily="18" charset="0"/>
              </a:rPr>
              <a:t> At </a:t>
            </a:r>
            <a:r>
              <a:rPr lang="en-US" sz="2000" b="1" i="1" dirty="0">
                <a:latin typeface="+mj-lt"/>
                <a:cs typeface="Times New Roman" pitchFamily="18" charset="0"/>
              </a:rPr>
              <a:t>q</a:t>
            </a:r>
            <a:r>
              <a:rPr lang="en-US" sz="2000" dirty="0">
                <a:latin typeface="+mj-lt"/>
                <a:cs typeface="Times New Roman" pitchFamily="18" charset="0"/>
              </a:rPr>
              <a:t> the </a:t>
            </a:r>
            <a:r>
              <a:rPr lang="en-US" sz="2000" b="1" i="1" dirty="0">
                <a:latin typeface="+mj-lt"/>
                <a:cs typeface="Times New Roman" pitchFamily="18" charset="0"/>
              </a:rPr>
              <a:t>average total cost</a:t>
            </a:r>
            <a:r>
              <a:rPr lang="en-US" sz="2000" dirty="0">
                <a:latin typeface="+mj-lt"/>
                <a:cs typeface="Times New Roman" pitchFamily="18" charset="0"/>
              </a:rPr>
              <a:t> is </a:t>
            </a:r>
            <a:r>
              <a:rPr lang="en-US" sz="2000" b="1" i="1" dirty="0">
                <a:latin typeface="+mj-lt"/>
                <a:cs typeface="Times New Roman" pitchFamily="18" charset="0"/>
              </a:rPr>
              <a:t>C</a:t>
            </a:r>
            <a:r>
              <a:rPr lang="en-US" sz="2000" dirty="0" smtClean="0">
                <a:latin typeface="+mj-lt"/>
                <a:cs typeface="Times New Roman" pitchFamily="18" charset="0"/>
              </a:rPr>
              <a:t>.</a:t>
            </a:r>
          </a:p>
          <a:p>
            <a:pPr marL="115888" indent="-115888">
              <a:lnSpc>
                <a:spcPct val="90000"/>
              </a:lnSpc>
              <a:spcBef>
                <a:spcPts val="900"/>
              </a:spcBef>
              <a:buFontTx/>
              <a:buChar char="•"/>
            </a:pPr>
            <a:r>
              <a:rPr lang="en-US" sz="2000" dirty="0" smtClean="0">
                <a:latin typeface="+mj-lt"/>
                <a:cs typeface="Times New Roman" pitchFamily="18" charset="0"/>
              </a:rPr>
              <a:t>Because </a:t>
            </a:r>
            <a:r>
              <a:rPr lang="en-US" sz="2000" dirty="0">
                <a:latin typeface="+mj-lt"/>
                <a:cs typeface="Times New Roman" pitchFamily="18" charset="0"/>
              </a:rPr>
              <a:t>the price is greater than </a:t>
            </a:r>
            <a:r>
              <a:rPr lang="en-US" sz="2000" dirty="0" smtClean="0">
                <a:latin typeface="+mj-lt"/>
                <a:cs typeface="Times New Roman" pitchFamily="18" charset="0"/>
              </a:rPr>
              <a:t>the average </a:t>
            </a:r>
            <a:r>
              <a:rPr lang="en-US" sz="2000" dirty="0">
                <a:latin typeface="+mj-lt"/>
                <a:cs typeface="Times New Roman" pitchFamily="18" charset="0"/>
              </a:rPr>
              <a:t>total cost per unit (</a:t>
            </a:r>
            <a:r>
              <a:rPr lang="en-US" sz="2000" b="1" i="1" dirty="0">
                <a:latin typeface="+mj-lt"/>
                <a:cs typeface="Times New Roman" pitchFamily="18" charset="0"/>
              </a:rPr>
              <a:t>P</a:t>
            </a:r>
            <a:r>
              <a:rPr lang="en-US" sz="2000" dirty="0">
                <a:latin typeface="+mj-lt"/>
                <a:cs typeface="Times New Roman" pitchFamily="18" charset="0"/>
              </a:rPr>
              <a:t> </a:t>
            </a:r>
            <a:r>
              <a:rPr lang="en-US" sz="2000" b="1" dirty="0">
                <a:latin typeface="+mj-lt"/>
                <a:cs typeface="Times New Roman" pitchFamily="18" charset="0"/>
              </a:rPr>
              <a:t>&gt; </a:t>
            </a:r>
            <a:r>
              <a:rPr lang="en-US" sz="2000" b="1" i="1" dirty="0">
                <a:latin typeface="+mj-lt"/>
                <a:cs typeface="Times New Roman" pitchFamily="18" charset="0"/>
              </a:rPr>
              <a:t>C</a:t>
            </a:r>
            <a:r>
              <a:rPr lang="en-US" sz="2000" dirty="0" smtClean="0">
                <a:latin typeface="+mj-lt"/>
                <a:cs typeface="Times New Roman" pitchFamily="18" charset="0"/>
              </a:rPr>
              <a:t>) the </a:t>
            </a:r>
            <a:r>
              <a:rPr lang="en-US" sz="2000" dirty="0">
                <a:latin typeface="+mj-lt"/>
                <a:cs typeface="Times New Roman" pitchFamily="18" charset="0"/>
              </a:rPr>
              <a:t>firm is making economic </a:t>
            </a:r>
            <a:r>
              <a:rPr lang="en-US" sz="2000" dirty="0" smtClean="0">
                <a:latin typeface="+mj-lt"/>
                <a:cs typeface="Times New Roman" pitchFamily="18" charset="0"/>
              </a:rPr>
              <a:t>profits equal </a:t>
            </a:r>
            <a:r>
              <a:rPr lang="en-US" sz="2000" dirty="0">
                <a:latin typeface="+mj-lt"/>
                <a:cs typeface="Times New Roman" pitchFamily="18" charset="0"/>
              </a:rPr>
              <a:t>to the area ( [ </a:t>
            </a:r>
            <a:r>
              <a:rPr lang="en-US" sz="2000" b="1" i="1" dirty="0">
                <a:latin typeface="+mj-lt"/>
                <a:cs typeface="Times New Roman" pitchFamily="18" charset="0"/>
              </a:rPr>
              <a:t>P</a:t>
            </a:r>
            <a:r>
              <a:rPr lang="en-US" sz="2000" dirty="0">
                <a:latin typeface="+mj-lt"/>
                <a:cs typeface="Times New Roman" pitchFamily="18" charset="0"/>
              </a:rPr>
              <a:t> </a:t>
            </a:r>
            <a:r>
              <a:rPr lang="en-US" sz="2000" b="1" dirty="0">
                <a:latin typeface="+mj-lt"/>
                <a:cs typeface="Times New Roman" pitchFamily="18" charset="0"/>
              </a:rPr>
              <a:t>-</a:t>
            </a:r>
            <a:r>
              <a:rPr lang="en-US" sz="2000" dirty="0">
                <a:latin typeface="+mj-lt"/>
                <a:cs typeface="Times New Roman" pitchFamily="18" charset="0"/>
              </a:rPr>
              <a:t> </a:t>
            </a:r>
            <a:r>
              <a:rPr lang="en-US" sz="2000" b="1" i="1" dirty="0">
                <a:latin typeface="+mj-lt"/>
                <a:cs typeface="Times New Roman" pitchFamily="18" charset="0"/>
              </a:rPr>
              <a:t>C</a:t>
            </a:r>
            <a:r>
              <a:rPr lang="en-US" sz="2000" dirty="0">
                <a:latin typeface="+mj-lt"/>
                <a:cs typeface="Times New Roman" pitchFamily="18" charset="0"/>
              </a:rPr>
              <a:t> ] </a:t>
            </a:r>
            <a:r>
              <a:rPr lang="en-US" sz="2000" b="1" dirty="0">
                <a:latin typeface="+mj-lt"/>
                <a:cs typeface="Times New Roman" pitchFamily="18" charset="0"/>
              </a:rPr>
              <a:t>x</a:t>
            </a:r>
            <a:r>
              <a:rPr lang="en-US" sz="2000" dirty="0">
                <a:latin typeface="+mj-lt"/>
                <a:cs typeface="Times New Roman" pitchFamily="18" charset="0"/>
              </a:rPr>
              <a:t> </a:t>
            </a:r>
            <a:r>
              <a:rPr lang="en-US" sz="2000" b="1" i="1" dirty="0">
                <a:latin typeface="+mj-lt"/>
                <a:cs typeface="Times New Roman" pitchFamily="18" charset="0"/>
              </a:rPr>
              <a:t>q</a:t>
            </a:r>
            <a:r>
              <a:rPr lang="en-US" sz="2000" dirty="0">
                <a:latin typeface="+mj-lt"/>
                <a:cs typeface="Times New Roman" pitchFamily="18" charset="0"/>
              </a:rPr>
              <a:t> </a:t>
            </a:r>
            <a:r>
              <a:rPr lang="en-US" sz="2000" dirty="0" smtClean="0">
                <a:latin typeface="+mj-lt"/>
                <a:cs typeface="Times New Roman" pitchFamily="18" charset="0"/>
              </a:rPr>
              <a:t>).</a:t>
            </a:r>
          </a:p>
          <a:p>
            <a:pPr marL="115888" indent="-115888">
              <a:lnSpc>
                <a:spcPct val="90000"/>
              </a:lnSpc>
              <a:spcBef>
                <a:spcPts val="900"/>
              </a:spcBef>
              <a:buFontTx/>
              <a:buChar char="•"/>
            </a:pPr>
            <a:r>
              <a:rPr lang="en-US" sz="2000" dirty="0" smtClean="0">
                <a:latin typeface="+mj-lt"/>
                <a:cs typeface="Times New Roman" pitchFamily="18" charset="0"/>
              </a:rPr>
              <a:t>What </a:t>
            </a:r>
            <a:r>
              <a:rPr lang="en-US" sz="2000" dirty="0">
                <a:latin typeface="+mj-lt"/>
                <a:cs typeface="Times New Roman" pitchFamily="18" charset="0"/>
              </a:rPr>
              <a:t>impact will </a:t>
            </a:r>
            <a:r>
              <a:rPr lang="en-US" sz="2000" i="1" dirty="0">
                <a:latin typeface="+mj-lt"/>
                <a:cs typeface="Times New Roman" pitchFamily="18" charset="0"/>
              </a:rPr>
              <a:t>economic </a:t>
            </a:r>
            <a:r>
              <a:rPr lang="en-US" sz="2000" i="1" dirty="0" smtClean="0">
                <a:latin typeface="+mj-lt"/>
                <a:cs typeface="Times New Roman" pitchFamily="18" charset="0"/>
              </a:rPr>
              <a:t>profits</a:t>
            </a:r>
            <a:r>
              <a:rPr lang="en-US" sz="2000" dirty="0" smtClean="0">
                <a:latin typeface="+mj-lt"/>
                <a:cs typeface="Times New Roman" pitchFamily="18" charset="0"/>
              </a:rPr>
              <a:t> have </a:t>
            </a:r>
            <a:r>
              <a:rPr lang="en-US" sz="2000" dirty="0">
                <a:latin typeface="+mj-lt"/>
                <a:cs typeface="Times New Roman" pitchFamily="18" charset="0"/>
              </a:rPr>
              <a:t>if this is a typical firm</a:t>
            </a:r>
            <a:r>
              <a:rPr lang="en-US" sz="2000" dirty="0" smtClean="0">
                <a:latin typeface="+mj-lt"/>
                <a:cs typeface="Times New Roman" pitchFamily="18" charset="0"/>
              </a:rPr>
              <a:t>? </a:t>
            </a:r>
          </a:p>
          <a:p>
            <a:pPr marL="115888" indent="-115888">
              <a:lnSpc>
                <a:spcPct val="90000"/>
              </a:lnSpc>
              <a:spcBef>
                <a:spcPts val="900"/>
              </a:spcBef>
              <a:buFontTx/>
              <a:buChar char="•"/>
            </a:pPr>
            <a:endParaRPr lang="en-US" sz="2000" dirty="0">
              <a:latin typeface="+mj-lt"/>
              <a:cs typeface="Times New Roman" pitchFamily="18" charset="0"/>
            </a:endParaRPr>
          </a:p>
        </p:txBody>
      </p:sp>
      <p:sp>
        <p:nvSpPr>
          <p:cNvPr id="51" name="Text Box 54"/>
          <p:cNvSpPr txBox="1">
            <a:spLocks noChangeArrowheads="1"/>
          </p:cNvSpPr>
          <p:nvPr/>
        </p:nvSpPr>
        <p:spPr bwMode="auto">
          <a:xfrm>
            <a:off x="4284359" y="1556957"/>
            <a:ext cx="787400" cy="269689"/>
          </a:xfrm>
          <a:prstGeom prst="rect">
            <a:avLst/>
          </a:prstGeom>
          <a:noFill/>
          <a:ln w="9525">
            <a:noFill/>
            <a:miter lim="800000"/>
            <a:headEnd/>
            <a:tailEnd/>
          </a:ln>
        </p:spPr>
        <p:txBody>
          <a:bodyPr>
            <a:prstTxWarp prst="textNoShape">
              <a:avLst/>
            </a:prstTxWarp>
            <a:spAutoFit/>
          </a:bodyPr>
          <a:lstStyle/>
          <a:p>
            <a:pPr>
              <a:lnSpc>
                <a:spcPct val="70000"/>
              </a:lnSpc>
              <a:spcBef>
                <a:spcPct val="50000"/>
              </a:spcBef>
            </a:pPr>
            <a:r>
              <a:rPr kumimoji="0" lang="en-US" sz="1600">
                <a:latin typeface="+mj-lt"/>
                <a:cs typeface="Times New Roman" pitchFamily="18" charset="0"/>
              </a:rPr>
              <a:t>Price</a:t>
            </a:r>
          </a:p>
        </p:txBody>
      </p:sp>
      <p:sp>
        <p:nvSpPr>
          <p:cNvPr id="52" name="Freeform 2"/>
          <p:cNvSpPr>
            <a:spLocks/>
          </p:cNvSpPr>
          <p:nvPr/>
        </p:nvSpPr>
        <p:spPr bwMode="auto">
          <a:xfrm>
            <a:off x="5255401" y="1556957"/>
            <a:ext cx="2665730" cy="3750838"/>
          </a:xfrm>
          <a:custGeom>
            <a:avLst/>
            <a:gdLst/>
            <a:ahLst/>
            <a:cxnLst>
              <a:cxn ang="0">
                <a:pos x="0" y="2352"/>
              </a:cxn>
              <a:cxn ang="0">
                <a:pos x="672" y="1872"/>
              </a:cxn>
              <a:cxn ang="0">
                <a:pos x="1392" y="960"/>
              </a:cxn>
              <a:cxn ang="0">
                <a:pos x="1632" y="0"/>
              </a:cxn>
            </a:cxnLst>
            <a:rect l="0" t="0" r="r" b="b"/>
            <a:pathLst>
              <a:path w="1632" h="2352">
                <a:moveTo>
                  <a:pt x="0" y="2352"/>
                </a:moveTo>
                <a:cubicBezTo>
                  <a:pt x="220" y="2228"/>
                  <a:pt x="440" y="2104"/>
                  <a:pt x="672" y="1872"/>
                </a:cubicBezTo>
                <a:cubicBezTo>
                  <a:pt x="904" y="1640"/>
                  <a:pt x="1232" y="1272"/>
                  <a:pt x="1392" y="960"/>
                </a:cubicBezTo>
                <a:cubicBezTo>
                  <a:pt x="1552" y="648"/>
                  <a:pt x="1592" y="324"/>
                  <a:pt x="1632" y="0"/>
                </a:cubicBezTo>
              </a:path>
            </a:pathLst>
          </a:custGeom>
          <a:noFill/>
          <a:ln w="57150" cap="flat" cmpd="sng">
            <a:solidFill>
              <a:srgbClr val="2D5AB3"/>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53" name="Rectangle 3"/>
          <p:cNvSpPr>
            <a:spLocks noChangeArrowheads="1"/>
          </p:cNvSpPr>
          <p:nvPr/>
        </p:nvSpPr>
        <p:spPr bwMode="auto">
          <a:xfrm>
            <a:off x="4636276" y="3207533"/>
            <a:ext cx="1905000" cy="609600"/>
          </a:xfrm>
          <a:prstGeom prst="rect">
            <a:avLst/>
          </a:prstGeom>
          <a:solidFill>
            <a:srgbClr val="FFFF67">
              <a:alpha val="50000"/>
            </a:srgbClr>
          </a:solidFill>
          <a:ln w="19050" cap="rnd">
            <a:noFill/>
            <a:prstDash val="sysDot"/>
            <a:miter lim="800000"/>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54" name="Text Box 4"/>
          <p:cNvSpPr txBox="1">
            <a:spLocks noChangeArrowheads="1"/>
          </p:cNvSpPr>
          <p:nvPr/>
        </p:nvSpPr>
        <p:spPr bwMode="auto">
          <a:xfrm>
            <a:off x="8347851" y="4196545"/>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C80000"/>
                </a:solidFill>
                <a:latin typeface="+mj-lt"/>
                <a:cs typeface="Times New Roman" pitchFamily="18" charset="0"/>
              </a:rPr>
              <a:t>d</a:t>
            </a:r>
          </a:p>
        </p:txBody>
      </p:sp>
      <p:sp>
        <p:nvSpPr>
          <p:cNvPr id="55" name="Line 11"/>
          <p:cNvSpPr>
            <a:spLocks noChangeShapeType="1"/>
          </p:cNvSpPr>
          <p:nvPr/>
        </p:nvSpPr>
        <p:spPr bwMode="auto">
          <a:xfrm flipH="1" flipV="1">
            <a:off x="4636275" y="1988333"/>
            <a:ext cx="2873375" cy="3479577"/>
          </a:xfrm>
          <a:prstGeom prst="line">
            <a:avLst/>
          </a:prstGeom>
          <a:noFill/>
          <a:ln w="57150">
            <a:solidFill>
              <a:srgbClr val="D107AB"/>
            </a:solidFill>
            <a:round/>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56" name="Text Box 12"/>
          <p:cNvSpPr txBox="1">
            <a:spLocks noChangeArrowheads="1"/>
          </p:cNvSpPr>
          <p:nvPr/>
        </p:nvSpPr>
        <p:spPr bwMode="auto">
          <a:xfrm>
            <a:off x="7413258" y="5182192"/>
            <a:ext cx="76200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D107AB"/>
                </a:solidFill>
                <a:latin typeface="+mj-lt"/>
                <a:cs typeface="Times New Roman" pitchFamily="18" charset="0"/>
              </a:rPr>
              <a:t>MR</a:t>
            </a:r>
          </a:p>
        </p:txBody>
      </p:sp>
      <p:sp>
        <p:nvSpPr>
          <p:cNvPr id="57" name="Line 13"/>
          <p:cNvSpPr>
            <a:spLocks noChangeShapeType="1"/>
          </p:cNvSpPr>
          <p:nvPr/>
        </p:nvSpPr>
        <p:spPr bwMode="auto">
          <a:xfrm flipH="1" flipV="1">
            <a:off x="4614051" y="1954995"/>
            <a:ext cx="3962400" cy="2590800"/>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58" name="Freeform 17"/>
          <p:cNvSpPr>
            <a:spLocks/>
          </p:cNvSpPr>
          <p:nvPr/>
        </p:nvSpPr>
        <p:spPr bwMode="auto">
          <a:xfrm rot="21400582">
            <a:off x="5147451" y="1878795"/>
            <a:ext cx="3657600" cy="2057400"/>
          </a:xfrm>
          <a:custGeom>
            <a:avLst/>
            <a:gdLst/>
            <a:ahLst/>
            <a:cxnLst>
              <a:cxn ang="0">
                <a:pos x="0" y="0"/>
              </a:cxn>
              <a:cxn ang="0">
                <a:pos x="288" y="480"/>
              </a:cxn>
              <a:cxn ang="0">
                <a:pos x="672" y="864"/>
              </a:cxn>
              <a:cxn ang="0">
                <a:pos x="1248" y="1008"/>
              </a:cxn>
              <a:cxn ang="0">
                <a:pos x="1776" y="864"/>
              </a:cxn>
              <a:cxn ang="0">
                <a:pos x="2352" y="480"/>
              </a:cxn>
            </a:cxnLst>
            <a:rect l="0" t="0" r="r" b="b"/>
            <a:pathLst>
              <a:path w="2352" h="1008">
                <a:moveTo>
                  <a:pt x="0" y="0"/>
                </a:moveTo>
                <a:cubicBezTo>
                  <a:pt x="88" y="168"/>
                  <a:pt x="176" y="336"/>
                  <a:pt x="288" y="480"/>
                </a:cubicBezTo>
                <a:cubicBezTo>
                  <a:pt x="400" y="624"/>
                  <a:pt x="512" y="776"/>
                  <a:pt x="672" y="864"/>
                </a:cubicBezTo>
                <a:cubicBezTo>
                  <a:pt x="832" y="952"/>
                  <a:pt x="1064" y="1008"/>
                  <a:pt x="1248" y="1008"/>
                </a:cubicBezTo>
                <a:cubicBezTo>
                  <a:pt x="1432" y="1008"/>
                  <a:pt x="1592" y="952"/>
                  <a:pt x="1776" y="864"/>
                </a:cubicBezTo>
                <a:cubicBezTo>
                  <a:pt x="1960" y="776"/>
                  <a:pt x="2156" y="628"/>
                  <a:pt x="2352" y="48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59" name="Text Box 19"/>
          <p:cNvSpPr txBox="1">
            <a:spLocks noChangeArrowheads="1"/>
          </p:cNvSpPr>
          <p:nvPr/>
        </p:nvSpPr>
        <p:spPr bwMode="auto">
          <a:xfrm>
            <a:off x="7814451" y="1421595"/>
            <a:ext cx="76200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2D5AB3"/>
                </a:solidFill>
                <a:latin typeface="+mj-lt"/>
                <a:cs typeface="Times New Roman" pitchFamily="18" charset="0"/>
              </a:rPr>
              <a:t>MC</a:t>
            </a:r>
          </a:p>
        </p:txBody>
      </p:sp>
      <p:sp>
        <p:nvSpPr>
          <p:cNvPr id="60" name="Text Box 20"/>
          <p:cNvSpPr txBox="1">
            <a:spLocks noChangeArrowheads="1"/>
          </p:cNvSpPr>
          <p:nvPr/>
        </p:nvSpPr>
        <p:spPr bwMode="auto">
          <a:xfrm>
            <a:off x="7966851" y="2593170"/>
            <a:ext cx="99060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chemeClr val="tx1"/>
                </a:solidFill>
                <a:latin typeface="+mj-lt"/>
                <a:cs typeface="Times New Roman" pitchFamily="18" charset="0"/>
              </a:rPr>
              <a:t>ATC</a:t>
            </a:r>
          </a:p>
        </p:txBody>
      </p:sp>
      <p:sp>
        <p:nvSpPr>
          <p:cNvPr id="62" name="Text Box 55"/>
          <p:cNvSpPr txBox="1">
            <a:spLocks noChangeArrowheads="1"/>
          </p:cNvSpPr>
          <p:nvPr/>
        </p:nvSpPr>
        <p:spPr bwMode="auto">
          <a:xfrm>
            <a:off x="7255905" y="5895678"/>
            <a:ext cx="1590675" cy="289310"/>
          </a:xfrm>
          <a:prstGeom prst="rect">
            <a:avLst/>
          </a:prstGeom>
          <a:noFill/>
          <a:ln w="9525">
            <a:noFill/>
            <a:miter lim="800000"/>
            <a:headEnd/>
            <a:tailEnd/>
          </a:ln>
        </p:spPr>
        <p:txBody>
          <a:bodyPr>
            <a:prstTxWarp prst="textNoShape">
              <a:avLst/>
            </a:prstTxWarp>
            <a:spAutoFit/>
          </a:bodyPr>
          <a:lstStyle/>
          <a:p>
            <a:pPr algn="r">
              <a:lnSpc>
                <a:spcPct val="80000"/>
              </a:lnSpc>
              <a:spcBef>
                <a:spcPct val="50000"/>
              </a:spcBef>
            </a:pPr>
            <a:r>
              <a:rPr kumimoji="0" lang="en-US" sz="1600">
                <a:latin typeface="+mj-lt"/>
                <a:cs typeface="Times New Roman" pitchFamily="18" charset="0"/>
              </a:rPr>
              <a:t>Quantity/time</a:t>
            </a:r>
          </a:p>
        </p:txBody>
      </p:sp>
      <p:sp>
        <p:nvSpPr>
          <p:cNvPr id="63" name="Text Box 57"/>
          <p:cNvSpPr txBox="1">
            <a:spLocks noChangeArrowheads="1"/>
          </p:cNvSpPr>
          <p:nvPr/>
        </p:nvSpPr>
        <p:spPr bwMode="auto">
          <a:xfrm>
            <a:off x="6204726" y="5966671"/>
            <a:ext cx="685800" cy="369332"/>
          </a:xfrm>
          <a:prstGeom prst="rect">
            <a:avLst/>
          </a:prstGeom>
          <a:noFill/>
          <a:ln w="9525">
            <a:noFill/>
            <a:miter lim="800000"/>
            <a:headEnd/>
            <a:tailEnd/>
          </a:ln>
        </p:spPr>
        <p:txBody>
          <a:bodyPr>
            <a:prstTxWarp prst="textNoShape">
              <a:avLst/>
            </a:prstTxWarp>
            <a:spAutoFit/>
          </a:bodyPr>
          <a:lstStyle/>
          <a:p>
            <a:pPr algn="ctr">
              <a:spcBef>
                <a:spcPct val="50000"/>
              </a:spcBef>
            </a:pPr>
            <a:r>
              <a:rPr kumimoji="0" lang="en-US" b="1" i="1" dirty="0">
                <a:latin typeface="+mj-lt"/>
                <a:cs typeface="Times New Roman" pitchFamily="18" charset="0"/>
              </a:rPr>
              <a:t>q</a:t>
            </a:r>
            <a:endParaRPr kumimoji="0" lang="en-US" b="1" dirty="0">
              <a:latin typeface="+mj-lt"/>
              <a:cs typeface="Times New Roman" pitchFamily="18" charset="0"/>
            </a:endParaRPr>
          </a:p>
        </p:txBody>
      </p:sp>
      <p:grpSp>
        <p:nvGrpSpPr>
          <p:cNvPr id="64" name="Group 58"/>
          <p:cNvGrpSpPr>
            <a:grpSpLocks/>
          </p:cNvGrpSpPr>
          <p:nvPr/>
        </p:nvGrpSpPr>
        <p:grpSpPr bwMode="auto">
          <a:xfrm>
            <a:off x="4614051" y="1821645"/>
            <a:ext cx="2895600" cy="4211320"/>
            <a:chOff x="3024" y="822"/>
            <a:chExt cx="1824" cy="2966"/>
          </a:xfrm>
        </p:grpSpPr>
        <p:sp>
          <p:nvSpPr>
            <p:cNvPr id="65" name="Line 59"/>
            <p:cNvSpPr>
              <a:spLocks noChangeShapeType="1"/>
            </p:cNvSpPr>
            <p:nvPr/>
          </p:nvSpPr>
          <p:spPr bwMode="auto">
            <a:xfrm>
              <a:off x="3024" y="3788"/>
              <a:ext cx="1824" cy="0"/>
            </a:xfrm>
            <a:prstGeom prst="line">
              <a:avLst/>
            </a:prstGeom>
            <a:no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sp>
          <p:nvSpPr>
            <p:cNvPr id="66" name="Line 60"/>
            <p:cNvSpPr>
              <a:spLocks noChangeShapeType="1"/>
            </p:cNvSpPr>
            <p:nvPr/>
          </p:nvSpPr>
          <p:spPr bwMode="auto">
            <a:xfrm>
              <a:off x="3031" y="822"/>
              <a:ext cx="0" cy="2963"/>
            </a:xfrm>
            <a:prstGeom prst="line">
              <a:avLst/>
            </a:prstGeom>
            <a:no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grpSp>
      <p:sp>
        <p:nvSpPr>
          <p:cNvPr id="67" name="Text Box 61"/>
          <p:cNvSpPr txBox="1">
            <a:spLocks noChangeArrowheads="1"/>
          </p:cNvSpPr>
          <p:nvPr/>
        </p:nvSpPr>
        <p:spPr bwMode="auto">
          <a:xfrm>
            <a:off x="4252101" y="3021795"/>
            <a:ext cx="360363" cy="369332"/>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dirty="0">
                <a:latin typeface="+mj-lt"/>
                <a:cs typeface="Times New Roman" pitchFamily="18" charset="0"/>
              </a:rPr>
              <a:t>P</a:t>
            </a:r>
            <a:endParaRPr kumimoji="0" lang="en-US" b="1" dirty="0">
              <a:latin typeface="+mj-lt"/>
              <a:cs typeface="Times New Roman" pitchFamily="18" charset="0"/>
            </a:endParaRPr>
          </a:p>
        </p:txBody>
      </p:sp>
      <p:sp>
        <p:nvSpPr>
          <p:cNvPr id="68" name="Text Box 63"/>
          <p:cNvSpPr txBox="1">
            <a:spLocks noChangeArrowheads="1"/>
          </p:cNvSpPr>
          <p:nvPr/>
        </p:nvSpPr>
        <p:spPr bwMode="auto">
          <a:xfrm>
            <a:off x="4252101" y="3615520"/>
            <a:ext cx="360363" cy="369332"/>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dirty="0">
                <a:latin typeface="+mj-lt"/>
                <a:cs typeface="Times New Roman" pitchFamily="18" charset="0"/>
              </a:rPr>
              <a:t>C</a:t>
            </a:r>
            <a:endParaRPr kumimoji="0" lang="en-US" b="1" dirty="0">
              <a:latin typeface="+mj-lt"/>
              <a:cs typeface="Times New Roman" pitchFamily="18" charset="0"/>
            </a:endParaRPr>
          </a:p>
        </p:txBody>
      </p:sp>
      <p:grpSp>
        <p:nvGrpSpPr>
          <p:cNvPr id="69" name="Group 66"/>
          <p:cNvGrpSpPr>
            <a:grpSpLocks/>
          </p:cNvGrpSpPr>
          <p:nvPr/>
        </p:nvGrpSpPr>
        <p:grpSpPr bwMode="auto">
          <a:xfrm>
            <a:off x="6061851" y="1864509"/>
            <a:ext cx="1143000" cy="1538289"/>
            <a:chOff x="3936" y="903"/>
            <a:chExt cx="720" cy="969"/>
          </a:xfrm>
        </p:grpSpPr>
        <p:sp>
          <p:nvSpPr>
            <p:cNvPr id="70" name="Line 33"/>
            <p:cNvSpPr>
              <a:spLocks noChangeShapeType="1"/>
            </p:cNvSpPr>
            <p:nvPr/>
          </p:nvSpPr>
          <p:spPr bwMode="auto">
            <a:xfrm flipH="1">
              <a:off x="4032" y="1200"/>
              <a:ext cx="240" cy="672"/>
            </a:xfrm>
            <a:prstGeom prst="line">
              <a:avLst/>
            </a:prstGeom>
            <a:noFill/>
            <a:ln w="31750">
              <a:solidFill>
                <a:schemeClr val="tx1"/>
              </a:solidFill>
              <a:round/>
              <a:headEnd/>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endParaRPr lang="en-US" sz="1600" b="1">
                <a:latin typeface="+mj-lt"/>
                <a:cs typeface="Times New Roman" pitchFamily="18" charset="0"/>
              </a:endParaRPr>
            </a:p>
          </p:txBody>
        </p:sp>
        <p:grpSp>
          <p:nvGrpSpPr>
            <p:cNvPr id="71" name="Group 65"/>
            <p:cNvGrpSpPr>
              <a:grpSpLocks/>
            </p:cNvGrpSpPr>
            <p:nvPr/>
          </p:nvGrpSpPr>
          <p:grpSpPr bwMode="auto">
            <a:xfrm>
              <a:off x="3936" y="903"/>
              <a:ext cx="720" cy="294"/>
              <a:chOff x="3936" y="891"/>
              <a:chExt cx="720" cy="294"/>
            </a:xfrm>
          </p:grpSpPr>
          <p:sp>
            <p:nvSpPr>
              <p:cNvPr id="72" name="Rectangle 64"/>
              <p:cNvSpPr>
                <a:spLocks noChangeArrowheads="1"/>
              </p:cNvSpPr>
              <p:nvPr/>
            </p:nvSpPr>
            <p:spPr bwMode="auto">
              <a:xfrm>
                <a:off x="3981" y="891"/>
                <a:ext cx="630" cy="294"/>
              </a:xfrm>
              <a:prstGeom prst="rect">
                <a:avLst/>
              </a:prstGeom>
              <a:solidFill>
                <a:srgbClr val="FFFF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b="1">
                  <a:latin typeface="+mj-lt"/>
                  <a:cs typeface="Times New Roman" pitchFamily="18" charset="0"/>
                </a:endParaRPr>
              </a:p>
            </p:txBody>
          </p:sp>
          <p:sp>
            <p:nvSpPr>
              <p:cNvPr id="73" name="Rectangle 32" descr="Parchment"/>
              <p:cNvSpPr>
                <a:spLocks noChangeArrowheads="1"/>
              </p:cNvSpPr>
              <p:nvPr/>
            </p:nvSpPr>
            <p:spPr bwMode="auto">
              <a:xfrm>
                <a:off x="3936" y="906"/>
                <a:ext cx="720" cy="276"/>
              </a:xfrm>
              <a:prstGeom prst="rect">
                <a:avLst/>
              </a:prstGeom>
              <a:noFill/>
              <a:ln w="12700">
                <a:noFill/>
                <a:miter lim="800000"/>
                <a:headEnd/>
                <a:tailEnd type="none" w="lg" len="lg"/>
              </a:ln>
              <a:effectLst/>
            </p:spPr>
            <p:txBody>
              <a:bodyPr wrap="none" anchor="ctr">
                <a:prstTxWarp prst="textNoShape">
                  <a:avLst/>
                </a:prstTxWarp>
              </a:bodyPr>
              <a:lstStyle/>
              <a:p>
                <a:pPr algn="ctr">
                  <a:lnSpc>
                    <a:spcPct val="80000"/>
                  </a:lnSpc>
                </a:pPr>
                <a:r>
                  <a:rPr kumimoji="0" lang="en-US" sz="1600" b="1" i="1" dirty="0">
                    <a:latin typeface="+mj-lt"/>
                    <a:cs typeface="Times New Roman" pitchFamily="18" charset="0"/>
                  </a:rPr>
                  <a:t>Economic</a:t>
                </a:r>
                <a:br>
                  <a:rPr kumimoji="0" lang="en-US" sz="1600" b="1" i="1" dirty="0">
                    <a:latin typeface="+mj-lt"/>
                    <a:cs typeface="Times New Roman" pitchFamily="18" charset="0"/>
                  </a:rPr>
                </a:br>
                <a:r>
                  <a:rPr kumimoji="0" lang="en-US" sz="1600" b="1" i="1" dirty="0">
                    <a:latin typeface="+mj-lt"/>
                    <a:cs typeface="Times New Roman" pitchFamily="18" charset="0"/>
                  </a:rPr>
                  <a:t>Profits</a:t>
                </a:r>
              </a:p>
            </p:txBody>
          </p:sp>
        </p:grpSp>
      </p:grpSp>
      <p:sp>
        <p:nvSpPr>
          <p:cNvPr id="74" name="Line 7"/>
          <p:cNvSpPr>
            <a:spLocks noChangeShapeType="1"/>
          </p:cNvSpPr>
          <p:nvPr/>
        </p:nvSpPr>
        <p:spPr bwMode="auto">
          <a:xfrm>
            <a:off x="6552389" y="4279857"/>
            <a:ext cx="0" cy="1734820"/>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b="1">
              <a:latin typeface="+mj-lt"/>
              <a:cs typeface="Times New Roman" pitchFamily="18" charset="0"/>
            </a:endParaRPr>
          </a:p>
        </p:txBody>
      </p:sp>
      <p:sp>
        <p:nvSpPr>
          <p:cNvPr id="75" name="Line 10"/>
          <p:cNvSpPr>
            <a:spLocks noChangeShapeType="1"/>
          </p:cNvSpPr>
          <p:nvPr/>
        </p:nvSpPr>
        <p:spPr bwMode="auto">
          <a:xfrm flipH="1">
            <a:off x="4645801" y="3207533"/>
            <a:ext cx="1873250" cy="0"/>
          </a:xfrm>
          <a:prstGeom prst="line">
            <a:avLst/>
          </a:prstGeom>
          <a:noFill/>
          <a:ln w="31750" cap="rnd">
            <a:solidFill>
              <a:schemeClr val="tx1"/>
            </a:solidFill>
            <a:prstDash val="sysDot"/>
            <a:round/>
            <a:headEnd type="none" w="lg" len="lg"/>
            <a:tailEnd type="stealth" w="lg" len="lg"/>
          </a:ln>
        </p:spPr>
        <p:txBody>
          <a:bodyPr wrap="none" anchor="ctr">
            <a:prstTxWarp prst="textNoShape">
              <a:avLst/>
            </a:prstTxWarp>
          </a:bodyPr>
          <a:lstStyle/>
          <a:p>
            <a:endParaRPr lang="en-US" sz="1600" b="1">
              <a:latin typeface="+mj-lt"/>
              <a:cs typeface="Times New Roman" pitchFamily="18" charset="0"/>
            </a:endParaRPr>
          </a:p>
        </p:txBody>
      </p:sp>
      <p:sp>
        <p:nvSpPr>
          <p:cNvPr id="76" name="Line 18"/>
          <p:cNvSpPr>
            <a:spLocks noChangeShapeType="1"/>
          </p:cNvSpPr>
          <p:nvPr/>
        </p:nvSpPr>
        <p:spPr bwMode="auto">
          <a:xfrm flipV="1">
            <a:off x="6541276" y="3261508"/>
            <a:ext cx="0" cy="903287"/>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b="1">
              <a:latin typeface="+mj-lt"/>
              <a:cs typeface="Times New Roman" pitchFamily="18" charset="0"/>
            </a:endParaRPr>
          </a:p>
        </p:txBody>
      </p:sp>
      <p:sp>
        <p:nvSpPr>
          <p:cNvPr id="77" name="Line 22"/>
          <p:cNvSpPr>
            <a:spLocks noChangeShapeType="1"/>
          </p:cNvSpPr>
          <p:nvPr/>
        </p:nvSpPr>
        <p:spPr bwMode="auto">
          <a:xfrm flipH="1">
            <a:off x="4647389" y="3817133"/>
            <a:ext cx="1873250" cy="0"/>
          </a:xfrm>
          <a:prstGeom prst="line">
            <a:avLst/>
          </a:prstGeom>
          <a:noFill/>
          <a:ln w="31750" cap="rnd">
            <a:solidFill>
              <a:schemeClr val="tx1"/>
            </a:solidFill>
            <a:prstDash val="sysDot"/>
            <a:round/>
            <a:headEnd type="none" w="lg" len="lg"/>
            <a:tailEnd type="stealth" w="lg" len="lg"/>
          </a:ln>
        </p:spPr>
        <p:txBody>
          <a:bodyPr wrap="none" anchor="ctr">
            <a:prstTxWarp prst="textNoShape">
              <a:avLst/>
            </a:prstTxWarp>
          </a:bodyPr>
          <a:lstStyle/>
          <a:p>
            <a:endParaRPr lang="en-US" sz="1600" b="1">
              <a:latin typeface="+mj-lt"/>
              <a:cs typeface="Times New Roman" pitchFamily="18" charset="0"/>
            </a:endParaRPr>
          </a:p>
        </p:txBody>
      </p:sp>
      <p:sp>
        <p:nvSpPr>
          <p:cNvPr id="78" name="Oval 14"/>
          <p:cNvSpPr>
            <a:spLocks noChangeArrowheads="1"/>
          </p:cNvSpPr>
          <p:nvPr/>
        </p:nvSpPr>
        <p:spPr bwMode="auto">
          <a:xfrm>
            <a:off x="6474601" y="3148795"/>
            <a:ext cx="119063" cy="11906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1">
              <a:solidFill>
                <a:schemeClr val="tx1"/>
              </a:solidFill>
              <a:latin typeface="+mj-lt"/>
              <a:cs typeface="Times New Roman" pitchFamily="18" charset="0"/>
            </a:endParaRPr>
          </a:p>
        </p:txBody>
      </p:sp>
      <p:sp>
        <p:nvSpPr>
          <p:cNvPr id="79" name="Oval 29"/>
          <p:cNvSpPr>
            <a:spLocks noChangeArrowheads="1"/>
          </p:cNvSpPr>
          <p:nvPr/>
        </p:nvSpPr>
        <p:spPr bwMode="auto">
          <a:xfrm>
            <a:off x="6485714" y="4239408"/>
            <a:ext cx="119062" cy="119062"/>
          </a:xfrm>
          <a:prstGeom prst="ellipse">
            <a:avLst/>
          </a:prstGeom>
          <a:solidFill>
            <a:srgbClr val="FFFF00"/>
          </a:solid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sp>
        <p:nvSpPr>
          <p:cNvPr id="80" name="Oval 30"/>
          <p:cNvSpPr>
            <a:spLocks noChangeArrowheads="1"/>
          </p:cNvSpPr>
          <p:nvPr/>
        </p:nvSpPr>
        <p:spPr bwMode="auto">
          <a:xfrm>
            <a:off x="6474601" y="3759983"/>
            <a:ext cx="119063" cy="119062"/>
          </a:xfrm>
          <a:prstGeom prst="ellipse">
            <a:avLst/>
          </a:prstGeom>
          <a:solidFill>
            <a:srgbClr val="FFFF00"/>
          </a:solid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spTree>
    <p:extLst>
      <p:ext uri="{BB962C8B-B14F-4D97-AF65-F5344CB8AC3E}">
        <p14:creationId xmlns:p14="http://schemas.microsoft.com/office/powerpoint/2010/main" val="2882863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428877"/>
            <a:ext cx="8904855" cy="74974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r>
              <a:rPr lang="en-US" dirty="0">
                <a:solidFill>
                  <a:schemeClr val="tx1"/>
                </a:solidFill>
                <a:latin typeface="+mj-lt"/>
              </a:rPr>
              <a:t>Profits and Losses in the Long Run</a:t>
            </a:r>
          </a:p>
        </p:txBody>
      </p:sp>
      <p:sp>
        <p:nvSpPr>
          <p:cNvPr id="3" name="Content Placeholder 2"/>
          <p:cNvSpPr>
            <a:spLocks noGrp="1"/>
          </p:cNvSpPr>
          <p:nvPr>
            <p:ph idx="1"/>
          </p:nvPr>
        </p:nvSpPr>
        <p:spPr>
          <a:xfrm>
            <a:off x="140675" y="1108288"/>
            <a:ext cx="8883750" cy="5202935"/>
          </a:xfrm>
        </p:spPr>
        <p:txBody>
          <a:bodyPr/>
          <a:lstStyle/>
          <a:p>
            <a:pPr marL="231775" indent="-231775"/>
            <a:r>
              <a:rPr lang="en-US" sz="2600" dirty="0">
                <a:solidFill>
                  <a:schemeClr val="tx1"/>
                </a:solidFill>
              </a:rPr>
              <a:t>If firms are making </a:t>
            </a:r>
            <a:r>
              <a:rPr lang="en-US" sz="2600" b="1" i="1" dirty="0">
                <a:solidFill>
                  <a:schemeClr val="tx1"/>
                </a:solidFill>
              </a:rPr>
              <a:t>economic profits</a:t>
            </a:r>
            <a:r>
              <a:rPr lang="en-US" sz="2600" dirty="0">
                <a:solidFill>
                  <a:schemeClr val="tx1"/>
                </a:solidFill>
              </a:rPr>
              <a:t>, then rival firms will be attracted to the market.</a:t>
            </a:r>
          </a:p>
          <a:p>
            <a:pPr marL="631825" lvl="1" indent="-231775"/>
            <a:r>
              <a:rPr lang="en-US" dirty="0">
                <a:solidFill>
                  <a:schemeClr val="tx1"/>
                </a:solidFill>
              </a:rPr>
              <a:t>The </a:t>
            </a:r>
            <a:r>
              <a:rPr lang="en-US" b="1" i="1" dirty="0">
                <a:solidFill>
                  <a:schemeClr val="tx1"/>
                </a:solidFill>
              </a:rPr>
              <a:t>entry </a:t>
            </a:r>
            <a:r>
              <a:rPr lang="en-US" dirty="0">
                <a:solidFill>
                  <a:schemeClr val="tx1"/>
                </a:solidFill>
              </a:rPr>
              <a:t>of new firms will expand supply and lower price.</a:t>
            </a:r>
          </a:p>
          <a:p>
            <a:pPr marL="631825" lvl="1" indent="-231775"/>
            <a:r>
              <a:rPr lang="en-US" dirty="0">
                <a:solidFill>
                  <a:schemeClr val="tx1"/>
                </a:solidFill>
              </a:rPr>
              <a:t>The demand curve of each will shift inward until the economic profits are eliminated.</a:t>
            </a:r>
          </a:p>
          <a:p>
            <a:pPr marL="231775" indent="-231775"/>
            <a:r>
              <a:rPr lang="en-US" sz="2600" b="1" i="1" dirty="0">
                <a:solidFill>
                  <a:schemeClr val="tx1"/>
                </a:solidFill>
              </a:rPr>
              <a:t>Economic losses</a:t>
            </a:r>
            <a:r>
              <a:rPr lang="en-US" sz="2600" dirty="0">
                <a:solidFill>
                  <a:schemeClr val="tx1"/>
                </a:solidFill>
              </a:rPr>
              <a:t> will cause price searchers to </a:t>
            </a:r>
            <a:r>
              <a:rPr lang="en-US" sz="2600" b="1" i="1" dirty="0">
                <a:solidFill>
                  <a:schemeClr val="tx1"/>
                </a:solidFill>
              </a:rPr>
              <a:t>exit </a:t>
            </a:r>
            <a:r>
              <a:rPr lang="en-US" sz="2600" dirty="0">
                <a:solidFill>
                  <a:schemeClr val="tx1"/>
                </a:solidFill>
              </a:rPr>
              <a:t>from the market.</a:t>
            </a:r>
          </a:p>
          <a:p>
            <a:pPr marL="631825" lvl="1" indent="-231775"/>
            <a:r>
              <a:rPr lang="en-US" dirty="0">
                <a:solidFill>
                  <a:schemeClr val="tx1"/>
                </a:solidFill>
              </a:rPr>
              <a:t>Demand for the remaining firms’ output will rise until the losses have been eliminated, removing the incentive to exit.</a:t>
            </a:r>
          </a:p>
          <a:p>
            <a:pPr marL="231775" indent="-231775"/>
            <a:r>
              <a:rPr lang="en-US" sz="2600" b="1" i="1" dirty="0">
                <a:solidFill>
                  <a:schemeClr val="tx1"/>
                </a:solidFill>
              </a:rPr>
              <a:t>Competitive price searchers</a:t>
            </a:r>
            <a:r>
              <a:rPr lang="en-US" sz="2600" i="1" dirty="0">
                <a:solidFill>
                  <a:schemeClr val="tx1"/>
                </a:solidFill>
              </a:rPr>
              <a:t> </a:t>
            </a:r>
            <a:r>
              <a:rPr lang="en-US" sz="2600" dirty="0">
                <a:solidFill>
                  <a:schemeClr val="tx1"/>
                </a:solidFill>
              </a:rPr>
              <a:t>can </a:t>
            </a:r>
            <a:r>
              <a:rPr lang="en-US" sz="2600" b="1" i="1" dirty="0">
                <a:solidFill>
                  <a:schemeClr val="tx1"/>
                </a:solidFill>
              </a:rPr>
              <a:t>make</a:t>
            </a:r>
            <a:r>
              <a:rPr lang="en-US" sz="2600" dirty="0">
                <a:solidFill>
                  <a:schemeClr val="tx1"/>
                </a:solidFill>
              </a:rPr>
              <a:t> either profits or losses in the short run, but only </a:t>
            </a:r>
            <a:r>
              <a:rPr lang="en-US" sz="2600" b="1" i="1" dirty="0">
                <a:solidFill>
                  <a:schemeClr val="tx1"/>
                </a:solidFill>
              </a:rPr>
              <a:t>zero economic profit in the long run</a:t>
            </a:r>
            <a:r>
              <a:rPr lang="en-US" sz="2600" dirty="0">
                <a:solidFill>
                  <a:schemeClr val="tx1"/>
                </a:solidFill>
              </a:rPr>
              <a:t>.</a:t>
            </a:r>
          </a:p>
        </p:txBody>
      </p:sp>
    </p:spTree>
    <p:extLst>
      <p:ext uri="{BB962C8B-B14F-4D97-AF65-F5344CB8AC3E}">
        <p14:creationId xmlns:p14="http://schemas.microsoft.com/office/powerpoint/2010/main" val="1573955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4256696" y="1246140"/>
            <a:ext cx="4700755" cy="5144297"/>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61" name="Text Box 10"/>
          <p:cNvSpPr txBox="1">
            <a:spLocks noChangeArrowheads="1"/>
          </p:cNvSpPr>
          <p:nvPr/>
        </p:nvSpPr>
        <p:spPr bwMode="auto">
          <a:xfrm>
            <a:off x="73113" y="1651516"/>
            <a:ext cx="4059975" cy="431656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000" dirty="0" smtClean="0">
                <a:latin typeface="+mj-lt"/>
                <a:cs typeface="Times New Roman" pitchFamily="18" charset="0"/>
              </a:rPr>
              <a:t>Because </a:t>
            </a:r>
            <a:r>
              <a:rPr lang="en-US" sz="2000" i="1" dirty="0">
                <a:latin typeface="+mj-lt"/>
                <a:cs typeface="Times New Roman" pitchFamily="18" charset="0"/>
              </a:rPr>
              <a:t>entry and exit are free</a:t>
            </a:r>
            <a:r>
              <a:rPr lang="en-US" sz="2000" dirty="0" smtClean="0">
                <a:latin typeface="+mj-lt"/>
                <a:cs typeface="Times New Roman" pitchFamily="18" charset="0"/>
              </a:rPr>
              <a:t>, competition </a:t>
            </a:r>
            <a:r>
              <a:rPr lang="en-US" sz="2000" dirty="0">
                <a:latin typeface="+mj-lt"/>
                <a:cs typeface="Times New Roman" pitchFamily="18" charset="0"/>
              </a:rPr>
              <a:t>will eventually </a:t>
            </a:r>
            <a:r>
              <a:rPr lang="en-US" sz="2000" dirty="0" smtClean="0">
                <a:latin typeface="+mj-lt"/>
                <a:cs typeface="Times New Roman" pitchFamily="18" charset="0"/>
              </a:rPr>
              <a:t>drive prices </a:t>
            </a:r>
            <a:r>
              <a:rPr lang="en-US" sz="2000" dirty="0">
                <a:latin typeface="+mj-lt"/>
                <a:cs typeface="Times New Roman" pitchFamily="18" charset="0"/>
              </a:rPr>
              <a:t>down to the level of </a:t>
            </a:r>
            <a:r>
              <a:rPr lang="en-US" sz="2000" b="1" i="1" dirty="0">
                <a:latin typeface="+mj-lt"/>
                <a:cs typeface="Times New Roman" pitchFamily="18" charset="0"/>
              </a:rPr>
              <a:t>ATC</a:t>
            </a:r>
            <a:r>
              <a:rPr lang="en-US" sz="2000" dirty="0" smtClean="0">
                <a:latin typeface="+mj-lt"/>
                <a:cs typeface="Times New Roman" pitchFamily="18" charset="0"/>
              </a:rPr>
              <a:t>.</a:t>
            </a:r>
          </a:p>
          <a:p>
            <a:pPr marL="115888" indent="-115888">
              <a:lnSpc>
                <a:spcPct val="90000"/>
              </a:lnSpc>
              <a:spcBef>
                <a:spcPts val="900"/>
              </a:spcBef>
              <a:buFontTx/>
              <a:buChar char="•"/>
            </a:pPr>
            <a:r>
              <a:rPr lang="en-US" sz="2000" dirty="0" smtClean="0">
                <a:latin typeface="+mj-lt"/>
                <a:cs typeface="Times New Roman" pitchFamily="18" charset="0"/>
              </a:rPr>
              <a:t>When </a:t>
            </a:r>
            <a:r>
              <a:rPr lang="en-US" sz="2000" dirty="0">
                <a:latin typeface="+mj-lt"/>
                <a:cs typeface="Times New Roman" pitchFamily="18" charset="0"/>
              </a:rPr>
              <a:t>profits (losses) are present</a:t>
            </a:r>
            <a:r>
              <a:rPr lang="en-US" sz="2000" dirty="0" smtClean="0">
                <a:latin typeface="+mj-lt"/>
                <a:cs typeface="Times New Roman" pitchFamily="18" charset="0"/>
              </a:rPr>
              <a:t>, </a:t>
            </a:r>
            <a:br>
              <a:rPr lang="en-US" sz="2000" dirty="0" smtClean="0">
                <a:latin typeface="+mj-lt"/>
                <a:cs typeface="Times New Roman" pitchFamily="18" charset="0"/>
              </a:rPr>
            </a:br>
            <a:r>
              <a:rPr lang="en-US" sz="2000" dirty="0" smtClean="0">
                <a:latin typeface="+mj-lt"/>
                <a:cs typeface="Times New Roman" pitchFamily="18" charset="0"/>
              </a:rPr>
              <a:t>the </a:t>
            </a:r>
            <a:r>
              <a:rPr lang="en-US" sz="2000" dirty="0">
                <a:latin typeface="+mj-lt"/>
                <a:cs typeface="Times New Roman" pitchFamily="18" charset="0"/>
              </a:rPr>
              <a:t>demand curve will shift </a:t>
            </a:r>
            <a:r>
              <a:rPr lang="en-US" sz="2000" dirty="0" smtClean="0">
                <a:latin typeface="+mj-lt"/>
                <a:cs typeface="Times New Roman" pitchFamily="18" charset="0"/>
              </a:rPr>
              <a:t>inward (</a:t>
            </a:r>
            <a:r>
              <a:rPr lang="en-US" sz="2000" dirty="0">
                <a:latin typeface="+mj-lt"/>
                <a:cs typeface="Times New Roman" pitchFamily="18" charset="0"/>
              </a:rPr>
              <a:t>outward) until the zero </a:t>
            </a:r>
            <a:r>
              <a:rPr lang="en-US" sz="2000" dirty="0" smtClean="0">
                <a:latin typeface="+mj-lt"/>
                <a:cs typeface="Times New Roman" pitchFamily="18" charset="0"/>
              </a:rPr>
              <a:t>profit equilibrium </a:t>
            </a:r>
            <a:r>
              <a:rPr lang="en-US" sz="2000" dirty="0">
                <a:latin typeface="+mj-lt"/>
                <a:cs typeface="Times New Roman" pitchFamily="18" charset="0"/>
              </a:rPr>
              <a:t>is restored.</a:t>
            </a:r>
          </a:p>
          <a:p>
            <a:pPr marL="115888" indent="-115888">
              <a:lnSpc>
                <a:spcPct val="90000"/>
              </a:lnSpc>
              <a:spcBef>
                <a:spcPts val="900"/>
              </a:spcBef>
              <a:buFontTx/>
              <a:buChar char="•"/>
            </a:pPr>
            <a:r>
              <a:rPr lang="en-US" sz="2000" dirty="0" smtClean="0">
                <a:latin typeface="+mj-lt"/>
                <a:cs typeface="Times New Roman" pitchFamily="18" charset="0"/>
              </a:rPr>
              <a:t>The </a:t>
            </a:r>
            <a:r>
              <a:rPr lang="en-US" sz="2000" dirty="0">
                <a:latin typeface="+mj-lt"/>
                <a:cs typeface="Times New Roman" pitchFamily="18" charset="0"/>
              </a:rPr>
              <a:t>price searcher </a:t>
            </a:r>
            <a:r>
              <a:rPr lang="en-US" sz="2000" dirty="0" smtClean="0">
                <a:latin typeface="+mj-lt"/>
                <a:cs typeface="Times New Roman" pitchFamily="18" charset="0"/>
              </a:rPr>
              <a:t>establishes its </a:t>
            </a:r>
            <a:r>
              <a:rPr lang="en-US" sz="2000" dirty="0">
                <a:latin typeface="+mj-lt"/>
                <a:cs typeface="Times New Roman" pitchFamily="18" charset="0"/>
              </a:rPr>
              <a:t>output level where </a:t>
            </a:r>
            <a:r>
              <a:rPr lang="en-US" sz="2000" b="1" i="1" dirty="0">
                <a:latin typeface="+mj-lt"/>
                <a:cs typeface="Times New Roman" pitchFamily="18" charset="0"/>
              </a:rPr>
              <a:t>MC</a:t>
            </a:r>
            <a:r>
              <a:rPr lang="en-US" sz="2000" dirty="0">
                <a:latin typeface="+mj-lt"/>
                <a:cs typeface="Times New Roman" pitchFamily="18" charset="0"/>
              </a:rPr>
              <a:t> </a:t>
            </a:r>
            <a:r>
              <a:rPr lang="en-US" sz="2000" b="1" dirty="0">
                <a:latin typeface="+mj-lt"/>
                <a:cs typeface="Times New Roman" pitchFamily="18" charset="0"/>
              </a:rPr>
              <a:t>= </a:t>
            </a:r>
            <a:r>
              <a:rPr lang="en-US" sz="2000" b="1" i="1" dirty="0">
                <a:latin typeface="+mj-lt"/>
                <a:cs typeface="Times New Roman" pitchFamily="18" charset="0"/>
              </a:rPr>
              <a:t>MR</a:t>
            </a:r>
            <a:r>
              <a:rPr lang="en-US" sz="2000" dirty="0" smtClean="0">
                <a:latin typeface="+mj-lt"/>
                <a:cs typeface="Times New Roman" pitchFamily="18" charset="0"/>
              </a:rPr>
              <a:t>.</a:t>
            </a:r>
          </a:p>
          <a:p>
            <a:pPr marL="115888" indent="-115888">
              <a:lnSpc>
                <a:spcPct val="90000"/>
              </a:lnSpc>
              <a:spcBef>
                <a:spcPts val="900"/>
              </a:spcBef>
              <a:buFontTx/>
              <a:buChar char="•"/>
            </a:pPr>
            <a:r>
              <a:rPr lang="en-US" sz="2000" dirty="0" smtClean="0">
                <a:latin typeface="+mj-lt"/>
                <a:cs typeface="Times New Roman" pitchFamily="18" charset="0"/>
              </a:rPr>
              <a:t>At </a:t>
            </a:r>
            <a:r>
              <a:rPr lang="en-US" sz="2000" b="1" i="1" dirty="0">
                <a:latin typeface="+mj-lt"/>
                <a:cs typeface="Times New Roman" pitchFamily="18" charset="0"/>
              </a:rPr>
              <a:t>q</a:t>
            </a:r>
            <a:r>
              <a:rPr lang="en-US" sz="2000" dirty="0">
                <a:latin typeface="+mj-lt"/>
                <a:cs typeface="Times New Roman" pitchFamily="18" charset="0"/>
              </a:rPr>
              <a:t> </a:t>
            </a:r>
            <a:r>
              <a:rPr lang="en-US" sz="2000" dirty="0" smtClean="0">
                <a:latin typeface="+mj-lt"/>
                <a:cs typeface="Times New Roman" pitchFamily="18" charset="0"/>
              </a:rPr>
              <a:t>the </a:t>
            </a:r>
            <a:r>
              <a:rPr lang="en-US" sz="2000" i="1" dirty="0" smtClean="0">
                <a:latin typeface="+mj-lt"/>
                <a:cs typeface="Times New Roman" pitchFamily="18" charset="0"/>
              </a:rPr>
              <a:t>average </a:t>
            </a:r>
            <a:r>
              <a:rPr lang="en-US" sz="2000" i="1" dirty="0">
                <a:latin typeface="+mj-lt"/>
                <a:cs typeface="Times New Roman" pitchFamily="18" charset="0"/>
              </a:rPr>
              <a:t>total cost</a:t>
            </a:r>
            <a:r>
              <a:rPr lang="en-US" sz="2000" dirty="0">
                <a:latin typeface="+mj-lt"/>
                <a:cs typeface="Times New Roman" pitchFamily="18" charset="0"/>
              </a:rPr>
              <a:t> is </a:t>
            </a:r>
            <a:r>
              <a:rPr lang="en-US" sz="2000" dirty="0" smtClean="0">
                <a:latin typeface="+mj-lt"/>
                <a:cs typeface="Times New Roman" pitchFamily="18" charset="0"/>
              </a:rPr>
              <a:t>equal to </a:t>
            </a:r>
            <a:r>
              <a:rPr lang="en-US" sz="2000" dirty="0">
                <a:latin typeface="+mj-lt"/>
                <a:cs typeface="Times New Roman" pitchFamily="18" charset="0"/>
              </a:rPr>
              <a:t>the </a:t>
            </a:r>
            <a:r>
              <a:rPr lang="en-US" sz="2000" dirty="0" smtClean="0">
                <a:latin typeface="+mj-lt"/>
                <a:cs typeface="Times New Roman" pitchFamily="18" charset="0"/>
              </a:rPr>
              <a:t>firm’s price </a:t>
            </a:r>
            <a:r>
              <a:rPr lang="en-US" sz="2000" b="1" i="1" dirty="0" smtClean="0">
                <a:latin typeface="+mj-lt"/>
                <a:cs typeface="Times New Roman" pitchFamily="18" charset="0"/>
              </a:rPr>
              <a:t>P</a:t>
            </a:r>
            <a:r>
              <a:rPr lang="en-US" sz="2000" dirty="0" smtClean="0">
                <a:latin typeface="+mj-lt"/>
                <a:cs typeface="Times New Roman" pitchFamily="18" charset="0"/>
              </a:rPr>
              <a:t>. As a result, </a:t>
            </a:r>
            <a:r>
              <a:rPr lang="en-US" sz="2000" b="1" i="1" dirty="0" smtClean="0">
                <a:latin typeface="+mj-lt"/>
                <a:cs typeface="Times New Roman" pitchFamily="18" charset="0"/>
              </a:rPr>
              <a:t>zero economic profit </a:t>
            </a:r>
            <a:r>
              <a:rPr lang="en-US" sz="2000" b="1" i="1" dirty="0">
                <a:latin typeface="+mj-lt"/>
                <a:cs typeface="Times New Roman" pitchFamily="18" charset="0"/>
              </a:rPr>
              <a:t>is present</a:t>
            </a:r>
            <a:r>
              <a:rPr lang="en-US" sz="2000" dirty="0">
                <a:latin typeface="+mj-lt"/>
                <a:cs typeface="Times New Roman" pitchFamily="18" charset="0"/>
              </a:rPr>
              <a:t>.  </a:t>
            </a:r>
            <a:r>
              <a:rPr lang="en-US" sz="2000" dirty="0" smtClean="0">
                <a:latin typeface="+mj-lt"/>
                <a:cs typeface="Times New Roman" pitchFamily="18" charset="0"/>
              </a:rPr>
              <a:t/>
            </a:r>
            <a:br>
              <a:rPr lang="en-US" sz="2000" dirty="0" smtClean="0">
                <a:latin typeface="+mj-lt"/>
                <a:cs typeface="Times New Roman" pitchFamily="18" charset="0"/>
              </a:rPr>
            </a:br>
            <a:r>
              <a:rPr lang="en-US" sz="2000" i="1" dirty="0" smtClean="0">
                <a:latin typeface="+mj-lt"/>
                <a:cs typeface="Times New Roman" pitchFamily="18" charset="0"/>
              </a:rPr>
              <a:t>No </a:t>
            </a:r>
            <a:r>
              <a:rPr lang="en-US" sz="2000" i="1" dirty="0">
                <a:latin typeface="+mj-lt"/>
                <a:cs typeface="Times New Roman" pitchFamily="18" charset="0"/>
              </a:rPr>
              <a:t>incentive </a:t>
            </a:r>
            <a:r>
              <a:rPr lang="en-US" sz="2000" i="1" dirty="0" smtClean="0">
                <a:latin typeface="+mj-lt"/>
                <a:cs typeface="Times New Roman" pitchFamily="18" charset="0"/>
              </a:rPr>
              <a:t>for firms </a:t>
            </a:r>
            <a:r>
              <a:rPr lang="en-US" sz="2000" i="1" dirty="0">
                <a:latin typeface="+mj-lt"/>
                <a:cs typeface="Times New Roman" pitchFamily="18" charset="0"/>
              </a:rPr>
              <a:t>to either enter or exit </a:t>
            </a:r>
            <a:r>
              <a:rPr lang="en-US" sz="2000" i="1" dirty="0" smtClean="0">
                <a:latin typeface="+mj-lt"/>
                <a:cs typeface="Times New Roman" pitchFamily="18" charset="0"/>
              </a:rPr>
              <a:t>the market </a:t>
            </a:r>
            <a:r>
              <a:rPr lang="en-US" sz="2000" i="1" dirty="0">
                <a:latin typeface="+mj-lt"/>
                <a:cs typeface="Times New Roman" pitchFamily="18" charset="0"/>
              </a:rPr>
              <a:t>is present</a:t>
            </a:r>
            <a:r>
              <a:rPr lang="en-US" sz="2000" dirty="0">
                <a:latin typeface="+mj-lt"/>
                <a:cs typeface="Times New Roman" pitchFamily="18" charset="0"/>
              </a:rPr>
              <a:t>. </a:t>
            </a:r>
            <a:endParaRPr lang="en-US" sz="2000" dirty="0" smtClean="0">
              <a:latin typeface="+mj-lt"/>
              <a:cs typeface="Times New Roman" pitchFamily="18" charset="0"/>
            </a:endParaRPr>
          </a:p>
        </p:txBody>
      </p:sp>
      <p:sp>
        <p:nvSpPr>
          <p:cNvPr id="267" name="Title 1"/>
          <p:cNvSpPr>
            <a:spLocks noGrp="1"/>
          </p:cNvSpPr>
          <p:nvPr>
            <p:ph type="title"/>
          </p:nvPr>
        </p:nvSpPr>
        <p:spPr>
          <a:xfrm>
            <a:off x="119569" y="101029"/>
            <a:ext cx="8904855" cy="1071076"/>
          </a:xfrm>
        </p:spPr>
        <p:txBody>
          <a:bodyPr/>
          <a:lstStyle/>
          <a:p>
            <a:pPr>
              <a:lnSpc>
                <a:spcPts val="3500"/>
              </a:lnSpc>
            </a:pPr>
            <a:r>
              <a:rPr lang="en-US" dirty="0" smtClean="0"/>
              <a:t>Long </a:t>
            </a:r>
            <a:r>
              <a:rPr lang="en-US" dirty="0"/>
              <a:t>Run in </a:t>
            </a:r>
            <a:r>
              <a:rPr lang="en-US" dirty="0" smtClean="0"/>
              <a:t>a </a:t>
            </a:r>
            <a:br>
              <a:rPr lang="en-US" dirty="0" smtClean="0"/>
            </a:br>
            <a:r>
              <a:rPr lang="en-US" dirty="0" smtClean="0"/>
              <a:t>Competitive </a:t>
            </a:r>
            <a:r>
              <a:rPr lang="en-US" dirty="0"/>
              <a:t>Price-Searcher Market</a:t>
            </a:r>
          </a:p>
        </p:txBody>
      </p:sp>
      <p:sp>
        <p:nvSpPr>
          <p:cNvPr id="51" name="Text Box 54"/>
          <p:cNvSpPr txBox="1">
            <a:spLocks noChangeArrowheads="1"/>
          </p:cNvSpPr>
          <p:nvPr/>
        </p:nvSpPr>
        <p:spPr bwMode="auto">
          <a:xfrm>
            <a:off x="4292174" y="1556957"/>
            <a:ext cx="787400" cy="269689"/>
          </a:xfrm>
          <a:prstGeom prst="rect">
            <a:avLst/>
          </a:prstGeom>
          <a:noFill/>
          <a:ln w="9525">
            <a:noFill/>
            <a:miter lim="800000"/>
            <a:headEnd/>
            <a:tailEnd/>
          </a:ln>
        </p:spPr>
        <p:txBody>
          <a:bodyPr>
            <a:prstTxWarp prst="textNoShape">
              <a:avLst/>
            </a:prstTxWarp>
            <a:spAutoFit/>
          </a:bodyPr>
          <a:lstStyle/>
          <a:p>
            <a:pPr>
              <a:lnSpc>
                <a:spcPct val="70000"/>
              </a:lnSpc>
              <a:spcBef>
                <a:spcPct val="50000"/>
              </a:spcBef>
            </a:pPr>
            <a:r>
              <a:rPr kumimoji="0" lang="en-US" sz="1600">
                <a:latin typeface="+mj-lt"/>
                <a:cs typeface="Times New Roman" pitchFamily="18" charset="0"/>
              </a:rPr>
              <a:t>Price</a:t>
            </a:r>
          </a:p>
        </p:txBody>
      </p:sp>
      <p:sp>
        <p:nvSpPr>
          <p:cNvPr id="62" name="Text Box 55"/>
          <p:cNvSpPr txBox="1">
            <a:spLocks noChangeArrowheads="1"/>
          </p:cNvSpPr>
          <p:nvPr/>
        </p:nvSpPr>
        <p:spPr bwMode="auto">
          <a:xfrm>
            <a:off x="7263720" y="5895678"/>
            <a:ext cx="1590675" cy="289310"/>
          </a:xfrm>
          <a:prstGeom prst="rect">
            <a:avLst/>
          </a:prstGeom>
          <a:noFill/>
          <a:ln w="9525">
            <a:noFill/>
            <a:miter lim="800000"/>
            <a:headEnd/>
            <a:tailEnd/>
          </a:ln>
        </p:spPr>
        <p:txBody>
          <a:bodyPr>
            <a:prstTxWarp prst="textNoShape">
              <a:avLst/>
            </a:prstTxWarp>
            <a:spAutoFit/>
          </a:bodyPr>
          <a:lstStyle/>
          <a:p>
            <a:pPr algn="r">
              <a:lnSpc>
                <a:spcPct val="80000"/>
              </a:lnSpc>
              <a:spcBef>
                <a:spcPct val="50000"/>
              </a:spcBef>
            </a:pPr>
            <a:r>
              <a:rPr kumimoji="0" lang="en-US" sz="1600">
                <a:latin typeface="+mj-lt"/>
                <a:cs typeface="Times New Roman" pitchFamily="18" charset="0"/>
              </a:rPr>
              <a:t>Quantity/time</a:t>
            </a:r>
          </a:p>
        </p:txBody>
      </p:sp>
      <p:grpSp>
        <p:nvGrpSpPr>
          <p:cNvPr id="64" name="Group 58"/>
          <p:cNvGrpSpPr>
            <a:grpSpLocks/>
          </p:cNvGrpSpPr>
          <p:nvPr/>
        </p:nvGrpSpPr>
        <p:grpSpPr bwMode="auto">
          <a:xfrm>
            <a:off x="4621866" y="1821645"/>
            <a:ext cx="2895600" cy="4211320"/>
            <a:chOff x="3024" y="822"/>
            <a:chExt cx="1824" cy="2966"/>
          </a:xfrm>
        </p:grpSpPr>
        <p:sp>
          <p:nvSpPr>
            <p:cNvPr id="65" name="Line 59"/>
            <p:cNvSpPr>
              <a:spLocks noChangeShapeType="1"/>
            </p:cNvSpPr>
            <p:nvPr/>
          </p:nvSpPr>
          <p:spPr bwMode="auto">
            <a:xfrm>
              <a:off x="3024" y="3788"/>
              <a:ext cx="1824" cy="0"/>
            </a:xfrm>
            <a:prstGeom prst="line">
              <a:avLst/>
            </a:prstGeom>
            <a:no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sp>
          <p:nvSpPr>
            <p:cNvPr id="66" name="Line 60"/>
            <p:cNvSpPr>
              <a:spLocks noChangeShapeType="1"/>
            </p:cNvSpPr>
            <p:nvPr/>
          </p:nvSpPr>
          <p:spPr bwMode="auto">
            <a:xfrm>
              <a:off x="3031" y="822"/>
              <a:ext cx="0" cy="2963"/>
            </a:xfrm>
            <a:prstGeom prst="line">
              <a:avLst/>
            </a:prstGeom>
            <a:no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grpSp>
      <p:sp>
        <p:nvSpPr>
          <p:cNvPr id="37" name="Text Box 41"/>
          <p:cNvSpPr txBox="1">
            <a:spLocks noChangeArrowheads="1"/>
          </p:cNvSpPr>
          <p:nvPr/>
        </p:nvSpPr>
        <p:spPr bwMode="auto">
          <a:xfrm>
            <a:off x="5921964" y="5983245"/>
            <a:ext cx="225425"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kumimoji="0" lang="en-US" b="1" i="1" dirty="0">
                <a:latin typeface="+mj-lt"/>
                <a:cs typeface="Times New Roman" pitchFamily="18" charset="0"/>
              </a:rPr>
              <a:t>q</a:t>
            </a:r>
            <a:endParaRPr kumimoji="0" lang="en-US" b="1" dirty="0">
              <a:latin typeface="+mj-lt"/>
              <a:cs typeface="Times New Roman" pitchFamily="18" charset="0"/>
            </a:endParaRPr>
          </a:p>
        </p:txBody>
      </p:sp>
      <p:sp>
        <p:nvSpPr>
          <p:cNvPr id="38" name="Text Box 45"/>
          <p:cNvSpPr txBox="1">
            <a:spLocks noChangeArrowheads="1"/>
          </p:cNvSpPr>
          <p:nvPr/>
        </p:nvSpPr>
        <p:spPr bwMode="auto">
          <a:xfrm>
            <a:off x="4277442" y="3363870"/>
            <a:ext cx="360363" cy="369332"/>
          </a:xfrm>
          <a:prstGeom prst="rect">
            <a:avLst/>
          </a:prstGeom>
          <a:noFill/>
          <a:ln w="9525">
            <a:noFill/>
            <a:miter lim="800000"/>
            <a:headEnd/>
            <a:tailEnd/>
          </a:ln>
        </p:spPr>
        <p:txBody>
          <a:bodyPr>
            <a:prstTxWarp prst="textNoShape">
              <a:avLst/>
            </a:prstTxWarp>
            <a:spAutoFit/>
          </a:bodyPr>
          <a:lstStyle/>
          <a:p>
            <a:pPr algn="r">
              <a:spcBef>
                <a:spcPct val="50000"/>
              </a:spcBef>
            </a:pPr>
            <a:r>
              <a:rPr kumimoji="0" lang="en-US" b="1" i="1" dirty="0">
                <a:latin typeface="+mj-lt"/>
                <a:cs typeface="Times New Roman" pitchFamily="18" charset="0"/>
              </a:rPr>
              <a:t>P</a:t>
            </a:r>
            <a:endParaRPr kumimoji="0" lang="en-US" b="1" dirty="0">
              <a:latin typeface="+mj-lt"/>
              <a:cs typeface="Times New Roman" pitchFamily="18" charset="0"/>
            </a:endParaRPr>
          </a:p>
        </p:txBody>
      </p:sp>
      <p:sp>
        <p:nvSpPr>
          <p:cNvPr id="39" name="Freeform 2"/>
          <p:cNvSpPr>
            <a:spLocks/>
          </p:cNvSpPr>
          <p:nvPr/>
        </p:nvSpPr>
        <p:spPr bwMode="auto">
          <a:xfrm>
            <a:off x="5280742" y="1618001"/>
            <a:ext cx="2590800" cy="3733800"/>
          </a:xfrm>
          <a:custGeom>
            <a:avLst/>
            <a:gdLst/>
            <a:ahLst/>
            <a:cxnLst>
              <a:cxn ang="0">
                <a:pos x="0" y="2352"/>
              </a:cxn>
              <a:cxn ang="0">
                <a:pos x="672" y="1872"/>
              </a:cxn>
              <a:cxn ang="0">
                <a:pos x="1392" y="960"/>
              </a:cxn>
              <a:cxn ang="0">
                <a:pos x="1632" y="0"/>
              </a:cxn>
            </a:cxnLst>
            <a:rect l="0" t="0" r="r" b="b"/>
            <a:pathLst>
              <a:path w="1632" h="2352">
                <a:moveTo>
                  <a:pt x="0" y="2352"/>
                </a:moveTo>
                <a:cubicBezTo>
                  <a:pt x="220" y="2228"/>
                  <a:pt x="440" y="2104"/>
                  <a:pt x="672" y="1872"/>
                </a:cubicBezTo>
                <a:cubicBezTo>
                  <a:pt x="904" y="1640"/>
                  <a:pt x="1232" y="1272"/>
                  <a:pt x="1392" y="960"/>
                </a:cubicBezTo>
                <a:cubicBezTo>
                  <a:pt x="1552" y="648"/>
                  <a:pt x="1592" y="324"/>
                  <a:pt x="1632" y="0"/>
                </a:cubicBezTo>
              </a:path>
            </a:pathLst>
          </a:custGeom>
          <a:noFill/>
          <a:ln w="57150" cap="flat" cmpd="sng">
            <a:solidFill>
              <a:srgbClr val="2D5AB3"/>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40" name="Text Box 3"/>
          <p:cNvSpPr txBox="1">
            <a:spLocks noChangeArrowheads="1"/>
          </p:cNvSpPr>
          <p:nvPr/>
        </p:nvSpPr>
        <p:spPr bwMode="auto">
          <a:xfrm>
            <a:off x="7677867" y="5220038"/>
            <a:ext cx="51435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C80000"/>
                </a:solidFill>
                <a:latin typeface="+mj-lt"/>
                <a:cs typeface="Times New Roman" pitchFamily="18" charset="0"/>
              </a:rPr>
              <a:t>d</a:t>
            </a:r>
          </a:p>
        </p:txBody>
      </p:sp>
      <p:sp>
        <p:nvSpPr>
          <p:cNvPr id="41" name="Line 7"/>
          <p:cNvSpPr>
            <a:spLocks noChangeShapeType="1"/>
          </p:cNvSpPr>
          <p:nvPr/>
        </p:nvSpPr>
        <p:spPr bwMode="auto">
          <a:xfrm>
            <a:off x="6025534" y="4842308"/>
            <a:ext cx="0" cy="1141782"/>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b="1">
              <a:latin typeface="+mj-lt"/>
              <a:cs typeface="Times New Roman" pitchFamily="18" charset="0"/>
            </a:endParaRPr>
          </a:p>
        </p:txBody>
      </p:sp>
      <p:sp>
        <p:nvSpPr>
          <p:cNvPr id="42" name="Line 10"/>
          <p:cNvSpPr>
            <a:spLocks noChangeShapeType="1"/>
          </p:cNvSpPr>
          <p:nvPr/>
        </p:nvSpPr>
        <p:spPr bwMode="auto">
          <a:xfrm flipH="1">
            <a:off x="4671142" y="3549544"/>
            <a:ext cx="1339850" cy="0"/>
          </a:xfrm>
          <a:prstGeom prst="line">
            <a:avLst/>
          </a:prstGeom>
          <a:noFill/>
          <a:ln w="31750" cap="rnd">
            <a:solidFill>
              <a:schemeClr val="tx1"/>
            </a:solidFill>
            <a:prstDash val="sysDot"/>
            <a:round/>
            <a:headEnd type="none" w="lg" len="lg"/>
            <a:tailEnd type="stealth" w="lg" len="lg"/>
          </a:ln>
        </p:spPr>
        <p:txBody>
          <a:bodyPr wrap="none" anchor="ctr">
            <a:prstTxWarp prst="textNoShape">
              <a:avLst/>
            </a:prstTxWarp>
          </a:bodyPr>
          <a:lstStyle/>
          <a:p>
            <a:endParaRPr lang="en-US" sz="1600" b="1">
              <a:latin typeface="+mj-lt"/>
              <a:cs typeface="Times New Roman" pitchFamily="18" charset="0"/>
            </a:endParaRPr>
          </a:p>
        </p:txBody>
      </p:sp>
      <p:sp>
        <p:nvSpPr>
          <p:cNvPr id="43" name="Line 11"/>
          <p:cNvSpPr>
            <a:spLocks noChangeShapeType="1"/>
          </p:cNvSpPr>
          <p:nvPr/>
        </p:nvSpPr>
        <p:spPr bwMode="auto">
          <a:xfrm flipH="1" flipV="1">
            <a:off x="4661616" y="2032335"/>
            <a:ext cx="1914526" cy="3908723"/>
          </a:xfrm>
          <a:prstGeom prst="line">
            <a:avLst/>
          </a:prstGeom>
          <a:noFill/>
          <a:ln w="57150">
            <a:solidFill>
              <a:srgbClr val="D107AB"/>
            </a:solidFill>
            <a:round/>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44" name="Text Box 12"/>
          <p:cNvSpPr txBox="1">
            <a:spLocks noChangeArrowheads="1"/>
          </p:cNvSpPr>
          <p:nvPr/>
        </p:nvSpPr>
        <p:spPr bwMode="auto">
          <a:xfrm>
            <a:off x="6542106" y="5714154"/>
            <a:ext cx="599694" cy="276999"/>
          </a:xfrm>
          <a:prstGeom prst="rect">
            <a:avLst/>
          </a:prstGeom>
          <a:noFill/>
          <a:ln w="9525">
            <a:noFill/>
            <a:miter lim="800000"/>
            <a:headEnd/>
            <a:tailEnd/>
          </a:ln>
        </p:spPr>
        <p:txBody>
          <a:bodyPr wrap="square">
            <a:prstTxWarp prst="textNoShape">
              <a:avLst/>
            </a:prstTxWarp>
            <a:spAutoFit/>
          </a:bodyPr>
          <a:lstStyle/>
          <a:p>
            <a:pPr algn="ctr">
              <a:lnSpc>
                <a:spcPct val="60000"/>
              </a:lnSpc>
            </a:pPr>
            <a:r>
              <a:rPr kumimoji="0" lang="en-US" sz="2000" b="1" i="1">
                <a:solidFill>
                  <a:srgbClr val="D107AB"/>
                </a:solidFill>
                <a:latin typeface="+mj-lt"/>
                <a:cs typeface="Times New Roman" pitchFamily="18" charset="0"/>
              </a:rPr>
              <a:t>MR</a:t>
            </a:r>
          </a:p>
        </p:txBody>
      </p:sp>
      <p:sp>
        <p:nvSpPr>
          <p:cNvPr id="45" name="Line 13"/>
          <p:cNvSpPr>
            <a:spLocks noChangeShapeType="1"/>
          </p:cNvSpPr>
          <p:nvPr/>
        </p:nvSpPr>
        <p:spPr bwMode="auto">
          <a:xfrm flipH="1" flipV="1">
            <a:off x="4661617" y="2021226"/>
            <a:ext cx="3124200" cy="3505200"/>
          </a:xfrm>
          <a:prstGeom prst="line">
            <a:avLst/>
          </a:prstGeom>
          <a:noFill/>
          <a:ln w="57150">
            <a:solidFill>
              <a:srgbClr val="C80000"/>
            </a:solidFill>
            <a:round/>
            <a:headEn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46" name="Freeform 16"/>
          <p:cNvSpPr>
            <a:spLocks/>
          </p:cNvSpPr>
          <p:nvPr/>
        </p:nvSpPr>
        <p:spPr bwMode="auto">
          <a:xfrm>
            <a:off x="5163648" y="1886225"/>
            <a:ext cx="3657600" cy="2057400"/>
          </a:xfrm>
          <a:custGeom>
            <a:avLst/>
            <a:gdLst/>
            <a:ahLst/>
            <a:cxnLst>
              <a:cxn ang="0">
                <a:pos x="0" y="0"/>
              </a:cxn>
              <a:cxn ang="0">
                <a:pos x="288" y="480"/>
              </a:cxn>
              <a:cxn ang="0">
                <a:pos x="672" y="864"/>
              </a:cxn>
              <a:cxn ang="0">
                <a:pos x="1248" y="1008"/>
              </a:cxn>
              <a:cxn ang="0">
                <a:pos x="1776" y="864"/>
              </a:cxn>
              <a:cxn ang="0">
                <a:pos x="2352" y="480"/>
              </a:cxn>
            </a:cxnLst>
            <a:rect l="0" t="0" r="r" b="b"/>
            <a:pathLst>
              <a:path w="2352" h="1008">
                <a:moveTo>
                  <a:pt x="0" y="0"/>
                </a:moveTo>
                <a:cubicBezTo>
                  <a:pt x="88" y="168"/>
                  <a:pt x="176" y="336"/>
                  <a:pt x="288" y="480"/>
                </a:cubicBezTo>
                <a:cubicBezTo>
                  <a:pt x="400" y="624"/>
                  <a:pt x="512" y="776"/>
                  <a:pt x="672" y="864"/>
                </a:cubicBezTo>
                <a:cubicBezTo>
                  <a:pt x="832" y="952"/>
                  <a:pt x="1064" y="1008"/>
                  <a:pt x="1248" y="1008"/>
                </a:cubicBezTo>
                <a:cubicBezTo>
                  <a:pt x="1432" y="1008"/>
                  <a:pt x="1592" y="952"/>
                  <a:pt x="1776" y="864"/>
                </a:cubicBezTo>
                <a:cubicBezTo>
                  <a:pt x="1960" y="776"/>
                  <a:pt x="2156" y="628"/>
                  <a:pt x="2352" y="480"/>
                </a:cubicBezTo>
              </a:path>
            </a:pathLst>
          </a:custGeom>
          <a:noFill/>
          <a:ln w="57150" cap="flat" cmpd="sng">
            <a:solidFill>
              <a:schemeClr val="tx1"/>
            </a:solidFill>
            <a:prstDash val="solid"/>
            <a:round/>
            <a:headEnd type="none" w="med" len="med"/>
            <a:tailEnd type="none" w="lg" len="lg"/>
          </a:ln>
        </p:spPr>
        <p:txBody>
          <a:bodyPr wrap="none" anchor="ctr">
            <a:prstTxWarp prst="textNoShape">
              <a:avLst/>
            </a:prstTxWarp>
          </a:bodyPr>
          <a:lstStyle/>
          <a:p>
            <a:endParaRPr lang="en-US" sz="1600" b="1">
              <a:latin typeface="+mj-lt"/>
              <a:cs typeface="Times New Roman" pitchFamily="18" charset="0"/>
            </a:endParaRPr>
          </a:p>
        </p:txBody>
      </p:sp>
      <p:sp>
        <p:nvSpPr>
          <p:cNvPr id="47" name="Line 17"/>
          <p:cNvSpPr>
            <a:spLocks noChangeShapeType="1"/>
          </p:cNvSpPr>
          <p:nvPr/>
        </p:nvSpPr>
        <p:spPr bwMode="auto">
          <a:xfrm flipV="1">
            <a:off x="6025153" y="3675401"/>
            <a:ext cx="0" cy="1046162"/>
          </a:xfrm>
          <a:prstGeom prst="line">
            <a:avLst/>
          </a:prstGeom>
          <a:noFill/>
          <a:ln w="31750" cap="rnd">
            <a:solidFill>
              <a:schemeClr val="tx1"/>
            </a:solidFill>
            <a:prstDash val="sysDot"/>
            <a:round/>
            <a:headEnd/>
            <a:tailEnd type="stealth" w="lg" len="lg"/>
          </a:ln>
        </p:spPr>
        <p:txBody>
          <a:bodyPr wrap="none" anchor="ctr">
            <a:prstTxWarp prst="textNoShape">
              <a:avLst/>
            </a:prstTxWarp>
          </a:bodyPr>
          <a:lstStyle/>
          <a:p>
            <a:endParaRPr lang="en-US" sz="1600" b="1">
              <a:latin typeface="+mj-lt"/>
              <a:cs typeface="Times New Roman" pitchFamily="18" charset="0"/>
            </a:endParaRPr>
          </a:p>
        </p:txBody>
      </p:sp>
      <p:sp>
        <p:nvSpPr>
          <p:cNvPr id="48" name="Text Box 18"/>
          <p:cNvSpPr txBox="1">
            <a:spLocks noChangeArrowheads="1"/>
          </p:cNvSpPr>
          <p:nvPr/>
        </p:nvSpPr>
        <p:spPr bwMode="auto">
          <a:xfrm>
            <a:off x="7839792" y="1465601"/>
            <a:ext cx="76200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rgbClr val="2D5AB3"/>
                </a:solidFill>
                <a:latin typeface="+mj-lt"/>
                <a:cs typeface="Times New Roman" pitchFamily="18" charset="0"/>
              </a:rPr>
              <a:t>MC</a:t>
            </a:r>
          </a:p>
        </p:txBody>
      </p:sp>
      <p:sp>
        <p:nvSpPr>
          <p:cNvPr id="49" name="Text Box 19"/>
          <p:cNvSpPr txBox="1">
            <a:spLocks noChangeArrowheads="1"/>
          </p:cNvSpPr>
          <p:nvPr/>
        </p:nvSpPr>
        <p:spPr bwMode="auto">
          <a:xfrm>
            <a:off x="7992192" y="2653051"/>
            <a:ext cx="990600" cy="276999"/>
          </a:xfrm>
          <a:prstGeom prst="rect">
            <a:avLst/>
          </a:prstGeom>
          <a:noFill/>
          <a:ln w="9525">
            <a:noFill/>
            <a:miter lim="800000"/>
            <a:headEnd/>
            <a:tailEnd/>
          </a:ln>
        </p:spPr>
        <p:txBody>
          <a:bodyPr>
            <a:prstTxWarp prst="textNoShape">
              <a:avLst/>
            </a:prstTxWarp>
            <a:spAutoFit/>
          </a:bodyPr>
          <a:lstStyle/>
          <a:p>
            <a:pPr algn="ctr">
              <a:lnSpc>
                <a:spcPct val="60000"/>
              </a:lnSpc>
            </a:pPr>
            <a:r>
              <a:rPr kumimoji="0" lang="en-US" sz="2000" b="1" i="1">
                <a:solidFill>
                  <a:schemeClr val="tx1"/>
                </a:solidFill>
                <a:latin typeface="+mj-lt"/>
                <a:cs typeface="Times New Roman" pitchFamily="18" charset="0"/>
              </a:rPr>
              <a:t>ATC</a:t>
            </a:r>
          </a:p>
        </p:txBody>
      </p:sp>
      <p:sp>
        <p:nvSpPr>
          <p:cNvPr id="81" name="Oval 23"/>
          <p:cNvSpPr>
            <a:spLocks noChangeArrowheads="1"/>
          </p:cNvSpPr>
          <p:nvPr/>
        </p:nvSpPr>
        <p:spPr bwMode="auto">
          <a:xfrm>
            <a:off x="5979115" y="4810209"/>
            <a:ext cx="119063" cy="119063"/>
          </a:xfrm>
          <a:prstGeom prst="ellipse">
            <a:avLst/>
          </a:prstGeom>
          <a:solidFill>
            <a:srgbClr val="FFFF00"/>
          </a:solidFill>
          <a:ln w="38100">
            <a:solidFill>
              <a:schemeClr val="tx1"/>
            </a:solidFill>
            <a:round/>
            <a:headEnd/>
            <a:tailEnd/>
          </a:ln>
        </p:spPr>
        <p:txBody>
          <a:bodyPr wrap="none" anchor="ctr">
            <a:prstTxWarp prst="textNoShape">
              <a:avLst/>
            </a:prstTxWarp>
          </a:bodyPr>
          <a:lstStyle/>
          <a:p>
            <a:endParaRPr lang="en-US" sz="1600" b="1">
              <a:latin typeface="+mj-lt"/>
              <a:cs typeface="Times New Roman" pitchFamily="18" charset="0"/>
            </a:endParaRPr>
          </a:p>
        </p:txBody>
      </p:sp>
      <p:sp>
        <p:nvSpPr>
          <p:cNvPr id="82" name="Oval 24"/>
          <p:cNvSpPr>
            <a:spLocks noChangeArrowheads="1"/>
          </p:cNvSpPr>
          <p:nvPr/>
        </p:nvSpPr>
        <p:spPr bwMode="auto">
          <a:xfrm>
            <a:off x="5980322" y="3488012"/>
            <a:ext cx="119062" cy="119063"/>
          </a:xfrm>
          <a:prstGeom prst="ellipse">
            <a:avLst/>
          </a:prstGeom>
          <a:solidFill>
            <a:srgbClr val="FFFF00"/>
          </a:solidFill>
          <a:ln w="38100">
            <a:solidFill>
              <a:schemeClr val="tx1"/>
            </a:solidFill>
            <a:round/>
            <a:headEnd/>
            <a:tailEnd/>
          </a:ln>
        </p:spPr>
        <p:txBody>
          <a:bodyPr wrap="none" anchor="ctr">
            <a:prstTxWarp prst="textNoShape">
              <a:avLst/>
            </a:prstTxWarp>
          </a:bodyPr>
          <a:lstStyle/>
          <a:p>
            <a:pPr algn="ctr"/>
            <a:endParaRPr kumimoji="0" lang="en-US" sz="2000" b="1">
              <a:solidFill>
                <a:schemeClr val="tx1"/>
              </a:solidFill>
              <a:latin typeface="+mj-lt"/>
              <a:cs typeface="Times New Roman" pitchFamily="18" charset="0"/>
            </a:endParaRPr>
          </a:p>
        </p:txBody>
      </p:sp>
      <p:grpSp>
        <p:nvGrpSpPr>
          <p:cNvPr id="83" name="Group 56"/>
          <p:cNvGrpSpPr>
            <a:grpSpLocks/>
          </p:cNvGrpSpPr>
          <p:nvPr/>
        </p:nvGrpSpPr>
        <p:grpSpPr bwMode="auto">
          <a:xfrm>
            <a:off x="3808557" y="3385555"/>
            <a:ext cx="812801" cy="369888"/>
            <a:chOff x="2537" y="1830"/>
            <a:chExt cx="512" cy="233"/>
          </a:xfrm>
        </p:grpSpPr>
        <p:sp>
          <p:nvSpPr>
            <p:cNvPr id="84" name="Rectangle 55"/>
            <p:cNvSpPr>
              <a:spLocks noChangeArrowheads="1"/>
            </p:cNvSpPr>
            <p:nvPr/>
          </p:nvSpPr>
          <p:spPr bwMode="auto">
            <a:xfrm>
              <a:off x="2581" y="1840"/>
              <a:ext cx="435" cy="211"/>
            </a:xfrm>
            <a:prstGeom prst="rect">
              <a:avLst/>
            </a:prstGeom>
            <a:solidFill>
              <a:srgbClr val="FFFF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b="1">
                <a:latin typeface="+mj-lt"/>
                <a:cs typeface="Times New Roman" pitchFamily="18" charset="0"/>
              </a:endParaRPr>
            </a:p>
          </p:txBody>
        </p:sp>
        <p:sp>
          <p:nvSpPr>
            <p:cNvPr id="85" name="Text Box 53"/>
            <p:cNvSpPr txBox="1">
              <a:spLocks noChangeArrowheads="1"/>
            </p:cNvSpPr>
            <p:nvPr/>
          </p:nvSpPr>
          <p:spPr bwMode="auto">
            <a:xfrm>
              <a:off x="2537" y="1830"/>
              <a:ext cx="512" cy="233"/>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kumimoji="0" lang="en-US" b="1" i="1" dirty="0">
                  <a:latin typeface="+mj-lt"/>
                  <a:cs typeface="Times New Roman" pitchFamily="18" charset="0"/>
                </a:rPr>
                <a:t>C = P</a:t>
              </a:r>
              <a:endParaRPr kumimoji="0" lang="en-US" b="1" dirty="0">
                <a:latin typeface="+mj-lt"/>
                <a:cs typeface="Times New Roman" pitchFamily="18" charset="0"/>
              </a:endParaRPr>
            </a:p>
          </p:txBody>
        </p:sp>
      </p:grpSp>
    </p:spTree>
    <p:extLst>
      <p:ext uri="{BB962C8B-B14F-4D97-AF65-F5344CB8AC3E}">
        <p14:creationId xmlns:p14="http://schemas.microsoft.com/office/powerpoint/2010/main" val="1500307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130</TotalTime>
  <Words>1525</Words>
  <Application>Microsoft Macintosh PowerPoint</Application>
  <PresentationFormat>On-screen Show (4:3)</PresentationFormat>
  <Paragraphs>236</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ＭＳ Ｐゴシック</vt:lpstr>
      <vt:lpstr>Times New Roman</vt:lpstr>
      <vt:lpstr>Arial</vt:lpstr>
      <vt:lpstr>15th edition TEMPLATE</vt:lpstr>
      <vt:lpstr>Price-Searcher Markets  with Low Entry Barriers</vt:lpstr>
      <vt:lpstr>Competitive  Price-Searcher Markets</vt:lpstr>
      <vt:lpstr>PowerPoint Presentation</vt:lpstr>
      <vt:lpstr>PowerPoint Presentation</vt:lpstr>
      <vt:lpstr>PowerPoint Presentation</vt:lpstr>
      <vt:lpstr>Marginal Revenue of a Price Searcher</vt:lpstr>
      <vt:lpstr>Price and Output:  Short-Run Profit</vt:lpstr>
      <vt:lpstr>PowerPoint Presentation</vt:lpstr>
      <vt:lpstr>Long Run in a  Competitive Price-Searcher Market</vt:lpstr>
      <vt:lpstr>Contestable Markets and  the Competitive Process</vt:lpstr>
      <vt:lpstr>Contestable Markets</vt:lpstr>
      <vt:lpstr>Evaluating Competitive Price-Searcher Markets</vt:lpstr>
      <vt:lpstr>Comparing Price Searchers and Takers</vt:lpstr>
      <vt:lpstr>Comparing Price Searchers and Takers</vt:lpstr>
      <vt:lpstr>Questions for Thought: </vt:lpstr>
      <vt:lpstr>Questions for Thought: </vt:lpstr>
      <vt:lpstr>A Special Case: Price Discrimination</vt:lpstr>
      <vt:lpstr>Price Discrimination</vt:lpstr>
      <vt:lpstr>Price Discrimination</vt:lpstr>
      <vt:lpstr>The Economics of  Price Discrimination</vt:lpstr>
      <vt:lpstr>The Economics of  Price Discrimination</vt:lpstr>
      <vt:lpstr>Entrepreneurship and Economic Progress</vt:lpstr>
      <vt:lpstr>PowerPoint Presentation</vt:lpstr>
      <vt:lpstr>PowerPoint Presentation</vt:lpstr>
      <vt:lpstr>PowerPoint Presentation</vt:lpstr>
      <vt:lpstr>PowerPoint Presentation</vt:lpstr>
      <vt:lpstr>PowerPoint Presentation</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Price-Searcher Markets with Low Entry Barriers</dc:title>
  <dc:subject>Price-Searcher Markets with Low Entry Barriers</dc:subject>
  <dc:creator>Dr. Chuck Skipton</dc:creator>
  <cp:lastModifiedBy>Joseph Connors</cp:lastModifiedBy>
  <cp:revision>23</cp:revision>
  <dcterms:created xsi:type="dcterms:W3CDTF">2013-12-17T18:08:03Z</dcterms:created>
  <dcterms:modified xsi:type="dcterms:W3CDTF">2016-12-27T22:30:59Z</dcterms:modified>
</cp:coreProperties>
</file>