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4">
          <p15:clr>
            <a:srgbClr val="A4A3A4"/>
          </p15:clr>
        </p15:guide>
        <p15:guide id="2" pos="20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4D4"/>
    <a:srgbClr val="FFFF99"/>
    <a:srgbClr val="FFFF97"/>
    <a:srgbClr val="F1F1E3"/>
    <a:srgbClr val="F4F6EE"/>
    <a:srgbClr val="E9EDDF"/>
    <a:srgbClr val="EFE5BB"/>
    <a:srgbClr val="E2DEEE"/>
    <a:srgbClr val="32302A"/>
    <a:srgbClr val="515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268" autoAdjust="0"/>
  </p:normalViewPr>
  <p:slideViewPr>
    <p:cSldViewPr snapToGrid="0" snapToObjects="1">
      <p:cViewPr varScale="1">
        <p:scale>
          <a:sx n="102" d="100"/>
          <a:sy n="102" d="100"/>
        </p:scale>
        <p:origin x="1504" y="176"/>
      </p:cViewPr>
      <p:guideLst>
        <p:guide orient="horz" pos="594"/>
        <p:guide pos="20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0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9" name="Title Placeholder 1"/>
          <p:cNvSpPr>
            <a:spLocks noGrp="1"/>
          </p:cNvSpPr>
          <p:nvPr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2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54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Micro Only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53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3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22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1485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Chapter: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8203" y="2110155"/>
            <a:ext cx="7634484" cy="127476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Price Takers and </a:t>
            </a:r>
            <a:br>
              <a:rPr lang="en-US" dirty="0"/>
            </a:br>
            <a:r>
              <a:rPr lang="en-US" dirty="0"/>
              <a:t>the Competitive Process</a:t>
            </a:r>
          </a:p>
        </p:txBody>
      </p:sp>
    </p:spTree>
    <p:extLst>
      <p:ext uri="{BB962C8B-B14F-4D97-AF65-F5344CB8AC3E}">
        <p14:creationId xmlns:p14="http://schemas.microsoft.com/office/powerpoint/2010/main" val="38980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28029" y="1521073"/>
            <a:ext cx="4801282" cy="459836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3369"/>
            <a:ext cx="8904855" cy="98296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Profit Maximization when </a:t>
            </a:r>
            <a:br>
              <a:rPr lang="en-US" dirty="0"/>
            </a:br>
            <a:r>
              <a:rPr lang="en-US" dirty="0"/>
              <a:t>the Firm is a Price Taker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0" y="1615460"/>
            <a:ext cx="4076859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1900" dirty="0">
                <a:latin typeface="+mj-lt"/>
                <a:cs typeface="Times New Roman" pitchFamily="18" charset="0"/>
              </a:rPr>
              <a:t>the short run, the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firm will </a:t>
            </a:r>
            <a:r>
              <a:rPr lang="en-US" sz="1900" dirty="0">
                <a:latin typeface="+mj-lt"/>
                <a:cs typeface="Times New Roman" pitchFamily="18" charset="0"/>
              </a:rPr>
              <a:t>expand output until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marginal </a:t>
            </a:r>
            <a:r>
              <a:rPr lang="en-US" sz="1900" b="1" i="1" dirty="0">
                <a:latin typeface="+mj-lt"/>
                <a:cs typeface="Times New Roman" pitchFamily="18" charset="0"/>
              </a:rPr>
              <a:t>revenue</a:t>
            </a:r>
            <a:r>
              <a:rPr lang="en-US" sz="1900" dirty="0">
                <a:latin typeface="+mj-lt"/>
                <a:cs typeface="Times New Roman" pitchFamily="18" charset="0"/>
              </a:rPr>
              <a:t> (</a:t>
            </a:r>
            <a:r>
              <a:rPr lang="en-US" sz="1900" b="1" i="1" dirty="0">
                <a:latin typeface="+mj-lt"/>
                <a:cs typeface="Times New Roman" pitchFamily="18" charset="0"/>
              </a:rPr>
              <a:t>MR</a:t>
            </a:r>
            <a:r>
              <a:rPr lang="en-US" sz="1900" dirty="0">
                <a:latin typeface="+mj-lt"/>
                <a:cs typeface="Times New Roman" pitchFamily="18" charset="0"/>
              </a:rPr>
              <a:t>) </a:t>
            </a:r>
            <a:r>
              <a:rPr lang="en-US" sz="1900" dirty="0" smtClean="0">
                <a:latin typeface="+mj-lt"/>
                <a:cs typeface="Times New Roman" pitchFamily="18" charset="0"/>
              </a:rPr>
              <a:t/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dirty="0" smtClean="0">
                <a:latin typeface="+mj-lt"/>
                <a:cs typeface="Times New Roman" pitchFamily="18" charset="0"/>
              </a:rPr>
              <a:t>is just equal </a:t>
            </a:r>
            <a:r>
              <a:rPr lang="en-US" sz="1900" dirty="0">
                <a:latin typeface="+mj-lt"/>
                <a:cs typeface="Times New Roman" pitchFamily="18" charset="0"/>
              </a:rPr>
              <a:t>to </a:t>
            </a:r>
            <a:r>
              <a:rPr lang="en-US" sz="1900" b="1" i="1" dirty="0">
                <a:latin typeface="+mj-lt"/>
                <a:cs typeface="Times New Roman" pitchFamily="18" charset="0"/>
              </a:rPr>
              <a:t>marginal cost </a:t>
            </a:r>
            <a:r>
              <a:rPr lang="en-US" sz="1900" dirty="0">
                <a:latin typeface="+mj-lt"/>
                <a:cs typeface="Times New Roman" pitchFamily="18" charset="0"/>
              </a:rPr>
              <a:t>(</a:t>
            </a:r>
            <a:r>
              <a:rPr lang="en-US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</a:t>
            </a:r>
            <a:r>
              <a:rPr lang="en-US" sz="19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This </a:t>
            </a:r>
            <a:r>
              <a:rPr lang="en-US" sz="1900" dirty="0">
                <a:latin typeface="+mj-lt"/>
                <a:cs typeface="Times New Roman" pitchFamily="18" charset="0"/>
              </a:rPr>
              <a:t>will maximize the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firm’s profits (show by rectangle </a:t>
            </a:r>
            <a:r>
              <a:rPr lang="en-US" sz="1900" b="1" dirty="0" smtClean="0">
                <a:latin typeface="+mj-lt"/>
                <a:cs typeface="Times New Roman" pitchFamily="18" charset="0"/>
              </a:rPr>
              <a:t>P – B</a:t>
            </a:r>
            <a:r>
              <a:rPr lang="en-US" sz="1900" b="1" dirty="0">
                <a:latin typeface="+mj-lt"/>
                <a:cs typeface="Times New Roman" pitchFamily="18" charset="0"/>
              </a:rPr>
              <a:t> – </a:t>
            </a:r>
            <a:r>
              <a:rPr lang="en-US" sz="1900" b="1" dirty="0" smtClean="0">
                <a:latin typeface="+mj-lt"/>
                <a:cs typeface="Times New Roman" pitchFamily="18" charset="0"/>
              </a:rPr>
              <a:t>A</a:t>
            </a:r>
            <a:r>
              <a:rPr lang="en-US" sz="1900" b="1" dirty="0">
                <a:latin typeface="+mj-lt"/>
                <a:cs typeface="Times New Roman" pitchFamily="18" charset="0"/>
              </a:rPr>
              <a:t> – </a:t>
            </a:r>
            <a:r>
              <a:rPr lang="en-US" sz="1900" b="1" dirty="0" smtClean="0">
                <a:latin typeface="+mj-lt"/>
                <a:cs typeface="Times New Roman" pitchFamily="18" charset="0"/>
              </a:rPr>
              <a:t>C</a:t>
            </a:r>
            <a:r>
              <a:rPr lang="en-US" sz="1900" dirty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When </a:t>
            </a:r>
            <a:r>
              <a:rPr lang="en-US" sz="1900" b="1" i="1" dirty="0">
                <a:latin typeface="+mj-lt"/>
                <a:cs typeface="Times New Roman" pitchFamily="18" charset="0"/>
              </a:rPr>
              <a:t>P </a:t>
            </a:r>
            <a:r>
              <a:rPr lang="en-US" sz="1900" b="1" dirty="0">
                <a:latin typeface="+mj-lt"/>
                <a:cs typeface="Times New Roman" pitchFamily="18" charset="0"/>
              </a:rPr>
              <a:t>&gt;</a:t>
            </a:r>
            <a:r>
              <a:rPr lang="en-US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 MC</a:t>
            </a:r>
            <a:r>
              <a:rPr lang="en-US" sz="1900" dirty="0">
                <a:latin typeface="+mj-lt"/>
                <a:cs typeface="Times New Roman" pitchFamily="18" charset="0"/>
              </a:rPr>
              <a:t>, production of </a:t>
            </a:r>
            <a:r>
              <a:rPr lang="en-US" sz="1900" i="1" dirty="0" smtClean="0">
                <a:latin typeface="+mj-lt"/>
                <a:cs typeface="Times New Roman" pitchFamily="18" charset="0"/>
              </a:rPr>
              <a:t>the unit </a:t>
            </a:r>
            <a:r>
              <a:rPr lang="en-US" sz="1900" i="1" dirty="0">
                <a:latin typeface="+mj-lt"/>
                <a:cs typeface="Times New Roman" pitchFamily="18" charset="0"/>
              </a:rPr>
              <a:t>adds more to revenues </a:t>
            </a:r>
            <a:r>
              <a:rPr lang="en-US" sz="1900" i="1" dirty="0" smtClean="0">
                <a:latin typeface="+mj-lt"/>
                <a:cs typeface="Times New Roman" pitchFamily="18" charset="0"/>
              </a:rPr>
              <a:t>than costs</a:t>
            </a:r>
            <a:r>
              <a:rPr lang="en-US" sz="1900" dirty="0">
                <a:latin typeface="+mj-lt"/>
                <a:cs typeface="Times New Roman" pitchFamily="18" charset="0"/>
              </a:rPr>
              <a:t>. </a:t>
            </a:r>
            <a:r>
              <a:rPr lang="en-US" sz="1900" dirty="0" smtClean="0">
                <a:latin typeface="+mj-lt"/>
                <a:cs typeface="Times New Roman" pitchFamily="18" charset="0"/>
              </a:rPr>
              <a:t/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1900" dirty="0">
                <a:latin typeface="+mj-lt"/>
                <a:cs typeface="Times New Roman" pitchFamily="18" charset="0"/>
              </a:rPr>
              <a:t>order for the firm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to maximize </a:t>
            </a:r>
            <a:r>
              <a:rPr lang="en-US" sz="1900" dirty="0">
                <a:latin typeface="+mj-lt"/>
                <a:cs typeface="Times New Roman" pitchFamily="18" charset="0"/>
              </a:rPr>
              <a:t>its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profit </a:t>
            </a:r>
            <a:r>
              <a:rPr lang="en-US" sz="1900" dirty="0">
                <a:latin typeface="+mj-lt"/>
                <a:cs typeface="Times New Roman" pitchFamily="18" charset="0"/>
              </a:rPr>
              <a:t>it will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expand output </a:t>
            </a:r>
            <a:r>
              <a:rPr lang="en-US" sz="1900" dirty="0">
                <a:latin typeface="+mj-lt"/>
                <a:cs typeface="Times New Roman" pitchFamily="18" charset="0"/>
              </a:rPr>
              <a:t>until </a:t>
            </a:r>
            <a:r>
              <a:rPr lang="en-US" sz="1900" dirty="0" smtClean="0">
                <a:latin typeface="+mj-lt"/>
                <a:cs typeface="Times New Roman" pitchFamily="18" charset="0"/>
              </a:rPr>
              <a:t/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</a:t>
            </a:r>
            <a:r>
              <a:rPr lang="en-US" sz="1900" dirty="0" smtClean="0">
                <a:latin typeface="+mj-lt"/>
                <a:cs typeface="Times New Roman" pitchFamily="18" charset="0"/>
              </a:rPr>
              <a:t> </a:t>
            </a:r>
            <a:r>
              <a:rPr lang="en-US" sz="1900" b="1" dirty="0">
                <a:latin typeface="+mj-lt"/>
                <a:cs typeface="Times New Roman" pitchFamily="18" charset="0"/>
              </a:rPr>
              <a:t>=</a:t>
            </a:r>
            <a:r>
              <a:rPr 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sz="1900" b="1" i="1" dirty="0">
                <a:latin typeface="+mj-lt"/>
                <a:cs typeface="Times New Roman" pitchFamily="18" charset="0"/>
              </a:rPr>
              <a:t>P</a:t>
            </a:r>
            <a:r>
              <a:rPr lang="en-US" sz="1900" dirty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When </a:t>
            </a:r>
            <a:r>
              <a:rPr lang="en-US" sz="1900" b="1" i="1" dirty="0">
                <a:latin typeface="+mj-lt"/>
                <a:cs typeface="Times New Roman" pitchFamily="18" charset="0"/>
              </a:rPr>
              <a:t>P </a:t>
            </a:r>
            <a:r>
              <a:rPr lang="en-US" sz="1900" b="1" dirty="0">
                <a:latin typeface="+mj-lt"/>
                <a:cs typeface="Times New Roman" pitchFamily="18" charset="0"/>
              </a:rPr>
              <a:t>&lt;</a:t>
            </a:r>
            <a:r>
              <a:rPr 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</a:t>
            </a:r>
            <a:r>
              <a:rPr lang="en-US" sz="1900" dirty="0">
                <a:latin typeface="+mj-lt"/>
                <a:cs typeface="Times New Roman" pitchFamily="18" charset="0"/>
              </a:rPr>
              <a:t>, the unit </a:t>
            </a:r>
            <a:r>
              <a:rPr lang="en-US" sz="1900" i="1" dirty="0">
                <a:latin typeface="+mj-lt"/>
                <a:cs typeface="Times New Roman" pitchFamily="18" charset="0"/>
              </a:rPr>
              <a:t>adds </a:t>
            </a:r>
            <a:r>
              <a:rPr lang="en-US" sz="1900" i="1" dirty="0" smtClean="0">
                <a:latin typeface="+mj-lt"/>
                <a:cs typeface="Times New Roman" pitchFamily="18" charset="0"/>
              </a:rPr>
              <a:t>more </a:t>
            </a:r>
            <a:br>
              <a:rPr lang="en-US" sz="1900" i="1" dirty="0" smtClean="0">
                <a:latin typeface="+mj-lt"/>
                <a:cs typeface="Times New Roman" pitchFamily="18" charset="0"/>
              </a:rPr>
            </a:br>
            <a:r>
              <a:rPr lang="en-US" sz="1900" i="1" dirty="0" smtClean="0">
                <a:latin typeface="+mj-lt"/>
                <a:cs typeface="Times New Roman" pitchFamily="18" charset="0"/>
              </a:rPr>
              <a:t>to </a:t>
            </a:r>
            <a:r>
              <a:rPr lang="en-US" sz="1900" i="1" dirty="0">
                <a:latin typeface="+mj-lt"/>
                <a:cs typeface="Times New Roman" pitchFamily="18" charset="0"/>
              </a:rPr>
              <a:t>costs than revenues</a:t>
            </a:r>
            <a:r>
              <a:rPr lang="en-US" sz="1900" dirty="0">
                <a:latin typeface="+mj-lt"/>
                <a:cs typeface="Times New Roman" pitchFamily="18" charset="0"/>
              </a:rPr>
              <a:t>. A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profit maximizing </a:t>
            </a:r>
            <a:r>
              <a:rPr lang="en-US" sz="1900" dirty="0">
                <a:latin typeface="+mj-lt"/>
                <a:cs typeface="Times New Roman" pitchFamily="18" charset="0"/>
              </a:rPr>
              <a:t>firm will not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produce </a:t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1900" dirty="0">
                <a:latin typeface="+mj-lt"/>
                <a:cs typeface="Times New Roman" pitchFamily="18" charset="0"/>
              </a:rPr>
              <a:t>this output range. It will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reduce output </a:t>
            </a:r>
            <a:r>
              <a:rPr lang="en-US" sz="1900" dirty="0">
                <a:latin typeface="+mj-lt"/>
                <a:cs typeface="Times New Roman" pitchFamily="18" charset="0"/>
              </a:rPr>
              <a:t>until </a:t>
            </a:r>
            <a:r>
              <a:rPr lang="en-US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</a:t>
            </a:r>
            <a:r>
              <a:rPr lang="en-US" sz="1900" b="1" i="1" dirty="0">
                <a:latin typeface="+mj-lt"/>
                <a:cs typeface="Times New Roman" pitchFamily="18" charset="0"/>
              </a:rPr>
              <a:t> </a:t>
            </a:r>
            <a:r>
              <a:rPr lang="en-US" sz="1900" b="1" dirty="0">
                <a:latin typeface="+mj-lt"/>
                <a:cs typeface="Times New Roman" pitchFamily="18" charset="0"/>
              </a:rPr>
              <a:t>=</a:t>
            </a:r>
            <a:r>
              <a:rPr 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sz="1900" b="1" i="1" dirty="0">
                <a:latin typeface="+mj-lt"/>
                <a:cs typeface="Times New Roman" pitchFamily="18" charset="0"/>
              </a:rPr>
              <a:t>P</a:t>
            </a:r>
            <a:r>
              <a:rPr lang="en-US" sz="1900" dirty="0" smtClean="0">
                <a:latin typeface="+mj-lt"/>
                <a:cs typeface="Times New Roman" pitchFamily="18" charset="0"/>
              </a:rPr>
              <a:t>.</a:t>
            </a:r>
            <a:endParaRPr lang="en-US" sz="1900" dirty="0">
              <a:latin typeface="+mj-lt"/>
              <a:cs typeface="Times New Roman" pitchFamily="18" charset="0"/>
            </a:endParaRPr>
          </a:p>
        </p:txBody>
      </p:sp>
      <p:sp>
        <p:nvSpPr>
          <p:cNvPr id="39" name="Rectangle 7" descr="40%"/>
          <p:cNvSpPr>
            <a:spLocks noChangeAspect="1" noChangeArrowheads="1"/>
          </p:cNvSpPr>
          <p:nvPr/>
        </p:nvSpPr>
        <p:spPr bwMode="auto">
          <a:xfrm>
            <a:off x="4554539" y="3144246"/>
            <a:ext cx="2209164" cy="522709"/>
          </a:xfrm>
          <a:prstGeom prst="rect">
            <a:avLst/>
          </a:prstGeom>
          <a:pattFill prst="pct40">
            <a:fgClr>
              <a:schemeClr val="bg1"/>
            </a:fgClr>
            <a:bgClr>
              <a:srgbClr val="FFFF00"/>
            </a:bgClr>
          </a:patt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0" name="Line 9"/>
          <p:cNvSpPr>
            <a:spLocks noChangeAspect="1" noChangeShapeType="1"/>
          </p:cNvSpPr>
          <p:nvPr/>
        </p:nvSpPr>
        <p:spPr bwMode="auto">
          <a:xfrm>
            <a:off x="4553586" y="3139480"/>
            <a:ext cx="4240212" cy="0"/>
          </a:xfrm>
          <a:prstGeom prst="line">
            <a:avLst/>
          </a:prstGeom>
          <a:noFill/>
          <a:ln w="57150">
            <a:solidFill>
              <a:srgbClr val="C8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1" name="Text Box 10"/>
          <p:cNvSpPr txBox="1">
            <a:spLocks noChangeAspect="1" noChangeArrowheads="1"/>
          </p:cNvSpPr>
          <p:nvPr/>
        </p:nvSpPr>
        <p:spPr bwMode="auto">
          <a:xfrm>
            <a:off x="7538022" y="3123605"/>
            <a:ext cx="1172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i="1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b="0">
                <a:solidFill>
                  <a:srgbClr val="C80000"/>
                </a:solidFill>
                <a:latin typeface="+mj-lt"/>
                <a:cs typeface="Times New Roman" pitchFamily="18" charset="0"/>
              </a:rPr>
              <a:t> </a:t>
            </a:r>
            <a:r>
              <a:rPr kumimoji="0" lang="en-US" i="1">
                <a:latin typeface="+mj-lt"/>
                <a:cs typeface="Times New Roman" pitchFamily="18" charset="0"/>
              </a:rPr>
              <a:t>(P = MR)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42" name="Text Box 14"/>
          <p:cNvSpPr txBox="1">
            <a:spLocks noChangeAspect="1" noChangeArrowheads="1"/>
          </p:cNvSpPr>
          <p:nvPr/>
        </p:nvSpPr>
        <p:spPr bwMode="auto">
          <a:xfrm>
            <a:off x="6613335" y="5728121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43" name="Group 77"/>
          <p:cNvGrpSpPr>
            <a:grpSpLocks/>
          </p:cNvGrpSpPr>
          <p:nvPr/>
        </p:nvGrpSpPr>
        <p:grpSpPr bwMode="auto">
          <a:xfrm>
            <a:off x="4276726" y="1642150"/>
            <a:ext cx="4532313" cy="4275138"/>
            <a:chOff x="2809" y="1282"/>
            <a:chExt cx="2855" cy="2693"/>
          </a:xfrm>
        </p:grpSpPr>
        <p:sp>
          <p:nvSpPr>
            <p:cNvPr id="44" name="Text Box 11"/>
            <p:cNvSpPr txBox="1">
              <a:spLocks noChangeAspect="1" noChangeArrowheads="1"/>
            </p:cNvSpPr>
            <p:nvPr/>
          </p:nvSpPr>
          <p:spPr bwMode="auto">
            <a:xfrm>
              <a:off x="2809" y="1282"/>
              <a:ext cx="42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kumimoji="0" lang="en-US" b="0" dirty="0" smtClean="0">
                  <a:latin typeface="+mj-lt"/>
                  <a:cs typeface="Times New Roman" pitchFamily="18" charset="0"/>
                </a:rPr>
                <a:t>Price</a:t>
              </a:r>
              <a:endParaRPr kumimoji="0" lang="en-US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5" name="Text Box 12"/>
            <p:cNvSpPr txBox="1">
              <a:spLocks noChangeAspect="1" noChangeArrowheads="1"/>
            </p:cNvSpPr>
            <p:nvPr/>
          </p:nvSpPr>
          <p:spPr bwMode="auto">
            <a:xfrm>
              <a:off x="5028" y="3760"/>
              <a:ext cx="63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b="0" dirty="0">
                  <a:latin typeface="+mj-lt"/>
                  <a:cs typeface="Times New Roman" pitchFamily="18" charset="0"/>
                </a:rPr>
                <a:t>Output</a:t>
              </a:r>
              <a:endParaRPr kumimoji="0" lang="en-US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6" name="Line 15"/>
            <p:cNvSpPr>
              <a:spLocks noChangeAspect="1" noChangeShapeType="1"/>
            </p:cNvSpPr>
            <p:nvPr/>
          </p:nvSpPr>
          <p:spPr bwMode="auto">
            <a:xfrm>
              <a:off x="2976" y="3864"/>
              <a:ext cx="21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47" name="Line 16"/>
            <p:cNvSpPr>
              <a:spLocks noChangeAspect="1" noChangeShapeType="1"/>
            </p:cNvSpPr>
            <p:nvPr/>
          </p:nvSpPr>
          <p:spPr bwMode="auto">
            <a:xfrm>
              <a:off x="2984" y="1475"/>
              <a:ext cx="0" cy="23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8" name="Text Box 18"/>
          <p:cNvSpPr txBox="1">
            <a:spLocks noChangeAspect="1" noChangeArrowheads="1"/>
          </p:cNvSpPr>
          <p:nvPr/>
        </p:nvSpPr>
        <p:spPr bwMode="auto">
          <a:xfrm>
            <a:off x="7492916" y="2411262"/>
            <a:ext cx="5754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20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ATC</a:t>
            </a:r>
            <a:endParaRPr kumimoji="0" lang="en-US" sz="2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Freeform 19"/>
          <p:cNvSpPr>
            <a:spLocks/>
          </p:cNvSpPr>
          <p:nvPr/>
        </p:nvSpPr>
        <p:spPr bwMode="auto">
          <a:xfrm>
            <a:off x="4651947" y="2742605"/>
            <a:ext cx="2984500" cy="11811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36" y="432"/>
              </a:cxn>
              <a:cxn ang="0">
                <a:pos x="768" y="672"/>
              </a:cxn>
              <a:cxn ang="0">
                <a:pos x="1152" y="720"/>
              </a:cxn>
              <a:cxn ang="0">
                <a:pos x="1536" y="528"/>
              </a:cxn>
              <a:cxn ang="0">
                <a:pos x="2016" y="0"/>
              </a:cxn>
            </a:cxnLst>
            <a:rect l="0" t="0" r="r" b="b"/>
            <a:pathLst>
              <a:path w="2016" h="744">
                <a:moveTo>
                  <a:pt x="0" y="144"/>
                </a:moveTo>
                <a:cubicBezTo>
                  <a:pt x="104" y="244"/>
                  <a:pt x="208" y="344"/>
                  <a:pt x="336" y="432"/>
                </a:cubicBezTo>
                <a:cubicBezTo>
                  <a:pt x="464" y="520"/>
                  <a:pt x="632" y="624"/>
                  <a:pt x="768" y="672"/>
                </a:cubicBezTo>
                <a:cubicBezTo>
                  <a:pt x="904" y="720"/>
                  <a:pt x="1024" y="744"/>
                  <a:pt x="1152" y="720"/>
                </a:cubicBezTo>
                <a:cubicBezTo>
                  <a:pt x="1280" y="696"/>
                  <a:pt x="1392" y="648"/>
                  <a:pt x="1536" y="528"/>
                </a:cubicBezTo>
                <a:cubicBezTo>
                  <a:pt x="1680" y="408"/>
                  <a:pt x="1936" y="88"/>
                  <a:pt x="2016" y="0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0" name="Freeform 21"/>
          <p:cNvSpPr>
            <a:spLocks/>
          </p:cNvSpPr>
          <p:nvPr/>
        </p:nvSpPr>
        <p:spPr bwMode="auto">
          <a:xfrm>
            <a:off x="4673029" y="2034579"/>
            <a:ext cx="2479676" cy="2308225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144" y="1488"/>
              </a:cxn>
              <a:cxn ang="0">
                <a:pos x="432" y="1632"/>
              </a:cxn>
              <a:cxn ang="0">
                <a:pos x="720" y="1632"/>
              </a:cxn>
              <a:cxn ang="0">
                <a:pos x="1008" y="1440"/>
              </a:cxn>
              <a:cxn ang="0">
                <a:pos x="1296" y="1008"/>
              </a:cxn>
              <a:cxn ang="0">
                <a:pos x="1632" y="0"/>
              </a:cxn>
            </a:cxnLst>
            <a:rect l="0" t="0" r="r" b="b"/>
            <a:pathLst>
              <a:path w="1632" h="1664">
                <a:moveTo>
                  <a:pt x="0" y="1296"/>
                </a:moveTo>
                <a:cubicBezTo>
                  <a:pt x="36" y="1364"/>
                  <a:pt x="72" y="1432"/>
                  <a:pt x="144" y="1488"/>
                </a:cubicBezTo>
                <a:cubicBezTo>
                  <a:pt x="216" y="1544"/>
                  <a:pt x="336" y="1608"/>
                  <a:pt x="432" y="1632"/>
                </a:cubicBezTo>
                <a:cubicBezTo>
                  <a:pt x="528" y="1656"/>
                  <a:pt x="624" y="1664"/>
                  <a:pt x="720" y="1632"/>
                </a:cubicBezTo>
                <a:cubicBezTo>
                  <a:pt x="816" y="1600"/>
                  <a:pt x="912" y="1544"/>
                  <a:pt x="1008" y="1440"/>
                </a:cubicBezTo>
                <a:cubicBezTo>
                  <a:pt x="1104" y="1336"/>
                  <a:pt x="1192" y="1248"/>
                  <a:pt x="1296" y="1008"/>
                </a:cubicBezTo>
                <a:cubicBezTo>
                  <a:pt x="1400" y="768"/>
                  <a:pt x="1516" y="384"/>
                  <a:pt x="1632" y="0"/>
                </a:cubicBezTo>
              </a:path>
            </a:pathLst>
          </a:custGeom>
          <a:noFill/>
          <a:ln w="5715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1" name="Text Box 22"/>
          <p:cNvSpPr txBox="1">
            <a:spLocks noChangeAspect="1" noChangeArrowheads="1"/>
          </p:cNvSpPr>
          <p:nvPr/>
        </p:nvSpPr>
        <p:spPr bwMode="auto">
          <a:xfrm>
            <a:off x="6972664" y="1732066"/>
            <a:ext cx="542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2000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endParaRPr kumimoji="0" lang="en-US" sz="2000" b="1" dirty="0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>
            <a:off x="6769427" y="3138016"/>
            <a:ext cx="0" cy="2616676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54" name="Group 82"/>
          <p:cNvGrpSpPr>
            <a:grpSpLocks/>
          </p:cNvGrpSpPr>
          <p:nvPr/>
        </p:nvGrpSpPr>
        <p:grpSpPr bwMode="auto">
          <a:xfrm>
            <a:off x="4609101" y="2509242"/>
            <a:ext cx="1176342" cy="944563"/>
            <a:chOff x="2955" y="1463"/>
            <a:chExt cx="741" cy="595"/>
          </a:xfrm>
        </p:grpSpPr>
        <p:sp>
          <p:nvSpPr>
            <p:cNvPr id="59" name="Line 27"/>
            <p:cNvSpPr>
              <a:spLocks noChangeShapeType="1"/>
            </p:cNvSpPr>
            <p:nvPr/>
          </p:nvSpPr>
          <p:spPr bwMode="auto">
            <a:xfrm>
              <a:off x="3286" y="1635"/>
              <a:ext cx="410" cy="42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oval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3024" y="1470"/>
              <a:ext cx="480" cy="192"/>
            </a:xfrm>
            <a:prstGeom prst="rect">
              <a:avLst/>
            </a:prstGeom>
            <a:solidFill>
              <a:srgbClr val="FFFF9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7" name="Rectangle 26" descr="Parchment"/>
            <p:cNvSpPr>
              <a:spLocks noChangeAspect="1" noChangeArrowheads="1"/>
            </p:cNvSpPr>
            <p:nvPr/>
          </p:nvSpPr>
          <p:spPr bwMode="auto">
            <a:xfrm>
              <a:off x="2955" y="1463"/>
              <a:ext cx="581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Profit</a:t>
              </a:r>
            </a:p>
          </p:txBody>
        </p:sp>
      </p:grpSp>
      <p:grpSp>
        <p:nvGrpSpPr>
          <p:cNvPr id="60" name="Group 50"/>
          <p:cNvGrpSpPr>
            <a:grpSpLocks/>
          </p:cNvGrpSpPr>
          <p:nvPr/>
        </p:nvGrpSpPr>
        <p:grpSpPr bwMode="auto">
          <a:xfrm>
            <a:off x="6747447" y="3561759"/>
            <a:ext cx="377825" cy="369888"/>
            <a:chOff x="4302" y="2084"/>
            <a:chExt cx="238" cy="233"/>
          </a:xfrm>
        </p:grpSpPr>
        <p:sp>
          <p:nvSpPr>
            <p:cNvPr id="69" name="Text Box 33"/>
            <p:cNvSpPr txBox="1">
              <a:spLocks noChangeAspect="1" noChangeArrowheads="1"/>
            </p:cNvSpPr>
            <p:nvPr/>
          </p:nvSpPr>
          <p:spPr bwMode="auto">
            <a:xfrm>
              <a:off x="4329" y="2084"/>
              <a:ext cx="2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0" name="Oval 34"/>
            <p:cNvSpPr>
              <a:spLocks noChangeArrowheads="1"/>
            </p:cNvSpPr>
            <p:nvPr/>
          </p:nvSpPr>
          <p:spPr bwMode="auto">
            <a:xfrm flipH="1">
              <a:off x="4302" y="2128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3" name="Group 48"/>
          <p:cNvGrpSpPr>
            <a:grpSpLocks/>
          </p:cNvGrpSpPr>
          <p:nvPr/>
        </p:nvGrpSpPr>
        <p:grpSpPr bwMode="auto">
          <a:xfrm>
            <a:off x="4204017" y="3452221"/>
            <a:ext cx="400050" cy="369888"/>
            <a:chOff x="2648" y="2015"/>
            <a:chExt cx="252" cy="233"/>
          </a:xfrm>
        </p:grpSpPr>
        <p:sp>
          <p:nvSpPr>
            <p:cNvPr id="86" name="Text Box 36"/>
            <p:cNvSpPr txBox="1">
              <a:spLocks noChangeAspect="1" noChangeArrowheads="1"/>
            </p:cNvSpPr>
            <p:nvPr/>
          </p:nvSpPr>
          <p:spPr bwMode="auto">
            <a:xfrm>
              <a:off x="2648" y="2015"/>
              <a:ext cx="2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C</a:t>
              </a:r>
            </a:p>
          </p:txBody>
        </p:sp>
        <p:sp>
          <p:nvSpPr>
            <p:cNvPr id="94" name="Oval 37"/>
            <p:cNvSpPr>
              <a:spLocks noChangeArrowheads="1"/>
            </p:cNvSpPr>
            <p:nvPr/>
          </p:nvSpPr>
          <p:spPr bwMode="auto">
            <a:xfrm flipH="1">
              <a:off x="2842" y="2112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b="1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95" name="Group 49"/>
          <p:cNvGrpSpPr>
            <a:grpSpLocks/>
          </p:cNvGrpSpPr>
          <p:nvPr/>
        </p:nvGrpSpPr>
        <p:grpSpPr bwMode="auto">
          <a:xfrm>
            <a:off x="4182619" y="2944221"/>
            <a:ext cx="404812" cy="369888"/>
            <a:chOff x="2623" y="1695"/>
            <a:chExt cx="255" cy="233"/>
          </a:xfrm>
        </p:grpSpPr>
        <p:sp>
          <p:nvSpPr>
            <p:cNvPr id="96" name="Text Box 39"/>
            <p:cNvSpPr txBox="1">
              <a:spLocks noChangeAspect="1" noChangeArrowheads="1"/>
            </p:cNvSpPr>
            <p:nvPr/>
          </p:nvSpPr>
          <p:spPr bwMode="auto">
            <a:xfrm>
              <a:off x="2623" y="1695"/>
              <a:ext cx="2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P</a:t>
              </a:r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 flipH="1">
              <a:off x="2820" y="1792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9" name="Oval 31"/>
          <p:cNvSpPr>
            <a:spLocks noChangeAspect="1" noChangeArrowheads="1"/>
          </p:cNvSpPr>
          <p:nvPr/>
        </p:nvSpPr>
        <p:spPr bwMode="auto">
          <a:xfrm flipH="1">
            <a:off x="6709347" y="3072805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0" name="Text Box 41"/>
          <p:cNvSpPr txBox="1">
            <a:spLocks noChangeAspect="1" noChangeArrowheads="1"/>
          </p:cNvSpPr>
          <p:nvPr/>
        </p:nvSpPr>
        <p:spPr bwMode="auto">
          <a:xfrm>
            <a:off x="6826822" y="2791817"/>
            <a:ext cx="44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B</a:t>
            </a:r>
          </a:p>
        </p:txBody>
      </p:sp>
      <p:grpSp>
        <p:nvGrpSpPr>
          <p:cNvPr id="101" name="Group 85"/>
          <p:cNvGrpSpPr>
            <a:grpSpLocks/>
          </p:cNvGrpSpPr>
          <p:nvPr/>
        </p:nvGrpSpPr>
        <p:grpSpPr bwMode="auto">
          <a:xfrm>
            <a:off x="5166297" y="4475835"/>
            <a:ext cx="1524000" cy="1069975"/>
            <a:chOff x="3306" y="2817"/>
            <a:chExt cx="960" cy="674"/>
          </a:xfrm>
        </p:grpSpPr>
        <p:sp>
          <p:nvSpPr>
            <p:cNvPr id="102" name="Text Box 44"/>
            <p:cNvSpPr txBox="1">
              <a:spLocks noChangeArrowheads="1"/>
            </p:cNvSpPr>
            <p:nvPr/>
          </p:nvSpPr>
          <p:spPr bwMode="auto">
            <a:xfrm>
              <a:off x="3307" y="3258"/>
              <a:ext cx="713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0" i="1" dirty="0">
                  <a:latin typeface="+mj-lt"/>
                  <a:cs typeface="Times New Roman" pitchFamily="18" charset="0"/>
                </a:rPr>
                <a:t>increase </a:t>
              </a:r>
              <a:r>
                <a:rPr kumimoji="0" lang="en-US" i="1" dirty="0">
                  <a:latin typeface="+mj-lt"/>
                  <a:cs typeface="Times New Roman" pitchFamily="18" charset="0"/>
                </a:rPr>
                <a:t>q</a:t>
              </a:r>
              <a:endParaRPr kumimoji="0" lang="en-US" b="0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03" name="AutoShape 43"/>
            <p:cNvSpPr>
              <a:spLocks noChangeArrowheads="1"/>
            </p:cNvSpPr>
            <p:nvPr/>
          </p:nvSpPr>
          <p:spPr bwMode="auto">
            <a:xfrm>
              <a:off x="3306" y="2817"/>
              <a:ext cx="960" cy="453"/>
            </a:xfrm>
            <a:prstGeom prst="rightArrow">
              <a:avLst>
                <a:gd name="adj1" fmla="val 55417"/>
                <a:gd name="adj2" fmla="val 71298"/>
              </a:avLst>
            </a:prstGeom>
            <a:solidFill>
              <a:srgbClr val="FFFF95"/>
            </a:solidFill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i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4" name="Text Box 54"/>
            <p:cNvSpPr txBox="1">
              <a:spLocks noChangeArrowheads="1"/>
            </p:cNvSpPr>
            <p:nvPr/>
          </p:nvSpPr>
          <p:spPr bwMode="auto">
            <a:xfrm>
              <a:off x="3332" y="2907"/>
              <a:ext cx="581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latin typeface="+mj-lt"/>
                  <a:cs typeface="Times New Roman" pitchFamily="18" charset="0"/>
                </a:rPr>
                <a:t>P &gt; </a:t>
              </a:r>
              <a:r>
                <a:rPr kumimoji="0" lang="en-US" sz="2000" b="1" i="1" dirty="0">
                  <a:solidFill>
                    <a:srgbClr val="264D9A"/>
                  </a:solidFill>
                  <a:latin typeface="+mj-lt"/>
                  <a:cs typeface="Times New Roman" pitchFamily="18" charset="0"/>
                </a:rPr>
                <a:t>MC</a:t>
              </a:r>
            </a:p>
          </p:txBody>
        </p:sp>
      </p:grpSp>
      <p:grpSp>
        <p:nvGrpSpPr>
          <p:cNvPr id="105" name="Group 86"/>
          <p:cNvGrpSpPr>
            <a:grpSpLocks/>
          </p:cNvGrpSpPr>
          <p:nvPr/>
        </p:nvGrpSpPr>
        <p:grpSpPr bwMode="auto">
          <a:xfrm>
            <a:off x="6823645" y="4485360"/>
            <a:ext cx="1524000" cy="1069975"/>
            <a:chOff x="4362" y="2817"/>
            <a:chExt cx="960" cy="674"/>
          </a:xfrm>
        </p:grpSpPr>
        <p:sp>
          <p:nvSpPr>
            <p:cNvPr id="106" name="Text Box 47"/>
            <p:cNvSpPr txBox="1">
              <a:spLocks noChangeArrowheads="1"/>
            </p:cNvSpPr>
            <p:nvPr/>
          </p:nvSpPr>
          <p:spPr bwMode="auto">
            <a:xfrm>
              <a:off x="4506" y="3258"/>
              <a:ext cx="749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0" i="1">
                  <a:latin typeface="+mj-lt"/>
                  <a:cs typeface="Times New Roman" pitchFamily="18" charset="0"/>
                </a:rPr>
                <a:t>decrease </a:t>
              </a:r>
              <a:r>
                <a:rPr kumimoji="0" lang="en-US" i="1">
                  <a:latin typeface="+mj-lt"/>
                  <a:cs typeface="Times New Roman" pitchFamily="18" charset="0"/>
                </a:rPr>
                <a:t>q</a:t>
              </a:r>
              <a:endParaRPr kumimoji="0" lang="en-US" b="0" i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7" name="AutoShape 56"/>
            <p:cNvSpPr>
              <a:spLocks noChangeArrowheads="1"/>
            </p:cNvSpPr>
            <p:nvPr/>
          </p:nvSpPr>
          <p:spPr bwMode="auto">
            <a:xfrm flipH="1">
              <a:off x="4362" y="2817"/>
              <a:ext cx="960" cy="453"/>
            </a:xfrm>
            <a:prstGeom prst="rightArrow">
              <a:avLst>
                <a:gd name="adj1" fmla="val 55417"/>
                <a:gd name="adj2" fmla="val 71298"/>
              </a:avLst>
            </a:prstGeom>
            <a:solidFill>
              <a:srgbClr val="FFFF95"/>
            </a:solidFill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i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8" name="Text Box 55"/>
            <p:cNvSpPr txBox="1">
              <a:spLocks noChangeArrowheads="1"/>
            </p:cNvSpPr>
            <p:nvPr/>
          </p:nvSpPr>
          <p:spPr bwMode="auto">
            <a:xfrm>
              <a:off x="4681" y="2919"/>
              <a:ext cx="581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latin typeface="+mj-lt"/>
                  <a:cs typeface="Times New Roman" pitchFamily="18" charset="0"/>
                </a:rPr>
                <a:t>P &lt; </a:t>
              </a:r>
              <a:r>
                <a:rPr kumimoji="0" lang="en-US" sz="2000" b="1" i="1" dirty="0">
                  <a:solidFill>
                    <a:srgbClr val="264D9A"/>
                  </a:solidFill>
                  <a:latin typeface="+mj-lt"/>
                  <a:cs typeface="Times New Roman" pitchFamily="18" charset="0"/>
                </a:rPr>
                <a:t>MC</a:t>
              </a:r>
            </a:p>
          </p:txBody>
        </p:sp>
      </p:grpSp>
      <p:grpSp>
        <p:nvGrpSpPr>
          <p:cNvPr id="109" name="Group 84"/>
          <p:cNvGrpSpPr>
            <a:grpSpLocks/>
          </p:cNvGrpSpPr>
          <p:nvPr/>
        </p:nvGrpSpPr>
        <p:grpSpPr bwMode="auto">
          <a:xfrm>
            <a:off x="5410772" y="1929805"/>
            <a:ext cx="1285875" cy="1104900"/>
            <a:chOff x="3460" y="1098"/>
            <a:chExt cx="810" cy="696"/>
          </a:xfrm>
        </p:grpSpPr>
        <p:sp>
          <p:nvSpPr>
            <p:cNvPr id="110" name="Freeform 30"/>
            <p:cNvSpPr>
              <a:spLocks/>
            </p:cNvSpPr>
            <p:nvPr/>
          </p:nvSpPr>
          <p:spPr bwMode="auto">
            <a:xfrm>
              <a:off x="3790" y="1314"/>
              <a:ext cx="480" cy="48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240"/>
                </a:cxn>
                <a:cxn ang="0">
                  <a:pos x="336" y="432"/>
                </a:cxn>
                <a:cxn ang="0">
                  <a:pos x="480" y="480"/>
                </a:cxn>
              </a:cxnLst>
              <a:rect l="0" t="0" r="r" b="b"/>
              <a:pathLst>
                <a:path w="480" h="480">
                  <a:moveTo>
                    <a:pt x="48" y="0"/>
                  </a:moveTo>
                  <a:cubicBezTo>
                    <a:pt x="24" y="84"/>
                    <a:pt x="0" y="168"/>
                    <a:pt x="48" y="240"/>
                  </a:cubicBezTo>
                  <a:cubicBezTo>
                    <a:pt x="96" y="312"/>
                    <a:pt x="264" y="392"/>
                    <a:pt x="336" y="432"/>
                  </a:cubicBezTo>
                  <a:cubicBezTo>
                    <a:pt x="408" y="472"/>
                    <a:pt x="444" y="476"/>
                    <a:pt x="480" y="48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11" name="Group 83"/>
            <p:cNvGrpSpPr>
              <a:grpSpLocks/>
            </p:cNvGrpSpPr>
            <p:nvPr/>
          </p:nvGrpSpPr>
          <p:grpSpPr bwMode="auto">
            <a:xfrm>
              <a:off x="3460" y="1098"/>
              <a:ext cx="768" cy="288"/>
              <a:chOff x="3478" y="1050"/>
              <a:chExt cx="768" cy="288"/>
            </a:xfrm>
          </p:grpSpPr>
          <p:sp>
            <p:nvSpPr>
              <p:cNvPr id="112" name="Rectangle 53"/>
              <p:cNvSpPr>
                <a:spLocks noChangeArrowheads="1"/>
              </p:cNvSpPr>
              <p:nvPr/>
            </p:nvSpPr>
            <p:spPr bwMode="auto">
              <a:xfrm>
                <a:off x="3534" y="1091"/>
                <a:ext cx="666" cy="211"/>
              </a:xfrm>
              <a:prstGeom prst="rect">
                <a:avLst/>
              </a:prstGeom>
              <a:solidFill>
                <a:srgbClr val="FFFF9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3" name="Rectangle 29" descr="Parchment"/>
              <p:cNvSpPr>
                <a:spLocks noChangeArrowheads="1"/>
              </p:cNvSpPr>
              <p:nvPr/>
            </p:nvSpPr>
            <p:spPr bwMode="auto">
              <a:xfrm>
                <a:off x="3478" y="1050"/>
                <a:ext cx="768" cy="28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b="1" i="1" dirty="0" smtClean="0">
                    <a:latin typeface="+mj-lt"/>
                    <a:cs typeface="Times New Roman" pitchFamily="18" charset="0"/>
                  </a:rPr>
                  <a:t>MR</a:t>
                </a:r>
                <a:r>
                  <a:rPr kumimoji="0" lang="en-US" b="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kumimoji="0" lang="en-US" dirty="0">
                    <a:latin typeface="+mj-lt"/>
                    <a:cs typeface="Times New Roman" pitchFamily="18" charset="0"/>
                  </a:rPr>
                  <a:t>=</a:t>
                </a:r>
                <a:r>
                  <a:rPr kumimoji="0" lang="en-US" i="1" dirty="0">
                    <a:latin typeface="+mj-lt"/>
                    <a:cs typeface="Times New Roman" pitchFamily="18" charset="0"/>
                  </a:rPr>
                  <a:t> </a:t>
                </a:r>
                <a:r>
                  <a:rPr kumimoji="0" lang="en-US" b="1" i="1" dirty="0">
                    <a:solidFill>
                      <a:srgbClr val="264D9A"/>
                    </a:solidFill>
                    <a:latin typeface="+mj-lt"/>
                    <a:cs typeface="Times New Roman" pitchFamily="18" charset="0"/>
                  </a:rPr>
                  <a:t>MC</a:t>
                </a:r>
                <a:endParaRPr kumimoji="0" lang="en-US" b="1" dirty="0">
                  <a:solidFill>
                    <a:srgbClr val="264D9A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43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71181" y="1797541"/>
            <a:ext cx="4985259" cy="4077106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2730" y="1059495"/>
            <a:ext cx="4253918" cy="75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1700"/>
              </a:lnSpc>
              <a:spcBef>
                <a:spcPct val="50000"/>
              </a:spcBef>
              <a:buFontTx/>
              <a:buChar char="•"/>
            </a:pPr>
            <a:r>
              <a:rPr lang="en-US" sz="1900" dirty="0">
                <a:latin typeface="+mj-lt"/>
                <a:cs typeface="Times New Roman" pitchFamily="18" charset="0"/>
              </a:rPr>
              <a:t>An alternative way of viewing the profit maximization problem focuses on </a:t>
            </a:r>
            <a:r>
              <a:rPr lang="en-US" sz="19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total revenue</a:t>
            </a:r>
            <a:r>
              <a:rPr lang="en-US" sz="1900" b="1" i="1" dirty="0">
                <a:latin typeface="+mj-lt"/>
                <a:cs typeface="Times New Roman" pitchFamily="18" charset="0"/>
              </a:rPr>
              <a:t> </a:t>
            </a:r>
            <a:r>
              <a:rPr lang="en-US" sz="1900" dirty="0">
                <a:latin typeface="+mj-lt"/>
                <a:cs typeface="Times New Roman" pitchFamily="18" charset="0"/>
              </a:rPr>
              <a:t>(</a:t>
            </a:r>
            <a:r>
              <a:rPr lang="en-US" sz="19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TR</a:t>
            </a:r>
            <a:r>
              <a:rPr lang="en-US" sz="1900" dirty="0">
                <a:latin typeface="+mj-lt"/>
                <a:cs typeface="Times New Roman" pitchFamily="18" charset="0"/>
              </a:rPr>
              <a:t>) &amp; </a:t>
            </a:r>
            <a:r>
              <a:rPr lang="en-US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total cost</a:t>
            </a:r>
            <a:r>
              <a:rPr lang="en-US" sz="1900" b="1" i="1" dirty="0">
                <a:latin typeface="+mj-lt"/>
                <a:cs typeface="Times New Roman" pitchFamily="18" charset="0"/>
              </a:rPr>
              <a:t> </a:t>
            </a:r>
            <a:r>
              <a:rPr lang="en-US" sz="1900" dirty="0">
                <a:latin typeface="+mj-lt"/>
                <a:cs typeface="Times New Roman" pitchFamily="18" charset="0"/>
              </a:rPr>
              <a:t>(</a:t>
            </a:r>
            <a:r>
              <a:rPr lang="en-US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TC</a:t>
            </a:r>
            <a:r>
              <a:rPr lang="en-US" sz="1900" dirty="0">
                <a:latin typeface="+mj-lt"/>
                <a:cs typeface="Times New Roman" pitchFamily="18" charset="0"/>
              </a:rPr>
              <a:t>).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69682" y="1741395"/>
            <a:ext cx="4253918" cy="51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1600"/>
              </a:lnSpc>
              <a:spcBef>
                <a:spcPct val="50000"/>
              </a:spcBef>
              <a:buFontTx/>
              <a:buChar char="•"/>
            </a:pPr>
            <a:r>
              <a:rPr lang="en-US" sz="1900" dirty="0">
                <a:latin typeface="+mj-lt"/>
                <a:cs typeface="Times New Roman" pitchFamily="18" charset="0"/>
              </a:rPr>
              <a:t>At low levels of output </a:t>
            </a:r>
            <a:r>
              <a:rPr lang="en-US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TC</a:t>
            </a:r>
            <a:r>
              <a:rPr 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sz="1900" b="1" dirty="0">
                <a:latin typeface="+mj-lt"/>
                <a:cs typeface="Times New Roman" pitchFamily="18" charset="0"/>
              </a:rPr>
              <a:t>&gt;</a:t>
            </a:r>
            <a:r>
              <a:rPr 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sz="19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TR </a:t>
            </a:r>
            <a:r>
              <a:rPr lang="en-US" sz="1900" dirty="0">
                <a:latin typeface="+mj-lt"/>
                <a:cs typeface="Times New Roman" pitchFamily="18" charset="0"/>
              </a:rPr>
              <a:t>and, hence, profits are negative. </a:t>
            </a:r>
          </a:p>
        </p:txBody>
      </p:sp>
      <p:sp>
        <p:nvSpPr>
          <p:cNvPr id="127" name="Rectangle 3"/>
          <p:cNvSpPr>
            <a:spLocks noChangeArrowheads="1"/>
          </p:cNvSpPr>
          <p:nvPr/>
        </p:nvSpPr>
        <p:spPr bwMode="auto">
          <a:xfrm>
            <a:off x="149770" y="2890284"/>
            <a:ext cx="3867912" cy="37615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30" name="Line 7"/>
          <p:cNvSpPr>
            <a:spLocks noChangeShapeType="1"/>
          </p:cNvSpPr>
          <p:nvPr/>
        </p:nvSpPr>
        <p:spPr bwMode="auto">
          <a:xfrm>
            <a:off x="259171" y="3522400"/>
            <a:ext cx="36517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31" name="Text Box 8"/>
          <p:cNvSpPr txBox="1">
            <a:spLocks noChangeArrowheads="1"/>
          </p:cNvSpPr>
          <p:nvPr/>
        </p:nvSpPr>
        <p:spPr bwMode="auto">
          <a:xfrm>
            <a:off x="3101491" y="3083521"/>
            <a:ext cx="792396" cy="460639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1400"/>
              </a:lnSpc>
            </a:pP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Profit</a:t>
            </a:r>
            <a:b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kumimoji="0" lang="en-US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TR-TC</a:t>
            </a: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  <a:endParaRPr kumimoji="0" lang="en-US" sz="16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2" name="Text Box 9"/>
          <p:cNvSpPr txBox="1">
            <a:spLocks noChangeArrowheads="1"/>
          </p:cNvSpPr>
          <p:nvPr/>
        </p:nvSpPr>
        <p:spPr bwMode="auto">
          <a:xfrm>
            <a:off x="2226988" y="2903985"/>
            <a:ext cx="590931" cy="6401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1400"/>
              </a:lnSpc>
            </a:pP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Total</a:t>
            </a:r>
            <a:b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Cost</a:t>
            </a:r>
            <a:b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kumimoji="0" lang="en-US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TC</a:t>
            </a: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  <a:endParaRPr kumimoji="0" lang="en-US" sz="18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3" name="Text Box 10"/>
          <p:cNvSpPr txBox="1">
            <a:spLocks noChangeArrowheads="1"/>
          </p:cNvSpPr>
          <p:nvPr/>
        </p:nvSpPr>
        <p:spPr bwMode="auto">
          <a:xfrm>
            <a:off x="1135639" y="2897188"/>
            <a:ext cx="888320" cy="64697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1400"/>
              </a:lnSpc>
            </a:pPr>
            <a: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Total</a:t>
            </a:r>
            <a:b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Revenue</a:t>
            </a:r>
            <a:r>
              <a:rPr kumimoji="0" lang="en-US" sz="18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8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800" b="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kumimoji="0" lang="en-US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</a:t>
            </a:r>
            <a:r>
              <a:rPr kumimoji="0" lang="en-US" sz="1800" b="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  <a:endParaRPr kumimoji="0" lang="en-US" sz="18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4" name="Text Box 11"/>
          <p:cNvSpPr txBox="1">
            <a:spLocks noChangeArrowheads="1"/>
          </p:cNvSpPr>
          <p:nvPr/>
        </p:nvSpPr>
        <p:spPr bwMode="auto">
          <a:xfrm>
            <a:off x="223567" y="3254850"/>
            <a:ext cx="774571" cy="2893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Output</a:t>
            </a:r>
            <a:endParaRPr kumimoji="0" lang="en-US" sz="16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Total Revenue / Total Cost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233" y="2159394"/>
            <a:ext cx="4295514" cy="75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900" dirty="0" smtClean="0">
                <a:latin typeface="+mj-lt"/>
                <a:cs typeface="Times New Roman" pitchFamily="18" charset="0"/>
              </a:rPr>
              <a:t>                                                          </a:t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dirty="0" smtClean="0">
                <a:latin typeface="+mj-lt"/>
                <a:cs typeface="Times New Roman" pitchFamily="18" charset="0"/>
              </a:rPr>
              <a:t>Profits are </a:t>
            </a:r>
            <a:r>
              <a:rPr lang="en-US" sz="1900" dirty="0">
                <a:latin typeface="+mj-lt"/>
                <a:cs typeface="Times New Roman" pitchFamily="18" charset="0"/>
              </a:rPr>
              <a:t>largest where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the </a:t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dirty="0" smtClean="0">
                <a:latin typeface="+mj-lt"/>
                <a:cs typeface="Times New Roman" pitchFamily="18" charset="0"/>
              </a:rPr>
              <a:t>difference is </a:t>
            </a:r>
            <a:r>
              <a:rPr lang="en-US" sz="1900" dirty="0">
                <a:latin typeface="+mj-lt"/>
                <a:cs typeface="Times New Roman" pitchFamily="18" charset="0"/>
              </a:rPr>
              <a:t>maximized. </a:t>
            </a:r>
          </a:p>
        </p:txBody>
      </p:sp>
      <p:sp>
        <p:nvSpPr>
          <p:cNvPr id="136" name="Rectangle 159"/>
          <p:cNvSpPr>
            <a:spLocks noChangeArrowheads="1"/>
          </p:cNvSpPr>
          <p:nvPr/>
        </p:nvSpPr>
        <p:spPr bwMode="auto">
          <a:xfrm>
            <a:off x="182445" y="1956474"/>
            <a:ext cx="413700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0" lang="en-US" sz="1900" b="0" dirty="0" smtClean="0">
                <a:latin typeface="+mj-lt"/>
                <a:cs typeface="Times New Roman" pitchFamily="18" charset="0"/>
              </a:rPr>
              <a:t>                                                    After </a:t>
            </a:r>
          </a:p>
          <a:p>
            <a:pPr>
              <a:lnSpc>
                <a:spcPts val="14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0" lang="en-US" sz="1900" b="0" dirty="0" smtClean="0">
                <a:latin typeface="+mj-lt"/>
                <a:cs typeface="Times New Roman" pitchFamily="18" charset="0"/>
              </a:rPr>
              <a:t>some point</a:t>
            </a:r>
            <a:r>
              <a:rPr kumimoji="0" lang="en-US" sz="1900" b="0" dirty="0">
                <a:latin typeface="+mj-lt"/>
                <a:cs typeface="Times New Roman" pitchFamily="18" charset="0"/>
              </a:rPr>
              <a:t>, </a:t>
            </a:r>
            <a:r>
              <a:rPr kumimoji="0" lang="en-US" sz="19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TR</a:t>
            </a:r>
            <a:r>
              <a:rPr kumimoji="0" lang="en-US" sz="1900" b="0" dirty="0">
                <a:solidFill>
                  <a:srgbClr val="E92587"/>
                </a:solidFill>
                <a:latin typeface="+mj-lt"/>
                <a:cs typeface="Times New Roman" pitchFamily="18" charset="0"/>
              </a:rPr>
              <a:t> </a:t>
            </a:r>
            <a:r>
              <a:rPr kumimoji="0" lang="en-US" sz="1900" b="0" dirty="0">
                <a:latin typeface="+mj-lt"/>
                <a:cs typeface="Times New Roman" pitchFamily="18" charset="0"/>
              </a:rPr>
              <a:t>may exceed </a:t>
            </a:r>
            <a:r>
              <a:rPr kumimoji="0" lang="en-US" sz="19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TC</a:t>
            </a:r>
            <a:r>
              <a:rPr kumimoji="0" lang="en-US" sz="1900" b="0" dirty="0" smtClean="0">
                <a:latin typeface="+mj-lt"/>
                <a:cs typeface="Times New Roman" pitchFamily="18" charset="0"/>
              </a:rPr>
              <a:t>.     </a:t>
            </a:r>
            <a:endParaRPr kumimoji="0" lang="en-US" sz="1900" b="0" dirty="0">
              <a:latin typeface="+mj-lt"/>
              <a:cs typeface="Times New Roman" pitchFamily="18" charset="0"/>
            </a:endParaRPr>
          </a:p>
        </p:txBody>
      </p:sp>
      <p:sp>
        <p:nvSpPr>
          <p:cNvPr id="137" name="Text Box 36"/>
          <p:cNvSpPr txBox="1">
            <a:spLocks noChangeArrowheads="1"/>
          </p:cNvSpPr>
          <p:nvPr/>
        </p:nvSpPr>
        <p:spPr bwMode="auto">
          <a:xfrm>
            <a:off x="392276" y="351636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0</a:t>
            </a:r>
          </a:p>
        </p:txBody>
      </p:sp>
      <p:sp>
        <p:nvSpPr>
          <p:cNvPr id="138" name="Text Box 37"/>
          <p:cNvSpPr txBox="1">
            <a:spLocks noChangeArrowheads="1"/>
          </p:cNvSpPr>
          <p:nvPr/>
        </p:nvSpPr>
        <p:spPr bwMode="auto">
          <a:xfrm>
            <a:off x="398626" y="3811642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2</a:t>
            </a:r>
          </a:p>
        </p:txBody>
      </p:sp>
      <p:sp>
        <p:nvSpPr>
          <p:cNvPr id="139" name="Text Box 38"/>
          <p:cNvSpPr txBox="1">
            <a:spLocks noChangeArrowheads="1"/>
          </p:cNvSpPr>
          <p:nvPr/>
        </p:nvSpPr>
        <p:spPr bwMode="auto">
          <a:xfrm>
            <a:off x="398626" y="446886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8</a:t>
            </a:r>
          </a:p>
        </p:txBody>
      </p:sp>
      <p:sp>
        <p:nvSpPr>
          <p:cNvPr id="140" name="Text Box 39"/>
          <p:cNvSpPr txBox="1">
            <a:spLocks noChangeArrowheads="1"/>
          </p:cNvSpPr>
          <p:nvPr/>
        </p:nvSpPr>
        <p:spPr bwMode="auto">
          <a:xfrm>
            <a:off x="271626" y="471493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10</a:t>
            </a:r>
          </a:p>
        </p:txBody>
      </p:sp>
      <p:sp>
        <p:nvSpPr>
          <p:cNvPr id="141" name="Text Box 40"/>
          <p:cNvSpPr txBox="1">
            <a:spLocks noChangeArrowheads="1"/>
          </p:cNvSpPr>
          <p:nvPr/>
        </p:nvSpPr>
        <p:spPr bwMode="auto">
          <a:xfrm>
            <a:off x="277976" y="4983217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12</a:t>
            </a:r>
          </a:p>
        </p:txBody>
      </p:sp>
      <p:sp>
        <p:nvSpPr>
          <p:cNvPr id="142" name="Text Box 41"/>
          <p:cNvSpPr txBox="1">
            <a:spLocks noChangeArrowheads="1"/>
          </p:cNvSpPr>
          <p:nvPr/>
        </p:nvSpPr>
        <p:spPr bwMode="auto">
          <a:xfrm>
            <a:off x="271626" y="5240392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14</a:t>
            </a:r>
          </a:p>
        </p:txBody>
      </p:sp>
      <p:sp>
        <p:nvSpPr>
          <p:cNvPr id="143" name="Text Box 42"/>
          <p:cNvSpPr txBox="1">
            <a:spLocks noChangeArrowheads="1"/>
          </p:cNvSpPr>
          <p:nvPr/>
        </p:nvSpPr>
        <p:spPr bwMode="auto">
          <a:xfrm>
            <a:off x="277976" y="5516617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15</a:t>
            </a:r>
          </a:p>
        </p:txBody>
      </p:sp>
      <p:sp>
        <p:nvSpPr>
          <p:cNvPr id="144" name="Text Box 43"/>
          <p:cNvSpPr txBox="1">
            <a:spLocks noChangeArrowheads="1"/>
          </p:cNvSpPr>
          <p:nvPr/>
        </p:nvSpPr>
        <p:spPr bwMode="auto">
          <a:xfrm>
            <a:off x="277976" y="5805542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16</a:t>
            </a:r>
          </a:p>
        </p:txBody>
      </p:sp>
      <p:sp>
        <p:nvSpPr>
          <p:cNvPr id="145" name="Text Box 44"/>
          <p:cNvSpPr txBox="1">
            <a:spLocks noChangeArrowheads="1"/>
          </p:cNvSpPr>
          <p:nvPr/>
        </p:nvSpPr>
        <p:spPr bwMode="auto">
          <a:xfrm>
            <a:off x="268451" y="607383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18</a:t>
            </a:r>
          </a:p>
        </p:txBody>
      </p:sp>
      <p:sp>
        <p:nvSpPr>
          <p:cNvPr id="153" name="Text Box 45"/>
          <p:cNvSpPr txBox="1">
            <a:spLocks noChangeArrowheads="1"/>
          </p:cNvSpPr>
          <p:nvPr/>
        </p:nvSpPr>
        <p:spPr bwMode="auto">
          <a:xfrm>
            <a:off x="274801" y="6323067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20</a:t>
            </a:r>
          </a:p>
        </p:txBody>
      </p:sp>
      <p:sp>
        <p:nvSpPr>
          <p:cNvPr id="154" name="Text Box 46"/>
          <p:cNvSpPr txBox="1">
            <a:spLocks noChangeArrowheads="1"/>
          </p:cNvSpPr>
          <p:nvPr/>
        </p:nvSpPr>
        <p:spPr bwMode="auto">
          <a:xfrm>
            <a:off x="1450313" y="352271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55" name="Text Box 47"/>
          <p:cNvSpPr txBox="1">
            <a:spLocks noChangeArrowheads="1"/>
          </p:cNvSpPr>
          <p:nvPr/>
        </p:nvSpPr>
        <p:spPr bwMode="auto">
          <a:xfrm>
            <a:off x="1326488" y="380846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156" name="Text Box 48"/>
          <p:cNvSpPr txBox="1">
            <a:spLocks noChangeArrowheads="1"/>
          </p:cNvSpPr>
          <p:nvPr/>
        </p:nvSpPr>
        <p:spPr bwMode="auto">
          <a:xfrm>
            <a:off x="1326488" y="4465692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40</a:t>
            </a:r>
          </a:p>
        </p:txBody>
      </p:sp>
      <p:sp>
        <p:nvSpPr>
          <p:cNvPr id="157" name="Text Box 49"/>
          <p:cNvSpPr txBox="1">
            <a:spLocks noChangeArrowheads="1"/>
          </p:cNvSpPr>
          <p:nvPr/>
        </p:nvSpPr>
        <p:spPr bwMode="auto">
          <a:xfrm>
            <a:off x="1326488" y="4718105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158" name="Text Box 50"/>
          <p:cNvSpPr txBox="1">
            <a:spLocks noChangeArrowheads="1"/>
          </p:cNvSpPr>
          <p:nvPr/>
        </p:nvSpPr>
        <p:spPr bwMode="auto">
          <a:xfrm>
            <a:off x="2154732" y="3511605"/>
            <a:ext cx="90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25.00</a:t>
            </a:r>
          </a:p>
        </p:txBody>
      </p:sp>
      <p:sp>
        <p:nvSpPr>
          <p:cNvPr id="160" name="Text Box 51"/>
          <p:cNvSpPr txBox="1">
            <a:spLocks noChangeArrowheads="1"/>
          </p:cNvSpPr>
          <p:nvPr/>
        </p:nvSpPr>
        <p:spPr bwMode="auto">
          <a:xfrm>
            <a:off x="2153022" y="3806880"/>
            <a:ext cx="831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33.75</a:t>
            </a:r>
          </a:p>
        </p:txBody>
      </p:sp>
      <p:sp>
        <p:nvSpPr>
          <p:cNvPr id="164" name="Text Box 52"/>
          <p:cNvSpPr txBox="1">
            <a:spLocks noChangeArrowheads="1"/>
          </p:cNvSpPr>
          <p:nvPr/>
        </p:nvSpPr>
        <p:spPr bwMode="auto">
          <a:xfrm>
            <a:off x="2086347" y="4467280"/>
            <a:ext cx="831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48.00</a:t>
            </a:r>
          </a:p>
        </p:txBody>
      </p:sp>
      <p:sp>
        <p:nvSpPr>
          <p:cNvPr id="165" name="Text Box 53"/>
          <p:cNvSpPr txBox="1">
            <a:spLocks noChangeArrowheads="1"/>
          </p:cNvSpPr>
          <p:nvPr/>
        </p:nvSpPr>
        <p:spPr bwMode="auto">
          <a:xfrm>
            <a:off x="2150092" y="4726042"/>
            <a:ext cx="79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50.25</a:t>
            </a:r>
          </a:p>
        </p:txBody>
      </p:sp>
      <p:sp>
        <p:nvSpPr>
          <p:cNvPr id="166" name="Text Box 54"/>
          <p:cNvSpPr txBox="1">
            <a:spLocks noChangeArrowheads="1"/>
          </p:cNvSpPr>
          <p:nvPr/>
        </p:nvSpPr>
        <p:spPr bwMode="auto">
          <a:xfrm>
            <a:off x="2984727" y="3511605"/>
            <a:ext cx="933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- 25.00</a:t>
            </a:r>
          </a:p>
        </p:txBody>
      </p:sp>
      <p:sp>
        <p:nvSpPr>
          <p:cNvPr id="167" name="Text Box 55"/>
          <p:cNvSpPr txBox="1">
            <a:spLocks noChangeArrowheads="1"/>
          </p:cNvSpPr>
          <p:nvPr/>
        </p:nvSpPr>
        <p:spPr bwMode="auto">
          <a:xfrm>
            <a:off x="3000602" y="380688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- 23.75</a:t>
            </a:r>
          </a:p>
        </p:txBody>
      </p:sp>
      <p:sp>
        <p:nvSpPr>
          <p:cNvPr id="168" name="Text Box 57"/>
          <p:cNvSpPr txBox="1">
            <a:spLocks noChangeArrowheads="1"/>
          </p:cNvSpPr>
          <p:nvPr/>
        </p:nvSpPr>
        <p:spPr bwMode="auto">
          <a:xfrm>
            <a:off x="1320138" y="498956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60</a:t>
            </a:r>
          </a:p>
        </p:txBody>
      </p:sp>
      <p:sp>
        <p:nvSpPr>
          <p:cNvPr id="169" name="Text Box 58"/>
          <p:cNvSpPr txBox="1">
            <a:spLocks noChangeArrowheads="1"/>
          </p:cNvSpPr>
          <p:nvPr/>
        </p:nvSpPr>
        <p:spPr bwMode="auto">
          <a:xfrm>
            <a:off x="1313788" y="523721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70</a:t>
            </a:r>
          </a:p>
        </p:txBody>
      </p:sp>
      <p:sp>
        <p:nvSpPr>
          <p:cNvPr id="170" name="Text Box 59"/>
          <p:cNvSpPr txBox="1">
            <a:spLocks noChangeArrowheads="1"/>
          </p:cNvSpPr>
          <p:nvPr/>
        </p:nvSpPr>
        <p:spPr bwMode="auto">
          <a:xfrm>
            <a:off x="1320138" y="552296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75</a:t>
            </a:r>
          </a:p>
        </p:txBody>
      </p:sp>
      <p:sp>
        <p:nvSpPr>
          <p:cNvPr id="173" name="Text Box 60"/>
          <p:cNvSpPr txBox="1">
            <a:spLocks noChangeArrowheads="1"/>
          </p:cNvSpPr>
          <p:nvPr/>
        </p:nvSpPr>
        <p:spPr bwMode="auto">
          <a:xfrm>
            <a:off x="1320138" y="5792842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80</a:t>
            </a:r>
          </a:p>
        </p:txBody>
      </p:sp>
      <p:sp>
        <p:nvSpPr>
          <p:cNvPr id="174" name="Text Box 61"/>
          <p:cNvSpPr txBox="1">
            <a:spLocks noChangeArrowheads="1"/>
          </p:cNvSpPr>
          <p:nvPr/>
        </p:nvSpPr>
        <p:spPr bwMode="auto">
          <a:xfrm>
            <a:off x="1320138" y="6070655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90</a:t>
            </a:r>
          </a:p>
        </p:txBody>
      </p:sp>
      <p:sp>
        <p:nvSpPr>
          <p:cNvPr id="175" name="Text Box 62"/>
          <p:cNvSpPr txBox="1">
            <a:spLocks noChangeArrowheads="1"/>
          </p:cNvSpPr>
          <p:nvPr/>
        </p:nvSpPr>
        <p:spPr bwMode="auto">
          <a:xfrm>
            <a:off x="1220189" y="632306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100</a:t>
            </a:r>
          </a:p>
        </p:txBody>
      </p:sp>
      <p:sp>
        <p:nvSpPr>
          <p:cNvPr id="176" name="Text Box 63"/>
          <p:cNvSpPr txBox="1">
            <a:spLocks noChangeArrowheads="1"/>
          </p:cNvSpPr>
          <p:nvPr/>
        </p:nvSpPr>
        <p:spPr bwMode="auto">
          <a:xfrm>
            <a:off x="2153022" y="4987980"/>
            <a:ext cx="90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53.25</a:t>
            </a:r>
          </a:p>
        </p:txBody>
      </p:sp>
      <p:sp>
        <p:nvSpPr>
          <p:cNvPr id="177" name="Text Box 64"/>
          <p:cNvSpPr txBox="1">
            <a:spLocks noChangeArrowheads="1"/>
          </p:cNvSpPr>
          <p:nvPr/>
        </p:nvSpPr>
        <p:spPr bwMode="auto">
          <a:xfrm>
            <a:off x="2145207" y="5245155"/>
            <a:ext cx="895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59.25</a:t>
            </a:r>
          </a:p>
        </p:txBody>
      </p:sp>
      <p:sp>
        <p:nvSpPr>
          <p:cNvPr id="178" name="Text Box 65"/>
          <p:cNvSpPr txBox="1">
            <a:spLocks noChangeArrowheads="1"/>
          </p:cNvSpPr>
          <p:nvPr/>
        </p:nvSpPr>
        <p:spPr bwMode="auto">
          <a:xfrm>
            <a:off x="2145207" y="5530905"/>
            <a:ext cx="90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64.00</a:t>
            </a:r>
          </a:p>
        </p:txBody>
      </p:sp>
      <p:sp>
        <p:nvSpPr>
          <p:cNvPr id="190" name="Text Box 66"/>
          <p:cNvSpPr txBox="1">
            <a:spLocks noChangeArrowheads="1"/>
          </p:cNvSpPr>
          <p:nvPr/>
        </p:nvSpPr>
        <p:spPr bwMode="auto">
          <a:xfrm>
            <a:off x="2146917" y="5800780"/>
            <a:ext cx="1054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70.00</a:t>
            </a:r>
          </a:p>
        </p:txBody>
      </p:sp>
      <p:sp>
        <p:nvSpPr>
          <p:cNvPr id="191" name="Text Box 67"/>
          <p:cNvSpPr txBox="1">
            <a:spLocks noChangeArrowheads="1"/>
          </p:cNvSpPr>
          <p:nvPr/>
        </p:nvSpPr>
        <p:spPr bwMode="auto">
          <a:xfrm>
            <a:off x="2134462" y="6075417"/>
            <a:ext cx="977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85.50</a:t>
            </a:r>
          </a:p>
        </p:txBody>
      </p:sp>
      <p:sp>
        <p:nvSpPr>
          <p:cNvPr id="193" name="Text Box 68"/>
          <p:cNvSpPr txBox="1">
            <a:spLocks noChangeArrowheads="1"/>
          </p:cNvSpPr>
          <p:nvPr/>
        </p:nvSpPr>
        <p:spPr bwMode="auto">
          <a:xfrm>
            <a:off x="2026698" y="6323067"/>
            <a:ext cx="101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108.00</a:t>
            </a:r>
          </a:p>
        </p:txBody>
      </p:sp>
      <p:grpSp>
        <p:nvGrpSpPr>
          <p:cNvPr id="198" name="Group 70"/>
          <p:cNvGrpSpPr>
            <a:grpSpLocks/>
          </p:cNvGrpSpPr>
          <p:nvPr/>
        </p:nvGrpSpPr>
        <p:grpSpPr bwMode="auto">
          <a:xfrm>
            <a:off x="2300052" y="3956107"/>
            <a:ext cx="603250" cy="560388"/>
            <a:chOff x="1392" y="1211"/>
            <a:chExt cx="380" cy="353"/>
          </a:xfrm>
        </p:grpSpPr>
        <p:sp>
          <p:nvSpPr>
            <p:cNvPr id="199" name="Text Box 71"/>
            <p:cNvSpPr txBox="1">
              <a:spLocks noChangeArrowheads="1"/>
            </p:cNvSpPr>
            <p:nvPr/>
          </p:nvSpPr>
          <p:spPr bwMode="auto">
            <a:xfrm>
              <a:off x="1392" y="1211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.</a:t>
              </a:r>
            </a:p>
          </p:txBody>
        </p:sp>
        <p:grpSp>
          <p:nvGrpSpPr>
            <p:cNvPr id="200" name="Group 72"/>
            <p:cNvGrpSpPr>
              <a:grpSpLocks/>
            </p:cNvGrpSpPr>
            <p:nvPr/>
          </p:nvGrpSpPr>
          <p:grpSpPr bwMode="auto">
            <a:xfrm>
              <a:off x="1392" y="1269"/>
              <a:ext cx="380" cy="295"/>
              <a:chOff x="1392" y="1269"/>
              <a:chExt cx="380" cy="295"/>
            </a:xfrm>
          </p:grpSpPr>
          <p:sp>
            <p:nvSpPr>
              <p:cNvPr id="201" name="Text Box 73"/>
              <p:cNvSpPr txBox="1">
                <a:spLocks noChangeArrowheads="1"/>
              </p:cNvSpPr>
              <p:nvPr/>
            </p:nvSpPr>
            <p:spPr bwMode="auto">
              <a:xfrm>
                <a:off x="1392" y="1269"/>
                <a:ext cx="3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.</a:t>
                </a:r>
              </a:p>
            </p:txBody>
          </p:sp>
          <p:sp>
            <p:nvSpPr>
              <p:cNvPr id="202" name="Text Box 74"/>
              <p:cNvSpPr txBox="1">
                <a:spLocks noChangeArrowheads="1"/>
              </p:cNvSpPr>
              <p:nvPr/>
            </p:nvSpPr>
            <p:spPr bwMode="auto">
              <a:xfrm>
                <a:off x="1392" y="1331"/>
                <a:ext cx="3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.</a:t>
                </a:r>
              </a:p>
            </p:txBody>
          </p:sp>
        </p:grpSp>
      </p:grpSp>
      <p:grpSp>
        <p:nvGrpSpPr>
          <p:cNvPr id="203" name="Group 75"/>
          <p:cNvGrpSpPr>
            <a:grpSpLocks/>
          </p:cNvGrpSpPr>
          <p:nvPr/>
        </p:nvGrpSpPr>
        <p:grpSpPr bwMode="auto">
          <a:xfrm>
            <a:off x="3237838" y="3956107"/>
            <a:ext cx="603250" cy="560388"/>
            <a:chOff x="1940" y="1211"/>
            <a:chExt cx="380" cy="353"/>
          </a:xfrm>
        </p:grpSpPr>
        <p:sp>
          <p:nvSpPr>
            <p:cNvPr id="204" name="Text Box 76"/>
            <p:cNvSpPr txBox="1">
              <a:spLocks noChangeArrowheads="1"/>
            </p:cNvSpPr>
            <p:nvPr/>
          </p:nvSpPr>
          <p:spPr bwMode="auto">
            <a:xfrm>
              <a:off x="1940" y="1211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.</a:t>
              </a:r>
            </a:p>
          </p:txBody>
        </p:sp>
        <p:sp>
          <p:nvSpPr>
            <p:cNvPr id="205" name="Text Box 77"/>
            <p:cNvSpPr txBox="1">
              <a:spLocks noChangeArrowheads="1"/>
            </p:cNvSpPr>
            <p:nvPr/>
          </p:nvSpPr>
          <p:spPr bwMode="auto">
            <a:xfrm>
              <a:off x="1940" y="1269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.</a:t>
              </a:r>
            </a:p>
          </p:txBody>
        </p:sp>
        <p:sp>
          <p:nvSpPr>
            <p:cNvPr id="206" name="Text Box 78"/>
            <p:cNvSpPr txBox="1">
              <a:spLocks noChangeArrowheads="1"/>
            </p:cNvSpPr>
            <p:nvPr/>
          </p:nvSpPr>
          <p:spPr bwMode="auto">
            <a:xfrm>
              <a:off x="1940" y="1331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.</a:t>
              </a:r>
            </a:p>
          </p:txBody>
        </p:sp>
      </p:grpSp>
      <p:sp>
        <p:nvSpPr>
          <p:cNvPr id="207" name="Text Box 98"/>
          <p:cNvSpPr txBox="1">
            <a:spLocks noChangeArrowheads="1"/>
          </p:cNvSpPr>
          <p:nvPr/>
        </p:nvSpPr>
        <p:spPr bwMode="auto">
          <a:xfrm>
            <a:off x="3102202" y="4468867"/>
            <a:ext cx="933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- 8.00</a:t>
            </a:r>
          </a:p>
        </p:txBody>
      </p:sp>
      <p:sp>
        <p:nvSpPr>
          <p:cNvPr id="208" name="Text Box 100"/>
          <p:cNvSpPr txBox="1">
            <a:spLocks noChangeArrowheads="1"/>
          </p:cNvSpPr>
          <p:nvPr/>
        </p:nvSpPr>
        <p:spPr bwMode="auto">
          <a:xfrm>
            <a:off x="3121252" y="4976867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6.75</a:t>
            </a:r>
          </a:p>
        </p:txBody>
      </p:sp>
      <p:sp>
        <p:nvSpPr>
          <p:cNvPr id="209" name="Text Box 101"/>
          <p:cNvSpPr txBox="1">
            <a:spLocks noChangeArrowheads="1"/>
          </p:cNvSpPr>
          <p:nvPr/>
        </p:nvSpPr>
        <p:spPr bwMode="auto">
          <a:xfrm>
            <a:off x="3060927" y="5234042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10.75</a:t>
            </a:r>
          </a:p>
        </p:txBody>
      </p:sp>
      <p:sp>
        <p:nvSpPr>
          <p:cNvPr id="210" name="Text Box 102"/>
          <p:cNvSpPr txBox="1">
            <a:spLocks noChangeArrowheads="1"/>
          </p:cNvSpPr>
          <p:nvPr/>
        </p:nvSpPr>
        <p:spPr bwMode="auto">
          <a:xfrm>
            <a:off x="3076802" y="552138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11.00</a:t>
            </a:r>
          </a:p>
        </p:txBody>
      </p:sp>
      <p:sp>
        <p:nvSpPr>
          <p:cNvPr id="211" name="Text Box 103"/>
          <p:cNvSpPr txBox="1">
            <a:spLocks noChangeArrowheads="1"/>
          </p:cNvSpPr>
          <p:nvPr/>
        </p:nvSpPr>
        <p:spPr bwMode="auto">
          <a:xfrm>
            <a:off x="3003777" y="5789667"/>
            <a:ext cx="933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10.00</a:t>
            </a:r>
          </a:p>
        </p:txBody>
      </p:sp>
      <p:sp>
        <p:nvSpPr>
          <p:cNvPr id="212" name="Text Box 104"/>
          <p:cNvSpPr txBox="1">
            <a:spLocks noChangeArrowheads="1"/>
          </p:cNvSpPr>
          <p:nvPr/>
        </p:nvSpPr>
        <p:spPr bwMode="auto">
          <a:xfrm>
            <a:off x="3067658" y="6046842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4.50</a:t>
            </a:r>
          </a:p>
        </p:txBody>
      </p:sp>
      <p:sp>
        <p:nvSpPr>
          <p:cNvPr id="213" name="Text Box 105"/>
          <p:cNvSpPr txBox="1">
            <a:spLocks noChangeArrowheads="1"/>
          </p:cNvSpPr>
          <p:nvPr/>
        </p:nvSpPr>
        <p:spPr bwMode="auto">
          <a:xfrm>
            <a:off x="3060165" y="6323067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- 8.00</a:t>
            </a:r>
          </a:p>
        </p:txBody>
      </p:sp>
      <p:grpSp>
        <p:nvGrpSpPr>
          <p:cNvPr id="214" name="Group 112"/>
          <p:cNvGrpSpPr>
            <a:grpSpLocks/>
          </p:cNvGrpSpPr>
          <p:nvPr/>
        </p:nvGrpSpPr>
        <p:grpSpPr bwMode="auto">
          <a:xfrm>
            <a:off x="427963" y="3964044"/>
            <a:ext cx="1473200" cy="560388"/>
            <a:chOff x="1392" y="1211"/>
            <a:chExt cx="928" cy="353"/>
          </a:xfrm>
        </p:grpSpPr>
        <p:grpSp>
          <p:nvGrpSpPr>
            <p:cNvPr id="215" name="Group 113"/>
            <p:cNvGrpSpPr>
              <a:grpSpLocks/>
            </p:cNvGrpSpPr>
            <p:nvPr/>
          </p:nvGrpSpPr>
          <p:grpSpPr bwMode="auto">
            <a:xfrm>
              <a:off x="1392" y="1211"/>
              <a:ext cx="380" cy="353"/>
              <a:chOff x="1392" y="1211"/>
              <a:chExt cx="380" cy="353"/>
            </a:xfrm>
          </p:grpSpPr>
          <p:sp>
            <p:nvSpPr>
              <p:cNvPr id="220" name="Text Box 114"/>
              <p:cNvSpPr txBox="1">
                <a:spLocks noChangeArrowheads="1"/>
              </p:cNvSpPr>
              <p:nvPr/>
            </p:nvSpPr>
            <p:spPr bwMode="auto">
              <a:xfrm>
                <a:off x="1392" y="1211"/>
                <a:ext cx="3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.</a:t>
                </a:r>
              </a:p>
            </p:txBody>
          </p:sp>
          <p:grpSp>
            <p:nvGrpSpPr>
              <p:cNvPr id="221" name="Group 115"/>
              <p:cNvGrpSpPr>
                <a:grpSpLocks/>
              </p:cNvGrpSpPr>
              <p:nvPr/>
            </p:nvGrpSpPr>
            <p:grpSpPr bwMode="auto">
              <a:xfrm>
                <a:off x="1392" y="1269"/>
                <a:ext cx="380" cy="295"/>
                <a:chOff x="1392" y="1269"/>
                <a:chExt cx="380" cy="295"/>
              </a:xfrm>
            </p:grpSpPr>
            <p:sp>
              <p:nvSpPr>
                <p:cNvPr id="222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1392" y="1269"/>
                  <a:ext cx="38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solidFill>
                        <a:schemeClr val="bg1"/>
                      </a:solidFill>
                      <a:latin typeface="+mj-lt"/>
                      <a:cs typeface="Times New Roman" pitchFamily="18" charset="0"/>
                    </a:rPr>
                    <a:t>  .</a:t>
                  </a:r>
                </a:p>
              </p:txBody>
            </p:sp>
            <p:sp>
              <p:nvSpPr>
                <p:cNvPr id="22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392" y="1331"/>
                  <a:ext cx="38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solidFill>
                        <a:schemeClr val="bg1"/>
                      </a:solidFill>
                      <a:latin typeface="+mj-lt"/>
                      <a:cs typeface="Times New Roman" pitchFamily="18" charset="0"/>
                    </a:rPr>
                    <a:t>  .</a:t>
                  </a:r>
                </a:p>
              </p:txBody>
            </p:sp>
          </p:grpSp>
        </p:grpSp>
        <p:grpSp>
          <p:nvGrpSpPr>
            <p:cNvPr id="216" name="Group 118"/>
            <p:cNvGrpSpPr>
              <a:grpSpLocks/>
            </p:cNvGrpSpPr>
            <p:nvPr/>
          </p:nvGrpSpPr>
          <p:grpSpPr bwMode="auto">
            <a:xfrm>
              <a:off x="1940" y="1211"/>
              <a:ext cx="380" cy="353"/>
              <a:chOff x="1940" y="1211"/>
              <a:chExt cx="380" cy="353"/>
            </a:xfrm>
          </p:grpSpPr>
          <p:sp>
            <p:nvSpPr>
              <p:cNvPr id="217" name="Text Box 119"/>
              <p:cNvSpPr txBox="1">
                <a:spLocks noChangeArrowheads="1"/>
              </p:cNvSpPr>
              <p:nvPr/>
            </p:nvSpPr>
            <p:spPr bwMode="auto">
              <a:xfrm>
                <a:off x="1940" y="1211"/>
                <a:ext cx="3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.</a:t>
                </a:r>
              </a:p>
            </p:txBody>
          </p:sp>
          <p:sp>
            <p:nvSpPr>
              <p:cNvPr id="218" name="Text Box 120"/>
              <p:cNvSpPr txBox="1">
                <a:spLocks noChangeArrowheads="1"/>
              </p:cNvSpPr>
              <p:nvPr/>
            </p:nvSpPr>
            <p:spPr bwMode="auto">
              <a:xfrm>
                <a:off x="1940" y="1269"/>
                <a:ext cx="3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.</a:t>
                </a:r>
              </a:p>
            </p:txBody>
          </p:sp>
          <p:sp>
            <p:nvSpPr>
              <p:cNvPr id="219" name="Text Box 121"/>
              <p:cNvSpPr txBox="1">
                <a:spLocks noChangeArrowheads="1"/>
              </p:cNvSpPr>
              <p:nvPr/>
            </p:nvSpPr>
            <p:spPr bwMode="auto">
              <a:xfrm>
                <a:off x="1940" y="1331"/>
                <a:ext cx="3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.</a:t>
                </a:r>
              </a:p>
            </p:txBody>
          </p:sp>
        </p:grpSp>
      </p:grpSp>
      <p:sp>
        <p:nvSpPr>
          <p:cNvPr id="237" name="Text Box 99"/>
          <p:cNvSpPr txBox="1">
            <a:spLocks noChangeArrowheads="1"/>
          </p:cNvSpPr>
          <p:nvPr/>
        </p:nvSpPr>
        <p:spPr bwMode="auto">
          <a:xfrm>
            <a:off x="3102202" y="4734805"/>
            <a:ext cx="824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- 0.25</a:t>
            </a:r>
          </a:p>
        </p:txBody>
      </p:sp>
      <p:sp>
        <p:nvSpPr>
          <p:cNvPr id="254" name="Line 134"/>
          <p:cNvSpPr>
            <a:spLocks noChangeShapeType="1"/>
          </p:cNvSpPr>
          <p:nvPr/>
        </p:nvSpPr>
        <p:spPr bwMode="auto">
          <a:xfrm>
            <a:off x="4433335" y="3147873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62" name="Line 135"/>
          <p:cNvSpPr>
            <a:spLocks noChangeShapeType="1"/>
          </p:cNvSpPr>
          <p:nvPr/>
        </p:nvSpPr>
        <p:spPr bwMode="auto">
          <a:xfrm>
            <a:off x="4433335" y="3716198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63" name="Line 136"/>
          <p:cNvSpPr>
            <a:spLocks noChangeShapeType="1"/>
          </p:cNvSpPr>
          <p:nvPr/>
        </p:nvSpPr>
        <p:spPr bwMode="auto">
          <a:xfrm>
            <a:off x="4433335" y="4284523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69" name="Line 137"/>
          <p:cNvSpPr>
            <a:spLocks noChangeShapeType="1"/>
          </p:cNvSpPr>
          <p:nvPr/>
        </p:nvSpPr>
        <p:spPr bwMode="auto">
          <a:xfrm>
            <a:off x="4433335" y="4852848"/>
            <a:ext cx="635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70" name="Line 138"/>
          <p:cNvSpPr>
            <a:spLocks noChangeShapeType="1"/>
          </p:cNvSpPr>
          <p:nvPr/>
        </p:nvSpPr>
        <p:spPr bwMode="auto">
          <a:xfrm>
            <a:off x="4433335" y="5452923"/>
            <a:ext cx="63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71" name="Line 3"/>
          <p:cNvSpPr>
            <a:spLocks noChangeShapeType="1"/>
          </p:cNvSpPr>
          <p:nvPr/>
        </p:nvSpPr>
        <p:spPr bwMode="auto">
          <a:xfrm>
            <a:off x="4503185" y="2817999"/>
            <a:ext cx="0" cy="26380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72" name="Text Box 4"/>
          <p:cNvSpPr txBox="1">
            <a:spLocks noChangeArrowheads="1"/>
          </p:cNvSpPr>
          <p:nvPr/>
        </p:nvSpPr>
        <p:spPr bwMode="auto">
          <a:xfrm>
            <a:off x="4197243" y="1935023"/>
            <a:ext cx="1043558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sz="1600" b="0" dirty="0" smtClean="0">
                <a:latin typeface="+mj-lt"/>
                <a:cs typeface="Times New Roman" pitchFamily="18" charset="0"/>
              </a:rPr>
              <a:t>Average</a:t>
            </a:r>
            <a:br>
              <a:rPr kumimoji="0" lang="en-US" sz="1600" b="0" dirty="0" smtClean="0">
                <a:latin typeface="+mj-lt"/>
                <a:cs typeface="Times New Roman" pitchFamily="18" charset="0"/>
              </a:rPr>
            </a:br>
            <a:r>
              <a:rPr kumimoji="0" lang="en-US" sz="1600" b="0" dirty="0" smtClean="0">
                <a:latin typeface="+mj-lt"/>
                <a:cs typeface="Times New Roman" pitchFamily="18" charset="0"/>
              </a:rPr>
              <a:t>and/or</a:t>
            </a:r>
            <a:r>
              <a:rPr kumimoji="0" lang="en-US" sz="1600" b="0" dirty="0">
                <a:latin typeface="+mj-lt"/>
                <a:cs typeface="Times New Roman" pitchFamily="18" charset="0"/>
              </a:rPr>
              <a:t/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600" b="0" dirty="0" smtClean="0">
                <a:latin typeface="+mj-lt"/>
                <a:cs typeface="Times New Roman" pitchFamily="18" charset="0"/>
              </a:rPr>
              <a:t>marginal</a:t>
            </a:r>
            <a:br>
              <a:rPr kumimoji="0" lang="en-US" sz="1600" b="0" dirty="0" smtClean="0">
                <a:latin typeface="+mj-lt"/>
                <a:cs typeface="Times New Roman" pitchFamily="18" charset="0"/>
              </a:rPr>
            </a:br>
            <a:r>
              <a:rPr kumimoji="0" lang="en-US" sz="1600" b="0" dirty="0" smtClean="0">
                <a:latin typeface="+mj-lt"/>
                <a:cs typeface="Times New Roman" pitchFamily="18" charset="0"/>
              </a:rPr>
              <a:t>product</a:t>
            </a:r>
            <a:endParaRPr kumimoji="0"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3" name="Text Box 5"/>
          <p:cNvSpPr txBox="1">
            <a:spLocks noChangeArrowheads="1"/>
          </p:cNvSpPr>
          <p:nvPr/>
        </p:nvSpPr>
        <p:spPr bwMode="auto">
          <a:xfrm>
            <a:off x="6249435" y="5476736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274" name="Text Box 6"/>
          <p:cNvSpPr txBox="1">
            <a:spLocks noChangeArrowheads="1"/>
          </p:cNvSpPr>
          <p:nvPr/>
        </p:nvSpPr>
        <p:spPr bwMode="auto">
          <a:xfrm>
            <a:off x="5931935" y="5476736"/>
            <a:ext cx="45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275" name="Text Box 7"/>
          <p:cNvSpPr txBox="1">
            <a:spLocks noChangeArrowheads="1"/>
          </p:cNvSpPr>
          <p:nvPr/>
        </p:nvSpPr>
        <p:spPr bwMode="auto">
          <a:xfrm>
            <a:off x="5525535" y="5478323"/>
            <a:ext cx="292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276" name="Text Box 8"/>
          <p:cNvSpPr txBox="1">
            <a:spLocks noChangeArrowheads="1"/>
          </p:cNvSpPr>
          <p:nvPr/>
        </p:nvSpPr>
        <p:spPr bwMode="auto">
          <a:xfrm>
            <a:off x="5112785" y="547038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277" name="Text Box 9"/>
          <p:cNvSpPr txBox="1">
            <a:spLocks noChangeArrowheads="1"/>
          </p:cNvSpPr>
          <p:nvPr/>
        </p:nvSpPr>
        <p:spPr bwMode="auto">
          <a:xfrm>
            <a:off x="4744485" y="5470386"/>
            <a:ext cx="45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278" name="Text Box 10"/>
          <p:cNvSpPr txBox="1">
            <a:spLocks noChangeArrowheads="1"/>
          </p:cNvSpPr>
          <p:nvPr/>
        </p:nvSpPr>
        <p:spPr bwMode="auto">
          <a:xfrm>
            <a:off x="3791985" y="4644886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25</a:t>
            </a:r>
          </a:p>
        </p:txBody>
      </p:sp>
      <p:sp>
        <p:nvSpPr>
          <p:cNvPr id="279" name="Text Box 11"/>
          <p:cNvSpPr txBox="1">
            <a:spLocks noChangeArrowheads="1"/>
          </p:cNvSpPr>
          <p:nvPr/>
        </p:nvSpPr>
        <p:spPr bwMode="auto">
          <a:xfrm>
            <a:off x="3788810" y="4070211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280" name="Text Box 12"/>
          <p:cNvSpPr txBox="1">
            <a:spLocks noChangeArrowheads="1"/>
          </p:cNvSpPr>
          <p:nvPr/>
        </p:nvSpPr>
        <p:spPr bwMode="auto">
          <a:xfrm>
            <a:off x="3791985" y="2981186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100</a:t>
            </a:r>
          </a:p>
        </p:txBody>
      </p:sp>
      <p:sp>
        <p:nvSpPr>
          <p:cNvPr id="281" name="Line 13"/>
          <p:cNvSpPr>
            <a:spLocks noChangeShapeType="1"/>
          </p:cNvSpPr>
          <p:nvPr/>
        </p:nvSpPr>
        <p:spPr bwMode="auto">
          <a:xfrm>
            <a:off x="4465085" y="5456098"/>
            <a:ext cx="407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82" name="Text Box 14"/>
          <p:cNvSpPr txBox="1">
            <a:spLocks noChangeArrowheads="1"/>
          </p:cNvSpPr>
          <p:nvPr/>
        </p:nvSpPr>
        <p:spPr bwMode="auto">
          <a:xfrm>
            <a:off x="6655835" y="5483086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12</a:t>
            </a:r>
          </a:p>
        </p:txBody>
      </p:sp>
      <p:sp>
        <p:nvSpPr>
          <p:cNvPr id="283" name="Text Box 15"/>
          <p:cNvSpPr txBox="1">
            <a:spLocks noChangeArrowheads="1"/>
          </p:cNvSpPr>
          <p:nvPr/>
        </p:nvSpPr>
        <p:spPr bwMode="auto">
          <a:xfrm>
            <a:off x="7049535" y="5483086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14</a:t>
            </a:r>
          </a:p>
        </p:txBody>
      </p:sp>
      <p:sp>
        <p:nvSpPr>
          <p:cNvPr id="284" name="Text Box 16"/>
          <p:cNvSpPr txBox="1">
            <a:spLocks noChangeArrowheads="1"/>
          </p:cNvSpPr>
          <p:nvPr/>
        </p:nvSpPr>
        <p:spPr bwMode="auto">
          <a:xfrm>
            <a:off x="7433710" y="5479911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16</a:t>
            </a:r>
          </a:p>
        </p:txBody>
      </p:sp>
      <p:sp>
        <p:nvSpPr>
          <p:cNvPr id="285" name="Text Box 17"/>
          <p:cNvSpPr txBox="1">
            <a:spLocks noChangeArrowheads="1"/>
          </p:cNvSpPr>
          <p:nvPr/>
        </p:nvSpPr>
        <p:spPr bwMode="auto">
          <a:xfrm>
            <a:off x="7821060" y="5486261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18</a:t>
            </a:r>
          </a:p>
        </p:txBody>
      </p:sp>
      <p:sp>
        <p:nvSpPr>
          <p:cNvPr id="286" name="Text Box 18"/>
          <p:cNvSpPr txBox="1">
            <a:spLocks noChangeArrowheads="1"/>
          </p:cNvSpPr>
          <p:nvPr/>
        </p:nvSpPr>
        <p:spPr bwMode="auto">
          <a:xfrm>
            <a:off x="8230635" y="5483086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20</a:t>
            </a:r>
          </a:p>
        </p:txBody>
      </p:sp>
      <p:sp>
        <p:nvSpPr>
          <p:cNvPr id="287" name="Text Box 19"/>
          <p:cNvSpPr txBox="1">
            <a:spLocks noChangeArrowheads="1"/>
          </p:cNvSpPr>
          <p:nvPr/>
        </p:nvSpPr>
        <p:spPr bwMode="auto">
          <a:xfrm>
            <a:off x="7995177" y="5162093"/>
            <a:ext cx="817563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Output</a:t>
            </a:r>
            <a:endParaRPr kumimoji="0"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8" name="Text Box 20"/>
          <p:cNvSpPr txBox="1">
            <a:spLocks noChangeArrowheads="1"/>
          </p:cNvSpPr>
          <p:nvPr/>
        </p:nvSpPr>
        <p:spPr bwMode="auto">
          <a:xfrm>
            <a:off x="3788810" y="3527286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75</a:t>
            </a:r>
          </a:p>
        </p:txBody>
      </p:sp>
      <p:sp>
        <p:nvSpPr>
          <p:cNvPr id="289" name="Freeform 23"/>
          <p:cNvSpPr>
            <a:spLocks/>
          </p:cNvSpPr>
          <p:nvPr/>
        </p:nvSpPr>
        <p:spPr bwMode="auto">
          <a:xfrm>
            <a:off x="6535185" y="3339961"/>
            <a:ext cx="1524000" cy="914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960" y="0"/>
              </a:cxn>
              <a:cxn ang="0">
                <a:pos x="912" y="96"/>
              </a:cxn>
              <a:cxn ang="0">
                <a:pos x="768" y="240"/>
              </a:cxn>
              <a:cxn ang="0">
                <a:pos x="576" y="384"/>
              </a:cxn>
              <a:cxn ang="0">
                <a:pos x="528" y="432"/>
              </a:cxn>
              <a:cxn ang="0">
                <a:pos x="336" y="480"/>
              </a:cxn>
              <a:cxn ang="0">
                <a:pos x="240" y="528"/>
              </a:cxn>
              <a:cxn ang="0">
                <a:pos x="0" y="576"/>
              </a:cxn>
            </a:cxnLst>
            <a:rect l="0" t="0" r="r" b="b"/>
            <a:pathLst>
              <a:path w="960" h="576">
                <a:moveTo>
                  <a:pt x="0" y="576"/>
                </a:moveTo>
                <a:lnTo>
                  <a:pt x="960" y="0"/>
                </a:lnTo>
                <a:cubicBezTo>
                  <a:pt x="944" y="32"/>
                  <a:pt x="944" y="80"/>
                  <a:pt x="912" y="96"/>
                </a:cubicBezTo>
                <a:lnTo>
                  <a:pt x="768" y="240"/>
                </a:lnTo>
                <a:lnTo>
                  <a:pt x="576" y="384"/>
                </a:lnTo>
                <a:lnTo>
                  <a:pt x="528" y="432"/>
                </a:lnTo>
                <a:lnTo>
                  <a:pt x="336" y="480"/>
                </a:lnTo>
                <a:lnTo>
                  <a:pt x="240" y="528"/>
                </a:lnTo>
                <a:lnTo>
                  <a:pt x="0" y="576"/>
                </a:lnTo>
                <a:close/>
              </a:path>
            </a:pathLst>
          </a:custGeom>
          <a:solidFill>
            <a:srgbClr val="A5CA9A">
              <a:alpha val="50000"/>
            </a:srgbClr>
          </a:solidFill>
          <a:ln w="19050" cap="rnd" cmpd="sng">
            <a:noFill/>
            <a:prstDash val="sysDot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90" name="Freeform 24"/>
          <p:cNvSpPr>
            <a:spLocks/>
          </p:cNvSpPr>
          <p:nvPr/>
        </p:nvSpPr>
        <p:spPr bwMode="auto">
          <a:xfrm>
            <a:off x="4503185" y="4276586"/>
            <a:ext cx="1828800" cy="1184275"/>
          </a:xfrm>
          <a:custGeom>
            <a:avLst/>
            <a:gdLst/>
            <a:ahLst/>
            <a:cxnLst>
              <a:cxn ang="0">
                <a:pos x="48" y="698"/>
              </a:cxn>
              <a:cxn ang="0">
                <a:pos x="1152" y="26"/>
              </a:cxn>
              <a:cxn ang="0">
                <a:pos x="1133" y="2"/>
              </a:cxn>
              <a:cxn ang="0">
                <a:pos x="1064" y="17"/>
              </a:cxn>
              <a:cxn ang="0">
                <a:pos x="926" y="25"/>
              </a:cxn>
              <a:cxn ang="0">
                <a:pos x="718" y="56"/>
              </a:cxn>
              <a:cxn ang="0">
                <a:pos x="572" y="94"/>
              </a:cxn>
              <a:cxn ang="0">
                <a:pos x="464" y="140"/>
              </a:cxn>
              <a:cxn ang="0">
                <a:pos x="280" y="202"/>
              </a:cxn>
              <a:cxn ang="0">
                <a:pos x="218" y="240"/>
              </a:cxn>
              <a:cxn ang="0">
                <a:pos x="203" y="256"/>
              </a:cxn>
              <a:cxn ang="0">
                <a:pos x="156" y="271"/>
              </a:cxn>
              <a:cxn ang="0">
                <a:pos x="0" y="362"/>
              </a:cxn>
              <a:cxn ang="0">
                <a:pos x="0" y="746"/>
              </a:cxn>
            </a:cxnLst>
            <a:rect l="0" t="0" r="r" b="b"/>
            <a:pathLst>
              <a:path w="1152" h="746">
                <a:moveTo>
                  <a:pt x="48" y="698"/>
                </a:moveTo>
                <a:lnTo>
                  <a:pt x="1152" y="26"/>
                </a:lnTo>
                <a:cubicBezTo>
                  <a:pt x="1146" y="18"/>
                  <a:pt x="1143" y="3"/>
                  <a:pt x="1133" y="2"/>
                </a:cubicBezTo>
                <a:cubicBezTo>
                  <a:pt x="1110" y="0"/>
                  <a:pt x="1087" y="12"/>
                  <a:pt x="1064" y="17"/>
                </a:cubicBezTo>
                <a:cubicBezTo>
                  <a:pt x="1019" y="27"/>
                  <a:pt x="972" y="22"/>
                  <a:pt x="926" y="25"/>
                </a:cubicBezTo>
                <a:cubicBezTo>
                  <a:pt x="855" y="36"/>
                  <a:pt x="791" y="50"/>
                  <a:pt x="718" y="56"/>
                </a:cubicBezTo>
                <a:cubicBezTo>
                  <a:pt x="668" y="71"/>
                  <a:pt x="624" y="86"/>
                  <a:pt x="572" y="94"/>
                </a:cubicBezTo>
                <a:cubicBezTo>
                  <a:pt x="544" y="122"/>
                  <a:pt x="501" y="128"/>
                  <a:pt x="464" y="140"/>
                </a:cubicBezTo>
                <a:cubicBezTo>
                  <a:pt x="403" y="160"/>
                  <a:pt x="341" y="181"/>
                  <a:pt x="280" y="202"/>
                </a:cubicBezTo>
                <a:cubicBezTo>
                  <a:pt x="260" y="220"/>
                  <a:pt x="239" y="223"/>
                  <a:pt x="218" y="240"/>
                </a:cubicBezTo>
                <a:cubicBezTo>
                  <a:pt x="212" y="245"/>
                  <a:pt x="210" y="253"/>
                  <a:pt x="203" y="256"/>
                </a:cubicBezTo>
                <a:cubicBezTo>
                  <a:pt x="188" y="263"/>
                  <a:pt x="182" y="221"/>
                  <a:pt x="156" y="271"/>
                </a:cubicBezTo>
                <a:lnTo>
                  <a:pt x="0" y="362"/>
                </a:lnTo>
                <a:lnTo>
                  <a:pt x="0" y="746"/>
                </a:lnTo>
              </a:path>
            </a:pathLst>
          </a:custGeom>
          <a:solidFill>
            <a:srgbClr val="FAAAEF">
              <a:alpha val="50000"/>
            </a:srgbClr>
          </a:solidFill>
          <a:ln w="19050" cap="rnd" cmpd="sng">
            <a:noFill/>
            <a:prstDash val="sysDot"/>
            <a:round/>
            <a:headEnd type="none" w="med" len="med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91" name="Freeform 25"/>
          <p:cNvSpPr>
            <a:spLocks/>
          </p:cNvSpPr>
          <p:nvPr/>
        </p:nvSpPr>
        <p:spPr bwMode="auto">
          <a:xfrm>
            <a:off x="8211585" y="2577961"/>
            <a:ext cx="304800" cy="6096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0" y="384"/>
              </a:cxn>
              <a:cxn ang="0">
                <a:pos x="192" y="0"/>
              </a:cxn>
              <a:cxn ang="0">
                <a:pos x="192" y="288"/>
              </a:cxn>
            </a:cxnLst>
            <a:rect l="0" t="0" r="r" b="b"/>
            <a:pathLst>
              <a:path w="192" h="384">
                <a:moveTo>
                  <a:pt x="192" y="288"/>
                </a:moveTo>
                <a:lnTo>
                  <a:pt x="0" y="384"/>
                </a:lnTo>
                <a:lnTo>
                  <a:pt x="192" y="0"/>
                </a:lnTo>
                <a:lnTo>
                  <a:pt x="192" y="288"/>
                </a:lnTo>
                <a:close/>
              </a:path>
            </a:pathLst>
          </a:custGeom>
          <a:solidFill>
            <a:srgbClr val="FAAAEF">
              <a:alpha val="50000"/>
            </a:srgbClr>
          </a:solidFill>
          <a:ln w="19050" cap="rnd" cmpd="sng">
            <a:noFill/>
            <a:prstDash val="sysDot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92" name="Line 27"/>
          <p:cNvSpPr>
            <a:spLocks noChangeShapeType="1"/>
          </p:cNvSpPr>
          <p:nvPr/>
        </p:nvSpPr>
        <p:spPr bwMode="auto">
          <a:xfrm flipV="1">
            <a:off x="4503185" y="3035161"/>
            <a:ext cx="4013200" cy="23876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93" name="Text Box 28"/>
          <p:cNvSpPr txBox="1">
            <a:spLocks noChangeArrowheads="1"/>
          </p:cNvSpPr>
          <p:nvPr/>
        </p:nvSpPr>
        <p:spPr bwMode="auto">
          <a:xfrm>
            <a:off x="8432057" y="2690229"/>
            <a:ext cx="455574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TR</a:t>
            </a:r>
            <a:endParaRPr kumimoji="0" lang="en-US" sz="20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4" name="Freeform 29"/>
          <p:cNvSpPr>
            <a:spLocks/>
          </p:cNvSpPr>
          <p:nvPr/>
        </p:nvSpPr>
        <p:spPr bwMode="auto">
          <a:xfrm>
            <a:off x="4477785" y="2577961"/>
            <a:ext cx="4038600" cy="22860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144" y="1344"/>
              </a:cxn>
              <a:cxn ang="0">
                <a:pos x="240" y="1296"/>
              </a:cxn>
              <a:cxn ang="0">
                <a:pos x="336" y="1248"/>
              </a:cxn>
              <a:cxn ang="0">
                <a:pos x="480" y="1200"/>
              </a:cxn>
              <a:cxn ang="0">
                <a:pos x="672" y="1152"/>
              </a:cxn>
              <a:cxn ang="0">
                <a:pos x="816" y="1104"/>
              </a:cxn>
              <a:cxn ang="0">
                <a:pos x="1200" y="1056"/>
              </a:cxn>
              <a:cxn ang="0">
                <a:pos x="1344" y="1056"/>
              </a:cxn>
              <a:cxn ang="0">
                <a:pos x="1488" y="1008"/>
              </a:cxn>
              <a:cxn ang="0">
                <a:pos x="1680" y="960"/>
              </a:cxn>
              <a:cxn ang="0">
                <a:pos x="1824" y="912"/>
              </a:cxn>
              <a:cxn ang="0">
                <a:pos x="1968" y="816"/>
              </a:cxn>
              <a:cxn ang="0">
                <a:pos x="2112" y="672"/>
              </a:cxn>
              <a:cxn ang="0">
                <a:pos x="2304" y="432"/>
              </a:cxn>
              <a:cxn ang="0">
                <a:pos x="2544" y="0"/>
              </a:cxn>
            </a:cxnLst>
            <a:rect l="0" t="0" r="r" b="b"/>
            <a:pathLst>
              <a:path w="2544" h="1440">
                <a:moveTo>
                  <a:pt x="0" y="1440"/>
                </a:moveTo>
                <a:cubicBezTo>
                  <a:pt x="52" y="1404"/>
                  <a:pt x="104" y="1368"/>
                  <a:pt x="144" y="1344"/>
                </a:cubicBezTo>
                <a:cubicBezTo>
                  <a:pt x="184" y="1320"/>
                  <a:pt x="208" y="1312"/>
                  <a:pt x="240" y="1296"/>
                </a:cubicBezTo>
                <a:cubicBezTo>
                  <a:pt x="272" y="1280"/>
                  <a:pt x="296" y="1264"/>
                  <a:pt x="336" y="1248"/>
                </a:cubicBezTo>
                <a:cubicBezTo>
                  <a:pt x="376" y="1232"/>
                  <a:pt x="424" y="1216"/>
                  <a:pt x="480" y="1200"/>
                </a:cubicBezTo>
                <a:cubicBezTo>
                  <a:pt x="536" y="1184"/>
                  <a:pt x="616" y="1168"/>
                  <a:pt x="672" y="1152"/>
                </a:cubicBezTo>
                <a:cubicBezTo>
                  <a:pt x="728" y="1136"/>
                  <a:pt x="728" y="1120"/>
                  <a:pt x="816" y="1104"/>
                </a:cubicBezTo>
                <a:cubicBezTo>
                  <a:pt x="904" y="1088"/>
                  <a:pt x="1112" y="1064"/>
                  <a:pt x="1200" y="1056"/>
                </a:cubicBezTo>
                <a:cubicBezTo>
                  <a:pt x="1288" y="1048"/>
                  <a:pt x="1296" y="1064"/>
                  <a:pt x="1344" y="1056"/>
                </a:cubicBezTo>
                <a:cubicBezTo>
                  <a:pt x="1392" y="1048"/>
                  <a:pt x="1432" y="1024"/>
                  <a:pt x="1488" y="1008"/>
                </a:cubicBezTo>
                <a:cubicBezTo>
                  <a:pt x="1544" y="992"/>
                  <a:pt x="1624" y="976"/>
                  <a:pt x="1680" y="960"/>
                </a:cubicBezTo>
                <a:cubicBezTo>
                  <a:pt x="1736" y="944"/>
                  <a:pt x="1776" y="936"/>
                  <a:pt x="1824" y="912"/>
                </a:cubicBezTo>
                <a:cubicBezTo>
                  <a:pt x="1872" y="888"/>
                  <a:pt x="1920" y="856"/>
                  <a:pt x="1968" y="816"/>
                </a:cubicBezTo>
                <a:cubicBezTo>
                  <a:pt x="2016" y="776"/>
                  <a:pt x="2056" y="736"/>
                  <a:pt x="2112" y="672"/>
                </a:cubicBezTo>
                <a:cubicBezTo>
                  <a:pt x="2168" y="608"/>
                  <a:pt x="2232" y="544"/>
                  <a:pt x="2304" y="432"/>
                </a:cubicBezTo>
                <a:cubicBezTo>
                  <a:pt x="2376" y="320"/>
                  <a:pt x="2460" y="160"/>
                  <a:pt x="2544" y="0"/>
                </a:cubicBezTo>
              </a:path>
            </a:pathLst>
          </a:custGeom>
          <a:noFill/>
          <a:ln w="571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95" name="Text Box 30"/>
          <p:cNvSpPr txBox="1">
            <a:spLocks noChangeArrowheads="1"/>
          </p:cNvSpPr>
          <p:nvPr/>
        </p:nvSpPr>
        <p:spPr bwMode="auto">
          <a:xfrm>
            <a:off x="8340173" y="2168386"/>
            <a:ext cx="440570" cy="400110"/>
          </a:xfrm>
          <a:prstGeom prst="rect">
            <a:avLst/>
          </a:prstGeom>
          <a:noFill/>
          <a:ln w="571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TC</a:t>
            </a:r>
            <a:endParaRPr kumimoji="0" lang="en-US" sz="20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0" name="Oval 79"/>
          <p:cNvSpPr>
            <a:spLocks noChangeArrowheads="1"/>
          </p:cNvSpPr>
          <p:nvPr/>
        </p:nvSpPr>
        <p:spPr bwMode="auto">
          <a:xfrm flipH="1">
            <a:off x="4846085" y="513066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1" name="Oval 80"/>
          <p:cNvSpPr>
            <a:spLocks noChangeArrowheads="1"/>
          </p:cNvSpPr>
          <p:nvPr/>
        </p:nvSpPr>
        <p:spPr bwMode="auto">
          <a:xfrm flipH="1">
            <a:off x="5992260" y="446391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2" name="Oval 81"/>
          <p:cNvSpPr>
            <a:spLocks noChangeArrowheads="1"/>
          </p:cNvSpPr>
          <p:nvPr/>
        </p:nvSpPr>
        <p:spPr bwMode="auto">
          <a:xfrm flipH="1">
            <a:off x="6344685" y="4201973"/>
            <a:ext cx="109538" cy="1095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4D4D4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3" name="Oval 82"/>
          <p:cNvSpPr>
            <a:spLocks noChangeArrowheads="1"/>
          </p:cNvSpPr>
          <p:nvPr/>
        </p:nvSpPr>
        <p:spPr bwMode="auto">
          <a:xfrm flipH="1">
            <a:off x="6827285" y="3951148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4" name="Oval 83"/>
          <p:cNvSpPr>
            <a:spLocks noChangeArrowheads="1"/>
          </p:cNvSpPr>
          <p:nvPr/>
        </p:nvSpPr>
        <p:spPr bwMode="auto">
          <a:xfrm flipH="1">
            <a:off x="7203523" y="3722548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5" name="Oval 84"/>
          <p:cNvSpPr>
            <a:spLocks noChangeArrowheads="1"/>
          </p:cNvSpPr>
          <p:nvPr/>
        </p:nvSpPr>
        <p:spPr bwMode="auto">
          <a:xfrm flipH="1">
            <a:off x="7384498" y="3609836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6" name="Oval 85"/>
          <p:cNvSpPr>
            <a:spLocks noChangeArrowheads="1"/>
          </p:cNvSpPr>
          <p:nvPr/>
        </p:nvSpPr>
        <p:spPr bwMode="auto">
          <a:xfrm flipH="1">
            <a:off x="7570235" y="3493948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" name="Oval 86"/>
          <p:cNvSpPr>
            <a:spLocks noChangeArrowheads="1"/>
          </p:cNvSpPr>
          <p:nvPr/>
        </p:nvSpPr>
        <p:spPr bwMode="auto">
          <a:xfrm flipH="1">
            <a:off x="7967110" y="3260586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8" name="Oval 87"/>
          <p:cNvSpPr>
            <a:spLocks noChangeArrowheads="1"/>
          </p:cNvSpPr>
          <p:nvPr/>
        </p:nvSpPr>
        <p:spPr bwMode="auto">
          <a:xfrm flipH="1">
            <a:off x="8351285" y="3039923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9" name="Oval 88"/>
          <p:cNvSpPr>
            <a:spLocks noChangeArrowheads="1"/>
          </p:cNvSpPr>
          <p:nvPr/>
        </p:nvSpPr>
        <p:spPr bwMode="auto">
          <a:xfrm flipH="1">
            <a:off x="4439685" y="479411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0" name="Oval 89"/>
          <p:cNvSpPr>
            <a:spLocks noChangeArrowheads="1"/>
          </p:cNvSpPr>
          <p:nvPr/>
        </p:nvSpPr>
        <p:spPr bwMode="auto">
          <a:xfrm flipH="1">
            <a:off x="4846085" y="455916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1" name="Oval 90"/>
          <p:cNvSpPr>
            <a:spLocks noChangeArrowheads="1"/>
          </p:cNvSpPr>
          <p:nvPr/>
        </p:nvSpPr>
        <p:spPr bwMode="auto">
          <a:xfrm flipH="1">
            <a:off x="5966860" y="423531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2" name="Oval 91"/>
          <p:cNvSpPr>
            <a:spLocks noChangeArrowheads="1"/>
          </p:cNvSpPr>
          <p:nvPr/>
        </p:nvSpPr>
        <p:spPr bwMode="auto">
          <a:xfrm flipH="1">
            <a:off x="6351035" y="420356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3" name="Oval 92"/>
          <p:cNvSpPr>
            <a:spLocks noChangeArrowheads="1"/>
          </p:cNvSpPr>
          <p:nvPr/>
        </p:nvSpPr>
        <p:spPr bwMode="auto">
          <a:xfrm flipH="1">
            <a:off x="6827285" y="4100373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4" name="Oval 93"/>
          <p:cNvSpPr>
            <a:spLocks noChangeArrowheads="1"/>
          </p:cNvSpPr>
          <p:nvPr/>
        </p:nvSpPr>
        <p:spPr bwMode="auto">
          <a:xfrm flipH="1">
            <a:off x="7203523" y="3998773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5" name="Oval 94"/>
          <p:cNvSpPr>
            <a:spLocks noChangeArrowheads="1"/>
          </p:cNvSpPr>
          <p:nvPr/>
        </p:nvSpPr>
        <p:spPr bwMode="auto">
          <a:xfrm flipH="1">
            <a:off x="7384498" y="3930511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6" name="Oval 95"/>
          <p:cNvSpPr>
            <a:spLocks noChangeArrowheads="1"/>
          </p:cNvSpPr>
          <p:nvPr/>
        </p:nvSpPr>
        <p:spPr bwMode="auto">
          <a:xfrm flipH="1">
            <a:off x="7595635" y="3770173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7" name="Oval 96"/>
          <p:cNvSpPr>
            <a:spLocks noChangeArrowheads="1"/>
          </p:cNvSpPr>
          <p:nvPr/>
        </p:nvSpPr>
        <p:spPr bwMode="auto">
          <a:xfrm flipH="1">
            <a:off x="7967110" y="3387586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8" name="Oval 97"/>
          <p:cNvSpPr>
            <a:spLocks noChangeArrowheads="1"/>
          </p:cNvSpPr>
          <p:nvPr/>
        </p:nvSpPr>
        <p:spPr bwMode="auto">
          <a:xfrm flipH="1">
            <a:off x="8351285" y="2741473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9" name="Line 106"/>
          <p:cNvSpPr>
            <a:spLocks noChangeShapeType="1"/>
          </p:cNvSpPr>
          <p:nvPr/>
        </p:nvSpPr>
        <p:spPr bwMode="auto">
          <a:xfrm>
            <a:off x="7436885" y="4076561"/>
            <a:ext cx="0" cy="13716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20" name="Freeform 127"/>
          <p:cNvSpPr>
            <a:spLocks/>
          </p:cNvSpPr>
          <p:nvPr/>
        </p:nvSpPr>
        <p:spPr bwMode="auto">
          <a:xfrm>
            <a:off x="7055885" y="2484298"/>
            <a:ext cx="838200" cy="1152525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144" y="48"/>
              </a:cxn>
              <a:cxn ang="0">
                <a:pos x="48" y="144"/>
              </a:cxn>
              <a:cxn ang="0">
                <a:pos x="48" y="240"/>
              </a:cxn>
              <a:cxn ang="0">
                <a:pos x="336" y="288"/>
              </a:cxn>
              <a:cxn ang="0">
                <a:pos x="288" y="672"/>
              </a:cxn>
            </a:cxnLst>
            <a:rect l="0" t="0" r="r" b="b"/>
            <a:pathLst>
              <a:path w="376" h="672">
                <a:moveTo>
                  <a:pt x="192" y="0"/>
                </a:moveTo>
                <a:cubicBezTo>
                  <a:pt x="180" y="12"/>
                  <a:pt x="168" y="24"/>
                  <a:pt x="144" y="48"/>
                </a:cubicBezTo>
                <a:cubicBezTo>
                  <a:pt x="120" y="72"/>
                  <a:pt x="64" y="112"/>
                  <a:pt x="48" y="144"/>
                </a:cubicBezTo>
                <a:cubicBezTo>
                  <a:pt x="32" y="176"/>
                  <a:pt x="0" y="216"/>
                  <a:pt x="48" y="240"/>
                </a:cubicBezTo>
                <a:cubicBezTo>
                  <a:pt x="96" y="264"/>
                  <a:pt x="296" y="216"/>
                  <a:pt x="336" y="288"/>
                </a:cubicBezTo>
                <a:cubicBezTo>
                  <a:pt x="376" y="360"/>
                  <a:pt x="332" y="516"/>
                  <a:pt x="288" y="672"/>
                </a:cubicBezTo>
              </a:path>
            </a:pathLst>
          </a:custGeom>
          <a:noFill/>
          <a:ln w="31750" cap="rnd" cmpd="sng">
            <a:solidFill>
              <a:schemeClr val="tx1"/>
            </a:solidFill>
            <a:prstDash val="sysDot"/>
            <a:round/>
            <a:headEnd type="none" w="med" len="med"/>
            <a:tailEnd type="oval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321" name="Group 128"/>
          <p:cNvGrpSpPr>
            <a:grpSpLocks/>
          </p:cNvGrpSpPr>
          <p:nvPr/>
        </p:nvGrpSpPr>
        <p:grpSpPr bwMode="auto">
          <a:xfrm>
            <a:off x="6398660" y="1874698"/>
            <a:ext cx="2057400" cy="685800"/>
            <a:chOff x="4098" y="1632"/>
            <a:chExt cx="1296" cy="432"/>
          </a:xfrm>
        </p:grpSpPr>
        <p:sp>
          <p:nvSpPr>
            <p:cNvPr id="322" name="Rectangle 129"/>
            <p:cNvSpPr>
              <a:spLocks noChangeArrowheads="1"/>
            </p:cNvSpPr>
            <p:nvPr/>
          </p:nvSpPr>
          <p:spPr bwMode="auto">
            <a:xfrm>
              <a:off x="4184" y="1698"/>
              <a:ext cx="1137" cy="29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23" name="Rectangle 130" descr="Newsprint"/>
            <p:cNvSpPr>
              <a:spLocks noChangeArrowheads="1"/>
            </p:cNvSpPr>
            <p:nvPr/>
          </p:nvSpPr>
          <p:spPr bwMode="auto">
            <a:xfrm>
              <a:off x="4098" y="1632"/>
              <a:ext cx="1296" cy="43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Profits occur where</a:t>
              </a:r>
              <a:r>
                <a:rPr kumimoji="0" lang="en-US" sz="1600" b="1" dirty="0">
                  <a:latin typeface="+mj-lt"/>
                  <a:cs typeface="Times New Roman" pitchFamily="18" charset="0"/>
                </a:rPr>
                <a:t/>
              </a:r>
              <a:br>
                <a:rPr kumimoji="0" lang="en-US" sz="1600" b="1" dirty="0">
                  <a:latin typeface="+mj-lt"/>
                  <a:cs typeface="Times New Roman" pitchFamily="18" charset="0"/>
                </a:rPr>
              </a:br>
              <a:r>
                <a:rPr kumimoji="0" lang="en-US" sz="1600" b="1" i="1" dirty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TR</a:t>
              </a: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1" dirty="0">
                  <a:latin typeface="+mj-lt"/>
                  <a:cs typeface="Times New Roman" pitchFamily="18" charset="0"/>
                </a:rPr>
                <a:t>&gt; </a:t>
              </a:r>
              <a:r>
                <a:rPr kumimoji="0" lang="en-US" sz="1600" b="1" i="1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TC</a:t>
              </a:r>
              <a:endParaRPr kumimoji="0"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24" name="Freeform 107"/>
          <p:cNvSpPr>
            <a:spLocks/>
          </p:cNvSpPr>
          <p:nvPr/>
        </p:nvSpPr>
        <p:spPr bwMode="auto">
          <a:xfrm>
            <a:off x="5239785" y="4673461"/>
            <a:ext cx="2320925" cy="723900"/>
          </a:xfrm>
          <a:custGeom>
            <a:avLst/>
            <a:gdLst/>
            <a:ahLst/>
            <a:cxnLst>
              <a:cxn ang="0">
                <a:pos x="1488" y="24"/>
              </a:cxn>
              <a:cxn ang="0">
                <a:pos x="1152" y="24"/>
              </a:cxn>
              <a:cxn ang="0">
                <a:pos x="1008" y="168"/>
              </a:cxn>
              <a:cxn ang="0">
                <a:pos x="1152" y="312"/>
              </a:cxn>
              <a:cxn ang="0">
                <a:pos x="864" y="408"/>
              </a:cxn>
              <a:cxn ang="0">
                <a:pos x="0" y="24"/>
              </a:cxn>
            </a:cxnLst>
            <a:rect l="0" t="0" r="r" b="b"/>
            <a:pathLst>
              <a:path w="1488" h="456">
                <a:moveTo>
                  <a:pt x="1488" y="24"/>
                </a:moveTo>
                <a:cubicBezTo>
                  <a:pt x="1360" y="12"/>
                  <a:pt x="1232" y="0"/>
                  <a:pt x="1152" y="24"/>
                </a:cubicBezTo>
                <a:cubicBezTo>
                  <a:pt x="1072" y="48"/>
                  <a:pt x="1008" y="120"/>
                  <a:pt x="1008" y="168"/>
                </a:cubicBezTo>
                <a:cubicBezTo>
                  <a:pt x="1008" y="216"/>
                  <a:pt x="1176" y="272"/>
                  <a:pt x="1152" y="312"/>
                </a:cubicBezTo>
                <a:cubicBezTo>
                  <a:pt x="1128" y="352"/>
                  <a:pt x="1056" y="456"/>
                  <a:pt x="864" y="408"/>
                </a:cubicBezTo>
                <a:cubicBezTo>
                  <a:pt x="672" y="360"/>
                  <a:pt x="336" y="192"/>
                  <a:pt x="0" y="24"/>
                </a:cubicBezTo>
              </a:path>
            </a:pathLst>
          </a:custGeom>
          <a:noFill/>
          <a:ln w="31750" cap="rnd" cmpd="sng">
            <a:solidFill>
              <a:schemeClr val="tx1"/>
            </a:solidFill>
            <a:prstDash val="sysDot"/>
            <a:round/>
            <a:headEnd type="none" w="med" len="med"/>
            <a:tailEnd type="oval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25" name="Freeform 108"/>
          <p:cNvSpPr>
            <a:spLocks/>
          </p:cNvSpPr>
          <p:nvPr/>
        </p:nvSpPr>
        <p:spPr bwMode="auto">
          <a:xfrm>
            <a:off x="8135385" y="2922447"/>
            <a:ext cx="787400" cy="1431925"/>
          </a:xfrm>
          <a:custGeom>
            <a:avLst/>
            <a:gdLst/>
            <a:ahLst/>
            <a:cxnLst>
              <a:cxn ang="0">
                <a:pos x="200" y="864"/>
              </a:cxn>
              <a:cxn ang="0">
                <a:pos x="56" y="672"/>
              </a:cxn>
              <a:cxn ang="0">
                <a:pos x="536" y="480"/>
              </a:cxn>
              <a:cxn ang="0">
                <a:pos x="440" y="240"/>
              </a:cxn>
              <a:cxn ang="0">
                <a:pos x="248" y="0"/>
              </a:cxn>
            </a:cxnLst>
            <a:rect l="0" t="0" r="r" b="b"/>
            <a:pathLst>
              <a:path w="600" h="864">
                <a:moveTo>
                  <a:pt x="200" y="864"/>
                </a:moveTo>
                <a:cubicBezTo>
                  <a:pt x="100" y="800"/>
                  <a:pt x="0" y="736"/>
                  <a:pt x="56" y="672"/>
                </a:cubicBezTo>
                <a:cubicBezTo>
                  <a:pt x="112" y="608"/>
                  <a:pt x="472" y="552"/>
                  <a:pt x="536" y="480"/>
                </a:cubicBezTo>
                <a:cubicBezTo>
                  <a:pt x="600" y="408"/>
                  <a:pt x="488" y="320"/>
                  <a:pt x="440" y="240"/>
                </a:cubicBezTo>
                <a:cubicBezTo>
                  <a:pt x="392" y="160"/>
                  <a:pt x="320" y="80"/>
                  <a:pt x="248" y="0"/>
                </a:cubicBezTo>
              </a:path>
            </a:pathLst>
          </a:custGeom>
          <a:noFill/>
          <a:ln w="31750" cap="rnd" cmpd="sng">
            <a:solidFill>
              <a:schemeClr val="tx1"/>
            </a:solidFill>
            <a:prstDash val="sysDot"/>
            <a:round/>
            <a:headEnd type="none" w="med" len="med"/>
            <a:tailEnd type="oval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326" name="Group 131"/>
          <p:cNvGrpSpPr>
            <a:grpSpLocks/>
          </p:cNvGrpSpPr>
          <p:nvPr/>
        </p:nvGrpSpPr>
        <p:grpSpPr bwMode="auto">
          <a:xfrm>
            <a:off x="7452757" y="4330557"/>
            <a:ext cx="1295400" cy="685800"/>
            <a:chOff x="4762" y="3209"/>
            <a:chExt cx="816" cy="432"/>
          </a:xfrm>
        </p:grpSpPr>
        <p:sp>
          <p:nvSpPr>
            <p:cNvPr id="327" name="Rectangle 132"/>
            <p:cNvSpPr>
              <a:spLocks noChangeArrowheads="1"/>
            </p:cNvSpPr>
            <p:nvPr/>
          </p:nvSpPr>
          <p:spPr bwMode="auto">
            <a:xfrm>
              <a:off x="4809" y="3228"/>
              <a:ext cx="724" cy="37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28" name="Rectangle 133" descr="Newsprint"/>
            <p:cNvSpPr>
              <a:spLocks noChangeArrowheads="1"/>
            </p:cNvSpPr>
            <p:nvPr/>
          </p:nvSpPr>
          <p:spPr bwMode="auto">
            <a:xfrm>
              <a:off x="4762" y="3209"/>
              <a:ext cx="816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Losses occur</a:t>
              </a:r>
              <a:br>
                <a:rPr kumimoji="0" lang="en-US" sz="1600" b="1" i="1" dirty="0">
                  <a:latin typeface="+mj-lt"/>
                  <a:cs typeface="Times New Roman" pitchFamily="18" charset="0"/>
                </a:rPr>
              </a:b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where</a:t>
              </a:r>
              <a:br>
                <a:rPr kumimoji="0" lang="en-US" sz="1600" b="1" i="1" dirty="0">
                  <a:latin typeface="+mj-lt"/>
                  <a:cs typeface="Times New Roman" pitchFamily="18" charset="0"/>
                </a:rPr>
              </a:br>
              <a:r>
                <a:rPr kumimoji="0" lang="en-US" sz="1600" b="1" i="1" dirty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TC</a:t>
              </a: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 &gt; </a:t>
              </a:r>
              <a:r>
                <a:rPr kumimoji="0" lang="en-US" sz="1600" b="1" i="1" dirty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TR</a:t>
              </a:r>
            </a:p>
          </p:txBody>
        </p:sp>
      </p:grpSp>
      <p:grpSp>
        <p:nvGrpSpPr>
          <p:cNvPr id="329" name="Group 150"/>
          <p:cNvGrpSpPr>
            <a:grpSpLocks/>
          </p:cNvGrpSpPr>
          <p:nvPr/>
        </p:nvGrpSpPr>
        <p:grpSpPr bwMode="auto">
          <a:xfrm>
            <a:off x="4496835" y="5465623"/>
            <a:ext cx="3930650" cy="63500"/>
            <a:chOff x="2876" y="3920"/>
            <a:chExt cx="2476" cy="40"/>
          </a:xfrm>
        </p:grpSpPr>
        <p:sp>
          <p:nvSpPr>
            <p:cNvPr id="330" name="Line 139"/>
            <p:cNvSpPr>
              <a:spLocks noChangeShapeType="1"/>
            </p:cNvSpPr>
            <p:nvPr/>
          </p:nvSpPr>
          <p:spPr bwMode="auto">
            <a:xfrm>
              <a:off x="2876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1" name="Line 140"/>
            <p:cNvSpPr>
              <a:spLocks noChangeShapeType="1"/>
            </p:cNvSpPr>
            <p:nvPr/>
          </p:nvSpPr>
          <p:spPr bwMode="auto">
            <a:xfrm>
              <a:off x="3123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2" name="Line 141"/>
            <p:cNvSpPr>
              <a:spLocks noChangeShapeType="1"/>
            </p:cNvSpPr>
            <p:nvPr/>
          </p:nvSpPr>
          <p:spPr bwMode="auto">
            <a:xfrm>
              <a:off x="3371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3" name="Line 142"/>
            <p:cNvSpPr>
              <a:spLocks noChangeShapeType="1"/>
            </p:cNvSpPr>
            <p:nvPr/>
          </p:nvSpPr>
          <p:spPr bwMode="auto">
            <a:xfrm>
              <a:off x="3618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4" name="Line 143"/>
            <p:cNvSpPr>
              <a:spLocks noChangeShapeType="1"/>
            </p:cNvSpPr>
            <p:nvPr/>
          </p:nvSpPr>
          <p:spPr bwMode="auto">
            <a:xfrm>
              <a:off x="3866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5" name="Line 144"/>
            <p:cNvSpPr>
              <a:spLocks noChangeShapeType="1"/>
            </p:cNvSpPr>
            <p:nvPr/>
          </p:nvSpPr>
          <p:spPr bwMode="auto">
            <a:xfrm>
              <a:off x="4114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6" name="Line 145"/>
            <p:cNvSpPr>
              <a:spLocks noChangeShapeType="1"/>
            </p:cNvSpPr>
            <p:nvPr/>
          </p:nvSpPr>
          <p:spPr bwMode="auto">
            <a:xfrm>
              <a:off x="4361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7" name="Line 146"/>
            <p:cNvSpPr>
              <a:spLocks noChangeShapeType="1"/>
            </p:cNvSpPr>
            <p:nvPr/>
          </p:nvSpPr>
          <p:spPr bwMode="auto">
            <a:xfrm>
              <a:off x="4609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8" name="Line 147"/>
            <p:cNvSpPr>
              <a:spLocks noChangeShapeType="1"/>
            </p:cNvSpPr>
            <p:nvPr/>
          </p:nvSpPr>
          <p:spPr bwMode="auto">
            <a:xfrm>
              <a:off x="4856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9" name="Line 148"/>
            <p:cNvSpPr>
              <a:spLocks noChangeShapeType="1"/>
            </p:cNvSpPr>
            <p:nvPr/>
          </p:nvSpPr>
          <p:spPr bwMode="auto">
            <a:xfrm>
              <a:off x="5104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40" name="Line 149"/>
            <p:cNvSpPr>
              <a:spLocks noChangeShapeType="1"/>
            </p:cNvSpPr>
            <p:nvPr/>
          </p:nvSpPr>
          <p:spPr bwMode="auto">
            <a:xfrm>
              <a:off x="5352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41" name="Oval 56"/>
          <p:cNvSpPr>
            <a:spLocks noChangeArrowheads="1"/>
          </p:cNvSpPr>
          <p:nvPr/>
        </p:nvSpPr>
        <p:spPr bwMode="auto">
          <a:xfrm flipH="1">
            <a:off x="4439685" y="537831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42" name="Group 158"/>
          <p:cNvGrpSpPr>
            <a:grpSpLocks/>
          </p:cNvGrpSpPr>
          <p:nvPr/>
        </p:nvGrpSpPr>
        <p:grpSpPr bwMode="auto">
          <a:xfrm>
            <a:off x="3059657" y="3365120"/>
            <a:ext cx="2078038" cy="2472073"/>
            <a:chOff x="1836" y="2568"/>
            <a:chExt cx="1309" cy="1056"/>
          </a:xfrm>
        </p:grpSpPr>
        <p:sp>
          <p:nvSpPr>
            <p:cNvPr id="343" name="Oval 110"/>
            <p:cNvSpPr>
              <a:spLocks noChangeArrowheads="1"/>
            </p:cNvSpPr>
            <p:nvPr/>
          </p:nvSpPr>
          <p:spPr bwMode="auto">
            <a:xfrm>
              <a:off x="1836" y="3507"/>
              <a:ext cx="528" cy="117"/>
            </a:xfrm>
            <a:prstGeom prst="ellipse">
              <a:avLst/>
            </a:prstGeom>
            <a:noFill/>
            <a:ln w="31750" cap="rnd">
              <a:solidFill>
                <a:schemeClr val="bg1"/>
              </a:solidFill>
              <a:prstDash val="sysDot"/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44" name="Freeform 154"/>
            <p:cNvSpPr>
              <a:spLocks/>
            </p:cNvSpPr>
            <p:nvPr/>
          </p:nvSpPr>
          <p:spPr bwMode="auto">
            <a:xfrm>
              <a:off x="2373" y="2568"/>
              <a:ext cx="772" cy="984"/>
            </a:xfrm>
            <a:custGeom>
              <a:avLst/>
              <a:gdLst/>
              <a:ahLst/>
              <a:cxnLst>
                <a:cxn ang="0">
                  <a:pos x="772" y="3"/>
                </a:cxn>
                <a:cxn ang="0">
                  <a:pos x="601" y="3"/>
                </a:cxn>
                <a:cxn ang="0">
                  <a:pos x="297" y="22"/>
                </a:cxn>
                <a:cxn ang="0">
                  <a:pos x="183" y="117"/>
                </a:cxn>
                <a:cxn ang="0">
                  <a:pos x="145" y="256"/>
                </a:cxn>
                <a:cxn ang="0">
                  <a:pos x="158" y="459"/>
                </a:cxn>
                <a:cxn ang="0">
                  <a:pos x="240" y="680"/>
                </a:cxn>
                <a:cxn ang="0">
                  <a:pos x="240" y="813"/>
                </a:cxn>
                <a:cxn ang="0">
                  <a:pos x="171" y="921"/>
                </a:cxn>
                <a:cxn ang="0">
                  <a:pos x="0" y="984"/>
                </a:cxn>
              </a:cxnLst>
              <a:rect l="0" t="0" r="r" b="b"/>
              <a:pathLst>
                <a:path w="772" h="984">
                  <a:moveTo>
                    <a:pt x="772" y="3"/>
                  </a:moveTo>
                  <a:cubicBezTo>
                    <a:pt x="726" y="1"/>
                    <a:pt x="680" y="0"/>
                    <a:pt x="601" y="3"/>
                  </a:cubicBezTo>
                  <a:cubicBezTo>
                    <a:pt x="522" y="6"/>
                    <a:pt x="367" y="3"/>
                    <a:pt x="297" y="22"/>
                  </a:cubicBezTo>
                  <a:cubicBezTo>
                    <a:pt x="227" y="41"/>
                    <a:pt x="208" y="78"/>
                    <a:pt x="183" y="117"/>
                  </a:cubicBezTo>
                  <a:cubicBezTo>
                    <a:pt x="158" y="156"/>
                    <a:pt x="149" y="199"/>
                    <a:pt x="145" y="256"/>
                  </a:cubicBezTo>
                  <a:cubicBezTo>
                    <a:pt x="141" y="313"/>
                    <a:pt x="142" y="388"/>
                    <a:pt x="158" y="459"/>
                  </a:cubicBezTo>
                  <a:cubicBezTo>
                    <a:pt x="174" y="530"/>
                    <a:pt x="226" y="621"/>
                    <a:pt x="240" y="680"/>
                  </a:cubicBezTo>
                  <a:cubicBezTo>
                    <a:pt x="254" y="739"/>
                    <a:pt x="251" y="773"/>
                    <a:pt x="240" y="813"/>
                  </a:cubicBezTo>
                  <a:cubicBezTo>
                    <a:pt x="229" y="853"/>
                    <a:pt x="211" y="893"/>
                    <a:pt x="171" y="921"/>
                  </a:cubicBezTo>
                  <a:cubicBezTo>
                    <a:pt x="131" y="949"/>
                    <a:pt x="65" y="966"/>
                    <a:pt x="0" y="984"/>
                  </a:cubicBezTo>
                </a:path>
              </a:pathLst>
            </a:custGeom>
            <a:noFill/>
            <a:ln w="3175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63500" dist="35921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45" name="Freeform 155"/>
          <p:cNvSpPr>
            <a:spLocks/>
          </p:cNvSpPr>
          <p:nvPr/>
        </p:nvSpPr>
        <p:spPr bwMode="auto">
          <a:xfrm>
            <a:off x="6612973" y="3344723"/>
            <a:ext cx="804862" cy="49688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03" y="13"/>
              </a:cxn>
              <a:cxn ang="0">
                <a:pos x="361" y="83"/>
              </a:cxn>
              <a:cxn ang="0">
                <a:pos x="462" y="216"/>
              </a:cxn>
              <a:cxn ang="0">
                <a:pos x="513" y="317"/>
              </a:cxn>
            </a:cxnLst>
            <a:rect l="0" t="0" r="r" b="b"/>
            <a:pathLst>
              <a:path w="513" h="317">
                <a:moveTo>
                  <a:pt x="0" y="7"/>
                </a:moveTo>
                <a:cubicBezTo>
                  <a:pt x="71" y="3"/>
                  <a:pt x="143" y="0"/>
                  <a:pt x="203" y="13"/>
                </a:cubicBezTo>
                <a:cubicBezTo>
                  <a:pt x="263" y="26"/>
                  <a:pt x="318" y="49"/>
                  <a:pt x="361" y="83"/>
                </a:cubicBezTo>
                <a:cubicBezTo>
                  <a:pt x="404" y="117"/>
                  <a:pt x="437" y="177"/>
                  <a:pt x="462" y="216"/>
                </a:cubicBezTo>
                <a:cubicBezTo>
                  <a:pt x="487" y="255"/>
                  <a:pt x="500" y="286"/>
                  <a:pt x="513" y="317"/>
                </a:cubicBezTo>
              </a:path>
            </a:pathLst>
          </a:custGeom>
          <a:noFill/>
          <a:ln w="31750" cap="rnd" cmpd="sng">
            <a:solidFill>
              <a:schemeClr val="tx1"/>
            </a:solidFill>
            <a:prstDash val="sysDot"/>
            <a:round/>
            <a:headEnd/>
            <a:tailEnd type="oval" w="med" len="med"/>
          </a:ln>
          <a:effectLst>
            <a:outerShdw blurRad="63500" dist="35921" dir="2700000" algn="ctr" rotWithShape="0">
              <a:srgbClr val="808080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346" name="Group 123"/>
          <p:cNvGrpSpPr>
            <a:grpSpLocks/>
          </p:cNvGrpSpPr>
          <p:nvPr/>
        </p:nvGrpSpPr>
        <p:grpSpPr bwMode="auto">
          <a:xfrm>
            <a:off x="4887360" y="2958963"/>
            <a:ext cx="1797050" cy="762000"/>
            <a:chOff x="3146" y="2105"/>
            <a:chExt cx="1132" cy="480"/>
          </a:xfrm>
        </p:grpSpPr>
        <p:sp>
          <p:nvSpPr>
            <p:cNvPr id="347" name="Rectangle 124"/>
            <p:cNvSpPr>
              <a:spLocks noChangeArrowheads="1"/>
            </p:cNvSpPr>
            <p:nvPr/>
          </p:nvSpPr>
          <p:spPr bwMode="auto">
            <a:xfrm>
              <a:off x="3201" y="2124"/>
              <a:ext cx="1026" cy="43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48" name="Rectangle 125"/>
            <p:cNvSpPr>
              <a:spLocks noChangeArrowheads="1"/>
            </p:cNvSpPr>
            <p:nvPr/>
          </p:nvSpPr>
          <p:spPr bwMode="auto">
            <a:xfrm>
              <a:off x="3146" y="2105"/>
              <a:ext cx="1132" cy="48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Profits maximized</a:t>
              </a:r>
              <a:br>
                <a:rPr kumimoji="0" lang="en-US" sz="1600" b="1" i="1" dirty="0">
                  <a:latin typeface="+mj-lt"/>
                  <a:cs typeface="Times New Roman" pitchFamily="18" charset="0"/>
                </a:rPr>
              </a:b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where difference </a:t>
              </a:r>
              <a:br>
                <a:rPr kumimoji="0" lang="en-US" sz="1600" b="1" i="1" dirty="0">
                  <a:latin typeface="+mj-lt"/>
                  <a:cs typeface="Times New Roman" pitchFamily="18" charset="0"/>
                </a:rPr>
              </a:b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is largest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ounded Rectangle 145"/>
          <p:cNvSpPr/>
          <p:nvPr/>
        </p:nvSpPr>
        <p:spPr>
          <a:xfrm>
            <a:off x="4135296" y="1531804"/>
            <a:ext cx="4802675" cy="4577293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184320"/>
            <a:ext cx="4253918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1900" dirty="0">
                <a:latin typeface="+mj-lt"/>
                <a:cs typeface="Times New Roman" pitchFamily="18" charset="0"/>
              </a:rPr>
              <a:t>At low output levels </a:t>
            </a:r>
            <a:r>
              <a:rPr lang="en-US" sz="1900" b="1" i="1" dirty="0">
                <a:solidFill>
                  <a:srgbClr val="DE04D4"/>
                </a:solidFill>
                <a:latin typeface="+mj-lt"/>
                <a:cs typeface="Times New Roman" pitchFamily="18" charset="0"/>
              </a:rPr>
              <a:t>MR</a:t>
            </a:r>
            <a:r>
              <a:rPr lang="en-US" sz="1900" b="1" i="1" dirty="0">
                <a:latin typeface="+mj-lt"/>
                <a:cs typeface="Times New Roman" pitchFamily="18" charset="0"/>
              </a:rPr>
              <a:t> </a:t>
            </a:r>
            <a:r>
              <a:rPr lang="en-US" sz="1900" dirty="0">
                <a:latin typeface="+mj-lt"/>
                <a:cs typeface="Times New Roman" pitchFamily="18" charset="0"/>
              </a:rPr>
              <a:t>&gt;</a:t>
            </a:r>
            <a:r>
              <a:rPr lang="en-US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 MC</a:t>
            </a:r>
            <a:r>
              <a:rPr lang="en-US" sz="1900" dirty="0">
                <a:latin typeface="+mj-lt"/>
                <a:cs typeface="Times New Roman" pitchFamily="18" charset="0"/>
              </a:rPr>
              <a:t>. 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1900" dirty="0">
                <a:latin typeface="+mj-lt"/>
                <a:cs typeface="Times New Roman" pitchFamily="18" charset="0"/>
              </a:rPr>
              <a:t>After some point, additional units </a:t>
            </a:r>
            <a:r>
              <a:rPr lang="en-US" sz="1900" dirty="0" smtClean="0">
                <a:latin typeface="+mj-lt"/>
                <a:cs typeface="Times New Roman" pitchFamily="18" charset="0"/>
              </a:rPr>
              <a:t/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dirty="0" smtClean="0">
                <a:latin typeface="+mj-lt"/>
                <a:cs typeface="Times New Roman" pitchFamily="18" charset="0"/>
              </a:rPr>
              <a:t>cost </a:t>
            </a:r>
            <a:r>
              <a:rPr lang="en-US" sz="1900" dirty="0">
                <a:latin typeface="+mj-lt"/>
                <a:cs typeface="Times New Roman" pitchFamily="18" charset="0"/>
              </a:rPr>
              <a:t>more than the </a:t>
            </a:r>
            <a:r>
              <a:rPr lang="en-US" sz="1900" b="1" i="1" dirty="0">
                <a:solidFill>
                  <a:srgbClr val="DE04D4"/>
                </a:solidFill>
                <a:latin typeface="+mj-lt"/>
                <a:cs typeface="Times New Roman" pitchFamily="18" charset="0"/>
              </a:rPr>
              <a:t>MR</a:t>
            </a:r>
            <a:r>
              <a:rPr lang="en-US" sz="19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900" dirty="0">
                <a:latin typeface="+mj-lt"/>
                <a:cs typeface="Times New Roman" pitchFamily="18" charset="0"/>
              </a:rPr>
              <a:t>realized </a:t>
            </a:r>
            <a:r>
              <a:rPr lang="en-US" sz="1900" dirty="0" smtClean="0">
                <a:latin typeface="+mj-lt"/>
                <a:cs typeface="Times New Roman" pitchFamily="18" charset="0"/>
              </a:rPr>
              <a:t/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dirty="0" smtClean="0">
                <a:latin typeface="+mj-lt"/>
                <a:cs typeface="Times New Roman" pitchFamily="18" charset="0"/>
              </a:rPr>
              <a:t>from </a:t>
            </a:r>
            <a:r>
              <a:rPr lang="en-US" sz="1900" dirty="0">
                <a:latin typeface="+mj-lt"/>
                <a:cs typeface="Times New Roman" pitchFamily="18" charset="0"/>
              </a:rPr>
              <a:t>selling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them.  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Profit </a:t>
            </a:r>
            <a:r>
              <a:rPr lang="en-US" sz="1900" dirty="0">
                <a:latin typeface="+mj-lt"/>
                <a:cs typeface="Times New Roman" pitchFamily="18" charset="0"/>
              </a:rPr>
              <a:t>is maximized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at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P </a:t>
            </a:r>
            <a:r>
              <a:rPr lang="en-US" sz="1900" dirty="0">
                <a:latin typeface="+mj-lt"/>
                <a:cs typeface="Times New Roman" pitchFamily="18" charset="0"/>
              </a:rPr>
              <a:t>= </a:t>
            </a:r>
            <a:r>
              <a:rPr lang="en-US" sz="1900" b="1" i="1" dirty="0">
                <a:solidFill>
                  <a:srgbClr val="DE04D4"/>
                </a:solidFill>
                <a:latin typeface="+mj-lt"/>
                <a:cs typeface="Times New Roman" pitchFamily="18" charset="0"/>
              </a:rPr>
              <a:t>MR</a:t>
            </a:r>
            <a:r>
              <a:rPr lang="en-US" sz="1900" b="1" i="1" dirty="0">
                <a:latin typeface="+mj-lt"/>
                <a:cs typeface="Times New Roman" pitchFamily="18" charset="0"/>
              </a:rPr>
              <a:t> </a:t>
            </a:r>
            <a:r>
              <a:rPr lang="en-US" sz="1900" dirty="0">
                <a:latin typeface="+mj-lt"/>
                <a:cs typeface="Times New Roman" pitchFamily="18" charset="0"/>
              </a:rPr>
              <a:t>= </a:t>
            </a:r>
            <a:r>
              <a:rPr lang="en-US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</a:t>
            </a:r>
            <a:r>
              <a:rPr lang="en-US" sz="19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8244"/>
            <a:ext cx="8904855" cy="596684"/>
          </a:xfrm>
        </p:spPr>
        <p:txBody>
          <a:bodyPr/>
          <a:lstStyle/>
          <a:p>
            <a:r>
              <a:rPr lang="en-US" dirty="0"/>
              <a:t>MR / MC Approach</a:t>
            </a:r>
          </a:p>
        </p:txBody>
      </p:sp>
      <p:sp>
        <p:nvSpPr>
          <p:cNvPr id="236" name="Freeform 2"/>
          <p:cNvSpPr>
            <a:spLocks/>
          </p:cNvSpPr>
          <p:nvPr/>
        </p:nvSpPr>
        <p:spPr bwMode="auto">
          <a:xfrm>
            <a:off x="4846348" y="2035950"/>
            <a:ext cx="3733800" cy="3390900"/>
          </a:xfrm>
          <a:custGeom>
            <a:avLst/>
            <a:gdLst/>
            <a:ahLst/>
            <a:cxnLst>
              <a:cxn ang="0">
                <a:pos x="0" y="1488"/>
              </a:cxn>
              <a:cxn ang="0">
                <a:pos x="192" y="1680"/>
              </a:cxn>
              <a:cxn ang="0">
                <a:pos x="336" y="1776"/>
              </a:cxn>
              <a:cxn ang="0">
                <a:pos x="480" y="1872"/>
              </a:cxn>
              <a:cxn ang="0">
                <a:pos x="624" y="1968"/>
              </a:cxn>
              <a:cxn ang="0">
                <a:pos x="960" y="2112"/>
              </a:cxn>
              <a:cxn ang="0">
                <a:pos x="1200" y="2112"/>
              </a:cxn>
              <a:cxn ang="0">
                <a:pos x="1392" y="1968"/>
              </a:cxn>
              <a:cxn ang="0">
                <a:pos x="1584" y="1728"/>
              </a:cxn>
              <a:cxn ang="0">
                <a:pos x="2064" y="816"/>
              </a:cxn>
              <a:cxn ang="0">
                <a:pos x="2352" y="0"/>
              </a:cxn>
            </a:cxnLst>
            <a:rect l="0" t="0" r="r" b="b"/>
            <a:pathLst>
              <a:path w="2352" h="2136">
                <a:moveTo>
                  <a:pt x="0" y="1488"/>
                </a:moveTo>
                <a:cubicBezTo>
                  <a:pt x="68" y="1560"/>
                  <a:pt x="136" y="1632"/>
                  <a:pt x="192" y="1680"/>
                </a:cubicBezTo>
                <a:cubicBezTo>
                  <a:pt x="248" y="1728"/>
                  <a:pt x="288" y="1744"/>
                  <a:pt x="336" y="1776"/>
                </a:cubicBezTo>
                <a:cubicBezTo>
                  <a:pt x="384" y="1808"/>
                  <a:pt x="432" y="1840"/>
                  <a:pt x="480" y="1872"/>
                </a:cubicBezTo>
                <a:cubicBezTo>
                  <a:pt x="528" y="1904"/>
                  <a:pt x="544" y="1928"/>
                  <a:pt x="624" y="1968"/>
                </a:cubicBezTo>
                <a:cubicBezTo>
                  <a:pt x="704" y="2008"/>
                  <a:pt x="864" y="2088"/>
                  <a:pt x="960" y="2112"/>
                </a:cubicBezTo>
                <a:cubicBezTo>
                  <a:pt x="1056" y="2136"/>
                  <a:pt x="1128" y="2136"/>
                  <a:pt x="1200" y="2112"/>
                </a:cubicBezTo>
                <a:cubicBezTo>
                  <a:pt x="1272" y="2088"/>
                  <a:pt x="1328" y="2032"/>
                  <a:pt x="1392" y="1968"/>
                </a:cubicBezTo>
                <a:cubicBezTo>
                  <a:pt x="1456" y="1904"/>
                  <a:pt x="1472" y="1920"/>
                  <a:pt x="1584" y="1728"/>
                </a:cubicBezTo>
                <a:cubicBezTo>
                  <a:pt x="1696" y="1536"/>
                  <a:pt x="1936" y="1104"/>
                  <a:pt x="2064" y="816"/>
                </a:cubicBezTo>
                <a:cubicBezTo>
                  <a:pt x="2192" y="528"/>
                  <a:pt x="2272" y="264"/>
                  <a:pt x="2352" y="0"/>
                </a:cubicBezTo>
              </a:path>
            </a:pathLst>
          </a:custGeom>
          <a:noFill/>
          <a:ln w="57150" cap="flat" cmpd="sng">
            <a:solidFill>
              <a:srgbClr val="2D5AB3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37" name="Text Box 4"/>
          <p:cNvSpPr txBox="1">
            <a:spLocks noChangeArrowheads="1"/>
          </p:cNvSpPr>
          <p:nvPr/>
        </p:nvSpPr>
        <p:spPr bwMode="auto">
          <a:xfrm>
            <a:off x="8329049" y="1628518"/>
            <a:ext cx="506870" cy="369332"/>
          </a:xfrm>
          <a:prstGeom prst="rect">
            <a:avLst/>
          </a:prstGeom>
          <a:noFill/>
          <a:ln w="571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endParaRPr kumimoji="0" lang="en-US" b="1" dirty="0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4" name="Text Box 25"/>
          <p:cNvSpPr txBox="1">
            <a:spLocks noChangeArrowheads="1"/>
          </p:cNvSpPr>
          <p:nvPr/>
        </p:nvSpPr>
        <p:spPr bwMode="auto">
          <a:xfrm>
            <a:off x="3949043" y="5193243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62" name="Text Box 26"/>
          <p:cNvSpPr txBox="1">
            <a:spLocks noChangeArrowheads="1"/>
          </p:cNvSpPr>
          <p:nvPr/>
        </p:nvSpPr>
        <p:spPr bwMode="auto">
          <a:xfrm>
            <a:off x="3936343" y="4628093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263" name="Text Box 27"/>
          <p:cNvSpPr txBox="1">
            <a:spLocks noChangeArrowheads="1"/>
          </p:cNvSpPr>
          <p:nvPr/>
        </p:nvSpPr>
        <p:spPr bwMode="auto">
          <a:xfrm>
            <a:off x="3936343" y="3510493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269" name="Text Box 28"/>
          <p:cNvSpPr txBox="1">
            <a:spLocks noChangeArrowheads="1"/>
          </p:cNvSpPr>
          <p:nvPr/>
        </p:nvSpPr>
        <p:spPr bwMode="auto">
          <a:xfrm>
            <a:off x="3936343" y="2935818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270" name="Text Box 29"/>
          <p:cNvSpPr txBox="1">
            <a:spLocks noChangeArrowheads="1"/>
          </p:cNvSpPr>
          <p:nvPr/>
        </p:nvSpPr>
        <p:spPr bwMode="auto">
          <a:xfrm>
            <a:off x="3936343" y="4066118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 5</a:t>
            </a:r>
          </a:p>
        </p:txBody>
      </p:sp>
      <p:sp>
        <p:nvSpPr>
          <p:cNvPr id="271" name="Line 50"/>
          <p:cNvSpPr>
            <a:spLocks noChangeShapeType="1"/>
          </p:cNvSpPr>
          <p:nvPr/>
        </p:nvSpPr>
        <p:spPr bwMode="auto">
          <a:xfrm>
            <a:off x="7586373" y="4234638"/>
            <a:ext cx="0" cy="140017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72" name="Text Box 51"/>
          <p:cNvSpPr txBox="1">
            <a:spLocks noChangeArrowheads="1"/>
          </p:cNvSpPr>
          <p:nvPr/>
        </p:nvSpPr>
        <p:spPr bwMode="auto">
          <a:xfrm>
            <a:off x="8383298" y="4289684"/>
            <a:ext cx="516488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rgbClr val="C606A1"/>
                </a:solidFill>
                <a:latin typeface="+mj-lt"/>
                <a:cs typeface="Times New Roman" pitchFamily="18" charset="0"/>
              </a:rPr>
              <a:t>MR</a:t>
            </a:r>
            <a:endParaRPr kumimoji="0" lang="en-US" b="1" dirty="0">
              <a:solidFill>
                <a:srgbClr val="C606A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3" name="Line 52"/>
          <p:cNvSpPr>
            <a:spLocks noChangeShapeType="1"/>
          </p:cNvSpPr>
          <p:nvPr/>
        </p:nvSpPr>
        <p:spPr bwMode="auto">
          <a:xfrm>
            <a:off x="4846348" y="4272738"/>
            <a:ext cx="3921656" cy="0"/>
          </a:xfrm>
          <a:prstGeom prst="line">
            <a:avLst/>
          </a:prstGeom>
          <a:noFill/>
          <a:ln w="57150">
            <a:solidFill>
              <a:srgbClr val="C606A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74" name="Oval 53"/>
          <p:cNvSpPr>
            <a:spLocks noChangeAspect="1" noChangeArrowheads="1"/>
          </p:cNvSpPr>
          <p:nvPr/>
        </p:nvSpPr>
        <p:spPr bwMode="auto">
          <a:xfrm flipH="1">
            <a:off x="4970173" y="450451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5" name="Oval 63"/>
          <p:cNvSpPr>
            <a:spLocks noChangeAspect="1" noChangeArrowheads="1"/>
          </p:cNvSpPr>
          <p:nvPr/>
        </p:nvSpPr>
        <p:spPr bwMode="auto">
          <a:xfrm flipH="1">
            <a:off x="6184611" y="5279213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6" name="Oval 64"/>
          <p:cNvSpPr>
            <a:spLocks noChangeAspect="1" noChangeArrowheads="1"/>
          </p:cNvSpPr>
          <p:nvPr/>
        </p:nvSpPr>
        <p:spPr bwMode="auto">
          <a:xfrm flipH="1">
            <a:off x="6525923" y="537446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7" name="Oval 65"/>
          <p:cNvSpPr>
            <a:spLocks noChangeAspect="1" noChangeArrowheads="1"/>
          </p:cNvSpPr>
          <p:nvPr/>
        </p:nvSpPr>
        <p:spPr bwMode="auto">
          <a:xfrm flipH="1">
            <a:off x="6929148" y="421876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8" name="Oval 66"/>
          <p:cNvSpPr>
            <a:spLocks noChangeAspect="1" noChangeArrowheads="1"/>
          </p:cNvSpPr>
          <p:nvPr/>
        </p:nvSpPr>
        <p:spPr bwMode="auto">
          <a:xfrm flipH="1">
            <a:off x="7356186" y="4625163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9" name="Oval 67"/>
          <p:cNvSpPr>
            <a:spLocks noChangeAspect="1" noChangeArrowheads="1"/>
          </p:cNvSpPr>
          <p:nvPr/>
        </p:nvSpPr>
        <p:spPr bwMode="auto">
          <a:xfrm flipH="1">
            <a:off x="7519698" y="4355288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0" name="Oval 68"/>
          <p:cNvSpPr>
            <a:spLocks noChangeAspect="1" noChangeArrowheads="1"/>
          </p:cNvSpPr>
          <p:nvPr/>
        </p:nvSpPr>
        <p:spPr bwMode="auto">
          <a:xfrm flipH="1">
            <a:off x="7726073" y="393301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1" name="Oval 69"/>
          <p:cNvSpPr>
            <a:spLocks noChangeAspect="1" noChangeArrowheads="1"/>
          </p:cNvSpPr>
          <p:nvPr/>
        </p:nvSpPr>
        <p:spPr bwMode="auto">
          <a:xfrm flipH="1">
            <a:off x="8094373" y="3231338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2" name="Oval 70"/>
          <p:cNvSpPr>
            <a:spLocks noChangeAspect="1" noChangeArrowheads="1"/>
          </p:cNvSpPr>
          <p:nvPr/>
        </p:nvSpPr>
        <p:spPr bwMode="auto">
          <a:xfrm flipH="1">
            <a:off x="8518236" y="1997850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3" name="Oval 71"/>
          <p:cNvSpPr>
            <a:spLocks noChangeAspect="1" noChangeArrowheads="1"/>
          </p:cNvSpPr>
          <p:nvPr/>
        </p:nvSpPr>
        <p:spPr bwMode="auto">
          <a:xfrm flipH="1">
            <a:off x="8522998" y="421876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4" name="Oval 72"/>
          <p:cNvSpPr>
            <a:spLocks noChangeAspect="1" noChangeArrowheads="1"/>
          </p:cNvSpPr>
          <p:nvPr/>
        </p:nvSpPr>
        <p:spPr bwMode="auto">
          <a:xfrm flipH="1">
            <a:off x="4970173" y="421876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5" name="Oval 73"/>
          <p:cNvSpPr>
            <a:spLocks noChangeAspect="1" noChangeArrowheads="1"/>
          </p:cNvSpPr>
          <p:nvPr/>
        </p:nvSpPr>
        <p:spPr bwMode="auto">
          <a:xfrm flipH="1">
            <a:off x="6159211" y="4218763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" name="Oval 74"/>
          <p:cNvSpPr>
            <a:spLocks noChangeAspect="1" noChangeArrowheads="1"/>
          </p:cNvSpPr>
          <p:nvPr/>
        </p:nvSpPr>
        <p:spPr bwMode="auto">
          <a:xfrm flipH="1">
            <a:off x="6532273" y="421876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7" name="Oval 75"/>
          <p:cNvSpPr>
            <a:spLocks noChangeAspect="1" noChangeArrowheads="1"/>
          </p:cNvSpPr>
          <p:nvPr/>
        </p:nvSpPr>
        <p:spPr bwMode="auto">
          <a:xfrm flipH="1">
            <a:off x="6935498" y="5155388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8" name="Oval 76"/>
          <p:cNvSpPr>
            <a:spLocks noChangeAspect="1" noChangeArrowheads="1"/>
          </p:cNvSpPr>
          <p:nvPr/>
        </p:nvSpPr>
        <p:spPr bwMode="auto">
          <a:xfrm flipH="1">
            <a:off x="7343486" y="4218763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9" name="Oval 77"/>
          <p:cNvSpPr>
            <a:spLocks noChangeAspect="1" noChangeArrowheads="1"/>
          </p:cNvSpPr>
          <p:nvPr/>
        </p:nvSpPr>
        <p:spPr bwMode="auto">
          <a:xfrm flipH="1">
            <a:off x="7526048" y="421876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0" name="Oval 78"/>
          <p:cNvSpPr>
            <a:spLocks noChangeAspect="1" noChangeArrowheads="1"/>
          </p:cNvSpPr>
          <p:nvPr/>
        </p:nvSpPr>
        <p:spPr bwMode="auto">
          <a:xfrm flipH="1">
            <a:off x="7726073" y="421876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1" name="Oval 79"/>
          <p:cNvSpPr>
            <a:spLocks noChangeAspect="1" noChangeArrowheads="1"/>
          </p:cNvSpPr>
          <p:nvPr/>
        </p:nvSpPr>
        <p:spPr bwMode="auto">
          <a:xfrm flipH="1">
            <a:off x="8100723" y="421876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3" name="Line 97"/>
          <p:cNvSpPr>
            <a:spLocks noChangeShapeType="1"/>
          </p:cNvSpPr>
          <p:nvPr/>
        </p:nvSpPr>
        <p:spPr bwMode="auto">
          <a:xfrm>
            <a:off x="4655848" y="2913838"/>
            <a:ext cx="0" cy="279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94" name="Text Box 98"/>
          <p:cNvSpPr txBox="1">
            <a:spLocks noChangeArrowheads="1"/>
          </p:cNvSpPr>
          <p:nvPr/>
        </p:nvSpPr>
        <p:spPr bwMode="auto">
          <a:xfrm>
            <a:off x="4287421" y="2231403"/>
            <a:ext cx="978027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Price </a:t>
            </a:r>
            <a:r>
              <a:rPr kumimoji="0" lang="en-US" sz="1600" b="0" dirty="0" smtClean="0">
                <a:latin typeface="+mj-lt"/>
                <a:cs typeface="Times New Roman" pitchFamily="18" charset="0"/>
              </a:rPr>
              <a:t/>
            </a:r>
            <a:br>
              <a:rPr kumimoji="0" lang="en-US" sz="1600" b="0" dirty="0" smtClean="0">
                <a:latin typeface="+mj-lt"/>
                <a:cs typeface="Times New Roman" pitchFamily="18" charset="0"/>
              </a:rPr>
            </a:br>
            <a:r>
              <a:rPr kumimoji="0" lang="en-US" sz="1600" b="0" dirty="0" smtClean="0">
                <a:latin typeface="+mj-lt"/>
                <a:cs typeface="Times New Roman" pitchFamily="18" charset="0"/>
              </a:rPr>
              <a:t>and cost </a:t>
            </a:r>
            <a:br>
              <a:rPr kumimoji="0" lang="en-US" sz="1600" b="0" dirty="0" smtClean="0">
                <a:latin typeface="+mj-lt"/>
                <a:cs typeface="Times New Roman" pitchFamily="18" charset="0"/>
              </a:rPr>
            </a:br>
            <a:r>
              <a:rPr kumimoji="0" lang="en-US" sz="1600" b="0" dirty="0" smtClean="0">
                <a:latin typeface="+mj-lt"/>
                <a:cs typeface="Times New Roman" pitchFamily="18" charset="0"/>
              </a:rPr>
              <a:t>per </a:t>
            </a:r>
            <a:r>
              <a:rPr kumimoji="0" lang="en-US" sz="1600" b="0" dirty="0">
                <a:latin typeface="+mj-lt"/>
                <a:cs typeface="Times New Roman" pitchFamily="18" charset="0"/>
              </a:rPr>
              <a:t>Unit</a:t>
            </a:r>
            <a:endParaRPr kumimoji="0"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5" name="Text Box 99"/>
          <p:cNvSpPr txBox="1">
            <a:spLocks noChangeArrowheads="1"/>
          </p:cNvSpPr>
          <p:nvPr/>
        </p:nvSpPr>
        <p:spPr bwMode="auto">
          <a:xfrm>
            <a:off x="6402098" y="5736413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296" name="Text Box 100"/>
          <p:cNvSpPr txBox="1">
            <a:spLocks noChangeArrowheads="1"/>
          </p:cNvSpPr>
          <p:nvPr/>
        </p:nvSpPr>
        <p:spPr bwMode="auto">
          <a:xfrm>
            <a:off x="6084598" y="5736413"/>
            <a:ext cx="45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297" name="Text Box 101"/>
          <p:cNvSpPr txBox="1">
            <a:spLocks noChangeArrowheads="1"/>
          </p:cNvSpPr>
          <p:nvPr/>
        </p:nvSpPr>
        <p:spPr bwMode="auto">
          <a:xfrm>
            <a:off x="5678198" y="5738000"/>
            <a:ext cx="292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298" name="Text Box 102"/>
          <p:cNvSpPr txBox="1">
            <a:spLocks noChangeArrowheads="1"/>
          </p:cNvSpPr>
          <p:nvPr/>
        </p:nvSpPr>
        <p:spPr bwMode="auto">
          <a:xfrm>
            <a:off x="5265448" y="573006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299" name="Text Box 103"/>
          <p:cNvSpPr txBox="1">
            <a:spLocks noChangeArrowheads="1"/>
          </p:cNvSpPr>
          <p:nvPr/>
        </p:nvSpPr>
        <p:spPr bwMode="auto">
          <a:xfrm>
            <a:off x="4897148" y="5730063"/>
            <a:ext cx="45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300" name="Line 104"/>
          <p:cNvSpPr>
            <a:spLocks noChangeShapeType="1"/>
          </p:cNvSpPr>
          <p:nvPr/>
        </p:nvSpPr>
        <p:spPr bwMode="auto">
          <a:xfrm>
            <a:off x="4646324" y="5699900"/>
            <a:ext cx="3995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01" name="Text Box 105"/>
          <p:cNvSpPr txBox="1">
            <a:spLocks noChangeArrowheads="1"/>
          </p:cNvSpPr>
          <p:nvPr/>
        </p:nvSpPr>
        <p:spPr bwMode="auto">
          <a:xfrm>
            <a:off x="6808498" y="5742763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12</a:t>
            </a:r>
          </a:p>
        </p:txBody>
      </p:sp>
      <p:sp>
        <p:nvSpPr>
          <p:cNvPr id="302" name="Text Box 106"/>
          <p:cNvSpPr txBox="1">
            <a:spLocks noChangeArrowheads="1"/>
          </p:cNvSpPr>
          <p:nvPr/>
        </p:nvSpPr>
        <p:spPr bwMode="auto">
          <a:xfrm>
            <a:off x="7202198" y="5742763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14</a:t>
            </a:r>
          </a:p>
        </p:txBody>
      </p:sp>
      <p:sp>
        <p:nvSpPr>
          <p:cNvPr id="303" name="Text Box 107"/>
          <p:cNvSpPr txBox="1">
            <a:spLocks noChangeArrowheads="1"/>
          </p:cNvSpPr>
          <p:nvPr/>
        </p:nvSpPr>
        <p:spPr bwMode="auto">
          <a:xfrm>
            <a:off x="7586373" y="5739588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16</a:t>
            </a:r>
          </a:p>
        </p:txBody>
      </p:sp>
      <p:sp>
        <p:nvSpPr>
          <p:cNvPr id="304" name="Text Box 108"/>
          <p:cNvSpPr txBox="1">
            <a:spLocks noChangeArrowheads="1"/>
          </p:cNvSpPr>
          <p:nvPr/>
        </p:nvSpPr>
        <p:spPr bwMode="auto">
          <a:xfrm>
            <a:off x="7973723" y="5745938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18</a:t>
            </a:r>
          </a:p>
        </p:txBody>
      </p:sp>
      <p:sp>
        <p:nvSpPr>
          <p:cNvPr id="305" name="Text Box 109"/>
          <p:cNvSpPr txBox="1">
            <a:spLocks noChangeArrowheads="1"/>
          </p:cNvSpPr>
          <p:nvPr/>
        </p:nvSpPr>
        <p:spPr bwMode="auto">
          <a:xfrm>
            <a:off x="8383298" y="5742763"/>
            <a:ext cx="51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20</a:t>
            </a:r>
          </a:p>
        </p:txBody>
      </p:sp>
      <p:sp>
        <p:nvSpPr>
          <p:cNvPr id="306" name="Text Box 110"/>
          <p:cNvSpPr txBox="1">
            <a:spLocks noChangeArrowheads="1"/>
          </p:cNvSpPr>
          <p:nvPr/>
        </p:nvSpPr>
        <p:spPr bwMode="auto">
          <a:xfrm>
            <a:off x="8137870" y="5405895"/>
            <a:ext cx="800101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  <a:endParaRPr kumimoji="0"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" name="Line 117"/>
          <p:cNvSpPr>
            <a:spLocks noChangeShapeType="1"/>
          </p:cNvSpPr>
          <p:nvPr/>
        </p:nvSpPr>
        <p:spPr bwMode="auto">
          <a:xfrm>
            <a:off x="4576473" y="3109100"/>
            <a:ext cx="7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08" name="Line 118"/>
          <p:cNvSpPr>
            <a:spLocks noChangeShapeType="1"/>
          </p:cNvSpPr>
          <p:nvPr/>
        </p:nvSpPr>
        <p:spPr bwMode="auto">
          <a:xfrm>
            <a:off x="4576473" y="4242575"/>
            <a:ext cx="7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09" name="Line 119"/>
          <p:cNvSpPr>
            <a:spLocks noChangeShapeType="1"/>
          </p:cNvSpPr>
          <p:nvPr/>
        </p:nvSpPr>
        <p:spPr bwMode="auto">
          <a:xfrm>
            <a:off x="4576473" y="4809313"/>
            <a:ext cx="7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10" name="Line 120"/>
          <p:cNvSpPr>
            <a:spLocks noChangeShapeType="1"/>
          </p:cNvSpPr>
          <p:nvPr/>
        </p:nvSpPr>
        <p:spPr bwMode="auto">
          <a:xfrm>
            <a:off x="4576473" y="5376050"/>
            <a:ext cx="7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11" name="Line 121"/>
          <p:cNvSpPr>
            <a:spLocks noChangeShapeType="1"/>
          </p:cNvSpPr>
          <p:nvPr/>
        </p:nvSpPr>
        <p:spPr bwMode="auto">
          <a:xfrm>
            <a:off x="4576473" y="5699900"/>
            <a:ext cx="7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312" name="Group 122"/>
          <p:cNvGrpSpPr>
            <a:grpSpLocks/>
          </p:cNvGrpSpPr>
          <p:nvPr/>
        </p:nvGrpSpPr>
        <p:grpSpPr bwMode="auto">
          <a:xfrm>
            <a:off x="4649498" y="5712600"/>
            <a:ext cx="3930650" cy="73025"/>
            <a:chOff x="2876" y="3920"/>
            <a:chExt cx="2476" cy="40"/>
          </a:xfrm>
        </p:grpSpPr>
        <p:sp>
          <p:nvSpPr>
            <p:cNvPr id="313" name="Line 123"/>
            <p:cNvSpPr>
              <a:spLocks noChangeShapeType="1"/>
            </p:cNvSpPr>
            <p:nvPr/>
          </p:nvSpPr>
          <p:spPr bwMode="auto">
            <a:xfrm>
              <a:off x="2876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14" name="Line 124"/>
            <p:cNvSpPr>
              <a:spLocks noChangeShapeType="1"/>
            </p:cNvSpPr>
            <p:nvPr/>
          </p:nvSpPr>
          <p:spPr bwMode="auto">
            <a:xfrm>
              <a:off x="3123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15" name="Line 125"/>
            <p:cNvSpPr>
              <a:spLocks noChangeShapeType="1"/>
            </p:cNvSpPr>
            <p:nvPr/>
          </p:nvSpPr>
          <p:spPr bwMode="auto">
            <a:xfrm>
              <a:off x="3371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16" name="Line 126"/>
            <p:cNvSpPr>
              <a:spLocks noChangeShapeType="1"/>
            </p:cNvSpPr>
            <p:nvPr/>
          </p:nvSpPr>
          <p:spPr bwMode="auto">
            <a:xfrm>
              <a:off x="3618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17" name="Line 127"/>
            <p:cNvSpPr>
              <a:spLocks noChangeShapeType="1"/>
            </p:cNvSpPr>
            <p:nvPr/>
          </p:nvSpPr>
          <p:spPr bwMode="auto">
            <a:xfrm>
              <a:off x="3866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18" name="Line 128"/>
            <p:cNvSpPr>
              <a:spLocks noChangeShapeType="1"/>
            </p:cNvSpPr>
            <p:nvPr/>
          </p:nvSpPr>
          <p:spPr bwMode="auto">
            <a:xfrm>
              <a:off x="4114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19" name="Line 129"/>
            <p:cNvSpPr>
              <a:spLocks noChangeShapeType="1"/>
            </p:cNvSpPr>
            <p:nvPr/>
          </p:nvSpPr>
          <p:spPr bwMode="auto">
            <a:xfrm>
              <a:off x="4361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20" name="Line 130"/>
            <p:cNvSpPr>
              <a:spLocks noChangeShapeType="1"/>
            </p:cNvSpPr>
            <p:nvPr/>
          </p:nvSpPr>
          <p:spPr bwMode="auto">
            <a:xfrm>
              <a:off x="4609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21" name="Line 131"/>
            <p:cNvSpPr>
              <a:spLocks noChangeShapeType="1"/>
            </p:cNvSpPr>
            <p:nvPr/>
          </p:nvSpPr>
          <p:spPr bwMode="auto">
            <a:xfrm>
              <a:off x="4856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22" name="Line 132"/>
            <p:cNvSpPr>
              <a:spLocks noChangeShapeType="1"/>
            </p:cNvSpPr>
            <p:nvPr/>
          </p:nvSpPr>
          <p:spPr bwMode="auto">
            <a:xfrm>
              <a:off x="5104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23" name="Line 133"/>
            <p:cNvSpPr>
              <a:spLocks noChangeShapeType="1"/>
            </p:cNvSpPr>
            <p:nvPr/>
          </p:nvSpPr>
          <p:spPr bwMode="auto">
            <a:xfrm>
              <a:off x="5352" y="3920"/>
              <a:ext cx="0" cy="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24" name="Line 136"/>
          <p:cNvSpPr>
            <a:spLocks noChangeShapeType="1"/>
          </p:cNvSpPr>
          <p:nvPr/>
        </p:nvSpPr>
        <p:spPr bwMode="auto">
          <a:xfrm>
            <a:off x="4576473" y="3675838"/>
            <a:ext cx="7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25" name="Freeform 137"/>
          <p:cNvSpPr>
            <a:spLocks/>
          </p:cNvSpPr>
          <p:nvPr/>
        </p:nvSpPr>
        <p:spPr bwMode="auto">
          <a:xfrm>
            <a:off x="6554498" y="3415488"/>
            <a:ext cx="985838" cy="75088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09" y="18"/>
              </a:cxn>
              <a:cxn ang="0">
                <a:pos x="469" y="125"/>
              </a:cxn>
              <a:cxn ang="0">
                <a:pos x="589" y="321"/>
              </a:cxn>
              <a:cxn ang="0">
                <a:pos x="621" y="461"/>
              </a:cxn>
            </a:cxnLst>
            <a:rect l="0" t="0" r="r" b="b"/>
            <a:pathLst>
              <a:path w="621" h="461">
                <a:moveTo>
                  <a:pt x="0" y="18"/>
                </a:moveTo>
                <a:cubicBezTo>
                  <a:pt x="65" y="9"/>
                  <a:pt x="131" y="0"/>
                  <a:pt x="209" y="18"/>
                </a:cubicBezTo>
                <a:cubicBezTo>
                  <a:pt x="287" y="36"/>
                  <a:pt x="406" y="75"/>
                  <a:pt x="469" y="125"/>
                </a:cubicBezTo>
                <a:cubicBezTo>
                  <a:pt x="532" y="175"/>
                  <a:pt x="564" y="265"/>
                  <a:pt x="589" y="321"/>
                </a:cubicBezTo>
                <a:cubicBezTo>
                  <a:pt x="614" y="377"/>
                  <a:pt x="617" y="419"/>
                  <a:pt x="621" y="461"/>
                </a:cubicBezTo>
              </a:path>
            </a:pathLst>
          </a:custGeom>
          <a:noFill/>
          <a:ln w="31750" cap="rnd" cmpd="sng">
            <a:solidFill>
              <a:schemeClr val="tx1"/>
            </a:solidFill>
            <a:prstDash val="sysDot"/>
            <a:round/>
            <a:headEnd/>
            <a:tailEnd type="stealth" w="lg" len="lg"/>
          </a:ln>
          <a:effectLst>
            <a:outerShdw blurRad="63500" dist="35921" dir="2700000" algn="ctr" rotWithShape="0">
              <a:srgbClr val="808080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326" name="Group 113"/>
          <p:cNvGrpSpPr>
            <a:grpSpLocks/>
          </p:cNvGrpSpPr>
          <p:nvPr/>
        </p:nvGrpSpPr>
        <p:grpSpPr bwMode="auto">
          <a:xfrm>
            <a:off x="4897148" y="3171015"/>
            <a:ext cx="1905000" cy="533400"/>
            <a:chOff x="3200" y="2161"/>
            <a:chExt cx="1200" cy="336"/>
          </a:xfrm>
        </p:grpSpPr>
        <p:sp>
          <p:nvSpPr>
            <p:cNvPr id="327" name="Rectangle 114"/>
            <p:cNvSpPr>
              <a:spLocks noChangeArrowheads="1"/>
            </p:cNvSpPr>
            <p:nvPr/>
          </p:nvSpPr>
          <p:spPr bwMode="auto">
            <a:xfrm>
              <a:off x="3303" y="2161"/>
              <a:ext cx="999" cy="30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28" name="Rectangle 115" descr="Newsprint"/>
            <p:cNvSpPr>
              <a:spLocks noChangeArrowheads="1"/>
            </p:cNvSpPr>
            <p:nvPr/>
          </p:nvSpPr>
          <p:spPr bwMode="auto">
            <a:xfrm>
              <a:off x="3200" y="2161"/>
              <a:ext cx="120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Profit Maximum</a:t>
              </a:r>
              <a:br>
                <a:rPr kumimoji="0" lang="en-US" sz="1600" b="1" i="1" dirty="0">
                  <a:latin typeface="+mj-lt"/>
                  <a:cs typeface="Times New Roman" pitchFamily="18" charset="0"/>
                </a:rPr>
              </a:b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P = </a:t>
              </a:r>
              <a:r>
                <a:rPr kumimoji="0" lang="en-US" sz="1600" b="1" i="1" dirty="0">
                  <a:solidFill>
                    <a:srgbClr val="C606A1"/>
                  </a:solidFill>
                  <a:latin typeface="+mj-lt"/>
                  <a:cs typeface="Times New Roman" pitchFamily="18" charset="0"/>
                </a:rPr>
                <a:t>MR</a:t>
              </a: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 = </a:t>
              </a:r>
              <a:r>
                <a:rPr kumimoji="0" lang="en-US" sz="1600" b="1" i="1" dirty="0">
                  <a:solidFill>
                    <a:srgbClr val="2D5AB3"/>
                  </a:solidFill>
                  <a:latin typeface="+mj-lt"/>
                  <a:cs typeface="Times New Roman" pitchFamily="18" charset="0"/>
                </a:rPr>
                <a:t>MC</a:t>
              </a:r>
            </a:p>
          </p:txBody>
        </p:sp>
      </p:grpSp>
      <p:sp>
        <p:nvSpPr>
          <p:cNvPr id="329" name="Oval 110"/>
          <p:cNvSpPr>
            <a:spLocks noChangeArrowheads="1"/>
          </p:cNvSpPr>
          <p:nvPr/>
        </p:nvSpPr>
        <p:spPr bwMode="auto">
          <a:xfrm>
            <a:off x="3133979" y="5200170"/>
            <a:ext cx="838200" cy="273894"/>
          </a:xfrm>
          <a:prstGeom prst="ellipse">
            <a:avLst/>
          </a:prstGeom>
          <a:noFill/>
          <a:ln w="31750" cap="rnd">
            <a:solidFill>
              <a:schemeClr val="bg1"/>
            </a:solidFill>
            <a:prstDash val="sysDot"/>
            <a:round/>
            <a:headEnd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60" name="Rectangle 3"/>
          <p:cNvSpPr>
            <a:spLocks noChangeArrowheads="1"/>
          </p:cNvSpPr>
          <p:nvPr/>
        </p:nvSpPr>
        <p:spPr bwMode="auto">
          <a:xfrm>
            <a:off x="149770" y="2890284"/>
            <a:ext cx="3867912" cy="37615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461" name="Line 7"/>
          <p:cNvSpPr>
            <a:spLocks noChangeShapeType="1"/>
          </p:cNvSpPr>
          <p:nvPr/>
        </p:nvSpPr>
        <p:spPr bwMode="auto">
          <a:xfrm>
            <a:off x="259171" y="3522400"/>
            <a:ext cx="36517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462" name="Text Box 8"/>
          <p:cNvSpPr txBox="1">
            <a:spLocks noChangeArrowheads="1"/>
          </p:cNvSpPr>
          <p:nvPr/>
        </p:nvSpPr>
        <p:spPr bwMode="auto">
          <a:xfrm>
            <a:off x="3101491" y="3083521"/>
            <a:ext cx="792396" cy="460639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1400"/>
              </a:lnSpc>
            </a:pP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Profit</a:t>
            </a:r>
            <a:b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kumimoji="0" lang="en-US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TR-TC</a:t>
            </a: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  <a:endParaRPr kumimoji="0" lang="en-US" sz="16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3" name="Text Box 9"/>
          <p:cNvSpPr txBox="1">
            <a:spLocks noChangeArrowheads="1"/>
          </p:cNvSpPr>
          <p:nvPr/>
        </p:nvSpPr>
        <p:spPr bwMode="auto">
          <a:xfrm>
            <a:off x="2226988" y="2903985"/>
            <a:ext cx="590931" cy="6401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1400"/>
              </a:lnSpc>
            </a:pP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Total</a:t>
            </a:r>
            <a:b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Cost</a:t>
            </a:r>
            <a:b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kumimoji="0" lang="en-US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TC</a:t>
            </a: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  <a:endParaRPr kumimoji="0" lang="en-US" sz="18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4" name="Text Box 10"/>
          <p:cNvSpPr txBox="1">
            <a:spLocks noChangeArrowheads="1"/>
          </p:cNvSpPr>
          <p:nvPr/>
        </p:nvSpPr>
        <p:spPr bwMode="auto">
          <a:xfrm>
            <a:off x="1135639" y="2897188"/>
            <a:ext cx="888320" cy="64697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1400"/>
              </a:lnSpc>
            </a:pPr>
            <a: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Total</a:t>
            </a:r>
            <a:br>
              <a:rPr kumimoji="0" lang="en-US" sz="16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Revenue</a:t>
            </a:r>
            <a:r>
              <a:rPr kumimoji="0" lang="en-US" sz="18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8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kumimoji="0" lang="en-US" sz="1800" b="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kumimoji="0" lang="en-US" sz="16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</a:t>
            </a:r>
            <a:r>
              <a:rPr kumimoji="0" lang="en-US" sz="1800" b="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  <a:endParaRPr kumimoji="0" lang="en-US" sz="18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5" name="Text Box 11"/>
          <p:cNvSpPr txBox="1">
            <a:spLocks noChangeArrowheads="1"/>
          </p:cNvSpPr>
          <p:nvPr/>
        </p:nvSpPr>
        <p:spPr bwMode="auto">
          <a:xfrm>
            <a:off x="223567" y="3254850"/>
            <a:ext cx="774571" cy="2893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Output</a:t>
            </a:r>
            <a:endParaRPr kumimoji="0" lang="en-US" sz="1600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6" name="Text Box 36"/>
          <p:cNvSpPr txBox="1">
            <a:spLocks noChangeArrowheads="1"/>
          </p:cNvSpPr>
          <p:nvPr/>
        </p:nvSpPr>
        <p:spPr bwMode="auto">
          <a:xfrm>
            <a:off x="392276" y="351636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0</a:t>
            </a:r>
          </a:p>
        </p:txBody>
      </p:sp>
      <p:sp>
        <p:nvSpPr>
          <p:cNvPr id="467" name="Text Box 37"/>
          <p:cNvSpPr txBox="1">
            <a:spLocks noChangeArrowheads="1"/>
          </p:cNvSpPr>
          <p:nvPr/>
        </p:nvSpPr>
        <p:spPr bwMode="auto">
          <a:xfrm>
            <a:off x="398626" y="3811642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2</a:t>
            </a:r>
          </a:p>
        </p:txBody>
      </p:sp>
      <p:sp>
        <p:nvSpPr>
          <p:cNvPr id="468" name="Text Box 38"/>
          <p:cNvSpPr txBox="1">
            <a:spLocks noChangeArrowheads="1"/>
          </p:cNvSpPr>
          <p:nvPr/>
        </p:nvSpPr>
        <p:spPr bwMode="auto">
          <a:xfrm>
            <a:off x="398626" y="446886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8</a:t>
            </a:r>
          </a:p>
        </p:txBody>
      </p:sp>
      <p:sp>
        <p:nvSpPr>
          <p:cNvPr id="469" name="Text Box 39"/>
          <p:cNvSpPr txBox="1">
            <a:spLocks noChangeArrowheads="1"/>
          </p:cNvSpPr>
          <p:nvPr/>
        </p:nvSpPr>
        <p:spPr bwMode="auto">
          <a:xfrm>
            <a:off x="271626" y="471493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10</a:t>
            </a:r>
          </a:p>
        </p:txBody>
      </p:sp>
      <p:sp>
        <p:nvSpPr>
          <p:cNvPr id="470" name="Text Box 40"/>
          <p:cNvSpPr txBox="1">
            <a:spLocks noChangeArrowheads="1"/>
          </p:cNvSpPr>
          <p:nvPr/>
        </p:nvSpPr>
        <p:spPr bwMode="auto">
          <a:xfrm>
            <a:off x="277976" y="4983217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12</a:t>
            </a:r>
          </a:p>
        </p:txBody>
      </p:sp>
      <p:sp>
        <p:nvSpPr>
          <p:cNvPr id="471" name="Text Box 41"/>
          <p:cNvSpPr txBox="1">
            <a:spLocks noChangeArrowheads="1"/>
          </p:cNvSpPr>
          <p:nvPr/>
        </p:nvSpPr>
        <p:spPr bwMode="auto">
          <a:xfrm>
            <a:off x="271626" y="5240392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14</a:t>
            </a:r>
          </a:p>
        </p:txBody>
      </p:sp>
      <p:sp>
        <p:nvSpPr>
          <p:cNvPr id="472" name="Text Box 42"/>
          <p:cNvSpPr txBox="1">
            <a:spLocks noChangeArrowheads="1"/>
          </p:cNvSpPr>
          <p:nvPr/>
        </p:nvSpPr>
        <p:spPr bwMode="auto">
          <a:xfrm>
            <a:off x="277976" y="5516617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15</a:t>
            </a:r>
          </a:p>
        </p:txBody>
      </p:sp>
      <p:sp>
        <p:nvSpPr>
          <p:cNvPr id="473" name="Text Box 43"/>
          <p:cNvSpPr txBox="1">
            <a:spLocks noChangeArrowheads="1"/>
          </p:cNvSpPr>
          <p:nvPr/>
        </p:nvSpPr>
        <p:spPr bwMode="auto">
          <a:xfrm>
            <a:off x="277976" y="5805542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16</a:t>
            </a:r>
          </a:p>
        </p:txBody>
      </p:sp>
      <p:sp>
        <p:nvSpPr>
          <p:cNvPr id="474" name="Text Box 44"/>
          <p:cNvSpPr txBox="1">
            <a:spLocks noChangeArrowheads="1"/>
          </p:cNvSpPr>
          <p:nvPr/>
        </p:nvSpPr>
        <p:spPr bwMode="auto">
          <a:xfrm>
            <a:off x="268451" y="607383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18</a:t>
            </a:r>
          </a:p>
        </p:txBody>
      </p:sp>
      <p:sp>
        <p:nvSpPr>
          <p:cNvPr id="475" name="Text Box 45"/>
          <p:cNvSpPr txBox="1">
            <a:spLocks noChangeArrowheads="1"/>
          </p:cNvSpPr>
          <p:nvPr/>
        </p:nvSpPr>
        <p:spPr bwMode="auto">
          <a:xfrm>
            <a:off x="274801" y="6323067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20</a:t>
            </a:r>
          </a:p>
        </p:txBody>
      </p:sp>
      <p:sp>
        <p:nvSpPr>
          <p:cNvPr id="476" name="Text Box 46"/>
          <p:cNvSpPr txBox="1">
            <a:spLocks noChangeArrowheads="1"/>
          </p:cNvSpPr>
          <p:nvPr/>
        </p:nvSpPr>
        <p:spPr bwMode="auto">
          <a:xfrm>
            <a:off x="1450313" y="352271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477" name="Text Box 47"/>
          <p:cNvSpPr txBox="1">
            <a:spLocks noChangeArrowheads="1"/>
          </p:cNvSpPr>
          <p:nvPr/>
        </p:nvSpPr>
        <p:spPr bwMode="auto">
          <a:xfrm>
            <a:off x="1326488" y="380846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478" name="Text Box 48"/>
          <p:cNvSpPr txBox="1">
            <a:spLocks noChangeArrowheads="1"/>
          </p:cNvSpPr>
          <p:nvPr/>
        </p:nvSpPr>
        <p:spPr bwMode="auto">
          <a:xfrm>
            <a:off x="1326488" y="4465692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40</a:t>
            </a:r>
          </a:p>
        </p:txBody>
      </p:sp>
      <p:sp>
        <p:nvSpPr>
          <p:cNvPr id="479" name="Text Box 49"/>
          <p:cNvSpPr txBox="1">
            <a:spLocks noChangeArrowheads="1"/>
          </p:cNvSpPr>
          <p:nvPr/>
        </p:nvSpPr>
        <p:spPr bwMode="auto">
          <a:xfrm>
            <a:off x="1326488" y="4718105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50</a:t>
            </a:r>
          </a:p>
        </p:txBody>
      </p:sp>
      <p:sp>
        <p:nvSpPr>
          <p:cNvPr id="480" name="Text Box 50"/>
          <p:cNvSpPr txBox="1">
            <a:spLocks noChangeArrowheads="1"/>
          </p:cNvSpPr>
          <p:nvPr/>
        </p:nvSpPr>
        <p:spPr bwMode="auto">
          <a:xfrm>
            <a:off x="2154732" y="3511605"/>
            <a:ext cx="90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25.00</a:t>
            </a:r>
          </a:p>
        </p:txBody>
      </p:sp>
      <p:sp>
        <p:nvSpPr>
          <p:cNvPr id="481" name="Text Box 51"/>
          <p:cNvSpPr txBox="1">
            <a:spLocks noChangeArrowheads="1"/>
          </p:cNvSpPr>
          <p:nvPr/>
        </p:nvSpPr>
        <p:spPr bwMode="auto">
          <a:xfrm>
            <a:off x="2153022" y="3806880"/>
            <a:ext cx="831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33.75</a:t>
            </a:r>
          </a:p>
        </p:txBody>
      </p:sp>
      <p:sp>
        <p:nvSpPr>
          <p:cNvPr id="482" name="Text Box 52"/>
          <p:cNvSpPr txBox="1">
            <a:spLocks noChangeArrowheads="1"/>
          </p:cNvSpPr>
          <p:nvPr/>
        </p:nvSpPr>
        <p:spPr bwMode="auto">
          <a:xfrm>
            <a:off x="2086347" y="4467280"/>
            <a:ext cx="831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48.00</a:t>
            </a:r>
          </a:p>
        </p:txBody>
      </p:sp>
      <p:sp>
        <p:nvSpPr>
          <p:cNvPr id="483" name="Text Box 53"/>
          <p:cNvSpPr txBox="1">
            <a:spLocks noChangeArrowheads="1"/>
          </p:cNvSpPr>
          <p:nvPr/>
        </p:nvSpPr>
        <p:spPr bwMode="auto">
          <a:xfrm>
            <a:off x="2150092" y="4726042"/>
            <a:ext cx="79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50.25</a:t>
            </a:r>
          </a:p>
        </p:txBody>
      </p:sp>
      <p:sp>
        <p:nvSpPr>
          <p:cNvPr id="484" name="Text Box 54"/>
          <p:cNvSpPr txBox="1">
            <a:spLocks noChangeArrowheads="1"/>
          </p:cNvSpPr>
          <p:nvPr/>
        </p:nvSpPr>
        <p:spPr bwMode="auto">
          <a:xfrm>
            <a:off x="2984727" y="3511605"/>
            <a:ext cx="933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- 25.00</a:t>
            </a:r>
          </a:p>
        </p:txBody>
      </p:sp>
      <p:sp>
        <p:nvSpPr>
          <p:cNvPr id="485" name="Text Box 55"/>
          <p:cNvSpPr txBox="1">
            <a:spLocks noChangeArrowheads="1"/>
          </p:cNvSpPr>
          <p:nvPr/>
        </p:nvSpPr>
        <p:spPr bwMode="auto">
          <a:xfrm>
            <a:off x="3000602" y="380688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- 23.75</a:t>
            </a:r>
          </a:p>
        </p:txBody>
      </p:sp>
      <p:sp>
        <p:nvSpPr>
          <p:cNvPr id="486" name="Text Box 57"/>
          <p:cNvSpPr txBox="1">
            <a:spLocks noChangeArrowheads="1"/>
          </p:cNvSpPr>
          <p:nvPr/>
        </p:nvSpPr>
        <p:spPr bwMode="auto">
          <a:xfrm>
            <a:off x="1320138" y="498956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60</a:t>
            </a:r>
          </a:p>
        </p:txBody>
      </p:sp>
      <p:sp>
        <p:nvSpPr>
          <p:cNvPr id="487" name="Text Box 58"/>
          <p:cNvSpPr txBox="1">
            <a:spLocks noChangeArrowheads="1"/>
          </p:cNvSpPr>
          <p:nvPr/>
        </p:nvSpPr>
        <p:spPr bwMode="auto">
          <a:xfrm>
            <a:off x="1313788" y="523721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70</a:t>
            </a:r>
          </a:p>
        </p:txBody>
      </p:sp>
      <p:sp>
        <p:nvSpPr>
          <p:cNvPr id="488" name="Text Box 59"/>
          <p:cNvSpPr txBox="1">
            <a:spLocks noChangeArrowheads="1"/>
          </p:cNvSpPr>
          <p:nvPr/>
        </p:nvSpPr>
        <p:spPr bwMode="auto">
          <a:xfrm>
            <a:off x="1320138" y="552296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75</a:t>
            </a:r>
          </a:p>
        </p:txBody>
      </p:sp>
      <p:sp>
        <p:nvSpPr>
          <p:cNvPr id="489" name="Text Box 60"/>
          <p:cNvSpPr txBox="1">
            <a:spLocks noChangeArrowheads="1"/>
          </p:cNvSpPr>
          <p:nvPr/>
        </p:nvSpPr>
        <p:spPr bwMode="auto">
          <a:xfrm>
            <a:off x="1320138" y="5792842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80</a:t>
            </a:r>
          </a:p>
        </p:txBody>
      </p:sp>
      <p:sp>
        <p:nvSpPr>
          <p:cNvPr id="490" name="Text Box 61"/>
          <p:cNvSpPr txBox="1">
            <a:spLocks noChangeArrowheads="1"/>
          </p:cNvSpPr>
          <p:nvPr/>
        </p:nvSpPr>
        <p:spPr bwMode="auto">
          <a:xfrm>
            <a:off x="1320138" y="6070655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90</a:t>
            </a:r>
          </a:p>
        </p:txBody>
      </p:sp>
      <p:sp>
        <p:nvSpPr>
          <p:cNvPr id="491" name="Text Box 62"/>
          <p:cNvSpPr txBox="1">
            <a:spLocks noChangeArrowheads="1"/>
          </p:cNvSpPr>
          <p:nvPr/>
        </p:nvSpPr>
        <p:spPr bwMode="auto">
          <a:xfrm>
            <a:off x="1220189" y="6323067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100</a:t>
            </a:r>
          </a:p>
        </p:txBody>
      </p:sp>
      <p:sp>
        <p:nvSpPr>
          <p:cNvPr id="492" name="Text Box 63"/>
          <p:cNvSpPr txBox="1">
            <a:spLocks noChangeArrowheads="1"/>
          </p:cNvSpPr>
          <p:nvPr/>
        </p:nvSpPr>
        <p:spPr bwMode="auto">
          <a:xfrm>
            <a:off x="2153022" y="4987980"/>
            <a:ext cx="90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53.25</a:t>
            </a:r>
          </a:p>
        </p:txBody>
      </p:sp>
      <p:sp>
        <p:nvSpPr>
          <p:cNvPr id="493" name="Text Box 64"/>
          <p:cNvSpPr txBox="1">
            <a:spLocks noChangeArrowheads="1"/>
          </p:cNvSpPr>
          <p:nvPr/>
        </p:nvSpPr>
        <p:spPr bwMode="auto">
          <a:xfrm>
            <a:off x="2145207" y="5245155"/>
            <a:ext cx="895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59.25</a:t>
            </a:r>
          </a:p>
        </p:txBody>
      </p:sp>
      <p:sp>
        <p:nvSpPr>
          <p:cNvPr id="494" name="Text Box 65"/>
          <p:cNvSpPr txBox="1">
            <a:spLocks noChangeArrowheads="1"/>
          </p:cNvSpPr>
          <p:nvPr/>
        </p:nvSpPr>
        <p:spPr bwMode="auto">
          <a:xfrm>
            <a:off x="2145207" y="5530905"/>
            <a:ext cx="90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64.00</a:t>
            </a:r>
          </a:p>
        </p:txBody>
      </p:sp>
      <p:sp>
        <p:nvSpPr>
          <p:cNvPr id="495" name="Text Box 66"/>
          <p:cNvSpPr txBox="1">
            <a:spLocks noChangeArrowheads="1"/>
          </p:cNvSpPr>
          <p:nvPr/>
        </p:nvSpPr>
        <p:spPr bwMode="auto">
          <a:xfrm>
            <a:off x="2146917" y="5800780"/>
            <a:ext cx="1054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70.00</a:t>
            </a:r>
          </a:p>
        </p:txBody>
      </p:sp>
      <p:sp>
        <p:nvSpPr>
          <p:cNvPr id="496" name="Text Box 67"/>
          <p:cNvSpPr txBox="1">
            <a:spLocks noChangeArrowheads="1"/>
          </p:cNvSpPr>
          <p:nvPr/>
        </p:nvSpPr>
        <p:spPr bwMode="auto">
          <a:xfrm>
            <a:off x="2134462" y="6075417"/>
            <a:ext cx="977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85.50</a:t>
            </a:r>
          </a:p>
        </p:txBody>
      </p:sp>
      <p:sp>
        <p:nvSpPr>
          <p:cNvPr id="497" name="Text Box 68"/>
          <p:cNvSpPr txBox="1">
            <a:spLocks noChangeArrowheads="1"/>
          </p:cNvSpPr>
          <p:nvPr/>
        </p:nvSpPr>
        <p:spPr bwMode="auto">
          <a:xfrm>
            <a:off x="2026698" y="6323067"/>
            <a:ext cx="101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108.00</a:t>
            </a:r>
          </a:p>
        </p:txBody>
      </p:sp>
      <p:grpSp>
        <p:nvGrpSpPr>
          <p:cNvPr id="498" name="Group 70"/>
          <p:cNvGrpSpPr>
            <a:grpSpLocks/>
          </p:cNvGrpSpPr>
          <p:nvPr/>
        </p:nvGrpSpPr>
        <p:grpSpPr bwMode="auto">
          <a:xfrm>
            <a:off x="2300052" y="3956107"/>
            <a:ext cx="603250" cy="560388"/>
            <a:chOff x="1392" y="1211"/>
            <a:chExt cx="380" cy="353"/>
          </a:xfrm>
        </p:grpSpPr>
        <p:sp>
          <p:nvSpPr>
            <p:cNvPr id="499" name="Text Box 71"/>
            <p:cNvSpPr txBox="1">
              <a:spLocks noChangeArrowheads="1"/>
            </p:cNvSpPr>
            <p:nvPr/>
          </p:nvSpPr>
          <p:spPr bwMode="auto">
            <a:xfrm>
              <a:off x="1392" y="1211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.</a:t>
              </a:r>
            </a:p>
          </p:txBody>
        </p:sp>
        <p:grpSp>
          <p:nvGrpSpPr>
            <p:cNvPr id="500" name="Group 72"/>
            <p:cNvGrpSpPr>
              <a:grpSpLocks/>
            </p:cNvGrpSpPr>
            <p:nvPr/>
          </p:nvGrpSpPr>
          <p:grpSpPr bwMode="auto">
            <a:xfrm>
              <a:off x="1392" y="1269"/>
              <a:ext cx="380" cy="295"/>
              <a:chOff x="1392" y="1269"/>
              <a:chExt cx="380" cy="295"/>
            </a:xfrm>
          </p:grpSpPr>
          <p:sp>
            <p:nvSpPr>
              <p:cNvPr id="501" name="Text Box 73"/>
              <p:cNvSpPr txBox="1">
                <a:spLocks noChangeArrowheads="1"/>
              </p:cNvSpPr>
              <p:nvPr/>
            </p:nvSpPr>
            <p:spPr bwMode="auto">
              <a:xfrm>
                <a:off x="1392" y="1269"/>
                <a:ext cx="3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.</a:t>
                </a:r>
              </a:p>
            </p:txBody>
          </p:sp>
          <p:sp>
            <p:nvSpPr>
              <p:cNvPr id="502" name="Text Box 74"/>
              <p:cNvSpPr txBox="1">
                <a:spLocks noChangeArrowheads="1"/>
              </p:cNvSpPr>
              <p:nvPr/>
            </p:nvSpPr>
            <p:spPr bwMode="auto">
              <a:xfrm>
                <a:off x="1392" y="1331"/>
                <a:ext cx="3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.</a:t>
                </a:r>
              </a:p>
            </p:txBody>
          </p:sp>
        </p:grpSp>
      </p:grpSp>
      <p:grpSp>
        <p:nvGrpSpPr>
          <p:cNvPr id="503" name="Group 75"/>
          <p:cNvGrpSpPr>
            <a:grpSpLocks/>
          </p:cNvGrpSpPr>
          <p:nvPr/>
        </p:nvGrpSpPr>
        <p:grpSpPr bwMode="auto">
          <a:xfrm>
            <a:off x="3237838" y="3956107"/>
            <a:ext cx="603250" cy="560388"/>
            <a:chOff x="1940" y="1211"/>
            <a:chExt cx="380" cy="353"/>
          </a:xfrm>
        </p:grpSpPr>
        <p:sp>
          <p:nvSpPr>
            <p:cNvPr id="504" name="Text Box 76"/>
            <p:cNvSpPr txBox="1">
              <a:spLocks noChangeArrowheads="1"/>
            </p:cNvSpPr>
            <p:nvPr/>
          </p:nvSpPr>
          <p:spPr bwMode="auto">
            <a:xfrm>
              <a:off x="1940" y="1211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.</a:t>
              </a:r>
            </a:p>
          </p:txBody>
        </p:sp>
        <p:sp>
          <p:nvSpPr>
            <p:cNvPr id="505" name="Text Box 77"/>
            <p:cNvSpPr txBox="1">
              <a:spLocks noChangeArrowheads="1"/>
            </p:cNvSpPr>
            <p:nvPr/>
          </p:nvSpPr>
          <p:spPr bwMode="auto">
            <a:xfrm>
              <a:off x="1940" y="1269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.</a:t>
              </a:r>
            </a:p>
          </p:txBody>
        </p:sp>
        <p:sp>
          <p:nvSpPr>
            <p:cNvPr id="506" name="Text Box 78"/>
            <p:cNvSpPr txBox="1">
              <a:spLocks noChangeArrowheads="1"/>
            </p:cNvSpPr>
            <p:nvPr/>
          </p:nvSpPr>
          <p:spPr bwMode="auto">
            <a:xfrm>
              <a:off x="1940" y="1331"/>
              <a:ext cx="3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.</a:t>
              </a:r>
            </a:p>
          </p:txBody>
        </p:sp>
      </p:grpSp>
      <p:sp>
        <p:nvSpPr>
          <p:cNvPr id="507" name="Text Box 98"/>
          <p:cNvSpPr txBox="1">
            <a:spLocks noChangeArrowheads="1"/>
          </p:cNvSpPr>
          <p:nvPr/>
        </p:nvSpPr>
        <p:spPr bwMode="auto">
          <a:xfrm>
            <a:off x="3102202" y="4468867"/>
            <a:ext cx="933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- 8.00</a:t>
            </a:r>
          </a:p>
        </p:txBody>
      </p:sp>
      <p:sp>
        <p:nvSpPr>
          <p:cNvPr id="508" name="Text Box 100"/>
          <p:cNvSpPr txBox="1">
            <a:spLocks noChangeArrowheads="1"/>
          </p:cNvSpPr>
          <p:nvPr/>
        </p:nvSpPr>
        <p:spPr bwMode="auto">
          <a:xfrm>
            <a:off x="3121252" y="4976867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6.75</a:t>
            </a:r>
          </a:p>
        </p:txBody>
      </p:sp>
      <p:sp>
        <p:nvSpPr>
          <p:cNvPr id="509" name="Text Box 101"/>
          <p:cNvSpPr txBox="1">
            <a:spLocks noChangeArrowheads="1"/>
          </p:cNvSpPr>
          <p:nvPr/>
        </p:nvSpPr>
        <p:spPr bwMode="auto">
          <a:xfrm>
            <a:off x="3060927" y="5234042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10.75</a:t>
            </a:r>
          </a:p>
        </p:txBody>
      </p:sp>
      <p:sp>
        <p:nvSpPr>
          <p:cNvPr id="510" name="Text Box 102"/>
          <p:cNvSpPr txBox="1">
            <a:spLocks noChangeArrowheads="1"/>
          </p:cNvSpPr>
          <p:nvPr/>
        </p:nvSpPr>
        <p:spPr bwMode="auto">
          <a:xfrm>
            <a:off x="3076802" y="552138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11.00</a:t>
            </a:r>
          </a:p>
        </p:txBody>
      </p:sp>
      <p:sp>
        <p:nvSpPr>
          <p:cNvPr id="511" name="Text Box 103"/>
          <p:cNvSpPr txBox="1">
            <a:spLocks noChangeArrowheads="1"/>
          </p:cNvSpPr>
          <p:nvPr/>
        </p:nvSpPr>
        <p:spPr bwMode="auto">
          <a:xfrm>
            <a:off x="3003777" y="5789667"/>
            <a:ext cx="933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10.00</a:t>
            </a:r>
          </a:p>
        </p:txBody>
      </p:sp>
      <p:sp>
        <p:nvSpPr>
          <p:cNvPr id="512" name="Text Box 104"/>
          <p:cNvSpPr txBox="1">
            <a:spLocks noChangeArrowheads="1"/>
          </p:cNvSpPr>
          <p:nvPr/>
        </p:nvSpPr>
        <p:spPr bwMode="auto">
          <a:xfrm>
            <a:off x="3067658" y="6046842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4.50</a:t>
            </a:r>
          </a:p>
        </p:txBody>
      </p:sp>
      <p:sp>
        <p:nvSpPr>
          <p:cNvPr id="513" name="Text Box 105"/>
          <p:cNvSpPr txBox="1">
            <a:spLocks noChangeArrowheads="1"/>
          </p:cNvSpPr>
          <p:nvPr/>
        </p:nvSpPr>
        <p:spPr bwMode="auto">
          <a:xfrm>
            <a:off x="3060165" y="6323067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- 8.00</a:t>
            </a:r>
          </a:p>
        </p:txBody>
      </p:sp>
      <p:grpSp>
        <p:nvGrpSpPr>
          <p:cNvPr id="514" name="Group 112"/>
          <p:cNvGrpSpPr>
            <a:grpSpLocks/>
          </p:cNvGrpSpPr>
          <p:nvPr/>
        </p:nvGrpSpPr>
        <p:grpSpPr bwMode="auto">
          <a:xfrm>
            <a:off x="427963" y="3964044"/>
            <a:ext cx="1473200" cy="560388"/>
            <a:chOff x="1392" y="1211"/>
            <a:chExt cx="928" cy="353"/>
          </a:xfrm>
        </p:grpSpPr>
        <p:grpSp>
          <p:nvGrpSpPr>
            <p:cNvPr id="515" name="Group 113"/>
            <p:cNvGrpSpPr>
              <a:grpSpLocks/>
            </p:cNvGrpSpPr>
            <p:nvPr/>
          </p:nvGrpSpPr>
          <p:grpSpPr bwMode="auto">
            <a:xfrm>
              <a:off x="1392" y="1211"/>
              <a:ext cx="380" cy="353"/>
              <a:chOff x="1392" y="1211"/>
              <a:chExt cx="380" cy="353"/>
            </a:xfrm>
          </p:grpSpPr>
          <p:sp>
            <p:nvSpPr>
              <p:cNvPr id="520" name="Text Box 114"/>
              <p:cNvSpPr txBox="1">
                <a:spLocks noChangeArrowheads="1"/>
              </p:cNvSpPr>
              <p:nvPr/>
            </p:nvSpPr>
            <p:spPr bwMode="auto">
              <a:xfrm>
                <a:off x="1392" y="1211"/>
                <a:ext cx="3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.</a:t>
                </a:r>
              </a:p>
            </p:txBody>
          </p:sp>
          <p:grpSp>
            <p:nvGrpSpPr>
              <p:cNvPr id="521" name="Group 115"/>
              <p:cNvGrpSpPr>
                <a:grpSpLocks/>
              </p:cNvGrpSpPr>
              <p:nvPr/>
            </p:nvGrpSpPr>
            <p:grpSpPr bwMode="auto">
              <a:xfrm>
                <a:off x="1392" y="1269"/>
                <a:ext cx="380" cy="295"/>
                <a:chOff x="1392" y="1269"/>
                <a:chExt cx="380" cy="295"/>
              </a:xfrm>
            </p:grpSpPr>
            <p:sp>
              <p:nvSpPr>
                <p:cNvPr id="522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1392" y="1269"/>
                  <a:ext cx="38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solidFill>
                        <a:schemeClr val="bg1"/>
                      </a:solidFill>
                      <a:latin typeface="+mj-lt"/>
                      <a:cs typeface="Times New Roman" pitchFamily="18" charset="0"/>
                    </a:rPr>
                    <a:t>  .</a:t>
                  </a:r>
                </a:p>
              </p:txBody>
            </p:sp>
            <p:sp>
              <p:nvSpPr>
                <p:cNvPr id="52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392" y="1331"/>
                  <a:ext cx="38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solidFill>
                        <a:schemeClr val="bg1"/>
                      </a:solidFill>
                      <a:latin typeface="+mj-lt"/>
                      <a:cs typeface="Times New Roman" pitchFamily="18" charset="0"/>
                    </a:rPr>
                    <a:t>  .</a:t>
                  </a:r>
                </a:p>
              </p:txBody>
            </p:sp>
          </p:grpSp>
        </p:grpSp>
        <p:grpSp>
          <p:nvGrpSpPr>
            <p:cNvPr id="516" name="Group 118"/>
            <p:cNvGrpSpPr>
              <a:grpSpLocks/>
            </p:cNvGrpSpPr>
            <p:nvPr/>
          </p:nvGrpSpPr>
          <p:grpSpPr bwMode="auto">
            <a:xfrm>
              <a:off x="1940" y="1211"/>
              <a:ext cx="380" cy="353"/>
              <a:chOff x="1940" y="1211"/>
              <a:chExt cx="380" cy="353"/>
            </a:xfrm>
          </p:grpSpPr>
          <p:sp>
            <p:nvSpPr>
              <p:cNvPr id="517" name="Text Box 119"/>
              <p:cNvSpPr txBox="1">
                <a:spLocks noChangeArrowheads="1"/>
              </p:cNvSpPr>
              <p:nvPr/>
            </p:nvSpPr>
            <p:spPr bwMode="auto">
              <a:xfrm>
                <a:off x="1940" y="1211"/>
                <a:ext cx="3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.</a:t>
                </a:r>
              </a:p>
            </p:txBody>
          </p:sp>
          <p:sp>
            <p:nvSpPr>
              <p:cNvPr id="518" name="Text Box 120"/>
              <p:cNvSpPr txBox="1">
                <a:spLocks noChangeArrowheads="1"/>
              </p:cNvSpPr>
              <p:nvPr/>
            </p:nvSpPr>
            <p:spPr bwMode="auto">
              <a:xfrm>
                <a:off x="1940" y="1269"/>
                <a:ext cx="3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.</a:t>
                </a:r>
              </a:p>
            </p:txBody>
          </p:sp>
          <p:sp>
            <p:nvSpPr>
              <p:cNvPr id="519" name="Text Box 121"/>
              <p:cNvSpPr txBox="1">
                <a:spLocks noChangeArrowheads="1"/>
              </p:cNvSpPr>
              <p:nvPr/>
            </p:nvSpPr>
            <p:spPr bwMode="auto">
              <a:xfrm>
                <a:off x="1940" y="1331"/>
                <a:ext cx="38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.</a:t>
                </a:r>
              </a:p>
            </p:txBody>
          </p:sp>
        </p:grpSp>
      </p:grpSp>
      <p:sp>
        <p:nvSpPr>
          <p:cNvPr id="524" name="Text Box 99"/>
          <p:cNvSpPr txBox="1">
            <a:spLocks noChangeArrowheads="1"/>
          </p:cNvSpPr>
          <p:nvPr/>
        </p:nvSpPr>
        <p:spPr bwMode="auto">
          <a:xfrm>
            <a:off x="3102202" y="4734805"/>
            <a:ext cx="824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- 0.25</a:t>
            </a:r>
          </a:p>
        </p:txBody>
      </p:sp>
      <p:grpSp>
        <p:nvGrpSpPr>
          <p:cNvPr id="525" name="Group 158"/>
          <p:cNvGrpSpPr>
            <a:grpSpLocks/>
          </p:cNvGrpSpPr>
          <p:nvPr/>
        </p:nvGrpSpPr>
        <p:grpSpPr bwMode="auto">
          <a:xfrm>
            <a:off x="3059657" y="3437715"/>
            <a:ext cx="1970048" cy="2399478"/>
            <a:chOff x="1836" y="2568"/>
            <a:chExt cx="1309" cy="1056"/>
          </a:xfrm>
        </p:grpSpPr>
        <p:sp>
          <p:nvSpPr>
            <p:cNvPr id="526" name="Oval 110"/>
            <p:cNvSpPr>
              <a:spLocks noChangeArrowheads="1"/>
            </p:cNvSpPr>
            <p:nvPr/>
          </p:nvSpPr>
          <p:spPr bwMode="auto">
            <a:xfrm>
              <a:off x="1836" y="3507"/>
              <a:ext cx="528" cy="117"/>
            </a:xfrm>
            <a:prstGeom prst="ellipse">
              <a:avLst/>
            </a:prstGeom>
            <a:noFill/>
            <a:ln w="31750" cap="rnd">
              <a:solidFill>
                <a:schemeClr val="bg1"/>
              </a:solidFill>
              <a:prstDash val="sysDot"/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27" name="Freeform 154"/>
            <p:cNvSpPr>
              <a:spLocks/>
            </p:cNvSpPr>
            <p:nvPr/>
          </p:nvSpPr>
          <p:spPr bwMode="auto">
            <a:xfrm>
              <a:off x="2373" y="2568"/>
              <a:ext cx="772" cy="984"/>
            </a:xfrm>
            <a:custGeom>
              <a:avLst/>
              <a:gdLst/>
              <a:ahLst/>
              <a:cxnLst>
                <a:cxn ang="0">
                  <a:pos x="772" y="3"/>
                </a:cxn>
                <a:cxn ang="0">
                  <a:pos x="601" y="3"/>
                </a:cxn>
                <a:cxn ang="0">
                  <a:pos x="297" y="22"/>
                </a:cxn>
                <a:cxn ang="0">
                  <a:pos x="183" y="117"/>
                </a:cxn>
                <a:cxn ang="0">
                  <a:pos x="145" y="256"/>
                </a:cxn>
                <a:cxn ang="0">
                  <a:pos x="158" y="459"/>
                </a:cxn>
                <a:cxn ang="0">
                  <a:pos x="240" y="680"/>
                </a:cxn>
                <a:cxn ang="0">
                  <a:pos x="240" y="813"/>
                </a:cxn>
                <a:cxn ang="0">
                  <a:pos x="171" y="921"/>
                </a:cxn>
                <a:cxn ang="0">
                  <a:pos x="0" y="984"/>
                </a:cxn>
              </a:cxnLst>
              <a:rect l="0" t="0" r="r" b="b"/>
              <a:pathLst>
                <a:path w="772" h="984">
                  <a:moveTo>
                    <a:pt x="772" y="3"/>
                  </a:moveTo>
                  <a:cubicBezTo>
                    <a:pt x="726" y="1"/>
                    <a:pt x="680" y="0"/>
                    <a:pt x="601" y="3"/>
                  </a:cubicBezTo>
                  <a:cubicBezTo>
                    <a:pt x="522" y="6"/>
                    <a:pt x="367" y="3"/>
                    <a:pt x="297" y="22"/>
                  </a:cubicBezTo>
                  <a:cubicBezTo>
                    <a:pt x="227" y="41"/>
                    <a:pt x="208" y="78"/>
                    <a:pt x="183" y="117"/>
                  </a:cubicBezTo>
                  <a:cubicBezTo>
                    <a:pt x="158" y="156"/>
                    <a:pt x="149" y="199"/>
                    <a:pt x="145" y="256"/>
                  </a:cubicBezTo>
                  <a:cubicBezTo>
                    <a:pt x="141" y="313"/>
                    <a:pt x="142" y="388"/>
                    <a:pt x="158" y="459"/>
                  </a:cubicBezTo>
                  <a:cubicBezTo>
                    <a:pt x="174" y="530"/>
                    <a:pt x="226" y="621"/>
                    <a:pt x="240" y="680"/>
                  </a:cubicBezTo>
                  <a:cubicBezTo>
                    <a:pt x="254" y="739"/>
                    <a:pt x="251" y="773"/>
                    <a:pt x="240" y="813"/>
                  </a:cubicBezTo>
                  <a:cubicBezTo>
                    <a:pt x="229" y="853"/>
                    <a:pt x="211" y="893"/>
                    <a:pt x="171" y="921"/>
                  </a:cubicBezTo>
                  <a:cubicBezTo>
                    <a:pt x="131" y="949"/>
                    <a:pt x="65" y="966"/>
                    <a:pt x="0" y="984"/>
                  </a:cubicBezTo>
                </a:path>
              </a:pathLst>
            </a:custGeom>
            <a:noFill/>
            <a:ln w="3175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63500" dist="35921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4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50731" y="1470372"/>
            <a:ext cx="4798208" cy="4697971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410955"/>
            <a:ext cx="4112543" cy="49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100" dirty="0">
                <a:latin typeface="+mj-lt"/>
                <a:cs typeface="Times New Roman" pitchFamily="18" charset="0"/>
              </a:rPr>
              <a:t>firm operates at an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output level </a:t>
            </a:r>
            <a:r>
              <a:rPr lang="en-US" sz="2100" dirty="0">
                <a:latin typeface="+mj-lt"/>
                <a:cs typeface="Times New Roman" pitchFamily="18" charset="0"/>
              </a:rPr>
              <a:t>where </a:t>
            </a:r>
            <a:r>
              <a:rPr lang="en-US" sz="21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MR</a:t>
            </a:r>
            <a:r>
              <a:rPr lang="en-US" sz="2100" dirty="0">
                <a:latin typeface="+mj-lt"/>
                <a:cs typeface="Times New Roman" pitchFamily="18" charset="0"/>
              </a:rPr>
              <a:t> </a:t>
            </a:r>
            <a:r>
              <a:rPr lang="en-US" sz="2100" b="1" dirty="0">
                <a:latin typeface="+mj-lt"/>
                <a:cs typeface="Times New Roman" pitchFamily="18" charset="0"/>
              </a:rPr>
              <a:t>=</a:t>
            </a:r>
            <a:r>
              <a:rPr lang="en-US" sz="2100" dirty="0">
                <a:latin typeface="+mj-lt"/>
                <a:cs typeface="Times New Roman" pitchFamily="18" charset="0"/>
              </a:rPr>
              <a:t> </a:t>
            </a:r>
            <a:r>
              <a:rPr lang="en-US" sz="21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</a:t>
            </a:r>
            <a:r>
              <a:rPr lang="en-US" sz="2100" dirty="0">
                <a:latin typeface="+mj-lt"/>
                <a:cs typeface="Times New Roman" pitchFamily="18" charset="0"/>
              </a:rPr>
              <a:t>, but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here </a:t>
            </a:r>
            <a:r>
              <a:rPr lang="en-US" sz="2100" b="1" i="1" dirty="0" smtClean="0">
                <a:latin typeface="+mj-lt"/>
                <a:cs typeface="Times New Roman" pitchFamily="18" charset="0"/>
              </a:rPr>
              <a:t>ATC</a:t>
            </a:r>
            <a:r>
              <a:rPr lang="en-US" sz="2100" dirty="0" smtClean="0">
                <a:latin typeface="+mj-lt"/>
                <a:cs typeface="Times New Roman" pitchFamily="18" charset="0"/>
              </a:rPr>
              <a:t> </a:t>
            </a:r>
            <a:r>
              <a:rPr lang="en-US" sz="2100" b="1" dirty="0">
                <a:latin typeface="+mj-lt"/>
                <a:cs typeface="Times New Roman" pitchFamily="18" charset="0"/>
              </a:rPr>
              <a:t>&gt;</a:t>
            </a:r>
            <a:r>
              <a:rPr lang="en-US" sz="2100" dirty="0">
                <a:latin typeface="+mj-lt"/>
                <a:cs typeface="Times New Roman" pitchFamily="18" charset="0"/>
              </a:rPr>
              <a:t> </a:t>
            </a:r>
            <a:r>
              <a:rPr lang="en-US" sz="2100" b="1" i="1" dirty="0">
                <a:latin typeface="+mj-lt"/>
                <a:cs typeface="Times New Roman" pitchFamily="18" charset="0"/>
              </a:rPr>
              <a:t>P </a:t>
            </a:r>
            <a:r>
              <a:rPr lang="en-US" sz="2100" dirty="0">
                <a:latin typeface="+mj-lt"/>
                <a:cs typeface="Times New Roman" pitchFamily="18" charset="0"/>
              </a:rPr>
              <a:t>resulting in a loss</a:t>
            </a:r>
            <a:r>
              <a:rPr lang="en-US" sz="21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100" dirty="0">
                <a:latin typeface="+mj-lt"/>
                <a:cs typeface="Times New Roman" pitchFamily="18" charset="0"/>
              </a:rPr>
              <a:t>magnitude of the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firm’s </a:t>
            </a:r>
            <a:br>
              <a:rPr lang="en-US" sz="2100" dirty="0" smtClean="0">
                <a:latin typeface="+mj-lt"/>
                <a:cs typeface="Times New Roman" pitchFamily="18" charset="0"/>
              </a:rPr>
            </a:br>
            <a:r>
              <a:rPr lang="en-US" sz="2100" dirty="0" smtClean="0">
                <a:latin typeface="+mj-lt"/>
                <a:cs typeface="Times New Roman" pitchFamily="18" charset="0"/>
              </a:rPr>
              <a:t>short-run </a:t>
            </a:r>
            <a:r>
              <a:rPr lang="en-US" sz="2100" dirty="0">
                <a:latin typeface="+mj-lt"/>
                <a:cs typeface="Times New Roman" pitchFamily="18" charset="0"/>
              </a:rPr>
              <a:t>loss is equal to the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size of </a:t>
            </a:r>
            <a:r>
              <a:rPr lang="en-US" sz="2100" dirty="0">
                <a:latin typeface="+mj-lt"/>
                <a:cs typeface="Times New Roman" pitchFamily="18" charset="0"/>
              </a:rPr>
              <a:t>the rectangle </a:t>
            </a:r>
            <a:r>
              <a:rPr lang="en-US" sz="2100" b="1" i="1" dirty="0" smtClean="0">
                <a:latin typeface="+mj-lt"/>
                <a:cs typeface="Times New Roman" pitchFamily="18" charset="0"/>
              </a:rPr>
              <a:t>C – A</a:t>
            </a:r>
            <a:r>
              <a:rPr lang="en-US" sz="2100" b="1" i="1" dirty="0">
                <a:latin typeface="+mj-lt"/>
                <a:cs typeface="Times New Roman" pitchFamily="18" charset="0"/>
              </a:rPr>
              <a:t> – </a:t>
            </a:r>
            <a:r>
              <a:rPr lang="en-US" sz="2100" b="1" i="1" dirty="0" smtClean="0">
                <a:latin typeface="+mj-lt"/>
                <a:cs typeface="Times New Roman" pitchFamily="18" charset="0"/>
              </a:rPr>
              <a:t>B</a:t>
            </a:r>
            <a:r>
              <a:rPr lang="en-US" sz="2100" b="1" i="1" dirty="0">
                <a:latin typeface="+mj-lt"/>
                <a:cs typeface="Times New Roman" pitchFamily="18" charset="0"/>
              </a:rPr>
              <a:t> – </a:t>
            </a:r>
            <a:r>
              <a:rPr lang="en-US" sz="21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100" b="1" i="1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sz="2100" dirty="0" smtClean="0">
                <a:latin typeface="+mj-lt"/>
                <a:cs typeface="Times New Roman" pitchFamily="18" charset="0"/>
              </a:rPr>
              <a:t>.</a:t>
            </a:r>
            <a:endParaRPr lang="en-US" sz="21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100" dirty="0">
                <a:latin typeface="+mj-lt"/>
                <a:cs typeface="Times New Roman" pitchFamily="18" charset="0"/>
              </a:rPr>
              <a:t>firm experiencing losses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but covering </a:t>
            </a:r>
            <a:r>
              <a:rPr lang="en-US" sz="2100" b="1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average variable </a:t>
            </a:r>
            <a:r>
              <a:rPr lang="en-US" sz="21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costs </a:t>
            </a:r>
            <a:r>
              <a:rPr lang="en-US" sz="2100" dirty="0" smtClean="0">
                <a:latin typeface="+mj-lt"/>
                <a:cs typeface="Times New Roman" pitchFamily="18" charset="0"/>
              </a:rPr>
              <a:t/>
            </a:r>
            <a:br>
              <a:rPr lang="en-US" sz="2100" dirty="0" smtClean="0">
                <a:latin typeface="+mj-lt"/>
                <a:cs typeface="Times New Roman" pitchFamily="18" charset="0"/>
              </a:rPr>
            </a:br>
            <a:r>
              <a:rPr lang="en-US" sz="2100" dirty="0" smtClean="0">
                <a:latin typeface="+mj-lt"/>
                <a:cs typeface="Times New Roman" pitchFamily="18" charset="0"/>
              </a:rPr>
              <a:t>will </a:t>
            </a:r>
            <a:r>
              <a:rPr lang="en-US" sz="2100" dirty="0">
                <a:latin typeface="+mj-lt"/>
                <a:cs typeface="Times New Roman" pitchFamily="18" charset="0"/>
              </a:rPr>
              <a:t>operate in the short-run.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100" dirty="0">
                <a:latin typeface="+mj-lt"/>
                <a:cs typeface="Times New Roman" pitchFamily="18" charset="0"/>
              </a:rPr>
              <a:t>firm will </a:t>
            </a:r>
            <a:r>
              <a:rPr lang="en-US" sz="2100" b="1" i="1" dirty="0">
                <a:latin typeface="+mj-lt"/>
                <a:cs typeface="Times New Roman" pitchFamily="18" charset="0"/>
              </a:rPr>
              <a:t>shutdown </a:t>
            </a:r>
            <a:r>
              <a:rPr lang="en-US" sz="2100" dirty="0">
                <a:latin typeface="+mj-lt"/>
                <a:cs typeface="Times New Roman" pitchFamily="18" charset="0"/>
              </a:rPr>
              <a:t>in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the short-run </a:t>
            </a:r>
            <a:r>
              <a:rPr lang="en-US" sz="2100" dirty="0">
                <a:latin typeface="+mj-lt"/>
                <a:cs typeface="Times New Roman" pitchFamily="18" charset="0"/>
              </a:rPr>
              <a:t>whenever price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falls below </a:t>
            </a:r>
            <a:r>
              <a:rPr lang="en-US" sz="2100" b="1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average variable cost</a:t>
            </a:r>
            <a:r>
              <a:rPr lang="en-US" sz="2100" dirty="0">
                <a:latin typeface="+mj-lt"/>
                <a:cs typeface="Times New Roman" pitchFamily="18" charset="0"/>
              </a:rPr>
              <a:t> (</a:t>
            </a:r>
            <a:r>
              <a:rPr lang="en-US" sz="2100" b="1" i="1" dirty="0">
                <a:latin typeface="+mj-lt"/>
                <a:cs typeface="Times New Roman" pitchFamily="18" charset="0"/>
              </a:rPr>
              <a:t>P</a:t>
            </a:r>
            <a:r>
              <a:rPr lang="en-US" sz="21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2100" dirty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100" dirty="0">
                <a:latin typeface="+mj-lt"/>
                <a:cs typeface="Times New Roman" pitchFamily="18" charset="0"/>
              </a:rPr>
              <a:t>firm will exit the market in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the long-run </a:t>
            </a:r>
            <a:r>
              <a:rPr lang="en-US" sz="2100" dirty="0">
                <a:latin typeface="+mj-lt"/>
                <a:cs typeface="Times New Roman" pitchFamily="18" charset="0"/>
              </a:rPr>
              <a:t>when price is less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than </a:t>
            </a:r>
            <a:r>
              <a:rPr lang="en-US" sz="2100" b="1" i="1" dirty="0" smtClean="0">
                <a:latin typeface="+mj-lt"/>
                <a:cs typeface="Times New Roman" pitchFamily="18" charset="0"/>
              </a:rPr>
              <a:t>average </a:t>
            </a:r>
            <a:r>
              <a:rPr lang="en-US" sz="2100" b="1" i="1" dirty="0">
                <a:latin typeface="+mj-lt"/>
                <a:cs typeface="Times New Roman" pitchFamily="18" charset="0"/>
              </a:rPr>
              <a:t>total cost </a:t>
            </a:r>
            <a:r>
              <a:rPr lang="en-US" sz="2100" dirty="0">
                <a:latin typeface="+mj-lt"/>
                <a:cs typeface="Times New Roman" pitchFamily="18" charset="0"/>
              </a:rPr>
              <a:t>(</a:t>
            </a:r>
            <a:r>
              <a:rPr lang="en-US" sz="2100" b="1" i="1" dirty="0">
                <a:latin typeface="+mj-lt"/>
                <a:cs typeface="Times New Roman" pitchFamily="18" charset="0"/>
              </a:rPr>
              <a:t>ATC</a:t>
            </a:r>
            <a:r>
              <a:rPr lang="en-US" sz="2100" dirty="0" smtClean="0">
                <a:latin typeface="+mj-lt"/>
                <a:cs typeface="Times New Roman" pitchFamily="18" charset="0"/>
              </a:rPr>
              <a:t>).</a:t>
            </a:r>
            <a:endParaRPr lang="en-US" sz="2100" dirty="0">
              <a:latin typeface="+mj-lt"/>
              <a:cs typeface="Times New Roman" pitchFamily="18" charset="0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8244"/>
            <a:ext cx="8904855" cy="596684"/>
          </a:xfrm>
        </p:spPr>
        <p:txBody>
          <a:bodyPr/>
          <a:lstStyle/>
          <a:p>
            <a:r>
              <a:rPr lang="en-US" dirty="0"/>
              <a:t>Operating with Short-Run Losses</a:t>
            </a:r>
          </a:p>
        </p:txBody>
      </p:sp>
      <p:sp>
        <p:nvSpPr>
          <p:cNvPr id="146" name="Line 2"/>
          <p:cNvSpPr>
            <a:spLocks noChangeShapeType="1"/>
          </p:cNvSpPr>
          <p:nvPr/>
        </p:nvSpPr>
        <p:spPr bwMode="auto">
          <a:xfrm>
            <a:off x="6493881" y="3393472"/>
            <a:ext cx="0" cy="2438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7" name="Rectangle 8" descr="40%"/>
          <p:cNvSpPr>
            <a:spLocks noChangeAspect="1" noChangeArrowheads="1"/>
          </p:cNvSpPr>
          <p:nvPr/>
        </p:nvSpPr>
        <p:spPr bwMode="auto">
          <a:xfrm>
            <a:off x="4607931" y="3069622"/>
            <a:ext cx="1885950" cy="298450"/>
          </a:xfrm>
          <a:prstGeom prst="rect">
            <a:avLst/>
          </a:prstGeom>
          <a:pattFill prst="pct40">
            <a:fgClr>
              <a:schemeClr val="bg1"/>
            </a:fgClr>
            <a:bgClr>
              <a:srgbClr val="FFFF00"/>
            </a:bgClr>
          </a:patt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8" name="Line 10"/>
          <p:cNvSpPr>
            <a:spLocks noChangeAspect="1" noChangeShapeType="1"/>
          </p:cNvSpPr>
          <p:nvPr/>
        </p:nvSpPr>
        <p:spPr bwMode="auto">
          <a:xfrm>
            <a:off x="4610235" y="3374803"/>
            <a:ext cx="4158102" cy="0"/>
          </a:xfrm>
          <a:prstGeom prst="line">
            <a:avLst/>
          </a:prstGeom>
          <a:noFill/>
          <a:ln w="57150">
            <a:solidFill>
              <a:srgbClr val="C8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9" name="Text Box 11"/>
          <p:cNvSpPr txBox="1">
            <a:spLocks noChangeAspect="1" noChangeArrowheads="1"/>
          </p:cNvSpPr>
          <p:nvPr/>
        </p:nvSpPr>
        <p:spPr bwMode="auto">
          <a:xfrm>
            <a:off x="7701969" y="3322352"/>
            <a:ext cx="1172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b="0" dirty="0">
                <a:solidFill>
                  <a:srgbClr val="008400"/>
                </a:solidFill>
                <a:latin typeface="+mj-lt"/>
                <a:cs typeface="Times New Roman" pitchFamily="18" charset="0"/>
              </a:rPr>
              <a:t> </a:t>
            </a:r>
            <a:r>
              <a:rPr kumimoji="0" lang="en-US" b="0" i="1" dirty="0">
                <a:latin typeface="+mj-lt"/>
                <a:cs typeface="Times New Roman" pitchFamily="18" charset="0"/>
              </a:rPr>
              <a:t>(</a:t>
            </a:r>
            <a:r>
              <a:rPr kumimoji="0" lang="en-US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0" i="1" dirty="0">
                <a:latin typeface="+mj-lt"/>
                <a:cs typeface="Times New Roman" pitchFamily="18" charset="0"/>
              </a:rPr>
              <a:t> </a:t>
            </a:r>
            <a:r>
              <a:rPr kumimoji="0" lang="en-US" i="1" dirty="0">
                <a:latin typeface="+mj-lt"/>
                <a:cs typeface="Times New Roman" pitchFamily="18" charset="0"/>
              </a:rPr>
              <a:t>=</a:t>
            </a:r>
            <a:r>
              <a:rPr kumimoji="0" lang="en-US" b="0" i="1" dirty="0">
                <a:latin typeface="+mj-lt"/>
                <a:cs typeface="Times New Roman" pitchFamily="18" charset="0"/>
              </a:rPr>
              <a:t> </a:t>
            </a:r>
            <a:r>
              <a:rPr kumimoji="0" lang="en-US" i="1" dirty="0">
                <a:latin typeface="+mj-lt"/>
                <a:cs typeface="Times New Roman" pitchFamily="18" charset="0"/>
              </a:rPr>
              <a:t>MR</a:t>
            </a:r>
            <a:r>
              <a:rPr kumimoji="0" lang="en-US" b="0" i="1" dirty="0">
                <a:latin typeface="+mj-lt"/>
                <a:cs typeface="Times New Roman" pitchFamily="18" charset="0"/>
              </a:rPr>
              <a:t>)</a:t>
            </a:r>
            <a:endParaRPr kumimoji="0" lang="en-US" sz="2000" b="0" dirty="0">
              <a:latin typeface="+mj-lt"/>
              <a:cs typeface="Times New Roman" pitchFamily="18" charset="0"/>
            </a:endParaRPr>
          </a:p>
        </p:txBody>
      </p:sp>
      <p:sp>
        <p:nvSpPr>
          <p:cNvPr id="150" name="Text Box 15"/>
          <p:cNvSpPr txBox="1">
            <a:spLocks noChangeAspect="1" noChangeArrowheads="1"/>
          </p:cNvSpPr>
          <p:nvPr/>
        </p:nvSpPr>
        <p:spPr bwMode="auto">
          <a:xfrm>
            <a:off x="6317669" y="5730272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i="1" dirty="0">
                <a:latin typeface="+mj-lt"/>
                <a:cs typeface="Times New Roman" pitchFamily="18" charset="0"/>
              </a:rPr>
              <a:t>q</a:t>
            </a:r>
            <a:endParaRPr kumimoji="0"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151" name="Text Box 19"/>
          <p:cNvSpPr txBox="1">
            <a:spLocks noChangeAspect="1" noChangeArrowheads="1"/>
          </p:cNvSpPr>
          <p:nvPr/>
        </p:nvSpPr>
        <p:spPr bwMode="auto">
          <a:xfrm>
            <a:off x="7979172" y="1614214"/>
            <a:ext cx="53617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ATC</a:t>
            </a:r>
            <a:endParaRPr kumimoji="0" lang="en-US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2" name="Freeform 20"/>
          <p:cNvSpPr>
            <a:spLocks/>
          </p:cNvSpPr>
          <p:nvPr/>
        </p:nvSpPr>
        <p:spPr bwMode="auto">
          <a:xfrm rot="442973">
            <a:off x="4899015" y="1678966"/>
            <a:ext cx="3338576" cy="1425581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36" y="432"/>
              </a:cxn>
              <a:cxn ang="0">
                <a:pos x="768" y="672"/>
              </a:cxn>
              <a:cxn ang="0">
                <a:pos x="1152" y="720"/>
              </a:cxn>
              <a:cxn ang="0">
                <a:pos x="1536" y="528"/>
              </a:cxn>
              <a:cxn ang="0">
                <a:pos x="2016" y="0"/>
              </a:cxn>
            </a:cxnLst>
            <a:rect l="0" t="0" r="r" b="b"/>
            <a:pathLst>
              <a:path w="2016" h="744">
                <a:moveTo>
                  <a:pt x="0" y="144"/>
                </a:moveTo>
                <a:cubicBezTo>
                  <a:pt x="104" y="244"/>
                  <a:pt x="208" y="344"/>
                  <a:pt x="336" y="432"/>
                </a:cubicBezTo>
                <a:cubicBezTo>
                  <a:pt x="464" y="520"/>
                  <a:pt x="632" y="624"/>
                  <a:pt x="768" y="672"/>
                </a:cubicBezTo>
                <a:cubicBezTo>
                  <a:pt x="904" y="720"/>
                  <a:pt x="1024" y="744"/>
                  <a:pt x="1152" y="720"/>
                </a:cubicBezTo>
                <a:cubicBezTo>
                  <a:pt x="1280" y="696"/>
                  <a:pt x="1392" y="648"/>
                  <a:pt x="1536" y="528"/>
                </a:cubicBezTo>
                <a:cubicBezTo>
                  <a:pt x="1680" y="408"/>
                  <a:pt x="1936" y="88"/>
                  <a:pt x="2016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59" name="Freeform 22"/>
          <p:cNvSpPr>
            <a:spLocks/>
          </p:cNvSpPr>
          <p:nvPr/>
        </p:nvSpPr>
        <p:spPr bwMode="auto">
          <a:xfrm>
            <a:off x="4831451" y="1928146"/>
            <a:ext cx="2232025" cy="2125726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144" y="1488"/>
              </a:cxn>
              <a:cxn ang="0">
                <a:pos x="432" y="1632"/>
              </a:cxn>
              <a:cxn ang="0">
                <a:pos x="720" y="1632"/>
              </a:cxn>
              <a:cxn ang="0">
                <a:pos x="1008" y="1440"/>
              </a:cxn>
              <a:cxn ang="0">
                <a:pos x="1296" y="1008"/>
              </a:cxn>
              <a:cxn ang="0">
                <a:pos x="1632" y="0"/>
              </a:cxn>
            </a:cxnLst>
            <a:rect l="0" t="0" r="r" b="b"/>
            <a:pathLst>
              <a:path w="1632" h="1664">
                <a:moveTo>
                  <a:pt x="0" y="1296"/>
                </a:moveTo>
                <a:cubicBezTo>
                  <a:pt x="36" y="1364"/>
                  <a:pt x="72" y="1432"/>
                  <a:pt x="144" y="1488"/>
                </a:cubicBezTo>
                <a:cubicBezTo>
                  <a:pt x="216" y="1544"/>
                  <a:pt x="336" y="1608"/>
                  <a:pt x="432" y="1632"/>
                </a:cubicBezTo>
                <a:cubicBezTo>
                  <a:pt x="528" y="1656"/>
                  <a:pt x="624" y="1664"/>
                  <a:pt x="720" y="1632"/>
                </a:cubicBezTo>
                <a:cubicBezTo>
                  <a:pt x="816" y="1600"/>
                  <a:pt x="912" y="1544"/>
                  <a:pt x="1008" y="1440"/>
                </a:cubicBezTo>
                <a:cubicBezTo>
                  <a:pt x="1104" y="1336"/>
                  <a:pt x="1192" y="1248"/>
                  <a:pt x="1296" y="1008"/>
                </a:cubicBezTo>
                <a:cubicBezTo>
                  <a:pt x="1400" y="768"/>
                  <a:pt x="1516" y="384"/>
                  <a:pt x="1632" y="0"/>
                </a:cubicBezTo>
              </a:path>
            </a:pathLst>
          </a:custGeom>
          <a:noFill/>
          <a:ln w="5715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61" name="Text Box 23"/>
          <p:cNvSpPr txBox="1">
            <a:spLocks noChangeAspect="1" noChangeArrowheads="1"/>
          </p:cNvSpPr>
          <p:nvPr/>
        </p:nvSpPr>
        <p:spPr bwMode="auto">
          <a:xfrm>
            <a:off x="6891702" y="1623358"/>
            <a:ext cx="50686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endParaRPr kumimoji="0" lang="en-US" b="1" dirty="0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62" name="Group 68"/>
          <p:cNvGrpSpPr>
            <a:grpSpLocks/>
          </p:cNvGrpSpPr>
          <p:nvPr/>
        </p:nvGrpSpPr>
        <p:grpSpPr bwMode="auto">
          <a:xfrm>
            <a:off x="6309731" y="2669572"/>
            <a:ext cx="334963" cy="454025"/>
            <a:chOff x="3976" y="1764"/>
            <a:chExt cx="211" cy="286"/>
          </a:xfrm>
        </p:grpSpPr>
        <p:sp>
          <p:nvSpPr>
            <p:cNvPr id="163" name="Text Box 29"/>
            <p:cNvSpPr txBox="1">
              <a:spLocks noChangeAspect="1" noChangeArrowheads="1"/>
            </p:cNvSpPr>
            <p:nvPr/>
          </p:nvSpPr>
          <p:spPr bwMode="auto">
            <a:xfrm>
              <a:off x="3976" y="1764"/>
              <a:ext cx="2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 flipH="1">
              <a:off x="4051" y="1988"/>
              <a:ext cx="62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81" name="Text Box 35"/>
          <p:cNvSpPr txBox="1">
            <a:spLocks noChangeAspect="1" noChangeArrowheads="1"/>
          </p:cNvSpPr>
          <p:nvPr/>
        </p:nvSpPr>
        <p:spPr bwMode="auto">
          <a:xfrm>
            <a:off x="4150731" y="3177572"/>
            <a:ext cx="474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1</a:t>
            </a:r>
            <a:endParaRPr kumimoji="0" lang="en-US" i="1">
              <a:latin typeface="+mj-lt"/>
              <a:cs typeface="Times New Roman" pitchFamily="18" charset="0"/>
            </a:endParaRPr>
          </a:p>
        </p:txBody>
      </p:sp>
      <p:sp>
        <p:nvSpPr>
          <p:cNvPr id="182" name="Freeform 39"/>
          <p:cNvSpPr>
            <a:spLocks/>
          </p:cNvSpPr>
          <p:nvPr/>
        </p:nvSpPr>
        <p:spPr bwMode="auto">
          <a:xfrm>
            <a:off x="4798431" y="2222272"/>
            <a:ext cx="3530600" cy="16284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44" y="672"/>
              </a:cxn>
              <a:cxn ang="0">
                <a:pos x="480" y="864"/>
              </a:cxn>
              <a:cxn ang="0">
                <a:pos x="864" y="912"/>
              </a:cxn>
              <a:cxn ang="0">
                <a:pos x="1248" y="864"/>
              </a:cxn>
              <a:cxn ang="0">
                <a:pos x="1632" y="672"/>
              </a:cxn>
              <a:cxn ang="0">
                <a:pos x="2112" y="192"/>
              </a:cxn>
              <a:cxn ang="0">
                <a:pos x="2256" y="0"/>
              </a:cxn>
            </a:cxnLst>
            <a:rect l="0" t="0" r="r" b="b"/>
            <a:pathLst>
              <a:path w="2256" h="912">
                <a:moveTo>
                  <a:pt x="0" y="528"/>
                </a:moveTo>
                <a:cubicBezTo>
                  <a:pt x="32" y="572"/>
                  <a:pt x="64" y="616"/>
                  <a:pt x="144" y="672"/>
                </a:cubicBezTo>
                <a:cubicBezTo>
                  <a:pt x="224" y="728"/>
                  <a:pt x="360" y="824"/>
                  <a:pt x="480" y="864"/>
                </a:cubicBezTo>
                <a:cubicBezTo>
                  <a:pt x="600" y="904"/>
                  <a:pt x="736" y="912"/>
                  <a:pt x="864" y="912"/>
                </a:cubicBezTo>
                <a:cubicBezTo>
                  <a:pt x="992" y="912"/>
                  <a:pt x="1120" y="904"/>
                  <a:pt x="1248" y="864"/>
                </a:cubicBezTo>
                <a:cubicBezTo>
                  <a:pt x="1376" y="824"/>
                  <a:pt x="1488" y="784"/>
                  <a:pt x="1632" y="672"/>
                </a:cubicBezTo>
                <a:cubicBezTo>
                  <a:pt x="1776" y="560"/>
                  <a:pt x="2008" y="304"/>
                  <a:pt x="2112" y="192"/>
                </a:cubicBezTo>
                <a:cubicBezTo>
                  <a:pt x="2216" y="80"/>
                  <a:pt x="2236" y="40"/>
                  <a:pt x="2256" y="0"/>
                </a:cubicBezTo>
              </a:path>
            </a:pathLst>
          </a:custGeom>
          <a:noFill/>
          <a:ln w="57150" cap="flat" cmpd="sng">
            <a:solidFill>
              <a:srgbClr val="7324A4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83" name="Text Box 40"/>
          <p:cNvSpPr txBox="1">
            <a:spLocks noChangeAspect="1" noChangeArrowheads="1"/>
          </p:cNvSpPr>
          <p:nvPr/>
        </p:nvSpPr>
        <p:spPr bwMode="auto">
          <a:xfrm>
            <a:off x="8207222" y="1946434"/>
            <a:ext cx="56111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b="1" i="1" dirty="0">
                <a:solidFill>
                  <a:srgbClr val="7324A4"/>
                </a:solidFill>
                <a:latin typeface="+mj-lt"/>
                <a:cs typeface="Times New Roman" pitchFamily="18" charset="0"/>
              </a:rPr>
              <a:t>AVC</a:t>
            </a:r>
            <a:endParaRPr kumimoji="0" lang="en-US" b="1" dirty="0">
              <a:solidFill>
                <a:srgbClr val="7324A4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" name="Line 42"/>
          <p:cNvSpPr>
            <a:spLocks noChangeShapeType="1"/>
          </p:cNvSpPr>
          <p:nvPr/>
        </p:nvSpPr>
        <p:spPr bwMode="auto">
          <a:xfrm flipH="1">
            <a:off x="4569831" y="3847497"/>
            <a:ext cx="15240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85" name="Oval 43"/>
          <p:cNvSpPr>
            <a:spLocks noChangeAspect="1" noChangeArrowheads="1"/>
          </p:cNvSpPr>
          <p:nvPr/>
        </p:nvSpPr>
        <p:spPr bwMode="auto">
          <a:xfrm flipH="1">
            <a:off x="6055731" y="3777647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89" name="Group 53"/>
          <p:cNvGrpSpPr>
            <a:grpSpLocks/>
          </p:cNvGrpSpPr>
          <p:nvPr/>
        </p:nvGrpSpPr>
        <p:grpSpPr bwMode="auto">
          <a:xfrm>
            <a:off x="3569706" y="1532677"/>
            <a:ext cx="5426075" cy="4471988"/>
            <a:chOff x="2250" y="1264"/>
            <a:chExt cx="3418" cy="2817"/>
          </a:xfrm>
        </p:grpSpPr>
        <p:sp>
          <p:nvSpPr>
            <p:cNvPr id="196" name="Line 57"/>
            <p:cNvSpPr>
              <a:spLocks noChangeAspect="1" noChangeShapeType="1"/>
            </p:cNvSpPr>
            <p:nvPr/>
          </p:nvSpPr>
          <p:spPr bwMode="auto">
            <a:xfrm>
              <a:off x="2906" y="1463"/>
              <a:ext cx="0" cy="25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92" name="Text Box 54"/>
            <p:cNvSpPr txBox="1">
              <a:spLocks noChangeAspect="1" noChangeArrowheads="1"/>
            </p:cNvSpPr>
            <p:nvPr/>
          </p:nvSpPr>
          <p:spPr bwMode="auto">
            <a:xfrm>
              <a:off x="2250" y="1264"/>
              <a:ext cx="104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kumimoji="0" lang="en-US" b="0">
                  <a:latin typeface="+mj-lt"/>
                  <a:cs typeface="Times New Roman" pitchFamily="18" charset="0"/>
                </a:rPr>
                <a:t>     Price</a:t>
              </a:r>
              <a:endParaRPr kumimoji="0" lang="en-US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4" name="Text Box 55"/>
            <p:cNvSpPr txBox="1">
              <a:spLocks noChangeAspect="1" noChangeArrowheads="1"/>
            </p:cNvSpPr>
            <p:nvPr/>
          </p:nvSpPr>
          <p:spPr bwMode="auto">
            <a:xfrm>
              <a:off x="5032" y="3866"/>
              <a:ext cx="63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b="0" dirty="0">
                  <a:latin typeface="+mj-lt"/>
                  <a:cs typeface="Times New Roman" pitchFamily="18" charset="0"/>
                </a:rPr>
                <a:t>Output</a:t>
              </a:r>
              <a:endParaRPr kumimoji="0" lang="en-US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5" name="Line 56"/>
            <p:cNvSpPr>
              <a:spLocks noChangeAspect="1" noChangeShapeType="1"/>
            </p:cNvSpPr>
            <p:nvPr/>
          </p:nvSpPr>
          <p:spPr bwMode="auto">
            <a:xfrm>
              <a:off x="2905" y="3976"/>
              <a:ext cx="22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97" name="Text Box 37"/>
          <p:cNvSpPr txBox="1">
            <a:spLocks noChangeAspect="1" noChangeArrowheads="1"/>
          </p:cNvSpPr>
          <p:nvPr/>
        </p:nvSpPr>
        <p:spPr bwMode="auto">
          <a:xfrm>
            <a:off x="6447399" y="3335560"/>
            <a:ext cx="44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B</a:t>
            </a:r>
          </a:p>
        </p:txBody>
      </p:sp>
      <p:sp>
        <p:nvSpPr>
          <p:cNvPr id="223" name="Oval 60"/>
          <p:cNvSpPr>
            <a:spLocks noChangeAspect="1" noChangeArrowheads="1"/>
          </p:cNvSpPr>
          <p:nvPr/>
        </p:nvSpPr>
        <p:spPr bwMode="auto">
          <a:xfrm flipH="1">
            <a:off x="6431969" y="3317272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24" name="Group 67"/>
          <p:cNvGrpSpPr>
            <a:grpSpLocks/>
          </p:cNvGrpSpPr>
          <p:nvPr/>
        </p:nvGrpSpPr>
        <p:grpSpPr bwMode="auto">
          <a:xfrm>
            <a:off x="6627231" y="3101373"/>
            <a:ext cx="1609725" cy="1293813"/>
            <a:chOff x="4176" y="2036"/>
            <a:chExt cx="1014" cy="815"/>
          </a:xfrm>
        </p:grpSpPr>
        <p:sp>
          <p:nvSpPr>
            <p:cNvPr id="225" name="Freeform 49"/>
            <p:cNvSpPr>
              <a:spLocks/>
            </p:cNvSpPr>
            <p:nvPr/>
          </p:nvSpPr>
          <p:spPr bwMode="auto">
            <a:xfrm>
              <a:off x="4176" y="2036"/>
              <a:ext cx="664" cy="616"/>
            </a:xfrm>
            <a:custGeom>
              <a:avLst/>
              <a:gdLst/>
              <a:ahLst/>
              <a:cxnLst>
                <a:cxn ang="0">
                  <a:pos x="624" y="616"/>
                </a:cxn>
                <a:cxn ang="0">
                  <a:pos x="624" y="376"/>
                </a:cxn>
                <a:cxn ang="0">
                  <a:pos x="384" y="40"/>
                </a:cxn>
                <a:cxn ang="0">
                  <a:pos x="0" y="136"/>
                </a:cxn>
              </a:cxnLst>
              <a:rect l="0" t="0" r="r" b="b"/>
              <a:pathLst>
                <a:path w="664" h="616">
                  <a:moveTo>
                    <a:pt x="624" y="616"/>
                  </a:moveTo>
                  <a:cubicBezTo>
                    <a:pt x="644" y="544"/>
                    <a:pt x="664" y="472"/>
                    <a:pt x="624" y="376"/>
                  </a:cubicBezTo>
                  <a:cubicBezTo>
                    <a:pt x="584" y="280"/>
                    <a:pt x="488" y="80"/>
                    <a:pt x="384" y="40"/>
                  </a:cubicBezTo>
                  <a:cubicBezTo>
                    <a:pt x="280" y="0"/>
                    <a:pt x="140" y="68"/>
                    <a:pt x="0" y="136"/>
                  </a:cubicBezTo>
                </a:path>
              </a:pathLst>
            </a:custGeom>
            <a:noFill/>
            <a:ln w="31750" cap="rnd" cmpd="sng">
              <a:solidFill>
                <a:schemeClr val="tx1"/>
              </a:solidFill>
              <a:prstDash val="sysDot"/>
              <a:round/>
              <a:headEnd type="none" w="med" len="med"/>
              <a:tailEnd type="stealth" w="lg" len="lg"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227" name="Group 62"/>
            <p:cNvGrpSpPr>
              <a:grpSpLocks/>
            </p:cNvGrpSpPr>
            <p:nvPr/>
          </p:nvGrpSpPr>
          <p:grpSpPr bwMode="auto">
            <a:xfrm>
              <a:off x="4422" y="2622"/>
              <a:ext cx="768" cy="229"/>
              <a:chOff x="4422" y="2778"/>
              <a:chExt cx="768" cy="229"/>
            </a:xfrm>
          </p:grpSpPr>
          <p:sp>
            <p:nvSpPr>
              <p:cNvPr id="228" name="Rectangle 61"/>
              <p:cNvSpPr>
                <a:spLocks noChangeArrowheads="1"/>
              </p:cNvSpPr>
              <p:nvPr/>
            </p:nvSpPr>
            <p:spPr bwMode="auto">
              <a:xfrm>
                <a:off x="4464" y="2802"/>
                <a:ext cx="672" cy="193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229" name="Rectangle 48" descr="Parchment"/>
              <p:cNvSpPr>
                <a:spLocks noChangeArrowheads="1"/>
              </p:cNvSpPr>
              <p:nvPr/>
            </p:nvSpPr>
            <p:spPr bwMode="auto">
              <a:xfrm>
                <a:off x="4422" y="2778"/>
                <a:ext cx="768" cy="229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b="1" i="1" dirty="0" smtClean="0">
                    <a:solidFill>
                      <a:schemeClr val="tx2"/>
                    </a:solidFill>
                    <a:latin typeface="+mj-lt"/>
                    <a:cs typeface="Times New Roman" pitchFamily="18" charset="0"/>
                  </a:rPr>
                  <a:t>MR</a:t>
                </a:r>
                <a:r>
                  <a:rPr kumimoji="0" lang="en-US" b="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kumimoji="0" lang="en-US" b="1" dirty="0">
                    <a:latin typeface="+mj-lt"/>
                    <a:cs typeface="Times New Roman" pitchFamily="18" charset="0"/>
                  </a:rPr>
                  <a:t>=</a:t>
                </a:r>
                <a:r>
                  <a:rPr kumimoji="0" lang="en-US" i="1" dirty="0">
                    <a:solidFill>
                      <a:schemeClr val="tx2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kumimoji="0" lang="en-US" b="1" i="1" dirty="0">
                    <a:solidFill>
                      <a:srgbClr val="2D5AB3"/>
                    </a:solidFill>
                    <a:latin typeface="+mj-lt"/>
                    <a:cs typeface="Times New Roman" pitchFamily="18" charset="0"/>
                  </a:rPr>
                  <a:t>MC</a:t>
                </a:r>
                <a:endParaRPr kumimoji="0" lang="en-US" b="1" dirty="0">
                  <a:solidFill>
                    <a:srgbClr val="2D5AB3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230" name="Group 65"/>
          <p:cNvGrpSpPr>
            <a:grpSpLocks/>
          </p:cNvGrpSpPr>
          <p:nvPr/>
        </p:nvGrpSpPr>
        <p:grpSpPr bwMode="auto">
          <a:xfrm>
            <a:off x="5636631" y="1813910"/>
            <a:ext cx="981075" cy="1427163"/>
            <a:chOff x="3552" y="1225"/>
            <a:chExt cx="618" cy="899"/>
          </a:xfrm>
        </p:grpSpPr>
        <p:sp>
          <p:nvSpPr>
            <p:cNvPr id="231" name="Line 26"/>
            <p:cNvSpPr>
              <a:spLocks noChangeShapeType="1"/>
            </p:cNvSpPr>
            <p:nvPr/>
          </p:nvSpPr>
          <p:spPr bwMode="auto">
            <a:xfrm flipH="1">
              <a:off x="3552" y="1404"/>
              <a:ext cx="336" cy="7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oval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232" name="Group 64"/>
            <p:cNvGrpSpPr>
              <a:grpSpLocks/>
            </p:cNvGrpSpPr>
            <p:nvPr/>
          </p:nvGrpSpPr>
          <p:grpSpPr bwMode="auto">
            <a:xfrm>
              <a:off x="3589" y="1225"/>
              <a:ext cx="581" cy="209"/>
              <a:chOff x="3595" y="1351"/>
              <a:chExt cx="581" cy="209"/>
            </a:xfrm>
          </p:grpSpPr>
          <p:sp>
            <p:nvSpPr>
              <p:cNvPr id="233" name="Rectangle 63"/>
              <p:cNvSpPr>
                <a:spLocks noChangeArrowheads="1"/>
              </p:cNvSpPr>
              <p:nvPr/>
            </p:nvSpPr>
            <p:spPr bwMode="auto">
              <a:xfrm>
                <a:off x="3696" y="1351"/>
                <a:ext cx="378" cy="185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234" name="Rectangle 25" descr="Parchment"/>
              <p:cNvSpPr>
                <a:spLocks noChangeAspect="1" noChangeArrowheads="1"/>
              </p:cNvSpPr>
              <p:nvPr/>
            </p:nvSpPr>
            <p:spPr bwMode="auto">
              <a:xfrm>
                <a:off x="3595" y="1363"/>
                <a:ext cx="581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kumimoji="0" lang="en-US" b="1" i="1" dirty="0">
                    <a:latin typeface="+mj-lt"/>
                    <a:cs typeface="Times New Roman" pitchFamily="18" charset="0"/>
                  </a:rPr>
                  <a:t>Loss</a:t>
                </a:r>
                <a:endParaRPr kumimoji="0" lang="en-US" b="1" dirty="0">
                  <a:latin typeface="+mj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238" name="Group 71"/>
          <p:cNvGrpSpPr>
            <a:grpSpLocks/>
          </p:cNvGrpSpPr>
          <p:nvPr/>
        </p:nvGrpSpPr>
        <p:grpSpPr bwMode="auto">
          <a:xfrm>
            <a:off x="4158669" y="3174401"/>
            <a:ext cx="512762" cy="369888"/>
            <a:chOff x="2621" y="2082"/>
            <a:chExt cx="323" cy="233"/>
          </a:xfrm>
        </p:grpSpPr>
        <p:sp>
          <p:nvSpPr>
            <p:cNvPr id="239" name="Oval 36"/>
            <p:cNvSpPr>
              <a:spLocks noChangeArrowheads="1"/>
            </p:cNvSpPr>
            <p:nvPr/>
          </p:nvSpPr>
          <p:spPr bwMode="auto">
            <a:xfrm flipH="1">
              <a:off x="2882" y="2187"/>
              <a:ext cx="62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40" name="Text Box 70"/>
            <p:cNvSpPr txBox="1">
              <a:spLocks noChangeAspect="1" noChangeArrowheads="1"/>
            </p:cNvSpPr>
            <p:nvPr/>
          </p:nvSpPr>
          <p:spPr bwMode="auto">
            <a:xfrm>
              <a:off x="2621" y="2082"/>
              <a:ext cx="2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i="1">
                  <a:latin typeface="+mj-lt"/>
                  <a:cs typeface="Times New Roman" pitchFamily="18" charset="0"/>
                </a:rPr>
                <a:t>P</a:t>
              </a:r>
              <a:r>
                <a:rPr kumimoji="0" lang="en-US" i="1" baseline="-25000">
                  <a:latin typeface="+mj-lt"/>
                  <a:cs typeface="Times New Roman" pitchFamily="18" charset="0"/>
                </a:rPr>
                <a:t>1</a:t>
              </a:r>
              <a:endParaRPr kumimoji="0" lang="en-US" i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72" name="Group 69"/>
          <p:cNvGrpSpPr>
            <a:grpSpLocks/>
          </p:cNvGrpSpPr>
          <p:nvPr/>
        </p:nvGrpSpPr>
        <p:grpSpPr bwMode="auto">
          <a:xfrm>
            <a:off x="4185656" y="2872776"/>
            <a:ext cx="473075" cy="369888"/>
            <a:chOff x="2638" y="1892"/>
            <a:chExt cx="298" cy="233"/>
          </a:xfrm>
        </p:grpSpPr>
        <p:sp>
          <p:nvSpPr>
            <p:cNvPr id="179" name="Text Box 32"/>
            <p:cNvSpPr txBox="1">
              <a:spLocks noChangeAspect="1" noChangeArrowheads="1"/>
            </p:cNvSpPr>
            <p:nvPr/>
          </p:nvSpPr>
          <p:spPr bwMode="auto">
            <a:xfrm>
              <a:off x="2638" y="1892"/>
              <a:ext cx="2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80" name="Oval 33"/>
            <p:cNvSpPr>
              <a:spLocks noChangeArrowheads="1"/>
            </p:cNvSpPr>
            <p:nvPr/>
          </p:nvSpPr>
          <p:spPr bwMode="auto">
            <a:xfrm flipH="1">
              <a:off x="2874" y="1995"/>
              <a:ext cx="62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86" name="Group 72"/>
          <p:cNvGrpSpPr>
            <a:grpSpLocks/>
          </p:cNvGrpSpPr>
          <p:nvPr/>
        </p:nvGrpSpPr>
        <p:grpSpPr bwMode="auto">
          <a:xfrm>
            <a:off x="4150731" y="3682402"/>
            <a:ext cx="520700" cy="369888"/>
            <a:chOff x="2616" y="2402"/>
            <a:chExt cx="328" cy="233"/>
          </a:xfrm>
        </p:grpSpPr>
        <p:sp>
          <p:nvSpPr>
            <p:cNvPr id="187" name="Text Box 45"/>
            <p:cNvSpPr txBox="1">
              <a:spLocks noChangeAspect="1" noChangeArrowheads="1"/>
            </p:cNvSpPr>
            <p:nvPr/>
          </p:nvSpPr>
          <p:spPr bwMode="auto">
            <a:xfrm>
              <a:off x="2616" y="2402"/>
              <a:ext cx="2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i="1" dirty="0">
                  <a:latin typeface="+mj-lt"/>
                  <a:cs typeface="Times New Roman" pitchFamily="18" charset="0"/>
                </a:rPr>
                <a:t>P</a:t>
              </a:r>
              <a:r>
                <a:rPr kumimoji="0" lang="en-US" i="1" baseline="-25000" dirty="0">
                  <a:latin typeface="+mj-lt"/>
                  <a:cs typeface="Times New Roman" pitchFamily="18" charset="0"/>
                </a:rPr>
                <a:t>2</a:t>
              </a:r>
              <a:endParaRPr kumimoji="0" lang="en-US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88" name="Oval 46"/>
            <p:cNvSpPr>
              <a:spLocks noChangeArrowheads="1"/>
            </p:cNvSpPr>
            <p:nvPr/>
          </p:nvSpPr>
          <p:spPr bwMode="auto">
            <a:xfrm flipH="1">
              <a:off x="2882" y="2475"/>
              <a:ext cx="62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6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6736"/>
            <a:ext cx="7772400" cy="115892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Firm’s </a:t>
            </a:r>
            <a:br>
              <a:rPr lang="en-US" dirty="0"/>
            </a:br>
            <a:r>
              <a:rPr lang="en-US" dirty="0"/>
              <a:t>Short-Run Supply Curve</a:t>
            </a:r>
          </a:p>
        </p:txBody>
      </p:sp>
    </p:spTree>
    <p:extLst>
      <p:ext uri="{BB962C8B-B14F-4D97-AF65-F5344CB8AC3E}">
        <p14:creationId xmlns:p14="http://schemas.microsoft.com/office/powerpoint/2010/main" val="33048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7805"/>
            <a:ext cx="8904855" cy="667450"/>
          </a:xfrm>
        </p:spPr>
        <p:txBody>
          <a:bodyPr/>
          <a:lstStyle/>
          <a:p>
            <a:r>
              <a:rPr lang="en-US" dirty="0"/>
              <a:t>Short-Run Supply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341"/>
            <a:ext cx="8783869" cy="422452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firm’s short-run supply curve: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 firm maximizes profits when it produces </a:t>
            </a:r>
            <a:r>
              <a:rPr lang="en-US" sz="2800" dirty="0" smtClean="0">
                <a:solidFill>
                  <a:srgbClr val="32302A"/>
                </a:solidFill>
              </a:rPr>
              <a:t>at </a:t>
            </a:r>
            <a:r>
              <a:rPr lang="en-US" sz="2800" b="1" i="1" dirty="0">
                <a:solidFill>
                  <a:srgbClr val="32302A"/>
                </a:solidFill>
              </a:rPr>
              <a:t>P</a:t>
            </a:r>
            <a:r>
              <a:rPr lang="en-US" sz="2800" dirty="0">
                <a:solidFill>
                  <a:srgbClr val="32302A"/>
                </a:solidFill>
              </a:rPr>
              <a:t> </a:t>
            </a:r>
            <a:r>
              <a:rPr lang="en-US" sz="2800" b="1" dirty="0">
                <a:solidFill>
                  <a:srgbClr val="32302A"/>
                </a:solidFill>
              </a:rPr>
              <a:t>=</a:t>
            </a:r>
            <a:r>
              <a:rPr lang="en-US" sz="2800" dirty="0">
                <a:solidFill>
                  <a:srgbClr val="32302A"/>
                </a:solidFill>
              </a:rPr>
              <a:t> </a:t>
            </a:r>
            <a:r>
              <a:rPr lang="en-US" sz="2800" b="1" i="1" dirty="0">
                <a:solidFill>
                  <a:srgbClr val="32302A"/>
                </a:solidFill>
              </a:rPr>
              <a:t>MC</a:t>
            </a:r>
            <a:r>
              <a:rPr lang="en-US" sz="2800" dirty="0">
                <a:solidFill>
                  <a:srgbClr val="32302A"/>
                </a:solidFill>
              </a:rPr>
              <a:t> and </a:t>
            </a:r>
            <a:r>
              <a:rPr lang="en-US" sz="2800" dirty="0" smtClean="0">
                <a:solidFill>
                  <a:srgbClr val="32302A"/>
                </a:solidFill>
              </a:rPr>
              <a:t>its variable </a:t>
            </a:r>
            <a:r>
              <a:rPr lang="en-US" sz="2800" dirty="0">
                <a:solidFill>
                  <a:srgbClr val="32302A"/>
                </a:solidFill>
              </a:rPr>
              <a:t>costs are covered.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 firm’s </a:t>
            </a:r>
            <a:r>
              <a:rPr lang="en-US" sz="2800" b="1" i="1" dirty="0">
                <a:solidFill>
                  <a:srgbClr val="32302A"/>
                </a:solidFill>
              </a:rPr>
              <a:t>short-run supply curve </a:t>
            </a:r>
            <a:r>
              <a:rPr lang="en-US" sz="2800" dirty="0">
                <a:solidFill>
                  <a:srgbClr val="32302A"/>
                </a:solidFill>
              </a:rPr>
              <a:t>is </a:t>
            </a:r>
            <a:r>
              <a:rPr lang="en-US" sz="2800" dirty="0" smtClean="0">
                <a:solidFill>
                  <a:srgbClr val="32302A"/>
                </a:solidFill>
              </a:rPr>
              <a:t>that </a:t>
            </a:r>
            <a:r>
              <a:rPr lang="en-US" sz="2800" dirty="0">
                <a:solidFill>
                  <a:srgbClr val="32302A"/>
                </a:solidFill>
              </a:rPr>
              <a:t>segment of </a:t>
            </a:r>
            <a:r>
              <a:rPr lang="en-US" sz="2800" dirty="0" smtClean="0">
                <a:solidFill>
                  <a:srgbClr val="32302A"/>
                </a:solidFill>
              </a:rPr>
              <a:t>its </a:t>
            </a:r>
            <a:r>
              <a:rPr lang="en-US" sz="2800" i="1" dirty="0" smtClean="0">
                <a:solidFill>
                  <a:srgbClr val="32302A"/>
                </a:solidFill>
              </a:rPr>
              <a:t>marginal </a:t>
            </a:r>
            <a:r>
              <a:rPr lang="en-US" sz="2800" i="1" dirty="0">
                <a:solidFill>
                  <a:srgbClr val="32302A"/>
                </a:solidFill>
              </a:rPr>
              <a:t>cost</a:t>
            </a:r>
            <a:r>
              <a:rPr lang="en-US" sz="2800" dirty="0">
                <a:solidFill>
                  <a:srgbClr val="32302A"/>
                </a:solidFill>
              </a:rPr>
              <a:t> curve above </a:t>
            </a:r>
            <a:r>
              <a:rPr lang="en-US" sz="2800" i="1" dirty="0">
                <a:solidFill>
                  <a:srgbClr val="32302A"/>
                </a:solidFill>
              </a:rPr>
              <a:t>average variable cost</a:t>
            </a:r>
            <a:r>
              <a:rPr lang="en-US" sz="2800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32302A"/>
                </a:solidFill>
              </a:rPr>
              <a:t>market’s short-run supply curve</a:t>
            </a:r>
            <a:r>
              <a:rPr lang="en-US" dirty="0">
                <a:solidFill>
                  <a:srgbClr val="32302A"/>
                </a:solidFill>
              </a:rPr>
              <a:t>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</a:t>
            </a:r>
            <a:r>
              <a:rPr lang="en-US" sz="2800" i="1" dirty="0">
                <a:solidFill>
                  <a:srgbClr val="32302A"/>
                </a:solidFill>
              </a:rPr>
              <a:t>short-run market supply curve </a:t>
            </a:r>
            <a:r>
              <a:rPr lang="en-US" sz="2800" dirty="0">
                <a:solidFill>
                  <a:srgbClr val="32302A"/>
                </a:solidFill>
              </a:rPr>
              <a:t>is the horizontal summation of the all the firms’ </a:t>
            </a:r>
            <a:r>
              <a:rPr lang="en-US" sz="2800" dirty="0" smtClean="0">
                <a:solidFill>
                  <a:srgbClr val="32302A"/>
                </a:solidFill>
              </a:rPr>
              <a:t>short-run </a:t>
            </a:r>
            <a:r>
              <a:rPr lang="en-US" sz="2800" dirty="0">
                <a:solidFill>
                  <a:srgbClr val="32302A"/>
                </a:solidFill>
              </a:rPr>
              <a:t>supply curves (segment of firms’ </a:t>
            </a:r>
            <a:r>
              <a:rPr lang="en-US" sz="2800" b="1" i="1" dirty="0">
                <a:solidFill>
                  <a:srgbClr val="32302A"/>
                </a:solidFill>
              </a:rPr>
              <a:t>MC </a:t>
            </a:r>
            <a:r>
              <a:rPr lang="en-US" sz="2800" dirty="0">
                <a:solidFill>
                  <a:srgbClr val="32302A"/>
                </a:solidFill>
              </a:rPr>
              <a:t>curves above </a:t>
            </a:r>
            <a:r>
              <a:rPr lang="en-US" sz="2800" b="1" i="1" dirty="0">
                <a:solidFill>
                  <a:srgbClr val="32302A"/>
                </a:solidFill>
              </a:rPr>
              <a:t>AVC</a:t>
            </a:r>
            <a:r>
              <a:rPr lang="en-US" sz="2800" dirty="0">
                <a:solidFill>
                  <a:srgbClr val="32302A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267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4886"/>
            <a:ext cx="7772400" cy="1026067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Short-Run</a:t>
            </a:r>
            <a:br>
              <a:rPr lang="en-US" dirty="0"/>
            </a:br>
            <a:r>
              <a:rPr lang="en-US" dirty="0"/>
              <a:t>Market Supply Curve</a:t>
            </a:r>
          </a:p>
        </p:txBody>
      </p:sp>
    </p:spTree>
    <p:extLst>
      <p:ext uri="{BB962C8B-B14F-4D97-AF65-F5344CB8AC3E}">
        <p14:creationId xmlns:p14="http://schemas.microsoft.com/office/powerpoint/2010/main" val="10124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21357" y="1906956"/>
            <a:ext cx="6136555" cy="386859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8424"/>
            <a:ext cx="8904855" cy="680178"/>
          </a:xfrm>
        </p:spPr>
        <p:txBody>
          <a:bodyPr/>
          <a:lstStyle/>
          <a:p>
            <a:r>
              <a:rPr lang="en-US" dirty="0"/>
              <a:t>Supply Curve for the Firm </a:t>
            </a:r>
            <a:r>
              <a:rPr lang="en-US" dirty="0" smtClean="0"/>
              <a:t>and </a:t>
            </a:r>
            <a:r>
              <a:rPr lang="en-US" dirty="0"/>
              <a:t>Market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90617" y="1173886"/>
            <a:ext cx="2801075" cy="5266220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Given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resource prices, the firm’s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marginal cost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curve (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above </a:t>
            </a:r>
            <a:r>
              <a:rPr lang="en-US" sz="2000" b="1" i="1" dirty="0">
                <a:solidFill>
                  <a:srgbClr val="7030A0"/>
                </a:solidFill>
                <a:ea typeface="ＭＳ Ｐゴシック" pitchFamily="-107" charset="-128"/>
                <a:cs typeface="ＭＳ Ｐゴシック" pitchFamily="-107" charset="-128"/>
              </a:rPr>
              <a:t>AVC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 is the firm’s supply curve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As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price rises above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short-run shutdown price </a:t>
            </a:r>
            <a:r>
              <a:rPr lang="en-US" sz="20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20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the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firm will supply additional units of the good.</a:t>
            </a:r>
          </a:p>
          <a:p>
            <a:pPr marL="169863" indent="-169863">
              <a:lnSpc>
                <a:spcPct val="90000"/>
              </a:lnSpc>
            </a:pP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short-run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market supply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curve (</a:t>
            </a:r>
            <a:r>
              <a:rPr lang="en-US" sz="2000" b="1" i="1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</a:t>
            </a:r>
            <a:r>
              <a:rPr lang="en-US" sz="2000" b="1" i="1" baseline="-25000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sr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 is merely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sum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the firms’ supply (MC) curves.</a:t>
            </a:r>
          </a:p>
          <a:p>
            <a:pPr marL="169863" indent="-169863">
              <a:lnSpc>
                <a:spcPct val="90000"/>
              </a:lnSpc>
            </a:pP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Note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that below </a:t>
            </a:r>
            <a:r>
              <a:rPr lang="en-US" sz="20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20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no quantity is supplied as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0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&lt; </a:t>
            </a:r>
            <a:r>
              <a:rPr lang="en-US" sz="2000" b="1" i="1" dirty="0">
                <a:solidFill>
                  <a:srgbClr val="7030A0"/>
                </a:solidFill>
                <a:ea typeface="ＭＳ Ｐゴシック" pitchFamily="-107" charset="-128"/>
                <a:cs typeface="ＭＳ Ｐゴシック" pitchFamily="-107" charset="-128"/>
              </a:rPr>
              <a:t>AVC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20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91" name="Group 121"/>
          <p:cNvGrpSpPr>
            <a:grpSpLocks noChangeAspect="1"/>
          </p:cNvGrpSpPr>
          <p:nvPr/>
        </p:nvGrpSpPr>
        <p:grpSpPr bwMode="auto">
          <a:xfrm>
            <a:off x="3220381" y="2440245"/>
            <a:ext cx="1998662" cy="2538412"/>
            <a:chOff x="480" y="2016"/>
            <a:chExt cx="2016" cy="1776"/>
          </a:xfrm>
        </p:grpSpPr>
        <p:sp>
          <p:nvSpPr>
            <p:cNvPr id="92" name="Line 122"/>
            <p:cNvSpPr>
              <a:spLocks noChangeAspect="1"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Line 123"/>
            <p:cNvSpPr>
              <a:spLocks noChangeAspect="1" noChangeShapeType="1"/>
            </p:cNvSpPr>
            <p:nvPr/>
          </p:nvSpPr>
          <p:spPr bwMode="auto">
            <a:xfrm>
              <a:off x="480" y="379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4" name="Text Box 124"/>
          <p:cNvSpPr txBox="1">
            <a:spLocks noChangeAspect="1" noChangeArrowheads="1"/>
          </p:cNvSpPr>
          <p:nvPr/>
        </p:nvSpPr>
        <p:spPr bwMode="auto">
          <a:xfrm>
            <a:off x="5183610" y="4813557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95" name="Text Box 125"/>
          <p:cNvSpPr txBox="1">
            <a:spLocks noChangeAspect="1" noChangeArrowheads="1"/>
          </p:cNvSpPr>
          <p:nvPr/>
        </p:nvSpPr>
        <p:spPr bwMode="auto">
          <a:xfrm>
            <a:off x="2837793" y="2154495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96" name="Text Box 78"/>
          <p:cNvSpPr txBox="1">
            <a:spLocks noChangeArrowheads="1"/>
          </p:cNvSpPr>
          <p:nvPr/>
        </p:nvSpPr>
        <p:spPr bwMode="auto">
          <a:xfrm>
            <a:off x="4218262" y="5401465"/>
            <a:ext cx="566181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latin typeface="+mj-lt"/>
                <a:cs typeface="Times New Roman" pitchFamily="18" charset="0"/>
              </a:rPr>
              <a:t>Firm</a:t>
            </a:r>
          </a:p>
        </p:txBody>
      </p:sp>
      <p:sp>
        <p:nvSpPr>
          <p:cNvPr id="97" name="Freeform 99"/>
          <p:cNvSpPr>
            <a:spLocks/>
          </p:cNvSpPr>
          <p:nvPr/>
        </p:nvSpPr>
        <p:spPr bwMode="auto">
          <a:xfrm>
            <a:off x="3314043" y="2616457"/>
            <a:ext cx="1905000" cy="1982787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672" y="960"/>
              </a:cxn>
              <a:cxn ang="0">
                <a:pos x="1104" y="432"/>
              </a:cxn>
              <a:cxn ang="0">
                <a:pos x="1248" y="0"/>
              </a:cxn>
            </a:cxnLst>
            <a:rect l="0" t="0" r="r" b="b"/>
            <a:pathLst>
              <a:path w="1248" h="1200">
                <a:moveTo>
                  <a:pt x="0" y="1200"/>
                </a:moveTo>
                <a:cubicBezTo>
                  <a:pt x="244" y="1144"/>
                  <a:pt x="488" y="1088"/>
                  <a:pt x="672" y="960"/>
                </a:cubicBezTo>
                <a:cubicBezTo>
                  <a:pt x="856" y="832"/>
                  <a:pt x="1008" y="592"/>
                  <a:pt x="1104" y="432"/>
                </a:cubicBezTo>
                <a:cubicBezTo>
                  <a:pt x="1200" y="272"/>
                  <a:pt x="1224" y="136"/>
                  <a:pt x="1248" y="0"/>
                </a:cubicBezTo>
              </a:path>
            </a:pathLst>
          </a:custGeom>
          <a:noFill/>
          <a:ln w="5080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8" name="Text Box 100"/>
          <p:cNvSpPr txBox="1">
            <a:spLocks noChangeArrowheads="1"/>
          </p:cNvSpPr>
          <p:nvPr/>
        </p:nvSpPr>
        <p:spPr bwMode="auto">
          <a:xfrm>
            <a:off x="5169831" y="2483107"/>
            <a:ext cx="506870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endParaRPr kumimoji="0" lang="en-US" b="1" dirty="0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9" name="Freeform 101"/>
          <p:cNvSpPr>
            <a:spLocks/>
          </p:cNvSpPr>
          <p:nvPr/>
        </p:nvSpPr>
        <p:spPr bwMode="auto">
          <a:xfrm rot="1681422">
            <a:off x="3345793" y="2775207"/>
            <a:ext cx="2339975" cy="101758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40" y="288"/>
              </a:cxn>
              <a:cxn ang="0">
                <a:pos x="480" y="336"/>
              </a:cxn>
              <a:cxn ang="0">
                <a:pos x="576" y="336"/>
              </a:cxn>
              <a:cxn ang="0">
                <a:pos x="1008" y="288"/>
              </a:cxn>
              <a:cxn ang="0">
                <a:pos x="1344" y="144"/>
              </a:cxn>
              <a:cxn ang="0">
                <a:pos x="1488" y="0"/>
              </a:cxn>
            </a:cxnLst>
            <a:rect l="0" t="0" r="r" b="b"/>
            <a:pathLst>
              <a:path w="1488" h="344">
                <a:moveTo>
                  <a:pt x="0" y="192"/>
                </a:moveTo>
                <a:cubicBezTo>
                  <a:pt x="80" y="228"/>
                  <a:pt x="160" y="264"/>
                  <a:pt x="240" y="288"/>
                </a:cubicBezTo>
                <a:cubicBezTo>
                  <a:pt x="320" y="312"/>
                  <a:pt x="424" y="328"/>
                  <a:pt x="480" y="336"/>
                </a:cubicBezTo>
                <a:cubicBezTo>
                  <a:pt x="536" y="344"/>
                  <a:pt x="488" y="344"/>
                  <a:pt x="576" y="336"/>
                </a:cubicBezTo>
                <a:cubicBezTo>
                  <a:pt x="664" y="328"/>
                  <a:pt x="880" y="320"/>
                  <a:pt x="1008" y="288"/>
                </a:cubicBezTo>
                <a:cubicBezTo>
                  <a:pt x="1136" y="256"/>
                  <a:pt x="1264" y="192"/>
                  <a:pt x="1344" y="144"/>
                </a:cubicBezTo>
                <a:cubicBezTo>
                  <a:pt x="1424" y="96"/>
                  <a:pt x="1456" y="48"/>
                  <a:pt x="1488" y="0"/>
                </a:cubicBezTo>
              </a:path>
            </a:pathLst>
          </a:custGeom>
          <a:noFill/>
          <a:ln w="50800" cap="flat" cmpd="sng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0" name="Text Box 102"/>
          <p:cNvSpPr txBox="1">
            <a:spLocks noChangeArrowheads="1"/>
          </p:cNvSpPr>
          <p:nvPr/>
        </p:nvSpPr>
        <p:spPr bwMode="auto">
          <a:xfrm>
            <a:off x="5530193" y="3010157"/>
            <a:ext cx="53617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ATC</a:t>
            </a:r>
            <a:endParaRPr kumimoji="0" lang="en-US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1" name="Freeform 103"/>
          <p:cNvSpPr>
            <a:spLocks/>
          </p:cNvSpPr>
          <p:nvPr/>
        </p:nvSpPr>
        <p:spPr bwMode="auto">
          <a:xfrm rot="21361616">
            <a:off x="3414056" y="3578482"/>
            <a:ext cx="2513013" cy="712787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44" y="288"/>
              </a:cxn>
              <a:cxn ang="0">
                <a:pos x="336" y="336"/>
              </a:cxn>
              <a:cxn ang="0">
                <a:pos x="432" y="336"/>
              </a:cxn>
              <a:cxn ang="0">
                <a:pos x="720" y="336"/>
              </a:cxn>
              <a:cxn ang="0">
                <a:pos x="1200" y="240"/>
              </a:cxn>
              <a:cxn ang="0">
                <a:pos x="1632" y="0"/>
              </a:cxn>
            </a:cxnLst>
            <a:rect l="0" t="0" r="r" b="b"/>
            <a:pathLst>
              <a:path w="1632" h="352">
                <a:moveTo>
                  <a:pt x="0" y="240"/>
                </a:moveTo>
                <a:cubicBezTo>
                  <a:pt x="44" y="256"/>
                  <a:pt x="88" y="272"/>
                  <a:pt x="144" y="288"/>
                </a:cubicBezTo>
                <a:cubicBezTo>
                  <a:pt x="200" y="304"/>
                  <a:pt x="288" y="328"/>
                  <a:pt x="336" y="336"/>
                </a:cubicBezTo>
                <a:cubicBezTo>
                  <a:pt x="384" y="344"/>
                  <a:pt x="368" y="336"/>
                  <a:pt x="432" y="336"/>
                </a:cubicBezTo>
                <a:cubicBezTo>
                  <a:pt x="496" y="336"/>
                  <a:pt x="592" y="352"/>
                  <a:pt x="720" y="336"/>
                </a:cubicBezTo>
                <a:cubicBezTo>
                  <a:pt x="848" y="320"/>
                  <a:pt x="1048" y="296"/>
                  <a:pt x="1200" y="240"/>
                </a:cubicBezTo>
                <a:cubicBezTo>
                  <a:pt x="1352" y="184"/>
                  <a:pt x="1492" y="92"/>
                  <a:pt x="1632" y="0"/>
                </a:cubicBezTo>
              </a:path>
            </a:pathLst>
          </a:custGeom>
          <a:noFill/>
          <a:ln w="50800" cap="flat" cmpd="sng">
            <a:solidFill>
              <a:srgbClr val="7324A4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2" name="Text Box 104"/>
          <p:cNvSpPr txBox="1">
            <a:spLocks noChangeArrowheads="1"/>
          </p:cNvSpPr>
          <p:nvPr/>
        </p:nvSpPr>
        <p:spPr bwMode="auto">
          <a:xfrm>
            <a:off x="5523843" y="3735645"/>
            <a:ext cx="561116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rgbClr val="7324A4"/>
                </a:solidFill>
                <a:latin typeface="+mj-lt"/>
                <a:cs typeface="Times New Roman" pitchFamily="18" charset="0"/>
              </a:rPr>
              <a:t>AVC</a:t>
            </a:r>
            <a:endParaRPr kumimoji="0" lang="en-US" b="1" dirty="0">
              <a:solidFill>
                <a:srgbClr val="7324A4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3" name="Text Box 80"/>
          <p:cNvSpPr txBox="1">
            <a:spLocks noChangeArrowheads="1"/>
          </p:cNvSpPr>
          <p:nvPr/>
        </p:nvSpPr>
        <p:spPr bwMode="auto">
          <a:xfrm>
            <a:off x="2825093" y="3780095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04" name="Text Box 81"/>
          <p:cNvSpPr txBox="1">
            <a:spLocks noChangeArrowheads="1"/>
          </p:cNvSpPr>
          <p:nvPr/>
        </p:nvSpPr>
        <p:spPr bwMode="auto">
          <a:xfrm>
            <a:off x="2825093" y="3246695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3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05" name="Text Box 86"/>
          <p:cNvSpPr txBox="1">
            <a:spLocks noChangeArrowheads="1"/>
          </p:cNvSpPr>
          <p:nvPr/>
        </p:nvSpPr>
        <p:spPr bwMode="auto">
          <a:xfrm>
            <a:off x="4372906" y="4904045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06" name="Text Box 87"/>
          <p:cNvSpPr txBox="1">
            <a:spLocks noChangeArrowheads="1"/>
          </p:cNvSpPr>
          <p:nvPr/>
        </p:nvSpPr>
        <p:spPr bwMode="auto">
          <a:xfrm>
            <a:off x="4747556" y="4904045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3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107" name="Group 116"/>
          <p:cNvGrpSpPr>
            <a:grpSpLocks noChangeAspect="1"/>
          </p:cNvGrpSpPr>
          <p:nvPr/>
        </p:nvGrpSpPr>
        <p:grpSpPr bwMode="auto">
          <a:xfrm>
            <a:off x="6535631" y="2446595"/>
            <a:ext cx="1700931" cy="2538412"/>
            <a:chOff x="739" y="2016"/>
            <a:chExt cx="1757" cy="1776"/>
          </a:xfrm>
        </p:grpSpPr>
        <p:sp>
          <p:nvSpPr>
            <p:cNvPr id="108" name="Line 117"/>
            <p:cNvSpPr>
              <a:spLocks noChangeAspect="1" noChangeShapeType="1"/>
            </p:cNvSpPr>
            <p:nvPr/>
          </p:nvSpPr>
          <p:spPr bwMode="auto">
            <a:xfrm>
              <a:off x="741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9" name="Line 118"/>
            <p:cNvSpPr>
              <a:spLocks noChangeAspect="1" noChangeShapeType="1"/>
            </p:cNvSpPr>
            <p:nvPr/>
          </p:nvSpPr>
          <p:spPr bwMode="auto">
            <a:xfrm>
              <a:off x="739" y="3792"/>
              <a:ext cx="17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0" name="Text Box 119"/>
          <p:cNvSpPr txBox="1">
            <a:spLocks noChangeAspect="1" noChangeArrowheads="1"/>
          </p:cNvSpPr>
          <p:nvPr/>
        </p:nvSpPr>
        <p:spPr bwMode="auto">
          <a:xfrm>
            <a:off x="8193256" y="4829051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111" name="Text Box 120"/>
          <p:cNvSpPr txBox="1">
            <a:spLocks noChangeAspect="1" noChangeArrowheads="1"/>
          </p:cNvSpPr>
          <p:nvPr/>
        </p:nvSpPr>
        <p:spPr bwMode="auto">
          <a:xfrm>
            <a:off x="6149191" y="2186689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7160574" y="5401465"/>
            <a:ext cx="801823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latin typeface="+mj-lt"/>
                <a:cs typeface="Times New Roman" pitchFamily="18" charset="0"/>
              </a:rPr>
              <a:t>Market</a:t>
            </a:r>
          </a:p>
        </p:txBody>
      </p:sp>
      <p:grpSp>
        <p:nvGrpSpPr>
          <p:cNvPr id="113" name="Group 129"/>
          <p:cNvGrpSpPr>
            <a:grpSpLocks/>
          </p:cNvGrpSpPr>
          <p:nvPr/>
        </p:nvGrpSpPr>
        <p:grpSpPr bwMode="auto">
          <a:xfrm>
            <a:off x="6535781" y="2149733"/>
            <a:ext cx="2068387" cy="2138363"/>
            <a:chOff x="3762" y="1997"/>
            <a:chExt cx="1646" cy="1347"/>
          </a:xfrm>
        </p:grpSpPr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3762" y="2376"/>
              <a:ext cx="1344" cy="968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480" y="960"/>
                </a:cxn>
                <a:cxn ang="0">
                  <a:pos x="720" y="912"/>
                </a:cxn>
                <a:cxn ang="0">
                  <a:pos x="912" y="816"/>
                </a:cxn>
                <a:cxn ang="0">
                  <a:pos x="1200" y="576"/>
                </a:cxn>
                <a:cxn ang="0">
                  <a:pos x="1440" y="192"/>
                </a:cxn>
                <a:cxn ang="0">
                  <a:pos x="1488" y="0"/>
                </a:cxn>
              </a:cxnLst>
              <a:rect l="0" t="0" r="r" b="b"/>
              <a:pathLst>
                <a:path w="1488" h="968">
                  <a:moveTo>
                    <a:pt x="0" y="960"/>
                  </a:moveTo>
                  <a:cubicBezTo>
                    <a:pt x="180" y="964"/>
                    <a:pt x="360" y="968"/>
                    <a:pt x="480" y="960"/>
                  </a:cubicBezTo>
                  <a:cubicBezTo>
                    <a:pt x="600" y="952"/>
                    <a:pt x="648" y="936"/>
                    <a:pt x="720" y="912"/>
                  </a:cubicBezTo>
                  <a:cubicBezTo>
                    <a:pt x="792" y="888"/>
                    <a:pt x="832" y="872"/>
                    <a:pt x="912" y="816"/>
                  </a:cubicBezTo>
                  <a:cubicBezTo>
                    <a:pt x="992" y="760"/>
                    <a:pt x="1112" y="680"/>
                    <a:pt x="1200" y="576"/>
                  </a:cubicBezTo>
                  <a:cubicBezTo>
                    <a:pt x="1288" y="472"/>
                    <a:pt x="1392" y="288"/>
                    <a:pt x="1440" y="192"/>
                  </a:cubicBezTo>
                  <a:cubicBezTo>
                    <a:pt x="1488" y="96"/>
                    <a:pt x="1488" y="48"/>
                    <a:pt x="1488" y="0"/>
                  </a:cubicBezTo>
                </a:path>
              </a:pathLst>
            </a:custGeom>
            <a:noFill/>
            <a:ln w="50800" cap="flat" cmpd="sng">
              <a:solidFill>
                <a:srgbClr val="8B7025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15" name="Text Box 92"/>
            <p:cNvSpPr txBox="1">
              <a:spLocks noChangeArrowheads="1"/>
            </p:cNvSpPr>
            <p:nvPr/>
          </p:nvSpPr>
          <p:spPr bwMode="auto">
            <a:xfrm>
              <a:off x="4838" y="1997"/>
              <a:ext cx="570" cy="40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1" i="1" dirty="0" err="1" smtClean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baseline="-25000" dirty="0" err="1" smtClean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sr</a:t>
              </a:r>
              <a:r>
                <a:rPr lang="en-US" sz="2000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/>
              </a:r>
              <a:br>
                <a:rPr lang="en-US" sz="2000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dirty="0" smtClean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(</a:t>
              </a:r>
              <a:r>
                <a:rPr kumimoji="0" lang="en-US" sz="1600" b="1" dirty="0">
                  <a:solidFill>
                    <a:srgbClr val="8B7025"/>
                  </a:solidFill>
                  <a:latin typeface="+mj-lt"/>
                  <a:cs typeface="Times New Roman" pitchFamily="18" charset="0"/>
                  <a:sym typeface="Symbol" pitchFamily="-107" charset="2"/>
                </a:rPr>
                <a:t></a:t>
              </a:r>
              <a:r>
                <a:rPr kumimoji="0" lang="en-US" sz="1600" b="1" i="1" dirty="0">
                  <a:solidFill>
                    <a:srgbClr val="2D5AB3"/>
                  </a:solidFill>
                  <a:latin typeface="+mj-lt"/>
                  <a:cs typeface="Times New Roman" pitchFamily="18" charset="0"/>
                </a:rPr>
                <a:t>MC</a:t>
              </a:r>
              <a:r>
                <a:rPr kumimoji="0" lang="en-US" sz="1600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)</a:t>
              </a:r>
              <a:endParaRPr kumimoji="0" lang="en-US" dirty="0">
                <a:solidFill>
                  <a:srgbClr val="8B7025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16" name="Group 132"/>
          <p:cNvGrpSpPr>
            <a:grpSpLocks/>
          </p:cNvGrpSpPr>
          <p:nvPr/>
        </p:nvGrpSpPr>
        <p:grpSpPr bwMode="auto">
          <a:xfrm>
            <a:off x="6111853" y="3770571"/>
            <a:ext cx="1773238" cy="1552575"/>
            <a:chOff x="3644" y="3018"/>
            <a:chExt cx="1117" cy="978"/>
          </a:xfrm>
        </p:grpSpPr>
        <p:sp>
          <p:nvSpPr>
            <p:cNvPr id="117" name="Text Box 83"/>
            <p:cNvSpPr txBox="1">
              <a:spLocks noChangeArrowheads="1"/>
            </p:cNvSpPr>
            <p:nvPr/>
          </p:nvSpPr>
          <p:spPr bwMode="auto">
            <a:xfrm>
              <a:off x="3644" y="3018"/>
              <a:ext cx="244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latin typeface="+mj-lt"/>
                  <a:cs typeface="Times New Roman" pitchFamily="18" charset="0"/>
                </a:rPr>
                <a:t>P</a:t>
              </a:r>
              <a:r>
                <a:rPr kumimoji="0" lang="en-US" b="1" i="1" baseline="-25000" dirty="0">
                  <a:latin typeface="+mj-lt"/>
                  <a:cs typeface="Times New Roman" pitchFamily="18" charset="0"/>
                </a:rPr>
                <a:t>2</a:t>
              </a:r>
              <a:endParaRPr kumimoji="0" lang="en-US" b="1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18" name="Text Box 89"/>
            <p:cNvSpPr txBox="1">
              <a:spLocks noChangeArrowheads="1"/>
            </p:cNvSpPr>
            <p:nvPr/>
          </p:nvSpPr>
          <p:spPr bwMode="auto">
            <a:xfrm>
              <a:off x="4491" y="3763"/>
              <a:ext cx="270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latin typeface="+mj-lt"/>
                  <a:cs typeface="Times New Roman" pitchFamily="18" charset="0"/>
                </a:rPr>
                <a:t>Q</a:t>
              </a:r>
              <a:r>
                <a:rPr kumimoji="0" lang="en-US" b="1" i="1" baseline="-25000" dirty="0">
                  <a:latin typeface="+mj-lt"/>
                  <a:cs typeface="Times New Roman" pitchFamily="18" charset="0"/>
                </a:rPr>
                <a:t>2</a:t>
              </a:r>
              <a:endParaRPr kumimoji="0" lang="en-US" b="1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19" name="Line 93"/>
            <p:cNvSpPr>
              <a:spLocks noChangeShapeType="1"/>
            </p:cNvSpPr>
            <p:nvPr/>
          </p:nvSpPr>
          <p:spPr bwMode="auto">
            <a:xfrm>
              <a:off x="3911" y="3144"/>
              <a:ext cx="715" cy="0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20" name="Line 95"/>
            <p:cNvSpPr>
              <a:spLocks noChangeShapeType="1"/>
            </p:cNvSpPr>
            <p:nvPr/>
          </p:nvSpPr>
          <p:spPr bwMode="auto">
            <a:xfrm>
              <a:off x="4626" y="3144"/>
              <a:ext cx="0" cy="624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1" name="Group 133"/>
          <p:cNvGrpSpPr>
            <a:grpSpLocks/>
          </p:cNvGrpSpPr>
          <p:nvPr/>
        </p:nvGrpSpPr>
        <p:grpSpPr bwMode="auto">
          <a:xfrm>
            <a:off x="6105505" y="3233996"/>
            <a:ext cx="2136776" cy="2089150"/>
            <a:chOff x="3640" y="2680"/>
            <a:chExt cx="1346" cy="1316"/>
          </a:xfrm>
        </p:grpSpPr>
        <p:sp>
          <p:nvSpPr>
            <p:cNvPr id="122" name="Text Box 84"/>
            <p:cNvSpPr txBox="1">
              <a:spLocks noChangeArrowheads="1"/>
            </p:cNvSpPr>
            <p:nvPr/>
          </p:nvSpPr>
          <p:spPr bwMode="auto">
            <a:xfrm>
              <a:off x="3640" y="2680"/>
              <a:ext cx="244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latin typeface="+mj-lt"/>
                  <a:cs typeface="Times New Roman" pitchFamily="18" charset="0"/>
                </a:rPr>
                <a:t>P</a:t>
              </a:r>
              <a:r>
                <a:rPr kumimoji="0" lang="en-US" b="1" i="1" baseline="-25000" dirty="0">
                  <a:latin typeface="+mj-lt"/>
                  <a:cs typeface="Times New Roman" pitchFamily="18" charset="0"/>
                </a:rPr>
                <a:t>3</a:t>
              </a:r>
              <a:endParaRPr kumimoji="0" lang="en-US" b="1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23" name="Text Box 90"/>
            <p:cNvSpPr txBox="1">
              <a:spLocks noChangeArrowheads="1"/>
            </p:cNvSpPr>
            <p:nvPr/>
          </p:nvSpPr>
          <p:spPr bwMode="auto">
            <a:xfrm>
              <a:off x="4716" y="3763"/>
              <a:ext cx="270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latin typeface="+mj-lt"/>
                  <a:cs typeface="Times New Roman" pitchFamily="18" charset="0"/>
                </a:rPr>
                <a:t>Q</a:t>
              </a:r>
              <a:r>
                <a:rPr kumimoji="0" lang="en-US" b="1" i="1" baseline="-25000" dirty="0">
                  <a:latin typeface="+mj-lt"/>
                  <a:cs typeface="Times New Roman" pitchFamily="18" charset="0"/>
                </a:rPr>
                <a:t>3</a:t>
              </a:r>
              <a:endParaRPr kumimoji="0" lang="en-US" b="1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24" name="Line 94"/>
            <p:cNvSpPr>
              <a:spLocks noChangeShapeType="1"/>
            </p:cNvSpPr>
            <p:nvPr/>
          </p:nvSpPr>
          <p:spPr bwMode="auto">
            <a:xfrm>
              <a:off x="3912" y="2808"/>
              <a:ext cx="924" cy="0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25" name="Line 96"/>
            <p:cNvSpPr>
              <a:spLocks noChangeShapeType="1"/>
            </p:cNvSpPr>
            <p:nvPr/>
          </p:nvSpPr>
          <p:spPr bwMode="auto">
            <a:xfrm>
              <a:off x="4836" y="2808"/>
              <a:ext cx="0" cy="960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6" name="Group 131"/>
          <p:cNvGrpSpPr>
            <a:grpSpLocks/>
          </p:cNvGrpSpPr>
          <p:nvPr/>
        </p:nvGrpSpPr>
        <p:grpSpPr bwMode="auto">
          <a:xfrm>
            <a:off x="6111853" y="4040447"/>
            <a:ext cx="1287463" cy="1281113"/>
            <a:chOff x="3644" y="3188"/>
            <a:chExt cx="811" cy="807"/>
          </a:xfrm>
        </p:grpSpPr>
        <p:sp>
          <p:nvSpPr>
            <p:cNvPr id="127" name="Text Box 82"/>
            <p:cNvSpPr txBox="1">
              <a:spLocks noChangeArrowheads="1"/>
            </p:cNvSpPr>
            <p:nvPr/>
          </p:nvSpPr>
          <p:spPr bwMode="auto">
            <a:xfrm>
              <a:off x="3644" y="3188"/>
              <a:ext cx="244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latin typeface="+mj-lt"/>
                  <a:cs typeface="Times New Roman" pitchFamily="18" charset="0"/>
                </a:rPr>
                <a:t>P</a:t>
              </a:r>
              <a:r>
                <a:rPr kumimoji="0" lang="en-US" b="1" i="1" baseline="-25000" dirty="0">
                  <a:latin typeface="+mj-lt"/>
                  <a:cs typeface="Times New Roman" pitchFamily="18" charset="0"/>
                </a:rPr>
                <a:t>1</a:t>
              </a:r>
              <a:endParaRPr kumimoji="0" lang="en-US" b="1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28" name="Text Box 88"/>
            <p:cNvSpPr txBox="1">
              <a:spLocks noChangeArrowheads="1"/>
            </p:cNvSpPr>
            <p:nvPr/>
          </p:nvSpPr>
          <p:spPr bwMode="auto">
            <a:xfrm>
              <a:off x="4185" y="3762"/>
              <a:ext cx="270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latin typeface="+mj-lt"/>
                  <a:cs typeface="Times New Roman" pitchFamily="18" charset="0"/>
                </a:rPr>
                <a:t>Q</a:t>
              </a:r>
              <a:r>
                <a:rPr kumimoji="0" lang="en-US" b="1" i="1" baseline="-25000" dirty="0">
                  <a:latin typeface="+mj-lt"/>
                  <a:cs typeface="Times New Roman" pitchFamily="18" charset="0"/>
                </a:rPr>
                <a:t>1</a:t>
              </a:r>
              <a:endParaRPr kumimoji="0" lang="en-US" b="1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29" name="Line 97"/>
            <p:cNvSpPr>
              <a:spLocks noChangeShapeType="1"/>
            </p:cNvSpPr>
            <p:nvPr/>
          </p:nvSpPr>
          <p:spPr bwMode="auto">
            <a:xfrm>
              <a:off x="3912" y="3312"/>
              <a:ext cx="426" cy="0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30" name="Line 98"/>
            <p:cNvSpPr>
              <a:spLocks noChangeShapeType="1"/>
            </p:cNvSpPr>
            <p:nvPr/>
          </p:nvSpPr>
          <p:spPr bwMode="auto">
            <a:xfrm>
              <a:off x="4326" y="3348"/>
              <a:ext cx="0" cy="432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31" name="Group 130"/>
          <p:cNvGrpSpPr>
            <a:grpSpLocks/>
          </p:cNvGrpSpPr>
          <p:nvPr/>
        </p:nvGrpSpPr>
        <p:grpSpPr bwMode="auto">
          <a:xfrm>
            <a:off x="2821919" y="4096009"/>
            <a:ext cx="1560513" cy="1176338"/>
            <a:chOff x="1082" y="3223"/>
            <a:chExt cx="983" cy="741"/>
          </a:xfrm>
        </p:grpSpPr>
        <p:sp>
          <p:nvSpPr>
            <p:cNvPr id="132" name="Text Box 79"/>
            <p:cNvSpPr txBox="1">
              <a:spLocks noChangeArrowheads="1"/>
            </p:cNvSpPr>
            <p:nvPr/>
          </p:nvSpPr>
          <p:spPr bwMode="auto">
            <a:xfrm>
              <a:off x="1082" y="3223"/>
              <a:ext cx="244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latin typeface="+mj-lt"/>
                  <a:cs typeface="Times New Roman" pitchFamily="18" charset="0"/>
                </a:rPr>
                <a:t>P</a:t>
              </a:r>
              <a:r>
                <a:rPr kumimoji="0" lang="en-US" b="1" i="1" baseline="-25000" dirty="0">
                  <a:latin typeface="+mj-lt"/>
                  <a:cs typeface="Times New Roman" pitchFamily="18" charset="0"/>
                </a:rPr>
                <a:t>1</a:t>
              </a:r>
              <a:endParaRPr kumimoji="0" lang="en-US" b="1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33" name="Text Box 85"/>
            <p:cNvSpPr txBox="1">
              <a:spLocks noChangeArrowheads="1"/>
            </p:cNvSpPr>
            <p:nvPr/>
          </p:nvSpPr>
          <p:spPr bwMode="auto">
            <a:xfrm>
              <a:off x="1822" y="3731"/>
              <a:ext cx="243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latin typeface="+mj-lt"/>
                  <a:cs typeface="Times New Roman" pitchFamily="18" charset="0"/>
                </a:rPr>
                <a:t>q</a:t>
              </a:r>
              <a:r>
                <a:rPr kumimoji="0" lang="en-US" b="1" i="1" baseline="-25000" dirty="0">
                  <a:latin typeface="+mj-lt"/>
                  <a:cs typeface="Times New Roman" pitchFamily="18" charset="0"/>
                </a:rPr>
                <a:t>1</a:t>
              </a:r>
              <a:endParaRPr kumimoji="0" lang="en-US" b="1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34" name="Line 105"/>
            <p:cNvSpPr>
              <a:spLocks noChangeShapeType="1"/>
            </p:cNvSpPr>
            <p:nvPr/>
          </p:nvSpPr>
          <p:spPr bwMode="auto">
            <a:xfrm flipH="1">
              <a:off x="1344" y="3356"/>
              <a:ext cx="560" cy="0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35" name="Line 106"/>
            <p:cNvSpPr>
              <a:spLocks noChangeShapeType="1"/>
            </p:cNvSpPr>
            <p:nvPr/>
          </p:nvSpPr>
          <p:spPr bwMode="auto">
            <a:xfrm>
              <a:off x="1944" y="3388"/>
              <a:ext cx="0" cy="384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36" name="Line 107"/>
          <p:cNvSpPr>
            <a:spLocks noChangeShapeType="1"/>
          </p:cNvSpPr>
          <p:nvPr/>
        </p:nvSpPr>
        <p:spPr bwMode="auto">
          <a:xfrm flipH="1">
            <a:off x="3250543" y="3989645"/>
            <a:ext cx="12954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37" name="Line 108"/>
          <p:cNvSpPr>
            <a:spLocks noChangeShapeType="1"/>
          </p:cNvSpPr>
          <p:nvPr/>
        </p:nvSpPr>
        <p:spPr bwMode="auto">
          <a:xfrm>
            <a:off x="4571343" y="3976945"/>
            <a:ext cx="0" cy="9906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38" name="Line 109"/>
          <p:cNvSpPr>
            <a:spLocks noChangeShapeType="1"/>
          </p:cNvSpPr>
          <p:nvPr/>
        </p:nvSpPr>
        <p:spPr bwMode="auto">
          <a:xfrm>
            <a:off x="3237843" y="3443545"/>
            <a:ext cx="16764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39" name="Line 110"/>
          <p:cNvSpPr>
            <a:spLocks noChangeShapeType="1"/>
          </p:cNvSpPr>
          <p:nvPr/>
        </p:nvSpPr>
        <p:spPr bwMode="auto">
          <a:xfrm>
            <a:off x="4952343" y="3443545"/>
            <a:ext cx="0" cy="15240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140" name="Group 126"/>
          <p:cNvGrpSpPr>
            <a:grpSpLocks/>
          </p:cNvGrpSpPr>
          <p:nvPr/>
        </p:nvGrpSpPr>
        <p:grpSpPr bwMode="auto">
          <a:xfrm>
            <a:off x="3447393" y="2021145"/>
            <a:ext cx="1619250" cy="920750"/>
            <a:chOff x="1476" y="1916"/>
            <a:chExt cx="1020" cy="580"/>
          </a:xfrm>
        </p:grpSpPr>
        <p:sp>
          <p:nvSpPr>
            <p:cNvPr id="141" name="Freeform 112"/>
            <p:cNvSpPr>
              <a:spLocks/>
            </p:cNvSpPr>
            <p:nvPr/>
          </p:nvSpPr>
          <p:spPr bwMode="auto">
            <a:xfrm>
              <a:off x="1942" y="2259"/>
              <a:ext cx="554" cy="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44"/>
                </a:cxn>
                <a:cxn ang="0">
                  <a:pos x="480" y="192"/>
                </a:cxn>
                <a:cxn ang="0">
                  <a:pos x="624" y="144"/>
                </a:cxn>
              </a:cxnLst>
              <a:rect l="0" t="0" r="r" b="b"/>
              <a:pathLst>
                <a:path w="624" h="192">
                  <a:moveTo>
                    <a:pt x="0" y="0"/>
                  </a:moveTo>
                  <a:cubicBezTo>
                    <a:pt x="56" y="56"/>
                    <a:pt x="112" y="112"/>
                    <a:pt x="192" y="144"/>
                  </a:cubicBezTo>
                  <a:cubicBezTo>
                    <a:pt x="272" y="176"/>
                    <a:pt x="408" y="192"/>
                    <a:pt x="480" y="192"/>
                  </a:cubicBezTo>
                  <a:cubicBezTo>
                    <a:pt x="552" y="192"/>
                    <a:pt x="588" y="168"/>
                    <a:pt x="624" y="144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ffectLst>
              <a:outerShdw blurRad="63500" dist="35921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2" name="Rectangle 114"/>
            <p:cNvSpPr>
              <a:spLocks noChangeArrowheads="1"/>
            </p:cNvSpPr>
            <p:nvPr/>
          </p:nvSpPr>
          <p:spPr bwMode="auto">
            <a:xfrm>
              <a:off x="1477" y="1916"/>
              <a:ext cx="923" cy="35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3" name="Text Box 115"/>
            <p:cNvSpPr txBox="1">
              <a:spLocks noChangeArrowheads="1"/>
            </p:cNvSpPr>
            <p:nvPr/>
          </p:nvSpPr>
          <p:spPr bwMode="auto">
            <a:xfrm>
              <a:off x="1476" y="1956"/>
              <a:ext cx="97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b="1" i="1" dirty="0">
                  <a:solidFill>
                    <a:srgbClr val="2D5AB3"/>
                  </a:solidFill>
                  <a:latin typeface="+mj-lt"/>
                  <a:cs typeface="Times New Roman" pitchFamily="18" charset="0"/>
                </a:rPr>
                <a:t>MC</a:t>
              </a:r>
              <a:r>
                <a:rPr lang="en-US" sz="16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sz="1600" b="0" dirty="0">
                  <a:latin typeface="+mj-lt"/>
                  <a:cs typeface="Times New Roman" pitchFamily="18" charset="0"/>
                </a:rPr>
                <a:t>is the firm’s </a:t>
              </a:r>
              <a:br>
                <a:rPr lang="en-US" sz="1600" b="0" dirty="0">
                  <a:latin typeface="+mj-lt"/>
                  <a:cs typeface="Times New Roman" pitchFamily="18" charset="0"/>
                </a:rPr>
              </a:br>
              <a:r>
                <a:rPr lang="en-US" sz="1600" b="0" dirty="0">
                  <a:latin typeface="+mj-lt"/>
                  <a:cs typeface="Times New Roman" pitchFamily="18" charset="0"/>
                </a:rPr>
                <a:t>Supply Curve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9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4004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9"/>
            <a:ext cx="8820445" cy="2828226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How </a:t>
            </a:r>
            <a:r>
              <a:rPr lang="en-US" dirty="0">
                <a:solidFill>
                  <a:srgbClr val="32302A"/>
                </a:solidFill>
              </a:rPr>
              <a:t>do firms that are price takers differ from those that are price searchers? What are the distinguishing characteristics of a price-taker market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  <a:endParaRPr lang="en-US" sz="1000" dirty="0" smtClean="0">
              <a:solidFill>
                <a:srgbClr val="32302A"/>
              </a:solidFill>
            </a:endParaRPr>
          </a:p>
          <a:p>
            <a:pPr marL="347663" indent="-347663">
              <a:buNone/>
            </a:pPr>
            <a:r>
              <a:rPr lang="en-US" dirty="0" smtClean="0">
                <a:solidFill>
                  <a:srgbClr val="32302A"/>
                </a:solidFill>
              </a:rPr>
              <a:t>2. How </a:t>
            </a:r>
            <a:r>
              <a:rPr lang="en-US" dirty="0">
                <a:solidFill>
                  <a:srgbClr val="32302A"/>
                </a:solidFill>
              </a:rPr>
              <a:t>do firms in price-taker markets know what quantity to produce? </a:t>
            </a:r>
            <a:r>
              <a:rPr lang="en-US" dirty="0" smtClean="0">
                <a:solidFill>
                  <a:srgbClr val="32302A"/>
                </a:solidFill>
              </a:rPr>
              <a:t>Do </a:t>
            </a:r>
            <a:r>
              <a:rPr lang="en-US" dirty="0">
                <a:solidFill>
                  <a:srgbClr val="32302A"/>
                </a:solidFill>
              </a:rPr>
              <a:t>firms in price-taker markets have a pricing decision to make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4004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83749" cy="5196287"/>
          </a:xfrm>
        </p:spPr>
        <p:txBody>
          <a:bodyPr/>
          <a:lstStyle/>
          <a:p>
            <a:pPr marL="457200" indent="-457200">
              <a:buNone/>
            </a:pPr>
            <a:r>
              <a:rPr lang="en-US" sz="2600" dirty="0">
                <a:solidFill>
                  <a:srgbClr val="32302A"/>
                </a:solidFill>
              </a:rPr>
              <a:t>3. Which of the following is a competitive price taker?</a:t>
            </a:r>
          </a:p>
          <a:p>
            <a:pPr marL="630238" indent="-282575">
              <a:buNone/>
            </a:pPr>
            <a:r>
              <a:rPr lang="en-US" sz="2600" dirty="0" smtClean="0">
                <a:solidFill>
                  <a:srgbClr val="32302A"/>
                </a:solidFill>
              </a:rPr>
              <a:t>(a) </a:t>
            </a:r>
            <a:r>
              <a:rPr lang="en-US" sz="2600" dirty="0">
                <a:solidFill>
                  <a:srgbClr val="32302A"/>
                </a:solidFill>
              </a:rPr>
              <a:t>McDonald’s, a restaurant chain that competes in </a:t>
            </a:r>
            <a:r>
              <a:rPr lang="en-US" sz="2600" dirty="0" smtClean="0">
                <a:solidFill>
                  <a:srgbClr val="32302A"/>
                </a:solidFill>
              </a:rPr>
              <a:t/>
            </a:r>
            <a:br>
              <a:rPr lang="en-US" sz="26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  numerous locations</a:t>
            </a:r>
            <a:endParaRPr lang="en-US" sz="2600" dirty="0">
              <a:solidFill>
                <a:srgbClr val="32302A"/>
              </a:solidFill>
            </a:endParaRPr>
          </a:p>
          <a:p>
            <a:pPr marL="630238" indent="-282575">
              <a:buNone/>
            </a:pPr>
            <a:r>
              <a:rPr lang="en-US" sz="2600" dirty="0" smtClean="0">
                <a:solidFill>
                  <a:srgbClr val="32302A"/>
                </a:solidFill>
              </a:rPr>
              <a:t>(b) </a:t>
            </a:r>
            <a:r>
              <a:rPr lang="en-US" sz="2600" dirty="0">
                <a:solidFill>
                  <a:srgbClr val="32302A"/>
                </a:solidFill>
              </a:rPr>
              <a:t>a bookstore located a few blocks from a </a:t>
            </a:r>
            <a:r>
              <a:rPr lang="en-US" sz="2600" dirty="0" smtClean="0">
                <a:solidFill>
                  <a:srgbClr val="32302A"/>
                </a:solidFill>
              </a:rPr>
              <a:t>major university</a:t>
            </a:r>
            <a:endParaRPr lang="en-US" sz="2600" dirty="0">
              <a:solidFill>
                <a:srgbClr val="32302A"/>
              </a:solidFill>
            </a:endParaRPr>
          </a:p>
          <a:p>
            <a:pPr marL="630238" indent="-282575">
              <a:buNone/>
            </a:pPr>
            <a:r>
              <a:rPr lang="en-US" sz="2600" dirty="0" smtClean="0">
                <a:solidFill>
                  <a:srgbClr val="32302A"/>
                </a:solidFill>
              </a:rPr>
              <a:t>(c) </a:t>
            </a:r>
            <a:r>
              <a:rPr lang="en-US" sz="2600" dirty="0">
                <a:solidFill>
                  <a:srgbClr val="32302A"/>
                </a:solidFill>
              </a:rPr>
              <a:t>a Texas rancher that raises beef </a:t>
            </a:r>
            <a:r>
              <a:rPr lang="en-US" sz="2600" dirty="0" smtClean="0">
                <a:solidFill>
                  <a:srgbClr val="32302A"/>
                </a:solidFill>
              </a:rPr>
              <a:t>cattle</a:t>
            </a:r>
          </a:p>
          <a:p>
            <a:pPr marL="457200" indent="-457200">
              <a:buNone/>
            </a:pPr>
            <a:r>
              <a:rPr lang="en-US" sz="2600" dirty="0">
                <a:solidFill>
                  <a:srgbClr val="32302A"/>
                </a:solidFill>
              </a:rPr>
              <a:t>4. “</a:t>
            </a:r>
            <a:r>
              <a:rPr lang="en-US" sz="2600" i="1" dirty="0">
                <a:solidFill>
                  <a:srgbClr val="32302A"/>
                </a:solidFill>
              </a:rPr>
              <a:t>A restaurant in a summer tourist area that </a:t>
            </a:r>
            <a:r>
              <a:rPr lang="en-US" sz="2600" i="1" dirty="0" smtClean="0">
                <a:solidFill>
                  <a:srgbClr val="32302A"/>
                </a:solidFill>
              </a:rPr>
              <a:t>is highly </a:t>
            </a:r>
            <a:r>
              <a:rPr lang="en-US" sz="2600" i="1" dirty="0">
                <a:solidFill>
                  <a:srgbClr val="32302A"/>
                </a:solidFill>
              </a:rPr>
              <a:t>profitable during the summer </a:t>
            </a:r>
            <a:r>
              <a:rPr lang="en-US" sz="2600" i="1" dirty="0" smtClean="0">
                <a:solidFill>
                  <a:srgbClr val="32302A"/>
                </a:solidFill>
              </a:rPr>
              <a:t>but unable </a:t>
            </a:r>
            <a:r>
              <a:rPr lang="en-US" sz="2600" i="1" dirty="0">
                <a:solidFill>
                  <a:srgbClr val="32302A"/>
                </a:solidFill>
              </a:rPr>
              <a:t>to cover even its variable costs </a:t>
            </a:r>
            <a:r>
              <a:rPr lang="en-US" sz="2600" i="1" dirty="0" smtClean="0">
                <a:solidFill>
                  <a:srgbClr val="32302A"/>
                </a:solidFill>
              </a:rPr>
              <a:t>during the </a:t>
            </a:r>
            <a:r>
              <a:rPr lang="en-US" sz="2600" i="1" dirty="0">
                <a:solidFill>
                  <a:srgbClr val="32302A"/>
                </a:solidFill>
              </a:rPr>
              <a:t>winter months should operate during </a:t>
            </a:r>
            <a:r>
              <a:rPr lang="en-US" sz="2600" i="1" dirty="0" smtClean="0">
                <a:solidFill>
                  <a:srgbClr val="32302A"/>
                </a:solidFill>
              </a:rPr>
              <a:t>all months </a:t>
            </a:r>
            <a:r>
              <a:rPr lang="en-US" sz="2600" i="1" dirty="0">
                <a:solidFill>
                  <a:srgbClr val="32302A"/>
                </a:solidFill>
              </a:rPr>
              <a:t>of the year as long as its </a:t>
            </a:r>
            <a:r>
              <a:rPr lang="en-US" sz="2600" i="1" dirty="0" smtClean="0">
                <a:solidFill>
                  <a:srgbClr val="32302A"/>
                </a:solidFill>
              </a:rPr>
              <a:t>profits during </a:t>
            </a:r>
            <a:r>
              <a:rPr lang="en-US" sz="2600" i="1" dirty="0">
                <a:solidFill>
                  <a:srgbClr val="32302A"/>
                </a:solidFill>
              </a:rPr>
              <a:t>the summer exceed its losses </a:t>
            </a:r>
            <a:r>
              <a:rPr lang="en-US" sz="2600" i="1" dirty="0" smtClean="0">
                <a:solidFill>
                  <a:srgbClr val="32302A"/>
                </a:solidFill>
              </a:rPr>
              <a:t>during the </a:t>
            </a:r>
            <a:r>
              <a:rPr lang="en-US" sz="2600" i="1" dirty="0">
                <a:solidFill>
                  <a:srgbClr val="32302A"/>
                </a:solidFill>
              </a:rPr>
              <a:t>winter.</a:t>
            </a:r>
            <a:r>
              <a:rPr lang="en-US" sz="2600" dirty="0">
                <a:solidFill>
                  <a:srgbClr val="32302A"/>
                </a:solidFill>
              </a:rPr>
              <a:t>” </a:t>
            </a:r>
            <a:endParaRPr lang="en-US" sz="2600" dirty="0" smtClean="0">
              <a:solidFill>
                <a:srgbClr val="32302A"/>
              </a:solidFill>
            </a:endParaRPr>
          </a:p>
          <a:p>
            <a:pPr marL="457200" indent="-457200">
              <a:buNone/>
            </a:pPr>
            <a:r>
              <a:rPr lang="en-US" sz="1000" dirty="0" smtClean="0">
                <a:solidFill>
                  <a:srgbClr val="32302A"/>
                </a:solidFill>
              </a:rPr>
              <a:t/>
            </a:r>
            <a:br>
              <a:rPr lang="en-US" sz="10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-- Is </a:t>
            </a:r>
            <a:r>
              <a:rPr lang="en-US" sz="2600" dirty="0">
                <a:solidFill>
                  <a:srgbClr val="32302A"/>
                </a:solidFill>
              </a:rPr>
              <a:t>this statement </a:t>
            </a:r>
            <a:r>
              <a:rPr lang="en-US" sz="2600" dirty="0" smtClean="0">
                <a:solidFill>
                  <a:srgbClr val="32302A"/>
                </a:solidFill>
              </a:rPr>
              <a:t>true</a:t>
            </a:r>
            <a:r>
              <a:rPr lang="en-US" sz="2600" dirty="0">
                <a:solidFill>
                  <a:srgbClr val="32302A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27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1776"/>
            <a:ext cx="7772400" cy="979174"/>
          </a:xfrm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en-US" dirty="0"/>
              <a:t>Price Takers </a:t>
            </a:r>
            <a:br>
              <a:rPr lang="en-US" dirty="0"/>
            </a:br>
            <a:r>
              <a:rPr lang="en-US" dirty="0"/>
              <a:t>and Price Searchers</a:t>
            </a:r>
          </a:p>
        </p:txBody>
      </p:sp>
    </p:spTree>
    <p:extLst>
      <p:ext uri="{BB962C8B-B14F-4D97-AF65-F5344CB8AC3E}">
        <p14:creationId xmlns:p14="http://schemas.microsoft.com/office/powerpoint/2010/main" val="22389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7071"/>
            <a:ext cx="7772400" cy="1080774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Price and Output</a:t>
            </a:r>
            <a:br>
              <a:rPr lang="en-US" dirty="0"/>
            </a:br>
            <a:r>
              <a:rPr lang="en-US" dirty="0"/>
              <a:t>in Price-Taker Markets</a:t>
            </a:r>
          </a:p>
        </p:txBody>
      </p:sp>
    </p:spTree>
    <p:extLst>
      <p:ext uri="{BB962C8B-B14F-4D97-AF65-F5344CB8AC3E}">
        <p14:creationId xmlns:p14="http://schemas.microsoft.com/office/powerpoint/2010/main" val="1925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5147"/>
            <a:ext cx="8904855" cy="667450"/>
          </a:xfrm>
        </p:spPr>
        <p:txBody>
          <a:bodyPr/>
          <a:lstStyle/>
          <a:p>
            <a:r>
              <a:rPr lang="en-US" dirty="0"/>
              <a:t>Economic Profits and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883749" cy="4160520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If price exceeds </a:t>
            </a:r>
            <a:r>
              <a:rPr lang="en-US" sz="2700" b="1" i="1" dirty="0" smtClean="0">
                <a:solidFill>
                  <a:srgbClr val="32302A"/>
                </a:solidFill>
              </a:rPr>
              <a:t>ATC</a:t>
            </a:r>
            <a:r>
              <a:rPr lang="en-US" sz="2700" dirty="0" smtClean="0">
                <a:solidFill>
                  <a:srgbClr val="32302A"/>
                </a:solidFill>
              </a:rPr>
              <a:t>, </a:t>
            </a:r>
            <a:r>
              <a:rPr lang="en-US" sz="2700" dirty="0">
                <a:solidFill>
                  <a:srgbClr val="32302A"/>
                </a:solidFill>
              </a:rPr>
              <a:t>firms will earn an economic profit.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Economic profit induces both: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the </a:t>
            </a:r>
            <a:r>
              <a:rPr lang="en-US" sz="2700" b="1" i="1" dirty="0">
                <a:solidFill>
                  <a:srgbClr val="32302A"/>
                </a:solidFill>
              </a:rPr>
              <a:t>entry </a:t>
            </a:r>
            <a:r>
              <a:rPr lang="en-US" sz="2700" dirty="0">
                <a:solidFill>
                  <a:srgbClr val="32302A"/>
                </a:solidFill>
              </a:rPr>
              <a:t>of new firms, and,</a:t>
            </a:r>
          </a:p>
          <a:p>
            <a:pPr marL="631825" lvl="1" indent="-231775"/>
            <a:r>
              <a:rPr lang="en-US" sz="2700" b="1" i="1" dirty="0">
                <a:solidFill>
                  <a:srgbClr val="32302A"/>
                </a:solidFill>
              </a:rPr>
              <a:t>expansion </a:t>
            </a:r>
            <a:r>
              <a:rPr lang="en-US" sz="2700" dirty="0">
                <a:solidFill>
                  <a:srgbClr val="32302A"/>
                </a:solidFill>
              </a:rPr>
              <a:t>in the scale of operation </a:t>
            </a:r>
            <a:r>
              <a:rPr lang="en-US" sz="2700" b="1" i="1" dirty="0" smtClean="0">
                <a:solidFill>
                  <a:srgbClr val="32302A"/>
                </a:solidFill>
              </a:rPr>
              <a:t>of </a:t>
            </a:r>
            <a:r>
              <a:rPr lang="en-US" sz="2700" b="1" i="1" dirty="0">
                <a:solidFill>
                  <a:srgbClr val="32302A"/>
                </a:solidFill>
              </a:rPr>
              <a:t>existing firms</a:t>
            </a:r>
            <a:r>
              <a:rPr lang="en-US" sz="2700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Capital moves into the industry, shifting </a:t>
            </a:r>
            <a:r>
              <a:rPr lang="en-US" sz="2700" dirty="0" smtClean="0">
                <a:solidFill>
                  <a:srgbClr val="32302A"/>
                </a:solidFill>
              </a:rPr>
              <a:t>the </a:t>
            </a:r>
            <a:r>
              <a:rPr lang="en-US" sz="2700" dirty="0">
                <a:solidFill>
                  <a:srgbClr val="32302A"/>
                </a:solidFill>
              </a:rPr>
              <a:t>market supply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to the </a:t>
            </a:r>
            <a:r>
              <a:rPr lang="en-US" sz="2700" dirty="0">
                <a:solidFill>
                  <a:srgbClr val="32302A"/>
                </a:solidFill>
              </a:rPr>
              <a:t>right. </a:t>
            </a:r>
            <a:r>
              <a:rPr lang="en-US" sz="2700" i="1" dirty="0">
                <a:solidFill>
                  <a:srgbClr val="32302A"/>
                </a:solidFill>
              </a:rPr>
              <a:t>This will continue until price falls to ATC</a:t>
            </a:r>
            <a:r>
              <a:rPr lang="en-US" sz="2700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In the long-run, competition drives </a:t>
            </a:r>
            <a:r>
              <a:rPr lang="en-US" sz="2700" b="1" i="1" dirty="0">
                <a:solidFill>
                  <a:srgbClr val="32302A"/>
                </a:solidFill>
              </a:rPr>
              <a:t>economic profit to zero</a:t>
            </a:r>
            <a:r>
              <a:rPr lang="en-US" sz="2700" dirty="0">
                <a:solidFill>
                  <a:srgbClr val="32302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3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5147"/>
            <a:ext cx="8904855" cy="667450"/>
          </a:xfrm>
        </p:spPr>
        <p:txBody>
          <a:bodyPr/>
          <a:lstStyle/>
          <a:p>
            <a:r>
              <a:rPr lang="en-US" dirty="0"/>
              <a:t>Economic Losses and Exit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4160520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If </a:t>
            </a:r>
            <a:r>
              <a:rPr lang="en-US" sz="2700" b="1" i="1" dirty="0" smtClean="0">
                <a:solidFill>
                  <a:srgbClr val="32302A"/>
                </a:solidFill>
              </a:rPr>
              <a:t>ATC</a:t>
            </a:r>
            <a:r>
              <a:rPr lang="en-US" sz="2700" dirty="0" smtClean="0">
                <a:solidFill>
                  <a:srgbClr val="32302A"/>
                </a:solidFill>
              </a:rPr>
              <a:t> exceeds </a:t>
            </a:r>
            <a:r>
              <a:rPr lang="en-US" sz="2700" dirty="0">
                <a:solidFill>
                  <a:srgbClr val="32302A"/>
                </a:solidFill>
              </a:rPr>
              <a:t>price, firms will suffer an economic loss.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Economic losses induce: 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the </a:t>
            </a:r>
            <a:r>
              <a:rPr lang="en-US" sz="2700" b="1" i="1" dirty="0">
                <a:solidFill>
                  <a:srgbClr val="32302A"/>
                </a:solidFill>
              </a:rPr>
              <a:t>exit </a:t>
            </a:r>
            <a:r>
              <a:rPr lang="en-US" sz="2700" dirty="0">
                <a:solidFill>
                  <a:srgbClr val="32302A"/>
                </a:solidFill>
              </a:rPr>
              <a:t>of firms from the market, and,</a:t>
            </a:r>
          </a:p>
          <a:p>
            <a:pPr marL="631825" lvl="1" indent="-231775"/>
            <a:r>
              <a:rPr lang="en-US" sz="2700" dirty="0" smtClean="0">
                <a:solidFill>
                  <a:srgbClr val="32302A"/>
                </a:solidFill>
              </a:rPr>
              <a:t>a </a:t>
            </a:r>
            <a:r>
              <a:rPr lang="en-US" sz="2700" b="1" i="1" dirty="0" smtClean="0">
                <a:solidFill>
                  <a:srgbClr val="32302A"/>
                </a:solidFill>
              </a:rPr>
              <a:t>reduction</a:t>
            </a:r>
            <a:r>
              <a:rPr lang="en-US" sz="2700" b="1" dirty="0" smtClean="0">
                <a:solidFill>
                  <a:srgbClr val="32302A"/>
                </a:solidFill>
              </a:rPr>
              <a:t> </a:t>
            </a:r>
            <a:r>
              <a:rPr lang="en-US" sz="2700" dirty="0" smtClean="0">
                <a:solidFill>
                  <a:srgbClr val="32302A"/>
                </a:solidFill>
              </a:rPr>
              <a:t>in the scale of operation </a:t>
            </a:r>
            <a:r>
              <a:rPr lang="en-US" sz="2700" b="1" i="1" dirty="0" smtClean="0">
                <a:solidFill>
                  <a:srgbClr val="32302A"/>
                </a:solidFill>
              </a:rPr>
              <a:t>of the remaining firms</a:t>
            </a:r>
            <a:r>
              <a:rPr lang="en-US" sz="2700" dirty="0" smtClean="0">
                <a:solidFill>
                  <a:srgbClr val="32302A"/>
                </a:solidFill>
              </a:rPr>
              <a:t>. </a:t>
            </a:r>
          </a:p>
          <a:p>
            <a:pPr marL="231775" indent="-231775"/>
            <a:r>
              <a:rPr lang="en-US" sz="2700" dirty="0" smtClean="0">
                <a:solidFill>
                  <a:srgbClr val="32302A"/>
                </a:solidFill>
              </a:rPr>
              <a:t>As </a:t>
            </a:r>
            <a:r>
              <a:rPr lang="en-US" sz="2700" dirty="0">
                <a:solidFill>
                  <a:srgbClr val="32302A"/>
                </a:solidFill>
              </a:rPr>
              <a:t>market supply decreases, </a:t>
            </a:r>
            <a:r>
              <a:rPr lang="en-US" sz="2700" i="1" dirty="0">
                <a:solidFill>
                  <a:srgbClr val="32302A"/>
                </a:solidFill>
              </a:rPr>
              <a:t>price will rise to average total cost</a:t>
            </a:r>
            <a:r>
              <a:rPr lang="en-US" sz="2700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Thus, profits and losses move price toward the </a:t>
            </a:r>
            <a:r>
              <a:rPr lang="en-US" sz="2700" b="1" i="1" dirty="0">
                <a:solidFill>
                  <a:srgbClr val="32302A"/>
                </a:solidFill>
              </a:rPr>
              <a:t>zero-profit in long-run equilibrium</a:t>
            </a:r>
            <a:r>
              <a:rPr lang="en-US" sz="2700" dirty="0">
                <a:solidFill>
                  <a:srgbClr val="32302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2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954217" y="1743817"/>
            <a:ext cx="5973491" cy="3977033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8424"/>
            <a:ext cx="8904855" cy="680178"/>
          </a:xfrm>
        </p:spPr>
        <p:txBody>
          <a:bodyPr/>
          <a:lstStyle/>
          <a:p>
            <a:r>
              <a:rPr lang="en-US" dirty="0"/>
              <a:t>Long-run Equilibrium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54041" y="1989127"/>
            <a:ext cx="2861902" cy="4143222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Two conditions necessary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for </a:t>
            </a:r>
            <a:r>
              <a:rPr lang="en-US" sz="19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long-run equilibrium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 a </a:t>
            </a:r>
            <a:r>
              <a:rPr lang="en-US" sz="1900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price-taker market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are depicted here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quantity supplied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and </a:t>
            </a:r>
            <a:r>
              <a:rPr lang="en-US" sz="19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quantity demanded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must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be equal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 the market, as shown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here </a:t>
            </a:r>
            <a:b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at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with output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Given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market price,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firms in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industry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must earn </a:t>
            </a:r>
            <a:r>
              <a:rPr lang="en-US" sz="19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zero economic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profit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(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= </a:t>
            </a:r>
            <a:r>
              <a:rPr lang="en-US" sz="1900" b="1" i="1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ATC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).</a:t>
            </a:r>
            <a:endParaRPr lang="en-US" sz="19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91" name="Group 121"/>
          <p:cNvGrpSpPr>
            <a:grpSpLocks noChangeAspect="1"/>
          </p:cNvGrpSpPr>
          <p:nvPr/>
        </p:nvGrpSpPr>
        <p:grpSpPr bwMode="auto">
          <a:xfrm>
            <a:off x="3361051" y="2354280"/>
            <a:ext cx="1628140" cy="2538412"/>
            <a:chOff x="480" y="2016"/>
            <a:chExt cx="2016" cy="1776"/>
          </a:xfrm>
        </p:grpSpPr>
        <p:sp>
          <p:nvSpPr>
            <p:cNvPr id="92" name="Line 122"/>
            <p:cNvSpPr>
              <a:spLocks noChangeAspect="1"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Line 123"/>
            <p:cNvSpPr>
              <a:spLocks noChangeAspect="1" noChangeShapeType="1"/>
            </p:cNvSpPr>
            <p:nvPr/>
          </p:nvSpPr>
          <p:spPr bwMode="auto">
            <a:xfrm>
              <a:off x="480" y="379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4" name="Text Box 124"/>
          <p:cNvSpPr txBox="1">
            <a:spLocks noChangeAspect="1" noChangeArrowheads="1"/>
          </p:cNvSpPr>
          <p:nvPr/>
        </p:nvSpPr>
        <p:spPr bwMode="auto">
          <a:xfrm>
            <a:off x="4967664" y="4727592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95" name="Text Box 125"/>
          <p:cNvSpPr txBox="1">
            <a:spLocks noChangeAspect="1" noChangeArrowheads="1"/>
          </p:cNvSpPr>
          <p:nvPr/>
        </p:nvSpPr>
        <p:spPr bwMode="auto">
          <a:xfrm>
            <a:off x="2978463" y="2068530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96" name="Text Box 78"/>
          <p:cNvSpPr txBox="1">
            <a:spLocks noChangeArrowheads="1"/>
          </p:cNvSpPr>
          <p:nvPr/>
        </p:nvSpPr>
        <p:spPr bwMode="auto">
          <a:xfrm>
            <a:off x="4002316" y="5315500"/>
            <a:ext cx="566181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latin typeface="+mj-lt"/>
                <a:cs typeface="Times New Roman" pitchFamily="18" charset="0"/>
              </a:rPr>
              <a:t>Firm</a:t>
            </a:r>
          </a:p>
        </p:txBody>
      </p:sp>
      <p:grpSp>
        <p:nvGrpSpPr>
          <p:cNvPr id="107" name="Group 116"/>
          <p:cNvGrpSpPr>
            <a:grpSpLocks noChangeAspect="1"/>
          </p:cNvGrpSpPr>
          <p:nvPr/>
        </p:nvGrpSpPr>
        <p:grpSpPr bwMode="auto">
          <a:xfrm>
            <a:off x="6238877" y="2360630"/>
            <a:ext cx="1873492" cy="2538412"/>
            <a:chOff x="739" y="2016"/>
            <a:chExt cx="1757" cy="1776"/>
          </a:xfrm>
        </p:grpSpPr>
        <p:sp>
          <p:nvSpPr>
            <p:cNvPr id="108" name="Line 117"/>
            <p:cNvSpPr>
              <a:spLocks noChangeAspect="1" noChangeShapeType="1"/>
            </p:cNvSpPr>
            <p:nvPr/>
          </p:nvSpPr>
          <p:spPr bwMode="auto">
            <a:xfrm>
              <a:off x="741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9" name="Line 118"/>
            <p:cNvSpPr>
              <a:spLocks noChangeAspect="1" noChangeShapeType="1"/>
            </p:cNvSpPr>
            <p:nvPr/>
          </p:nvSpPr>
          <p:spPr bwMode="auto">
            <a:xfrm>
              <a:off x="739" y="3792"/>
              <a:ext cx="17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0" name="Text Box 119"/>
          <p:cNvSpPr txBox="1">
            <a:spLocks noChangeAspect="1" noChangeArrowheads="1"/>
          </p:cNvSpPr>
          <p:nvPr/>
        </p:nvSpPr>
        <p:spPr bwMode="auto">
          <a:xfrm>
            <a:off x="8084857" y="4743086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111" name="Text Box 120"/>
          <p:cNvSpPr txBox="1">
            <a:spLocks noChangeAspect="1" noChangeArrowheads="1"/>
          </p:cNvSpPr>
          <p:nvPr/>
        </p:nvSpPr>
        <p:spPr bwMode="auto">
          <a:xfrm>
            <a:off x="5852437" y="2100724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6863820" y="5315500"/>
            <a:ext cx="801823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latin typeface="+mj-lt"/>
                <a:cs typeface="Times New Roman" pitchFamily="18" charset="0"/>
              </a:rPr>
              <a:t>Market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2979289" y="3462348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60" name="Text Box 66"/>
          <p:cNvSpPr txBox="1">
            <a:spLocks noChangeArrowheads="1"/>
          </p:cNvSpPr>
          <p:nvPr/>
        </p:nvSpPr>
        <p:spPr bwMode="auto">
          <a:xfrm>
            <a:off x="4413373" y="4828297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61" name="Freeform 106"/>
          <p:cNvSpPr>
            <a:spLocks/>
          </p:cNvSpPr>
          <p:nvPr/>
        </p:nvSpPr>
        <p:spPr bwMode="auto">
          <a:xfrm>
            <a:off x="3384609" y="2605098"/>
            <a:ext cx="1604582" cy="1887798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672" y="960"/>
              </a:cxn>
              <a:cxn ang="0">
                <a:pos x="1104" y="432"/>
              </a:cxn>
              <a:cxn ang="0">
                <a:pos x="1248" y="0"/>
              </a:cxn>
            </a:cxnLst>
            <a:rect l="0" t="0" r="r" b="b"/>
            <a:pathLst>
              <a:path w="1248" h="1200">
                <a:moveTo>
                  <a:pt x="0" y="1200"/>
                </a:moveTo>
                <a:cubicBezTo>
                  <a:pt x="244" y="1144"/>
                  <a:pt x="488" y="1088"/>
                  <a:pt x="672" y="960"/>
                </a:cubicBezTo>
                <a:cubicBezTo>
                  <a:pt x="856" y="832"/>
                  <a:pt x="1008" y="592"/>
                  <a:pt x="1104" y="432"/>
                </a:cubicBezTo>
                <a:cubicBezTo>
                  <a:pt x="1200" y="272"/>
                  <a:pt x="1224" y="136"/>
                  <a:pt x="1248" y="0"/>
                </a:cubicBezTo>
              </a:path>
            </a:pathLst>
          </a:custGeom>
          <a:noFill/>
          <a:ln w="5080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2" name="Text Box 107"/>
          <p:cNvSpPr txBox="1">
            <a:spLocks noChangeArrowheads="1"/>
          </p:cNvSpPr>
          <p:nvPr/>
        </p:nvSpPr>
        <p:spPr bwMode="auto">
          <a:xfrm>
            <a:off x="4742303" y="2286963"/>
            <a:ext cx="506870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endParaRPr kumimoji="0" lang="en-US" b="1" dirty="0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Text Box 109"/>
          <p:cNvSpPr txBox="1">
            <a:spLocks noChangeArrowheads="1"/>
          </p:cNvSpPr>
          <p:nvPr/>
        </p:nvSpPr>
        <p:spPr bwMode="auto">
          <a:xfrm>
            <a:off x="5330059" y="2416757"/>
            <a:ext cx="53617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ATC</a:t>
            </a:r>
            <a:endParaRPr kumimoji="0" lang="en-US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Freeform 110"/>
          <p:cNvSpPr>
            <a:spLocks noChangeAspect="1"/>
          </p:cNvSpPr>
          <p:nvPr/>
        </p:nvSpPr>
        <p:spPr bwMode="auto">
          <a:xfrm rot="177913">
            <a:off x="3504341" y="2705352"/>
            <a:ext cx="2037999" cy="938212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336"/>
              </a:cxn>
              <a:cxn ang="0">
                <a:pos x="384" y="528"/>
              </a:cxn>
              <a:cxn ang="0">
                <a:pos x="624" y="624"/>
              </a:cxn>
              <a:cxn ang="0">
                <a:pos x="960" y="672"/>
              </a:cxn>
              <a:cxn ang="0">
                <a:pos x="1440" y="624"/>
              </a:cxn>
              <a:cxn ang="0">
                <a:pos x="1824" y="336"/>
              </a:cxn>
              <a:cxn ang="0">
                <a:pos x="1968" y="0"/>
              </a:cxn>
            </a:cxnLst>
            <a:rect l="0" t="0" r="r" b="b"/>
            <a:pathLst>
              <a:path w="1968" h="680">
                <a:moveTo>
                  <a:pt x="0" y="96"/>
                </a:moveTo>
                <a:cubicBezTo>
                  <a:pt x="40" y="180"/>
                  <a:pt x="80" y="264"/>
                  <a:pt x="144" y="336"/>
                </a:cubicBezTo>
                <a:cubicBezTo>
                  <a:pt x="208" y="408"/>
                  <a:pt x="304" y="480"/>
                  <a:pt x="384" y="528"/>
                </a:cubicBezTo>
                <a:cubicBezTo>
                  <a:pt x="464" y="576"/>
                  <a:pt x="528" y="600"/>
                  <a:pt x="624" y="624"/>
                </a:cubicBezTo>
                <a:cubicBezTo>
                  <a:pt x="720" y="648"/>
                  <a:pt x="824" y="672"/>
                  <a:pt x="960" y="672"/>
                </a:cubicBezTo>
                <a:cubicBezTo>
                  <a:pt x="1096" y="672"/>
                  <a:pt x="1296" y="680"/>
                  <a:pt x="1440" y="624"/>
                </a:cubicBezTo>
                <a:cubicBezTo>
                  <a:pt x="1584" y="568"/>
                  <a:pt x="1736" y="440"/>
                  <a:pt x="1824" y="336"/>
                </a:cubicBezTo>
                <a:cubicBezTo>
                  <a:pt x="1912" y="232"/>
                  <a:pt x="1940" y="116"/>
                  <a:pt x="1968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5" name="Line 114"/>
          <p:cNvSpPr>
            <a:spLocks noChangeShapeType="1"/>
          </p:cNvSpPr>
          <p:nvPr/>
        </p:nvSpPr>
        <p:spPr bwMode="auto">
          <a:xfrm>
            <a:off x="3375465" y="3659198"/>
            <a:ext cx="2066544" cy="0"/>
          </a:xfrm>
          <a:prstGeom prst="line">
            <a:avLst/>
          </a:prstGeom>
          <a:noFill/>
          <a:ln w="5080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6" name="Text Box 115"/>
          <p:cNvSpPr txBox="1">
            <a:spLocks noChangeArrowheads="1"/>
          </p:cNvSpPr>
          <p:nvPr/>
        </p:nvSpPr>
        <p:spPr bwMode="auto">
          <a:xfrm>
            <a:off x="5425690" y="3422597"/>
            <a:ext cx="40588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sz="2000" b="1" i="1" baseline="-25000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baseline="-25000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" name="Line 116"/>
          <p:cNvSpPr>
            <a:spLocks noChangeShapeType="1"/>
          </p:cNvSpPr>
          <p:nvPr/>
        </p:nvSpPr>
        <p:spPr bwMode="auto">
          <a:xfrm>
            <a:off x="4595936" y="3643323"/>
            <a:ext cx="0" cy="12827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8" name="Oval 117"/>
          <p:cNvSpPr>
            <a:spLocks noChangeAspect="1" noChangeArrowheads="1"/>
          </p:cNvSpPr>
          <p:nvPr/>
        </p:nvSpPr>
        <p:spPr bwMode="auto">
          <a:xfrm flipH="1">
            <a:off x="4540373" y="356871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5821471" y="3424953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70" name="Freeform 98"/>
          <p:cNvSpPr>
            <a:spLocks/>
          </p:cNvSpPr>
          <p:nvPr/>
        </p:nvSpPr>
        <p:spPr bwMode="auto">
          <a:xfrm>
            <a:off x="6880270" y="2224422"/>
            <a:ext cx="1371600" cy="243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528"/>
              </a:cxn>
              <a:cxn ang="0">
                <a:pos x="576" y="1200"/>
              </a:cxn>
              <a:cxn ang="0">
                <a:pos x="864" y="1536"/>
              </a:cxn>
            </a:cxnLst>
            <a:rect l="0" t="0" r="r" b="b"/>
            <a:pathLst>
              <a:path w="864" h="1536">
                <a:moveTo>
                  <a:pt x="0" y="0"/>
                </a:moveTo>
                <a:cubicBezTo>
                  <a:pt x="48" y="164"/>
                  <a:pt x="96" y="328"/>
                  <a:pt x="192" y="528"/>
                </a:cubicBezTo>
                <a:cubicBezTo>
                  <a:pt x="288" y="728"/>
                  <a:pt x="464" y="1032"/>
                  <a:pt x="576" y="1200"/>
                </a:cubicBezTo>
                <a:cubicBezTo>
                  <a:pt x="688" y="1368"/>
                  <a:pt x="776" y="1452"/>
                  <a:pt x="864" y="1536"/>
                </a:cubicBezTo>
              </a:path>
            </a:pathLst>
          </a:custGeom>
          <a:noFill/>
          <a:ln w="50800" cap="flat" cmpd="sng">
            <a:solidFill>
              <a:srgbClr val="C8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1" name="Text Box 99"/>
          <p:cNvSpPr txBox="1">
            <a:spLocks noChangeArrowheads="1"/>
          </p:cNvSpPr>
          <p:nvPr/>
        </p:nvSpPr>
        <p:spPr bwMode="auto">
          <a:xfrm>
            <a:off x="8205833" y="4418347"/>
            <a:ext cx="34657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endParaRPr kumimoji="0" lang="en-US" sz="2000" b="1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Text Box 101"/>
          <p:cNvSpPr txBox="1">
            <a:spLocks noChangeArrowheads="1"/>
          </p:cNvSpPr>
          <p:nvPr/>
        </p:nvSpPr>
        <p:spPr bwMode="auto">
          <a:xfrm>
            <a:off x="7774604" y="1862091"/>
            <a:ext cx="433132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 err="1">
                <a:solidFill>
                  <a:srgbClr val="8B7025"/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sz="2000" b="1" baseline="-25000" dirty="0" err="1">
                <a:solidFill>
                  <a:srgbClr val="8B7025"/>
                </a:solidFill>
                <a:latin typeface="+mj-lt"/>
                <a:cs typeface="Times New Roman" pitchFamily="18" charset="0"/>
              </a:rPr>
              <a:t>sr</a:t>
            </a:r>
            <a:endParaRPr kumimoji="0" lang="en-US" sz="2000" b="1" dirty="0">
              <a:solidFill>
                <a:srgbClr val="8B702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Freeform 102"/>
          <p:cNvSpPr>
            <a:spLocks/>
          </p:cNvSpPr>
          <p:nvPr/>
        </p:nvSpPr>
        <p:spPr bwMode="auto">
          <a:xfrm>
            <a:off x="6311945" y="2251410"/>
            <a:ext cx="1628775" cy="2398712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624" y="1104"/>
              </a:cxn>
              <a:cxn ang="0">
                <a:pos x="1008" y="624"/>
              </a:cxn>
              <a:cxn ang="0">
                <a:pos x="1248" y="0"/>
              </a:cxn>
            </a:cxnLst>
            <a:rect l="0" t="0" r="r" b="b"/>
            <a:pathLst>
              <a:path w="1248" h="1392">
                <a:moveTo>
                  <a:pt x="0" y="1392"/>
                </a:moveTo>
                <a:cubicBezTo>
                  <a:pt x="228" y="1312"/>
                  <a:pt x="456" y="1232"/>
                  <a:pt x="624" y="1104"/>
                </a:cubicBezTo>
                <a:cubicBezTo>
                  <a:pt x="792" y="976"/>
                  <a:pt x="904" y="808"/>
                  <a:pt x="1008" y="624"/>
                </a:cubicBezTo>
                <a:cubicBezTo>
                  <a:pt x="1112" y="440"/>
                  <a:pt x="1180" y="220"/>
                  <a:pt x="1248" y="0"/>
                </a:cubicBezTo>
              </a:path>
            </a:pathLst>
          </a:custGeom>
          <a:noFill/>
          <a:ln w="50800" cap="flat" cmpd="sng">
            <a:solidFill>
              <a:srgbClr val="8B7025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6238875" y="3634122"/>
            <a:ext cx="121607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80345" y="3634122"/>
            <a:ext cx="0" cy="1295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6" name="Oval 118"/>
          <p:cNvSpPr>
            <a:spLocks noChangeAspect="1" noChangeArrowheads="1"/>
          </p:cNvSpPr>
          <p:nvPr/>
        </p:nvSpPr>
        <p:spPr bwMode="auto">
          <a:xfrm flipH="1">
            <a:off x="7421608" y="3548397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7288321" y="4858466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2954217" y="1743817"/>
            <a:ext cx="5973491" cy="3977033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8424"/>
            <a:ext cx="8904855" cy="680178"/>
          </a:xfrm>
        </p:spPr>
        <p:txBody>
          <a:bodyPr/>
          <a:lstStyle/>
          <a:p>
            <a:r>
              <a:rPr lang="en-US" dirty="0"/>
              <a:t>Adjusting to Expansion in Demand</a:t>
            </a:r>
          </a:p>
        </p:txBody>
      </p:sp>
      <p:grpSp>
        <p:nvGrpSpPr>
          <p:cNvPr id="91" name="Group 121"/>
          <p:cNvGrpSpPr>
            <a:grpSpLocks noChangeAspect="1"/>
          </p:cNvGrpSpPr>
          <p:nvPr/>
        </p:nvGrpSpPr>
        <p:grpSpPr bwMode="auto">
          <a:xfrm>
            <a:off x="3361051" y="2354280"/>
            <a:ext cx="1628140" cy="2538412"/>
            <a:chOff x="480" y="2016"/>
            <a:chExt cx="2016" cy="1776"/>
          </a:xfrm>
        </p:grpSpPr>
        <p:sp>
          <p:nvSpPr>
            <p:cNvPr id="92" name="Line 122"/>
            <p:cNvSpPr>
              <a:spLocks noChangeAspect="1"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Line 123"/>
            <p:cNvSpPr>
              <a:spLocks noChangeAspect="1" noChangeShapeType="1"/>
            </p:cNvSpPr>
            <p:nvPr/>
          </p:nvSpPr>
          <p:spPr bwMode="auto">
            <a:xfrm>
              <a:off x="480" y="379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4" name="Text Box 124"/>
          <p:cNvSpPr txBox="1">
            <a:spLocks noChangeAspect="1" noChangeArrowheads="1"/>
          </p:cNvSpPr>
          <p:nvPr/>
        </p:nvSpPr>
        <p:spPr bwMode="auto">
          <a:xfrm>
            <a:off x="4967664" y="4727592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95" name="Text Box 125"/>
          <p:cNvSpPr txBox="1">
            <a:spLocks noChangeAspect="1" noChangeArrowheads="1"/>
          </p:cNvSpPr>
          <p:nvPr/>
        </p:nvSpPr>
        <p:spPr bwMode="auto">
          <a:xfrm>
            <a:off x="2978463" y="2068530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96" name="Text Box 78"/>
          <p:cNvSpPr txBox="1">
            <a:spLocks noChangeArrowheads="1"/>
          </p:cNvSpPr>
          <p:nvPr/>
        </p:nvSpPr>
        <p:spPr bwMode="auto">
          <a:xfrm>
            <a:off x="4002316" y="5315500"/>
            <a:ext cx="566181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latin typeface="+mj-lt"/>
                <a:cs typeface="Times New Roman" pitchFamily="18" charset="0"/>
              </a:rPr>
              <a:t>Firm</a:t>
            </a: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6863820" y="5315500"/>
            <a:ext cx="801823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latin typeface="+mj-lt"/>
                <a:cs typeface="Times New Roman" pitchFamily="18" charset="0"/>
              </a:rPr>
              <a:t>Market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2979289" y="3462348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60" name="Text Box 66"/>
          <p:cNvSpPr txBox="1">
            <a:spLocks noChangeArrowheads="1"/>
          </p:cNvSpPr>
          <p:nvPr/>
        </p:nvSpPr>
        <p:spPr bwMode="auto">
          <a:xfrm>
            <a:off x="4413373" y="4828297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61" name="Freeform 106"/>
          <p:cNvSpPr>
            <a:spLocks/>
          </p:cNvSpPr>
          <p:nvPr/>
        </p:nvSpPr>
        <p:spPr bwMode="auto">
          <a:xfrm>
            <a:off x="3384609" y="2605098"/>
            <a:ext cx="1604582" cy="1887798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672" y="960"/>
              </a:cxn>
              <a:cxn ang="0">
                <a:pos x="1104" y="432"/>
              </a:cxn>
              <a:cxn ang="0">
                <a:pos x="1248" y="0"/>
              </a:cxn>
            </a:cxnLst>
            <a:rect l="0" t="0" r="r" b="b"/>
            <a:pathLst>
              <a:path w="1248" h="1200">
                <a:moveTo>
                  <a:pt x="0" y="1200"/>
                </a:moveTo>
                <a:cubicBezTo>
                  <a:pt x="244" y="1144"/>
                  <a:pt x="488" y="1088"/>
                  <a:pt x="672" y="960"/>
                </a:cubicBezTo>
                <a:cubicBezTo>
                  <a:pt x="856" y="832"/>
                  <a:pt x="1008" y="592"/>
                  <a:pt x="1104" y="432"/>
                </a:cubicBezTo>
                <a:cubicBezTo>
                  <a:pt x="1200" y="272"/>
                  <a:pt x="1224" y="136"/>
                  <a:pt x="1248" y="0"/>
                </a:cubicBezTo>
              </a:path>
            </a:pathLst>
          </a:custGeom>
          <a:noFill/>
          <a:ln w="5080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2" name="Text Box 107"/>
          <p:cNvSpPr txBox="1">
            <a:spLocks noChangeArrowheads="1"/>
          </p:cNvSpPr>
          <p:nvPr/>
        </p:nvSpPr>
        <p:spPr bwMode="auto">
          <a:xfrm>
            <a:off x="4742303" y="2286963"/>
            <a:ext cx="506870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endParaRPr kumimoji="0" lang="en-US" b="1" dirty="0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Text Box 109"/>
          <p:cNvSpPr txBox="1">
            <a:spLocks noChangeArrowheads="1"/>
          </p:cNvSpPr>
          <p:nvPr/>
        </p:nvSpPr>
        <p:spPr bwMode="auto">
          <a:xfrm>
            <a:off x="5330059" y="2416757"/>
            <a:ext cx="53617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ATC</a:t>
            </a:r>
            <a:endParaRPr kumimoji="0" lang="en-US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Freeform 110"/>
          <p:cNvSpPr>
            <a:spLocks noChangeAspect="1"/>
          </p:cNvSpPr>
          <p:nvPr/>
        </p:nvSpPr>
        <p:spPr bwMode="auto">
          <a:xfrm rot="177913">
            <a:off x="3504341" y="2705352"/>
            <a:ext cx="2037999" cy="938212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336"/>
              </a:cxn>
              <a:cxn ang="0">
                <a:pos x="384" y="528"/>
              </a:cxn>
              <a:cxn ang="0">
                <a:pos x="624" y="624"/>
              </a:cxn>
              <a:cxn ang="0">
                <a:pos x="960" y="672"/>
              </a:cxn>
              <a:cxn ang="0">
                <a:pos x="1440" y="624"/>
              </a:cxn>
              <a:cxn ang="0">
                <a:pos x="1824" y="336"/>
              </a:cxn>
              <a:cxn ang="0">
                <a:pos x="1968" y="0"/>
              </a:cxn>
            </a:cxnLst>
            <a:rect l="0" t="0" r="r" b="b"/>
            <a:pathLst>
              <a:path w="1968" h="680">
                <a:moveTo>
                  <a:pt x="0" y="96"/>
                </a:moveTo>
                <a:cubicBezTo>
                  <a:pt x="40" y="180"/>
                  <a:pt x="80" y="264"/>
                  <a:pt x="144" y="336"/>
                </a:cubicBezTo>
                <a:cubicBezTo>
                  <a:pt x="208" y="408"/>
                  <a:pt x="304" y="480"/>
                  <a:pt x="384" y="528"/>
                </a:cubicBezTo>
                <a:cubicBezTo>
                  <a:pt x="464" y="576"/>
                  <a:pt x="528" y="600"/>
                  <a:pt x="624" y="624"/>
                </a:cubicBezTo>
                <a:cubicBezTo>
                  <a:pt x="720" y="648"/>
                  <a:pt x="824" y="672"/>
                  <a:pt x="960" y="672"/>
                </a:cubicBezTo>
                <a:cubicBezTo>
                  <a:pt x="1096" y="672"/>
                  <a:pt x="1296" y="680"/>
                  <a:pt x="1440" y="624"/>
                </a:cubicBezTo>
                <a:cubicBezTo>
                  <a:pt x="1584" y="568"/>
                  <a:pt x="1736" y="440"/>
                  <a:pt x="1824" y="336"/>
                </a:cubicBezTo>
                <a:cubicBezTo>
                  <a:pt x="1912" y="232"/>
                  <a:pt x="1940" y="116"/>
                  <a:pt x="1968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7" name="Line 116"/>
          <p:cNvSpPr>
            <a:spLocks noChangeShapeType="1"/>
          </p:cNvSpPr>
          <p:nvPr/>
        </p:nvSpPr>
        <p:spPr bwMode="auto">
          <a:xfrm>
            <a:off x="4595936" y="3643323"/>
            <a:ext cx="0" cy="12827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5821471" y="3424953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70" name="Freeform 98"/>
          <p:cNvSpPr>
            <a:spLocks/>
          </p:cNvSpPr>
          <p:nvPr/>
        </p:nvSpPr>
        <p:spPr bwMode="auto">
          <a:xfrm>
            <a:off x="6880270" y="2224422"/>
            <a:ext cx="1371600" cy="243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528"/>
              </a:cxn>
              <a:cxn ang="0">
                <a:pos x="576" y="1200"/>
              </a:cxn>
              <a:cxn ang="0">
                <a:pos x="864" y="1536"/>
              </a:cxn>
            </a:cxnLst>
            <a:rect l="0" t="0" r="r" b="b"/>
            <a:pathLst>
              <a:path w="864" h="1536">
                <a:moveTo>
                  <a:pt x="0" y="0"/>
                </a:moveTo>
                <a:cubicBezTo>
                  <a:pt x="48" y="164"/>
                  <a:pt x="96" y="328"/>
                  <a:pt x="192" y="528"/>
                </a:cubicBezTo>
                <a:cubicBezTo>
                  <a:pt x="288" y="728"/>
                  <a:pt x="464" y="1032"/>
                  <a:pt x="576" y="1200"/>
                </a:cubicBezTo>
                <a:cubicBezTo>
                  <a:pt x="688" y="1368"/>
                  <a:pt x="776" y="1452"/>
                  <a:pt x="864" y="1536"/>
                </a:cubicBezTo>
              </a:path>
            </a:pathLst>
          </a:custGeom>
          <a:noFill/>
          <a:ln w="50800" cap="flat" cmpd="sng">
            <a:solidFill>
              <a:srgbClr val="C8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1" name="Text Box 99"/>
          <p:cNvSpPr txBox="1">
            <a:spLocks noChangeArrowheads="1"/>
          </p:cNvSpPr>
          <p:nvPr/>
        </p:nvSpPr>
        <p:spPr bwMode="auto">
          <a:xfrm>
            <a:off x="8205833" y="4418347"/>
            <a:ext cx="34657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endParaRPr kumimoji="0" lang="en-US" sz="2000" b="1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Text Box 101"/>
          <p:cNvSpPr txBox="1">
            <a:spLocks noChangeArrowheads="1"/>
          </p:cNvSpPr>
          <p:nvPr/>
        </p:nvSpPr>
        <p:spPr bwMode="auto">
          <a:xfrm>
            <a:off x="7774604" y="1862091"/>
            <a:ext cx="433132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 err="1">
                <a:solidFill>
                  <a:srgbClr val="8B7025"/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sz="2000" b="1" baseline="-25000" dirty="0" err="1">
                <a:solidFill>
                  <a:srgbClr val="8B7025"/>
                </a:solidFill>
                <a:latin typeface="+mj-lt"/>
                <a:cs typeface="Times New Roman" pitchFamily="18" charset="0"/>
              </a:rPr>
              <a:t>sr</a:t>
            </a:r>
            <a:endParaRPr kumimoji="0" lang="en-US" sz="2000" b="1" dirty="0">
              <a:solidFill>
                <a:srgbClr val="8B702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Freeform 102"/>
          <p:cNvSpPr>
            <a:spLocks/>
          </p:cNvSpPr>
          <p:nvPr/>
        </p:nvSpPr>
        <p:spPr bwMode="auto">
          <a:xfrm>
            <a:off x="6311945" y="2251410"/>
            <a:ext cx="1628775" cy="2398712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624" y="1104"/>
              </a:cxn>
              <a:cxn ang="0">
                <a:pos x="1008" y="624"/>
              </a:cxn>
              <a:cxn ang="0">
                <a:pos x="1248" y="0"/>
              </a:cxn>
            </a:cxnLst>
            <a:rect l="0" t="0" r="r" b="b"/>
            <a:pathLst>
              <a:path w="1248" h="1392">
                <a:moveTo>
                  <a:pt x="0" y="1392"/>
                </a:moveTo>
                <a:cubicBezTo>
                  <a:pt x="228" y="1312"/>
                  <a:pt x="456" y="1232"/>
                  <a:pt x="624" y="1104"/>
                </a:cubicBezTo>
                <a:cubicBezTo>
                  <a:pt x="792" y="976"/>
                  <a:pt x="904" y="808"/>
                  <a:pt x="1008" y="624"/>
                </a:cubicBezTo>
                <a:cubicBezTo>
                  <a:pt x="1112" y="440"/>
                  <a:pt x="1180" y="220"/>
                  <a:pt x="1248" y="0"/>
                </a:cubicBezTo>
              </a:path>
            </a:pathLst>
          </a:custGeom>
          <a:noFill/>
          <a:ln w="50800" cap="flat" cmpd="sng">
            <a:solidFill>
              <a:srgbClr val="8B7025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6254005" y="3634122"/>
            <a:ext cx="1200939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80345" y="3634122"/>
            <a:ext cx="0" cy="1295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6" name="Oval 118"/>
          <p:cNvSpPr>
            <a:spLocks noChangeAspect="1" noChangeArrowheads="1"/>
          </p:cNvSpPr>
          <p:nvPr/>
        </p:nvSpPr>
        <p:spPr bwMode="auto">
          <a:xfrm flipH="1">
            <a:off x="7421608" y="3548397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7288321" y="4858466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2955986" y="2777144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38" name="Group 68"/>
          <p:cNvGrpSpPr>
            <a:grpSpLocks/>
          </p:cNvGrpSpPr>
          <p:nvPr/>
        </p:nvGrpSpPr>
        <p:grpSpPr bwMode="auto">
          <a:xfrm>
            <a:off x="3365561" y="2887446"/>
            <a:ext cx="2639028" cy="700088"/>
            <a:chOff x="1338" y="2481"/>
            <a:chExt cx="1824" cy="441"/>
          </a:xfrm>
        </p:grpSpPr>
        <p:grpSp>
          <p:nvGrpSpPr>
            <p:cNvPr id="39" name="Group 67"/>
            <p:cNvGrpSpPr>
              <a:grpSpLocks/>
            </p:cNvGrpSpPr>
            <p:nvPr/>
          </p:nvGrpSpPr>
          <p:grpSpPr bwMode="auto">
            <a:xfrm>
              <a:off x="1338" y="2481"/>
              <a:ext cx="1824" cy="252"/>
              <a:chOff x="1338" y="2481"/>
              <a:chExt cx="1824" cy="252"/>
            </a:xfrm>
          </p:grpSpPr>
          <p:sp>
            <p:nvSpPr>
              <p:cNvPr id="41" name="Line 46"/>
              <p:cNvSpPr>
                <a:spLocks noChangeShapeType="1"/>
              </p:cNvSpPr>
              <p:nvPr/>
            </p:nvSpPr>
            <p:spPr bwMode="auto">
              <a:xfrm>
                <a:off x="1338" y="2544"/>
                <a:ext cx="1629" cy="0"/>
              </a:xfrm>
              <a:prstGeom prst="line">
                <a:avLst/>
              </a:prstGeom>
              <a:noFill/>
              <a:ln w="50800">
                <a:solidFill>
                  <a:srgbClr val="C80000"/>
                </a:solidFill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42" name="Text Box 47"/>
              <p:cNvSpPr txBox="1">
                <a:spLocks noChangeArrowheads="1"/>
              </p:cNvSpPr>
              <p:nvPr/>
            </p:nvSpPr>
            <p:spPr bwMode="auto">
              <a:xfrm>
                <a:off x="2881" y="2481"/>
                <a:ext cx="281" cy="252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000" b="1" i="1" dirty="0">
                    <a:solidFill>
                      <a:srgbClr val="C80000"/>
                    </a:solidFill>
                    <a:latin typeface="+mj-lt"/>
                    <a:cs typeface="Times New Roman" pitchFamily="18" charset="0"/>
                  </a:rPr>
                  <a:t>d</a:t>
                </a:r>
                <a:r>
                  <a:rPr kumimoji="0" lang="en-US" sz="2000" b="1" i="1" baseline="-25000" dirty="0">
                    <a:solidFill>
                      <a:srgbClr val="C80000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kumimoji="0" lang="en-US" sz="2000" b="1" dirty="0">
                  <a:solidFill>
                    <a:srgbClr val="C8000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 flipV="1">
              <a:off x="1416" y="2586"/>
              <a:ext cx="0" cy="3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3" name="Line 49"/>
          <p:cNvSpPr>
            <a:spLocks noChangeShapeType="1"/>
          </p:cNvSpPr>
          <p:nvPr/>
        </p:nvSpPr>
        <p:spPr bwMode="auto">
          <a:xfrm>
            <a:off x="4419026" y="4733960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4917501" y="3021147"/>
            <a:ext cx="0" cy="18366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4730176" y="4819685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6" name="Line 114"/>
          <p:cNvSpPr>
            <a:spLocks noChangeShapeType="1"/>
          </p:cNvSpPr>
          <p:nvPr/>
        </p:nvSpPr>
        <p:spPr bwMode="auto">
          <a:xfrm>
            <a:off x="3375465" y="3659198"/>
            <a:ext cx="2066544" cy="0"/>
          </a:xfrm>
          <a:prstGeom prst="line">
            <a:avLst/>
          </a:prstGeom>
          <a:noFill/>
          <a:ln w="5080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7" name="Text Box 115"/>
          <p:cNvSpPr txBox="1">
            <a:spLocks noChangeArrowheads="1"/>
          </p:cNvSpPr>
          <p:nvPr/>
        </p:nvSpPr>
        <p:spPr bwMode="auto">
          <a:xfrm>
            <a:off x="5425690" y="3422597"/>
            <a:ext cx="40588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sz="2000" b="1" i="1" baseline="-25000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baseline="-25000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Oval 117"/>
          <p:cNvSpPr>
            <a:spLocks noChangeAspect="1" noChangeArrowheads="1"/>
          </p:cNvSpPr>
          <p:nvPr/>
        </p:nvSpPr>
        <p:spPr bwMode="auto">
          <a:xfrm flipH="1">
            <a:off x="4540373" y="356871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48" name="Group 69"/>
          <p:cNvGrpSpPr>
            <a:grpSpLocks/>
          </p:cNvGrpSpPr>
          <p:nvPr/>
        </p:nvGrpSpPr>
        <p:grpSpPr bwMode="auto">
          <a:xfrm>
            <a:off x="7052198" y="2279468"/>
            <a:ext cx="1543050" cy="2060575"/>
            <a:chOff x="4296" y="2088"/>
            <a:chExt cx="972" cy="1298"/>
          </a:xfrm>
        </p:grpSpPr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4560" y="2088"/>
              <a:ext cx="555" cy="10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528"/>
                </a:cxn>
                <a:cxn ang="0">
                  <a:pos x="576" y="1200"/>
                </a:cxn>
                <a:cxn ang="0">
                  <a:pos x="864" y="1536"/>
                </a:cxn>
              </a:cxnLst>
              <a:rect l="0" t="0" r="r" b="b"/>
              <a:pathLst>
                <a:path w="864" h="1536">
                  <a:moveTo>
                    <a:pt x="0" y="0"/>
                  </a:moveTo>
                  <a:cubicBezTo>
                    <a:pt x="48" y="164"/>
                    <a:pt x="96" y="328"/>
                    <a:pt x="192" y="528"/>
                  </a:cubicBezTo>
                  <a:cubicBezTo>
                    <a:pt x="288" y="728"/>
                    <a:pt x="464" y="1032"/>
                    <a:pt x="576" y="1200"/>
                  </a:cubicBezTo>
                  <a:cubicBezTo>
                    <a:pt x="688" y="1368"/>
                    <a:pt x="776" y="1452"/>
                    <a:pt x="864" y="1536"/>
                  </a:cubicBezTo>
                </a:path>
              </a:pathLst>
            </a:custGeom>
            <a:noFill/>
            <a:ln w="50800" cap="flat" cmpd="sng">
              <a:solidFill>
                <a:srgbClr val="C80000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0" name="Text Box 56"/>
            <p:cNvSpPr txBox="1">
              <a:spLocks noChangeArrowheads="1"/>
            </p:cNvSpPr>
            <p:nvPr/>
          </p:nvSpPr>
          <p:spPr bwMode="auto">
            <a:xfrm>
              <a:off x="4995" y="3134"/>
              <a:ext cx="273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sz="2000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1" name="Line 60"/>
            <p:cNvSpPr>
              <a:spLocks noChangeShapeType="1"/>
            </p:cNvSpPr>
            <p:nvPr/>
          </p:nvSpPr>
          <p:spPr bwMode="auto">
            <a:xfrm>
              <a:off x="4296" y="2304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2" name="Group 70"/>
          <p:cNvGrpSpPr>
            <a:grpSpLocks/>
          </p:cNvGrpSpPr>
          <p:nvPr/>
        </p:nvGrpSpPr>
        <p:grpSpPr bwMode="auto">
          <a:xfrm rot="21337360">
            <a:off x="6866427" y="2320542"/>
            <a:ext cx="1746251" cy="2363788"/>
            <a:chOff x="4176" y="2111"/>
            <a:chExt cx="1100" cy="1489"/>
          </a:xfrm>
        </p:grpSpPr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 rot="262640">
              <a:off x="5030" y="2111"/>
              <a:ext cx="246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baseline="-25000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1" dirty="0">
                <a:solidFill>
                  <a:srgbClr val="8B7025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4176" y="2352"/>
              <a:ext cx="960" cy="1248"/>
            </a:xfrm>
            <a:custGeom>
              <a:avLst/>
              <a:gdLst/>
              <a:ahLst/>
              <a:cxnLst>
                <a:cxn ang="0">
                  <a:pos x="0" y="1248"/>
                </a:cxn>
                <a:cxn ang="0">
                  <a:pos x="288" y="1104"/>
                </a:cxn>
                <a:cxn ang="0">
                  <a:pos x="432" y="1008"/>
                </a:cxn>
                <a:cxn ang="0">
                  <a:pos x="624" y="816"/>
                </a:cxn>
                <a:cxn ang="0">
                  <a:pos x="768" y="528"/>
                </a:cxn>
                <a:cxn ang="0">
                  <a:pos x="864" y="288"/>
                </a:cxn>
                <a:cxn ang="0">
                  <a:pos x="960" y="0"/>
                </a:cxn>
              </a:cxnLst>
              <a:rect l="0" t="0" r="r" b="b"/>
              <a:pathLst>
                <a:path w="960" h="1248">
                  <a:moveTo>
                    <a:pt x="0" y="1248"/>
                  </a:moveTo>
                  <a:cubicBezTo>
                    <a:pt x="108" y="1196"/>
                    <a:pt x="216" y="1144"/>
                    <a:pt x="288" y="1104"/>
                  </a:cubicBezTo>
                  <a:cubicBezTo>
                    <a:pt x="360" y="1064"/>
                    <a:pt x="376" y="1056"/>
                    <a:pt x="432" y="1008"/>
                  </a:cubicBezTo>
                  <a:cubicBezTo>
                    <a:pt x="488" y="960"/>
                    <a:pt x="568" y="896"/>
                    <a:pt x="624" y="816"/>
                  </a:cubicBezTo>
                  <a:cubicBezTo>
                    <a:pt x="680" y="736"/>
                    <a:pt x="728" y="616"/>
                    <a:pt x="768" y="528"/>
                  </a:cubicBezTo>
                  <a:cubicBezTo>
                    <a:pt x="808" y="440"/>
                    <a:pt x="832" y="376"/>
                    <a:pt x="864" y="288"/>
                  </a:cubicBezTo>
                  <a:cubicBezTo>
                    <a:pt x="896" y="200"/>
                    <a:pt x="928" y="100"/>
                    <a:pt x="960" y="0"/>
                  </a:cubicBezTo>
                </a:path>
              </a:pathLst>
            </a:custGeom>
            <a:noFill/>
            <a:ln w="57150" cap="flat" cmpd="sng">
              <a:solidFill>
                <a:srgbClr val="8B7025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5" name="Line 61"/>
            <p:cNvSpPr>
              <a:spLocks noChangeShapeType="1"/>
            </p:cNvSpPr>
            <p:nvPr/>
          </p:nvSpPr>
          <p:spPr bwMode="auto">
            <a:xfrm>
              <a:off x="4830" y="2400"/>
              <a:ext cx="244" cy="2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6" name="Line 64"/>
          <p:cNvSpPr>
            <a:spLocks noChangeShapeType="1"/>
          </p:cNvSpPr>
          <p:nvPr/>
        </p:nvSpPr>
        <p:spPr bwMode="auto">
          <a:xfrm>
            <a:off x="7731341" y="3034229"/>
            <a:ext cx="0" cy="191928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7585291" y="4855790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78" name="Text Box 66"/>
          <p:cNvSpPr txBox="1">
            <a:spLocks noChangeArrowheads="1"/>
          </p:cNvSpPr>
          <p:nvPr/>
        </p:nvSpPr>
        <p:spPr bwMode="auto">
          <a:xfrm>
            <a:off x="5867362" y="2833061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79" name="Line 81"/>
          <p:cNvSpPr>
            <a:spLocks noChangeShapeType="1"/>
          </p:cNvSpPr>
          <p:nvPr/>
        </p:nvSpPr>
        <p:spPr bwMode="auto">
          <a:xfrm flipV="1">
            <a:off x="6367679" y="3048135"/>
            <a:ext cx="0" cy="6746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0" name="Line 63"/>
          <p:cNvSpPr>
            <a:spLocks noChangeShapeType="1"/>
          </p:cNvSpPr>
          <p:nvPr/>
        </p:nvSpPr>
        <p:spPr bwMode="auto">
          <a:xfrm>
            <a:off x="6241124" y="3021148"/>
            <a:ext cx="147552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7" name="Oval 62"/>
          <p:cNvSpPr>
            <a:spLocks noChangeAspect="1" noChangeArrowheads="1"/>
          </p:cNvSpPr>
          <p:nvPr/>
        </p:nvSpPr>
        <p:spPr bwMode="auto">
          <a:xfrm flipH="1">
            <a:off x="7669429" y="2948123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1" name="Oval 52"/>
          <p:cNvSpPr>
            <a:spLocks noChangeAspect="1" noChangeArrowheads="1"/>
          </p:cNvSpPr>
          <p:nvPr/>
        </p:nvSpPr>
        <p:spPr bwMode="auto">
          <a:xfrm flipH="1">
            <a:off x="4843270" y="2910875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54041" y="1440663"/>
            <a:ext cx="2890327" cy="1719072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Consider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market for toothpicks.  A new candy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that sticks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teeth causes the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market demand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for toothpicks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increase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from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to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…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26118" y="2714800"/>
            <a:ext cx="27589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                            market </a:t>
            </a:r>
            <a:r>
              <a:rPr lang="en-US" sz="1900" dirty="0">
                <a:latin typeface="+mj-lt"/>
                <a:cs typeface="Times New Roman" pitchFamily="18" charset="0"/>
              </a:rPr>
              <a:t>price increases to </a:t>
            </a:r>
            <a:r>
              <a:rPr lang="en-US" sz="1900" b="1" i="1" dirty="0">
                <a:latin typeface="+mj-lt"/>
                <a:cs typeface="Times New Roman" pitchFamily="18" charset="0"/>
              </a:rPr>
              <a:t>P</a:t>
            </a:r>
            <a:r>
              <a:rPr lang="en-US" sz="19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1900" dirty="0">
                <a:latin typeface="+mj-lt"/>
                <a:cs typeface="Times New Roman" pitchFamily="18" charset="0"/>
              </a:rPr>
              <a:t> …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55396" y="3274569"/>
            <a:ext cx="272967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latin typeface="+mj-lt"/>
                <a:cs typeface="Times New Roman" pitchFamily="18" charset="0"/>
              </a:rPr>
              <a:t>shifting the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firm’s </a:t>
            </a:r>
            <a:r>
              <a:rPr lang="en-US" sz="1900" b="1" i="1" dirty="0">
                <a:latin typeface="+mj-lt"/>
                <a:cs typeface="Times New Roman" pitchFamily="18" charset="0"/>
              </a:rPr>
              <a:t>demand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curve </a:t>
            </a:r>
            <a:r>
              <a:rPr lang="en-US" sz="1900" dirty="0">
                <a:latin typeface="+mj-lt"/>
                <a:cs typeface="Times New Roman" pitchFamily="18" charset="0"/>
              </a:rPr>
              <a:t>upward. 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At </a:t>
            </a:r>
            <a:r>
              <a:rPr lang="en-US" sz="1900" dirty="0">
                <a:latin typeface="+mj-lt"/>
                <a:cs typeface="Times New Roman" pitchFamily="18" charset="0"/>
              </a:rPr>
              <a:t>the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higher price</a:t>
            </a:r>
            <a:r>
              <a:rPr lang="en-US" sz="1900" dirty="0">
                <a:latin typeface="+mj-lt"/>
                <a:cs typeface="Times New Roman" pitchFamily="18" charset="0"/>
              </a:rPr>
              <a:t>, firms </a:t>
            </a:r>
            <a:r>
              <a:rPr lang="en-US" sz="1900" dirty="0" smtClean="0">
                <a:latin typeface="+mj-lt"/>
                <a:cs typeface="Times New Roman" pitchFamily="18" charset="0"/>
              </a:rPr>
              <a:t/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dirty="0" smtClean="0">
                <a:latin typeface="+mj-lt"/>
                <a:cs typeface="Times New Roman" pitchFamily="18" charset="0"/>
              </a:rPr>
              <a:t>expand </a:t>
            </a:r>
            <a:r>
              <a:rPr lang="en-US" sz="1900" dirty="0">
                <a:latin typeface="+mj-lt"/>
                <a:cs typeface="Times New Roman" pitchFamily="18" charset="0"/>
              </a:rPr>
              <a:t>output to </a:t>
            </a:r>
            <a:r>
              <a:rPr lang="en-US" sz="1900" b="1" i="1" dirty="0">
                <a:latin typeface="+mj-lt"/>
                <a:cs typeface="Times New Roman" pitchFamily="18" charset="0"/>
              </a:rPr>
              <a:t>q</a:t>
            </a:r>
            <a:r>
              <a:rPr lang="en-US" sz="19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1900" b="1" dirty="0">
                <a:latin typeface="+mj-lt"/>
                <a:cs typeface="Times New Roman" pitchFamily="18" charset="0"/>
              </a:rPr>
              <a:t> </a:t>
            </a:r>
            <a:r>
              <a:rPr lang="en-US" sz="1900" dirty="0">
                <a:latin typeface="+mj-lt"/>
                <a:cs typeface="Times New Roman" pitchFamily="18" charset="0"/>
              </a:rPr>
              <a:t>and </a:t>
            </a:r>
            <a:r>
              <a:rPr lang="en-US" sz="1900" dirty="0" smtClean="0">
                <a:latin typeface="+mj-lt"/>
                <a:cs typeface="Times New Roman" pitchFamily="18" charset="0"/>
              </a:rPr>
              <a:t/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dirty="0" smtClean="0">
                <a:latin typeface="+mj-lt"/>
                <a:cs typeface="Times New Roman" pitchFamily="18" charset="0"/>
              </a:rPr>
              <a:t>earn </a:t>
            </a:r>
            <a:r>
              <a:rPr lang="en-US" sz="1900" dirty="0">
                <a:latin typeface="+mj-lt"/>
                <a:cs typeface="Times New Roman" pitchFamily="18" charset="0"/>
              </a:rPr>
              <a:t>short-run profits.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50993" y="4779162"/>
            <a:ext cx="2890327" cy="17190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Economic 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profits </a:t>
            </a:r>
            <a:r>
              <a:rPr lang="en-US" sz="19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draw 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competitors into the industry</a:t>
            </a:r>
            <a:r>
              <a:rPr lang="en-US" sz="19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, shifting 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900" b="1" i="1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market supply curve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9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from </a:t>
            </a:r>
            <a:r>
              <a:rPr lang="en-US" sz="19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</a:t>
            </a:r>
            <a:r>
              <a:rPr lang="en-US" sz="1900" b="1" i="1" baseline="-25000" dirty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to </a:t>
            </a:r>
            <a:r>
              <a:rPr lang="en-US" sz="19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</a:t>
            </a:r>
            <a:r>
              <a:rPr lang="en-US" sz="1900" b="1" i="1" baseline="-25000" dirty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</p:txBody>
      </p:sp>
      <p:grpSp>
        <p:nvGrpSpPr>
          <p:cNvPr id="66" name="Group 116"/>
          <p:cNvGrpSpPr>
            <a:grpSpLocks noChangeAspect="1"/>
          </p:cNvGrpSpPr>
          <p:nvPr/>
        </p:nvGrpSpPr>
        <p:grpSpPr bwMode="auto">
          <a:xfrm>
            <a:off x="6238877" y="2360630"/>
            <a:ext cx="1873492" cy="2538412"/>
            <a:chOff x="739" y="2016"/>
            <a:chExt cx="1757" cy="1776"/>
          </a:xfrm>
        </p:grpSpPr>
        <p:sp>
          <p:nvSpPr>
            <p:cNvPr id="86" name="Line 117"/>
            <p:cNvSpPr>
              <a:spLocks noChangeAspect="1" noChangeShapeType="1"/>
            </p:cNvSpPr>
            <p:nvPr/>
          </p:nvSpPr>
          <p:spPr bwMode="auto">
            <a:xfrm>
              <a:off x="741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7" name="Line 118"/>
            <p:cNvSpPr>
              <a:spLocks noChangeAspect="1" noChangeShapeType="1"/>
            </p:cNvSpPr>
            <p:nvPr/>
          </p:nvSpPr>
          <p:spPr bwMode="auto">
            <a:xfrm>
              <a:off x="739" y="3792"/>
              <a:ext cx="17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8" name="Text Box 119"/>
          <p:cNvSpPr txBox="1">
            <a:spLocks noChangeAspect="1" noChangeArrowheads="1"/>
          </p:cNvSpPr>
          <p:nvPr/>
        </p:nvSpPr>
        <p:spPr bwMode="auto">
          <a:xfrm>
            <a:off x="8084857" y="4743086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89" name="Text Box 120"/>
          <p:cNvSpPr txBox="1">
            <a:spLocks noChangeAspect="1" noChangeArrowheads="1"/>
          </p:cNvSpPr>
          <p:nvPr/>
        </p:nvSpPr>
        <p:spPr bwMode="auto">
          <a:xfrm>
            <a:off x="5852437" y="2100724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42643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 114"/>
          <p:cNvSpPr/>
          <p:nvPr/>
        </p:nvSpPr>
        <p:spPr>
          <a:xfrm>
            <a:off x="2954217" y="1743817"/>
            <a:ext cx="5973491" cy="3977033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8424"/>
            <a:ext cx="8904855" cy="680178"/>
          </a:xfrm>
        </p:spPr>
        <p:txBody>
          <a:bodyPr/>
          <a:lstStyle/>
          <a:p>
            <a:r>
              <a:rPr lang="en-US" dirty="0"/>
              <a:t>Adjusting to Expansion in </a:t>
            </a:r>
            <a:r>
              <a:rPr lang="en-US" dirty="0" smtClean="0"/>
              <a:t>Demand</a:t>
            </a:r>
            <a:endParaRPr lang="en-US" dirty="0"/>
          </a:p>
        </p:txBody>
      </p:sp>
      <p:grpSp>
        <p:nvGrpSpPr>
          <p:cNvPr id="91" name="Group 121"/>
          <p:cNvGrpSpPr>
            <a:grpSpLocks noChangeAspect="1"/>
          </p:cNvGrpSpPr>
          <p:nvPr/>
        </p:nvGrpSpPr>
        <p:grpSpPr bwMode="auto">
          <a:xfrm>
            <a:off x="3361051" y="2354280"/>
            <a:ext cx="1628140" cy="2538412"/>
            <a:chOff x="480" y="2016"/>
            <a:chExt cx="2016" cy="1776"/>
          </a:xfrm>
        </p:grpSpPr>
        <p:sp>
          <p:nvSpPr>
            <p:cNvPr id="92" name="Line 122"/>
            <p:cNvSpPr>
              <a:spLocks noChangeAspect="1"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Line 123"/>
            <p:cNvSpPr>
              <a:spLocks noChangeAspect="1" noChangeShapeType="1"/>
            </p:cNvSpPr>
            <p:nvPr/>
          </p:nvSpPr>
          <p:spPr bwMode="auto">
            <a:xfrm>
              <a:off x="480" y="379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4" name="Text Box 124"/>
          <p:cNvSpPr txBox="1">
            <a:spLocks noChangeAspect="1" noChangeArrowheads="1"/>
          </p:cNvSpPr>
          <p:nvPr/>
        </p:nvSpPr>
        <p:spPr bwMode="auto">
          <a:xfrm>
            <a:off x="4967664" y="4727592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95" name="Text Box 125"/>
          <p:cNvSpPr txBox="1">
            <a:spLocks noChangeAspect="1" noChangeArrowheads="1"/>
          </p:cNvSpPr>
          <p:nvPr/>
        </p:nvSpPr>
        <p:spPr bwMode="auto">
          <a:xfrm>
            <a:off x="2978463" y="2068530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96" name="Text Box 78"/>
          <p:cNvSpPr txBox="1">
            <a:spLocks noChangeArrowheads="1"/>
          </p:cNvSpPr>
          <p:nvPr/>
        </p:nvSpPr>
        <p:spPr bwMode="auto">
          <a:xfrm>
            <a:off x="4002316" y="5315500"/>
            <a:ext cx="566181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latin typeface="+mj-lt"/>
                <a:cs typeface="Times New Roman" pitchFamily="18" charset="0"/>
              </a:rPr>
              <a:t>Firm</a:t>
            </a: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6863820" y="5315500"/>
            <a:ext cx="801823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latin typeface="+mj-lt"/>
                <a:cs typeface="Times New Roman" pitchFamily="18" charset="0"/>
              </a:rPr>
              <a:t>Market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2979289" y="3462348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60" name="Text Box 66"/>
          <p:cNvSpPr txBox="1">
            <a:spLocks noChangeArrowheads="1"/>
          </p:cNvSpPr>
          <p:nvPr/>
        </p:nvSpPr>
        <p:spPr bwMode="auto">
          <a:xfrm>
            <a:off x="4413373" y="4828297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61" name="Freeform 106"/>
          <p:cNvSpPr>
            <a:spLocks/>
          </p:cNvSpPr>
          <p:nvPr/>
        </p:nvSpPr>
        <p:spPr bwMode="auto">
          <a:xfrm>
            <a:off x="3384609" y="2605098"/>
            <a:ext cx="1604582" cy="1887798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672" y="960"/>
              </a:cxn>
              <a:cxn ang="0">
                <a:pos x="1104" y="432"/>
              </a:cxn>
              <a:cxn ang="0">
                <a:pos x="1248" y="0"/>
              </a:cxn>
            </a:cxnLst>
            <a:rect l="0" t="0" r="r" b="b"/>
            <a:pathLst>
              <a:path w="1248" h="1200">
                <a:moveTo>
                  <a:pt x="0" y="1200"/>
                </a:moveTo>
                <a:cubicBezTo>
                  <a:pt x="244" y="1144"/>
                  <a:pt x="488" y="1088"/>
                  <a:pt x="672" y="960"/>
                </a:cubicBezTo>
                <a:cubicBezTo>
                  <a:pt x="856" y="832"/>
                  <a:pt x="1008" y="592"/>
                  <a:pt x="1104" y="432"/>
                </a:cubicBezTo>
                <a:cubicBezTo>
                  <a:pt x="1200" y="272"/>
                  <a:pt x="1224" y="136"/>
                  <a:pt x="1248" y="0"/>
                </a:cubicBezTo>
              </a:path>
            </a:pathLst>
          </a:custGeom>
          <a:noFill/>
          <a:ln w="5080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2" name="Text Box 107"/>
          <p:cNvSpPr txBox="1">
            <a:spLocks noChangeArrowheads="1"/>
          </p:cNvSpPr>
          <p:nvPr/>
        </p:nvSpPr>
        <p:spPr bwMode="auto">
          <a:xfrm>
            <a:off x="4742303" y="2286963"/>
            <a:ext cx="506870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endParaRPr kumimoji="0" lang="en-US" b="1" dirty="0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Text Box 109"/>
          <p:cNvSpPr txBox="1">
            <a:spLocks noChangeArrowheads="1"/>
          </p:cNvSpPr>
          <p:nvPr/>
        </p:nvSpPr>
        <p:spPr bwMode="auto">
          <a:xfrm>
            <a:off x="5330059" y="2416757"/>
            <a:ext cx="53617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ATC</a:t>
            </a:r>
            <a:endParaRPr kumimoji="0" lang="en-US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Freeform 110"/>
          <p:cNvSpPr>
            <a:spLocks noChangeAspect="1"/>
          </p:cNvSpPr>
          <p:nvPr/>
        </p:nvSpPr>
        <p:spPr bwMode="auto">
          <a:xfrm rot="177913">
            <a:off x="3504341" y="2705352"/>
            <a:ext cx="2037999" cy="938212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336"/>
              </a:cxn>
              <a:cxn ang="0">
                <a:pos x="384" y="528"/>
              </a:cxn>
              <a:cxn ang="0">
                <a:pos x="624" y="624"/>
              </a:cxn>
              <a:cxn ang="0">
                <a:pos x="960" y="672"/>
              </a:cxn>
              <a:cxn ang="0">
                <a:pos x="1440" y="624"/>
              </a:cxn>
              <a:cxn ang="0">
                <a:pos x="1824" y="336"/>
              </a:cxn>
              <a:cxn ang="0">
                <a:pos x="1968" y="0"/>
              </a:cxn>
            </a:cxnLst>
            <a:rect l="0" t="0" r="r" b="b"/>
            <a:pathLst>
              <a:path w="1968" h="680">
                <a:moveTo>
                  <a:pt x="0" y="96"/>
                </a:moveTo>
                <a:cubicBezTo>
                  <a:pt x="40" y="180"/>
                  <a:pt x="80" y="264"/>
                  <a:pt x="144" y="336"/>
                </a:cubicBezTo>
                <a:cubicBezTo>
                  <a:pt x="208" y="408"/>
                  <a:pt x="304" y="480"/>
                  <a:pt x="384" y="528"/>
                </a:cubicBezTo>
                <a:cubicBezTo>
                  <a:pt x="464" y="576"/>
                  <a:pt x="528" y="600"/>
                  <a:pt x="624" y="624"/>
                </a:cubicBezTo>
                <a:cubicBezTo>
                  <a:pt x="720" y="648"/>
                  <a:pt x="824" y="672"/>
                  <a:pt x="960" y="672"/>
                </a:cubicBezTo>
                <a:cubicBezTo>
                  <a:pt x="1096" y="672"/>
                  <a:pt x="1296" y="680"/>
                  <a:pt x="1440" y="624"/>
                </a:cubicBezTo>
                <a:cubicBezTo>
                  <a:pt x="1584" y="568"/>
                  <a:pt x="1736" y="440"/>
                  <a:pt x="1824" y="336"/>
                </a:cubicBezTo>
                <a:cubicBezTo>
                  <a:pt x="1912" y="232"/>
                  <a:pt x="1940" y="116"/>
                  <a:pt x="1968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7" name="Line 116"/>
          <p:cNvSpPr>
            <a:spLocks noChangeShapeType="1"/>
          </p:cNvSpPr>
          <p:nvPr/>
        </p:nvSpPr>
        <p:spPr bwMode="auto">
          <a:xfrm>
            <a:off x="4595936" y="3643323"/>
            <a:ext cx="0" cy="12827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5821471" y="3424953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70" name="Freeform 98"/>
          <p:cNvSpPr>
            <a:spLocks/>
          </p:cNvSpPr>
          <p:nvPr/>
        </p:nvSpPr>
        <p:spPr bwMode="auto">
          <a:xfrm>
            <a:off x="6880270" y="2224422"/>
            <a:ext cx="1371600" cy="243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528"/>
              </a:cxn>
              <a:cxn ang="0">
                <a:pos x="576" y="1200"/>
              </a:cxn>
              <a:cxn ang="0">
                <a:pos x="864" y="1536"/>
              </a:cxn>
            </a:cxnLst>
            <a:rect l="0" t="0" r="r" b="b"/>
            <a:pathLst>
              <a:path w="864" h="1536">
                <a:moveTo>
                  <a:pt x="0" y="0"/>
                </a:moveTo>
                <a:cubicBezTo>
                  <a:pt x="48" y="164"/>
                  <a:pt x="96" y="328"/>
                  <a:pt x="192" y="528"/>
                </a:cubicBezTo>
                <a:cubicBezTo>
                  <a:pt x="288" y="728"/>
                  <a:pt x="464" y="1032"/>
                  <a:pt x="576" y="1200"/>
                </a:cubicBezTo>
                <a:cubicBezTo>
                  <a:pt x="688" y="1368"/>
                  <a:pt x="776" y="1452"/>
                  <a:pt x="864" y="1536"/>
                </a:cubicBezTo>
              </a:path>
            </a:pathLst>
          </a:custGeom>
          <a:noFill/>
          <a:ln w="50800" cap="flat" cmpd="sng">
            <a:solidFill>
              <a:srgbClr val="C8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1" name="Text Box 99"/>
          <p:cNvSpPr txBox="1">
            <a:spLocks noChangeArrowheads="1"/>
          </p:cNvSpPr>
          <p:nvPr/>
        </p:nvSpPr>
        <p:spPr bwMode="auto">
          <a:xfrm>
            <a:off x="8205833" y="4418347"/>
            <a:ext cx="34657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endParaRPr kumimoji="0" lang="en-US" sz="2000" b="1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Text Box 101"/>
          <p:cNvSpPr txBox="1">
            <a:spLocks noChangeArrowheads="1"/>
          </p:cNvSpPr>
          <p:nvPr/>
        </p:nvSpPr>
        <p:spPr bwMode="auto">
          <a:xfrm>
            <a:off x="7774604" y="1862091"/>
            <a:ext cx="433132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 err="1">
                <a:solidFill>
                  <a:srgbClr val="8B7025"/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sz="2000" b="1" baseline="-25000" dirty="0" err="1">
                <a:solidFill>
                  <a:srgbClr val="8B7025"/>
                </a:solidFill>
                <a:latin typeface="+mj-lt"/>
                <a:cs typeface="Times New Roman" pitchFamily="18" charset="0"/>
              </a:rPr>
              <a:t>sr</a:t>
            </a:r>
            <a:endParaRPr kumimoji="0" lang="en-US" sz="2000" b="1" dirty="0">
              <a:solidFill>
                <a:srgbClr val="8B702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Freeform 102"/>
          <p:cNvSpPr>
            <a:spLocks/>
          </p:cNvSpPr>
          <p:nvPr/>
        </p:nvSpPr>
        <p:spPr bwMode="auto">
          <a:xfrm>
            <a:off x="6311945" y="2251410"/>
            <a:ext cx="1628775" cy="2398712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624" y="1104"/>
              </a:cxn>
              <a:cxn ang="0">
                <a:pos x="1008" y="624"/>
              </a:cxn>
              <a:cxn ang="0">
                <a:pos x="1248" y="0"/>
              </a:cxn>
            </a:cxnLst>
            <a:rect l="0" t="0" r="r" b="b"/>
            <a:pathLst>
              <a:path w="1248" h="1392">
                <a:moveTo>
                  <a:pt x="0" y="1392"/>
                </a:moveTo>
                <a:cubicBezTo>
                  <a:pt x="228" y="1312"/>
                  <a:pt x="456" y="1232"/>
                  <a:pt x="624" y="1104"/>
                </a:cubicBezTo>
                <a:cubicBezTo>
                  <a:pt x="792" y="976"/>
                  <a:pt x="904" y="808"/>
                  <a:pt x="1008" y="624"/>
                </a:cubicBezTo>
                <a:cubicBezTo>
                  <a:pt x="1112" y="440"/>
                  <a:pt x="1180" y="220"/>
                  <a:pt x="1248" y="0"/>
                </a:cubicBezTo>
              </a:path>
            </a:pathLst>
          </a:custGeom>
          <a:noFill/>
          <a:ln w="50800" cap="flat" cmpd="sng">
            <a:solidFill>
              <a:srgbClr val="8B7025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6254005" y="3634122"/>
            <a:ext cx="1200939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80345" y="3634122"/>
            <a:ext cx="0" cy="1295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7288321" y="4858466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2955986" y="2777144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39" name="Group 67"/>
          <p:cNvGrpSpPr>
            <a:grpSpLocks/>
          </p:cNvGrpSpPr>
          <p:nvPr/>
        </p:nvGrpSpPr>
        <p:grpSpPr bwMode="auto">
          <a:xfrm>
            <a:off x="3365561" y="2887443"/>
            <a:ext cx="2639028" cy="400050"/>
            <a:chOff x="1338" y="2481"/>
            <a:chExt cx="1824" cy="252"/>
          </a:xfrm>
        </p:grpSpPr>
        <p:sp>
          <p:nvSpPr>
            <p:cNvPr id="41" name="Line 46"/>
            <p:cNvSpPr>
              <a:spLocks noChangeShapeType="1"/>
            </p:cNvSpPr>
            <p:nvPr/>
          </p:nvSpPr>
          <p:spPr bwMode="auto">
            <a:xfrm>
              <a:off x="1338" y="2544"/>
              <a:ext cx="1629" cy="0"/>
            </a:xfrm>
            <a:prstGeom prst="line">
              <a:avLst/>
            </a:prstGeom>
            <a:noFill/>
            <a:ln w="50800">
              <a:solidFill>
                <a:srgbClr val="C8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42" name="Text Box 47"/>
            <p:cNvSpPr txBox="1">
              <a:spLocks noChangeArrowheads="1"/>
            </p:cNvSpPr>
            <p:nvPr/>
          </p:nvSpPr>
          <p:spPr bwMode="auto">
            <a:xfrm>
              <a:off x="2881" y="2481"/>
              <a:ext cx="281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sz="2000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1" dirty="0">
                <a:solidFill>
                  <a:srgbClr val="C8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4917501" y="3021147"/>
            <a:ext cx="0" cy="18366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4730176" y="4819685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6" name="Line 114"/>
          <p:cNvSpPr>
            <a:spLocks noChangeShapeType="1"/>
          </p:cNvSpPr>
          <p:nvPr/>
        </p:nvSpPr>
        <p:spPr bwMode="auto">
          <a:xfrm>
            <a:off x="3375465" y="3659198"/>
            <a:ext cx="2066544" cy="0"/>
          </a:xfrm>
          <a:prstGeom prst="line">
            <a:avLst/>
          </a:prstGeom>
          <a:noFill/>
          <a:ln w="5080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7" name="Text Box 115"/>
          <p:cNvSpPr txBox="1">
            <a:spLocks noChangeArrowheads="1"/>
          </p:cNvSpPr>
          <p:nvPr/>
        </p:nvSpPr>
        <p:spPr bwMode="auto">
          <a:xfrm>
            <a:off x="5425690" y="3422597"/>
            <a:ext cx="40588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sz="2000" b="1" i="1" baseline="-25000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baseline="-25000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48" name="Group 69"/>
          <p:cNvGrpSpPr>
            <a:grpSpLocks/>
          </p:cNvGrpSpPr>
          <p:nvPr/>
        </p:nvGrpSpPr>
        <p:grpSpPr bwMode="auto">
          <a:xfrm>
            <a:off x="7471298" y="2279468"/>
            <a:ext cx="1123950" cy="2060575"/>
            <a:chOff x="4560" y="2088"/>
            <a:chExt cx="708" cy="1298"/>
          </a:xfrm>
        </p:grpSpPr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4560" y="2088"/>
              <a:ext cx="555" cy="10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528"/>
                </a:cxn>
                <a:cxn ang="0">
                  <a:pos x="576" y="1200"/>
                </a:cxn>
                <a:cxn ang="0">
                  <a:pos x="864" y="1536"/>
                </a:cxn>
              </a:cxnLst>
              <a:rect l="0" t="0" r="r" b="b"/>
              <a:pathLst>
                <a:path w="864" h="1536">
                  <a:moveTo>
                    <a:pt x="0" y="0"/>
                  </a:moveTo>
                  <a:cubicBezTo>
                    <a:pt x="48" y="164"/>
                    <a:pt x="96" y="328"/>
                    <a:pt x="192" y="528"/>
                  </a:cubicBezTo>
                  <a:cubicBezTo>
                    <a:pt x="288" y="728"/>
                    <a:pt x="464" y="1032"/>
                    <a:pt x="576" y="1200"/>
                  </a:cubicBezTo>
                  <a:cubicBezTo>
                    <a:pt x="688" y="1368"/>
                    <a:pt x="776" y="1452"/>
                    <a:pt x="864" y="1536"/>
                  </a:cubicBezTo>
                </a:path>
              </a:pathLst>
            </a:custGeom>
            <a:noFill/>
            <a:ln w="50800" cap="flat" cmpd="sng">
              <a:solidFill>
                <a:srgbClr val="C80000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0" name="Text Box 56"/>
            <p:cNvSpPr txBox="1">
              <a:spLocks noChangeArrowheads="1"/>
            </p:cNvSpPr>
            <p:nvPr/>
          </p:nvSpPr>
          <p:spPr bwMode="auto">
            <a:xfrm>
              <a:off x="4995" y="3134"/>
              <a:ext cx="273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sz="2000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2" name="Group 70"/>
          <p:cNvGrpSpPr>
            <a:grpSpLocks/>
          </p:cNvGrpSpPr>
          <p:nvPr/>
        </p:nvGrpSpPr>
        <p:grpSpPr bwMode="auto">
          <a:xfrm rot="21337360">
            <a:off x="6866427" y="2320542"/>
            <a:ext cx="1746251" cy="2363788"/>
            <a:chOff x="4176" y="2111"/>
            <a:chExt cx="1100" cy="1489"/>
          </a:xfrm>
        </p:grpSpPr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 rot="262640">
              <a:off x="5030" y="2111"/>
              <a:ext cx="246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baseline="-25000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1" dirty="0">
                <a:solidFill>
                  <a:srgbClr val="8B7025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4176" y="2352"/>
              <a:ext cx="960" cy="1248"/>
            </a:xfrm>
            <a:custGeom>
              <a:avLst/>
              <a:gdLst/>
              <a:ahLst/>
              <a:cxnLst>
                <a:cxn ang="0">
                  <a:pos x="0" y="1248"/>
                </a:cxn>
                <a:cxn ang="0">
                  <a:pos x="288" y="1104"/>
                </a:cxn>
                <a:cxn ang="0">
                  <a:pos x="432" y="1008"/>
                </a:cxn>
                <a:cxn ang="0">
                  <a:pos x="624" y="816"/>
                </a:cxn>
                <a:cxn ang="0">
                  <a:pos x="768" y="528"/>
                </a:cxn>
                <a:cxn ang="0">
                  <a:pos x="864" y="288"/>
                </a:cxn>
                <a:cxn ang="0">
                  <a:pos x="960" y="0"/>
                </a:cxn>
              </a:cxnLst>
              <a:rect l="0" t="0" r="r" b="b"/>
              <a:pathLst>
                <a:path w="960" h="1248">
                  <a:moveTo>
                    <a:pt x="0" y="1248"/>
                  </a:moveTo>
                  <a:cubicBezTo>
                    <a:pt x="108" y="1196"/>
                    <a:pt x="216" y="1144"/>
                    <a:pt x="288" y="1104"/>
                  </a:cubicBezTo>
                  <a:cubicBezTo>
                    <a:pt x="360" y="1064"/>
                    <a:pt x="376" y="1056"/>
                    <a:pt x="432" y="1008"/>
                  </a:cubicBezTo>
                  <a:cubicBezTo>
                    <a:pt x="488" y="960"/>
                    <a:pt x="568" y="896"/>
                    <a:pt x="624" y="816"/>
                  </a:cubicBezTo>
                  <a:cubicBezTo>
                    <a:pt x="680" y="736"/>
                    <a:pt x="728" y="616"/>
                    <a:pt x="768" y="528"/>
                  </a:cubicBezTo>
                  <a:cubicBezTo>
                    <a:pt x="808" y="440"/>
                    <a:pt x="832" y="376"/>
                    <a:pt x="864" y="288"/>
                  </a:cubicBezTo>
                  <a:cubicBezTo>
                    <a:pt x="896" y="200"/>
                    <a:pt x="928" y="100"/>
                    <a:pt x="960" y="0"/>
                  </a:cubicBezTo>
                </a:path>
              </a:pathLst>
            </a:custGeom>
            <a:noFill/>
            <a:ln w="57150" cap="flat" cmpd="sng">
              <a:solidFill>
                <a:srgbClr val="8B7025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6" name="Line 64"/>
          <p:cNvSpPr>
            <a:spLocks noChangeShapeType="1"/>
          </p:cNvSpPr>
          <p:nvPr/>
        </p:nvSpPr>
        <p:spPr bwMode="auto">
          <a:xfrm>
            <a:off x="7731341" y="3034229"/>
            <a:ext cx="0" cy="191928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7585291" y="4855790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78" name="Text Box 66"/>
          <p:cNvSpPr txBox="1">
            <a:spLocks noChangeArrowheads="1"/>
          </p:cNvSpPr>
          <p:nvPr/>
        </p:nvSpPr>
        <p:spPr bwMode="auto">
          <a:xfrm>
            <a:off x="5867362" y="2833061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80" name="Line 63"/>
          <p:cNvSpPr>
            <a:spLocks noChangeShapeType="1"/>
          </p:cNvSpPr>
          <p:nvPr/>
        </p:nvSpPr>
        <p:spPr bwMode="auto">
          <a:xfrm>
            <a:off x="6241124" y="3021148"/>
            <a:ext cx="147552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7" name="Oval 62"/>
          <p:cNvSpPr>
            <a:spLocks noChangeAspect="1" noChangeArrowheads="1"/>
          </p:cNvSpPr>
          <p:nvPr/>
        </p:nvSpPr>
        <p:spPr bwMode="auto">
          <a:xfrm flipH="1">
            <a:off x="7669429" y="2948123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1" name="Oval 52"/>
          <p:cNvSpPr>
            <a:spLocks noChangeAspect="1" noChangeArrowheads="1"/>
          </p:cNvSpPr>
          <p:nvPr/>
        </p:nvSpPr>
        <p:spPr bwMode="auto">
          <a:xfrm flipH="1">
            <a:off x="4843270" y="2910875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54041" y="1653791"/>
            <a:ext cx="2890327" cy="4302009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After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increase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 market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supply, a new equilibrium is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established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at the original market price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and a larger rate </a:t>
            </a:r>
            <a:b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output (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3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).</a:t>
            </a:r>
          </a:p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As market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price returns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the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demand curve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facing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firm returns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its original level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long-run, </a:t>
            </a:r>
            <a:r>
              <a:rPr lang="en-US" sz="1900" i="1" u="sng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economic profits are driven </a:t>
            </a:r>
            <a:r>
              <a:rPr lang="en-US" sz="1900" i="1" u="sng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1900" i="1" u="sng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zero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long-run market supply curve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(here)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is horizontal (</a:t>
            </a:r>
            <a:r>
              <a:rPr lang="en-US" sz="1900" b="1" i="1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</a:t>
            </a:r>
            <a:r>
              <a:rPr lang="en-US" sz="1900" b="1" i="1" baseline="-25000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lr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).</a:t>
            </a:r>
          </a:p>
        </p:txBody>
      </p:sp>
      <p:sp>
        <p:nvSpPr>
          <p:cNvPr id="65" name="Text Box 94"/>
          <p:cNvSpPr txBox="1">
            <a:spLocks noChangeArrowheads="1"/>
          </p:cNvSpPr>
          <p:nvPr/>
        </p:nvSpPr>
        <p:spPr bwMode="auto">
          <a:xfrm>
            <a:off x="5817512" y="3419492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66" name="Line 131"/>
          <p:cNvSpPr>
            <a:spLocks noChangeShapeType="1"/>
          </p:cNvSpPr>
          <p:nvPr/>
        </p:nvSpPr>
        <p:spPr bwMode="auto">
          <a:xfrm>
            <a:off x="8066555" y="3600848"/>
            <a:ext cx="0" cy="129857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7" name="Text Box 136"/>
          <p:cNvSpPr txBox="1">
            <a:spLocks noChangeArrowheads="1"/>
          </p:cNvSpPr>
          <p:nvPr/>
        </p:nvSpPr>
        <p:spPr bwMode="auto">
          <a:xfrm>
            <a:off x="7923680" y="4848623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3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88" name="Line 152"/>
          <p:cNvSpPr>
            <a:spLocks noChangeShapeType="1"/>
          </p:cNvSpPr>
          <p:nvPr/>
        </p:nvSpPr>
        <p:spPr bwMode="auto">
          <a:xfrm flipV="1">
            <a:off x="6350468" y="2979310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9" name="Line 159"/>
          <p:cNvSpPr>
            <a:spLocks noChangeShapeType="1"/>
          </p:cNvSpPr>
          <p:nvPr/>
        </p:nvSpPr>
        <p:spPr bwMode="auto">
          <a:xfrm>
            <a:off x="6248938" y="3630693"/>
            <a:ext cx="1776219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6" name="Oval 118"/>
          <p:cNvSpPr>
            <a:spLocks noChangeAspect="1" noChangeArrowheads="1"/>
          </p:cNvSpPr>
          <p:nvPr/>
        </p:nvSpPr>
        <p:spPr bwMode="auto">
          <a:xfrm flipH="1">
            <a:off x="7421608" y="3548397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0" name="Text Box 93"/>
          <p:cNvSpPr txBox="1">
            <a:spLocks noChangeArrowheads="1"/>
          </p:cNvSpPr>
          <p:nvPr/>
        </p:nvSpPr>
        <p:spPr bwMode="auto">
          <a:xfrm>
            <a:off x="2987644" y="3457387"/>
            <a:ext cx="381836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i="1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1</a:t>
            </a:r>
            <a:endParaRPr kumimoji="0" lang="en-US" i="1">
              <a:latin typeface="+mj-lt"/>
              <a:cs typeface="Times New Roman" pitchFamily="18" charset="0"/>
            </a:endParaRPr>
          </a:p>
        </p:txBody>
      </p:sp>
      <p:sp>
        <p:nvSpPr>
          <p:cNvPr id="97" name="Text Box 95"/>
          <p:cNvSpPr txBox="1">
            <a:spLocks noChangeArrowheads="1"/>
          </p:cNvSpPr>
          <p:nvPr/>
        </p:nvSpPr>
        <p:spPr bwMode="auto">
          <a:xfrm>
            <a:off x="4421728" y="4832480"/>
            <a:ext cx="381836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i="1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1</a:t>
            </a:r>
            <a:endParaRPr kumimoji="0" lang="en-US" i="1">
              <a:latin typeface="+mj-lt"/>
              <a:cs typeface="Times New Roman" pitchFamily="18" charset="0"/>
            </a:endParaRPr>
          </a:p>
        </p:txBody>
      </p:sp>
      <p:sp>
        <p:nvSpPr>
          <p:cNvPr id="98" name="Line 116"/>
          <p:cNvSpPr>
            <a:spLocks noChangeShapeType="1"/>
          </p:cNvSpPr>
          <p:nvPr/>
        </p:nvSpPr>
        <p:spPr bwMode="auto">
          <a:xfrm>
            <a:off x="4660679" y="4751517"/>
            <a:ext cx="3857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99" name="Group 157"/>
          <p:cNvGrpSpPr>
            <a:grpSpLocks/>
          </p:cNvGrpSpPr>
          <p:nvPr/>
        </p:nvGrpSpPr>
        <p:grpSpPr bwMode="auto">
          <a:xfrm>
            <a:off x="3375757" y="3044256"/>
            <a:ext cx="2445725" cy="777875"/>
            <a:chOff x="1340" y="2586"/>
            <a:chExt cx="1992" cy="490"/>
          </a:xfrm>
        </p:grpSpPr>
        <p:sp>
          <p:nvSpPr>
            <p:cNvPr id="100" name="Line 115"/>
            <p:cNvSpPr>
              <a:spLocks noChangeShapeType="1"/>
            </p:cNvSpPr>
            <p:nvPr/>
          </p:nvSpPr>
          <p:spPr bwMode="auto">
            <a:xfrm flipV="1">
              <a:off x="1416" y="2586"/>
              <a:ext cx="0" cy="3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01" name="Group 154"/>
            <p:cNvGrpSpPr>
              <a:grpSpLocks/>
            </p:cNvGrpSpPr>
            <p:nvPr/>
          </p:nvGrpSpPr>
          <p:grpSpPr bwMode="auto">
            <a:xfrm>
              <a:off x="1340" y="2824"/>
              <a:ext cx="1992" cy="252"/>
              <a:chOff x="1342" y="2826"/>
              <a:chExt cx="1992" cy="252"/>
            </a:xfrm>
          </p:grpSpPr>
          <p:sp>
            <p:nvSpPr>
              <p:cNvPr id="102" name="Line 155"/>
              <p:cNvSpPr>
                <a:spLocks noChangeShapeType="1"/>
              </p:cNvSpPr>
              <p:nvPr/>
            </p:nvSpPr>
            <p:spPr bwMode="auto">
              <a:xfrm>
                <a:off x="1342" y="2976"/>
                <a:ext cx="1728" cy="0"/>
              </a:xfrm>
              <a:prstGeom prst="line">
                <a:avLst/>
              </a:prstGeom>
              <a:noFill/>
              <a:ln w="50800">
                <a:solidFill>
                  <a:srgbClr val="C80000"/>
                </a:solidFill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03" name="Text Box 156"/>
              <p:cNvSpPr txBox="1">
                <a:spLocks noChangeArrowheads="1"/>
              </p:cNvSpPr>
              <p:nvPr/>
            </p:nvSpPr>
            <p:spPr bwMode="auto">
              <a:xfrm>
                <a:off x="3006" y="2826"/>
                <a:ext cx="328" cy="252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000" i="1" dirty="0">
                    <a:solidFill>
                      <a:srgbClr val="C80000"/>
                    </a:solidFill>
                    <a:latin typeface="+mj-lt"/>
                    <a:cs typeface="Times New Roman" pitchFamily="18" charset="0"/>
                  </a:rPr>
                  <a:t>d</a:t>
                </a:r>
                <a:r>
                  <a:rPr kumimoji="0" lang="en-US" sz="2000" i="1" baseline="-25000" dirty="0">
                    <a:solidFill>
                      <a:srgbClr val="C80000"/>
                    </a:solidFill>
                    <a:latin typeface="+mj-lt"/>
                    <a:cs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68" name="Oval 117"/>
          <p:cNvSpPr>
            <a:spLocks noChangeAspect="1" noChangeArrowheads="1"/>
          </p:cNvSpPr>
          <p:nvPr/>
        </p:nvSpPr>
        <p:spPr bwMode="auto">
          <a:xfrm flipH="1">
            <a:off x="4540373" y="356871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04" name="Group 137"/>
          <p:cNvGrpSpPr>
            <a:grpSpLocks/>
          </p:cNvGrpSpPr>
          <p:nvPr/>
        </p:nvGrpSpPr>
        <p:grpSpPr bwMode="auto">
          <a:xfrm>
            <a:off x="7543571" y="3361580"/>
            <a:ext cx="1381126" cy="400050"/>
            <a:chOff x="4560" y="2796"/>
            <a:chExt cx="870" cy="252"/>
          </a:xfrm>
        </p:grpSpPr>
        <p:sp>
          <p:nvSpPr>
            <p:cNvPr id="105" name="Line 134"/>
            <p:cNvSpPr>
              <a:spLocks noChangeShapeType="1"/>
            </p:cNvSpPr>
            <p:nvPr/>
          </p:nvSpPr>
          <p:spPr bwMode="auto">
            <a:xfrm>
              <a:off x="4560" y="2956"/>
              <a:ext cx="63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06" name="Text Box 135"/>
            <p:cNvSpPr txBox="1">
              <a:spLocks noChangeArrowheads="1"/>
            </p:cNvSpPr>
            <p:nvPr/>
          </p:nvSpPr>
          <p:spPr bwMode="auto">
            <a:xfrm>
              <a:off x="5174" y="2796"/>
              <a:ext cx="256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 err="1"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baseline="-25000" dirty="0" err="1">
                  <a:latin typeface="+mj-lt"/>
                  <a:cs typeface="Times New Roman" pitchFamily="18" charset="0"/>
                </a:rPr>
                <a:t>lr</a:t>
              </a:r>
              <a:endParaRPr kumimoji="0" lang="en-US" sz="2000" b="1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6" name="Oval 132"/>
          <p:cNvSpPr>
            <a:spLocks noChangeAspect="1" noChangeArrowheads="1"/>
          </p:cNvSpPr>
          <p:nvPr/>
        </p:nvSpPr>
        <p:spPr bwMode="auto">
          <a:xfrm flipH="1">
            <a:off x="8007818" y="3529030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83" name="Group 116"/>
          <p:cNvGrpSpPr>
            <a:grpSpLocks noChangeAspect="1"/>
          </p:cNvGrpSpPr>
          <p:nvPr/>
        </p:nvGrpSpPr>
        <p:grpSpPr bwMode="auto">
          <a:xfrm>
            <a:off x="6238877" y="2360630"/>
            <a:ext cx="1873492" cy="2538412"/>
            <a:chOff x="739" y="2016"/>
            <a:chExt cx="1757" cy="1776"/>
          </a:xfrm>
        </p:grpSpPr>
        <p:sp>
          <p:nvSpPr>
            <p:cNvPr id="84" name="Line 117"/>
            <p:cNvSpPr>
              <a:spLocks noChangeAspect="1" noChangeShapeType="1"/>
            </p:cNvSpPr>
            <p:nvPr/>
          </p:nvSpPr>
          <p:spPr bwMode="auto">
            <a:xfrm>
              <a:off x="741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5" name="Line 118"/>
            <p:cNvSpPr>
              <a:spLocks noChangeAspect="1" noChangeShapeType="1"/>
            </p:cNvSpPr>
            <p:nvPr/>
          </p:nvSpPr>
          <p:spPr bwMode="auto">
            <a:xfrm>
              <a:off x="739" y="3792"/>
              <a:ext cx="17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3" name="Text Box 119"/>
          <p:cNvSpPr txBox="1">
            <a:spLocks noChangeAspect="1" noChangeArrowheads="1"/>
          </p:cNvSpPr>
          <p:nvPr/>
        </p:nvSpPr>
        <p:spPr bwMode="auto">
          <a:xfrm>
            <a:off x="8084857" y="4743086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114" name="Text Box 120"/>
          <p:cNvSpPr txBox="1">
            <a:spLocks noChangeAspect="1" noChangeArrowheads="1"/>
          </p:cNvSpPr>
          <p:nvPr/>
        </p:nvSpPr>
        <p:spPr bwMode="auto">
          <a:xfrm>
            <a:off x="5852437" y="2100724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32334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>
          <a:xfrm>
            <a:off x="2954217" y="1743817"/>
            <a:ext cx="5973491" cy="3977033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8424"/>
            <a:ext cx="8904855" cy="680178"/>
          </a:xfrm>
        </p:spPr>
        <p:txBody>
          <a:bodyPr/>
          <a:lstStyle/>
          <a:p>
            <a:r>
              <a:rPr lang="en-US" dirty="0"/>
              <a:t>Adjusting to a Decline in Demand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54041" y="1538731"/>
            <a:ext cx="2933063" cy="1187837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If, instead, something causes </a:t>
            </a:r>
            <a:r>
              <a:rPr lang="en-US" sz="19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market demand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for toothpicks to decrease from </a:t>
            </a:r>
            <a:r>
              <a:rPr lang="en-US" sz="19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</a:t>
            </a:r>
            <a:r>
              <a:rPr lang="en-US" sz="19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to </a:t>
            </a:r>
            <a:r>
              <a:rPr lang="en-US" sz="19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</a:t>
            </a:r>
            <a:r>
              <a:rPr lang="en-US" sz="19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… </a:t>
            </a:r>
            <a:endParaRPr lang="en-US" sz="19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91" name="Group 121"/>
          <p:cNvGrpSpPr>
            <a:grpSpLocks noChangeAspect="1"/>
          </p:cNvGrpSpPr>
          <p:nvPr/>
        </p:nvGrpSpPr>
        <p:grpSpPr bwMode="auto">
          <a:xfrm>
            <a:off x="3361051" y="2354280"/>
            <a:ext cx="1628140" cy="2538412"/>
            <a:chOff x="480" y="2016"/>
            <a:chExt cx="2016" cy="1776"/>
          </a:xfrm>
        </p:grpSpPr>
        <p:sp>
          <p:nvSpPr>
            <p:cNvPr id="92" name="Line 122"/>
            <p:cNvSpPr>
              <a:spLocks noChangeAspect="1"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Line 123"/>
            <p:cNvSpPr>
              <a:spLocks noChangeAspect="1" noChangeShapeType="1"/>
            </p:cNvSpPr>
            <p:nvPr/>
          </p:nvSpPr>
          <p:spPr bwMode="auto">
            <a:xfrm>
              <a:off x="480" y="379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4" name="Text Box 124"/>
          <p:cNvSpPr txBox="1">
            <a:spLocks noChangeAspect="1" noChangeArrowheads="1"/>
          </p:cNvSpPr>
          <p:nvPr/>
        </p:nvSpPr>
        <p:spPr bwMode="auto">
          <a:xfrm>
            <a:off x="4967664" y="4727592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95" name="Text Box 125"/>
          <p:cNvSpPr txBox="1">
            <a:spLocks noChangeAspect="1" noChangeArrowheads="1"/>
          </p:cNvSpPr>
          <p:nvPr/>
        </p:nvSpPr>
        <p:spPr bwMode="auto">
          <a:xfrm>
            <a:off x="2978463" y="2068530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96" name="Text Box 78"/>
          <p:cNvSpPr txBox="1">
            <a:spLocks noChangeArrowheads="1"/>
          </p:cNvSpPr>
          <p:nvPr/>
        </p:nvSpPr>
        <p:spPr bwMode="auto">
          <a:xfrm>
            <a:off x="4002316" y="5315500"/>
            <a:ext cx="566181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latin typeface="+mj-lt"/>
                <a:cs typeface="Times New Roman" pitchFamily="18" charset="0"/>
              </a:rPr>
              <a:t>Firm</a:t>
            </a: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6863820" y="5315500"/>
            <a:ext cx="801823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latin typeface="+mj-lt"/>
                <a:cs typeface="Times New Roman" pitchFamily="18" charset="0"/>
              </a:rPr>
              <a:t>Market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2979289" y="3462348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60" name="Text Box 66"/>
          <p:cNvSpPr txBox="1">
            <a:spLocks noChangeArrowheads="1"/>
          </p:cNvSpPr>
          <p:nvPr/>
        </p:nvSpPr>
        <p:spPr bwMode="auto">
          <a:xfrm>
            <a:off x="4413373" y="4828297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61" name="Freeform 106"/>
          <p:cNvSpPr>
            <a:spLocks/>
          </p:cNvSpPr>
          <p:nvPr/>
        </p:nvSpPr>
        <p:spPr bwMode="auto">
          <a:xfrm>
            <a:off x="3384609" y="2605098"/>
            <a:ext cx="1604582" cy="1887798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672" y="960"/>
              </a:cxn>
              <a:cxn ang="0">
                <a:pos x="1104" y="432"/>
              </a:cxn>
              <a:cxn ang="0">
                <a:pos x="1248" y="0"/>
              </a:cxn>
            </a:cxnLst>
            <a:rect l="0" t="0" r="r" b="b"/>
            <a:pathLst>
              <a:path w="1248" h="1200">
                <a:moveTo>
                  <a:pt x="0" y="1200"/>
                </a:moveTo>
                <a:cubicBezTo>
                  <a:pt x="244" y="1144"/>
                  <a:pt x="488" y="1088"/>
                  <a:pt x="672" y="960"/>
                </a:cubicBezTo>
                <a:cubicBezTo>
                  <a:pt x="856" y="832"/>
                  <a:pt x="1008" y="592"/>
                  <a:pt x="1104" y="432"/>
                </a:cubicBezTo>
                <a:cubicBezTo>
                  <a:pt x="1200" y="272"/>
                  <a:pt x="1224" y="136"/>
                  <a:pt x="1248" y="0"/>
                </a:cubicBezTo>
              </a:path>
            </a:pathLst>
          </a:custGeom>
          <a:noFill/>
          <a:ln w="5080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2" name="Text Box 107"/>
          <p:cNvSpPr txBox="1">
            <a:spLocks noChangeArrowheads="1"/>
          </p:cNvSpPr>
          <p:nvPr/>
        </p:nvSpPr>
        <p:spPr bwMode="auto">
          <a:xfrm>
            <a:off x="4742303" y="2286963"/>
            <a:ext cx="506870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endParaRPr kumimoji="0" lang="en-US" b="1" dirty="0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Text Box 109"/>
          <p:cNvSpPr txBox="1">
            <a:spLocks noChangeArrowheads="1"/>
          </p:cNvSpPr>
          <p:nvPr/>
        </p:nvSpPr>
        <p:spPr bwMode="auto">
          <a:xfrm>
            <a:off x="5330059" y="2416757"/>
            <a:ext cx="53617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ATC</a:t>
            </a:r>
            <a:endParaRPr kumimoji="0" lang="en-US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Freeform 110"/>
          <p:cNvSpPr>
            <a:spLocks noChangeAspect="1"/>
          </p:cNvSpPr>
          <p:nvPr/>
        </p:nvSpPr>
        <p:spPr bwMode="auto">
          <a:xfrm rot="177913">
            <a:off x="3504341" y="2705352"/>
            <a:ext cx="2037999" cy="938212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336"/>
              </a:cxn>
              <a:cxn ang="0">
                <a:pos x="384" y="528"/>
              </a:cxn>
              <a:cxn ang="0">
                <a:pos x="624" y="624"/>
              </a:cxn>
              <a:cxn ang="0">
                <a:pos x="960" y="672"/>
              </a:cxn>
              <a:cxn ang="0">
                <a:pos x="1440" y="624"/>
              </a:cxn>
              <a:cxn ang="0">
                <a:pos x="1824" y="336"/>
              </a:cxn>
              <a:cxn ang="0">
                <a:pos x="1968" y="0"/>
              </a:cxn>
            </a:cxnLst>
            <a:rect l="0" t="0" r="r" b="b"/>
            <a:pathLst>
              <a:path w="1968" h="680">
                <a:moveTo>
                  <a:pt x="0" y="96"/>
                </a:moveTo>
                <a:cubicBezTo>
                  <a:pt x="40" y="180"/>
                  <a:pt x="80" y="264"/>
                  <a:pt x="144" y="336"/>
                </a:cubicBezTo>
                <a:cubicBezTo>
                  <a:pt x="208" y="408"/>
                  <a:pt x="304" y="480"/>
                  <a:pt x="384" y="528"/>
                </a:cubicBezTo>
                <a:cubicBezTo>
                  <a:pt x="464" y="576"/>
                  <a:pt x="528" y="600"/>
                  <a:pt x="624" y="624"/>
                </a:cubicBezTo>
                <a:cubicBezTo>
                  <a:pt x="720" y="648"/>
                  <a:pt x="824" y="672"/>
                  <a:pt x="960" y="672"/>
                </a:cubicBezTo>
                <a:cubicBezTo>
                  <a:pt x="1096" y="672"/>
                  <a:pt x="1296" y="680"/>
                  <a:pt x="1440" y="624"/>
                </a:cubicBezTo>
                <a:cubicBezTo>
                  <a:pt x="1584" y="568"/>
                  <a:pt x="1736" y="440"/>
                  <a:pt x="1824" y="336"/>
                </a:cubicBezTo>
                <a:cubicBezTo>
                  <a:pt x="1912" y="232"/>
                  <a:pt x="1940" y="116"/>
                  <a:pt x="1968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5" name="Line 114"/>
          <p:cNvSpPr>
            <a:spLocks noChangeShapeType="1"/>
          </p:cNvSpPr>
          <p:nvPr/>
        </p:nvSpPr>
        <p:spPr bwMode="auto">
          <a:xfrm>
            <a:off x="3375465" y="3659198"/>
            <a:ext cx="2066544" cy="0"/>
          </a:xfrm>
          <a:prstGeom prst="line">
            <a:avLst/>
          </a:prstGeom>
          <a:noFill/>
          <a:ln w="5080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6" name="Text Box 115"/>
          <p:cNvSpPr txBox="1">
            <a:spLocks noChangeArrowheads="1"/>
          </p:cNvSpPr>
          <p:nvPr/>
        </p:nvSpPr>
        <p:spPr bwMode="auto">
          <a:xfrm>
            <a:off x="5425690" y="3422597"/>
            <a:ext cx="40588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sz="2000" b="1" i="1" baseline="-25000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baseline="-25000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" name="Line 116"/>
          <p:cNvSpPr>
            <a:spLocks noChangeShapeType="1"/>
          </p:cNvSpPr>
          <p:nvPr/>
        </p:nvSpPr>
        <p:spPr bwMode="auto">
          <a:xfrm>
            <a:off x="4595936" y="3643323"/>
            <a:ext cx="0" cy="12827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8" name="Oval 117"/>
          <p:cNvSpPr>
            <a:spLocks noChangeAspect="1" noChangeArrowheads="1"/>
          </p:cNvSpPr>
          <p:nvPr/>
        </p:nvSpPr>
        <p:spPr bwMode="auto">
          <a:xfrm flipH="1">
            <a:off x="4540373" y="356871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5821471" y="3424953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70" name="Freeform 98"/>
          <p:cNvSpPr>
            <a:spLocks/>
          </p:cNvSpPr>
          <p:nvPr/>
        </p:nvSpPr>
        <p:spPr bwMode="auto">
          <a:xfrm>
            <a:off x="6880270" y="2224422"/>
            <a:ext cx="1371600" cy="243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528"/>
              </a:cxn>
              <a:cxn ang="0">
                <a:pos x="576" y="1200"/>
              </a:cxn>
              <a:cxn ang="0">
                <a:pos x="864" y="1536"/>
              </a:cxn>
            </a:cxnLst>
            <a:rect l="0" t="0" r="r" b="b"/>
            <a:pathLst>
              <a:path w="864" h="1536">
                <a:moveTo>
                  <a:pt x="0" y="0"/>
                </a:moveTo>
                <a:cubicBezTo>
                  <a:pt x="48" y="164"/>
                  <a:pt x="96" y="328"/>
                  <a:pt x="192" y="528"/>
                </a:cubicBezTo>
                <a:cubicBezTo>
                  <a:pt x="288" y="728"/>
                  <a:pt x="464" y="1032"/>
                  <a:pt x="576" y="1200"/>
                </a:cubicBezTo>
                <a:cubicBezTo>
                  <a:pt x="688" y="1368"/>
                  <a:pt x="776" y="1452"/>
                  <a:pt x="864" y="1536"/>
                </a:cubicBezTo>
              </a:path>
            </a:pathLst>
          </a:custGeom>
          <a:noFill/>
          <a:ln w="50800" cap="flat" cmpd="sng">
            <a:solidFill>
              <a:srgbClr val="C8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1" name="Text Box 99"/>
          <p:cNvSpPr txBox="1">
            <a:spLocks noChangeArrowheads="1"/>
          </p:cNvSpPr>
          <p:nvPr/>
        </p:nvSpPr>
        <p:spPr bwMode="auto">
          <a:xfrm>
            <a:off x="8205833" y="4418347"/>
            <a:ext cx="433132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 smtClean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sz="2000" b="1" i="1" baseline="-25000" dirty="0" smtClean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baseline="-25000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Text Box 101"/>
          <p:cNvSpPr txBox="1">
            <a:spLocks noChangeArrowheads="1"/>
          </p:cNvSpPr>
          <p:nvPr/>
        </p:nvSpPr>
        <p:spPr bwMode="auto">
          <a:xfrm>
            <a:off x="7774604" y="1862091"/>
            <a:ext cx="38985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 smtClean="0">
                <a:solidFill>
                  <a:srgbClr val="8B7025"/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sz="2000" b="1" baseline="-25000" dirty="0" smtClean="0">
                <a:solidFill>
                  <a:srgbClr val="8B7025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dirty="0">
              <a:solidFill>
                <a:srgbClr val="8B702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Freeform 102"/>
          <p:cNvSpPr>
            <a:spLocks/>
          </p:cNvSpPr>
          <p:nvPr/>
        </p:nvSpPr>
        <p:spPr bwMode="auto">
          <a:xfrm>
            <a:off x="6311945" y="2251410"/>
            <a:ext cx="1628775" cy="2398712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624" y="1104"/>
              </a:cxn>
              <a:cxn ang="0">
                <a:pos x="1008" y="624"/>
              </a:cxn>
              <a:cxn ang="0">
                <a:pos x="1248" y="0"/>
              </a:cxn>
            </a:cxnLst>
            <a:rect l="0" t="0" r="r" b="b"/>
            <a:pathLst>
              <a:path w="1248" h="1392">
                <a:moveTo>
                  <a:pt x="0" y="1392"/>
                </a:moveTo>
                <a:cubicBezTo>
                  <a:pt x="228" y="1312"/>
                  <a:pt x="456" y="1232"/>
                  <a:pt x="624" y="1104"/>
                </a:cubicBezTo>
                <a:cubicBezTo>
                  <a:pt x="792" y="976"/>
                  <a:pt x="904" y="808"/>
                  <a:pt x="1008" y="624"/>
                </a:cubicBezTo>
                <a:cubicBezTo>
                  <a:pt x="1112" y="440"/>
                  <a:pt x="1180" y="220"/>
                  <a:pt x="1248" y="0"/>
                </a:cubicBezTo>
              </a:path>
            </a:pathLst>
          </a:custGeom>
          <a:noFill/>
          <a:ln w="50800" cap="flat" cmpd="sng">
            <a:solidFill>
              <a:srgbClr val="8B7025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6277081" y="3634122"/>
            <a:ext cx="1177863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80345" y="3634122"/>
            <a:ext cx="0" cy="1295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6" name="Oval 118"/>
          <p:cNvSpPr>
            <a:spLocks noChangeAspect="1" noChangeArrowheads="1"/>
          </p:cNvSpPr>
          <p:nvPr/>
        </p:nvSpPr>
        <p:spPr bwMode="auto">
          <a:xfrm flipH="1">
            <a:off x="7421608" y="3557541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7288321" y="4858466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866" y="2287073"/>
            <a:ext cx="27580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latin typeface="+mj-lt"/>
                <a:cs typeface="Times New Roman" pitchFamily="18" charset="0"/>
              </a:rPr>
              <a:t>                              market </a:t>
            </a:r>
            <a:r>
              <a:rPr lang="en-US" sz="1900" dirty="0">
                <a:latin typeface="+mj-lt"/>
                <a:cs typeface="Times New Roman" pitchFamily="18" charset="0"/>
              </a:rPr>
              <a:t>price falls to </a:t>
            </a:r>
            <a:r>
              <a:rPr lang="en-US" sz="1900" b="1" i="1" dirty="0">
                <a:latin typeface="+mj-lt"/>
                <a:cs typeface="Times New Roman" pitchFamily="18" charset="0"/>
              </a:rPr>
              <a:t>P</a:t>
            </a:r>
            <a:r>
              <a:rPr lang="en-US" sz="19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1900" dirty="0">
                <a:latin typeface="+mj-lt"/>
                <a:cs typeface="Times New Roman" pitchFamily="18" charset="0"/>
              </a:rPr>
              <a:t> …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214" y="2634385"/>
            <a:ext cx="276089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900" dirty="0" smtClean="0">
                <a:latin typeface="+mj-lt"/>
                <a:cs typeface="Times New Roman" pitchFamily="18" charset="0"/>
              </a:rPr>
              <a:t>                                shifting </a:t>
            </a:r>
            <a:r>
              <a:rPr lang="en-US" sz="1900" dirty="0">
                <a:latin typeface="+mj-lt"/>
                <a:cs typeface="Times New Roman" pitchFamily="18" charset="0"/>
              </a:rPr>
              <a:t>the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firm’s</a:t>
            </a:r>
            <a:r>
              <a:rPr 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demand curve</a:t>
            </a:r>
            <a:r>
              <a:rPr 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downward</a:t>
            </a:r>
            <a:r>
              <a:rPr lang="en-US" sz="1900" dirty="0">
                <a:latin typeface="+mj-lt"/>
                <a:cs typeface="Times New Roman" pitchFamily="18" charset="0"/>
              </a:rPr>
              <a:t>, leading to a reduction in output to </a:t>
            </a:r>
            <a:r>
              <a:rPr lang="en-US" sz="1900" b="1" i="1" dirty="0">
                <a:latin typeface="+mj-lt"/>
                <a:cs typeface="Times New Roman" pitchFamily="18" charset="0"/>
              </a:rPr>
              <a:t>q</a:t>
            </a:r>
            <a:r>
              <a:rPr lang="en-US" sz="19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1900" dirty="0">
                <a:latin typeface="+mj-lt"/>
                <a:cs typeface="Times New Roman" pitchFamily="18" charset="0"/>
              </a:rPr>
              <a:t>. The firm is now making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losses</a:t>
            </a:r>
            <a:r>
              <a:rPr lang="en-US" sz="19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50993" y="4110463"/>
            <a:ext cx="2890327" cy="19597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Short-run 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losses cause </a:t>
            </a:r>
            <a:r>
              <a:rPr lang="en-US" sz="1900" i="1" u="sng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some competitors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to </a:t>
            </a:r>
            <a:r>
              <a:rPr lang="en-US" sz="1900" i="1" u="sng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exit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the market</a:t>
            </a:r>
            <a:r>
              <a:rPr lang="en-US" sz="19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, and </a:t>
            </a:r>
            <a:r>
              <a:rPr lang="en-US" sz="1900" i="1" u="sng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others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to </a:t>
            </a:r>
            <a:r>
              <a:rPr lang="en-US" sz="1900" i="1" u="sng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reduce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the scale of their </a:t>
            </a:r>
            <a:r>
              <a:rPr lang="en-US" sz="1900" i="1" u="sng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operation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9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shifting the market 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supply curve from </a:t>
            </a:r>
            <a:r>
              <a:rPr lang="en-US" sz="1900" b="1" i="1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</a:t>
            </a:r>
            <a:r>
              <a:rPr lang="en-US" sz="1900" b="1" i="1" baseline="-25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to </a:t>
            </a:r>
            <a:r>
              <a:rPr lang="en-US" sz="1900" b="1" i="1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</a:t>
            </a:r>
            <a:r>
              <a:rPr lang="en-US" sz="1900" b="1" i="1" baseline="-25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9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1900" dirty="0">
              <a:solidFill>
                <a:srgbClr val="32302A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auto">
          <a:xfrm>
            <a:off x="6277082" y="4140116"/>
            <a:ext cx="8032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6933672" y="4859444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2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5811881" y="3930566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7153128" y="4203743"/>
            <a:ext cx="0" cy="6699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44" name="Group 77"/>
          <p:cNvGrpSpPr>
            <a:grpSpLocks/>
          </p:cNvGrpSpPr>
          <p:nvPr/>
        </p:nvGrpSpPr>
        <p:grpSpPr bwMode="auto">
          <a:xfrm rot="187221">
            <a:off x="6419713" y="2807457"/>
            <a:ext cx="1570038" cy="2003425"/>
            <a:chOff x="3804" y="2544"/>
            <a:chExt cx="989" cy="1262"/>
          </a:xfrm>
        </p:grpSpPr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4520" y="3554"/>
              <a:ext cx="273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sz="2000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6" name="Freeform 71"/>
            <p:cNvSpPr>
              <a:spLocks/>
            </p:cNvSpPr>
            <p:nvPr/>
          </p:nvSpPr>
          <p:spPr bwMode="auto">
            <a:xfrm>
              <a:off x="3804" y="2544"/>
              <a:ext cx="720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384"/>
                </a:cxn>
                <a:cxn ang="0">
                  <a:pos x="384" y="720"/>
                </a:cxn>
                <a:cxn ang="0">
                  <a:pos x="576" y="960"/>
                </a:cxn>
                <a:cxn ang="0">
                  <a:pos x="720" y="1104"/>
                </a:cxn>
              </a:cxnLst>
              <a:rect l="0" t="0" r="r" b="b"/>
              <a:pathLst>
                <a:path w="720" h="1104">
                  <a:moveTo>
                    <a:pt x="0" y="0"/>
                  </a:moveTo>
                  <a:cubicBezTo>
                    <a:pt x="64" y="132"/>
                    <a:pt x="128" y="264"/>
                    <a:pt x="192" y="384"/>
                  </a:cubicBezTo>
                  <a:cubicBezTo>
                    <a:pt x="256" y="504"/>
                    <a:pt x="320" y="624"/>
                    <a:pt x="384" y="720"/>
                  </a:cubicBezTo>
                  <a:cubicBezTo>
                    <a:pt x="448" y="816"/>
                    <a:pt x="520" y="896"/>
                    <a:pt x="576" y="960"/>
                  </a:cubicBezTo>
                  <a:cubicBezTo>
                    <a:pt x="632" y="1024"/>
                    <a:pt x="676" y="1064"/>
                    <a:pt x="720" y="1104"/>
                  </a:cubicBezTo>
                </a:path>
              </a:pathLst>
            </a:custGeom>
            <a:noFill/>
            <a:ln w="57150" cap="flat" cmpd="sng">
              <a:solidFill>
                <a:srgbClr val="C8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47" name="Line 76"/>
            <p:cNvSpPr>
              <a:spLocks noChangeShapeType="1"/>
            </p:cNvSpPr>
            <p:nvPr/>
          </p:nvSpPr>
          <p:spPr bwMode="auto">
            <a:xfrm flipV="1">
              <a:off x="3893" y="2602"/>
              <a:ext cx="473" cy="3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8" name="Oval 60"/>
          <p:cNvSpPr>
            <a:spLocks noChangeAspect="1" noChangeArrowheads="1"/>
          </p:cNvSpPr>
          <p:nvPr/>
        </p:nvSpPr>
        <p:spPr bwMode="auto">
          <a:xfrm flipH="1">
            <a:off x="7086453" y="4050771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2976665" y="3930566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50" name="Group 79"/>
          <p:cNvGrpSpPr>
            <a:grpSpLocks/>
          </p:cNvGrpSpPr>
          <p:nvPr/>
        </p:nvGrpSpPr>
        <p:grpSpPr bwMode="auto">
          <a:xfrm>
            <a:off x="3377097" y="3584491"/>
            <a:ext cx="2443137" cy="781050"/>
            <a:chOff x="1338" y="3006"/>
            <a:chExt cx="2044" cy="492"/>
          </a:xfrm>
        </p:grpSpPr>
        <p:sp>
          <p:nvSpPr>
            <p:cNvPr id="51" name="Line 40"/>
            <p:cNvSpPr>
              <a:spLocks noChangeShapeType="1"/>
            </p:cNvSpPr>
            <p:nvPr/>
          </p:nvSpPr>
          <p:spPr bwMode="auto">
            <a:xfrm>
              <a:off x="1338" y="3348"/>
              <a:ext cx="1728" cy="0"/>
            </a:xfrm>
            <a:prstGeom prst="line">
              <a:avLst/>
            </a:prstGeom>
            <a:noFill/>
            <a:ln w="50800">
              <a:solidFill>
                <a:srgbClr val="C8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3042" y="3246"/>
              <a:ext cx="340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sz="2000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1" dirty="0">
                <a:solidFill>
                  <a:srgbClr val="C8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 flipV="1">
              <a:off x="1416" y="3006"/>
              <a:ext cx="0" cy="29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4315499" y="4679866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4228568" y="4228762"/>
            <a:ext cx="0" cy="6572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6" name="Oval 45"/>
          <p:cNvSpPr>
            <a:spLocks noChangeAspect="1" noChangeArrowheads="1"/>
          </p:cNvSpPr>
          <p:nvPr/>
        </p:nvSpPr>
        <p:spPr bwMode="auto">
          <a:xfrm flipH="1">
            <a:off x="4173005" y="4055978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4076231" y="4838743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21321" y="1743817"/>
            <a:ext cx="1650552" cy="2355887"/>
            <a:chOff x="6409944" y="1548601"/>
            <a:chExt cx="1650552" cy="2355887"/>
          </a:xfrm>
        </p:grpSpPr>
        <p:grpSp>
          <p:nvGrpSpPr>
            <p:cNvPr id="58" name="Group 78"/>
            <p:cNvGrpSpPr>
              <a:grpSpLocks/>
            </p:cNvGrpSpPr>
            <p:nvPr/>
          </p:nvGrpSpPr>
          <p:grpSpPr bwMode="auto">
            <a:xfrm>
              <a:off x="7331765" y="1548601"/>
              <a:ext cx="728731" cy="918727"/>
              <a:chOff x="4365" y="1661"/>
              <a:chExt cx="473" cy="586"/>
            </a:xfrm>
          </p:grpSpPr>
          <p:sp>
            <p:nvSpPr>
              <p:cNvPr id="78" name="Text Box 49"/>
              <p:cNvSpPr txBox="1">
                <a:spLocks noChangeArrowheads="1"/>
              </p:cNvSpPr>
              <p:nvPr/>
            </p:nvSpPr>
            <p:spPr bwMode="auto">
              <a:xfrm>
                <a:off x="4365" y="1661"/>
                <a:ext cx="253" cy="255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000" b="1" i="1" dirty="0">
                    <a:solidFill>
                      <a:srgbClr val="8B7025"/>
                    </a:solidFill>
                    <a:latin typeface="+mj-lt"/>
                    <a:cs typeface="Times New Roman" pitchFamily="18" charset="0"/>
                  </a:rPr>
                  <a:t>S</a:t>
                </a:r>
                <a:r>
                  <a:rPr kumimoji="0" lang="en-US" sz="2000" b="1" baseline="-25000" dirty="0">
                    <a:solidFill>
                      <a:srgbClr val="8B7025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kumimoji="0" lang="en-US" sz="2000" b="1" dirty="0">
                  <a:solidFill>
                    <a:srgbClr val="8B7025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80" name="Line 75"/>
              <p:cNvSpPr>
                <a:spLocks noChangeShapeType="1"/>
              </p:cNvSpPr>
              <p:nvPr/>
            </p:nvSpPr>
            <p:spPr bwMode="auto">
              <a:xfrm>
                <a:off x="4464" y="2244"/>
                <a:ext cx="374" cy="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6409944" y="1929384"/>
              <a:ext cx="1143000" cy="1975104"/>
            </a:xfrm>
            <a:custGeom>
              <a:avLst/>
              <a:gdLst>
                <a:gd name="connsiteX0" fmla="*/ 0 w 1143000"/>
                <a:gd name="connsiteY0" fmla="*/ 1975104 h 1975104"/>
                <a:gd name="connsiteX1" fmla="*/ 411480 w 1143000"/>
                <a:gd name="connsiteY1" fmla="*/ 1700784 h 1975104"/>
                <a:gd name="connsiteX2" fmla="*/ 850392 w 1143000"/>
                <a:gd name="connsiteY2" fmla="*/ 1124712 h 1975104"/>
                <a:gd name="connsiteX3" fmla="*/ 1060704 w 1143000"/>
                <a:gd name="connsiteY3" fmla="*/ 402336 h 1975104"/>
                <a:gd name="connsiteX4" fmla="*/ 1143000 w 1143000"/>
                <a:gd name="connsiteY4" fmla="*/ 0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975104">
                  <a:moveTo>
                    <a:pt x="0" y="1975104"/>
                  </a:moveTo>
                  <a:cubicBezTo>
                    <a:pt x="134874" y="1908810"/>
                    <a:pt x="269748" y="1842516"/>
                    <a:pt x="411480" y="1700784"/>
                  </a:cubicBezTo>
                  <a:cubicBezTo>
                    <a:pt x="553212" y="1559052"/>
                    <a:pt x="742188" y="1341120"/>
                    <a:pt x="850392" y="1124712"/>
                  </a:cubicBezTo>
                  <a:cubicBezTo>
                    <a:pt x="958596" y="908304"/>
                    <a:pt x="1011936" y="589788"/>
                    <a:pt x="1060704" y="402336"/>
                  </a:cubicBezTo>
                  <a:cubicBezTo>
                    <a:pt x="1109472" y="214884"/>
                    <a:pt x="1126236" y="107442"/>
                    <a:pt x="1143000" y="0"/>
                  </a:cubicBezTo>
                </a:path>
              </a:pathLst>
            </a:custGeom>
            <a:noFill/>
            <a:ln w="5715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1" name="Group 116"/>
          <p:cNvGrpSpPr>
            <a:grpSpLocks noChangeAspect="1"/>
          </p:cNvGrpSpPr>
          <p:nvPr/>
        </p:nvGrpSpPr>
        <p:grpSpPr bwMode="auto">
          <a:xfrm>
            <a:off x="6238877" y="2360630"/>
            <a:ext cx="1873492" cy="2538412"/>
            <a:chOff x="739" y="2016"/>
            <a:chExt cx="1757" cy="1776"/>
          </a:xfrm>
        </p:grpSpPr>
        <p:sp>
          <p:nvSpPr>
            <p:cNvPr id="82" name="Line 117"/>
            <p:cNvSpPr>
              <a:spLocks noChangeAspect="1" noChangeShapeType="1"/>
            </p:cNvSpPr>
            <p:nvPr/>
          </p:nvSpPr>
          <p:spPr bwMode="auto">
            <a:xfrm>
              <a:off x="741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3" name="Line 118"/>
            <p:cNvSpPr>
              <a:spLocks noChangeAspect="1" noChangeShapeType="1"/>
            </p:cNvSpPr>
            <p:nvPr/>
          </p:nvSpPr>
          <p:spPr bwMode="auto">
            <a:xfrm>
              <a:off x="739" y="3792"/>
              <a:ext cx="17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4" name="Text Box 119"/>
          <p:cNvSpPr txBox="1">
            <a:spLocks noChangeAspect="1" noChangeArrowheads="1"/>
          </p:cNvSpPr>
          <p:nvPr/>
        </p:nvSpPr>
        <p:spPr bwMode="auto">
          <a:xfrm>
            <a:off x="8084857" y="4743086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85" name="Text Box 120"/>
          <p:cNvSpPr txBox="1">
            <a:spLocks noChangeAspect="1" noChangeArrowheads="1"/>
          </p:cNvSpPr>
          <p:nvPr/>
        </p:nvSpPr>
        <p:spPr bwMode="auto">
          <a:xfrm>
            <a:off x="5852437" y="2100724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29332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>
          <a:xfrm>
            <a:off x="2954217" y="1743817"/>
            <a:ext cx="5973491" cy="3977033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8424"/>
            <a:ext cx="8904855" cy="680178"/>
          </a:xfrm>
        </p:spPr>
        <p:txBody>
          <a:bodyPr/>
          <a:lstStyle/>
          <a:p>
            <a:r>
              <a:rPr lang="en-US" dirty="0"/>
              <a:t>Adjusting to a Decline in Demand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54041" y="1652604"/>
            <a:ext cx="2890327" cy="4157051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After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decrease in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market supply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a new equilibrium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is established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at the original market price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and a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smaller </a:t>
            </a:r>
            <a:b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rate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output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3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As market price returns </a:t>
            </a:r>
            <a:b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19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19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the </a:t>
            </a:r>
            <a:r>
              <a:rPr lang="en-US" sz="19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firm’s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9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demand curve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returns to its original level.</a:t>
            </a:r>
          </a:p>
          <a:p>
            <a:pPr marL="169863" indent="-169863">
              <a:lnSpc>
                <a:spcPct val="90000"/>
              </a:lnSpc>
            </a:pPr>
            <a:r>
              <a:rPr lang="en-US" sz="1900" i="1" u="sng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In </a:t>
            </a:r>
            <a:r>
              <a:rPr lang="en-US" sz="1900" i="1" u="sng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the long-run, economic profit returns to zero</a:t>
            </a:r>
            <a:r>
              <a:rPr lang="en-US" sz="1900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Note </a:t>
            </a:r>
            <a:r>
              <a:rPr lang="en-US" sz="1900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that </a:t>
            </a: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(here) the </a:t>
            </a:r>
            <a:b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b="1" i="1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long-run </a:t>
            </a:r>
            <a:r>
              <a:rPr lang="en-US" sz="1900" b="1" i="1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market supply curve</a:t>
            </a:r>
            <a:r>
              <a:rPr lang="en-US" sz="1900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 is flat </a:t>
            </a:r>
            <a:r>
              <a:rPr lang="en-US" sz="1900" b="1" i="1" dirty="0" err="1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S</a:t>
            </a:r>
            <a:r>
              <a:rPr lang="en-US" sz="1900" b="1" i="1" baseline="-25000" dirty="0" err="1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lr</a:t>
            </a: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endParaRPr lang="en-US" sz="19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91" name="Group 121"/>
          <p:cNvGrpSpPr>
            <a:grpSpLocks noChangeAspect="1"/>
          </p:cNvGrpSpPr>
          <p:nvPr/>
        </p:nvGrpSpPr>
        <p:grpSpPr bwMode="auto">
          <a:xfrm>
            <a:off x="3361051" y="2354280"/>
            <a:ext cx="1628140" cy="2538412"/>
            <a:chOff x="480" y="2016"/>
            <a:chExt cx="2016" cy="1776"/>
          </a:xfrm>
        </p:grpSpPr>
        <p:sp>
          <p:nvSpPr>
            <p:cNvPr id="92" name="Line 122"/>
            <p:cNvSpPr>
              <a:spLocks noChangeAspect="1"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Line 123"/>
            <p:cNvSpPr>
              <a:spLocks noChangeAspect="1" noChangeShapeType="1"/>
            </p:cNvSpPr>
            <p:nvPr/>
          </p:nvSpPr>
          <p:spPr bwMode="auto">
            <a:xfrm>
              <a:off x="480" y="379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4" name="Text Box 124"/>
          <p:cNvSpPr txBox="1">
            <a:spLocks noChangeAspect="1" noChangeArrowheads="1"/>
          </p:cNvSpPr>
          <p:nvPr/>
        </p:nvSpPr>
        <p:spPr bwMode="auto">
          <a:xfrm>
            <a:off x="4967664" y="4727592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95" name="Text Box 125"/>
          <p:cNvSpPr txBox="1">
            <a:spLocks noChangeAspect="1" noChangeArrowheads="1"/>
          </p:cNvSpPr>
          <p:nvPr/>
        </p:nvSpPr>
        <p:spPr bwMode="auto">
          <a:xfrm>
            <a:off x="2978463" y="2068530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96" name="Text Box 78"/>
          <p:cNvSpPr txBox="1">
            <a:spLocks noChangeArrowheads="1"/>
          </p:cNvSpPr>
          <p:nvPr/>
        </p:nvSpPr>
        <p:spPr bwMode="auto">
          <a:xfrm>
            <a:off x="4002316" y="5315500"/>
            <a:ext cx="566181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latin typeface="+mj-lt"/>
                <a:cs typeface="Times New Roman" pitchFamily="18" charset="0"/>
              </a:rPr>
              <a:t>Firm</a:t>
            </a: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6863820" y="5315500"/>
            <a:ext cx="801823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latin typeface="+mj-lt"/>
                <a:cs typeface="Times New Roman" pitchFamily="18" charset="0"/>
              </a:rPr>
              <a:t>Market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2979289" y="3462348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60" name="Text Box 66"/>
          <p:cNvSpPr txBox="1">
            <a:spLocks noChangeArrowheads="1"/>
          </p:cNvSpPr>
          <p:nvPr/>
        </p:nvSpPr>
        <p:spPr bwMode="auto">
          <a:xfrm>
            <a:off x="4413373" y="4828297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61" name="Freeform 106"/>
          <p:cNvSpPr>
            <a:spLocks/>
          </p:cNvSpPr>
          <p:nvPr/>
        </p:nvSpPr>
        <p:spPr bwMode="auto">
          <a:xfrm>
            <a:off x="3384609" y="2605098"/>
            <a:ext cx="1604582" cy="1887798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672" y="960"/>
              </a:cxn>
              <a:cxn ang="0">
                <a:pos x="1104" y="432"/>
              </a:cxn>
              <a:cxn ang="0">
                <a:pos x="1248" y="0"/>
              </a:cxn>
            </a:cxnLst>
            <a:rect l="0" t="0" r="r" b="b"/>
            <a:pathLst>
              <a:path w="1248" h="1200">
                <a:moveTo>
                  <a:pt x="0" y="1200"/>
                </a:moveTo>
                <a:cubicBezTo>
                  <a:pt x="244" y="1144"/>
                  <a:pt x="488" y="1088"/>
                  <a:pt x="672" y="960"/>
                </a:cubicBezTo>
                <a:cubicBezTo>
                  <a:pt x="856" y="832"/>
                  <a:pt x="1008" y="592"/>
                  <a:pt x="1104" y="432"/>
                </a:cubicBezTo>
                <a:cubicBezTo>
                  <a:pt x="1200" y="272"/>
                  <a:pt x="1224" y="136"/>
                  <a:pt x="1248" y="0"/>
                </a:cubicBezTo>
              </a:path>
            </a:pathLst>
          </a:custGeom>
          <a:noFill/>
          <a:ln w="5080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2" name="Text Box 107"/>
          <p:cNvSpPr txBox="1">
            <a:spLocks noChangeArrowheads="1"/>
          </p:cNvSpPr>
          <p:nvPr/>
        </p:nvSpPr>
        <p:spPr bwMode="auto">
          <a:xfrm>
            <a:off x="4742303" y="2286963"/>
            <a:ext cx="506870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endParaRPr kumimoji="0" lang="en-US" b="1" dirty="0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Text Box 109"/>
          <p:cNvSpPr txBox="1">
            <a:spLocks noChangeArrowheads="1"/>
          </p:cNvSpPr>
          <p:nvPr/>
        </p:nvSpPr>
        <p:spPr bwMode="auto">
          <a:xfrm>
            <a:off x="5330059" y="2416757"/>
            <a:ext cx="53617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ATC</a:t>
            </a:r>
            <a:endParaRPr kumimoji="0" lang="en-US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Freeform 110"/>
          <p:cNvSpPr>
            <a:spLocks noChangeAspect="1"/>
          </p:cNvSpPr>
          <p:nvPr/>
        </p:nvSpPr>
        <p:spPr bwMode="auto">
          <a:xfrm rot="177913">
            <a:off x="3504341" y="2705352"/>
            <a:ext cx="2037999" cy="938212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336"/>
              </a:cxn>
              <a:cxn ang="0">
                <a:pos x="384" y="528"/>
              </a:cxn>
              <a:cxn ang="0">
                <a:pos x="624" y="624"/>
              </a:cxn>
              <a:cxn ang="0">
                <a:pos x="960" y="672"/>
              </a:cxn>
              <a:cxn ang="0">
                <a:pos x="1440" y="624"/>
              </a:cxn>
              <a:cxn ang="0">
                <a:pos x="1824" y="336"/>
              </a:cxn>
              <a:cxn ang="0">
                <a:pos x="1968" y="0"/>
              </a:cxn>
            </a:cxnLst>
            <a:rect l="0" t="0" r="r" b="b"/>
            <a:pathLst>
              <a:path w="1968" h="680">
                <a:moveTo>
                  <a:pt x="0" y="96"/>
                </a:moveTo>
                <a:cubicBezTo>
                  <a:pt x="40" y="180"/>
                  <a:pt x="80" y="264"/>
                  <a:pt x="144" y="336"/>
                </a:cubicBezTo>
                <a:cubicBezTo>
                  <a:pt x="208" y="408"/>
                  <a:pt x="304" y="480"/>
                  <a:pt x="384" y="528"/>
                </a:cubicBezTo>
                <a:cubicBezTo>
                  <a:pt x="464" y="576"/>
                  <a:pt x="528" y="600"/>
                  <a:pt x="624" y="624"/>
                </a:cubicBezTo>
                <a:cubicBezTo>
                  <a:pt x="720" y="648"/>
                  <a:pt x="824" y="672"/>
                  <a:pt x="960" y="672"/>
                </a:cubicBezTo>
                <a:cubicBezTo>
                  <a:pt x="1096" y="672"/>
                  <a:pt x="1296" y="680"/>
                  <a:pt x="1440" y="624"/>
                </a:cubicBezTo>
                <a:cubicBezTo>
                  <a:pt x="1584" y="568"/>
                  <a:pt x="1736" y="440"/>
                  <a:pt x="1824" y="336"/>
                </a:cubicBezTo>
                <a:cubicBezTo>
                  <a:pt x="1912" y="232"/>
                  <a:pt x="1940" y="116"/>
                  <a:pt x="1968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5" name="Line 114"/>
          <p:cNvSpPr>
            <a:spLocks noChangeShapeType="1"/>
          </p:cNvSpPr>
          <p:nvPr/>
        </p:nvSpPr>
        <p:spPr bwMode="auto">
          <a:xfrm>
            <a:off x="3375465" y="3659198"/>
            <a:ext cx="2066544" cy="0"/>
          </a:xfrm>
          <a:prstGeom prst="line">
            <a:avLst/>
          </a:prstGeom>
          <a:noFill/>
          <a:ln w="5080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6" name="Text Box 115"/>
          <p:cNvSpPr txBox="1">
            <a:spLocks noChangeArrowheads="1"/>
          </p:cNvSpPr>
          <p:nvPr/>
        </p:nvSpPr>
        <p:spPr bwMode="auto">
          <a:xfrm>
            <a:off x="5425690" y="3422597"/>
            <a:ext cx="40588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sz="2000" b="1" i="1" baseline="-25000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baseline="-25000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" name="Line 116"/>
          <p:cNvSpPr>
            <a:spLocks noChangeShapeType="1"/>
          </p:cNvSpPr>
          <p:nvPr/>
        </p:nvSpPr>
        <p:spPr bwMode="auto">
          <a:xfrm>
            <a:off x="4595936" y="3643323"/>
            <a:ext cx="0" cy="12827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5821471" y="3424953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70" name="Freeform 98"/>
          <p:cNvSpPr>
            <a:spLocks/>
          </p:cNvSpPr>
          <p:nvPr/>
        </p:nvSpPr>
        <p:spPr bwMode="auto">
          <a:xfrm>
            <a:off x="6880270" y="2224422"/>
            <a:ext cx="1371600" cy="243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528"/>
              </a:cxn>
              <a:cxn ang="0">
                <a:pos x="576" y="1200"/>
              </a:cxn>
              <a:cxn ang="0">
                <a:pos x="864" y="1536"/>
              </a:cxn>
            </a:cxnLst>
            <a:rect l="0" t="0" r="r" b="b"/>
            <a:pathLst>
              <a:path w="864" h="1536">
                <a:moveTo>
                  <a:pt x="0" y="0"/>
                </a:moveTo>
                <a:cubicBezTo>
                  <a:pt x="48" y="164"/>
                  <a:pt x="96" y="328"/>
                  <a:pt x="192" y="528"/>
                </a:cubicBezTo>
                <a:cubicBezTo>
                  <a:pt x="288" y="728"/>
                  <a:pt x="464" y="1032"/>
                  <a:pt x="576" y="1200"/>
                </a:cubicBezTo>
                <a:cubicBezTo>
                  <a:pt x="688" y="1368"/>
                  <a:pt x="776" y="1452"/>
                  <a:pt x="864" y="1536"/>
                </a:cubicBezTo>
              </a:path>
            </a:pathLst>
          </a:custGeom>
          <a:noFill/>
          <a:ln w="50800" cap="flat" cmpd="sng">
            <a:solidFill>
              <a:srgbClr val="C8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1" name="Text Box 99"/>
          <p:cNvSpPr txBox="1">
            <a:spLocks noChangeArrowheads="1"/>
          </p:cNvSpPr>
          <p:nvPr/>
        </p:nvSpPr>
        <p:spPr bwMode="auto">
          <a:xfrm>
            <a:off x="8205833" y="4418347"/>
            <a:ext cx="433132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 smtClean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sz="2000" b="1" i="1" baseline="-25000" dirty="0" smtClean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baseline="-25000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Text Box 101"/>
          <p:cNvSpPr txBox="1">
            <a:spLocks noChangeArrowheads="1"/>
          </p:cNvSpPr>
          <p:nvPr/>
        </p:nvSpPr>
        <p:spPr bwMode="auto">
          <a:xfrm>
            <a:off x="7774604" y="1862091"/>
            <a:ext cx="38985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 smtClean="0">
                <a:solidFill>
                  <a:srgbClr val="8B7025"/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sz="2000" b="1" baseline="-25000" dirty="0" smtClean="0">
                <a:solidFill>
                  <a:srgbClr val="8B7025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dirty="0">
              <a:solidFill>
                <a:srgbClr val="8B702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Freeform 102"/>
          <p:cNvSpPr>
            <a:spLocks/>
          </p:cNvSpPr>
          <p:nvPr/>
        </p:nvSpPr>
        <p:spPr bwMode="auto">
          <a:xfrm>
            <a:off x="6311945" y="2251410"/>
            <a:ext cx="1628775" cy="2398712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624" y="1104"/>
              </a:cxn>
              <a:cxn ang="0">
                <a:pos x="1008" y="624"/>
              </a:cxn>
              <a:cxn ang="0">
                <a:pos x="1248" y="0"/>
              </a:cxn>
            </a:cxnLst>
            <a:rect l="0" t="0" r="r" b="b"/>
            <a:pathLst>
              <a:path w="1248" h="1392">
                <a:moveTo>
                  <a:pt x="0" y="1392"/>
                </a:moveTo>
                <a:cubicBezTo>
                  <a:pt x="228" y="1312"/>
                  <a:pt x="456" y="1232"/>
                  <a:pt x="624" y="1104"/>
                </a:cubicBezTo>
                <a:cubicBezTo>
                  <a:pt x="792" y="976"/>
                  <a:pt x="904" y="808"/>
                  <a:pt x="1008" y="624"/>
                </a:cubicBezTo>
                <a:cubicBezTo>
                  <a:pt x="1112" y="440"/>
                  <a:pt x="1180" y="220"/>
                  <a:pt x="1248" y="0"/>
                </a:cubicBezTo>
              </a:path>
            </a:pathLst>
          </a:custGeom>
          <a:noFill/>
          <a:ln w="50800" cap="flat" cmpd="sng">
            <a:solidFill>
              <a:srgbClr val="8B7025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6266309" y="3634122"/>
            <a:ext cx="1188636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80345" y="3634122"/>
            <a:ext cx="0" cy="1295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7288321" y="4858466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auto">
          <a:xfrm>
            <a:off x="6277082" y="4140116"/>
            <a:ext cx="8032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6933672" y="4859444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2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5811881" y="3930566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7153128" y="4203743"/>
            <a:ext cx="0" cy="6699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44" name="Group 77"/>
          <p:cNvGrpSpPr>
            <a:grpSpLocks/>
          </p:cNvGrpSpPr>
          <p:nvPr/>
        </p:nvGrpSpPr>
        <p:grpSpPr bwMode="auto">
          <a:xfrm rot="187221">
            <a:off x="6419713" y="2807457"/>
            <a:ext cx="1570038" cy="2003425"/>
            <a:chOff x="3804" y="2544"/>
            <a:chExt cx="989" cy="1262"/>
          </a:xfrm>
        </p:grpSpPr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4520" y="3554"/>
              <a:ext cx="273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sz="2000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6" name="Freeform 71"/>
            <p:cNvSpPr>
              <a:spLocks/>
            </p:cNvSpPr>
            <p:nvPr/>
          </p:nvSpPr>
          <p:spPr bwMode="auto">
            <a:xfrm>
              <a:off x="3804" y="2544"/>
              <a:ext cx="720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384"/>
                </a:cxn>
                <a:cxn ang="0">
                  <a:pos x="384" y="720"/>
                </a:cxn>
                <a:cxn ang="0">
                  <a:pos x="576" y="960"/>
                </a:cxn>
                <a:cxn ang="0">
                  <a:pos x="720" y="1104"/>
                </a:cxn>
              </a:cxnLst>
              <a:rect l="0" t="0" r="r" b="b"/>
              <a:pathLst>
                <a:path w="720" h="1104">
                  <a:moveTo>
                    <a:pt x="0" y="0"/>
                  </a:moveTo>
                  <a:cubicBezTo>
                    <a:pt x="64" y="132"/>
                    <a:pt x="128" y="264"/>
                    <a:pt x="192" y="384"/>
                  </a:cubicBezTo>
                  <a:cubicBezTo>
                    <a:pt x="256" y="504"/>
                    <a:pt x="320" y="624"/>
                    <a:pt x="384" y="720"/>
                  </a:cubicBezTo>
                  <a:cubicBezTo>
                    <a:pt x="448" y="816"/>
                    <a:pt x="520" y="896"/>
                    <a:pt x="576" y="960"/>
                  </a:cubicBezTo>
                  <a:cubicBezTo>
                    <a:pt x="632" y="1024"/>
                    <a:pt x="676" y="1064"/>
                    <a:pt x="720" y="1104"/>
                  </a:cubicBezTo>
                </a:path>
              </a:pathLst>
            </a:custGeom>
            <a:noFill/>
            <a:ln w="57150" cap="flat" cmpd="sng">
              <a:solidFill>
                <a:srgbClr val="C8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8" name="Oval 60"/>
          <p:cNvSpPr>
            <a:spLocks noChangeAspect="1" noChangeArrowheads="1"/>
          </p:cNvSpPr>
          <p:nvPr/>
        </p:nvSpPr>
        <p:spPr bwMode="auto">
          <a:xfrm flipH="1">
            <a:off x="7086453" y="4050771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2976665" y="3930566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50" name="Group 79"/>
          <p:cNvGrpSpPr>
            <a:grpSpLocks/>
          </p:cNvGrpSpPr>
          <p:nvPr/>
        </p:nvGrpSpPr>
        <p:grpSpPr bwMode="auto">
          <a:xfrm>
            <a:off x="3377097" y="3965491"/>
            <a:ext cx="2443137" cy="400050"/>
            <a:chOff x="1338" y="3246"/>
            <a:chExt cx="2044" cy="252"/>
          </a:xfrm>
        </p:grpSpPr>
        <p:sp>
          <p:nvSpPr>
            <p:cNvPr id="51" name="Line 40"/>
            <p:cNvSpPr>
              <a:spLocks noChangeShapeType="1"/>
            </p:cNvSpPr>
            <p:nvPr/>
          </p:nvSpPr>
          <p:spPr bwMode="auto">
            <a:xfrm>
              <a:off x="1338" y="3348"/>
              <a:ext cx="1728" cy="0"/>
            </a:xfrm>
            <a:prstGeom prst="line">
              <a:avLst/>
            </a:prstGeom>
            <a:noFill/>
            <a:ln w="50800">
              <a:solidFill>
                <a:srgbClr val="C8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3042" y="3246"/>
              <a:ext cx="340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sz="2000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1" dirty="0">
                <a:solidFill>
                  <a:srgbClr val="C8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4228568" y="4228762"/>
            <a:ext cx="0" cy="6572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6" name="Oval 45"/>
          <p:cNvSpPr>
            <a:spLocks noChangeAspect="1" noChangeArrowheads="1"/>
          </p:cNvSpPr>
          <p:nvPr/>
        </p:nvSpPr>
        <p:spPr bwMode="auto">
          <a:xfrm flipH="1">
            <a:off x="4173005" y="4055978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4076231" y="4838743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21321" y="1743817"/>
            <a:ext cx="1311672" cy="2355887"/>
            <a:chOff x="6409944" y="1548601"/>
            <a:chExt cx="1311672" cy="2355887"/>
          </a:xfrm>
        </p:grpSpPr>
        <p:sp>
          <p:nvSpPr>
            <p:cNvPr id="78" name="Text Box 49"/>
            <p:cNvSpPr txBox="1">
              <a:spLocks noChangeArrowheads="1"/>
            </p:cNvSpPr>
            <p:nvPr/>
          </p:nvSpPr>
          <p:spPr bwMode="auto">
            <a:xfrm>
              <a:off x="7331766" y="1548601"/>
              <a:ext cx="389850" cy="400110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baseline="-25000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1" dirty="0">
                <a:solidFill>
                  <a:srgbClr val="8B7025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409944" y="1929384"/>
              <a:ext cx="1143000" cy="1975104"/>
            </a:xfrm>
            <a:custGeom>
              <a:avLst/>
              <a:gdLst>
                <a:gd name="connsiteX0" fmla="*/ 0 w 1143000"/>
                <a:gd name="connsiteY0" fmla="*/ 1975104 h 1975104"/>
                <a:gd name="connsiteX1" fmla="*/ 411480 w 1143000"/>
                <a:gd name="connsiteY1" fmla="*/ 1700784 h 1975104"/>
                <a:gd name="connsiteX2" fmla="*/ 850392 w 1143000"/>
                <a:gd name="connsiteY2" fmla="*/ 1124712 h 1975104"/>
                <a:gd name="connsiteX3" fmla="*/ 1060704 w 1143000"/>
                <a:gd name="connsiteY3" fmla="*/ 402336 h 1975104"/>
                <a:gd name="connsiteX4" fmla="*/ 1143000 w 1143000"/>
                <a:gd name="connsiteY4" fmla="*/ 0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975104">
                  <a:moveTo>
                    <a:pt x="0" y="1975104"/>
                  </a:moveTo>
                  <a:cubicBezTo>
                    <a:pt x="134874" y="1908810"/>
                    <a:pt x="269748" y="1842516"/>
                    <a:pt x="411480" y="1700784"/>
                  </a:cubicBezTo>
                  <a:cubicBezTo>
                    <a:pt x="553212" y="1559052"/>
                    <a:pt x="742188" y="1341120"/>
                    <a:pt x="850392" y="1124712"/>
                  </a:cubicBezTo>
                  <a:cubicBezTo>
                    <a:pt x="958596" y="908304"/>
                    <a:pt x="1011936" y="589788"/>
                    <a:pt x="1060704" y="402336"/>
                  </a:cubicBezTo>
                  <a:cubicBezTo>
                    <a:pt x="1109472" y="214884"/>
                    <a:pt x="1126236" y="107442"/>
                    <a:pt x="1143000" y="0"/>
                  </a:cubicBezTo>
                </a:path>
              </a:pathLst>
            </a:custGeom>
            <a:noFill/>
            <a:ln w="5715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5817856" y="3426575"/>
            <a:ext cx="381836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i="1" dirty="0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i="1" dirty="0">
              <a:latin typeface="+mj-lt"/>
              <a:cs typeface="Times New Roman" pitchFamily="18" charset="0"/>
            </a:endParaRPr>
          </a:p>
        </p:txBody>
      </p:sp>
      <p:sp>
        <p:nvSpPr>
          <p:cNvPr id="81" name="Line 61"/>
          <p:cNvSpPr>
            <a:spLocks noChangeShapeType="1"/>
          </p:cNvSpPr>
          <p:nvPr/>
        </p:nvSpPr>
        <p:spPr bwMode="auto">
          <a:xfrm>
            <a:off x="6871131" y="3642052"/>
            <a:ext cx="0" cy="127080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6650468" y="4873994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3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83" name="Line 80"/>
          <p:cNvSpPr>
            <a:spLocks noChangeShapeType="1"/>
          </p:cNvSpPr>
          <p:nvPr/>
        </p:nvSpPr>
        <p:spPr bwMode="auto">
          <a:xfrm>
            <a:off x="6266309" y="3636188"/>
            <a:ext cx="61676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4" name="Oval 62"/>
          <p:cNvSpPr>
            <a:spLocks noChangeAspect="1" noChangeArrowheads="1"/>
          </p:cNvSpPr>
          <p:nvPr/>
        </p:nvSpPr>
        <p:spPr bwMode="auto">
          <a:xfrm flipH="1">
            <a:off x="6803249" y="357745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2993195" y="3461593"/>
            <a:ext cx="381836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i="1" dirty="0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i="1" dirty="0">
              <a:latin typeface="+mj-lt"/>
              <a:cs typeface="Times New Roman" pitchFamily="18" charset="0"/>
            </a:endParaRPr>
          </a:p>
        </p:txBody>
      </p:sp>
      <p:sp>
        <p:nvSpPr>
          <p:cNvPr id="86" name="Text Box 19"/>
          <p:cNvSpPr txBox="1">
            <a:spLocks noChangeArrowheads="1"/>
          </p:cNvSpPr>
          <p:nvPr/>
        </p:nvSpPr>
        <p:spPr bwMode="auto">
          <a:xfrm>
            <a:off x="4418135" y="4827541"/>
            <a:ext cx="381836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i="1" dirty="0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i="1" dirty="0">
              <a:latin typeface="+mj-lt"/>
              <a:cs typeface="Times New Roman" pitchFamily="18" charset="0"/>
            </a:endParaRPr>
          </a:p>
        </p:txBody>
      </p:sp>
      <p:sp>
        <p:nvSpPr>
          <p:cNvPr id="87" name="Line 33"/>
          <p:cNvSpPr>
            <a:spLocks noChangeShapeType="1"/>
          </p:cNvSpPr>
          <p:nvPr/>
        </p:nvSpPr>
        <p:spPr bwMode="auto">
          <a:xfrm>
            <a:off x="4591554" y="3642568"/>
            <a:ext cx="0" cy="121016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7" name="Oval 79"/>
          <p:cNvSpPr>
            <a:spLocks noChangeAspect="1" noChangeArrowheads="1"/>
          </p:cNvSpPr>
          <p:nvPr/>
        </p:nvSpPr>
        <p:spPr bwMode="auto">
          <a:xfrm flipH="1">
            <a:off x="4541960" y="3564780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98" name="Group 78"/>
          <p:cNvGrpSpPr>
            <a:grpSpLocks/>
          </p:cNvGrpSpPr>
          <p:nvPr/>
        </p:nvGrpSpPr>
        <p:grpSpPr bwMode="auto">
          <a:xfrm>
            <a:off x="3385440" y="3444093"/>
            <a:ext cx="2420938" cy="741362"/>
            <a:chOff x="1342" y="2838"/>
            <a:chExt cx="1525" cy="467"/>
          </a:xfrm>
        </p:grpSpPr>
        <p:grpSp>
          <p:nvGrpSpPr>
            <p:cNvPr id="99" name="Group 76"/>
            <p:cNvGrpSpPr>
              <a:grpSpLocks/>
            </p:cNvGrpSpPr>
            <p:nvPr/>
          </p:nvGrpSpPr>
          <p:grpSpPr bwMode="auto">
            <a:xfrm>
              <a:off x="1342" y="2838"/>
              <a:ext cx="1525" cy="233"/>
              <a:chOff x="1342" y="2838"/>
              <a:chExt cx="1525" cy="233"/>
            </a:xfrm>
          </p:grpSpPr>
          <p:sp>
            <p:nvSpPr>
              <p:cNvPr id="101" name="Line 31"/>
              <p:cNvSpPr>
                <a:spLocks noChangeShapeType="1"/>
              </p:cNvSpPr>
              <p:nvPr/>
            </p:nvSpPr>
            <p:spPr bwMode="auto">
              <a:xfrm>
                <a:off x="1342" y="2976"/>
                <a:ext cx="1295" cy="0"/>
              </a:xfrm>
              <a:prstGeom prst="line">
                <a:avLst/>
              </a:prstGeom>
              <a:noFill/>
              <a:ln w="50800">
                <a:solidFill>
                  <a:srgbClr val="C80000"/>
                </a:solidFill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02" name="Text Box 32"/>
              <p:cNvSpPr txBox="1">
                <a:spLocks noChangeArrowheads="1"/>
              </p:cNvSpPr>
              <p:nvPr/>
            </p:nvSpPr>
            <p:spPr bwMode="auto">
              <a:xfrm>
                <a:off x="2626" y="2838"/>
                <a:ext cx="241" cy="233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i="1" dirty="0">
                    <a:solidFill>
                      <a:srgbClr val="C80000"/>
                    </a:solidFill>
                    <a:latin typeface="+mj-lt"/>
                    <a:cs typeface="Times New Roman" pitchFamily="18" charset="0"/>
                  </a:rPr>
                  <a:t>d</a:t>
                </a:r>
                <a:r>
                  <a:rPr kumimoji="0" lang="en-US" i="1" baseline="-25000" dirty="0">
                    <a:solidFill>
                      <a:srgbClr val="C80000"/>
                    </a:solidFill>
                    <a:latin typeface="+mj-lt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00" name="Line 38"/>
            <p:cNvSpPr>
              <a:spLocks noChangeShapeType="1"/>
            </p:cNvSpPr>
            <p:nvPr/>
          </p:nvSpPr>
          <p:spPr bwMode="auto">
            <a:xfrm flipV="1">
              <a:off x="1416" y="3006"/>
              <a:ext cx="0" cy="29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8" name="Oval 117"/>
          <p:cNvSpPr>
            <a:spLocks noChangeAspect="1" noChangeArrowheads="1"/>
          </p:cNvSpPr>
          <p:nvPr/>
        </p:nvSpPr>
        <p:spPr bwMode="auto">
          <a:xfrm flipH="1">
            <a:off x="4540373" y="356871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03" name="Group 86"/>
          <p:cNvGrpSpPr>
            <a:grpSpLocks/>
          </p:cNvGrpSpPr>
          <p:nvPr/>
        </p:nvGrpSpPr>
        <p:grpSpPr bwMode="auto">
          <a:xfrm>
            <a:off x="6922312" y="3210451"/>
            <a:ext cx="1837138" cy="425450"/>
            <a:chOff x="4026" y="2688"/>
            <a:chExt cx="1574" cy="268"/>
          </a:xfrm>
        </p:grpSpPr>
        <p:sp>
          <p:nvSpPr>
            <p:cNvPr id="104" name="Line 64"/>
            <p:cNvSpPr>
              <a:spLocks noChangeShapeType="1"/>
            </p:cNvSpPr>
            <p:nvPr/>
          </p:nvSpPr>
          <p:spPr bwMode="auto">
            <a:xfrm>
              <a:off x="4026" y="2956"/>
              <a:ext cx="13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5" name="Text Box 65"/>
            <p:cNvSpPr txBox="1">
              <a:spLocks noChangeArrowheads="1"/>
            </p:cNvSpPr>
            <p:nvPr/>
          </p:nvSpPr>
          <p:spPr bwMode="auto">
            <a:xfrm>
              <a:off x="5252" y="2688"/>
              <a:ext cx="348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 err="1"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i="1" baseline="-25000" dirty="0" err="1">
                  <a:latin typeface="+mj-lt"/>
                  <a:cs typeface="Times New Roman" pitchFamily="18" charset="0"/>
                </a:rPr>
                <a:t>lr</a:t>
              </a:r>
              <a:endParaRPr kumimoji="0" lang="en-US" sz="2000" b="1" i="1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6" name="Oval 118"/>
          <p:cNvSpPr>
            <a:spLocks noChangeAspect="1" noChangeArrowheads="1"/>
          </p:cNvSpPr>
          <p:nvPr/>
        </p:nvSpPr>
        <p:spPr bwMode="auto">
          <a:xfrm flipH="1">
            <a:off x="7421608" y="3557541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88" name="Group 116"/>
          <p:cNvGrpSpPr>
            <a:grpSpLocks noChangeAspect="1"/>
          </p:cNvGrpSpPr>
          <p:nvPr/>
        </p:nvGrpSpPr>
        <p:grpSpPr bwMode="auto">
          <a:xfrm>
            <a:off x="6238877" y="2360630"/>
            <a:ext cx="1873492" cy="2538412"/>
            <a:chOff x="739" y="2016"/>
            <a:chExt cx="1757" cy="1776"/>
          </a:xfrm>
        </p:grpSpPr>
        <p:sp>
          <p:nvSpPr>
            <p:cNvPr id="89" name="Line 117"/>
            <p:cNvSpPr>
              <a:spLocks noChangeAspect="1" noChangeShapeType="1"/>
            </p:cNvSpPr>
            <p:nvPr/>
          </p:nvSpPr>
          <p:spPr bwMode="auto">
            <a:xfrm>
              <a:off x="741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Line 118"/>
            <p:cNvSpPr>
              <a:spLocks noChangeAspect="1" noChangeShapeType="1"/>
            </p:cNvSpPr>
            <p:nvPr/>
          </p:nvSpPr>
          <p:spPr bwMode="auto">
            <a:xfrm>
              <a:off x="739" y="3792"/>
              <a:ext cx="17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6" name="Text Box 119"/>
          <p:cNvSpPr txBox="1">
            <a:spLocks noChangeAspect="1" noChangeArrowheads="1"/>
          </p:cNvSpPr>
          <p:nvPr/>
        </p:nvSpPr>
        <p:spPr bwMode="auto">
          <a:xfrm>
            <a:off x="8084857" y="4743086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113" name="Text Box 120"/>
          <p:cNvSpPr txBox="1">
            <a:spLocks noChangeAspect="1" noChangeArrowheads="1"/>
          </p:cNvSpPr>
          <p:nvPr/>
        </p:nvSpPr>
        <p:spPr bwMode="auto">
          <a:xfrm>
            <a:off x="5852437" y="2100724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2451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5147"/>
            <a:ext cx="8904855" cy="667450"/>
          </a:xfrm>
        </p:spPr>
        <p:txBody>
          <a:bodyPr/>
          <a:lstStyle/>
          <a:p>
            <a:r>
              <a:rPr lang="en-US" dirty="0"/>
              <a:t>Long-Run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5829"/>
            <a:ext cx="8783869" cy="4160520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Constant-Cost Industry</a:t>
            </a:r>
            <a:r>
              <a:rPr lang="en-US" dirty="0">
                <a:solidFill>
                  <a:srgbClr val="32302A"/>
                </a:solidFill>
              </a:rPr>
              <a:t>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industry where per-unit costs remain unchanged as market output </a:t>
            </a:r>
            <a:r>
              <a:rPr lang="en-US" dirty="0" smtClean="0">
                <a:solidFill>
                  <a:srgbClr val="32302A"/>
                </a:solidFill>
              </a:rPr>
              <a:t>is </a:t>
            </a:r>
            <a:r>
              <a:rPr lang="en-US" dirty="0">
                <a:solidFill>
                  <a:srgbClr val="32302A"/>
                </a:solidFill>
              </a:rPr>
              <a:t>expanded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occurs when the industry’s demand for resource inputs is small relative to the total demand for the resources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</a:t>
            </a:r>
            <a:r>
              <a:rPr lang="en-US" sz="2800" b="1" i="1" dirty="0">
                <a:solidFill>
                  <a:srgbClr val="32302A"/>
                </a:solidFill>
              </a:rPr>
              <a:t>long-run market supply</a:t>
            </a:r>
            <a:r>
              <a:rPr lang="en-US" sz="2800" dirty="0">
                <a:solidFill>
                  <a:srgbClr val="32302A"/>
                </a:solidFill>
              </a:rPr>
              <a:t> curve in a constant-cost industry </a:t>
            </a:r>
            <a:r>
              <a:rPr lang="en-US" sz="2800" dirty="0" smtClean="0">
                <a:solidFill>
                  <a:srgbClr val="32302A"/>
                </a:solidFill>
              </a:rPr>
              <a:t>is horizontal in these markets.</a:t>
            </a:r>
            <a:endParaRPr lang="en-US" sz="28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5147"/>
            <a:ext cx="8904855" cy="667450"/>
          </a:xfrm>
        </p:spPr>
        <p:txBody>
          <a:bodyPr/>
          <a:lstStyle/>
          <a:p>
            <a:r>
              <a:rPr lang="en-US" dirty="0"/>
              <a:t>Long-Run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4160520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Increasing-Cost Industry</a:t>
            </a:r>
            <a:r>
              <a:rPr lang="en-US" dirty="0">
                <a:solidFill>
                  <a:srgbClr val="32302A"/>
                </a:solidFill>
              </a:rPr>
              <a:t>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industry where per-unit cost rises as market output is expanded.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results because an increase in industry output generally leads to stronger demand and higher prices for the inputs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</a:t>
            </a:r>
            <a:r>
              <a:rPr lang="en-US" sz="2800" b="1" i="1" dirty="0">
                <a:solidFill>
                  <a:srgbClr val="32302A"/>
                </a:solidFill>
              </a:rPr>
              <a:t>long-run market supply </a:t>
            </a:r>
            <a:r>
              <a:rPr lang="en-US" sz="2800" dirty="0">
                <a:solidFill>
                  <a:srgbClr val="32302A"/>
                </a:solidFill>
              </a:rPr>
              <a:t>curve in an increasing-cost industry is upward-sloping.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This is the most common type of industry.</a:t>
            </a:r>
          </a:p>
        </p:txBody>
      </p:sp>
    </p:spTree>
    <p:extLst>
      <p:ext uri="{BB962C8B-B14F-4D97-AF65-F5344CB8AC3E}">
        <p14:creationId xmlns:p14="http://schemas.microsoft.com/office/powerpoint/2010/main" val="29932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2489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Price Takers and Price Searchers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883750" cy="4498846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Price takers </a:t>
            </a:r>
            <a:r>
              <a:rPr lang="en-US" dirty="0">
                <a:solidFill>
                  <a:schemeClr val="tx1"/>
                </a:solidFill>
              </a:rPr>
              <a:t>produce identical products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for example, wheat, corn, soybeans) and because the firms are small relative to the market each must take the price established in the market.</a:t>
            </a:r>
          </a:p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Price-searcher</a:t>
            </a:r>
            <a:r>
              <a:rPr lang="en-US" dirty="0">
                <a:solidFill>
                  <a:schemeClr val="tx1"/>
                </a:solidFill>
              </a:rPr>
              <a:t> firms produce products that differ and therefore they can alter price. The amount that the price-searcher firm is able to sell is inversely related to the price it charges.  Most real world firms are price searchers.</a:t>
            </a:r>
          </a:p>
        </p:txBody>
      </p:sp>
    </p:spTree>
    <p:extLst>
      <p:ext uri="{BB962C8B-B14F-4D97-AF65-F5344CB8AC3E}">
        <p14:creationId xmlns:p14="http://schemas.microsoft.com/office/powerpoint/2010/main" val="41390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5147"/>
            <a:ext cx="8904855" cy="667450"/>
          </a:xfrm>
        </p:spPr>
        <p:txBody>
          <a:bodyPr/>
          <a:lstStyle/>
          <a:p>
            <a:r>
              <a:rPr lang="en-US" dirty="0" smtClean="0"/>
              <a:t>Long-Run </a:t>
            </a:r>
            <a:r>
              <a:rPr lang="en-US" dirty="0"/>
              <a:t>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4160520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Decreasing-Cost Industry</a:t>
            </a:r>
            <a:r>
              <a:rPr lang="en-US" dirty="0">
                <a:solidFill>
                  <a:srgbClr val="32302A"/>
                </a:solidFill>
              </a:rPr>
              <a:t>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industry were per-unit costs decline as market output expands.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implies either economies of scale exist in the industry or that an increase in demand for inputs leads to lower input prices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long-run market supply curve in a decreasing-cost industry is downward-sloping.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Decreasing-cost industries are rare.</a:t>
            </a:r>
          </a:p>
        </p:txBody>
      </p:sp>
    </p:spTree>
    <p:extLst>
      <p:ext uri="{BB962C8B-B14F-4D97-AF65-F5344CB8AC3E}">
        <p14:creationId xmlns:p14="http://schemas.microsoft.com/office/powerpoint/2010/main" val="2377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07359" y="1766278"/>
            <a:ext cx="6155828" cy="4090966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8424"/>
            <a:ext cx="8904855" cy="680178"/>
          </a:xfrm>
        </p:spPr>
        <p:txBody>
          <a:bodyPr/>
          <a:lstStyle/>
          <a:p>
            <a:r>
              <a:rPr lang="en-US" dirty="0"/>
              <a:t>Increasing Costs </a:t>
            </a:r>
            <a:r>
              <a:rPr lang="en-US" dirty="0" smtClean="0"/>
              <a:t>and </a:t>
            </a:r>
            <a:r>
              <a:rPr lang="en-US" dirty="0"/>
              <a:t>Long-Run Supply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54042" y="1272862"/>
            <a:ext cx="2802512" cy="3203162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Consider </a:t>
            </a:r>
            <a:r>
              <a:rPr lang="en-US" sz="1900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an increase </a:t>
            </a: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in </a:t>
            </a:r>
            <a:r>
              <a:rPr lang="en-US" sz="1900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900" b="1" i="1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market demand </a:t>
            </a:r>
            <a:r>
              <a:rPr lang="en-US" sz="1900" b="1" i="1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1900" b="1" i="1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that </a:t>
            </a:r>
            <a:r>
              <a:rPr lang="en-US" sz="1900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leads to </a:t>
            </a: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a higher </a:t>
            </a:r>
            <a:r>
              <a:rPr lang="en-US" sz="1900" b="1" i="1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market price</a:t>
            </a:r>
            <a:r>
              <a:rPr lang="en-US" sz="1900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, leading </a:t>
            </a: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1900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short-run profits for firms. </a:t>
            </a:r>
            <a:endParaRPr lang="en-US" sz="1900" dirty="0" smtClean="0">
              <a:solidFill>
                <a:schemeClr val="tx1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Economic </a:t>
            </a:r>
            <a:r>
              <a:rPr lang="en-US" sz="1900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profit entices some new firms to </a:t>
            </a: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enter </a:t>
            </a:r>
            <a:r>
              <a:rPr lang="en-US" sz="1900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the market </a:t>
            </a: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sz="1900" dirty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others to increase the scale of their </a:t>
            </a: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operation…</a:t>
            </a:r>
            <a:endParaRPr lang="en-US" sz="1900" dirty="0">
              <a:solidFill>
                <a:schemeClr val="tx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91" name="Group 121"/>
          <p:cNvGrpSpPr>
            <a:grpSpLocks noChangeAspect="1"/>
          </p:cNvGrpSpPr>
          <p:nvPr/>
        </p:nvGrpSpPr>
        <p:grpSpPr bwMode="auto">
          <a:xfrm>
            <a:off x="3189121" y="2534025"/>
            <a:ext cx="1628140" cy="2538412"/>
            <a:chOff x="480" y="2016"/>
            <a:chExt cx="2016" cy="1776"/>
          </a:xfrm>
        </p:grpSpPr>
        <p:sp>
          <p:nvSpPr>
            <p:cNvPr id="92" name="Line 122"/>
            <p:cNvSpPr>
              <a:spLocks noChangeAspect="1"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Line 123"/>
            <p:cNvSpPr>
              <a:spLocks noChangeAspect="1" noChangeShapeType="1"/>
            </p:cNvSpPr>
            <p:nvPr/>
          </p:nvSpPr>
          <p:spPr bwMode="auto">
            <a:xfrm>
              <a:off x="480" y="379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4" name="Text Box 124"/>
          <p:cNvSpPr txBox="1">
            <a:spLocks noChangeAspect="1" noChangeArrowheads="1"/>
          </p:cNvSpPr>
          <p:nvPr/>
        </p:nvSpPr>
        <p:spPr bwMode="auto">
          <a:xfrm>
            <a:off x="4795734" y="4907337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95" name="Text Box 125"/>
          <p:cNvSpPr txBox="1">
            <a:spLocks noChangeAspect="1" noChangeArrowheads="1"/>
          </p:cNvSpPr>
          <p:nvPr/>
        </p:nvSpPr>
        <p:spPr bwMode="auto">
          <a:xfrm>
            <a:off x="2806533" y="2248275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96" name="Text Box 78"/>
          <p:cNvSpPr txBox="1">
            <a:spLocks noChangeArrowheads="1"/>
          </p:cNvSpPr>
          <p:nvPr/>
        </p:nvSpPr>
        <p:spPr bwMode="auto">
          <a:xfrm>
            <a:off x="3830386" y="5495245"/>
            <a:ext cx="566181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latin typeface="+mj-lt"/>
                <a:cs typeface="Times New Roman" pitchFamily="18" charset="0"/>
              </a:rPr>
              <a:t>Firm</a:t>
            </a:r>
          </a:p>
        </p:txBody>
      </p:sp>
      <p:grpSp>
        <p:nvGrpSpPr>
          <p:cNvPr id="107" name="Group 116"/>
          <p:cNvGrpSpPr>
            <a:grpSpLocks noChangeAspect="1"/>
          </p:cNvGrpSpPr>
          <p:nvPr/>
        </p:nvGrpSpPr>
        <p:grpSpPr bwMode="auto">
          <a:xfrm>
            <a:off x="6129467" y="2540375"/>
            <a:ext cx="1966956" cy="2538412"/>
            <a:chOff x="739" y="2016"/>
            <a:chExt cx="1757" cy="1776"/>
          </a:xfrm>
        </p:grpSpPr>
        <p:sp>
          <p:nvSpPr>
            <p:cNvPr id="108" name="Line 117"/>
            <p:cNvSpPr>
              <a:spLocks noChangeAspect="1" noChangeShapeType="1"/>
            </p:cNvSpPr>
            <p:nvPr/>
          </p:nvSpPr>
          <p:spPr bwMode="auto">
            <a:xfrm>
              <a:off x="741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9" name="Line 118"/>
            <p:cNvSpPr>
              <a:spLocks noChangeAspect="1" noChangeShapeType="1"/>
            </p:cNvSpPr>
            <p:nvPr/>
          </p:nvSpPr>
          <p:spPr bwMode="auto">
            <a:xfrm>
              <a:off x="739" y="3792"/>
              <a:ext cx="17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0" name="Text Box 119"/>
          <p:cNvSpPr txBox="1">
            <a:spLocks noChangeAspect="1" noChangeArrowheads="1"/>
          </p:cNvSpPr>
          <p:nvPr/>
        </p:nvSpPr>
        <p:spPr bwMode="auto">
          <a:xfrm>
            <a:off x="8061412" y="4922831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111" name="Text Box 120"/>
          <p:cNvSpPr txBox="1">
            <a:spLocks noChangeAspect="1" noChangeArrowheads="1"/>
          </p:cNvSpPr>
          <p:nvPr/>
        </p:nvSpPr>
        <p:spPr bwMode="auto">
          <a:xfrm>
            <a:off x="5743027" y="2280469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6754410" y="5495245"/>
            <a:ext cx="801823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latin typeface="+mj-lt"/>
                <a:cs typeface="Times New Roman" pitchFamily="18" charset="0"/>
              </a:rPr>
              <a:t>Market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2807359" y="3642093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60" name="Text Box 66"/>
          <p:cNvSpPr txBox="1">
            <a:spLocks noChangeArrowheads="1"/>
          </p:cNvSpPr>
          <p:nvPr/>
        </p:nvSpPr>
        <p:spPr bwMode="auto">
          <a:xfrm>
            <a:off x="4241443" y="5008042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61" name="Freeform 106"/>
          <p:cNvSpPr>
            <a:spLocks/>
          </p:cNvSpPr>
          <p:nvPr/>
        </p:nvSpPr>
        <p:spPr bwMode="auto">
          <a:xfrm>
            <a:off x="3212679" y="2784843"/>
            <a:ext cx="1604582" cy="1887798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672" y="960"/>
              </a:cxn>
              <a:cxn ang="0">
                <a:pos x="1104" y="432"/>
              </a:cxn>
              <a:cxn ang="0">
                <a:pos x="1248" y="0"/>
              </a:cxn>
            </a:cxnLst>
            <a:rect l="0" t="0" r="r" b="b"/>
            <a:pathLst>
              <a:path w="1248" h="1200">
                <a:moveTo>
                  <a:pt x="0" y="1200"/>
                </a:moveTo>
                <a:cubicBezTo>
                  <a:pt x="244" y="1144"/>
                  <a:pt x="488" y="1088"/>
                  <a:pt x="672" y="960"/>
                </a:cubicBezTo>
                <a:cubicBezTo>
                  <a:pt x="856" y="832"/>
                  <a:pt x="1008" y="592"/>
                  <a:pt x="1104" y="432"/>
                </a:cubicBezTo>
                <a:cubicBezTo>
                  <a:pt x="1200" y="272"/>
                  <a:pt x="1224" y="136"/>
                  <a:pt x="1248" y="0"/>
                </a:cubicBezTo>
              </a:path>
            </a:pathLst>
          </a:custGeom>
          <a:noFill/>
          <a:ln w="5080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4" name="Freeform 110"/>
          <p:cNvSpPr>
            <a:spLocks noChangeAspect="1"/>
          </p:cNvSpPr>
          <p:nvPr/>
        </p:nvSpPr>
        <p:spPr bwMode="auto">
          <a:xfrm rot="177913">
            <a:off x="3332411" y="2885097"/>
            <a:ext cx="2037999" cy="938212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336"/>
              </a:cxn>
              <a:cxn ang="0">
                <a:pos x="384" y="528"/>
              </a:cxn>
              <a:cxn ang="0">
                <a:pos x="624" y="624"/>
              </a:cxn>
              <a:cxn ang="0">
                <a:pos x="960" y="672"/>
              </a:cxn>
              <a:cxn ang="0">
                <a:pos x="1440" y="624"/>
              </a:cxn>
              <a:cxn ang="0">
                <a:pos x="1824" y="336"/>
              </a:cxn>
              <a:cxn ang="0">
                <a:pos x="1968" y="0"/>
              </a:cxn>
            </a:cxnLst>
            <a:rect l="0" t="0" r="r" b="b"/>
            <a:pathLst>
              <a:path w="1968" h="680">
                <a:moveTo>
                  <a:pt x="0" y="96"/>
                </a:moveTo>
                <a:cubicBezTo>
                  <a:pt x="40" y="180"/>
                  <a:pt x="80" y="264"/>
                  <a:pt x="144" y="336"/>
                </a:cubicBezTo>
                <a:cubicBezTo>
                  <a:pt x="208" y="408"/>
                  <a:pt x="304" y="480"/>
                  <a:pt x="384" y="528"/>
                </a:cubicBezTo>
                <a:cubicBezTo>
                  <a:pt x="464" y="576"/>
                  <a:pt x="528" y="600"/>
                  <a:pt x="624" y="624"/>
                </a:cubicBezTo>
                <a:cubicBezTo>
                  <a:pt x="720" y="648"/>
                  <a:pt x="824" y="672"/>
                  <a:pt x="960" y="672"/>
                </a:cubicBezTo>
                <a:cubicBezTo>
                  <a:pt x="1096" y="672"/>
                  <a:pt x="1296" y="680"/>
                  <a:pt x="1440" y="624"/>
                </a:cubicBezTo>
                <a:cubicBezTo>
                  <a:pt x="1584" y="568"/>
                  <a:pt x="1736" y="440"/>
                  <a:pt x="1824" y="336"/>
                </a:cubicBezTo>
                <a:cubicBezTo>
                  <a:pt x="1912" y="232"/>
                  <a:pt x="1940" y="116"/>
                  <a:pt x="1968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5" name="Line 114"/>
          <p:cNvSpPr>
            <a:spLocks noChangeShapeType="1"/>
          </p:cNvSpPr>
          <p:nvPr/>
        </p:nvSpPr>
        <p:spPr bwMode="auto">
          <a:xfrm>
            <a:off x="3203535" y="3838943"/>
            <a:ext cx="2066544" cy="0"/>
          </a:xfrm>
          <a:prstGeom prst="line">
            <a:avLst/>
          </a:prstGeom>
          <a:noFill/>
          <a:ln w="5080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6" name="Text Box 115"/>
          <p:cNvSpPr txBox="1">
            <a:spLocks noChangeArrowheads="1"/>
          </p:cNvSpPr>
          <p:nvPr/>
        </p:nvSpPr>
        <p:spPr bwMode="auto">
          <a:xfrm>
            <a:off x="5253760" y="3602342"/>
            <a:ext cx="40588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sz="2000" b="1" i="1" baseline="-25000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baseline="-25000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" name="Line 116"/>
          <p:cNvSpPr>
            <a:spLocks noChangeShapeType="1"/>
          </p:cNvSpPr>
          <p:nvPr/>
        </p:nvSpPr>
        <p:spPr bwMode="auto">
          <a:xfrm>
            <a:off x="4424006" y="3823068"/>
            <a:ext cx="0" cy="12827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8" name="Oval 117"/>
          <p:cNvSpPr>
            <a:spLocks noChangeAspect="1" noChangeArrowheads="1"/>
          </p:cNvSpPr>
          <p:nvPr/>
        </p:nvSpPr>
        <p:spPr bwMode="auto">
          <a:xfrm flipH="1">
            <a:off x="4368443" y="3748456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5712061" y="3604698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70" name="Freeform 98"/>
          <p:cNvSpPr>
            <a:spLocks/>
          </p:cNvSpPr>
          <p:nvPr/>
        </p:nvSpPr>
        <p:spPr bwMode="auto">
          <a:xfrm>
            <a:off x="6770860" y="2404167"/>
            <a:ext cx="1371600" cy="243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528"/>
              </a:cxn>
              <a:cxn ang="0">
                <a:pos x="576" y="1200"/>
              </a:cxn>
              <a:cxn ang="0">
                <a:pos x="864" y="1536"/>
              </a:cxn>
            </a:cxnLst>
            <a:rect l="0" t="0" r="r" b="b"/>
            <a:pathLst>
              <a:path w="864" h="1536">
                <a:moveTo>
                  <a:pt x="0" y="0"/>
                </a:moveTo>
                <a:cubicBezTo>
                  <a:pt x="48" y="164"/>
                  <a:pt x="96" y="328"/>
                  <a:pt x="192" y="528"/>
                </a:cubicBezTo>
                <a:cubicBezTo>
                  <a:pt x="288" y="728"/>
                  <a:pt x="464" y="1032"/>
                  <a:pt x="576" y="1200"/>
                </a:cubicBezTo>
                <a:cubicBezTo>
                  <a:pt x="688" y="1368"/>
                  <a:pt x="776" y="1452"/>
                  <a:pt x="864" y="1536"/>
                </a:cubicBezTo>
              </a:path>
            </a:pathLst>
          </a:custGeom>
          <a:noFill/>
          <a:ln w="50800" cap="flat" cmpd="sng">
            <a:solidFill>
              <a:srgbClr val="C8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1" name="Text Box 99"/>
          <p:cNvSpPr txBox="1">
            <a:spLocks noChangeArrowheads="1"/>
          </p:cNvSpPr>
          <p:nvPr/>
        </p:nvSpPr>
        <p:spPr bwMode="auto">
          <a:xfrm>
            <a:off x="8096423" y="4598092"/>
            <a:ext cx="433132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 smtClean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sz="2000" b="1" i="1" baseline="-25000" dirty="0" smtClean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baseline="-25000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Text Box 101"/>
          <p:cNvSpPr txBox="1">
            <a:spLocks noChangeArrowheads="1"/>
          </p:cNvSpPr>
          <p:nvPr/>
        </p:nvSpPr>
        <p:spPr bwMode="auto">
          <a:xfrm>
            <a:off x="7665194" y="2041836"/>
            <a:ext cx="38985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 smtClean="0">
                <a:solidFill>
                  <a:srgbClr val="8B7025"/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sz="2000" b="1" baseline="-25000" dirty="0" smtClean="0">
                <a:solidFill>
                  <a:srgbClr val="8B7025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dirty="0">
              <a:solidFill>
                <a:srgbClr val="8B702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Freeform 102"/>
          <p:cNvSpPr>
            <a:spLocks/>
          </p:cNvSpPr>
          <p:nvPr/>
        </p:nvSpPr>
        <p:spPr bwMode="auto">
          <a:xfrm>
            <a:off x="6202535" y="2431155"/>
            <a:ext cx="1628775" cy="2398712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624" y="1104"/>
              </a:cxn>
              <a:cxn ang="0">
                <a:pos x="1008" y="624"/>
              </a:cxn>
              <a:cxn ang="0">
                <a:pos x="1248" y="0"/>
              </a:cxn>
            </a:cxnLst>
            <a:rect l="0" t="0" r="r" b="b"/>
            <a:pathLst>
              <a:path w="1248" h="1392">
                <a:moveTo>
                  <a:pt x="0" y="1392"/>
                </a:moveTo>
                <a:cubicBezTo>
                  <a:pt x="228" y="1312"/>
                  <a:pt x="456" y="1232"/>
                  <a:pt x="624" y="1104"/>
                </a:cubicBezTo>
                <a:cubicBezTo>
                  <a:pt x="792" y="976"/>
                  <a:pt x="904" y="808"/>
                  <a:pt x="1008" y="624"/>
                </a:cubicBezTo>
                <a:cubicBezTo>
                  <a:pt x="1112" y="440"/>
                  <a:pt x="1180" y="220"/>
                  <a:pt x="1248" y="0"/>
                </a:cubicBezTo>
              </a:path>
            </a:pathLst>
          </a:custGeom>
          <a:noFill/>
          <a:ln w="50800" cap="flat" cmpd="sng">
            <a:solidFill>
              <a:srgbClr val="8B7025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6100935" y="3813867"/>
            <a:ext cx="12446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370935" y="3813867"/>
            <a:ext cx="0" cy="1295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6" name="Oval 118"/>
          <p:cNvSpPr>
            <a:spLocks noChangeAspect="1" noChangeArrowheads="1"/>
          </p:cNvSpPr>
          <p:nvPr/>
        </p:nvSpPr>
        <p:spPr bwMode="auto">
          <a:xfrm flipH="1">
            <a:off x="7312198" y="3737286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7178911" y="5038211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19456" y="4200154"/>
            <a:ext cx="2637098" cy="22318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shifting the </a:t>
            </a:r>
            <a:r>
              <a:rPr lang="en-US" sz="1900" b="1" i="1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market supply curve 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to the right. The stronger demand for resources (inputs) pushes their price up. Consequently, the firm’s costs are now higher (</a:t>
            </a:r>
            <a:r>
              <a:rPr lang="en-US" sz="1900" b="1" i="1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ATC</a:t>
            </a:r>
            <a:r>
              <a:rPr lang="en-US" sz="1900" b="1" i="1" baseline="-25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&amp; </a:t>
            </a:r>
            <a:r>
              <a:rPr lang="en-US" sz="1900" b="1" i="1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MC</a:t>
            </a:r>
            <a:r>
              <a:rPr lang="en-US" sz="1900" b="1" i="1" baseline="-25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9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).</a:t>
            </a:r>
          </a:p>
        </p:txBody>
      </p:sp>
      <p:grpSp>
        <p:nvGrpSpPr>
          <p:cNvPr id="79" name="Group 98"/>
          <p:cNvGrpSpPr>
            <a:grpSpLocks/>
          </p:cNvGrpSpPr>
          <p:nvPr/>
        </p:nvGrpSpPr>
        <p:grpSpPr bwMode="auto">
          <a:xfrm rot="21355744">
            <a:off x="7035381" y="2474920"/>
            <a:ext cx="1851025" cy="2228850"/>
            <a:chOff x="4376" y="2016"/>
            <a:chExt cx="1166" cy="1404"/>
          </a:xfrm>
        </p:grpSpPr>
        <p:sp>
          <p:nvSpPr>
            <p:cNvPr id="81" name="Freeform 48"/>
            <p:cNvSpPr>
              <a:spLocks/>
            </p:cNvSpPr>
            <p:nvPr/>
          </p:nvSpPr>
          <p:spPr bwMode="auto">
            <a:xfrm>
              <a:off x="4656" y="2016"/>
              <a:ext cx="652" cy="12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528"/>
                </a:cxn>
                <a:cxn ang="0">
                  <a:pos x="576" y="1200"/>
                </a:cxn>
                <a:cxn ang="0">
                  <a:pos x="864" y="1536"/>
                </a:cxn>
              </a:cxnLst>
              <a:rect l="0" t="0" r="r" b="b"/>
              <a:pathLst>
                <a:path w="864" h="1536">
                  <a:moveTo>
                    <a:pt x="0" y="0"/>
                  </a:moveTo>
                  <a:cubicBezTo>
                    <a:pt x="48" y="164"/>
                    <a:pt x="96" y="328"/>
                    <a:pt x="192" y="528"/>
                  </a:cubicBezTo>
                  <a:cubicBezTo>
                    <a:pt x="288" y="728"/>
                    <a:pt x="464" y="1032"/>
                    <a:pt x="576" y="1200"/>
                  </a:cubicBezTo>
                  <a:cubicBezTo>
                    <a:pt x="688" y="1368"/>
                    <a:pt x="776" y="1452"/>
                    <a:pt x="864" y="1536"/>
                  </a:cubicBezTo>
                </a:path>
              </a:pathLst>
            </a:custGeom>
            <a:noFill/>
            <a:ln w="50800" cap="flat" cmpd="sng">
              <a:solidFill>
                <a:srgbClr val="C80000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2" name="Text Box 49"/>
            <p:cNvSpPr txBox="1">
              <a:spLocks noChangeArrowheads="1"/>
            </p:cNvSpPr>
            <p:nvPr/>
          </p:nvSpPr>
          <p:spPr bwMode="auto">
            <a:xfrm>
              <a:off x="5269" y="3168"/>
              <a:ext cx="273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sz="2000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3" name="Line 52"/>
            <p:cNvSpPr>
              <a:spLocks noChangeShapeType="1"/>
            </p:cNvSpPr>
            <p:nvPr/>
          </p:nvSpPr>
          <p:spPr bwMode="auto">
            <a:xfrm>
              <a:off x="4376" y="2208"/>
              <a:ext cx="2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4" name="Line 54"/>
          <p:cNvSpPr>
            <a:spLocks noChangeShapeType="1"/>
          </p:cNvSpPr>
          <p:nvPr/>
        </p:nvSpPr>
        <p:spPr bwMode="auto">
          <a:xfrm>
            <a:off x="6156899" y="3069075"/>
            <a:ext cx="1483752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5" name="Line 55"/>
          <p:cNvSpPr>
            <a:spLocks noChangeShapeType="1"/>
          </p:cNvSpPr>
          <p:nvPr/>
        </p:nvSpPr>
        <p:spPr bwMode="auto">
          <a:xfrm>
            <a:off x="7660844" y="3084125"/>
            <a:ext cx="0" cy="1988312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6" name="Oval 56"/>
          <p:cNvSpPr>
            <a:spLocks noChangeAspect="1" noChangeArrowheads="1"/>
          </p:cNvSpPr>
          <p:nvPr/>
        </p:nvSpPr>
        <p:spPr bwMode="auto">
          <a:xfrm flipH="1">
            <a:off x="7610044" y="3004750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7" name="Text Box 57"/>
          <p:cNvSpPr txBox="1">
            <a:spLocks noChangeArrowheads="1"/>
          </p:cNvSpPr>
          <p:nvPr/>
        </p:nvSpPr>
        <p:spPr bwMode="auto">
          <a:xfrm>
            <a:off x="7476694" y="5040179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2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5720665" y="2858763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89" name="Group 99"/>
          <p:cNvGrpSpPr>
            <a:grpSpLocks/>
          </p:cNvGrpSpPr>
          <p:nvPr/>
        </p:nvGrpSpPr>
        <p:grpSpPr bwMode="auto">
          <a:xfrm>
            <a:off x="6675971" y="1957124"/>
            <a:ext cx="1825626" cy="2913062"/>
            <a:chOff x="4106" y="1884"/>
            <a:chExt cx="1150" cy="1835"/>
          </a:xfrm>
        </p:grpSpPr>
        <p:sp>
          <p:nvSpPr>
            <p:cNvPr id="90" name="Line 53"/>
            <p:cNvSpPr>
              <a:spLocks noChangeShapeType="1"/>
            </p:cNvSpPr>
            <p:nvPr/>
          </p:nvSpPr>
          <p:spPr bwMode="auto">
            <a:xfrm>
              <a:off x="4704" y="2256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97" name="Text Box 50"/>
            <p:cNvSpPr txBox="1">
              <a:spLocks noChangeArrowheads="1"/>
            </p:cNvSpPr>
            <p:nvPr/>
          </p:nvSpPr>
          <p:spPr bwMode="auto">
            <a:xfrm>
              <a:off x="5010" y="1884"/>
              <a:ext cx="246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baseline="-2500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1">
                <a:solidFill>
                  <a:srgbClr val="8B7025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 rot="21386655">
              <a:off x="4106" y="2160"/>
              <a:ext cx="1008" cy="1559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624" y="1104"/>
                </a:cxn>
                <a:cxn ang="0">
                  <a:pos x="1008" y="624"/>
                </a:cxn>
                <a:cxn ang="0">
                  <a:pos x="1248" y="0"/>
                </a:cxn>
              </a:cxnLst>
              <a:rect l="0" t="0" r="r" b="b"/>
              <a:pathLst>
                <a:path w="1248" h="1392">
                  <a:moveTo>
                    <a:pt x="0" y="1392"/>
                  </a:moveTo>
                  <a:cubicBezTo>
                    <a:pt x="228" y="1312"/>
                    <a:pt x="456" y="1232"/>
                    <a:pt x="624" y="1104"/>
                  </a:cubicBezTo>
                  <a:cubicBezTo>
                    <a:pt x="792" y="976"/>
                    <a:pt x="904" y="808"/>
                    <a:pt x="1008" y="624"/>
                  </a:cubicBezTo>
                  <a:cubicBezTo>
                    <a:pt x="1112" y="440"/>
                    <a:pt x="1180" y="220"/>
                    <a:pt x="1248" y="0"/>
                  </a:cubicBezTo>
                </a:path>
              </a:pathLst>
            </a:custGeom>
            <a:noFill/>
            <a:ln w="50800" cap="flat" cmpd="sng">
              <a:solidFill>
                <a:srgbClr val="8B7025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3" name="Text Box 109"/>
          <p:cNvSpPr txBox="1">
            <a:spLocks noChangeArrowheads="1"/>
          </p:cNvSpPr>
          <p:nvPr/>
        </p:nvSpPr>
        <p:spPr bwMode="auto">
          <a:xfrm>
            <a:off x="5194705" y="2623934"/>
            <a:ext cx="614720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 smtClean="0">
                <a:latin typeface="+mj-lt"/>
                <a:cs typeface="Times New Roman" pitchFamily="18" charset="0"/>
              </a:rPr>
              <a:t>ATC</a:t>
            </a:r>
            <a:r>
              <a:rPr kumimoji="0" lang="en-US" b="1" i="1" baseline="-25000" dirty="0" smtClean="0">
                <a:latin typeface="+mj-lt"/>
                <a:cs typeface="Times New Roman" pitchFamily="18" charset="0"/>
              </a:rPr>
              <a:t>1</a:t>
            </a:r>
            <a:endParaRPr kumimoji="0" lang="en-US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14" name="Text Box 107"/>
          <p:cNvSpPr txBox="1">
            <a:spLocks noChangeArrowheads="1"/>
          </p:cNvSpPr>
          <p:nvPr/>
        </p:nvSpPr>
        <p:spPr bwMode="auto">
          <a:xfrm>
            <a:off x="4606949" y="2494140"/>
            <a:ext cx="585417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 smtClean="0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r>
              <a:rPr kumimoji="0" lang="en-US" b="1" i="1" baseline="-25000" dirty="0" smtClean="0">
                <a:solidFill>
                  <a:srgbClr val="2D5AB3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baseline="-25000" dirty="0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09507" y="2111429"/>
            <a:ext cx="2278532" cy="1400063"/>
            <a:chOff x="3489252" y="1681604"/>
            <a:chExt cx="2278532" cy="1400063"/>
          </a:xfrm>
        </p:grpSpPr>
        <p:sp>
          <p:nvSpPr>
            <p:cNvPr id="102" name="Line 84"/>
            <p:cNvSpPr>
              <a:spLocks noChangeShapeType="1"/>
            </p:cNvSpPr>
            <p:nvPr/>
          </p:nvSpPr>
          <p:spPr bwMode="auto">
            <a:xfrm flipH="1" flipV="1">
              <a:off x="5175029" y="2819621"/>
              <a:ext cx="0" cy="26204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21" name="Group 103"/>
            <p:cNvGrpSpPr>
              <a:grpSpLocks/>
            </p:cNvGrpSpPr>
            <p:nvPr/>
          </p:nvGrpSpPr>
          <p:grpSpPr bwMode="auto">
            <a:xfrm>
              <a:off x="3489252" y="1681604"/>
              <a:ext cx="2278532" cy="1305149"/>
              <a:chOff x="1548" y="1925"/>
              <a:chExt cx="1578" cy="780"/>
            </a:xfrm>
          </p:grpSpPr>
          <p:sp>
            <p:nvSpPr>
              <p:cNvPr id="122" name="Text Box 75"/>
              <p:cNvSpPr txBox="1">
                <a:spLocks noChangeArrowheads="1"/>
              </p:cNvSpPr>
              <p:nvPr/>
            </p:nvSpPr>
            <p:spPr bwMode="auto">
              <a:xfrm>
                <a:off x="2700" y="1925"/>
                <a:ext cx="426" cy="221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b="1" i="1" dirty="0">
                    <a:latin typeface="+mj-lt"/>
                    <a:cs typeface="Times New Roman" pitchFamily="18" charset="0"/>
                  </a:rPr>
                  <a:t>ATC</a:t>
                </a:r>
                <a:r>
                  <a:rPr kumimoji="0" lang="en-US" b="1" i="1" baseline="-25000" dirty="0">
                    <a:latin typeface="+mj-lt"/>
                    <a:cs typeface="Times New Roman" pitchFamily="18" charset="0"/>
                  </a:rPr>
                  <a:t>2</a:t>
                </a:r>
                <a:endParaRPr kumimoji="0" lang="en-US" b="1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3" name="Freeform 76"/>
              <p:cNvSpPr>
                <a:spLocks noChangeAspect="1"/>
              </p:cNvSpPr>
              <p:nvPr/>
            </p:nvSpPr>
            <p:spPr bwMode="auto">
              <a:xfrm rot="312938">
                <a:off x="1548" y="2153"/>
                <a:ext cx="1336" cy="552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44" y="336"/>
                  </a:cxn>
                  <a:cxn ang="0">
                    <a:pos x="384" y="528"/>
                  </a:cxn>
                  <a:cxn ang="0">
                    <a:pos x="624" y="624"/>
                  </a:cxn>
                  <a:cxn ang="0">
                    <a:pos x="960" y="672"/>
                  </a:cxn>
                  <a:cxn ang="0">
                    <a:pos x="1440" y="624"/>
                  </a:cxn>
                  <a:cxn ang="0">
                    <a:pos x="1824" y="336"/>
                  </a:cxn>
                  <a:cxn ang="0">
                    <a:pos x="1968" y="0"/>
                  </a:cxn>
                </a:cxnLst>
                <a:rect l="0" t="0" r="r" b="b"/>
                <a:pathLst>
                  <a:path w="1968" h="680">
                    <a:moveTo>
                      <a:pt x="0" y="96"/>
                    </a:moveTo>
                    <a:cubicBezTo>
                      <a:pt x="40" y="180"/>
                      <a:pt x="80" y="264"/>
                      <a:pt x="144" y="336"/>
                    </a:cubicBezTo>
                    <a:cubicBezTo>
                      <a:pt x="208" y="408"/>
                      <a:pt x="304" y="480"/>
                      <a:pt x="384" y="528"/>
                    </a:cubicBezTo>
                    <a:cubicBezTo>
                      <a:pt x="464" y="576"/>
                      <a:pt x="528" y="600"/>
                      <a:pt x="624" y="624"/>
                    </a:cubicBezTo>
                    <a:cubicBezTo>
                      <a:pt x="720" y="648"/>
                      <a:pt x="824" y="672"/>
                      <a:pt x="960" y="672"/>
                    </a:cubicBezTo>
                    <a:cubicBezTo>
                      <a:pt x="1096" y="672"/>
                      <a:pt x="1296" y="680"/>
                      <a:pt x="1440" y="624"/>
                    </a:cubicBezTo>
                    <a:cubicBezTo>
                      <a:pt x="1584" y="568"/>
                      <a:pt x="1736" y="440"/>
                      <a:pt x="1824" y="336"/>
                    </a:cubicBezTo>
                    <a:cubicBezTo>
                      <a:pt x="1912" y="232"/>
                      <a:pt x="1940" y="116"/>
                      <a:pt x="1968" y="0"/>
                    </a:cubicBezTo>
                  </a:path>
                </a:pathLst>
              </a:custGeom>
              <a:noFill/>
              <a:ln w="508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b="1">
                  <a:latin typeface="+mj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399382" y="1810659"/>
            <a:ext cx="1653967" cy="2734395"/>
            <a:chOff x="3579127" y="1380834"/>
            <a:chExt cx="1653967" cy="2734395"/>
          </a:xfrm>
        </p:grpSpPr>
        <p:sp>
          <p:nvSpPr>
            <p:cNvPr id="106" name="Line 86"/>
            <p:cNvSpPr>
              <a:spLocks noChangeShapeType="1"/>
            </p:cNvSpPr>
            <p:nvPr/>
          </p:nvSpPr>
          <p:spPr bwMode="auto">
            <a:xfrm flipH="1" flipV="1">
              <a:off x="4194715" y="3633310"/>
              <a:ext cx="0" cy="48191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24" name="Group 123"/>
            <p:cNvGrpSpPr>
              <a:grpSpLocks/>
            </p:cNvGrpSpPr>
            <p:nvPr/>
          </p:nvGrpSpPr>
          <p:grpSpPr bwMode="auto">
            <a:xfrm rot="190647">
              <a:off x="3579127" y="1380834"/>
              <a:ext cx="1653967" cy="2625200"/>
              <a:chOff x="1496" y="1559"/>
              <a:chExt cx="1351" cy="1863"/>
            </a:xfrm>
          </p:grpSpPr>
          <p:sp>
            <p:nvSpPr>
              <p:cNvPr id="125" name="Freeform 80"/>
              <p:cNvSpPr>
                <a:spLocks/>
              </p:cNvSpPr>
              <p:nvPr/>
            </p:nvSpPr>
            <p:spPr bwMode="auto">
              <a:xfrm>
                <a:off x="1496" y="1798"/>
                <a:ext cx="1049" cy="1624"/>
              </a:xfrm>
              <a:custGeom>
                <a:avLst/>
                <a:gdLst/>
                <a:ahLst/>
                <a:cxnLst>
                  <a:cxn ang="0">
                    <a:pos x="0" y="1200"/>
                  </a:cxn>
                  <a:cxn ang="0">
                    <a:pos x="672" y="960"/>
                  </a:cxn>
                  <a:cxn ang="0">
                    <a:pos x="1104" y="432"/>
                  </a:cxn>
                  <a:cxn ang="0">
                    <a:pos x="1248" y="0"/>
                  </a:cxn>
                </a:cxnLst>
                <a:rect l="0" t="0" r="r" b="b"/>
                <a:pathLst>
                  <a:path w="1248" h="1200">
                    <a:moveTo>
                      <a:pt x="0" y="1200"/>
                    </a:moveTo>
                    <a:cubicBezTo>
                      <a:pt x="244" y="1144"/>
                      <a:pt x="488" y="1088"/>
                      <a:pt x="672" y="960"/>
                    </a:cubicBezTo>
                    <a:cubicBezTo>
                      <a:pt x="856" y="832"/>
                      <a:pt x="1008" y="592"/>
                      <a:pt x="1104" y="432"/>
                    </a:cubicBezTo>
                    <a:cubicBezTo>
                      <a:pt x="1200" y="272"/>
                      <a:pt x="1224" y="136"/>
                      <a:pt x="1248" y="0"/>
                    </a:cubicBezTo>
                  </a:path>
                </a:pathLst>
              </a:custGeom>
              <a:noFill/>
              <a:ln w="50800" cap="flat" cmpd="sng">
                <a:solidFill>
                  <a:srgbClr val="295EC7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b="1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6" name="Text Box 81"/>
              <p:cNvSpPr txBox="1">
                <a:spLocks noChangeArrowheads="1"/>
              </p:cNvSpPr>
              <p:nvPr/>
            </p:nvSpPr>
            <p:spPr bwMode="auto">
              <a:xfrm rot="21409353">
                <a:off x="2369" y="1559"/>
                <a:ext cx="478" cy="262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b="1" i="1" dirty="0">
                    <a:solidFill>
                      <a:srgbClr val="295EC7"/>
                    </a:solidFill>
                    <a:latin typeface="+mj-lt"/>
                    <a:cs typeface="Times New Roman" pitchFamily="18" charset="0"/>
                  </a:rPr>
                  <a:t>MC</a:t>
                </a:r>
                <a:r>
                  <a:rPr kumimoji="0" lang="en-US" b="1" i="1" baseline="-25000" dirty="0">
                    <a:solidFill>
                      <a:srgbClr val="295EC7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kumimoji="0" lang="en-US" sz="2000" b="1" dirty="0">
                  <a:solidFill>
                    <a:srgbClr val="295EC7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53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2807359" y="1742833"/>
            <a:ext cx="6155828" cy="4090966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8424"/>
            <a:ext cx="8904855" cy="680178"/>
          </a:xfrm>
        </p:spPr>
        <p:txBody>
          <a:bodyPr/>
          <a:lstStyle/>
          <a:p>
            <a:r>
              <a:rPr lang="en-US" dirty="0"/>
              <a:t>Increasing Costs </a:t>
            </a:r>
            <a:r>
              <a:rPr lang="en-US" dirty="0" smtClean="0"/>
              <a:t>and </a:t>
            </a:r>
            <a:r>
              <a:rPr lang="en-US" dirty="0"/>
              <a:t>Long-Run Supply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54041" y="1752019"/>
            <a:ext cx="2804000" cy="1070351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Economic profits are </a:t>
            </a:r>
            <a:r>
              <a:rPr lang="en-US" sz="1900" dirty="0">
                <a:ea typeface="ＭＳ Ｐゴシック" pitchFamily="-107" charset="-128"/>
                <a:cs typeface="ＭＳ Ｐゴシック" pitchFamily="-107" charset="-128"/>
              </a:rPr>
              <a:t>eliminated as </a:t>
            </a:r>
            <a:r>
              <a:rPr lang="en-US" sz="1900" dirty="0" smtClean="0"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900" dirty="0">
                <a:ea typeface="ＭＳ Ｐゴシック" pitchFamily="-107" charset="-128"/>
                <a:cs typeface="ＭＳ Ｐゴシック" pitchFamily="-107" charset="-128"/>
              </a:rPr>
              <a:t>competitive process </a:t>
            </a:r>
            <a:r>
              <a:rPr lang="en-US" sz="1900" dirty="0" smtClean="0">
                <a:ea typeface="ＭＳ Ｐゴシック" pitchFamily="-107" charset="-128"/>
                <a:cs typeface="ＭＳ Ｐゴシック" pitchFamily="-107" charset="-128"/>
              </a:rPr>
              <a:t>reaches …</a:t>
            </a:r>
            <a:endParaRPr lang="en-US" sz="1900" dirty="0">
              <a:solidFill>
                <a:schemeClr val="tx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91" name="Group 121"/>
          <p:cNvGrpSpPr>
            <a:grpSpLocks noChangeAspect="1"/>
          </p:cNvGrpSpPr>
          <p:nvPr/>
        </p:nvGrpSpPr>
        <p:grpSpPr bwMode="auto">
          <a:xfrm>
            <a:off x="3189121" y="2502765"/>
            <a:ext cx="1628140" cy="2538412"/>
            <a:chOff x="480" y="2016"/>
            <a:chExt cx="2016" cy="1776"/>
          </a:xfrm>
        </p:grpSpPr>
        <p:sp>
          <p:nvSpPr>
            <p:cNvPr id="92" name="Line 122"/>
            <p:cNvSpPr>
              <a:spLocks noChangeAspect="1"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Line 123"/>
            <p:cNvSpPr>
              <a:spLocks noChangeAspect="1" noChangeShapeType="1"/>
            </p:cNvSpPr>
            <p:nvPr/>
          </p:nvSpPr>
          <p:spPr bwMode="auto">
            <a:xfrm>
              <a:off x="480" y="379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4" name="Text Box 124"/>
          <p:cNvSpPr txBox="1">
            <a:spLocks noChangeAspect="1" noChangeArrowheads="1"/>
          </p:cNvSpPr>
          <p:nvPr/>
        </p:nvSpPr>
        <p:spPr bwMode="auto">
          <a:xfrm>
            <a:off x="4795734" y="4876077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95" name="Text Box 125"/>
          <p:cNvSpPr txBox="1">
            <a:spLocks noChangeAspect="1" noChangeArrowheads="1"/>
          </p:cNvSpPr>
          <p:nvPr/>
        </p:nvSpPr>
        <p:spPr bwMode="auto">
          <a:xfrm>
            <a:off x="2806533" y="2217015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96" name="Text Box 78"/>
          <p:cNvSpPr txBox="1">
            <a:spLocks noChangeArrowheads="1"/>
          </p:cNvSpPr>
          <p:nvPr/>
        </p:nvSpPr>
        <p:spPr bwMode="auto">
          <a:xfrm>
            <a:off x="3830386" y="5463985"/>
            <a:ext cx="566181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latin typeface="+mj-lt"/>
                <a:cs typeface="Times New Roman" pitchFamily="18" charset="0"/>
              </a:rPr>
              <a:t>Firm</a:t>
            </a:r>
          </a:p>
        </p:txBody>
      </p:sp>
      <p:grpSp>
        <p:nvGrpSpPr>
          <p:cNvPr id="107" name="Group 116"/>
          <p:cNvGrpSpPr>
            <a:grpSpLocks noChangeAspect="1"/>
          </p:cNvGrpSpPr>
          <p:nvPr/>
        </p:nvGrpSpPr>
        <p:grpSpPr bwMode="auto">
          <a:xfrm>
            <a:off x="6129467" y="2509115"/>
            <a:ext cx="1966956" cy="2538412"/>
            <a:chOff x="739" y="2016"/>
            <a:chExt cx="1757" cy="1776"/>
          </a:xfrm>
        </p:grpSpPr>
        <p:sp>
          <p:nvSpPr>
            <p:cNvPr id="108" name="Line 117"/>
            <p:cNvSpPr>
              <a:spLocks noChangeAspect="1" noChangeShapeType="1"/>
            </p:cNvSpPr>
            <p:nvPr/>
          </p:nvSpPr>
          <p:spPr bwMode="auto">
            <a:xfrm>
              <a:off x="741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9" name="Line 118"/>
            <p:cNvSpPr>
              <a:spLocks noChangeAspect="1" noChangeShapeType="1"/>
            </p:cNvSpPr>
            <p:nvPr/>
          </p:nvSpPr>
          <p:spPr bwMode="auto">
            <a:xfrm>
              <a:off x="739" y="3792"/>
              <a:ext cx="17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0" name="Text Box 119"/>
          <p:cNvSpPr txBox="1">
            <a:spLocks noChangeAspect="1" noChangeArrowheads="1"/>
          </p:cNvSpPr>
          <p:nvPr/>
        </p:nvSpPr>
        <p:spPr bwMode="auto">
          <a:xfrm>
            <a:off x="8061412" y="4891571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111" name="Text Box 120"/>
          <p:cNvSpPr txBox="1">
            <a:spLocks noChangeAspect="1" noChangeArrowheads="1"/>
          </p:cNvSpPr>
          <p:nvPr/>
        </p:nvSpPr>
        <p:spPr bwMode="auto">
          <a:xfrm>
            <a:off x="5743027" y="2249209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6754410" y="5463985"/>
            <a:ext cx="801823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latin typeface="+mj-lt"/>
                <a:cs typeface="Times New Roman" pitchFamily="18" charset="0"/>
              </a:rPr>
              <a:t>Market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2807359" y="3610833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60" name="Text Box 66"/>
          <p:cNvSpPr txBox="1">
            <a:spLocks noChangeArrowheads="1"/>
          </p:cNvSpPr>
          <p:nvPr/>
        </p:nvSpPr>
        <p:spPr bwMode="auto">
          <a:xfrm>
            <a:off x="4241443" y="4976782"/>
            <a:ext cx="38504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61" name="Freeform 106"/>
          <p:cNvSpPr>
            <a:spLocks/>
          </p:cNvSpPr>
          <p:nvPr/>
        </p:nvSpPr>
        <p:spPr bwMode="auto">
          <a:xfrm>
            <a:off x="3212679" y="2753583"/>
            <a:ext cx="1604582" cy="1887798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672" y="960"/>
              </a:cxn>
              <a:cxn ang="0">
                <a:pos x="1104" y="432"/>
              </a:cxn>
              <a:cxn ang="0">
                <a:pos x="1248" y="0"/>
              </a:cxn>
            </a:cxnLst>
            <a:rect l="0" t="0" r="r" b="b"/>
            <a:pathLst>
              <a:path w="1248" h="1200">
                <a:moveTo>
                  <a:pt x="0" y="1200"/>
                </a:moveTo>
                <a:cubicBezTo>
                  <a:pt x="244" y="1144"/>
                  <a:pt x="488" y="1088"/>
                  <a:pt x="672" y="960"/>
                </a:cubicBezTo>
                <a:cubicBezTo>
                  <a:pt x="856" y="832"/>
                  <a:pt x="1008" y="592"/>
                  <a:pt x="1104" y="432"/>
                </a:cubicBezTo>
                <a:cubicBezTo>
                  <a:pt x="1200" y="272"/>
                  <a:pt x="1224" y="136"/>
                  <a:pt x="1248" y="0"/>
                </a:cubicBezTo>
              </a:path>
            </a:pathLst>
          </a:custGeom>
          <a:noFill/>
          <a:ln w="5080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2" name="Text Box 107"/>
          <p:cNvSpPr txBox="1">
            <a:spLocks noChangeArrowheads="1"/>
          </p:cNvSpPr>
          <p:nvPr/>
        </p:nvSpPr>
        <p:spPr bwMode="auto">
          <a:xfrm>
            <a:off x="4606949" y="2462880"/>
            <a:ext cx="585417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 smtClean="0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r>
              <a:rPr kumimoji="0" lang="en-US" b="1" i="1" baseline="-25000" dirty="0" smtClean="0">
                <a:solidFill>
                  <a:srgbClr val="2D5AB3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baseline="-25000" dirty="0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Text Box 109"/>
          <p:cNvSpPr txBox="1">
            <a:spLocks noChangeArrowheads="1"/>
          </p:cNvSpPr>
          <p:nvPr/>
        </p:nvSpPr>
        <p:spPr bwMode="auto">
          <a:xfrm>
            <a:off x="5194705" y="2592674"/>
            <a:ext cx="614720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 smtClean="0">
                <a:latin typeface="+mj-lt"/>
                <a:cs typeface="Times New Roman" pitchFamily="18" charset="0"/>
              </a:rPr>
              <a:t>ATC</a:t>
            </a:r>
            <a:r>
              <a:rPr kumimoji="0" lang="en-US" b="1" i="1" baseline="-25000" dirty="0" smtClean="0">
                <a:latin typeface="+mj-lt"/>
                <a:cs typeface="Times New Roman" pitchFamily="18" charset="0"/>
              </a:rPr>
              <a:t>1</a:t>
            </a:r>
            <a:endParaRPr kumimoji="0" lang="en-US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64" name="Freeform 110"/>
          <p:cNvSpPr>
            <a:spLocks noChangeAspect="1"/>
          </p:cNvSpPr>
          <p:nvPr/>
        </p:nvSpPr>
        <p:spPr bwMode="auto">
          <a:xfrm rot="177913">
            <a:off x="3332411" y="2853837"/>
            <a:ext cx="2037999" cy="938212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336"/>
              </a:cxn>
              <a:cxn ang="0">
                <a:pos x="384" y="528"/>
              </a:cxn>
              <a:cxn ang="0">
                <a:pos x="624" y="624"/>
              </a:cxn>
              <a:cxn ang="0">
                <a:pos x="960" y="672"/>
              </a:cxn>
              <a:cxn ang="0">
                <a:pos x="1440" y="624"/>
              </a:cxn>
              <a:cxn ang="0">
                <a:pos x="1824" y="336"/>
              </a:cxn>
              <a:cxn ang="0">
                <a:pos x="1968" y="0"/>
              </a:cxn>
            </a:cxnLst>
            <a:rect l="0" t="0" r="r" b="b"/>
            <a:pathLst>
              <a:path w="1968" h="680">
                <a:moveTo>
                  <a:pt x="0" y="96"/>
                </a:moveTo>
                <a:cubicBezTo>
                  <a:pt x="40" y="180"/>
                  <a:pt x="80" y="264"/>
                  <a:pt x="144" y="336"/>
                </a:cubicBezTo>
                <a:cubicBezTo>
                  <a:pt x="208" y="408"/>
                  <a:pt x="304" y="480"/>
                  <a:pt x="384" y="528"/>
                </a:cubicBezTo>
                <a:cubicBezTo>
                  <a:pt x="464" y="576"/>
                  <a:pt x="528" y="600"/>
                  <a:pt x="624" y="624"/>
                </a:cubicBezTo>
                <a:cubicBezTo>
                  <a:pt x="720" y="648"/>
                  <a:pt x="824" y="672"/>
                  <a:pt x="960" y="672"/>
                </a:cubicBezTo>
                <a:cubicBezTo>
                  <a:pt x="1096" y="672"/>
                  <a:pt x="1296" y="680"/>
                  <a:pt x="1440" y="624"/>
                </a:cubicBezTo>
                <a:cubicBezTo>
                  <a:pt x="1584" y="568"/>
                  <a:pt x="1736" y="440"/>
                  <a:pt x="1824" y="336"/>
                </a:cubicBezTo>
                <a:cubicBezTo>
                  <a:pt x="1912" y="232"/>
                  <a:pt x="1940" y="116"/>
                  <a:pt x="1968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5" name="Line 114"/>
          <p:cNvSpPr>
            <a:spLocks noChangeShapeType="1"/>
          </p:cNvSpPr>
          <p:nvPr/>
        </p:nvSpPr>
        <p:spPr bwMode="auto">
          <a:xfrm>
            <a:off x="3203535" y="3807683"/>
            <a:ext cx="2066544" cy="0"/>
          </a:xfrm>
          <a:prstGeom prst="line">
            <a:avLst/>
          </a:prstGeom>
          <a:noFill/>
          <a:ln w="5080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6" name="Text Box 115"/>
          <p:cNvSpPr txBox="1">
            <a:spLocks noChangeArrowheads="1"/>
          </p:cNvSpPr>
          <p:nvPr/>
        </p:nvSpPr>
        <p:spPr bwMode="auto">
          <a:xfrm>
            <a:off x="5253760" y="3571082"/>
            <a:ext cx="40588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sz="2000" b="1" i="1" baseline="-25000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baseline="-25000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" name="Line 116"/>
          <p:cNvSpPr>
            <a:spLocks noChangeShapeType="1"/>
          </p:cNvSpPr>
          <p:nvPr/>
        </p:nvSpPr>
        <p:spPr bwMode="auto">
          <a:xfrm>
            <a:off x="4424006" y="3791808"/>
            <a:ext cx="0" cy="121514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5712061" y="3573438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70" name="Freeform 98"/>
          <p:cNvSpPr>
            <a:spLocks/>
          </p:cNvSpPr>
          <p:nvPr/>
        </p:nvSpPr>
        <p:spPr bwMode="auto">
          <a:xfrm>
            <a:off x="6770860" y="2372907"/>
            <a:ext cx="1371600" cy="243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528"/>
              </a:cxn>
              <a:cxn ang="0">
                <a:pos x="576" y="1200"/>
              </a:cxn>
              <a:cxn ang="0">
                <a:pos x="864" y="1536"/>
              </a:cxn>
            </a:cxnLst>
            <a:rect l="0" t="0" r="r" b="b"/>
            <a:pathLst>
              <a:path w="864" h="1536">
                <a:moveTo>
                  <a:pt x="0" y="0"/>
                </a:moveTo>
                <a:cubicBezTo>
                  <a:pt x="48" y="164"/>
                  <a:pt x="96" y="328"/>
                  <a:pt x="192" y="528"/>
                </a:cubicBezTo>
                <a:cubicBezTo>
                  <a:pt x="288" y="728"/>
                  <a:pt x="464" y="1032"/>
                  <a:pt x="576" y="1200"/>
                </a:cubicBezTo>
                <a:cubicBezTo>
                  <a:pt x="688" y="1368"/>
                  <a:pt x="776" y="1452"/>
                  <a:pt x="864" y="1536"/>
                </a:cubicBezTo>
              </a:path>
            </a:pathLst>
          </a:custGeom>
          <a:noFill/>
          <a:ln w="50800" cap="flat" cmpd="sng">
            <a:solidFill>
              <a:srgbClr val="C8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1" name="Text Box 99"/>
          <p:cNvSpPr txBox="1">
            <a:spLocks noChangeArrowheads="1"/>
          </p:cNvSpPr>
          <p:nvPr/>
        </p:nvSpPr>
        <p:spPr bwMode="auto">
          <a:xfrm>
            <a:off x="8096423" y="4566832"/>
            <a:ext cx="433132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 smtClean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sz="2000" b="1" i="1" baseline="-25000" dirty="0" smtClean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baseline="-25000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Text Box 101"/>
          <p:cNvSpPr txBox="1">
            <a:spLocks noChangeArrowheads="1"/>
          </p:cNvSpPr>
          <p:nvPr/>
        </p:nvSpPr>
        <p:spPr bwMode="auto">
          <a:xfrm>
            <a:off x="7665194" y="2010576"/>
            <a:ext cx="389850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 smtClean="0">
                <a:solidFill>
                  <a:srgbClr val="8B7025"/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sz="2000" b="1" baseline="-25000" dirty="0" smtClean="0">
                <a:solidFill>
                  <a:srgbClr val="8B7025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2000" b="1" dirty="0">
              <a:solidFill>
                <a:srgbClr val="8B702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Freeform 102"/>
          <p:cNvSpPr>
            <a:spLocks/>
          </p:cNvSpPr>
          <p:nvPr/>
        </p:nvSpPr>
        <p:spPr bwMode="auto">
          <a:xfrm>
            <a:off x="6202535" y="2399895"/>
            <a:ext cx="1628775" cy="2398712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624" y="1104"/>
              </a:cxn>
              <a:cxn ang="0">
                <a:pos x="1008" y="624"/>
              </a:cxn>
              <a:cxn ang="0">
                <a:pos x="1248" y="0"/>
              </a:cxn>
            </a:cxnLst>
            <a:rect l="0" t="0" r="r" b="b"/>
            <a:pathLst>
              <a:path w="1248" h="1392">
                <a:moveTo>
                  <a:pt x="0" y="1392"/>
                </a:moveTo>
                <a:cubicBezTo>
                  <a:pt x="228" y="1312"/>
                  <a:pt x="456" y="1232"/>
                  <a:pt x="624" y="1104"/>
                </a:cubicBezTo>
                <a:cubicBezTo>
                  <a:pt x="792" y="976"/>
                  <a:pt x="904" y="808"/>
                  <a:pt x="1008" y="624"/>
                </a:cubicBezTo>
                <a:cubicBezTo>
                  <a:pt x="1112" y="440"/>
                  <a:pt x="1180" y="220"/>
                  <a:pt x="1248" y="0"/>
                </a:cubicBezTo>
              </a:path>
            </a:pathLst>
          </a:custGeom>
          <a:noFill/>
          <a:ln w="50800" cap="flat" cmpd="sng">
            <a:solidFill>
              <a:srgbClr val="8B7025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6100935" y="3782607"/>
            <a:ext cx="12446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370935" y="3782607"/>
            <a:ext cx="0" cy="1295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7178911" y="5006951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19456" y="2536684"/>
            <a:ext cx="2638585" cy="8800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                   equilibrium at price </a:t>
            </a:r>
            <a:r>
              <a:rPr lang="en-US" sz="1900" b="1" i="1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1900" b="1" i="1" baseline="-25000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3</a:t>
            </a:r>
            <a:r>
              <a:rPr lang="en-US" sz="1900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&lt;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900" b="1" i="1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1900" b="1" i="1" baseline="-25000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900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and 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output level </a:t>
            </a:r>
            <a:r>
              <a:rPr lang="en-US" sz="1900" b="1" i="1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1900" b="1" i="1" baseline="-25000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3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&gt;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900" b="1" i="1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1900" b="1" i="1" baseline="-25000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.</a:t>
            </a:r>
          </a:p>
        </p:txBody>
      </p:sp>
      <p:sp>
        <p:nvSpPr>
          <p:cNvPr id="84" name="Line 54"/>
          <p:cNvSpPr>
            <a:spLocks noChangeShapeType="1"/>
          </p:cNvSpPr>
          <p:nvPr/>
        </p:nvSpPr>
        <p:spPr bwMode="auto">
          <a:xfrm>
            <a:off x="6156899" y="3037815"/>
            <a:ext cx="1483752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5" name="Line 55"/>
          <p:cNvSpPr>
            <a:spLocks noChangeShapeType="1"/>
          </p:cNvSpPr>
          <p:nvPr/>
        </p:nvSpPr>
        <p:spPr bwMode="auto">
          <a:xfrm>
            <a:off x="7660844" y="3052865"/>
            <a:ext cx="0" cy="1988312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7" name="Text Box 57"/>
          <p:cNvSpPr txBox="1">
            <a:spLocks noChangeArrowheads="1"/>
          </p:cNvSpPr>
          <p:nvPr/>
        </p:nvSpPr>
        <p:spPr bwMode="auto">
          <a:xfrm>
            <a:off x="7476694" y="5008919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2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5720665" y="2827503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99" name="Group 103"/>
          <p:cNvGrpSpPr>
            <a:grpSpLocks/>
          </p:cNvGrpSpPr>
          <p:nvPr/>
        </p:nvGrpSpPr>
        <p:grpSpPr bwMode="auto">
          <a:xfrm>
            <a:off x="3309507" y="2080169"/>
            <a:ext cx="2278532" cy="1305149"/>
            <a:chOff x="1548" y="1925"/>
            <a:chExt cx="1578" cy="780"/>
          </a:xfrm>
        </p:grpSpPr>
        <p:sp>
          <p:nvSpPr>
            <p:cNvPr id="100" name="Text Box 75"/>
            <p:cNvSpPr txBox="1">
              <a:spLocks noChangeArrowheads="1"/>
            </p:cNvSpPr>
            <p:nvPr/>
          </p:nvSpPr>
          <p:spPr bwMode="auto">
            <a:xfrm>
              <a:off x="2700" y="1925"/>
              <a:ext cx="426" cy="221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latin typeface="+mj-lt"/>
                  <a:cs typeface="Times New Roman" pitchFamily="18" charset="0"/>
                </a:rPr>
                <a:t>ATC</a:t>
              </a:r>
              <a:r>
                <a:rPr kumimoji="0" lang="en-US" b="1" i="1" baseline="-25000" dirty="0">
                  <a:latin typeface="+mj-lt"/>
                  <a:cs typeface="Times New Roman" pitchFamily="18" charset="0"/>
                </a:rPr>
                <a:t>2</a:t>
              </a:r>
              <a:endParaRPr kumimoji="0" lang="en-US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01" name="Freeform 76"/>
            <p:cNvSpPr>
              <a:spLocks noChangeAspect="1"/>
            </p:cNvSpPr>
            <p:nvPr/>
          </p:nvSpPr>
          <p:spPr bwMode="auto">
            <a:xfrm rot="312938">
              <a:off x="1548" y="2153"/>
              <a:ext cx="1336" cy="55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336"/>
                </a:cxn>
                <a:cxn ang="0">
                  <a:pos x="384" y="528"/>
                </a:cxn>
                <a:cxn ang="0">
                  <a:pos x="624" y="624"/>
                </a:cxn>
                <a:cxn ang="0">
                  <a:pos x="960" y="672"/>
                </a:cxn>
                <a:cxn ang="0">
                  <a:pos x="1440" y="624"/>
                </a:cxn>
                <a:cxn ang="0">
                  <a:pos x="1824" y="336"/>
                </a:cxn>
                <a:cxn ang="0">
                  <a:pos x="1968" y="0"/>
                </a:cxn>
              </a:cxnLst>
              <a:rect l="0" t="0" r="r" b="b"/>
              <a:pathLst>
                <a:path w="1968" h="680">
                  <a:moveTo>
                    <a:pt x="0" y="96"/>
                  </a:moveTo>
                  <a:cubicBezTo>
                    <a:pt x="40" y="180"/>
                    <a:pt x="80" y="264"/>
                    <a:pt x="144" y="336"/>
                  </a:cubicBezTo>
                  <a:cubicBezTo>
                    <a:pt x="208" y="408"/>
                    <a:pt x="304" y="480"/>
                    <a:pt x="384" y="528"/>
                  </a:cubicBezTo>
                  <a:cubicBezTo>
                    <a:pt x="464" y="576"/>
                    <a:pt x="528" y="600"/>
                    <a:pt x="624" y="624"/>
                  </a:cubicBezTo>
                  <a:cubicBezTo>
                    <a:pt x="720" y="648"/>
                    <a:pt x="824" y="672"/>
                    <a:pt x="960" y="672"/>
                  </a:cubicBezTo>
                  <a:cubicBezTo>
                    <a:pt x="1096" y="672"/>
                    <a:pt x="1296" y="680"/>
                    <a:pt x="1440" y="624"/>
                  </a:cubicBezTo>
                  <a:cubicBezTo>
                    <a:pt x="1584" y="568"/>
                    <a:pt x="1736" y="440"/>
                    <a:pt x="1824" y="336"/>
                  </a:cubicBezTo>
                  <a:cubicBezTo>
                    <a:pt x="1912" y="232"/>
                    <a:pt x="1940" y="116"/>
                    <a:pt x="1968" y="0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03" name="Group 102"/>
          <p:cNvGrpSpPr>
            <a:grpSpLocks/>
          </p:cNvGrpSpPr>
          <p:nvPr/>
        </p:nvGrpSpPr>
        <p:grpSpPr bwMode="auto">
          <a:xfrm rot="190647">
            <a:off x="3399382" y="1779399"/>
            <a:ext cx="1653967" cy="2625200"/>
            <a:chOff x="1496" y="1559"/>
            <a:chExt cx="1351" cy="1863"/>
          </a:xfrm>
        </p:grpSpPr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1496" y="1798"/>
              <a:ext cx="1049" cy="1624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672" y="960"/>
                </a:cxn>
                <a:cxn ang="0">
                  <a:pos x="1104" y="432"/>
                </a:cxn>
                <a:cxn ang="0">
                  <a:pos x="1248" y="0"/>
                </a:cxn>
              </a:cxnLst>
              <a:rect l="0" t="0" r="r" b="b"/>
              <a:pathLst>
                <a:path w="1248" h="1200">
                  <a:moveTo>
                    <a:pt x="0" y="1200"/>
                  </a:moveTo>
                  <a:cubicBezTo>
                    <a:pt x="244" y="1144"/>
                    <a:pt x="488" y="1088"/>
                    <a:pt x="672" y="960"/>
                  </a:cubicBezTo>
                  <a:cubicBezTo>
                    <a:pt x="856" y="832"/>
                    <a:pt x="1008" y="592"/>
                    <a:pt x="1104" y="432"/>
                  </a:cubicBezTo>
                  <a:cubicBezTo>
                    <a:pt x="1200" y="272"/>
                    <a:pt x="1224" y="136"/>
                    <a:pt x="1248" y="0"/>
                  </a:cubicBezTo>
                </a:path>
              </a:pathLst>
            </a:custGeom>
            <a:noFill/>
            <a:ln w="50800" cap="flat" cmpd="sng">
              <a:solidFill>
                <a:srgbClr val="295EC7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5" name="Text Box 81"/>
            <p:cNvSpPr txBox="1">
              <a:spLocks noChangeArrowheads="1"/>
            </p:cNvSpPr>
            <p:nvPr/>
          </p:nvSpPr>
          <p:spPr bwMode="auto">
            <a:xfrm rot="21409353">
              <a:off x="2369" y="1559"/>
              <a:ext cx="478" cy="26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solidFill>
                    <a:srgbClr val="295EC7"/>
                  </a:solidFill>
                  <a:latin typeface="+mj-lt"/>
                  <a:cs typeface="Times New Roman" pitchFamily="18" charset="0"/>
                </a:rPr>
                <a:t>MC</a:t>
              </a:r>
              <a:r>
                <a:rPr kumimoji="0" lang="en-US" b="1" i="1" baseline="-25000" dirty="0">
                  <a:solidFill>
                    <a:srgbClr val="295EC7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1" dirty="0">
                <a:solidFill>
                  <a:srgbClr val="295EC7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8" name="Content Placeholder 2"/>
          <p:cNvSpPr txBox="1">
            <a:spLocks/>
          </p:cNvSpPr>
          <p:nvPr/>
        </p:nvSpPr>
        <p:spPr>
          <a:xfrm>
            <a:off x="50994" y="3380590"/>
            <a:ext cx="2756366" cy="25278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Because 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this is an </a:t>
            </a:r>
            <a:r>
              <a:rPr lang="en-US" sz="1900" i="1" u="sng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increasing-cost industry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, expansion </a:t>
            </a:r>
            <a:r>
              <a:rPr lang="en-US" sz="1900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in market 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output leads to a higher </a:t>
            </a:r>
            <a:r>
              <a:rPr lang="en-US" sz="1900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equilibrium market price.</a:t>
            </a:r>
          </a:p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Thus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, the </a:t>
            </a:r>
            <a:r>
              <a:rPr lang="en-US" sz="1900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market’s </a:t>
            </a:r>
            <a:br>
              <a:rPr lang="en-US" sz="1900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b="1" i="1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long-run </a:t>
            </a:r>
            <a:r>
              <a:rPr lang="en-US" sz="1900" b="1" i="1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supply curve </a:t>
            </a:r>
            <a:r>
              <a:rPr lang="en-US" sz="1900" b="1" i="1" dirty="0" err="1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</a:t>
            </a:r>
            <a:r>
              <a:rPr lang="en-US" sz="1900" b="1" i="1" baseline="-25000" dirty="0" err="1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lr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is upward sloping</a:t>
            </a:r>
            <a:r>
              <a:rPr lang="en-US" sz="1900" dirty="0" smtClean="0">
                <a:solidFill>
                  <a:schemeClr val="tx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1900" dirty="0">
              <a:solidFill>
                <a:schemeClr val="tx1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0" name="Line 70"/>
          <p:cNvSpPr>
            <a:spLocks noChangeShapeType="1"/>
          </p:cNvSpPr>
          <p:nvPr/>
        </p:nvSpPr>
        <p:spPr bwMode="auto">
          <a:xfrm>
            <a:off x="6140850" y="3489523"/>
            <a:ext cx="1706564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13" name="Text Box 71"/>
          <p:cNvSpPr txBox="1">
            <a:spLocks noChangeArrowheads="1"/>
          </p:cNvSpPr>
          <p:nvPr/>
        </p:nvSpPr>
        <p:spPr bwMode="auto">
          <a:xfrm>
            <a:off x="5725117" y="3270067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3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14" name="Line 76"/>
          <p:cNvSpPr>
            <a:spLocks noChangeShapeType="1"/>
          </p:cNvSpPr>
          <p:nvPr/>
        </p:nvSpPr>
        <p:spPr bwMode="auto">
          <a:xfrm>
            <a:off x="7923995" y="3644463"/>
            <a:ext cx="0" cy="143004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15" name="Text Box 77"/>
          <p:cNvSpPr txBox="1">
            <a:spLocks noChangeArrowheads="1"/>
          </p:cNvSpPr>
          <p:nvPr/>
        </p:nvSpPr>
        <p:spPr bwMode="auto">
          <a:xfrm>
            <a:off x="7768420" y="5010729"/>
            <a:ext cx="428322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3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118" name="Text Box 72"/>
          <p:cNvSpPr txBox="1">
            <a:spLocks noChangeArrowheads="1"/>
          </p:cNvSpPr>
          <p:nvPr/>
        </p:nvSpPr>
        <p:spPr bwMode="auto">
          <a:xfrm>
            <a:off x="2790743" y="3246469"/>
            <a:ext cx="3866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3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19" name="Line 78"/>
          <p:cNvSpPr>
            <a:spLocks noChangeShapeType="1"/>
          </p:cNvSpPr>
          <p:nvPr/>
        </p:nvSpPr>
        <p:spPr bwMode="auto">
          <a:xfrm>
            <a:off x="4416978" y="3516956"/>
            <a:ext cx="0" cy="1493774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grpSp>
        <p:nvGrpSpPr>
          <p:cNvPr id="120" name="Group 82"/>
          <p:cNvGrpSpPr>
            <a:grpSpLocks/>
          </p:cNvGrpSpPr>
          <p:nvPr/>
        </p:nvGrpSpPr>
        <p:grpSpPr bwMode="auto">
          <a:xfrm>
            <a:off x="3189459" y="3053556"/>
            <a:ext cx="2640013" cy="823912"/>
            <a:chOff x="1527" y="2490"/>
            <a:chExt cx="1663" cy="519"/>
          </a:xfrm>
        </p:grpSpPr>
        <p:grpSp>
          <p:nvGrpSpPr>
            <p:cNvPr id="121" name="Group 79"/>
            <p:cNvGrpSpPr>
              <a:grpSpLocks/>
            </p:cNvGrpSpPr>
            <p:nvPr/>
          </p:nvGrpSpPr>
          <p:grpSpPr bwMode="auto">
            <a:xfrm>
              <a:off x="1527" y="2490"/>
              <a:ext cx="1663" cy="252"/>
              <a:chOff x="1527" y="2490"/>
              <a:chExt cx="1663" cy="252"/>
            </a:xfrm>
          </p:grpSpPr>
          <p:sp>
            <p:nvSpPr>
              <p:cNvPr id="123" name="Line 73"/>
              <p:cNvSpPr>
                <a:spLocks noChangeShapeType="1"/>
              </p:cNvSpPr>
              <p:nvPr/>
            </p:nvSpPr>
            <p:spPr bwMode="auto">
              <a:xfrm>
                <a:off x="1527" y="2724"/>
                <a:ext cx="1539" cy="0"/>
              </a:xfrm>
              <a:prstGeom prst="line">
                <a:avLst/>
              </a:prstGeom>
              <a:noFill/>
              <a:ln w="50800">
                <a:solidFill>
                  <a:srgbClr val="C80000"/>
                </a:solidFill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b="1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4" name="Text Box 74"/>
              <p:cNvSpPr txBox="1">
                <a:spLocks noChangeArrowheads="1"/>
              </p:cNvSpPr>
              <p:nvPr/>
            </p:nvSpPr>
            <p:spPr bwMode="auto">
              <a:xfrm>
                <a:off x="2934" y="2490"/>
                <a:ext cx="256" cy="252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000" b="1" i="1" dirty="0">
                    <a:solidFill>
                      <a:srgbClr val="C80000"/>
                    </a:solidFill>
                    <a:latin typeface="+mj-lt"/>
                    <a:cs typeface="Times New Roman" pitchFamily="18" charset="0"/>
                  </a:rPr>
                  <a:t>d</a:t>
                </a:r>
                <a:r>
                  <a:rPr kumimoji="0" lang="en-US" sz="2000" b="1" i="1" baseline="-25000" dirty="0">
                    <a:solidFill>
                      <a:srgbClr val="C80000"/>
                    </a:solidFill>
                    <a:latin typeface="+mj-lt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22" name="Line 81"/>
            <p:cNvSpPr>
              <a:spLocks noChangeShapeType="1"/>
            </p:cNvSpPr>
            <p:nvPr/>
          </p:nvSpPr>
          <p:spPr bwMode="auto">
            <a:xfrm flipV="1">
              <a:off x="1621" y="2750"/>
              <a:ext cx="0" cy="25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25" name="Oval 75"/>
          <p:cNvSpPr>
            <a:spLocks noChangeAspect="1" noChangeArrowheads="1"/>
          </p:cNvSpPr>
          <p:nvPr/>
        </p:nvSpPr>
        <p:spPr bwMode="auto">
          <a:xfrm flipH="1">
            <a:off x="4332015" y="3357594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Oval 117"/>
          <p:cNvSpPr>
            <a:spLocks noChangeAspect="1" noChangeArrowheads="1"/>
          </p:cNvSpPr>
          <p:nvPr/>
        </p:nvSpPr>
        <p:spPr bwMode="auto">
          <a:xfrm flipH="1">
            <a:off x="4368443" y="3717196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26" name="Group 98"/>
          <p:cNvGrpSpPr>
            <a:grpSpLocks/>
          </p:cNvGrpSpPr>
          <p:nvPr/>
        </p:nvGrpSpPr>
        <p:grpSpPr bwMode="auto">
          <a:xfrm rot="21355744">
            <a:off x="7479320" y="2427882"/>
            <a:ext cx="1406525" cy="2228850"/>
            <a:chOff x="4656" y="2016"/>
            <a:chExt cx="886" cy="1404"/>
          </a:xfrm>
        </p:grpSpPr>
        <p:sp>
          <p:nvSpPr>
            <p:cNvPr id="127" name="Freeform 48"/>
            <p:cNvSpPr>
              <a:spLocks/>
            </p:cNvSpPr>
            <p:nvPr/>
          </p:nvSpPr>
          <p:spPr bwMode="auto">
            <a:xfrm>
              <a:off x="4656" y="2016"/>
              <a:ext cx="652" cy="12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528"/>
                </a:cxn>
                <a:cxn ang="0">
                  <a:pos x="576" y="1200"/>
                </a:cxn>
                <a:cxn ang="0">
                  <a:pos x="864" y="1536"/>
                </a:cxn>
              </a:cxnLst>
              <a:rect l="0" t="0" r="r" b="b"/>
              <a:pathLst>
                <a:path w="864" h="1536">
                  <a:moveTo>
                    <a:pt x="0" y="0"/>
                  </a:moveTo>
                  <a:cubicBezTo>
                    <a:pt x="48" y="164"/>
                    <a:pt x="96" y="328"/>
                    <a:pt x="192" y="528"/>
                  </a:cubicBezTo>
                  <a:cubicBezTo>
                    <a:pt x="288" y="728"/>
                    <a:pt x="464" y="1032"/>
                    <a:pt x="576" y="1200"/>
                  </a:cubicBezTo>
                  <a:cubicBezTo>
                    <a:pt x="688" y="1368"/>
                    <a:pt x="776" y="1452"/>
                    <a:pt x="864" y="1536"/>
                  </a:cubicBezTo>
                </a:path>
              </a:pathLst>
            </a:custGeom>
            <a:noFill/>
            <a:ln w="50800" cap="flat" cmpd="sng">
              <a:solidFill>
                <a:srgbClr val="C80000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28" name="Text Box 49"/>
            <p:cNvSpPr txBox="1">
              <a:spLocks noChangeArrowheads="1"/>
            </p:cNvSpPr>
            <p:nvPr/>
          </p:nvSpPr>
          <p:spPr bwMode="auto">
            <a:xfrm>
              <a:off x="5269" y="3168"/>
              <a:ext cx="273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sz="2000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30" name="Group 99"/>
          <p:cNvGrpSpPr>
            <a:grpSpLocks/>
          </p:cNvGrpSpPr>
          <p:nvPr/>
        </p:nvGrpSpPr>
        <p:grpSpPr bwMode="auto">
          <a:xfrm>
            <a:off x="6675971" y="1925864"/>
            <a:ext cx="1825626" cy="2913062"/>
            <a:chOff x="4106" y="1884"/>
            <a:chExt cx="1150" cy="1835"/>
          </a:xfrm>
        </p:grpSpPr>
        <p:sp>
          <p:nvSpPr>
            <p:cNvPr id="132" name="Text Box 50"/>
            <p:cNvSpPr txBox="1">
              <a:spLocks noChangeArrowheads="1"/>
            </p:cNvSpPr>
            <p:nvPr/>
          </p:nvSpPr>
          <p:spPr bwMode="auto">
            <a:xfrm>
              <a:off x="5010" y="1884"/>
              <a:ext cx="246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baseline="-2500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1">
                <a:solidFill>
                  <a:srgbClr val="8B7025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3" name="Freeform 83"/>
            <p:cNvSpPr>
              <a:spLocks/>
            </p:cNvSpPr>
            <p:nvPr/>
          </p:nvSpPr>
          <p:spPr bwMode="auto">
            <a:xfrm rot="21386655">
              <a:off x="4106" y="2160"/>
              <a:ext cx="1008" cy="1559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624" y="1104"/>
                </a:cxn>
                <a:cxn ang="0">
                  <a:pos x="1008" y="624"/>
                </a:cxn>
                <a:cxn ang="0">
                  <a:pos x="1248" y="0"/>
                </a:cxn>
              </a:cxnLst>
              <a:rect l="0" t="0" r="r" b="b"/>
              <a:pathLst>
                <a:path w="1248" h="1392">
                  <a:moveTo>
                    <a:pt x="0" y="1392"/>
                  </a:moveTo>
                  <a:cubicBezTo>
                    <a:pt x="228" y="1312"/>
                    <a:pt x="456" y="1232"/>
                    <a:pt x="624" y="1104"/>
                  </a:cubicBezTo>
                  <a:cubicBezTo>
                    <a:pt x="792" y="976"/>
                    <a:pt x="904" y="808"/>
                    <a:pt x="1008" y="624"/>
                  </a:cubicBezTo>
                  <a:cubicBezTo>
                    <a:pt x="1112" y="440"/>
                    <a:pt x="1180" y="220"/>
                    <a:pt x="1248" y="0"/>
                  </a:cubicBezTo>
                </a:path>
              </a:pathLst>
            </a:custGeom>
            <a:noFill/>
            <a:ln w="50800" cap="flat" cmpd="sng">
              <a:solidFill>
                <a:srgbClr val="8B7025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34" name="Group 80"/>
          <p:cNvGrpSpPr>
            <a:grpSpLocks/>
          </p:cNvGrpSpPr>
          <p:nvPr/>
        </p:nvGrpSpPr>
        <p:grpSpPr bwMode="auto">
          <a:xfrm>
            <a:off x="6651967" y="2820316"/>
            <a:ext cx="2030413" cy="1466850"/>
            <a:chOff x="4281" y="2268"/>
            <a:chExt cx="1279" cy="924"/>
          </a:xfrm>
        </p:grpSpPr>
        <p:sp>
          <p:nvSpPr>
            <p:cNvPr id="135" name="Line 67"/>
            <p:cNvSpPr>
              <a:spLocks noChangeShapeType="1"/>
            </p:cNvSpPr>
            <p:nvPr/>
          </p:nvSpPr>
          <p:spPr bwMode="auto">
            <a:xfrm rot="317813" flipV="1">
              <a:off x="4281" y="2453"/>
              <a:ext cx="1094" cy="73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36" name="Text Box 68"/>
            <p:cNvSpPr txBox="1">
              <a:spLocks noChangeArrowheads="1"/>
            </p:cNvSpPr>
            <p:nvPr/>
          </p:nvSpPr>
          <p:spPr bwMode="auto">
            <a:xfrm>
              <a:off x="5310" y="2268"/>
              <a:ext cx="250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 err="1">
                  <a:latin typeface="+mj-lt"/>
                  <a:cs typeface="Times New Roman" pitchFamily="18" charset="0"/>
                </a:rPr>
                <a:t>S</a:t>
              </a:r>
              <a:r>
                <a:rPr kumimoji="0" lang="en-US" b="1" baseline="-25000" dirty="0" err="1">
                  <a:latin typeface="+mj-lt"/>
                  <a:cs typeface="Times New Roman" pitchFamily="18" charset="0"/>
                </a:rPr>
                <a:t>lr</a:t>
              </a:r>
              <a:endParaRPr kumimoji="0" lang="en-US" b="1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6" name="Oval 118"/>
          <p:cNvSpPr>
            <a:spLocks noChangeAspect="1" noChangeArrowheads="1"/>
          </p:cNvSpPr>
          <p:nvPr/>
        </p:nvSpPr>
        <p:spPr bwMode="auto">
          <a:xfrm flipH="1">
            <a:off x="7312198" y="3706026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6" name="Oval 69"/>
          <p:cNvSpPr>
            <a:spLocks noChangeAspect="1" noChangeArrowheads="1"/>
          </p:cNvSpPr>
          <p:nvPr/>
        </p:nvSpPr>
        <p:spPr bwMode="auto">
          <a:xfrm flipH="1">
            <a:off x="7852939" y="3433579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Oval 56"/>
          <p:cNvSpPr>
            <a:spLocks noChangeAspect="1" noChangeArrowheads="1"/>
          </p:cNvSpPr>
          <p:nvPr/>
        </p:nvSpPr>
        <p:spPr bwMode="auto">
          <a:xfrm flipH="1">
            <a:off x="7610044" y="2973490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112608"/>
            <a:ext cx="8904855" cy="10049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Supply Elasticity </a:t>
            </a:r>
          </a:p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and the Role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883750" cy="449884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In the short run, fixed factors of production such as plant size limit the ability of firms to expand output quickly.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In the long run, firms can alter plant size and other fixed factors of production.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Therefore, the market supply curve will be more elastic in the long run than in the short run.</a:t>
            </a:r>
          </a:p>
        </p:txBody>
      </p:sp>
    </p:spTree>
    <p:extLst>
      <p:ext uri="{BB962C8B-B14F-4D97-AF65-F5344CB8AC3E}">
        <p14:creationId xmlns:p14="http://schemas.microsoft.com/office/powerpoint/2010/main" val="4659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68954" y="1312022"/>
            <a:ext cx="4768172" cy="4726739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345561"/>
            <a:ext cx="4155010" cy="47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1900" dirty="0">
                <a:latin typeface="+mj-lt"/>
                <a:cs typeface="Times New Roman" pitchFamily="18" charset="0"/>
              </a:rPr>
              <a:t>elasticity of the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market supply </a:t>
            </a:r>
            <a:r>
              <a:rPr lang="en-US" sz="1900" dirty="0">
                <a:latin typeface="+mj-lt"/>
                <a:cs typeface="Times New Roman" pitchFamily="18" charset="0"/>
              </a:rPr>
              <a:t>curve usually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increases as </a:t>
            </a:r>
            <a:r>
              <a:rPr lang="en-US" sz="1900" dirty="0">
                <a:latin typeface="+mj-lt"/>
                <a:cs typeface="Times New Roman" pitchFamily="18" charset="0"/>
              </a:rPr>
              <a:t>time allows for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adjustment to </a:t>
            </a:r>
            <a:r>
              <a:rPr lang="en-US" sz="1900" dirty="0">
                <a:latin typeface="+mj-lt"/>
                <a:cs typeface="Times New Roman" pitchFamily="18" charset="0"/>
              </a:rPr>
              <a:t>a change in price</a:t>
            </a:r>
            <a:r>
              <a:rPr lang="en-US" sz="19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Consider </a:t>
            </a:r>
            <a:r>
              <a:rPr lang="en-US" sz="1900" dirty="0">
                <a:latin typeface="+mj-lt"/>
                <a:cs typeface="Times New Roman" pitchFamily="18" charset="0"/>
              </a:rPr>
              <a:t>the </a:t>
            </a:r>
            <a:r>
              <a:rPr lang="en-US" sz="1900" b="1" i="1" dirty="0">
                <a:latin typeface="+mj-lt"/>
                <a:cs typeface="Times New Roman" pitchFamily="18" charset="0"/>
              </a:rPr>
              <a:t>market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supply</a:t>
            </a:r>
            <a:r>
              <a:rPr lang="en-US" sz="1900" dirty="0" smtClean="0">
                <a:latin typeface="+mj-lt"/>
                <a:cs typeface="Times New Roman" pitchFamily="18" charset="0"/>
              </a:rPr>
              <a:t> curve </a:t>
            </a:r>
            <a:r>
              <a:rPr lang="en-US" sz="1900" b="1" i="1" dirty="0">
                <a:latin typeface="+mj-lt"/>
                <a:cs typeface="Times New Roman" pitchFamily="18" charset="0"/>
              </a:rPr>
              <a:t>S</a:t>
            </a:r>
            <a:r>
              <a:rPr lang="en-US" sz="1900" b="1" i="1" baseline="-25000" dirty="0">
                <a:latin typeface="+mj-lt"/>
                <a:cs typeface="Times New Roman" pitchFamily="18" charset="0"/>
              </a:rPr>
              <a:t>t1</a:t>
            </a:r>
            <a:r>
              <a:rPr lang="en-US" sz="1900" dirty="0">
                <a:latin typeface="+mj-lt"/>
                <a:cs typeface="Times New Roman" pitchFamily="18" charset="0"/>
              </a:rPr>
              <a:t>.  Given price </a:t>
            </a:r>
            <a:r>
              <a:rPr lang="en-US" sz="1900" b="1" i="1" dirty="0">
                <a:latin typeface="+mj-lt"/>
                <a:cs typeface="Times New Roman" pitchFamily="18" charset="0"/>
              </a:rPr>
              <a:t>P</a:t>
            </a:r>
            <a:r>
              <a:rPr lang="en-US" sz="1900" b="1" i="1" baseline="-25000" dirty="0">
                <a:latin typeface="+mj-lt"/>
                <a:cs typeface="Times New Roman" pitchFamily="18" charset="0"/>
              </a:rPr>
              <a:t>1</a:t>
            </a:r>
            <a:r>
              <a:rPr 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at time </a:t>
            </a:r>
            <a:r>
              <a:rPr lang="en-US" sz="1900" dirty="0">
                <a:latin typeface="+mj-lt"/>
                <a:cs typeface="Times New Roman" pitchFamily="18" charset="0"/>
              </a:rPr>
              <a:t>1, </a:t>
            </a:r>
            <a:r>
              <a:rPr lang="en-US" sz="1900" b="1" i="1" dirty="0">
                <a:latin typeface="+mj-lt"/>
                <a:cs typeface="Times New Roman" pitchFamily="18" charset="0"/>
              </a:rPr>
              <a:t>Q</a:t>
            </a:r>
            <a:r>
              <a:rPr lang="en-US" sz="1900" b="1" i="1" baseline="-25000" dirty="0">
                <a:latin typeface="+mj-lt"/>
                <a:cs typeface="Times New Roman" pitchFamily="18" charset="0"/>
              </a:rPr>
              <a:t>1</a:t>
            </a:r>
            <a:r>
              <a:rPr lang="en-US" sz="1900" dirty="0">
                <a:latin typeface="+mj-lt"/>
                <a:cs typeface="Times New Roman" pitchFamily="18" charset="0"/>
              </a:rPr>
              <a:t> is supplied</a:t>
            </a:r>
            <a:r>
              <a:rPr lang="en-US" sz="19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If </a:t>
            </a:r>
            <a:r>
              <a:rPr lang="en-US" sz="1900" dirty="0">
                <a:latin typeface="+mj-lt"/>
                <a:cs typeface="Times New Roman" pitchFamily="18" charset="0"/>
              </a:rPr>
              <a:t>the market price increases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1900" b="1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sz="1900" dirty="0">
                <a:latin typeface="+mj-lt"/>
                <a:cs typeface="Times New Roman" pitchFamily="18" charset="0"/>
              </a:rPr>
              <a:t>, initially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Q</a:t>
            </a:r>
            <a:r>
              <a:rPr lang="en-US" sz="1900" b="1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sz="1900" dirty="0" smtClean="0">
                <a:latin typeface="+mj-lt"/>
                <a:cs typeface="Times New Roman" pitchFamily="18" charset="0"/>
              </a:rPr>
              <a:t> </a:t>
            </a:r>
            <a:r>
              <a:rPr lang="en-US" sz="1900" dirty="0">
                <a:latin typeface="+mj-lt"/>
                <a:cs typeface="Times New Roman" pitchFamily="18" charset="0"/>
              </a:rPr>
              <a:t>is supplied,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but with </a:t>
            </a:r>
            <a:r>
              <a:rPr lang="en-US" sz="1900" dirty="0">
                <a:latin typeface="+mj-lt"/>
                <a:cs typeface="Times New Roman" pitchFamily="18" charset="0"/>
              </a:rPr>
              <a:t>time the number of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firms and </a:t>
            </a:r>
            <a:r>
              <a:rPr lang="en-US" sz="1900" dirty="0">
                <a:latin typeface="+mj-lt"/>
                <a:cs typeface="Times New Roman" pitchFamily="18" charset="0"/>
              </a:rPr>
              <a:t>their scale changes. 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Given </a:t>
            </a:r>
            <a:r>
              <a:rPr lang="en-US" sz="1900" dirty="0">
                <a:latin typeface="+mj-lt"/>
                <a:cs typeface="Times New Roman" pitchFamily="18" charset="0"/>
              </a:rPr>
              <a:t>this new higher price,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as time </a:t>
            </a:r>
            <a:r>
              <a:rPr lang="en-US" sz="1900" dirty="0">
                <a:latin typeface="+mj-lt"/>
                <a:cs typeface="Times New Roman" pitchFamily="18" charset="0"/>
              </a:rPr>
              <a:t>passes, larger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&amp; larger quantities </a:t>
            </a:r>
            <a:r>
              <a:rPr lang="en-US" sz="1900" dirty="0">
                <a:latin typeface="+mj-lt"/>
                <a:cs typeface="Times New Roman" pitchFamily="18" charset="0"/>
              </a:rPr>
              <a:t>of </a:t>
            </a:r>
            <a:r>
              <a:rPr lang="en-US" sz="1900" dirty="0" smtClean="0">
                <a:latin typeface="+mj-lt"/>
                <a:cs typeface="Times New Roman" pitchFamily="18" charset="0"/>
              </a:rPr>
              <a:t/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1900" dirty="0">
                <a:latin typeface="+mj-lt"/>
                <a:cs typeface="Times New Roman" pitchFamily="18" charset="0"/>
              </a:rPr>
              <a:t>good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are brought </a:t>
            </a:r>
            <a:r>
              <a:rPr lang="en-US" sz="1900" dirty="0">
                <a:latin typeface="+mj-lt"/>
                <a:cs typeface="Times New Roman" pitchFamily="18" charset="0"/>
              </a:rPr>
              <a:t>to market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(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Q</a:t>
            </a:r>
            <a:r>
              <a:rPr lang="en-US" sz="1900" b="1" i="1" baseline="-25000" dirty="0" smtClean="0">
                <a:latin typeface="+mj-lt"/>
                <a:cs typeface="Times New Roman" pitchFamily="18" charset="0"/>
              </a:rPr>
              <a:t>3</a:t>
            </a:r>
            <a:r>
              <a:rPr lang="en-US" sz="19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Q</a:t>
            </a:r>
            <a:r>
              <a:rPr lang="en-US" sz="1900" b="1" i="1" baseline="-25000" dirty="0" smtClean="0">
                <a:latin typeface="+mj-lt"/>
                <a:cs typeface="Times New Roman" pitchFamily="18" charset="0"/>
              </a:rPr>
              <a:t>4</a:t>
            </a:r>
            <a:r>
              <a:rPr lang="en-US" sz="1900" dirty="0" smtClean="0">
                <a:latin typeface="+mj-lt"/>
                <a:cs typeface="Times New Roman" pitchFamily="18" charset="0"/>
              </a:rPr>
              <a:t>,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Q</a:t>
            </a:r>
            <a:r>
              <a:rPr lang="en-US" sz="1900" b="1" i="1" baseline="-25000" dirty="0" smtClean="0">
                <a:latin typeface="+mj-lt"/>
                <a:cs typeface="Times New Roman" pitchFamily="18" charset="0"/>
              </a:rPr>
              <a:t>5</a:t>
            </a:r>
            <a:r>
              <a:rPr lang="en-US" sz="19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1900" dirty="0">
                <a:latin typeface="+mj-lt"/>
                <a:cs typeface="Times New Roman" pitchFamily="18" charset="0"/>
              </a:rPr>
              <a:t>slope of the </a:t>
            </a:r>
            <a:r>
              <a:rPr lang="en-US" sz="1900" b="1" i="1" dirty="0">
                <a:latin typeface="+mj-lt"/>
                <a:cs typeface="Times New Roman" pitchFamily="18" charset="0"/>
              </a:rPr>
              <a:t>market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supply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curve </a:t>
            </a:r>
            <a:r>
              <a:rPr lang="en-US" sz="1900" dirty="0">
                <a:latin typeface="+mj-lt"/>
                <a:cs typeface="Times New Roman" pitchFamily="18" charset="0"/>
              </a:rPr>
              <a:t>becomes flatter and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flatter (and </a:t>
            </a:r>
            <a:r>
              <a:rPr lang="en-US" sz="1900" dirty="0">
                <a:latin typeface="+mj-lt"/>
                <a:cs typeface="Times New Roman" pitchFamily="18" charset="0"/>
              </a:rPr>
              <a:t>more elastic) as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the time </a:t>
            </a:r>
            <a:r>
              <a:rPr lang="en-US" sz="1900" dirty="0">
                <a:latin typeface="+mj-lt"/>
                <a:cs typeface="Times New Roman" pitchFamily="18" charset="0"/>
              </a:rPr>
              <a:t>horizon expands</a:t>
            </a:r>
            <a:r>
              <a:rPr lang="en-US" sz="1900" dirty="0" smtClean="0">
                <a:latin typeface="+mj-lt"/>
                <a:cs typeface="Times New Roman" pitchFamily="18" charset="0"/>
              </a:rPr>
              <a:t>.</a:t>
            </a:r>
            <a:endParaRPr lang="en-US" sz="1900" dirty="0">
              <a:latin typeface="+mj-lt"/>
              <a:cs typeface="Times New Roman" pitchFamily="18" charset="0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8244"/>
            <a:ext cx="8904855" cy="596684"/>
          </a:xfrm>
        </p:spPr>
        <p:txBody>
          <a:bodyPr/>
          <a:lstStyle/>
          <a:p>
            <a:r>
              <a:rPr lang="en-US" dirty="0"/>
              <a:t>Time and the Elasticity of Supply</a:t>
            </a:r>
          </a:p>
        </p:txBody>
      </p:sp>
      <p:sp>
        <p:nvSpPr>
          <p:cNvPr id="49" name="Line 2"/>
          <p:cNvSpPr>
            <a:spLocks noChangeShapeType="1"/>
          </p:cNvSpPr>
          <p:nvPr/>
        </p:nvSpPr>
        <p:spPr bwMode="auto">
          <a:xfrm>
            <a:off x="4550066" y="2985021"/>
            <a:ext cx="2968498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0" name="Line 3"/>
          <p:cNvSpPr>
            <a:spLocks noChangeShapeType="1"/>
          </p:cNvSpPr>
          <p:nvPr/>
        </p:nvSpPr>
        <p:spPr bwMode="auto">
          <a:xfrm>
            <a:off x="4564256" y="2985021"/>
            <a:ext cx="1963707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1" name="Line 4"/>
          <p:cNvSpPr>
            <a:spLocks noChangeShapeType="1"/>
          </p:cNvSpPr>
          <p:nvPr/>
        </p:nvSpPr>
        <p:spPr bwMode="auto">
          <a:xfrm>
            <a:off x="4549114" y="2985021"/>
            <a:ext cx="3789362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4550066" y="2985021"/>
            <a:ext cx="2351723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3" name="Text Box 11"/>
          <p:cNvSpPr txBox="1">
            <a:spLocks noChangeAspect="1" noChangeArrowheads="1"/>
          </p:cNvSpPr>
          <p:nvPr/>
        </p:nvSpPr>
        <p:spPr bwMode="auto">
          <a:xfrm>
            <a:off x="4013363" y="1407236"/>
            <a:ext cx="106521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kumimoji="0" lang="en-US" b="0" dirty="0">
                <a:latin typeface="+mj-lt"/>
                <a:cs typeface="Times New Roman" pitchFamily="18" charset="0"/>
              </a:rPr>
              <a:t>Price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4" name="Text Box 12"/>
          <p:cNvSpPr txBox="1">
            <a:spLocks noChangeAspect="1" noChangeArrowheads="1"/>
          </p:cNvSpPr>
          <p:nvPr/>
        </p:nvSpPr>
        <p:spPr bwMode="auto">
          <a:xfrm>
            <a:off x="7802028" y="5688597"/>
            <a:ext cx="10668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kumimoji="0" lang="en-US" b="0" i="1">
                <a:latin typeface="+mj-lt"/>
                <a:cs typeface="Times New Roman" pitchFamily="18" charset="0"/>
              </a:rPr>
              <a:t>Output</a:t>
            </a:r>
            <a:endParaRPr kumimoji="0" lang="en-US" b="0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Text Box 14"/>
          <p:cNvSpPr txBox="1">
            <a:spLocks noChangeAspect="1" noChangeArrowheads="1"/>
          </p:cNvSpPr>
          <p:nvPr/>
        </p:nvSpPr>
        <p:spPr bwMode="auto">
          <a:xfrm>
            <a:off x="5857214" y="5409134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57" name="Line 15"/>
          <p:cNvSpPr>
            <a:spLocks noChangeAspect="1" noChangeShapeType="1"/>
          </p:cNvSpPr>
          <p:nvPr/>
        </p:nvSpPr>
        <p:spPr bwMode="auto">
          <a:xfrm>
            <a:off x="4549114" y="5456314"/>
            <a:ext cx="424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8" name="Line 16"/>
          <p:cNvSpPr>
            <a:spLocks noChangeAspect="1" noChangeShapeType="1"/>
          </p:cNvSpPr>
          <p:nvPr/>
        </p:nvSpPr>
        <p:spPr bwMode="auto">
          <a:xfrm>
            <a:off x="4531778" y="1681268"/>
            <a:ext cx="0" cy="37869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6088989" y="3643389"/>
            <a:ext cx="0" cy="18383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0" name="Text Box 20"/>
          <p:cNvSpPr txBox="1">
            <a:spLocks noChangeAspect="1" noChangeArrowheads="1"/>
          </p:cNvSpPr>
          <p:nvPr/>
        </p:nvSpPr>
        <p:spPr bwMode="auto">
          <a:xfrm>
            <a:off x="4034637" y="3400248"/>
            <a:ext cx="55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spect="1" noChangeArrowheads="1"/>
          </p:cNvSpPr>
          <p:nvPr/>
        </p:nvSpPr>
        <p:spPr bwMode="auto">
          <a:xfrm>
            <a:off x="4031462" y="2801760"/>
            <a:ext cx="55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2</a:t>
            </a:r>
            <a:endParaRPr kumimoji="0" lang="en-US" b="1" i="1">
              <a:latin typeface="+mj-lt"/>
              <a:cs typeface="Times New Roman" pitchFamily="18" charset="0"/>
            </a:endParaRP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8356066" y="2975877"/>
            <a:ext cx="0" cy="25034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5" name="Text Box 27"/>
          <p:cNvSpPr txBox="1">
            <a:spLocks noChangeAspect="1" noChangeArrowheads="1"/>
          </p:cNvSpPr>
          <p:nvPr/>
        </p:nvSpPr>
        <p:spPr bwMode="auto">
          <a:xfrm>
            <a:off x="8173884" y="5412309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5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>
            <a:off x="7496339" y="2957589"/>
            <a:ext cx="0" cy="25034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7" name="Text Box 29"/>
          <p:cNvSpPr txBox="1">
            <a:spLocks noChangeAspect="1" noChangeArrowheads="1"/>
          </p:cNvSpPr>
          <p:nvPr/>
        </p:nvSpPr>
        <p:spPr bwMode="auto">
          <a:xfrm>
            <a:off x="7282789" y="5412309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4</a:t>
            </a:r>
            <a:endParaRPr kumimoji="0" lang="en-US" b="1">
              <a:latin typeface="+mj-lt"/>
              <a:cs typeface="Times New Roman" pitchFamily="18" charset="0"/>
            </a:endParaRP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>
            <a:off x="6901789" y="2986425"/>
            <a:ext cx="0" cy="2474651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9" name="Text Box 31"/>
          <p:cNvSpPr txBox="1">
            <a:spLocks noChangeAspect="1" noChangeArrowheads="1"/>
          </p:cNvSpPr>
          <p:nvPr/>
        </p:nvSpPr>
        <p:spPr bwMode="auto">
          <a:xfrm>
            <a:off x="6706526" y="5412309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3</a:t>
            </a:r>
            <a:endParaRPr kumimoji="0" lang="en-US" b="1">
              <a:latin typeface="+mj-lt"/>
              <a:cs typeface="Times New Roman" pitchFamily="18" charset="0"/>
            </a:endParaRPr>
          </a:p>
        </p:txBody>
      </p:sp>
      <p:sp>
        <p:nvSpPr>
          <p:cNvPr id="70" name="Line 32"/>
          <p:cNvSpPr>
            <a:spLocks noChangeShapeType="1"/>
          </p:cNvSpPr>
          <p:nvPr/>
        </p:nvSpPr>
        <p:spPr bwMode="auto">
          <a:xfrm>
            <a:off x="6509676" y="2957589"/>
            <a:ext cx="0" cy="25034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1" name="Text Box 33"/>
          <p:cNvSpPr txBox="1">
            <a:spLocks noChangeAspect="1" noChangeArrowheads="1"/>
          </p:cNvSpPr>
          <p:nvPr/>
        </p:nvSpPr>
        <p:spPr bwMode="auto">
          <a:xfrm>
            <a:off x="6258851" y="5412309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72" name="Line 34"/>
          <p:cNvSpPr>
            <a:spLocks noChangeShapeType="1"/>
          </p:cNvSpPr>
          <p:nvPr/>
        </p:nvSpPr>
        <p:spPr bwMode="auto">
          <a:xfrm flipH="1">
            <a:off x="4531778" y="3621164"/>
            <a:ext cx="1520698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01589" y="1481214"/>
            <a:ext cx="2043112" cy="3260725"/>
            <a:chOff x="5457889" y="1348359"/>
            <a:chExt cx="2043112" cy="3260725"/>
          </a:xfrm>
        </p:grpSpPr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5457889" y="1789684"/>
              <a:ext cx="1701800" cy="2819400"/>
            </a:xfrm>
            <a:custGeom>
              <a:avLst/>
              <a:gdLst/>
              <a:ahLst/>
              <a:cxnLst>
                <a:cxn ang="0">
                  <a:pos x="0" y="1776"/>
                </a:cxn>
                <a:cxn ang="0">
                  <a:pos x="624" y="432"/>
                </a:cxn>
                <a:cxn ang="0">
                  <a:pos x="720" y="0"/>
                </a:cxn>
              </a:cxnLst>
              <a:rect l="0" t="0" r="r" b="b"/>
              <a:pathLst>
                <a:path w="744" h="1776">
                  <a:moveTo>
                    <a:pt x="0" y="1776"/>
                  </a:moveTo>
                  <a:cubicBezTo>
                    <a:pt x="252" y="1252"/>
                    <a:pt x="504" y="728"/>
                    <a:pt x="624" y="432"/>
                  </a:cubicBezTo>
                  <a:cubicBezTo>
                    <a:pt x="744" y="136"/>
                    <a:pt x="732" y="68"/>
                    <a:pt x="720" y="0"/>
                  </a:cubicBezTo>
                </a:path>
              </a:pathLst>
            </a:custGeom>
            <a:noFill/>
            <a:ln w="57150" cap="flat" cmpd="sng">
              <a:solidFill>
                <a:srgbClr val="8B7025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Text Box 35"/>
            <p:cNvSpPr txBox="1">
              <a:spLocks noChangeArrowheads="1"/>
            </p:cNvSpPr>
            <p:nvPr/>
          </p:nvSpPr>
          <p:spPr bwMode="auto">
            <a:xfrm>
              <a:off x="6951726" y="1348359"/>
              <a:ext cx="549275" cy="400110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i="1" baseline="-25000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t1</a:t>
              </a:r>
              <a:endParaRPr kumimoji="0" lang="en-US" sz="2000" b="1" i="1" dirty="0">
                <a:solidFill>
                  <a:srgbClr val="8B7025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4" name="Group 60"/>
          <p:cNvGrpSpPr>
            <a:grpSpLocks/>
          </p:cNvGrpSpPr>
          <p:nvPr/>
        </p:nvGrpSpPr>
        <p:grpSpPr bwMode="auto">
          <a:xfrm>
            <a:off x="5182526" y="1662189"/>
            <a:ext cx="2774950" cy="3086100"/>
            <a:chOff x="3340" y="774"/>
            <a:chExt cx="1748" cy="1944"/>
          </a:xfrm>
        </p:grpSpPr>
        <p:sp>
          <p:nvSpPr>
            <p:cNvPr id="75" name="Freeform 37"/>
            <p:cNvSpPr>
              <a:spLocks/>
            </p:cNvSpPr>
            <p:nvPr/>
          </p:nvSpPr>
          <p:spPr bwMode="auto">
            <a:xfrm rot="734860">
              <a:off x="3340" y="894"/>
              <a:ext cx="1410" cy="1824"/>
            </a:xfrm>
            <a:custGeom>
              <a:avLst/>
              <a:gdLst/>
              <a:ahLst/>
              <a:cxnLst>
                <a:cxn ang="0">
                  <a:pos x="0" y="1776"/>
                </a:cxn>
                <a:cxn ang="0">
                  <a:pos x="624" y="432"/>
                </a:cxn>
                <a:cxn ang="0">
                  <a:pos x="720" y="0"/>
                </a:cxn>
              </a:cxnLst>
              <a:rect l="0" t="0" r="r" b="b"/>
              <a:pathLst>
                <a:path w="744" h="1776">
                  <a:moveTo>
                    <a:pt x="0" y="1776"/>
                  </a:moveTo>
                  <a:cubicBezTo>
                    <a:pt x="252" y="1252"/>
                    <a:pt x="504" y="728"/>
                    <a:pt x="624" y="432"/>
                  </a:cubicBezTo>
                  <a:cubicBezTo>
                    <a:pt x="744" y="136"/>
                    <a:pt x="732" y="68"/>
                    <a:pt x="720" y="0"/>
                  </a:cubicBezTo>
                </a:path>
              </a:pathLst>
            </a:custGeom>
            <a:noFill/>
            <a:ln w="57150" cap="flat" cmpd="sng">
              <a:solidFill>
                <a:srgbClr val="8B7025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76" name="Text Box 38"/>
            <p:cNvSpPr txBox="1">
              <a:spLocks noChangeArrowheads="1"/>
            </p:cNvSpPr>
            <p:nvPr/>
          </p:nvSpPr>
          <p:spPr bwMode="auto">
            <a:xfrm>
              <a:off x="4742" y="774"/>
              <a:ext cx="346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i="1" baseline="-25000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t2</a:t>
              </a:r>
              <a:endParaRPr kumimoji="0" lang="en-US" sz="2000" b="1" i="1" dirty="0">
                <a:solidFill>
                  <a:srgbClr val="8B7025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7" name="Group 61"/>
          <p:cNvGrpSpPr>
            <a:grpSpLocks/>
          </p:cNvGrpSpPr>
          <p:nvPr/>
        </p:nvGrpSpPr>
        <p:grpSpPr bwMode="auto">
          <a:xfrm>
            <a:off x="5317464" y="1663777"/>
            <a:ext cx="3254375" cy="3276600"/>
            <a:chOff x="3425" y="775"/>
            <a:chExt cx="2050" cy="2064"/>
          </a:xfrm>
        </p:grpSpPr>
        <p:sp>
          <p:nvSpPr>
            <p:cNvPr id="78" name="Freeform 40"/>
            <p:cNvSpPr>
              <a:spLocks/>
            </p:cNvSpPr>
            <p:nvPr/>
          </p:nvSpPr>
          <p:spPr bwMode="auto">
            <a:xfrm rot="1658302">
              <a:off x="3425" y="775"/>
              <a:ext cx="1463" cy="2064"/>
            </a:xfrm>
            <a:custGeom>
              <a:avLst/>
              <a:gdLst/>
              <a:ahLst/>
              <a:cxnLst>
                <a:cxn ang="0">
                  <a:pos x="0" y="1776"/>
                </a:cxn>
                <a:cxn ang="0">
                  <a:pos x="624" y="432"/>
                </a:cxn>
                <a:cxn ang="0">
                  <a:pos x="720" y="0"/>
                </a:cxn>
              </a:cxnLst>
              <a:rect l="0" t="0" r="r" b="b"/>
              <a:pathLst>
                <a:path w="744" h="1776">
                  <a:moveTo>
                    <a:pt x="0" y="1776"/>
                  </a:moveTo>
                  <a:cubicBezTo>
                    <a:pt x="252" y="1252"/>
                    <a:pt x="504" y="728"/>
                    <a:pt x="624" y="432"/>
                  </a:cubicBezTo>
                  <a:cubicBezTo>
                    <a:pt x="744" y="136"/>
                    <a:pt x="732" y="68"/>
                    <a:pt x="720" y="0"/>
                  </a:cubicBezTo>
                </a:path>
              </a:pathLst>
            </a:custGeom>
            <a:noFill/>
            <a:ln w="57150" cap="flat" cmpd="sng">
              <a:solidFill>
                <a:srgbClr val="8B7025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5129" y="934"/>
              <a:ext cx="346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i="1" baseline="-25000" dirty="0">
                  <a:solidFill>
                    <a:srgbClr val="8B7025"/>
                  </a:solidFill>
                  <a:latin typeface="+mj-lt"/>
                  <a:cs typeface="Times New Roman" pitchFamily="18" charset="0"/>
                </a:rPr>
                <a:t>t3</a:t>
              </a:r>
              <a:endParaRPr kumimoji="0" lang="en-US" sz="2000" b="1" i="1" dirty="0">
                <a:solidFill>
                  <a:srgbClr val="8B7025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0" name="Group 62"/>
          <p:cNvGrpSpPr>
            <a:grpSpLocks/>
          </p:cNvGrpSpPr>
          <p:nvPr/>
        </p:nvGrpSpPr>
        <p:grpSpPr bwMode="auto">
          <a:xfrm>
            <a:off x="5399697" y="1762202"/>
            <a:ext cx="3424238" cy="3281363"/>
            <a:chOff x="3448" y="837"/>
            <a:chExt cx="2157" cy="2067"/>
          </a:xfrm>
        </p:grpSpPr>
        <p:sp>
          <p:nvSpPr>
            <p:cNvPr id="81" name="Freeform 43"/>
            <p:cNvSpPr>
              <a:spLocks/>
            </p:cNvSpPr>
            <p:nvPr/>
          </p:nvSpPr>
          <p:spPr bwMode="auto">
            <a:xfrm rot="2302796">
              <a:off x="3448" y="837"/>
              <a:ext cx="1521" cy="2067"/>
            </a:xfrm>
            <a:custGeom>
              <a:avLst/>
              <a:gdLst/>
              <a:ahLst/>
              <a:cxnLst>
                <a:cxn ang="0">
                  <a:pos x="0" y="1776"/>
                </a:cxn>
                <a:cxn ang="0">
                  <a:pos x="624" y="432"/>
                </a:cxn>
                <a:cxn ang="0">
                  <a:pos x="720" y="0"/>
                </a:cxn>
              </a:cxnLst>
              <a:rect l="0" t="0" r="r" b="b"/>
              <a:pathLst>
                <a:path w="744" h="1776">
                  <a:moveTo>
                    <a:pt x="0" y="1776"/>
                  </a:moveTo>
                  <a:cubicBezTo>
                    <a:pt x="252" y="1252"/>
                    <a:pt x="504" y="728"/>
                    <a:pt x="624" y="432"/>
                  </a:cubicBezTo>
                  <a:cubicBezTo>
                    <a:pt x="744" y="136"/>
                    <a:pt x="732" y="68"/>
                    <a:pt x="720" y="0"/>
                  </a:cubicBezTo>
                </a:path>
              </a:pathLst>
            </a:custGeom>
            <a:noFill/>
            <a:ln w="57150" cap="flat" cmpd="sng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2" name="Text Box 44"/>
            <p:cNvSpPr txBox="1">
              <a:spLocks noChangeArrowheads="1"/>
            </p:cNvSpPr>
            <p:nvPr/>
          </p:nvSpPr>
          <p:spPr bwMode="auto">
            <a:xfrm>
              <a:off x="5259" y="1246"/>
              <a:ext cx="346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 err="1"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i="1" baseline="-25000" dirty="0" err="1">
                  <a:latin typeface="+mj-lt"/>
                  <a:cs typeface="Times New Roman" pitchFamily="18" charset="0"/>
                </a:rPr>
                <a:t>lr</a:t>
              </a:r>
              <a:endParaRPr kumimoji="0" lang="en-US" sz="2000" b="1" i="1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4720751" y="5887944"/>
            <a:ext cx="3252355" cy="5865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4842066" y="5826094"/>
            <a:ext cx="1231427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i="1">
                <a:solidFill>
                  <a:schemeClr val="bg1"/>
                </a:solidFill>
                <a:latin typeface="+mj-lt"/>
                <a:cs typeface="Times New Roman" pitchFamily="18" charset="0"/>
              </a:rPr>
              <a:t>t</a:t>
            </a:r>
            <a:r>
              <a:rPr kumimoji="0" lang="en-US" i="1" baseline="-25000">
                <a:solidFill>
                  <a:schemeClr val="bg1"/>
                </a:solidFill>
                <a:latin typeface="+mj-lt"/>
                <a:cs typeface="Times New Roman" pitchFamily="18" charset="0"/>
              </a:rPr>
              <a:t>1</a:t>
            </a:r>
            <a:r>
              <a:rPr kumimoji="0"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= 1 week</a:t>
            </a:r>
            <a:endParaRPr kumimoji="0" lang="en-US" sz="2000" b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5" name="Text Box 49"/>
          <p:cNvSpPr txBox="1">
            <a:spLocks noChangeArrowheads="1"/>
          </p:cNvSpPr>
          <p:nvPr/>
        </p:nvSpPr>
        <p:spPr bwMode="auto">
          <a:xfrm>
            <a:off x="4846828" y="6100731"/>
            <a:ext cx="1355949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i="1">
                <a:solidFill>
                  <a:schemeClr val="bg1"/>
                </a:solidFill>
                <a:latin typeface="+mj-lt"/>
                <a:cs typeface="Times New Roman" pitchFamily="18" charset="0"/>
              </a:rPr>
              <a:t>t</a:t>
            </a:r>
            <a:r>
              <a:rPr kumimoji="0" lang="en-US" i="1" baseline="-25000">
                <a:solidFill>
                  <a:schemeClr val="bg1"/>
                </a:solidFill>
                <a:latin typeface="+mj-lt"/>
                <a:cs typeface="Times New Roman" pitchFamily="18" charset="0"/>
              </a:rPr>
              <a:t>2</a:t>
            </a:r>
            <a:r>
              <a:rPr kumimoji="0"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= 1 month</a:t>
            </a:r>
            <a:endParaRPr kumimoji="0" lang="en-US" sz="2000" b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Text Box 50"/>
          <p:cNvSpPr txBox="1">
            <a:spLocks noChangeArrowheads="1"/>
          </p:cNvSpPr>
          <p:nvPr/>
        </p:nvSpPr>
        <p:spPr bwMode="auto">
          <a:xfrm>
            <a:off x="6459728" y="5822919"/>
            <a:ext cx="1445717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i="1">
                <a:solidFill>
                  <a:schemeClr val="bg1"/>
                </a:solidFill>
                <a:latin typeface="+mj-lt"/>
                <a:cs typeface="Times New Roman" pitchFamily="18" charset="0"/>
              </a:rPr>
              <a:t>t</a:t>
            </a:r>
            <a:r>
              <a:rPr kumimoji="0" lang="en-US" i="1" baseline="-25000">
                <a:solidFill>
                  <a:schemeClr val="bg1"/>
                </a:solidFill>
                <a:latin typeface="+mj-lt"/>
                <a:cs typeface="Times New Roman" pitchFamily="18" charset="0"/>
              </a:rPr>
              <a:t>3</a:t>
            </a:r>
            <a:r>
              <a:rPr kumimoji="0"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= 3 months</a:t>
            </a:r>
            <a:endParaRPr kumimoji="0" lang="en-US" sz="2000" b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7" name="Text Box 51"/>
          <p:cNvSpPr txBox="1">
            <a:spLocks noChangeArrowheads="1"/>
          </p:cNvSpPr>
          <p:nvPr/>
        </p:nvSpPr>
        <p:spPr bwMode="auto">
          <a:xfrm>
            <a:off x="6453378" y="6100731"/>
            <a:ext cx="1449436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</a:t>
            </a:r>
            <a:r>
              <a:rPr kumimoji="0" lang="en-US" i="1" baseline="-25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lr</a:t>
            </a:r>
            <a:r>
              <a:rPr kumimoji="0" lang="en-US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= 6 months</a:t>
            </a:r>
            <a:endParaRPr kumimoji="0" lang="en-US" sz="20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2111"/>
            <a:ext cx="7772400" cy="752528"/>
          </a:xfrm>
        </p:spPr>
        <p:txBody>
          <a:bodyPr anchor="ctr"/>
          <a:lstStyle/>
          <a:p>
            <a:r>
              <a:rPr lang="en-US" dirty="0" smtClean="0"/>
              <a:t>Role of Profits and 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40304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Profits and 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883750" cy="449884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Firms earn an </a:t>
            </a:r>
            <a:r>
              <a:rPr lang="en-US" b="1" i="1" dirty="0">
                <a:solidFill>
                  <a:schemeClr val="tx1"/>
                </a:solidFill>
              </a:rPr>
              <a:t>economic profit </a:t>
            </a:r>
            <a:r>
              <a:rPr lang="en-US" dirty="0">
                <a:solidFill>
                  <a:schemeClr val="tx1"/>
                </a:solidFill>
              </a:rPr>
              <a:t>by producing goods that can be sold for more than the cost of the resources required for their production.</a:t>
            </a:r>
          </a:p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Profit </a:t>
            </a: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i="1" u="sng" dirty="0">
                <a:solidFill>
                  <a:srgbClr val="FF0000"/>
                </a:solidFill>
              </a:rPr>
              <a:t>reward</a:t>
            </a:r>
            <a:r>
              <a:rPr lang="en-US" dirty="0">
                <a:solidFill>
                  <a:schemeClr val="tx1"/>
                </a:solidFill>
              </a:rPr>
              <a:t> for production of a product that has greater value than the value of the resources required for its production.</a:t>
            </a:r>
          </a:p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Losses</a:t>
            </a:r>
            <a:r>
              <a:rPr lang="en-US" dirty="0">
                <a:solidFill>
                  <a:schemeClr val="tx1"/>
                </a:solidFill>
              </a:rPr>
              <a:t> are a </a:t>
            </a:r>
            <a:r>
              <a:rPr lang="en-US" i="1" u="sng" dirty="0">
                <a:solidFill>
                  <a:srgbClr val="FF0000"/>
                </a:solidFill>
              </a:rPr>
              <a:t>penalty</a:t>
            </a:r>
            <a:r>
              <a:rPr lang="en-US" dirty="0">
                <a:solidFill>
                  <a:schemeClr val="tx1"/>
                </a:solidFill>
              </a:rPr>
              <a:t> for the production of a good that consumers value less highly than the value of the resources required for its production.</a:t>
            </a:r>
          </a:p>
        </p:txBody>
      </p:sp>
    </p:spTree>
    <p:extLst>
      <p:ext uri="{BB962C8B-B14F-4D97-AF65-F5344CB8AC3E}">
        <p14:creationId xmlns:p14="http://schemas.microsoft.com/office/powerpoint/2010/main" val="16466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2701"/>
            <a:ext cx="7772400" cy="1041697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Competition </a:t>
            </a:r>
            <a:r>
              <a:rPr lang="en-US" dirty="0" smtClean="0"/>
              <a:t>Promotes </a:t>
            </a:r>
            <a:r>
              <a:rPr lang="en-US" dirty="0"/>
              <a:t>Prosperity</a:t>
            </a:r>
          </a:p>
        </p:txBody>
      </p:sp>
    </p:spTree>
    <p:extLst>
      <p:ext uri="{BB962C8B-B14F-4D97-AF65-F5344CB8AC3E}">
        <p14:creationId xmlns:p14="http://schemas.microsoft.com/office/powerpoint/2010/main" val="8100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40304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Keys to Prosperity: Competition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6219938" cy="1794937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The competitive process provides a strong incentive for producers to operate efficiently and heed the views of </a:t>
            </a:r>
            <a:r>
              <a:rPr lang="en-US">
                <a:solidFill>
                  <a:schemeClr val="tx1"/>
                </a:solidFill>
              </a:rPr>
              <a:t>consumers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613" y="1253647"/>
            <a:ext cx="2486025" cy="1371600"/>
          </a:xfrm>
          <a:prstGeom prst="roundRect">
            <a:avLst>
              <a:gd name="adj" fmla="val 8448"/>
            </a:avLst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0674" y="2903964"/>
            <a:ext cx="8883750" cy="27596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/>
            <a:r>
              <a:rPr lang="en-US" dirty="0" smtClean="0"/>
              <a:t>Competition and the market process harness self-interest and use it to direct producers into wealth-creating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4004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If </a:t>
            </a:r>
            <a:r>
              <a:rPr lang="en-US" dirty="0">
                <a:solidFill>
                  <a:srgbClr val="32302A"/>
                </a:solidFill>
              </a:rPr>
              <a:t>the firms operating in a competitive price-taker market are making economic profit, what will happen to the market supply and price in the future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</a:p>
          <a:p>
            <a:pPr marL="347663" indent="-347663">
              <a:buNone/>
            </a:pPr>
            <a:r>
              <a:rPr lang="en-US" dirty="0" smtClean="0">
                <a:solidFill>
                  <a:srgbClr val="32302A"/>
                </a:solidFill>
              </a:rPr>
              <a:t>2. How </a:t>
            </a:r>
            <a:r>
              <a:rPr lang="en-US" dirty="0">
                <a:solidFill>
                  <a:srgbClr val="32302A"/>
                </a:solidFill>
              </a:rPr>
              <a:t>will an unanticipated increase in demand for a price-taker’s product affect the following in a market initially in long-run equilibrium?</a:t>
            </a:r>
          </a:p>
          <a:p>
            <a:pPr marL="347663" indent="0">
              <a:buNone/>
            </a:pPr>
            <a:r>
              <a:rPr lang="en-US" dirty="0" smtClean="0">
                <a:solidFill>
                  <a:srgbClr val="32302A"/>
                </a:solidFill>
              </a:rPr>
              <a:t>(a) </a:t>
            </a:r>
            <a:r>
              <a:rPr lang="en-US" dirty="0">
                <a:solidFill>
                  <a:srgbClr val="32302A"/>
                </a:solidFill>
              </a:rPr>
              <a:t>short-run market price, output, and profitability</a:t>
            </a:r>
          </a:p>
          <a:p>
            <a:pPr marL="347663" indent="0">
              <a:buNone/>
            </a:pPr>
            <a:r>
              <a:rPr lang="en-US" dirty="0" smtClean="0">
                <a:solidFill>
                  <a:srgbClr val="32302A"/>
                </a:solidFill>
              </a:rPr>
              <a:t>(b) </a:t>
            </a:r>
            <a:r>
              <a:rPr lang="en-US" dirty="0">
                <a:solidFill>
                  <a:srgbClr val="32302A"/>
                </a:solidFill>
              </a:rPr>
              <a:t>long-run market price, output, and </a:t>
            </a:r>
            <a:r>
              <a:rPr lang="en-US" dirty="0" smtClean="0">
                <a:solidFill>
                  <a:srgbClr val="32302A"/>
                </a:solidFill>
              </a:rPr>
              <a:t>profitability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8661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Why Study Price Takers?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6717"/>
            <a:ext cx="8883750" cy="416048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Why do we study price-taker </a:t>
            </a:r>
            <a:r>
              <a:rPr lang="en-US" dirty="0" smtClean="0">
                <a:solidFill>
                  <a:schemeClr val="tx1"/>
                </a:solidFill>
              </a:rPr>
              <a:t>markets?</a:t>
            </a:r>
          </a:p>
          <a:p>
            <a:pPr marL="231775" indent="-231775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competitive price-taker model …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applies to some markets, such as </a:t>
            </a:r>
            <a:r>
              <a:rPr lang="en-US" sz="2800" dirty="0" smtClean="0">
                <a:solidFill>
                  <a:schemeClr val="tx1"/>
                </a:solidFill>
              </a:rPr>
              <a:t>agricultural </a:t>
            </a:r>
            <a:r>
              <a:rPr lang="en-US" sz="2800" dirty="0">
                <a:solidFill>
                  <a:schemeClr val="tx1"/>
                </a:solidFill>
              </a:rPr>
              <a:t>products.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helps us understand the relationship </a:t>
            </a:r>
            <a:r>
              <a:rPr lang="en-US" sz="2800" dirty="0" smtClean="0">
                <a:solidFill>
                  <a:schemeClr val="tx1"/>
                </a:solidFill>
              </a:rPr>
              <a:t>between </a:t>
            </a:r>
            <a:r>
              <a:rPr lang="en-US" sz="2800" dirty="0">
                <a:solidFill>
                  <a:schemeClr val="tx1"/>
                </a:solidFill>
              </a:rPr>
              <a:t>individual firms and market </a:t>
            </a:r>
            <a:r>
              <a:rPr lang="en-US" sz="2800" dirty="0" smtClean="0">
                <a:solidFill>
                  <a:schemeClr val="tx1"/>
                </a:solidFill>
              </a:rPr>
              <a:t>supply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increases our knowledge of competition </a:t>
            </a:r>
            <a:r>
              <a:rPr lang="en-US" sz="2800" dirty="0" smtClean="0">
                <a:solidFill>
                  <a:schemeClr val="tx1"/>
                </a:solidFill>
              </a:rPr>
              <a:t>as </a:t>
            </a:r>
            <a:r>
              <a:rPr lang="en-US" sz="2800" dirty="0">
                <a:solidFill>
                  <a:schemeClr val="tx1"/>
                </a:solidFill>
              </a:rPr>
              <a:t>a dynamic process.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These markets are also called purely competitive markets.</a:t>
            </a:r>
          </a:p>
        </p:txBody>
      </p:sp>
    </p:spTree>
    <p:extLst>
      <p:ext uri="{BB962C8B-B14F-4D97-AF65-F5344CB8AC3E}">
        <p14:creationId xmlns:p14="http://schemas.microsoft.com/office/powerpoint/2010/main" val="31987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4004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6" y="1110728"/>
            <a:ext cx="8815756" cy="5102503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sz="2500" dirty="0">
                <a:solidFill>
                  <a:srgbClr val="32302A"/>
                </a:solidFill>
              </a:rPr>
              <a:t>3. Which of the following will cause the long-run market supply curve for most products supplied in competitive-price taker markets to slope upward to the right</a:t>
            </a:r>
            <a:r>
              <a:rPr lang="en-US" sz="2500" dirty="0" smtClean="0">
                <a:solidFill>
                  <a:srgbClr val="32302A"/>
                </a:solidFill>
              </a:rPr>
              <a:t>?</a:t>
            </a:r>
          </a:p>
          <a:p>
            <a:pPr marL="685800" indent="-338138">
              <a:spcBef>
                <a:spcPts val="0"/>
              </a:spcBef>
              <a:buNone/>
            </a:pPr>
            <a:r>
              <a:rPr lang="en-US" sz="2500" dirty="0" smtClean="0">
                <a:solidFill>
                  <a:srgbClr val="32302A"/>
                </a:solidFill>
              </a:rPr>
              <a:t>(a) </a:t>
            </a:r>
            <a:r>
              <a:rPr lang="en-US" sz="2500" dirty="0">
                <a:solidFill>
                  <a:srgbClr val="32302A"/>
                </a:solidFill>
              </a:rPr>
              <a:t>higher profits as industry output expands</a:t>
            </a:r>
          </a:p>
          <a:p>
            <a:pPr marL="685800" indent="-338138">
              <a:spcBef>
                <a:spcPts val="0"/>
              </a:spcBef>
              <a:buNone/>
            </a:pPr>
            <a:r>
              <a:rPr lang="en-US" sz="2500" dirty="0" smtClean="0">
                <a:solidFill>
                  <a:srgbClr val="32302A"/>
                </a:solidFill>
              </a:rPr>
              <a:t>(b) </a:t>
            </a:r>
            <a:r>
              <a:rPr lang="en-US" sz="2500" dirty="0">
                <a:solidFill>
                  <a:srgbClr val="32302A"/>
                </a:solidFill>
              </a:rPr>
              <a:t>higher resource prices and costs as industry output expands</a:t>
            </a:r>
          </a:p>
          <a:p>
            <a:pPr marL="685800" indent="-338138">
              <a:spcBef>
                <a:spcPts val="0"/>
              </a:spcBef>
              <a:buNone/>
            </a:pPr>
            <a:r>
              <a:rPr lang="en-US" sz="2500" dirty="0" smtClean="0">
                <a:solidFill>
                  <a:srgbClr val="32302A"/>
                </a:solidFill>
              </a:rPr>
              <a:t>(c) presence </a:t>
            </a:r>
            <a:r>
              <a:rPr lang="en-US" sz="2500" dirty="0">
                <a:solidFill>
                  <a:srgbClr val="32302A"/>
                </a:solidFill>
              </a:rPr>
              <a:t>of economies of scale as the industry output </a:t>
            </a:r>
            <a:r>
              <a:rPr lang="en-US" sz="2500" dirty="0" smtClean="0">
                <a:solidFill>
                  <a:srgbClr val="32302A"/>
                </a:solidFill>
              </a:rPr>
              <a:t>expands</a:t>
            </a:r>
            <a:endParaRPr lang="en-US" sz="2500" dirty="0">
              <a:solidFill>
                <a:srgbClr val="32302A"/>
              </a:solidFill>
            </a:endParaRPr>
          </a:p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sz="2500" dirty="0">
                <a:solidFill>
                  <a:srgbClr val="32302A"/>
                </a:solidFill>
              </a:rPr>
              <a:t>4. Which of the following is true? </a:t>
            </a:r>
            <a:r>
              <a:rPr lang="en-US" sz="2500" dirty="0" smtClean="0">
                <a:solidFill>
                  <a:srgbClr val="32302A"/>
                </a:solidFill>
              </a:rPr>
              <a:t>Self-interested </a:t>
            </a:r>
            <a:r>
              <a:rPr lang="en-US" sz="2500" dirty="0">
                <a:solidFill>
                  <a:srgbClr val="32302A"/>
                </a:solidFill>
              </a:rPr>
              <a:t>business decision makers operating in competitive markets have a strong incentive to</a:t>
            </a:r>
          </a:p>
          <a:p>
            <a:pPr marL="576263" indent="-228600">
              <a:spcBef>
                <a:spcPts val="0"/>
              </a:spcBef>
              <a:buNone/>
            </a:pPr>
            <a:r>
              <a:rPr lang="en-US" sz="2500" dirty="0" smtClean="0">
                <a:solidFill>
                  <a:srgbClr val="32302A"/>
                </a:solidFill>
              </a:rPr>
              <a:t>(a) </a:t>
            </a:r>
            <a:r>
              <a:rPr lang="en-US" sz="2500" dirty="0">
                <a:solidFill>
                  <a:srgbClr val="32302A"/>
                </a:solidFill>
              </a:rPr>
              <a:t>produce efficiently (at a low-cost).</a:t>
            </a:r>
          </a:p>
          <a:p>
            <a:pPr marL="576263" indent="-228600">
              <a:spcBef>
                <a:spcPts val="0"/>
              </a:spcBef>
              <a:buNone/>
            </a:pPr>
            <a:r>
              <a:rPr lang="en-US" sz="2500" dirty="0" smtClean="0">
                <a:solidFill>
                  <a:srgbClr val="32302A"/>
                </a:solidFill>
              </a:rPr>
              <a:t>(b) </a:t>
            </a:r>
            <a:r>
              <a:rPr lang="en-US" sz="2500" dirty="0">
                <a:solidFill>
                  <a:srgbClr val="32302A"/>
                </a:solidFill>
              </a:rPr>
              <a:t>give consumers what they want.</a:t>
            </a:r>
          </a:p>
          <a:p>
            <a:pPr marL="576263" indent="-228600">
              <a:spcBef>
                <a:spcPts val="0"/>
              </a:spcBef>
              <a:buNone/>
            </a:pPr>
            <a:r>
              <a:rPr lang="en-US" sz="2500" dirty="0" smtClean="0">
                <a:solidFill>
                  <a:srgbClr val="32302A"/>
                </a:solidFill>
              </a:rPr>
              <a:t>(c) </a:t>
            </a:r>
            <a:r>
              <a:rPr lang="en-US" sz="2500" dirty="0">
                <a:solidFill>
                  <a:srgbClr val="32302A"/>
                </a:solidFill>
              </a:rPr>
              <a:t>search for innovative improvements</a:t>
            </a:r>
            <a:r>
              <a:rPr lang="en-US" sz="2500" dirty="0" smtClean="0">
                <a:solidFill>
                  <a:srgbClr val="32302A"/>
                </a:solidFill>
              </a:rPr>
              <a:t>.</a:t>
            </a:r>
            <a:endParaRPr lang="en-US" sz="25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4004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1968534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dirty="0">
                <a:solidFill>
                  <a:srgbClr val="32302A"/>
                </a:solidFill>
              </a:rPr>
              <a:t>5. Why is market competition important? Is there a positive or negative impact on the economy when strong competitive pressures drive firms out of business?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sz="1000" dirty="0" smtClean="0">
                <a:solidFill>
                  <a:srgbClr val="32302A"/>
                </a:solidFill>
              </a:rPr>
              <a:t>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Why </a:t>
            </a:r>
            <a:r>
              <a:rPr lang="en-US" dirty="0">
                <a:solidFill>
                  <a:srgbClr val="32302A"/>
                </a:solidFill>
              </a:rPr>
              <a:t>or why not?</a:t>
            </a:r>
          </a:p>
        </p:txBody>
      </p:sp>
    </p:spTree>
    <p:extLst>
      <p:ext uri="{BB962C8B-B14F-4D97-AF65-F5344CB8AC3E}">
        <p14:creationId xmlns:p14="http://schemas.microsoft.com/office/powerpoint/2010/main" val="32307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378995" y="2137513"/>
            <a:ext cx="4083798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Chapter 22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366"/>
            <a:ext cx="7772400" cy="1244897"/>
          </a:xfrm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en-US" dirty="0"/>
              <a:t>What are the Characteristics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Price-Taker Markets?</a:t>
            </a:r>
          </a:p>
        </p:txBody>
      </p:sp>
    </p:spTree>
    <p:extLst>
      <p:ext uri="{BB962C8B-B14F-4D97-AF65-F5344CB8AC3E}">
        <p14:creationId xmlns:p14="http://schemas.microsoft.com/office/powerpoint/2010/main" val="34617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99476"/>
            <a:ext cx="8904855" cy="111191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Characteristics of the </a:t>
            </a:r>
            <a:br>
              <a:rPr lang="en-US" dirty="0"/>
            </a:br>
            <a:r>
              <a:rPr lang="en-US" dirty="0"/>
              <a:t>Competitive Price-Taker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2995063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Factors that promote cost efficiency and customer service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but </a:t>
            </a:r>
            <a:r>
              <a:rPr lang="en-US" dirty="0">
                <a:solidFill>
                  <a:srgbClr val="32302A"/>
                </a:solidFill>
              </a:rPr>
              <a:t>limit shirking by corporate managers include: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competition among firms for investment funds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and </a:t>
            </a:r>
            <a:r>
              <a:rPr lang="en-US" sz="2800" dirty="0">
                <a:solidFill>
                  <a:srgbClr val="32302A"/>
                </a:solidFill>
              </a:rPr>
              <a:t>customers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compensation and management incentives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threat of corporate takeover</a:t>
            </a:r>
          </a:p>
        </p:txBody>
      </p:sp>
    </p:spTree>
    <p:extLst>
      <p:ext uri="{BB962C8B-B14F-4D97-AF65-F5344CB8AC3E}">
        <p14:creationId xmlns:p14="http://schemas.microsoft.com/office/powerpoint/2010/main" val="14494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61797" y="1899136"/>
            <a:ext cx="5779003" cy="3682531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0609"/>
            <a:ext cx="8904855" cy="680178"/>
          </a:xfrm>
        </p:spPr>
        <p:txBody>
          <a:bodyPr/>
          <a:lstStyle/>
          <a:p>
            <a:r>
              <a:rPr lang="en-US" dirty="0"/>
              <a:t>Price Taker’s Demand Curve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63185" y="1544206"/>
            <a:ext cx="3098613" cy="4381322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Market forces </a:t>
            </a:r>
            <a:r>
              <a:rPr lang="en-US" sz="2000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(supply </a:t>
            </a:r>
            <a:r>
              <a:rPr lang="en-US" sz="2000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sz="2000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demand)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determine price.</a:t>
            </a:r>
          </a:p>
          <a:p>
            <a:pPr marL="169863" indent="-169863">
              <a:lnSpc>
                <a:spcPct val="90000"/>
              </a:lnSpc>
            </a:pPr>
            <a:r>
              <a:rPr lang="en-US" sz="20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Price takers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have no control over the price that they may charge in the market.  If such a firm was to charge a price above that established by the market, consumers would simply buy elsewhere.</a:t>
            </a:r>
          </a:p>
          <a:p>
            <a:pPr marL="169863" indent="-169863">
              <a:lnSpc>
                <a:spcPct val="90000"/>
              </a:lnSpc>
            </a:pP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Thus, </a:t>
            </a:r>
            <a:r>
              <a:rPr lang="en-US" sz="20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20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price-taker firm’s </a:t>
            </a:r>
            <a:r>
              <a:rPr lang="en-US" sz="20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demand curve is perfectly elastic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–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it is horizontal at the price determined in the market.</a:t>
            </a:r>
          </a:p>
        </p:txBody>
      </p:sp>
      <p:grpSp>
        <p:nvGrpSpPr>
          <p:cNvPr id="28" name="Group 17"/>
          <p:cNvGrpSpPr>
            <a:grpSpLocks noChangeAspect="1"/>
          </p:cNvGrpSpPr>
          <p:nvPr/>
        </p:nvGrpSpPr>
        <p:grpSpPr bwMode="auto">
          <a:xfrm>
            <a:off x="3550920" y="2293874"/>
            <a:ext cx="1650875" cy="2732087"/>
            <a:chOff x="480" y="2016"/>
            <a:chExt cx="2016" cy="1776"/>
          </a:xfrm>
        </p:grpSpPr>
        <p:sp>
          <p:nvSpPr>
            <p:cNvPr id="29" name="Line 18"/>
            <p:cNvSpPr>
              <a:spLocks noChangeAspect="1"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Line 19"/>
            <p:cNvSpPr>
              <a:spLocks noChangeAspect="1" noChangeShapeType="1"/>
            </p:cNvSpPr>
            <p:nvPr/>
          </p:nvSpPr>
          <p:spPr bwMode="auto">
            <a:xfrm>
              <a:off x="480" y="379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1" name="Text Box 20"/>
          <p:cNvSpPr txBox="1">
            <a:spLocks noChangeAspect="1" noChangeArrowheads="1"/>
          </p:cNvSpPr>
          <p:nvPr/>
        </p:nvSpPr>
        <p:spPr bwMode="auto">
          <a:xfrm>
            <a:off x="5171198" y="4860861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32" name="Text Box 21"/>
          <p:cNvSpPr txBox="1">
            <a:spLocks noChangeAspect="1" noChangeArrowheads="1"/>
          </p:cNvSpPr>
          <p:nvPr/>
        </p:nvSpPr>
        <p:spPr bwMode="auto">
          <a:xfrm>
            <a:off x="3195764" y="2001774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173102" y="5166429"/>
            <a:ext cx="566181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latin typeface="+mj-lt"/>
                <a:cs typeface="Times New Roman" pitchFamily="18" charset="0"/>
              </a:rPr>
              <a:t>Firm</a:t>
            </a:r>
          </a:p>
        </p:txBody>
      </p:sp>
      <p:grpSp>
        <p:nvGrpSpPr>
          <p:cNvPr id="34" name="Group 88"/>
          <p:cNvGrpSpPr>
            <a:grpSpLocks noChangeAspect="1"/>
          </p:cNvGrpSpPr>
          <p:nvPr/>
        </p:nvGrpSpPr>
        <p:grpSpPr bwMode="auto">
          <a:xfrm>
            <a:off x="6341111" y="2300224"/>
            <a:ext cx="1786890" cy="2732087"/>
            <a:chOff x="480" y="2016"/>
            <a:chExt cx="2016" cy="1776"/>
          </a:xfrm>
        </p:grpSpPr>
        <p:sp>
          <p:nvSpPr>
            <p:cNvPr id="35" name="Line 89"/>
            <p:cNvSpPr>
              <a:spLocks noChangeAspect="1"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36" name="Line 90"/>
            <p:cNvSpPr>
              <a:spLocks noChangeAspect="1" noChangeShapeType="1"/>
            </p:cNvSpPr>
            <p:nvPr/>
          </p:nvSpPr>
          <p:spPr bwMode="auto">
            <a:xfrm>
              <a:off x="480" y="379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7" name="Text Box 91"/>
          <p:cNvSpPr txBox="1">
            <a:spLocks noChangeAspect="1" noChangeArrowheads="1"/>
          </p:cNvSpPr>
          <p:nvPr/>
        </p:nvSpPr>
        <p:spPr bwMode="auto">
          <a:xfrm>
            <a:off x="8075046" y="4876355"/>
            <a:ext cx="78098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Output</a:t>
            </a:r>
          </a:p>
        </p:txBody>
      </p:sp>
      <p:sp>
        <p:nvSpPr>
          <p:cNvPr id="38" name="Text Box 92"/>
          <p:cNvSpPr txBox="1">
            <a:spLocks noChangeAspect="1" noChangeArrowheads="1"/>
          </p:cNvSpPr>
          <p:nvPr/>
        </p:nvSpPr>
        <p:spPr bwMode="auto">
          <a:xfrm>
            <a:off x="5958522" y="2008124"/>
            <a:ext cx="55335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4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038602" y="5166429"/>
            <a:ext cx="801823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latin typeface="+mj-lt"/>
                <a:cs typeface="Times New Roman" pitchFamily="18" charset="0"/>
              </a:rPr>
              <a:t>Market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3184207" y="3319399"/>
            <a:ext cx="308098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6548945" y="2084324"/>
            <a:ext cx="2057401" cy="2386933"/>
            <a:chOff x="3936" y="1926"/>
            <a:chExt cx="1488" cy="1674"/>
          </a:xfrm>
        </p:grpSpPr>
        <p:sp>
          <p:nvSpPr>
            <p:cNvPr id="42" name="Line 63"/>
            <p:cNvSpPr>
              <a:spLocks noChangeShapeType="1"/>
            </p:cNvSpPr>
            <p:nvPr/>
          </p:nvSpPr>
          <p:spPr bwMode="auto">
            <a:xfrm>
              <a:off x="3936" y="2160"/>
              <a:ext cx="1488" cy="1440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43" name="Text Box 65"/>
            <p:cNvSpPr txBox="1">
              <a:spLocks noChangeArrowheads="1"/>
            </p:cNvSpPr>
            <p:nvPr/>
          </p:nvSpPr>
          <p:spPr bwMode="auto">
            <a:xfrm>
              <a:off x="3984" y="1926"/>
              <a:ext cx="64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Market</a:t>
              </a:r>
              <a:br>
                <a:rPr lang="en-US" sz="16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</a:br>
              <a:r>
                <a:rPr lang="en-US" sz="16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demand</a:t>
              </a:r>
            </a:p>
          </p:txBody>
        </p:sp>
      </p:grpSp>
      <p:grpSp>
        <p:nvGrpSpPr>
          <p:cNvPr id="44" name="Group 94"/>
          <p:cNvGrpSpPr>
            <a:grpSpLocks/>
          </p:cNvGrpSpPr>
          <p:nvPr/>
        </p:nvGrpSpPr>
        <p:grpSpPr bwMode="auto">
          <a:xfrm>
            <a:off x="6701346" y="2225612"/>
            <a:ext cx="2166938" cy="2516188"/>
            <a:chOff x="4032" y="2015"/>
            <a:chExt cx="1365" cy="1585"/>
          </a:xfrm>
        </p:grpSpPr>
        <p:sp>
          <p:nvSpPr>
            <p:cNvPr id="45" name="Line 64"/>
            <p:cNvSpPr>
              <a:spLocks noChangeShapeType="1"/>
            </p:cNvSpPr>
            <p:nvPr/>
          </p:nvSpPr>
          <p:spPr bwMode="auto">
            <a:xfrm flipV="1">
              <a:off x="4032" y="2315"/>
              <a:ext cx="1036" cy="128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46" name="Text Box 66"/>
            <p:cNvSpPr txBox="1">
              <a:spLocks noChangeArrowheads="1"/>
            </p:cNvSpPr>
            <p:nvPr/>
          </p:nvSpPr>
          <p:spPr bwMode="auto">
            <a:xfrm>
              <a:off x="4892" y="2015"/>
              <a:ext cx="50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Market</a:t>
              </a:r>
              <a:br>
                <a:rPr lang="en-US" sz="1600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</a:br>
              <a:r>
                <a:rPr lang="en-US" sz="1600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supply</a:t>
              </a:r>
            </a:p>
          </p:txBody>
        </p:sp>
      </p:grpSp>
      <p:grpSp>
        <p:nvGrpSpPr>
          <p:cNvPr id="47" name="Group 98"/>
          <p:cNvGrpSpPr>
            <a:grpSpLocks/>
          </p:cNvGrpSpPr>
          <p:nvPr/>
        </p:nvGrpSpPr>
        <p:grpSpPr bwMode="auto">
          <a:xfrm>
            <a:off x="3558857" y="3522599"/>
            <a:ext cx="2076598" cy="533400"/>
            <a:chOff x="1344" y="2832"/>
            <a:chExt cx="1506" cy="336"/>
          </a:xfrm>
        </p:grpSpPr>
        <p:sp>
          <p:nvSpPr>
            <p:cNvPr id="48" name="Line 62"/>
            <p:cNvSpPr>
              <a:spLocks noChangeShapeType="1"/>
            </p:cNvSpPr>
            <p:nvPr/>
          </p:nvSpPr>
          <p:spPr bwMode="auto">
            <a:xfrm>
              <a:off x="1344" y="2832"/>
              <a:ext cx="1398" cy="0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49" name="Text Box 67"/>
            <p:cNvSpPr txBox="1">
              <a:spLocks noChangeArrowheads="1"/>
            </p:cNvSpPr>
            <p:nvPr/>
          </p:nvSpPr>
          <p:spPr bwMode="auto">
            <a:xfrm>
              <a:off x="2221" y="2862"/>
              <a:ext cx="629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Firm’s</a:t>
              </a:r>
              <a:br>
                <a:rPr lang="en-US" sz="1600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</a:br>
              <a:r>
                <a:rPr lang="en-US" sz="1600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demand</a:t>
              </a:r>
            </a:p>
          </p:txBody>
        </p:sp>
      </p:grpSp>
      <p:sp>
        <p:nvSpPr>
          <p:cNvPr id="50" name="Text Box 69"/>
          <p:cNvSpPr txBox="1">
            <a:spLocks noChangeArrowheads="1"/>
          </p:cNvSpPr>
          <p:nvPr/>
        </p:nvSpPr>
        <p:spPr bwMode="auto">
          <a:xfrm>
            <a:off x="5968047" y="3344799"/>
            <a:ext cx="308098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51" name="Group 95"/>
          <p:cNvGrpSpPr>
            <a:grpSpLocks/>
          </p:cNvGrpSpPr>
          <p:nvPr/>
        </p:nvGrpSpPr>
        <p:grpSpPr bwMode="auto">
          <a:xfrm>
            <a:off x="3635057" y="2360549"/>
            <a:ext cx="2519363" cy="1085850"/>
            <a:chOff x="1392" y="2100"/>
            <a:chExt cx="1587" cy="684"/>
          </a:xfrm>
        </p:grpSpPr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1392" y="2340"/>
              <a:ext cx="398" cy="432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240" y="48"/>
                </a:cxn>
                <a:cxn ang="0">
                  <a:pos x="240" y="144"/>
                </a:cxn>
                <a:cxn ang="0">
                  <a:pos x="336" y="240"/>
                </a:cxn>
                <a:cxn ang="0">
                  <a:pos x="0" y="384"/>
                </a:cxn>
              </a:cxnLst>
              <a:rect l="0" t="0" r="r" b="b"/>
              <a:pathLst>
                <a:path w="480" h="384">
                  <a:moveTo>
                    <a:pt x="480" y="0"/>
                  </a:moveTo>
                  <a:cubicBezTo>
                    <a:pt x="380" y="12"/>
                    <a:pt x="280" y="24"/>
                    <a:pt x="240" y="48"/>
                  </a:cubicBezTo>
                  <a:cubicBezTo>
                    <a:pt x="200" y="72"/>
                    <a:pt x="224" y="112"/>
                    <a:pt x="240" y="144"/>
                  </a:cubicBezTo>
                  <a:cubicBezTo>
                    <a:pt x="256" y="176"/>
                    <a:pt x="376" y="200"/>
                    <a:pt x="336" y="240"/>
                  </a:cubicBezTo>
                  <a:cubicBezTo>
                    <a:pt x="296" y="280"/>
                    <a:pt x="148" y="332"/>
                    <a:pt x="0" y="384"/>
                  </a:cubicBezTo>
                </a:path>
              </a:pathLst>
            </a:custGeom>
            <a:noFill/>
            <a:ln w="31750" cap="rnd" cmpd="sng">
              <a:solidFill>
                <a:schemeClr val="tx1"/>
              </a:solidFill>
              <a:prstDash val="sysDot"/>
              <a:round/>
              <a:headEnd/>
              <a:tailEnd type="stealth" w="lg" len="lg"/>
            </a:ln>
            <a:effectLst>
              <a:outerShdw blurRad="63500" dist="35921" dir="2700000" algn="ctr" rotWithShape="0">
                <a:srgbClr val="808080"/>
              </a:outerShdw>
            </a:effectLst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53" name="Group 73"/>
            <p:cNvGrpSpPr>
              <a:grpSpLocks/>
            </p:cNvGrpSpPr>
            <p:nvPr/>
          </p:nvGrpSpPr>
          <p:grpSpPr bwMode="auto">
            <a:xfrm>
              <a:off x="1753" y="2100"/>
              <a:ext cx="751" cy="384"/>
              <a:chOff x="121" y="1104"/>
              <a:chExt cx="751" cy="384"/>
            </a:xfrm>
          </p:grpSpPr>
          <p:sp>
            <p:nvSpPr>
              <p:cNvPr id="55" name="Rectangle 72"/>
              <p:cNvSpPr>
                <a:spLocks noChangeArrowheads="1"/>
              </p:cNvSpPr>
              <p:nvPr/>
            </p:nvSpPr>
            <p:spPr bwMode="auto">
              <a:xfrm>
                <a:off x="162" y="1104"/>
                <a:ext cx="659" cy="36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56" name="Text Box 71"/>
              <p:cNvSpPr txBox="1">
                <a:spLocks noChangeArrowheads="1"/>
              </p:cNvSpPr>
              <p:nvPr/>
            </p:nvSpPr>
            <p:spPr bwMode="auto">
              <a:xfrm>
                <a:off x="121" y="1104"/>
                <a:ext cx="75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400" b="1" i="1" dirty="0">
                    <a:latin typeface="+mj-lt"/>
                    <a:cs typeface="Times New Roman" pitchFamily="18" charset="0"/>
                  </a:rPr>
                  <a:t>Firms must take the market </a:t>
                </a:r>
                <a:r>
                  <a:rPr lang="en-US" sz="1400" b="1" i="1" dirty="0" smtClean="0">
                    <a:latin typeface="+mj-lt"/>
                    <a:cs typeface="Times New Roman" pitchFamily="18" charset="0"/>
                  </a:rPr>
                  <a:t>price</a:t>
                </a:r>
                <a:endParaRPr lang="en-US" sz="1400" b="1" i="1" dirty="0"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54" name="Freeform 75"/>
            <p:cNvSpPr>
              <a:spLocks/>
            </p:cNvSpPr>
            <p:nvPr/>
          </p:nvSpPr>
          <p:spPr bwMode="auto">
            <a:xfrm>
              <a:off x="2453" y="2136"/>
              <a:ext cx="526" cy="648"/>
            </a:xfrm>
            <a:custGeom>
              <a:avLst/>
              <a:gdLst/>
              <a:ahLst/>
              <a:cxnLst>
                <a:cxn ang="0">
                  <a:pos x="720" y="624"/>
                </a:cxn>
                <a:cxn ang="0">
                  <a:pos x="576" y="576"/>
                </a:cxn>
                <a:cxn ang="0">
                  <a:pos x="624" y="432"/>
                </a:cxn>
                <a:cxn ang="0">
                  <a:pos x="864" y="288"/>
                </a:cxn>
                <a:cxn ang="0">
                  <a:pos x="864" y="96"/>
                </a:cxn>
                <a:cxn ang="0">
                  <a:pos x="672" y="0"/>
                </a:cxn>
                <a:cxn ang="0">
                  <a:pos x="528" y="96"/>
                </a:cxn>
                <a:cxn ang="0">
                  <a:pos x="384" y="240"/>
                </a:cxn>
                <a:cxn ang="0">
                  <a:pos x="192" y="288"/>
                </a:cxn>
                <a:cxn ang="0">
                  <a:pos x="0" y="192"/>
                </a:cxn>
              </a:cxnLst>
              <a:rect l="0" t="0" r="r" b="b"/>
              <a:pathLst>
                <a:path w="904" h="624">
                  <a:moveTo>
                    <a:pt x="720" y="624"/>
                  </a:moveTo>
                  <a:cubicBezTo>
                    <a:pt x="656" y="616"/>
                    <a:pt x="592" y="608"/>
                    <a:pt x="576" y="576"/>
                  </a:cubicBezTo>
                  <a:cubicBezTo>
                    <a:pt x="560" y="544"/>
                    <a:pt x="576" y="480"/>
                    <a:pt x="624" y="432"/>
                  </a:cubicBezTo>
                  <a:cubicBezTo>
                    <a:pt x="672" y="384"/>
                    <a:pt x="824" y="344"/>
                    <a:pt x="864" y="288"/>
                  </a:cubicBezTo>
                  <a:cubicBezTo>
                    <a:pt x="904" y="232"/>
                    <a:pt x="896" y="144"/>
                    <a:pt x="864" y="96"/>
                  </a:cubicBezTo>
                  <a:cubicBezTo>
                    <a:pt x="832" y="48"/>
                    <a:pt x="728" y="0"/>
                    <a:pt x="672" y="0"/>
                  </a:cubicBezTo>
                  <a:cubicBezTo>
                    <a:pt x="616" y="0"/>
                    <a:pt x="576" y="56"/>
                    <a:pt x="528" y="96"/>
                  </a:cubicBezTo>
                  <a:cubicBezTo>
                    <a:pt x="480" y="136"/>
                    <a:pt x="440" y="208"/>
                    <a:pt x="384" y="240"/>
                  </a:cubicBezTo>
                  <a:cubicBezTo>
                    <a:pt x="328" y="272"/>
                    <a:pt x="256" y="296"/>
                    <a:pt x="192" y="288"/>
                  </a:cubicBezTo>
                  <a:cubicBezTo>
                    <a:pt x="128" y="280"/>
                    <a:pt x="64" y="236"/>
                    <a:pt x="0" y="192"/>
                  </a:cubicBezTo>
                </a:path>
              </a:pathLst>
            </a:custGeom>
            <a:noFill/>
            <a:ln w="31750" cap="rnd" cmpd="sng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  <a:effectLst>
              <a:outerShdw blurRad="63500" dist="35921" dir="2700000" algn="ctr" rotWithShape="0">
                <a:srgbClr val="808080"/>
              </a:outerShdw>
            </a:effectLst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7" name="Line 70"/>
          <p:cNvSpPr>
            <a:spLocks noChangeShapeType="1"/>
          </p:cNvSpPr>
          <p:nvPr/>
        </p:nvSpPr>
        <p:spPr bwMode="auto">
          <a:xfrm>
            <a:off x="6364922" y="3541649"/>
            <a:ext cx="1291304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stealth" w="lg" len="lg"/>
            <a:tailEnd type="oval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8" name="Oval 76"/>
          <p:cNvSpPr>
            <a:spLocks noChangeAspect="1" noChangeArrowheads="1"/>
          </p:cNvSpPr>
          <p:nvPr/>
        </p:nvSpPr>
        <p:spPr bwMode="auto">
          <a:xfrm>
            <a:off x="7596695" y="3479736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166" y="488098"/>
            <a:ext cx="7772400" cy="1129689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How does the Price Taker Maximize Profit?</a:t>
            </a:r>
          </a:p>
        </p:txBody>
      </p:sp>
    </p:spTree>
    <p:extLst>
      <p:ext uri="{BB962C8B-B14F-4D97-AF65-F5344CB8AC3E}">
        <p14:creationId xmlns:p14="http://schemas.microsoft.com/office/powerpoint/2010/main" val="15697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7332"/>
            <a:ext cx="8904855" cy="667450"/>
          </a:xfrm>
        </p:spPr>
        <p:txBody>
          <a:bodyPr/>
          <a:lstStyle/>
          <a:p>
            <a:r>
              <a:rPr lang="en-US" dirty="0"/>
              <a:t>Marginal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4160520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Marginal Revenue </a:t>
            </a:r>
            <a:r>
              <a:rPr lang="en-US" dirty="0">
                <a:solidFill>
                  <a:srgbClr val="32302A"/>
                </a:solidFill>
              </a:rPr>
              <a:t>is the change in total revenue divided by the change in output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endParaRPr lang="en-US" dirty="0" smtClean="0">
              <a:solidFill>
                <a:srgbClr val="32302A"/>
              </a:solidFill>
            </a:endParaRP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In a </a:t>
            </a:r>
            <a:r>
              <a:rPr lang="en-US" i="1" dirty="0">
                <a:solidFill>
                  <a:srgbClr val="32302A"/>
                </a:solidFill>
              </a:rPr>
              <a:t>price-taker </a:t>
            </a:r>
            <a:r>
              <a:rPr lang="en-US" dirty="0">
                <a:solidFill>
                  <a:srgbClr val="32302A"/>
                </a:solidFill>
              </a:rPr>
              <a:t>market, marginal revenue (MR) </a:t>
            </a:r>
            <a:r>
              <a:rPr lang="en-US" dirty="0" smtClean="0">
                <a:solidFill>
                  <a:srgbClr val="32302A"/>
                </a:solidFill>
              </a:rPr>
              <a:t>will be equal to market </a:t>
            </a:r>
            <a:r>
              <a:rPr lang="en-US" dirty="0">
                <a:solidFill>
                  <a:srgbClr val="32302A"/>
                </a:solidFill>
              </a:rPr>
              <a:t>price, because all units are sold at the same price (market price</a:t>
            </a:r>
            <a:r>
              <a:rPr lang="en-US" dirty="0" smtClean="0">
                <a:solidFill>
                  <a:srgbClr val="32302A"/>
                </a:solidFill>
              </a:rPr>
              <a:t>).</a:t>
            </a:r>
            <a:endParaRPr lang="en-US" dirty="0">
              <a:solidFill>
                <a:srgbClr val="32302A"/>
              </a:solidFill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291619" y="2181804"/>
            <a:ext cx="6361113" cy="966788"/>
            <a:chOff x="1164" y="1062"/>
            <a:chExt cx="4007" cy="609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374" y="1062"/>
              <a:ext cx="3797" cy="60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400" b="0">
                <a:solidFill>
                  <a:srgbClr val="0201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164" y="1134"/>
              <a:ext cx="1344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kumimoji="0" lang="en-US" sz="24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Marginal</a:t>
              </a:r>
              <a:br>
                <a:rPr kumimoji="0" lang="en-US" sz="24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24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Revenue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718" y="1158"/>
              <a:ext cx="26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36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196" y="1194"/>
              <a:ext cx="5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sz="2400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(MR)</a:t>
              </a: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4282469" y="2186567"/>
            <a:ext cx="3176588" cy="942975"/>
            <a:chOff x="3048" y="1065"/>
            <a:chExt cx="2001" cy="594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048" y="1065"/>
              <a:ext cx="19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0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change in total revenue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321" y="1368"/>
              <a:ext cx="14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0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change in output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3095" y="1380"/>
              <a:ext cx="1954" cy="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206</TotalTime>
  <Words>2123</Words>
  <Application>Microsoft Macintosh PowerPoint</Application>
  <PresentationFormat>On-screen Show (4:3)</PresentationFormat>
  <Paragraphs>573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ＭＳ Ｐゴシック</vt:lpstr>
      <vt:lpstr>Symbol</vt:lpstr>
      <vt:lpstr>Times New Roman</vt:lpstr>
      <vt:lpstr>Arial</vt:lpstr>
      <vt:lpstr>15th edition TEMPLATE</vt:lpstr>
      <vt:lpstr>Price Takers and  the Competitive Process</vt:lpstr>
      <vt:lpstr>Price Takers  and Price Searchers</vt:lpstr>
      <vt:lpstr>PowerPoint Presentation</vt:lpstr>
      <vt:lpstr>PowerPoint Presentation</vt:lpstr>
      <vt:lpstr>What are the Characteristics  of Price-Taker Markets?</vt:lpstr>
      <vt:lpstr>Characteristics of the  Competitive Price-Taker Markets</vt:lpstr>
      <vt:lpstr>Price Taker’s Demand Curve</vt:lpstr>
      <vt:lpstr>How does the Price Taker Maximize Profit?</vt:lpstr>
      <vt:lpstr>Marginal Revenue</vt:lpstr>
      <vt:lpstr>Profit Maximization when  the Firm is a Price Taker</vt:lpstr>
      <vt:lpstr>Total Revenue / Total Cost Approach</vt:lpstr>
      <vt:lpstr>MR / MC Approach</vt:lpstr>
      <vt:lpstr>Operating with Short-Run Losses</vt:lpstr>
      <vt:lpstr>The Firm’s  Short-Run Supply Curve</vt:lpstr>
      <vt:lpstr>Short-Run Supply Curve</vt:lpstr>
      <vt:lpstr>The Short-Run Market Supply Curve</vt:lpstr>
      <vt:lpstr>Supply Curve for the Firm and Market</vt:lpstr>
      <vt:lpstr>Questions for Thought: </vt:lpstr>
      <vt:lpstr>Questions for Thought: </vt:lpstr>
      <vt:lpstr>Price and Output in Price-Taker Markets</vt:lpstr>
      <vt:lpstr>Economic Profits and Entry</vt:lpstr>
      <vt:lpstr>Economic Losses and Exit</vt:lpstr>
      <vt:lpstr>Long-run Equilibrium</vt:lpstr>
      <vt:lpstr>Adjusting to Expansion in Demand</vt:lpstr>
      <vt:lpstr>Adjusting to Expansion in Demand</vt:lpstr>
      <vt:lpstr>Adjusting to a Decline in Demand</vt:lpstr>
      <vt:lpstr>Adjusting to a Decline in Demand</vt:lpstr>
      <vt:lpstr>Long-Run Supply</vt:lpstr>
      <vt:lpstr>Long-Run Supply</vt:lpstr>
      <vt:lpstr>Long-Run Supply</vt:lpstr>
      <vt:lpstr>Increasing Costs and Long-Run Supply</vt:lpstr>
      <vt:lpstr>Increasing Costs and Long-Run Supply</vt:lpstr>
      <vt:lpstr>PowerPoint Presentation</vt:lpstr>
      <vt:lpstr>Time and the Elasticity of Supply</vt:lpstr>
      <vt:lpstr>Role of Profits and Losses</vt:lpstr>
      <vt:lpstr>PowerPoint Presentation</vt:lpstr>
      <vt:lpstr>Competition Promotes Prosperity</vt:lpstr>
      <vt:lpstr>PowerPoint Presentation</vt:lpstr>
      <vt:lpstr>Questions for Thought: 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Price Takers and the Competitive Process (15th ed.)</dc:title>
  <dc:subject>Price Takers and the Competitive Process (15th ed.)</dc:subject>
  <dc:creator>Dr. Chuck Skipton</dc:creator>
  <cp:lastModifiedBy>Joseph Connors</cp:lastModifiedBy>
  <cp:revision>36</cp:revision>
  <dcterms:created xsi:type="dcterms:W3CDTF">2013-12-17T18:08:03Z</dcterms:created>
  <dcterms:modified xsi:type="dcterms:W3CDTF">2016-12-27T22:29:28Z</dcterms:modified>
</cp:coreProperties>
</file>