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59" r:id="rId5"/>
    <p:sldId id="260" r:id="rId6"/>
    <p:sldId id="261" r:id="rId7"/>
    <p:sldId id="31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3">
          <p15:clr>
            <a:srgbClr val="A4A3A4"/>
          </p15:clr>
        </p15:guide>
        <p15:guide id="2" pos="30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7"/>
    <a:srgbClr val="C38B0D"/>
    <a:srgbClr val="C48C0E"/>
    <a:srgbClr val="FF0D0D"/>
    <a:srgbClr val="D7990F"/>
    <a:srgbClr val="94690A"/>
    <a:srgbClr val="F1F1E3"/>
    <a:srgbClr val="F4F6EE"/>
    <a:srgbClr val="E9EDDF"/>
    <a:srgbClr val="EFE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9" autoAdjust="0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360" y="184"/>
      </p:cViewPr>
      <p:guideLst>
        <p:guide orient="horz" pos="593"/>
        <p:guide pos="30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4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40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42" name="Group 41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9" name="Title Placeholder 1"/>
          <p:cNvSpPr>
            <a:spLocks noGrp="1"/>
          </p:cNvSpPr>
          <p:nvPr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51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2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543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Micro Only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53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3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Chapter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21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1485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Chapter: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1527" y="2176937"/>
            <a:ext cx="7634484" cy="117262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Costs and </a:t>
            </a:r>
            <a:br>
              <a:rPr lang="en-US" dirty="0"/>
            </a:br>
            <a:r>
              <a:rPr lang="en-US" dirty="0"/>
              <a:t>the Supply of Goods</a:t>
            </a:r>
          </a:p>
        </p:txBody>
      </p:sp>
    </p:spTree>
    <p:extLst>
      <p:ext uri="{BB962C8B-B14F-4D97-AF65-F5344CB8AC3E}">
        <p14:creationId xmlns:p14="http://schemas.microsoft.com/office/powerpoint/2010/main" val="31047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8579"/>
            <a:ext cx="7772400" cy="806793"/>
          </a:xfrm>
        </p:spPr>
        <p:txBody>
          <a:bodyPr anchor="ctr"/>
          <a:lstStyle/>
          <a:p>
            <a:r>
              <a:rPr lang="en-US" dirty="0"/>
              <a:t>The Economic Role of Costs</a:t>
            </a:r>
          </a:p>
        </p:txBody>
      </p:sp>
    </p:spTree>
    <p:extLst>
      <p:ext uri="{BB962C8B-B14F-4D97-AF65-F5344CB8AC3E}">
        <p14:creationId xmlns:p14="http://schemas.microsoft.com/office/powerpoint/2010/main" val="5566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40692"/>
            <a:ext cx="8904855" cy="667450"/>
          </a:xfrm>
        </p:spPr>
        <p:txBody>
          <a:bodyPr/>
          <a:lstStyle/>
          <a:p>
            <a:r>
              <a:rPr lang="en-US" dirty="0"/>
              <a:t>The Economic Role of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6744"/>
            <a:ext cx="8783869" cy="4160520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demand for a product indicates the intensity of consumers’ desires for an item.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Production of a good requires resources. The opportunity cost of these resources represents the desire of consumers for other goods that might have been produced instead.</a:t>
            </a:r>
          </a:p>
        </p:txBody>
      </p:sp>
    </p:spTree>
    <p:extLst>
      <p:ext uri="{BB962C8B-B14F-4D97-AF65-F5344CB8AC3E}">
        <p14:creationId xmlns:p14="http://schemas.microsoft.com/office/powerpoint/2010/main" val="16112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40414"/>
            <a:ext cx="8904855" cy="6674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Explicit and Implicit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7718"/>
            <a:ext cx="8783869" cy="4562856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rgbClr val="32302A"/>
                </a:solidFill>
                <a:latin typeface="Calibri"/>
                <a:cs typeface="Calibri"/>
              </a:rPr>
              <a:t>Costs may be either </a:t>
            </a:r>
            <a:r>
              <a:rPr lang="en-US" sz="2600" b="1" i="1" dirty="0">
                <a:solidFill>
                  <a:srgbClr val="32302A"/>
                </a:solidFill>
                <a:latin typeface="Calibri"/>
                <a:cs typeface="Calibri"/>
              </a:rPr>
              <a:t>explicit </a:t>
            </a:r>
            <a:r>
              <a:rPr lang="en-US" sz="2600" dirty="0">
                <a:solidFill>
                  <a:srgbClr val="32302A"/>
                </a:solidFill>
                <a:latin typeface="Calibri"/>
                <a:cs typeface="Calibri"/>
              </a:rPr>
              <a:t>or </a:t>
            </a:r>
            <a:r>
              <a:rPr lang="en-US" sz="2600" b="1" i="1" dirty="0">
                <a:solidFill>
                  <a:srgbClr val="32302A"/>
                </a:solidFill>
                <a:latin typeface="Calibri"/>
                <a:cs typeface="Calibri"/>
              </a:rPr>
              <a:t>implicit</a:t>
            </a:r>
            <a:r>
              <a:rPr lang="en-US" sz="2600" dirty="0">
                <a:solidFill>
                  <a:srgbClr val="32302A"/>
                </a:solidFill>
                <a:latin typeface="Calibri"/>
                <a:cs typeface="Calibri"/>
              </a:rPr>
              <a:t>.</a:t>
            </a:r>
            <a:br>
              <a:rPr lang="en-US" sz="2600" dirty="0">
                <a:solidFill>
                  <a:srgbClr val="32302A"/>
                </a:solidFill>
                <a:latin typeface="Calibri"/>
                <a:cs typeface="Calibri"/>
              </a:rPr>
            </a:br>
            <a:r>
              <a:rPr lang="en-US" sz="2600" dirty="0">
                <a:solidFill>
                  <a:srgbClr val="32302A"/>
                </a:solidFill>
                <a:latin typeface="Calibri"/>
                <a:cs typeface="Calibri"/>
              </a:rPr>
              <a:t/>
            </a:r>
            <a:br>
              <a:rPr lang="en-US" sz="2600" dirty="0">
                <a:solidFill>
                  <a:srgbClr val="32302A"/>
                </a:solidFill>
                <a:latin typeface="Calibri"/>
                <a:cs typeface="Calibri"/>
              </a:rPr>
            </a:br>
            <a:r>
              <a:rPr lang="en-US" sz="2600" dirty="0">
                <a:solidFill>
                  <a:srgbClr val="32302A"/>
                </a:solidFill>
                <a:latin typeface="Calibri"/>
                <a:cs typeface="Calibri"/>
              </a:rPr>
              <a:t/>
            </a:r>
            <a:br>
              <a:rPr lang="en-US" sz="2600" dirty="0">
                <a:solidFill>
                  <a:srgbClr val="32302A"/>
                </a:solidFill>
                <a:latin typeface="Calibri"/>
                <a:cs typeface="Calibri"/>
              </a:rPr>
            </a:br>
            <a:endParaRPr lang="en-US" sz="1800" dirty="0">
              <a:solidFill>
                <a:srgbClr val="32302A"/>
              </a:solidFill>
              <a:latin typeface="Calibri"/>
              <a:cs typeface="Calibri"/>
            </a:endParaRPr>
          </a:p>
          <a:p>
            <a:pPr marL="631825" lvl="1" indent="-231775"/>
            <a:r>
              <a:rPr lang="en-US" b="1" i="1" dirty="0">
                <a:solidFill>
                  <a:srgbClr val="32302A"/>
                </a:solidFill>
                <a:latin typeface="Calibri"/>
                <a:cs typeface="Calibri"/>
              </a:rPr>
              <a:t>Explicit costs </a:t>
            </a:r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result when a monetary </a:t>
            </a:r>
            <a:r>
              <a:rPr lang="en-US" dirty="0" smtClean="0">
                <a:solidFill>
                  <a:srgbClr val="32302A"/>
                </a:solidFill>
                <a:latin typeface="Calibri"/>
                <a:cs typeface="Calibri"/>
              </a:rPr>
              <a:t>payment </a:t>
            </a:r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is made.</a:t>
            </a:r>
          </a:p>
          <a:p>
            <a:pPr marL="631825" lvl="1" indent="-231775"/>
            <a:r>
              <a:rPr lang="en-US" b="1" i="1" dirty="0">
                <a:solidFill>
                  <a:srgbClr val="32302A"/>
                </a:solidFill>
                <a:latin typeface="Calibri"/>
                <a:cs typeface="Calibri"/>
              </a:rPr>
              <a:t>Implicit costs</a:t>
            </a:r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 involve resources owned by the firm that </a:t>
            </a:r>
            <a:r>
              <a:rPr lang="en-US" dirty="0" smtClean="0">
                <a:solidFill>
                  <a:srgbClr val="32302A"/>
                </a:solidFill>
                <a:latin typeface="Calibri"/>
                <a:cs typeface="Calibri"/>
              </a:rPr>
              <a:t/>
            </a:r>
            <a:br>
              <a:rPr lang="en-US" dirty="0" smtClean="0">
                <a:solidFill>
                  <a:srgbClr val="32302A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rgbClr val="32302A"/>
                </a:solidFill>
                <a:latin typeface="Calibri"/>
                <a:cs typeface="Calibri"/>
              </a:rPr>
              <a:t>do </a:t>
            </a:r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not involve a monetary payment.</a:t>
            </a:r>
          </a:p>
          <a:p>
            <a:pPr marL="1031875" lvl="2" indent="-231775"/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Examples: </a:t>
            </a:r>
          </a:p>
          <a:p>
            <a:pPr marL="1489075" lvl="3" indent="-231775"/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time spent by owner running the firm</a:t>
            </a:r>
          </a:p>
          <a:p>
            <a:pPr marL="1489075" lvl="3" indent="-231775"/>
            <a:r>
              <a:rPr lang="en-US" dirty="0" smtClean="0">
                <a:solidFill>
                  <a:srgbClr val="32302A"/>
                </a:solidFill>
                <a:latin typeface="Calibri"/>
                <a:cs typeface="Calibri"/>
              </a:rPr>
              <a:t>foregone </a:t>
            </a:r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normal rate of return on </a:t>
            </a:r>
            <a:r>
              <a:rPr lang="en-US" dirty="0" smtClean="0">
                <a:solidFill>
                  <a:srgbClr val="32302A"/>
                </a:solidFill>
                <a:latin typeface="Calibri"/>
                <a:cs typeface="Calibri"/>
              </a:rPr>
              <a:t>the </a:t>
            </a:r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owner’s financial investment (</a:t>
            </a:r>
            <a:r>
              <a:rPr lang="en-US" i="1" dirty="0">
                <a:solidFill>
                  <a:srgbClr val="32302A"/>
                </a:solidFill>
                <a:latin typeface="Calibri"/>
                <a:cs typeface="Calibri"/>
              </a:rPr>
              <a:t>opportunity cost of equity capital</a:t>
            </a:r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)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304085" y="1757816"/>
            <a:ext cx="5895975" cy="781050"/>
            <a:chOff x="1536" y="3396"/>
            <a:chExt cx="3714" cy="49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536" y="3396"/>
              <a:ext cx="3714" cy="49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000" b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554" y="3462"/>
              <a:ext cx="74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kumimoji="0" lang="en-US" sz="2000" b="1" i="1" dirty="0">
                  <a:solidFill>
                    <a:schemeClr val="bg1"/>
                  </a:solidFill>
                  <a:latin typeface="Calibri"/>
                  <a:cs typeface="Calibri"/>
                </a:rPr>
                <a:t>Total</a:t>
              </a:r>
              <a:br>
                <a:rPr kumimoji="0" lang="en-US" sz="2000" b="1" i="1" dirty="0">
                  <a:solidFill>
                    <a:schemeClr val="bg1"/>
                  </a:solidFill>
                  <a:latin typeface="Calibri"/>
                  <a:cs typeface="Calibri"/>
                </a:rPr>
              </a:br>
              <a:r>
                <a:rPr kumimoji="0" lang="en-US" sz="2000" b="1" i="1" dirty="0">
                  <a:solidFill>
                    <a:schemeClr val="bg1"/>
                  </a:solidFill>
                  <a:latin typeface="Calibri"/>
                  <a:cs typeface="Calibri"/>
                </a:rPr>
                <a:t>Cost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280" y="3482"/>
              <a:ext cx="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dirty="0">
                  <a:solidFill>
                    <a:schemeClr val="bg1"/>
                  </a:solidFill>
                  <a:latin typeface="Calibri"/>
                  <a:cs typeface="Calibri"/>
                </a:rPr>
                <a:t>=</a:t>
              </a: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956672" y="1948286"/>
            <a:ext cx="1598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chemeClr val="bg1"/>
                </a:solidFill>
                <a:latin typeface="Calibri"/>
                <a:cs typeface="Calibri"/>
              </a:rPr>
              <a:t>explicit costs</a:t>
            </a: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763247" y="1917360"/>
            <a:ext cx="2038350" cy="461962"/>
            <a:chOff x="3715" y="3476"/>
            <a:chExt cx="1284" cy="291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976" y="3489"/>
              <a:ext cx="10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chemeClr val="bg1"/>
                  </a:solidFill>
                  <a:latin typeface="Calibri"/>
                  <a:cs typeface="Calibri"/>
                </a:rPr>
                <a:t>implicit costs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715" y="347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1" dirty="0">
                  <a:solidFill>
                    <a:schemeClr val="bg1"/>
                  </a:solidFill>
                  <a:latin typeface="Calibri"/>
                  <a:cs typeface="Calibri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7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5818"/>
            <a:ext cx="8904855" cy="667450"/>
          </a:xfrm>
        </p:spPr>
        <p:txBody>
          <a:bodyPr/>
          <a:lstStyle/>
          <a:p>
            <a:r>
              <a:rPr lang="en-US" dirty="0"/>
              <a:t>Accounting and Economic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6202"/>
            <a:ext cx="8783869" cy="4599432"/>
          </a:xfrm>
        </p:spPr>
        <p:txBody>
          <a:bodyPr/>
          <a:lstStyle/>
          <a:p>
            <a:pPr marL="231775" indent="-231775"/>
            <a:r>
              <a:rPr lang="en-US" sz="2600" b="1" i="1" dirty="0">
                <a:solidFill>
                  <a:srgbClr val="32302A"/>
                </a:solidFill>
              </a:rPr>
              <a:t>Economic profit </a:t>
            </a:r>
            <a:r>
              <a:rPr lang="en-US" sz="2600" dirty="0">
                <a:solidFill>
                  <a:srgbClr val="32302A"/>
                </a:solidFill>
              </a:rPr>
              <a:t>is total revenues minus total costs </a:t>
            </a:r>
            <a:r>
              <a:rPr lang="en-US" sz="2600" dirty="0" smtClean="0">
                <a:solidFill>
                  <a:srgbClr val="32302A"/>
                </a:solidFill>
              </a:rPr>
              <a:t/>
            </a:r>
            <a:br>
              <a:rPr lang="en-US" sz="2600" dirty="0" smtClean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(</a:t>
            </a:r>
            <a:r>
              <a:rPr lang="en-US" sz="2600" i="1" dirty="0">
                <a:solidFill>
                  <a:srgbClr val="32302A"/>
                </a:solidFill>
              </a:rPr>
              <a:t>including all opportunity costs</a:t>
            </a:r>
            <a:r>
              <a:rPr lang="en-US" sz="2600" dirty="0">
                <a:solidFill>
                  <a:srgbClr val="32302A"/>
                </a:solidFill>
              </a:rPr>
              <a:t>).</a:t>
            </a:r>
          </a:p>
          <a:p>
            <a:pPr marL="631825" lvl="1" indent="-231775"/>
            <a:r>
              <a:rPr lang="en-US" b="1" i="1" dirty="0">
                <a:solidFill>
                  <a:srgbClr val="32302A"/>
                </a:solidFill>
              </a:rPr>
              <a:t>Economic profit </a:t>
            </a:r>
            <a:r>
              <a:rPr lang="en-US" dirty="0">
                <a:solidFill>
                  <a:srgbClr val="32302A"/>
                </a:solidFill>
              </a:rPr>
              <a:t>occurs only when the rate of return is above the normal market rate of return </a:t>
            </a:r>
            <a:r>
              <a:rPr lang="en-US" i="1" dirty="0">
                <a:solidFill>
                  <a:srgbClr val="32302A"/>
                </a:solidFill>
              </a:rPr>
              <a:t>(the opportunity cost of capital)</a:t>
            </a:r>
            <a:r>
              <a:rPr lang="en-US" dirty="0">
                <a:solidFill>
                  <a:srgbClr val="32302A"/>
                </a:solidFill>
              </a:rPr>
              <a:t>.</a:t>
            </a:r>
          </a:p>
          <a:p>
            <a:pPr marL="1031875" lvl="2" indent="-231775"/>
            <a:r>
              <a:rPr lang="en-US" dirty="0">
                <a:solidFill>
                  <a:srgbClr val="32302A"/>
                </a:solidFill>
              </a:rPr>
              <a:t>Firms earning </a:t>
            </a:r>
            <a:r>
              <a:rPr lang="en-US" b="1" i="1" dirty="0">
                <a:solidFill>
                  <a:srgbClr val="32302A"/>
                </a:solidFill>
              </a:rPr>
              <a:t>zero economic profit </a:t>
            </a:r>
            <a:r>
              <a:rPr lang="en-US" dirty="0" smtClean="0">
                <a:solidFill>
                  <a:srgbClr val="32302A"/>
                </a:solidFill>
              </a:rPr>
              <a:t>are </a:t>
            </a:r>
            <a:r>
              <a:rPr lang="en-US" dirty="0">
                <a:solidFill>
                  <a:srgbClr val="32302A"/>
                </a:solidFill>
              </a:rPr>
              <a:t>earning exactly the market (normal) </a:t>
            </a:r>
            <a:r>
              <a:rPr lang="en-US" dirty="0" smtClean="0">
                <a:solidFill>
                  <a:srgbClr val="32302A"/>
                </a:solidFill>
              </a:rPr>
              <a:t>rate </a:t>
            </a:r>
            <a:r>
              <a:rPr lang="en-US" dirty="0">
                <a:solidFill>
                  <a:srgbClr val="32302A"/>
                </a:solidFill>
              </a:rPr>
              <a:t>of return.</a:t>
            </a:r>
          </a:p>
          <a:p>
            <a:pPr marL="231775" indent="-231775"/>
            <a:r>
              <a:rPr lang="en-US" sz="2600" b="1" i="1" dirty="0">
                <a:solidFill>
                  <a:srgbClr val="32302A"/>
                </a:solidFill>
              </a:rPr>
              <a:t>Accounting profit </a:t>
            </a:r>
            <a:r>
              <a:rPr lang="en-US" sz="2600" dirty="0">
                <a:solidFill>
                  <a:srgbClr val="32302A"/>
                </a:solidFill>
              </a:rPr>
              <a:t>is total revenue minus the expenses of the firm over a time period.</a:t>
            </a:r>
          </a:p>
          <a:p>
            <a:pPr marL="631825" lvl="1" indent="-231775"/>
            <a:r>
              <a:rPr lang="en-US" i="1" dirty="0">
                <a:solidFill>
                  <a:srgbClr val="32302A"/>
                </a:solidFill>
              </a:rPr>
              <a:t>often excludes implicit costs</a:t>
            </a:r>
            <a:r>
              <a:rPr lang="en-US" dirty="0">
                <a:solidFill>
                  <a:srgbClr val="32302A"/>
                </a:solidFill>
              </a:rPr>
              <a:t> such </a:t>
            </a:r>
            <a:r>
              <a:rPr lang="en-US" dirty="0" smtClean="0">
                <a:solidFill>
                  <a:srgbClr val="32302A"/>
                </a:solidFill>
              </a:rPr>
              <a:t>as the </a:t>
            </a:r>
            <a:r>
              <a:rPr lang="en-US" dirty="0">
                <a:solidFill>
                  <a:srgbClr val="32302A"/>
                </a:solidFill>
              </a:rPr>
              <a:t>opportunity cost of equity capital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Accounting profit is generally greater than economic profit.</a:t>
            </a:r>
          </a:p>
        </p:txBody>
      </p:sp>
    </p:spTree>
    <p:extLst>
      <p:ext uri="{BB962C8B-B14F-4D97-AF65-F5344CB8AC3E}">
        <p14:creationId xmlns:p14="http://schemas.microsoft.com/office/powerpoint/2010/main" val="40409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3"/>
          <p:cNvSpPr>
            <a:spLocks noChangeArrowheads="1"/>
          </p:cNvSpPr>
          <p:nvPr/>
        </p:nvSpPr>
        <p:spPr bwMode="auto">
          <a:xfrm>
            <a:off x="5148072" y="1261872"/>
            <a:ext cx="3785201" cy="48791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5412"/>
            <a:ext cx="8950412" cy="628151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Accounting versus Economic Profit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1307152"/>
            <a:ext cx="5074960" cy="497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alibri"/>
                <a:cs typeface="Calibri"/>
              </a:rPr>
              <a:t>To calculate </a:t>
            </a:r>
            <a:r>
              <a:rPr lang="en-US" sz="2400" b="1" i="1" dirty="0">
                <a:latin typeface="Calibri"/>
                <a:cs typeface="Calibri"/>
              </a:rPr>
              <a:t>accounting profit</a:t>
            </a:r>
            <a:r>
              <a:rPr lang="en-US" sz="2400" dirty="0">
                <a:latin typeface="Calibri"/>
                <a:cs typeface="Calibri"/>
              </a:rPr>
              <a:t>, subtract the explicit costs from total revenue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alibri"/>
                <a:cs typeface="Calibri"/>
              </a:rPr>
              <a:t>To calculate </a:t>
            </a:r>
            <a:r>
              <a:rPr lang="en-US" sz="2400" b="1" i="1" dirty="0">
                <a:latin typeface="Calibri"/>
                <a:cs typeface="Calibri"/>
              </a:rPr>
              <a:t>economic profit</a:t>
            </a:r>
            <a:r>
              <a:rPr lang="en-US" sz="2400" dirty="0">
                <a:latin typeface="Calibri"/>
                <a:cs typeface="Calibri"/>
              </a:rPr>
              <a:t>, subtract both the </a:t>
            </a:r>
            <a:r>
              <a:rPr lang="en-US" sz="2400" dirty="0" smtClean="0">
                <a:latin typeface="Calibri"/>
                <a:cs typeface="Calibri"/>
              </a:rPr>
              <a:t>explicit and </a:t>
            </a:r>
            <a:r>
              <a:rPr lang="en-US" sz="2400" dirty="0">
                <a:latin typeface="Calibri"/>
                <a:cs typeface="Calibri"/>
              </a:rPr>
              <a:t>implicit costs from total revenue.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alibri"/>
                <a:cs typeface="Calibri"/>
              </a:rPr>
              <a:t>Notice how economic profits are less than </a:t>
            </a:r>
            <a:r>
              <a:rPr lang="en-US" sz="2400" dirty="0" smtClean="0">
                <a:latin typeface="Calibri"/>
                <a:cs typeface="Calibri"/>
              </a:rPr>
              <a:t>the </a:t>
            </a:r>
            <a:r>
              <a:rPr lang="en-US" sz="2400" dirty="0">
                <a:latin typeface="Calibri"/>
                <a:cs typeface="Calibri"/>
              </a:rPr>
              <a:t>accounting profits (because of the implicit costs).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alibri"/>
                <a:cs typeface="Calibri"/>
              </a:rPr>
              <a:t>What does it mean for economic profits to be negative 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dirty="0">
                <a:latin typeface="Calibri"/>
                <a:cs typeface="Calibri"/>
              </a:rPr>
              <a:t>as in this example) when accounting profits </a:t>
            </a:r>
            <a:r>
              <a:rPr lang="en-US" sz="2400" dirty="0" smtClean="0">
                <a:latin typeface="Calibri"/>
                <a:cs typeface="Calibri"/>
              </a:rPr>
              <a:t/>
            </a:r>
            <a:br>
              <a:rPr lang="en-US" sz="2400" dirty="0" smtClean="0">
                <a:latin typeface="Calibri"/>
                <a:cs typeface="Calibri"/>
              </a:rPr>
            </a:br>
            <a:r>
              <a:rPr lang="en-US" sz="2400" dirty="0" smtClean="0">
                <a:latin typeface="Calibri"/>
                <a:cs typeface="Calibri"/>
              </a:rPr>
              <a:t>are </a:t>
            </a:r>
            <a:r>
              <a:rPr lang="en-US" sz="2400" dirty="0">
                <a:latin typeface="Calibri"/>
                <a:cs typeface="Calibri"/>
              </a:rPr>
              <a:t>positive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3" name="Rectangle 138"/>
          <p:cNvSpPr>
            <a:spLocks noChangeArrowheads="1"/>
          </p:cNvSpPr>
          <p:nvPr/>
        </p:nvSpPr>
        <p:spPr bwMode="auto">
          <a:xfrm>
            <a:off x="5433497" y="1870075"/>
            <a:ext cx="1287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Calibri"/>
                <a:cs typeface="Calibri"/>
              </a:rPr>
              <a:t>Costs (Explicit)</a:t>
            </a:r>
            <a:endParaRPr lang="en-US" sz="1600" i="1" dirty="0">
              <a:latin typeface="Calibri"/>
              <a:cs typeface="Calibri"/>
            </a:endParaRPr>
          </a:p>
        </p:txBody>
      </p:sp>
      <p:grpSp>
        <p:nvGrpSpPr>
          <p:cNvPr id="69" name="Group 184"/>
          <p:cNvGrpSpPr>
            <a:grpSpLocks/>
          </p:cNvGrpSpPr>
          <p:nvPr/>
        </p:nvGrpSpPr>
        <p:grpSpPr bwMode="auto">
          <a:xfrm>
            <a:off x="5817545" y="2062166"/>
            <a:ext cx="2947988" cy="265113"/>
            <a:chOff x="1200" y="925"/>
            <a:chExt cx="1857" cy="167"/>
          </a:xfrm>
        </p:grpSpPr>
        <p:sp>
          <p:nvSpPr>
            <p:cNvPr id="91" name="Rectangle 139"/>
            <p:cNvSpPr>
              <a:spLocks noChangeArrowheads="1"/>
            </p:cNvSpPr>
            <p:nvPr/>
          </p:nvSpPr>
          <p:spPr bwMode="auto">
            <a:xfrm>
              <a:off x="1200" y="937"/>
              <a:ext cx="1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/>
                  <a:cs typeface="Calibri"/>
                </a:rPr>
                <a:t>Groceries (wholesale)</a:t>
              </a:r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92" name="Rectangle 140"/>
            <p:cNvSpPr>
              <a:spLocks noChangeArrowheads="1"/>
            </p:cNvSpPr>
            <p:nvPr/>
          </p:nvSpPr>
          <p:spPr bwMode="auto">
            <a:xfrm>
              <a:off x="2632" y="925"/>
              <a:ext cx="42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$76,000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grpSp>
        <p:nvGrpSpPr>
          <p:cNvPr id="93" name="Group 185"/>
          <p:cNvGrpSpPr>
            <a:grpSpLocks/>
          </p:cNvGrpSpPr>
          <p:nvPr/>
        </p:nvGrpSpPr>
        <p:grpSpPr bwMode="auto">
          <a:xfrm>
            <a:off x="5817545" y="2273303"/>
            <a:ext cx="2936876" cy="265113"/>
            <a:chOff x="1200" y="1058"/>
            <a:chExt cx="1850" cy="167"/>
          </a:xfrm>
        </p:grpSpPr>
        <p:sp>
          <p:nvSpPr>
            <p:cNvPr id="94" name="Rectangle 141"/>
            <p:cNvSpPr>
              <a:spLocks noChangeArrowheads="1"/>
            </p:cNvSpPr>
            <p:nvPr/>
          </p:nvSpPr>
          <p:spPr bwMode="auto">
            <a:xfrm>
              <a:off x="1200" y="1070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/>
                  <a:cs typeface="Calibri"/>
                </a:rPr>
                <a:t>Utilities</a:t>
              </a:r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95" name="Rectangle 142"/>
            <p:cNvSpPr>
              <a:spLocks noChangeArrowheads="1"/>
            </p:cNvSpPr>
            <p:nvPr/>
          </p:nvSpPr>
          <p:spPr bwMode="auto">
            <a:xfrm>
              <a:off x="2756" y="1058"/>
              <a:ext cx="2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4,000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grpSp>
        <p:nvGrpSpPr>
          <p:cNvPr id="96" name="Group 186"/>
          <p:cNvGrpSpPr>
            <a:grpSpLocks/>
          </p:cNvGrpSpPr>
          <p:nvPr/>
        </p:nvGrpSpPr>
        <p:grpSpPr bwMode="auto">
          <a:xfrm>
            <a:off x="5817545" y="2474917"/>
            <a:ext cx="2946401" cy="265113"/>
            <a:chOff x="1200" y="1185"/>
            <a:chExt cx="1856" cy="167"/>
          </a:xfrm>
        </p:grpSpPr>
        <p:sp>
          <p:nvSpPr>
            <p:cNvPr id="97" name="Rectangle 143"/>
            <p:cNvSpPr>
              <a:spLocks noChangeArrowheads="1"/>
            </p:cNvSpPr>
            <p:nvPr/>
          </p:nvSpPr>
          <p:spPr bwMode="auto">
            <a:xfrm>
              <a:off x="1200" y="1197"/>
              <a:ext cx="30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/>
                  <a:cs typeface="Calibri"/>
                </a:rPr>
                <a:t>Taxes</a:t>
              </a:r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98" name="Rectangle 144"/>
            <p:cNvSpPr>
              <a:spLocks noChangeArrowheads="1"/>
            </p:cNvSpPr>
            <p:nvPr/>
          </p:nvSpPr>
          <p:spPr bwMode="auto">
            <a:xfrm>
              <a:off x="2762" y="1185"/>
              <a:ext cx="2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6,000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grpSp>
        <p:nvGrpSpPr>
          <p:cNvPr id="99" name="Group 187"/>
          <p:cNvGrpSpPr>
            <a:grpSpLocks/>
          </p:cNvGrpSpPr>
          <p:nvPr/>
        </p:nvGrpSpPr>
        <p:grpSpPr bwMode="auto">
          <a:xfrm>
            <a:off x="5817545" y="2687642"/>
            <a:ext cx="2927351" cy="265113"/>
            <a:chOff x="1200" y="1319"/>
            <a:chExt cx="1844" cy="167"/>
          </a:xfrm>
        </p:grpSpPr>
        <p:sp>
          <p:nvSpPr>
            <p:cNvPr id="100" name="Rectangle 145"/>
            <p:cNvSpPr>
              <a:spLocks noChangeArrowheads="1"/>
            </p:cNvSpPr>
            <p:nvPr/>
          </p:nvSpPr>
          <p:spPr bwMode="auto">
            <a:xfrm>
              <a:off x="1200" y="1331"/>
              <a:ext cx="6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/>
                  <a:cs typeface="Calibri"/>
                </a:rPr>
                <a:t>Advertising</a:t>
              </a:r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101" name="Rectangle 146"/>
            <p:cNvSpPr>
              <a:spLocks noChangeArrowheads="1"/>
            </p:cNvSpPr>
            <p:nvPr/>
          </p:nvSpPr>
          <p:spPr bwMode="auto">
            <a:xfrm>
              <a:off x="2750" y="1319"/>
              <a:ext cx="2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2,000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grpSp>
        <p:nvGrpSpPr>
          <p:cNvPr id="102" name="Group 190"/>
          <p:cNvGrpSpPr>
            <a:grpSpLocks/>
          </p:cNvGrpSpPr>
          <p:nvPr/>
        </p:nvGrpSpPr>
        <p:grpSpPr bwMode="auto">
          <a:xfrm>
            <a:off x="5417495" y="3513018"/>
            <a:ext cx="3360738" cy="246063"/>
            <a:chOff x="948" y="2029"/>
            <a:chExt cx="2117" cy="155"/>
          </a:xfrm>
        </p:grpSpPr>
        <p:sp>
          <p:nvSpPr>
            <p:cNvPr id="103" name="Rectangle 151"/>
            <p:cNvSpPr>
              <a:spLocks noChangeArrowheads="1"/>
            </p:cNvSpPr>
            <p:nvPr/>
          </p:nvSpPr>
          <p:spPr bwMode="auto">
            <a:xfrm>
              <a:off x="948" y="2029"/>
              <a:ext cx="10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solidFill>
                    <a:srgbClr val="000000"/>
                  </a:solidFill>
                  <a:latin typeface="Calibri"/>
                  <a:cs typeface="Calibri"/>
                </a:rPr>
                <a:t>Accounting Profit:</a:t>
              </a:r>
              <a:endParaRPr lang="en-US" sz="1600" b="1" i="1" dirty="0">
                <a:latin typeface="Calibri"/>
                <a:cs typeface="Calibri"/>
              </a:endParaRPr>
            </a:p>
          </p:txBody>
        </p:sp>
        <p:sp>
          <p:nvSpPr>
            <p:cNvPr id="104" name="Rectangle 152"/>
            <p:cNvSpPr>
              <a:spLocks noChangeArrowheads="1"/>
            </p:cNvSpPr>
            <p:nvPr/>
          </p:nvSpPr>
          <p:spPr bwMode="auto">
            <a:xfrm>
              <a:off x="2608" y="2029"/>
              <a:ext cx="45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solidFill>
                    <a:srgbClr val="000000"/>
                  </a:solidFill>
                  <a:latin typeface="Calibri"/>
                  <a:cs typeface="Calibri"/>
                </a:rPr>
                <a:t>$70,000</a:t>
              </a:r>
              <a:endParaRPr lang="en-US" sz="1600" b="1" i="1" dirty="0">
                <a:latin typeface="Calibri"/>
                <a:cs typeface="Calibri"/>
              </a:endParaRPr>
            </a:p>
          </p:txBody>
        </p:sp>
      </p:grpSp>
      <p:grpSp>
        <p:nvGrpSpPr>
          <p:cNvPr id="105" name="Group 183"/>
          <p:cNvGrpSpPr>
            <a:grpSpLocks/>
          </p:cNvGrpSpPr>
          <p:nvPr/>
        </p:nvGrpSpPr>
        <p:grpSpPr bwMode="auto">
          <a:xfrm>
            <a:off x="5427020" y="1349375"/>
            <a:ext cx="3330577" cy="447675"/>
            <a:chOff x="954" y="476"/>
            <a:chExt cx="2098" cy="282"/>
          </a:xfrm>
        </p:grpSpPr>
        <p:sp>
          <p:nvSpPr>
            <p:cNvPr id="106" name="Rectangle 135"/>
            <p:cNvSpPr>
              <a:spLocks noChangeArrowheads="1"/>
            </p:cNvSpPr>
            <p:nvPr/>
          </p:nvSpPr>
          <p:spPr bwMode="auto">
            <a:xfrm>
              <a:off x="954" y="476"/>
              <a:ext cx="77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  <a:latin typeface="Calibri"/>
                  <a:cs typeface="Calibri"/>
                </a:rPr>
                <a:t>Total Revenue</a:t>
              </a:r>
              <a:endParaRPr lang="en-US" sz="1600" i="1" dirty="0">
                <a:latin typeface="Calibri"/>
                <a:cs typeface="Calibri"/>
              </a:endParaRPr>
            </a:p>
          </p:txBody>
        </p:sp>
        <p:sp>
          <p:nvSpPr>
            <p:cNvPr id="107" name="Rectangle 136"/>
            <p:cNvSpPr>
              <a:spLocks noChangeArrowheads="1"/>
            </p:cNvSpPr>
            <p:nvPr/>
          </p:nvSpPr>
          <p:spPr bwMode="auto">
            <a:xfrm>
              <a:off x="1200" y="603"/>
              <a:ext cx="86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/>
                  <a:cs typeface="Calibri"/>
                </a:rPr>
                <a:t>Sales (groceries)</a:t>
              </a:r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108" name="Rectangle 137"/>
            <p:cNvSpPr>
              <a:spLocks noChangeArrowheads="1"/>
            </p:cNvSpPr>
            <p:nvPr/>
          </p:nvSpPr>
          <p:spPr bwMode="auto">
            <a:xfrm>
              <a:off x="2561" y="591"/>
              <a:ext cx="4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$170,000</a:t>
              </a:r>
              <a:endParaRPr lang="en-US" sz="1600" dirty="0">
                <a:latin typeface="Calibri"/>
                <a:cs typeface="Calibri"/>
              </a:endParaRPr>
            </a:p>
          </p:txBody>
        </p:sp>
        <p:sp>
          <p:nvSpPr>
            <p:cNvPr id="109" name="Line 168"/>
            <p:cNvSpPr>
              <a:spLocks noChangeShapeType="1"/>
            </p:cNvSpPr>
            <p:nvPr/>
          </p:nvSpPr>
          <p:spPr bwMode="auto">
            <a:xfrm>
              <a:off x="2553" y="752"/>
              <a:ext cx="4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</p:grpSp>
      <p:grpSp>
        <p:nvGrpSpPr>
          <p:cNvPr id="110" name="Group 188"/>
          <p:cNvGrpSpPr>
            <a:grpSpLocks/>
          </p:cNvGrpSpPr>
          <p:nvPr/>
        </p:nvGrpSpPr>
        <p:grpSpPr bwMode="auto">
          <a:xfrm>
            <a:off x="5817545" y="2889254"/>
            <a:ext cx="2928940" cy="265113"/>
            <a:chOff x="1200" y="1446"/>
            <a:chExt cx="1845" cy="167"/>
          </a:xfrm>
        </p:grpSpPr>
        <p:sp>
          <p:nvSpPr>
            <p:cNvPr id="111" name="Rectangle 147"/>
            <p:cNvSpPr>
              <a:spLocks noChangeArrowheads="1"/>
            </p:cNvSpPr>
            <p:nvPr/>
          </p:nvSpPr>
          <p:spPr bwMode="auto">
            <a:xfrm>
              <a:off x="1200" y="1458"/>
              <a:ext cx="9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/>
                  <a:cs typeface="Calibri"/>
                </a:rPr>
                <a:t>Labor (employees)</a:t>
              </a:r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112" name="Rectangle 148"/>
            <p:cNvSpPr>
              <a:spLocks noChangeArrowheads="1"/>
            </p:cNvSpPr>
            <p:nvPr/>
          </p:nvSpPr>
          <p:spPr bwMode="auto">
            <a:xfrm>
              <a:off x="2685" y="1446"/>
              <a:ext cx="3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12,000</a:t>
              </a:r>
              <a:endParaRPr lang="en-US" sz="1600" dirty="0">
                <a:latin typeface="Calibri"/>
                <a:cs typeface="Calibri"/>
              </a:endParaRPr>
            </a:p>
          </p:txBody>
        </p:sp>
        <p:sp>
          <p:nvSpPr>
            <p:cNvPr id="113" name="Line 169"/>
            <p:cNvSpPr>
              <a:spLocks noChangeShapeType="1"/>
            </p:cNvSpPr>
            <p:nvPr/>
          </p:nvSpPr>
          <p:spPr bwMode="auto">
            <a:xfrm>
              <a:off x="2544" y="1604"/>
              <a:ext cx="4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</p:grpSp>
      <p:grpSp>
        <p:nvGrpSpPr>
          <p:cNvPr id="114" name="Group 189"/>
          <p:cNvGrpSpPr>
            <a:grpSpLocks/>
          </p:cNvGrpSpPr>
          <p:nvPr/>
        </p:nvGrpSpPr>
        <p:grpSpPr bwMode="auto">
          <a:xfrm>
            <a:off x="5417495" y="3197235"/>
            <a:ext cx="3340102" cy="257176"/>
            <a:chOff x="948" y="1640"/>
            <a:chExt cx="2104" cy="162"/>
          </a:xfrm>
        </p:grpSpPr>
        <p:sp>
          <p:nvSpPr>
            <p:cNvPr id="115" name="Rectangle 149"/>
            <p:cNvSpPr>
              <a:spLocks noChangeArrowheads="1"/>
            </p:cNvSpPr>
            <p:nvPr/>
          </p:nvSpPr>
          <p:spPr bwMode="auto">
            <a:xfrm>
              <a:off x="948" y="1640"/>
              <a:ext cx="10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  <a:latin typeface="Calibri"/>
                  <a:cs typeface="Calibri"/>
                </a:rPr>
                <a:t>Total (explicit) costs</a:t>
              </a:r>
              <a:endParaRPr lang="en-US" sz="1600" i="1" dirty="0">
                <a:latin typeface="Calibri"/>
                <a:cs typeface="Calibri"/>
              </a:endParaRPr>
            </a:p>
          </p:txBody>
        </p:sp>
        <p:sp>
          <p:nvSpPr>
            <p:cNvPr id="116" name="Rectangle 150"/>
            <p:cNvSpPr>
              <a:spLocks noChangeArrowheads="1"/>
            </p:cNvSpPr>
            <p:nvPr/>
          </p:nvSpPr>
          <p:spPr bwMode="auto">
            <a:xfrm>
              <a:off x="2561" y="1640"/>
              <a:ext cx="4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$100,000</a:t>
              </a:r>
              <a:endParaRPr lang="en-US" sz="1600" dirty="0">
                <a:latin typeface="Calibri"/>
                <a:cs typeface="Calibri"/>
              </a:endParaRPr>
            </a:p>
          </p:txBody>
        </p:sp>
        <p:sp>
          <p:nvSpPr>
            <p:cNvPr id="117" name="Line 170"/>
            <p:cNvSpPr>
              <a:spLocks noChangeShapeType="1"/>
            </p:cNvSpPr>
            <p:nvPr/>
          </p:nvSpPr>
          <p:spPr bwMode="auto">
            <a:xfrm>
              <a:off x="2538" y="1802"/>
              <a:ext cx="4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</p:grpSp>
      <p:sp>
        <p:nvSpPr>
          <p:cNvPr id="118" name="Rectangle 155"/>
          <p:cNvSpPr>
            <a:spLocks noChangeArrowheads="1"/>
          </p:cNvSpPr>
          <p:nvPr/>
        </p:nvSpPr>
        <p:spPr bwMode="auto">
          <a:xfrm>
            <a:off x="5418924" y="4219728"/>
            <a:ext cx="21512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Calibri"/>
                <a:cs typeface="Calibri"/>
              </a:rPr>
              <a:t>Additional (implicit) costs</a:t>
            </a:r>
            <a:endParaRPr lang="en-US" sz="1600" i="1" dirty="0">
              <a:latin typeface="Calibri"/>
              <a:cs typeface="Calibri"/>
            </a:endParaRPr>
          </a:p>
        </p:txBody>
      </p:sp>
      <p:grpSp>
        <p:nvGrpSpPr>
          <p:cNvPr id="119" name="Group 191"/>
          <p:cNvGrpSpPr>
            <a:grpSpLocks/>
          </p:cNvGrpSpPr>
          <p:nvPr/>
        </p:nvGrpSpPr>
        <p:grpSpPr bwMode="auto">
          <a:xfrm>
            <a:off x="5657432" y="4459444"/>
            <a:ext cx="3109914" cy="246063"/>
            <a:chOff x="3530" y="1216"/>
            <a:chExt cx="1959" cy="155"/>
          </a:xfrm>
        </p:grpSpPr>
        <p:sp>
          <p:nvSpPr>
            <p:cNvPr id="120" name="Rectangle 156"/>
            <p:cNvSpPr>
              <a:spLocks noChangeArrowheads="1"/>
            </p:cNvSpPr>
            <p:nvPr/>
          </p:nvSpPr>
          <p:spPr bwMode="auto">
            <a:xfrm>
              <a:off x="3530" y="1216"/>
              <a:ext cx="159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/>
                  <a:cs typeface="Calibri"/>
                </a:rPr>
                <a:t>Interest (personal investment)</a:t>
              </a:r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121" name="Rectangle 157"/>
            <p:cNvSpPr>
              <a:spLocks noChangeArrowheads="1"/>
            </p:cNvSpPr>
            <p:nvPr/>
          </p:nvSpPr>
          <p:spPr bwMode="auto">
            <a:xfrm>
              <a:off x="5129" y="1216"/>
              <a:ext cx="3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$7,000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grpSp>
        <p:nvGrpSpPr>
          <p:cNvPr id="122" name="Group 192"/>
          <p:cNvGrpSpPr>
            <a:grpSpLocks/>
          </p:cNvGrpSpPr>
          <p:nvPr/>
        </p:nvGrpSpPr>
        <p:grpSpPr bwMode="auto">
          <a:xfrm>
            <a:off x="5657432" y="4670582"/>
            <a:ext cx="3119439" cy="246063"/>
            <a:chOff x="3530" y="1349"/>
            <a:chExt cx="1965" cy="155"/>
          </a:xfrm>
        </p:grpSpPr>
        <p:sp>
          <p:nvSpPr>
            <p:cNvPr id="123" name="Rectangle 158"/>
            <p:cNvSpPr>
              <a:spLocks noChangeArrowheads="1"/>
            </p:cNvSpPr>
            <p:nvPr/>
          </p:nvSpPr>
          <p:spPr bwMode="auto">
            <a:xfrm>
              <a:off x="3530" y="1349"/>
              <a:ext cx="122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/>
                  <a:cs typeface="Calibri"/>
                </a:rPr>
                <a:t>Rent (owner's building)</a:t>
              </a:r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124" name="Rectangle 159"/>
            <p:cNvSpPr>
              <a:spLocks noChangeArrowheads="1"/>
            </p:cNvSpPr>
            <p:nvPr/>
          </p:nvSpPr>
          <p:spPr bwMode="auto">
            <a:xfrm>
              <a:off x="5135" y="1349"/>
              <a:ext cx="3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/>
                  <a:cs typeface="Calibri"/>
                </a:rPr>
                <a:t>18,000</a:t>
              </a:r>
              <a:endParaRPr lang="en-US" sz="1600">
                <a:latin typeface="Calibri"/>
                <a:cs typeface="Calibri"/>
              </a:endParaRPr>
            </a:p>
          </p:txBody>
        </p:sp>
      </p:grpSp>
      <p:grpSp>
        <p:nvGrpSpPr>
          <p:cNvPr id="125" name="Group 196"/>
          <p:cNvGrpSpPr>
            <a:grpSpLocks/>
          </p:cNvGrpSpPr>
          <p:nvPr/>
        </p:nvGrpSpPr>
        <p:grpSpPr bwMode="auto">
          <a:xfrm>
            <a:off x="5416640" y="5750085"/>
            <a:ext cx="3375026" cy="246063"/>
            <a:chOff x="3338" y="2029"/>
            <a:chExt cx="2126" cy="155"/>
          </a:xfrm>
        </p:grpSpPr>
        <p:sp>
          <p:nvSpPr>
            <p:cNvPr id="126" name="Rectangle 166"/>
            <p:cNvSpPr>
              <a:spLocks noChangeArrowheads="1"/>
            </p:cNvSpPr>
            <p:nvPr/>
          </p:nvSpPr>
          <p:spPr bwMode="auto">
            <a:xfrm>
              <a:off x="3338" y="2029"/>
              <a:ext cx="92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solidFill>
                    <a:srgbClr val="000000"/>
                  </a:solidFill>
                  <a:latin typeface="Calibri"/>
                  <a:cs typeface="Calibri"/>
                </a:rPr>
                <a:t>Economic Profit</a:t>
              </a:r>
              <a:r>
                <a:rPr lang="en-US" sz="1600" i="1" dirty="0">
                  <a:solidFill>
                    <a:srgbClr val="000000"/>
                  </a:solidFill>
                  <a:latin typeface="Calibri"/>
                  <a:cs typeface="Calibri"/>
                </a:rPr>
                <a:t>:</a:t>
              </a:r>
              <a:endParaRPr lang="en-US" sz="1600" i="1" dirty="0">
                <a:latin typeface="Calibri"/>
                <a:cs typeface="Calibri"/>
              </a:endParaRPr>
            </a:p>
          </p:txBody>
        </p:sp>
        <p:sp>
          <p:nvSpPr>
            <p:cNvPr id="127" name="Rectangle 167"/>
            <p:cNvSpPr>
              <a:spLocks noChangeArrowheads="1"/>
            </p:cNvSpPr>
            <p:nvPr/>
          </p:nvSpPr>
          <p:spPr bwMode="auto">
            <a:xfrm>
              <a:off x="5033" y="2029"/>
              <a:ext cx="4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solidFill>
                    <a:srgbClr val="000000"/>
                  </a:solidFill>
                  <a:latin typeface="Calibri"/>
                  <a:cs typeface="Calibri"/>
                </a:rPr>
                <a:t>-$5,000</a:t>
              </a:r>
              <a:endParaRPr lang="en-US" sz="1600" b="1" i="1" dirty="0">
                <a:latin typeface="Calibri"/>
                <a:cs typeface="Calibri"/>
              </a:endParaRPr>
            </a:p>
          </p:txBody>
        </p:sp>
      </p:grpSp>
      <p:grpSp>
        <p:nvGrpSpPr>
          <p:cNvPr id="128" name="Group 193"/>
          <p:cNvGrpSpPr>
            <a:grpSpLocks/>
          </p:cNvGrpSpPr>
          <p:nvPr/>
        </p:nvGrpSpPr>
        <p:grpSpPr bwMode="auto">
          <a:xfrm>
            <a:off x="5657431" y="4862675"/>
            <a:ext cx="3119438" cy="250826"/>
            <a:chOff x="3530" y="1470"/>
            <a:chExt cx="1965" cy="158"/>
          </a:xfrm>
        </p:grpSpPr>
        <p:sp>
          <p:nvSpPr>
            <p:cNvPr id="129" name="Rectangle 160"/>
            <p:cNvSpPr>
              <a:spLocks noChangeArrowheads="1"/>
            </p:cNvSpPr>
            <p:nvPr/>
          </p:nvSpPr>
          <p:spPr bwMode="auto">
            <a:xfrm>
              <a:off x="3530" y="1470"/>
              <a:ext cx="114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/>
                  <a:cs typeface="Calibri"/>
                </a:rPr>
                <a:t>Salary (owner's labor)</a:t>
              </a:r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130" name="Rectangle 161"/>
            <p:cNvSpPr>
              <a:spLocks noChangeArrowheads="1"/>
            </p:cNvSpPr>
            <p:nvPr/>
          </p:nvSpPr>
          <p:spPr bwMode="auto">
            <a:xfrm>
              <a:off x="5135" y="1470"/>
              <a:ext cx="3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/>
                  <a:cs typeface="Calibri"/>
                </a:rPr>
                <a:t>50,000</a:t>
              </a:r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133" name="Line 171"/>
            <p:cNvSpPr>
              <a:spLocks noChangeShapeType="1"/>
            </p:cNvSpPr>
            <p:nvPr/>
          </p:nvSpPr>
          <p:spPr bwMode="auto">
            <a:xfrm>
              <a:off x="4983" y="1628"/>
              <a:ext cx="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</p:grpSp>
      <p:grpSp>
        <p:nvGrpSpPr>
          <p:cNvPr id="138" name="Group 194"/>
          <p:cNvGrpSpPr>
            <a:grpSpLocks/>
          </p:cNvGrpSpPr>
          <p:nvPr/>
        </p:nvGrpSpPr>
        <p:grpSpPr bwMode="auto">
          <a:xfrm>
            <a:off x="5391112" y="5142075"/>
            <a:ext cx="3376613" cy="257176"/>
            <a:chOff x="3368" y="1646"/>
            <a:chExt cx="2127" cy="162"/>
          </a:xfrm>
        </p:grpSpPr>
        <p:sp>
          <p:nvSpPr>
            <p:cNvPr id="139" name="Rectangle 162"/>
            <p:cNvSpPr>
              <a:spLocks noChangeArrowheads="1"/>
            </p:cNvSpPr>
            <p:nvPr/>
          </p:nvSpPr>
          <p:spPr bwMode="auto">
            <a:xfrm>
              <a:off x="3368" y="1646"/>
              <a:ext cx="108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  <a:latin typeface="Calibri"/>
                  <a:cs typeface="Calibri"/>
                </a:rPr>
                <a:t>Total (implicit) costs</a:t>
              </a:r>
              <a:endParaRPr lang="en-US" sz="1600" i="1" dirty="0">
                <a:latin typeface="Calibri"/>
                <a:cs typeface="Calibri"/>
              </a:endParaRPr>
            </a:p>
          </p:txBody>
        </p:sp>
        <p:sp>
          <p:nvSpPr>
            <p:cNvPr id="140" name="Rectangle 163"/>
            <p:cNvSpPr>
              <a:spLocks noChangeArrowheads="1"/>
            </p:cNvSpPr>
            <p:nvPr/>
          </p:nvSpPr>
          <p:spPr bwMode="auto">
            <a:xfrm>
              <a:off x="5070" y="1646"/>
              <a:ext cx="42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$75,000</a:t>
              </a:r>
              <a:endParaRPr lang="en-US" sz="1600" dirty="0">
                <a:latin typeface="Calibri"/>
                <a:cs typeface="Calibri"/>
              </a:endParaRPr>
            </a:p>
          </p:txBody>
        </p:sp>
        <p:sp>
          <p:nvSpPr>
            <p:cNvPr id="141" name="Line 172"/>
            <p:cNvSpPr>
              <a:spLocks noChangeShapeType="1"/>
            </p:cNvSpPr>
            <p:nvPr/>
          </p:nvSpPr>
          <p:spPr bwMode="auto">
            <a:xfrm>
              <a:off x="4983" y="1808"/>
              <a:ext cx="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</p:grpSp>
      <p:grpSp>
        <p:nvGrpSpPr>
          <p:cNvPr id="142" name="Group 195"/>
          <p:cNvGrpSpPr>
            <a:grpSpLocks/>
          </p:cNvGrpSpPr>
          <p:nvPr/>
        </p:nvGrpSpPr>
        <p:grpSpPr bwMode="auto">
          <a:xfrm>
            <a:off x="5382729" y="5451628"/>
            <a:ext cx="3397250" cy="252412"/>
            <a:chOff x="3380" y="1841"/>
            <a:chExt cx="2140" cy="159"/>
          </a:xfrm>
        </p:grpSpPr>
        <p:sp>
          <p:nvSpPr>
            <p:cNvPr id="143" name="Rectangle 164"/>
            <p:cNvSpPr>
              <a:spLocks noChangeArrowheads="1"/>
            </p:cNvSpPr>
            <p:nvPr/>
          </p:nvSpPr>
          <p:spPr bwMode="auto">
            <a:xfrm>
              <a:off x="3380" y="1841"/>
              <a:ext cx="16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  <a:latin typeface="Calibri"/>
                  <a:cs typeface="Calibri"/>
                </a:rPr>
                <a:t>Total Explicit 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&amp; </a:t>
              </a:r>
              <a:r>
                <a:rPr lang="en-US" sz="1600" i="1" dirty="0">
                  <a:solidFill>
                    <a:srgbClr val="000000"/>
                  </a:solidFill>
                  <a:latin typeface="Calibri"/>
                  <a:cs typeface="Calibri"/>
                </a:rPr>
                <a:t>Implicit costs:</a:t>
              </a:r>
              <a:endParaRPr lang="en-US" sz="1600" i="1" dirty="0">
                <a:latin typeface="Calibri"/>
                <a:cs typeface="Calibri"/>
              </a:endParaRPr>
            </a:p>
          </p:txBody>
        </p:sp>
        <p:sp>
          <p:nvSpPr>
            <p:cNvPr id="144" name="Rectangle 165"/>
            <p:cNvSpPr>
              <a:spLocks noChangeArrowheads="1"/>
            </p:cNvSpPr>
            <p:nvPr/>
          </p:nvSpPr>
          <p:spPr bwMode="auto">
            <a:xfrm>
              <a:off x="5029" y="1841"/>
              <a:ext cx="4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/>
                  <a:cs typeface="Calibri"/>
                </a:rPr>
                <a:t>$175,000</a:t>
              </a:r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145" name="Line 173"/>
            <p:cNvSpPr>
              <a:spLocks noChangeShapeType="1"/>
            </p:cNvSpPr>
            <p:nvPr/>
          </p:nvSpPr>
          <p:spPr bwMode="auto">
            <a:xfrm>
              <a:off x="5001" y="2000"/>
              <a:ext cx="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312664" y="3936596"/>
            <a:ext cx="34504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0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7572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39919"/>
            <a:ext cx="8820445" cy="5144691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What </a:t>
            </a:r>
            <a:r>
              <a:rPr lang="en-US" dirty="0">
                <a:solidFill>
                  <a:srgbClr val="32302A"/>
                </a:solidFill>
              </a:rPr>
              <a:t>is the principal-agent problem? 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Why might there be a principal-agent problem between the stockholder-owners and the managers of a large corporation? </a:t>
            </a:r>
            <a:endParaRPr lang="en-US" dirty="0" smtClean="0">
              <a:solidFill>
                <a:srgbClr val="32302A"/>
              </a:solidFill>
            </a:endParaRPr>
          </a:p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Which </a:t>
            </a:r>
            <a:r>
              <a:rPr lang="en-US" dirty="0">
                <a:solidFill>
                  <a:srgbClr val="32302A"/>
                </a:solidFill>
              </a:rPr>
              <a:t>of the following is true?</a:t>
            </a:r>
          </a:p>
          <a:p>
            <a:pPr marL="685800" indent="-338138">
              <a:buNone/>
            </a:pPr>
            <a:r>
              <a:rPr lang="en-US" dirty="0" smtClean="0">
                <a:solidFill>
                  <a:srgbClr val="32302A"/>
                </a:solidFill>
              </a:rPr>
              <a:t>(a) </a:t>
            </a:r>
            <a:r>
              <a:rPr lang="en-US" dirty="0">
                <a:solidFill>
                  <a:srgbClr val="32302A"/>
                </a:solidFill>
              </a:rPr>
              <a:t>Business owners have a strong incentive to </a:t>
            </a:r>
            <a:r>
              <a:rPr lang="en-US" dirty="0" smtClean="0">
                <a:solidFill>
                  <a:srgbClr val="32302A"/>
                </a:solidFill>
              </a:rPr>
              <a:t>promote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the public </a:t>
            </a:r>
            <a:r>
              <a:rPr lang="en-US" dirty="0">
                <a:solidFill>
                  <a:srgbClr val="32302A"/>
                </a:solidFill>
              </a:rPr>
              <a:t>interest and they recognize </a:t>
            </a:r>
            <a:r>
              <a:rPr lang="en-US" dirty="0" smtClean="0">
                <a:solidFill>
                  <a:srgbClr val="32302A"/>
                </a:solidFill>
              </a:rPr>
              <a:t>that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operational efficiency </a:t>
            </a:r>
            <a:r>
              <a:rPr lang="en-US" dirty="0">
                <a:solidFill>
                  <a:srgbClr val="32302A"/>
                </a:solidFill>
              </a:rPr>
              <a:t>will help them achieve this goal.</a:t>
            </a:r>
          </a:p>
          <a:p>
            <a:pPr marL="685800" indent="-338138">
              <a:buNone/>
            </a:pPr>
            <a:r>
              <a:rPr lang="en-US" dirty="0" smtClean="0">
                <a:solidFill>
                  <a:srgbClr val="32302A"/>
                </a:solidFill>
              </a:rPr>
              <a:t>(b) </a:t>
            </a:r>
            <a:r>
              <a:rPr lang="en-US" dirty="0">
                <a:solidFill>
                  <a:srgbClr val="32302A"/>
                </a:solidFill>
              </a:rPr>
              <a:t>Since business owners are residual income claimants,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they have </a:t>
            </a:r>
            <a:r>
              <a:rPr lang="en-US" dirty="0">
                <a:solidFill>
                  <a:srgbClr val="32302A"/>
                </a:solidFill>
              </a:rPr>
              <a:t>a strong incentive to produce efficiently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as </a:t>
            </a:r>
            <a:r>
              <a:rPr lang="en-US" dirty="0">
                <a:solidFill>
                  <a:srgbClr val="32302A"/>
                </a:solidFill>
              </a:rPr>
              <a:t>lower </a:t>
            </a:r>
            <a:r>
              <a:rPr lang="en-US" dirty="0" smtClean="0">
                <a:solidFill>
                  <a:srgbClr val="32302A"/>
                </a:solidFill>
              </a:rPr>
              <a:t>costs </a:t>
            </a:r>
            <a:r>
              <a:rPr lang="en-US" dirty="0">
                <a:solidFill>
                  <a:srgbClr val="32302A"/>
                </a:solidFill>
              </a:rPr>
              <a:t>will enhance their personal income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7572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39919"/>
            <a:ext cx="8820445" cy="4692983"/>
          </a:xfrm>
        </p:spPr>
        <p:txBody>
          <a:bodyPr/>
          <a:lstStyle/>
          <a:p>
            <a:pPr marL="457200" indent="-457200">
              <a:buNone/>
            </a:pPr>
            <a:r>
              <a:rPr lang="en-US" sz="2700" dirty="0">
                <a:solidFill>
                  <a:srgbClr val="32302A"/>
                </a:solidFill>
              </a:rPr>
              <a:t>3. “</a:t>
            </a:r>
            <a:r>
              <a:rPr lang="en-US" sz="2700" i="1" dirty="0">
                <a:solidFill>
                  <a:srgbClr val="32302A"/>
                </a:solidFill>
              </a:rPr>
              <a:t>When an economist says a firm is earning </a:t>
            </a:r>
            <a:r>
              <a:rPr lang="en-US" sz="2700" i="1" dirty="0" smtClean="0">
                <a:solidFill>
                  <a:srgbClr val="32302A"/>
                </a:solidFill>
              </a:rPr>
              <a:t>zero economic </a:t>
            </a:r>
            <a:r>
              <a:rPr lang="en-US" sz="2700" i="1" dirty="0">
                <a:solidFill>
                  <a:srgbClr val="32302A"/>
                </a:solidFill>
              </a:rPr>
              <a:t>profit, this implies that the firm </a:t>
            </a:r>
            <a:r>
              <a:rPr lang="en-US" sz="2700" i="1" dirty="0" smtClean="0">
                <a:solidFill>
                  <a:srgbClr val="32302A"/>
                </a:solidFill>
              </a:rPr>
              <a:t>will be </a:t>
            </a:r>
            <a:r>
              <a:rPr lang="en-US" sz="2700" i="1" dirty="0">
                <a:solidFill>
                  <a:srgbClr val="32302A"/>
                </a:solidFill>
              </a:rPr>
              <a:t>forced out of business in the near </a:t>
            </a:r>
            <a:r>
              <a:rPr lang="en-US" sz="2700" i="1" dirty="0" smtClean="0">
                <a:solidFill>
                  <a:srgbClr val="32302A"/>
                </a:solidFill>
              </a:rPr>
              <a:t>future unless </a:t>
            </a:r>
            <a:r>
              <a:rPr lang="en-US" sz="2700" i="1" dirty="0">
                <a:solidFill>
                  <a:srgbClr val="32302A"/>
                </a:solidFill>
              </a:rPr>
              <a:t>market conditions change</a:t>
            </a:r>
            <a:r>
              <a:rPr lang="en-US" sz="2700" i="1" dirty="0" smtClean="0">
                <a:solidFill>
                  <a:srgbClr val="32302A"/>
                </a:solidFill>
              </a:rPr>
              <a:t>.</a:t>
            </a:r>
            <a:r>
              <a:rPr lang="en-US" sz="2700" dirty="0" smtClean="0">
                <a:solidFill>
                  <a:srgbClr val="32302A"/>
                </a:solidFill>
              </a:rPr>
              <a:t>” 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-- </a:t>
            </a:r>
            <a:r>
              <a:rPr lang="en-US" sz="2700" dirty="0">
                <a:solidFill>
                  <a:srgbClr val="32302A"/>
                </a:solidFill>
              </a:rPr>
              <a:t>Is this statement true or false</a:t>
            </a:r>
            <a:r>
              <a:rPr lang="en-US" sz="2700" dirty="0" smtClean="0">
                <a:solidFill>
                  <a:srgbClr val="32302A"/>
                </a:solidFill>
              </a:rPr>
              <a:t>?</a:t>
            </a:r>
          </a:p>
          <a:p>
            <a:pPr marL="284163" indent="-284163">
              <a:buNone/>
            </a:pPr>
            <a:r>
              <a:rPr lang="en-US" sz="2700" dirty="0">
                <a:solidFill>
                  <a:srgbClr val="32302A"/>
                </a:solidFill>
              </a:rPr>
              <a:t>4. Paul’s Plumbing is a small business </a:t>
            </a:r>
            <a:r>
              <a:rPr lang="en-US" sz="2700" dirty="0" smtClean="0">
                <a:solidFill>
                  <a:srgbClr val="32302A"/>
                </a:solidFill>
              </a:rPr>
              <a:t>that employs </a:t>
            </a:r>
            <a:r>
              <a:rPr lang="en-US" sz="2700" dirty="0">
                <a:solidFill>
                  <a:srgbClr val="32302A"/>
                </a:solidFill>
              </a:rPr>
              <a:t>12 people. Which of the following </a:t>
            </a:r>
            <a:r>
              <a:rPr lang="en-US" sz="2700" dirty="0" smtClean="0">
                <a:solidFill>
                  <a:srgbClr val="32302A"/>
                </a:solidFill>
              </a:rPr>
              <a:t>is the </a:t>
            </a:r>
            <a:r>
              <a:rPr lang="en-US" sz="2700" dirty="0">
                <a:solidFill>
                  <a:srgbClr val="32302A"/>
                </a:solidFill>
              </a:rPr>
              <a:t>best example of an implicit cost </a:t>
            </a:r>
            <a:r>
              <a:rPr lang="en-US" sz="2700" dirty="0" smtClean="0">
                <a:solidFill>
                  <a:srgbClr val="32302A"/>
                </a:solidFill>
              </a:rPr>
              <a:t>incurred by </a:t>
            </a:r>
            <a:r>
              <a:rPr lang="en-US" sz="2700" dirty="0">
                <a:solidFill>
                  <a:srgbClr val="32302A"/>
                </a:solidFill>
              </a:rPr>
              <a:t>this firm?</a:t>
            </a:r>
          </a:p>
          <a:p>
            <a:pPr marL="284163" indent="0">
              <a:buNone/>
            </a:pPr>
            <a:r>
              <a:rPr lang="en-US" sz="2700" dirty="0" smtClean="0">
                <a:solidFill>
                  <a:srgbClr val="32302A"/>
                </a:solidFill>
              </a:rPr>
              <a:t>(a) </a:t>
            </a:r>
            <a:r>
              <a:rPr lang="en-US" sz="2700" dirty="0">
                <a:solidFill>
                  <a:srgbClr val="32302A"/>
                </a:solidFill>
              </a:rPr>
              <a:t>tax payments on property owned by the firm</a:t>
            </a:r>
          </a:p>
          <a:p>
            <a:pPr marL="284163" indent="0">
              <a:buNone/>
            </a:pPr>
            <a:r>
              <a:rPr lang="en-US" sz="2700" dirty="0" smtClean="0">
                <a:solidFill>
                  <a:srgbClr val="32302A"/>
                </a:solidFill>
              </a:rPr>
              <a:t>(b) </a:t>
            </a:r>
            <a:r>
              <a:rPr lang="en-US" sz="2700" dirty="0">
                <a:solidFill>
                  <a:srgbClr val="32302A"/>
                </a:solidFill>
              </a:rPr>
              <a:t>payroll taxes on the wages of the 12 employees</a:t>
            </a:r>
          </a:p>
          <a:p>
            <a:pPr marL="576263" indent="-292100">
              <a:buNone/>
            </a:pPr>
            <a:r>
              <a:rPr lang="en-US" sz="2700" dirty="0" smtClean="0">
                <a:solidFill>
                  <a:srgbClr val="32302A"/>
                </a:solidFill>
              </a:rPr>
              <a:t>(c) </a:t>
            </a:r>
            <a:r>
              <a:rPr lang="en-US" sz="2700" dirty="0">
                <a:solidFill>
                  <a:srgbClr val="32302A"/>
                </a:solidFill>
              </a:rPr>
              <a:t>accounting services provided free </a:t>
            </a:r>
            <a:r>
              <a:rPr lang="en-US" sz="2700" dirty="0" smtClean="0">
                <a:solidFill>
                  <a:srgbClr val="32302A"/>
                </a:solidFill>
              </a:rPr>
              <a:t>of </a:t>
            </a:r>
            <a:r>
              <a:rPr lang="en-US" sz="2700" dirty="0">
                <a:solidFill>
                  <a:srgbClr val="32302A"/>
                </a:solidFill>
              </a:rPr>
              <a:t>charge </a:t>
            </a:r>
            <a:r>
              <a:rPr lang="en-US" sz="2700" dirty="0" smtClean="0">
                <a:solidFill>
                  <a:srgbClr val="32302A"/>
                </a:solidFill>
              </a:rPr>
              <a:t>to the 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  firm </a:t>
            </a:r>
            <a:r>
              <a:rPr lang="en-US" sz="2700" dirty="0">
                <a:solidFill>
                  <a:srgbClr val="32302A"/>
                </a:solidFill>
              </a:rPr>
              <a:t>by </a:t>
            </a:r>
            <a:r>
              <a:rPr lang="en-US" sz="2700" dirty="0" smtClean="0">
                <a:solidFill>
                  <a:srgbClr val="32302A"/>
                </a:solidFill>
              </a:rPr>
              <a:t>Paul’s </a:t>
            </a:r>
            <a:r>
              <a:rPr lang="en-US" sz="2700" dirty="0">
                <a:solidFill>
                  <a:srgbClr val="32302A"/>
                </a:solidFill>
              </a:rPr>
              <a:t>wife, who is an </a:t>
            </a:r>
            <a:r>
              <a:rPr lang="en-US" sz="2700" dirty="0" smtClean="0">
                <a:solidFill>
                  <a:srgbClr val="32302A"/>
                </a:solidFill>
              </a:rPr>
              <a:t>accountant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9486"/>
            <a:ext cx="7772400" cy="115665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Short-Run and Long-Run</a:t>
            </a:r>
            <a:br>
              <a:rPr lang="en-US" dirty="0"/>
            </a:br>
            <a:r>
              <a:rPr lang="en-US" dirty="0"/>
              <a:t>Time Periods</a:t>
            </a:r>
          </a:p>
        </p:txBody>
      </p:sp>
    </p:spTree>
    <p:extLst>
      <p:ext uri="{BB962C8B-B14F-4D97-AF65-F5344CB8AC3E}">
        <p14:creationId xmlns:p14="http://schemas.microsoft.com/office/powerpoint/2010/main" val="34007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45835"/>
            <a:ext cx="8904855" cy="667450"/>
          </a:xfrm>
        </p:spPr>
        <p:txBody>
          <a:bodyPr/>
          <a:lstStyle/>
          <a:p>
            <a:r>
              <a:rPr lang="en-US" dirty="0"/>
              <a:t>The Short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6744"/>
            <a:ext cx="8783869" cy="2685854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b="1" i="1" dirty="0">
                <a:solidFill>
                  <a:srgbClr val="32302A"/>
                </a:solidFill>
              </a:rPr>
              <a:t>short run</a:t>
            </a:r>
            <a:r>
              <a:rPr lang="en-US" dirty="0">
                <a:solidFill>
                  <a:srgbClr val="32302A"/>
                </a:solidFill>
              </a:rPr>
              <a:t> is a period of time so short that the firm’s level of plant and heavy equipment (capital) is fixed.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In the </a:t>
            </a:r>
            <a:r>
              <a:rPr lang="en-US" i="1" dirty="0">
                <a:solidFill>
                  <a:srgbClr val="32302A"/>
                </a:solidFill>
              </a:rPr>
              <a:t>short run</a:t>
            </a:r>
            <a:r>
              <a:rPr lang="en-US" dirty="0">
                <a:solidFill>
                  <a:srgbClr val="32302A"/>
                </a:solidFill>
              </a:rPr>
              <a:t>, output can only be altered by changing the usage of variable resources such as labor and raw materials.</a:t>
            </a:r>
          </a:p>
        </p:txBody>
      </p:sp>
    </p:spTree>
    <p:extLst>
      <p:ext uri="{BB962C8B-B14F-4D97-AF65-F5344CB8AC3E}">
        <p14:creationId xmlns:p14="http://schemas.microsoft.com/office/powerpoint/2010/main" val="6452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8020"/>
            <a:ext cx="8904855" cy="667450"/>
          </a:xfrm>
        </p:spPr>
        <p:txBody>
          <a:bodyPr/>
          <a:lstStyle/>
          <a:p>
            <a:r>
              <a:rPr lang="en-US" dirty="0"/>
              <a:t>The Long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6744"/>
            <a:ext cx="8783869" cy="3191214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b="1" i="1" dirty="0">
                <a:solidFill>
                  <a:srgbClr val="32302A"/>
                </a:solidFill>
              </a:rPr>
              <a:t>long run</a:t>
            </a:r>
            <a:r>
              <a:rPr lang="en-US" dirty="0">
                <a:solidFill>
                  <a:srgbClr val="32302A"/>
                </a:solidFill>
              </a:rPr>
              <a:t> is a period of time sufficient for the firm to alter all factors of production.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In the </a:t>
            </a:r>
            <a:r>
              <a:rPr lang="en-US" i="1" dirty="0">
                <a:solidFill>
                  <a:srgbClr val="32302A"/>
                </a:solidFill>
              </a:rPr>
              <a:t>long run</a:t>
            </a:r>
            <a:r>
              <a:rPr lang="en-US" dirty="0">
                <a:solidFill>
                  <a:srgbClr val="32302A"/>
                </a:solidFill>
              </a:rPr>
              <a:t>, firms can freely enter and exit the industry.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time duration of the short run and the long run will differ across industries.</a:t>
            </a:r>
          </a:p>
        </p:txBody>
      </p:sp>
    </p:spTree>
    <p:extLst>
      <p:ext uri="{BB962C8B-B14F-4D97-AF65-F5344CB8AC3E}">
        <p14:creationId xmlns:p14="http://schemas.microsoft.com/office/powerpoint/2010/main" val="13084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9419"/>
            <a:ext cx="7772400" cy="1415817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Organization of</a:t>
            </a:r>
            <a:br>
              <a:rPr lang="en-US" dirty="0"/>
            </a:br>
            <a:r>
              <a:rPr lang="en-US" dirty="0"/>
              <a:t>the Business Firm</a:t>
            </a:r>
          </a:p>
        </p:txBody>
      </p:sp>
    </p:spTree>
    <p:extLst>
      <p:ext uri="{BB962C8B-B14F-4D97-AF65-F5344CB8AC3E}">
        <p14:creationId xmlns:p14="http://schemas.microsoft.com/office/powerpoint/2010/main" val="3381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041"/>
            <a:ext cx="7772400" cy="1014120"/>
          </a:xfrm>
        </p:spPr>
        <p:txBody>
          <a:bodyPr anchor="ctr"/>
          <a:lstStyle/>
          <a:p>
            <a:r>
              <a:rPr lang="en-US" dirty="0"/>
              <a:t>Categories of Cost</a:t>
            </a:r>
          </a:p>
        </p:txBody>
      </p:sp>
    </p:spTree>
    <p:extLst>
      <p:ext uri="{BB962C8B-B14F-4D97-AF65-F5344CB8AC3E}">
        <p14:creationId xmlns:p14="http://schemas.microsoft.com/office/powerpoint/2010/main" val="1805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8020"/>
            <a:ext cx="8904855" cy="667450"/>
          </a:xfrm>
        </p:spPr>
        <p:txBody>
          <a:bodyPr/>
          <a:lstStyle/>
          <a:p>
            <a:r>
              <a:rPr lang="en-US" dirty="0"/>
              <a:t>Total and Average Fixed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6743"/>
            <a:ext cx="8783869" cy="5005329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Total Fixed Costs </a:t>
            </a:r>
            <a:r>
              <a:rPr lang="en-US" dirty="0">
                <a:solidFill>
                  <a:srgbClr val="32302A"/>
                </a:solidFill>
              </a:rPr>
              <a:t>(</a:t>
            </a:r>
            <a:r>
              <a:rPr lang="en-US" b="1" i="1" dirty="0">
                <a:solidFill>
                  <a:srgbClr val="32302A"/>
                </a:solidFill>
              </a:rPr>
              <a:t>TFC</a:t>
            </a:r>
            <a:r>
              <a:rPr lang="en-US" dirty="0">
                <a:solidFill>
                  <a:srgbClr val="32302A"/>
                </a:solidFill>
              </a:rPr>
              <a:t>):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Costs </a:t>
            </a:r>
            <a:r>
              <a:rPr lang="en-US" dirty="0">
                <a:solidFill>
                  <a:srgbClr val="32302A"/>
                </a:solidFill>
              </a:rPr>
              <a:t>that remain unchanged in the short run when output is </a:t>
            </a:r>
            <a:r>
              <a:rPr lang="en-US" dirty="0" smtClean="0">
                <a:solidFill>
                  <a:srgbClr val="32302A"/>
                </a:solidFill>
              </a:rPr>
              <a:t>altered.</a:t>
            </a:r>
            <a:endParaRPr lang="en-US" dirty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Examples: 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insurance premiums 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property taxes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the opportunity cost of fixed assets</a:t>
            </a:r>
          </a:p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Average Fixed Costs </a:t>
            </a:r>
            <a:r>
              <a:rPr lang="en-US" dirty="0">
                <a:solidFill>
                  <a:srgbClr val="32302A"/>
                </a:solidFill>
              </a:rPr>
              <a:t>(</a:t>
            </a:r>
            <a:r>
              <a:rPr lang="en-US" b="1" i="1" dirty="0">
                <a:solidFill>
                  <a:srgbClr val="32302A"/>
                </a:solidFill>
              </a:rPr>
              <a:t>AFC</a:t>
            </a:r>
            <a:r>
              <a:rPr lang="en-US" dirty="0">
                <a:solidFill>
                  <a:srgbClr val="32302A"/>
                </a:solidFill>
              </a:rPr>
              <a:t>):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Fixed costs per unit (i.e. TFC / output).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decline as output expands</a:t>
            </a:r>
          </a:p>
        </p:txBody>
      </p:sp>
    </p:spTree>
    <p:extLst>
      <p:ext uri="{BB962C8B-B14F-4D97-AF65-F5344CB8AC3E}">
        <p14:creationId xmlns:p14="http://schemas.microsoft.com/office/powerpoint/2010/main" val="38548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8020"/>
            <a:ext cx="8904855" cy="667450"/>
          </a:xfrm>
        </p:spPr>
        <p:txBody>
          <a:bodyPr/>
          <a:lstStyle/>
          <a:p>
            <a:r>
              <a:rPr lang="en-US" dirty="0"/>
              <a:t>Total and Average Variable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6744"/>
            <a:ext cx="8783869" cy="3541078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Total Variable Costs </a:t>
            </a:r>
            <a:r>
              <a:rPr lang="en-US" dirty="0">
                <a:solidFill>
                  <a:srgbClr val="32302A"/>
                </a:solidFill>
              </a:rPr>
              <a:t>(</a:t>
            </a:r>
            <a:r>
              <a:rPr lang="en-US" b="1" i="1" dirty="0">
                <a:solidFill>
                  <a:srgbClr val="32302A"/>
                </a:solidFill>
              </a:rPr>
              <a:t>TVC</a:t>
            </a:r>
            <a:r>
              <a:rPr lang="en-US" dirty="0">
                <a:solidFill>
                  <a:srgbClr val="32302A"/>
                </a:solidFill>
              </a:rPr>
              <a:t>):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sum of costs that increase as output expands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Examples: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cost of labor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raw materials</a:t>
            </a:r>
          </a:p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Average Variable Costs </a:t>
            </a:r>
            <a:r>
              <a:rPr lang="en-US" dirty="0">
                <a:solidFill>
                  <a:srgbClr val="32302A"/>
                </a:solidFill>
              </a:rPr>
              <a:t>(</a:t>
            </a:r>
            <a:r>
              <a:rPr lang="en-US" b="1" i="1" dirty="0">
                <a:solidFill>
                  <a:srgbClr val="32302A"/>
                </a:solidFill>
              </a:rPr>
              <a:t>AVC</a:t>
            </a:r>
            <a:r>
              <a:rPr lang="en-US" dirty="0">
                <a:solidFill>
                  <a:srgbClr val="32302A"/>
                </a:solidFill>
              </a:rPr>
              <a:t>):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variable </a:t>
            </a:r>
            <a:r>
              <a:rPr lang="en-US" dirty="0">
                <a:solidFill>
                  <a:srgbClr val="32302A"/>
                </a:solidFill>
              </a:rPr>
              <a:t>costs per unit (i.e. TVC / output) </a:t>
            </a:r>
          </a:p>
        </p:txBody>
      </p:sp>
    </p:spTree>
    <p:extLst>
      <p:ext uri="{BB962C8B-B14F-4D97-AF65-F5344CB8AC3E}">
        <p14:creationId xmlns:p14="http://schemas.microsoft.com/office/powerpoint/2010/main" val="10920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8020"/>
            <a:ext cx="8904855" cy="667450"/>
          </a:xfrm>
        </p:spPr>
        <p:txBody>
          <a:bodyPr/>
          <a:lstStyle/>
          <a:p>
            <a:r>
              <a:rPr lang="en-US" dirty="0"/>
              <a:t>Total and Marginal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6744"/>
            <a:ext cx="8783869" cy="4717518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Total Costs</a:t>
            </a:r>
            <a:r>
              <a:rPr lang="en-US" dirty="0">
                <a:solidFill>
                  <a:srgbClr val="32302A"/>
                </a:solidFill>
              </a:rPr>
              <a:t> (</a:t>
            </a:r>
            <a:r>
              <a:rPr lang="en-US" b="1" i="1" dirty="0">
                <a:solidFill>
                  <a:srgbClr val="32302A"/>
                </a:solidFill>
              </a:rPr>
              <a:t>TC</a:t>
            </a:r>
            <a:r>
              <a:rPr lang="en-US" dirty="0">
                <a:solidFill>
                  <a:srgbClr val="32302A"/>
                </a:solidFill>
              </a:rPr>
              <a:t>):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i="1" dirty="0">
                <a:solidFill>
                  <a:srgbClr val="32302A"/>
                </a:solidFill>
              </a:rPr>
              <a:t>Total Fixed Cost + Total Variable Cost</a:t>
            </a:r>
          </a:p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Average Total Costs</a:t>
            </a:r>
            <a:r>
              <a:rPr lang="en-US" dirty="0">
                <a:solidFill>
                  <a:srgbClr val="32302A"/>
                </a:solidFill>
              </a:rPr>
              <a:t> (</a:t>
            </a:r>
            <a:r>
              <a:rPr lang="en-US" b="1" i="1" dirty="0">
                <a:solidFill>
                  <a:srgbClr val="32302A"/>
                </a:solidFill>
              </a:rPr>
              <a:t>ATC</a:t>
            </a:r>
            <a:r>
              <a:rPr lang="en-US" dirty="0">
                <a:solidFill>
                  <a:srgbClr val="32302A"/>
                </a:solidFill>
              </a:rPr>
              <a:t>):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i="1" dirty="0">
                <a:solidFill>
                  <a:srgbClr val="32302A"/>
                </a:solidFill>
              </a:rPr>
              <a:t>Average Fixed Cost + Average Variable </a:t>
            </a:r>
            <a:r>
              <a:rPr lang="en-US" i="1" dirty="0" smtClean="0">
                <a:solidFill>
                  <a:srgbClr val="32302A"/>
                </a:solidFill>
              </a:rPr>
              <a:t>Cost                              or TC / output </a:t>
            </a:r>
            <a:endParaRPr lang="en-US" i="1" dirty="0">
              <a:solidFill>
                <a:srgbClr val="32302A"/>
              </a:solidFill>
            </a:endParaRPr>
          </a:p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Marginal Cost</a:t>
            </a:r>
            <a:r>
              <a:rPr lang="en-US" dirty="0">
                <a:solidFill>
                  <a:srgbClr val="32302A"/>
                </a:solidFill>
              </a:rPr>
              <a:t> (</a:t>
            </a:r>
            <a:r>
              <a:rPr lang="en-US" b="1" i="1" dirty="0">
                <a:solidFill>
                  <a:srgbClr val="32302A"/>
                </a:solidFill>
              </a:rPr>
              <a:t>MC</a:t>
            </a:r>
            <a:r>
              <a:rPr lang="en-US" dirty="0">
                <a:solidFill>
                  <a:srgbClr val="32302A"/>
                </a:solidFill>
              </a:rPr>
              <a:t>):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increase </a:t>
            </a:r>
            <a:r>
              <a:rPr lang="en-US" dirty="0">
                <a:solidFill>
                  <a:srgbClr val="32302A"/>
                </a:solidFill>
              </a:rPr>
              <a:t>in Total Cost associated </a:t>
            </a:r>
            <a:r>
              <a:rPr lang="en-US" dirty="0" smtClean="0">
                <a:solidFill>
                  <a:srgbClr val="32302A"/>
                </a:solidFill>
              </a:rPr>
              <a:t>with one-unit </a:t>
            </a:r>
            <a:r>
              <a:rPr lang="en-US" dirty="0">
                <a:solidFill>
                  <a:srgbClr val="32302A"/>
                </a:solidFill>
              </a:rPr>
              <a:t>increase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in </a:t>
            </a:r>
            <a:r>
              <a:rPr lang="en-US" dirty="0">
                <a:solidFill>
                  <a:srgbClr val="32302A"/>
                </a:solidFill>
              </a:rPr>
              <a:t>production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Typically, </a:t>
            </a:r>
            <a:r>
              <a:rPr lang="en-US" sz="2800" b="1" i="1" dirty="0">
                <a:solidFill>
                  <a:srgbClr val="32302A"/>
                </a:solidFill>
              </a:rPr>
              <a:t>MC </a:t>
            </a:r>
            <a:r>
              <a:rPr lang="en-US" sz="2800" dirty="0">
                <a:solidFill>
                  <a:srgbClr val="32302A"/>
                </a:solidFill>
              </a:rPr>
              <a:t>will decline initially, reach </a:t>
            </a:r>
            <a:r>
              <a:rPr lang="en-US" sz="2800" dirty="0" smtClean="0">
                <a:solidFill>
                  <a:srgbClr val="32302A"/>
                </a:solidFill>
              </a:rPr>
              <a:t>a </a:t>
            </a:r>
            <a:r>
              <a:rPr lang="en-US" sz="2800" dirty="0">
                <a:solidFill>
                  <a:srgbClr val="32302A"/>
                </a:solidFill>
              </a:rPr>
              <a:t>minimum,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and </a:t>
            </a:r>
            <a:r>
              <a:rPr lang="en-US" sz="2800" dirty="0">
                <a:solidFill>
                  <a:srgbClr val="32302A"/>
                </a:solidFill>
              </a:rPr>
              <a:t>then rise.</a:t>
            </a:r>
          </a:p>
        </p:txBody>
      </p:sp>
    </p:spTree>
    <p:extLst>
      <p:ext uri="{BB962C8B-B14F-4D97-AF65-F5344CB8AC3E}">
        <p14:creationId xmlns:p14="http://schemas.microsoft.com/office/powerpoint/2010/main" val="15202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794539" y="3036256"/>
            <a:ext cx="3994862" cy="328246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2294" y="3036256"/>
            <a:ext cx="3994862" cy="328246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8941"/>
            <a:ext cx="8904855" cy="649565"/>
          </a:xfrm>
        </p:spPr>
        <p:txBody>
          <a:bodyPr/>
          <a:lstStyle/>
          <a:p>
            <a:r>
              <a:rPr lang="en-US" dirty="0"/>
              <a:t>Short-Run Cost Curves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1201120"/>
            <a:ext cx="4507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Total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Fixed Costs</a:t>
            </a:r>
            <a:r>
              <a:rPr lang="en-US" sz="2000" dirty="0">
                <a:latin typeface="+mj-lt"/>
                <a:cs typeface="Times New Roman" pitchFamily="18" charset="0"/>
              </a:rPr>
              <a:t>:</a:t>
            </a:r>
            <a:br>
              <a:rPr lang="en-US" sz="2000" dirty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do </a:t>
            </a:r>
            <a:r>
              <a:rPr lang="en-US" sz="2000" dirty="0">
                <a:latin typeface="+mj-lt"/>
                <a:cs typeface="Times New Roman" pitchFamily="18" charset="0"/>
              </a:rPr>
              <a:t>not vary with output</a:t>
            </a:r>
            <a:r>
              <a:rPr lang="en-US" sz="2000" dirty="0" smtClean="0">
                <a:latin typeface="+mj-lt"/>
                <a:cs typeface="Times New Roman" pitchFamily="18" charset="0"/>
              </a:rPr>
              <a:t>; hence</a:t>
            </a:r>
            <a:r>
              <a:rPr lang="en-US" sz="2000" dirty="0">
                <a:latin typeface="+mj-lt"/>
                <a:cs typeface="Times New Roman" pitchFamily="18" charset="0"/>
              </a:rPr>
              <a:t>, they </a:t>
            </a:r>
            <a:r>
              <a:rPr lang="en-US" sz="2000" dirty="0" smtClean="0">
                <a:latin typeface="+mj-lt"/>
                <a:cs typeface="Times New Roman" pitchFamily="18" charset="0"/>
              </a:rPr>
              <a:t/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are </a:t>
            </a:r>
            <a:r>
              <a:rPr lang="en-US" sz="2000" dirty="0">
                <a:latin typeface="+mj-lt"/>
                <a:cs typeface="Times New Roman" pitchFamily="18" charset="0"/>
              </a:rPr>
              <a:t>the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same whether </a:t>
            </a:r>
            <a:r>
              <a:rPr lang="en-US" sz="2000" dirty="0">
                <a:latin typeface="+mj-lt"/>
                <a:cs typeface="Times New Roman" pitchFamily="18" charset="0"/>
              </a:rPr>
              <a:t>output is set </a:t>
            </a:r>
            <a:r>
              <a:rPr lang="en-US" sz="2000" dirty="0" smtClean="0">
                <a:latin typeface="+mj-lt"/>
                <a:cs typeface="Times New Roman" pitchFamily="18" charset="0"/>
              </a:rPr>
              <a:t/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to 100,000 </a:t>
            </a:r>
            <a:r>
              <a:rPr lang="en-US" sz="2000" dirty="0">
                <a:latin typeface="+mj-lt"/>
                <a:cs typeface="Times New Roman" pitchFamily="18" charset="0"/>
              </a:rPr>
              <a:t>units or 0.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8118" y="3211827"/>
            <a:ext cx="3459161" cy="2900846"/>
            <a:chOff x="561938" y="3218695"/>
            <a:chExt cx="3459161" cy="2332003"/>
          </a:xfrm>
        </p:grpSpPr>
        <p:sp>
          <p:nvSpPr>
            <p:cNvPr id="74" name="Rectangle 226"/>
            <p:cNvSpPr>
              <a:spLocks noChangeArrowheads="1"/>
            </p:cNvSpPr>
            <p:nvPr/>
          </p:nvSpPr>
          <p:spPr bwMode="auto">
            <a:xfrm rot="21565703">
              <a:off x="561938" y="3218695"/>
              <a:ext cx="440826" cy="2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P</a:t>
              </a:r>
              <a:r>
                <a:rPr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rice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5" name="Rectangle 227"/>
            <p:cNvSpPr>
              <a:spLocks noChangeArrowheads="1"/>
            </p:cNvSpPr>
            <p:nvPr/>
          </p:nvSpPr>
          <p:spPr bwMode="auto">
            <a:xfrm>
              <a:off x="3262878" y="5372501"/>
              <a:ext cx="758221" cy="178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Q</a:t>
              </a:r>
              <a:r>
                <a:rPr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uantity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6" name="Line 246"/>
            <p:cNvSpPr>
              <a:spLocks noChangeShapeType="1"/>
            </p:cNvSpPr>
            <p:nvPr/>
          </p:nvSpPr>
          <p:spPr bwMode="auto">
            <a:xfrm>
              <a:off x="718344" y="3479260"/>
              <a:ext cx="0" cy="1979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Line 247"/>
            <p:cNvSpPr>
              <a:spLocks noChangeShapeType="1"/>
            </p:cNvSpPr>
            <p:nvPr/>
          </p:nvSpPr>
          <p:spPr bwMode="auto">
            <a:xfrm>
              <a:off x="718344" y="5459000"/>
              <a:ext cx="248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78" name="Freeform 244"/>
          <p:cNvSpPr>
            <a:spLocks/>
          </p:cNvSpPr>
          <p:nvPr/>
        </p:nvSpPr>
        <p:spPr bwMode="auto">
          <a:xfrm>
            <a:off x="504024" y="3544930"/>
            <a:ext cx="2590800" cy="24348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90" y="0"/>
              </a:cxn>
              <a:cxn ang="0">
                <a:pos x="3790" y="2816"/>
              </a:cxn>
              <a:cxn ang="0">
                <a:pos x="0" y="281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790" h="2816">
                <a:moveTo>
                  <a:pt x="0" y="0"/>
                </a:moveTo>
                <a:lnTo>
                  <a:pt x="3790" y="0"/>
                </a:lnTo>
                <a:lnTo>
                  <a:pt x="3790" y="2816"/>
                </a:lnTo>
                <a:lnTo>
                  <a:pt x="0" y="28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4586189" y="1198072"/>
            <a:ext cx="43366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Average </a:t>
            </a:r>
            <a:r>
              <a:rPr lang="en-US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Fixed Costs</a:t>
            </a:r>
            <a:r>
              <a:rPr lang="en-US" sz="2000" dirty="0">
                <a:latin typeface="+mj-lt"/>
                <a:cs typeface="Times New Roman" pitchFamily="18" charset="0"/>
              </a:rPr>
              <a:t>:</a:t>
            </a:r>
            <a:br>
              <a:rPr lang="en-US" sz="2000" dirty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will </a:t>
            </a:r>
            <a:r>
              <a:rPr lang="en-US" sz="2000" dirty="0">
                <a:latin typeface="+mj-lt"/>
                <a:cs typeface="Times New Roman" pitchFamily="18" charset="0"/>
              </a:rPr>
              <a:t>be high for small rates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of output </a:t>
            </a:r>
            <a:r>
              <a:rPr lang="en-US" sz="2000" dirty="0">
                <a:latin typeface="+mj-lt"/>
                <a:cs typeface="Times New Roman" pitchFamily="18" charset="0"/>
              </a:rPr>
              <a:t>(as total fixed costs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are divided </a:t>
            </a:r>
            <a:r>
              <a:rPr lang="en-US" sz="2000" dirty="0">
                <a:latin typeface="+mj-lt"/>
                <a:cs typeface="Times New Roman" pitchFamily="18" charset="0"/>
              </a:rPr>
              <a:t>by few units), but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will always </a:t>
            </a:r>
            <a:r>
              <a:rPr lang="en-US" sz="2000" dirty="0">
                <a:latin typeface="+mj-lt"/>
                <a:cs typeface="Times New Roman" pitchFamily="18" charset="0"/>
              </a:rPr>
              <a:t>decline with output (</a:t>
            </a:r>
            <a:r>
              <a:rPr lang="en-US" sz="2000" dirty="0" smtClean="0">
                <a:latin typeface="+mj-lt"/>
                <a:cs typeface="Times New Roman" pitchFamily="18" charset="0"/>
              </a:rPr>
              <a:t>as total </a:t>
            </a:r>
            <a:r>
              <a:rPr lang="en-US" sz="2000" dirty="0">
                <a:latin typeface="+mj-lt"/>
                <a:cs typeface="Times New Roman" pitchFamily="18" charset="0"/>
              </a:rPr>
              <a:t>fixed costs are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divided by </a:t>
            </a:r>
            <a:r>
              <a:rPr lang="en-US" sz="2000" dirty="0">
                <a:latin typeface="+mj-lt"/>
                <a:cs typeface="Times New Roman" pitchFamily="18" charset="0"/>
              </a:rPr>
              <a:t>more and more units).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109569" y="3209635"/>
            <a:ext cx="3466113" cy="2882810"/>
            <a:chOff x="561938" y="3223234"/>
            <a:chExt cx="3466113" cy="2308110"/>
          </a:xfrm>
        </p:grpSpPr>
        <p:sp>
          <p:nvSpPr>
            <p:cNvPr id="87" name="Rectangle 226"/>
            <p:cNvSpPr>
              <a:spLocks noChangeArrowheads="1"/>
            </p:cNvSpPr>
            <p:nvPr/>
          </p:nvSpPr>
          <p:spPr bwMode="auto">
            <a:xfrm rot="21565703">
              <a:off x="561938" y="3223234"/>
              <a:ext cx="440826" cy="238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P</a:t>
              </a:r>
              <a:r>
                <a:rPr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rice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8" name="Rectangle 227"/>
            <p:cNvSpPr>
              <a:spLocks noChangeArrowheads="1"/>
            </p:cNvSpPr>
            <p:nvPr/>
          </p:nvSpPr>
          <p:spPr bwMode="auto">
            <a:xfrm>
              <a:off x="3269830" y="5359686"/>
              <a:ext cx="758221" cy="17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Q</a:t>
              </a:r>
              <a:r>
                <a:rPr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uantity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9" name="Line 246"/>
            <p:cNvSpPr>
              <a:spLocks noChangeShapeType="1"/>
            </p:cNvSpPr>
            <p:nvPr/>
          </p:nvSpPr>
          <p:spPr bwMode="auto">
            <a:xfrm>
              <a:off x="718344" y="3479260"/>
              <a:ext cx="0" cy="1979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0" name="Line 247"/>
            <p:cNvSpPr>
              <a:spLocks noChangeShapeType="1"/>
            </p:cNvSpPr>
            <p:nvPr/>
          </p:nvSpPr>
          <p:spPr bwMode="auto">
            <a:xfrm>
              <a:off x="718344" y="5459000"/>
              <a:ext cx="248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9" name="Group 70"/>
          <p:cNvGrpSpPr>
            <a:grpSpLocks/>
          </p:cNvGrpSpPr>
          <p:nvPr/>
        </p:nvGrpSpPr>
        <p:grpSpPr bwMode="auto">
          <a:xfrm>
            <a:off x="694524" y="4468318"/>
            <a:ext cx="2590800" cy="400050"/>
            <a:chOff x="1248" y="1530"/>
            <a:chExt cx="1632" cy="252"/>
          </a:xfrm>
        </p:grpSpPr>
        <p:sp>
          <p:nvSpPr>
            <p:cNvPr id="30" name="Text Box 43"/>
            <p:cNvSpPr txBox="1">
              <a:spLocks noChangeArrowheads="1"/>
            </p:cNvSpPr>
            <p:nvPr/>
          </p:nvSpPr>
          <p:spPr bwMode="auto">
            <a:xfrm>
              <a:off x="2514" y="1530"/>
              <a:ext cx="352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TFC</a:t>
              </a:r>
              <a:endParaRPr kumimoji="0"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1" name="Line 65"/>
            <p:cNvSpPr>
              <a:spLocks noChangeShapeType="1"/>
            </p:cNvSpPr>
            <p:nvPr/>
          </p:nvSpPr>
          <p:spPr bwMode="auto">
            <a:xfrm>
              <a:off x="1248" y="1776"/>
              <a:ext cx="1632" cy="0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2" name="Group 72"/>
          <p:cNvGrpSpPr>
            <a:grpSpLocks/>
          </p:cNvGrpSpPr>
          <p:nvPr/>
        </p:nvGrpSpPr>
        <p:grpSpPr bwMode="auto">
          <a:xfrm>
            <a:off x="5672724" y="3675030"/>
            <a:ext cx="2536825" cy="1955800"/>
            <a:chOff x="3846" y="2432"/>
            <a:chExt cx="1598" cy="1232"/>
          </a:xfrm>
        </p:grpSpPr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3846" y="2432"/>
              <a:ext cx="1316" cy="12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8"/>
                </a:cxn>
                <a:cxn ang="0">
                  <a:pos x="8" y="192"/>
                </a:cxn>
                <a:cxn ang="0">
                  <a:pos x="56" y="432"/>
                </a:cxn>
                <a:cxn ang="0">
                  <a:pos x="152" y="576"/>
                </a:cxn>
                <a:cxn ang="0">
                  <a:pos x="296" y="672"/>
                </a:cxn>
                <a:cxn ang="0">
                  <a:pos x="536" y="768"/>
                </a:cxn>
                <a:cxn ang="0">
                  <a:pos x="776" y="816"/>
                </a:cxn>
                <a:cxn ang="0">
                  <a:pos x="1064" y="864"/>
                </a:cxn>
              </a:cxnLst>
              <a:rect l="0" t="0" r="r" b="b"/>
              <a:pathLst>
                <a:path w="1064" h="864">
                  <a:moveTo>
                    <a:pt x="8" y="0"/>
                  </a:moveTo>
                  <a:cubicBezTo>
                    <a:pt x="8" y="8"/>
                    <a:pt x="8" y="16"/>
                    <a:pt x="8" y="48"/>
                  </a:cubicBezTo>
                  <a:cubicBezTo>
                    <a:pt x="8" y="80"/>
                    <a:pt x="0" y="128"/>
                    <a:pt x="8" y="192"/>
                  </a:cubicBezTo>
                  <a:cubicBezTo>
                    <a:pt x="16" y="256"/>
                    <a:pt x="32" y="368"/>
                    <a:pt x="56" y="432"/>
                  </a:cubicBezTo>
                  <a:cubicBezTo>
                    <a:pt x="80" y="496"/>
                    <a:pt x="112" y="536"/>
                    <a:pt x="152" y="576"/>
                  </a:cubicBezTo>
                  <a:cubicBezTo>
                    <a:pt x="192" y="616"/>
                    <a:pt x="232" y="640"/>
                    <a:pt x="296" y="672"/>
                  </a:cubicBezTo>
                  <a:cubicBezTo>
                    <a:pt x="360" y="704"/>
                    <a:pt x="456" y="744"/>
                    <a:pt x="536" y="768"/>
                  </a:cubicBezTo>
                  <a:cubicBezTo>
                    <a:pt x="616" y="792"/>
                    <a:pt x="688" y="800"/>
                    <a:pt x="776" y="816"/>
                  </a:cubicBezTo>
                  <a:cubicBezTo>
                    <a:pt x="864" y="832"/>
                    <a:pt x="1016" y="856"/>
                    <a:pt x="1064" y="864"/>
                  </a:cubicBezTo>
                </a:path>
              </a:pathLst>
            </a:custGeom>
            <a:noFill/>
            <a:ln w="7620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Text Box 64"/>
            <p:cNvSpPr txBox="1">
              <a:spLocks noChangeArrowheads="1"/>
            </p:cNvSpPr>
            <p:nvPr/>
          </p:nvSpPr>
          <p:spPr bwMode="auto">
            <a:xfrm>
              <a:off x="5073" y="3412"/>
              <a:ext cx="371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cs typeface="Times New Roman" pitchFamily="18" charset="0"/>
                </a:rPr>
                <a:t>AFC</a:t>
              </a:r>
              <a:endParaRPr kumimoji="0"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8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4794539" y="3036256"/>
            <a:ext cx="3994862" cy="328246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42293" y="3036256"/>
            <a:ext cx="4134321" cy="328246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9862"/>
            <a:ext cx="8904855" cy="535499"/>
          </a:xfrm>
        </p:spPr>
        <p:txBody>
          <a:bodyPr/>
          <a:lstStyle/>
          <a:p>
            <a:r>
              <a:rPr lang="en-US" dirty="0" smtClean="0"/>
              <a:t>Short-Run Cost Curves</a:t>
            </a:r>
            <a:endParaRPr lang="en-US" dirty="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1193305"/>
            <a:ext cx="45079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 i="1" dirty="0">
                <a:latin typeface="+mj-lt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Marginal Costs</a:t>
            </a:r>
            <a:r>
              <a:rPr lang="en-US" sz="2000" dirty="0">
                <a:latin typeface="+mj-lt"/>
                <a:cs typeface="Times New Roman" pitchFamily="18" charset="0"/>
              </a:rPr>
              <a:t>:</a:t>
            </a:r>
            <a:r>
              <a:rPr lang="en-US" sz="2000" b="1" i="1" dirty="0">
                <a:latin typeface="+mj-lt"/>
                <a:cs typeface="Times New Roman" pitchFamily="18" charset="0"/>
              </a:rPr>
              <a:t/>
            </a:r>
            <a:br>
              <a:rPr lang="en-US" sz="2000" b="1" i="1" dirty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rise </a:t>
            </a:r>
            <a:r>
              <a:rPr lang="en-US" sz="2000" dirty="0">
                <a:latin typeface="+mj-lt"/>
                <a:cs typeface="Times New Roman" pitchFamily="18" charset="0"/>
              </a:rPr>
              <a:t>sharply as the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plant’s production </a:t>
            </a:r>
            <a:r>
              <a:rPr lang="en-US" sz="2000" dirty="0">
                <a:latin typeface="+mj-lt"/>
                <a:cs typeface="Times New Roman" pitchFamily="18" charset="0"/>
              </a:rPr>
              <a:t>capacity (</a:t>
            </a:r>
            <a:r>
              <a:rPr lang="en-US" sz="2000" b="1" i="1" dirty="0">
                <a:latin typeface="+mj-lt"/>
                <a:cs typeface="Times New Roman" pitchFamily="18" charset="0"/>
              </a:rPr>
              <a:t>q</a:t>
            </a:r>
            <a:r>
              <a:rPr lang="en-US" sz="2000" dirty="0">
                <a:latin typeface="+mj-lt"/>
                <a:cs typeface="Times New Roman" pitchFamily="18" charset="0"/>
              </a:rPr>
              <a:t>)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is approached</a:t>
            </a:r>
            <a:r>
              <a:rPr lang="en-US" sz="2000" dirty="0">
                <a:latin typeface="+mj-lt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3748" y="3141492"/>
            <a:ext cx="3660329" cy="2900846"/>
            <a:chOff x="561938" y="3218695"/>
            <a:chExt cx="3660329" cy="2332003"/>
          </a:xfrm>
        </p:grpSpPr>
        <p:sp>
          <p:nvSpPr>
            <p:cNvPr id="74" name="Rectangle 226"/>
            <p:cNvSpPr>
              <a:spLocks noChangeArrowheads="1"/>
            </p:cNvSpPr>
            <p:nvPr/>
          </p:nvSpPr>
          <p:spPr bwMode="auto">
            <a:xfrm rot="21565703">
              <a:off x="561938" y="3218695"/>
              <a:ext cx="440826" cy="2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P</a:t>
              </a:r>
              <a:r>
                <a:rPr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rice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5" name="Rectangle 227"/>
            <p:cNvSpPr>
              <a:spLocks noChangeArrowheads="1"/>
            </p:cNvSpPr>
            <p:nvPr/>
          </p:nvSpPr>
          <p:spPr bwMode="auto">
            <a:xfrm>
              <a:off x="3464046" y="5372501"/>
              <a:ext cx="758221" cy="178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Q</a:t>
              </a:r>
              <a:r>
                <a:rPr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uantity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6" name="Line 246"/>
            <p:cNvSpPr>
              <a:spLocks noChangeShapeType="1"/>
            </p:cNvSpPr>
            <p:nvPr/>
          </p:nvSpPr>
          <p:spPr bwMode="auto">
            <a:xfrm>
              <a:off x="718344" y="3479260"/>
              <a:ext cx="0" cy="1979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Line 247"/>
            <p:cNvSpPr>
              <a:spLocks noChangeShapeType="1"/>
            </p:cNvSpPr>
            <p:nvPr/>
          </p:nvSpPr>
          <p:spPr bwMode="auto">
            <a:xfrm>
              <a:off x="718343" y="5459000"/>
              <a:ext cx="27029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78" name="Freeform 244"/>
          <p:cNvSpPr>
            <a:spLocks/>
          </p:cNvSpPr>
          <p:nvPr/>
        </p:nvSpPr>
        <p:spPr bwMode="auto">
          <a:xfrm>
            <a:off x="519654" y="3474595"/>
            <a:ext cx="2590800" cy="24348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90" y="0"/>
              </a:cxn>
              <a:cxn ang="0">
                <a:pos x="3790" y="2816"/>
              </a:cxn>
              <a:cxn ang="0">
                <a:pos x="0" y="281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790" h="2816">
                <a:moveTo>
                  <a:pt x="0" y="0"/>
                </a:moveTo>
                <a:lnTo>
                  <a:pt x="3790" y="0"/>
                </a:lnTo>
                <a:lnTo>
                  <a:pt x="3790" y="2816"/>
                </a:lnTo>
                <a:lnTo>
                  <a:pt x="0" y="28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4687784" y="1190257"/>
            <a:ext cx="43366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Average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Total Costs</a:t>
            </a:r>
            <a:r>
              <a:rPr lang="en-US" sz="2000" dirty="0">
                <a:latin typeface="+mj-lt"/>
                <a:cs typeface="Times New Roman" pitchFamily="18" charset="0"/>
              </a:rPr>
              <a:t>:</a:t>
            </a:r>
            <a:br>
              <a:rPr lang="en-US" sz="2000" dirty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will </a:t>
            </a:r>
            <a:r>
              <a:rPr lang="en-US" sz="2000" dirty="0">
                <a:latin typeface="+mj-lt"/>
                <a:cs typeface="Times New Roman" pitchFamily="18" charset="0"/>
              </a:rPr>
              <a:t>be a U-shaped curve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since </a:t>
            </a:r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AFC </a:t>
            </a:r>
            <a:r>
              <a:rPr lang="en-US" sz="2000" dirty="0">
                <a:latin typeface="+mj-lt"/>
                <a:cs typeface="Times New Roman" pitchFamily="18" charset="0"/>
              </a:rPr>
              <a:t>will be high for small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rates of </a:t>
            </a:r>
            <a:r>
              <a:rPr lang="en-US" sz="2000" dirty="0">
                <a:latin typeface="+mj-lt"/>
                <a:cs typeface="Times New Roman" pitchFamily="18" charset="0"/>
              </a:rPr>
              <a:t>output and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 </a:t>
            </a:r>
            <a:r>
              <a:rPr lang="en-US" sz="2000" dirty="0">
                <a:latin typeface="+mj-lt"/>
                <a:cs typeface="Times New Roman" pitchFamily="18" charset="0"/>
              </a:rPr>
              <a:t>will be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high as </a:t>
            </a:r>
            <a:r>
              <a:rPr lang="en-US" sz="2000" dirty="0">
                <a:latin typeface="+mj-lt"/>
                <a:cs typeface="Times New Roman" pitchFamily="18" charset="0"/>
              </a:rPr>
              <a:t>the plant’s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production capacity </a:t>
            </a:r>
            <a:r>
              <a:rPr lang="en-US" sz="2000" dirty="0">
                <a:latin typeface="+mj-lt"/>
                <a:cs typeface="Times New Roman" pitchFamily="18" charset="0"/>
              </a:rPr>
              <a:t>(</a:t>
            </a:r>
            <a:r>
              <a:rPr lang="en-US" sz="2000" i="1" dirty="0">
                <a:latin typeface="+mj-lt"/>
                <a:cs typeface="Times New Roman" pitchFamily="18" charset="0"/>
              </a:rPr>
              <a:t>q</a:t>
            </a:r>
            <a:r>
              <a:rPr lang="en-US" sz="2000" dirty="0">
                <a:latin typeface="+mj-lt"/>
                <a:cs typeface="Times New Roman" pitchFamily="18" charset="0"/>
              </a:rPr>
              <a:t>) is approached.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86124" y="3139300"/>
            <a:ext cx="3466113" cy="2874995"/>
            <a:chOff x="561938" y="3223234"/>
            <a:chExt cx="3466113" cy="2308110"/>
          </a:xfrm>
        </p:grpSpPr>
        <p:sp>
          <p:nvSpPr>
            <p:cNvPr id="87" name="Rectangle 226"/>
            <p:cNvSpPr>
              <a:spLocks noChangeArrowheads="1"/>
            </p:cNvSpPr>
            <p:nvPr/>
          </p:nvSpPr>
          <p:spPr bwMode="auto">
            <a:xfrm rot="21565703">
              <a:off x="561938" y="3223234"/>
              <a:ext cx="440826" cy="238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P</a:t>
              </a:r>
              <a:r>
                <a:rPr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rice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8" name="Rectangle 227"/>
            <p:cNvSpPr>
              <a:spLocks noChangeArrowheads="1"/>
            </p:cNvSpPr>
            <p:nvPr/>
          </p:nvSpPr>
          <p:spPr bwMode="auto">
            <a:xfrm>
              <a:off x="3269830" y="5359686"/>
              <a:ext cx="758221" cy="17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Q</a:t>
              </a:r>
              <a:r>
                <a:rPr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uantity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9" name="Line 246"/>
            <p:cNvSpPr>
              <a:spLocks noChangeShapeType="1"/>
            </p:cNvSpPr>
            <p:nvPr/>
          </p:nvSpPr>
          <p:spPr bwMode="auto">
            <a:xfrm>
              <a:off x="718344" y="3479260"/>
              <a:ext cx="0" cy="1979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0" name="Line 247"/>
            <p:cNvSpPr>
              <a:spLocks noChangeShapeType="1"/>
            </p:cNvSpPr>
            <p:nvPr/>
          </p:nvSpPr>
          <p:spPr bwMode="auto">
            <a:xfrm>
              <a:off x="718344" y="5459000"/>
              <a:ext cx="248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9" name="Group 37"/>
          <p:cNvGrpSpPr>
            <a:grpSpLocks/>
          </p:cNvGrpSpPr>
          <p:nvPr/>
        </p:nvGrpSpPr>
        <p:grpSpPr bwMode="auto">
          <a:xfrm>
            <a:off x="786966" y="3585671"/>
            <a:ext cx="2703513" cy="2124075"/>
            <a:chOff x="1248" y="672"/>
            <a:chExt cx="1703" cy="1338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1248" y="906"/>
              <a:ext cx="1536" cy="1104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96" y="480"/>
                </a:cxn>
                <a:cxn ang="0">
                  <a:pos x="288" y="576"/>
                </a:cxn>
                <a:cxn ang="0">
                  <a:pos x="576" y="576"/>
                </a:cxn>
                <a:cxn ang="0">
                  <a:pos x="768" y="480"/>
                </a:cxn>
                <a:cxn ang="0">
                  <a:pos x="1008" y="192"/>
                </a:cxn>
                <a:cxn ang="0">
                  <a:pos x="1104" y="0"/>
                </a:cxn>
              </a:cxnLst>
              <a:rect l="0" t="0" r="r" b="b"/>
              <a:pathLst>
                <a:path w="1104" h="592">
                  <a:moveTo>
                    <a:pt x="0" y="432"/>
                  </a:moveTo>
                  <a:cubicBezTo>
                    <a:pt x="24" y="444"/>
                    <a:pt x="48" y="456"/>
                    <a:pt x="96" y="480"/>
                  </a:cubicBezTo>
                  <a:cubicBezTo>
                    <a:pt x="144" y="504"/>
                    <a:pt x="208" y="560"/>
                    <a:pt x="288" y="576"/>
                  </a:cubicBezTo>
                  <a:cubicBezTo>
                    <a:pt x="368" y="592"/>
                    <a:pt x="496" y="592"/>
                    <a:pt x="576" y="576"/>
                  </a:cubicBezTo>
                  <a:cubicBezTo>
                    <a:pt x="656" y="560"/>
                    <a:pt x="696" y="544"/>
                    <a:pt x="768" y="480"/>
                  </a:cubicBezTo>
                  <a:cubicBezTo>
                    <a:pt x="840" y="416"/>
                    <a:pt x="952" y="272"/>
                    <a:pt x="1008" y="192"/>
                  </a:cubicBezTo>
                  <a:cubicBezTo>
                    <a:pt x="1064" y="112"/>
                    <a:pt x="1084" y="56"/>
                    <a:pt x="1104" y="0"/>
                  </a:cubicBezTo>
                </a:path>
              </a:pathLst>
            </a:custGeom>
            <a:noFill/>
            <a:ln w="57150" cap="flat" cmpd="sng">
              <a:solidFill>
                <a:srgbClr val="2D5AB3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2609" y="672"/>
              <a:ext cx="342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2D5AB3"/>
                  </a:solidFill>
                  <a:latin typeface="+mj-lt"/>
                  <a:cs typeface="Times New Roman" pitchFamily="18" charset="0"/>
                </a:rPr>
                <a:t>MC</a:t>
              </a:r>
              <a:endParaRPr kumimoji="0" lang="en-US" sz="2000" b="1" dirty="0">
                <a:solidFill>
                  <a:srgbClr val="2D5AB3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2" name="Group 43"/>
          <p:cNvGrpSpPr>
            <a:grpSpLocks/>
          </p:cNvGrpSpPr>
          <p:nvPr/>
        </p:nvGrpSpPr>
        <p:grpSpPr bwMode="auto">
          <a:xfrm>
            <a:off x="3100405" y="3957146"/>
            <a:ext cx="319088" cy="2277176"/>
            <a:chOff x="2688" y="942"/>
            <a:chExt cx="201" cy="1424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V="1">
              <a:off x="2808" y="942"/>
              <a:ext cx="0" cy="1235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2688" y="2116"/>
              <a:ext cx="201" cy="250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latin typeface="+mj-lt"/>
                  <a:cs typeface="Times New Roman" pitchFamily="18" charset="0"/>
                </a:rPr>
                <a:t>q</a:t>
              </a:r>
            </a:p>
          </p:txBody>
        </p:sp>
      </p:grpSp>
      <p:grpSp>
        <p:nvGrpSpPr>
          <p:cNvPr id="35" name="Group 39"/>
          <p:cNvGrpSpPr>
            <a:grpSpLocks/>
          </p:cNvGrpSpPr>
          <p:nvPr/>
        </p:nvGrpSpPr>
        <p:grpSpPr bwMode="auto">
          <a:xfrm>
            <a:off x="5356291" y="3873657"/>
            <a:ext cx="2422526" cy="1577975"/>
            <a:chOff x="3840" y="2412"/>
            <a:chExt cx="1526" cy="994"/>
          </a:xfrm>
        </p:grpSpPr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3840" y="2412"/>
              <a:ext cx="1416" cy="9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96" y="240"/>
                </a:cxn>
                <a:cxn ang="0">
                  <a:pos x="192" y="384"/>
                </a:cxn>
                <a:cxn ang="0">
                  <a:pos x="288" y="480"/>
                </a:cxn>
                <a:cxn ang="0">
                  <a:pos x="432" y="576"/>
                </a:cxn>
                <a:cxn ang="0">
                  <a:pos x="672" y="624"/>
                </a:cxn>
                <a:cxn ang="0">
                  <a:pos x="912" y="528"/>
                </a:cxn>
                <a:cxn ang="0">
                  <a:pos x="1056" y="384"/>
                </a:cxn>
                <a:cxn ang="0">
                  <a:pos x="1104" y="192"/>
                </a:cxn>
              </a:cxnLst>
              <a:rect l="0" t="0" r="r" b="b"/>
              <a:pathLst>
                <a:path w="1104" h="632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72" y="200"/>
                    <a:pt x="96" y="240"/>
                  </a:cubicBezTo>
                  <a:cubicBezTo>
                    <a:pt x="120" y="280"/>
                    <a:pt x="160" y="344"/>
                    <a:pt x="192" y="384"/>
                  </a:cubicBezTo>
                  <a:cubicBezTo>
                    <a:pt x="224" y="424"/>
                    <a:pt x="248" y="448"/>
                    <a:pt x="288" y="480"/>
                  </a:cubicBezTo>
                  <a:cubicBezTo>
                    <a:pt x="328" y="512"/>
                    <a:pt x="368" y="552"/>
                    <a:pt x="432" y="576"/>
                  </a:cubicBezTo>
                  <a:cubicBezTo>
                    <a:pt x="496" y="600"/>
                    <a:pt x="592" y="632"/>
                    <a:pt x="672" y="624"/>
                  </a:cubicBezTo>
                  <a:cubicBezTo>
                    <a:pt x="752" y="616"/>
                    <a:pt x="848" y="568"/>
                    <a:pt x="912" y="528"/>
                  </a:cubicBezTo>
                  <a:cubicBezTo>
                    <a:pt x="976" y="488"/>
                    <a:pt x="1024" y="440"/>
                    <a:pt x="1056" y="384"/>
                  </a:cubicBezTo>
                  <a:cubicBezTo>
                    <a:pt x="1088" y="328"/>
                    <a:pt x="1096" y="224"/>
                    <a:pt x="1104" y="192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5004" y="2442"/>
              <a:ext cx="362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ATC</a:t>
              </a:r>
              <a:endParaRPr kumimoji="0" lang="en-US" sz="16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8" name="Group 44"/>
          <p:cNvGrpSpPr>
            <a:grpSpLocks/>
          </p:cNvGrpSpPr>
          <p:nvPr/>
        </p:nvGrpSpPr>
        <p:grpSpPr bwMode="auto">
          <a:xfrm>
            <a:off x="7480378" y="4266849"/>
            <a:ext cx="319088" cy="1952625"/>
            <a:chOff x="5178" y="2700"/>
            <a:chExt cx="201" cy="1230"/>
          </a:xfrm>
        </p:grpSpPr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5288" y="2700"/>
              <a:ext cx="0" cy="1026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>
              <a:off x="5178" y="3678"/>
              <a:ext cx="201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latin typeface="+mj-lt"/>
                  <a:cs typeface="Times New Roman" pitchFamily="18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31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3626"/>
            <a:ext cx="7772400" cy="111203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Output and Costs</a:t>
            </a:r>
            <a:br>
              <a:rPr lang="en-US" dirty="0"/>
            </a:br>
            <a:r>
              <a:rPr lang="en-US" dirty="0"/>
              <a:t>In the Short Run</a:t>
            </a:r>
          </a:p>
        </p:txBody>
      </p:sp>
    </p:spTree>
    <p:extLst>
      <p:ext uri="{BB962C8B-B14F-4D97-AF65-F5344CB8AC3E}">
        <p14:creationId xmlns:p14="http://schemas.microsoft.com/office/powerpoint/2010/main" val="12417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05469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Shape of the ATC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8883750" cy="1665456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chemeClr val="tx1"/>
                </a:solidFill>
              </a:rPr>
              <a:t>The </a:t>
            </a:r>
            <a:r>
              <a:rPr lang="en-US" sz="2700" b="1" i="1" dirty="0">
                <a:solidFill>
                  <a:schemeClr val="accent3">
                    <a:lumMod val="75000"/>
                  </a:schemeClr>
                </a:solidFill>
              </a:rPr>
              <a:t>ATC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>curve is </a:t>
            </a:r>
            <a:r>
              <a:rPr lang="en-US" sz="2700" i="1" dirty="0">
                <a:solidFill>
                  <a:schemeClr val="tx1"/>
                </a:solidFill>
              </a:rPr>
              <a:t>U-shaped</a:t>
            </a:r>
            <a:r>
              <a:rPr lang="en-US" sz="2700" dirty="0">
                <a:solidFill>
                  <a:schemeClr val="tx1"/>
                </a:solidFill>
              </a:rPr>
              <a:t>.</a:t>
            </a:r>
          </a:p>
          <a:p>
            <a:pPr marL="631825" lvl="1" indent="-231775"/>
            <a:r>
              <a:rPr lang="en-US" sz="2700" b="1" i="1" dirty="0">
                <a:solidFill>
                  <a:schemeClr val="accent3">
                    <a:lumMod val="75000"/>
                  </a:schemeClr>
                </a:solidFill>
              </a:rPr>
              <a:t>ATC</a:t>
            </a:r>
            <a:r>
              <a:rPr lang="en-US" sz="2700" dirty="0">
                <a:solidFill>
                  <a:schemeClr val="tx1"/>
                </a:solidFill>
              </a:rPr>
              <a:t> is high for an underutilized plant because </a:t>
            </a:r>
            <a:r>
              <a:rPr lang="en-US" sz="27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AFC </a:t>
            </a:r>
            <a:r>
              <a:rPr lang="en-US" sz="2700" dirty="0">
                <a:solidFill>
                  <a:schemeClr val="tx1"/>
                </a:solidFill>
              </a:rPr>
              <a:t>is high.</a:t>
            </a:r>
          </a:p>
          <a:p>
            <a:pPr marL="631825" lvl="1" indent="-231775"/>
            <a:r>
              <a:rPr lang="en-US" sz="2700" b="1" i="1" dirty="0">
                <a:solidFill>
                  <a:schemeClr val="accent3">
                    <a:lumMod val="75000"/>
                  </a:schemeClr>
                </a:solidFill>
              </a:rPr>
              <a:t>ATC</a:t>
            </a:r>
            <a:r>
              <a:rPr lang="en-US" sz="2700" dirty="0">
                <a:solidFill>
                  <a:schemeClr val="tx1"/>
                </a:solidFill>
              </a:rPr>
              <a:t> is high for an over-utilized plant because 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</a:rPr>
              <a:t>MC </a:t>
            </a:r>
            <a:r>
              <a:rPr lang="en-US" sz="2700" dirty="0">
                <a:solidFill>
                  <a:schemeClr val="tx1"/>
                </a:solidFill>
              </a:rPr>
              <a:t>is high</a:t>
            </a:r>
            <a:r>
              <a:rPr lang="en-US" sz="2700" dirty="0" smtClean="0">
                <a:solidFill>
                  <a:schemeClr val="tx1"/>
                </a:solidFill>
              </a:rPr>
              <a:t>.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78942"/>
            <a:ext cx="8904855" cy="9178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Law of Diminishing Returns </a:t>
            </a:r>
          </a:p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and Cost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8883750" cy="4498846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chemeClr val="tx1"/>
                </a:solidFill>
              </a:rPr>
              <a:t>Law of Diminishing Returns</a:t>
            </a:r>
            <a:r>
              <a:rPr lang="en-US" dirty="0">
                <a:solidFill>
                  <a:schemeClr val="tx1"/>
                </a:solidFill>
              </a:rPr>
              <a:t>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As more units of a variable resource are applied to a fixed resource, output will eventually increase by a smaller and smaller amount.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When a firm faces diminishing returns,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marginal Costs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MC</a:t>
            </a:r>
            <a:r>
              <a:rPr lang="en-US" dirty="0">
                <a:solidFill>
                  <a:schemeClr val="tx1"/>
                </a:solidFill>
              </a:rPr>
              <a:t>) will rise with output.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As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MC </a:t>
            </a:r>
            <a:r>
              <a:rPr lang="en-US" sz="2800" dirty="0">
                <a:solidFill>
                  <a:schemeClr val="tx1"/>
                </a:solidFill>
              </a:rPr>
              <a:t>continues to rise, it will eventually exceed average total costs (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</a:rPr>
              <a:t>ATC</a:t>
            </a:r>
            <a:r>
              <a:rPr lang="en-US" sz="2800" dirty="0">
                <a:solidFill>
                  <a:schemeClr val="tx1"/>
                </a:solidFill>
              </a:rPr>
              <a:t>) and </a:t>
            </a:r>
            <a:r>
              <a:rPr lang="en-US" sz="2800" dirty="0" smtClean="0">
                <a:solidFill>
                  <a:schemeClr val="tx1"/>
                </a:solidFill>
              </a:rPr>
              <a:t>will cause 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</a:rPr>
              <a:t>ATC </a:t>
            </a:r>
            <a:r>
              <a:rPr lang="en-US" sz="2800" dirty="0">
                <a:solidFill>
                  <a:schemeClr val="tx1"/>
                </a:solidFill>
              </a:rPr>
              <a:t>to rise.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Before that point,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MC</a:t>
            </a:r>
            <a:r>
              <a:rPr lang="en-US" sz="2800" dirty="0">
                <a:solidFill>
                  <a:schemeClr val="tx1"/>
                </a:solidFill>
              </a:rPr>
              <a:t> is below 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</a:rPr>
              <a:t>ATC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>
                <a:solidFill>
                  <a:schemeClr val="tx1"/>
                </a:solidFill>
              </a:rPr>
              <a:t>is causing 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</a:rPr>
              <a:t>ATC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to </a:t>
            </a:r>
            <a:r>
              <a:rPr lang="en-US" sz="2800" dirty="0">
                <a:solidFill>
                  <a:schemeClr val="tx1"/>
                </a:solidFill>
              </a:rPr>
              <a:t>decline. </a:t>
            </a:r>
          </a:p>
        </p:txBody>
      </p:sp>
    </p:spTree>
    <p:extLst>
      <p:ext uri="{BB962C8B-B14F-4D97-AF65-F5344CB8AC3E}">
        <p14:creationId xmlns:p14="http://schemas.microsoft.com/office/powerpoint/2010/main" val="11406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05469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Product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8883750" cy="4103835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rgbClr val="7030A0"/>
                </a:solidFill>
              </a:rPr>
              <a:t>Total Product</a:t>
            </a:r>
            <a:r>
              <a:rPr lang="en-US" dirty="0">
                <a:solidFill>
                  <a:schemeClr val="tx1"/>
                </a:solidFill>
              </a:rPr>
              <a:t>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total output of a good associated with different levels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a variable input</a:t>
            </a:r>
          </a:p>
          <a:p>
            <a:pPr marL="231775" indent="-231775"/>
            <a:r>
              <a:rPr lang="en-US" b="1" i="1" dirty="0">
                <a:solidFill>
                  <a:schemeClr val="tx1"/>
                </a:solidFill>
              </a:rPr>
              <a:t>Marginal Product</a:t>
            </a:r>
            <a:r>
              <a:rPr lang="en-US" dirty="0">
                <a:solidFill>
                  <a:schemeClr val="tx1"/>
                </a:solidFill>
              </a:rPr>
              <a:t>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change in total product due to a one unit increase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variable input</a:t>
            </a:r>
          </a:p>
          <a:p>
            <a:pPr marL="231775" indent="-231775"/>
            <a:r>
              <a:rPr lang="en-US" b="1" i="1" dirty="0">
                <a:solidFill>
                  <a:srgbClr val="FF0000"/>
                </a:solidFill>
              </a:rPr>
              <a:t>Average Product</a:t>
            </a:r>
            <a:r>
              <a:rPr lang="en-US" dirty="0">
                <a:solidFill>
                  <a:schemeClr val="tx1"/>
                </a:solidFill>
              </a:rPr>
              <a:t>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total product divided by the number units of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variable input</a:t>
            </a:r>
          </a:p>
        </p:txBody>
      </p:sp>
    </p:spTree>
    <p:extLst>
      <p:ext uri="{BB962C8B-B14F-4D97-AF65-F5344CB8AC3E}">
        <p14:creationId xmlns:p14="http://schemas.microsoft.com/office/powerpoint/2010/main" val="1624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40505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Residual Claimants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9826"/>
            <a:ext cx="8883750" cy="449884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In a market economy, firm owners are </a:t>
            </a:r>
            <a:r>
              <a:rPr lang="en-US" b="1" i="1" dirty="0">
                <a:solidFill>
                  <a:schemeClr val="tx1"/>
                </a:solidFill>
                <a:latin typeface="Calibri"/>
                <a:cs typeface="Calibri"/>
              </a:rPr>
              <a:t>residual claimants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They have the right to any revenue after costs have been paid.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This provides a strong incentive for owners to keep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costs </a:t>
            </a:r>
            <a:r>
              <a:rPr lang="en-US" sz="2800" dirty="0">
                <a:latin typeface="Calibri"/>
                <a:cs typeface="Calibri"/>
              </a:rPr>
              <a:t>o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f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producing output low. </a:t>
            </a:r>
          </a:p>
        </p:txBody>
      </p:sp>
    </p:spTree>
    <p:extLst>
      <p:ext uri="{BB962C8B-B14F-4D97-AF65-F5344CB8AC3E}">
        <p14:creationId xmlns:p14="http://schemas.microsoft.com/office/powerpoint/2010/main" val="13961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01017" y="1276205"/>
            <a:ext cx="4548158" cy="5071145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322332"/>
            <a:ext cx="4253918" cy="88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As </a:t>
            </a:r>
            <a:r>
              <a:rPr lang="en-US" sz="1900" dirty="0">
                <a:latin typeface="+mj-lt"/>
                <a:cs typeface="Times New Roman" pitchFamily="18" charset="0"/>
              </a:rPr>
              <a:t>units of variable input (labor)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are added </a:t>
            </a:r>
            <a:r>
              <a:rPr lang="en-US" sz="1900" dirty="0">
                <a:latin typeface="+mj-lt"/>
                <a:cs typeface="Times New Roman" pitchFamily="18" charset="0"/>
              </a:rPr>
              <a:t>to a fixed input, </a:t>
            </a:r>
            <a:r>
              <a:rPr lang="en-US" sz="1900" b="1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total </a:t>
            </a:r>
            <a:r>
              <a:rPr lang="en-US" sz="19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product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will </a:t>
            </a:r>
            <a:r>
              <a:rPr lang="en-US" sz="1900" dirty="0">
                <a:latin typeface="+mj-lt"/>
                <a:cs typeface="Times New Roman" pitchFamily="18" charset="0"/>
              </a:rPr>
              <a:t>increase first at an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increasing rate </a:t>
            </a:r>
            <a:r>
              <a:rPr lang="en-US" sz="1900" dirty="0">
                <a:latin typeface="+mj-lt"/>
                <a:cs typeface="Times New Roman" pitchFamily="18" charset="0"/>
              </a:rPr>
              <a:t>…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311" y="2099195"/>
            <a:ext cx="306276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and then </a:t>
            </a:r>
            <a:r>
              <a:rPr lang="en-US" sz="1900" dirty="0">
                <a:latin typeface="+mj-lt"/>
                <a:cs typeface="Times New Roman" pitchFamily="18" charset="0"/>
              </a:rPr>
              <a:t>at a declining rate. 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70065" y="2489716"/>
            <a:ext cx="4253918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Note </a:t>
            </a:r>
            <a:r>
              <a:rPr lang="en-US" sz="1900" dirty="0">
                <a:latin typeface="+mj-lt"/>
                <a:cs typeface="Times New Roman" pitchFamily="18" charset="0"/>
              </a:rPr>
              <a:t>that the </a:t>
            </a:r>
            <a:r>
              <a:rPr lang="en-US" sz="19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total product</a:t>
            </a: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900" b="1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curve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is smooth</a:t>
            </a:r>
            <a:r>
              <a:rPr lang="en-US" sz="1900" dirty="0">
                <a:latin typeface="+mj-lt"/>
                <a:cs typeface="Times New Roman" pitchFamily="18" charset="0"/>
              </a:rPr>
              <a:t>, indicating that labor can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be increased </a:t>
            </a:r>
            <a:r>
              <a:rPr lang="en-US" sz="1900" dirty="0">
                <a:latin typeface="+mj-lt"/>
                <a:cs typeface="Times New Roman" pitchFamily="18" charset="0"/>
              </a:rPr>
              <a:t>by amounts of less than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a single </a:t>
            </a:r>
            <a:r>
              <a:rPr lang="en-US" sz="1900" dirty="0">
                <a:latin typeface="+mj-lt"/>
                <a:cs typeface="Times New Roman" pitchFamily="18" charset="0"/>
              </a:rPr>
              <a:t>unit (it is a continuous function). </a:t>
            </a:r>
          </a:p>
        </p:txBody>
      </p:sp>
      <p:grpSp>
        <p:nvGrpSpPr>
          <p:cNvPr id="193" name="Group 192"/>
          <p:cNvGrpSpPr/>
          <p:nvPr/>
        </p:nvGrpSpPr>
        <p:grpSpPr>
          <a:xfrm>
            <a:off x="166888" y="3701100"/>
            <a:ext cx="4019915" cy="2514600"/>
            <a:chOff x="166888" y="3255645"/>
            <a:chExt cx="4019915" cy="2514600"/>
          </a:xfrm>
        </p:grpSpPr>
        <p:grpSp>
          <p:nvGrpSpPr>
            <p:cNvPr id="57" name="Group 56"/>
            <p:cNvGrpSpPr/>
            <p:nvPr/>
          </p:nvGrpSpPr>
          <p:grpSpPr>
            <a:xfrm>
              <a:off x="166888" y="3255645"/>
              <a:ext cx="4019915" cy="2514600"/>
              <a:chOff x="166888" y="3255645"/>
              <a:chExt cx="4019915" cy="2514600"/>
            </a:xfrm>
          </p:grpSpPr>
          <p:sp>
            <p:nvSpPr>
              <p:cNvPr id="127" name="Rectangle 3"/>
              <p:cNvSpPr>
                <a:spLocks noChangeArrowheads="1"/>
              </p:cNvSpPr>
              <p:nvPr/>
            </p:nvSpPr>
            <p:spPr bwMode="auto">
              <a:xfrm>
                <a:off x="166888" y="3255645"/>
                <a:ext cx="4019915" cy="25146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8" name="Text Box 4"/>
              <p:cNvSpPr txBox="1">
                <a:spLocks noChangeArrowheads="1"/>
              </p:cNvSpPr>
              <p:nvPr/>
            </p:nvSpPr>
            <p:spPr bwMode="auto">
              <a:xfrm>
                <a:off x="468131" y="4066858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0</a:t>
                </a:r>
              </a:p>
            </p:txBody>
          </p:sp>
          <p:sp>
            <p:nvSpPr>
              <p:cNvPr id="129" name="Text Box 6"/>
              <p:cNvSpPr txBox="1">
                <a:spLocks noChangeArrowheads="1"/>
              </p:cNvSpPr>
              <p:nvPr/>
            </p:nvSpPr>
            <p:spPr bwMode="auto">
              <a:xfrm>
                <a:off x="1619640" y="4063683"/>
                <a:ext cx="3016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 dirty="0" smtClean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0</a:t>
                </a:r>
                <a:endParaRPr lang="en-US" b="0" dirty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30" name="Line 7"/>
              <p:cNvSpPr>
                <a:spLocks noChangeShapeType="1"/>
              </p:cNvSpPr>
              <p:nvPr/>
            </p:nvSpPr>
            <p:spPr bwMode="auto">
              <a:xfrm>
                <a:off x="290395" y="4040950"/>
                <a:ext cx="3774523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31" name="Text Box 8"/>
              <p:cNvSpPr txBox="1">
                <a:spLocks noChangeArrowheads="1"/>
              </p:cNvSpPr>
              <p:nvPr/>
            </p:nvSpPr>
            <p:spPr bwMode="auto">
              <a:xfrm>
                <a:off x="3207119" y="3552508"/>
                <a:ext cx="857799" cy="486287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16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Average</a:t>
                </a:r>
                <a:br>
                  <a:rPr kumimoji="0" lang="en-US" sz="16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</a:br>
                <a:r>
                  <a:rPr kumimoji="0" lang="en-US" sz="16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Product</a:t>
                </a:r>
              </a:p>
            </p:txBody>
          </p:sp>
          <p:sp>
            <p:nvSpPr>
              <p:cNvPr id="132" name="Text Box 9"/>
              <p:cNvSpPr txBox="1">
                <a:spLocks noChangeArrowheads="1"/>
              </p:cNvSpPr>
              <p:nvPr/>
            </p:nvSpPr>
            <p:spPr bwMode="auto">
              <a:xfrm>
                <a:off x="2183539" y="3552508"/>
                <a:ext cx="954492" cy="486287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16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Marginal</a:t>
                </a:r>
                <a:r>
                  <a:rPr kumimoji="0" lang="en-US" sz="18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/>
                </a:r>
                <a:br>
                  <a:rPr kumimoji="0" lang="en-US" sz="18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</a:br>
                <a:r>
                  <a:rPr kumimoji="0" lang="en-US" sz="16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Product</a:t>
                </a:r>
                <a:endParaRPr kumimoji="0" lang="en-US" sz="1800" i="1" dirty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33" name="Text Box 10"/>
              <p:cNvSpPr txBox="1">
                <a:spLocks noChangeArrowheads="1"/>
              </p:cNvSpPr>
              <p:nvPr/>
            </p:nvSpPr>
            <p:spPr bwMode="auto">
              <a:xfrm>
                <a:off x="1274738" y="3400108"/>
                <a:ext cx="886781" cy="630942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kumimoji="0" lang="en-US" sz="16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Total</a:t>
                </a:r>
                <a:br>
                  <a:rPr kumimoji="0" lang="en-US" sz="16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</a:br>
                <a:r>
                  <a:rPr kumimoji="0" lang="en-US" sz="16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Product</a:t>
                </a:r>
                <a:r>
                  <a:rPr kumimoji="0" lang="en-US" sz="1800" b="0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/>
                </a:r>
                <a:br>
                  <a:rPr kumimoji="0" lang="en-US" sz="1800" b="0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</a:br>
                <a:r>
                  <a:rPr kumimoji="0" lang="en-US" sz="1800" b="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(</a:t>
                </a:r>
                <a:r>
                  <a:rPr kumimoji="0" lang="en-US" sz="1600" b="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output</a:t>
                </a:r>
                <a:r>
                  <a:rPr kumimoji="0" lang="en-US" sz="1800" b="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kumimoji="0" lang="en-US" sz="18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34" name="Text Box 11"/>
              <p:cNvSpPr txBox="1">
                <a:spLocks noChangeArrowheads="1"/>
              </p:cNvSpPr>
              <p:nvPr/>
            </p:nvSpPr>
            <p:spPr bwMode="auto">
              <a:xfrm>
                <a:off x="277578" y="3344545"/>
                <a:ext cx="943208" cy="683264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16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Units of </a:t>
                </a:r>
                <a:br>
                  <a:rPr kumimoji="0" lang="en-US" sz="16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</a:br>
                <a:r>
                  <a:rPr kumimoji="0" lang="en-US" sz="16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variable</a:t>
                </a:r>
                <a:br>
                  <a:rPr kumimoji="0" lang="en-US" sz="16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</a:br>
                <a:r>
                  <a:rPr kumimoji="0" lang="en-US" sz="16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resource</a:t>
                </a:r>
              </a:p>
            </p:txBody>
          </p:sp>
        </p:grpSp>
        <p:sp>
          <p:nvSpPr>
            <p:cNvPr id="135" name="Text Box 12"/>
            <p:cNvSpPr txBox="1">
              <a:spLocks noChangeArrowheads="1"/>
            </p:cNvSpPr>
            <p:nvPr/>
          </p:nvSpPr>
          <p:spPr bwMode="auto">
            <a:xfrm>
              <a:off x="464956" y="4325620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2</a:t>
              </a:r>
            </a:p>
          </p:txBody>
        </p:sp>
        <p:sp>
          <p:nvSpPr>
            <p:cNvPr id="136" name="Text Box 13"/>
            <p:cNvSpPr txBox="1">
              <a:spLocks noChangeArrowheads="1"/>
            </p:cNvSpPr>
            <p:nvPr/>
          </p:nvSpPr>
          <p:spPr bwMode="auto">
            <a:xfrm>
              <a:off x="1513722" y="4312920"/>
              <a:ext cx="6032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37" name="Text Box 14"/>
            <p:cNvSpPr txBox="1">
              <a:spLocks noChangeArrowheads="1"/>
            </p:cNvSpPr>
            <p:nvPr/>
          </p:nvSpPr>
          <p:spPr bwMode="auto">
            <a:xfrm>
              <a:off x="458606" y="4582795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138" name="Text Box 15"/>
            <p:cNvSpPr txBox="1">
              <a:spLocks noChangeArrowheads="1"/>
            </p:cNvSpPr>
            <p:nvPr/>
          </p:nvSpPr>
          <p:spPr bwMode="auto">
            <a:xfrm>
              <a:off x="1507372" y="4570095"/>
              <a:ext cx="6032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46</a:t>
              </a:r>
            </a:p>
          </p:txBody>
        </p:sp>
        <p:sp>
          <p:nvSpPr>
            <p:cNvPr id="139" name="Text Box 16"/>
            <p:cNvSpPr txBox="1">
              <a:spLocks noChangeArrowheads="1"/>
            </p:cNvSpPr>
            <p:nvPr/>
          </p:nvSpPr>
          <p:spPr bwMode="auto">
            <a:xfrm>
              <a:off x="464956" y="4849495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140" name="Text Box 17"/>
            <p:cNvSpPr txBox="1">
              <a:spLocks noChangeArrowheads="1"/>
            </p:cNvSpPr>
            <p:nvPr/>
          </p:nvSpPr>
          <p:spPr bwMode="auto">
            <a:xfrm>
              <a:off x="1513722" y="4836795"/>
              <a:ext cx="6032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64</a:t>
              </a:r>
            </a:p>
          </p:txBody>
        </p:sp>
        <p:sp>
          <p:nvSpPr>
            <p:cNvPr id="141" name="Text Box 18"/>
            <p:cNvSpPr txBox="1">
              <a:spLocks noChangeArrowheads="1"/>
            </p:cNvSpPr>
            <p:nvPr/>
          </p:nvSpPr>
          <p:spPr bwMode="auto">
            <a:xfrm>
              <a:off x="464956" y="5116195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8</a:t>
              </a:r>
            </a:p>
          </p:txBody>
        </p:sp>
        <p:sp>
          <p:nvSpPr>
            <p:cNvPr id="142" name="Text Box 19"/>
            <p:cNvSpPr txBox="1">
              <a:spLocks noChangeArrowheads="1"/>
            </p:cNvSpPr>
            <p:nvPr/>
          </p:nvSpPr>
          <p:spPr bwMode="auto">
            <a:xfrm>
              <a:off x="1513722" y="5113020"/>
              <a:ext cx="6032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74</a:t>
              </a:r>
            </a:p>
          </p:txBody>
        </p:sp>
        <p:sp>
          <p:nvSpPr>
            <p:cNvPr id="143" name="Text Box 20"/>
            <p:cNvSpPr txBox="1">
              <a:spLocks noChangeArrowheads="1"/>
            </p:cNvSpPr>
            <p:nvPr/>
          </p:nvSpPr>
          <p:spPr bwMode="auto">
            <a:xfrm>
              <a:off x="356244" y="5360670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10</a:t>
              </a:r>
            </a:p>
          </p:txBody>
        </p:sp>
        <p:sp>
          <p:nvSpPr>
            <p:cNvPr id="144" name="Text Box 21"/>
            <p:cNvSpPr txBox="1">
              <a:spLocks noChangeArrowheads="1"/>
            </p:cNvSpPr>
            <p:nvPr/>
          </p:nvSpPr>
          <p:spPr bwMode="auto">
            <a:xfrm>
              <a:off x="1513722" y="5363845"/>
              <a:ext cx="6032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73</a:t>
              </a:r>
            </a:p>
          </p:txBody>
        </p:sp>
      </p:grpSp>
      <p:sp>
        <p:nvSpPr>
          <p:cNvPr id="145" name="Text Box 29"/>
          <p:cNvSpPr txBox="1">
            <a:spLocks noChangeArrowheads="1"/>
          </p:cNvSpPr>
          <p:nvPr/>
        </p:nvSpPr>
        <p:spPr bwMode="auto">
          <a:xfrm>
            <a:off x="4461318" y="1364216"/>
            <a:ext cx="992188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Total</a:t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1600" b="0" dirty="0">
                <a:latin typeface="+mj-lt"/>
                <a:cs typeface="Times New Roman" pitchFamily="18" charset="0"/>
              </a:rPr>
              <a:t>product</a:t>
            </a:r>
            <a:endParaRPr kumimoji="0" lang="en-US" sz="1600" b="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6" name="Text Box 53"/>
          <p:cNvSpPr txBox="1">
            <a:spLocks noChangeArrowheads="1"/>
          </p:cNvSpPr>
          <p:nvPr/>
        </p:nvSpPr>
        <p:spPr bwMode="auto">
          <a:xfrm>
            <a:off x="8263381" y="5836712"/>
            <a:ext cx="74771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Labor</a:t>
            </a:r>
            <a:br>
              <a:rPr kumimoji="0" lang="en-US" sz="1600" b="0">
                <a:latin typeface="+mj-lt"/>
                <a:cs typeface="Times New Roman" pitchFamily="18" charset="0"/>
              </a:rPr>
            </a:br>
            <a:r>
              <a:rPr kumimoji="0" lang="en-US" sz="1600" b="0">
                <a:latin typeface="+mj-lt"/>
                <a:cs typeface="Times New Roman" pitchFamily="18" charset="0"/>
              </a:rPr>
              <a:t>input</a:t>
            </a:r>
            <a:endParaRPr kumimoji="0" lang="en-US" sz="1600" b="0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7" name="Line 28"/>
          <p:cNvSpPr>
            <a:spLocks noChangeShapeType="1"/>
          </p:cNvSpPr>
          <p:nvPr/>
        </p:nvSpPr>
        <p:spPr bwMode="auto">
          <a:xfrm>
            <a:off x="4855018" y="1817163"/>
            <a:ext cx="0" cy="4221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48" name="Text Box 30"/>
          <p:cNvSpPr txBox="1">
            <a:spLocks noChangeArrowheads="1"/>
          </p:cNvSpPr>
          <p:nvPr/>
        </p:nvSpPr>
        <p:spPr bwMode="auto">
          <a:xfrm>
            <a:off x="6328218" y="6025624"/>
            <a:ext cx="422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149" name="Text Box 31"/>
          <p:cNvSpPr txBox="1">
            <a:spLocks noChangeArrowheads="1"/>
          </p:cNvSpPr>
          <p:nvPr/>
        </p:nvSpPr>
        <p:spPr bwMode="auto">
          <a:xfrm>
            <a:off x="6005956" y="6025624"/>
            <a:ext cx="377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150" name="Text Box 32"/>
          <p:cNvSpPr txBox="1">
            <a:spLocks noChangeArrowheads="1"/>
          </p:cNvSpPr>
          <p:nvPr/>
        </p:nvSpPr>
        <p:spPr bwMode="auto">
          <a:xfrm>
            <a:off x="5674168" y="6027212"/>
            <a:ext cx="377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51" name="Text Box 33"/>
          <p:cNvSpPr txBox="1">
            <a:spLocks noChangeArrowheads="1"/>
          </p:cNvSpPr>
          <p:nvPr/>
        </p:nvSpPr>
        <p:spPr bwMode="auto">
          <a:xfrm>
            <a:off x="5359843" y="6019274"/>
            <a:ext cx="441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152" name="Text Box 34"/>
          <p:cNvSpPr txBox="1">
            <a:spLocks noChangeArrowheads="1"/>
          </p:cNvSpPr>
          <p:nvPr/>
        </p:nvSpPr>
        <p:spPr bwMode="auto">
          <a:xfrm>
            <a:off x="5034406" y="6019274"/>
            <a:ext cx="377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53" name="Text Box 35"/>
          <p:cNvSpPr txBox="1">
            <a:spLocks noChangeArrowheads="1"/>
          </p:cNvSpPr>
          <p:nvPr/>
        </p:nvSpPr>
        <p:spPr bwMode="auto">
          <a:xfrm>
            <a:off x="4286693" y="4676249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20</a:t>
            </a:r>
          </a:p>
        </p:txBody>
      </p:sp>
      <p:sp>
        <p:nvSpPr>
          <p:cNvPr id="154" name="Text Box 36"/>
          <p:cNvSpPr txBox="1">
            <a:spLocks noChangeArrowheads="1"/>
          </p:cNvSpPr>
          <p:nvPr/>
        </p:nvSpPr>
        <p:spPr bwMode="auto">
          <a:xfrm>
            <a:off x="4286693" y="4095224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30</a:t>
            </a:r>
          </a:p>
        </p:txBody>
      </p:sp>
      <p:sp>
        <p:nvSpPr>
          <p:cNvPr id="155" name="Text Box 37"/>
          <p:cNvSpPr txBox="1">
            <a:spLocks noChangeArrowheads="1"/>
          </p:cNvSpPr>
          <p:nvPr/>
        </p:nvSpPr>
        <p:spPr bwMode="auto">
          <a:xfrm>
            <a:off x="4286693" y="3514199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40</a:t>
            </a:r>
          </a:p>
        </p:txBody>
      </p:sp>
      <p:sp>
        <p:nvSpPr>
          <p:cNvPr id="156" name="Text Box 38"/>
          <p:cNvSpPr txBox="1">
            <a:spLocks noChangeArrowheads="1"/>
          </p:cNvSpPr>
          <p:nvPr/>
        </p:nvSpPr>
        <p:spPr bwMode="auto">
          <a:xfrm>
            <a:off x="4286693" y="2933174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157" name="Text Box 39"/>
          <p:cNvSpPr txBox="1">
            <a:spLocks noChangeArrowheads="1"/>
          </p:cNvSpPr>
          <p:nvPr/>
        </p:nvSpPr>
        <p:spPr bwMode="auto">
          <a:xfrm>
            <a:off x="4286693" y="2342624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60</a:t>
            </a:r>
          </a:p>
        </p:txBody>
      </p:sp>
      <p:sp>
        <p:nvSpPr>
          <p:cNvPr id="158" name="Text Box 40"/>
          <p:cNvSpPr txBox="1">
            <a:spLocks noChangeArrowheads="1"/>
          </p:cNvSpPr>
          <p:nvPr/>
        </p:nvSpPr>
        <p:spPr bwMode="auto">
          <a:xfrm>
            <a:off x="4286693" y="1752074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70</a:t>
            </a:r>
          </a:p>
        </p:txBody>
      </p:sp>
      <p:sp>
        <p:nvSpPr>
          <p:cNvPr id="159" name="Line 41"/>
          <p:cNvSpPr>
            <a:spLocks noChangeShapeType="1"/>
          </p:cNvSpPr>
          <p:nvPr/>
        </p:nvSpPr>
        <p:spPr bwMode="auto">
          <a:xfrm>
            <a:off x="4855018" y="6038324"/>
            <a:ext cx="3406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60" name="Text Box 44"/>
          <p:cNvSpPr txBox="1">
            <a:spLocks noChangeArrowheads="1"/>
          </p:cNvSpPr>
          <p:nvPr/>
        </p:nvSpPr>
        <p:spPr bwMode="auto">
          <a:xfrm>
            <a:off x="4286693" y="5266799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161" name="Text Box 45"/>
          <p:cNvSpPr txBox="1">
            <a:spLocks noChangeArrowheads="1"/>
          </p:cNvSpPr>
          <p:nvPr/>
        </p:nvSpPr>
        <p:spPr bwMode="auto">
          <a:xfrm>
            <a:off x="6664768" y="6031974"/>
            <a:ext cx="423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162" name="Text Box 46"/>
          <p:cNvSpPr txBox="1">
            <a:spLocks noChangeArrowheads="1"/>
          </p:cNvSpPr>
          <p:nvPr/>
        </p:nvSpPr>
        <p:spPr bwMode="auto">
          <a:xfrm>
            <a:off x="7006081" y="6031974"/>
            <a:ext cx="422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163" name="Text Box 47"/>
          <p:cNvSpPr txBox="1">
            <a:spLocks noChangeArrowheads="1"/>
          </p:cNvSpPr>
          <p:nvPr/>
        </p:nvSpPr>
        <p:spPr bwMode="auto">
          <a:xfrm>
            <a:off x="7334693" y="6028799"/>
            <a:ext cx="422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8</a:t>
            </a:r>
          </a:p>
        </p:txBody>
      </p:sp>
      <p:grpSp>
        <p:nvGrpSpPr>
          <p:cNvPr id="164" name="Group 82"/>
          <p:cNvGrpSpPr>
            <a:grpSpLocks/>
          </p:cNvGrpSpPr>
          <p:nvPr/>
        </p:nvGrpSpPr>
        <p:grpSpPr bwMode="auto">
          <a:xfrm>
            <a:off x="4855019" y="1593325"/>
            <a:ext cx="3570288" cy="4419600"/>
            <a:chOff x="3146" y="914"/>
            <a:chExt cx="2249" cy="2784"/>
          </a:xfrm>
        </p:grpSpPr>
        <p:sp>
          <p:nvSpPr>
            <p:cNvPr id="165" name="Text Box 27"/>
            <p:cNvSpPr txBox="1">
              <a:spLocks noChangeArrowheads="1"/>
            </p:cNvSpPr>
            <p:nvPr/>
          </p:nvSpPr>
          <p:spPr bwMode="auto">
            <a:xfrm>
              <a:off x="4794" y="1121"/>
              <a:ext cx="601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kumimoji="0" lang="en-US" b="1" i="1" dirty="0" smtClean="0">
                  <a:solidFill>
                    <a:srgbClr val="7324A4"/>
                  </a:solidFill>
                  <a:latin typeface="+mj-lt"/>
                  <a:cs typeface="Times New Roman" pitchFamily="18" charset="0"/>
                </a:rPr>
                <a:t>Total</a:t>
              </a:r>
              <a:br>
                <a:rPr kumimoji="0" lang="en-US" b="1" i="1" dirty="0" smtClean="0">
                  <a:solidFill>
                    <a:srgbClr val="7324A4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b="1" i="1" dirty="0" smtClean="0">
                  <a:solidFill>
                    <a:srgbClr val="7324A4"/>
                  </a:solidFill>
                  <a:latin typeface="+mj-lt"/>
                  <a:cs typeface="Times New Roman" pitchFamily="18" charset="0"/>
                </a:rPr>
                <a:t>Product</a:t>
              </a:r>
              <a:endParaRPr kumimoji="0" lang="en-US" b="1" i="1" dirty="0">
                <a:solidFill>
                  <a:srgbClr val="7324A4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66" name="Freeform 26"/>
            <p:cNvSpPr>
              <a:spLocks/>
            </p:cNvSpPr>
            <p:nvPr/>
          </p:nvSpPr>
          <p:spPr bwMode="auto">
            <a:xfrm>
              <a:off x="3146" y="914"/>
              <a:ext cx="2056" cy="2784"/>
            </a:xfrm>
            <a:custGeom>
              <a:avLst/>
              <a:gdLst/>
              <a:ahLst/>
              <a:cxnLst>
                <a:cxn ang="0">
                  <a:pos x="0" y="2792"/>
                </a:cxn>
                <a:cxn ang="0">
                  <a:pos x="96" y="2744"/>
                </a:cxn>
                <a:cxn ang="0">
                  <a:pos x="240" y="2600"/>
                </a:cxn>
                <a:cxn ang="0">
                  <a:pos x="384" y="2312"/>
                </a:cxn>
                <a:cxn ang="0">
                  <a:pos x="720" y="1592"/>
                </a:cxn>
                <a:cxn ang="0">
                  <a:pos x="1008" y="1112"/>
                </a:cxn>
                <a:cxn ang="0">
                  <a:pos x="1248" y="728"/>
                </a:cxn>
                <a:cxn ang="0">
                  <a:pos x="1536" y="392"/>
                </a:cxn>
                <a:cxn ang="0">
                  <a:pos x="1824" y="152"/>
                </a:cxn>
                <a:cxn ang="0">
                  <a:pos x="1968" y="56"/>
                </a:cxn>
                <a:cxn ang="0">
                  <a:pos x="2160" y="8"/>
                </a:cxn>
                <a:cxn ang="0">
                  <a:pos x="2256" y="8"/>
                </a:cxn>
                <a:cxn ang="0">
                  <a:pos x="2400" y="56"/>
                </a:cxn>
                <a:cxn ang="0">
                  <a:pos x="2496" y="104"/>
                </a:cxn>
              </a:cxnLst>
              <a:rect l="0" t="0" r="r" b="b"/>
              <a:pathLst>
                <a:path w="2496" h="2792">
                  <a:moveTo>
                    <a:pt x="0" y="2792"/>
                  </a:moveTo>
                  <a:cubicBezTo>
                    <a:pt x="28" y="2784"/>
                    <a:pt x="56" y="2776"/>
                    <a:pt x="96" y="2744"/>
                  </a:cubicBezTo>
                  <a:cubicBezTo>
                    <a:pt x="136" y="2712"/>
                    <a:pt x="192" y="2672"/>
                    <a:pt x="240" y="2600"/>
                  </a:cubicBezTo>
                  <a:cubicBezTo>
                    <a:pt x="288" y="2528"/>
                    <a:pt x="304" y="2480"/>
                    <a:pt x="384" y="2312"/>
                  </a:cubicBezTo>
                  <a:cubicBezTo>
                    <a:pt x="464" y="2144"/>
                    <a:pt x="616" y="1792"/>
                    <a:pt x="720" y="1592"/>
                  </a:cubicBezTo>
                  <a:cubicBezTo>
                    <a:pt x="824" y="1392"/>
                    <a:pt x="920" y="1256"/>
                    <a:pt x="1008" y="1112"/>
                  </a:cubicBezTo>
                  <a:cubicBezTo>
                    <a:pt x="1096" y="968"/>
                    <a:pt x="1160" y="848"/>
                    <a:pt x="1248" y="728"/>
                  </a:cubicBezTo>
                  <a:cubicBezTo>
                    <a:pt x="1336" y="608"/>
                    <a:pt x="1440" y="488"/>
                    <a:pt x="1536" y="392"/>
                  </a:cubicBezTo>
                  <a:cubicBezTo>
                    <a:pt x="1632" y="296"/>
                    <a:pt x="1752" y="208"/>
                    <a:pt x="1824" y="152"/>
                  </a:cubicBezTo>
                  <a:cubicBezTo>
                    <a:pt x="1896" y="96"/>
                    <a:pt x="1912" y="80"/>
                    <a:pt x="1968" y="56"/>
                  </a:cubicBezTo>
                  <a:cubicBezTo>
                    <a:pt x="2024" y="32"/>
                    <a:pt x="2112" y="16"/>
                    <a:pt x="2160" y="8"/>
                  </a:cubicBezTo>
                  <a:cubicBezTo>
                    <a:pt x="2208" y="0"/>
                    <a:pt x="2216" y="0"/>
                    <a:pt x="2256" y="8"/>
                  </a:cubicBezTo>
                  <a:cubicBezTo>
                    <a:pt x="2296" y="16"/>
                    <a:pt x="2360" y="40"/>
                    <a:pt x="2400" y="56"/>
                  </a:cubicBezTo>
                  <a:cubicBezTo>
                    <a:pt x="2440" y="72"/>
                    <a:pt x="2468" y="88"/>
                    <a:pt x="2496" y="104"/>
                  </a:cubicBezTo>
                </a:path>
              </a:pathLst>
            </a:custGeom>
            <a:noFill/>
            <a:ln w="76200" cap="flat" cmpd="sng">
              <a:solidFill>
                <a:srgbClr val="7324A4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67" name="Oval 42"/>
          <p:cNvSpPr>
            <a:spLocks noChangeArrowheads="1"/>
          </p:cNvSpPr>
          <p:nvPr/>
        </p:nvSpPr>
        <p:spPr bwMode="auto">
          <a:xfrm flipH="1">
            <a:off x="5453506" y="4815949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8" name="Oval 43"/>
          <p:cNvSpPr>
            <a:spLocks noChangeArrowheads="1"/>
          </p:cNvSpPr>
          <p:nvPr/>
        </p:nvSpPr>
        <p:spPr bwMode="auto">
          <a:xfrm flipH="1">
            <a:off x="6096443" y="3322112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69" name="Oval 48"/>
          <p:cNvSpPr>
            <a:spLocks noChangeArrowheads="1"/>
          </p:cNvSpPr>
          <p:nvPr/>
        </p:nvSpPr>
        <p:spPr bwMode="auto">
          <a:xfrm flipH="1">
            <a:off x="7412481" y="1615549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0" name="Oval 50"/>
          <p:cNvSpPr>
            <a:spLocks noChangeArrowheads="1"/>
          </p:cNvSpPr>
          <p:nvPr/>
        </p:nvSpPr>
        <p:spPr bwMode="auto">
          <a:xfrm flipH="1">
            <a:off x="6748906" y="2218799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1" name="Text Box 51"/>
          <p:cNvSpPr txBox="1">
            <a:spLocks noChangeArrowheads="1"/>
          </p:cNvSpPr>
          <p:nvPr/>
        </p:nvSpPr>
        <p:spPr bwMode="auto">
          <a:xfrm>
            <a:off x="7671243" y="6035149"/>
            <a:ext cx="422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172" name="Text Box 52"/>
          <p:cNvSpPr txBox="1">
            <a:spLocks noChangeArrowheads="1"/>
          </p:cNvSpPr>
          <p:nvPr/>
        </p:nvSpPr>
        <p:spPr bwMode="auto">
          <a:xfrm>
            <a:off x="7941118" y="6031974"/>
            <a:ext cx="484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173" name="Line 55"/>
          <p:cNvSpPr>
            <a:spLocks noChangeShapeType="1"/>
          </p:cNvSpPr>
          <p:nvPr/>
        </p:nvSpPr>
        <p:spPr bwMode="auto">
          <a:xfrm>
            <a:off x="4867718" y="1952099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4" name="Line 56"/>
          <p:cNvSpPr>
            <a:spLocks noChangeShapeType="1"/>
          </p:cNvSpPr>
          <p:nvPr/>
        </p:nvSpPr>
        <p:spPr bwMode="auto">
          <a:xfrm>
            <a:off x="4867718" y="2533124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5" name="Line 57"/>
          <p:cNvSpPr>
            <a:spLocks noChangeShapeType="1"/>
          </p:cNvSpPr>
          <p:nvPr/>
        </p:nvSpPr>
        <p:spPr bwMode="auto">
          <a:xfrm>
            <a:off x="4867718" y="3115737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6" name="Line 58"/>
          <p:cNvSpPr>
            <a:spLocks noChangeShapeType="1"/>
          </p:cNvSpPr>
          <p:nvPr/>
        </p:nvSpPr>
        <p:spPr bwMode="auto">
          <a:xfrm>
            <a:off x="4867718" y="3698349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7" name="Line 59"/>
          <p:cNvSpPr>
            <a:spLocks noChangeShapeType="1"/>
          </p:cNvSpPr>
          <p:nvPr/>
        </p:nvSpPr>
        <p:spPr bwMode="auto">
          <a:xfrm>
            <a:off x="4867718" y="4280962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8" name="Line 60"/>
          <p:cNvSpPr>
            <a:spLocks noChangeShapeType="1"/>
          </p:cNvSpPr>
          <p:nvPr/>
        </p:nvSpPr>
        <p:spPr bwMode="auto">
          <a:xfrm>
            <a:off x="4867718" y="4863574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9" name="Line 61"/>
          <p:cNvSpPr>
            <a:spLocks noChangeShapeType="1"/>
          </p:cNvSpPr>
          <p:nvPr/>
        </p:nvSpPr>
        <p:spPr bwMode="auto">
          <a:xfrm>
            <a:off x="4867718" y="5446187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0" name="Line 64"/>
          <p:cNvSpPr>
            <a:spLocks noChangeShapeType="1"/>
          </p:cNvSpPr>
          <p:nvPr/>
        </p:nvSpPr>
        <p:spPr bwMode="auto">
          <a:xfrm>
            <a:off x="8115743" y="5952599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1" name="Line 65"/>
          <p:cNvSpPr>
            <a:spLocks noChangeShapeType="1"/>
          </p:cNvSpPr>
          <p:nvPr/>
        </p:nvSpPr>
        <p:spPr bwMode="auto">
          <a:xfrm>
            <a:off x="6809231" y="5952599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2" name="Line 66"/>
          <p:cNvSpPr>
            <a:spLocks noChangeShapeType="1"/>
          </p:cNvSpPr>
          <p:nvPr/>
        </p:nvSpPr>
        <p:spPr bwMode="auto">
          <a:xfrm>
            <a:off x="5501131" y="5952599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3" name="Line 67"/>
          <p:cNvSpPr>
            <a:spLocks noChangeShapeType="1"/>
          </p:cNvSpPr>
          <p:nvPr/>
        </p:nvSpPr>
        <p:spPr bwMode="auto">
          <a:xfrm>
            <a:off x="7788718" y="5952599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4" name="Line 68"/>
          <p:cNvSpPr>
            <a:spLocks noChangeShapeType="1"/>
          </p:cNvSpPr>
          <p:nvPr/>
        </p:nvSpPr>
        <p:spPr bwMode="auto">
          <a:xfrm>
            <a:off x="7461693" y="5952599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5" name="Line 69"/>
          <p:cNvSpPr>
            <a:spLocks noChangeShapeType="1"/>
          </p:cNvSpPr>
          <p:nvPr/>
        </p:nvSpPr>
        <p:spPr bwMode="auto">
          <a:xfrm>
            <a:off x="7134668" y="5952599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6" name="Line 70"/>
          <p:cNvSpPr>
            <a:spLocks noChangeShapeType="1"/>
          </p:cNvSpPr>
          <p:nvPr/>
        </p:nvSpPr>
        <p:spPr bwMode="auto">
          <a:xfrm>
            <a:off x="6482206" y="5952599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7" name="Line 71"/>
          <p:cNvSpPr>
            <a:spLocks noChangeShapeType="1"/>
          </p:cNvSpPr>
          <p:nvPr/>
        </p:nvSpPr>
        <p:spPr bwMode="auto">
          <a:xfrm>
            <a:off x="6155181" y="5952599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8" name="Line 72"/>
          <p:cNvSpPr>
            <a:spLocks noChangeShapeType="1"/>
          </p:cNvSpPr>
          <p:nvPr/>
        </p:nvSpPr>
        <p:spPr bwMode="auto">
          <a:xfrm>
            <a:off x="5828156" y="5952599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9" name="Line 73"/>
          <p:cNvSpPr>
            <a:spLocks noChangeShapeType="1"/>
          </p:cNvSpPr>
          <p:nvPr/>
        </p:nvSpPr>
        <p:spPr bwMode="auto">
          <a:xfrm>
            <a:off x="5175693" y="5952599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90" name="Oval 75"/>
          <p:cNvSpPr>
            <a:spLocks noChangeArrowheads="1"/>
          </p:cNvSpPr>
          <p:nvPr/>
        </p:nvSpPr>
        <p:spPr bwMode="auto">
          <a:xfrm flipH="1">
            <a:off x="4793106" y="5951012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1" name="Oval 79"/>
          <p:cNvSpPr>
            <a:spLocks noChangeArrowheads="1"/>
          </p:cNvSpPr>
          <p:nvPr/>
        </p:nvSpPr>
        <p:spPr bwMode="auto">
          <a:xfrm flipH="1">
            <a:off x="8047481" y="1698099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95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Product Curve Approach</a:t>
            </a:r>
          </a:p>
        </p:txBody>
      </p:sp>
    </p:spTree>
    <p:extLst>
      <p:ext uri="{BB962C8B-B14F-4D97-AF65-F5344CB8AC3E}">
        <p14:creationId xmlns:p14="http://schemas.microsoft.com/office/powerpoint/2010/main" val="16198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10814" y="1129439"/>
            <a:ext cx="4488965" cy="537667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126957"/>
            <a:ext cx="4253918" cy="9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ts val="1600"/>
              </a:lnSpc>
              <a:spcBef>
                <a:spcPct val="50000"/>
              </a:spcBef>
              <a:buFontTx/>
              <a:buChar char="•"/>
            </a:pPr>
            <a:r>
              <a:rPr lang="en-US" b="1" i="1" dirty="0" smtClean="0">
                <a:latin typeface="+mj-lt"/>
                <a:cs typeface="Times New Roman" pitchFamily="18" charset="0"/>
              </a:rPr>
              <a:t>Marginal </a:t>
            </a:r>
            <a:r>
              <a:rPr lang="en-US" b="1" i="1" dirty="0">
                <a:latin typeface="+mj-lt"/>
                <a:cs typeface="Times New Roman" pitchFamily="18" charset="0"/>
              </a:rPr>
              <a:t>Product </a:t>
            </a:r>
            <a:r>
              <a:rPr lang="en-US" dirty="0">
                <a:latin typeface="+mj-lt"/>
                <a:cs typeface="Times New Roman" pitchFamily="18" charset="0"/>
              </a:rPr>
              <a:t>will first </a:t>
            </a:r>
            <a:r>
              <a:rPr lang="en-US" dirty="0" smtClean="0">
                <a:latin typeface="+mj-lt"/>
                <a:cs typeface="Times New Roman" pitchFamily="18" charset="0"/>
              </a:rPr>
              <a:t>increase (</a:t>
            </a:r>
            <a:r>
              <a:rPr lang="en-US" dirty="0">
                <a:latin typeface="+mj-lt"/>
                <a:cs typeface="Times New Roman" pitchFamily="18" charset="0"/>
              </a:rPr>
              <a:t>when </a:t>
            </a:r>
            <a:r>
              <a:rPr lang="en-US" b="1" i="1" dirty="0">
                <a:latin typeface="+mj-lt"/>
                <a:cs typeface="Times New Roman" pitchFamily="18" charset="0"/>
              </a:rPr>
              <a:t>TP</a:t>
            </a:r>
            <a:r>
              <a:rPr lang="en-US" dirty="0">
                <a:latin typeface="+mj-lt"/>
                <a:cs typeface="Times New Roman" pitchFamily="18" charset="0"/>
              </a:rPr>
              <a:t> is increasing at an </a:t>
            </a:r>
            <a:r>
              <a:rPr lang="en-US" dirty="0" smtClean="0">
                <a:latin typeface="+mj-lt"/>
                <a:cs typeface="Times New Roman" pitchFamily="18" charset="0"/>
              </a:rPr>
              <a:t>increasing rate</a:t>
            </a:r>
            <a:r>
              <a:rPr lang="en-US" dirty="0">
                <a:latin typeface="+mj-lt"/>
                <a:cs typeface="Times New Roman" pitchFamily="18" charset="0"/>
              </a:rPr>
              <a:t>), reach a maximum, and then </a:t>
            </a:r>
            <a:r>
              <a:rPr lang="en-US" dirty="0" smtClean="0">
                <a:latin typeface="+mj-lt"/>
                <a:cs typeface="Times New Roman" pitchFamily="18" charset="0"/>
              </a:rPr>
              <a:t>fall </a:t>
            </a:r>
            <a:br>
              <a:rPr lang="en-US" dirty="0" smtClean="0">
                <a:latin typeface="+mj-lt"/>
                <a:cs typeface="Times New Roman" pitchFamily="18" charset="0"/>
              </a:rPr>
            </a:b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dirty="0">
                <a:latin typeface="+mj-lt"/>
                <a:cs typeface="Times New Roman" pitchFamily="18" charset="0"/>
              </a:rPr>
              <a:t>as </a:t>
            </a:r>
            <a:r>
              <a:rPr lang="en-US" b="1" i="1" dirty="0">
                <a:latin typeface="+mj-lt"/>
                <a:cs typeface="Times New Roman" pitchFamily="18" charset="0"/>
              </a:rPr>
              <a:t>TP</a:t>
            </a:r>
            <a:r>
              <a:rPr lang="en-US" dirty="0">
                <a:latin typeface="+mj-lt"/>
                <a:cs typeface="Times New Roman" pitchFamily="18" charset="0"/>
              </a:rPr>
              <a:t> increases at a decreasing rate).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70065" y="2011513"/>
            <a:ext cx="4253918" cy="71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ts val="1600"/>
              </a:lnSpc>
              <a:spcBef>
                <a:spcPct val="50000"/>
              </a:spcBef>
              <a:buFontTx/>
              <a:buChar char="•"/>
            </a:pPr>
            <a:r>
              <a:rPr lang="en-US" b="1" i="1" dirty="0" smtClean="0">
                <a:latin typeface="+mj-lt"/>
                <a:cs typeface="Times New Roman" pitchFamily="18" charset="0"/>
              </a:rPr>
              <a:t>Average </a:t>
            </a:r>
            <a:r>
              <a:rPr lang="en-US" b="1" i="1" dirty="0">
                <a:latin typeface="+mj-lt"/>
                <a:cs typeface="Times New Roman" pitchFamily="18" charset="0"/>
              </a:rPr>
              <a:t>Product </a:t>
            </a:r>
            <a:r>
              <a:rPr lang="en-US" dirty="0">
                <a:latin typeface="+mj-lt"/>
                <a:cs typeface="Times New Roman" pitchFamily="18" charset="0"/>
              </a:rPr>
              <a:t>will have the </a:t>
            </a:r>
            <a:r>
              <a:rPr lang="en-US" dirty="0" smtClean="0">
                <a:latin typeface="+mj-lt"/>
                <a:cs typeface="Times New Roman" pitchFamily="18" charset="0"/>
              </a:rPr>
              <a:t>same general </a:t>
            </a:r>
            <a:r>
              <a:rPr lang="en-US" dirty="0">
                <a:latin typeface="+mj-lt"/>
                <a:cs typeface="Times New Roman" pitchFamily="18" charset="0"/>
              </a:rPr>
              <a:t>form except that its </a:t>
            </a:r>
            <a:r>
              <a:rPr lang="en-US" dirty="0" smtClean="0">
                <a:latin typeface="+mj-lt"/>
                <a:cs typeface="Times New Roman" pitchFamily="18" charset="0"/>
              </a:rPr>
              <a:t>maximum point </a:t>
            </a:r>
            <a:r>
              <a:rPr lang="en-US" dirty="0">
                <a:latin typeface="+mj-lt"/>
                <a:cs typeface="Times New Roman" pitchFamily="18" charset="0"/>
              </a:rPr>
              <a:t>will be at a larger output level.</a:t>
            </a:r>
          </a:p>
        </p:txBody>
      </p:sp>
      <p:sp>
        <p:nvSpPr>
          <p:cNvPr id="127" name="Rectangle 3"/>
          <p:cNvSpPr>
            <a:spLocks noChangeArrowheads="1"/>
          </p:cNvSpPr>
          <p:nvPr/>
        </p:nvSpPr>
        <p:spPr bwMode="auto">
          <a:xfrm>
            <a:off x="166888" y="2733585"/>
            <a:ext cx="4019915" cy="37630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30" name="Line 7"/>
          <p:cNvSpPr>
            <a:spLocks noChangeShapeType="1"/>
          </p:cNvSpPr>
          <p:nvPr/>
        </p:nvSpPr>
        <p:spPr bwMode="auto">
          <a:xfrm>
            <a:off x="290395" y="3518890"/>
            <a:ext cx="377452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31" name="Text Box 8"/>
          <p:cNvSpPr txBox="1">
            <a:spLocks noChangeArrowheads="1"/>
          </p:cNvSpPr>
          <p:nvPr/>
        </p:nvSpPr>
        <p:spPr bwMode="auto">
          <a:xfrm>
            <a:off x="3207119" y="3030448"/>
            <a:ext cx="857799" cy="48628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Average</a:t>
            </a:r>
            <a:b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Product</a:t>
            </a:r>
          </a:p>
        </p:txBody>
      </p:sp>
      <p:sp>
        <p:nvSpPr>
          <p:cNvPr id="132" name="Text Box 9"/>
          <p:cNvSpPr txBox="1">
            <a:spLocks noChangeArrowheads="1"/>
          </p:cNvSpPr>
          <p:nvPr/>
        </p:nvSpPr>
        <p:spPr bwMode="auto">
          <a:xfrm>
            <a:off x="2183539" y="3030448"/>
            <a:ext cx="954492" cy="48628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Marginal</a:t>
            </a:r>
            <a:r>
              <a:rPr kumimoji="0" lang="en-US" sz="18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8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Product</a:t>
            </a:r>
            <a:endParaRPr kumimoji="0" lang="en-US" sz="18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3" name="Text Box 10"/>
          <p:cNvSpPr txBox="1">
            <a:spLocks noChangeArrowheads="1"/>
          </p:cNvSpPr>
          <p:nvPr/>
        </p:nvSpPr>
        <p:spPr bwMode="auto">
          <a:xfrm>
            <a:off x="1274738" y="2878048"/>
            <a:ext cx="886781" cy="64338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Total</a:t>
            </a:r>
            <a:b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Product</a:t>
            </a:r>
            <a:r>
              <a:rPr kumimoji="0" lang="en-US" sz="18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8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800" b="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kumimoji="0" lang="en-US" sz="1600" b="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output</a:t>
            </a:r>
            <a:r>
              <a:rPr kumimoji="0" lang="en-US" sz="1800" b="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  <a:endParaRPr kumimoji="0" lang="en-US" sz="18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4" name="Text Box 11"/>
          <p:cNvSpPr txBox="1">
            <a:spLocks noChangeArrowheads="1"/>
          </p:cNvSpPr>
          <p:nvPr/>
        </p:nvSpPr>
        <p:spPr bwMode="auto">
          <a:xfrm>
            <a:off x="277578" y="2822485"/>
            <a:ext cx="943208" cy="68813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Units of </a:t>
            </a:r>
            <a:b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variable</a:t>
            </a:r>
            <a:b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resource</a:t>
            </a:r>
          </a:p>
        </p:txBody>
      </p:sp>
      <p:sp>
        <p:nvSpPr>
          <p:cNvPr id="146" name="Text Box 53"/>
          <p:cNvSpPr txBox="1">
            <a:spLocks noChangeArrowheads="1"/>
          </p:cNvSpPr>
          <p:nvPr/>
        </p:nvSpPr>
        <p:spPr bwMode="auto">
          <a:xfrm>
            <a:off x="8260480" y="5851140"/>
            <a:ext cx="74771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Labor</a:t>
            </a:r>
            <a:br>
              <a:rPr kumimoji="0" lang="en-US" sz="1600" b="0">
                <a:latin typeface="+mj-lt"/>
                <a:cs typeface="Times New Roman" pitchFamily="18" charset="0"/>
              </a:rPr>
            </a:br>
            <a:r>
              <a:rPr kumimoji="0" lang="en-US" sz="1600" b="0">
                <a:latin typeface="+mj-lt"/>
                <a:cs typeface="Times New Roman" pitchFamily="18" charset="0"/>
              </a:rPr>
              <a:t>input</a:t>
            </a:r>
            <a:endParaRPr kumimoji="0" lang="en-US" sz="1600" b="0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7" name="Line 28"/>
          <p:cNvSpPr>
            <a:spLocks noChangeShapeType="1"/>
          </p:cNvSpPr>
          <p:nvPr/>
        </p:nvSpPr>
        <p:spPr bwMode="auto">
          <a:xfrm>
            <a:off x="4852117" y="1957129"/>
            <a:ext cx="0" cy="40956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48" name="Text Box 30"/>
          <p:cNvSpPr txBox="1">
            <a:spLocks noChangeArrowheads="1"/>
          </p:cNvSpPr>
          <p:nvPr/>
        </p:nvSpPr>
        <p:spPr bwMode="auto">
          <a:xfrm>
            <a:off x="6325317" y="6040052"/>
            <a:ext cx="422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149" name="Text Box 31"/>
          <p:cNvSpPr txBox="1">
            <a:spLocks noChangeArrowheads="1"/>
          </p:cNvSpPr>
          <p:nvPr/>
        </p:nvSpPr>
        <p:spPr bwMode="auto">
          <a:xfrm>
            <a:off x="6003055" y="6040052"/>
            <a:ext cx="377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150" name="Text Box 32"/>
          <p:cNvSpPr txBox="1">
            <a:spLocks noChangeArrowheads="1"/>
          </p:cNvSpPr>
          <p:nvPr/>
        </p:nvSpPr>
        <p:spPr bwMode="auto">
          <a:xfrm>
            <a:off x="5671267" y="6041640"/>
            <a:ext cx="377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51" name="Text Box 33"/>
          <p:cNvSpPr txBox="1">
            <a:spLocks noChangeArrowheads="1"/>
          </p:cNvSpPr>
          <p:nvPr/>
        </p:nvSpPr>
        <p:spPr bwMode="auto">
          <a:xfrm>
            <a:off x="5356942" y="6033702"/>
            <a:ext cx="441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152" name="Text Box 34"/>
          <p:cNvSpPr txBox="1">
            <a:spLocks noChangeArrowheads="1"/>
          </p:cNvSpPr>
          <p:nvPr/>
        </p:nvSpPr>
        <p:spPr bwMode="auto">
          <a:xfrm>
            <a:off x="5031505" y="6033702"/>
            <a:ext cx="377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59" name="Line 41"/>
          <p:cNvSpPr>
            <a:spLocks noChangeShapeType="1"/>
          </p:cNvSpPr>
          <p:nvPr/>
        </p:nvSpPr>
        <p:spPr bwMode="auto">
          <a:xfrm>
            <a:off x="4852117" y="6052752"/>
            <a:ext cx="3406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61" name="Text Box 45"/>
          <p:cNvSpPr txBox="1">
            <a:spLocks noChangeArrowheads="1"/>
          </p:cNvSpPr>
          <p:nvPr/>
        </p:nvSpPr>
        <p:spPr bwMode="auto">
          <a:xfrm>
            <a:off x="6661867" y="6046402"/>
            <a:ext cx="423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162" name="Text Box 46"/>
          <p:cNvSpPr txBox="1">
            <a:spLocks noChangeArrowheads="1"/>
          </p:cNvSpPr>
          <p:nvPr/>
        </p:nvSpPr>
        <p:spPr bwMode="auto">
          <a:xfrm>
            <a:off x="7003180" y="6046402"/>
            <a:ext cx="422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163" name="Text Box 47"/>
          <p:cNvSpPr txBox="1">
            <a:spLocks noChangeArrowheads="1"/>
          </p:cNvSpPr>
          <p:nvPr/>
        </p:nvSpPr>
        <p:spPr bwMode="auto">
          <a:xfrm>
            <a:off x="7331792" y="6043227"/>
            <a:ext cx="422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171" name="Text Box 51"/>
          <p:cNvSpPr txBox="1">
            <a:spLocks noChangeArrowheads="1"/>
          </p:cNvSpPr>
          <p:nvPr/>
        </p:nvSpPr>
        <p:spPr bwMode="auto">
          <a:xfrm>
            <a:off x="7668342" y="6049577"/>
            <a:ext cx="422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172" name="Text Box 52"/>
          <p:cNvSpPr txBox="1">
            <a:spLocks noChangeArrowheads="1"/>
          </p:cNvSpPr>
          <p:nvPr/>
        </p:nvSpPr>
        <p:spPr bwMode="auto">
          <a:xfrm>
            <a:off x="7938217" y="6046402"/>
            <a:ext cx="484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179" name="Line 61"/>
          <p:cNvSpPr>
            <a:spLocks noChangeShapeType="1"/>
          </p:cNvSpPr>
          <p:nvPr/>
        </p:nvSpPr>
        <p:spPr bwMode="auto">
          <a:xfrm>
            <a:off x="4864817" y="5460615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0" name="Line 64"/>
          <p:cNvSpPr>
            <a:spLocks noChangeShapeType="1"/>
          </p:cNvSpPr>
          <p:nvPr/>
        </p:nvSpPr>
        <p:spPr bwMode="auto">
          <a:xfrm>
            <a:off x="8112842" y="596702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1" name="Line 65"/>
          <p:cNvSpPr>
            <a:spLocks noChangeShapeType="1"/>
          </p:cNvSpPr>
          <p:nvPr/>
        </p:nvSpPr>
        <p:spPr bwMode="auto">
          <a:xfrm>
            <a:off x="6806330" y="596702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2" name="Line 66"/>
          <p:cNvSpPr>
            <a:spLocks noChangeShapeType="1"/>
          </p:cNvSpPr>
          <p:nvPr/>
        </p:nvSpPr>
        <p:spPr bwMode="auto">
          <a:xfrm>
            <a:off x="5498230" y="596702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3" name="Line 67"/>
          <p:cNvSpPr>
            <a:spLocks noChangeShapeType="1"/>
          </p:cNvSpPr>
          <p:nvPr/>
        </p:nvSpPr>
        <p:spPr bwMode="auto">
          <a:xfrm>
            <a:off x="7785817" y="596702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4" name="Line 68"/>
          <p:cNvSpPr>
            <a:spLocks noChangeShapeType="1"/>
          </p:cNvSpPr>
          <p:nvPr/>
        </p:nvSpPr>
        <p:spPr bwMode="auto">
          <a:xfrm>
            <a:off x="7458792" y="596702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5" name="Line 69"/>
          <p:cNvSpPr>
            <a:spLocks noChangeShapeType="1"/>
          </p:cNvSpPr>
          <p:nvPr/>
        </p:nvSpPr>
        <p:spPr bwMode="auto">
          <a:xfrm>
            <a:off x="7131767" y="596702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6" name="Line 70"/>
          <p:cNvSpPr>
            <a:spLocks noChangeShapeType="1"/>
          </p:cNvSpPr>
          <p:nvPr/>
        </p:nvSpPr>
        <p:spPr bwMode="auto">
          <a:xfrm>
            <a:off x="6479305" y="596702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7" name="Line 71"/>
          <p:cNvSpPr>
            <a:spLocks noChangeShapeType="1"/>
          </p:cNvSpPr>
          <p:nvPr/>
        </p:nvSpPr>
        <p:spPr bwMode="auto">
          <a:xfrm>
            <a:off x="6152280" y="596702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8" name="Line 72"/>
          <p:cNvSpPr>
            <a:spLocks noChangeShapeType="1"/>
          </p:cNvSpPr>
          <p:nvPr/>
        </p:nvSpPr>
        <p:spPr bwMode="auto">
          <a:xfrm>
            <a:off x="5825255" y="596702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89" name="Line 73"/>
          <p:cNvSpPr>
            <a:spLocks noChangeShapeType="1"/>
          </p:cNvSpPr>
          <p:nvPr/>
        </p:nvSpPr>
        <p:spPr bwMode="auto">
          <a:xfrm>
            <a:off x="5172792" y="596702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555244" y="352543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0</a:t>
            </a: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1591818" y="3541305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78" name="Text Box 16"/>
          <p:cNvSpPr txBox="1">
            <a:spLocks noChangeArrowheads="1"/>
          </p:cNvSpPr>
          <p:nvPr/>
        </p:nvSpPr>
        <p:spPr bwMode="auto">
          <a:xfrm>
            <a:off x="555244" y="378736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</a:t>
            </a:r>
          </a:p>
        </p:txBody>
      </p:sp>
      <p:sp>
        <p:nvSpPr>
          <p:cNvPr id="79" name="Text Box 17"/>
          <p:cNvSpPr txBox="1">
            <a:spLocks noChangeArrowheads="1"/>
          </p:cNvSpPr>
          <p:nvPr/>
        </p:nvSpPr>
        <p:spPr bwMode="auto">
          <a:xfrm>
            <a:off x="1591818" y="379371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80" name="Text Box 18"/>
          <p:cNvSpPr txBox="1">
            <a:spLocks noChangeArrowheads="1"/>
          </p:cNvSpPr>
          <p:nvPr/>
        </p:nvSpPr>
        <p:spPr bwMode="auto">
          <a:xfrm>
            <a:off x="555244" y="403819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2</a:t>
            </a:r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1458468" y="404454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20</a:t>
            </a: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555244" y="430489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3</a:t>
            </a:r>
          </a:p>
        </p:txBody>
      </p:sp>
      <p:sp>
        <p:nvSpPr>
          <p:cNvPr id="83" name="Text Box 21"/>
          <p:cNvSpPr txBox="1">
            <a:spLocks noChangeArrowheads="1"/>
          </p:cNvSpPr>
          <p:nvPr/>
        </p:nvSpPr>
        <p:spPr bwMode="auto">
          <a:xfrm>
            <a:off x="1458468" y="429219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34</a:t>
            </a:r>
          </a:p>
        </p:txBody>
      </p:sp>
      <p:sp>
        <p:nvSpPr>
          <p:cNvPr id="84" name="Text Box 22"/>
          <p:cNvSpPr txBox="1">
            <a:spLocks noChangeArrowheads="1"/>
          </p:cNvSpPr>
          <p:nvPr/>
        </p:nvSpPr>
        <p:spPr bwMode="auto">
          <a:xfrm>
            <a:off x="555244" y="455889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4</a:t>
            </a:r>
          </a:p>
        </p:txBody>
      </p:sp>
      <p:sp>
        <p:nvSpPr>
          <p:cNvPr id="85" name="Text Box 23"/>
          <p:cNvSpPr txBox="1">
            <a:spLocks noChangeArrowheads="1"/>
          </p:cNvSpPr>
          <p:nvPr/>
        </p:nvSpPr>
        <p:spPr bwMode="auto">
          <a:xfrm>
            <a:off x="1452118" y="454619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46</a:t>
            </a:r>
          </a:p>
        </p:txBody>
      </p:sp>
      <p:sp>
        <p:nvSpPr>
          <p:cNvPr id="86" name="Text Box 24"/>
          <p:cNvSpPr txBox="1">
            <a:spLocks noChangeArrowheads="1"/>
          </p:cNvSpPr>
          <p:nvPr/>
        </p:nvSpPr>
        <p:spPr bwMode="auto">
          <a:xfrm>
            <a:off x="555244" y="482876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5</a:t>
            </a:r>
          </a:p>
        </p:txBody>
      </p:sp>
      <p:sp>
        <p:nvSpPr>
          <p:cNvPr id="87" name="Text Box 25"/>
          <p:cNvSpPr txBox="1">
            <a:spLocks noChangeArrowheads="1"/>
          </p:cNvSpPr>
          <p:nvPr/>
        </p:nvSpPr>
        <p:spPr bwMode="auto">
          <a:xfrm>
            <a:off x="1458468" y="483511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56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55244" y="510816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6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1458468" y="510499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64</a:t>
            </a:r>
          </a:p>
        </p:txBody>
      </p:sp>
      <p:sp>
        <p:nvSpPr>
          <p:cNvPr id="90" name="Text Box 28"/>
          <p:cNvSpPr txBox="1">
            <a:spLocks noChangeArrowheads="1"/>
          </p:cNvSpPr>
          <p:nvPr/>
        </p:nvSpPr>
        <p:spPr bwMode="auto">
          <a:xfrm>
            <a:off x="555244" y="535899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7</a:t>
            </a:r>
          </a:p>
        </p:txBody>
      </p:sp>
      <p:sp>
        <p:nvSpPr>
          <p:cNvPr id="91" name="Text Box 29"/>
          <p:cNvSpPr txBox="1">
            <a:spLocks noChangeArrowheads="1"/>
          </p:cNvSpPr>
          <p:nvPr/>
        </p:nvSpPr>
        <p:spPr bwMode="auto">
          <a:xfrm>
            <a:off x="1458468" y="536534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70</a:t>
            </a:r>
          </a:p>
        </p:txBody>
      </p:sp>
      <p:sp>
        <p:nvSpPr>
          <p:cNvPr id="93" name="Text Box 30"/>
          <p:cNvSpPr txBox="1">
            <a:spLocks noChangeArrowheads="1"/>
          </p:cNvSpPr>
          <p:nvPr/>
        </p:nvSpPr>
        <p:spPr bwMode="auto">
          <a:xfrm>
            <a:off x="555244" y="562093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8</a:t>
            </a: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1458468" y="5617755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74</a:t>
            </a:r>
          </a:p>
        </p:txBody>
      </p: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555244" y="587016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9</a:t>
            </a:r>
          </a:p>
        </p:txBody>
      </p:sp>
      <p:sp>
        <p:nvSpPr>
          <p:cNvPr id="96" name="Text Box 33"/>
          <p:cNvSpPr txBox="1">
            <a:spLocks noChangeArrowheads="1"/>
          </p:cNvSpPr>
          <p:nvPr/>
        </p:nvSpPr>
        <p:spPr bwMode="auto">
          <a:xfrm>
            <a:off x="1458468" y="585746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75</a:t>
            </a:r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464820" y="6124168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10</a:t>
            </a:r>
          </a:p>
        </p:txBody>
      </p:sp>
      <p:sp>
        <p:nvSpPr>
          <p:cNvPr id="98" name="Text Box 35"/>
          <p:cNvSpPr txBox="1">
            <a:spLocks noChangeArrowheads="1"/>
          </p:cNvSpPr>
          <p:nvPr/>
        </p:nvSpPr>
        <p:spPr bwMode="auto">
          <a:xfrm>
            <a:off x="1458468" y="612734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73</a:t>
            </a:r>
          </a:p>
        </p:txBody>
      </p:sp>
      <p:sp>
        <p:nvSpPr>
          <p:cNvPr id="99" name="Text Box 36"/>
          <p:cNvSpPr txBox="1">
            <a:spLocks noChangeArrowheads="1"/>
          </p:cNvSpPr>
          <p:nvPr/>
        </p:nvSpPr>
        <p:spPr bwMode="auto">
          <a:xfrm>
            <a:off x="2362708" y="3511143"/>
            <a:ext cx="66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-----</a:t>
            </a:r>
          </a:p>
        </p:txBody>
      </p:sp>
      <p:sp>
        <p:nvSpPr>
          <p:cNvPr id="100" name="Text Box 37"/>
          <p:cNvSpPr txBox="1">
            <a:spLocks noChangeArrowheads="1"/>
          </p:cNvSpPr>
          <p:nvPr/>
        </p:nvSpPr>
        <p:spPr bwMode="auto">
          <a:xfrm>
            <a:off x="2481326" y="3773461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101" name="Text Box 38"/>
          <p:cNvSpPr txBox="1">
            <a:spLocks noChangeArrowheads="1"/>
          </p:cNvSpPr>
          <p:nvPr/>
        </p:nvSpPr>
        <p:spPr bwMode="auto">
          <a:xfrm>
            <a:off x="2394458" y="4060862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12</a:t>
            </a:r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2415921" y="4544986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12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2394458" y="5103786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8</a:t>
            </a:r>
          </a:p>
        </p:txBody>
      </p:sp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2421890" y="560981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4</a:t>
            </a:r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2421128" y="6107086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- 2</a:t>
            </a:r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3372358" y="3511143"/>
            <a:ext cx="66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-----</a:t>
            </a: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3443478" y="3782605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8.0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3343529" y="4042955"/>
            <a:ext cx="73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10.0</a:t>
            </a:r>
          </a:p>
        </p:txBody>
      </p: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3356229" y="4554130"/>
            <a:ext cx="742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11.5</a:t>
            </a:r>
          </a:p>
        </p:txBody>
      </p:sp>
      <p:sp>
        <p:nvSpPr>
          <p:cNvPr id="110" name="Text Box 47"/>
          <p:cNvSpPr txBox="1">
            <a:spLocks noChangeArrowheads="1"/>
          </p:cNvSpPr>
          <p:nvPr/>
        </p:nvSpPr>
        <p:spPr bwMode="auto">
          <a:xfrm>
            <a:off x="3346704" y="5103786"/>
            <a:ext cx="81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10.7</a:t>
            </a:r>
          </a:p>
        </p:txBody>
      </p:sp>
      <p:sp>
        <p:nvSpPr>
          <p:cNvPr id="111" name="Text Box 48"/>
          <p:cNvSpPr txBox="1">
            <a:spLocks noChangeArrowheads="1"/>
          </p:cNvSpPr>
          <p:nvPr/>
        </p:nvSpPr>
        <p:spPr bwMode="auto">
          <a:xfrm>
            <a:off x="3467354" y="560981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9.3</a:t>
            </a:r>
          </a:p>
        </p:txBody>
      </p:sp>
      <p:sp>
        <p:nvSpPr>
          <p:cNvPr id="112" name="Text Box 49"/>
          <p:cNvSpPr txBox="1">
            <a:spLocks noChangeArrowheads="1"/>
          </p:cNvSpPr>
          <p:nvPr/>
        </p:nvSpPr>
        <p:spPr bwMode="auto">
          <a:xfrm>
            <a:off x="3467354" y="6116230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7.3</a:t>
            </a:r>
          </a:p>
        </p:txBody>
      </p:sp>
      <p:grpSp>
        <p:nvGrpSpPr>
          <p:cNvPr id="113" name="Group 50"/>
          <p:cNvGrpSpPr>
            <a:grpSpLocks/>
          </p:cNvGrpSpPr>
          <p:nvPr/>
        </p:nvGrpSpPr>
        <p:grpSpPr bwMode="auto">
          <a:xfrm>
            <a:off x="1840992" y="3743298"/>
            <a:ext cx="691896" cy="263525"/>
            <a:chOff x="1056" y="2528"/>
            <a:chExt cx="472" cy="168"/>
          </a:xfrm>
        </p:grpSpPr>
        <p:sp>
          <p:nvSpPr>
            <p:cNvPr id="114" name="Line 51"/>
            <p:cNvSpPr>
              <a:spLocks noChangeShapeType="1"/>
            </p:cNvSpPr>
            <p:nvPr/>
          </p:nvSpPr>
          <p:spPr bwMode="auto">
            <a:xfrm>
              <a:off x="1096" y="2696"/>
              <a:ext cx="43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5" name="Line 52"/>
            <p:cNvSpPr>
              <a:spLocks noChangeShapeType="1"/>
            </p:cNvSpPr>
            <p:nvPr/>
          </p:nvSpPr>
          <p:spPr bwMode="auto">
            <a:xfrm>
              <a:off x="1056" y="2528"/>
              <a:ext cx="240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16" name="Group 53"/>
          <p:cNvGrpSpPr>
            <a:grpSpLocks/>
          </p:cNvGrpSpPr>
          <p:nvPr/>
        </p:nvGrpSpPr>
        <p:grpSpPr bwMode="auto">
          <a:xfrm>
            <a:off x="1877969" y="4062830"/>
            <a:ext cx="581768" cy="229363"/>
            <a:chOff x="1033" y="2528"/>
            <a:chExt cx="495" cy="168"/>
          </a:xfrm>
        </p:grpSpPr>
        <p:sp>
          <p:nvSpPr>
            <p:cNvPr id="117" name="Line 54"/>
            <p:cNvSpPr>
              <a:spLocks noChangeShapeType="1"/>
            </p:cNvSpPr>
            <p:nvPr/>
          </p:nvSpPr>
          <p:spPr bwMode="auto">
            <a:xfrm>
              <a:off x="1033" y="2696"/>
              <a:ext cx="49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8" name="Line 55"/>
            <p:cNvSpPr>
              <a:spLocks noChangeShapeType="1"/>
            </p:cNvSpPr>
            <p:nvPr/>
          </p:nvSpPr>
          <p:spPr bwMode="auto">
            <a:xfrm>
              <a:off x="1056" y="2528"/>
              <a:ext cx="240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19" name="Group 56"/>
          <p:cNvGrpSpPr>
            <a:grpSpLocks/>
          </p:cNvGrpSpPr>
          <p:nvPr/>
        </p:nvGrpSpPr>
        <p:grpSpPr bwMode="auto">
          <a:xfrm>
            <a:off x="1877568" y="4479390"/>
            <a:ext cx="603758" cy="263525"/>
            <a:chOff x="1056" y="2528"/>
            <a:chExt cx="472" cy="168"/>
          </a:xfrm>
        </p:grpSpPr>
        <p:sp>
          <p:nvSpPr>
            <p:cNvPr id="120" name="Line 57"/>
            <p:cNvSpPr>
              <a:spLocks noChangeShapeType="1"/>
            </p:cNvSpPr>
            <p:nvPr/>
          </p:nvSpPr>
          <p:spPr bwMode="auto">
            <a:xfrm>
              <a:off x="1096" y="2696"/>
              <a:ext cx="43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1" name="Line 58"/>
            <p:cNvSpPr>
              <a:spLocks noChangeShapeType="1"/>
            </p:cNvSpPr>
            <p:nvPr/>
          </p:nvSpPr>
          <p:spPr bwMode="auto">
            <a:xfrm>
              <a:off x="1056" y="2528"/>
              <a:ext cx="240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2" name="Group 59"/>
          <p:cNvGrpSpPr>
            <a:grpSpLocks/>
          </p:cNvGrpSpPr>
          <p:nvPr/>
        </p:nvGrpSpPr>
        <p:grpSpPr bwMode="auto">
          <a:xfrm>
            <a:off x="1877568" y="5036158"/>
            <a:ext cx="655320" cy="263525"/>
            <a:chOff x="1056" y="2528"/>
            <a:chExt cx="472" cy="168"/>
          </a:xfrm>
        </p:grpSpPr>
        <p:sp>
          <p:nvSpPr>
            <p:cNvPr id="123" name="Line 60"/>
            <p:cNvSpPr>
              <a:spLocks noChangeShapeType="1"/>
            </p:cNvSpPr>
            <p:nvPr/>
          </p:nvSpPr>
          <p:spPr bwMode="auto">
            <a:xfrm>
              <a:off x="1096" y="2696"/>
              <a:ext cx="43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4" name="Line 61"/>
            <p:cNvSpPr>
              <a:spLocks noChangeShapeType="1"/>
            </p:cNvSpPr>
            <p:nvPr/>
          </p:nvSpPr>
          <p:spPr bwMode="auto">
            <a:xfrm>
              <a:off x="1056" y="2528"/>
              <a:ext cx="240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5" name="Group 62"/>
          <p:cNvGrpSpPr>
            <a:grpSpLocks/>
          </p:cNvGrpSpPr>
          <p:nvPr/>
        </p:nvGrpSpPr>
        <p:grpSpPr bwMode="auto">
          <a:xfrm>
            <a:off x="1877568" y="5560922"/>
            <a:ext cx="655320" cy="263525"/>
            <a:chOff x="1056" y="2528"/>
            <a:chExt cx="472" cy="168"/>
          </a:xfrm>
        </p:grpSpPr>
        <p:sp>
          <p:nvSpPr>
            <p:cNvPr id="192" name="Line 63"/>
            <p:cNvSpPr>
              <a:spLocks noChangeShapeType="1"/>
            </p:cNvSpPr>
            <p:nvPr/>
          </p:nvSpPr>
          <p:spPr bwMode="auto">
            <a:xfrm>
              <a:off x="1096" y="2696"/>
              <a:ext cx="43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4" name="Line 64"/>
            <p:cNvSpPr>
              <a:spLocks noChangeShapeType="1"/>
            </p:cNvSpPr>
            <p:nvPr/>
          </p:nvSpPr>
          <p:spPr bwMode="auto">
            <a:xfrm>
              <a:off x="1056" y="2528"/>
              <a:ext cx="240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95" name="Group 65"/>
          <p:cNvGrpSpPr>
            <a:grpSpLocks/>
          </p:cNvGrpSpPr>
          <p:nvPr/>
        </p:nvGrpSpPr>
        <p:grpSpPr bwMode="auto">
          <a:xfrm>
            <a:off x="1877568" y="6051015"/>
            <a:ext cx="582168" cy="263525"/>
            <a:chOff x="1056" y="2528"/>
            <a:chExt cx="472" cy="168"/>
          </a:xfrm>
        </p:grpSpPr>
        <p:sp>
          <p:nvSpPr>
            <p:cNvPr id="196" name="Line 66"/>
            <p:cNvSpPr>
              <a:spLocks noChangeShapeType="1"/>
            </p:cNvSpPr>
            <p:nvPr/>
          </p:nvSpPr>
          <p:spPr bwMode="auto">
            <a:xfrm>
              <a:off x="1096" y="2696"/>
              <a:ext cx="43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7" name="Line 67"/>
            <p:cNvSpPr>
              <a:spLocks noChangeShapeType="1"/>
            </p:cNvSpPr>
            <p:nvPr/>
          </p:nvSpPr>
          <p:spPr bwMode="auto">
            <a:xfrm>
              <a:off x="1056" y="2528"/>
              <a:ext cx="240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23" name="Group 156"/>
          <p:cNvGrpSpPr>
            <a:grpSpLocks/>
          </p:cNvGrpSpPr>
          <p:nvPr/>
        </p:nvGrpSpPr>
        <p:grpSpPr bwMode="auto">
          <a:xfrm>
            <a:off x="5210130" y="1446335"/>
            <a:ext cx="2928938" cy="4927600"/>
            <a:chOff x="3360" y="916"/>
            <a:chExt cx="1845" cy="3104"/>
          </a:xfrm>
        </p:grpSpPr>
        <p:sp>
          <p:nvSpPr>
            <p:cNvPr id="224" name="Freeform 72"/>
            <p:cNvSpPr>
              <a:spLocks/>
            </p:cNvSpPr>
            <p:nvPr/>
          </p:nvSpPr>
          <p:spPr bwMode="auto">
            <a:xfrm>
              <a:off x="3360" y="916"/>
              <a:ext cx="1845" cy="3104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40" y="384"/>
                </a:cxn>
                <a:cxn ang="0">
                  <a:pos x="384" y="96"/>
                </a:cxn>
                <a:cxn ang="0">
                  <a:pos x="480" y="0"/>
                </a:cxn>
                <a:cxn ang="0">
                  <a:pos x="624" y="96"/>
                </a:cxn>
                <a:cxn ang="0">
                  <a:pos x="768" y="384"/>
                </a:cxn>
                <a:cxn ang="0">
                  <a:pos x="1008" y="816"/>
                </a:cxn>
                <a:cxn ang="0">
                  <a:pos x="1296" y="1248"/>
                </a:cxn>
                <a:cxn ang="0">
                  <a:pos x="1536" y="1632"/>
                </a:cxn>
                <a:cxn ang="0">
                  <a:pos x="1824" y="2112"/>
                </a:cxn>
                <a:cxn ang="0">
                  <a:pos x="2016" y="2448"/>
                </a:cxn>
                <a:cxn ang="0">
                  <a:pos x="2256" y="2976"/>
                </a:cxn>
              </a:cxnLst>
              <a:rect l="0" t="0" r="r" b="b"/>
              <a:pathLst>
                <a:path w="2256" h="2976">
                  <a:moveTo>
                    <a:pt x="0" y="1200"/>
                  </a:moveTo>
                  <a:cubicBezTo>
                    <a:pt x="88" y="884"/>
                    <a:pt x="176" y="568"/>
                    <a:pt x="240" y="384"/>
                  </a:cubicBezTo>
                  <a:cubicBezTo>
                    <a:pt x="304" y="200"/>
                    <a:pt x="344" y="160"/>
                    <a:pt x="384" y="96"/>
                  </a:cubicBezTo>
                  <a:cubicBezTo>
                    <a:pt x="424" y="32"/>
                    <a:pt x="440" y="0"/>
                    <a:pt x="480" y="0"/>
                  </a:cubicBezTo>
                  <a:cubicBezTo>
                    <a:pt x="520" y="0"/>
                    <a:pt x="576" y="32"/>
                    <a:pt x="624" y="96"/>
                  </a:cubicBezTo>
                  <a:cubicBezTo>
                    <a:pt x="672" y="160"/>
                    <a:pt x="704" y="264"/>
                    <a:pt x="768" y="384"/>
                  </a:cubicBezTo>
                  <a:cubicBezTo>
                    <a:pt x="832" y="504"/>
                    <a:pt x="920" y="672"/>
                    <a:pt x="1008" y="816"/>
                  </a:cubicBezTo>
                  <a:cubicBezTo>
                    <a:pt x="1096" y="960"/>
                    <a:pt x="1208" y="1112"/>
                    <a:pt x="1296" y="1248"/>
                  </a:cubicBezTo>
                  <a:cubicBezTo>
                    <a:pt x="1384" y="1384"/>
                    <a:pt x="1448" y="1488"/>
                    <a:pt x="1536" y="1632"/>
                  </a:cubicBezTo>
                  <a:cubicBezTo>
                    <a:pt x="1624" y="1776"/>
                    <a:pt x="1744" y="1976"/>
                    <a:pt x="1824" y="2112"/>
                  </a:cubicBezTo>
                  <a:cubicBezTo>
                    <a:pt x="1904" y="2248"/>
                    <a:pt x="1944" y="2304"/>
                    <a:pt x="2016" y="2448"/>
                  </a:cubicBezTo>
                  <a:cubicBezTo>
                    <a:pt x="2088" y="2592"/>
                    <a:pt x="2172" y="2784"/>
                    <a:pt x="2256" y="2976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225" name="Text Box 73"/>
            <p:cNvSpPr txBox="1">
              <a:spLocks noChangeArrowheads="1"/>
            </p:cNvSpPr>
            <p:nvPr/>
          </p:nvSpPr>
          <p:spPr bwMode="auto">
            <a:xfrm>
              <a:off x="3830" y="2451"/>
              <a:ext cx="83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kumimoji="0" lang="en-US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Marginal                </a:t>
              </a:r>
              <a:br>
                <a:rPr kumimoji="0" lang="en-US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     product </a:t>
              </a:r>
            </a:p>
          </p:txBody>
        </p:sp>
      </p:grpSp>
      <p:sp>
        <p:nvSpPr>
          <p:cNvPr id="227" name="Oval 80"/>
          <p:cNvSpPr>
            <a:spLocks noChangeArrowheads="1"/>
          </p:cNvSpPr>
          <p:nvPr/>
        </p:nvSpPr>
        <p:spPr bwMode="auto">
          <a:xfrm flipH="1">
            <a:off x="5467305" y="2043235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28" name="Oval 82"/>
          <p:cNvSpPr>
            <a:spLocks noChangeArrowheads="1"/>
          </p:cNvSpPr>
          <p:nvPr/>
        </p:nvSpPr>
        <p:spPr bwMode="auto">
          <a:xfrm flipH="1">
            <a:off x="6151581" y="2030535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29" name="Oval 87"/>
          <p:cNvSpPr>
            <a:spLocks noChangeArrowheads="1"/>
          </p:cNvSpPr>
          <p:nvPr/>
        </p:nvSpPr>
        <p:spPr bwMode="auto">
          <a:xfrm flipH="1">
            <a:off x="8077155" y="6316785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30" name="Group 158"/>
          <p:cNvGrpSpPr>
            <a:grpSpLocks/>
          </p:cNvGrpSpPr>
          <p:nvPr/>
        </p:nvGrpSpPr>
        <p:grpSpPr bwMode="auto">
          <a:xfrm>
            <a:off x="6338845" y="1090364"/>
            <a:ext cx="2962276" cy="914400"/>
            <a:chOff x="4071" y="974"/>
            <a:chExt cx="1866" cy="576"/>
          </a:xfrm>
        </p:grpSpPr>
        <p:sp>
          <p:nvSpPr>
            <p:cNvPr id="231" name="Line 101"/>
            <p:cNvSpPr>
              <a:spLocks noChangeShapeType="1"/>
            </p:cNvSpPr>
            <p:nvPr/>
          </p:nvSpPr>
          <p:spPr bwMode="auto">
            <a:xfrm flipV="1">
              <a:off x="4071" y="1238"/>
              <a:ext cx="328" cy="1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232" name="Group 102"/>
            <p:cNvGrpSpPr>
              <a:grpSpLocks/>
            </p:cNvGrpSpPr>
            <p:nvPr/>
          </p:nvGrpSpPr>
          <p:grpSpPr bwMode="auto">
            <a:xfrm>
              <a:off x="4353" y="974"/>
              <a:ext cx="1584" cy="576"/>
              <a:chOff x="3486" y="3273"/>
              <a:chExt cx="1584" cy="576"/>
            </a:xfrm>
          </p:grpSpPr>
          <p:sp>
            <p:nvSpPr>
              <p:cNvPr id="233" name="Rectangle 103"/>
              <p:cNvSpPr>
                <a:spLocks noChangeArrowheads="1"/>
              </p:cNvSpPr>
              <p:nvPr/>
            </p:nvSpPr>
            <p:spPr bwMode="auto">
              <a:xfrm>
                <a:off x="3489" y="3346"/>
                <a:ext cx="1027" cy="412"/>
              </a:xfrm>
              <a:prstGeom prst="rect">
                <a:avLst/>
              </a:prstGeom>
              <a:solidFill>
                <a:srgbClr val="FFFFA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234" name="Rectangle 104" descr="Parchment"/>
              <p:cNvSpPr>
                <a:spLocks noChangeArrowheads="1"/>
              </p:cNvSpPr>
              <p:nvPr/>
            </p:nvSpPr>
            <p:spPr bwMode="auto">
              <a:xfrm>
                <a:off x="3486" y="3273"/>
                <a:ext cx="158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ts val="1400"/>
                  </a:lnSpc>
                </a:pP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Note</a:t>
                </a:r>
                <a:r>
                  <a:rPr kumimoji="0" lang="en-US" sz="1600" i="1" dirty="0">
                    <a:latin typeface="+mj-lt"/>
                    <a:cs typeface="Times New Roman" pitchFamily="18" charset="0"/>
                  </a:rPr>
                  <a:t>: </a:t>
                </a:r>
                <a:r>
                  <a:rPr kumimoji="0" lang="en-US" sz="1600" b="1" i="1" dirty="0">
                    <a:solidFill>
                      <a:schemeClr val="tx1"/>
                    </a:solidFill>
                    <a:latin typeface="+mj-lt"/>
                    <a:cs typeface="Times New Roman" pitchFamily="18" charset="0"/>
                  </a:rPr>
                  <a:t>MP</a:t>
                </a:r>
                <a:r>
                  <a:rPr kumimoji="0" lang="en-US" sz="1600" i="1" dirty="0">
                    <a:latin typeface="+mj-lt"/>
                    <a:cs typeface="Times New Roman" pitchFamily="18" charset="0"/>
                  </a:rPr>
                  <a:t> always </a:t>
                </a:r>
                <a:r>
                  <a:rPr kumimoji="0" lang="en-US" sz="1600" i="1" dirty="0" smtClean="0">
                    <a:latin typeface="+mj-lt"/>
                    <a:cs typeface="Times New Roman" pitchFamily="18" charset="0"/>
                  </a:rPr>
                  <a:t/>
                </a:r>
                <a:br>
                  <a:rPr kumimoji="0" lang="en-US" sz="1600" i="1" dirty="0" smtClean="0">
                    <a:latin typeface="+mj-lt"/>
                    <a:cs typeface="Times New Roman" pitchFamily="18" charset="0"/>
                  </a:rPr>
                </a:br>
                <a:r>
                  <a:rPr kumimoji="0" lang="en-US" sz="1600" i="1" dirty="0" smtClean="0">
                    <a:latin typeface="+mj-lt"/>
                    <a:cs typeface="Times New Roman" pitchFamily="18" charset="0"/>
                  </a:rPr>
                  <a:t>crosses </a:t>
                </a:r>
                <a:r>
                  <a:rPr kumimoji="0" lang="en-US" sz="1600" b="1" i="1" dirty="0" smtClean="0">
                    <a:latin typeface="+mj-lt"/>
                    <a:cs typeface="Times New Roman" pitchFamily="18" charset="0"/>
                  </a:rPr>
                  <a:t>AP</a:t>
                </a:r>
                <a:r>
                  <a:rPr kumimoji="0" lang="en-US" sz="1600" b="1" i="1" dirty="0" smtClean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kumimoji="0" lang="en-US" sz="1600" i="1" dirty="0">
                    <a:latin typeface="+mj-lt"/>
                    <a:cs typeface="Times New Roman" pitchFamily="18" charset="0"/>
                  </a:rPr>
                  <a:t>at its </a:t>
                </a:r>
                <a:r>
                  <a:rPr kumimoji="0" lang="en-US" sz="1600" i="1" dirty="0" smtClean="0">
                    <a:latin typeface="+mj-lt"/>
                    <a:cs typeface="Times New Roman" pitchFamily="18" charset="0"/>
                  </a:rPr>
                  <a:t/>
                </a:r>
                <a:br>
                  <a:rPr kumimoji="0" lang="en-US" sz="1600" i="1" dirty="0" smtClean="0">
                    <a:latin typeface="+mj-lt"/>
                    <a:cs typeface="Times New Roman" pitchFamily="18" charset="0"/>
                  </a:rPr>
                </a:br>
                <a:r>
                  <a:rPr kumimoji="0" lang="en-US" sz="1600" i="1" dirty="0" smtClean="0">
                    <a:latin typeface="+mj-lt"/>
                    <a:cs typeface="Times New Roman" pitchFamily="18" charset="0"/>
                  </a:rPr>
                  <a:t>maximum </a:t>
                </a:r>
                <a:r>
                  <a:rPr kumimoji="0" lang="en-US" sz="1600" i="1" dirty="0">
                    <a:latin typeface="+mj-lt"/>
                    <a:cs typeface="Times New Roman" pitchFamily="18" charset="0"/>
                  </a:rPr>
                  <a:t>point.</a:t>
                </a:r>
              </a:p>
            </p:txBody>
          </p:sp>
        </p:grpSp>
      </p:grpSp>
      <p:sp>
        <p:nvSpPr>
          <p:cNvPr id="238" name="Oval 144"/>
          <p:cNvSpPr>
            <a:spLocks noChangeArrowheads="1"/>
          </p:cNvSpPr>
          <p:nvPr/>
        </p:nvSpPr>
        <p:spPr bwMode="auto">
          <a:xfrm flipH="1">
            <a:off x="6800805" y="3389435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39" name="Oval 145"/>
          <p:cNvSpPr>
            <a:spLocks noChangeArrowheads="1"/>
          </p:cNvSpPr>
          <p:nvPr/>
        </p:nvSpPr>
        <p:spPr bwMode="auto">
          <a:xfrm flipH="1">
            <a:off x="7416755" y="4667373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grpSp>
        <p:nvGrpSpPr>
          <p:cNvPr id="240" name="Group 157"/>
          <p:cNvGrpSpPr>
            <a:grpSpLocks/>
          </p:cNvGrpSpPr>
          <p:nvPr/>
        </p:nvGrpSpPr>
        <p:grpSpPr bwMode="auto">
          <a:xfrm>
            <a:off x="5202193" y="2252785"/>
            <a:ext cx="3646487" cy="1952625"/>
            <a:chOff x="3355" y="1424"/>
            <a:chExt cx="2297" cy="1230"/>
          </a:xfrm>
        </p:grpSpPr>
        <p:sp>
          <p:nvSpPr>
            <p:cNvPr id="241" name="Text Box 71"/>
            <p:cNvSpPr txBox="1">
              <a:spLocks noChangeArrowheads="1"/>
            </p:cNvSpPr>
            <p:nvPr/>
          </p:nvSpPr>
          <p:spPr bwMode="auto">
            <a:xfrm>
              <a:off x="4866" y="2348"/>
              <a:ext cx="78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kumimoji="0" lang="en-US" b="1" i="1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Average  product</a:t>
              </a:r>
            </a:p>
          </p:txBody>
        </p:sp>
        <p:sp>
          <p:nvSpPr>
            <p:cNvPr id="242" name="Freeform 155"/>
            <p:cNvSpPr>
              <a:spLocks/>
            </p:cNvSpPr>
            <p:nvPr/>
          </p:nvSpPr>
          <p:spPr bwMode="auto">
            <a:xfrm>
              <a:off x="3355" y="1424"/>
              <a:ext cx="1835" cy="893"/>
            </a:xfrm>
            <a:custGeom>
              <a:avLst/>
              <a:gdLst/>
              <a:ahLst/>
              <a:cxnLst>
                <a:cxn ang="0">
                  <a:pos x="0" y="772"/>
                </a:cxn>
                <a:cxn ang="0">
                  <a:pos x="38" y="671"/>
                </a:cxn>
                <a:cxn ang="0">
                  <a:pos x="95" y="519"/>
                </a:cxn>
                <a:cxn ang="0">
                  <a:pos x="158" y="399"/>
                </a:cxn>
                <a:cxn ang="0">
                  <a:pos x="215" y="317"/>
                </a:cxn>
                <a:cxn ang="0">
                  <a:pos x="361" y="127"/>
                </a:cxn>
                <a:cxn ang="0">
                  <a:pos x="430" y="82"/>
                </a:cxn>
                <a:cxn ang="0">
                  <a:pos x="500" y="44"/>
                </a:cxn>
                <a:cxn ang="0">
                  <a:pos x="582" y="7"/>
                </a:cxn>
                <a:cxn ang="0">
                  <a:pos x="633" y="0"/>
                </a:cxn>
                <a:cxn ang="0">
                  <a:pos x="740" y="13"/>
                </a:cxn>
                <a:cxn ang="0">
                  <a:pos x="861" y="51"/>
                </a:cxn>
                <a:cxn ang="0">
                  <a:pos x="981" y="114"/>
                </a:cxn>
                <a:cxn ang="0">
                  <a:pos x="1063" y="165"/>
                </a:cxn>
                <a:cxn ang="0">
                  <a:pos x="1253" y="310"/>
                </a:cxn>
                <a:cxn ang="0">
                  <a:pos x="1481" y="488"/>
                </a:cxn>
                <a:cxn ang="0">
                  <a:pos x="1639" y="633"/>
                </a:cxn>
                <a:cxn ang="0">
                  <a:pos x="1835" y="893"/>
                </a:cxn>
              </a:cxnLst>
              <a:rect l="0" t="0" r="r" b="b"/>
              <a:pathLst>
                <a:path w="1835" h="893">
                  <a:moveTo>
                    <a:pt x="0" y="772"/>
                  </a:moveTo>
                  <a:lnTo>
                    <a:pt x="38" y="671"/>
                  </a:lnTo>
                  <a:lnTo>
                    <a:pt x="95" y="519"/>
                  </a:lnTo>
                  <a:lnTo>
                    <a:pt x="158" y="399"/>
                  </a:lnTo>
                  <a:lnTo>
                    <a:pt x="215" y="317"/>
                  </a:lnTo>
                  <a:lnTo>
                    <a:pt x="361" y="127"/>
                  </a:lnTo>
                  <a:lnTo>
                    <a:pt x="430" y="82"/>
                  </a:lnTo>
                  <a:lnTo>
                    <a:pt x="500" y="44"/>
                  </a:lnTo>
                  <a:lnTo>
                    <a:pt x="582" y="7"/>
                  </a:lnTo>
                  <a:lnTo>
                    <a:pt x="633" y="0"/>
                  </a:lnTo>
                  <a:lnTo>
                    <a:pt x="740" y="13"/>
                  </a:lnTo>
                  <a:lnTo>
                    <a:pt x="861" y="51"/>
                  </a:lnTo>
                  <a:lnTo>
                    <a:pt x="981" y="114"/>
                  </a:lnTo>
                  <a:lnTo>
                    <a:pt x="1063" y="165"/>
                  </a:lnTo>
                  <a:lnTo>
                    <a:pt x="1253" y="310"/>
                  </a:lnTo>
                  <a:lnTo>
                    <a:pt x="1481" y="488"/>
                  </a:lnTo>
                  <a:lnTo>
                    <a:pt x="1639" y="633"/>
                  </a:lnTo>
                  <a:lnTo>
                    <a:pt x="1835" y="893"/>
                  </a:lnTo>
                </a:path>
              </a:pathLst>
            </a:custGeom>
            <a:noFill/>
            <a:ln w="76200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43" name="Oval 79"/>
          <p:cNvSpPr>
            <a:spLocks noChangeArrowheads="1"/>
          </p:cNvSpPr>
          <p:nvPr/>
        </p:nvSpPr>
        <p:spPr bwMode="auto">
          <a:xfrm flipH="1">
            <a:off x="5472068" y="2708398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4" name="Oval 85"/>
          <p:cNvSpPr>
            <a:spLocks noChangeArrowheads="1"/>
          </p:cNvSpPr>
          <p:nvPr/>
        </p:nvSpPr>
        <p:spPr bwMode="auto">
          <a:xfrm flipH="1">
            <a:off x="7415168" y="2941760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5" name="Oval 99"/>
          <p:cNvSpPr>
            <a:spLocks noChangeArrowheads="1"/>
          </p:cNvSpPr>
          <p:nvPr/>
        </p:nvSpPr>
        <p:spPr bwMode="auto">
          <a:xfrm flipH="1">
            <a:off x="5133930" y="3383085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6" name="Oval 148"/>
          <p:cNvSpPr>
            <a:spLocks noChangeArrowheads="1"/>
          </p:cNvSpPr>
          <p:nvPr/>
        </p:nvSpPr>
        <p:spPr bwMode="auto">
          <a:xfrm flipH="1">
            <a:off x="5125993" y="3383085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7" name="Oval 150"/>
          <p:cNvSpPr>
            <a:spLocks noChangeArrowheads="1"/>
          </p:cNvSpPr>
          <p:nvPr/>
        </p:nvSpPr>
        <p:spPr bwMode="auto">
          <a:xfrm flipH="1">
            <a:off x="6197301" y="2205160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8" name="Oval 152"/>
          <p:cNvSpPr>
            <a:spLocks noChangeArrowheads="1"/>
          </p:cNvSpPr>
          <p:nvPr/>
        </p:nvSpPr>
        <p:spPr bwMode="auto">
          <a:xfrm flipH="1">
            <a:off x="6791280" y="2424235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9" name="Oval 153"/>
          <p:cNvSpPr>
            <a:spLocks noChangeArrowheads="1"/>
          </p:cNvSpPr>
          <p:nvPr/>
        </p:nvSpPr>
        <p:spPr bwMode="auto">
          <a:xfrm flipH="1">
            <a:off x="8056518" y="3600573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0" name="Text Box 11"/>
          <p:cNvSpPr txBox="1">
            <a:spLocks noChangeArrowheads="1"/>
          </p:cNvSpPr>
          <p:nvPr/>
        </p:nvSpPr>
        <p:spPr bwMode="auto">
          <a:xfrm>
            <a:off x="4381836" y="5298198"/>
            <a:ext cx="48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251" name="Text Box 12"/>
          <p:cNvSpPr txBox="1">
            <a:spLocks noChangeArrowheads="1"/>
          </p:cNvSpPr>
          <p:nvPr/>
        </p:nvSpPr>
        <p:spPr bwMode="auto">
          <a:xfrm>
            <a:off x="4381836" y="2604829"/>
            <a:ext cx="48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252" name="Text Box 13"/>
          <p:cNvSpPr txBox="1">
            <a:spLocks noChangeArrowheads="1"/>
          </p:cNvSpPr>
          <p:nvPr/>
        </p:nvSpPr>
        <p:spPr bwMode="auto">
          <a:xfrm>
            <a:off x="4381836" y="1957129"/>
            <a:ext cx="48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12</a:t>
            </a:r>
          </a:p>
        </p:txBody>
      </p:sp>
      <p:sp>
        <p:nvSpPr>
          <p:cNvPr id="255" name="Text Box 75"/>
          <p:cNvSpPr txBox="1">
            <a:spLocks noChangeArrowheads="1"/>
          </p:cNvSpPr>
          <p:nvPr/>
        </p:nvSpPr>
        <p:spPr bwMode="auto">
          <a:xfrm>
            <a:off x="4511979" y="1192465"/>
            <a:ext cx="1600962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1400"/>
              </a:lnSpc>
              <a:spcBef>
                <a:spcPct val="50000"/>
              </a:spcBef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Average </a:t>
            </a:r>
            <a:r>
              <a:rPr lang="en-US" sz="1600" dirty="0">
                <a:latin typeface="+mj-lt"/>
                <a:cs typeface="Times New Roman" pitchFamily="18" charset="0"/>
              </a:rPr>
              <a:t/>
            </a:r>
            <a:br>
              <a:rPr lang="en-US" sz="1600" dirty="0">
                <a:latin typeface="+mj-lt"/>
                <a:cs typeface="Times New Roman" pitchFamily="18" charset="0"/>
              </a:rPr>
            </a:br>
            <a:r>
              <a:rPr kumimoji="0" lang="en-US" sz="1600" b="0" dirty="0" smtClean="0">
                <a:latin typeface="+mj-lt"/>
                <a:cs typeface="Times New Roman" pitchFamily="18" charset="0"/>
              </a:rPr>
              <a:t>and/or </a:t>
            </a:r>
            <a:br>
              <a:rPr kumimoji="0" lang="en-US" sz="1600" b="0" dirty="0" smtClean="0">
                <a:latin typeface="+mj-lt"/>
                <a:cs typeface="Times New Roman" pitchFamily="18" charset="0"/>
              </a:rPr>
            </a:br>
            <a:r>
              <a:rPr kumimoji="0" lang="en-US" sz="1600" b="0" dirty="0" smtClean="0">
                <a:latin typeface="+mj-lt"/>
                <a:cs typeface="Times New Roman" pitchFamily="18" charset="0"/>
              </a:rPr>
              <a:t>marginal </a:t>
            </a:r>
            <a:br>
              <a:rPr kumimoji="0" lang="en-US" sz="1600" b="0" dirty="0" smtClean="0">
                <a:latin typeface="+mj-lt"/>
                <a:cs typeface="Times New Roman" pitchFamily="18" charset="0"/>
              </a:rPr>
            </a:br>
            <a:r>
              <a:rPr kumimoji="0" lang="en-US" sz="1600" b="0" dirty="0" smtClean="0">
                <a:latin typeface="+mj-lt"/>
                <a:cs typeface="Times New Roman" pitchFamily="18" charset="0"/>
              </a:rPr>
              <a:t>product</a:t>
            </a:r>
            <a:endParaRPr kumimoji="0"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7" name="Line 107"/>
          <p:cNvSpPr>
            <a:spLocks noChangeShapeType="1"/>
          </p:cNvSpPr>
          <p:nvPr/>
        </p:nvSpPr>
        <p:spPr bwMode="auto">
          <a:xfrm>
            <a:off x="4864055" y="2773866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58" name="Line 108"/>
          <p:cNvSpPr>
            <a:spLocks noChangeShapeType="1"/>
          </p:cNvSpPr>
          <p:nvPr/>
        </p:nvSpPr>
        <p:spPr bwMode="auto">
          <a:xfrm>
            <a:off x="4864055" y="4731254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59" name="Line 133"/>
          <p:cNvSpPr>
            <a:spLocks noChangeShapeType="1"/>
          </p:cNvSpPr>
          <p:nvPr/>
        </p:nvSpPr>
        <p:spPr bwMode="auto">
          <a:xfrm>
            <a:off x="4864055" y="2121404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60" name="Line 134"/>
          <p:cNvSpPr>
            <a:spLocks noChangeShapeType="1"/>
          </p:cNvSpPr>
          <p:nvPr/>
        </p:nvSpPr>
        <p:spPr bwMode="auto">
          <a:xfrm>
            <a:off x="4864055" y="3426329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61" name="Line 135"/>
          <p:cNvSpPr>
            <a:spLocks noChangeShapeType="1"/>
          </p:cNvSpPr>
          <p:nvPr/>
        </p:nvSpPr>
        <p:spPr bwMode="auto">
          <a:xfrm>
            <a:off x="4864055" y="4078791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64" name="Text Box 140"/>
          <p:cNvSpPr txBox="1">
            <a:spLocks noChangeArrowheads="1"/>
          </p:cNvSpPr>
          <p:nvPr/>
        </p:nvSpPr>
        <p:spPr bwMode="auto">
          <a:xfrm>
            <a:off x="4381836" y="4557454"/>
            <a:ext cx="48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265" name="Text Box 141"/>
          <p:cNvSpPr txBox="1">
            <a:spLocks noChangeArrowheads="1"/>
          </p:cNvSpPr>
          <p:nvPr/>
        </p:nvSpPr>
        <p:spPr bwMode="auto">
          <a:xfrm>
            <a:off x="4381836" y="3909754"/>
            <a:ext cx="48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266" name="Text Box 142"/>
          <p:cNvSpPr txBox="1">
            <a:spLocks noChangeArrowheads="1"/>
          </p:cNvSpPr>
          <p:nvPr/>
        </p:nvSpPr>
        <p:spPr bwMode="auto">
          <a:xfrm>
            <a:off x="4381836" y="3252529"/>
            <a:ext cx="48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Product Curve Approach</a:t>
            </a:r>
          </a:p>
        </p:txBody>
      </p:sp>
    </p:spTree>
    <p:extLst>
      <p:ext uri="{BB962C8B-B14F-4D97-AF65-F5344CB8AC3E}">
        <p14:creationId xmlns:p14="http://schemas.microsoft.com/office/powerpoint/2010/main" val="11443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108"/>
          <p:cNvSpPr/>
          <p:nvPr/>
        </p:nvSpPr>
        <p:spPr>
          <a:xfrm>
            <a:off x="4620851" y="1146905"/>
            <a:ext cx="4331457" cy="490358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6756" y="1150805"/>
            <a:ext cx="4331457" cy="490358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grpSp>
        <p:nvGrpSpPr>
          <p:cNvPr id="232" name="Group 102"/>
          <p:cNvGrpSpPr>
            <a:grpSpLocks/>
          </p:cNvGrpSpPr>
          <p:nvPr/>
        </p:nvGrpSpPr>
        <p:grpSpPr bwMode="auto">
          <a:xfrm>
            <a:off x="2752448" y="5755336"/>
            <a:ext cx="3646489" cy="914400"/>
            <a:chOff x="3471" y="3183"/>
            <a:chExt cx="2297" cy="576"/>
          </a:xfrm>
        </p:grpSpPr>
        <p:sp>
          <p:nvSpPr>
            <p:cNvPr id="233" name="Rectangle 103"/>
            <p:cNvSpPr>
              <a:spLocks noChangeArrowheads="1"/>
            </p:cNvSpPr>
            <p:nvPr/>
          </p:nvSpPr>
          <p:spPr bwMode="auto">
            <a:xfrm>
              <a:off x="3471" y="3307"/>
              <a:ext cx="2297" cy="317"/>
            </a:xfrm>
            <a:prstGeom prst="rect">
              <a:avLst/>
            </a:prstGeom>
            <a:solidFill>
              <a:srgbClr val="FFFFA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234" name="Rectangle 104" descr="Parchment"/>
            <p:cNvSpPr>
              <a:spLocks noChangeArrowheads="1"/>
            </p:cNvSpPr>
            <p:nvPr/>
          </p:nvSpPr>
          <p:spPr bwMode="auto">
            <a:xfrm>
              <a:off x="3486" y="3183"/>
              <a:ext cx="15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ts val="1600"/>
                </a:lnSpc>
              </a:pPr>
              <a:r>
                <a:rPr lang="en-US" sz="1600" b="1" i="1" dirty="0">
                  <a:latin typeface="+mj-lt"/>
                  <a:cs typeface="Times New Roman" pitchFamily="18" charset="0"/>
                </a:rPr>
                <a:t>Graphed together, the </a:t>
              </a:r>
              <a:r>
                <a:rPr lang="en-US" sz="1600" b="1" i="1" dirty="0" smtClean="0">
                  <a:latin typeface="+mj-lt"/>
                  <a:cs typeface="Times New Roman" pitchFamily="18" charset="0"/>
                </a:rPr>
                <a:t>relationship</a:t>
              </a:r>
              <a:br>
                <a:rPr lang="en-US" sz="1600" b="1" i="1" dirty="0" smtClean="0">
                  <a:latin typeface="+mj-lt"/>
                  <a:cs typeface="Times New Roman" pitchFamily="18" charset="0"/>
                </a:rPr>
              </a:br>
              <a:r>
                <a:rPr lang="en-US" sz="1600" b="1" i="1" dirty="0" smtClean="0">
                  <a:latin typeface="+mj-lt"/>
                  <a:cs typeface="Times New Roman" pitchFamily="18" charset="0"/>
                </a:rPr>
                <a:t>between </a:t>
              </a:r>
              <a:r>
                <a:rPr lang="en-US" sz="1600" b="1" i="1" dirty="0">
                  <a:latin typeface="+mj-lt"/>
                  <a:cs typeface="Times New Roman" pitchFamily="18" charset="0"/>
                </a:rPr>
                <a:t>the three product curves is clear.</a:t>
              </a:r>
            </a:p>
          </p:txBody>
        </p:sp>
      </p:grp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Product Curve Approach</a:t>
            </a:r>
          </a:p>
        </p:txBody>
      </p:sp>
      <p:sp>
        <p:nvSpPr>
          <p:cNvPr id="129" name="Text Box 120"/>
          <p:cNvSpPr txBox="1">
            <a:spLocks noChangeArrowheads="1"/>
          </p:cNvSpPr>
          <p:nvPr/>
        </p:nvSpPr>
        <p:spPr bwMode="auto">
          <a:xfrm>
            <a:off x="4627793" y="1287870"/>
            <a:ext cx="205740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Average and/or marginal product</a:t>
            </a:r>
            <a:endParaRPr kumimoji="0"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5" name="Text Box 128"/>
          <p:cNvSpPr txBox="1">
            <a:spLocks noChangeArrowheads="1"/>
          </p:cNvSpPr>
          <p:nvPr/>
        </p:nvSpPr>
        <p:spPr bwMode="auto">
          <a:xfrm>
            <a:off x="8277456" y="5437849"/>
            <a:ext cx="74771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Labor</a:t>
            </a:r>
            <a:br>
              <a:rPr kumimoji="0" lang="en-US" sz="1600" b="0">
                <a:latin typeface="+mj-lt"/>
                <a:cs typeface="Times New Roman" pitchFamily="18" charset="0"/>
              </a:rPr>
            </a:br>
            <a:r>
              <a:rPr kumimoji="0" lang="en-US" sz="1600" b="0">
                <a:latin typeface="+mj-lt"/>
                <a:cs typeface="Times New Roman" pitchFamily="18" charset="0"/>
              </a:rPr>
              <a:t>input</a:t>
            </a:r>
            <a:endParaRPr kumimoji="0" lang="en-US" sz="1600" b="0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6" name="Text Box 116"/>
          <p:cNvSpPr txBox="1">
            <a:spLocks noChangeArrowheads="1"/>
          </p:cNvSpPr>
          <p:nvPr/>
        </p:nvSpPr>
        <p:spPr bwMode="auto">
          <a:xfrm>
            <a:off x="7637693" y="3697949"/>
            <a:ext cx="1190625" cy="48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kumimoji="0" lang="en-US" b="1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Average  product</a:t>
            </a:r>
          </a:p>
        </p:txBody>
      </p:sp>
      <p:sp>
        <p:nvSpPr>
          <p:cNvPr id="137" name="Freeform 117"/>
          <p:cNvSpPr>
            <a:spLocks/>
          </p:cNvSpPr>
          <p:nvPr/>
        </p:nvSpPr>
        <p:spPr bwMode="auto">
          <a:xfrm>
            <a:off x="5392968" y="1853274"/>
            <a:ext cx="2794000" cy="4002087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240" y="384"/>
              </a:cxn>
              <a:cxn ang="0">
                <a:pos x="384" y="96"/>
              </a:cxn>
              <a:cxn ang="0">
                <a:pos x="480" y="0"/>
              </a:cxn>
              <a:cxn ang="0">
                <a:pos x="624" y="96"/>
              </a:cxn>
              <a:cxn ang="0">
                <a:pos x="768" y="384"/>
              </a:cxn>
              <a:cxn ang="0">
                <a:pos x="1008" y="816"/>
              </a:cxn>
              <a:cxn ang="0">
                <a:pos x="1296" y="1248"/>
              </a:cxn>
              <a:cxn ang="0">
                <a:pos x="1536" y="1632"/>
              </a:cxn>
              <a:cxn ang="0">
                <a:pos x="1824" y="2112"/>
              </a:cxn>
              <a:cxn ang="0">
                <a:pos x="2016" y="2448"/>
              </a:cxn>
              <a:cxn ang="0">
                <a:pos x="2256" y="2976"/>
              </a:cxn>
            </a:cxnLst>
            <a:rect l="0" t="0" r="r" b="b"/>
            <a:pathLst>
              <a:path w="2256" h="2976">
                <a:moveTo>
                  <a:pt x="0" y="1200"/>
                </a:moveTo>
                <a:cubicBezTo>
                  <a:pt x="88" y="884"/>
                  <a:pt x="176" y="568"/>
                  <a:pt x="240" y="384"/>
                </a:cubicBezTo>
                <a:cubicBezTo>
                  <a:pt x="304" y="200"/>
                  <a:pt x="344" y="160"/>
                  <a:pt x="384" y="96"/>
                </a:cubicBezTo>
                <a:cubicBezTo>
                  <a:pt x="424" y="32"/>
                  <a:pt x="440" y="0"/>
                  <a:pt x="480" y="0"/>
                </a:cubicBezTo>
                <a:cubicBezTo>
                  <a:pt x="520" y="0"/>
                  <a:pt x="576" y="32"/>
                  <a:pt x="624" y="96"/>
                </a:cubicBezTo>
                <a:cubicBezTo>
                  <a:pt x="672" y="160"/>
                  <a:pt x="704" y="264"/>
                  <a:pt x="768" y="384"/>
                </a:cubicBezTo>
                <a:cubicBezTo>
                  <a:pt x="832" y="504"/>
                  <a:pt x="920" y="672"/>
                  <a:pt x="1008" y="816"/>
                </a:cubicBezTo>
                <a:cubicBezTo>
                  <a:pt x="1096" y="960"/>
                  <a:pt x="1208" y="1112"/>
                  <a:pt x="1296" y="1248"/>
                </a:cubicBezTo>
                <a:cubicBezTo>
                  <a:pt x="1384" y="1384"/>
                  <a:pt x="1448" y="1488"/>
                  <a:pt x="1536" y="1632"/>
                </a:cubicBezTo>
                <a:cubicBezTo>
                  <a:pt x="1624" y="1776"/>
                  <a:pt x="1744" y="1976"/>
                  <a:pt x="1824" y="2112"/>
                </a:cubicBezTo>
                <a:cubicBezTo>
                  <a:pt x="1904" y="2248"/>
                  <a:pt x="1944" y="2304"/>
                  <a:pt x="2016" y="2448"/>
                </a:cubicBezTo>
                <a:cubicBezTo>
                  <a:pt x="2088" y="2592"/>
                  <a:pt x="2172" y="2784"/>
                  <a:pt x="2256" y="2976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38" name="Text Box 118"/>
          <p:cNvSpPr txBox="1">
            <a:spLocks noChangeArrowheads="1"/>
          </p:cNvSpPr>
          <p:nvPr/>
        </p:nvSpPr>
        <p:spPr bwMode="auto">
          <a:xfrm>
            <a:off x="5937481" y="3834474"/>
            <a:ext cx="164941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Marginal                </a:t>
            </a:r>
            <a:br>
              <a:rPr kumimoji="0" lang="en-US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kumimoji="0" lang="en-US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product </a:t>
            </a:r>
          </a:p>
        </p:txBody>
      </p:sp>
      <p:sp>
        <p:nvSpPr>
          <p:cNvPr id="139" name="Line 119"/>
          <p:cNvSpPr>
            <a:spLocks noChangeShapeType="1"/>
          </p:cNvSpPr>
          <p:nvPr/>
        </p:nvSpPr>
        <p:spPr bwMode="auto">
          <a:xfrm>
            <a:off x="5053243" y="1765961"/>
            <a:ext cx="0" cy="383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40" name="Oval 121"/>
          <p:cNvSpPr>
            <a:spLocks noChangeArrowheads="1"/>
          </p:cNvSpPr>
          <p:nvPr/>
        </p:nvSpPr>
        <p:spPr bwMode="auto">
          <a:xfrm flipH="1">
            <a:off x="5637443" y="2337461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41" name="Oval 122"/>
          <p:cNvSpPr>
            <a:spLocks noChangeArrowheads="1"/>
          </p:cNvSpPr>
          <p:nvPr/>
        </p:nvSpPr>
        <p:spPr bwMode="auto">
          <a:xfrm flipH="1">
            <a:off x="6256568" y="2318411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42" name="Oval 123"/>
          <p:cNvSpPr>
            <a:spLocks noChangeArrowheads="1"/>
          </p:cNvSpPr>
          <p:nvPr/>
        </p:nvSpPr>
        <p:spPr bwMode="auto">
          <a:xfrm flipH="1">
            <a:off x="8128231" y="5809324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3" name="Line 125"/>
          <p:cNvSpPr>
            <a:spLocks noChangeShapeType="1"/>
          </p:cNvSpPr>
          <p:nvPr/>
        </p:nvSpPr>
        <p:spPr bwMode="auto">
          <a:xfrm>
            <a:off x="5062768" y="1878674"/>
            <a:ext cx="7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44" name="Line 126"/>
          <p:cNvSpPr>
            <a:spLocks noChangeShapeType="1"/>
          </p:cNvSpPr>
          <p:nvPr/>
        </p:nvSpPr>
        <p:spPr bwMode="auto">
          <a:xfrm>
            <a:off x="5062768" y="2939124"/>
            <a:ext cx="7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45" name="Line 127"/>
          <p:cNvSpPr>
            <a:spLocks noChangeShapeType="1"/>
          </p:cNvSpPr>
          <p:nvPr/>
        </p:nvSpPr>
        <p:spPr bwMode="auto">
          <a:xfrm>
            <a:off x="5062768" y="4528211"/>
            <a:ext cx="7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53" name="Text Box 129"/>
          <p:cNvSpPr txBox="1">
            <a:spLocks noChangeArrowheads="1"/>
          </p:cNvSpPr>
          <p:nvPr/>
        </p:nvSpPr>
        <p:spPr bwMode="auto">
          <a:xfrm>
            <a:off x="6464531" y="5582311"/>
            <a:ext cx="403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154" name="Text Box 130"/>
          <p:cNvSpPr txBox="1">
            <a:spLocks noChangeArrowheads="1"/>
          </p:cNvSpPr>
          <p:nvPr/>
        </p:nvSpPr>
        <p:spPr bwMode="auto">
          <a:xfrm>
            <a:off x="6158143" y="5582311"/>
            <a:ext cx="3603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155" name="Text Box 131"/>
          <p:cNvSpPr txBox="1">
            <a:spLocks noChangeArrowheads="1"/>
          </p:cNvSpPr>
          <p:nvPr/>
        </p:nvSpPr>
        <p:spPr bwMode="auto">
          <a:xfrm>
            <a:off x="5840643" y="5583899"/>
            <a:ext cx="3603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56" name="Text Box 132"/>
          <p:cNvSpPr txBox="1">
            <a:spLocks noChangeArrowheads="1"/>
          </p:cNvSpPr>
          <p:nvPr/>
        </p:nvSpPr>
        <p:spPr bwMode="auto">
          <a:xfrm>
            <a:off x="5540606" y="5575961"/>
            <a:ext cx="422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157" name="Line 133"/>
          <p:cNvSpPr>
            <a:spLocks noChangeShapeType="1"/>
          </p:cNvSpPr>
          <p:nvPr/>
        </p:nvSpPr>
        <p:spPr bwMode="auto">
          <a:xfrm>
            <a:off x="5059593" y="5591836"/>
            <a:ext cx="325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58" name="Text Box 134"/>
          <p:cNvSpPr txBox="1">
            <a:spLocks noChangeArrowheads="1"/>
          </p:cNvSpPr>
          <p:nvPr/>
        </p:nvSpPr>
        <p:spPr bwMode="auto">
          <a:xfrm>
            <a:off x="6786793" y="5587074"/>
            <a:ext cx="403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160" name="Text Box 135"/>
          <p:cNvSpPr txBox="1">
            <a:spLocks noChangeArrowheads="1"/>
          </p:cNvSpPr>
          <p:nvPr/>
        </p:nvSpPr>
        <p:spPr bwMode="auto">
          <a:xfrm>
            <a:off x="7112231" y="5587074"/>
            <a:ext cx="403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164" name="Text Box 136"/>
          <p:cNvSpPr txBox="1">
            <a:spLocks noChangeArrowheads="1"/>
          </p:cNvSpPr>
          <p:nvPr/>
        </p:nvSpPr>
        <p:spPr bwMode="auto">
          <a:xfrm>
            <a:off x="7424968" y="5583899"/>
            <a:ext cx="403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165" name="Text Box 137"/>
          <p:cNvSpPr txBox="1">
            <a:spLocks noChangeArrowheads="1"/>
          </p:cNvSpPr>
          <p:nvPr/>
        </p:nvSpPr>
        <p:spPr bwMode="auto">
          <a:xfrm>
            <a:off x="7737706" y="5580724"/>
            <a:ext cx="4016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166" name="Text Box 138"/>
          <p:cNvSpPr txBox="1">
            <a:spLocks noChangeArrowheads="1"/>
          </p:cNvSpPr>
          <p:nvPr/>
        </p:nvSpPr>
        <p:spPr bwMode="auto">
          <a:xfrm>
            <a:off x="7977418" y="5237824"/>
            <a:ext cx="4619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167" name="Line 139"/>
          <p:cNvSpPr>
            <a:spLocks noChangeShapeType="1"/>
          </p:cNvSpPr>
          <p:nvPr/>
        </p:nvSpPr>
        <p:spPr bwMode="auto">
          <a:xfrm>
            <a:off x="8171093" y="5602949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68" name="Line 140"/>
          <p:cNvSpPr>
            <a:spLocks noChangeShapeType="1"/>
          </p:cNvSpPr>
          <p:nvPr/>
        </p:nvSpPr>
        <p:spPr bwMode="auto">
          <a:xfrm>
            <a:off x="6924906" y="5512461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69" name="Line 141"/>
          <p:cNvSpPr>
            <a:spLocks noChangeShapeType="1"/>
          </p:cNvSpPr>
          <p:nvPr/>
        </p:nvSpPr>
        <p:spPr bwMode="auto">
          <a:xfrm>
            <a:off x="5675543" y="5512461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0" name="Line 142"/>
          <p:cNvSpPr>
            <a:spLocks noChangeShapeType="1"/>
          </p:cNvSpPr>
          <p:nvPr/>
        </p:nvSpPr>
        <p:spPr bwMode="auto">
          <a:xfrm>
            <a:off x="7858356" y="5512461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3" name="Line 143"/>
          <p:cNvSpPr>
            <a:spLocks noChangeShapeType="1"/>
          </p:cNvSpPr>
          <p:nvPr/>
        </p:nvSpPr>
        <p:spPr bwMode="auto">
          <a:xfrm>
            <a:off x="7547206" y="5512461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4" name="Line 144"/>
          <p:cNvSpPr>
            <a:spLocks noChangeShapeType="1"/>
          </p:cNvSpPr>
          <p:nvPr/>
        </p:nvSpPr>
        <p:spPr bwMode="auto">
          <a:xfrm>
            <a:off x="7234468" y="5512461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5" name="Line 145"/>
          <p:cNvSpPr>
            <a:spLocks noChangeShapeType="1"/>
          </p:cNvSpPr>
          <p:nvPr/>
        </p:nvSpPr>
        <p:spPr bwMode="auto">
          <a:xfrm>
            <a:off x="6612168" y="5512461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6" name="Line 146"/>
          <p:cNvSpPr>
            <a:spLocks noChangeShapeType="1"/>
          </p:cNvSpPr>
          <p:nvPr/>
        </p:nvSpPr>
        <p:spPr bwMode="auto">
          <a:xfrm>
            <a:off x="6299431" y="5512461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7" name="Line 147"/>
          <p:cNvSpPr>
            <a:spLocks noChangeShapeType="1"/>
          </p:cNvSpPr>
          <p:nvPr/>
        </p:nvSpPr>
        <p:spPr bwMode="auto">
          <a:xfrm>
            <a:off x="5988281" y="5512461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78" name="Line 148"/>
          <p:cNvSpPr>
            <a:spLocks noChangeShapeType="1"/>
          </p:cNvSpPr>
          <p:nvPr/>
        </p:nvSpPr>
        <p:spPr bwMode="auto">
          <a:xfrm>
            <a:off x="5365981" y="5512461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90" name="Text Box 149"/>
          <p:cNvSpPr txBox="1">
            <a:spLocks noChangeArrowheads="1"/>
          </p:cNvSpPr>
          <p:nvPr/>
        </p:nvSpPr>
        <p:spPr bwMode="auto">
          <a:xfrm>
            <a:off x="5231043" y="5575961"/>
            <a:ext cx="3603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91" name="Line 150"/>
          <p:cNvSpPr>
            <a:spLocks noChangeShapeType="1"/>
          </p:cNvSpPr>
          <p:nvPr/>
        </p:nvSpPr>
        <p:spPr bwMode="auto">
          <a:xfrm>
            <a:off x="5062768" y="2408899"/>
            <a:ext cx="7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93" name="Line 151"/>
          <p:cNvSpPr>
            <a:spLocks noChangeShapeType="1"/>
          </p:cNvSpPr>
          <p:nvPr/>
        </p:nvSpPr>
        <p:spPr bwMode="auto">
          <a:xfrm>
            <a:off x="5062768" y="3469349"/>
            <a:ext cx="7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98" name="Line 152"/>
          <p:cNvSpPr>
            <a:spLocks noChangeShapeType="1"/>
          </p:cNvSpPr>
          <p:nvPr/>
        </p:nvSpPr>
        <p:spPr bwMode="auto">
          <a:xfrm>
            <a:off x="5062768" y="3997986"/>
            <a:ext cx="7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99" name="Line 153"/>
          <p:cNvSpPr>
            <a:spLocks noChangeShapeType="1"/>
          </p:cNvSpPr>
          <p:nvPr/>
        </p:nvSpPr>
        <p:spPr bwMode="auto">
          <a:xfrm>
            <a:off x="5062768" y="5058436"/>
            <a:ext cx="7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00" name="Line 154"/>
          <p:cNvSpPr>
            <a:spLocks noChangeShapeType="1"/>
          </p:cNvSpPr>
          <p:nvPr/>
        </p:nvSpPr>
        <p:spPr bwMode="auto">
          <a:xfrm>
            <a:off x="5062768" y="5590249"/>
            <a:ext cx="7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01" name="Oval 155"/>
          <p:cNvSpPr>
            <a:spLocks noChangeArrowheads="1"/>
          </p:cNvSpPr>
          <p:nvPr/>
        </p:nvSpPr>
        <p:spPr bwMode="auto">
          <a:xfrm flipH="1">
            <a:off x="6910618" y="3431249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02" name="Oval 156"/>
          <p:cNvSpPr>
            <a:spLocks noChangeArrowheads="1"/>
          </p:cNvSpPr>
          <p:nvPr/>
        </p:nvSpPr>
        <p:spPr bwMode="auto">
          <a:xfrm flipH="1">
            <a:off x="7497993" y="4469474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03" name="Freeform 157"/>
          <p:cNvSpPr>
            <a:spLocks/>
          </p:cNvSpPr>
          <p:nvPr/>
        </p:nvSpPr>
        <p:spPr bwMode="auto">
          <a:xfrm>
            <a:off x="5385031" y="2508911"/>
            <a:ext cx="2779712" cy="1150938"/>
          </a:xfrm>
          <a:custGeom>
            <a:avLst/>
            <a:gdLst/>
            <a:ahLst/>
            <a:cxnLst>
              <a:cxn ang="0">
                <a:pos x="0" y="772"/>
              </a:cxn>
              <a:cxn ang="0">
                <a:pos x="38" y="671"/>
              </a:cxn>
              <a:cxn ang="0">
                <a:pos x="95" y="519"/>
              </a:cxn>
              <a:cxn ang="0">
                <a:pos x="158" y="399"/>
              </a:cxn>
              <a:cxn ang="0">
                <a:pos x="215" y="317"/>
              </a:cxn>
              <a:cxn ang="0">
                <a:pos x="361" y="127"/>
              </a:cxn>
              <a:cxn ang="0">
                <a:pos x="430" y="82"/>
              </a:cxn>
              <a:cxn ang="0">
                <a:pos x="500" y="44"/>
              </a:cxn>
              <a:cxn ang="0">
                <a:pos x="582" y="7"/>
              </a:cxn>
              <a:cxn ang="0">
                <a:pos x="633" y="0"/>
              </a:cxn>
              <a:cxn ang="0">
                <a:pos x="740" y="13"/>
              </a:cxn>
              <a:cxn ang="0">
                <a:pos x="861" y="51"/>
              </a:cxn>
              <a:cxn ang="0">
                <a:pos x="981" y="114"/>
              </a:cxn>
              <a:cxn ang="0">
                <a:pos x="1063" y="165"/>
              </a:cxn>
              <a:cxn ang="0">
                <a:pos x="1253" y="310"/>
              </a:cxn>
              <a:cxn ang="0">
                <a:pos x="1481" y="488"/>
              </a:cxn>
              <a:cxn ang="0">
                <a:pos x="1639" y="633"/>
              </a:cxn>
              <a:cxn ang="0">
                <a:pos x="1835" y="893"/>
              </a:cxn>
            </a:cxnLst>
            <a:rect l="0" t="0" r="r" b="b"/>
            <a:pathLst>
              <a:path w="1835" h="893">
                <a:moveTo>
                  <a:pt x="0" y="772"/>
                </a:moveTo>
                <a:lnTo>
                  <a:pt x="38" y="671"/>
                </a:lnTo>
                <a:lnTo>
                  <a:pt x="95" y="519"/>
                </a:lnTo>
                <a:lnTo>
                  <a:pt x="158" y="399"/>
                </a:lnTo>
                <a:lnTo>
                  <a:pt x="215" y="317"/>
                </a:lnTo>
                <a:lnTo>
                  <a:pt x="361" y="127"/>
                </a:lnTo>
                <a:lnTo>
                  <a:pt x="430" y="82"/>
                </a:lnTo>
                <a:lnTo>
                  <a:pt x="500" y="44"/>
                </a:lnTo>
                <a:lnTo>
                  <a:pt x="582" y="7"/>
                </a:lnTo>
                <a:lnTo>
                  <a:pt x="633" y="0"/>
                </a:lnTo>
                <a:lnTo>
                  <a:pt x="740" y="13"/>
                </a:lnTo>
                <a:lnTo>
                  <a:pt x="861" y="51"/>
                </a:lnTo>
                <a:lnTo>
                  <a:pt x="981" y="114"/>
                </a:lnTo>
                <a:lnTo>
                  <a:pt x="1063" y="165"/>
                </a:lnTo>
                <a:lnTo>
                  <a:pt x="1253" y="310"/>
                </a:lnTo>
                <a:lnTo>
                  <a:pt x="1481" y="488"/>
                </a:lnTo>
                <a:lnTo>
                  <a:pt x="1639" y="633"/>
                </a:lnTo>
                <a:lnTo>
                  <a:pt x="1835" y="893"/>
                </a:lnTo>
              </a:path>
            </a:pathLst>
          </a:custGeom>
          <a:noFill/>
          <a:ln w="76200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04" name="Oval 158"/>
          <p:cNvSpPr>
            <a:spLocks noChangeArrowheads="1"/>
          </p:cNvSpPr>
          <p:nvPr/>
        </p:nvSpPr>
        <p:spPr bwMode="auto">
          <a:xfrm flipH="1">
            <a:off x="5642206" y="2878799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5" name="Oval 159"/>
          <p:cNvSpPr>
            <a:spLocks noChangeArrowheads="1"/>
          </p:cNvSpPr>
          <p:nvPr/>
        </p:nvSpPr>
        <p:spPr bwMode="auto">
          <a:xfrm flipH="1">
            <a:off x="7496406" y="3048661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6" name="Oval 160"/>
          <p:cNvSpPr>
            <a:spLocks noChangeArrowheads="1"/>
          </p:cNvSpPr>
          <p:nvPr/>
        </p:nvSpPr>
        <p:spPr bwMode="auto">
          <a:xfrm flipH="1">
            <a:off x="5319943" y="3426486"/>
            <a:ext cx="114300" cy="1190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7" name="Oval 161"/>
          <p:cNvSpPr>
            <a:spLocks noChangeArrowheads="1"/>
          </p:cNvSpPr>
          <p:nvPr/>
        </p:nvSpPr>
        <p:spPr bwMode="auto">
          <a:xfrm flipH="1">
            <a:off x="5323118" y="3426486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8" name="Oval 162"/>
          <p:cNvSpPr>
            <a:spLocks noChangeArrowheads="1"/>
          </p:cNvSpPr>
          <p:nvPr/>
        </p:nvSpPr>
        <p:spPr bwMode="auto">
          <a:xfrm flipH="1">
            <a:off x="6256568" y="2469224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9" name="Oval 163"/>
          <p:cNvSpPr>
            <a:spLocks noChangeArrowheads="1"/>
          </p:cNvSpPr>
          <p:nvPr/>
        </p:nvSpPr>
        <p:spPr bwMode="auto">
          <a:xfrm flipH="1">
            <a:off x="6901093" y="2647024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0" name="Oval 164"/>
          <p:cNvSpPr>
            <a:spLocks noChangeArrowheads="1"/>
          </p:cNvSpPr>
          <p:nvPr/>
        </p:nvSpPr>
        <p:spPr bwMode="auto">
          <a:xfrm flipH="1">
            <a:off x="8109181" y="3602699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1" name="Text Box 215"/>
          <p:cNvSpPr txBox="1">
            <a:spLocks noChangeArrowheads="1"/>
          </p:cNvSpPr>
          <p:nvPr/>
        </p:nvSpPr>
        <p:spPr bwMode="auto">
          <a:xfrm>
            <a:off x="3809977" y="5445786"/>
            <a:ext cx="74771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Labor</a:t>
            </a:r>
            <a:br>
              <a:rPr kumimoji="0" lang="en-US" sz="1600" b="0">
                <a:latin typeface="+mj-lt"/>
                <a:cs typeface="Times New Roman" pitchFamily="18" charset="0"/>
              </a:rPr>
            </a:br>
            <a:r>
              <a:rPr kumimoji="0" lang="en-US" sz="1600" b="0">
                <a:latin typeface="+mj-lt"/>
                <a:cs typeface="Times New Roman" pitchFamily="18" charset="0"/>
              </a:rPr>
              <a:t>input</a:t>
            </a:r>
            <a:endParaRPr kumimoji="0" lang="en-US" sz="1600" b="0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2" name="Text Box 222"/>
          <p:cNvSpPr txBox="1">
            <a:spLocks noChangeArrowheads="1"/>
          </p:cNvSpPr>
          <p:nvPr/>
        </p:nvSpPr>
        <p:spPr bwMode="auto">
          <a:xfrm>
            <a:off x="-785" y="4374224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20</a:t>
            </a:r>
          </a:p>
        </p:txBody>
      </p:sp>
      <p:sp>
        <p:nvSpPr>
          <p:cNvPr id="213" name="Text Box 223"/>
          <p:cNvSpPr txBox="1">
            <a:spLocks noChangeArrowheads="1"/>
          </p:cNvSpPr>
          <p:nvPr/>
        </p:nvSpPr>
        <p:spPr bwMode="auto">
          <a:xfrm>
            <a:off x="-785" y="3850349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30</a:t>
            </a:r>
          </a:p>
        </p:txBody>
      </p:sp>
      <p:sp>
        <p:nvSpPr>
          <p:cNvPr id="214" name="Text Box 224"/>
          <p:cNvSpPr txBox="1">
            <a:spLocks noChangeArrowheads="1"/>
          </p:cNvSpPr>
          <p:nvPr/>
        </p:nvSpPr>
        <p:spPr bwMode="auto">
          <a:xfrm>
            <a:off x="-785" y="3326474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40</a:t>
            </a:r>
          </a:p>
        </p:txBody>
      </p:sp>
      <p:sp>
        <p:nvSpPr>
          <p:cNvPr id="215" name="Text Box 225"/>
          <p:cNvSpPr txBox="1">
            <a:spLocks noChangeArrowheads="1"/>
          </p:cNvSpPr>
          <p:nvPr/>
        </p:nvSpPr>
        <p:spPr bwMode="auto">
          <a:xfrm>
            <a:off x="-785" y="2802599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216" name="Text Box 226"/>
          <p:cNvSpPr txBox="1">
            <a:spLocks noChangeArrowheads="1"/>
          </p:cNvSpPr>
          <p:nvPr/>
        </p:nvSpPr>
        <p:spPr bwMode="auto">
          <a:xfrm>
            <a:off x="-785" y="2269199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60</a:t>
            </a:r>
          </a:p>
        </p:txBody>
      </p:sp>
      <p:sp>
        <p:nvSpPr>
          <p:cNvPr id="217" name="Text Box 227"/>
          <p:cNvSpPr txBox="1">
            <a:spLocks noChangeArrowheads="1"/>
          </p:cNvSpPr>
          <p:nvPr/>
        </p:nvSpPr>
        <p:spPr bwMode="auto">
          <a:xfrm>
            <a:off x="-785" y="1737386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70</a:t>
            </a:r>
          </a:p>
        </p:txBody>
      </p:sp>
      <p:sp>
        <p:nvSpPr>
          <p:cNvPr id="218" name="Text Box 229"/>
          <p:cNvSpPr txBox="1">
            <a:spLocks noChangeArrowheads="1"/>
          </p:cNvSpPr>
          <p:nvPr/>
        </p:nvSpPr>
        <p:spPr bwMode="auto">
          <a:xfrm>
            <a:off x="-785" y="4906036"/>
            <a:ext cx="56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219" name="Text Box 213"/>
          <p:cNvSpPr txBox="1">
            <a:spLocks noChangeArrowheads="1"/>
          </p:cNvSpPr>
          <p:nvPr/>
        </p:nvSpPr>
        <p:spPr bwMode="auto">
          <a:xfrm>
            <a:off x="164315" y="1210336"/>
            <a:ext cx="132080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Total</a:t>
            </a:r>
            <a:br>
              <a:rPr kumimoji="0" lang="en-US" sz="1600" b="0">
                <a:latin typeface="+mj-lt"/>
                <a:cs typeface="Times New Roman" pitchFamily="18" charset="0"/>
              </a:rPr>
            </a:br>
            <a:r>
              <a:rPr kumimoji="0" lang="en-US" sz="1600" b="0">
                <a:latin typeface="+mj-lt"/>
                <a:cs typeface="Times New Roman" pitchFamily="18" charset="0"/>
              </a:rPr>
              <a:t>product</a:t>
            </a:r>
            <a:endParaRPr kumimoji="0" lang="en-US" sz="1600" b="0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0" name="Text Box 214"/>
          <p:cNvSpPr txBox="1">
            <a:spLocks noChangeArrowheads="1"/>
          </p:cNvSpPr>
          <p:nvPr/>
        </p:nvSpPr>
        <p:spPr bwMode="auto">
          <a:xfrm>
            <a:off x="2747177" y="1823111"/>
            <a:ext cx="1471613" cy="48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kumimoji="0" lang="en-US" b="1" i="1" dirty="0">
                <a:solidFill>
                  <a:srgbClr val="7324A4"/>
                </a:solidFill>
                <a:latin typeface="+mj-lt"/>
                <a:cs typeface="Times New Roman" pitchFamily="18" charset="0"/>
              </a:rPr>
              <a:t>Total </a:t>
            </a:r>
            <a:r>
              <a:rPr kumimoji="0" lang="en-US" b="1" i="1" dirty="0" smtClean="0">
                <a:solidFill>
                  <a:srgbClr val="7324A4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b="1" i="1" dirty="0" smtClean="0">
                <a:solidFill>
                  <a:srgbClr val="7324A4"/>
                </a:solidFill>
                <a:latin typeface="+mj-lt"/>
                <a:cs typeface="Times New Roman" pitchFamily="18" charset="0"/>
              </a:rPr>
            </a:br>
            <a:r>
              <a:rPr kumimoji="0" lang="en-US" b="1" i="1" dirty="0" smtClean="0">
                <a:solidFill>
                  <a:srgbClr val="7324A4"/>
                </a:solidFill>
                <a:latin typeface="+mj-lt"/>
                <a:cs typeface="Times New Roman" pitchFamily="18" charset="0"/>
              </a:rPr>
              <a:t>product</a:t>
            </a:r>
            <a:endParaRPr kumimoji="0" lang="en-US" b="1" i="1" dirty="0">
              <a:solidFill>
                <a:srgbClr val="7324A4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1" name="Line 216"/>
          <p:cNvSpPr>
            <a:spLocks noChangeShapeType="1"/>
          </p:cNvSpPr>
          <p:nvPr/>
        </p:nvSpPr>
        <p:spPr bwMode="auto">
          <a:xfrm>
            <a:off x="553252" y="1711986"/>
            <a:ext cx="0" cy="3889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22" name="Text Box 217"/>
          <p:cNvSpPr txBox="1">
            <a:spLocks noChangeArrowheads="1"/>
          </p:cNvSpPr>
          <p:nvPr/>
        </p:nvSpPr>
        <p:spPr bwMode="auto">
          <a:xfrm>
            <a:off x="1951840" y="5591836"/>
            <a:ext cx="40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226" name="Text Box 218"/>
          <p:cNvSpPr txBox="1">
            <a:spLocks noChangeArrowheads="1"/>
          </p:cNvSpPr>
          <p:nvPr/>
        </p:nvSpPr>
        <p:spPr bwMode="auto">
          <a:xfrm>
            <a:off x="1651802" y="5591836"/>
            <a:ext cx="363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235" name="Text Box 219"/>
          <p:cNvSpPr txBox="1">
            <a:spLocks noChangeArrowheads="1"/>
          </p:cNvSpPr>
          <p:nvPr/>
        </p:nvSpPr>
        <p:spPr bwMode="auto">
          <a:xfrm>
            <a:off x="1340652" y="5591836"/>
            <a:ext cx="365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236" name="Text Box 220"/>
          <p:cNvSpPr txBox="1">
            <a:spLocks noChangeArrowheads="1"/>
          </p:cNvSpPr>
          <p:nvPr/>
        </p:nvSpPr>
        <p:spPr bwMode="auto">
          <a:xfrm>
            <a:off x="1010452" y="5583899"/>
            <a:ext cx="423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237" name="Text Box 221"/>
          <p:cNvSpPr txBox="1">
            <a:spLocks noChangeArrowheads="1"/>
          </p:cNvSpPr>
          <p:nvPr/>
        </p:nvSpPr>
        <p:spPr bwMode="auto">
          <a:xfrm>
            <a:off x="696127" y="5583899"/>
            <a:ext cx="365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54" name="Line 228"/>
          <p:cNvSpPr>
            <a:spLocks noChangeShapeType="1"/>
          </p:cNvSpPr>
          <p:nvPr/>
        </p:nvSpPr>
        <p:spPr bwMode="auto">
          <a:xfrm>
            <a:off x="553252" y="5601361"/>
            <a:ext cx="3278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62" name="Text Box 230"/>
          <p:cNvSpPr txBox="1">
            <a:spLocks noChangeArrowheads="1"/>
          </p:cNvSpPr>
          <p:nvPr/>
        </p:nvSpPr>
        <p:spPr bwMode="auto">
          <a:xfrm>
            <a:off x="2275690" y="5595011"/>
            <a:ext cx="407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263" name="Text Box 231"/>
          <p:cNvSpPr txBox="1">
            <a:spLocks noChangeArrowheads="1"/>
          </p:cNvSpPr>
          <p:nvPr/>
        </p:nvSpPr>
        <p:spPr bwMode="auto">
          <a:xfrm>
            <a:off x="2585252" y="5595011"/>
            <a:ext cx="40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269" name="Text Box 232"/>
          <p:cNvSpPr txBox="1">
            <a:spLocks noChangeArrowheads="1"/>
          </p:cNvSpPr>
          <p:nvPr/>
        </p:nvSpPr>
        <p:spPr bwMode="auto">
          <a:xfrm>
            <a:off x="2901165" y="5593424"/>
            <a:ext cx="40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270" name="Freeform 233"/>
          <p:cNvSpPr>
            <a:spLocks/>
          </p:cNvSpPr>
          <p:nvPr/>
        </p:nvSpPr>
        <p:spPr bwMode="auto">
          <a:xfrm>
            <a:off x="553252" y="1594511"/>
            <a:ext cx="3141663" cy="3984625"/>
          </a:xfrm>
          <a:custGeom>
            <a:avLst/>
            <a:gdLst/>
            <a:ahLst/>
            <a:cxnLst>
              <a:cxn ang="0">
                <a:pos x="0" y="2792"/>
              </a:cxn>
              <a:cxn ang="0">
                <a:pos x="96" y="2744"/>
              </a:cxn>
              <a:cxn ang="0">
                <a:pos x="240" y="2600"/>
              </a:cxn>
              <a:cxn ang="0">
                <a:pos x="384" y="2312"/>
              </a:cxn>
              <a:cxn ang="0">
                <a:pos x="720" y="1592"/>
              </a:cxn>
              <a:cxn ang="0">
                <a:pos x="1008" y="1112"/>
              </a:cxn>
              <a:cxn ang="0">
                <a:pos x="1248" y="728"/>
              </a:cxn>
              <a:cxn ang="0">
                <a:pos x="1536" y="392"/>
              </a:cxn>
              <a:cxn ang="0">
                <a:pos x="1824" y="152"/>
              </a:cxn>
              <a:cxn ang="0">
                <a:pos x="1968" y="56"/>
              </a:cxn>
              <a:cxn ang="0">
                <a:pos x="2160" y="8"/>
              </a:cxn>
              <a:cxn ang="0">
                <a:pos x="2256" y="8"/>
              </a:cxn>
              <a:cxn ang="0">
                <a:pos x="2400" y="56"/>
              </a:cxn>
              <a:cxn ang="0">
                <a:pos x="2496" y="104"/>
              </a:cxn>
            </a:cxnLst>
            <a:rect l="0" t="0" r="r" b="b"/>
            <a:pathLst>
              <a:path w="2496" h="2792">
                <a:moveTo>
                  <a:pt x="0" y="2792"/>
                </a:moveTo>
                <a:cubicBezTo>
                  <a:pt x="28" y="2784"/>
                  <a:pt x="56" y="2776"/>
                  <a:pt x="96" y="2744"/>
                </a:cubicBezTo>
                <a:cubicBezTo>
                  <a:pt x="136" y="2712"/>
                  <a:pt x="192" y="2672"/>
                  <a:pt x="240" y="2600"/>
                </a:cubicBezTo>
                <a:cubicBezTo>
                  <a:pt x="288" y="2528"/>
                  <a:pt x="304" y="2480"/>
                  <a:pt x="384" y="2312"/>
                </a:cubicBezTo>
                <a:cubicBezTo>
                  <a:pt x="464" y="2144"/>
                  <a:pt x="616" y="1792"/>
                  <a:pt x="720" y="1592"/>
                </a:cubicBezTo>
                <a:cubicBezTo>
                  <a:pt x="824" y="1392"/>
                  <a:pt x="920" y="1256"/>
                  <a:pt x="1008" y="1112"/>
                </a:cubicBezTo>
                <a:cubicBezTo>
                  <a:pt x="1096" y="968"/>
                  <a:pt x="1160" y="848"/>
                  <a:pt x="1248" y="728"/>
                </a:cubicBezTo>
                <a:cubicBezTo>
                  <a:pt x="1336" y="608"/>
                  <a:pt x="1440" y="488"/>
                  <a:pt x="1536" y="392"/>
                </a:cubicBezTo>
                <a:cubicBezTo>
                  <a:pt x="1632" y="296"/>
                  <a:pt x="1752" y="208"/>
                  <a:pt x="1824" y="152"/>
                </a:cubicBezTo>
                <a:cubicBezTo>
                  <a:pt x="1896" y="96"/>
                  <a:pt x="1912" y="80"/>
                  <a:pt x="1968" y="56"/>
                </a:cubicBezTo>
                <a:cubicBezTo>
                  <a:pt x="2024" y="32"/>
                  <a:pt x="2112" y="16"/>
                  <a:pt x="2160" y="8"/>
                </a:cubicBezTo>
                <a:cubicBezTo>
                  <a:pt x="2208" y="0"/>
                  <a:pt x="2216" y="0"/>
                  <a:pt x="2256" y="8"/>
                </a:cubicBezTo>
                <a:cubicBezTo>
                  <a:pt x="2296" y="16"/>
                  <a:pt x="2360" y="40"/>
                  <a:pt x="2400" y="56"/>
                </a:cubicBezTo>
                <a:cubicBezTo>
                  <a:pt x="2440" y="72"/>
                  <a:pt x="2468" y="88"/>
                  <a:pt x="2496" y="104"/>
                </a:cubicBezTo>
              </a:path>
            </a:pathLst>
          </a:custGeom>
          <a:noFill/>
          <a:ln w="76200" cap="flat" cmpd="sng">
            <a:solidFill>
              <a:srgbClr val="7324A4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71" name="Oval 234"/>
          <p:cNvSpPr>
            <a:spLocks noChangeArrowheads="1"/>
          </p:cNvSpPr>
          <p:nvPr/>
        </p:nvSpPr>
        <p:spPr bwMode="auto">
          <a:xfrm flipH="1">
            <a:off x="1129515" y="4499636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2" name="Oval 235"/>
          <p:cNvSpPr>
            <a:spLocks noChangeArrowheads="1"/>
          </p:cNvSpPr>
          <p:nvPr/>
        </p:nvSpPr>
        <p:spPr bwMode="auto">
          <a:xfrm flipH="1">
            <a:off x="1747052" y="3153436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73" name="Oval 236"/>
          <p:cNvSpPr>
            <a:spLocks noChangeArrowheads="1"/>
          </p:cNvSpPr>
          <p:nvPr/>
        </p:nvSpPr>
        <p:spPr bwMode="auto">
          <a:xfrm flipH="1">
            <a:off x="3013877" y="1613561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74" name="Oval 237"/>
          <p:cNvSpPr>
            <a:spLocks noChangeArrowheads="1"/>
          </p:cNvSpPr>
          <p:nvPr/>
        </p:nvSpPr>
        <p:spPr bwMode="auto">
          <a:xfrm flipH="1">
            <a:off x="2375702" y="2158074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75" name="Text Box 238"/>
          <p:cNvSpPr txBox="1">
            <a:spLocks noChangeArrowheads="1"/>
          </p:cNvSpPr>
          <p:nvPr/>
        </p:nvSpPr>
        <p:spPr bwMode="auto">
          <a:xfrm>
            <a:off x="3225015" y="5598186"/>
            <a:ext cx="40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276" name="Text Box 239"/>
          <p:cNvSpPr txBox="1">
            <a:spLocks noChangeArrowheads="1"/>
          </p:cNvSpPr>
          <p:nvPr/>
        </p:nvSpPr>
        <p:spPr bwMode="auto">
          <a:xfrm>
            <a:off x="3485365" y="5595011"/>
            <a:ext cx="466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277" name="Line 240"/>
          <p:cNvSpPr>
            <a:spLocks noChangeShapeType="1"/>
          </p:cNvSpPr>
          <p:nvPr/>
        </p:nvSpPr>
        <p:spPr bwMode="auto">
          <a:xfrm>
            <a:off x="564365" y="1916774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78" name="Line 241"/>
          <p:cNvSpPr>
            <a:spLocks noChangeShapeType="1"/>
          </p:cNvSpPr>
          <p:nvPr/>
        </p:nvSpPr>
        <p:spPr bwMode="auto">
          <a:xfrm>
            <a:off x="564365" y="2440649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79" name="Line 242"/>
          <p:cNvSpPr>
            <a:spLocks noChangeShapeType="1"/>
          </p:cNvSpPr>
          <p:nvPr/>
        </p:nvSpPr>
        <p:spPr bwMode="auto">
          <a:xfrm>
            <a:off x="564365" y="2966111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80" name="Line 243"/>
          <p:cNvSpPr>
            <a:spLocks noChangeShapeType="1"/>
          </p:cNvSpPr>
          <p:nvPr/>
        </p:nvSpPr>
        <p:spPr bwMode="auto">
          <a:xfrm>
            <a:off x="564365" y="3491574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81" name="Line 244"/>
          <p:cNvSpPr>
            <a:spLocks noChangeShapeType="1"/>
          </p:cNvSpPr>
          <p:nvPr/>
        </p:nvSpPr>
        <p:spPr bwMode="auto">
          <a:xfrm>
            <a:off x="564365" y="4017036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82" name="Line 245"/>
          <p:cNvSpPr>
            <a:spLocks noChangeShapeType="1"/>
          </p:cNvSpPr>
          <p:nvPr/>
        </p:nvSpPr>
        <p:spPr bwMode="auto">
          <a:xfrm>
            <a:off x="564365" y="4542499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83" name="Line 246"/>
          <p:cNvSpPr>
            <a:spLocks noChangeShapeType="1"/>
          </p:cNvSpPr>
          <p:nvPr/>
        </p:nvSpPr>
        <p:spPr bwMode="auto">
          <a:xfrm>
            <a:off x="564365" y="5067961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84" name="Line 247"/>
          <p:cNvSpPr>
            <a:spLocks noChangeShapeType="1"/>
          </p:cNvSpPr>
          <p:nvPr/>
        </p:nvSpPr>
        <p:spPr bwMode="auto">
          <a:xfrm>
            <a:off x="3691740" y="5523574"/>
            <a:ext cx="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85" name="Line 248"/>
          <p:cNvSpPr>
            <a:spLocks noChangeShapeType="1"/>
          </p:cNvSpPr>
          <p:nvPr/>
        </p:nvSpPr>
        <p:spPr bwMode="auto">
          <a:xfrm>
            <a:off x="2434440" y="5523574"/>
            <a:ext cx="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86" name="Line 249"/>
          <p:cNvSpPr>
            <a:spLocks noChangeShapeType="1"/>
          </p:cNvSpPr>
          <p:nvPr/>
        </p:nvSpPr>
        <p:spPr bwMode="auto">
          <a:xfrm>
            <a:off x="1175552" y="5523574"/>
            <a:ext cx="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87" name="Line 250"/>
          <p:cNvSpPr>
            <a:spLocks noChangeShapeType="1"/>
          </p:cNvSpPr>
          <p:nvPr/>
        </p:nvSpPr>
        <p:spPr bwMode="auto">
          <a:xfrm>
            <a:off x="3377415" y="5523574"/>
            <a:ext cx="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88" name="Line 251"/>
          <p:cNvSpPr>
            <a:spLocks noChangeShapeType="1"/>
          </p:cNvSpPr>
          <p:nvPr/>
        </p:nvSpPr>
        <p:spPr bwMode="auto">
          <a:xfrm>
            <a:off x="3061502" y="5523574"/>
            <a:ext cx="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89" name="Line 252"/>
          <p:cNvSpPr>
            <a:spLocks noChangeShapeType="1"/>
          </p:cNvSpPr>
          <p:nvPr/>
        </p:nvSpPr>
        <p:spPr bwMode="auto">
          <a:xfrm>
            <a:off x="2747177" y="5523574"/>
            <a:ext cx="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90" name="Line 253"/>
          <p:cNvSpPr>
            <a:spLocks noChangeShapeType="1"/>
          </p:cNvSpPr>
          <p:nvPr/>
        </p:nvSpPr>
        <p:spPr bwMode="auto">
          <a:xfrm>
            <a:off x="2118527" y="5523574"/>
            <a:ext cx="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91" name="Line 254"/>
          <p:cNvSpPr>
            <a:spLocks noChangeShapeType="1"/>
          </p:cNvSpPr>
          <p:nvPr/>
        </p:nvSpPr>
        <p:spPr bwMode="auto">
          <a:xfrm>
            <a:off x="1804202" y="5523574"/>
            <a:ext cx="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92" name="Line 255"/>
          <p:cNvSpPr>
            <a:spLocks noChangeShapeType="1"/>
          </p:cNvSpPr>
          <p:nvPr/>
        </p:nvSpPr>
        <p:spPr bwMode="auto">
          <a:xfrm>
            <a:off x="1489877" y="5523574"/>
            <a:ext cx="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93" name="Line 256"/>
          <p:cNvSpPr>
            <a:spLocks noChangeShapeType="1"/>
          </p:cNvSpPr>
          <p:nvPr/>
        </p:nvSpPr>
        <p:spPr bwMode="auto">
          <a:xfrm>
            <a:off x="861227" y="5523574"/>
            <a:ext cx="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94" name="Oval 257"/>
          <p:cNvSpPr>
            <a:spLocks noChangeArrowheads="1"/>
          </p:cNvSpPr>
          <p:nvPr/>
        </p:nvSpPr>
        <p:spPr bwMode="auto">
          <a:xfrm flipH="1">
            <a:off x="492927" y="5523574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5" name="Oval 258"/>
          <p:cNvSpPr>
            <a:spLocks noChangeArrowheads="1"/>
          </p:cNvSpPr>
          <p:nvPr/>
        </p:nvSpPr>
        <p:spPr bwMode="auto">
          <a:xfrm flipH="1">
            <a:off x="3626652" y="1688174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96" name="Text Box 259"/>
          <p:cNvSpPr txBox="1">
            <a:spLocks noChangeArrowheads="1"/>
          </p:cNvSpPr>
          <p:nvPr/>
        </p:nvSpPr>
        <p:spPr bwMode="auto">
          <a:xfrm>
            <a:off x="4535718" y="4875874"/>
            <a:ext cx="48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297" name="Text Box 260"/>
          <p:cNvSpPr txBox="1">
            <a:spLocks noChangeArrowheads="1"/>
          </p:cNvSpPr>
          <p:nvPr/>
        </p:nvSpPr>
        <p:spPr bwMode="auto">
          <a:xfrm>
            <a:off x="4545243" y="2751799"/>
            <a:ext cx="48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298" name="Text Box 261"/>
          <p:cNvSpPr txBox="1">
            <a:spLocks noChangeArrowheads="1"/>
          </p:cNvSpPr>
          <p:nvPr/>
        </p:nvSpPr>
        <p:spPr bwMode="auto">
          <a:xfrm>
            <a:off x="4535718" y="2227924"/>
            <a:ext cx="48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12</a:t>
            </a:r>
          </a:p>
        </p:txBody>
      </p:sp>
      <p:sp>
        <p:nvSpPr>
          <p:cNvPr id="299" name="Text Box 262"/>
          <p:cNvSpPr txBox="1">
            <a:spLocks noChangeArrowheads="1"/>
          </p:cNvSpPr>
          <p:nvPr/>
        </p:nvSpPr>
        <p:spPr bwMode="auto">
          <a:xfrm>
            <a:off x="4535718" y="1694524"/>
            <a:ext cx="48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14</a:t>
            </a:r>
          </a:p>
        </p:txBody>
      </p:sp>
      <p:sp>
        <p:nvSpPr>
          <p:cNvPr id="300" name="Text Box 263"/>
          <p:cNvSpPr txBox="1">
            <a:spLocks noChangeArrowheads="1"/>
          </p:cNvSpPr>
          <p:nvPr/>
        </p:nvSpPr>
        <p:spPr bwMode="auto">
          <a:xfrm>
            <a:off x="4545243" y="4342474"/>
            <a:ext cx="48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301" name="Text Box 264"/>
          <p:cNvSpPr txBox="1">
            <a:spLocks noChangeArrowheads="1"/>
          </p:cNvSpPr>
          <p:nvPr/>
        </p:nvSpPr>
        <p:spPr bwMode="auto">
          <a:xfrm>
            <a:off x="4545243" y="3818599"/>
            <a:ext cx="48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302" name="Text Box 265"/>
          <p:cNvSpPr txBox="1">
            <a:spLocks noChangeArrowheads="1"/>
          </p:cNvSpPr>
          <p:nvPr/>
        </p:nvSpPr>
        <p:spPr bwMode="auto">
          <a:xfrm>
            <a:off x="4554768" y="3285199"/>
            <a:ext cx="48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768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ounded Rectangle 127"/>
          <p:cNvSpPr/>
          <p:nvPr/>
        </p:nvSpPr>
        <p:spPr>
          <a:xfrm>
            <a:off x="4351373" y="1367691"/>
            <a:ext cx="4626160" cy="487426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124" name="Oval 160"/>
          <p:cNvSpPr>
            <a:spLocks noChangeArrowheads="1"/>
          </p:cNvSpPr>
          <p:nvPr/>
        </p:nvSpPr>
        <p:spPr bwMode="auto">
          <a:xfrm flipH="1">
            <a:off x="4777196" y="4975832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463002"/>
            <a:ext cx="4253918" cy="56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Note </a:t>
            </a:r>
            <a:r>
              <a:rPr lang="en-US" sz="1900" dirty="0">
                <a:latin typeface="+mj-lt"/>
                <a:cs typeface="Times New Roman" pitchFamily="18" charset="0"/>
              </a:rPr>
              <a:t>that </a:t>
            </a:r>
            <a:r>
              <a:rPr lang="en-US" sz="1900" b="1" i="1" dirty="0">
                <a:solidFill>
                  <a:srgbClr val="94690A"/>
                </a:solidFill>
                <a:latin typeface="+mj-lt"/>
                <a:cs typeface="Times New Roman" pitchFamily="18" charset="0"/>
              </a:rPr>
              <a:t>total fixed costs</a:t>
            </a:r>
            <a:r>
              <a:rPr lang="en-US" sz="1900" b="1" i="1" dirty="0">
                <a:solidFill>
                  <a:srgbClr val="C38B0D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900" dirty="0">
                <a:latin typeface="+mj-lt"/>
                <a:cs typeface="Times New Roman" pitchFamily="18" charset="0"/>
              </a:rPr>
              <a:t>are flat </a:t>
            </a:r>
            <a:br>
              <a:rPr lang="en-US" sz="1900" dirty="0">
                <a:latin typeface="+mj-lt"/>
                <a:cs typeface="Times New Roman" pitchFamily="18" charset="0"/>
              </a:rPr>
            </a:br>
            <a:r>
              <a:rPr lang="en-US" sz="1900" dirty="0">
                <a:latin typeface="+mj-lt"/>
                <a:cs typeface="Times New Roman" pitchFamily="18" charset="0"/>
              </a:rPr>
              <a:t>  – they are constant at all output levels.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70065" y="2003437"/>
            <a:ext cx="4253918" cy="56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Note </a:t>
            </a:r>
            <a:r>
              <a:rPr lang="en-US" sz="1900" dirty="0">
                <a:latin typeface="+mj-lt"/>
                <a:cs typeface="Times New Roman" pitchFamily="18" charset="0"/>
              </a:rPr>
              <a:t>that </a:t>
            </a:r>
            <a:r>
              <a:rPr lang="en-US" sz="1900" b="1" i="1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total variable costs </a:t>
            </a:r>
            <a:r>
              <a:rPr lang="en-US" sz="1900" dirty="0">
                <a:latin typeface="+mj-lt"/>
                <a:cs typeface="Times New Roman" pitchFamily="18" charset="0"/>
              </a:rPr>
              <a:t>increase </a:t>
            </a:r>
            <a:r>
              <a:rPr lang="en-US" sz="1900" dirty="0" smtClean="0">
                <a:latin typeface="+mj-lt"/>
                <a:cs typeface="Times New Roman" pitchFamily="18" charset="0"/>
              </a:rPr>
              <a:t/>
            </a:r>
            <a:br>
              <a:rPr lang="en-US" sz="1900" dirty="0" smtClean="0">
                <a:latin typeface="+mj-lt"/>
                <a:cs typeface="Times New Roman" pitchFamily="18" charset="0"/>
              </a:rPr>
            </a:br>
            <a:r>
              <a:rPr lang="en-US" sz="1900" dirty="0" smtClean="0">
                <a:latin typeface="+mj-lt"/>
                <a:cs typeface="Times New Roman" pitchFamily="18" charset="0"/>
              </a:rPr>
              <a:t>as more </a:t>
            </a:r>
            <a:r>
              <a:rPr lang="en-US" sz="1900" dirty="0">
                <a:latin typeface="+mj-lt"/>
                <a:cs typeface="Times New Roman" pitchFamily="18" charset="0"/>
              </a:rPr>
              <a:t>variable inputs are utilized.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66888" y="3716412"/>
            <a:ext cx="4019915" cy="2415653"/>
            <a:chOff x="166888" y="3511677"/>
            <a:chExt cx="4019915" cy="2415653"/>
          </a:xfrm>
        </p:grpSpPr>
        <p:sp>
          <p:nvSpPr>
            <p:cNvPr id="127" name="Rectangle 3"/>
            <p:cNvSpPr>
              <a:spLocks noChangeArrowheads="1"/>
            </p:cNvSpPr>
            <p:nvPr/>
          </p:nvSpPr>
          <p:spPr bwMode="auto">
            <a:xfrm>
              <a:off x="166888" y="3511677"/>
              <a:ext cx="4019915" cy="241565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30" name="Line 7"/>
            <p:cNvSpPr>
              <a:spLocks noChangeShapeType="1"/>
            </p:cNvSpPr>
            <p:nvPr/>
          </p:nvSpPr>
          <p:spPr bwMode="auto">
            <a:xfrm>
              <a:off x="290395" y="4040950"/>
              <a:ext cx="377452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95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Short Run Total Cost Curves</a:t>
            </a:r>
          </a:p>
        </p:txBody>
      </p:sp>
      <p:grpSp>
        <p:nvGrpSpPr>
          <p:cNvPr id="75" name="Group 154"/>
          <p:cNvGrpSpPr>
            <a:grpSpLocks/>
          </p:cNvGrpSpPr>
          <p:nvPr/>
        </p:nvGrpSpPr>
        <p:grpSpPr bwMode="auto">
          <a:xfrm>
            <a:off x="4866096" y="4678974"/>
            <a:ext cx="3802063" cy="369888"/>
            <a:chOff x="3168" y="2605"/>
            <a:chExt cx="2395" cy="233"/>
          </a:xfrm>
        </p:grpSpPr>
        <p:sp>
          <p:nvSpPr>
            <p:cNvPr id="76" name="Line 3"/>
            <p:cNvSpPr>
              <a:spLocks noChangeShapeType="1"/>
            </p:cNvSpPr>
            <p:nvPr/>
          </p:nvSpPr>
          <p:spPr bwMode="auto">
            <a:xfrm>
              <a:off x="3168" y="2820"/>
              <a:ext cx="2256" cy="0"/>
            </a:xfrm>
            <a:prstGeom prst="line">
              <a:avLst/>
            </a:prstGeom>
            <a:noFill/>
            <a:ln w="76200">
              <a:solidFill>
                <a:srgbClr val="D465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5234" y="2605"/>
              <a:ext cx="329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solidFill>
                    <a:srgbClr val="D46500"/>
                  </a:solidFill>
                  <a:latin typeface="+mj-lt"/>
                  <a:cs typeface="Times New Roman" pitchFamily="18" charset="0"/>
                </a:rPr>
                <a:t>TFC</a:t>
              </a:r>
              <a:endParaRPr kumimoji="0" lang="en-US" b="1" dirty="0">
                <a:solidFill>
                  <a:srgbClr val="D465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8" name="Group 158"/>
          <p:cNvGrpSpPr>
            <a:grpSpLocks/>
          </p:cNvGrpSpPr>
          <p:nvPr/>
        </p:nvGrpSpPr>
        <p:grpSpPr bwMode="auto">
          <a:xfrm>
            <a:off x="4840697" y="1426182"/>
            <a:ext cx="3649663" cy="3568700"/>
            <a:chOff x="3152" y="556"/>
            <a:chExt cx="2299" cy="2248"/>
          </a:xfrm>
        </p:grpSpPr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3152" y="789"/>
              <a:ext cx="2172" cy="2015"/>
            </a:xfrm>
            <a:custGeom>
              <a:avLst/>
              <a:gdLst/>
              <a:ahLst/>
              <a:cxnLst>
                <a:cxn ang="0">
                  <a:pos x="0" y="2256"/>
                </a:cxn>
                <a:cxn ang="0">
                  <a:pos x="144" y="2160"/>
                </a:cxn>
                <a:cxn ang="0">
                  <a:pos x="336" y="2064"/>
                </a:cxn>
                <a:cxn ang="0">
                  <a:pos x="528" y="1968"/>
                </a:cxn>
                <a:cxn ang="0">
                  <a:pos x="768" y="1872"/>
                </a:cxn>
                <a:cxn ang="0">
                  <a:pos x="960" y="1776"/>
                </a:cxn>
                <a:cxn ang="0">
                  <a:pos x="1200" y="1632"/>
                </a:cxn>
                <a:cxn ang="0">
                  <a:pos x="1344" y="1536"/>
                </a:cxn>
                <a:cxn ang="0">
                  <a:pos x="1632" y="1248"/>
                </a:cxn>
                <a:cxn ang="0">
                  <a:pos x="1824" y="960"/>
                </a:cxn>
                <a:cxn ang="0">
                  <a:pos x="2016" y="576"/>
                </a:cxn>
                <a:cxn ang="0">
                  <a:pos x="2256" y="0"/>
                </a:cxn>
              </a:cxnLst>
              <a:rect l="0" t="0" r="r" b="b"/>
              <a:pathLst>
                <a:path w="2256" h="2256">
                  <a:moveTo>
                    <a:pt x="0" y="2256"/>
                  </a:moveTo>
                  <a:cubicBezTo>
                    <a:pt x="44" y="2224"/>
                    <a:pt x="88" y="2192"/>
                    <a:pt x="144" y="2160"/>
                  </a:cubicBezTo>
                  <a:cubicBezTo>
                    <a:pt x="200" y="2128"/>
                    <a:pt x="272" y="2096"/>
                    <a:pt x="336" y="2064"/>
                  </a:cubicBezTo>
                  <a:cubicBezTo>
                    <a:pt x="400" y="2032"/>
                    <a:pt x="456" y="2000"/>
                    <a:pt x="528" y="1968"/>
                  </a:cubicBezTo>
                  <a:cubicBezTo>
                    <a:pt x="600" y="1936"/>
                    <a:pt x="696" y="1904"/>
                    <a:pt x="768" y="1872"/>
                  </a:cubicBezTo>
                  <a:cubicBezTo>
                    <a:pt x="840" y="1840"/>
                    <a:pt x="888" y="1816"/>
                    <a:pt x="960" y="1776"/>
                  </a:cubicBezTo>
                  <a:cubicBezTo>
                    <a:pt x="1032" y="1736"/>
                    <a:pt x="1136" y="1672"/>
                    <a:pt x="1200" y="1632"/>
                  </a:cubicBezTo>
                  <a:cubicBezTo>
                    <a:pt x="1264" y="1592"/>
                    <a:pt x="1272" y="1600"/>
                    <a:pt x="1344" y="1536"/>
                  </a:cubicBezTo>
                  <a:cubicBezTo>
                    <a:pt x="1416" y="1472"/>
                    <a:pt x="1552" y="1344"/>
                    <a:pt x="1632" y="1248"/>
                  </a:cubicBezTo>
                  <a:cubicBezTo>
                    <a:pt x="1712" y="1152"/>
                    <a:pt x="1760" y="1072"/>
                    <a:pt x="1824" y="960"/>
                  </a:cubicBezTo>
                  <a:cubicBezTo>
                    <a:pt x="1888" y="848"/>
                    <a:pt x="1944" y="736"/>
                    <a:pt x="2016" y="576"/>
                  </a:cubicBezTo>
                  <a:cubicBezTo>
                    <a:pt x="2088" y="416"/>
                    <a:pt x="2172" y="208"/>
                    <a:pt x="2256" y="0"/>
                  </a:cubicBezTo>
                </a:path>
              </a:pathLst>
            </a:custGeom>
            <a:noFill/>
            <a:ln w="76200" cap="flat" cmpd="sng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Text Box 19"/>
            <p:cNvSpPr txBox="1">
              <a:spLocks noChangeArrowheads="1"/>
            </p:cNvSpPr>
            <p:nvPr/>
          </p:nvSpPr>
          <p:spPr bwMode="auto">
            <a:xfrm>
              <a:off x="5189" y="556"/>
              <a:ext cx="262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TC</a:t>
              </a:r>
              <a:endParaRPr kumimoji="0" lang="en-US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1" name="Group 156"/>
          <p:cNvGrpSpPr>
            <a:grpSpLocks/>
          </p:cNvGrpSpPr>
          <p:nvPr/>
        </p:nvGrpSpPr>
        <p:grpSpPr bwMode="auto">
          <a:xfrm>
            <a:off x="4827996" y="1894494"/>
            <a:ext cx="3962400" cy="3944938"/>
            <a:chOff x="3144" y="851"/>
            <a:chExt cx="2496" cy="2485"/>
          </a:xfrm>
        </p:grpSpPr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3144" y="1073"/>
              <a:ext cx="2312" cy="2263"/>
            </a:xfrm>
            <a:custGeom>
              <a:avLst/>
              <a:gdLst/>
              <a:ahLst/>
              <a:cxnLst>
                <a:cxn ang="0">
                  <a:pos x="0" y="2256"/>
                </a:cxn>
                <a:cxn ang="0">
                  <a:pos x="144" y="2160"/>
                </a:cxn>
                <a:cxn ang="0">
                  <a:pos x="336" y="2064"/>
                </a:cxn>
                <a:cxn ang="0">
                  <a:pos x="528" y="1968"/>
                </a:cxn>
                <a:cxn ang="0">
                  <a:pos x="768" y="1872"/>
                </a:cxn>
                <a:cxn ang="0">
                  <a:pos x="960" y="1776"/>
                </a:cxn>
                <a:cxn ang="0">
                  <a:pos x="1200" y="1632"/>
                </a:cxn>
                <a:cxn ang="0">
                  <a:pos x="1344" y="1536"/>
                </a:cxn>
                <a:cxn ang="0">
                  <a:pos x="1632" y="1248"/>
                </a:cxn>
                <a:cxn ang="0">
                  <a:pos x="1824" y="960"/>
                </a:cxn>
                <a:cxn ang="0">
                  <a:pos x="2016" y="576"/>
                </a:cxn>
                <a:cxn ang="0">
                  <a:pos x="2256" y="0"/>
                </a:cxn>
              </a:cxnLst>
              <a:rect l="0" t="0" r="r" b="b"/>
              <a:pathLst>
                <a:path w="2256" h="2256">
                  <a:moveTo>
                    <a:pt x="0" y="2256"/>
                  </a:moveTo>
                  <a:cubicBezTo>
                    <a:pt x="44" y="2224"/>
                    <a:pt x="88" y="2192"/>
                    <a:pt x="144" y="2160"/>
                  </a:cubicBezTo>
                  <a:cubicBezTo>
                    <a:pt x="200" y="2128"/>
                    <a:pt x="272" y="2096"/>
                    <a:pt x="336" y="2064"/>
                  </a:cubicBezTo>
                  <a:cubicBezTo>
                    <a:pt x="400" y="2032"/>
                    <a:pt x="456" y="2000"/>
                    <a:pt x="528" y="1968"/>
                  </a:cubicBezTo>
                  <a:cubicBezTo>
                    <a:pt x="600" y="1936"/>
                    <a:pt x="696" y="1904"/>
                    <a:pt x="768" y="1872"/>
                  </a:cubicBezTo>
                  <a:cubicBezTo>
                    <a:pt x="840" y="1840"/>
                    <a:pt x="888" y="1816"/>
                    <a:pt x="960" y="1776"/>
                  </a:cubicBezTo>
                  <a:cubicBezTo>
                    <a:pt x="1032" y="1736"/>
                    <a:pt x="1136" y="1672"/>
                    <a:pt x="1200" y="1632"/>
                  </a:cubicBezTo>
                  <a:cubicBezTo>
                    <a:pt x="1264" y="1592"/>
                    <a:pt x="1272" y="1600"/>
                    <a:pt x="1344" y="1536"/>
                  </a:cubicBezTo>
                  <a:cubicBezTo>
                    <a:pt x="1416" y="1472"/>
                    <a:pt x="1552" y="1344"/>
                    <a:pt x="1632" y="1248"/>
                  </a:cubicBezTo>
                  <a:cubicBezTo>
                    <a:pt x="1712" y="1152"/>
                    <a:pt x="1760" y="1072"/>
                    <a:pt x="1824" y="960"/>
                  </a:cubicBezTo>
                  <a:cubicBezTo>
                    <a:pt x="1888" y="848"/>
                    <a:pt x="1944" y="736"/>
                    <a:pt x="2016" y="576"/>
                  </a:cubicBezTo>
                  <a:cubicBezTo>
                    <a:pt x="2088" y="416"/>
                    <a:pt x="2172" y="208"/>
                    <a:pt x="2256" y="0"/>
                  </a:cubicBezTo>
                </a:path>
              </a:pathLst>
            </a:custGeom>
            <a:noFill/>
            <a:ln w="7620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3" name="Text Box 22"/>
            <p:cNvSpPr txBox="1">
              <a:spLocks noChangeArrowheads="1"/>
            </p:cNvSpPr>
            <p:nvPr/>
          </p:nvSpPr>
          <p:spPr bwMode="auto">
            <a:xfrm>
              <a:off x="5293" y="851"/>
              <a:ext cx="347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TVC</a:t>
              </a:r>
              <a:endParaRPr kumimoji="0" lang="en-US" b="1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4" name="Line 26"/>
          <p:cNvSpPr>
            <a:spLocks noChangeShapeType="1"/>
          </p:cNvSpPr>
          <p:nvPr/>
        </p:nvSpPr>
        <p:spPr bwMode="auto">
          <a:xfrm>
            <a:off x="4815296" y="1988157"/>
            <a:ext cx="1588" cy="387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5" name="Text Box 27"/>
          <p:cNvSpPr txBox="1">
            <a:spLocks noChangeArrowheads="1"/>
          </p:cNvSpPr>
          <p:nvPr/>
        </p:nvSpPr>
        <p:spPr bwMode="auto">
          <a:xfrm>
            <a:off x="4405340" y="1519361"/>
            <a:ext cx="838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b="0" dirty="0">
                <a:latin typeface="+mj-lt"/>
                <a:cs typeface="Times New Roman" pitchFamily="18" charset="0"/>
              </a:rPr>
              <a:t>Total</a:t>
            </a:r>
            <a:br>
              <a:rPr kumimoji="0" lang="en-US" b="0" dirty="0">
                <a:latin typeface="+mj-lt"/>
                <a:cs typeface="Times New Roman" pitchFamily="18" charset="0"/>
              </a:rPr>
            </a:br>
            <a:r>
              <a:rPr kumimoji="0" lang="en-US" b="0" dirty="0">
                <a:latin typeface="+mj-lt"/>
                <a:cs typeface="Times New Roman" pitchFamily="18" charset="0"/>
              </a:rPr>
              <a:t>costs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6" name="Text Box 28"/>
          <p:cNvSpPr txBox="1">
            <a:spLocks noChangeArrowheads="1"/>
          </p:cNvSpPr>
          <p:nvPr/>
        </p:nvSpPr>
        <p:spPr bwMode="auto">
          <a:xfrm>
            <a:off x="5961471" y="5847369"/>
            <a:ext cx="45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87" name="Text Box 29"/>
          <p:cNvSpPr txBox="1">
            <a:spLocks noChangeArrowheads="1"/>
          </p:cNvSpPr>
          <p:nvPr/>
        </p:nvSpPr>
        <p:spPr bwMode="auto">
          <a:xfrm>
            <a:off x="5307421" y="5841019"/>
            <a:ext cx="53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4129496" y="4909157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50</a:t>
            </a:r>
            <a:endParaRPr kumimoji="0"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9" name="Text Box 32"/>
          <p:cNvSpPr txBox="1">
            <a:spLocks noChangeArrowheads="1"/>
          </p:cNvSpPr>
          <p:nvPr/>
        </p:nvSpPr>
        <p:spPr bwMode="auto">
          <a:xfrm>
            <a:off x="4129496" y="3994757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100</a:t>
            </a:r>
            <a:endParaRPr kumimoji="0"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0" name="Text Box 33"/>
          <p:cNvSpPr txBox="1">
            <a:spLocks noChangeArrowheads="1"/>
          </p:cNvSpPr>
          <p:nvPr/>
        </p:nvSpPr>
        <p:spPr bwMode="auto">
          <a:xfrm>
            <a:off x="4129496" y="3162907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150</a:t>
            </a:r>
            <a:endParaRPr kumimoji="0"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1" name="Text Box 34"/>
          <p:cNvSpPr txBox="1">
            <a:spLocks noChangeArrowheads="1"/>
          </p:cNvSpPr>
          <p:nvPr/>
        </p:nvSpPr>
        <p:spPr bwMode="auto">
          <a:xfrm>
            <a:off x="4129496" y="2324707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200</a:t>
            </a:r>
            <a:endParaRPr kumimoji="0"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3" name="Line 35"/>
          <p:cNvSpPr>
            <a:spLocks noChangeShapeType="1"/>
          </p:cNvSpPr>
          <p:nvPr/>
        </p:nvSpPr>
        <p:spPr bwMode="auto">
          <a:xfrm>
            <a:off x="4815296" y="5869594"/>
            <a:ext cx="332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4" name="Text Box 36"/>
          <p:cNvSpPr txBox="1">
            <a:spLocks noChangeArrowheads="1"/>
          </p:cNvSpPr>
          <p:nvPr/>
        </p:nvSpPr>
        <p:spPr bwMode="auto">
          <a:xfrm>
            <a:off x="6628221" y="5853719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auto">
          <a:xfrm>
            <a:off x="7294971" y="5850544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96" name="Text Box 40"/>
          <p:cNvSpPr txBox="1">
            <a:spLocks noChangeArrowheads="1"/>
          </p:cNvSpPr>
          <p:nvPr/>
        </p:nvSpPr>
        <p:spPr bwMode="auto">
          <a:xfrm>
            <a:off x="7885521" y="5853719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97" name="Text Box 69"/>
          <p:cNvSpPr txBox="1">
            <a:spLocks noChangeArrowheads="1"/>
          </p:cNvSpPr>
          <p:nvPr/>
        </p:nvSpPr>
        <p:spPr bwMode="auto">
          <a:xfrm>
            <a:off x="8086688" y="5718401"/>
            <a:ext cx="87521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b="0" dirty="0">
                <a:latin typeface="+mj-lt"/>
                <a:cs typeface="Times New Roman" pitchFamily="18" charset="0"/>
              </a:rPr>
              <a:t>Output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8" name="Oval 112"/>
          <p:cNvSpPr>
            <a:spLocks noChangeArrowheads="1"/>
          </p:cNvSpPr>
          <p:nvPr/>
        </p:nvSpPr>
        <p:spPr bwMode="auto">
          <a:xfrm flipH="1">
            <a:off x="5405846" y="5426682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9" name="Oval 114"/>
          <p:cNvSpPr>
            <a:spLocks noChangeArrowheads="1"/>
          </p:cNvSpPr>
          <p:nvPr/>
        </p:nvSpPr>
        <p:spPr bwMode="auto">
          <a:xfrm flipH="1">
            <a:off x="6056721" y="5153632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0" name="Oval 116"/>
          <p:cNvSpPr>
            <a:spLocks noChangeArrowheads="1"/>
          </p:cNvSpPr>
          <p:nvPr/>
        </p:nvSpPr>
        <p:spPr bwMode="auto">
          <a:xfrm flipH="1">
            <a:off x="6726646" y="4782157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1" name="Oval 118"/>
          <p:cNvSpPr>
            <a:spLocks noChangeArrowheads="1"/>
          </p:cNvSpPr>
          <p:nvPr/>
        </p:nvSpPr>
        <p:spPr bwMode="auto">
          <a:xfrm flipH="1">
            <a:off x="7352121" y="4239232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" name="Oval 120"/>
          <p:cNvSpPr>
            <a:spLocks noChangeArrowheads="1"/>
          </p:cNvSpPr>
          <p:nvPr/>
        </p:nvSpPr>
        <p:spPr bwMode="auto">
          <a:xfrm flipH="1">
            <a:off x="7980771" y="3270857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3" name="Line 131"/>
          <p:cNvSpPr>
            <a:spLocks noChangeShapeType="1"/>
          </p:cNvSpPr>
          <p:nvPr/>
        </p:nvSpPr>
        <p:spPr bwMode="auto">
          <a:xfrm>
            <a:off x="4824821" y="2524732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4" name="Line 134"/>
          <p:cNvSpPr>
            <a:spLocks noChangeShapeType="1"/>
          </p:cNvSpPr>
          <p:nvPr/>
        </p:nvSpPr>
        <p:spPr bwMode="auto">
          <a:xfrm>
            <a:off x="4824821" y="3359757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5" name="Line 135"/>
          <p:cNvSpPr>
            <a:spLocks noChangeShapeType="1"/>
          </p:cNvSpPr>
          <p:nvPr/>
        </p:nvSpPr>
        <p:spPr bwMode="auto">
          <a:xfrm>
            <a:off x="4824821" y="4196369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6" name="Line 145"/>
          <p:cNvSpPr>
            <a:spLocks noChangeShapeType="1"/>
          </p:cNvSpPr>
          <p:nvPr/>
        </p:nvSpPr>
        <p:spPr bwMode="auto">
          <a:xfrm>
            <a:off x="6120221" y="577275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7" name="Line 146"/>
          <p:cNvSpPr>
            <a:spLocks noChangeShapeType="1"/>
          </p:cNvSpPr>
          <p:nvPr/>
        </p:nvSpPr>
        <p:spPr bwMode="auto">
          <a:xfrm>
            <a:off x="8076021" y="577275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8" name="Line 147"/>
          <p:cNvSpPr>
            <a:spLocks noChangeShapeType="1"/>
          </p:cNvSpPr>
          <p:nvPr/>
        </p:nvSpPr>
        <p:spPr bwMode="auto">
          <a:xfrm>
            <a:off x="7423559" y="577275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9" name="Line 148"/>
          <p:cNvSpPr>
            <a:spLocks noChangeShapeType="1"/>
          </p:cNvSpPr>
          <p:nvPr/>
        </p:nvSpPr>
        <p:spPr bwMode="auto">
          <a:xfrm>
            <a:off x="6772684" y="577275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10" name="Line 150"/>
          <p:cNvSpPr>
            <a:spLocks noChangeShapeType="1"/>
          </p:cNvSpPr>
          <p:nvPr/>
        </p:nvSpPr>
        <p:spPr bwMode="auto">
          <a:xfrm>
            <a:off x="5469346" y="577275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111" name="Group 157"/>
          <p:cNvGrpSpPr>
            <a:grpSpLocks/>
          </p:cNvGrpSpPr>
          <p:nvPr/>
        </p:nvGrpSpPr>
        <p:grpSpPr bwMode="auto">
          <a:xfrm>
            <a:off x="4777196" y="4963132"/>
            <a:ext cx="3357563" cy="138112"/>
            <a:chOff x="3112" y="2784"/>
            <a:chExt cx="2115" cy="87"/>
          </a:xfrm>
        </p:grpSpPr>
        <p:sp>
          <p:nvSpPr>
            <p:cNvPr id="112" name="Oval 102"/>
            <p:cNvSpPr>
              <a:spLocks noChangeArrowheads="1"/>
            </p:cNvSpPr>
            <p:nvPr/>
          </p:nvSpPr>
          <p:spPr bwMode="auto">
            <a:xfrm flipH="1">
              <a:off x="3510" y="2790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1600" b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3" name="Oval 104"/>
            <p:cNvSpPr>
              <a:spLocks noChangeArrowheads="1"/>
            </p:cNvSpPr>
            <p:nvPr/>
          </p:nvSpPr>
          <p:spPr bwMode="auto">
            <a:xfrm flipH="1">
              <a:off x="3912" y="2790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1600" b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4" name="Oval 106"/>
            <p:cNvSpPr>
              <a:spLocks noChangeArrowheads="1"/>
            </p:cNvSpPr>
            <p:nvPr/>
          </p:nvSpPr>
          <p:spPr bwMode="auto">
            <a:xfrm flipH="1">
              <a:off x="4340" y="2784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1600" b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5" name="Oval 108"/>
            <p:cNvSpPr>
              <a:spLocks noChangeArrowheads="1"/>
            </p:cNvSpPr>
            <p:nvPr/>
          </p:nvSpPr>
          <p:spPr bwMode="auto">
            <a:xfrm flipH="1">
              <a:off x="4744" y="2796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1600" b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6" name="Oval 110"/>
            <p:cNvSpPr>
              <a:spLocks noChangeArrowheads="1"/>
            </p:cNvSpPr>
            <p:nvPr/>
          </p:nvSpPr>
          <p:spPr bwMode="auto">
            <a:xfrm flipH="1">
              <a:off x="5152" y="2788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1600" b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7" name="Oval 68"/>
            <p:cNvSpPr>
              <a:spLocks noChangeArrowheads="1"/>
            </p:cNvSpPr>
            <p:nvPr/>
          </p:nvSpPr>
          <p:spPr bwMode="auto">
            <a:xfrm flipH="1">
              <a:off x="3112" y="2796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1600" b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8" name="Oval 155"/>
          <p:cNvSpPr>
            <a:spLocks noChangeArrowheads="1"/>
          </p:cNvSpPr>
          <p:nvPr/>
        </p:nvSpPr>
        <p:spPr bwMode="auto">
          <a:xfrm flipH="1">
            <a:off x="4780371" y="5790219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9" name="Oval 9"/>
          <p:cNvSpPr>
            <a:spLocks noChangeArrowheads="1"/>
          </p:cNvSpPr>
          <p:nvPr/>
        </p:nvSpPr>
        <p:spPr bwMode="auto">
          <a:xfrm flipH="1">
            <a:off x="5405846" y="4604357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0" name="Oval 11"/>
          <p:cNvSpPr>
            <a:spLocks noChangeArrowheads="1"/>
          </p:cNvSpPr>
          <p:nvPr/>
        </p:nvSpPr>
        <p:spPr bwMode="auto">
          <a:xfrm flipH="1">
            <a:off x="6047196" y="4340832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 flipH="1">
            <a:off x="6726646" y="3972532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2" name="Oval 15"/>
          <p:cNvSpPr>
            <a:spLocks noChangeArrowheads="1"/>
          </p:cNvSpPr>
          <p:nvPr/>
        </p:nvSpPr>
        <p:spPr bwMode="auto">
          <a:xfrm flipH="1">
            <a:off x="7380696" y="3407382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3" name="Oval 17"/>
          <p:cNvSpPr>
            <a:spLocks noChangeArrowheads="1"/>
          </p:cNvSpPr>
          <p:nvPr/>
        </p:nvSpPr>
        <p:spPr bwMode="auto">
          <a:xfrm flipH="1">
            <a:off x="7968071" y="2343757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5" name="Text Box 10"/>
          <p:cNvSpPr txBox="1">
            <a:spLocks noChangeArrowheads="1"/>
          </p:cNvSpPr>
          <p:nvPr/>
        </p:nvSpPr>
        <p:spPr bwMode="auto">
          <a:xfrm>
            <a:off x="76160" y="2530741"/>
            <a:ext cx="4322103" cy="102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As </a:t>
            </a:r>
            <a:r>
              <a:rPr lang="en-US" sz="19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total costs </a:t>
            </a:r>
            <a:r>
              <a:rPr lang="en-US" sz="1900" dirty="0">
                <a:latin typeface="+mj-lt"/>
                <a:cs typeface="Times New Roman" pitchFamily="18" charset="0"/>
              </a:rPr>
              <a:t>are the combination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of </a:t>
            </a:r>
            <a:r>
              <a:rPr lang="en-US" sz="1900" b="1" i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TVC </a:t>
            </a:r>
            <a:r>
              <a:rPr lang="en-US" sz="1900" dirty="0">
                <a:latin typeface="+mj-lt"/>
                <a:cs typeface="Times New Roman" pitchFamily="18" charset="0"/>
              </a:rPr>
              <a:t>and </a:t>
            </a:r>
            <a:r>
              <a:rPr lang="en-US" sz="1900" b="1" i="1" dirty="0">
                <a:solidFill>
                  <a:srgbClr val="D7990F"/>
                </a:solidFill>
                <a:latin typeface="+mj-lt"/>
                <a:cs typeface="Times New Roman" pitchFamily="18" charset="0"/>
              </a:rPr>
              <a:t>TFC</a:t>
            </a:r>
            <a:r>
              <a:rPr lang="en-US" sz="1900" dirty="0">
                <a:latin typeface="+mj-lt"/>
                <a:cs typeface="Times New Roman" pitchFamily="18" charset="0"/>
              </a:rPr>
              <a:t>, they are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everywhere positive </a:t>
            </a:r>
            <a:r>
              <a:rPr lang="en-US" sz="1900" dirty="0">
                <a:latin typeface="+mj-lt"/>
                <a:cs typeface="Times New Roman" pitchFamily="18" charset="0"/>
              </a:rPr>
              <a:t>and increase sharply with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output.</a:t>
            </a:r>
            <a:endParaRPr lang="en-US" sz="1900" dirty="0">
              <a:latin typeface="+mj-lt"/>
              <a:cs typeface="Times New Roman" pitchFamily="18" charset="0"/>
            </a:endParaRPr>
          </a:p>
        </p:txBody>
      </p:sp>
      <p:sp>
        <p:nvSpPr>
          <p:cNvPr id="192" name="Text Box 24"/>
          <p:cNvSpPr txBox="1">
            <a:spLocks noChangeArrowheads="1"/>
          </p:cNvSpPr>
          <p:nvPr/>
        </p:nvSpPr>
        <p:spPr bwMode="auto">
          <a:xfrm>
            <a:off x="282575" y="428175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0</a:t>
            </a:r>
          </a:p>
        </p:txBody>
      </p:sp>
      <p:sp>
        <p:nvSpPr>
          <p:cNvPr id="196" name="Text Box 41"/>
          <p:cNvSpPr txBox="1">
            <a:spLocks noChangeArrowheads="1"/>
          </p:cNvSpPr>
          <p:nvPr/>
        </p:nvSpPr>
        <p:spPr bwMode="auto">
          <a:xfrm>
            <a:off x="3398838" y="3869777"/>
            <a:ext cx="439736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2000" i="1">
                <a:solidFill>
                  <a:schemeClr val="bg1"/>
                </a:solidFill>
                <a:latin typeface="+mj-lt"/>
                <a:cs typeface="Times New Roman" pitchFamily="18" charset="0"/>
              </a:rPr>
              <a:t>TC</a:t>
            </a:r>
            <a:endParaRPr kumimoji="0" lang="en-US" sz="1600" i="1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7" name="Text Box 42"/>
          <p:cNvSpPr txBox="1">
            <a:spLocks noChangeArrowheads="1"/>
          </p:cNvSpPr>
          <p:nvPr/>
        </p:nvSpPr>
        <p:spPr bwMode="auto">
          <a:xfrm>
            <a:off x="2235309" y="3869777"/>
            <a:ext cx="587981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2000" i="1">
                <a:solidFill>
                  <a:schemeClr val="bg1"/>
                </a:solidFill>
                <a:latin typeface="+mj-lt"/>
                <a:cs typeface="Times New Roman" pitchFamily="18" charset="0"/>
              </a:rPr>
              <a:t>TVC</a:t>
            </a:r>
            <a:endParaRPr kumimoji="0" lang="en-US" sz="1600" i="1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8" name="Text Box 43"/>
          <p:cNvSpPr txBox="1">
            <a:spLocks noChangeArrowheads="1"/>
          </p:cNvSpPr>
          <p:nvPr/>
        </p:nvSpPr>
        <p:spPr bwMode="auto">
          <a:xfrm>
            <a:off x="1154353" y="3885166"/>
            <a:ext cx="560731" cy="30777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sz="20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TFC</a:t>
            </a:r>
          </a:p>
        </p:txBody>
      </p:sp>
      <p:sp>
        <p:nvSpPr>
          <p:cNvPr id="199" name="Text Box 44"/>
          <p:cNvSpPr txBox="1">
            <a:spLocks noChangeArrowheads="1"/>
          </p:cNvSpPr>
          <p:nvPr/>
        </p:nvSpPr>
        <p:spPr bwMode="auto">
          <a:xfrm>
            <a:off x="180885" y="3749940"/>
            <a:ext cx="806632" cy="43704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sz="1600" b="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Output</a:t>
            </a:r>
            <a:br>
              <a:rPr kumimoji="0" lang="en-US" sz="1600" b="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b="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per day</a:t>
            </a:r>
          </a:p>
        </p:txBody>
      </p:sp>
      <p:sp>
        <p:nvSpPr>
          <p:cNvPr id="200" name="Text Box 46"/>
          <p:cNvSpPr txBox="1">
            <a:spLocks noChangeArrowheads="1"/>
          </p:cNvSpPr>
          <p:nvPr/>
        </p:nvSpPr>
        <p:spPr bwMode="auto">
          <a:xfrm>
            <a:off x="282575" y="457385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2</a:t>
            </a:r>
          </a:p>
        </p:txBody>
      </p:sp>
      <p:sp>
        <p:nvSpPr>
          <p:cNvPr id="201" name="Text Box 48"/>
          <p:cNvSpPr txBox="1">
            <a:spLocks noChangeArrowheads="1"/>
          </p:cNvSpPr>
          <p:nvPr/>
        </p:nvSpPr>
        <p:spPr bwMode="auto">
          <a:xfrm>
            <a:off x="282575" y="487865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4</a:t>
            </a:r>
          </a:p>
        </p:txBody>
      </p:sp>
      <p:sp>
        <p:nvSpPr>
          <p:cNvPr id="202" name="Text Box 50"/>
          <p:cNvSpPr txBox="1">
            <a:spLocks noChangeArrowheads="1"/>
          </p:cNvSpPr>
          <p:nvPr/>
        </p:nvSpPr>
        <p:spPr bwMode="auto">
          <a:xfrm>
            <a:off x="282575" y="518345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6</a:t>
            </a:r>
          </a:p>
        </p:txBody>
      </p:sp>
      <p:sp>
        <p:nvSpPr>
          <p:cNvPr id="203" name="Text Box 52"/>
          <p:cNvSpPr txBox="1">
            <a:spLocks noChangeArrowheads="1"/>
          </p:cNvSpPr>
          <p:nvPr/>
        </p:nvSpPr>
        <p:spPr bwMode="auto">
          <a:xfrm>
            <a:off x="282575" y="546920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8</a:t>
            </a:r>
          </a:p>
        </p:txBody>
      </p:sp>
      <p:sp>
        <p:nvSpPr>
          <p:cNvPr id="204" name="Text Box 54"/>
          <p:cNvSpPr txBox="1">
            <a:spLocks noChangeArrowheads="1"/>
          </p:cNvSpPr>
          <p:nvPr/>
        </p:nvSpPr>
        <p:spPr bwMode="auto">
          <a:xfrm>
            <a:off x="155575" y="5764478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10</a:t>
            </a:r>
          </a:p>
        </p:txBody>
      </p:sp>
      <p:sp>
        <p:nvSpPr>
          <p:cNvPr id="205" name="Text Box 55"/>
          <p:cNvSpPr txBox="1">
            <a:spLocks noChangeArrowheads="1"/>
          </p:cNvSpPr>
          <p:nvPr/>
        </p:nvSpPr>
        <p:spPr bwMode="auto">
          <a:xfrm>
            <a:off x="2376107" y="4281753"/>
            <a:ext cx="66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06" name="Text Box 57"/>
          <p:cNvSpPr txBox="1">
            <a:spLocks noChangeArrowheads="1"/>
          </p:cNvSpPr>
          <p:nvPr/>
        </p:nvSpPr>
        <p:spPr bwMode="auto">
          <a:xfrm>
            <a:off x="2322132" y="457385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25</a:t>
            </a:r>
          </a:p>
        </p:txBody>
      </p:sp>
      <p:sp>
        <p:nvSpPr>
          <p:cNvPr id="207" name="Text Box 59"/>
          <p:cNvSpPr txBox="1">
            <a:spLocks noChangeArrowheads="1"/>
          </p:cNvSpPr>
          <p:nvPr/>
        </p:nvSpPr>
        <p:spPr bwMode="auto">
          <a:xfrm>
            <a:off x="2315782" y="487865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42</a:t>
            </a:r>
          </a:p>
        </p:txBody>
      </p:sp>
      <p:sp>
        <p:nvSpPr>
          <p:cNvPr id="208" name="Text Box 61"/>
          <p:cNvSpPr txBox="1">
            <a:spLocks noChangeArrowheads="1"/>
          </p:cNvSpPr>
          <p:nvPr/>
        </p:nvSpPr>
        <p:spPr bwMode="auto">
          <a:xfrm>
            <a:off x="2206308" y="518345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64</a:t>
            </a:r>
          </a:p>
        </p:txBody>
      </p:sp>
      <p:sp>
        <p:nvSpPr>
          <p:cNvPr id="209" name="Text Box 63"/>
          <p:cNvSpPr txBox="1">
            <a:spLocks noChangeArrowheads="1"/>
          </p:cNvSpPr>
          <p:nvPr/>
        </p:nvSpPr>
        <p:spPr bwMode="auto">
          <a:xfrm>
            <a:off x="2212658" y="546920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98</a:t>
            </a:r>
          </a:p>
        </p:txBody>
      </p:sp>
      <p:sp>
        <p:nvSpPr>
          <p:cNvPr id="210" name="Text Box 65"/>
          <p:cNvSpPr txBox="1">
            <a:spLocks noChangeArrowheads="1"/>
          </p:cNvSpPr>
          <p:nvPr/>
        </p:nvSpPr>
        <p:spPr bwMode="auto">
          <a:xfrm>
            <a:off x="2225294" y="576447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152</a:t>
            </a:r>
          </a:p>
        </p:txBody>
      </p:sp>
      <p:sp>
        <p:nvSpPr>
          <p:cNvPr id="211" name="Text Box 71"/>
          <p:cNvSpPr txBox="1">
            <a:spLocks noChangeArrowheads="1"/>
          </p:cNvSpPr>
          <p:nvPr/>
        </p:nvSpPr>
        <p:spPr bwMode="auto">
          <a:xfrm>
            <a:off x="2930081" y="3838999"/>
            <a:ext cx="312906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>
                <a:solidFill>
                  <a:schemeClr val="bg1"/>
                </a:solidFill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212" name="Text Box 72"/>
          <p:cNvSpPr txBox="1">
            <a:spLocks noChangeArrowheads="1"/>
          </p:cNvSpPr>
          <p:nvPr/>
        </p:nvSpPr>
        <p:spPr bwMode="auto">
          <a:xfrm>
            <a:off x="1818386" y="3838999"/>
            <a:ext cx="312906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+</a:t>
            </a:r>
          </a:p>
        </p:txBody>
      </p:sp>
      <p:grpSp>
        <p:nvGrpSpPr>
          <p:cNvPr id="213" name="Group 152"/>
          <p:cNvGrpSpPr>
            <a:grpSpLocks/>
          </p:cNvGrpSpPr>
          <p:nvPr/>
        </p:nvGrpSpPr>
        <p:grpSpPr bwMode="auto">
          <a:xfrm>
            <a:off x="1226820" y="4281754"/>
            <a:ext cx="620713" cy="1852613"/>
            <a:chOff x="888" y="2236"/>
            <a:chExt cx="391" cy="1167"/>
          </a:xfrm>
        </p:grpSpPr>
        <p:sp>
          <p:nvSpPr>
            <p:cNvPr id="214" name="Text Box 38"/>
            <p:cNvSpPr txBox="1">
              <a:spLocks noChangeArrowheads="1"/>
            </p:cNvSpPr>
            <p:nvPr/>
          </p:nvSpPr>
          <p:spPr bwMode="auto">
            <a:xfrm>
              <a:off x="888" y="2236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215" name="Text Box 76"/>
            <p:cNvSpPr txBox="1">
              <a:spLocks noChangeArrowheads="1"/>
            </p:cNvSpPr>
            <p:nvPr/>
          </p:nvSpPr>
          <p:spPr bwMode="auto">
            <a:xfrm>
              <a:off x="895" y="2420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216" name="Text Box 78"/>
            <p:cNvSpPr txBox="1">
              <a:spLocks noChangeArrowheads="1"/>
            </p:cNvSpPr>
            <p:nvPr/>
          </p:nvSpPr>
          <p:spPr bwMode="auto">
            <a:xfrm>
              <a:off x="888" y="2612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217" name="Text Box 80"/>
            <p:cNvSpPr txBox="1">
              <a:spLocks noChangeArrowheads="1"/>
            </p:cNvSpPr>
            <p:nvPr/>
          </p:nvSpPr>
          <p:spPr bwMode="auto">
            <a:xfrm>
              <a:off x="895" y="2804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218" name="Text Box 82"/>
            <p:cNvSpPr txBox="1">
              <a:spLocks noChangeArrowheads="1"/>
            </p:cNvSpPr>
            <p:nvPr/>
          </p:nvSpPr>
          <p:spPr bwMode="auto">
            <a:xfrm>
              <a:off x="899" y="2984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219" name="Text Box 84"/>
            <p:cNvSpPr txBox="1">
              <a:spLocks noChangeArrowheads="1"/>
            </p:cNvSpPr>
            <p:nvPr/>
          </p:nvSpPr>
          <p:spPr bwMode="auto">
            <a:xfrm>
              <a:off x="895" y="3170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50</a:t>
              </a:r>
            </a:p>
          </p:txBody>
        </p:sp>
      </p:grpSp>
      <p:sp>
        <p:nvSpPr>
          <p:cNvPr id="220" name="Text Box 87"/>
          <p:cNvSpPr txBox="1">
            <a:spLocks noChangeArrowheads="1"/>
          </p:cNvSpPr>
          <p:nvPr/>
        </p:nvSpPr>
        <p:spPr bwMode="auto">
          <a:xfrm>
            <a:off x="3127375" y="4281753"/>
            <a:ext cx="66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221" name="Text Box 89"/>
          <p:cNvSpPr txBox="1">
            <a:spLocks noChangeArrowheads="1"/>
          </p:cNvSpPr>
          <p:nvPr/>
        </p:nvSpPr>
        <p:spPr bwMode="auto">
          <a:xfrm>
            <a:off x="3398076" y="457385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75</a:t>
            </a:r>
          </a:p>
        </p:txBody>
      </p:sp>
      <p:sp>
        <p:nvSpPr>
          <p:cNvPr id="222" name="Text Box 91"/>
          <p:cNvSpPr txBox="1">
            <a:spLocks noChangeArrowheads="1"/>
          </p:cNvSpPr>
          <p:nvPr/>
        </p:nvSpPr>
        <p:spPr bwMode="auto">
          <a:xfrm>
            <a:off x="3391726" y="487865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92</a:t>
            </a:r>
          </a:p>
        </p:txBody>
      </p:sp>
      <p:sp>
        <p:nvSpPr>
          <p:cNvPr id="223" name="Text Box 93"/>
          <p:cNvSpPr txBox="1">
            <a:spLocks noChangeArrowheads="1"/>
          </p:cNvSpPr>
          <p:nvPr/>
        </p:nvSpPr>
        <p:spPr bwMode="auto">
          <a:xfrm>
            <a:off x="3297238" y="518345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114</a:t>
            </a:r>
          </a:p>
        </p:txBody>
      </p:sp>
      <p:sp>
        <p:nvSpPr>
          <p:cNvPr id="224" name="Text Box 95"/>
          <p:cNvSpPr txBox="1">
            <a:spLocks noChangeArrowheads="1"/>
          </p:cNvSpPr>
          <p:nvPr/>
        </p:nvSpPr>
        <p:spPr bwMode="auto">
          <a:xfrm>
            <a:off x="3303588" y="546920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148</a:t>
            </a:r>
          </a:p>
        </p:txBody>
      </p:sp>
      <p:sp>
        <p:nvSpPr>
          <p:cNvPr id="225" name="Text Box 97"/>
          <p:cNvSpPr txBox="1">
            <a:spLocks noChangeArrowheads="1"/>
          </p:cNvSpPr>
          <p:nvPr/>
        </p:nvSpPr>
        <p:spPr bwMode="auto">
          <a:xfrm>
            <a:off x="3300413" y="576447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</a:t>
            </a:r>
          </a:p>
        </p:txBody>
      </p:sp>
    </p:spTree>
    <p:extLst>
      <p:ext uri="{BB962C8B-B14F-4D97-AF65-F5344CB8AC3E}">
        <p14:creationId xmlns:p14="http://schemas.microsoft.com/office/powerpoint/2010/main" val="5574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>
          <a:xfrm>
            <a:off x="4351373" y="1367691"/>
            <a:ext cx="4626160" cy="487426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363906"/>
            <a:ext cx="4253918" cy="125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1900" dirty="0">
                <a:latin typeface="+mj-lt"/>
                <a:cs typeface="Times New Roman" pitchFamily="18" charset="0"/>
              </a:rPr>
              <a:t>understand the relationship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between the </a:t>
            </a:r>
            <a:r>
              <a:rPr lang="en-US" sz="1900" dirty="0">
                <a:latin typeface="+mj-lt"/>
                <a:cs typeface="Times New Roman" pitchFamily="18" charset="0"/>
              </a:rPr>
              <a:t>average and marginal curves,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we calculate </a:t>
            </a:r>
            <a:r>
              <a:rPr lang="en-US" sz="1900" dirty="0">
                <a:latin typeface="+mj-lt"/>
                <a:cs typeface="Times New Roman" pitchFamily="18" charset="0"/>
              </a:rPr>
              <a:t>each of the average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curves from </a:t>
            </a:r>
            <a:r>
              <a:rPr lang="en-US" sz="1900" dirty="0">
                <a:latin typeface="+mj-lt"/>
                <a:cs typeface="Times New Roman" pitchFamily="18" charset="0"/>
              </a:rPr>
              <a:t>the total curves and then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introduce the </a:t>
            </a:r>
            <a:r>
              <a:rPr lang="en-US" sz="1900" dirty="0">
                <a:latin typeface="+mj-lt"/>
                <a:cs typeface="Times New Roman" pitchFamily="18" charset="0"/>
              </a:rPr>
              <a:t>marginal curve</a:t>
            </a:r>
            <a:r>
              <a:rPr lang="en-US" sz="1900" dirty="0" smtClean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84742" y="2559768"/>
            <a:ext cx="4253918" cy="102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19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average fixed cost </a:t>
            </a:r>
            <a:r>
              <a:rPr lang="en-US" sz="1900" dirty="0">
                <a:latin typeface="+mj-lt"/>
                <a:cs typeface="Times New Roman" pitchFamily="18" charset="0"/>
              </a:rPr>
              <a:t>curve (</a:t>
            </a:r>
            <a:r>
              <a:rPr lang="en-US" sz="19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AFC</a:t>
            </a:r>
            <a:r>
              <a:rPr lang="en-US" sz="1900" dirty="0">
                <a:latin typeface="+mj-lt"/>
                <a:cs typeface="Times New Roman" pitchFamily="18" charset="0"/>
              </a:rPr>
              <a:t>)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is the </a:t>
            </a:r>
            <a:r>
              <a:rPr lang="en-US" sz="1900" b="1" i="1" dirty="0">
                <a:solidFill>
                  <a:srgbClr val="D7990F"/>
                </a:solidFill>
                <a:latin typeface="+mj-lt"/>
                <a:cs typeface="Times New Roman" pitchFamily="18" charset="0"/>
              </a:rPr>
              <a:t>total fixed cost</a:t>
            </a:r>
            <a:r>
              <a:rPr lang="en-US" sz="1900" dirty="0">
                <a:solidFill>
                  <a:srgbClr val="D7990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900" dirty="0">
                <a:latin typeface="+mj-lt"/>
                <a:cs typeface="Times New Roman" pitchFamily="18" charset="0"/>
              </a:rPr>
              <a:t>(</a:t>
            </a:r>
            <a:r>
              <a:rPr lang="en-US" sz="1900" b="1" i="1" dirty="0">
                <a:solidFill>
                  <a:srgbClr val="D7990F"/>
                </a:solidFill>
                <a:latin typeface="+mj-lt"/>
                <a:cs typeface="Times New Roman" pitchFamily="18" charset="0"/>
              </a:rPr>
              <a:t>TFC</a:t>
            </a:r>
            <a:r>
              <a:rPr lang="en-US" sz="1900" dirty="0">
                <a:latin typeface="+mj-lt"/>
                <a:cs typeface="Times New Roman" pitchFamily="18" charset="0"/>
              </a:rPr>
              <a:t>) divided by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the output </a:t>
            </a:r>
            <a:r>
              <a:rPr lang="en-US" sz="1900" dirty="0">
                <a:latin typeface="+mj-lt"/>
                <a:cs typeface="Times New Roman" pitchFamily="18" charset="0"/>
              </a:rPr>
              <a:t>level.  It is high for a few units</a:t>
            </a:r>
            <a:r>
              <a:rPr lang="en-US" sz="1900" dirty="0" smtClean="0">
                <a:latin typeface="+mj-lt"/>
                <a:cs typeface="Times New Roman" pitchFamily="18" charset="0"/>
              </a:rPr>
              <a:t>, and </a:t>
            </a:r>
            <a:r>
              <a:rPr lang="en-US" sz="1900" dirty="0">
                <a:latin typeface="+mj-lt"/>
                <a:cs typeface="Times New Roman" pitchFamily="18" charset="0"/>
              </a:rPr>
              <a:t>becomes small as output increases.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85216" y="3576999"/>
            <a:ext cx="3245549" cy="2554177"/>
            <a:chOff x="960120" y="3526917"/>
            <a:chExt cx="3245549" cy="2554177"/>
          </a:xfrm>
        </p:grpSpPr>
        <p:sp>
          <p:nvSpPr>
            <p:cNvPr id="127" name="Rectangle 3"/>
            <p:cNvSpPr>
              <a:spLocks noChangeArrowheads="1"/>
            </p:cNvSpPr>
            <p:nvPr/>
          </p:nvSpPr>
          <p:spPr bwMode="auto">
            <a:xfrm>
              <a:off x="960120" y="3526917"/>
              <a:ext cx="3245549" cy="25541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30" name="Line 7"/>
            <p:cNvSpPr>
              <a:spLocks noChangeShapeType="1"/>
            </p:cNvSpPr>
            <p:nvPr/>
          </p:nvSpPr>
          <p:spPr bwMode="auto">
            <a:xfrm>
              <a:off x="1106744" y="4040950"/>
              <a:ext cx="295817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95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Short Run Cost Curves</a:t>
            </a:r>
          </a:p>
        </p:txBody>
      </p:sp>
      <p:sp>
        <p:nvSpPr>
          <p:cNvPr id="196" name="Text Box 41"/>
          <p:cNvSpPr txBox="1">
            <a:spLocks noChangeArrowheads="1"/>
          </p:cNvSpPr>
          <p:nvPr/>
        </p:nvSpPr>
        <p:spPr bwMode="auto">
          <a:xfrm>
            <a:off x="2951415" y="3715124"/>
            <a:ext cx="584775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AFC</a:t>
            </a:r>
            <a:endParaRPr kumimoji="0" lang="en-US" sz="16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7" name="Text Box 42"/>
          <p:cNvSpPr txBox="1">
            <a:spLocks noChangeArrowheads="1"/>
          </p:cNvSpPr>
          <p:nvPr/>
        </p:nvSpPr>
        <p:spPr bwMode="auto">
          <a:xfrm>
            <a:off x="1751080" y="3623684"/>
            <a:ext cx="806631" cy="44204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Output</a:t>
            </a:r>
            <a:br>
              <a:rPr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per day</a:t>
            </a:r>
          </a:p>
        </p:txBody>
      </p:sp>
      <p:sp>
        <p:nvSpPr>
          <p:cNvPr id="198" name="Text Box 43"/>
          <p:cNvSpPr txBox="1">
            <a:spLocks noChangeArrowheads="1"/>
          </p:cNvSpPr>
          <p:nvPr/>
        </p:nvSpPr>
        <p:spPr bwMode="auto">
          <a:xfrm>
            <a:off x="779449" y="3730513"/>
            <a:ext cx="560731" cy="30777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sz="20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TFC</a:t>
            </a:r>
          </a:p>
        </p:txBody>
      </p:sp>
      <p:sp>
        <p:nvSpPr>
          <p:cNvPr id="211" name="Text Box 71"/>
          <p:cNvSpPr txBox="1">
            <a:spLocks noChangeArrowheads="1"/>
          </p:cNvSpPr>
          <p:nvPr/>
        </p:nvSpPr>
        <p:spPr bwMode="auto">
          <a:xfrm>
            <a:off x="2555177" y="3684346"/>
            <a:ext cx="312906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>
                <a:solidFill>
                  <a:schemeClr val="bg1"/>
                </a:solidFill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212" name="Text Box 72"/>
          <p:cNvSpPr txBox="1">
            <a:spLocks noChangeArrowheads="1"/>
          </p:cNvSpPr>
          <p:nvPr/>
        </p:nvSpPr>
        <p:spPr bwMode="auto">
          <a:xfrm>
            <a:off x="1443482" y="3547186"/>
            <a:ext cx="362600" cy="5847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32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/</a:t>
            </a:r>
            <a:endParaRPr kumimoji="0" lang="en-US" sz="3200" b="1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28" name="Group 113"/>
          <p:cNvGrpSpPr>
            <a:grpSpLocks/>
          </p:cNvGrpSpPr>
          <p:nvPr/>
        </p:nvGrpSpPr>
        <p:grpSpPr bwMode="auto">
          <a:xfrm>
            <a:off x="5109724" y="3003663"/>
            <a:ext cx="3648075" cy="2613025"/>
            <a:chOff x="3305" y="1918"/>
            <a:chExt cx="2298" cy="1646"/>
          </a:xfrm>
        </p:grpSpPr>
        <p:sp>
          <p:nvSpPr>
            <p:cNvPr id="129" name="Freeform 111"/>
            <p:cNvSpPr>
              <a:spLocks/>
            </p:cNvSpPr>
            <p:nvPr/>
          </p:nvSpPr>
          <p:spPr bwMode="auto">
            <a:xfrm>
              <a:off x="3305" y="1918"/>
              <a:ext cx="2101" cy="16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53"/>
                </a:cxn>
                <a:cxn ang="0">
                  <a:pos x="82" y="544"/>
                </a:cxn>
                <a:cxn ang="0">
                  <a:pos x="171" y="816"/>
                </a:cxn>
                <a:cxn ang="0">
                  <a:pos x="335" y="1127"/>
                </a:cxn>
                <a:cxn ang="0">
                  <a:pos x="601" y="1361"/>
                </a:cxn>
                <a:cxn ang="0">
                  <a:pos x="873" y="1481"/>
                </a:cxn>
                <a:cxn ang="0">
                  <a:pos x="1120" y="1557"/>
                </a:cxn>
                <a:cxn ang="0">
                  <a:pos x="1513" y="1608"/>
                </a:cxn>
                <a:cxn ang="0">
                  <a:pos x="2101" y="1646"/>
                </a:cxn>
              </a:cxnLst>
              <a:rect l="0" t="0" r="r" b="b"/>
              <a:pathLst>
                <a:path w="2101" h="1646">
                  <a:moveTo>
                    <a:pt x="0" y="0"/>
                  </a:moveTo>
                  <a:cubicBezTo>
                    <a:pt x="8" y="81"/>
                    <a:pt x="17" y="162"/>
                    <a:pt x="31" y="253"/>
                  </a:cubicBezTo>
                  <a:cubicBezTo>
                    <a:pt x="45" y="344"/>
                    <a:pt x="59" y="450"/>
                    <a:pt x="82" y="544"/>
                  </a:cubicBezTo>
                  <a:cubicBezTo>
                    <a:pt x="105" y="638"/>
                    <a:pt x="129" y="719"/>
                    <a:pt x="171" y="816"/>
                  </a:cubicBezTo>
                  <a:cubicBezTo>
                    <a:pt x="213" y="913"/>
                    <a:pt x="263" y="1036"/>
                    <a:pt x="335" y="1127"/>
                  </a:cubicBezTo>
                  <a:cubicBezTo>
                    <a:pt x="407" y="1218"/>
                    <a:pt x="511" y="1302"/>
                    <a:pt x="601" y="1361"/>
                  </a:cubicBezTo>
                  <a:cubicBezTo>
                    <a:pt x="691" y="1420"/>
                    <a:pt x="787" y="1448"/>
                    <a:pt x="873" y="1481"/>
                  </a:cubicBezTo>
                  <a:cubicBezTo>
                    <a:pt x="959" y="1514"/>
                    <a:pt x="1013" y="1536"/>
                    <a:pt x="1120" y="1557"/>
                  </a:cubicBezTo>
                  <a:cubicBezTo>
                    <a:pt x="1227" y="1578"/>
                    <a:pt x="1350" y="1593"/>
                    <a:pt x="1513" y="1608"/>
                  </a:cubicBezTo>
                  <a:cubicBezTo>
                    <a:pt x="1676" y="1623"/>
                    <a:pt x="1888" y="1634"/>
                    <a:pt x="2101" y="1646"/>
                  </a:cubicBezTo>
                </a:path>
              </a:pathLst>
            </a:custGeom>
            <a:noFill/>
            <a:ln w="76200" cmpd="sng">
              <a:solidFill>
                <a:srgbClr val="E92587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31" name="Text Box 4"/>
            <p:cNvSpPr txBox="1">
              <a:spLocks noChangeArrowheads="1"/>
            </p:cNvSpPr>
            <p:nvPr/>
          </p:nvSpPr>
          <p:spPr bwMode="auto">
            <a:xfrm>
              <a:off x="5232" y="3306"/>
              <a:ext cx="371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E92587"/>
                  </a:solidFill>
                  <a:latin typeface="+mj-lt"/>
                  <a:cs typeface="Times New Roman" pitchFamily="18" charset="0"/>
                </a:rPr>
                <a:t>AFC</a:t>
              </a:r>
              <a:endParaRPr kumimoji="0" lang="en-US" sz="2000" b="1" dirty="0">
                <a:solidFill>
                  <a:srgbClr val="E92587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32" name="Oval 65"/>
          <p:cNvSpPr>
            <a:spLocks noChangeArrowheads="1"/>
          </p:cNvSpPr>
          <p:nvPr/>
        </p:nvSpPr>
        <p:spPr bwMode="auto">
          <a:xfrm flipH="1">
            <a:off x="5409760" y="4403838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3" name="Oval 67"/>
          <p:cNvSpPr>
            <a:spLocks noChangeArrowheads="1"/>
          </p:cNvSpPr>
          <p:nvPr/>
        </p:nvSpPr>
        <p:spPr bwMode="auto">
          <a:xfrm flipH="1">
            <a:off x="6066985" y="5159488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4" name="Oval 69"/>
          <p:cNvSpPr>
            <a:spLocks noChangeArrowheads="1"/>
          </p:cNvSpPr>
          <p:nvPr/>
        </p:nvSpPr>
        <p:spPr bwMode="auto">
          <a:xfrm flipH="1">
            <a:off x="6717860" y="5384913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5" name="Oval 71"/>
          <p:cNvSpPr>
            <a:spLocks noChangeArrowheads="1"/>
          </p:cNvSpPr>
          <p:nvPr/>
        </p:nvSpPr>
        <p:spPr bwMode="auto">
          <a:xfrm flipH="1">
            <a:off x="7368735" y="5496038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6" name="Oval 73"/>
          <p:cNvSpPr>
            <a:spLocks noChangeArrowheads="1"/>
          </p:cNvSpPr>
          <p:nvPr/>
        </p:nvSpPr>
        <p:spPr bwMode="auto">
          <a:xfrm flipH="1">
            <a:off x="8041835" y="5559538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7" name="Oval 77"/>
          <p:cNvSpPr>
            <a:spLocks noChangeArrowheads="1"/>
          </p:cNvSpPr>
          <p:nvPr/>
        </p:nvSpPr>
        <p:spPr bwMode="auto">
          <a:xfrm flipH="1">
            <a:off x="5054160" y="2959213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38" name="Group 112"/>
          <p:cNvGrpSpPr>
            <a:grpSpLocks/>
          </p:cNvGrpSpPr>
          <p:nvPr/>
        </p:nvGrpSpPr>
        <p:grpSpPr bwMode="auto">
          <a:xfrm>
            <a:off x="4158810" y="1387588"/>
            <a:ext cx="4857750" cy="4873625"/>
            <a:chOff x="2718" y="900"/>
            <a:chExt cx="3060" cy="3070"/>
          </a:xfrm>
        </p:grpSpPr>
        <p:sp>
          <p:nvSpPr>
            <p:cNvPr id="139" name="Text Box 9"/>
            <p:cNvSpPr txBox="1">
              <a:spLocks noChangeArrowheads="1"/>
            </p:cNvSpPr>
            <p:nvPr/>
          </p:nvSpPr>
          <p:spPr bwMode="auto">
            <a:xfrm>
              <a:off x="2898" y="900"/>
              <a:ext cx="624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kumimoji="0" lang="en-US" b="0" dirty="0">
                  <a:latin typeface="+mj-lt"/>
                  <a:cs typeface="Times New Roman" pitchFamily="18" charset="0"/>
                </a:rPr>
                <a:t>Cost</a:t>
              </a:r>
              <a:br>
                <a:rPr kumimoji="0" lang="en-US" b="0" dirty="0">
                  <a:latin typeface="+mj-lt"/>
                  <a:cs typeface="Times New Roman" pitchFamily="18" charset="0"/>
                </a:rPr>
              </a:br>
              <a:r>
                <a:rPr kumimoji="0" lang="en-US" b="0" dirty="0">
                  <a:latin typeface="+mj-lt"/>
                  <a:cs typeface="Times New Roman" pitchFamily="18" charset="0"/>
                </a:rPr>
                <a:t>per unit</a:t>
              </a:r>
              <a:endParaRPr kumimoji="0" lang="en-US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40" name="Line 8"/>
            <p:cNvSpPr>
              <a:spLocks noChangeShapeType="1"/>
            </p:cNvSpPr>
            <p:nvPr/>
          </p:nvSpPr>
          <p:spPr bwMode="auto">
            <a:xfrm>
              <a:off x="3136" y="1200"/>
              <a:ext cx="0" cy="25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1" name="Text Box 10"/>
            <p:cNvSpPr txBox="1">
              <a:spLocks noChangeArrowheads="1"/>
            </p:cNvSpPr>
            <p:nvPr/>
          </p:nvSpPr>
          <p:spPr bwMode="auto">
            <a:xfrm>
              <a:off x="3872" y="3733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4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2" name="Text Box 11"/>
            <p:cNvSpPr txBox="1">
              <a:spLocks noChangeArrowheads="1"/>
            </p:cNvSpPr>
            <p:nvPr/>
          </p:nvSpPr>
          <p:spPr bwMode="auto">
            <a:xfrm>
              <a:off x="3460" y="3729"/>
              <a:ext cx="3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2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3" name="Line 13"/>
            <p:cNvSpPr>
              <a:spLocks noChangeShapeType="1"/>
            </p:cNvSpPr>
            <p:nvPr/>
          </p:nvSpPr>
          <p:spPr bwMode="auto">
            <a:xfrm>
              <a:off x="3136" y="3729"/>
              <a:ext cx="2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4" name="Text Box 14"/>
            <p:cNvSpPr txBox="1">
              <a:spLocks noChangeArrowheads="1"/>
            </p:cNvSpPr>
            <p:nvPr/>
          </p:nvSpPr>
          <p:spPr bwMode="auto">
            <a:xfrm>
              <a:off x="4278" y="3737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6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5" name="Text Box 15"/>
            <p:cNvSpPr txBox="1">
              <a:spLocks noChangeArrowheads="1"/>
            </p:cNvSpPr>
            <p:nvPr/>
          </p:nvSpPr>
          <p:spPr bwMode="auto">
            <a:xfrm>
              <a:off x="4680" y="3735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8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5064" y="3737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10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7" name="Text Box 42"/>
            <p:cNvSpPr txBox="1">
              <a:spLocks noChangeArrowheads="1"/>
            </p:cNvSpPr>
            <p:nvPr/>
          </p:nvSpPr>
          <p:spPr bwMode="auto">
            <a:xfrm>
              <a:off x="5122" y="3648"/>
              <a:ext cx="65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</a:pPr>
              <a:r>
                <a:rPr kumimoji="0" lang="en-US" b="0" dirty="0">
                  <a:latin typeface="+mj-lt"/>
                  <a:cs typeface="Times New Roman" pitchFamily="18" charset="0"/>
                </a:rPr>
                <a:t>Output</a:t>
              </a:r>
              <a:endParaRPr kumimoji="0" lang="en-US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48" name="Text Box 60"/>
            <p:cNvSpPr txBox="1">
              <a:spLocks noChangeArrowheads="1"/>
            </p:cNvSpPr>
            <p:nvPr/>
          </p:nvSpPr>
          <p:spPr bwMode="auto">
            <a:xfrm>
              <a:off x="2718" y="2899"/>
              <a:ext cx="43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sz="1600" b="0" dirty="0">
                  <a:latin typeface="+mj-lt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49" name="Text Box 61"/>
            <p:cNvSpPr txBox="1">
              <a:spLocks noChangeArrowheads="1"/>
            </p:cNvSpPr>
            <p:nvPr/>
          </p:nvSpPr>
          <p:spPr bwMode="auto">
            <a:xfrm>
              <a:off x="2886" y="2185"/>
              <a:ext cx="2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sz="1600" b="0">
                  <a:latin typeface="+mj-lt"/>
                  <a:cs typeface="Times New Roman" pitchFamily="18" charset="0"/>
                </a:rPr>
                <a:t>40</a:t>
              </a:r>
            </a:p>
          </p:txBody>
        </p:sp>
        <p:sp>
          <p:nvSpPr>
            <p:cNvPr id="150" name="Text Box 62"/>
            <p:cNvSpPr txBox="1">
              <a:spLocks noChangeArrowheads="1"/>
            </p:cNvSpPr>
            <p:nvPr/>
          </p:nvSpPr>
          <p:spPr bwMode="auto">
            <a:xfrm>
              <a:off x="2886" y="1465"/>
              <a:ext cx="2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sz="1600" b="0">
                  <a:latin typeface="+mj-lt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151" name="Line 85"/>
            <p:cNvSpPr>
              <a:spLocks noChangeShapeType="1"/>
            </p:cNvSpPr>
            <p:nvPr/>
          </p:nvSpPr>
          <p:spPr bwMode="auto">
            <a:xfrm>
              <a:off x="3143" y="1572"/>
              <a:ext cx="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2" name="Line 86"/>
            <p:cNvSpPr>
              <a:spLocks noChangeShapeType="1"/>
            </p:cNvSpPr>
            <p:nvPr/>
          </p:nvSpPr>
          <p:spPr bwMode="auto">
            <a:xfrm>
              <a:off x="3143" y="2289"/>
              <a:ext cx="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3" name="Line 87"/>
            <p:cNvSpPr>
              <a:spLocks noChangeShapeType="1"/>
            </p:cNvSpPr>
            <p:nvPr/>
          </p:nvSpPr>
          <p:spPr bwMode="auto">
            <a:xfrm>
              <a:off x="3143" y="3006"/>
              <a:ext cx="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4" name="Line 100"/>
            <p:cNvSpPr>
              <a:spLocks noChangeShapeType="1"/>
            </p:cNvSpPr>
            <p:nvPr/>
          </p:nvSpPr>
          <p:spPr bwMode="auto">
            <a:xfrm>
              <a:off x="3956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5" name="Line 101"/>
            <p:cNvSpPr>
              <a:spLocks noChangeShapeType="1"/>
            </p:cNvSpPr>
            <p:nvPr/>
          </p:nvSpPr>
          <p:spPr bwMode="auto">
            <a:xfrm>
              <a:off x="5190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6" name="Line 102"/>
            <p:cNvSpPr>
              <a:spLocks noChangeShapeType="1"/>
            </p:cNvSpPr>
            <p:nvPr/>
          </p:nvSpPr>
          <p:spPr bwMode="auto">
            <a:xfrm>
              <a:off x="4778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7" name="Line 103"/>
            <p:cNvSpPr>
              <a:spLocks noChangeShapeType="1"/>
            </p:cNvSpPr>
            <p:nvPr/>
          </p:nvSpPr>
          <p:spPr bwMode="auto">
            <a:xfrm>
              <a:off x="4367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8" name="Line 104"/>
            <p:cNvSpPr>
              <a:spLocks noChangeShapeType="1"/>
            </p:cNvSpPr>
            <p:nvPr/>
          </p:nvSpPr>
          <p:spPr bwMode="auto">
            <a:xfrm>
              <a:off x="3545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59" name="Text Box 6"/>
          <p:cNvSpPr txBox="1">
            <a:spLocks noChangeArrowheads="1"/>
          </p:cNvSpPr>
          <p:nvPr/>
        </p:nvSpPr>
        <p:spPr bwMode="auto">
          <a:xfrm>
            <a:off x="1861566" y="410493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0</a:t>
            </a:r>
          </a:p>
        </p:txBody>
      </p:sp>
      <p:sp>
        <p:nvSpPr>
          <p:cNvPr id="160" name="Text Box 16"/>
          <p:cNvSpPr txBox="1">
            <a:spLocks noChangeArrowheads="1"/>
          </p:cNvSpPr>
          <p:nvPr/>
        </p:nvSpPr>
        <p:spPr bwMode="auto">
          <a:xfrm>
            <a:off x="857631" y="410493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161" name="Text Box 22"/>
          <p:cNvSpPr txBox="1">
            <a:spLocks noChangeArrowheads="1"/>
          </p:cNvSpPr>
          <p:nvPr/>
        </p:nvSpPr>
        <p:spPr bwMode="auto">
          <a:xfrm>
            <a:off x="1861566" y="441926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</a:t>
            </a:r>
          </a:p>
        </p:txBody>
      </p:sp>
      <p:sp>
        <p:nvSpPr>
          <p:cNvPr id="162" name="Text Box 23"/>
          <p:cNvSpPr txBox="1">
            <a:spLocks noChangeArrowheads="1"/>
          </p:cNvSpPr>
          <p:nvPr/>
        </p:nvSpPr>
        <p:spPr bwMode="auto">
          <a:xfrm>
            <a:off x="1861566" y="470183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2</a:t>
            </a:r>
          </a:p>
        </p:txBody>
      </p:sp>
      <p:sp>
        <p:nvSpPr>
          <p:cNvPr id="163" name="Text Box 25"/>
          <p:cNvSpPr txBox="1">
            <a:spLocks noChangeArrowheads="1"/>
          </p:cNvSpPr>
          <p:nvPr/>
        </p:nvSpPr>
        <p:spPr bwMode="auto">
          <a:xfrm>
            <a:off x="1861566" y="497806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4</a:t>
            </a:r>
          </a:p>
        </p:txBody>
      </p:sp>
      <p:sp>
        <p:nvSpPr>
          <p:cNvPr id="164" name="Text Box 27"/>
          <p:cNvSpPr txBox="1">
            <a:spLocks noChangeArrowheads="1"/>
          </p:cNvSpPr>
          <p:nvPr/>
        </p:nvSpPr>
        <p:spPr bwMode="auto">
          <a:xfrm>
            <a:off x="1861566" y="523841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6</a:t>
            </a:r>
          </a:p>
        </p:txBody>
      </p:sp>
      <p:sp>
        <p:nvSpPr>
          <p:cNvPr id="165" name="Text Box 29"/>
          <p:cNvSpPr txBox="1">
            <a:spLocks noChangeArrowheads="1"/>
          </p:cNvSpPr>
          <p:nvPr/>
        </p:nvSpPr>
        <p:spPr bwMode="auto">
          <a:xfrm>
            <a:off x="1861566" y="552416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8</a:t>
            </a:r>
          </a:p>
        </p:txBody>
      </p:sp>
      <p:sp>
        <p:nvSpPr>
          <p:cNvPr id="166" name="Text Box 31"/>
          <p:cNvSpPr txBox="1">
            <a:spLocks noChangeArrowheads="1"/>
          </p:cNvSpPr>
          <p:nvPr/>
        </p:nvSpPr>
        <p:spPr bwMode="auto">
          <a:xfrm>
            <a:off x="1746149" y="5789276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10</a:t>
            </a:r>
          </a:p>
        </p:txBody>
      </p:sp>
      <p:sp>
        <p:nvSpPr>
          <p:cNvPr id="167" name="Text Box 32"/>
          <p:cNvSpPr txBox="1">
            <a:spLocks noChangeArrowheads="1"/>
          </p:cNvSpPr>
          <p:nvPr/>
        </p:nvSpPr>
        <p:spPr bwMode="auto">
          <a:xfrm>
            <a:off x="2976118" y="4057313"/>
            <a:ext cx="66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----</a:t>
            </a:r>
          </a:p>
        </p:txBody>
      </p:sp>
      <p:sp>
        <p:nvSpPr>
          <p:cNvPr id="168" name="Text Box 33"/>
          <p:cNvSpPr txBox="1">
            <a:spLocks noChangeArrowheads="1"/>
          </p:cNvSpPr>
          <p:nvPr/>
        </p:nvSpPr>
        <p:spPr bwMode="auto">
          <a:xfrm>
            <a:off x="2757492" y="4419263"/>
            <a:ext cx="102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$ 50.00</a:t>
            </a:r>
          </a:p>
        </p:txBody>
      </p:sp>
      <p:sp>
        <p:nvSpPr>
          <p:cNvPr id="169" name="Text Box 34"/>
          <p:cNvSpPr txBox="1">
            <a:spLocks noChangeArrowheads="1"/>
          </p:cNvSpPr>
          <p:nvPr/>
        </p:nvSpPr>
        <p:spPr bwMode="auto">
          <a:xfrm>
            <a:off x="2762500" y="4701838"/>
            <a:ext cx="947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$ 25.00</a:t>
            </a:r>
          </a:p>
        </p:txBody>
      </p:sp>
      <p:sp>
        <p:nvSpPr>
          <p:cNvPr id="170" name="Text Box 36"/>
          <p:cNvSpPr txBox="1">
            <a:spLocks noChangeArrowheads="1"/>
          </p:cNvSpPr>
          <p:nvPr/>
        </p:nvSpPr>
        <p:spPr bwMode="auto">
          <a:xfrm>
            <a:off x="2760912" y="4978063"/>
            <a:ext cx="1017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$ 12.50</a:t>
            </a:r>
          </a:p>
        </p:txBody>
      </p:sp>
      <p:sp>
        <p:nvSpPr>
          <p:cNvPr id="171" name="Text Box 38"/>
          <p:cNvSpPr txBox="1">
            <a:spLocks noChangeArrowheads="1"/>
          </p:cNvSpPr>
          <p:nvPr/>
        </p:nvSpPr>
        <p:spPr bwMode="auto">
          <a:xfrm>
            <a:off x="2677872" y="5238413"/>
            <a:ext cx="1176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$   8.33</a:t>
            </a:r>
          </a:p>
        </p:txBody>
      </p:sp>
      <p:sp>
        <p:nvSpPr>
          <p:cNvPr id="172" name="Text Box 39"/>
          <p:cNvSpPr txBox="1">
            <a:spLocks noChangeArrowheads="1"/>
          </p:cNvSpPr>
          <p:nvPr/>
        </p:nvSpPr>
        <p:spPr bwMode="auto">
          <a:xfrm>
            <a:off x="2784480" y="5524163"/>
            <a:ext cx="1030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$   6.25</a:t>
            </a:r>
          </a:p>
        </p:txBody>
      </p:sp>
      <p:sp>
        <p:nvSpPr>
          <p:cNvPr id="173" name="Text Box 41"/>
          <p:cNvSpPr txBox="1">
            <a:spLocks noChangeArrowheads="1"/>
          </p:cNvSpPr>
          <p:nvPr/>
        </p:nvSpPr>
        <p:spPr bwMode="auto">
          <a:xfrm>
            <a:off x="2773612" y="5789276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$   5.00</a:t>
            </a:r>
          </a:p>
        </p:txBody>
      </p:sp>
      <p:sp>
        <p:nvSpPr>
          <p:cNvPr id="174" name="Text Box 47"/>
          <p:cNvSpPr txBox="1">
            <a:spLocks noChangeArrowheads="1"/>
          </p:cNvSpPr>
          <p:nvPr/>
        </p:nvSpPr>
        <p:spPr bwMode="auto">
          <a:xfrm>
            <a:off x="854456" y="441926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175" name="Text Box 48"/>
          <p:cNvSpPr txBox="1">
            <a:spLocks noChangeArrowheads="1"/>
          </p:cNvSpPr>
          <p:nvPr/>
        </p:nvSpPr>
        <p:spPr bwMode="auto">
          <a:xfrm>
            <a:off x="853114" y="470183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176" name="Text Box 50"/>
          <p:cNvSpPr txBox="1">
            <a:spLocks noChangeArrowheads="1"/>
          </p:cNvSpPr>
          <p:nvPr/>
        </p:nvSpPr>
        <p:spPr bwMode="auto">
          <a:xfrm>
            <a:off x="857631" y="497806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177" name="Text Box 52"/>
          <p:cNvSpPr txBox="1">
            <a:spLocks noChangeArrowheads="1"/>
          </p:cNvSpPr>
          <p:nvPr/>
        </p:nvSpPr>
        <p:spPr bwMode="auto">
          <a:xfrm>
            <a:off x="851404" y="523841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178" name="Text Box 54"/>
          <p:cNvSpPr txBox="1">
            <a:spLocks noChangeArrowheads="1"/>
          </p:cNvSpPr>
          <p:nvPr/>
        </p:nvSpPr>
        <p:spPr bwMode="auto">
          <a:xfrm>
            <a:off x="856044" y="552416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179" name="Text Box 56"/>
          <p:cNvSpPr txBox="1">
            <a:spLocks noChangeArrowheads="1"/>
          </p:cNvSpPr>
          <p:nvPr/>
        </p:nvSpPr>
        <p:spPr bwMode="auto">
          <a:xfrm>
            <a:off x="851404" y="5789276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0168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4351373" y="1367691"/>
            <a:ext cx="4626160" cy="487426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402981"/>
            <a:ext cx="4253918" cy="186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1900" b="1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average variable cost </a:t>
            </a:r>
            <a:r>
              <a:rPr lang="en-US" sz="1900" dirty="0">
                <a:latin typeface="+mj-lt"/>
                <a:cs typeface="Times New Roman" pitchFamily="18" charset="0"/>
              </a:rPr>
              <a:t>curve (</a:t>
            </a:r>
            <a:r>
              <a:rPr lang="en-US" sz="1900" b="1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AVC</a:t>
            </a:r>
            <a:r>
              <a:rPr lang="en-US" sz="1900" dirty="0" smtClean="0">
                <a:latin typeface="+mj-lt"/>
                <a:cs typeface="Times New Roman" pitchFamily="18" charset="0"/>
              </a:rPr>
              <a:t>) is </a:t>
            </a:r>
            <a:r>
              <a:rPr lang="en-US" sz="1900" dirty="0">
                <a:latin typeface="+mj-lt"/>
                <a:cs typeface="Times New Roman" pitchFamily="18" charset="0"/>
              </a:rPr>
              <a:t>the </a:t>
            </a:r>
            <a:r>
              <a:rPr lang="en-US" sz="1900" b="1" i="1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total variable cost </a:t>
            </a:r>
            <a:r>
              <a:rPr lang="en-US" sz="1900" dirty="0">
                <a:latin typeface="+mj-lt"/>
                <a:cs typeface="Times New Roman" pitchFamily="18" charset="0"/>
              </a:rPr>
              <a:t>(TVC)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divided by </a:t>
            </a:r>
            <a:r>
              <a:rPr lang="en-US" sz="1900" dirty="0">
                <a:latin typeface="+mj-lt"/>
                <a:cs typeface="Times New Roman" pitchFamily="18" charset="0"/>
              </a:rPr>
              <a:t>the output level.  </a:t>
            </a:r>
            <a:endParaRPr lang="en-US" sz="1900" dirty="0" smtClean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It </a:t>
            </a:r>
            <a:r>
              <a:rPr lang="en-US" sz="1900" dirty="0">
                <a:latin typeface="+mj-lt"/>
                <a:cs typeface="Times New Roman" pitchFamily="18" charset="0"/>
              </a:rPr>
              <a:t>is higher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either for </a:t>
            </a:r>
            <a:r>
              <a:rPr lang="en-US" sz="1900" dirty="0">
                <a:latin typeface="+mj-lt"/>
                <a:cs typeface="Times New Roman" pitchFamily="18" charset="0"/>
              </a:rPr>
              <a:t>a few or a lot of units and has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some minimal </a:t>
            </a:r>
            <a:r>
              <a:rPr lang="en-US" sz="1900" dirty="0">
                <a:latin typeface="+mj-lt"/>
                <a:cs typeface="Times New Roman" pitchFamily="18" charset="0"/>
              </a:rPr>
              <a:t>point between the two where</a:t>
            </a:r>
            <a:r>
              <a:rPr lang="en-US" sz="1900" dirty="0" smtClean="0">
                <a:latin typeface="+mj-lt"/>
                <a:cs typeface="Times New Roman" pitchFamily="18" charset="0"/>
              </a:rPr>
              <a:t>, when </a:t>
            </a:r>
            <a:r>
              <a:rPr lang="en-US" sz="1900" dirty="0">
                <a:latin typeface="+mj-lt"/>
                <a:cs typeface="Times New Roman" pitchFamily="18" charset="0"/>
              </a:rPr>
              <a:t>graphed later, </a:t>
            </a:r>
            <a:r>
              <a:rPr lang="en-US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marginal costs </a:t>
            </a:r>
            <a:r>
              <a:rPr lang="en-US" sz="1900" dirty="0">
                <a:latin typeface="+mj-lt"/>
                <a:cs typeface="Times New Roman" pitchFamily="18" charset="0"/>
              </a:rPr>
              <a:t>(</a:t>
            </a:r>
            <a:r>
              <a:rPr lang="en-US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</a:t>
            </a:r>
            <a:r>
              <a:rPr lang="en-US" sz="1900" dirty="0" smtClean="0">
                <a:latin typeface="+mj-lt"/>
                <a:cs typeface="Times New Roman" pitchFamily="18" charset="0"/>
              </a:rPr>
              <a:t>) will </a:t>
            </a:r>
            <a:r>
              <a:rPr lang="en-US" sz="1900" dirty="0">
                <a:latin typeface="+mj-lt"/>
                <a:cs typeface="Times New Roman" pitchFamily="18" charset="0"/>
              </a:rPr>
              <a:t>cross.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85216" y="3577692"/>
            <a:ext cx="3245549" cy="2554177"/>
            <a:chOff x="960120" y="3526917"/>
            <a:chExt cx="3245549" cy="2554177"/>
          </a:xfrm>
        </p:grpSpPr>
        <p:sp>
          <p:nvSpPr>
            <p:cNvPr id="127" name="Rectangle 3"/>
            <p:cNvSpPr>
              <a:spLocks noChangeArrowheads="1"/>
            </p:cNvSpPr>
            <p:nvPr/>
          </p:nvSpPr>
          <p:spPr bwMode="auto">
            <a:xfrm>
              <a:off x="960120" y="3526917"/>
              <a:ext cx="3245549" cy="25541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30" name="Line 7"/>
            <p:cNvSpPr>
              <a:spLocks noChangeShapeType="1"/>
            </p:cNvSpPr>
            <p:nvPr/>
          </p:nvSpPr>
          <p:spPr bwMode="auto">
            <a:xfrm>
              <a:off x="1106744" y="4040950"/>
              <a:ext cx="295817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95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Short Run Cost Curves</a:t>
            </a:r>
          </a:p>
        </p:txBody>
      </p:sp>
      <p:sp>
        <p:nvSpPr>
          <p:cNvPr id="196" name="Text Box 41"/>
          <p:cNvSpPr txBox="1">
            <a:spLocks noChangeArrowheads="1"/>
          </p:cNvSpPr>
          <p:nvPr/>
        </p:nvSpPr>
        <p:spPr bwMode="auto">
          <a:xfrm>
            <a:off x="2946927" y="3715817"/>
            <a:ext cx="593752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AVC</a:t>
            </a:r>
            <a:endParaRPr kumimoji="0" lang="en-US" sz="16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7" name="Text Box 42"/>
          <p:cNvSpPr txBox="1">
            <a:spLocks noChangeArrowheads="1"/>
          </p:cNvSpPr>
          <p:nvPr/>
        </p:nvSpPr>
        <p:spPr bwMode="auto">
          <a:xfrm>
            <a:off x="1751080" y="3624377"/>
            <a:ext cx="806631" cy="44204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Output</a:t>
            </a:r>
            <a:br>
              <a:rPr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per day</a:t>
            </a:r>
          </a:p>
        </p:txBody>
      </p:sp>
      <p:sp>
        <p:nvSpPr>
          <p:cNvPr id="198" name="Text Box 43"/>
          <p:cNvSpPr txBox="1">
            <a:spLocks noChangeArrowheads="1"/>
          </p:cNvSpPr>
          <p:nvPr/>
        </p:nvSpPr>
        <p:spPr bwMode="auto">
          <a:xfrm>
            <a:off x="765824" y="3731206"/>
            <a:ext cx="587981" cy="30777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TVC</a:t>
            </a:r>
            <a:endParaRPr kumimoji="0" lang="en-US" sz="20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1" name="Text Box 71"/>
          <p:cNvSpPr txBox="1">
            <a:spLocks noChangeArrowheads="1"/>
          </p:cNvSpPr>
          <p:nvPr/>
        </p:nvSpPr>
        <p:spPr bwMode="auto">
          <a:xfrm>
            <a:off x="2555177" y="3685039"/>
            <a:ext cx="312906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>
                <a:solidFill>
                  <a:schemeClr val="bg1"/>
                </a:solidFill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212" name="Text Box 72"/>
          <p:cNvSpPr txBox="1">
            <a:spLocks noChangeArrowheads="1"/>
          </p:cNvSpPr>
          <p:nvPr/>
        </p:nvSpPr>
        <p:spPr bwMode="auto">
          <a:xfrm>
            <a:off x="1443482" y="3547879"/>
            <a:ext cx="362600" cy="5847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32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/</a:t>
            </a:r>
            <a:endParaRPr kumimoji="0" lang="en-US" sz="3200" b="1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28" name="Group 113"/>
          <p:cNvGrpSpPr>
            <a:grpSpLocks/>
          </p:cNvGrpSpPr>
          <p:nvPr/>
        </p:nvGrpSpPr>
        <p:grpSpPr bwMode="auto">
          <a:xfrm>
            <a:off x="5117539" y="3003663"/>
            <a:ext cx="3648075" cy="2613025"/>
            <a:chOff x="3305" y="1918"/>
            <a:chExt cx="2298" cy="1646"/>
          </a:xfrm>
        </p:grpSpPr>
        <p:sp>
          <p:nvSpPr>
            <p:cNvPr id="129" name="Freeform 111"/>
            <p:cNvSpPr>
              <a:spLocks/>
            </p:cNvSpPr>
            <p:nvPr/>
          </p:nvSpPr>
          <p:spPr bwMode="auto">
            <a:xfrm>
              <a:off x="3305" y="1918"/>
              <a:ext cx="2101" cy="16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53"/>
                </a:cxn>
                <a:cxn ang="0">
                  <a:pos x="82" y="544"/>
                </a:cxn>
                <a:cxn ang="0">
                  <a:pos x="171" y="816"/>
                </a:cxn>
                <a:cxn ang="0">
                  <a:pos x="335" y="1127"/>
                </a:cxn>
                <a:cxn ang="0">
                  <a:pos x="601" y="1361"/>
                </a:cxn>
                <a:cxn ang="0">
                  <a:pos x="873" y="1481"/>
                </a:cxn>
                <a:cxn ang="0">
                  <a:pos x="1120" y="1557"/>
                </a:cxn>
                <a:cxn ang="0">
                  <a:pos x="1513" y="1608"/>
                </a:cxn>
                <a:cxn ang="0">
                  <a:pos x="2101" y="1646"/>
                </a:cxn>
              </a:cxnLst>
              <a:rect l="0" t="0" r="r" b="b"/>
              <a:pathLst>
                <a:path w="2101" h="1646">
                  <a:moveTo>
                    <a:pt x="0" y="0"/>
                  </a:moveTo>
                  <a:cubicBezTo>
                    <a:pt x="8" y="81"/>
                    <a:pt x="17" y="162"/>
                    <a:pt x="31" y="253"/>
                  </a:cubicBezTo>
                  <a:cubicBezTo>
                    <a:pt x="45" y="344"/>
                    <a:pt x="59" y="450"/>
                    <a:pt x="82" y="544"/>
                  </a:cubicBezTo>
                  <a:cubicBezTo>
                    <a:pt x="105" y="638"/>
                    <a:pt x="129" y="719"/>
                    <a:pt x="171" y="816"/>
                  </a:cubicBezTo>
                  <a:cubicBezTo>
                    <a:pt x="213" y="913"/>
                    <a:pt x="263" y="1036"/>
                    <a:pt x="335" y="1127"/>
                  </a:cubicBezTo>
                  <a:cubicBezTo>
                    <a:pt x="407" y="1218"/>
                    <a:pt x="511" y="1302"/>
                    <a:pt x="601" y="1361"/>
                  </a:cubicBezTo>
                  <a:cubicBezTo>
                    <a:pt x="691" y="1420"/>
                    <a:pt x="787" y="1448"/>
                    <a:pt x="873" y="1481"/>
                  </a:cubicBezTo>
                  <a:cubicBezTo>
                    <a:pt x="959" y="1514"/>
                    <a:pt x="1013" y="1536"/>
                    <a:pt x="1120" y="1557"/>
                  </a:cubicBezTo>
                  <a:cubicBezTo>
                    <a:pt x="1227" y="1578"/>
                    <a:pt x="1350" y="1593"/>
                    <a:pt x="1513" y="1608"/>
                  </a:cubicBezTo>
                  <a:cubicBezTo>
                    <a:pt x="1676" y="1623"/>
                    <a:pt x="1888" y="1634"/>
                    <a:pt x="2101" y="1646"/>
                  </a:cubicBezTo>
                </a:path>
              </a:pathLst>
            </a:custGeom>
            <a:noFill/>
            <a:ln w="76200" cmpd="sng">
              <a:solidFill>
                <a:srgbClr val="E92587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31" name="Text Box 4"/>
            <p:cNvSpPr txBox="1">
              <a:spLocks noChangeArrowheads="1"/>
            </p:cNvSpPr>
            <p:nvPr/>
          </p:nvSpPr>
          <p:spPr bwMode="auto">
            <a:xfrm>
              <a:off x="5232" y="3303"/>
              <a:ext cx="371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E92587"/>
                  </a:solidFill>
                  <a:latin typeface="+mj-lt"/>
                  <a:cs typeface="Times New Roman" pitchFamily="18" charset="0"/>
                </a:rPr>
                <a:t>AFC</a:t>
              </a:r>
              <a:endParaRPr kumimoji="0" lang="en-US" sz="2000" b="1" dirty="0">
                <a:solidFill>
                  <a:srgbClr val="E92587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38" name="Group 112"/>
          <p:cNvGrpSpPr>
            <a:grpSpLocks/>
          </p:cNvGrpSpPr>
          <p:nvPr/>
        </p:nvGrpSpPr>
        <p:grpSpPr bwMode="auto">
          <a:xfrm>
            <a:off x="4166625" y="1387588"/>
            <a:ext cx="4857750" cy="4873625"/>
            <a:chOff x="2718" y="900"/>
            <a:chExt cx="3060" cy="3070"/>
          </a:xfrm>
        </p:grpSpPr>
        <p:sp>
          <p:nvSpPr>
            <p:cNvPr id="139" name="Text Box 9"/>
            <p:cNvSpPr txBox="1">
              <a:spLocks noChangeArrowheads="1"/>
            </p:cNvSpPr>
            <p:nvPr/>
          </p:nvSpPr>
          <p:spPr bwMode="auto">
            <a:xfrm>
              <a:off x="2898" y="900"/>
              <a:ext cx="624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kumimoji="0" lang="en-US" b="0" dirty="0">
                  <a:latin typeface="+mj-lt"/>
                  <a:cs typeface="Times New Roman" pitchFamily="18" charset="0"/>
                </a:rPr>
                <a:t>Cost</a:t>
              </a:r>
              <a:br>
                <a:rPr kumimoji="0" lang="en-US" b="0" dirty="0">
                  <a:latin typeface="+mj-lt"/>
                  <a:cs typeface="Times New Roman" pitchFamily="18" charset="0"/>
                </a:rPr>
              </a:br>
              <a:r>
                <a:rPr kumimoji="0" lang="en-US" b="0" dirty="0">
                  <a:latin typeface="+mj-lt"/>
                  <a:cs typeface="Times New Roman" pitchFamily="18" charset="0"/>
                </a:rPr>
                <a:t>per unit</a:t>
              </a:r>
              <a:endParaRPr kumimoji="0" lang="en-US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40" name="Line 8"/>
            <p:cNvSpPr>
              <a:spLocks noChangeShapeType="1"/>
            </p:cNvSpPr>
            <p:nvPr/>
          </p:nvSpPr>
          <p:spPr bwMode="auto">
            <a:xfrm>
              <a:off x="3136" y="1200"/>
              <a:ext cx="0" cy="25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1" name="Text Box 10"/>
            <p:cNvSpPr txBox="1">
              <a:spLocks noChangeArrowheads="1"/>
            </p:cNvSpPr>
            <p:nvPr/>
          </p:nvSpPr>
          <p:spPr bwMode="auto">
            <a:xfrm>
              <a:off x="3872" y="3733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4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2" name="Text Box 11"/>
            <p:cNvSpPr txBox="1">
              <a:spLocks noChangeArrowheads="1"/>
            </p:cNvSpPr>
            <p:nvPr/>
          </p:nvSpPr>
          <p:spPr bwMode="auto">
            <a:xfrm>
              <a:off x="3460" y="3729"/>
              <a:ext cx="3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2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3" name="Line 13"/>
            <p:cNvSpPr>
              <a:spLocks noChangeShapeType="1"/>
            </p:cNvSpPr>
            <p:nvPr/>
          </p:nvSpPr>
          <p:spPr bwMode="auto">
            <a:xfrm>
              <a:off x="3136" y="3729"/>
              <a:ext cx="2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4" name="Text Box 14"/>
            <p:cNvSpPr txBox="1">
              <a:spLocks noChangeArrowheads="1"/>
            </p:cNvSpPr>
            <p:nvPr/>
          </p:nvSpPr>
          <p:spPr bwMode="auto">
            <a:xfrm>
              <a:off x="4278" y="3737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6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5" name="Text Box 15"/>
            <p:cNvSpPr txBox="1">
              <a:spLocks noChangeArrowheads="1"/>
            </p:cNvSpPr>
            <p:nvPr/>
          </p:nvSpPr>
          <p:spPr bwMode="auto">
            <a:xfrm>
              <a:off x="4680" y="3735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8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5064" y="3737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10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7" name="Text Box 42"/>
            <p:cNvSpPr txBox="1">
              <a:spLocks noChangeArrowheads="1"/>
            </p:cNvSpPr>
            <p:nvPr/>
          </p:nvSpPr>
          <p:spPr bwMode="auto">
            <a:xfrm>
              <a:off x="5122" y="3648"/>
              <a:ext cx="65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</a:pPr>
              <a:r>
                <a:rPr kumimoji="0" lang="en-US" b="0" dirty="0">
                  <a:latin typeface="+mj-lt"/>
                  <a:cs typeface="Times New Roman" pitchFamily="18" charset="0"/>
                </a:rPr>
                <a:t>Output</a:t>
              </a:r>
              <a:endParaRPr kumimoji="0" lang="en-US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48" name="Text Box 60"/>
            <p:cNvSpPr txBox="1">
              <a:spLocks noChangeArrowheads="1"/>
            </p:cNvSpPr>
            <p:nvPr/>
          </p:nvSpPr>
          <p:spPr bwMode="auto">
            <a:xfrm>
              <a:off x="2718" y="2899"/>
              <a:ext cx="43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sz="1600" b="0" dirty="0">
                  <a:latin typeface="+mj-lt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49" name="Text Box 61"/>
            <p:cNvSpPr txBox="1">
              <a:spLocks noChangeArrowheads="1"/>
            </p:cNvSpPr>
            <p:nvPr/>
          </p:nvSpPr>
          <p:spPr bwMode="auto">
            <a:xfrm>
              <a:off x="2886" y="2185"/>
              <a:ext cx="2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sz="1600" b="0">
                  <a:latin typeface="+mj-lt"/>
                  <a:cs typeface="Times New Roman" pitchFamily="18" charset="0"/>
                </a:rPr>
                <a:t>40</a:t>
              </a:r>
            </a:p>
          </p:txBody>
        </p:sp>
        <p:sp>
          <p:nvSpPr>
            <p:cNvPr id="150" name="Text Box 62"/>
            <p:cNvSpPr txBox="1">
              <a:spLocks noChangeArrowheads="1"/>
            </p:cNvSpPr>
            <p:nvPr/>
          </p:nvSpPr>
          <p:spPr bwMode="auto">
            <a:xfrm>
              <a:off x="2886" y="1465"/>
              <a:ext cx="2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sz="1600" b="0">
                  <a:latin typeface="+mj-lt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151" name="Line 85"/>
            <p:cNvSpPr>
              <a:spLocks noChangeShapeType="1"/>
            </p:cNvSpPr>
            <p:nvPr/>
          </p:nvSpPr>
          <p:spPr bwMode="auto">
            <a:xfrm>
              <a:off x="3143" y="1572"/>
              <a:ext cx="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2" name="Line 86"/>
            <p:cNvSpPr>
              <a:spLocks noChangeShapeType="1"/>
            </p:cNvSpPr>
            <p:nvPr/>
          </p:nvSpPr>
          <p:spPr bwMode="auto">
            <a:xfrm>
              <a:off x="3143" y="2289"/>
              <a:ext cx="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3" name="Line 87"/>
            <p:cNvSpPr>
              <a:spLocks noChangeShapeType="1"/>
            </p:cNvSpPr>
            <p:nvPr/>
          </p:nvSpPr>
          <p:spPr bwMode="auto">
            <a:xfrm>
              <a:off x="3143" y="3006"/>
              <a:ext cx="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4" name="Line 100"/>
            <p:cNvSpPr>
              <a:spLocks noChangeShapeType="1"/>
            </p:cNvSpPr>
            <p:nvPr/>
          </p:nvSpPr>
          <p:spPr bwMode="auto">
            <a:xfrm>
              <a:off x="3956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5" name="Line 101"/>
            <p:cNvSpPr>
              <a:spLocks noChangeShapeType="1"/>
            </p:cNvSpPr>
            <p:nvPr/>
          </p:nvSpPr>
          <p:spPr bwMode="auto">
            <a:xfrm>
              <a:off x="5190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6" name="Line 102"/>
            <p:cNvSpPr>
              <a:spLocks noChangeShapeType="1"/>
            </p:cNvSpPr>
            <p:nvPr/>
          </p:nvSpPr>
          <p:spPr bwMode="auto">
            <a:xfrm>
              <a:off x="4778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7" name="Line 103"/>
            <p:cNvSpPr>
              <a:spLocks noChangeShapeType="1"/>
            </p:cNvSpPr>
            <p:nvPr/>
          </p:nvSpPr>
          <p:spPr bwMode="auto">
            <a:xfrm>
              <a:off x="4367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8" name="Line 104"/>
            <p:cNvSpPr>
              <a:spLocks noChangeShapeType="1"/>
            </p:cNvSpPr>
            <p:nvPr/>
          </p:nvSpPr>
          <p:spPr bwMode="auto">
            <a:xfrm>
              <a:off x="3545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6" name="Group 297"/>
          <p:cNvGrpSpPr>
            <a:grpSpLocks/>
          </p:cNvGrpSpPr>
          <p:nvPr/>
        </p:nvGrpSpPr>
        <p:grpSpPr bwMode="auto">
          <a:xfrm>
            <a:off x="5102848" y="4557891"/>
            <a:ext cx="3562350" cy="784225"/>
            <a:chOff x="3281" y="2898"/>
            <a:chExt cx="2244" cy="494"/>
          </a:xfrm>
        </p:grpSpPr>
        <p:sp>
          <p:nvSpPr>
            <p:cNvPr id="67" name="Freeform 294"/>
            <p:cNvSpPr>
              <a:spLocks/>
            </p:cNvSpPr>
            <p:nvPr/>
          </p:nvSpPr>
          <p:spPr bwMode="auto">
            <a:xfrm>
              <a:off x="3281" y="3138"/>
              <a:ext cx="2032" cy="25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3" y="101"/>
                </a:cxn>
                <a:cxn ang="0">
                  <a:pos x="266" y="190"/>
                </a:cxn>
                <a:cxn ang="0">
                  <a:pos x="639" y="247"/>
                </a:cxn>
                <a:cxn ang="0">
                  <a:pos x="1095" y="234"/>
                </a:cxn>
                <a:cxn ang="0">
                  <a:pos x="1494" y="184"/>
                </a:cxn>
                <a:cxn ang="0">
                  <a:pos x="1893" y="76"/>
                </a:cxn>
                <a:cxn ang="0">
                  <a:pos x="2032" y="0"/>
                </a:cxn>
              </a:cxnLst>
              <a:rect l="0" t="0" r="r" b="b"/>
              <a:pathLst>
                <a:path w="2032" h="254">
                  <a:moveTo>
                    <a:pt x="0" y="44"/>
                  </a:moveTo>
                  <a:cubicBezTo>
                    <a:pt x="9" y="60"/>
                    <a:pt x="19" y="77"/>
                    <a:pt x="63" y="101"/>
                  </a:cubicBezTo>
                  <a:cubicBezTo>
                    <a:pt x="107" y="125"/>
                    <a:pt x="170" y="166"/>
                    <a:pt x="266" y="190"/>
                  </a:cubicBezTo>
                  <a:cubicBezTo>
                    <a:pt x="362" y="214"/>
                    <a:pt x="501" y="240"/>
                    <a:pt x="639" y="247"/>
                  </a:cubicBezTo>
                  <a:cubicBezTo>
                    <a:pt x="777" y="254"/>
                    <a:pt x="953" y="244"/>
                    <a:pt x="1095" y="234"/>
                  </a:cubicBezTo>
                  <a:cubicBezTo>
                    <a:pt x="1237" y="224"/>
                    <a:pt x="1361" y="210"/>
                    <a:pt x="1494" y="184"/>
                  </a:cubicBezTo>
                  <a:cubicBezTo>
                    <a:pt x="1627" y="158"/>
                    <a:pt x="1803" y="107"/>
                    <a:pt x="1893" y="76"/>
                  </a:cubicBezTo>
                  <a:cubicBezTo>
                    <a:pt x="1983" y="45"/>
                    <a:pt x="2007" y="22"/>
                    <a:pt x="2032" y="0"/>
                  </a:cubicBezTo>
                </a:path>
              </a:pathLst>
            </a:custGeom>
            <a:noFill/>
            <a:ln w="76200" cmpd="sng">
              <a:solidFill>
                <a:srgbClr val="7324A4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5145" y="2898"/>
              <a:ext cx="380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7324A4"/>
                  </a:solidFill>
                  <a:latin typeface="+mj-lt"/>
                  <a:cs typeface="Times New Roman" pitchFamily="18" charset="0"/>
                </a:rPr>
                <a:t>AVC</a:t>
              </a:r>
              <a:endParaRPr kumimoji="0" lang="en-US" sz="2800" b="1" i="1" dirty="0">
                <a:solidFill>
                  <a:srgbClr val="7324A4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9" name="Oval 65"/>
          <p:cNvSpPr>
            <a:spLocks noChangeArrowheads="1"/>
          </p:cNvSpPr>
          <p:nvPr/>
        </p:nvSpPr>
        <p:spPr bwMode="auto">
          <a:xfrm flipH="1">
            <a:off x="5126659" y="5024613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 flipH="1">
            <a:off x="5453684" y="5177013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" name="Oval 68"/>
          <p:cNvSpPr>
            <a:spLocks noChangeArrowheads="1"/>
          </p:cNvSpPr>
          <p:nvPr/>
        </p:nvSpPr>
        <p:spPr bwMode="auto">
          <a:xfrm flipH="1">
            <a:off x="6069634" y="5278613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2" name="Oval 70"/>
          <p:cNvSpPr>
            <a:spLocks noChangeArrowheads="1"/>
          </p:cNvSpPr>
          <p:nvPr/>
        </p:nvSpPr>
        <p:spPr bwMode="auto">
          <a:xfrm flipH="1">
            <a:off x="6739559" y="5259563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 flipH="1">
            <a:off x="7380909" y="5192888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" name="Oval 74"/>
          <p:cNvSpPr>
            <a:spLocks noChangeArrowheads="1"/>
          </p:cNvSpPr>
          <p:nvPr/>
        </p:nvSpPr>
        <p:spPr bwMode="auto">
          <a:xfrm flipH="1">
            <a:off x="8034959" y="5027788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1852041" y="410506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0</a:t>
            </a:r>
          </a:p>
        </p:txBody>
      </p:sp>
      <p:sp>
        <p:nvSpPr>
          <p:cNvPr id="76" name="Text Box 21"/>
          <p:cNvSpPr txBox="1">
            <a:spLocks noChangeArrowheads="1"/>
          </p:cNvSpPr>
          <p:nvPr/>
        </p:nvSpPr>
        <p:spPr bwMode="auto">
          <a:xfrm>
            <a:off x="1871091" y="4376522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</a:t>
            </a: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1852041" y="4655922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2</a:t>
            </a:r>
          </a:p>
        </p:txBody>
      </p:sp>
      <p:sp>
        <p:nvSpPr>
          <p:cNvPr id="78" name="Text Box 24"/>
          <p:cNvSpPr txBox="1">
            <a:spLocks noChangeArrowheads="1"/>
          </p:cNvSpPr>
          <p:nvPr/>
        </p:nvSpPr>
        <p:spPr bwMode="auto">
          <a:xfrm>
            <a:off x="1842516" y="493214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4</a:t>
            </a:r>
          </a:p>
        </p:txBody>
      </p:sp>
      <p:sp>
        <p:nvSpPr>
          <p:cNvPr id="79" name="Text Box 26"/>
          <p:cNvSpPr txBox="1">
            <a:spLocks noChangeArrowheads="1"/>
          </p:cNvSpPr>
          <p:nvPr/>
        </p:nvSpPr>
        <p:spPr bwMode="auto">
          <a:xfrm>
            <a:off x="1844104" y="5202022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6</a:t>
            </a:r>
          </a:p>
        </p:txBody>
      </p:sp>
      <p:sp>
        <p:nvSpPr>
          <p:cNvPr id="80" name="Text Box 28"/>
          <p:cNvSpPr txBox="1">
            <a:spLocks noChangeArrowheads="1"/>
          </p:cNvSpPr>
          <p:nvPr/>
        </p:nvSpPr>
        <p:spPr bwMode="auto">
          <a:xfrm>
            <a:off x="1852041" y="5475072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8</a:t>
            </a:r>
          </a:p>
        </p:txBody>
      </p:sp>
      <p:sp>
        <p:nvSpPr>
          <p:cNvPr id="81" name="Text Box 30"/>
          <p:cNvSpPr txBox="1">
            <a:spLocks noChangeArrowheads="1"/>
          </p:cNvSpPr>
          <p:nvPr/>
        </p:nvSpPr>
        <p:spPr bwMode="auto">
          <a:xfrm>
            <a:off x="1748917" y="5751297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10</a:t>
            </a: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3005074" y="4090772"/>
            <a:ext cx="66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----</a:t>
            </a:r>
          </a:p>
        </p:txBody>
      </p:sp>
      <p:sp>
        <p:nvSpPr>
          <p:cNvPr id="83" name="Text Box 32"/>
          <p:cNvSpPr txBox="1">
            <a:spLocks noChangeArrowheads="1"/>
          </p:cNvSpPr>
          <p:nvPr/>
        </p:nvSpPr>
        <p:spPr bwMode="auto">
          <a:xfrm>
            <a:off x="2698809" y="4376522"/>
            <a:ext cx="102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$ 15.00</a:t>
            </a:r>
          </a:p>
        </p:txBody>
      </p:sp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2698809" y="4655922"/>
            <a:ext cx="947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$ 12.50</a:t>
            </a:r>
          </a:p>
        </p:txBody>
      </p:sp>
      <p:sp>
        <p:nvSpPr>
          <p:cNvPr id="85" name="Text Box 35"/>
          <p:cNvSpPr txBox="1">
            <a:spLocks noChangeArrowheads="1"/>
          </p:cNvSpPr>
          <p:nvPr/>
        </p:nvSpPr>
        <p:spPr bwMode="auto">
          <a:xfrm>
            <a:off x="2697099" y="4932147"/>
            <a:ext cx="1017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$ 10.50</a:t>
            </a:r>
          </a:p>
        </p:txBody>
      </p:sp>
      <p:sp>
        <p:nvSpPr>
          <p:cNvPr id="86" name="Text Box 37"/>
          <p:cNvSpPr txBox="1">
            <a:spLocks noChangeArrowheads="1"/>
          </p:cNvSpPr>
          <p:nvPr/>
        </p:nvSpPr>
        <p:spPr bwMode="auto">
          <a:xfrm>
            <a:off x="2599772" y="5202022"/>
            <a:ext cx="1176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$ 10.67</a:t>
            </a:r>
          </a:p>
        </p:txBody>
      </p:sp>
      <p:sp>
        <p:nvSpPr>
          <p:cNvPr id="87" name="Text Box 38"/>
          <p:cNvSpPr txBox="1">
            <a:spLocks noChangeArrowheads="1"/>
          </p:cNvSpPr>
          <p:nvPr/>
        </p:nvSpPr>
        <p:spPr bwMode="auto">
          <a:xfrm>
            <a:off x="2706624" y="5475072"/>
            <a:ext cx="1030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$ 12.25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2700274" y="5751297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$ 15.20</a:t>
            </a:r>
          </a:p>
        </p:txBody>
      </p:sp>
      <p:sp>
        <p:nvSpPr>
          <p:cNvPr id="89" name="Text Box 53"/>
          <p:cNvSpPr txBox="1">
            <a:spLocks noChangeArrowheads="1"/>
          </p:cNvSpPr>
          <p:nvPr/>
        </p:nvSpPr>
        <p:spPr bwMode="auto">
          <a:xfrm>
            <a:off x="934276" y="4105060"/>
            <a:ext cx="66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90" name="Text Box 54"/>
          <p:cNvSpPr txBox="1">
            <a:spLocks noChangeArrowheads="1"/>
          </p:cNvSpPr>
          <p:nvPr/>
        </p:nvSpPr>
        <p:spPr bwMode="auto">
          <a:xfrm>
            <a:off x="823151" y="4376522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15</a:t>
            </a:r>
          </a:p>
        </p:txBody>
      </p:sp>
      <p:sp>
        <p:nvSpPr>
          <p:cNvPr id="91" name="Text Box 55"/>
          <p:cNvSpPr txBox="1">
            <a:spLocks noChangeArrowheads="1"/>
          </p:cNvSpPr>
          <p:nvPr/>
        </p:nvSpPr>
        <p:spPr bwMode="auto">
          <a:xfrm>
            <a:off x="823151" y="4655922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25</a:t>
            </a:r>
          </a:p>
        </p:txBody>
      </p:sp>
      <p:sp>
        <p:nvSpPr>
          <p:cNvPr id="93" name="Text Box 57"/>
          <p:cNvSpPr txBox="1">
            <a:spLocks noChangeArrowheads="1"/>
          </p:cNvSpPr>
          <p:nvPr/>
        </p:nvSpPr>
        <p:spPr bwMode="auto">
          <a:xfrm>
            <a:off x="817182" y="493214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42</a:t>
            </a:r>
          </a:p>
        </p:txBody>
      </p:sp>
      <p:sp>
        <p:nvSpPr>
          <p:cNvPr id="94" name="Text Box 59"/>
          <p:cNvSpPr txBox="1">
            <a:spLocks noChangeArrowheads="1"/>
          </p:cNvSpPr>
          <p:nvPr/>
        </p:nvSpPr>
        <p:spPr bwMode="auto">
          <a:xfrm>
            <a:off x="689801" y="5202022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64</a:t>
            </a:r>
          </a:p>
        </p:txBody>
      </p:sp>
      <p:sp>
        <p:nvSpPr>
          <p:cNvPr id="95" name="Text Box 61"/>
          <p:cNvSpPr txBox="1">
            <a:spLocks noChangeArrowheads="1"/>
          </p:cNvSpPr>
          <p:nvPr/>
        </p:nvSpPr>
        <p:spPr bwMode="auto">
          <a:xfrm>
            <a:off x="705676" y="5475072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98</a:t>
            </a:r>
          </a:p>
        </p:txBody>
      </p:sp>
      <p:sp>
        <p:nvSpPr>
          <p:cNvPr id="96" name="Text Box 63"/>
          <p:cNvSpPr txBox="1">
            <a:spLocks noChangeArrowheads="1"/>
          </p:cNvSpPr>
          <p:nvPr/>
        </p:nvSpPr>
        <p:spPr bwMode="auto">
          <a:xfrm>
            <a:off x="716026" y="575129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152</a:t>
            </a:r>
          </a:p>
        </p:txBody>
      </p:sp>
    </p:spTree>
    <p:extLst>
      <p:ext uri="{BB962C8B-B14F-4D97-AF65-F5344CB8AC3E}">
        <p14:creationId xmlns:p14="http://schemas.microsoft.com/office/powerpoint/2010/main" val="29109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ounded Rectangle 196"/>
          <p:cNvSpPr/>
          <p:nvPr/>
        </p:nvSpPr>
        <p:spPr>
          <a:xfrm>
            <a:off x="4351373" y="1367691"/>
            <a:ext cx="4626160" cy="487426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26441" y="3081527"/>
            <a:ext cx="3822193" cy="3571004"/>
            <a:chOff x="473329" y="3836774"/>
            <a:chExt cx="3822193" cy="2332077"/>
          </a:xfrm>
        </p:grpSpPr>
        <p:sp>
          <p:nvSpPr>
            <p:cNvPr id="127" name="Rectangle 3"/>
            <p:cNvSpPr>
              <a:spLocks noChangeArrowheads="1"/>
            </p:cNvSpPr>
            <p:nvPr/>
          </p:nvSpPr>
          <p:spPr bwMode="auto">
            <a:xfrm>
              <a:off x="473329" y="3836774"/>
              <a:ext cx="3822193" cy="23320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30" name="Line 7"/>
            <p:cNvSpPr>
              <a:spLocks noChangeShapeType="1"/>
            </p:cNvSpPr>
            <p:nvPr/>
          </p:nvSpPr>
          <p:spPr bwMode="auto">
            <a:xfrm>
              <a:off x="673227" y="4190232"/>
              <a:ext cx="353301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95" name="Title 1"/>
          <p:cNvSpPr>
            <a:spLocks noGrp="1"/>
          </p:cNvSpPr>
          <p:nvPr>
            <p:ph type="title"/>
          </p:nvPr>
        </p:nvSpPr>
        <p:spPr>
          <a:xfrm>
            <a:off x="119569" y="438244"/>
            <a:ext cx="8904855" cy="596684"/>
          </a:xfrm>
        </p:spPr>
        <p:txBody>
          <a:bodyPr/>
          <a:lstStyle/>
          <a:p>
            <a:r>
              <a:rPr lang="en-US" dirty="0"/>
              <a:t>Short Run Cost Curves</a:t>
            </a:r>
          </a:p>
        </p:txBody>
      </p:sp>
      <p:sp>
        <p:nvSpPr>
          <p:cNvPr id="196" name="Text Box 41"/>
          <p:cNvSpPr txBox="1">
            <a:spLocks noChangeArrowheads="1"/>
          </p:cNvSpPr>
          <p:nvPr/>
        </p:nvSpPr>
        <p:spPr bwMode="auto">
          <a:xfrm>
            <a:off x="3294378" y="3235274"/>
            <a:ext cx="538929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MC</a:t>
            </a:r>
            <a:endParaRPr kumimoji="0" lang="en-US" sz="16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8" name="Text Box 43"/>
          <p:cNvSpPr txBox="1">
            <a:spLocks noChangeArrowheads="1"/>
          </p:cNvSpPr>
          <p:nvPr/>
        </p:nvSpPr>
        <p:spPr bwMode="auto">
          <a:xfrm>
            <a:off x="455898" y="3250663"/>
            <a:ext cx="439736" cy="30777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TC</a:t>
            </a:r>
            <a:endParaRPr kumimoji="0" lang="en-US" sz="20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1" name="Text Box 71"/>
          <p:cNvSpPr txBox="1">
            <a:spLocks noChangeArrowheads="1"/>
          </p:cNvSpPr>
          <p:nvPr/>
        </p:nvSpPr>
        <p:spPr bwMode="auto">
          <a:xfrm>
            <a:off x="2875217" y="3158776"/>
            <a:ext cx="312906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>
                <a:solidFill>
                  <a:schemeClr val="bg1"/>
                </a:solidFill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212" name="Text Box 72"/>
          <p:cNvSpPr txBox="1">
            <a:spLocks noChangeArrowheads="1"/>
          </p:cNvSpPr>
          <p:nvPr/>
        </p:nvSpPr>
        <p:spPr bwMode="auto">
          <a:xfrm>
            <a:off x="1672082" y="2994184"/>
            <a:ext cx="407484" cy="707886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40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/</a:t>
            </a:r>
            <a:endParaRPr kumimoji="0" lang="en-US" sz="4000" b="1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28" name="Group 113"/>
          <p:cNvGrpSpPr>
            <a:grpSpLocks/>
          </p:cNvGrpSpPr>
          <p:nvPr/>
        </p:nvGrpSpPr>
        <p:grpSpPr bwMode="auto">
          <a:xfrm>
            <a:off x="5117539" y="3003663"/>
            <a:ext cx="3648075" cy="2613025"/>
            <a:chOff x="3305" y="1918"/>
            <a:chExt cx="2298" cy="1646"/>
          </a:xfrm>
        </p:grpSpPr>
        <p:sp>
          <p:nvSpPr>
            <p:cNvPr id="129" name="Freeform 111"/>
            <p:cNvSpPr>
              <a:spLocks/>
            </p:cNvSpPr>
            <p:nvPr/>
          </p:nvSpPr>
          <p:spPr bwMode="auto">
            <a:xfrm>
              <a:off x="3305" y="1918"/>
              <a:ext cx="2101" cy="16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53"/>
                </a:cxn>
                <a:cxn ang="0">
                  <a:pos x="82" y="544"/>
                </a:cxn>
                <a:cxn ang="0">
                  <a:pos x="171" y="816"/>
                </a:cxn>
                <a:cxn ang="0">
                  <a:pos x="335" y="1127"/>
                </a:cxn>
                <a:cxn ang="0">
                  <a:pos x="601" y="1361"/>
                </a:cxn>
                <a:cxn ang="0">
                  <a:pos x="873" y="1481"/>
                </a:cxn>
                <a:cxn ang="0">
                  <a:pos x="1120" y="1557"/>
                </a:cxn>
                <a:cxn ang="0">
                  <a:pos x="1513" y="1608"/>
                </a:cxn>
                <a:cxn ang="0">
                  <a:pos x="2101" y="1646"/>
                </a:cxn>
              </a:cxnLst>
              <a:rect l="0" t="0" r="r" b="b"/>
              <a:pathLst>
                <a:path w="2101" h="1646">
                  <a:moveTo>
                    <a:pt x="0" y="0"/>
                  </a:moveTo>
                  <a:cubicBezTo>
                    <a:pt x="8" y="81"/>
                    <a:pt x="17" y="162"/>
                    <a:pt x="31" y="253"/>
                  </a:cubicBezTo>
                  <a:cubicBezTo>
                    <a:pt x="45" y="344"/>
                    <a:pt x="59" y="450"/>
                    <a:pt x="82" y="544"/>
                  </a:cubicBezTo>
                  <a:cubicBezTo>
                    <a:pt x="105" y="638"/>
                    <a:pt x="129" y="719"/>
                    <a:pt x="171" y="816"/>
                  </a:cubicBezTo>
                  <a:cubicBezTo>
                    <a:pt x="213" y="913"/>
                    <a:pt x="263" y="1036"/>
                    <a:pt x="335" y="1127"/>
                  </a:cubicBezTo>
                  <a:cubicBezTo>
                    <a:pt x="407" y="1218"/>
                    <a:pt x="511" y="1302"/>
                    <a:pt x="601" y="1361"/>
                  </a:cubicBezTo>
                  <a:cubicBezTo>
                    <a:pt x="691" y="1420"/>
                    <a:pt x="787" y="1448"/>
                    <a:pt x="873" y="1481"/>
                  </a:cubicBezTo>
                  <a:cubicBezTo>
                    <a:pt x="959" y="1514"/>
                    <a:pt x="1013" y="1536"/>
                    <a:pt x="1120" y="1557"/>
                  </a:cubicBezTo>
                  <a:cubicBezTo>
                    <a:pt x="1227" y="1578"/>
                    <a:pt x="1350" y="1593"/>
                    <a:pt x="1513" y="1608"/>
                  </a:cubicBezTo>
                  <a:cubicBezTo>
                    <a:pt x="1676" y="1623"/>
                    <a:pt x="1888" y="1634"/>
                    <a:pt x="2101" y="1646"/>
                  </a:cubicBezTo>
                </a:path>
              </a:pathLst>
            </a:custGeom>
            <a:noFill/>
            <a:ln w="76200" cmpd="sng">
              <a:solidFill>
                <a:srgbClr val="E92587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31" name="Text Box 4"/>
            <p:cNvSpPr txBox="1">
              <a:spLocks noChangeArrowheads="1"/>
            </p:cNvSpPr>
            <p:nvPr/>
          </p:nvSpPr>
          <p:spPr bwMode="auto">
            <a:xfrm>
              <a:off x="5232" y="3303"/>
              <a:ext cx="371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E92587"/>
                  </a:solidFill>
                  <a:latin typeface="+mj-lt"/>
                  <a:cs typeface="Times New Roman" pitchFamily="18" charset="0"/>
                </a:rPr>
                <a:t>AFC</a:t>
              </a:r>
              <a:endParaRPr kumimoji="0" lang="en-US" sz="2000" b="1" dirty="0">
                <a:solidFill>
                  <a:srgbClr val="E92587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38" name="Group 112"/>
          <p:cNvGrpSpPr>
            <a:grpSpLocks/>
          </p:cNvGrpSpPr>
          <p:nvPr/>
        </p:nvGrpSpPr>
        <p:grpSpPr bwMode="auto">
          <a:xfrm>
            <a:off x="4166625" y="1387588"/>
            <a:ext cx="4857750" cy="4873625"/>
            <a:chOff x="2718" y="900"/>
            <a:chExt cx="3060" cy="3070"/>
          </a:xfrm>
        </p:grpSpPr>
        <p:sp>
          <p:nvSpPr>
            <p:cNvPr id="139" name="Text Box 9"/>
            <p:cNvSpPr txBox="1">
              <a:spLocks noChangeArrowheads="1"/>
            </p:cNvSpPr>
            <p:nvPr/>
          </p:nvSpPr>
          <p:spPr bwMode="auto">
            <a:xfrm>
              <a:off x="2898" y="900"/>
              <a:ext cx="624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kumimoji="0" lang="en-US" b="0" dirty="0">
                  <a:latin typeface="+mj-lt"/>
                  <a:cs typeface="Times New Roman" pitchFamily="18" charset="0"/>
                </a:rPr>
                <a:t>Cost</a:t>
              </a:r>
              <a:br>
                <a:rPr kumimoji="0" lang="en-US" b="0" dirty="0">
                  <a:latin typeface="+mj-lt"/>
                  <a:cs typeface="Times New Roman" pitchFamily="18" charset="0"/>
                </a:rPr>
              </a:br>
              <a:r>
                <a:rPr kumimoji="0" lang="en-US" b="0" dirty="0">
                  <a:latin typeface="+mj-lt"/>
                  <a:cs typeface="Times New Roman" pitchFamily="18" charset="0"/>
                </a:rPr>
                <a:t>per unit</a:t>
              </a:r>
              <a:endParaRPr kumimoji="0" lang="en-US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40" name="Line 8"/>
            <p:cNvSpPr>
              <a:spLocks noChangeShapeType="1"/>
            </p:cNvSpPr>
            <p:nvPr/>
          </p:nvSpPr>
          <p:spPr bwMode="auto">
            <a:xfrm>
              <a:off x="3136" y="1200"/>
              <a:ext cx="0" cy="25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1" name="Text Box 10"/>
            <p:cNvSpPr txBox="1">
              <a:spLocks noChangeArrowheads="1"/>
            </p:cNvSpPr>
            <p:nvPr/>
          </p:nvSpPr>
          <p:spPr bwMode="auto">
            <a:xfrm>
              <a:off x="3872" y="3733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4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2" name="Text Box 11"/>
            <p:cNvSpPr txBox="1">
              <a:spLocks noChangeArrowheads="1"/>
            </p:cNvSpPr>
            <p:nvPr/>
          </p:nvSpPr>
          <p:spPr bwMode="auto">
            <a:xfrm>
              <a:off x="3460" y="3729"/>
              <a:ext cx="3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2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3" name="Line 13"/>
            <p:cNvSpPr>
              <a:spLocks noChangeShapeType="1"/>
            </p:cNvSpPr>
            <p:nvPr/>
          </p:nvSpPr>
          <p:spPr bwMode="auto">
            <a:xfrm>
              <a:off x="3136" y="3729"/>
              <a:ext cx="2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4" name="Text Box 14"/>
            <p:cNvSpPr txBox="1">
              <a:spLocks noChangeArrowheads="1"/>
            </p:cNvSpPr>
            <p:nvPr/>
          </p:nvSpPr>
          <p:spPr bwMode="auto">
            <a:xfrm>
              <a:off x="4278" y="3737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6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5" name="Text Box 15"/>
            <p:cNvSpPr txBox="1">
              <a:spLocks noChangeArrowheads="1"/>
            </p:cNvSpPr>
            <p:nvPr/>
          </p:nvSpPr>
          <p:spPr bwMode="auto">
            <a:xfrm>
              <a:off x="4680" y="3735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8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5064" y="3737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10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7" name="Text Box 42"/>
            <p:cNvSpPr txBox="1">
              <a:spLocks noChangeArrowheads="1"/>
            </p:cNvSpPr>
            <p:nvPr/>
          </p:nvSpPr>
          <p:spPr bwMode="auto">
            <a:xfrm>
              <a:off x="5122" y="3648"/>
              <a:ext cx="65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</a:pPr>
              <a:r>
                <a:rPr kumimoji="0" lang="en-US" b="0" dirty="0">
                  <a:latin typeface="+mj-lt"/>
                  <a:cs typeface="Times New Roman" pitchFamily="18" charset="0"/>
                </a:rPr>
                <a:t>Output</a:t>
              </a:r>
              <a:endParaRPr kumimoji="0" lang="en-US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48" name="Text Box 60"/>
            <p:cNvSpPr txBox="1">
              <a:spLocks noChangeArrowheads="1"/>
            </p:cNvSpPr>
            <p:nvPr/>
          </p:nvSpPr>
          <p:spPr bwMode="auto">
            <a:xfrm>
              <a:off x="2718" y="2899"/>
              <a:ext cx="43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sz="1600" b="0" dirty="0">
                  <a:latin typeface="+mj-lt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49" name="Text Box 61"/>
            <p:cNvSpPr txBox="1">
              <a:spLocks noChangeArrowheads="1"/>
            </p:cNvSpPr>
            <p:nvPr/>
          </p:nvSpPr>
          <p:spPr bwMode="auto">
            <a:xfrm>
              <a:off x="2886" y="2185"/>
              <a:ext cx="2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sz="1600" b="0">
                  <a:latin typeface="+mj-lt"/>
                  <a:cs typeface="Times New Roman" pitchFamily="18" charset="0"/>
                </a:rPr>
                <a:t>40</a:t>
              </a:r>
            </a:p>
          </p:txBody>
        </p:sp>
        <p:sp>
          <p:nvSpPr>
            <p:cNvPr id="150" name="Text Box 62"/>
            <p:cNvSpPr txBox="1">
              <a:spLocks noChangeArrowheads="1"/>
            </p:cNvSpPr>
            <p:nvPr/>
          </p:nvSpPr>
          <p:spPr bwMode="auto">
            <a:xfrm>
              <a:off x="2886" y="1465"/>
              <a:ext cx="2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sz="1600" b="0">
                  <a:latin typeface="+mj-lt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151" name="Line 85"/>
            <p:cNvSpPr>
              <a:spLocks noChangeShapeType="1"/>
            </p:cNvSpPr>
            <p:nvPr/>
          </p:nvSpPr>
          <p:spPr bwMode="auto">
            <a:xfrm>
              <a:off x="3143" y="1572"/>
              <a:ext cx="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2" name="Line 86"/>
            <p:cNvSpPr>
              <a:spLocks noChangeShapeType="1"/>
            </p:cNvSpPr>
            <p:nvPr/>
          </p:nvSpPr>
          <p:spPr bwMode="auto">
            <a:xfrm>
              <a:off x="3143" y="2289"/>
              <a:ext cx="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3" name="Line 87"/>
            <p:cNvSpPr>
              <a:spLocks noChangeShapeType="1"/>
            </p:cNvSpPr>
            <p:nvPr/>
          </p:nvSpPr>
          <p:spPr bwMode="auto">
            <a:xfrm>
              <a:off x="3143" y="3006"/>
              <a:ext cx="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4" name="Line 100"/>
            <p:cNvSpPr>
              <a:spLocks noChangeShapeType="1"/>
            </p:cNvSpPr>
            <p:nvPr/>
          </p:nvSpPr>
          <p:spPr bwMode="auto">
            <a:xfrm>
              <a:off x="3956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5" name="Line 101"/>
            <p:cNvSpPr>
              <a:spLocks noChangeShapeType="1"/>
            </p:cNvSpPr>
            <p:nvPr/>
          </p:nvSpPr>
          <p:spPr bwMode="auto">
            <a:xfrm>
              <a:off x="5190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6" name="Line 102"/>
            <p:cNvSpPr>
              <a:spLocks noChangeShapeType="1"/>
            </p:cNvSpPr>
            <p:nvPr/>
          </p:nvSpPr>
          <p:spPr bwMode="auto">
            <a:xfrm>
              <a:off x="4778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7" name="Line 103"/>
            <p:cNvSpPr>
              <a:spLocks noChangeShapeType="1"/>
            </p:cNvSpPr>
            <p:nvPr/>
          </p:nvSpPr>
          <p:spPr bwMode="auto">
            <a:xfrm>
              <a:off x="4367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8" name="Line 104"/>
            <p:cNvSpPr>
              <a:spLocks noChangeShapeType="1"/>
            </p:cNvSpPr>
            <p:nvPr/>
          </p:nvSpPr>
          <p:spPr bwMode="auto">
            <a:xfrm>
              <a:off x="3545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6" name="Group 297"/>
          <p:cNvGrpSpPr>
            <a:grpSpLocks/>
          </p:cNvGrpSpPr>
          <p:nvPr/>
        </p:nvGrpSpPr>
        <p:grpSpPr bwMode="auto">
          <a:xfrm>
            <a:off x="5102848" y="4557891"/>
            <a:ext cx="3562350" cy="784225"/>
            <a:chOff x="3281" y="2898"/>
            <a:chExt cx="2244" cy="494"/>
          </a:xfrm>
        </p:grpSpPr>
        <p:sp>
          <p:nvSpPr>
            <p:cNvPr id="67" name="Freeform 294"/>
            <p:cNvSpPr>
              <a:spLocks/>
            </p:cNvSpPr>
            <p:nvPr/>
          </p:nvSpPr>
          <p:spPr bwMode="auto">
            <a:xfrm>
              <a:off x="3281" y="3138"/>
              <a:ext cx="2032" cy="25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3" y="101"/>
                </a:cxn>
                <a:cxn ang="0">
                  <a:pos x="266" y="190"/>
                </a:cxn>
                <a:cxn ang="0">
                  <a:pos x="639" y="247"/>
                </a:cxn>
                <a:cxn ang="0">
                  <a:pos x="1095" y="234"/>
                </a:cxn>
                <a:cxn ang="0">
                  <a:pos x="1494" y="184"/>
                </a:cxn>
                <a:cxn ang="0">
                  <a:pos x="1893" y="76"/>
                </a:cxn>
                <a:cxn ang="0">
                  <a:pos x="2032" y="0"/>
                </a:cxn>
              </a:cxnLst>
              <a:rect l="0" t="0" r="r" b="b"/>
              <a:pathLst>
                <a:path w="2032" h="254">
                  <a:moveTo>
                    <a:pt x="0" y="44"/>
                  </a:moveTo>
                  <a:cubicBezTo>
                    <a:pt x="9" y="60"/>
                    <a:pt x="19" y="77"/>
                    <a:pt x="63" y="101"/>
                  </a:cubicBezTo>
                  <a:cubicBezTo>
                    <a:pt x="107" y="125"/>
                    <a:pt x="170" y="166"/>
                    <a:pt x="266" y="190"/>
                  </a:cubicBezTo>
                  <a:cubicBezTo>
                    <a:pt x="362" y="214"/>
                    <a:pt x="501" y="240"/>
                    <a:pt x="639" y="247"/>
                  </a:cubicBezTo>
                  <a:cubicBezTo>
                    <a:pt x="777" y="254"/>
                    <a:pt x="953" y="244"/>
                    <a:pt x="1095" y="234"/>
                  </a:cubicBezTo>
                  <a:cubicBezTo>
                    <a:pt x="1237" y="224"/>
                    <a:pt x="1361" y="210"/>
                    <a:pt x="1494" y="184"/>
                  </a:cubicBezTo>
                  <a:cubicBezTo>
                    <a:pt x="1627" y="158"/>
                    <a:pt x="1803" y="107"/>
                    <a:pt x="1893" y="76"/>
                  </a:cubicBezTo>
                  <a:cubicBezTo>
                    <a:pt x="1983" y="45"/>
                    <a:pt x="2007" y="22"/>
                    <a:pt x="2032" y="0"/>
                  </a:cubicBezTo>
                </a:path>
              </a:pathLst>
            </a:custGeom>
            <a:noFill/>
            <a:ln w="76200" cmpd="sng">
              <a:solidFill>
                <a:srgbClr val="7324A4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5145" y="2898"/>
              <a:ext cx="380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7324A4"/>
                  </a:solidFill>
                  <a:latin typeface="+mj-lt"/>
                  <a:cs typeface="Times New Roman" pitchFamily="18" charset="0"/>
                </a:rPr>
                <a:t>AVC</a:t>
              </a:r>
              <a:endParaRPr kumimoji="0" lang="en-US" sz="2800" b="1" i="1" dirty="0">
                <a:solidFill>
                  <a:srgbClr val="7324A4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113" y="1083231"/>
            <a:ext cx="4253918" cy="1253164"/>
            <a:chOff x="73113" y="840301"/>
            <a:chExt cx="4253918" cy="1253164"/>
          </a:xfrm>
        </p:grpSpPr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73113" y="840301"/>
              <a:ext cx="4253918" cy="125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15888" indent="-115888">
                <a:lnSpc>
                  <a:spcPts val="18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900" dirty="0" smtClean="0">
                  <a:latin typeface="+mj-lt"/>
                  <a:cs typeface="Times New Roman" pitchFamily="18" charset="0"/>
                </a:rPr>
                <a:t>To </a:t>
              </a:r>
              <a:r>
                <a:rPr lang="en-US" sz="1900" dirty="0">
                  <a:latin typeface="+mj-lt"/>
                  <a:cs typeface="Times New Roman" pitchFamily="18" charset="0"/>
                </a:rPr>
                <a:t>calculate the marginal cost </a:t>
              </a:r>
              <a:r>
                <a:rPr lang="en-US" sz="1900" dirty="0" smtClean="0">
                  <a:latin typeface="+mj-lt"/>
                  <a:cs typeface="Times New Roman" pitchFamily="18" charset="0"/>
                </a:rPr>
                <a:t>curve (</a:t>
              </a:r>
              <a:r>
                <a:rPr lang="en-US" sz="1900" b="1" i="1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MC</a:t>
              </a:r>
              <a:r>
                <a:rPr lang="en-US" sz="1900" dirty="0">
                  <a:latin typeface="+mj-lt"/>
                  <a:cs typeface="Times New Roman" pitchFamily="18" charset="0"/>
                </a:rPr>
                <a:t>) we take the change in </a:t>
              </a:r>
              <a:r>
                <a:rPr lang="en-US" sz="1900" b="1" i="1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TC</a:t>
              </a:r>
              <a:r>
                <a:rPr lang="en-US" sz="1900" dirty="0">
                  <a:latin typeface="+mj-lt"/>
                  <a:cs typeface="Times New Roman" pitchFamily="18" charset="0"/>
                </a:rPr>
                <a:t> </a:t>
              </a:r>
              <a:r>
                <a:rPr lang="en-US" sz="1900" dirty="0" smtClean="0">
                  <a:latin typeface="+mj-lt"/>
                  <a:cs typeface="Times New Roman" pitchFamily="18" charset="0"/>
                </a:rPr>
                <a:t>(</a:t>
              </a:r>
              <a:r>
                <a:rPr lang="el-GR" sz="1900" dirty="0" smtClean="0">
                  <a:latin typeface="+mj-lt"/>
                  <a:cs typeface="Times New Roman" pitchFamily="18" charset="0"/>
                </a:rPr>
                <a:t>Δ</a:t>
              </a:r>
              <a:r>
                <a:rPr lang="en-US" sz="1900" b="1" i="1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TC</a:t>
              </a:r>
              <a:r>
                <a:rPr lang="en-US" sz="1900" dirty="0" smtClean="0">
                  <a:latin typeface="+mj-lt"/>
                  <a:cs typeface="Times New Roman" pitchFamily="18" charset="0"/>
                </a:rPr>
                <a:t>) and </a:t>
              </a:r>
              <a:r>
                <a:rPr lang="en-US" sz="1900" dirty="0">
                  <a:latin typeface="+mj-lt"/>
                  <a:cs typeface="Times New Roman" pitchFamily="18" charset="0"/>
                </a:rPr>
                <a:t>divide that by the change in output</a:t>
              </a:r>
              <a:r>
                <a:rPr lang="en-US" sz="1900" dirty="0" smtClean="0">
                  <a:latin typeface="+mj-lt"/>
                  <a:cs typeface="Times New Roman" pitchFamily="18" charset="0"/>
                </a:rPr>
                <a:t>. Note</a:t>
              </a:r>
              <a:r>
                <a:rPr lang="en-US" sz="1900" dirty="0">
                  <a:latin typeface="+mj-lt"/>
                  <a:cs typeface="Times New Roman" pitchFamily="18" charset="0"/>
                </a:rPr>
                <a:t>: our increments for </a:t>
              </a:r>
              <a:r>
                <a:rPr lang="en-US" sz="1900" dirty="0" smtClean="0">
                  <a:latin typeface="+mj-lt"/>
                  <a:cs typeface="Times New Roman" pitchFamily="18" charset="0"/>
                </a:rPr>
                <a:t>increasing output </a:t>
              </a:r>
              <a:r>
                <a:rPr lang="en-US" sz="1900" dirty="0">
                  <a:latin typeface="+mj-lt"/>
                  <a:cs typeface="Times New Roman" pitchFamily="18" charset="0"/>
                </a:rPr>
                <a:t>here are 1 (        1</a:t>
              </a:r>
              <a:r>
                <a:rPr lang="en-US" sz="1900" dirty="0" smtClean="0">
                  <a:latin typeface="+mj-lt"/>
                  <a:cs typeface="Times New Roman" pitchFamily="18" charset="0"/>
                </a:rPr>
                <a:t>).</a:t>
              </a:r>
            </a:p>
          </p:txBody>
        </p:sp>
        <p:sp>
          <p:nvSpPr>
            <p:cNvPr id="97" name="AutoShape 134"/>
            <p:cNvSpPr>
              <a:spLocks noChangeArrowheads="1"/>
            </p:cNvSpPr>
            <p:nvPr/>
          </p:nvSpPr>
          <p:spPr bwMode="auto">
            <a:xfrm>
              <a:off x="2145251" y="1809612"/>
              <a:ext cx="381000" cy="215900"/>
            </a:xfrm>
            <a:prstGeom prst="curvedUpArrow">
              <a:avLst>
                <a:gd name="adj1" fmla="val 35294"/>
                <a:gd name="adj2" fmla="val 70588"/>
                <a:gd name="adj3" fmla="val 33333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98" name="Text Box 10"/>
          <p:cNvSpPr txBox="1">
            <a:spLocks noChangeArrowheads="1"/>
          </p:cNvSpPr>
          <p:nvPr/>
        </p:nvSpPr>
        <p:spPr bwMode="auto">
          <a:xfrm>
            <a:off x="70065" y="2270709"/>
            <a:ext cx="4253918" cy="79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ts val="18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Note </a:t>
            </a:r>
            <a:r>
              <a:rPr lang="en-US" sz="1900" dirty="0">
                <a:latin typeface="+mj-lt"/>
                <a:cs typeface="Times New Roman" pitchFamily="18" charset="0"/>
              </a:rPr>
              <a:t>that </a:t>
            </a:r>
            <a:r>
              <a:rPr lang="en-US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</a:t>
            </a:r>
            <a:r>
              <a:rPr lang="en-US" sz="1900" dirty="0">
                <a:latin typeface="+mj-lt"/>
                <a:cs typeface="Times New Roman" pitchFamily="18" charset="0"/>
              </a:rPr>
              <a:t> starts low and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increases as </a:t>
            </a:r>
            <a:r>
              <a:rPr lang="en-US" sz="1900" dirty="0">
                <a:latin typeface="+mj-lt"/>
                <a:cs typeface="Times New Roman" pitchFamily="18" charset="0"/>
              </a:rPr>
              <a:t>output increases.  It also crosses </a:t>
            </a:r>
            <a:r>
              <a:rPr lang="en-US" sz="19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AVC</a:t>
            </a:r>
            <a:r>
              <a:rPr lang="en-US" sz="1900" dirty="0" smtClean="0">
                <a:latin typeface="+mj-lt"/>
                <a:cs typeface="Times New Roman" pitchFamily="18" charset="0"/>
              </a:rPr>
              <a:t> at </a:t>
            </a:r>
            <a:r>
              <a:rPr lang="en-US" sz="1900" dirty="0">
                <a:latin typeface="+mj-lt"/>
                <a:cs typeface="Times New Roman" pitchFamily="18" charset="0"/>
              </a:rPr>
              <a:t>its minimum point.</a:t>
            </a:r>
          </a:p>
        </p:txBody>
      </p:sp>
      <p:sp>
        <p:nvSpPr>
          <p:cNvPr id="99" name="Text Box 109"/>
          <p:cNvSpPr txBox="1">
            <a:spLocks noChangeArrowheads="1"/>
          </p:cNvSpPr>
          <p:nvPr/>
        </p:nvSpPr>
        <p:spPr bwMode="auto">
          <a:xfrm>
            <a:off x="1274258" y="3126105"/>
            <a:ext cx="596830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2000" dirty="0">
                <a:solidFill>
                  <a:schemeClr val="bg1"/>
                </a:solidFill>
                <a:latin typeface="+mj-lt"/>
                <a:cs typeface="Times New Roman" pitchFamily="18" charset="0"/>
                <a:sym typeface="Symbol" pitchFamily="-107" charset="2"/>
              </a:rPr>
              <a:t></a:t>
            </a:r>
            <a:r>
              <a:rPr kumimoji="0" lang="en-US" sz="20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TC</a:t>
            </a:r>
            <a:endParaRPr kumimoji="0" lang="en-US" sz="16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0" name="Text Box 21"/>
          <p:cNvSpPr txBox="1">
            <a:spLocks noChangeArrowheads="1"/>
          </p:cNvSpPr>
          <p:nvPr/>
        </p:nvSpPr>
        <p:spPr bwMode="auto">
          <a:xfrm>
            <a:off x="1791000" y="3248791"/>
            <a:ext cx="1160895" cy="35086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sz="2400" i="1" dirty="0">
                <a:solidFill>
                  <a:schemeClr val="bg1"/>
                </a:solidFill>
                <a:latin typeface="+mj-lt"/>
                <a:cs typeface="Times New Roman" pitchFamily="18" charset="0"/>
                <a:sym typeface="Symbol" pitchFamily="-107" charset="2"/>
              </a:rPr>
              <a:t></a:t>
            </a:r>
            <a:r>
              <a:rPr kumimoji="0" lang="en-US" sz="1800" b="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kumimoji="0" lang="en-US" sz="2000" b="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101" name="Text Box 32"/>
          <p:cNvSpPr txBox="1">
            <a:spLocks noChangeArrowheads="1"/>
          </p:cNvSpPr>
          <p:nvPr/>
        </p:nvSpPr>
        <p:spPr bwMode="auto">
          <a:xfrm>
            <a:off x="3100896" y="3825748"/>
            <a:ext cx="102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$ 15.00</a:t>
            </a:r>
          </a:p>
        </p:txBody>
      </p:sp>
      <p:sp>
        <p:nvSpPr>
          <p:cNvPr id="102" name="Text Box 33"/>
          <p:cNvSpPr txBox="1">
            <a:spLocks noChangeArrowheads="1"/>
          </p:cNvSpPr>
          <p:nvPr/>
        </p:nvSpPr>
        <p:spPr bwMode="auto">
          <a:xfrm>
            <a:off x="3100896" y="4082923"/>
            <a:ext cx="947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$ 10.00</a:t>
            </a: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auto">
          <a:xfrm>
            <a:off x="3100896" y="4619498"/>
            <a:ext cx="1017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$   8.00</a:t>
            </a:r>
          </a:p>
        </p:txBody>
      </p:sp>
      <p:sp>
        <p:nvSpPr>
          <p:cNvPr id="104" name="Text Box 37"/>
          <p:cNvSpPr txBox="1">
            <a:spLocks noChangeArrowheads="1"/>
          </p:cNvSpPr>
          <p:nvPr/>
        </p:nvSpPr>
        <p:spPr bwMode="auto">
          <a:xfrm>
            <a:off x="2969133" y="5151311"/>
            <a:ext cx="1176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$ 12.00</a:t>
            </a:r>
          </a:p>
        </p:txBody>
      </p:sp>
      <p:sp>
        <p:nvSpPr>
          <p:cNvPr id="105" name="Text Box 38"/>
          <p:cNvSpPr txBox="1">
            <a:spLocks noChangeArrowheads="1"/>
          </p:cNvSpPr>
          <p:nvPr/>
        </p:nvSpPr>
        <p:spPr bwMode="auto">
          <a:xfrm>
            <a:off x="3091371" y="5749798"/>
            <a:ext cx="1030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$ 19.00</a:t>
            </a:r>
          </a:p>
        </p:txBody>
      </p:sp>
      <p:sp>
        <p:nvSpPr>
          <p:cNvPr id="106" name="Text Box 40"/>
          <p:cNvSpPr txBox="1">
            <a:spLocks noChangeArrowheads="1"/>
          </p:cNvSpPr>
          <p:nvPr/>
        </p:nvSpPr>
        <p:spPr bwMode="auto">
          <a:xfrm>
            <a:off x="3099308" y="6211761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$ 30.00</a:t>
            </a:r>
          </a:p>
        </p:txBody>
      </p:sp>
      <p:sp>
        <p:nvSpPr>
          <p:cNvPr id="107" name="Text Box 63"/>
          <p:cNvSpPr txBox="1">
            <a:spLocks noChangeArrowheads="1"/>
          </p:cNvSpPr>
          <p:nvPr/>
        </p:nvSpPr>
        <p:spPr bwMode="auto">
          <a:xfrm>
            <a:off x="205804" y="3632073"/>
            <a:ext cx="66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108" name="Text Box 64"/>
          <p:cNvSpPr txBox="1">
            <a:spLocks noChangeArrowheads="1"/>
          </p:cNvSpPr>
          <p:nvPr/>
        </p:nvSpPr>
        <p:spPr bwMode="auto">
          <a:xfrm>
            <a:off x="448691" y="389877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65</a:t>
            </a:r>
          </a:p>
        </p:txBody>
      </p:sp>
      <p:sp>
        <p:nvSpPr>
          <p:cNvPr id="109" name="Text Box 65"/>
          <p:cNvSpPr txBox="1">
            <a:spLocks noChangeArrowheads="1"/>
          </p:cNvSpPr>
          <p:nvPr/>
        </p:nvSpPr>
        <p:spPr bwMode="auto">
          <a:xfrm>
            <a:off x="448691" y="417817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75</a:t>
            </a:r>
          </a:p>
        </p:txBody>
      </p:sp>
      <p:sp>
        <p:nvSpPr>
          <p:cNvPr id="110" name="Text Box 66"/>
          <p:cNvSpPr txBox="1">
            <a:spLocks noChangeArrowheads="1"/>
          </p:cNvSpPr>
          <p:nvPr/>
        </p:nvSpPr>
        <p:spPr bwMode="auto">
          <a:xfrm>
            <a:off x="467741" y="442899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84</a:t>
            </a:r>
          </a:p>
        </p:txBody>
      </p:sp>
      <p:sp>
        <p:nvSpPr>
          <p:cNvPr id="111" name="Text Box 67"/>
          <p:cNvSpPr txBox="1">
            <a:spLocks noChangeArrowheads="1"/>
          </p:cNvSpPr>
          <p:nvPr/>
        </p:nvSpPr>
        <p:spPr bwMode="auto">
          <a:xfrm>
            <a:off x="461391" y="472109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92</a:t>
            </a:r>
          </a:p>
        </p:txBody>
      </p:sp>
      <p:sp>
        <p:nvSpPr>
          <p:cNvPr id="112" name="Text Box 68"/>
          <p:cNvSpPr txBox="1">
            <a:spLocks noChangeArrowheads="1"/>
          </p:cNvSpPr>
          <p:nvPr/>
        </p:nvSpPr>
        <p:spPr bwMode="auto">
          <a:xfrm>
            <a:off x="323279" y="498144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102</a:t>
            </a:r>
          </a:p>
        </p:txBody>
      </p:sp>
      <p:sp>
        <p:nvSpPr>
          <p:cNvPr id="113" name="Text Box 69"/>
          <p:cNvSpPr txBox="1">
            <a:spLocks noChangeArrowheads="1"/>
          </p:cNvSpPr>
          <p:nvPr/>
        </p:nvSpPr>
        <p:spPr bwMode="auto">
          <a:xfrm>
            <a:off x="318516" y="523544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114</a:t>
            </a:r>
          </a:p>
        </p:txBody>
      </p:sp>
      <p:sp>
        <p:nvSpPr>
          <p:cNvPr id="114" name="Text Box 70"/>
          <p:cNvSpPr txBox="1">
            <a:spLocks noChangeArrowheads="1"/>
          </p:cNvSpPr>
          <p:nvPr/>
        </p:nvSpPr>
        <p:spPr bwMode="auto">
          <a:xfrm>
            <a:off x="324866" y="548309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129</a:t>
            </a:r>
          </a:p>
        </p:txBody>
      </p:sp>
      <p:sp>
        <p:nvSpPr>
          <p:cNvPr id="115" name="Text Box 71"/>
          <p:cNvSpPr txBox="1">
            <a:spLocks noChangeArrowheads="1"/>
          </p:cNvSpPr>
          <p:nvPr/>
        </p:nvSpPr>
        <p:spPr bwMode="auto">
          <a:xfrm>
            <a:off x="324866" y="574979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148</a:t>
            </a:r>
          </a:p>
        </p:txBody>
      </p:sp>
      <p:sp>
        <p:nvSpPr>
          <p:cNvPr id="116" name="Text Box 72"/>
          <p:cNvSpPr txBox="1">
            <a:spLocks noChangeArrowheads="1"/>
          </p:cNvSpPr>
          <p:nvPr/>
        </p:nvSpPr>
        <p:spPr bwMode="auto">
          <a:xfrm>
            <a:off x="226441" y="6003798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172</a:t>
            </a:r>
          </a:p>
        </p:txBody>
      </p:sp>
      <p:sp>
        <p:nvSpPr>
          <p:cNvPr id="117" name="Text Box 73"/>
          <p:cNvSpPr txBox="1">
            <a:spLocks noChangeArrowheads="1"/>
          </p:cNvSpPr>
          <p:nvPr/>
        </p:nvSpPr>
        <p:spPr bwMode="auto">
          <a:xfrm>
            <a:off x="340741" y="628319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</a:t>
            </a:r>
          </a:p>
        </p:txBody>
      </p:sp>
      <p:grpSp>
        <p:nvGrpSpPr>
          <p:cNvPr id="118" name="Group 76"/>
          <p:cNvGrpSpPr>
            <a:grpSpLocks/>
          </p:cNvGrpSpPr>
          <p:nvPr/>
        </p:nvGrpSpPr>
        <p:grpSpPr bwMode="auto">
          <a:xfrm>
            <a:off x="812229" y="3870198"/>
            <a:ext cx="762000" cy="184150"/>
            <a:chOff x="1056" y="2528"/>
            <a:chExt cx="472" cy="168"/>
          </a:xfrm>
        </p:grpSpPr>
        <p:sp>
          <p:nvSpPr>
            <p:cNvPr id="119" name="Line 77"/>
            <p:cNvSpPr>
              <a:spLocks noChangeShapeType="1"/>
            </p:cNvSpPr>
            <p:nvPr/>
          </p:nvSpPr>
          <p:spPr bwMode="auto">
            <a:xfrm>
              <a:off x="1096" y="2696"/>
              <a:ext cx="43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0" name="Line 78"/>
            <p:cNvSpPr>
              <a:spLocks noChangeShapeType="1"/>
            </p:cNvSpPr>
            <p:nvPr/>
          </p:nvSpPr>
          <p:spPr bwMode="auto">
            <a:xfrm>
              <a:off x="1056" y="2528"/>
              <a:ext cx="240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1" name="Group 79"/>
          <p:cNvGrpSpPr>
            <a:grpSpLocks/>
          </p:cNvGrpSpPr>
          <p:nvPr/>
        </p:nvGrpSpPr>
        <p:grpSpPr bwMode="auto">
          <a:xfrm>
            <a:off x="812229" y="4119436"/>
            <a:ext cx="762000" cy="184150"/>
            <a:chOff x="1056" y="2528"/>
            <a:chExt cx="472" cy="168"/>
          </a:xfrm>
        </p:grpSpPr>
        <p:sp>
          <p:nvSpPr>
            <p:cNvPr id="122" name="Line 80"/>
            <p:cNvSpPr>
              <a:spLocks noChangeShapeType="1"/>
            </p:cNvSpPr>
            <p:nvPr/>
          </p:nvSpPr>
          <p:spPr bwMode="auto">
            <a:xfrm>
              <a:off x="1096" y="2696"/>
              <a:ext cx="43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3" name="Line 81"/>
            <p:cNvSpPr>
              <a:spLocks noChangeShapeType="1"/>
            </p:cNvSpPr>
            <p:nvPr/>
          </p:nvSpPr>
          <p:spPr bwMode="auto">
            <a:xfrm>
              <a:off x="1056" y="2528"/>
              <a:ext cx="240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4" name="Group 85"/>
          <p:cNvGrpSpPr>
            <a:grpSpLocks/>
          </p:cNvGrpSpPr>
          <p:nvPr/>
        </p:nvGrpSpPr>
        <p:grpSpPr bwMode="auto">
          <a:xfrm>
            <a:off x="812229" y="4662361"/>
            <a:ext cx="758825" cy="184150"/>
            <a:chOff x="1056" y="2528"/>
            <a:chExt cx="472" cy="168"/>
          </a:xfrm>
        </p:grpSpPr>
        <p:sp>
          <p:nvSpPr>
            <p:cNvPr id="125" name="Line 86"/>
            <p:cNvSpPr>
              <a:spLocks noChangeShapeType="1"/>
            </p:cNvSpPr>
            <p:nvPr/>
          </p:nvSpPr>
          <p:spPr bwMode="auto">
            <a:xfrm>
              <a:off x="1096" y="2696"/>
              <a:ext cx="43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6" name="Line 87"/>
            <p:cNvSpPr>
              <a:spLocks noChangeShapeType="1"/>
            </p:cNvSpPr>
            <p:nvPr/>
          </p:nvSpPr>
          <p:spPr bwMode="auto">
            <a:xfrm>
              <a:off x="1056" y="2528"/>
              <a:ext cx="240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32" name="Group 91"/>
          <p:cNvGrpSpPr>
            <a:grpSpLocks/>
          </p:cNvGrpSpPr>
          <p:nvPr/>
        </p:nvGrpSpPr>
        <p:grpSpPr bwMode="auto">
          <a:xfrm>
            <a:off x="812229" y="5176711"/>
            <a:ext cx="762000" cy="184150"/>
            <a:chOff x="1056" y="2528"/>
            <a:chExt cx="472" cy="168"/>
          </a:xfrm>
        </p:grpSpPr>
        <p:sp>
          <p:nvSpPr>
            <p:cNvPr id="133" name="Line 92"/>
            <p:cNvSpPr>
              <a:spLocks noChangeShapeType="1"/>
            </p:cNvSpPr>
            <p:nvPr/>
          </p:nvSpPr>
          <p:spPr bwMode="auto">
            <a:xfrm>
              <a:off x="1096" y="2696"/>
              <a:ext cx="43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4" name="Line 93"/>
            <p:cNvSpPr>
              <a:spLocks noChangeShapeType="1"/>
            </p:cNvSpPr>
            <p:nvPr/>
          </p:nvSpPr>
          <p:spPr bwMode="auto">
            <a:xfrm>
              <a:off x="1056" y="2528"/>
              <a:ext cx="240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35" name="Group 97"/>
          <p:cNvGrpSpPr>
            <a:grpSpLocks/>
          </p:cNvGrpSpPr>
          <p:nvPr/>
        </p:nvGrpSpPr>
        <p:grpSpPr bwMode="auto">
          <a:xfrm>
            <a:off x="812229" y="5770436"/>
            <a:ext cx="762000" cy="184150"/>
            <a:chOff x="1056" y="2528"/>
            <a:chExt cx="472" cy="168"/>
          </a:xfrm>
        </p:grpSpPr>
        <p:sp>
          <p:nvSpPr>
            <p:cNvPr id="136" name="Line 98"/>
            <p:cNvSpPr>
              <a:spLocks noChangeShapeType="1"/>
            </p:cNvSpPr>
            <p:nvPr/>
          </p:nvSpPr>
          <p:spPr bwMode="auto">
            <a:xfrm>
              <a:off x="1096" y="2696"/>
              <a:ext cx="43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7" name="Line 99"/>
            <p:cNvSpPr>
              <a:spLocks noChangeShapeType="1"/>
            </p:cNvSpPr>
            <p:nvPr/>
          </p:nvSpPr>
          <p:spPr bwMode="auto">
            <a:xfrm>
              <a:off x="1056" y="2528"/>
              <a:ext cx="240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59" name="Group 103"/>
          <p:cNvGrpSpPr>
            <a:grpSpLocks/>
          </p:cNvGrpSpPr>
          <p:nvPr/>
        </p:nvGrpSpPr>
        <p:grpSpPr bwMode="auto">
          <a:xfrm>
            <a:off x="843979" y="6232398"/>
            <a:ext cx="762000" cy="184150"/>
            <a:chOff x="1056" y="2528"/>
            <a:chExt cx="472" cy="168"/>
          </a:xfrm>
        </p:grpSpPr>
        <p:sp>
          <p:nvSpPr>
            <p:cNvPr id="160" name="Line 104"/>
            <p:cNvSpPr>
              <a:spLocks noChangeShapeType="1"/>
            </p:cNvSpPr>
            <p:nvPr/>
          </p:nvSpPr>
          <p:spPr bwMode="auto">
            <a:xfrm>
              <a:off x="1096" y="2696"/>
              <a:ext cx="43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61" name="Line 105"/>
            <p:cNvSpPr>
              <a:spLocks noChangeShapeType="1"/>
            </p:cNvSpPr>
            <p:nvPr/>
          </p:nvSpPr>
          <p:spPr bwMode="auto">
            <a:xfrm>
              <a:off x="1056" y="2528"/>
              <a:ext cx="240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62" name="Text Box 110"/>
          <p:cNvSpPr txBox="1">
            <a:spLocks noChangeArrowheads="1"/>
          </p:cNvSpPr>
          <p:nvPr/>
        </p:nvSpPr>
        <p:spPr bwMode="auto">
          <a:xfrm>
            <a:off x="1547241" y="4081336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163" name="Text Box 112"/>
          <p:cNvSpPr txBox="1">
            <a:spLocks noChangeArrowheads="1"/>
          </p:cNvSpPr>
          <p:nvPr/>
        </p:nvSpPr>
        <p:spPr bwMode="auto">
          <a:xfrm>
            <a:off x="1548829" y="4617911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8</a:t>
            </a:r>
          </a:p>
        </p:txBody>
      </p:sp>
      <p:sp>
        <p:nvSpPr>
          <p:cNvPr id="164" name="Text Box 114"/>
          <p:cNvSpPr txBox="1">
            <a:spLocks noChangeArrowheads="1"/>
          </p:cNvSpPr>
          <p:nvPr/>
        </p:nvSpPr>
        <p:spPr bwMode="auto">
          <a:xfrm>
            <a:off x="1490091" y="5151311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12</a:t>
            </a:r>
          </a:p>
        </p:txBody>
      </p:sp>
      <p:sp>
        <p:nvSpPr>
          <p:cNvPr id="165" name="Text Box 117"/>
          <p:cNvSpPr txBox="1">
            <a:spLocks noChangeArrowheads="1"/>
          </p:cNvSpPr>
          <p:nvPr/>
        </p:nvSpPr>
        <p:spPr bwMode="auto">
          <a:xfrm>
            <a:off x="1486916" y="574979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19</a:t>
            </a:r>
          </a:p>
        </p:txBody>
      </p:sp>
      <p:sp>
        <p:nvSpPr>
          <p:cNvPr id="166" name="Text Box 119"/>
          <p:cNvSpPr txBox="1">
            <a:spLocks noChangeArrowheads="1"/>
          </p:cNvSpPr>
          <p:nvPr/>
        </p:nvSpPr>
        <p:spPr bwMode="auto">
          <a:xfrm>
            <a:off x="1491679" y="6211761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30</a:t>
            </a:r>
          </a:p>
        </p:txBody>
      </p:sp>
      <p:sp>
        <p:nvSpPr>
          <p:cNvPr id="167" name="Text Box 120"/>
          <p:cNvSpPr txBox="1">
            <a:spLocks noChangeArrowheads="1"/>
          </p:cNvSpPr>
          <p:nvPr/>
        </p:nvSpPr>
        <p:spPr bwMode="auto">
          <a:xfrm>
            <a:off x="1547241" y="3825748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15</a:t>
            </a:r>
          </a:p>
        </p:txBody>
      </p:sp>
      <p:grpSp>
        <p:nvGrpSpPr>
          <p:cNvPr id="168" name="Group 397"/>
          <p:cNvGrpSpPr>
            <a:grpSpLocks/>
          </p:cNvGrpSpPr>
          <p:nvPr/>
        </p:nvGrpSpPr>
        <p:grpSpPr bwMode="auto">
          <a:xfrm>
            <a:off x="2202117" y="3825753"/>
            <a:ext cx="608012" cy="369888"/>
            <a:chOff x="1439" y="2372"/>
            <a:chExt cx="383" cy="233"/>
          </a:xfrm>
        </p:grpSpPr>
        <p:sp>
          <p:nvSpPr>
            <p:cNvPr id="169" name="Text Box 22"/>
            <p:cNvSpPr txBox="1">
              <a:spLocks noChangeArrowheads="1"/>
            </p:cNvSpPr>
            <p:nvPr/>
          </p:nvSpPr>
          <p:spPr bwMode="auto">
            <a:xfrm>
              <a:off x="1560" y="2372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1</a:t>
              </a:r>
            </a:p>
          </p:txBody>
        </p:sp>
        <p:sp>
          <p:nvSpPr>
            <p:cNvPr id="170" name="AutoShape 121"/>
            <p:cNvSpPr>
              <a:spLocks noChangeArrowheads="1"/>
            </p:cNvSpPr>
            <p:nvPr/>
          </p:nvSpPr>
          <p:spPr bwMode="auto">
            <a:xfrm>
              <a:off x="1439" y="2429"/>
              <a:ext cx="240" cy="136"/>
            </a:xfrm>
            <a:prstGeom prst="curvedUpArrow">
              <a:avLst>
                <a:gd name="adj1" fmla="val 35294"/>
                <a:gd name="adj2" fmla="val 70588"/>
                <a:gd name="adj3" fmla="val 33333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71" name="Group 396"/>
          <p:cNvGrpSpPr>
            <a:grpSpLocks/>
          </p:cNvGrpSpPr>
          <p:nvPr/>
        </p:nvGrpSpPr>
        <p:grpSpPr bwMode="auto">
          <a:xfrm>
            <a:off x="2189417" y="4082928"/>
            <a:ext cx="612775" cy="369888"/>
            <a:chOff x="1431" y="2534"/>
            <a:chExt cx="386" cy="233"/>
          </a:xfrm>
        </p:grpSpPr>
        <p:sp>
          <p:nvSpPr>
            <p:cNvPr id="172" name="Text Box 23"/>
            <p:cNvSpPr txBox="1">
              <a:spLocks noChangeArrowheads="1"/>
            </p:cNvSpPr>
            <p:nvPr/>
          </p:nvSpPr>
          <p:spPr bwMode="auto">
            <a:xfrm>
              <a:off x="1555" y="2534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1</a:t>
              </a:r>
            </a:p>
          </p:txBody>
        </p:sp>
        <p:sp>
          <p:nvSpPr>
            <p:cNvPr id="173" name="AutoShape 122"/>
            <p:cNvSpPr>
              <a:spLocks noChangeArrowheads="1"/>
            </p:cNvSpPr>
            <p:nvPr/>
          </p:nvSpPr>
          <p:spPr bwMode="auto">
            <a:xfrm>
              <a:off x="1431" y="2591"/>
              <a:ext cx="240" cy="136"/>
            </a:xfrm>
            <a:prstGeom prst="curvedUpArrow">
              <a:avLst>
                <a:gd name="adj1" fmla="val 35294"/>
                <a:gd name="adj2" fmla="val 70588"/>
                <a:gd name="adj3" fmla="val 33333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74" name="Group 395"/>
          <p:cNvGrpSpPr>
            <a:grpSpLocks/>
          </p:cNvGrpSpPr>
          <p:nvPr/>
        </p:nvGrpSpPr>
        <p:grpSpPr bwMode="auto">
          <a:xfrm>
            <a:off x="2214817" y="4619504"/>
            <a:ext cx="603250" cy="369888"/>
            <a:chOff x="1447" y="2872"/>
            <a:chExt cx="380" cy="233"/>
          </a:xfrm>
        </p:grpSpPr>
        <p:sp>
          <p:nvSpPr>
            <p:cNvPr id="175" name="Text Box 25"/>
            <p:cNvSpPr txBox="1">
              <a:spLocks noChangeArrowheads="1"/>
            </p:cNvSpPr>
            <p:nvPr/>
          </p:nvSpPr>
          <p:spPr bwMode="auto">
            <a:xfrm>
              <a:off x="1565" y="2872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1</a:t>
              </a:r>
            </a:p>
          </p:txBody>
        </p:sp>
        <p:sp>
          <p:nvSpPr>
            <p:cNvPr id="176" name="AutoShape 124"/>
            <p:cNvSpPr>
              <a:spLocks noChangeArrowheads="1"/>
            </p:cNvSpPr>
            <p:nvPr/>
          </p:nvSpPr>
          <p:spPr bwMode="auto">
            <a:xfrm>
              <a:off x="1447" y="2929"/>
              <a:ext cx="240" cy="136"/>
            </a:xfrm>
            <a:prstGeom prst="curvedUpArrow">
              <a:avLst>
                <a:gd name="adj1" fmla="val 35294"/>
                <a:gd name="adj2" fmla="val 70588"/>
                <a:gd name="adj3" fmla="val 33333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77" name="Group 394"/>
          <p:cNvGrpSpPr>
            <a:grpSpLocks/>
          </p:cNvGrpSpPr>
          <p:nvPr/>
        </p:nvGrpSpPr>
        <p:grpSpPr bwMode="auto">
          <a:xfrm>
            <a:off x="2214817" y="5152905"/>
            <a:ext cx="587375" cy="369888"/>
            <a:chOff x="1447" y="3208"/>
            <a:chExt cx="370" cy="233"/>
          </a:xfrm>
        </p:grpSpPr>
        <p:sp>
          <p:nvSpPr>
            <p:cNvPr id="178" name="Text Box 27"/>
            <p:cNvSpPr txBox="1">
              <a:spLocks noChangeArrowheads="1"/>
            </p:cNvSpPr>
            <p:nvPr/>
          </p:nvSpPr>
          <p:spPr bwMode="auto">
            <a:xfrm>
              <a:off x="1555" y="3208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1</a:t>
              </a:r>
            </a:p>
          </p:txBody>
        </p:sp>
        <p:sp>
          <p:nvSpPr>
            <p:cNvPr id="179" name="AutoShape 126"/>
            <p:cNvSpPr>
              <a:spLocks noChangeArrowheads="1"/>
            </p:cNvSpPr>
            <p:nvPr/>
          </p:nvSpPr>
          <p:spPr bwMode="auto">
            <a:xfrm>
              <a:off x="1447" y="3265"/>
              <a:ext cx="240" cy="136"/>
            </a:xfrm>
            <a:prstGeom prst="curvedUpArrow">
              <a:avLst>
                <a:gd name="adj1" fmla="val 35294"/>
                <a:gd name="adj2" fmla="val 70588"/>
                <a:gd name="adj3" fmla="val 33333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80" name="Group 393"/>
          <p:cNvGrpSpPr>
            <a:grpSpLocks/>
          </p:cNvGrpSpPr>
          <p:nvPr/>
        </p:nvGrpSpPr>
        <p:grpSpPr bwMode="auto">
          <a:xfrm>
            <a:off x="2202117" y="5749806"/>
            <a:ext cx="657225" cy="369888"/>
            <a:chOff x="1439" y="3584"/>
            <a:chExt cx="414" cy="233"/>
          </a:xfrm>
        </p:grpSpPr>
        <p:sp>
          <p:nvSpPr>
            <p:cNvPr id="181" name="Text Box 29"/>
            <p:cNvSpPr txBox="1">
              <a:spLocks noChangeArrowheads="1"/>
            </p:cNvSpPr>
            <p:nvPr/>
          </p:nvSpPr>
          <p:spPr bwMode="auto">
            <a:xfrm>
              <a:off x="1555" y="3584"/>
              <a:ext cx="2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1 </a:t>
              </a:r>
            </a:p>
          </p:txBody>
        </p:sp>
        <p:sp>
          <p:nvSpPr>
            <p:cNvPr id="182" name="AutoShape 128"/>
            <p:cNvSpPr>
              <a:spLocks noChangeArrowheads="1"/>
            </p:cNvSpPr>
            <p:nvPr/>
          </p:nvSpPr>
          <p:spPr bwMode="auto">
            <a:xfrm>
              <a:off x="1439" y="3641"/>
              <a:ext cx="240" cy="136"/>
            </a:xfrm>
            <a:prstGeom prst="curvedUpArrow">
              <a:avLst>
                <a:gd name="adj1" fmla="val 35294"/>
                <a:gd name="adj2" fmla="val 70588"/>
                <a:gd name="adj3" fmla="val 33333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83" name="Group 392"/>
          <p:cNvGrpSpPr>
            <a:grpSpLocks/>
          </p:cNvGrpSpPr>
          <p:nvPr/>
        </p:nvGrpSpPr>
        <p:grpSpPr bwMode="auto">
          <a:xfrm>
            <a:off x="2221167" y="6211769"/>
            <a:ext cx="582612" cy="369888"/>
            <a:chOff x="1451" y="3875"/>
            <a:chExt cx="367" cy="233"/>
          </a:xfrm>
        </p:grpSpPr>
        <p:sp>
          <p:nvSpPr>
            <p:cNvPr id="184" name="Text Box 31"/>
            <p:cNvSpPr txBox="1">
              <a:spLocks noChangeArrowheads="1"/>
            </p:cNvSpPr>
            <p:nvPr/>
          </p:nvSpPr>
          <p:spPr bwMode="auto">
            <a:xfrm>
              <a:off x="1520" y="3875"/>
              <a:ext cx="2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 1</a:t>
              </a:r>
            </a:p>
          </p:txBody>
        </p:sp>
        <p:sp>
          <p:nvSpPr>
            <p:cNvPr id="185" name="AutoShape 130"/>
            <p:cNvSpPr>
              <a:spLocks noChangeArrowheads="1"/>
            </p:cNvSpPr>
            <p:nvPr/>
          </p:nvSpPr>
          <p:spPr bwMode="auto">
            <a:xfrm>
              <a:off x="1451" y="3932"/>
              <a:ext cx="240" cy="136"/>
            </a:xfrm>
            <a:prstGeom prst="curvedUpArrow">
              <a:avLst>
                <a:gd name="adj1" fmla="val 35294"/>
                <a:gd name="adj2" fmla="val 70588"/>
                <a:gd name="adj3" fmla="val 33333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86" name="Group 398"/>
          <p:cNvGrpSpPr>
            <a:grpSpLocks/>
          </p:cNvGrpSpPr>
          <p:nvPr/>
        </p:nvGrpSpPr>
        <p:grpSpPr bwMode="auto">
          <a:xfrm>
            <a:off x="5095609" y="2581070"/>
            <a:ext cx="3563938" cy="2897187"/>
            <a:chOff x="3311" y="1647"/>
            <a:chExt cx="2245" cy="1825"/>
          </a:xfrm>
        </p:grpSpPr>
        <p:sp>
          <p:nvSpPr>
            <p:cNvPr id="187" name="Freeform 355"/>
            <p:cNvSpPr>
              <a:spLocks/>
            </p:cNvSpPr>
            <p:nvPr/>
          </p:nvSpPr>
          <p:spPr bwMode="auto">
            <a:xfrm>
              <a:off x="3311" y="1912"/>
              <a:ext cx="2096" cy="1560"/>
            </a:xfrm>
            <a:custGeom>
              <a:avLst/>
              <a:gdLst/>
              <a:ahLst/>
              <a:cxnLst>
                <a:cxn ang="0">
                  <a:pos x="0" y="1278"/>
                </a:cxn>
                <a:cxn ang="0">
                  <a:pos x="235" y="1474"/>
                </a:cxn>
                <a:cxn ang="0">
                  <a:pos x="513" y="1557"/>
                </a:cxn>
                <a:cxn ang="0">
                  <a:pos x="880" y="1493"/>
                </a:cxn>
                <a:cxn ang="0">
                  <a:pos x="1190" y="1335"/>
                </a:cxn>
                <a:cxn ang="0">
                  <a:pos x="1488" y="1139"/>
                </a:cxn>
                <a:cxn ang="0">
                  <a:pos x="1646" y="981"/>
                </a:cxn>
                <a:cxn ang="0">
                  <a:pos x="1893" y="639"/>
                </a:cxn>
                <a:cxn ang="0">
                  <a:pos x="2013" y="310"/>
                </a:cxn>
                <a:cxn ang="0">
                  <a:pos x="2096" y="0"/>
                </a:cxn>
              </a:cxnLst>
              <a:rect l="0" t="0" r="r" b="b"/>
              <a:pathLst>
                <a:path w="2096" h="1560">
                  <a:moveTo>
                    <a:pt x="0" y="1278"/>
                  </a:moveTo>
                  <a:cubicBezTo>
                    <a:pt x="74" y="1352"/>
                    <a:pt x="149" y="1427"/>
                    <a:pt x="235" y="1474"/>
                  </a:cubicBezTo>
                  <a:cubicBezTo>
                    <a:pt x="321" y="1521"/>
                    <a:pt x="406" y="1554"/>
                    <a:pt x="513" y="1557"/>
                  </a:cubicBezTo>
                  <a:cubicBezTo>
                    <a:pt x="620" y="1560"/>
                    <a:pt x="767" y="1530"/>
                    <a:pt x="880" y="1493"/>
                  </a:cubicBezTo>
                  <a:cubicBezTo>
                    <a:pt x="993" y="1456"/>
                    <a:pt x="1089" y="1394"/>
                    <a:pt x="1190" y="1335"/>
                  </a:cubicBezTo>
                  <a:cubicBezTo>
                    <a:pt x="1291" y="1276"/>
                    <a:pt x="1412" y="1198"/>
                    <a:pt x="1488" y="1139"/>
                  </a:cubicBezTo>
                  <a:cubicBezTo>
                    <a:pt x="1564" y="1080"/>
                    <a:pt x="1579" y="1064"/>
                    <a:pt x="1646" y="981"/>
                  </a:cubicBezTo>
                  <a:cubicBezTo>
                    <a:pt x="1713" y="898"/>
                    <a:pt x="1832" y="751"/>
                    <a:pt x="1893" y="639"/>
                  </a:cubicBezTo>
                  <a:cubicBezTo>
                    <a:pt x="1954" y="527"/>
                    <a:pt x="1979" y="416"/>
                    <a:pt x="2013" y="310"/>
                  </a:cubicBezTo>
                  <a:cubicBezTo>
                    <a:pt x="2047" y="204"/>
                    <a:pt x="2071" y="102"/>
                    <a:pt x="2096" y="0"/>
                  </a:cubicBezTo>
                </a:path>
              </a:pathLst>
            </a:custGeom>
            <a:noFill/>
            <a:ln w="76200" cmpd="sng">
              <a:solidFill>
                <a:srgbClr val="2D5AB3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" name="Text Box 4"/>
            <p:cNvSpPr txBox="1">
              <a:spLocks noChangeArrowheads="1"/>
            </p:cNvSpPr>
            <p:nvPr/>
          </p:nvSpPr>
          <p:spPr bwMode="auto">
            <a:xfrm>
              <a:off x="5214" y="1647"/>
              <a:ext cx="342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2D5AB3"/>
                  </a:solidFill>
                  <a:latin typeface="+mj-lt"/>
                  <a:cs typeface="Times New Roman" pitchFamily="18" charset="0"/>
                </a:rPr>
                <a:t>MC</a:t>
              </a:r>
              <a:endParaRPr kumimoji="0" lang="en-US" sz="2800" b="1" dirty="0">
                <a:solidFill>
                  <a:srgbClr val="2D5AB3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89" name="Oval 52"/>
          <p:cNvSpPr>
            <a:spLocks noChangeArrowheads="1"/>
          </p:cNvSpPr>
          <p:nvPr/>
        </p:nvSpPr>
        <p:spPr bwMode="auto">
          <a:xfrm flipH="1">
            <a:off x="5382945" y="5275057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0" name="Oval 54"/>
          <p:cNvSpPr>
            <a:spLocks noChangeArrowheads="1"/>
          </p:cNvSpPr>
          <p:nvPr/>
        </p:nvSpPr>
        <p:spPr bwMode="auto">
          <a:xfrm flipH="1">
            <a:off x="6014770" y="5408407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1" name="Oval 56"/>
          <p:cNvSpPr>
            <a:spLocks noChangeArrowheads="1"/>
          </p:cNvSpPr>
          <p:nvPr/>
        </p:nvSpPr>
        <p:spPr bwMode="auto">
          <a:xfrm flipH="1">
            <a:off x="6694220" y="5186157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2" name="Oval 58"/>
          <p:cNvSpPr>
            <a:spLocks noChangeArrowheads="1"/>
          </p:cNvSpPr>
          <p:nvPr/>
        </p:nvSpPr>
        <p:spPr bwMode="auto">
          <a:xfrm flipH="1">
            <a:off x="7354620" y="4767057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3" name="Oval 60"/>
          <p:cNvSpPr>
            <a:spLocks noChangeArrowheads="1"/>
          </p:cNvSpPr>
          <p:nvPr/>
        </p:nvSpPr>
        <p:spPr bwMode="auto">
          <a:xfrm flipH="1">
            <a:off x="8002320" y="4046332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94" name="Group 357"/>
          <p:cNvGrpSpPr>
            <a:grpSpLocks/>
          </p:cNvGrpSpPr>
          <p:nvPr/>
        </p:nvGrpSpPr>
        <p:grpSpPr bwMode="auto">
          <a:xfrm>
            <a:off x="5567095" y="3241470"/>
            <a:ext cx="2743200" cy="1943100"/>
            <a:chOff x="3626" y="2063"/>
            <a:chExt cx="1728" cy="1224"/>
          </a:xfrm>
        </p:grpSpPr>
        <p:sp>
          <p:nvSpPr>
            <p:cNvPr id="199" name="Line 137"/>
            <p:cNvSpPr>
              <a:spLocks noChangeShapeType="1"/>
            </p:cNvSpPr>
            <p:nvPr/>
          </p:nvSpPr>
          <p:spPr bwMode="auto">
            <a:xfrm flipV="1">
              <a:off x="4251" y="2481"/>
              <a:ext cx="86" cy="80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00" name="Group 356"/>
            <p:cNvGrpSpPr>
              <a:grpSpLocks/>
            </p:cNvGrpSpPr>
            <p:nvPr/>
          </p:nvGrpSpPr>
          <p:grpSpPr bwMode="auto">
            <a:xfrm>
              <a:off x="3626" y="2063"/>
              <a:ext cx="1728" cy="528"/>
              <a:chOff x="3978" y="1032"/>
              <a:chExt cx="1728" cy="528"/>
            </a:xfrm>
          </p:grpSpPr>
          <p:sp>
            <p:nvSpPr>
              <p:cNvPr id="201" name="Rectangle 170"/>
              <p:cNvSpPr>
                <a:spLocks noChangeArrowheads="1"/>
              </p:cNvSpPr>
              <p:nvPr/>
            </p:nvSpPr>
            <p:spPr bwMode="auto">
              <a:xfrm>
                <a:off x="3984" y="1134"/>
                <a:ext cx="1453" cy="311"/>
              </a:xfrm>
              <a:prstGeom prst="rect">
                <a:avLst/>
              </a:prstGeom>
              <a:solidFill>
                <a:srgbClr val="FFFFA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2" name="Rectangle 136" descr="Parchment"/>
              <p:cNvSpPr>
                <a:spLocks noChangeArrowheads="1"/>
              </p:cNvSpPr>
              <p:nvPr/>
            </p:nvSpPr>
            <p:spPr bwMode="auto">
              <a:xfrm>
                <a:off x="3978" y="1032"/>
                <a:ext cx="172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</a:pPr>
                <a:r>
                  <a:rPr kumimoji="0" lang="en-US" sz="1600" i="1" dirty="0">
                    <a:latin typeface="+mj-lt"/>
                    <a:cs typeface="Times New Roman" pitchFamily="18" charset="0"/>
                  </a:rPr>
                  <a:t>Note</a:t>
                </a:r>
                <a:r>
                  <a:rPr kumimoji="0" lang="en-US" sz="1600" b="0" i="1" dirty="0">
                    <a:latin typeface="+mj-lt"/>
                    <a:cs typeface="Times New Roman" pitchFamily="18" charset="0"/>
                  </a:rPr>
                  <a:t>: </a:t>
                </a:r>
                <a:r>
                  <a:rPr kumimoji="0" lang="en-US" sz="1600" b="1" i="1" dirty="0">
                    <a:solidFill>
                      <a:srgbClr val="2D5AB3"/>
                    </a:solidFill>
                    <a:latin typeface="+mj-lt"/>
                    <a:cs typeface="Times New Roman" pitchFamily="18" charset="0"/>
                  </a:rPr>
                  <a:t>MC</a:t>
                </a: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 </a:t>
                </a:r>
                <a:r>
                  <a:rPr kumimoji="0" lang="en-US" sz="1600" b="0" i="1" dirty="0">
                    <a:latin typeface="+mj-lt"/>
                    <a:cs typeface="Times New Roman" pitchFamily="18" charset="0"/>
                  </a:rPr>
                  <a:t>always crosses </a:t>
                </a:r>
                <a:br>
                  <a:rPr kumimoji="0" lang="en-US" sz="1600" b="0" i="1" dirty="0">
                    <a:latin typeface="+mj-lt"/>
                    <a:cs typeface="Times New Roman" pitchFamily="18" charset="0"/>
                  </a:rPr>
                </a:br>
                <a:r>
                  <a:rPr kumimoji="0" lang="en-US" sz="1600" b="1" i="1" dirty="0">
                    <a:solidFill>
                      <a:srgbClr val="7324A4"/>
                    </a:solidFill>
                    <a:latin typeface="+mj-lt"/>
                    <a:cs typeface="Times New Roman" pitchFamily="18" charset="0"/>
                  </a:rPr>
                  <a:t>AVC</a:t>
                </a:r>
                <a:r>
                  <a:rPr kumimoji="0" lang="en-US" sz="1600" b="0" i="1" dirty="0">
                    <a:latin typeface="+mj-lt"/>
                    <a:cs typeface="Times New Roman" pitchFamily="18" charset="0"/>
                  </a:rPr>
                  <a:t> at its minimum point.</a:t>
                </a:r>
              </a:p>
            </p:txBody>
          </p:sp>
        </p:grpSp>
      </p:grpSp>
      <p:sp>
        <p:nvSpPr>
          <p:cNvPr id="203" name="Oval 338"/>
          <p:cNvSpPr>
            <a:spLocks noChangeArrowheads="1"/>
          </p:cNvSpPr>
          <p:nvPr/>
        </p:nvSpPr>
        <p:spPr bwMode="auto">
          <a:xfrm flipH="1">
            <a:off x="5071795" y="5024232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57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4351373" y="1367691"/>
            <a:ext cx="4626160" cy="487426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195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Short Run Cost Curves</a:t>
            </a:r>
          </a:p>
        </p:txBody>
      </p:sp>
      <p:grpSp>
        <p:nvGrpSpPr>
          <p:cNvPr id="128" name="Group 113"/>
          <p:cNvGrpSpPr>
            <a:grpSpLocks/>
          </p:cNvGrpSpPr>
          <p:nvPr/>
        </p:nvGrpSpPr>
        <p:grpSpPr bwMode="auto">
          <a:xfrm>
            <a:off x="5117539" y="3003663"/>
            <a:ext cx="3648075" cy="2613025"/>
            <a:chOff x="3305" y="1918"/>
            <a:chExt cx="2298" cy="1646"/>
          </a:xfrm>
        </p:grpSpPr>
        <p:sp>
          <p:nvSpPr>
            <p:cNvPr id="129" name="Freeform 111"/>
            <p:cNvSpPr>
              <a:spLocks/>
            </p:cNvSpPr>
            <p:nvPr/>
          </p:nvSpPr>
          <p:spPr bwMode="auto">
            <a:xfrm>
              <a:off x="3305" y="1918"/>
              <a:ext cx="2101" cy="16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53"/>
                </a:cxn>
                <a:cxn ang="0">
                  <a:pos x="82" y="544"/>
                </a:cxn>
                <a:cxn ang="0">
                  <a:pos x="171" y="816"/>
                </a:cxn>
                <a:cxn ang="0">
                  <a:pos x="335" y="1127"/>
                </a:cxn>
                <a:cxn ang="0">
                  <a:pos x="601" y="1361"/>
                </a:cxn>
                <a:cxn ang="0">
                  <a:pos x="873" y="1481"/>
                </a:cxn>
                <a:cxn ang="0">
                  <a:pos x="1120" y="1557"/>
                </a:cxn>
                <a:cxn ang="0">
                  <a:pos x="1513" y="1608"/>
                </a:cxn>
                <a:cxn ang="0">
                  <a:pos x="2101" y="1646"/>
                </a:cxn>
              </a:cxnLst>
              <a:rect l="0" t="0" r="r" b="b"/>
              <a:pathLst>
                <a:path w="2101" h="1646">
                  <a:moveTo>
                    <a:pt x="0" y="0"/>
                  </a:moveTo>
                  <a:cubicBezTo>
                    <a:pt x="8" y="81"/>
                    <a:pt x="17" y="162"/>
                    <a:pt x="31" y="253"/>
                  </a:cubicBezTo>
                  <a:cubicBezTo>
                    <a:pt x="45" y="344"/>
                    <a:pt x="59" y="450"/>
                    <a:pt x="82" y="544"/>
                  </a:cubicBezTo>
                  <a:cubicBezTo>
                    <a:pt x="105" y="638"/>
                    <a:pt x="129" y="719"/>
                    <a:pt x="171" y="816"/>
                  </a:cubicBezTo>
                  <a:cubicBezTo>
                    <a:pt x="213" y="913"/>
                    <a:pt x="263" y="1036"/>
                    <a:pt x="335" y="1127"/>
                  </a:cubicBezTo>
                  <a:cubicBezTo>
                    <a:pt x="407" y="1218"/>
                    <a:pt x="511" y="1302"/>
                    <a:pt x="601" y="1361"/>
                  </a:cubicBezTo>
                  <a:cubicBezTo>
                    <a:pt x="691" y="1420"/>
                    <a:pt x="787" y="1448"/>
                    <a:pt x="873" y="1481"/>
                  </a:cubicBezTo>
                  <a:cubicBezTo>
                    <a:pt x="959" y="1514"/>
                    <a:pt x="1013" y="1536"/>
                    <a:pt x="1120" y="1557"/>
                  </a:cubicBezTo>
                  <a:cubicBezTo>
                    <a:pt x="1227" y="1578"/>
                    <a:pt x="1350" y="1593"/>
                    <a:pt x="1513" y="1608"/>
                  </a:cubicBezTo>
                  <a:cubicBezTo>
                    <a:pt x="1676" y="1623"/>
                    <a:pt x="1888" y="1634"/>
                    <a:pt x="2101" y="1646"/>
                  </a:cubicBezTo>
                </a:path>
              </a:pathLst>
            </a:custGeom>
            <a:noFill/>
            <a:ln w="76200" cmpd="sng">
              <a:solidFill>
                <a:srgbClr val="E92587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31" name="Text Box 4"/>
            <p:cNvSpPr txBox="1">
              <a:spLocks noChangeArrowheads="1"/>
            </p:cNvSpPr>
            <p:nvPr/>
          </p:nvSpPr>
          <p:spPr bwMode="auto">
            <a:xfrm>
              <a:off x="5232" y="3303"/>
              <a:ext cx="371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E92587"/>
                  </a:solidFill>
                  <a:latin typeface="+mj-lt"/>
                  <a:cs typeface="Times New Roman" pitchFamily="18" charset="0"/>
                </a:rPr>
                <a:t>AFC</a:t>
              </a:r>
              <a:endParaRPr kumimoji="0" lang="en-US" sz="2000" b="1" dirty="0">
                <a:solidFill>
                  <a:srgbClr val="E92587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38" name="Group 112"/>
          <p:cNvGrpSpPr>
            <a:grpSpLocks/>
          </p:cNvGrpSpPr>
          <p:nvPr/>
        </p:nvGrpSpPr>
        <p:grpSpPr bwMode="auto">
          <a:xfrm>
            <a:off x="4166625" y="1387588"/>
            <a:ext cx="4857750" cy="4873625"/>
            <a:chOff x="2718" y="900"/>
            <a:chExt cx="3060" cy="3070"/>
          </a:xfrm>
        </p:grpSpPr>
        <p:sp>
          <p:nvSpPr>
            <p:cNvPr id="139" name="Text Box 9"/>
            <p:cNvSpPr txBox="1">
              <a:spLocks noChangeArrowheads="1"/>
            </p:cNvSpPr>
            <p:nvPr/>
          </p:nvSpPr>
          <p:spPr bwMode="auto">
            <a:xfrm>
              <a:off x="2898" y="900"/>
              <a:ext cx="624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kumimoji="0" lang="en-US" b="0" dirty="0">
                  <a:latin typeface="+mj-lt"/>
                  <a:cs typeface="Times New Roman" pitchFamily="18" charset="0"/>
                </a:rPr>
                <a:t>Cost</a:t>
              </a:r>
              <a:br>
                <a:rPr kumimoji="0" lang="en-US" b="0" dirty="0">
                  <a:latin typeface="+mj-lt"/>
                  <a:cs typeface="Times New Roman" pitchFamily="18" charset="0"/>
                </a:rPr>
              </a:br>
              <a:r>
                <a:rPr kumimoji="0" lang="en-US" b="0" dirty="0">
                  <a:latin typeface="+mj-lt"/>
                  <a:cs typeface="Times New Roman" pitchFamily="18" charset="0"/>
                </a:rPr>
                <a:t>per unit</a:t>
              </a:r>
              <a:endParaRPr kumimoji="0" lang="en-US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40" name="Line 8"/>
            <p:cNvSpPr>
              <a:spLocks noChangeShapeType="1"/>
            </p:cNvSpPr>
            <p:nvPr/>
          </p:nvSpPr>
          <p:spPr bwMode="auto">
            <a:xfrm>
              <a:off x="3136" y="1200"/>
              <a:ext cx="0" cy="25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1" name="Text Box 10"/>
            <p:cNvSpPr txBox="1">
              <a:spLocks noChangeArrowheads="1"/>
            </p:cNvSpPr>
            <p:nvPr/>
          </p:nvSpPr>
          <p:spPr bwMode="auto">
            <a:xfrm>
              <a:off x="3872" y="3733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4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2" name="Text Box 11"/>
            <p:cNvSpPr txBox="1">
              <a:spLocks noChangeArrowheads="1"/>
            </p:cNvSpPr>
            <p:nvPr/>
          </p:nvSpPr>
          <p:spPr bwMode="auto">
            <a:xfrm>
              <a:off x="3460" y="3729"/>
              <a:ext cx="3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2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3" name="Line 13"/>
            <p:cNvSpPr>
              <a:spLocks noChangeShapeType="1"/>
            </p:cNvSpPr>
            <p:nvPr/>
          </p:nvSpPr>
          <p:spPr bwMode="auto">
            <a:xfrm>
              <a:off x="3136" y="3729"/>
              <a:ext cx="2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4" name="Text Box 14"/>
            <p:cNvSpPr txBox="1">
              <a:spLocks noChangeArrowheads="1"/>
            </p:cNvSpPr>
            <p:nvPr/>
          </p:nvSpPr>
          <p:spPr bwMode="auto">
            <a:xfrm>
              <a:off x="4278" y="3737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6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5" name="Text Box 15"/>
            <p:cNvSpPr txBox="1">
              <a:spLocks noChangeArrowheads="1"/>
            </p:cNvSpPr>
            <p:nvPr/>
          </p:nvSpPr>
          <p:spPr bwMode="auto">
            <a:xfrm>
              <a:off x="4680" y="3735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8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5064" y="3737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10</a:t>
              </a:r>
              <a:endParaRPr kumimoji="0" lang="en-US" sz="20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7" name="Text Box 42"/>
            <p:cNvSpPr txBox="1">
              <a:spLocks noChangeArrowheads="1"/>
            </p:cNvSpPr>
            <p:nvPr/>
          </p:nvSpPr>
          <p:spPr bwMode="auto">
            <a:xfrm>
              <a:off x="5122" y="3648"/>
              <a:ext cx="65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</a:pPr>
              <a:r>
                <a:rPr kumimoji="0" lang="en-US" b="0" dirty="0">
                  <a:latin typeface="+mj-lt"/>
                  <a:cs typeface="Times New Roman" pitchFamily="18" charset="0"/>
                </a:rPr>
                <a:t>Output</a:t>
              </a:r>
              <a:endParaRPr kumimoji="0" lang="en-US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48" name="Text Box 60"/>
            <p:cNvSpPr txBox="1">
              <a:spLocks noChangeArrowheads="1"/>
            </p:cNvSpPr>
            <p:nvPr/>
          </p:nvSpPr>
          <p:spPr bwMode="auto">
            <a:xfrm>
              <a:off x="2718" y="2899"/>
              <a:ext cx="43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sz="1600" b="0" dirty="0">
                  <a:latin typeface="+mj-lt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49" name="Text Box 61"/>
            <p:cNvSpPr txBox="1">
              <a:spLocks noChangeArrowheads="1"/>
            </p:cNvSpPr>
            <p:nvPr/>
          </p:nvSpPr>
          <p:spPr bwMode="auto">
            <a:xfrm>
              <a:off x="2886" y="2185"/>
              <a:ext cx="2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sz="1600" b="0">
                  <a:latin typeface="+mj-lt"/>
                  <a:cs typeface="Times New Roman" pitchFamily="18" charset="0"/>
                </a:rPr>
                <a:t>40</a:t>
              </a:r>
            </a:p>
          </p:txBody>
        </p:sp>
        <p:sp>
          <p:nvSpPr>
            <p:cNvPr id="150" name="Text Box 62"/>
            <p:cNvSpPr txBox="1">
              <a:spLocks noChangeArrowheads="1"/>
            </p:cNvSpPr>
            <p:nvPr/>
          </p:nvSpPr>
          <p:spPr bwMode="auto">
            <a:xfrm>
              <a:off x="2886" y="1465"/>
              <a:ext cx="2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sz="1600" b="0">
                  <a:latin typeface="+mj-lt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151" name="Line 85"/>
            <p:cNvSpPr>
              <a:spLocks noChangeShapeType="1"/>
            </p:cNvSpPr>
            <p:nvPr/>
          </p:nvSpPr>
          <p:spPr bwMode="auto">
            <a:xfrm>
              <a:off x="3143" y="1572"/>
              <a:ext cx="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2" name="Line 86"/>
            <p:cNvSpPr>
              <a:spLocks noChangeShapeType="1"/>
            </p:cNvSpPr>
            <p:nvPr/>
          </p:nvSpPr>
          <p:spPr bwMode="auto">
            <a:xfrm>
              <a:off x="3143" y="2289"/>
              <a:ext cx="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3" name="Line 87"/>
            <p:cNvSpPr>
              <a:spLocks noChangeShapeType="1"/>
            </p:cNvSpPr>
            <p:nvPr/>
          </p:nvSpPr>
          <p:spPr bwMode="auto">
            <a:xfrm>
              <a:off x="3143" y="3006"/>
              <a:ext cx="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4" name="Line 100"/>
            <p:cNvSpPr>
              <a:spLocks noChangeShapeType="1"/>
            </p:cNvSpPr>
            <p:nvPr/>
          </p:nvSpPr>
          <p:spPr bwMode="auto">
            <a:xfrm>
              <a:off x="3956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5" name="Line 101"/>
            <p:cNvSpPr>
              <a:spLocks noChangeShapeType="1"/>
            </p:cNvSpPr>
            <p:nvPr/>
          </p:nvSpPr>
          <p:spPr bwMode="auto">
            <a:xfrm>
              <a:off x="5190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6" name="Line 102"/>
            <p:cNvSpPr>
              <a:spLocks noChangeShapeType="1"/>
            </p:cNvSpPr>
            <p:nvPr/>
          </p:nvSpPr>
          <p:spPr bwMode="auto">
            <a:xfrm>
              <a:off x="4778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7" name="Line 103"/>
            <p:cNvSpPr>
              <a:spLocks noChangeShapeType="1"/>
            </p:cNvSpPr>
            <p:nvPr/>
          </p:nvSpPr>
          <p:spPr bwMode="auto">
            <a:xfrm>
              <a:off x="4367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58" name="Line 104"/>
            <p:cNvSpPr>
              <a:spLocks noChangeShapeType="1"/>
            </p:cNvSpPr>
            <p:nvPr/>
          </p:nvSpPr>
          <p:spPr bwMode="auto">
            <a:xfrm>
              <a:off x="3545" y="367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6" name="Group 297"/>
          <p:cNvGrpSpPr>
            <a:grpSpLocks/>
          </p:cNvGrpSpPr>
          <p:nvPr/>
        </p:nvGrpSpPr>
        <p:grpSpPr bwMode="auto">
          <a:xfrm>
            <a:off x="5102848" y="4634091"/>
            <a:ext cx="3790950" cy="708025"/>
            <a:chOff x="3281" y="2946"/>
            <a:chExt cx="2388" cy="446"/>
          </a:xfrm>
        </p:grpSpPr>
        <p:sp>
          <p:nvSpPr>
            <p:cNvPr id="67" name="Freeform 294"/>
            <p:cNvSpPr>
              <a:spLocks/>
            </p:cNvSpPr>
            <p:nvPr/>
          </p:nvSpPr>
          <p:spPr bwMode="auto">
            <a:xfrm>
              <a:off x="3281" y="3138"/>
              <a:ext cx="2032" cy="25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3" y="101"/>
                </a:cxn>
                <a:cxn ang="0">
                  <a:pos x="266" y="190"/>
                </a:cxn>
                <a:cxn ang="0">
                  <a:pos x="639" y="247"/>
                </a:cxn>
                <a:cxn ang="0">
                  <a:pos x="1095" y="234"/>
                </a:cxn>
                <a:cxn ang="0">
                  <a:pos x="1494" y="184"/>
                </a:cxn>
                <a:cxn ang="0">
                  <a:pos x="1893" y="76"/>
                </a:cxn>
                <a:cxn ang="0">
                  <a:pos x="2032" y="0"/>
                </a:cxn>
              </a:cxnLst>
              <a:rect l="0" t="0" r="r" b="b"/>
              <a:pathLst>
                <a:path w="2032" h="254">
                  <a:moveTo>
                    <a:pt x="0" y="44"/>
                  </a:moveTo>
                  <a:cubicBezTo>
                    <a:pt x="9" y="60"/>
                    <a:pt x="19" y="77"/>
                    <a:pt x="63" y="101"/>
                  </a:cubicBezTo>
                  <a:cubicBezTo>
                    <a:pt x="107" y="125"/>
                    <a:pt x="170" y="166"/>
                    <a:pt x="266" y="190"/>
                  </a:cubicBezTo>
                  <a:cubicBezTo>
                    <a:pt x="362" y="214"/>
                    <a:pt x="501" y="240"/>
                    <a:pt x="639" y="247"/>
                  </a:cubicBezTo>
                  <a:cubicBezTo>
                    <a:pt x="777" y="254"/>
                    <a:pt x="953" y="244"/>
                    <a:pt x="1095" y="234"/>
                  </a:cubicBezTo>
                  <a:cubicBezTo>
                    <a:pt x="1237" y="224"/>
                    <a:pt x="1361" y="210"/>
                    <a:pt x="1494" y="184"/>
                  </a:cubicBezTo>
                  <a:cubicBezTo>
                    <a:pt x="1627" y="158"/>
                    <a:pt x="1803" y="107"/>
                    <a:pt x="1893" y="76"/>
                  </a:cubicBezTo>
                  <a:cubicBezTo>
                    <a:pt x="1983" y="45"/>
                    <a:pt x="2007" y="22"/>
                    <a:pt x="2032" y="0"/>
                  </a:cubicBezTo>
                </a:path>
              </a:pathLst>
            </a:custGeom>
            <a:noFill/>
            <a:ln w="76200" cmpd="sng">
              <a:solidFill>
                <a:srgbClr val="7324A4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5289" y="2946"/>
              <a:ext cx="380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7324A4"/>
                  </a:solidFill>
                  <a:latin typeface="+mj-lt"/>
                  <a:cs typeface="Times New Roman" pitchFamily="18" charset="0"/>
                </a:rPr>
                <a:t>AVC</a:t>
              </a:r>
              <a:endParaRPr kumimoji="0" lang="en-US" sz="2800" b="1" i="1" dirty="0">
                <a:solidFill>
                  <a:srgbClr val="7324A4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173847"/>
            <a:ext cx="4253918" cy="209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ts val="1800"/>
              </a:lnSpc>
              <a:spcBef>
                <a:spcPts val="6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19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average total cost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curve (</a:t>
            </a:r>
            <a:r>
              <a:rPr lang="en-US" sz="19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ATC</a:t>
            </a:r>
            <a:r>
              <a:rPr lang="en-US" sz="1900" dirty="0" smtClean="0">
                <a:latin typeface="+mj-lt"/>
                <a:cs typeface="Times New Roman" pitchFamily="18" charset="0"/>
              </a:rPr>
              <a:t>) is simply </a:t>
            </a:r>
            <a:r>
              <a:rPr lang="en-US" sz="19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TC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divided by the output.</a:t>
            </a:r>
          </a:p>
          <a:p>
            <a:pPr marL="115888" indent="-115888">
              <a:lnSpc>
                <a:spcPts val="1800"/>
              </a:lnSpc>
              <a:spcBef>
                <a:spcPts val="6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When </a:t>
            </a:r>
            <a:r>
              <a:rPr lang="en-US" sz="1900" dirty="0">
                <a:latin typeface="+mj-lt"/>
                <a:cs typeface="Times New Roman" pitchFamily="18" charset="0"/>
              </a:rPr>
              <a:t>output is low, </a:t>
            </a:r>
            <a:r>
              <a:rPr lang="en-US" sz="19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ATC </a:t>
            </a:r>
            <a:r>
              <a:rPr lang="en-US" sz="1900" dirty="0">
                <a:latin typeface="+mj-lt"/>
                <a:cs typeface="Times New Roman" pitchFamily="18" charset="0"/>
              </a:rPr>
              <a:t>is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high as </a:t>
            </a:r>
            <a:r>
              <a:rPr lang="en-US" sz="19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AFC</a:t>
            </a:r>
            <a:r>
              <a:rPr lang="en-US" sz="1900" dirty="0">
                <a:latin typeface="+mj-lt"/>
                <a:cs typeface="Times New Roman" pitchFamily="18" charset="0"/>
              </a:rPr>
              <a:t> is high.  Also, </a:t>
            </a:r>
            <a:r>
              <a:rPr lang="en-US" sz="19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ATC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is high </a:t>
            </a:r>
            <a:r>
              <a:rPr lang="en-US" sz="1900" dirty="0">
                <a:latin typeface="+mj-lt"/>
                <a:cs typeface="Times New Roman" pitchFamily="18" charset="0"/>
              </a:rPr>
              <a:t>when output is large as </a:t>
            </a:r>
            <a:r>
              <a:rPr lang="en-US" sz="19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grows </a:t>
            </a:r>
            <a:r>
              <a:rPr lang="en-US" sz="1900" dirty="0">
                <a:latin typeface="+mj-lt"/>
                <a:cs typeface="Times New Roman" pitchFamily="18" charset="0"/>
              </a:rPr>
              <a:t>large when output is high</a:t>
            </a:r>
            <a:r>
              <a:rPr lang="en-US" sz="19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ts val="1800"/>
              </a:lnSpc>
              <a:spcBef>
                <a:spcPts val="6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These </a:t>
            </a:r>
            <a:r>
              <a:rPr lang="en-US" sz="1900" dirty="0">
                <a:latin typeface="+mj-lt"/>
                <a:cs typeface="Times New Roman" pitchFamily="18" charset="0"/>
              </a:rPr>
              <a:t>two relationships explain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the distinct </a:t>
            </a:r>
            <a:r>
              <a:rPr lang="en-US" sz="1900" dirty="0">
                <a:latin typeface="+mj-lt"/>
                <a:cs typeface="Times New Roman" pitchFamily="18" charset="0"/>
              </a:rPr>
              <a:t>U–shape of the </a:t>
            </a:r>
            <a:r>
              <a:rPr lang="en-US" sz="19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ATC </a:t>
            </a:r>
            <a:r>
              <a:rPr lang="en-US" sz="1900" dirty="0">
                <a:latin typeface="+mj-lt"/>
                <a:cs typeface="Times New Roman" pitchFamily="18" charset="0"/>
              </a:rPr>
              <a:t>curve</a:t>
            </a:r>
            <a:r>
              <a:rPr lang="en-US" sz="1900" dirty="0" smtClean="0">
                <a:latin typeface="+mj-lt"/>
                <a:cs typeface="Times New Roman" pitchFamily="18" charset="0"/>
              </a:rPr>
              <a:t>.</a:t>
            </a:r>
          </a:p>
        </p:txBody>
      </p:sp>
      <p:grpSp>
        <p:nvGrpSpPr>
          <p:cNvPr id="186" name="Group 398"/>
          <p:cNvGrpSpPr>
            <a:grpSpLocks/>
          </p:cNvGrpSpPr>
          <p:nvPr/>
        </p:nvGrpSpPr>
        <p:grpSpPr bwMode="auto">
          <a:xfrm>
            <a:off x="5095609" y="2581070"/>
            <a:ext cx="3563938" cy="2897187"/>
            <a:chOff x="3311" y="1647"/>
            <a:chExt cx="2245" cy="1825"/>
          </a:xfrm>
        </p:grpSpPr>
        <p:sp>
          <p:nvSpPr>
            <p:cNvPr id="187" name="Freeform 355"/>
            <p:cNvSpPr>
              <a:spLocks/>
            </p:cNvSpPr>
            <p:nvPr/>
          </p:nvSpPr>
          <p:spPr bwMode="auto">
            <a:xfrm>
              <a:off x="3311" y="1912"/>
              <a:ext cx="2096" cy="1560"/>
            </a:xfrm>
            <a:custGeom>
              <a:avLst/>
              <a:gdLst/>
              <a:ahLst/>
              <a:cxnLst>
                <a:cxn ang="0">
                  <a:pos x="0" y="1278"/>
                </a:cxn>
                <a:cxn ang="0">
                  <a:pos x="235" y="1474"/>
                </a:cxn>
                <a:cxn ang="0">
                  <a:pos x="513" y="1557"/>
                </a:cxn>
                <a:cxn ang="0">
                  <a:pos x="880" y="1493"/>
                </a:cxn>
                <a:cxn ang="0">
                  <a:pos x="1190" y="1335"/>
                </a:cxn>
                <a:cxn ang="0">
                  <a:pos x="1488" y="1139"/>
                </a:cxn>
                <a:cxn ang="0">
                  <a:pos x="1646" y="981"/>
                </a:cxn>
                <a:cxn ang="0">
                  <a:pos x="1893" y="639"/>
                </a:cxn>
                <a:cxn ang="0">
                  <a:pos x="2013" y="310"/>
                </a:cxn>
                <a:cxn ang="0">
                  <a:pos x="2096" y="0"/>
                </a:cxn>
              </a:cxnLst>
              <a:rect l="0" t="0" r="r" b="b"/>
              <a:pathLst>
                <a:path w="2096" h="1560">
                  <a:moveTo>
                    <a:pt x="0" y="1278"/>
                  </a:moveTo>
                  <a:cubicBezTo>
                    <a:pt x="74" y="1352"/>
                    <a:pt x="149" y="1427"/>
                    <a:pt x="235" y="1474"/>
                  </a:cubicBezTo>
                  <a:cubicBezTo>
                    <a:pt x="321" y="1521"/>
                    <a:pt x="406" y="1554"/>
                    <a:pt x="513" y="1557"/>
                  </a:cubicBezTo>
                  <a:cubicBezTo>
                    <a:pt x="620" y="1560"/>
                    <a:pt x="767" y="1530"/>
                    <a:pt x="880" y="1493"/>
                  </a:cubicBezTo>
                  <a:cubicBezTo>
                    <a:pt x="993" y="1456"/>
                    <a:pt x="1089" y="1394"/>
                    <a:pt x="1190" y="1335"/>
                  </a:cubicBezTo>
                  <a:cubicBezTo>
                    <a:pt x="1291" y="1276"/>
                    <a:pt x="1412" y="1198"/>
                    <a:pt x="1488" y="1139"/>
                  </a:cubicBezTo>
                  <a:cubicBezTo>
                    <a:pt x="1564" y="1080"/>
                    <a:pt x="1579" y="1064"/>
                    <a:pt x="1646" y="981"/>
                  </a:cubicBezTo>
                  <a:cubicBezTo>
                    <a:pt x="1713" y="898"/>
                    <a:pt x="1832" y="751"/>
                    <a:pt x="1893" y="639"/>
                  </a:cubicBezTo>
                  <a:cubicBezTo>
                    <a:pt x="1954" y="527"/>
                    <a:pt x="1979" y="416"/>
                    <a:pt x="2013" y="310"/>
                  </a:cubicBezTo>
                  <a:cubicBezTo>
                    <a:pt x="2047" y="204"/>
                    <a:pt x="2071" y="102"/>
                    <a:pt x="2096" y="0"/>
                  </a:cubicBezTo>
                </a:path>
              </a:pathLst>
            </a:custGeom>
            <a:noFill/>
            <a:ln w="76200" cmpd="sng">
              <a:solidFill>
                <a:srgbClr val="2D5AB3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" name="Text Box 4"/>
            <p:cNvSpPr txBox="1">
              <a:spLocks noChangeArrowheads="1"/>
            </p:cNvSpPr>
            <p:nvPr/>
          </p:nvSpPr>
          <p:spPr bwMode="auto">
            <a:xfrm>
              <a:off x="5214" y="1647"/>
              <a:ext cx="342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2D5AB3"/>
                  </a:solidFill>
                  <a:latin typeface="+mj-lt"/>
                  <a:cs typeface="Times New Roman" pitchFamily="18" charset="0"/>
                </a:rPr>
                <a:t>MC</a:t>
              </a:r>
              <a:endParaRPr kumimoji="0" lang="en-US" sz="2800" b="1" dirty="0">
                <a:solidFill>
                  <a:srgbClr val="2D5AB3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94" name="Group 357"/>
          <p:cNvGrpSpPr>
            <a:grpSpLocks/>
          </p:cNvGrpSpPr>
          <p:nvPr/>
        </p:nvGrpSpPr>
        <p:grpSpPr bwMode="auto">
          <a:xfrm>
            <a:off x="5832336" y="2887270"/>
            <a:ext cx="2743200" cy="1719263"/>
            <a:chOff x="3626" y="2063"/>
            <a:chExt cx="1728" cy="1083"/>
          </a:xfrm>
        </p:grpSpPr>
        <p:sp>
          <p:nvSpPr>
            <p:cNvPr id="199" name="Line 137"/>
            <p:cNvSpPr>
              <a:spLocks noChangeShapeType="1"/>
            </p:cNvSpPr>
            <p:nvPr/>
          </p:nvSpPr>
          <p:spPr bwMode="auto">
            <a:xfrm flipH="1" flipV="1">
              <a:off x="4337" y="2481"/>
              <a:ext cx="300" cy="66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00" name="Group 356"/>
            <p:cNvGrpSpPr>
              <a:grpSpLocks/>
            </p:cNvGrpSpPr>
            <p:nvPr/>
          </p:nvGrpSpPr>
          <p:grpSpPr bwMode="auto">
            <a:xfrm>
              <a:off x="3626" y="2063"/>
              <a:ext cx="1728" cy="528"/>
              <a:chOff x="3978" y="1032"/>
              <a:chExt cx="1728" cy="528"/>
            </a:xfrm>
          </p:grpSpPr>
          <p:sp>
            <p:nvSpPr>
              <p:cNvPr id="201" name="Rectangle 170"/>
              <p:cNvSpPr>
                <a:spLocks noChangeArrowheads="1"/>
              </p:cNvSpPr>
              <p:nvPr/>
            </p:nvSpPr>
            <p:spPr bwMode="auto">
              <a:xfrm>
                <a:off x="3984" y="1134"/>
                <a:ext cx="1453" cy="311"/>
              </a:xfrm>
              <a:prstGeom prst="rect">
                <a:avLst/>
              </a:prstGeom>
              <a:solidFill>
                <a:srgbClr val="FFFFA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2" name="Rectangle 136" descr="Parchment"/>
              <p:cNvSpPr>
                <a:spLocks noChangeArrowheads="1"/>
              </p:cNvSpPr>
              <p:nvPr/>
            </p:nvSpPr>
            <p:spPr bwMode="auto">
              <a:xfrm>
                <a:off x="3978" y="1032"/>
                <a:ext cx="172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</a:pPr>
                <a:r>
                  <a:rPr kumimoji="0" lang="en-US" sz="1600" i="1" dirty="0">
                    <a:latin typeface="+mj-lt"/>
                    <a:cs typeface="Times New Roman" pitchFamily="18" charset="0"/>
                  </a:rPr>
                  <a:t>Note</a:t>
                </a:r>
                <a:r>
                  <a:rPr kumimoji="0" lang="en-US" sz="1600" b="0" i="1" dirty="0">
                    <a:latin typeface="+mj-lt"/>
                    <a:cs typeface="Times New Roman" pitchFamily="18" charset="0"/>
                  </a:rPr>
                  <a:t>: </a:t>
                </a:r>
                <a:r>
                  <a:rPr kumimoji="0" lang="en-US" sz="1600" b="1" i="1" dirty="0">
                    <a:solidFill>
                      <a:srgbClr val="2D5AB3"/>
                    </a:solidFill>
                    <a:latin typeface="+mj-lt"/>
                    <a:cs typeface="Times New Roman" pitchFamily="18" charset="0"/>
                  </a:rPr>
                  <a:t>MC</a:t>
                </a: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 </a:t>
                </a:r>
                <a:r>
                  <a:rPr kumimoji="0" lang="en-US" sz="1600" b="0" i="1" dirty="0">
                    <a:latin typeface="+mj-lt"/>
                    <a:cs typeface="Times New Roman" pitchFamily="18" charset="0"/>
                  </a:rPr>
                  <a:t>always crosses </a:t>
                </a:r>
                <a:br>
                  <a:rPr kumimoji="0" lang="en-US" sz="1600" b="0" i="1" dirty="0">
                    <a:latin typeface="+mj-lt"/>
                    <a:cs typeface="Times New Roman" pitchFamily="18" charset="0"/>
                  </a:rPr>
                </a:br>
                <a:r>
                  <a:rPr kumimoji="0" lang="en-US" sz="1600" b="1" i="1" dirty="0" smtClean="0">
                    <a:solidFill>
                      <a:srgbClr val="7324A4"/>
                    </a:solidFill>
                    <a:latin typeface="+mj-lt"/>
                    <a:cs typeface="Times New Roman" pitchFamily="18" charset="0"/>
                  </a:rPr>
                  <a:t>ATC</a:t>
                </a:r>
                <a:r>
                  <a:rPr kumimoji="0" lang="en-US" sz="1600" b="0" i="1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kumimoji="0" lang="en-US" sz="1600" b="0" i="1" dirty="0">
                    <a:latin typeface="+mj-lt"/>
                    <a:cs typeface="Times New Roman" pitchFamily="18" charset="0"/>
                  </a:rPr>
                  <a:t>at its minimum point.</a:t>
                </a:r>
              </a:p>
            </p:txBody>
          </p:sp>
        </p:grpSp>
      </p:grpSp>
      <p:grpSp>
        <p:nvGrpSpPr>
          <p:cNvPr id="197" name="Group 196"/>
          <p:cNvGrpSpPr/>
          <p:nvPr/>
        </p:nvGrpSpPr>
        <p:grpSpPr>
          <a:xfrm>
            <a:off x="530352" y="3313788"/>
            <a:ext cx="3245549" cy="2554177"/>
            <a:chOff x="960120" y="3526917"/>
            <a:chExt cx="3245549" cy="2554177"/>
          </a:xfrm>
        </p:grpSpPr>
        <p:sp>
          <p:nvSpPr>
            <p:cNvPr id="204" name="Rectangle 3"/>
            <p:cNvSpPr>
              <a:spLocks noChangeArrowheads="1"/>
            </p:cNvSpPr>
            <p:nvPr/>
          </p:nvSpPr>
          <p:spPr bwMode="auto">
            <a:xfrm>
              <a:off x="960120" y="3526917"/>
              <a:ext cx="3245549" cy="25541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205" name="Line 7"/>
            <p:cNvSpPr>
              <a:spLocks noChangeShapeType="1"/>
            </p:cNvSpPr>
            <p:nvPr/>
          </p:nvSpPr>
          <p:spPr bwMode="auto">
            <a:xfrm>
              <a:off x="1106744" y="4040950"/>
              <a:ext cx="295817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06" name="Text Box 41"/>
          <p:cNvSpPr txBox="1">
            <a:spLocks noChangeArrowheads="1"/>
          </p:cNvSpPr>
          <p:nvPr/>
        </p:nvSpPr>
        <p:spPr bwMode="auto">
          <a:xfrm>
            <a:off x="2905047" y="3451913"/>
            <a:ext cx="567784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ATC</a:t>
            </a:r>
            <a:endParaRPr kumimoji="0" lang="en-US" sz="16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7" name="Text Box 42"/>
          <p:cNvSpPr txBox="1">
            <a:spLocks noChangeArrowheads="1"/>
          </p:cNvSpPr>
          <p:nvPr/>
        </p:nvSpPr>
        <p:spPr bwMode="auto">
          <a:xfrm>
            <a:off x="1696216" y="3360473"/>
            <a:ext cx="806631" cy="44204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Output</a:t>
            </a:r>
            <a:br>
              <a:rPr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per day</a:t>
            </a:r>
          </a:p>
        </p:txBody>
      </p:sp>
      <p:sp>
        <p:nvSpPr>
          <p:cNvPr id="208" name="Text Box 43"/>
          <p:cNvSpPr txBox="1">
            <a:spLocks noChangeArrowheads="1"/>
          </p:cNvSpPr>
          <p:nvPr/>
        </p:nvSpPr>
        <p:spPr bwMode="auto">
          <a:xfrm>
            <a:off x="785082" y="3467302"/>
            <a:ext cx="439736" cy="30777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TC</a:t>
            </a:r>
            <a:endParaRPr kumimoji="0" lang="en-US" sz="20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9" name="Text Box 71"/>
          <p:cNvSpPr txBox="1">
            <a:spLocks noChangeArrowheads="1"/>
          </p:cNvSpPr>
          <p:nvPr/>
        </p:nvSpPr>
        <p:spPr bwMode="auto">
          <a:xfrm>
            <a:off x="2500313" y="3421135"/>
            <a:ext cx="312906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>
                <a:solidFill>
                  <a:schemeClr val="bg1"/>
                </a:solidFill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210" name="Text Box 72"/>
          <p:cNvSpPr txBox="1">
            <a:spLocks noChangeArrowheads="1"/>
          </p:cNvSpPr>
          <p:nvPr/>
        </p:nvSpPr>
        <p:spPr bwMode="auto">
          <a:xfrm>
            <a:off x="1388618" y="3283975"/>
            <a:ext cx="362600" cy="5847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32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/</a:t>
            </a:r>
            <a:endParaRPr kumimoji="0" lang="en-US" sz="3200" b="1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4" name="Text Box 9"/>
          <p:cNvSpPr txBox="1">
            <a:spLocks noChangeArrowheads="1"/>
          </p:cNvSpPr>
          <p:nvPr/>
        </p:nvSpPr>
        <p:spPr bwMode="auto">
          <a:xfrm>
            <a:off x="1795463" y="38289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0</a:t>
            </a:r>
          </a:p>
        </p:txBody>
      </p:sp>
      <p:sp>
        <p:nvSpPr>
          <p:cNvPr id="235" name="Text Box 22"/>
          <p:cNvSpPr txBox="1">
            <a:spLocks noChangeArrowheads="1"/>
          </p:cNvSpPr>
          <p:nvPr/>
        </p:nvSpPr>
        <p:spPr bwMode="auto">
          <a:xfrm>
            <a:off x="1795463" y="41241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</a:t>
            </a:r>
          </a:p>
        </p:txBody>
      </p:sp>
      <p:sp>
        <p:nvSpPr>
          <p:cNvPr id="236" name="Text Box 23"/>
          <p:cNvSpPr txBox="1">
            <a:spLocks noChangeArrowheads="1"/>
          </p:cNvSpPr>
          <p:nvPr/>
        </p:nvSpPr>
        <p:spPr bwMode="auto">
          <a:xfrm>
            <a:off x="1801813" y="440516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2</a:t>
            </a:r>
          </a:p>
        </p:txBody>
      </p:sp>
      <p:sp>
        <p:nvSpPr>
          <p:cNvPr id="237" name="Text Box 25"/>
          <p:cNvSpPr txBox="1">
            <a:spLocks noChangeArrowheads="1"/>
          </p:cNvSpPr>
          <p:nvPr/>
        </p:nvSpPr>
        <p:spPr bwMode="auto">
          <a:xfrm>
            <a:off x="1797050" y="46671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4</a:t>
            </a:r>
          </a:p>
        </p:txBody>
      </p:sp>
      <p:sp>
        <p:nvSpPr>
          <p:cNvPr id="238" name="Text Box 27"/>
          <p:cNvSpPr txBox="1">
            <a:spLocks noChangeArrowheads="1"/>
          </p:cNvSpPr>
          <p:nvPr/>
        </p:nvSpPr>
        <p:spPr bwMode="auto">
          <a:xfrm>
            <a:off x="1801813" y="49242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6</a:t>
            </a:r>
          </a:p>
        </p:txBody>
      </p:sp>
      <p:sp>
        <p:nvSpPr>
          <p:cNvPr id="239" name="Text Box 29"/>
          <p:cNvSpPr txBox="1">
            <a:spLocks noChangeArrowheads="1"/>
          </p:cNvSpPr>
          <p:nvPr/>
        </p:nvSpPr>
        <p:spPr bwMode="auto">
          <a:xfrm>
            <a:off x="1801813" y="51909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8</a:t>
            </a:r>
          </a:p>
        </p:txBody>
      </p:sp>
      <p:sp>
        <p:nvSpPr>
          <p:cNvPr id="240" name="Text Box 31"/>
          <p:cNvSpPr txBox="1">
            <a:spLocks noChangeArrowheads="1"/>
          </p:cNvSpPr>
          <p:nvPr/>
        </p:nvSpPr>
        <p:spPr bwMode="auto">
          <a:xfrm>
            <a:off x="1682750" y="548625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10</a:t>
            </a:r>
          </a:p>
        </p:txBody>
      </p:sp>
      <p:sp>
        <p:nvSpPr>
          <p:cNvPr id="241" name="Text Box 32"/>
          <p:cNvSpPr txBox="1">
            <a:spLocks noChangeArrowheads="1"/>
          </p:cNvSpPr>
          <p:nvPr/>
        </p:nvSpPr>
        <p:spPr bwMode="auto">
          <a:xfrm>
            <a:off x="2992882" y="3819375"/>
            <a:ext cx="66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----</a:t>
            </a:r>
          </a:p>
        </p:txBody>
      </p:sp>
      <p:sp>
        <p:nvSpPr>
          <p:cNvPr id="242" name="Text Box 33"/>
          <p:cNvSpPr txBox="1">
            <a:spLocks noChangeArrowheads="1"/>
          </p:cNvSpPr>
          <p:nvPr/>
        </p:nvSpPr>
        <p:spPr bwMode="auto">
          <a:xfrm>
            <a:off x="2749296" y="4124175"/>
            <a:ext cx="102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$ 65.00</a:t>
            </a:r>
          </a:p>
        </p:txBody>
      </p:sp>
      <p:sp>
        <p:nvSpPr>
          <p:cNvPr id="243" name="Text Box 34"/>
          <p:cNvSpPr txBox="1">
            <a:spLocks noChangeArrowheads="1"/>
          </p:cNvSpPr>
          <p:nvPr/>
        </p:nvSpPr>
        <p:spPr bwMode="auto">
          <a:xfrm>
            <a:off x="2749296" y="4400400"/>
            <a:ext cx="947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$ 37.50</a:t>
            </a:r>
          </a:p>
        </p:txBody>
      </p:sp>
      <p:sp>
        <p:nvSpPr>
          <p:cNvPr id="244" name="Text Box 36"/>
          <p:cNvSpPr txBox="1">
            <a:spLocks noChangeArrowheads="1"/>
          </p:cNvSpPr>
          <p:nvPr/>
        </p:nvSpPr>
        <p:spPr bwMode="auto">
          <a:xfrm>
            <a:off x="2749296" y="4667100"/>
            <a:ext cx="1017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$ 23.00</a:t>
            </a:r>
          </a:p>
        </p:txBody>
      </p:sp>
      <p:sp>
        <p:nvSpPr>
          <p:cNvPr id="245" name="Text Box 38"/>
          <p:cNvSpPr txBox="1">
            <a:spLocks noChangeArrowheads="1"/>
          </p:cNvSpPr>
          <p:nvPr/>
        </p:nvSpPr>
        <p:spPr bwMode="auto">
          <a:xfrm>
            <a:off x="2639759" y="4924275"/>
            <a:ext cx="1176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$ 19.00</a:t>
            </a:r>
          </a:p>
        </p:txBody>
      </p:sp>
      <p:sp>
        <p:nvSpPr>
          <p:cNvPr id="246" name="Text Box 39"/>
          <p:cNvSpPr txBox="1">
            <a:spLocks noChangeArrowheads="1"/>
          </p:cNvSpPr>
          <p:nvPr/>
        </p:nvSpPr>
        <p:spPr bwMode="auto">
          <a:xfrm>
            <a:off x="2761996" y="5190975"/>
            <a:ext cx="1030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$ 18.50</a:t>
            </a:r>
          </a:p>
        </p:txBody>
      </p:sp>
      <p:sp>
        <p:nvSpPr>
          <p:cNvPr id="247" name="Text Box 41"/>
          <p:cNvSpPr txBox="1">
            <a:spLocks noChangeArrowheads="1"/>
          </p:cNvSpPr>
          <p:nvPr/>
        </p:nvSpPr>
        <p:spPr bwMode="auto">
          <a:xfrm>
            <a:off x="2761996" y="5486250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$ 20.20</a:t>
            </a:r>
          </a:p>
        </p:txBody>
      </p:sp>
      <p:sp>
        <p:nvSpPr>
          <p:cNvPr id="248" name="Text Box 55"/>
          <p:cNvSpPr txBox="1">
            <a:spLocks noChangeArrowheads="1"/>
          </p:cNvSpPr>
          <p:nvPr/>
        </p:nvSpPr>
        <p:spPr bwMode="auto">
          <a:xfrm>
            <a:off x="502031" y="3828900"/>
            <a:ext cx="66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249" name="Text Box 56"/>
          <p:cNvSpPr txBox="1">
            <a:spLocks noChangeArrowheads="1"/>
          </p:cNvSpPr>
          <p:nvPr/>
        </p:nvSpPr>
        <p:spPr bwMode="auto">
          <a:xfrm>
            <a:off x="762826" y="4124175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65</a:t>
            </a:r>
          </a:p>
        </p:txBody>
      </p:sp>
      <p:sp>
        <p:nvSpPr>
          <p:cNvPr id="250" name="Text Box 57"/>
          <p:cNvSpPr txBox="1">
            <a:spLocks noChangeArrowheads="1"/>
          </p:cNvSpPr>
          <p:nvPr/>
        </p:nvSpPr>
        <p:spPr bwMode="auto">
          <a:xfrm>
            <a:off x="772732" y="4409925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75</a:t>
            </a:r>
          </a:p>
        </p:txBody>
      </p:sp>
      <p:sp>
        <p:nvSpPr>
          <p:cNvPr id="251" name="Text Box 59"/>
          <p:cNvSpPr txBox="1">
            <a:spLocks noChangeArrowheads="1"/>
          </p:cNvSpPr>
          <p:nvPr/>
        </p:nvSpPr>
        <p:spPr bwMode="auto">
          <a:xfrm>
            <a:off x="755269" y="4667100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92</a:t>
            </a:r>
          </a:p>
        </p:txBody>
      </p:sp>
      <p:sp>
        <p:nvSpPr>
          <p:cNvPr id="252" name="Text Box 61"/>
          <p:cNvSpPr txBox="1">
            <a:spLocks noChangeArrowheads="1"/>
          </p:cNvSpPr>
          <p:nvPr/>
        </p:nvSpPr>
        <p:spPr bwMode="auto">
          <a:xfrm>
            <a:off x="641795" y="4924275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114</a:t>
            </a:r>
          </a:p>
        </p:txBody>
      </p:sp>
      <p:sp>
        <p:nvSpPr>
          <p:cNvPr id="253" name="Text Box 63"/>
          <p:cNvSpPr txBox="1">
            <a:spLocks noChangeArrowheads="1"/>
          </p:cNvSpPr>
          <p:nvPr/>
        </p:nvSpPr>
        <p:spPr bwMode="auto">
          <a:xfrm>
            <a:off x="648145" y="5190975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148</a:t>
            </a:r>
          </a:p>
        </p:txBody>
      </p:sp>
      <p:sp>
        <p:nvSpPr>
          <p:cNvPr id="254" name="Text Box 65"/>
          <p:cNvSpPr txBox="1">
            <a:spLocks noChangeArrowheads="1"/>
          </p:cNvSpPr>
          <p:nvPr/>
        </p:nvSpPr>
        <p:spPr bwMode="auto">
          <a:xfrm>
            <a:off x="644970" y="5486250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</a:t>
            </a:r>
          </a:p>
        </p:txBody>
      </p:sp>
      <p:grpSp>
        <p:nvGrpSpPr>
          <p:cNvPr id="255" name="Group 305"/>
          <p:cNvGrpSpPr>
            <a:grpSpLocks/>
          </p:cNvGrpSpPr>
          <p:nvPr/>
        </p:nvGrpSpPr>
        <p:grpSpPr bwMode="auto">
          <a:xfrm>
            <a:off x="5212891" y="2056242"/>
            <a:ext cx="3587750" cy="2736850"/>
            <a:chOff x="3310" y="1374"/>
            <a:chExt cx="2260" cy="1724"/>
          </a:xfrm>
        </p:grpSpPr>
        <p:sp>
          <p:nvSpPr>
            <p:cNvPr id="256" name="Freeform 284"/>
            <p:cNvSpPr>
              <a:spLocks/>
            </p:cNvSpPr>
            <p:nvPr/>
          </p:nvSpPr>
          <p:spPr bwMode="auto">
            <a:xfrm>
              <a:off x="3310" y="1374"/>
              <a:ext cx="2108" cy="17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335"/>
                </a:cxn>
                <a:cxn ang="0">
                  <a:pos x="114" y="759"/>
                </a:cxn>
                <a:cxn ang="0">
                  <a:pos x="222" y="1057"/>
                </a:cxn>
                <a:cxn ang="0">
                  <a:pos x="399" y="1329"/>
                </a:cxn>
                <a:cxn ang="0">
                  <a:pos x="671" y="1519"/>
                </a:cxn>
                <a:cxn ang="0">
                  <a:pos x="988" y="1658"/>
                </a:cxn>
                <a:cxn ang="0">
                  <a:pos x="1279" y="1721"/>
                </a:cxn>
                <a:cxn ang="0">
                  <a:pos x="1849" y="1639"/>
                </a:cxn>
                <a:cxn ang="0">
                  <a:pos x="2108" y="1455"/>
                </a:cxn>
              </a:cxnLst>
              <a:rect l="0" t="0" r="r" b="b"/>
              <a:pathLst>
                <a:path w="2108" h="1724">
                  <a:moveTo>
                    <a:pt x="0" y="0"/>
                  </a:moveTo>
                  <a:cubicBezTo>
                    <a:pt x="6" y="104"/>
                    <a:pt x="13" y="209"/>
                    <a:pt x="32" y="335"/>
                  </a:cubicBezTo>
                  <a:cubicBezTo>
                    <a:pt x="51" y="461"/>
                    <a:pt x="82" y="639"/>
                    <a:pt x="114" y="759"/>
                  </a:cubicBezTo>
                  <a:cubicBezTo>
                    <a:pt x="146" y="879"/>
                    <a:pt x="175" y="962"/>
                    <a:pt x="222" y="1057"/>
                  </a:cubicBezTo>
                  <a:cubicBezTo>
                    <a:pt x="269" y="1152"/>
                    <a:pt x="324" y="1252"/>
                    <a:pt x="399" y="1329"/>
                  </a:cubicBezTo>
                  <a:cubicBezTo>
                    <a:pt x="474" y="1406"/>
                    <a:pt x="573" y="1464"/>
                    <a:pt x="671" y="1519"/>
                  </a:cubicBezTo>
                  <a:cubicBezTo>
                    <a:pt x="769" y="1574"/>
                    <a:pt x="887" y="1624"/>
                    <a:pt x="988" y="1658"/>
                  </a:cubicBezTo>
                  <a:cubicBezTo>
                    <a:pt x="1089" y="1692"/>
                    <a:pt x="1136" y="1724"/>
                    <a:pt x="1279" y="1721"/>
                  </a:cubicBezTo>
                  <a:cubicBezTo>
                    <a:pt x="1422" y="1718"/>
                    <a:pt x="1711" y="1683"/>
                    <a:pt x="1849" y="1639"/>
                  </a:cubicBezTo>
                  <a:cubicBezTo>
                    <a:pt x="1987" y="1595"/>
                    <a:pt x="2047" y="1525"/>
                    <a:pt x="2108" y="1455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7" name="Text Box 73"/>
            <p:cNvSpPr txBox="1">
              <a:spLocks noChangeArrowheads="1"/>
            </p:cNvSpPr>
            <p:nvPr/>
          </p:nvSpPr>
          <p:spPr bwMode="auto">
            <a:xfrm>
              <a:off x="5208" y="2577"/>
              <a:ext cx="362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ATC</a:t>
              </a:r>
              <a:endParaRPr kumimoji="0"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58" name="Oval 74"/>
          <p:cNvSpPr>
            <a:spLocks noChangeArrowheads="1"/>
          </p:cNvSpPr>
          <p:nvPr/>
        </p:nvSpPr>
        <p:spPr bwMode="auto">
          <a:xfrm flipH="1">
            <a:off x="5171617" y="2056242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9" name="Oval 75"/>
          <p:cNvSpPr>
            <a:spLocks noChangeArrowheads="1"/>
          </p:cNvSpPr>
          <p:nvPr/>
        </p:nvSpPr>
        <p:spPr bwMode="auto">
          <a:xfrm flipH="1">
            <a:off x="5501817" y="3627867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0" name="Oval 77"/>
          <p:cNvSpPr>
            <a:spLocks noChangeArrowheads="1"/>
          </p:cNvSpPr>
          <p:nvPr/>
        </p:nvSpPr>
        <p:spPr bwMode="auto">
          <a:xfrm flipH="1">
            <a:off x="6143167" y="4370817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1" name="Oval 79"/>
          <p:cNvSpPr>
            <a:spLocks noChangeArrowheads="1"/>
          </p:cNvSpPr>
          <p:nvPr/>
        </p:nvSpPr>
        <p:spPr bwMode="auto">
          <a:xfrm flipH="1">
            <a:off x="6803567" y="4656567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2" name="Oval 81"/>
          <p:cNvSpPr>
            <a:spLocks noChangeArrowheads="1"/>
          </p:cNvSpPr>
          <p:nvPr/>
        </p:nvSpPr>
        <p:spPr bwMode="auto">
          <a:xfrm flipH="1">
            <a:off x="8125955" y="4593067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3" name="Oval 276"/>
          <p:cNvSpPr>
            <a:spLocks noChangeArrowheads="1"/>
          </p:cNvSpPr>
          <p:nvPr/>
        </p:nvSpPr>
        <p:spPr bwMode="auto">
          <a:xfrm flipH="1">
            <a:off x="7473492" y="4723242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Which </a:t>
            </a:r>
            <a:r>
              <a:rPr lang="en-US" dirty="0">
                <a:solidFill>
                  <a:srgbClr val="32302A"/>
                </a:solidFill>
              </a:rPr>
              <a:t>of the following must be true when </a:t>
            </a:r>
            <a:r>
              <a:rPr lang="en-US" b="1" i="1" dirty="0">
                <a:solidFill>
                  <a:srgbClr val="32302A"/>
                </a:solidFill>
              </a:rPr>
              <a:t>average total costs</a:t>
            </a:r>
            <a:r>
              <a:rPr lang="en-US" dirty="0">
                <a:solidFill>
                  <a:srgbClr val="32302A"/>
                </a:solidFill>
              </a:rPr>
              <a:t> are declining?</a:t>
            </a:r>
          </a:p>
          <a:p>
            <a:pPr marL="630238" indent="-282575">
              <a:buNone/>
              <a:tabLst>
                <a:tab pos="576263" algn="l"/>
              </a:tabLst>
            </a:pPr>
            <a:r>
              <a:rPr lang="en-US" dirty="0" smtClean="0">
                <a:solidFill>
                  <a:srgbClr val="32302A"/>
                </a:solidFill>
              </a:rPr>
              <a:t>(a) </a:t>
            </a:r>
            <a:r>
              <a:rPr lang="en-US" dirty="0">
                <a:solidFill>
                  <a:srgbClr val="32302A"/>
                </a:solidFill>
              </a:rPr>
              <a:t>average variable cost (</a:t>
            </a:r>
            <a:r>
              <a:rPr lang="en-US" b="1" i="1" dirty="0">
                <a:solidFill>
                  <a:srgbClr val="32302A"/>
                </a:solidFill>
              </a:rPr>
              <a:t>AVC</a:t>
            </a:r>
            <a:r>
              <a:rPr lang="en-US" dirty="0">
                <a:solidFill>
                  <a:srgbClr val="32302A"/>
                </a:solidFill>
              </a:rPr>
              <a:t>) must be greater than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  </a:t>
            </a:r>
            <a:r>
              <a:rPr lang="en-US" dirty="0" smtClean="0">
                <a:solidFill>
                  <a:srgbClr val="32302A"/>
                </a:solidFill>
              </a:rPr>
              <a:t>average </a:t>
            </a:r>
            <a:r>
              <a:rPr lang="en-US" dirty="0">
                <a:solidFill>
                  <a:srgbClr val="32302A"/>
                </a:solidFill>
              </a:rPr>
              <a:t>total cost (</a:t>
            </a:r>
            <a:r>
              <a:rPr lang="en-US" b="1" i="1" dirty="0">
                <a:solidFill>
                  <a:srgbClr val="32302A"/>
                </a:solidFill>
              </a:rPr>
              <a:t>ATC</a:t>
            </a:r>
            <a:r>
              <a:rPr lang="en-US" dirty="0">
                <a:solidFill>
                  <a:srgbClr val="32302A"/>
                </a:solidFill>
              </a:rPr>
              <a:t>)</a:t>
            </a:r>
          </a:p>
          <a:p>
            <a:pPr marL="630238" indent="-282575">
              <a:buNone/>
              <a:tabLst>
                <a:tab pos="576263" algn="l"/>
              </a:tabLst>
            </a:pPr>
            <a:r>
              <a:rPr lang="en-US" dirty="0" smtClean="0">
                <a:solidFill>
                  <a:srgbClr val="32302A"/>
                </a:solidFill>
              </a:rPr>
              <a:t>(b) </a:t>
            </a:r>
            <a:r>
              <a:rPr lang="en-US" dirty="0">
                <a:solidFill>
                  <a:srgbClr val="32302A"/>
                </a:solidFill>
              </a:rPr>
              <a:t>marginal cost (</a:t>
            </a:r>
            <a:r>
              <a:rPr lang="en-US" b="1" i="1" dirty="0">
                <a:solidFill>
                  <a:srgbClr val="32302A"/>
                </a:solidFill>
              </a:rPr>
              <a:t>MC</a:t>
            </a:r>
            <a:r>
              <a:rPr lang="en-US" dirty="0">
                <a:solidFill>
                  <a:srgbClr val="32302A"/>
                </a:solidFill>
              </a:rPr>
              <a:t>) must be declining</a:t>
            </a:r>
          </a:p>
          <a:p>
            <a:pPr marL="630238" indent="-282575">
              <a:buNone/>
              <a:tabLst>
                <a:tab pos="576263" algn="l"/>
              </a:tabLst>
            </a:pPr>
            <a:r>
              <a:rPr lang="en-US" dirty="0" smtClean="0">
                <a:solidFill>
                  <a:srgbClr val="32302A"/>
                </a:solidFill>
              </a:rPr>
              <a:t>(c) </a:t>
            </a:r>
            <a:r>
              <a:rPr lang="en-US" dirty="0">
                <a:solidFill>
                  <a:srgbClr val="32302A"/>
                </a:solidFill>
              </a:rPr>
              <a:t>marginal cost (</a:t>
            </a:r>
            <a:r>
              <a:rPr lang="en-US" b="1" i="1" dirty="0">
                <a:solidFill>
                  <a:srgbClr val="32302A"/>
                </a:solidFill>
              </a:rPr>
              <a:t>MC</a:t>
            </a:r>
            <a:r>
              <a:rPr lang="en-US" dirty="0">
                <a:solidFill>
                  <a:srgbClr val="32302A"/>
                </a:solidFill>
              </a:rPr>
              <a:t>) must be less than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 </a:t>
            </a:r>
            <a:r>
              <a:rPr lang="en-US" dirty="0" smtClean="0">
                <a:solidFill>
                  <a:srgbClr val="32302A"/>
                </a:solidFill>
              </a:rPr>
              <a:t> average </a:t>
            </a:r>
            <a:r>
              <a:rPr lang="en-US" dirty="0">
                <a:solidFill>
                  <a:srgbClr val="32302A"/>
                </a:solidFill>
              </a:rPr>
              <a:t>total cost (</a:t>
            </a:r>
            <a:r>
              <a:rPr lang="en-US" b="1" i="1" dirty="0">
                <a:solidFill>
                  <a:srgbClr val="32302A"/>
                </a:solidFill>
              </a:rPr>
              <a:t>ATC</a:t>
            </a:r>
            <a:r>
              <a:rPr lang="en-US" dirty="0">
                <a:solidFill>
                  <a:srgbClr val="32302A"/>
                </a:solidFill>
              </a:rPr>
              <a:t>)</a:t>
            </a:r>
          </a:p>
          <a:p>
            <a:pPr marL="630238" indent="-282575">
              <a:buNone/>
              <a:tabLst>
                <a:tab pos="576263" algn="l"/>
              </a:tabLst>
            </a:pPr>
            <a:r>
              <a:rPr lang="en-US" dirty="0" smtClean="0">
                <a:solidFill>
                  <a:srgbClr val="32302A"/>
                </a:solidFill>
              </a:rPr>
              <a:t>(d) </a:t>
            </a:r>
            <a:r>
              <a:rPr lang="en-US" dirty="0">
                <a:solidFill>
                  <a:srgbClr val="32302A"/>
                </a:solidFill>
              </a:rPr>
              <a:t>average variable cost (</a:t>
            </a:r>
            <a:r>
              <a:rPr lang="en-US" b="1" i="1" dirty="0">
                <a:solidFill>
                  <a:srgbClr val="32302A"/>
                </a:solidFill>
              </a:rPr>
              <a:t>AVC</a:t>
            </a:r>
            <a:r>
              <a:rPr lang="en-US" dirty="0">
                <a:solidFill>
                  <a:srgbClr val="32302A"/>
                </a:solidFill>
              </a:rPr>
              <a:t>) must be </a:t>
            </a:r>
            <a:r>
              <a:rPr lang="en-US" dirty="0" smtClean="0">
                <a:solidFill>
                  <a:srgbClr val="32302A"/>
                </a:solidFill>
              </a:rPr>
              <a:t>declining</a:t>
            </a:r>
            <a:endParaRPr lang="en-US" dirty="0">
              <a:solidFill>
                <a:srgbClr val="32302A"/>
              </a:solidFill>
            </a:endParaRPr>
          </a:p>
          <a:p>
            <a:pPr marL="341313" indent="-341313">
              <a:buAutoNum type="arabicPeriod"/>
            </a:pP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347663" indent="-347663">
              <a:buNone/>
            </a:pPr>
            <a:r>
              <a:rPr lang="en-US" dirty="0">
                <a:solidFill>
                  <a:srgbClr val="32302A"/>
                </a:solidFill>
              </a:rPr>
              <a:t>2. The short run </a:t>
            </a:r>
            <a:r>
              <a:rPr lang="en-US" b="1" i="1" dirty="0">
                <a:solidFill>
                  <a:srgbClr val="32302A"/>
                </a:solidFill>
              </a:rPr>
              <a:t>average total cost </a:t>
            </a:r>
            <a:r>
              <a:rPr lang="en-US" dirty="0">
                <a:solidFill>
                  <a:srgbClr val="32302A"/>
                </a:solidFill>
              </a:rPr>
              <a:t>(</a:t>
            </a:r>
            <a:r>
              <a:rPr lang="en-US" b="1" i="1" dirty="0">
                <a:solidFill>
                  <a:srgbClr val="32302A"/>
                </a:solidFill>
              </a:rPr>
              <a:t>ATC</a:t>
            </a:r>
            <a:r>
              <a:rPr lang="en-US" dirty="0">
                <a:solidFill>
                  <a:srgbClr val="32302A"/>
                </a:solidFill>
              </a:rPr>
              <a:t>) </a:t>
            </a:r>
            <a:r>
              <a:rPr lang="en-US" dirty="0" smtClean="0">
                <a:solidFill>
                  <a:srgbClr val="32302A"/>
                </a:solidFill>
              </a:rPr>
              <a:t>curve of </a:t>
            </a:r>
            <a:r>
              <a:rPr lang="en-US" dirty="0">
                <a:solidFill>
                  <a:srgbClr val="32302A"/>
                </a:solidFill>
              </a:rPr>
              <a:t>a firm will </a:t>
            </a:r>
            <a:r>
              <a:rPr lang="en-US" dirty="0" smtClean="0">
                <a:solidFill>
                  <a:srgbClr val="32302A"/>
                </a:solidFill>
              </a:rPr>
              <a:t>tend to </a:t>
            </a:r>
            <a:r>
              <a:rPr lang="en-US" dirty="0">
                <a:solidFill>
                  <a:srgbClr val="32302A"/>
                </a:solidFill>
              </a:rPr>
              <a:t>be U-shaped because </a:t>
            </a:r>
          </a:p>
          <a:p>
            <a:pPr marL="630238" indent="-282575">
              <a:buNone/>
            </a:pPr>
            <a:r>
              <a:rPr lang="en-US" dirty="0" smtClean="0">
                <a:solidFill>
                  <a:srgbClr val="32302A"/>
                </a:solidFill>
              </a:rPr>
              <a:t>(a) </a:t>
            </a:r>
            <a:r>
              <a:rPr lang="en-US" dirty="0">
                <a:solidFill>
                  <a:srgbClr val="32302A"/>
                </a:solidFill>
              </a:rPr>
              <a:t>larger firms always have lower per unit costs than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 </a:t>
            </a:r>
            <a:r>
              <a:rPr lang="en-US" dirty="0" smtClean="0">
                <a:solidFill>
                  <a:srgbClr val="32302A"/>
                </a:solidFill>
              </a:rPr>
              <a:t> smaller </a:t>
            </a:r>
            <a:r>
              <a:rPr lang="en-US" dirty="0">
                <a:solidFill>
                  <a:srgbClr val="32302A"/>
                </a:solidFill>
              </a:rPr>
              <a:t>firms.</a:t>
            </a:r>
          </a:p>
          <a:p>
            <a:pPr marL="630238" indent="-282575">
              <a:buNone/>
            </a:pPr>
            <a:r>
              <a:rPr lang="en-US" dirty="0" smtClean="0">
                <a:solidFill>
                  <a:srgbClr val="32302A"/>
                </a:solidFill>
              </a:rPr>
              <a:t>(b) </a:t>
            </a:r>
            <a:r>
              <a:rPr lang="en-US" dirty="0">
                <a:solidFill>
                  <a:srgbClr val="32302A"/>
                </a:solidFill>
              </a:rPr>
              <a:t>at small output rates, </a:t>
            </a:r>
            <a:r>
              <a:rPr lang="en-US" b="1" i="1" dirty="0">
                <a:solidFill>
                  <a:srgbClr val="32302A"/>
                </a:solidFill>
              </a:rPr>
              <a:t>average fixed costs</a:t>
            </a:r>
            <a:r>
              <a:rPr lang="en-US" dirty="0">
                <a:solidFill>
                  <a:srgbClr val="32302A"/>
                </a:solidFill>
              </a:rPr>
              <a:t> (</a:t>
            </a:r>
            <a:r>
              <a:rPr lang="en-US" b="1" i="1" dirty="0">
                <a:solidFill>
                  <a:srgbClr val="32302A"/>
                </a:solidFill>
              </a:rPr>
              <a:t>AFC</a:t>
            </a:r>
            <a:r>
              <a:rPr lang="en-US" dirty="0">
                <a:solidFill>
                  <a:srgbClr val="32302A"/>
                </a:solidFill>
              </a:rPr>
              <a:t>) are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high</a:t>
            </a:r>
            <a:r>
              <a:rPr lang="en-US" dirty="0">
                <a:solidFill>
                  <a:srgbClr val="32302A"/>
                </a:solidFill>
              </a:rPr>
              <a:t>; </a:t>
            </a:r>
            <a:r>
              <a:rPr lang="en-US" dirty="0" smtClean="0">
                <a:solidFill>
                  <a:srgbClr val="32302A"/>
                </a:solidFill>
              </a:rPr>
              <a:t>at </a:t>
            </a:r>
            <a:r>
              <a:rPr lang="en-US" dirty="0">
                <a:solidFill>
                  <a:srgbClr val="32302A"/>
                </a:solidFill>
              </a:rPr>
              <a:t>large output rates </a:t>
            </a:r>
            <a:r>
              <a:rPr lang="en-US" b="1" i="1" dirty="0">
                <a:solidFill>
                  <a:srgbClr val="32302A"/>
                </a:solidFill>
              </a:rPr>
              <a:t>marginal costs</a:t>
            </a:r>
            <a:r>
              <a:rPr lang="en-US" dirty="0">
                <a:solidFill>
                  <a:srgbClr val="32302A"/>
                </a:solidFill>
              </a:rPr>
              <a:t> (</a:t>
            </a:r>
            <a:r>
              <a:rPr lang="en-US" b="1" i="1" dirty="0">
                <a:solidFill>
                  <a:srgbClr val="32302A"/>
                </a:solidFill>
              </a:rPr>
              <a:t>MC</a:t>
            </a:r>
            <a:r>
              <a:rPr lang="en-US" dirty="0">
                <a:solidFill>
                  <a:srgbClr val="32302A"/>
                </a:solidFill>
              </a:rPr>
              <a:t>) are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high </a:t>
            </a:r>
            <a:r>
              <a:rPr lang="en-US" dirty="0">
                <a:solidFill>
                  <a:srgbClr val="32302A"/>
                </a:solidFill>
              </a:rPr>
              <a:t>due to </a:t>
            </a:r>
            <a:r>
              <a:rPr lang="en-US" dirty="0" smtClean="0">
                <a:solidFill>
                  <a:srgbClr val="32302A"/>
                </a:solidFill>
              </a:rPr>
              <a:t>diminishing </a:t>
            </a:r>
            <a:r>
              <a:rPr lang="en-US" dirty="0">
                <a:solidFill>
                  <a:srgbClr val="32302A"/>
                </a:solidFill>
              </a:rPr>
              <a:t>returns and over-utilization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of </a:t>
            </a:r>
            <a:r>
              <a:rPr lang="en-US" dirty="0">
                <a:solidFill>
                  <a:srgbClr val="32302A"/>
                </a:solidFill>
              </a:rPr>
              <a:t>the plant. </a:t>
            </a:r>
          </a:p>
        </p:txBody>
      </p:sp>
    </p:spTree>
    <p:extLst>
      <p:ext uri="{BB962C8B-B14F-4D97-AF65-F5344CB8AC3E}">
        <p14:creationId xmlns:p14="http://schemas.microsoft.com/office/powerpoint/2010/main" val="24973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40414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Methods of Production and Shirking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46942"/>
            <a:ext cx="8883750" cy="523033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Two principal methods of production:</a:t>
            </a:r>
          </a:p>
          <a:p>
            <a:pPr marL="631825" lvl="1" indent="-231775"/>
            <a:r>
              <a:rPr lang="en-US" sz="2800" b="1" i="1" dirty="0" smtClean="0">
                <a:solidFill>
                  <a:schemeClr val="tx1"/>
                </a:solidFill>
                <a:latin typeface="Calibri"/>
                <a:cs typeface="Calibri"/>
              </a:rPr>
              <a:t>Contracting –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owner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contracts with individual workers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who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work independently.</a:t>
            </a:r>
          </a:p>
          <a:p>
            <a:pPr marL="631825" lvl="1" indent="-231775"/>
            <a:r>
              <a:rPr lang="en-US" sz="2800" b="1" i="1" dirty="0">
                <a:solidFill>
                  <a:schemeClr val="tx1"/>
                </a:solidFill>
                <a:latin typeface="Calibri"/>
                <a:cs typeface="Calibri"/>
              </a:rPr>
              <a:t>Team </a:t>
            </a:r>
            <a:r>
              <a:rPr lang="en-US" sz="2800" b="1" i="1" dirty="0" smtClean="0">
                <a:solidFill>
                  <a:schemeClr val="tx1"/>
                </a:solidFill>
                <a:latin typeface="Calibri"/>
                <a:cs typeface="Calibri"/>
              </a:rPr>
              <a:t>Production –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workers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are hired by a firm to work together under supervision.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With team production owners must reduce the problem of shirking – employees working at less than the normal rate of productivity.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Example: long coffee break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Owners will attempt to control shirking through both incentives and monitoring.  </a:t>
            </a:r>
          </a:p>
        </p:txBody>
      </p:sp>
    </p:spTree>
    <p:extLst>
      <p:ext uri="{BB962C8B-B14F-4D97-AF65-F5344CB8AC3E}">
        <p14:creationId xmlns:p14="http://schemas.microsoft.com/office/powerpoint/2010/main" val="7048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5221"/>
            <a:ext cx="7772400" cy="971359"/>
          </a:xfrm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en-US" dirty="0"/>
              <a:t>Output and Costs </a:t>
            </a:r>
            <a:br>
              <a:rPr lang="en-US" dirty="0"/>
            </a:br>
            <a:r>
              <a:rPr lang="en-US" dirty="0"/>
              <a:t>In the Long Run</a:t>
            </a:r>
          </a:p>
        </p:txBody>
      </p:sp>
    </p:spTree>
    <p:extLst>
      <p:ext uri="{BB962C8B-B14F-4D97-AF65-F5344CB8AC3E}">
        <p14:creationId xmlns:p14="http://schemas.microsoft.com/office/powerpoint/2010/main" val="27544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7332"/>
            <a:ext cx="8904855" cy="667450"/>
          </a:xfrm>
        </p:spPr>
        <p:txBody>
          <a:bodyPr/>
          <a:lstStyle/>
          <a:p>
            <a:r>
              <a:rPr lang="en-US" dirty="0"/>
              <a:t>Long Run ATC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162737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b="1" i="1" dirty="0">
                <a:solidFill>
                  <a:srgbClr val="32302A"/>
                </a:solidFill>
              </a:rPr>
              <a:t>long-run ATC </a:t>
            </a:r>
            <a:r>
              <a:rPr lang="en-US" dirty="0">
                <a:solidFill>
                  <a:srgbClr val="32302A"/>
                </a:solidFill>
              </a:rPr>
              <a:t>shows the minimum average </a:t>
            </a:r>
            <a:r>
              <a:rPr lang="en-US" dirty="0" smtClean="0">
                <a:solidFill>
                  <a:srgbClr val="32302A"/>
                </a:solidFill>
              </a:rPr>
              <a:t>cost </a:t>
            </a:r>
            <a:r>
              <a:rPr lang="en-US" dirty="0">
                <a:solidFill>
                  <a:srgbClr val="32302A"/>
                </a:solidFill>
              </a:rPr>
              <a:t>of producing </a:t>
            </a:r>
            <a:r>
              <a:rPr lang="en-US" dirty="0" smtClean="0">
                <a:solidFill>
                  <a:srgbClr val="32302A"/>
                </a:solidFill>
              </a:rPr>
              <a:t>at each </a:t>
            </a:r>
            <a:r>
              <a:rPr lang="en-US" dirty="0">
                <a:solidFill>
                  <a:srgbClr val="32302A"/>
                </a:solidFill>
              </a:rPr>
              <a:t>output level when a firm is able to choose plant size. </a:t>
            </a:r>
          </a:p>
        </p:txBody>
      </p:sp>
    </p:spTree>
    <p:extLst>
      <p:ext uri="{BB962C8B-B14F-4D97-AF65-F5344CB8AC3E}">
        <p14:creationId xmlns:p14="http://schemas.microsoft.com/office/powerpoint/2010/main" val="20906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77427" y="2266450"/>
            <a:ext cx="5747741" cy="3048000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0609"/>
            <a:ext cx="8904855" cy="680178"/>
          </a:xfrm>
        </p:spPr>
        <p:txBody>
          <a:bodyPr/>
          <a:lstStyle/>
          <a:p>
            <a:r>
              <a:rPr lang="en-US" dirty="0"/>
              <a:t>Planning Curve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63185" y="1351152"/>
            <a:ext cx="3180200" cy="4876945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23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23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ATC </a:t>
            </a:r>
            <a:r>
              <a:rPr lang="en-US" sz="23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curve for the firm will depend upon the size of the plant</a:t>
            </a:r>
            <a: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r>
              <a:rPr lang="en-US" sz="23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If </a:t>
            </a:r>
            <a: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cost </a:t>
            </a:r>
            <a:r>
              <a:rPr lang="en-US" sz="23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per unit </a:t>
            </a:r>
            <a: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varies according </a:t>
            </a:r>
            <a:r>
              <a:rPr lang="en-US" sz="23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size </a:t>
            </a:r>
            <a:b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sz="23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facility, then </a:t>
            </a:r>
            <a: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</a:t>
            </a:r>
            <a:b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3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Long </a:t>
            </a:r>
            <a:r>
              <a:rPr lang="en-US" sz="23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Run Average Total </a:t>
            </a:r>
            <a:r>
              <a:rPr lang="en-US" sz="23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Cost</a:t>
            </a:r>
            <a:r>
              <a:rPr lang="en-US" sz="23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curve(</a:t>
            </a:r>
            <a:r>
              <a:rPr lang="en-US" sz="23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LRATC</a:t>
            </a:r>
            <a:r>
              <a:rPr lang="en-US" sz="23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) can </a:t>
            </a:r>
            <a: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be mapped out </a:t>
            </a:r>
            <a:r>
              <a:rPr lang="en-US" sz="23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as </a:t>
            </a:r>
            <a: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surface </a:t>
            </a:r>
            <a:r>
              <a:rPr lang="en-US" sz="23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all </a:t>
            </a:r>
            <a: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minimum points possible </a:t>
            </a:r>
            <a:r>
              <a:rPr lang="en-US" sz="23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at all </a:t>
            </a:r>
            <a: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possible </a:t>
            </a:r>
            <a:r>
              <a:rPr lang="en-US" sz="23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degrees </a:t>
            </a:r>
            <a:r>
              <a:rPr lang="en-US" sz="23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scale.</a:t>
            </a:r>
            <a:endParaRPr lang="en-US" sz="23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0" name="Line 4"/>
          <p:cNvSpPr>
            <a:spLocks noChangeShapeType="1"/>
          </p:cNvSpPr>
          <p:nvPr/>
        </p:nvSpPr>
        <p:spPr bwMode="auto">
          <a:xfrm>
            <a:off x="3399042" y="2973201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3399043" y="4954401"/>
            <a:ext cx="47821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3177428" y="2483870"/>
            <a:ext cx="651250" cy="55271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1600" b="0" i="1" dirty="0">
                <a:latin typeface="+mj-lt"/>
                <a:cs typeface="Times New Roman" pitchFamily="18" charset="0"/>
              </a:rPr>
              <a:t>Cost</a:t>
            </a:r>
            <a:br>
              <a:rPr kumimoji="0" lang="en-US" sz="1600" b="0" i="1" dirty="0">
                <a:latin typeface="+mj-lt"/>
                <a:cs typeface="Times New Roman" pitchFamily="18" charset="0"/>
              </a:rPr>
            </a:br>
            <a:r>
              <a:rPr kumimoji="0" lang="en-US" sz="1600" b="0" i="1" dirty="0">
                <a:latin typeface="+mj-lt"/>
                <a:cs typeface="Times New Roman" pitchFamily="18" charset="0"/>
              </a:rPr>
              <a:t>per unit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7940616" y="4747457"/>
            <a:ext cx="1109286" cy="40498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1600" b="0" i="1" dirty="0">
                <a:latin typeface="+mj-lt"/>
                <a:cs typeface="Times New Roman" pitchFamily="18" charset="0"/>
              </a:rPr>
              <a:t>Output level</a:t>
            </a:r>
          </a:p>
        </p:txBody>
      </p:sp>
      <p:grpSp>
        <p:nvGrpSpPr>
          <p:cNvPr id="105" name="Group 67"/>
          <p:cNvGrpSpPr>
            <a:grpSpLocks/>
          </p:cNvGrpSpPr>
          <p:nvPr/>
        </p:nvGrpSpPr>
        <p:grpSpPr bwMode="auto">
          <a:xfrm>
            <a:off x="3516519" y="3257365"/>
            <a:ext cx="5299700" cy="1449388"/>
            <a:chOff x="1212" y="2650"/>
            <a:chExt cx="4152" cy="913"/>
          </a:xfrm>
        </p:grpSpPr>
        <p:sp>
          <p:nvSpPr>
            <p:cNvPr id="106" name="Freeform 9"/>
            <p:cNvSpPr>
              <a:spLocks/>
            </p:cNvSpPr>
            <p:nvPr/>
          </p:nvSpPr>
          <p:spPr bwMode="auto">
            <a:xfrm>
              <a:off x="1212" y="2883"/>
              <a:ext cx="4032" cy="68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2" y="336"/>
                </a:cxn>
                <a:cxn ang="0">
                  <a:pos x="1056" y="576"/>
                </a:cxn>
                <a:cxn ang="0">
                  <a:pos x="2016" y="672"/>
                </a:cxn>
                <a:cxn ang="0">
                  <a:pos x="2688" y="624"/>
                </a:cxn>
                <a:cxn ang="0">
                  <a:pos x="3456" y="384"/>
                </a:cxn>
                <a:cxn ang="0">
                  <a:pos x="4032" y="0"/>
                </a:cxn>
              </a:cxnLst>
              <a:rect l="0" t="0" r="r" b="b"/>
              <a:pathLst>
                <a:path w="4032" h="680">
                  <a:moveTo>
                    <a:pt x="0" y="48"/>
                  </a:moveTo>
                  <a:cubicBezTo>
                    <a:pt x="128" y="148"/>
                    <a:pt x="256" y="248"/>
                    <a:pt x="432" y="336"/>
                  </a:cubicBezTo>
                  <a:cubicBezTo>
                    <a:pt x="608" y="424"/>
                    <a:pt x="792" y="520"/>
                    <a:pt x="1056" y="576"/>
                  </a:cubicBezTo>
                  <a:cubicBezTo>
                    <a:pt x="1320" y="632"/>
                    <a:pt x="1744" y="664"/>
                    <a:pt x="2016" y="672"/>
                  </a:cubicBezTo>
                  <a:cubicBezTo>
                    <a:pt x="2288" y="680"/>
                    <a:pt x="2448" y="672"/>
                    <a:pt x="2688" y="624"/>
                  </a:cubicBezTo>
                  <a:cubicBezTo>
                    <a:pt x="2928" y="576"/>
                    <a:pt x="3232" y="488"/>
                    <a:pt x="3456" y="384"/>
                  </a:cubicBezTo>
                  <a:cubicBezTo>
                    <a:pt x="3680" y="280"/>
                    <a:pt x="3856" y="140"/>
                    <a:pt x="4032" y="0"/>
                  </a:cubicBezTo>
                </a:path>
              </a:pathLst>
            </a:custGeom>
            <a:noFill/>
            <a:ln w="57150" cap="flat" cmpd="sng">
              <a:solidFill>
                <a:srgbClr val="418D3B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07" name="Text Box 10"/>
            <p:cNvSpPr txBox="1">
              <a:spLocks noChangeArrowheads="1"/>
            </p:cNvSpPr>
            <p:nvPr/>
          </p:nvSpPr>
          <p:spPr bwMode="auto">
            <a:xfrm>
              <a:off x="4766" y="2650"/>
              <a:ext cx="598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solidFill>
                    <a:srgbClr val="276A20"/>
                  </a:solidFill>
                  <a:latin typeface="+mj-lt"/>
                  <a:cs typeface="Times New Roman" pitchFamily="18" charset="0"/>
                </a:rPr>
                <a:t>LRATC</a:t>
              </a:r>
              <a:endParaRPr kumimoji="0" lang="en-US" sz="1400" b="1" i="1" dirty="0">
                <a:solidFill>
                  <a:srgbClr val="276A2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8" name="Freeform 57"/>
          <p:cNvSpPr>
            <a:spLocks/>
          </p:cNvSpPr>
          <p:nvPr/>
        </p:nvSpPr>
        <p:spPr bwMode="auto">
          <a:xfrm>
            <a:off x="3801062" y="3491361"/>
            <a:ext cx="1008373" cy="73818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" y="75"/>
              </a:cxn>
              <a:cxn ang="0">
                <a:pos x="16" y="171"/>
              </a:cxn>
              <a:cxn ang="0">
                <a:pos x="61" y="258"/>
              </a:cxn>
              <a:cxn ang="0">
                <a:pos x="124" y="333"/>
              </a:cxn>
              <a:cxn ang="0">
                <a:pos x="208" y="393"/>
              </a:cxn>
              <a:cxn ang="0">
                <a:pos x="301" y="438"/>
              </a:cxn>
              <a:cxn ang="0">
                <a:pos x="427" y="462"/>
              </a:cxn>
              <a:cxn ang="0">
                <a:pos x="550" y="456"/>
              </a:cxn>
              <a:cxn ang="0">
                <a:pos x="649" y="429"/>
              </a:cxn>
              <a:cxn ang="0">
                <a:pos x="748" y="363"/>
              </a:cxn>
              <a:cxn ang="0">
                <a:pos x="790" y="312"/>
              </a:cxn>
            </a:cxnLst>
            <a:rect l="0" t="0" r="r" b="b"/>
            <a:pathLst>
              <a:path w="790" h="465">
                <a:moveTo>
                  <a:pt x="7" y="0"/>
                </a:moveTo>
                <a:cubicBezTo>
                  <a:pt x="3" y="23"/>
                  <a:pt x="0" y="47"/>
                  <a:pt x="1" y="75"/>
                </a:cubicBezTo>
                <a:cubicBezTo>
                  <a:pt x="2" y="103"/>
                  <a:pt x="6" y="140"/>
                  <a:pt x="16" y="171"/>
                </a:cubicBezTo>
                <a:cubicBezTo>
                  <a:pt x="26" y="202"/>
                  <a:pt x="43" y="231"/>
                  <a:pt x="61" y="258"/>
                </a:cubicBezTo>
                <a:cubicBezTo>
                  <a:pt x="79" y="285"/>
                  <a:pt x="99" y="310"/>
                  <a:pt x="124" y="333"/>
                </a:cubicBezTo>
                <a:cubicBezTo>
                  <a:pt x="149" y="356"/>
                  <a:pt x="179" y="376"/>
                  <a:pt x="208" y="393"/>
                </a:cubicBezTo>
                <a:cubicBezTo>
                  <a:pt x="237" y="410"/>
                  <a:pt x="265" y="427"/>
                  <a:pt x="301" y="438"/>
                </a:cubicBezTo>
                <a:cubicBezTo>
                  <a:pt x="337" y="449"/>
                  <a:pt x="386" y="459"/>
                  <a:pt x="427" y="462"/>
                </a:cubicBezTo>
                <a:cubicBezTo>
                  <a:pt x="468" y="465"/>
                  <a:pt x="513" y="462"/>
                  <a:pt x="550" y="456"/>
                </a:cubicBezTo>
                <a:cubicBezTo>
                  <a:pt x="587" y="450"/>
                  <a:pt x="616" y="444"/>
                  <a:pt x="649" y="429"/>
                </a:cubicBezTo>
                <a:cubicBezTo>
                  <a:pt x="682" y="414"/>
                  <a:pt x="725" y="382"/>
                  <a:pt x="748" y="363"/>
                </a:cubicBezTo>
                <a:cubicBezTo>
                  <a:pt x="771" y="344"/>
                  <a:pt x="780" y="328"/>
                  <a:pt x="790" y="312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56" name="Freeform 58"/>
          <p:cNvSpPr>
            <a:spLocks/>
          </p:cNvSpPr>
          <p:nvPr/>
        </p:nvSpPr>
        <p:spPr bwMode="auto">
          <a:xfrm rot="-519857">
            <a:off x="4623900" y="3840960"/>
            <a:ext cx="1008373" cy="73818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" y="75"/>
              </a:cxn>
              <a:cxn ang="0">
                <a:pos x="16" y="171"/>
              </a:cxn>
              <a:cxn ang="0">
                <a:pos x="61" y="258"/>
              </a:cxn>
              <a:cxn ang="0">
                <a:pos x="124" y="333"/>
              </a:cxn>
              <a:cxn ang="0">
                <a:pos x="208" y="393"/>
              </a:cxn>
              <a:cxn ang="0">
                <a:pos x="301" y="438"/>
              </a:cxn>
              <a:cxn ang="0">
                <a:pos x="427" y="462"/>
              </a:cxn>
              <a:cxn ang="0">
                <a:pos x="550" y="456"/>
              </a:cxn>
              <a:cxn ang="0">
                <a:pos x="649" y="429"/>
              </a:cxn>
              <a:cxn ang="0">
                <a:pos x="748" y="363"/>
              </a:cxn>
              <a:cxn ang="0">
                <a:pos x="790" y="312"/>
              </a:cxn>
            </a:cxnLst>
            <a:rect l="0" t="0" r="r" b="b"/>
            <a:pathLst>
              <a:path w="790" h="465">
                <a:moveTo>
                  <a:pt x="7" y="0"/>
                </a:moveTo>
                <a:cubicBezTo>
                  <a:pt x="3" y="23"/>
                  <a:pt x="0" y="47"/>
                  <a:pt x="1" y="75"/>
                </a:cubicBezTo>
                <a:cubicBezTo>
                  <a:pt x="2" y="103"/>
                  <a:pt x="6" y="140"/>
                  <a:pt x="16" y="171"/>
                </a:cubicBezTo>
                <a:cubicBezTo>
                  <a:pt x="26" y="202"/>
                  <a:pt x="43" y="231"/>
                  <a:pt x="61" y="258"/>
                </a:cubicBezTo>
                <a:cubicBezTo>
                  <a:pt x="79" y="285"/>
                  <a:pt x="99" y="310"/>
                  <a:pt x="124" y="333"/>
                </a:cubicBezTo>
                <a:cubicBezTo>
                  <a:pt x="149" y="356"/>
                  <a:pt x="179" y="376"/>
                  <a:pt x="208" y="393"/>
                </a:cubicBezTo>
                <a:cubicBezTo>
                  <a:pt x="237" y="410"/>
                  <a:pt x="265" y="427"/>
                  <a:pt x="301" y="438"/>
                </a:cubicBezTo>
                <a:cubicBezTo>
                  <a:pt x="337" y="449"/>
                  <a:pt x="386" y="459"/>
                  <a:pt x="427" y="462"/>
                </a:cubicBezTo>
                <a:cubicBezTo>
                  <a:pt x="468" y="465"/>
                  <a:pt x="513" y="462"/>
                  <a:pt x="550" y="456"/>
                </a:cubicBezTo>
                <a:cubicBezTo>
                  <a:pt x="587" y="450"/>
                  <a:pt x="616" y="444"/>
                  <a:pt x="649" y="429"/>
                </a:cubicBezTo>
                <a:cubicBezTo>
                  <a:pt x="682" y="414"/>
                  <a:pt x="725" y="382"/>
                  <a:pt x="748" y="363"/>
                </a:cubicBezTo>
                <a:cubicBezTo>
                  <a:pt x="771" y="344"/>
                  <a:pt x="780" y="328"/>
                  <a:pt x="790" y="312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57" name="Freeform 59"/>
          <p:cNvSpPr>
            <a:spLocks/>
          </p:cNvSpPr>
          <p:nvPr/>
        </p:nvSpPr>
        <p:spPr bwMode="auto">
          <a:xfrm rot="-1295071">
            <a:off x="5541213" y="3951186"/>
            <a:ext cx="1044106" cy="73818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" y="75"/>
              </a:cxn>
              <a:cxn ang="0">
                <a:pos x="16" y="171"/>
              </a:cxn>
              <a:cxn ang="0">
                <a:pos x="61" y="258"/>
              </a:cxn>
              <a:cxn ang="0">
                <a:pos x="124" y="333"/>
              </a:cxn>
              <a:cxn ang="0">
                <a:pos x="208" y="393"/>
              </a:cxn>
              <a:cxn ang="0">
                <a:pos x="301" y="438"/>
              </a:cxn>
              <a:cxn ang="0">
                <a:pos x="427" y="462"/>
              </a:cxn>
              <a:cxn ang="0">
                <a:pos x="550" y="456"/>
              </a:cxn>
              <a:cxn ang="0">
                <a:pos x="649" y="429"/>
              </a:cxn>
              <a:cxn ang="0">
                <a:pos x="748" y="363"/>
              </a:cxn>
              <a:cxn ang="0">
                <a:pos x="790" y="312"/>
              </a:cxn>
            </a:cxnLst>
            <a:rect l="0" t="0" r="r" b="b"/>
            <a:pathLst>
              <a:path w="790" h="465">
                <a:moveTo>
                  <a:pt x="7" y="0"/>
                </a:moveTo>
                <a:cubicBezTo>
                  <a:pt x="3" y="23"/>
                  <a:pt x="0" y="47"/>
                  <a:pt x="1" y="75"/>
                </a:cubicBezTo>
                <a:cubicBezTo>
                  <a:pt x="2" y="103"/>
                  <a:pt x="6" y="140"/>
                  <a:pt x="16" y="171"/>
                </a:cubicBezTo>
                <a:cubicBezTo>
                  <a:pt x="26" y="202"/>
                  <a:pt x="43" y="231"/>
                  <a:pt x="61" y="258"/>
                </a:cubicBezTo>
                <a:cubicBezTo>
                  <a:pt x="79" y="285"/>
                  <a:pt x="99" y="310"/>
                  <a:pt x="124" y="333"/>
                </a:cubicBezTo>
                <a:cubicBezTo>
                  <a:pt x="149" y="356"/>
                  <a:pt x="179" y="376"/>
                  <a:pt x="208" y="393"/>
                </a:cubicBezTo>
                <a:cubicBezTo>
                  <a:pt x="237" y="410"/>
                  <a:pt x="265" y="427"/>
                  <a:pt x="301" y="438"/>
                </a:cubicBezTo>
                <a:cubicBezTo>
                  <a:pt x="337" y="449"/>
                  <a:pt x="386" y="459"/>
                  <a:pt x="427" y="462"/>
                </a:cubicBezTo>
                <a:cubicBezTo>
                  <a:pt x="468" y="465"/>
                  <a:pt x="513" y="462"/>
                  <a:pt x="550" y="456"/>
                </a:cubicBezTo>
                <a:cubicBezTo>
                  <a:pt x="587" y="450"/>
                  <a:pt x="616" y="444"/>
                  <a:pt x="649" y="429"/>
                </a:cubicBezTo>
                <a:cubicBezTo>
                  <a:pt x="682" y="414"/>
                  <a:pt x="725" y="382"/>
                  <a:pt x="748" y="363"/>
                </a:cubicBezTo>
                <a:cubicBezTo>
                  <a:pt x="771" y="344"/>
                  <a:pt x="780" y="328"/>
                  <a:pt x="790" y="312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58" name="Freeform 60"/>
          <p:cNvSpPr>
            <a:spLocks/>
          </p:cNvSpPr>
          <p:nvPr/>
        </p:nvSpPr>
        <p:spPr bwMode="auto">
          <a:xfrm rot="-1848279">
            <a:off x="6511642" y="3840031"/>
            <a:ext cx="1044106" cy="73818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" y="75"/>
              </a:cxn>
              <a:cxn ang="0">
                <a:pos x="16" y="171"/>
              </a:cxn>
              <a:cxn ang="0">
                <a:pos x="61" y="258"/>
              </a:cxn>
              <a:cxn ang="0">
                <a:pos x="124" y="333"/>
              </a:cxn>
              <a:cxn ang="0">
                <a:pos x="208" y="393"/>
              </a:cxn>
              <a:cxn ang="0">
                <a:pos x="301" y="438"/>
              </a:cxn>
              <a:cxn ang="0">
                <a:pos x="427" y="462"/>
              </a:cxn>
              <a:cxn ang="0">
                <a:pos x="550" y="456"/>
              </a:cxn>
              <a:cxn ang="0">
                <a:pos x="649" y="429"/>
              </a:cxn>
              <a:cxn ang="0">
                <a:pos x="748" y="363"/>
              </a:cxn>
              <a:cxn ang="0">
                <a:pos x="790" y="312"/>
              </a:cxn>
            </a:cxnLst>
            <a:rect l="0" t="0" r="r" b="b"/>
            <a:pathLst>
              <a:path w="790" h="465">
                <a:moveTo>
                  <a:pt x="7" y="0"/>
                </a:moveTo>
                <a:cubicBezTo>
                  <a:pt x="3" y="23"/>
                  <a:pt x="0" y="47"/>
                  <a:pt x="1" y="75"/>
                </a:cubicBezTo>
                <a:cubicBezTo>
                  <a:pt x="2" y="103"/>
                  <a:pt x="6" y="140"/>
                  <a:pt x="16" y="171"/>
                </a:cubicBezTo>
                <a:cubicBezTo>
                  <a:pt x="26" y="202"/>
                  <a:pt x="43" y="231"/>
                  <a:pt x="61" y="258"/>
                </a:cubicBezTo>
                <a:cubicBezTo>
                  <a:pt x="79" y="285"/>
                  <a:pt x="99" y="310"/>
                  <a:pt x="124" y="333"/>
                </a:cubicBezTo>
                <a:cubicBezTo>
                  <a:pt x="149" y="356"/>
                  <a:pt x="179" y="376"/>
                  <a:pt x="208" y="393"/>
                </a:cubicBezTo>
                <a:cubicBezTo>
                  <a:pt x="237" y="410"/>
                  <a:pt x="265" y="427"/>
                  <a:pt x="301" y="438"/>
                </a:cubicBezTo>
                <a:cubicBezTo>
                  <a:pt x="337" y="449"/>
                  <a:pt x="386" y="459"/>
                  <a:pt x="427" y="462"/>
                </a:cubicBezTo>
                <a:cubicBezTo>
                  <a:pt x="468" y="465"/>
                  <a:pt x="513" y="462"/>
                  <a:pt x="550" y="456"/>
                </a:cubicBezTo>
                <a:cubicBezTo>
                  <a:pt x="587" y="450"/>
                  <a:pt x="616" y="444"/>
                  <a:pt x="649" y="429"/>
                </a:cubicBezTo>
                <a:cubicBezTo>
                  <a:pt x="682" y="414"/>
                  <a:pt x="725" y="382"/>
                  <a:pt x="748" y="363"/>
                </a:cubicBezTo>
                <a:cubicBezTo>
                  <a:pt x="771" y="344"/>
                  <a:pt x="780" y="328"/>
                  <a:pt x="790" y="312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59" name="Freeform 61"/>
          <p:cNvSpPr>
            <a:spLocks/>
          </p:cNvSpPr>
          <p:nvPr/>
        </p:nvSpPr>
        <p:spPr bwMode="auto">
          <a:xfrm rot="-2500333">
            <a:off x="7305349" y="3508287"/>
            <a:ext cx="1008373" cy="73818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" y="75"/>
              </a:cxn>
              <a:cxn ang="0">
                <a:pos x="16" y="171"/>
              </a:cxn>
              <a:cxn ang="0">
                <a:pos x="61" y="258"/>
              </a:cxn>
              <a:cxn ang="0">
                <a:pos x="124" y="333"/>
              </a:cxn>
              <a:cxn ang="0">
                <a:pos x="208" y="393"/>
              </a:cxn>
              <a:cxn ang="0">
                <a:pos x="301" y="438"/>
              </a:cxn>
              <a:cxn ang="0">
                <a:pos x="427" y="462"/>
              </a:cxn>
              <a:cxn ang="0">
                <a:pos x="550" y="456"/>
              </a:cxn>
              <a:cxn ang="0">
                <a:pos x="649" y="429"/>
              </a:cxn>
              <a:cxn ang="0">
                <a:pos x="748" y="363"/>
              </a:cxn>
              <a:cxn ang="0">
                <a:pos x="790" y="312"/>
              </a:cxn>
            </a:cxnLst>
            <a:rect l="0" t="0" r="r" b="b"/>
            <a:pathLst>
              <a:path w="790" h="465">
                <a:moveTo>
                  <a:pt x="7" y="0"/>
                </a:moveTo>
                <a:cubicBezTo>
                  <a:pt x="3" y="23"/>
                  <a:pt x="0" y="47"/>
                  <a:pt x="1" y="75"/>
                </a:cubicBezTo>
                <a:cubicBezTo>
                  <a:pt x="2" y="103"/>
                  <a:pt x="6" y="140"/>
                  <a:pt x="16" y="171"/>
                </a:cubicBezTo>
                <a:cubicBezTo>
                  <a:pt x="26" y="202"/>
                  <a:pt x="43" y="231"/>
                  <a:pt x="61" y="258"/>
                </a:cubicBezTo>
                <a:cubicBezTo>
                  <a:pt x="79" y="285"/>
                  <a:pt x="99" y="310"/>
                  <a:pt x="124" y="333"/>
                </a:cubicBezTo>
                <a:cubicBezTo>
                  <a:pt x="149" y="356"/>
                  <a:pt x="179" y="376"/>
                  <a:pt x="208" y="393"/>
                </a:cubicBezTo>
                <a:cubicBezTo>
                  <a:pt x="237" y="410"/>
                  <a:pt x="265" y="427"/>
                  <a:pt x="301" y="438"/>
                </a:cubicBezTo>
                <a:cubicBezTo>
                  <a:pt x="337" y="449"/>
                  <a:pt x="386" y="459"/>
                  <a:pt x="427" y="462"/>
                </a:cubicBezTo>
                <a:cubicBezTo>
                  <a:pt x="468" y="465"/>
                  <a:pt x="513" y="462"/>
                  <a:pt x="550" y="456"/>
                </a:cubicBezTo>
                <a:cubicBezTo>
                  <a:pt x="587" y="450"/>
                  <a:pt x="616" y="444"/>
                  <a:pt x="649" y="429"/>
                </a:cubicBezTo>
                <a:cubicBezTo>
                  <a:pt x="682" y="414"/>
                  <a:pt x="725" y="382"/>
                  <a:pt x="748" y="363"/>
                </a:cubicBezTo>
                <a:cubicBezTo>
                  <a:pt x="771" y="344"/>
                  <a:pt x="780" y="328"/>
                  <a:pt x="790" y="312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grpSp>
        <p:nvGrpSpPr>
          <p:cNvPr id="160" name="Group 68"/>
          <p:cNvGrpSpPr>
            <a:grpSpLocks/>
          </p:cNvGrpSpPr>
          <p:nvPr/>
        </p:nvGrpSpPr>
        <p:grpSpPr bwMode="auto">
          <a:xfrm>
            <a:off x="4296805" y="2549910"/>
            <a:ext cx="3420805" cy="1800225"/>
            <a:chOff x="1836" y="2285"/>
            <a:chExt cx="2680" cy="1134"/>
          </a:xfrm>
        </p:grpSpPr>
        <p:grpSp>
          <p:nvGrpSpPr>
            <p:cNvPr id="161" name="Group 63"/>
            <p:cNvGrpSpPr>
              <a:grpSpLocks/>
            </p:cNvGrpSpPr>
            <p:nvPr/>
          </p:nvGrpSpPr>
          <p:grpSpPr bwMode="auto">
            <a:xfrm>
              <a:off x="1836" y="2659"/>
              <a:ext cx="2680" cy="760"/>
              <a:chOff x="1836" y="2582"/>
              <a:chExt cx="2680" cy="760"/>
            </a:xfrm>
          </p:grpSpPr>
          <p:sp>
            <p:nvSpPr>
              <p:cNvPr id="165" name="Line 30"/>
              <p:cNvSpPr>
                <a:spLocks noChangeShapeType="1"/>
              </p:cNvSpPr>
              <p:nvPr/>
            </p:nvSpPr>
            <p:spPr bwMode="auto">
              <a:xfrm flipV="1">
                <a:off x="1836" y="2582"/>
                <a:ext cx="945" cy="42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66" name="Line 31"/>
              <p:cNvSpPr>
                <a:spLocks noChangeShapeType="1"/>
              </p:cNvSpPr>
              <p:nvPr/>
            </p:nvSpPr>
            <p:spPr bwMode="auto">
              <a:xfrm flipV="1">
                <a:off x="2412" y="2582"/>
                <a:ext cx="528" cy="66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67" name="Line 32"/>
              <p:cNvSpPr>
                <a:spLocks noChangeShapeType="1"/>
              </p:cNvSpPr>
              <p:nvPr/>
            </p:nvSpPr>
            <p:spPr bwMode="auto">
              <a:xfrm flipV="1">
                <a:off x="3084" y="2582"/>
                <a:ext cx="42" cy="76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68" name="Line 33"/>
              <p:cNvSpPr>
                <a:spLocks noChangeShapeType="1"/>
              </p:cNvSpPr>
              <p:nvPr/>
            </p:nvSpPr>
            <p:spPr bwMode="auto">
              <a:xfrm flipH="1" flipV="1">
                <a:off x="3329" y="2606"/>
                <a:ext cx="585" cy="7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69" name="Line 34"/>
              <p:cNvSpPr>
                <a:spLocks noChangeShapeType="1"/>
              </p:cNvSpPr>
              <p:nvPr/>
            </p:nvSpPr>
            <p:spPr bwMode="auto">
              <a:xfrm flipH="1" flipV="1">
                <a:off x="3621" y="2606"/>
                <a:ext cx="895" cy="42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</p:grpSp>
        <p:grpSp>
          <p:nvGrpSpPr>
            <p:cNvPr id="162" name="Group 65"/>
            <p:cNvGrpSpPr>
              <a:grpSpLocks/>
            </p:cNvGrpSpPr>
            <p:nvPr/>
          </p:nvGrpSpPr>
          <p:grpSpPr bwMode="auto">
            <a:xfrm>
              <a:off x="2310" y="2285"/>
              <a:ext cx="1786" cy="313"/>
              <a:chOff x="2442" y="1737"/>
              <a:chExt cx="1786" cy="313"/>
            </a:xfrm>
          </p:grpSpPr>
          <p:sp>
            <p:nvSpPr>
              <p:cNvPr id="163" name="Rectangle 64"/>
              <p:cNvSpPr>
                <a:spLocks noChangeArrowheads="1"/>
              </p:cNvSpPr>
              <p:nvPr/>
            </p:nvSpPr>
            <p:spPr bwMode="auto">
              <a:xfrm>
                <a:off x="2504" y="1743"/>
                <a:ext cx="1671" cy="307"/>
              </a:xfrm>
              <a:prstGeom prst="rect">
                <a:avLst/>
              </a:prstGeom>
              <a:solidFill>
                <a:srgbClr val="FFFFA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64" name="Text Box 29"/>
              <p:cNvSpPr txBox="1">
                <a:spLocks noChangeArrowheads="1"/>
              </p:cNvSpPr>
              <p:nvPr/>
            </p:nvSpPr>
            <p:spPr bwMode="auto">
              <a:xfrm>
                <a:off x="2442" y="1737"/>
                <a:ext cx="1786" cy="309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1600" i="1" dirty="0">
                    <a:latin typeface="+mj-lt"/>
                    <a:cs typeface="Times New Roman" pitchFamily="18" charset="0"/>
                  </a:rPr>
                  <a:t>Representative short-run</a:t>
                </a:r>
                <a:br>
                  <a:rPr kumimoji="0" lang="en-US" sz="1600" i="1" dirty="0">
                    <a:latin typeface="+mj-lt"/>
                    <a:cs typeface="Times New Roman" pitchFamily="18" charset="0"/>
                  </a:rPr>
                </a:br>
                <a:r>
                  <a:rPr kumimoji="0" lang="en-US" sz="1600" b="1" i="1" dirty="0">
                    <a:solidFill>
                      <a:schemeClr val="tx1"/>
                    </a:solidFill>
                    <a:latin typeface="+mj-lt"/>
                    <a:cs typeface="Times New Roman" pitchFamily="18" charset="0"/>
                  </a:rPr>
                  <a:t>Average Cost</a:t>
                </a:r>
                <a:r>
                  <a:rPr kumimoji="0" lang="en-US" sz="1600" i="1" dirty="0">
                    <a:latin typeface="+mj-lt"/>
                    <a:cs typeface="Times New Roman" pitchFamily="18" charset="0"/>
                  </a:rPr>
                  <a:t> curves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45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7548"/>
            <a:ext cx="8904855" cy="667450"/>
          </a:xfrm>
        </p:spPr>
        <p:txBody>
          <a:bodyPr/>
          <a:lstStyle/>
          <a:p>
            <a:r>
              <a:rPr lang="en-US" dirty="0"/>
              <a:t>Economies of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785"/>
            <a:ext cx="8783869" cy="5375983"/>
          </a:xfrm>
        </p:spPr>
        <p:txBody>
          <a:bodyPr/>
          <a:lstStyle/>
          <a:p>
            <a:pPr marL="231775" indent="-231775">
              <a:lnSpc>
                <a:spcPts val="2700"/>
              </a:lnSpc>
            </a:pPr>
            <a:r>
              <a:rPr lang="en-US" sz="2600" dirty="0">
                <a:solidFill>
                  <a:srgbClr val="32302A"/>
                </a:solidFill>
              </a:rPr>
              <a:t>As output (plant size) is increased, per-unit costs will follow one of three possibilities:</a:t>
            </a:r>
          </a:p>
          <a:p>
            <a:pPr marL="631825" lvl="1" indent="-231775">
              <a:lnSpc>
                <a:spcPts val="2700"/>
              </a:lnSpc>
            </a:pPr>
            <a:r>
              <a:rPr lang="en-US" b="1" i="1" dirty="0">
                <a:solidFill>
                  <a:srgbClr val="32302A"/>
                </a:solidFill>
              </a:rPr>
              <a:t>Economies of Scale</a:t>
            </a:r>
            <a:r>
              <a:rPr lang="en-US" dirty="0">
                <a:solidFill>
                  <a:srgbClr val="32302A"/>
                </a:solidFill>
              </a:rPr>
              <a:t>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Reductions in per unit costs as output expands. </a:t>
            </a:r>
            <a:endParaRPr lang="en-US" dirty="0" smtClean="0">
              <a:solidFill>
                <a:srgbClr val="32302A"/>
              </a:solidFill>
            </a:endParaRPr>
          </a:p>
          <a:p>
            <a:pPr marL="1031875" lvl="2" indent="-231775">
              <a:lnSpc>
                <a:spcPts val="2700"/>
              </a:lnSpc>
            </a:pPr>
            <a:r>
              <a:rPr lang="en-US" dirty="0" smtClean="0">
                <a:solidFill>
                  <a:srgbClr val="32302A"/>
                </a:solidFill>
              </a:rPr>
              <a:t>This </a:t>
            </a:r>
            <a:r>
              <a:rPr lang="en-US" dirty="0">
                <a:solidFill>
                  <a:srgbClr val="32302A"/>
                </a:solidFill>
              </a:rPr>
              <a:t>can occur for three reasons:</a:t>
            </a:r>
          </a:p>
          <a:p>
            <a:pPr marL="1489075" lvl="3" indent="-231775">
              <a:lnSpc>
                <a:spcPts val="2700"/>
              </a:lnSpc>
            </a:pPr>
            <a:r>
              <a:rPr lang="en-US" dirty="0">
                <a:solidFill>
                  <a:srgbClr val="32302A"/>
                </a:solidFill>
              </a:rPr>
              <a:t>mass production</a:t>
            </a:r>
          </a:p>
          <a:p>
            <a:pPr marL="1489075" lvl="3" indent="-231775">
              <a:lnSpc>
                <a:spcPts val="2700"/>
              </a:lnSpc>
            </a:pPr>
            <a:r>
              <a:rPr lang="en-US" dirty="0">
                <a:solidFill>
                  <a:srgbClr val="32302A"/>
                </a:solidFill>
              </a:rPr>
              <a:t>specialization</a:t>
            </a:r>
          </a:p>
          <a:p>
            <a:pPr marL="1489075" lvl="3" indent="-231775">
              <a:lnSpc>
                <a:spcPts val="2700"/>
              </a:lnSpc>
            </a:pPr>
            <a:r>
              <a:rPr lang="en-US" dirty="0">
                <a:solidFill>
                  <a:srgbClr val="32302A"/>
                </a:solidFill>
              </a:rPr>
              <a:t>improvements in production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as a </a:t>
            </a:r>
            <a:r>
              <a:rPr lang="en-US" dirty="0">
                <a:solidFill>
                  <a:srgbClr val="32302A"/>
                </a:solidFill>
              </a:rPr>
              <a:t>result of experience</a:t>
            </a:r>
          </a:p>
          <a:p>
            <a:pPr marL="631825" lvl="1" indent="-231775">
              <a:lnSpc>
                <a:spcPts val="2700"/>
              </a:lnSpc>
            </a:pPr>
            <a:r>
              <a:rPr lang="en-US" b="1" i="1" dirty="0">
                <a:solidFill>
                  <a:srgbClr val="32302A"/>
                </a:solidFill>
              </a:rPr>
              <a:t>Diseconomies of Scale</a:t>
            </a:r>
            <a:r>
              <a:rPr lang="en-US" dirty="0">
                <a:solidFill>
                  <a:srgbClr val="32302A"/>
                </a:solidFill>
              </a:rPr>
              <a:t>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increases in per unit costs as output expands </a:t>
            </a:r>
          </a:p>
          <a:p>
            <a:pPr marL="631825" lvl="1" indent="-231775">
              <a:lnSpc>
                <a:spcPts val="2700"/>
              </a:lnSpc>
            </a:pPr>
            <a:r>
              <a:rPr lang="en-US" b="1" i="1" dirty="0">
                <a:solidFill>
                  <a:srgbClr val="32302A"/>
                </a:solidFill>
              </a:rPr>
              <a:t>Constant Returns to Scale</a:t>
            </a:r>
            <a:r>
              <a:rPr lang="en-US" dirty="0">
                <a:solidFill>
                  <a:srgbClr val="32302A"/>
                </a:solidFill>
              </a:rPr>
              <a:t>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unit costs are constant as output expands</a:t>
            </a:r>
          </a:p>
        </p:txBody>
      </p:sp>
    </p:spTree>
    <p:extLst>
      <p:ext uri="{BB962C8B-B14F-4D97-AF65-F5344CB8AC3E}">
        <p14:creationId xmlns:p14="http://schemas.microsoft.com/office/powerpoint/2010/main" val="23058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75832" y="2274269"/>
            <a:ext cx="5889895" cy="293472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0609"/>
            <a:ext cx="8904855" cy="680178"/>
          </a:xfrm>
        </p:spPr>
        <p:txBody>
          <a:bodyPr/>
          <a:lstStyle/>
          <a:p>
            <a:r>
              <a:rPr lang="en-US" dirty="0"/>
              <a:t>Different Types of LRATC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63185" y="1281688"/>
            <a:ext cx="3036631" cy="4948250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1800" b="1" i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LRATC</a:t>
            </a: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often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have segments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that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represent </a:t>
            </a: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economies </a:t>
            </a:r>
            <a:b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scale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constant returns </a:t>
            </a: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1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scale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or </a:t>
            </a:r>
            <a:r>
              <a:rPr lang="en-US" sz="1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diseconomies </a:t>
            </a: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sz="1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scale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800" b="1" i="1" dirty="0">
                <a:solidFill>
                  <a:schemeClr val="accent3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LRATC</a:t>
            </a:r>
            <a:r>
              <a:rPr lang="en-US" sz="1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here has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 </a:t>
            </a:r>
            <a:r>
              <a:rPr lang="en-US" sz="1800" i="1" u="sng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downward </a:t>
            </a:r>
            <a:r>
              <a:rPr lang="en-US" sz="1800" i="1" u="sng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sloping segment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demonstrating </a:t>
            </a:r>
            <a:r>
              <a:rPr lang="en-US" sz="1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economies </a:t>
            </a: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sz="1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scale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for that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range of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output – meaning that an expansion of plant size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can reduce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per unit cost up to output level </a:t>
            </a:r>
            <a:r>
              <a:rPr lang="en-US" sz="1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There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is also an </a:t>
            </a:r>
            <a:r>
              <a:rPr lang="en-US" sz="1800" i="1" u="sng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upward sloping segment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indicating </a:t>
            </a: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diseconomies </a:t>
            </a:r>
            <a:r>
              <a:rPr lang="en-US" sz="1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scale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–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meaning that an expansion in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plant size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beyond output level </a:t>
            </a:r>
            <a:r>
              <a:rPr lang="en-US" sz="1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leads to higher per unit costs. </a:t>
            </a:r>
          </a:p>
        </p:txBody>
      </p:sp>
      <p:sp>
        <p:nvSpPr>
          <p:cNvPr id="100" name="Line 4"/>
          <p:cNvSpPr>
            <a:spLocks noChangeShapeType="1"/>
          </p:cNvSpPr>
          <p:nvPr/>
        </p:nvSpPr>
        <p:spPr bwMode="auto">
          <a:xfrm>
            <a:off x="3297447" y="2879421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3297448" y="4860621"/>
            <a:ext cx="47821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3075833" y="2390090"/>
            <a:ext cx="651250" cy="55271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1600" b="0" i="1" dirty="0">
                <a:latin typeface="+mj-lt"/>
                <a:cs typeface="Times New Roman" pitchFamily="18" charset="0"/>
              </a:rPr>
              <a:t>Cost</a:t>
            </a:r>
            <a:br>
              <a:rPr kumimoji="0" lang="en-US" sz="1600" b="0" i="1" dirty="0">
                <a:latin typeface="+mj-lt"/>
                <a:cs typeface="Times New Roman" pitchFamily="18" charset="0"/>
              </a:rPr>
            </a:br>
            <a:r>
              <a:rPr kumimoji="0" lang="en-US" sz="1600" b="0" i="1" dirty="0">
                <a:latin typeface="+mj-lt"/>
                <a:cs typeface="Times New Roman" pitchFamily="18" charset="0"/>
              </a:rPr>
              <a:t>per unit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7839021" y="4653677"/>
            <a:ext cx="1109286" cy="40498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1600" b="0" i="1" dirty="0">
                <a:latin typeface="+mj-lt"/>
                <a:cs typeface="Times New Roman" pitchFamily="18" charset="0"/>
              </a:rPr>
              <a:t>Output level</a:t>
            </a:r>
          </a:p>
        </p:txBody>
      </p:sp>
      <p:grpSp>
        <p:nvGrpSpPr>
          <p:cNvPr id="105" name="Group 67"/>
          <p:cNvGrpSpPr>
            <a:grpSpLocks/>
          </p:cNvGrpSpPr>
          <p:nvPr/>
        </p:nvGrpSpPr>
        <p:grpSpPr bwMode="auto">
          <a:xfrm>
            <a:off x="3414924" y="3533471"/>
            <a:ext cx="5401814" cy="1079500"/>
            <a:chOff x="1212" y="2883"/>
            <a:chExt cx="4232" cy="680"/>
          </a:xfrm>
        </p:grpSpPr>
        <p:sp>
          <p:nvSpPr>
            <p:cNvPr id="106" name="Freeform 9"/>
            <p:cNvSpPr>
              <a:spLocks/>
            </p:cNvSpPr>
            <p:nvPr/>
          </p:nvSpPr>
          <p:spPr bwMode="auto">
            <a:xfrm>
              <a:off x="1212" y="2883"/>
              <a:ext cx="4032" cy="68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2" y="336"/>
                </a:cxn>
                <a:cxn ang="0">
                  <a:pos x="1056" y="576"/>
                </a:cxn>
                <a:cxn ang="0">
                  <a:pos x="2016" y="672"/>
                </a:cxn>
                <a:cxn ang="0">
                  <a:pos x="2688" y="624"/>
                </a:cxn>
                <a:cxn ang="0">
                  <a:pos x="3456" y="384"/>
                </a:cxn>
                <a:cxn ang="0">
                  <a:pos x="4032" y="0"/>
                </a:cxn>
              </a:cxnLst>
              <a:rect l="0" t="0" r="r" b="b"/>
              <a:pathLst>
                <a:path w="4032" h="680">
                  <a:moveTo>
                    <a:pt x="0" y="48"/>
                  </a:moveTo>
                  <a:cubicBezTo>
                    <a:pt x="128" y="148"/>
                    <a:pt x="256" y="248"/>
                    <a:pt x="432" y="336"/>
                  </a:cubicBezTo>
                  <a:cubicBezTo>
                    <a:pt x="608" y="424"/>
                    <a:pt x="792" y="520"/>
                    <a:pt x="1056" y="576"/>
                  </a:cubicBezTo>
                  <a:cubicBezTo>
                    <a:pt x="1320" y="632"/>
                    <a:pt x="1744" y="664"/>
                    <a:pt x="2016" y="672"/>
                  </a:cubicBezTo>
                  <a:cubicBezTo>
                    <a:pt x="2288" y="680"/>
                    <a:pt x="2448" y="672"/>
                    <a:pt x="2688" y="624"/>
                  </a:cubicBezTo>
                  <a:cubicBezTo>
                    <a:pt x="2928" y="576"/>
                    <a:pt x="3232" y="488"/>
                    <a:pt x="3456" y="384"/>
                  </a:cubicBezTo>
                  <a:cubicBezTo>
                    <a:pt x="3680" y="280"/>
                    <a:pt x="3856" y="140"/>
                    <a:pt x="4032" y="0"/>
                  </a:cubicBezTo>
                </a:path>
              </a:pathLst>
            </a:custGeom>
            <a:noFill/>
            <a:ln w="57150" cap="flat" cmpd="sng">
              <a:solidFill>
                <a:srgbClr val="418D3B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07" name="Text Box 10"/>
            <p:cNvSpPr txBox="1">
              <a:spLocks noChangeArrowheads="1"/>
            </p:cNvSpPr>
            <p:nvPr/>
          </p:nvSpPr>
          <p:spPr bwMode="auto">
            <a:xfrm>
              <a:off x="4846" y="3107"/>
              <a:ext cx="598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solidFill>
                    <a:srgbClr val="276A20"/>
                  </a:solidFill>
                  <a:latin typeface="+mj-lt"/>
                  <a:cs typeface="Times New Roman" pitchFamily="18" charset="0"/>
                </a:rPr>
                <a:t>LRATC</a:t>
              </a:r>
              <a:endParaRPr kumimoji="0" lang="en-US" sz="1400" b="1" i="1" dirty="0">
                <a:solidFill>
                  <a:srgbClr val="276A2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8" name="Group 57"/>
          <p:cNvGrpSpPr>
            <a:grpSpLocks/>
          </p:cNvGrpSpPr>
          <p:nvPr/>
        </p:nvGrpSpPr>
        <p:grpSpPr bwMode="auto">
          <a:xfrm>
            <a:off x="5903681" y="3313889"/>
            <a:ext cx="319088" cy="1871663"/>
            <a:chOff x="3160" y="2874"/>
            <a:chExt cx="201" cy="1179"/>
          </a:xfrm>
        </p:grpSpPr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3270" y="2874"/>
              <a:ext cx="0" cy="984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3160" y="3801"/>
              <a:ext cx="201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latin typeface="+mj-lt"/>
                  <a:cs typeface="Times New Roman" pitchFamily="18" charset="0"/>
                </a:rPr>
                <a:t>q</a:t>
              </a:r>
            </a:p>
          </p:txBody>
        </p:sp>
      </p:grpSp>
      <p:grpSp>
        <p:nvGrpSpPr>
          <p:cNvPr id="31" name="Group 55"/>
          <p:cNvGrpSpPr>
            <a:grpSpLocks/>
          </p:cNvGrpSpPr>
          <p:nvPr/>
        </p:nvGrpSpPr>
        <p:grpSpPr bwMode="auto">
          <a:xfrm>
            <a:off x="3414473" y="2841575"/>
            <a:ext cx="2654300" cy="663575"/>
            <a:chOff x="1592" y="2444"/>
            <a:chExt cx="1672" cy="418"/>
          </a:xfrm>
        </p:grpSpPr>
        <p:sp>
          <p:nvSpPr>
            <p:cNvPr id="32" name="AutoShape 22"/>
            <p:cNvSpPr>
              <a:spLocks/>
            </p:cNvSpPr>
            <p:nvPr/>
          </p:nvSpPr>
          <p:spPr bwMode="auto">
            <a:xfrm rot="16200000">
              <a:off x="2328" y="1926"/>
              <a:ext cx="200" cy="1672"/>
            </a:xfrm>
            <a:prstGeom prst="rightBrace">
              <a:avLst>
                <a:gd name="adj1" fmla="val 86000"/>
                <a:gd name="adj2" fmla="val 50000"/>
              </a:avLst>
            </a:prstGeom>
            <a:noFill/>
            <a:ln w="31750">
              <a:solidFill>
                <a:schemeClr val="accent5">
                  <a:lumMod val="75000"/>
                </a:schemeClr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1822" y="2444"/>
              <a:ext cx="1166" cy="21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Economies of Scale</a:t>
              </a:r>
            </a:p>
          </p:txBody>
        </p:sp>
      </p:grpSp>
      <p:grpSp>
        <p:nvGrpSpPr>
          <p:cNvPr id="34" name="Group 56"/>
          <p:cNvGrpSpPr>
            <a:grpSpLocks/>
          </p:cNvGrpSpPr>
          <p:nvPr/>
        </p:nvGrpSpPr>
        <p:grpSpPr bwMode="auto">
          <a:xfrm>
            <a:off x="6094173" y="2841575"/>
            <a:ext cx="2467280" cy="663575"/>
            <a:chOff x="3280" y="2444"/>
            <a:chExt cx="1872" cy="418"/>
          </a:xfrm>
        </p:grpSpPr>
        <p:sp>
          <p:nvSpPr>
            <p:cNvPr id="35" name="AutoShape 25"/>
            <p:cNvSpPr>
              <a:spLocks/>
            </p:cNvSpPr>
            <p:nvPr/>
          </p:nvSpPr>
          <p:spPr bwMode="auto">
            <a:xfrm rot="-5400000">
              <a:off x="4116" y="1826"/>
              <a:ext cx="200" cy="1872"/>
            </a:xfrm>
            <a:prstGeom prst="rightBrace">
              <a:avLst>
                <a:gd name="adj1" fmla="val 78000"/>
                <a:gd name="adj2" fmla="val 50000"/>
              </a:avLst>
            </a:prstGeom>
            <a:noFill/>
            <a:ln w="31750">
              <a:solidFill>
                <a:schemeClr val="accent2">
                  <a:lumMod val="75000"/>
                </a:schemeClr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3536" y="2444"/>
              <a:ext cx="1587" cy="21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Diseconomies of Scale</a:t>
              </a:r>
            </a:p>
          </p:txBody>
        </p:sp>
      </p:grp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6164023" y="3462224"/>
            <a:ext cx="1570038" cy="1349375"/>
            <a:chOff x="3324" y="3002"/>
            <a:chExt cx="989" cy="850"/>
          </a:xfrm>
        </p:grpSpPr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3324" y="3156"/>
              <a:ext cx="384" cy="696"/>
            </a:xfrm>
            <a:custGeom>
              <a:avLst/>
              <a:gdLst/>
              <a:ahLst/>
              <a:cxnLst>
                <a:cxn ang="0">
                  <a:pos x="384" y="24"/>
                </a:cxn>
                <a:cxn ang="0">
                  <a:pos x="240" y="24"/>
                </a:cxn>
                <a:cxn ang="0">
                  <a:pos x="96" y="168"/>
                </a:cxn>
                <a:cxn ang="0">
                  <a:pos x="0" y="696"/>
                </a:cxn>
              </a:cxnLst>
              <a:rect l="0" t="0" r="r" b="b"/>
              <a:pathLst>
                <a:path w="384" h="696">
                  <a:moveTo>
                    <a:pt x="384" y="24"/>
                  </a:moveTo>
                  <a:cubicBezTo>
                    <a:pt x="336" y="12"/>
                    <a:pt x="288" y="0"/>
                    <a:pt x="240" y="24"/>
                  </a:cubicBezTo>
                  <a:cubicBezTo>
                    <a:pt x="192" y="48"/>
                    <a:pt x="136" y="56"/>
                    <a:pt x="96" y="168"/>
                  </a:cubicBezTo>
                  <a:cubicBezTo>
                    <a:pt x="56" y="280"/>
                    <a:pt x="28" y="488"/>
                    <a:pt x="0" y="696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39" name="Group 52"/>
            <p:cNvGrpSpPr>
              <a:grpSpLocks/>
            </p:cNvGrpSpPr>
            <p:nvPr/>
          </p:nvGrpSpPr>
          <p:grpSpPr bwMode="auto">
            <a:xfrm>
              <a:off x="3641" y="3002"/>
              <a:ext cx="672" cy="336"/>
              <a:chOff x="3869" y="2274"/>
              <a:chExt cx="672" cy="336"/>
            </a:xfrm>
          </p:grpSpPr>
          <p:sp>
            <p:nvSpPr>
              <p:cNvPr id="40" name="Rectangle 51"/>
              <p:cNvSpPr>
                <a:spLocks noChangeArrowheads="1"/>
              </p:cNvSpPr>
              <p:nvPr/>
            </p:nvSpPr>
            <p:spPr bwMode="auto">
              <a:xfrm>
                <a:off x="3881" y="2297"/>
                <a:ext cx="626" cy="282"/>
              </a:xfrm>
              <a:prstGeom prst="rect">
                <a:avLst/>
              </a:prstGeom>
              <a:solidFill>
                <a:srgbClr val="FFFFA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3869" y="2274"/>
                <a:ext cx="672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Plant of</a:t>
                </a:r>
                <a:br>
                  <a:rPr kumimoji="0" lang="en-US" sz="1600" b="1" i="1" dirty="0">
                    <a:latin typeface="+mj-lt"/>
                    <a:cs typeface="Times New Roman" pitchFamily="18" charset="0"/>
                  </a:rPr>
                </a:b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ideal size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3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75832" y="2141403"/>
            <a:ext cx="5889895" cy="317304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0609"/>
            <a:ext cx="8904855" cy="680178"/>
          </a:xfrm>
        </p:spPr>
        <p:txBody>
          <a:bodyPr/>
          <a:lstStyle/>
          <a:p>
            <a:r>
              <a:rPr lang="en-US" dirty="0"/>
              <a:t>Different Types of LRATC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63185" y="1735060"/>
            <a:ext cx="3036631" cy="2124660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800" b="1" i="1" dirty="0">
                <a:solidFill>
                  <a:schemeClr val="accent3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LRATC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here has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 downward sloping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segment demonstrating </a:t>
            </a:r>
            <a:r>
              <a:rPr lang="en-US" sz="1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economies </a:t>
            </a: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sz="1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scale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</a:t>
            </a:r>
          </a:p>
        </p:txBody>
      </p:sp>
      <p:sp>
        <p:nvSpPr>
          <p:cNvPr id="100" name="Line 4"/>
          <p:cNvSpPr>
            <a:spLocks noChangeShapeType="1"/>
          </p:cNvSpPr>
          <p:nvPr/>
        </p:nvSpPr>
        <p:spPr bwMode="auto">
          <a:xfrm>
            <a:off x="3336522" y="2792129"/>
            <a:ext cx="0" cy="21561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3336523" y="4946586"/>
            <a:ext cx="47821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3114908" y="2265743"/>
            <a:ext cx="651250" cy="53553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1600" b="0" i="1" dirty="0">
                <a:latin typeface="+mj-lt"/>
                <a:cs typeface="Times New Roman" pitchFamily="18" charset="0"/>
              </a:rPr>
              <a:t>Cost</a:t>
            </a:r>
            <a:br>
              <a:rPr kumimoji="0" lang="en-US" sz="1600" b="0" i="1" dirty="0">
                <a:latin typeface="+mj-lt"/>
                <a:cs typeface="Times New Roman" pitchFamily="18" charset="0"/>
              </a:rPr>
            </a:br>
            <a:r>
              <a:rPr kumimoji="0" lang="en-US" sz="1600" b="0" i="1" dirty="0">
                <a:latin typeface="+mj-lt"/>
                <a:cs typeface="Times New Roman" pitchFamily="18" charset="0"/>
              </a:rPr>
              <a:t>per unit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7878096" y="4739642"/>
            <a:ext cx="1109286" cy="39895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1600" b="0" i="1" dirty="0">
                <a:latin typeface="+mj-lt"/>
                <a:cs typeface="Times New Roman" pitchFamily="18" charset="0"/>
              </a:rPr>
              <a:t>Output level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300" y="2501094"/>
            <a:ext cx="292449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+mj-lt"/>
                <a:cs typeface="Times New Roman" pitchFamily="18" charset="0"/>
              </a:rPr>
              <a:t>	</a:t>
            </a:r>
            <a:r>
              <a:rPr lang="en-US" dirty="0" smtClean="0">
                <a:latin typeface="+mj-lt"/>
                <a:cs typeface="Times New Roman" pitchFamily="18" charset="0"/>
              </a:rPr>
              <a:t>       an </a:t>
            </a:r>
            <a:r>
              <a:rPr lang="en-US" dirty="0">
                <a:latin typeface="+mj-lt"/>
                <a:cs typeface="Times New Roman" pitchFamily="18" charset="0"/>
              </a:rPr>
              <a:t>upward sloping </a:t>
            </a:r>
            <a:br>
              <a:rPr lang="en-US" dirty="0">
                <a:latin typeface="+mj-lt"/>
                <a:cs typeface="Times New Roman" pitchFamily="18" charset="0"/>
              </a:rPr>
            </a:br>
            <a:r>
              <a:rPr lang="en-US" dirty="0" smtClean="0">
                <a:latin typeface="+mj-lt"/>
                <a:cs typeface="Times New Roman" pitchFamily="18" charset="0"/>
              </a:rPr>
              <a:t>segment</a:t>
            </a:r>
            <a:r>
              <a:rPr lang="en-US" dirty="0">
                <a:latin typeface="+mj-lt"/>
                <a:cs typeface="Times New Roman" pitchFamily="18" charset="0"/>
              </a:rPr>
              <a:t>, demonstrating </a:t>
            </a:r>
            <a:r>
              <a:rPr lang="en-US" b="1" i="1" dirty="0">
                <a:latin typeface="+mj-lt"/>
                <a:cs typeface="Times New Roman" pitchFamily="18" charset="0"/>
              </a:rPr>
              <a:t>diseconomies of scale</a:t>
            </a:r>
            <a:r>
              <a:rPr lang="en-US" i="1" dirty="0">
                <a:latin typeface="+mj-lt"/>
                <a:cs typeface="Times New Roman" pitchFamily="18" charset="0"/>
              </a:rPr>
              <a:t>,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075" y="3124628"/>
            <a:ext cx="2942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and a flat segment</a:t>
            </a:r>
            <a:r>
              <a:rPr lang="en-US" dirty="0">
                <a:latin typeface="+mj-lt"/>
                <a:cs typeface="Times New Roman" pitchFamily="18" charset="0"/>
              </a:rPr>
              <a:t>, demonstrating </a:t>
            </a:r>
            <a:r>
              <a:rPr lang="en-US" b="1" i="1" dirty="0">
                <a:latin typeface="+mj-lt"/>
                <a:cs typeface="Times New Roman" pitchFamily="18" charset="0"/>
              </a:rPr>
              <a:t>constant returns to </a:t>
            </a:r>
            <a:r>
              <a:rPr lang="en-US" b="1" i="1" dirty="0" smtClean="0">
                <a:latin typeface="+mj-lt"/>
                <a:cs typeface="Times New Roman" pitchFamily="18" charset="0"/>
              </a:rPr>
              <a:t>scale</a:t>
            </a:r>
            <a:r>
              <a:rPr lang="en-US" dirty="0"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9281" y="4072081"/>
            <a:ext cx="3036631" cy="18669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>
              <a:lnSpc>
                <a:spcPct val="90000"/>
              </a:lnSpc>
            </a:pPr>
            <a:r>
              <a:rPr lang="en-US" sz="18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The flat region of the curve between </a:t>
            </a:r>
            <a:r>
              <a:rPr lang="en-US" sz="1800" b="1" i="1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1800" b="1" i="1" baseline="-25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8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and </a:t>
            </a:r>
            <a:r>
              <a:rPr lang="en-US" sz="1800" b="1" i="1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1800" b="1" i="1" baseline="-25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8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represents </a:t>
            </a:r>
            <a:r>
              <a:rPr lang="en-US" sz="1800" b="1" i="1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constant returns to scale</a:t>
            </a:r>
            <a:r>
              <a:rPr lang="en-US" sz="18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. Any of the plant sizes in this region would be ideal because they minimize per unit costs. </a:t>
            </a:r>
            <a:endParaRPr lang="en-US" sz="1800" dirty="0">
              <a:solidFill>
                <a:srgbClr val="32302A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47" name="Group 66"/>
          <p:cNvGrpSpPr>
            <a:grpSpLocks/>
          </p:cNvGrpSpPr>
          <p:nvPr/>
        </p:nvGrpSpPr>
        <p:grpSpPr bwMode="auto">
          <a:xfrm>
            <a:off x="4249268" y="3774806"/>
            <a:ext cx="384857" cy="1449388"/>
            <a:chOff x="1920" y="3074"/>
            <a:chExt cx="327" cy="913"/>
          </a:xfrm>
        </p:grpSpPr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1920" y="3754"/>
              <a:ext cx="327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>
                  <a:latin typeface="+mj-lt"/>
                  <a:cs typeface="Times New Roman" pitchFamily="18" charset="0"/>
                </a:rPr>
                <a:t>q</a:t>
              </a:r>
              <a:r>
                <a:rPr kumimoji="0" lang="en-US" b="1" i="1" baseline="-25000">
                  <a:latin typeface="+mj-lt"/>
                  <a:cs typeface="Times New Roman" pitchFamily="18" charset="0"/>
                </a:rPr>
                <a:t>1</a:t>
              </a:r>
              <a:endParaRPr kumimoji="0" lang="en-US" b="1" i="1">
                <a:latin typeface="+mj-lt"/>
                <a:cs typeface="Times New Roman" pitchFamily="18" charset="0"/>
              </a:endParaRPr>
            </a:p>
          </p:txBody>
        </p:sp>
        <p:sp>
          <p:nvSpPr>
            <p:cNvPr id="49" name="Line 18"/>
            <p:cNvSpPr>
              <a:spLocks noChangeShapeType="1"/>
            </p:cNvSpPr>
            <p:nvPr/>
          </p:nvSpPr>
          <p:spPr bwMode="auto">
            <a:xfrm>
              <a:off x="2048" y="3074"/>
              <a:ext cx="0" cy="736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b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0" name="Group 67"/>
          <p:cNvGrpSpPr>
            <a:grpSpLocks/>
          </p:cNvGrpSpPr>
          <p:nvPr/>
        </p:nvGrpSpPr>
        <p:grpSpPr bwMode="auto">
          <a:xfrm>
            <a:off x="7200496" y="3724006"/>
            <a:ext cx="384857" cy="1500188"/>
            <a:chOff x="4332" y="3042"/>
            <a:chExt cx="327" cy="945"/>
          </a:xfrm>
        </p:grpSpPr>
        <p:sp>
          <p:nvSpPr>
            <p:cNvPr id="51" name="Line 27"/>
            <p:cNvSpPr>
              <a:spLocks noChangeShapeType="1"/>
            </p:cNvSpPr>
            <p:nvPr/>
          </p:nvSpPr>
          <p:spPr bwMode="auto">
            <a:xfrm>
              <a:off x="4448" y="3042"/>
              <a:ext cx="0" cy="767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52" name="Text Box 28"/>
            <p:cNvSpPr txBox="1">
              <a:spLocks noChangeArrowheads="1"/>
            </p:cNvSpPr>
            <p:nvPr/>
          </p:nvSpPr>
          <p:spPr bwMode="auto">
            <a:xfrm>
              <a:off x="4332" y="3754"/>
              <a:ext cx="327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>
                  <a:latin typeface="+mj-lt"/>
                  <a:cs typeface="Times New Roman" pitchFamily="18" charset="0"/>
                </a:rPr>
                <a:t>q</a:t>
              </a:r>
              <a:r>
                <a:rPr kumimoji="0" lang="en-US" b="1" i="1" baseline="-25000">
                  <a:latin typeface="+mj-lt"/>
                  <a:cs typeface="Times New Roman" pitchFamily="18" charset="0"/>
                </a:rPr>
                <a:t>2</a:t>
              </a:r>
              <a:endParaRPr kumimoji="0" lang="en-US" b="1" i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3" name="Group 59"/>
          <p:cNvGrpSpPr>
            <a:grpSpLocks/>
          </p:cNvGrpSpPr>
          <p:nvPr/>
        </p:nvGrpSpPr>
        <p:grpSpPr bwMode="auto">
          <a:xfrm>
            <a:off x="3448594" y="3036111"/>
            <a:ext cx="1232249" cy="862012"/>
            <a:chOff x="1103" y="2505"/>
            <a:chExt cx="1047" cy="543"/>
          </a:xfrm>
        </p:grpSpPr>
        <p:sp>
          <p:nvSpPr>
            <p:cNvPr id="54" name="AutoShape 21"/>
            <p:cNvSpPr>
              <a:spLocks/>
            </p:cNvSpPr>
            <p:nvPr/>
          </p:nvSpPr>
          <p:spPr bwMode="auto">
            <a:xfrm rot="-5400000">
              <a:off x="1508" y="2516"/>
              <a:ext cx="200" cy="864"/>
            </a:xfrm>
            <a:prstGeom prst="rightBrace">
              <a:avLst>
                <a:gd name="adj1" fmla="val 36000"/>
                <a:gd name="adj2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5" name="Text Box 22"/>
            <p:cNvSpPr txBox="1">
              <a:spLocks noChangeArrowheads="1"/>
            </p:cNvSpPr>
            <p:nvPr/>
          </p:nvSpPr>
          <p:spPr bwMode="auto">
            <a:xfrm>
              <a:off x="1103" y="2505"/>
              <a:ext cx="1047" cy="33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800" b="0" i="1">
                  <a:solidFill>
                    <a:schemeClr val="hlink"/>
                  </a:solidFill>
                  <a:latin typeface="+mj-lt"/>
                  <a:cs typeface="Times New Roman" pitchFamily="18" charset="0"/>
                </a:rPr>
                <a:t>Economies </a:t>
              </a:r>
              <a:br>
                <a:rPr kumimoji="0" lang="en-US" sz="1800" b="0" i="1">
                  <a:solidFill>
                    <a:schemeClr val="hlink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800" b="0" i="1">
                  <a:solidFill>
                    <a:schemeClr val="hlink"/>
                  </a:solidFill>
                  <a:latin typeface="+mj-lt"/>
                  <a:cs typeface="Times New Roman" pitchFamily="18" charset="0"/>
                </a:rPr>
                <a:t>of scale</a:t>
              </a:r>
              <a:endParaRPr kumimoji="0" lang="en-US" sz="1800" b="0">
                <a:solidFill>
                  <a:schemeClr val="hlink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6" name="Group 61"/>
          <p:cNvGrpSpPr>
            <a:grpSpLocks/>
          </p:cNvGrpSpPr>
          <p:nvPr/>
        </p:nvGrpSpPr>
        <p:grpSpPr bwMode="auto">
          <a:xfrm>
            <a:off x="7209906" y="2922319"/>
            <a:ext cx="1351120" cy="811212"/>
            <a:chOff x="4300" y="2537"/>
            <a:chExt cx="1148" cy="511"/>
          </a:xfrm>
        </p:grpSpPr>
        <p:sp>
          <p:nvSpPr>
            <p:cNvPr id="57" name="AutoShape 24"/>
            <p:cNvSpPr>
              <a:spLocks/>
            </p:cNvSpPr>
            <p:nvPr/>
          </p:nvSpPr>
          <p:spPr bwMode="auto">
            <a:xfrm rot="-5400000">
              <a:off x="4736" y="2565"/>
              <a:ext cx="200" cy="766"/>
            </a:xfrm>
            <a:prstGeom prst="rightBrace">
              <a:avLst>
                <a:gd name="adj1" fmla="val 31917"/>
                <a:gd name="adj2" fmla="val 50000"/>
              </a:avLst>
            </a:prstGeom>
            <a:noFill/>
            <a:ln w="28575">
              <a:solidFill>
                <a:srgbClr val="C38B0D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8" name="Text Box 25"/>
            <p:cNvSpPr txBox="1">
              <a:spLocks noChangeArrowheads="1"/>
            </p:cNvSpPr>
            <p:nvPr/>
          </p:nvSpPr>
          <p:spPr bwMode="auto">
            <a:xfrm>
              <a:off x="4300" y="2537"/>
              <a:ext cx="1148" cy="309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1" i="1" dirty="0">
                  <a:solidFill>
                    <a:srgbClr val="C48C0E"/>
                  </a:solidFill>
                  <a:latin typeface="+mj-lt"/>
                  <a:cs typeface="Times New Roman" pitchFamily="18" charset="0"/>
                </a:rPr>
                <a:t>Diseconomies</a:t>
              </a:r>
              <a:br>
                <a:rPr kumimoji="0" lang="en-US" sz="1600" b="1" i="1" dirty="0">
                  <a:solidFill>
                    <a:srgbClr val="C48C0E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1" i="1" dirty="0">
                  <a:solidFill>
                    <a:srgbClr val="C48C0E"/>
                  </a:solidFill>
                  <a:latin typeface="+mj-lt"/>
                  <a:cs typeface="Times New Roman" pitchFamily="18" charset="0"/>
                </a:rPr>
                <a:t>of scale</a:t>
              </a:r>
              <a:endParaRPr kumimoji="0" lang="en-US" sz="1600" b="1" dirty="0">
                <a:solidFill>
                  <a:srgbClr val="C48C0E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9" name="Group 60"/>
          <p:cNvGrpSpPr>
            <a:grpSpLocks/>
          </p:cNvGrpSpPr>
          <p:nvPr/>
        </p:nvGrpSpPr>
        <p:grpSpPr bwMode="auto">
          <a:xfrm>
            <a:off x="4401158" y="2889743"/>
            <a:ext cx="2935856" cy="825500"/>
            <a:chOff x="2056" y="2528"/>
            <a:chExt cx="2384" cy="520"/>
          </a:xfrm>
        </p:grpSpPr>
        <p:sp>
          <p:nvSpPr>
            <p:cNvPr id="60" name="AutoShape 30"/>
            <p:cNvSpPr>
              <a:spLocks/>
            </p:cNvSpPr>
            <p:nvPr/>
          </p:nvSpPr>
          <p:spPr bwMode="auto">
            <a:xfrm rot="-5400000">
              <a:off x="3148" y="1756"/>
              <a:ext cx="200" cy="2384"/>
            </a:xfrm>
            <a:prstGeom prst="rightBrace">
              <a:avLst>
                <a:gd name="adj1" fmla="val 99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2268" y="2528"/>
              <a:ext cx="1952" cy="306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Constant</a:t>
              </a:r>
              <a:r>
                <a:rPr kumimoji="0" lang="en-US" sz="1600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600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returns</a:t>
              </a:r>
              <a:r>
                <a:rPr kumimoji="0" lang="en-US" sz="1600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/>
              </a:r>
              <a:br>
                <a:rPr kumimoji="0" lang="en-US" sz="1600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to</a:t>
              </a:r>
              <a:r>
                <a:rPr kumimoji="0" lang="en-US" sz="1600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600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scale</a:t>
              </a:r>
              <a:endParaRPr kumimoji="0"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2" name="Group 68"/>
          <p:cNvGrpSpPr>
            <a:grpSpLocks/>
          </p:cNvGrpSpPr>
          <p:nvPr/>
        </p:nvGrpSpPr>
        <p:grpSpPr bwMode="auto">
          <a:xfrm>
            <a:off x="3534511" y="3945748"/>
            <a:ext cx="5309146" cy="850900"/>
            <a:chOff x="1176" y="3078"/>
            <a:chExt cx="4511" cy="536"/>
          </a:xfrm>
        </p:grpSpPr>
        <p:sp>
          <p:nvSpPr>
            <p:cNvPr id="63" name="Text Box 11"/>
            <p:cNvSpPr txBox="1">
              <a:spLocks noChangeArrowheads="1"/>
            </p:cNvSpPr>
            <p:nvPr/>
          </p:nvSpPr>
          <p:spPr bwMode="auto">
            <a:xfrm>
              <a:off x="5038" y="3354"/>
              <a:ext cx="649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solidFill>
                    <a:srgbClr val="276A20"/>
                  </a:solidFill>
                  <a:latin typeface="+mj-lt"/>
                  <a:cs typeface="Times New Roman" pitchFamily="18" charset="0"/>
                </a:rPr>
                <a:t>LRATC</a:t>
              </a: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1176" y="3078"/>
              <a:ext cx="4080" cy="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144" y="240"/>
                </a:cxn>
                <a:cxn ang="0">
                  <a:pos x="288" y="384"/>
                </a:cxn>
                <a:cxn ang="0">
                  <a:pos x="480" y="480"/>
                </a:cxn>
                <a:cxn ang="0">
                  <a:pos x="720" y="528"/>
                </a:cxn>
                <a:cxn ang="0">
                  <a:pos x="912" y="528"/>
                </a:cxn>
                <a:cxn ang="0">
                  <a:pos x="1632" y="528"/>
                </a:cxn>
                <a:cxn ang="0">
                  <a:pos x="2304" y="528"/>
                </a:cxn>
                <a:cxn ang="0">
                  <a:pos x="3168" y="528"/>
                </a:cxn>
                <a:cxn ang="0">
                  <a:pos x="3264" y="528"/>
                </a:cxn>
                <a:cxn ang="0">
                  <a:pos x="3600" y="480"/>
                </a:cxn>
                <a:cxn ang="0">
                  <a:pos x="3888" y="336"/>
                </a:cxn>
                <a:cxn ang="0">
                  <a:pos x="4032" y="144"/>
                </a:cxn>
                <a:cxn ang="0">
                  <a:pos x="4080" y="0"/>
                </a:cxn>
              </a:cxnLst>
              <a:rect l="0" t="0" r="r" b="b"/>
              <a:pathLst>
                <a:path w="4080" h="536">
                  <a:moveTo>
                    <a:pt x="0" y="0"/>
                  </a:moveTo>
                  <a:cubicBezTo>
                    <a:pt x="12" y="28"/>
                    <a:pt x="24" y="56"/>
                    <a:pt x="48" y="96"/>
                  </a:cubicBezTo>
                  <a:cubicBezTo>
                    <a:pt x="72" y="136"/>
                    <a:pt x="104" y="192"/>
                    <a:pt x="144" y="240"/>
                  </a:cubicBezTo>
                  <a:cubicBezTo>
                    <a:pt x="184" y="288"/>
                    <a:pt x="232" y="344"/>
                    <a:pt x="288" y="384"/>
                  </a:cubicBezTo>
                  <a:cubicBezTo>
                    <a:pt x="344" y="424"/>
                    <a:pt x="408" y="456"/>
                    <a:pt x="480" y="480"/>
                  </a:cubicBezTo>
                  <a:cubicBezTo>
                    <a:pt x="552" y="504"/>
                    <a:pt x="648" y="520"/>
                    <a:pt x="720" y="528"/>
                  </a:cubicBezTo>
                  <a:cubicBezTo>
                    <a:pt x="792" y="536"/>
                    <a:pt x="760" y="528"/>
                    <a:pt x="912" y="528"/>
                  </a:cubicBezTo>
                  <a:cubicBezTo>
                    <a:pt x="1064" y="528"/>
                    <a:pt x="1400" y="528"/>
                    <a:pt x="1632" y="528"/>
                  </a:cubicBezTo>
                  <a:cubicBezTo>
                    <a:pt x="1864" y="528"/>
                    <a:pt x="2048" y="528"/>
                    <a:pt x="2304" y="528"/>
                  </a:cubicBezTo>
                  <a:cubicBezTo>
                    <a:pt x="2560" y="528"/>
                    <a:pt x="3008" y="528"/>
                    <a:pt x="3168" y="528"/>
                  </a:cubicBezTo>
                  <a:cubicBezTo>
                    <a:pt x="3328" y="528"/>
                    <a:pt x="3192" y="536"/>
                    <a:pt x="3264" y="528"/>
                  </a:cubicBezTo>
                  <a:cubicBezTo>
                    <a:pt x="3336" y="520"/>
                    <a:pt x="3496" y="512"/>
                    <a:pt x="3600" y="480"/>
                  </a:cubicBezTo>
                  <a:cubicBezTo>
                    <a:pt x="3704" y="448"/>
                    <a:pt x="3816" y="392"/>
                    <a:pt x="3888" y="336"/>
                  </a:cubicBezTo>
                  <a:cubicBezTo>
                    <a:pt x="3960" y="280"/>
                    <a:pt x="4000" y="200"/>
                    <a:pt x="4032" y="144"/>
                  </a:cubicBezTo>
                  <a:cubicBezTo>
                    <a:pt x="4064" y="88"/>
                    <a:pt x="4072" y="44"/>
                    <a:pt x="4080" y="0"/>
                  </a:cubicBezTo>
                </a:path>
              </a:pathLst>
            </a:custGeom>
            <a:noFill/>
            <a:ln w="57150" cmpd="sng">
              <a:solidFill>
                <a:srgbClr val="418D3B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5" name="Group 65"/>
          <p:cNvGrpSpPr>
            <a:grpSpLocks/>
          </p:cNvGrpSpPr>
          <p:nvPr/>
        </p:nvGrpSpPr>
        <p:grpSpPr bwMode="auto">
          <a:xfrm>
            <a:off x="4488534" y="3885353"/>
            <a:ext cx="2721070" cy="776286"/>
            <a:chOff x="2088" y="3063"/>
            <a:chExt cx="2312" cy="489"/>
          </a:xfrm>
        </p:grpSpPr>
        <p:grpSp>
          <p:nvGrpSpPr>
            <p:cNvPr id="66" name="Group 62"/>
            <p:cNvGrpSpPr>
              <a:grpSpLocks/>
            </p:cNvGrpSpPr>
            <p:nvPr/>
          </p:nvGrpSpPr>
          <p:grpSpPr bwMode="auto">
            <a:xfrm>
              <a:off x="2088" y="3361"/>
              <a:ext cx="2312" cy="191"/>
              <a:chOff x="2088" y="3361"/>
              <a:chExt cx="2312" cy="191"/>
            </a:xfrm>
          </p:grpSpPr>
          <p:sp>
            <p:nvSpPr>
              <p:cNvPr id="70" name="Line 34"/>
              <p:cNvSpPr>
                <a:spLocks noChangeShapeType="1"/>
              </p:cNvSpPr>
              <p:nvPr/>
            </p:nvSpPr>
            <p:spPr bwMode="auto">
              <a:xfrm>
                <a:off x="3215" y="3361"/>
                <a:ext cx="0" cy="9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/>
            </p:nvSpPr>
            <p:spPr bwMode="auto">
              <a:xfrm>
                <a:off x="2226" y="3451"/>
                <a:ext cx="203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72" name="Line 36"/>
              <p:cNvSpPr>
                <a:spLocks noChangeShapeType="1"/>
              </p:cNvSpPr>
              <p:nvPr/>
            </p:nvSpPr>
            <p:spPr bwMode="auto">
              <a:xfrm flipH="1">
                <a:off x="2088" y="3451"/>
                <a:ext cx="142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73" name="Line 37"/>
              <p:cNvSpPr>
                <a:spLocks noChangeShapeType="1"/>
              </p:cNvSpPr>
              <p:nvPr/>
            </p:nvSpPr>
            <p:spPr bwMode="auto">
              <a:xfrm>
                <a:off x="4250" y="3451"/>
                <a:ext cx="150" cy="10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</p:grpSp>
        <p:grpSp>
          <p:nvGrpSpPr>
            <p:cNvPr id="67" name="Group 64"/>
            <p:cNvGrpSpPr>
              <a:grpSpLocks/>
            </p:cNvGrpSpPr>
            <p:nvPr/>
          </p:nvGrpSpPr>
          <p:grpSpPr bwMode="auto">
            <a:xfrm>
              <a:off x="2830" y="3063"/>
              <a:ext cx="748" cy="336"/>
              <a:chOff x="1946" y="2255"/>
              <a:chExt cx="748" cy="336"/>
            </a:xfrm>
          </p:grpSpPr>
          <p:sp>
            <p:nvSpPr>
              <p:cNvPr id="68" name="Rectangle 63"/>
              <p:cNvSpPr>
                <a:spLocks noChangeArrowheads="1"/>
              </p:cNvSpPr>
              <p:nvPr/>
            </p:nvSpPr>
            <p:spPr bwMode="auto">
              <a:xfrm>
                <a:off x="1954" y="2268"/>
                <a:ext cx="738" cy="296"/>
              </a:xfrm>
              <a:prstGeom prst="rect">
                <a:avLst/>
              </a:prstGeom>
              <a:solidFill>
                <a:srgbClr val="FFFFA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9" name="Rectangle 55"/>
              <p:cNvSpPr>
                <a:spLocks noChangeArrowheads="1"/>
              </p:cNvSpPr>
              <p:nvPr/>
            </p:nvSpPr>
            <p:spPr bwMode="auto">
              <a:xfrm>
                <a:off x="1946" y="2255"/>
                <a:ext cx="74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Plant of</a:t>
                </a:r>
                <a:br>
                  <a:rPr kumimoji="0" lang="en-US" sz="1600" b="1" i="1" dirty="0">
                    <a:latin typeface="+mj-lt"/>
                    <a:cs typeface="Times New Roman" pitchFamily="18" charset="0"/>
                  </a:rPr>
                </a:b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ideal size</a:t>
                </a:r>
              </a:p>
            </p:txBody>
          </p:sp>
        </p:grpSp>
      </p:grpSp>
      <p:grpSp>
        <p:nvGrpSpPr>
          <p:cNvPr id="74" name="Group 61"/>
          <p:cNvGrpSpPr>
            <a:grpSpLocks/>
          </p:cNvGrpSpPr>
          <p:nvPr/>
        </p:nvGrpSpPr>
        <p:grpSpPr bwMode="auto">
          <a:xfrm>
            <a:off x="3393137" y="2887078"/>
            <a:ext cx="1120441" cy="811212"/>
            <a:chOff x="4398" y="2537"/>
            <a:chExt cx="952" cy="511"/>
          </a:xfrm>
        </p:grpSpPr>
        <p:sp>
          <p:nvSpPr>
            <p:cNvPr id="75" name="AutoShape 24"/>
            <p:cNvSpPr>
              <a:spLocks/>
            </p:cNvSpPr>
            <p:nvPr/>
          </p:nvSpPr>
          <p:spPr bwMode="auto">
            <a:xfrm rot="-5400000">
              <a:off x="4736" y="2565"/>
              <a:ext cx="200" cy="766"/>
            </a:xfrm>
            <a:prstGeom prst="rightBrace">
              <a:avLst>
                <a:gd name="adj1" fmla="val 31917"/>
                <a:gd name="adj2" fmla="val 50000"/>
              </a:avLst>
            </a:prstGeom>
            <a:noFill/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6" name="Text Box 25"/>
            <p:cNvSpPr txBox="1">
              <a:spLocks noChangeArrowheads="1"/>
            </p:cNvSpPr>
            <p:nvPr/>
          </p:nvSpPr>
          <p:spPr bwMode="auto">
            <a:xfrm>
              <a:off x="4398" y="2537"/>
              <a:ext cx="952" cy="306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1" i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Economies</a:t>
              </a:r>
              <a:r>
                <a:rPr kumimoji="0" lang="en-US" sz="1600" b="1" i="1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/>
              </a:r>
              <a:br>
                <a:rPr kumimoji="0" lang="en-US" sz="1600" b="1" i="1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1" i="1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of scale</a:t>
              </a:r>
              <a:endParaRPr kumimoji="0"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1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99815" y="2141402"/>
            <a:ext cx="5809723" cy="320430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0609"/>
            <a:ext cx="8904855" cy="680178"/>
          </a:xfrm>
        </p:spPr>
        <p:txBody>
          <a:bodyPr/>
          <a:lstStyle/>
          <a:p>
            <a:r>
              <a:rPr lang="en-US" dirty="0"/>
              <a:t>Different Types of LRATC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63185" y="2478856"/>
            <a:ext cx="3036631" cy="2324884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800" b="1" i="1" dirty="0">
                <a:solidFill>
                  <a:schemeClr val="accent3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LRATC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represented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here has a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downward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sloping segment demonstrating </a:t>
            </a: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economies </a:t>
            </a:r>
            <a:r>
              <a:rPr lang="en-US" sz="1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sz="18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scale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for the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entire range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output, which implies that the most efficient </a:t>
            </a:r>
            <a:r>
              <a:rPr lang="en-US" sz="1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size plant </a:t>
            </a:r>
            <a:r>
              <a:rPr lang="en-US" sz="1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available would be the largest one possible. </a:t>
            </a:r>
          </a:p>
        </p:txBody>
      </p:sp>
      <p:sp>
        <p:nvSpPr>
          <p:cNvPr id="100" name="Line 4"/>
          <p:cNvSpPr>
            <a:spLocks noChangeShapeType="1"/>
          </p:cNvSpPr>
          <p:nvPr/>
        </p:nvSpPr>
        <p:spPr bwMode="auto">
          <a:xfrm>
            <a:off x="3383412" y="2831204"/>
            <a:ext cx="0" cy="21561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3383413" y="4985661"/>
            <a:ext cx="47821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3161798" y="2304818"/>
            <a:ext cx="651250" cy="55271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1600" b="0" i="1" dirty="0">
                <a:latin typeface="+mj-lt"/>
                <a:cs typeface="Times New Roman" pitchFamily="18" charset="0"/>
              </a:rPr>
              <a:t>Cost</a:t>
            </a:r>
            <a:br>
              <a:rPr kumimoji="0" lang="en-US" sz="1600" b="0" i="1" dirty="0">
                <a:latin typeface="+mj-lt"/>
                <a:cs typeface="Times New Roman" pitchFamily="18" charset="0"/>
              </a:rPr>
            </a:br>
            <a:r>
              <a:rPr kumimoji="0" lang="en-US" sz="1600" b="0" i="1" dirty="0">
                <a:latin typeface="+mj-lt"/>
                <a:cs typeface="Times New Roman" pitchFamily="18" charset="0"/>
              </a:rPr>
              <a:t>per unit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7924986" y="4778717"/>
            <a:ext cx="1109286" cy="40498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1600" b="0" i="1" dirty="0">
                <a:latin typeface="+mj-lt"/>
                <a:cs typeface="Times New Roman" pitchFamily="18" charset="0"/>
              </a:rPr>
              <a:t>Output level</a:t>
            </a:r>
          </a:p>
        </p:txBody>
      </p:sp>
      <p:sp>
        <p:nvSpPr>
          <p:cNvPr id="43" name="Freeform 10"/>
          <p:cNvSpPr>
            <a:spLocks/>
          </p:cNvSpPr>
          <p:nvPr/>
        </p:nvSpPr>
        <p:spPr bwMode="auto">
          <a:xfrm>
            <a:off x="3474435" y="3044305"/>
            <a:ext cx="4691158" cy="167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240"/>
              </a:cxn>
              <a:cxn ang="0">
                <a:pos x="720" y="480"/>
              </a:cxn>
              <a:cxn ang="0">
                <a:pos x="1584" y="768"/>
              </a:cxn>
              <a:cxn ang="0">
                <a:pos x="2880" y="960"/>
              </a:cxn>
              <a:cxn ang="0">
                <a:pos x="4080" y="1008"/>
              </a:cxn>
            </a:cxnLst>
            <a:rect l="0" t="0" r="r" b="b"/>
            <a:pathLst>
              <a:path w="4080" h="1008">
                <a:moveTo>
                  <a:pt x="0" y="0"/>
                </a:moveTo>
                <a:cubicBezTo>
                  <a:pt x="36" y="80"/>
                  <a:pt x="72" y="160"/>
                  <a:pt x="192" y="240"/>
                </a:cubicBezTo>
                <a:cubicBezTo>
                  <a:pt x="312" y="320"/>
                  <a:pt x="488" y="392"/>
                  <a:pt x="720" y="480"/>
                </a:cubicBezTo>
                <a:cubicBezTo>
                  <a:pt x="952" y="568"/>
                  <a:pt x="1224" y="688"/>
                  <a:pt x="1584" y="768"/>
                </a:cubicBezTo>
                <a:cubicBezTo>
                  <a:pt x="1944" y="848"/>
                  <a:pt x="2464" y="920"/>
                  <a:pt x="2880" y="960"/>
                </a:cubicBezTo>
                <a:cubicBezTo>
                  <a:pt x="3296" y="1000"/>
                  <a:pt x="3688" y="1004"/>
                  <a:pt x="4080" y="1008"/>
                </a:cubicBezTo>
              </a:path>
            </a:pathLst>
          </a:custGeom>
          <a:noFill/>
          <a:ln w="57150" cap="flat" cmpd="sng">
            <a:solidFill>
              <a:srgbClr val="418D3B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3476356" y="3846197"/>
            <a:ext cx="698909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276A20"/>
                </a:solidFill>
                <a:latin typeface="+mj-lt"/>
                <a:cs typeface="Times New Roman" pitchFamily="18" charset="0"/>
              </a:rPr>
              <a:t>LRATC</a:t>
            </a:r>
          </a:p>
        </p:txBody>
      </p:sp>
      <p:grpSp>
        <p:nvGrpSpPr>
          <p:cNvPr id="45" name="Group 38"/>
          <p:cNvGrpSpPr>
            <a:grpSpLocks/>
          </p:cNvGrpSpPr>
          <p:nvPr/>
        </p:nvGrpSpPr>
        <p:grpSpPr bwMode="auto">
          <a:xfrm>
            <a:off x="8023968" y="3091930"/>
            <a:ext cx="319088" cy="2173288"/>
            <a:chOff x="4686" y="1728"/>
            <a:chExt cx="201" cy="1369"/>
          </a:xfrm>
        </p:grpSpPr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4770" y="1728"/>
              <a:ext cx="0" cy="1186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77" name="Text Box 17"/>
            <p:cNvSpPr txBox="1">
              <a:spLocks noChangeArrowheads="1"/>
            </p:cNvSpPr>
            <p:nvPr/>
          </p:nvSpPr>
          <p:spPr bwMode="auto">
            <a:xfrm>
              <a:off x="4686" y="2845"/>
              <a:ext cx="201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latin typeface="+mj-lt"/>
                  <a:cs typeface="Times New Roman" pitchFamily="18" charset="0"/>
                </a:rPr>
                <a:t>q</a:t>
              </a:r>
            </a:p>
          </p:txBody>
        </p:sp>
      </p:grpSp>
      <p:grpSp>
        <p:nvGrpSpPr>
          <p:cNvPr id="78" name="Group 35"/>
          <p:cNvGrpSpPr>
            <a:grpSpLocks/>
          </p:cNvGrpSpPr>
          <p:nvPr/>
        </p:nvGrpSpPr>
        <p:grpSpPr bwMode="auto">
          <a:xfrm>
            <a:off x="3512535" y="2399780"/>
            <a:ext cx="4672013" cy="625475"/>
            <a:chOff x="1176" y="1274"/>
            <a:chExt cx="3594" cy="394"/>
          </a:xfrm>
        </p:grpSpPr>
        <p:sp>
          <p:nvSpPr>
            <p:cNvPr id="79" name="AutoShape 19"/>
            <p:cNvSpPr>
              <a:spLocks/>
            </p:cNvSpPr>
            <p:nvPr/>
          </p:nvSpPr>
          <p:spPr bwMode="auto">
            <a:xfrm rot="-5400000">
              <a:off x="2873" y="-229"/>
              <a:ext cx="200" cy="3594"/>
            </a:xfrm>
            <a:prstGeom prst="rightBrace">
              <a:avLst>
                <a:gd name="adj1" fmla="val 149750"/>
                <a:gd name="adj2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Text Box 20"/>
            <p:cNvSpPr txBox="1">
              <a:spLocks noChangeArrowheads="1"/>
            </p:cNvSpPr>
            <p:nvPr/>
          </p:nvSpPr>
          <p:spPr bwMode="auto">
            <a:xfrm>
              <a:off x="1833" y="1274"/>
              <a:ext cx="2286" cy="185"/>
            </a:xfrm>
            <a:prstGeom prst="rect">
              <a:avLst/>
            </a:prstGeom>
            <a:noFill/>
            <a:ln w="19050" cap="rnd">
              <a:solidFill>
                <a:schemeClr val="bg1"/>
              </a:solidFill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Economies of scale</a:t>
              </a:r>
              <a:endParaRPr kumimoji="0" lang="en-US" sz="1600" b="1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1" name="Group 34"/>
          <p:cNvGrpSpPr>
            <a:grpSpLocks/>
          </p:cNvGrpSpPr>
          <p:nvPr/>
        </p:nvGrpSpPr>
        <p:grpSpPr bwMode="auto">
          <a:xfrm>
            <a:off x="6555520" y="3257535"/>
            <a:ext cx="1497013" cy="1355725"/>
            <a:chOff x="3761" y="2026"/>
            <a:chExt cx="943" cy="854"/>
          </a:xfrm>
        </p:grpSpPr>
        <p:sp>
          <p:nvSpPr>
            <p:cNvPr id="82" name="Freeform 31"/>
            <p:cNvSpPr>
              <a:spLocks/>
            </p:cNvSpPr>
            <p:nvPr/>
          </p:nvSpPr>
          <p:spPr bwMode="auto">
            <a:xfrm flipH="1">
              <a:off x="4320" y="2184"/>
              <a:ext cx="384" cy="696"/>
            </a:xfrm>
            <a:custGeom>
              <a:avLst/>
              <a:gdLst/>
              <a:ahLst/>
              <a:cxnLst>
                <a:cxn ang="0">
                  <a:pos x="384" y="24"/>
                </a:cxn>
                <a:cxn ang="0">
                  <a:pos x="240" y="24"/>
                </a:cxn>
                <a:cxn ang="0">
                  <a:pos x="96" y="168"/>
                </a:cxn>
                <a:cxn ang="0">
                  <a:pos x="0" y="696"/>
                </a:cxn>
              </a:cxnLst>
              <a:rect l="0" t="0" r="r" b="b"/>
              <a:pathLst>
                <a:path w="384" h="696">
                  <a:moveTo>
                    <a:pt x="384" y="24"/>
                  </a:moveTo>
                  <a:cubicBezTo>
                    <a:pt x="336" y="12"/>
                    <a:pt x="288" y="0"/>
                    <a:pt x="240" y="24"/>
                  </a:cubicBezTo>
                  <a:cubicBezTo>
                    <a:pt x="192" y="48"/>
                    <a:pt x="136" y="56"/>
                    <a:pt x="96" y="168"/>
                  </a:cubicBezTo>
                  <a:cubicBezTo>
                    <a:pt x="56" y="280"/>
                    <a:pt x="28" y="488"/>
                    <a:pt x="0" y="696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83" name="Group 33"/>
            <p:cNvGrpSpPr>
              <a:grpSpLocks/>
            </p:cNvGrpSpPr>
            <p:nvPr/>
          </p:nvGrpSpPr>
          <p:grpSpPr bwMode="auto">
            <a:xfrm>
              <a:off x="3761" y="2026"/>
              <a:ext cx="672" cy="336"/>
              <a:chOff x="3761" y="2026"/>
              <a:chExt cx="672" cy="336"/>
            </a:xfrm>
          </p:grpSpPr>
          <p:sp>
            <p:nvSpPr>
              <p:cNvPr id="84" name="Rectangle 32"/>
              <p:cNvSpPr>
                <a:spLocks noChangeArrowheads="1"/>
              </p:cNvSpPr>
              <p:nvPr/>
            </p:nvSpPr>
            <p:spPr bwMode="auto">
              <a:xfrm>
                <a:off x="3815" y="2050"/>
                <a:ext cx="568" cy="272"/>
              </a:xfrm>
              <a:prstGeom prst="rect">
                <a:avLst/>
              </a:prstGeom>
              <a:solidFill>
                <a:srgbClr val="FFFFA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85" name="Rectangle 30"/>
              <p:cNvSpPr>
                <a:spLocks noChangeArrowheads="1"/>
              </p:cNvSpPr>
              <p:nvPr/>
            </p:nvSpPr>
            <p:spPr bwMode="auto">
              <a:xfrm>
                <a:off x="3761" y="2026"/>
                <a:ext cx="672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Plant of</a:t>
                </a:r>
                <a:br>
                  <a:rPr kumimoji="0" lang="en-US" sz="1600" b="1" i="1" dirty="0">
                    <a:latin typeface="+mj-lt"/>
                    <a:cs typeface="Times New Roman" pitchFamily="18" charset="0"/>
                  </a:rPr>
                </a:b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ideal size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12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1441"/>
            <a:ext cx="7772400" cy="108859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What Factors Cause Cost Curves to Shift?</a:t>
            </a:r>
          </a:p>
        </p:txBody>
      </p:sp>
    </p:spTree>
    <p:extLst>
      <p:ext uri="{BB962C8B-B14F-4D97-AF65-F5344CB8AC3E}">
        <p14:creationId xmlns:p14="http://schemas.microsoft.com/office/powerpoint/2010/main" val="21733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7332"/>
            <a:ext cx="8904855" cy="667450"/>
          </a:xfrm>
        </p:spPr>
        <p:txBody>
          <a:bodyPr/>
          <a:lstStyle/>
          <a:p>
            <a:r>
              <a:rPr lang="en-US" dirty="0"/>
              <a:t>Cost Curve Shifters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2065059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Prices of resources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Taxes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Regulations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817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2035" y="1828765"/>
            <a:ext cx="5995878" cy="3946770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3839"/>
            <a:ext cx="8904855" cy="680178"/>
          </a:xfrm>
        </p:spPr>
        <p:txBody>
          <a:bodyPr/>
          <a:lstStyle/>
          <a:p>
            <a:r>
              <a:rPr lang="en-US" dirty="0"/>
              <a:t>Higher Resource Prices and Cost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63185" y="2811451"/>
            <a:ext cx="2836323" cy="1859189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If resource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prices increase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the cost of production increases and thus the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ATC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the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MC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shift upward simultaneously.</a:t>
            </a:r>
          </a:p>
        </p:txBody>
      </p:sp>
      <p:sp>
        <p:nvSpPr>
          <p:cNvPr id="100" name="Line 4"/>
          <p:cNvSpPr>
            <a:spLocks noChangeShapeType="1"/>
          </p:cNvSpPr>
          <p:nvPr/>
        </p:nvSpPr>
        <p:spPr bwMode="auto">
          <a:xfrm>
            <a:off x="3289632" y="3276659"/>
            <a:ext cx="0" cy="21561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3289633" y="5431116"/>
            <a:ext cx="47821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3068018" y="2750273"/>
            <a:ext cx="651250" cy="55271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1600" b="0" i="1" dirty="0">
                <a:latin typeface="+mj-lt"/>
                <a:cs typeface="Times New Roman" pitchFamily="18" charset="0"/>
              </a:rPr>
              <a:t>Cost</a:t>
            </a:r>
            <a:br>
              <a:rPr kumimoji="0" lang="en-US" sz="1600" b="0" i="1" dirty="0">
                <a:latin typeface="+mj-lt"/>
                <a:cs typeface="Times New Roman" pitchFamily="18" charset="0"/>
              </a:rPr>
            </a:br>
            <a:r>
              <a:rPr kumimoji="0" lang="en-US" sz="1600" b="0" i="1" dirty="0">
                <a:latin typeface="+mj-lt"/>
                <a:cs typeface="Times New Roman" pitchFamily="18" charset="0"/>
              </a:rPr>
              <a:t>per </a:t>
            </a:r>
            <a:r>
              <a:rPr kumimoji="0" lang="en-US" sz="1600" b="0" i="1" dirty="0" smtClean="0">
                <a:latin typeface="+mj-lt"/>
                <a:cs typeface="Times New Roman" pitchFamily="18" charset="0"/>
              </a:rPr>
              <a:t>unit</a:t>
            </a:r>
            <a:endParaRPr kumimoji="0" lang="en-US" sz="1600" b="0" i="1" dirty="0">
              <a:latin typeface="+mj-lt"/>
              <a:cs typeface="Times New Roman" pitchFamily="18" charset="0"/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7831206" y="5224172"/>
            <a:ext cx="1109286" cy="40498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1600" b="0" i="1" dirty="0">
                <a:latin typeface="+mj-lt"/>
                <a:cs typeface="Times New Roman" pitchFamily="18" charset="0"/>
              </a:rPr>
              <a:t>Output level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194536" y="2723152"/>
            <a:ext cx="794448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ATC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4" name="Freeform 12"/>
          <p:cNvSpPr>
            <a:spLocks/>
          </p:cNvSpPr>
          <p:nvPr/>
        </p:nvSpPr>
        <p:spPr bwMode="auto">
          <a:xfrm>
            <a:off x="3475431" y="3063010"/>
            <a:ext cx="4863158" cy="158893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432" y="720"/>
              </a:cxn>
              <a:cxn ang="0">
                <a:pos x="1056" y="912"/>
              </a:cxn>
              <a:cxn ang="0">
                <a:pos x="1728" y="912"/>
              </a:cxn>
              <a:cxn ang="0">
                <a:pos x="2592" y="528"/>
              </a:cxn>
              <a:cxn ang="0">
                <a:pos x="3216" y="0"/>
              </a:cxn>
            </a:cxnLst>
            <a:rect l="0" t="0" r="r" b="b"/>
            <a:pathLst>
              <a:path w="3216" h="976">
                <a:moveTo>
                  <a:pt x="0" y="432"/>
                </a:moveTo>
                <a:cubicBezTo>
                  <a:pt x="128" y="536"/>
                  <a:pt x="256" y="640"/>
                  <a:pt x="432" y="720"/>
                </a:cubicBezTo>
                <a:cubicBezTo>
                  <a:pt x="608" y="800"/>
                  <a:pt x="840" y="880"/>
                  <a:pt x="1056" y="912"/>
                </a:cubicBezTo>
                <a:cubicBezTo>
                  <a:pt x="1272" y="944"/>
                  <a:pt x="1472" y="976"/>
                  <a:pt x="1728" y="912"/>
                </a:cubicBezTo>
                <a:cubicBezTo>
                  <a:pt x="1984" y="848"/>
                  <a:pt x="2344" y="680"/>
                  <a:pt x="2592" y="528"/>
                </a:cubicBezTo>
                <a:cubicBezTo>
                  <a:pt x="2840" y="376"/>
                  <a:pt x="3028" y="188"/>
                  <a:pt x="3216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3694275" y="2182077"/>
            <a:ext cx="4904752" cy="1960114"/>
            <a:chOff x="1284" y="1162"/>
            <a:chExt cx="3776" cy="1204"/>
          </a:xfrm>
        </p:grpSpPr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1284" y="1364"/>
              <a:ext cx="3465" cy="10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432" y="720"/>
                </a:cxn>
                <a:cxn ang="0">
                  <a:pos x="1056" y="912"/>
                </a:cxn>
                <a:cxn ang="0">
                  <a:pos x="1728" y="912"/>
                </a:cxn>
                <a:cxn ang="0">
                  <a:pos x="2592" y="528"/>
                </a:cxn>
                <a:cxn ang="0">
                  <a:pos x="3216" y="0"/>
                </a:cxn>
              </a:cxnLst>
              <a:rect l="0" t="0" r="r" b="b"/>
              <a:pathLst>
                <a:path w="3216" h="976">
                  <a:moveTo>
                    <a:pt x="0" y="432"/>
                  </a:moveTo>
                  <a:cubicBezTo>
                    <a:pt x="128" y="536"/>
                    <a:pt x="256" y="640"/>
                    <a:pt x="432" y="720"/>
                  </a:cubicBezTo>
                  <a:cubicBezTo>
                    <a:pt x="608" y="800"/>
                    <a:pt x="840" y="880"/>
                    <a:pt x="1056" y="912"/>
                  </a:cubicBezTo>
                  <a:cubicBezTo>
                    <a:pt x="1272" y="944"/>
                    <a:pt x="1472" y="976"/>
                    <a:pt x="1728" y="912"/>
                  </a:cubicBezTo>
                  <a:cubicBezTo>
                    <a:pt x="1984" y="848"/>
                    <a:pt x="2344" y="680"/>
                    <a:pt x="2592" y="528"/>
                  </a:cubicBezTo>
                  <a:cubicBezTo>
                    <a:pt x="2840" y="376"/>
                    <a:pt x="3028" y="188"/>
                    <a:pt x="3216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4587" y="1162"/>
              <a:ext cx="473" cy="22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latin typeface="+mj-lt"/>
                  <a:cs typeface="Times New Roman" pitchFamily="18" charset="0"/>
                </a:rPr>
                <a:t>ATC</a:t>
              </a:r>
              <a:r>
                <a:rPr kumimoji="0" lang="en-US" b="1" i="1" baseline="-25000" dirty="0">
                  <a:latin typeface="+mj-lt"/>
                  <a:cs typeface="Times New Roman" pitchFamily="18" charset="0"/>
                </a:rPr>
                <a:t>2</a:t>
              </a:r>
              <a:endParaRPr kumimoji="0" lang="en-US" b="1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rot="20334606" flipV="1">
              <a:off x="4437" y="1695"/>
              <a:ext cx="108" cy="22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 rot="2998185" flipH="1" flipV="1">
              <a:off x="1438" y="2083"/>
              <a:ext cx="181" cy="2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35804" y="1907404"/>
            <a:ext cx="3779621" cy="3250518"/>
            <a:chOff x="3529584" y="1204054"/>
            <a:chExt cx="3779621" cy="3250518"/>
          </a:xfrm>
        </p:grpSpPr>
        <p:grpSp>
          <p:nvGrpSpPr>
            <p:cNvPr id="32" name="Group 43"/>
            <p:cNvGrpSpPr>
              <a:grpSpLocks/>
            </p:cNvGrpSpPr>
            <p:nvPr/>
          </p:nvGrpSpPr>
          <p:grpSpPr bwMode="auto">
            <a:xfrm>
              <a:off x="4284037" y="1204054"/>
              <a:ext cx="3025168" cy="3250518"/>
              <a:chOff x="1767" y="1033"/>
              <a:chExt cx="2329" cy="1892"/>
            </a:xfrm>
          </p:grpSpPr>
          <p:sp>
            <p:nvSpPr>
              <p:cNvPr id="34" name="Text Box 26"/>
              <p:cNvSpPr txBox="1">
                <a:spLocks noChangeArrowheads="1"/>
              </p:cNvSpPr>
              <p:nvPr/>
            </p:nvSpPr>
            <p:spPr bwMode="auto">
              <a:xfrm>
                <a:off x="3645" y="1033"/>
                <a:ext cx="451" cy="215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b="1" i="1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  <a:cs typeface="Times New Roman" pitchFamily="18" charset="0"/>
                  </a:rPr>
                  <a:t>MC</a:t>
                </a:r>
                <a:r>
                  <a:rPr kumimoji="0" lang="en-US" b="1" i="1" baseline="-25000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kumimoji="0" lang="en-US" b="1" i="1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35" name="Line 27"/>
              <p:cNvSpPr>
                <a:spLocks noChangeShapeType="1"/>
              </p:cNvSpPr>
              <p:nvPr/>
            </p:nvSpPr>
            <p:spPr bwMode="auto">
              <a:xfrm rot="376302" flipH="1" flipV="1">
                <a:off x="1767" y="2710"/>
                <a:ext cx="31" cy="215"/>
              </a:xfrm>
              <a:prstGeom prst="line">
                <a:avLst/>
              </a:prstGeom>
              <a:noFill/>
              <a:ln w="31750">
                <a:solidFill>
                  <a:schemeClr val="accent5">
                    <a:lumMod val="75000"/>
                  </a:schemeClr>
                </a:solidFill>
                <a:round/>
                <a:headEnd/>
                <a:tailEnd type="stealth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36" name="Line 28"/>
              <p:cNvSpPr>
                <a:spLocks noChangeShapeType="1"/>
              </p:cNvSpPr>
              <p:nvPr/>
            </p:nvSpPr>
            <p:spPr bwMode="auto">
              <a:xfrm rot="18289385" flipV="1">
                <a:off x="3380" y="1878"/>
                <a:ext cx="187" cy="173"/>
              </a:xfrm>
              <a:prstGeom prst="line">
                <a:avLst/>
              </a:prstGeom>
              <a:noFill/>
              <a:ln w="31750">
                <a:solidFill>
                  <a:schemeClr val="accent5">
                    <a:lumMod val="75000"/>
                  </a:schemeClr>
                </a:solidFill>
                <a:round/>
                <a:headEnd/>
                <a:tailEnd type="stealth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3" name="Freeform 2"/>
            <p:cNvSpPr/>
            <p:nvPr/>
          </p:nvSpPr>
          <p:spPr>
            <a:xfrm>
              <a:off x="3529584" y="1554480"/>
              <a:ext cx="3456432" cy="2512349"/>
            </a:xfrm>
            <a:custGeom>
              <a:avLst/>
              <a:gdLst>
                <a:gd name="connsiteX0" fmla="*/ 0 w 3456432"/>
                <a:gd name="connsiteY0" fmla="*/ 2148840 h 2512349"/>
                <a:gd name="connsiteX1" fmla="*/ 402336 w 3456432"/>
                <a:gd name="connsiteY1" fmla="*/ 2404872 h 2512349"/>
                <a:gd name="connsiteX2" fmla="*/ 1143000 w 3456432"/>
                <a:gd name="connsiteY2" fmla="*/ 2496312 h 2512349"/>
                <a:gd name="connsiteX3" fmla="*/ 2048256 w 3456432"/>
                <a:gd name="connsiteY3" fmla="*/ 2093976 h 2512349"/>
                <a:gd name="connsiteX4" fmla="*/ 2743200 w 3456432"/>
                <a:gd name="connsiteY4" fmla="*/ 1289304 h 2512349"/>
                <a:gd name="connsiteX5" fmla="*/ 3337560 w 3456432"/>
                <a:gd name="connsiteY5" fmla="*/ 310896 h 2512349"/>
                <a:gd name="connsiteX6" fmla="*/ 3456432 w 3456432"/>
                <a:gd name="connsiteY6" fmla="*/ 0 h 251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6432" h="2512349">
                  <a:moveTo>
                    <a:pt x="0" y="2148840"/>
                  </a:moveTo>
                  <a:cubicBezTo>
                    <a:pt x="105918" y="2247900"/>
                    <a:pt x="211836" y="2346960"/>
                    <a:pt x="402336" y="2404872"/>
                  </a:cubicBezTo>
                  <a:cubicBezTo>
                    <a:pt x="592836" y="2462784"/>
                    <a:pt x="868680" y="2548128"/>
                    <a:pt x="1143000" y="2496312"/>
                  </a:cubicBezTo>
                  <a:cubicBezTo>
                    <a:pt x="1417320" y="2444496"/>
                    <a:pt x="1781556" y="2295144"/>
                    <a:pt x="2048256" y="2093976"/>
                  </a:cubicBezTo>
                  <a:cubicBezTo>
                    <a:pt x="2314956" y="1892808"/>
                    <a:pt x="2528316" y="1586484"/>
                    <a:pt x="2743200" y="1289304"/>
                  </a:cubicBezTo>
                  <a:cubicBezTo>
                    <a:pt x="2958084" y="992124"/>
                    <a:pt x="3218688" y="525780"/>
                    <a:pt x="3337560" y="310896"/>
                  </a:cubicBezTo>
                  <a:cubicBezTo>
                    <a:pt x="3456432" y="96012"/>
                    <a:pt x="3456432" y="48006"/>
                    <a:pt x="3456432" y="0"/>
                  </a:cubicBezTo>
                </a:path>
              </a:pathLst>
            </a:cu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37" name="Oval 39"/>
          <p:cNvSpPr>
            <a:spLocks noChangeArrowheads="1"/>
          </p:cNvSpPr>
          <p:nvPr/>
        </p:nvSpPr>
        <p:spPr bwMode="auto">
          <a:xfrm flipH="1">
            <a:off x="5706560" y="4005793"/>
            <a:ext cx="137160" cy="13716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9852" y="2326629"/>
            <a:ext cx="3826398" cy="2914460"/>
            <a:chOff x="4014216" y="1623279"/>
            <a:chExt cx="3826398" cy="2914460"/>
          </a:xfrm>
        </p:grpSpPr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7218430" y="1623279"/>
              <a:ext cx="622184" cy="36933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MC</a:t>
              </a:r>
              <a:r>
                <a:rPr kumimoji="0" lang="en-US" b="1" i="1" baseline="-25000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</a:t>
              </a:r>
              <a:endParaRPr kumimoji="0" lang="en-US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014216" y="1965960"/>
              <a:ext cx="3374136" cy="2571779"/>
            </a:xfrm>
            <a:custGeom>
              <a:avLst/>
              <a:gdLst>
                <a:gd name="connsiteX0" fmla="*/ 0 w 3374136"/>
                <a:gd name="connsiteY0" fmla="*/ 2505456 h 2571779"/>
                <a:gd name="connsiteX1" fmla="*/ 420624 w 3374136"/>
                <a:gd name="connsiteY1" fmla="*/ 2569464 h 2571779"/>
                <a:gd name="connsiteX2" fmla="*/ 1033272 w 3374136"/>
                <a:gd name="connsiteY2" fmla="*/ 2432304 h 2571779"/>
                <a:gd name="connsiteX3" fmla="*/ 1819656 w 3374136"/>
                <a:gd name="connsiteY3" fmla="*/ 2057400 h 2571779"/>
                <a:gd name="connsiteX4" fmla="*/ 2478024 w 3374136"/>
                <a:gd name="connsiteY4" fmla="*/ 1353312 h 2571779"/>
                <a:gd name="connsiteX5" fmla="*/ 3008376 w 3374136"/>
                <a:gd name="connsiteY5" fmla="*/ 612648 h 2571779"/>
                <a:gd name="connsiteX6" fmla="*/ 3374136 w 3374136"/>
                <a:gd name="connsiteY6" fmla="*/ 0 h 257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4136" h="2571779">
                  <a:moveTo>
                    <a:pt x="0" y="2505456"/>
                  </a:moveTo>
                  <a:cubicBezTo>
                    <a:pt x="124206" y="2543556"/>
                    <a:pt x="248412" y="2581656"/>
                    <a:pt x="420624" y="2569464"/>
                  </a:cubicBezTo>
                  <a:cubicBezTo>
                    <a:pt x="592836" y="2557272"/>
                    <a:pt x="800100" y="2517648"/>
                    <a:pt x="1033272" y="2432304"/>
                  </a:cubicBezTo>
                  <a:cubicBezTo>
                    <a:pt x="1266444" y="2346960"/>
                    <a:pt x="1578864" y="2237232"/>
                    <a:pt x="1819656" y="2057400"/>
                  </a:cubicBezTo>
                  <a:cubicBezTo>
                    <a:pt x="2060448" y="1877568"/>
                    <a:pt x="2279904" y="1594104"/>
                    <a:pt x="2478024" y="1353312"/>
                  </a:cubicBezTo>
                  <a:cubicBezTo>
                    <a:pt x="2676144" y="1112520"/>
                    <a:pt x="2859024" y="838200"/>
                    <a:pt x="3008376" y="612648"/>
                  </a:cubicBezTo>
                  <a:cubicBezTo>
                    <a:pt x="3157728" y="387096"/>
                    <a:pt x="3265932" y="193548"/>
                    <a:pt x="3374136" y="0"/>
                  </a:cubicBezTo>
                </a:path>
              </a:pathLst>
            </a:cu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38" name="Oval 40"/>
          <p:cNvSpPr>
            <a:spLocks noChangeArrowheads="1"/>
          </p:cNvSpPr>
          <p:nvPr/>
        </p:nvSpPr>
        <p:spPr bwMode="auto">
          <a:xfrm flipH="1">
            <a:off x="5706558" y="4533480"/>
            <a:ext cx="133915" cy="13716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1600" b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7833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Principal-Agent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9826"/>
            <a:ext cx="8883750" cy="4498846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chemeClr val="tx1"/>
                </a:solidFill>
                <a:latin typeface="Calibri"/>
                <a:cs typeface="Calibri"/>
              </a:rPr>
              <a:t>Principal-Agent Problem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br>
              <a:rPr lang="en-US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The incentive problem that arises when the lack of information makes it difficult for the purchaser (principal) to determine whether the seller (agent) is acting in the principal’s best interest.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Firm owners face this problem when dealing with employees.</a:t>
            </a:r>
          </a:p>
        </p:txBody>
      </p:sp>
    </p:spTree>
    <p:extLst>
      <p:ext uri="{BB962C8B-B14F-4D97-AF65-F5344CB8AC3E}">
        <p14:creationId xmlns:p14="http://schemas.microsoft.com/office/powerpoint/2010/main" val="18299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5811"/>
            <a:ext cx="7772400" cy="1104221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Economic Way </a:t>
            </a:r>
            <a:br>
              <a:rPr lang="en-US" dirty="0"/>
            </a:br>
            <a:r>
              <a:rPr lang="en-US" dirty="0"/>
              <a:t>of Thinking about Costs</a:t>
            </a:r>
          </a:p>
        </p:txBody>
      </p:sp>
    </p:spTree>
    <p:extLst>
      <p:ext uri="{BB962C8B-B14F-4D97-AF65-F5344CB8AC3E}">
        <p14:creationId xmlns:p14="http://schemas.microsoft.com/office/powerpoint/2010/main" val="32513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29990"/>
            <a:ext cx="8904855" cy="7314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Sunk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8883750" cy="2915896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chemeClr val="tx1"/>
                </a:solidFill>
              </a:rPr>
              <a:t>Sunk Costs </a:t>
            </a:r>
            <a:r>
              <a:rPr lang="en-US" dirty="0">
                <a:solidFill>
                  <a:schemeClr val="tx1"/>
                </a:solidFill>
              </a:rPr>
              <a:t>are historical costs associated with past decisions that can’t be changed.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Sunk costs may provide information, but are not relevant to current choices.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Current choices should be made on current and expected future costs and benefits.</a:t>
            </a:r>
          </a:p>
        </p:txBody>
      </p:sp>
    </p:spTree>
    <p:extLst>
      <p:ext uri="{BB962C8B-B14F-4D97-AF65-F5344CB8AC3E}">
        <p14:creationId xmlns:p14="http://schemas.microsoft.com/office/powerpoint/2010/main" val="17414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29990"/>
            <a:ext cx="8904855" cy="7314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Cost and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8756437" cy="449884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When making output decisions in the short run, it is the firm’s marginal costs that are most important.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Additional units will not be supplied if they do not generate additional revenues that are sufficient to cover their marginal costs.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For long-run output decisions, it is the firm’s average total costs that are most important.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Firms will not continue to supply output in the long run if revenues are insufficient to cover their average total costs.</a:t>
            </a:r>
          </a:p>
        </p:txBody>
      </p:sp>
    </p:spTree>
    <p:extLst>
      <p:ext uri="{BB962C8B-B14F-4D97-AF65-F5344CB8AC3E}">
        <p14:creationId xmlns:p14="http://schemas.microsoft.com/office/powerpoint/2010/main" val="32078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5477962"/>
          </a:xfrm>
        </p:spPr>
        <p:txBody>
          <a:bodyPr/>
          <a:lstStyle/>
          <a:p>
            <a:pPr marL="341313" indent="-341313">
              <a:lnSpc>
                <a:spcPts val="3000"/>
              </a:lnSpc>
              <a:buAutoNum type="arabicPeriod"/>
            </a:pPr>
            <a:r>
              <a:rPr lang="en-US" sz="2700" dirty="0" smtClean="0">
                <a:solidFill>
                  <a:srgbClr val="32302A"/>
                </a:solidFill>
              </a:rPr>
              <a:t>“</a:t>
            </a:r>
            <a:r>
              <a:rPr lang="en-US" sz="2700" i="1" dirty="0" smtClean="0">
                <a:solidFill>
                  <a:srgbClr val="32302A"/>
                </a:solidFill>
              </a:rPr>
              <a:t>If </a:t>
            </a:r>
            <a:r>
              <a:rPr lang="en-US" sz="2700" i="1" dirty="0">
                <a:solidFill>
                  <a:srgbClr val="32302A"/>
                </a:solidFill>
              </a:rPr>
              <a:t>a firm maximizes profit, it must </a:t>
            </a:r>
            <a:r>
              <a:rPr lang="en-US" sz="2700" i="1" dirty="0" smtClean="0">
                <a:solidFill>
                  <a:srgbClr val="32302A"/>
                </a:solidFill>
              </a:rPr>
              <a:t>minimize the </a:t>
            </a:r>
            <a:r>
              <a:rPr lang="en-US" sz="2700" i="1" dirty="0">
                <a:solidFill>
                  <a:srgbClr val="32302A"/>
                </a:solidFill>
              </a:rPr>
              <a:t>cost of </a:t>
            </a:r>
            <a:r>
              <a:rPr lang="en-US" sz="2700" i="1" dirty="0" smtClean="0">
                <a:solidFill>
                  <a:srgbClr val="32302A"/>
                </a:solidFill>
              </a:rPr>
              <a:t/>
            </a:r>
            <a:br>
              <a:rPr lang="en-US" sz="2700" i="1" dirty="0" smtClean="0">
                <a:solidFill>
                  <a:srgbClr val="32302A"/>
                </a:solidFill>
              </a:rPr>
            </a:br>
            <a:r>
              <a:rPr lang="en-US" sz="2700" i="1" dirty="0" smtClean="0">
                <a:solidFill>
                  <a:srgbClr val="32302A"/>
                </a:solidFill>
              </a:rPr>
              <a:t> producing the profit-maximum output</a:t>
            </a:r>
            <a:r>
              <a:rPr lang="en-US" sz="2700" i="1" dirty="0">
                <a:solidFill>
                  <a:srgbClr val="32302A"/>
                </a:solidFill>
              </a:rPr>
              <a:t>.</a:t>
            </a:r>
            <a:r>
              <a:rPr lang="en-US" sz="2700" dirty="0">
                <a:solidFill>
                  <a:srgbClr val="32302A"/>
                </a:solidFill>
              </a:rPr>
              <a:t>” 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 Is </a:t>
            </a:r>
            <a:r>
              <a:rPr lang="en-US" sz="2700" dirty="0">
                <a:solidFill>
                  <a:srgbClr val="32302A"/>
                </a:solidFill>
              </a:rPr>
              <a:t>this statement true or false</a:t>
            </a:r>
            <a:r>
              <a:rPr lang="en-US" sz="2700" dirty="0" smtClean="0">
                <a:solidFill>
                  <a:srgbClr val="32302A"/>
                </a:solidFill>
              </a:rPr>
              <a:t>?</a:t>
            </a:r>
          </a:p>
          <a:p>
            <a:pPr marL="341313" indent="-341313">
              <a:lnSpc>
                <a:spcPts val="3000"/>
              </a:lnSpc>
              <a:buAutoNum type="arabicPeriod"/>
            </a:pPr>
            <a:r>
              <a:rPr lang="en-US" sz="2700" dirty="0" smtClean="0">
                <a:solidFill>
                  <a:srgbClr val="32302A"/>
                </a:solidFill>
              </a:rPr>
              <a:t>“</a:t>
            </a:r>
            <a:r>
              <a:rPr lang="en-US" sz="2700" i="1" dirty="0" smtClean="0">
                <a:solidFill>
                  <a:srgbClr val="32302A"/>
                </a:solidFill>
              </a:rPr>
              <a:t>Firms </a:t>
            </a:r>
            <a:r>
              <a:rPr lang="en-US" sz="2700" i="1" dirty="0">
                <a:solidFill>
                  <a:srgbClr val="32302A"/>
                </a:solidFill>
              </a:rPr>
              <a:t>that make a profit have increased </a:t>
            </a:r>
            <a:r>
              <a:rPr lang="en-US" sz="2700" i="1" dirty="0" smtClean="0">
                <a:solidFill>
                  <a:srgbClr val="32302A"/>
                </a:solidFill>
              </a:rPr>
              <a:t>the value </a:t>
            </a:r>
            <a:r>
              <a:rPr lang="en-US" sz="2700" i="1" dirty="0">
                <a:solidFill>
                  <a:srgbClr val="32302A"/>
                </a:solidFill>
              </a:rPr>
              <a:t>of </a:t>
            </a:r>
            <a:br>
              <a:rPr lang="en-US" sz="2700" i="1" dirty="0">
                <a:solidFill>
                  <a:srgbClr val="32302A"/>
                </a:solidFill>
              </a:rPr>
            </a:br>
            <a:r>
              <a:rPr lang="en-US" sz="2700" i="1" dirty="0" smtClean="0">
                <a:solidFill>
                  <a:srgbClr val="32302A"/>
                </a:solidFill>
              </a:rPr>
              <a:t>the </a:t>
            </a:r>
            <a:r>
              <a:rPr lang="en-US" sz="2700" i="1" dirty="0">
                <a:solidFill>
                  <a:srgbClr val="32302A"/>
                </a:solidFill>
              </a:rPr>
              <a:t>resources they used; their </a:t>
            </a:r>
            <a:r>
              <a:rPr lang="en-US" sz="2700" i="1" dirty="0" smtClean="0">
                <a:solidFill>
                  <a:srgbClr val="32302A"/>
                </a:solidFill>
              </a:rPr>
              <a:t>actions created </a:t>
            </a:r>
            <a:r>
              <a:rPr lang="en-US" sz="2700" i="1" dirty="0">
                <a:solidFill>
                  <a:srgbClr val="32302A"/>
                </a:solidFill>
              </a:rPr>
              <a:t>wealth. </a:t>
            </a:r>
            <a:r>
              <a:rPr lang="en-US" sz="2700" i="1" dirty="0" smtClean="0">
                <a:solidFill>
                  <a:srgbClr val="32302A"/>
                </a:solidFill>
              </a:rPr>
              <a:t/>
            </a:r>
            <a:br>
              <a:rPr lang="en-US" sz="2700" i="1" dirty="0" smtClean="0">
                <a:solidFill>
                  <a:srgbClr val="32302A"/>
                </a:solidFill>
              </a:rPr>
            </a:br>
            <a:r>
              <a:rPr lang="en-US" sz="2700" i="1" dirty="0" smtClean="0">
                <a:solidFill>
                  <a:srgbClr val="32302A"/>
                </a:solidFill>
              </a:rPr>
              <a:t>In </a:t>
            </a:r>
            <a:r>
              <a:rPr lang="en-US" sz="2700" i="1" dirty="0">
                <a:solidFill>
                  <a:srgbClr val="32302A"/>
                </a:solidFill>
              </a:rPr>
              <a:t>contrast, the actions of </a:t>
            </a:r>
            <a:r>
              <a:rPr lang="en-US" sz="2700" i="1" dirty="0" smtClean="0">
                <a:solidFill>
                  <a:srgbClr val="32302A"/>
                </a:solidFill>
              </a:rPr>
              <a:t>firms that </a:t>
            </a:r>
            <a:r>
              <a:rPr lang="en-US" sz="2700" i="1" dirty="0">
                <a:solidFill>
                  <a:srgbClr val="32302A"/>
                </a:solidFill>
              </a:rPr>
              <a:t>make losses reduce wealth. The </a:t>
            </a:r>
            <a:r>
              <a:rPr lang="en-US" sz="2700" i="1" dirty="0" smtClean="0">
                <a:solidFill>
                  <a:srgbClr val="32302A"/>
                </a:solidFill>
              </a:rPr>
              <a:t>discovery and </a:t>
            </a:r>
            <a:r>
              <a:rPr lang="en-US" sz="2700" i="1" dirty="0">
                <a:solidFill>
                  <a:srgbClr val="32302A"/>
                </a:solidFill>
              </a:rPr>
              <a:t>undertaking of profit-making </a:t>
            </a:r>
            <a:r>
              <a:rPr lang="en-US" sz="2700" i="1" dirty="0" smtClean="0">
                <a:solidFill>
                  <a:srgbClr val="32302A"/>
                </a:solidFill>
              </a:rPr>
              <a:t>opportunities are </a:t>
            </a:r>
            <a:r>
              <a:rPr lang="en-US" sz="2700" i="1" dirty="0">
                <a:solidFill>
                  <a:srgbClr val="32302A"/>
                </a:solidFill>
              </a:rPr>
              <a:t>key ingredients of economic progress</a:t>
            </a:r>
            <a:r>
              <a:rPr lang="en-US" sz="2700" i="1" dirty="0" smtClean="0">
                <a:solidFill>
                  <a:srgbClr val="32302A"/>
                </a:solidFill>
              </a:rPr>
              <a:t>.</a:t>
            </a:r>
            <a:r>
              <a:rPr lang="en-US" sz="2700" dirty="0" smtClean="0">
                <a:solidFill>
                  <a:srgbClr val="32302A"/>
                </a:solidFill>
              </a:rPr>
              <a:t>”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	</a:t>
            </a:r>
            <a:r>
              <a:rPr lang="en-US" sz="2700" dirty="0" smtClean="0">
                <a:solidFill>
                  <a:srgbClr val="32302A"/>
                </a:solidFill>
              </a:rPr>
              <a:t>Is this statement true? Is it important? Explain.</a:t>
            </a:r>
            <a:endParaRPr lang="en-US" sz="2700" dirty="0">
              <a:solidFill>
                <a:srgbClr val="32302A"/>
              </a:solidFill>
            </a:endParaRPr>
          </a:p>
          <a:p>
            <a:pPr marL="347663" indent="-347663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3. Investors seeking to take over a firm often bid a positive price for the business even though it is currently experiencing losses. Why would anyone ever bid a positive price for a firm operating at a loss</a:t>
            </a:r>
            <a:r>
              <a:rPr lang="en-US" sz="2700" dirty="0" smtClean="0">
                <a:solidFill>
                  <a:srgbClr val="32302A"/>
                </a:solidFill>
              </a:rPr>
              <a:t>?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109949"/>
          </a:xfrm>
        </p:spPr>
        <p:txBody>
          <a:bodyPr/>
          <a:lstStyle/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sz="2700" dirty="0">
                <a:solidFill>
                  <a:srgbClr val="32302A"/>
                </a:solidFill>
              </a:rPr>
              <a:t>4. What is the difference between the short-run and long-run? </a:t>
            </a:r>
            <a:r>
              <a:rPr lang="en-US" sz="2700" dirty="0" smtClean="0">
                <a:solidFill>
                  <a:srgbClr val="32302A"/>
                </a:solidFill>
              </a:rPr>
              <a:t>Which </a:t>
            </a:r>
            <a:r>
              <a:rPr lang="en-US" sz="2700" dirty="0">
                <a:solidFill>
                  <a:srgbClr val="32302A"/>
                </a:solidFill>
              </a:rPr>
              <a:t>of the following can be changed in the short run: </a:t>
            </a:r>
            <a:r>
              <a:rPr lang="en-US" sz="2700" dirty="0" smtClean="0">
                <a:solidFill>
                  <a:srgbClr val="32302A"/>
                </a:solidFill>
              </a:rPr>
              <a:t>(</a:t>
            </a:r>
            <a:r>
              <a:rPr lang="en-US" sz="2700" dirty="0">
                <a:solidFill>
                  <a:srgbClr val="32302A"/>
                </a:solidFill>
              </a:rPr>
              <a:t>a) amount of heavy equipment in your plant, (b) the number workers employed, and, </a:t>
            </a:r>
            <a:r>
              <a:rPr lang="en-US" sz="2700" dirty="0" smtClean="0">
                <a:solidFill>
                  <a:srgbClr val="32302A"/>
                </a:solidFill>
              </a:rPr>
              <a:t>(</a:t>
            </a:r>
            <a:r>
              <a:rPr lang="en-US" sz="2700" dirty="0">
                <a:solidFill>
                  <a:srgbClr val="32302A"/>
                </a:solidFill>
              </a:rPr>
              <a:t>c) quantity of raw materials used.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endParaRPr lang="en-US" sz="1000" dirty="0" smtClean="0">
              <a:solidFill>
                <a:srgbClr val="32302A"/>
              </a:solidFill>
            </a:endParaRPr>
          </a:p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sz="2700" dirty="0">
                <a:solidFill>
                  <a:srgbClr val="32302A"/>
                </a:solidFill>
              </a:rPr>
              <a:t>5. “</a:t>
            </a:r>
            <a:r>
              <a:rPr lang="en-US" sz="2700" i="1" dirty="0">
                <a:solidFill>
                  <a:srgbClr val="32302A"/>
                </a:solidFill>
              </a:rPr>
              <a:t>The long-run average total cost (LRATC</a:t>
            </a:r>
            <a:r>
              <a:rPr lang="en-US" sz="2700" i="1" dirty="0" smtClean="0">
                <a:solidFill>
                  <a:srgbClr val="32302A"/>
                </a:solidFill>
              </a:rPr>
              <a:t>) curve indicates </a:t>
            </a:r>
            <a:br>
              <a:rPr lang="en-US" sz="2700" i="1" dirty="0" smtClean="0">
                <a:solidFill>
                  <a:srgbClr val="32302A"/>
                </a:solidFill>
              </a:rPr>
            </a:br>
            <a:r>
              <a:rPr lang="en-US" sz="2700" i="1" dirty="0" smtClean="0">
                <a:solidFill>
                  <a:srgbClr val="32302A"/>
                </a:solidFill>
              </a:rPr>
              <a:t>  the per unit </a:t>
            </a:r>
            <a:r>
              <a:rPr lang="en-US" sz="2700" i="1" dirty="0">
                <a:solidFill>
                  <a:srgbClr val="32302A"/>
                </a:solidFill>
              </a:rPr>
              <a:t>cost of </a:t>
            </a:r>
            <a:r>
              <a:rPr lang="en-US" sz="2700" i="1" dirty="0" smtClean="0">
                <a:solidFill>
                  <a:srgbClr val="32302A"/>
                </a:solidFill>
              </a:rPr>
              <a:t>producing various </a:t>
            </a:r>
            <a:r>
              <a:rPr lang="en-US" sz="2700" i="1" dirty="0">
                <a:solidFill>
                  <a:srgbClr val="32302A"/>
                </a:solidFill>
              </a:rPr>
              <a:t>rates of output with </a:t>
            </a:r>
            <a:r>
              <a:rPr lang="en-US" sz="2700" i="1" dirty="0" smtClean="0">
                <a:solidFill>
                  <a:srgbClr val="32302A"/>
                </a:solidFill>
              </a:rPr>
              <a:t/>
            </a:r>
            <a:br>
              <a:rPr lang="en-US" sz="2700" i="1" dirty="0" smtClean="0">
                <a:solidFill>
                  <a:srgbClr val="32302A"/>
                </a:solidFill>
              </a:rPr>
            </a:br>
            <a:r>
              <a:rPr lang="en-US" sz="2700" i="1" dirty="0" smtClean="0">
                <a:solidFill>
                  <a:srgbClr val="32302A"/>
                </a:solidFill>
              </a:rPr>
              <a:t>  a given </a:t>
            </a:r>
            <a:r>
              <a:rPr lang="en-US" sz="2700" i="1" dirty="0">
                <a:solidFill>
                  <a:srgbClr val="32302A"/>
                </a:solidFill>
              </a:rPr>
              <a:t>size </a:t>
            </a:r>
            <a:r>
              <a:rPr lang="en-US" sz="2700" i="1" dirty="0" smtClean="0">
                <a:solidFill>
                  <a:srgbClr val="32302A"/>
                </a:solidFill>
              </a:rPr>
              <a:t>of plant</a:t>
            </a:r>
            <a:r>
              <a:rPr lang="en-US" sz="2700" i="1" dirty="0">
                <a:solidFill>
                  <a:srgbClr val="32302A"/>
                </a:solidFill>
              </a:rPr>
              <a:t>.</a:t>
            </a:r>
            <a:r>
              <a:rPr lang="en-US" sz="2700" dirty="0">
                <a:solidFill>
                  <a:srgbClr val="32302A"/>
                </a:solidFill>
              </a:rPr>
              <a:t>”  </a:t>
            </a:r>
            <a:endParaRPr lang="en-US" sz="2700" dirty="0" smtClean="0">
              <a:solidFill>
                <a:srgbClr val="32302A"/>
              </a:solidFill>
            </a:endParaRPr>
          </a:p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endParaRPr lang="en-US" sz="1000" dirty="0" smtClean="0">
              <a:solidFill>
                <a:srgbClr val="32302A"/>
              </a:solidFill>
            </a:endParaRPr>
          </a:p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sz="2700" dirty="0">
                <a:solidFill>
                  <a:srgbClr val="32302A"/>
                </a:solidFill>
              </a:rPr>
              <a:t> </a:t>
            </a:r>
            <a:r>
              <a:rPr lang="en-US" sz="2700" dirty="0" smtClean="0">
                <a:solidFill>
                  <a:srgbClr val="32302A"/>
                </a:solidFill>
              </a:rPr>
              <a:t>    Is </a:t>
            </a:r>
            <a:r>
              <a:rPr lang="en-US" sz="2700" dirty="0">
                <a:solidFill>
                  <a:srgbClr val="32302A"/>
                </a:solidFill>
              </a:rPr>
              <a:t>this statement true or false</a:t>
            </a:r>
            <a:r>
              <a:rPr lang="en-US" sz="2700" dirty="0" smtClean="0">
                <a:solidFill>
                  <a:srgbClr val="32302A"/>
                </a:solidFill>
              </a:rPr>
              <a:t>?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378995" y="2082808"/>
            <a:ext cx="4083798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Chapter 21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48229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Three Types of Business Firms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39314"/>
            <a:ext cx="8787887" cy="5230336"/>
          </a:xfrm>
        </p:spPr>
        <p:txBody>
          <a:bodyPr/>
          <a:lstStyle/>
          <a:p>
            <a:pPr marL="231775" indent="-231775">
              <a:lnSpc>
                <a:spcPts val="2880"/>
              </a:lnSpc>
            </a:pPr>
            <a:r>
              <a:rPr lang="en-US" sz="2400" b="1" i="1" dirty="0">
                <a:solidFill>
                  <a:schemeClr val="tx1"/>
                </a:solidFill>
                <a:latin typeface="Calibri"/>
                <a:cs typeface="Calibri"/>
              </a:rPr>
              <a:t>Proprietorship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</a:p>
          <a:p>
            <a:pPr marL="631825" lvl="1" indent="-231775">
              <a:lnSpc>
                <a:spcPts val="2880"/>
              </a:lnSpc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owned by a single individual</a:t>
            </a:r>
          </a:p>
          <a:p>
            <a:pPr marL="631825" lvl="1" indent="-231775">
              <a:lnSpc>
                <a:spcPts val="2880"/>
              </a:lnSpc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make up 72% of the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firms,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but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only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4% of total business revenue</a:t>
            </a:r>
          </a:p>
          <a:p>
            <a:pPr marL="231775" indent="-231775">
              <a:lnSpc>
                <a:spcPts val="2880"/>
              </a:lnSpc>
            </a:pPr>
            <a:r>
              <a:rPr lang="en-US" sz="2400" b="1" i="1" dirty="0">
                <a:solidFill>
                  <a:schemeClr val="tx1"/>
                </a:solidFill>
                <a:latin typeface="Calibri"/>
                <a:cs typeface="Calibri"/>
              </a:rPr>
              <a:t>Partnership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</a:p>
          <a:p>
            <a:pPr marL="631825" lvl="1" indent="-231775">
              <a:lnSpc>
                <a:spcPts val="2880"/>
              </a:lnSpc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owned by two or more persons</a:t>
            </a:r>
          </a:p>
          <a:p>
            <a:pPr marL="631825" lvl="1" indent="-231775">
              <a:lnSpc>
                <a:spcPts val="288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10%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of the firms;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14%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of business revenues</a:t>
            </a:r>
          </a:p>
          <a:p>
            <a:pPr marL="231775" indent="-231775">
              <a:lnSpc>
                <a:spcPts val="2880"/>
              </a:lnSpc>
            </a:pPr>
            <a:r>
              <a:rPr lang="en-US" sz="2400" b="1" i="1" dirty="0">
                <a:solidFill>
                  <a:schemeClr val="tx1"/>
                </a:solidFill>
                <a:latin typeface="Calibri"/>
                <a:cs typeface="Calibri"/>
              </a:rPr>
              <a:t>Corporation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</a:p>
          <a:p>
            <a:pPr marL="631825" lvl="1" indent="-231775">
              <a:lnSpc>
                <a:spcPts val="2880"/>
              </a:lnSpc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owned by stockholders</a:t>
            </a:r>
          </a:p>
          <a:p>
            <a:pPr marL="631825" lvl="1" indent="-231775">
              <a:lnSpc>
                <a:spcPts val="2880"/>
              </a:lnSpc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In contrast to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unlimited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liability of proprietorships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partnerships, the owners’ liability is limited to their explicit investment. </a:t>
            </a:r>
          </a:p>
          <a:p>
            <a:pPr marL="631825" lvl="1" indent="-231775">
              <a:lnSpc>
                <a:spcPts val="288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18%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of the firms;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82%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of business revenue</a:t>
            </a:r>
          </a:p>
        </p:txBody>
      </p:sp>
    </p:spTree>
    <p:extLst>
      <p:ext uri="{BB962C8B-B14F-4D97-AF65-F5344CB8AC3E}">
        <p14:creationId xmlns:p14="http://schemas.microsoft.com/office/powerpoint/2010/main" val="19499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40414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Limited Liability Company (LLC)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9314"/>
            <a:ext cx="8476878" cy="5230336"/>
          </a:xfrm>
        </p:spPr>
        <p:txBody>
          <a:bodyPr/>
          <a:lstStyle/>
          <a:p>
            <a:pPr marL="231775" indent="-231775"/>
            <a:r>
              <a:rPr lang="en-US" dirty="0" smtClean="0"/>
              <a:t>Corporations are taxed </a:t>
            </a:r>
            <a:r>
              <a:rPr lang="en-US" dirty="0"/>
              <a:t>more heavily </a:t>
            </a:r>
            <a:r>
              <a:rPr lang="en-US" dirty="0" smtClean="0"/>
              <a:t>than sole proprietorships and partnerships because as they are subject </a:t>
            </a:r>
            <a:r>
              <a:rPr lang="en-US" dirty="0"/>
              <a:t>to the corporate income tax.  </a:t>
            </a:r>
            <a:endParaRPr lang="en-US" dirty="0" smtClean="0"/>
          </a:p>
          <a:p>
            <a:pPr marL="231775" indent="-231775"/>
            <a:r>
              <a:rPr lang="en-US" dirty="0" smtClean="0"/>
              <a:t>Since </a:t>
            </a:r>
            <a:r>
              <a:rPr lang="en-US" dirty="0"/>
              <a:t>1977, an increasing number of states allow a hybrid form of business organization called the </a:t>
            </a:r>
            <a:r>
              <a:rPr lang="en-US" b="1" i="1" dirty="0"/>
              <a:t>limited liability company (LLC</a:t>
            </a:r>
            <a:r>
              <a:rPr lang="en-US" b="1" i="1" dirty="0" smtClean="0"/>
              <a:t>)</a:t>
            </a:r>
            <a:r>
              <a:rPr lang="en-US" dirty="0" smtClean="0"/>
              <a:t>.</a:t>
            </a:r>
          </a:p>
          <a:p>
            <a:pPr marL="631825" lvl="1" indent="-231775"/>
            <a:r>
              <a:rPr lang="en-US" sz="2800" dirty="0" smtClean="0"/>
              <a:t>The LLC combines </a:t>
            </a:r>
            <a:r>
              <a:rPr lang="en-US" sz="2800" dirty="0"/>
              <a:t>the </a:t>
            </a:r>
            <a:r>
              <a:rPr lang="en-US" sz="2800" dirty="0" smtClean="0"/>
              <a:t>limited </a:t>
            </a:r>
            <a:r>
              <a:rPr lang="en-US" sz="2800" dirty="0"/>
              <a:t>liability advantages of </a:t>
            </a:r>
            <a:r>
              <a:rPr lang="en-US" sz="2800" dirty="0" smtClean="0"/>
              <a:t>a </a:t>
            </a:r>
            <a:r>
              <a:rPr lang="en-US" sz="2800" dirty="0"/>
              <a:t>corporation </a:t>
            </a:r>
            <a:r>
              <a:rPr lang="en-US" sz="2800" dirty="0" smtClean="0"/>
              <a:t>with the </a:t>
            </a:r>
            <a:r>
              <a:rPr lang="en-US" sz="2800" dirty="0"/>
              <a:t>tax advantages of a sole proprietorship or partnership. </a:t>
            </a:r>
            <a:endParaRPr lang="en-US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1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0260"/>
            <a:ext cx="7772400" cy="1065952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 smtClean="0"/>
              <a:t>How Well Does the </a:t>
            </a:r>
            <a:br>
              <a:rPr lang="en-US" dirty="0" smtClean="0"/>
            </a:br>
            <a:r>
              <a:rPr lang="en-US" dirty="0" smtClean="0"/>
              <a:t>Corporate Structure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73249"/>
            <a:ext cx="8904855" cy="106349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Do Corporations Serve </a:t>
            </a:r>
            <a:br>
              <a:rPr lang="en-US" dirty="0" smtClean="0"/>
            </a:br>
            <a:r>
              <a:rPr lang="en-US" dirty="0" smtClean="0"/>
              <a:t>the Interests of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6743"/>
            <a:ext cx="8783869" cy="5253473"/>
          </a:xfrm>
        </p:spPr>
        <p:txBody>
          <a:bodyPr/>
          <a:lstStyle/>
          <a:p>
            <a:pPr marL="231775" indent="-231775"/>
            <a:r>
              <a:rPr lang="en-US" sz="2700" dirty="0" smtClean="0">
                <a:solidFill>
                  <a:srgbClr val="32302A"/>
                </a:solidFill>
              </a:rPr>
              <a:t>Factors </a:t>
            </a:r>
            <a:r>
              <a:rPr lang="en-US" sz="2700" dirty="0">
                <a:solidFill>
                  <a:srgbClr val="32302A"/>
                </a:solidFill>
              </a:rPr>
              <a:t>that promote cost efficiency and customer service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but </a:t>
            </a:r>
            <a:r>
              <a:rPr lang="en-US" sz="2700" dirty="0">
                <a:solidFill>
                  <a:srgbClr val="32302A"/>
                </a:solidFill>
              </a:rPr>
              <a:t>limit shirking by corporate </a:t>
            </a:r>
            <a:r>
              <a:rPr lang="en-US" sz="2700" dirty="0" smtClean="0">
                <a:solidFill>
                  <a:srgbClr val="32302A"/>
                </a:solidFill>
              </a:rPr>
              <a:t>managers:</a:t>
            </a:r>
            <a:endParaRPr lang="en-US" sz="2700" dirty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700" dirty="0" smtClean="0">
                <a:solidFill>
                  <a:srgbClr val="32302A"/>
                </a:solidFill>
              </a:rPr>
              <a:t>In a market economy, firms must both compete for investment funds and serve consumers.</a:t>
            </a:r>
            <a:endParaRPr lang="en-US" sz="2700" dirty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700" dirty="0" smtClean="0">
                <a:solidFill>
                  <a:srgbClr val="32302A"/>
                </a:solidFill>
              </a:rPr>
              <a:t>The compensation of managers can and generally is structured in a manner that brings their interests 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into harmony with consumers &amp; shareholder-owners.</a:t>
            </a:r>
            <a:endParaRPr lang="en-US" sz="2700" dirty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700" dirty="0" smtClean="0">
                <a:solidFill>
                  <a:srgbClr val="32302A"/>
                </a:solidFill>
              </a:rPr>
              <a:t>The </a:t>
            </a:r>
            <a:r>
              <a:rPr lang="en-US" sz="2700" dirty="0">
                <a:solidFill>
                  <a:srgbClr val="32302A"/>
                </a:solidFill>
              </a:rPr>
              <a:t>threat of corporate </a:t>
            </a:r>
            <a:r>
              <a:rPr lang="en-US" sz="2700" dirty="0" smtClean="0">
                <a:solidFill>
                  <a:srgbClr val="32302A"/>
                </a:solidFill>
              </a:rPr>
              <a:t>takeover helps keep current managers from straying from a profit-maximization.</a:t>
            </a:r>
          </a:p>
          <a:p>
            <a:pPr marL="231775" indent="-231775"/>
            <a:r>
              <a:rPr lang="en-US" sz="2700" dirty="0" smtClean="0">
                <a:solidFill>
                  <a:srgbClr val="32302A"/>
                </a:solidFill>
              </a:rPr>
              <a:t>The prevalence of the corporate form of business provides strong evidence it is an effective form of business organization in many sectors of the economy.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1386</TotalTime>
  <Words>2144</Words>
  <Application>Microsoft Macintosh PowerPoint</Application>
  <PresentationFormat>On-screen Show (4:3)</PresentationFormat>
  <Paragraphs>643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</vt:lpstr>
      <vt:lpstr>ＭＳ Ｐゴシック</vt:lpstr>
      <vt:lpstr>Symbol</vt:lpstr>
      <vt:lpstr>Times New Roman</vt:lpstr>
      <vt:lpstr>Arial</vt:lpstr>
      <vt:lpstr>15th edition TEMPLATE</vt:lpstr>
      <vt:lpstr>Costs and  the Supply of Goods</vt:lpstr>
      <vt:lpstr>The Organization of the Business Firm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Well Does the  Corporate Structure Work?</vt:lpstr>
      <vt:lpstr>Do Corporations Serve  the Interests of Consumers</vt:lpstr>
      <vt:lpstr>The Economic Role of Costs</vt:lpstr>
      <vt:lpstr>The Economic Role of Costs</vt:lpstr>
      <vt:lpstr>Explicit and Implicit Costs</vt:lpstr>
      <vt:lpstr>Accounting and Economic Profit</vt:lpstr>
      <vt:lpstr>Accounting versus Economic Profit</vt:lpstr>
      <vt:lpstr>Questions for Thought: </vt:lpstr>
      <vt:lpstr>Questions for Thought: </vt:lpstr>
      <vt:lpstr>Short-Run and Long-Run Time Periods</vt:lpstr>
      <vt:lpstr>The Short Run</vt:lpstr>
      <vt:lpstr>The Long Run</vt:lpstr>
      <vt:lpstr>Categories of Cost</vt:lpstr>
      <vt:lpstr>Total and Average Fixed Costs</vt:lpstr>
      <vt:lpstr>Total and Average Variable Costs</vt:lpstr>
      <vt:lpstr>Total and Marginal Cost</vt:lpstr>
      <vt:lpstr>Short-Run Cost Curves</vt:lpstr>
      <vt:lpstr>Short-Run Cost Curves</vt:lpstr>
      <vt:lpstr>Output and Costs In the Short Run</vt:lpstr>
      <vt:lpstr>PowerPoint Presentation</vt:lpstr>
      <vt:lpstr>PowerPoint Presentation</vt:lpstr>
      <vt:lpstr>PowerPoint Presentation</vt:lpstr>
      <vt:lpstr>Product Curve Approach</vt:lpstr>
      <vt:lpstr>Product Curve Approach</vt:lpstr>
      <vt:lpstr>Product Curve Approach</vt:lpstr>
      <vt:lpstr>Short Run Total Cost Curves</vt:lpstr>
      <vt:lpstr>Short Run Cost Curves</vt:lpstr>
      <vt:lpstr>Short Run Cost Curves</vt:lpstr>
      <vt:lpstr>Short Run Cost Curves</vt:lpstr>
      <vt:lpstr>Short Run Cost Curves</vt:lpstr>
      <vt:lpstr>Questions for Thought: </vt:lpstr>
      <vt:lpstr>Questions for Thought: </vt:lpstr>
      <vt:lpstr>Output and Costs  In the Long Run</vt:lpstr>
      <vt:lpstr>Long Run ATC</vt:lpstr>
      <vt:lpstr>Planning Curve</vt:lpstr>
      <vt:lpstr>Economies of Scale</vt:lpstr>
      <vt:lpstr>Different Types of LRATC</vt:lpstr>
      <vt:lpstr>Different Types of LRATC</vt:lpstr>
      <vt:lpstr>Different Types of LRATC</vt:lpstr>
      <vt:lpstr>What Factors Cause Cost Curves to Shift?</vt:lpstr>
      <vt:lpstr>Cost Curve Shifters</vt:lpstr>
      <vt:lpstr>Higher Resource Prices and Cost</vt:lpstr>
      <vt:lpstr>The Economic Way  of Thinking about Costs</vt:lpstr>
      <vt:lpstr>PowerPoint Presentation</vt:lpstr>
      <vt:lpstr>PowerPoint Presentation</vt:lpstr>
      <vt:lpstr>Questions for Thought: 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and the Supply of Goods (15th ed.)</dc:title>
  <dc:subject>Cost and the Supply of Goods (15th ed.)</dc:subject>
  <dc:creator>Dr. Chuck Skipton</dc:creator>
  <cp:lastModifiedBy>Joseph Connors</cp:lastModifiedBy>
  <cp:revision>40</cp:revision>
  <dcterms:created xsi:type="dcterms:W3CDTF">2013-12-17T18:08:03Z</dcterms:created>
  <dcterms:modified xsi:type="dcterms:W3CDTF">2016-12-27T22:27:37Z</dcterms:modified>
</cp:coreProperties>
</file>