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pos="53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3"/>
    <a:srgbClr val="F4F6EE"/>
    <a:srgbClr val="E9EDDF"/>
    <a:srgbClr val="EFE5BB"/>
    <a:srgbClr val="E2DEEE"/>
    <a:srgbClr val="32302A"/>
    <a:srgbClr val="515A61"/>
    <a:srgbClr val="444C52"/>
    <a:srgbClr val="F2F2F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8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864" y="184"/>
      </p:cViewPr>
      <p:guideLst>
        <p:guide orient="horz" pos="595"/>
        <p:guide pos="5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0" name="Title Placeholder 1"/>
          <p:cNvSpPr>
            <a:spLocks noGrp="1"/>
          </p:cNvSpPr>
          <p:nvPr userDrawn="1"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24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5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26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20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491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7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559" y="2041586"/>
            <a:ext cx="7634484" cy="131516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Consumer Choice </a:t>
            </a:r>
            <a:br>
              <a:rPr lang="en-US" dirty="0"/>
            </a:br>
            <a:r>
              <a:rPr lang="en-US" dirty="0"/>
              <a:t>and Elasticity</a:t>
            </a:r>
          </a:p>
        </p:txBody>
      </p:sp>
    </p:spTree>
    <p:extLst>
      <p:ext uri="{BB962C8B-B14F-4D97-AF65-F5344CB8AC3E}">
        <p14:creationId xmlns:p14="http://schemas.microsoft.com/office/powerpoint/2010/main" val="3296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11455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9919"/>
            <a:ext cx="869717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Chuck </a:t>
            </a:r>
            <a:r>
              <a:rPr lang="en-US" sz="2600" dirty="0">
                <a:solidFill>
                  <a:srgbClr val="32302A"/>
                </a:solidFill>
              </a:rPr>
              <a:t>is currently purchasing 3 pairs of jeans and 5 t-shirts per year. The price of jeans is $30, and t-shirts cost $10. At his current rate </a:t>
            </a:r>
            <a:r>
              <a:rPr lang="en-US" sz="2600" dirty="0" smtClean="0">
                <a:solidFill>
                  <a:srgbClr val="32302A"/>
                </a:solidFill>
              </a:rPr>
              <a:t>of </a:t>
            </a:r>
            <a:r>
              <a:rPr lang="en-US" sz="2600" dirty="0">
                <a:solidFill>
                  <a:srgbClr val="32302A"/>
                </a:solidFill>
              </a:rPr>
              <a:t>consumption, his marginal utility of jeans is 60 and his marginal utility of t-shirts is 30</a:t>
            </a:r>
            <a:r>
              <a:rPr lang="en-US" sz="2600" dirty="0" smtClean="0">
                <a:solidFill>
                  <a:srgbClr val="32302A"/>
                </a:solidFill>
              </a:rPr>
              <a:t>.</a:t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600" dirty="0" smtClean="0">
                <a:solidFill>
                  <a:srgbClr val="32302A"/>
                </a:solidFill>
              </a:rPr>
              <a:t> </a:t>
            </a:r>
            <a:r>
              <a:rPr lang="en-US" sz="1000" dirty="0">
                <a:solidFill>
                  <a:srgbClr val="32302A"/>
                </a:solidFill>
              </a:rPr>
              <a:t/>
            </a:r>
            <a:br>
              <a:rPr lang="en-US" sz="1000" dirty="0">
                <a:solidFill>
                  <a:srgbClr val="32302A"/>
                </a:solidFill>
              </a:rPr>
            </a:br>
            <a:r>
              <a:rPr lang="en-US" sz="2600" dirty="0">
                <a:solidFill>
                  <a:srgbClr val="32302A"/>
                </a:solidFill>
              </a:rPr>
              <a:t>Is Chuck maximizing his utility? Would you suggest he buy more jeans and fewer t-shirts, or more t-shirts and fewer jeans</a:t>
            </a:r>
            <a:r>
              <a:rPr lang="en-US" sz="2600" dirty="0" smtClean="0">
                <a:solidFill>
                  <a:srgbClr val="32302A"/>
                </a:solidFill>
              </a:rPr>
              <a:t>?</a:t>
            </a:r>
            <a:br>
              <a:rPr lang="en-US" sz="2600" dirty="0" smtClean="0">
                <a:solidFill>
                  <a:srgbClr val="32302A"/>
                </a:solidFill>
              </a:rPr>
            </a:br>
            <a:endParaRPr lang="en-US" sz="500" dirty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“</a:t>
            </a:r>
            <a:r>
              <a:rPr lang="en-US" sz="2600" i="1" dirty="0">
                <a:solidFill>
                  <a:srgbClr val="32302A"/>
                </a:solidFill>
              </a:rPr>
              <a:t>If the price of gasoline goes up and Fran </a:t>
            </a:r>
            <a:r>
              <a:rPr lang="en-US" sz="2600" i="1" dirty="0" smtClean="0">
                <a:solidFill>
                  <a:srgbClr val="32302A"/>
                </a:solidFill>
              </a:rPr>
              <a:t>now buys </a:t>
            </a:r>
            <a:r>
              <a:rPr lang="en-US" sz="2600" i="1" dirty="0">
                <a:solidFill>
                  <a:srgbClr val="32302A"/>
                </a:solidFill>
              </a:rPr>
              <a:t>fewer </a:t>
            </a:r>
            <a:r>
              <a:rPr lang="en-US" sz="2600" i="1" dirty="0" smtClean="0">
                <a:solidFill>
                  <a:srgbClr val="32302A"/>
                </a:solidFill>
              </a:rPr>
              <a:t/>
            </a:r>
            <a:br>
              <a:rPr lang="en-US" sz="2600" i="1" dirty="0" smtClean="0">
                <a:solidFill>
                  <a:srgbClr val="32302A"/>
                </a:solidFill>
              </a:rPr>
            </a:br>
            <a:r>
              <a:rPr lang="en-US" sz="2600" i="1" dirty="0" smtClean="0">
                <a:solidFill>
                  <a:srgbClr val="32302A"/>
                </a:solidFill>
              </a:rPr>
              <a:t> candy </a:t>
            </a:r>
            <a:r>
              <a:rPr lang="en-US" sz="2600" i="1" dirty="0">
                <a:solidFill>
                  <a:srgbClr val="32302A"/>
                </a:solidFill>
              </a:rPr>
              <a:t>bars because she has </a:t>
            </a:r>
            <a:r>
              <a:rPr lang="en-US" sz="2600" i="1" dirty="0" smtClean="0">
                <a:solidFill>
                  <a:srgbClr val="32302A"/>
                </a:solidFill>
              </a:rPr>
              <a:t>to spend </a:t>
            </a:r>
            <a:r>
              <a:rPr lang="en-US" sz="2600" i="1" dirty="0">
                <a:solidFill>
                  <a:srgbClr val="32302A"/>
                </a:solidFill>
              </a:rPr>
              <a:t>more on gas, this </a:t>
            </a:r>
            <a:r>
              <a:rPr lang="en-US" sz="2600" i="1" dirty="0" smtClean="0">
                <a:solidFill>
                  <a:srgbClr val="32302A"/>
                </a:solidFill>
              </a:rPr>
              <a:t/>
            </a:r>
            <a:br>
              <a:rPr lang="en-US" sz="2600" i="1" dirty="0" smtClean="0">
                <a:solidFill>
                  <a:srgbClr val="32302A"/>
                </a:solidFill>
              </a:rPr>
            </a:br>
            <a:r>
              <a:rPr lang="en-US" sz="2600" i="1" dirty="0" smtClean="0">
                <a:solidFill>
                  <a:srgbClr val="32302A"/>
                </a:solidFill>
              </a:rPr>
              <a:t> would best be explained </a:t>
            </a:r>
            <a:r>
              <a:rPr lang="en-US" sz="2600" i="1" dirty="0">
                <a:solidFill>
                  <a:srgbClr val="32302A"/>
                </a:solidFill>
              </a:rPr>
              <a:t>by the substitution effect.</a:t>
            </a:r>
            <a:r>
              <a:rPr lang="en-US" sz="2600" dirty="0">
                <a:solidFill>
                  <a:srgbClr val="32302A"/>
                </a:solidFill>
              </a:rPr>
              <a:t>” </a:t>
            </a:r>
            <a:br>
              <a:rPr lang="en-US" sz="2600" dirty="0">
                <a:solidFill>
                  <a:srgbClr val="32302A"/>
                </a:solidFill>
              </a:rPr>
            </a:br>
            <a:r>
              <a:rPr lang="en-US" sz="1000" dirty="0" smtClean="0">
                <a:solidFill>
                  <a:srgbClr val="32302A"/>
                </a:solidFill>
              </a:rPr>
              <a:t/>
            </a:r>
            <a:br>
              <a:rPr lang="en-US" sz="10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-- </a:t>
            </a:r>
            <a:r>
              <a:rPr lang="en-US" sz="2600" dirty="0">
                <a:solidFill>
                  <a:srgbClr val="32302A"/>
                </a:solidFill>
              </a:rPr>
              <a:t>Is this statement true or false? </a:t>
            </a:r>
          </a:p>
        </p:txBody>
      </p:sp>
    </p:spTree>
    <p:extLst>
      <p:ext uri="{BB962C8B-B14F-4D97-AF65-F5344CB8AC3E}">
        <p14:creationId xmlns:p14="http://schemas.microsoft.com/office/powerpoint/2010/main" val="3607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209"/>
            <a:ext cx="7772400" cy="1674976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Market Demand Reflects</a:t>
            </a:r>
            <a:br>
              <a:rPr lang="en-US" dirty="0"/>
            </a:br>
            <a:r>
              <a:rPr lang="en-US" dirty="0"/>
              <a:t>the Demand of Individual</a:t>
            </a:r>
            <a:br>
              <a:rPr lang="en-US" dirty="0"/>
            </a:br>
            <a:r>
              <a:rPr lang="en-US" dirty="0"/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8617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58937" y="1254389"/>
            <a:ext cx="4989083" cy="510772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5757"/>
            <a:ext cx="8904855" cy="68017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Individual and Market Demand Curves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4" y="1525064"/>
            <a:ext cx="4064890" cy="680765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100" dirty="0" smtClean="0">
                <a:solidFill>
                  <a:srgbClr val="32302A"/>
                </a:solidFill>
                <a:latin typeface="Calibri"/>
                <a:ea typeface="ＭＳ Ｐゴシック" pitchFamily="-107" charset="-128"/>
                <a:cs typeface="Calibri"/>
              </a:rPr>
              <a:t>Consider </a:t>
            </a:r>
            <a:r>
              <a:rPr lang="en-US" sz="2100" dirty="0">
                <a:solidFill>
                  <a:srgbClr val="32302A"/>
                </a:solidFill>
                <a:latin typeface="Calibri"/>
                <a:ea typeface="ＭＳ Ｐゴシック" pitchFamily="-107" charset="-128"/>
                <a:cs typeface="Calibri"/>
              </a:rPr>
              <a:t>Jones’s demand for frozen pizza.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471" y="1844886"/>
            <a:ext cx="3886602" cy="62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 smtClean="0">
                <a:latin typeface="Calibri"/>
                <a:cs typeface="Calibri"/>
              </a:rPr>
              <a:t>                        At </a:t>
            </a:r>
            <a:r>
              <a:rPr lang="en-US" sz="2100" dirty="0">
                <a:latin typeface="Calibri"/>
                <a:cs typeface="Calibri"/>
              </a:rPr>
              <a:t>$3.50 </a:t>
            </a:r>
            <a:r>
              <a:rPr lang="en-US" sz="2100" b="1" i="1" dirty="0" smtClean="0">
                <a:latin typeface="Calibri"/>
                <a:cs typeface="Calibri"/>
              </a:rPr>
              <a:t>Jones </a:t>
            </a:r>
            <a:br>
              <a:rPr lang="en-US" sz="2100" b="1" i="1" dirty="0" smtClean="0">
                <a:latin typeface="Calibri"/>
                <a:cs typeface="Calibri"/>
              </a:rPr>
            </a:br>
            <a:r>
              <a:rPr lang="en-US" sz="2100" i="1" dirty="0" smtClean="0">
                <a:latin typeface="Calibri"/>
                <a:cs typeface="Calibri"/>
              </a:rPr>
              <a:t>demands</a:t>
            </a:r>
            <a:r>
              <a:rPr lang="en-US" sz="2100" dirty="0" smtClean="0">
                <a:latin typeface="Calibri"/>
                <a:cs typeface="Calibri"/>
              </a:rPr>
              <a:t> 1 </a:t>
            </a:r>
            <a:r>
              <a:rPr lang="en-US" sz="2100" dirty="0">
                <a:latin typeface="Calibri"/>
                <a:cs typeface="Calibri"/>
              </a:rPr>
              <a:t>pizza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151" y="2037000"/>
            <a:ext cx="31487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libri"/>
                <a:cs typeface="Calibri"/>
              </a:rPr>
              <a:t>                                  at </a:t>
            </a:r>
            <a:r>
              <a:rPr lang="en-US" sz="2100" dirty="0">
                <a:latin typeface="Calibri"/>
                <a:cs typeface="Calibri"/>
              </a:rPr>
              <a:t>$2.50 </a:t>
            </a:r>
            <a:endParaRPr lang="en-US" sz="2100" dirty="0" smtClean="0">
              <a:latin typeface="Calibri"/>
              <a:cs typeface="Calibri"/>
            </a:endParaRPr>
          </a:p>
          <a:p>
            <a:r>
              <a:rPr lang="en-US" sz="2100" dirty="0" smtClean="0">
                <a:latin typeface="Calibri"/>
                <a:cs typeface="Calibri"/>
              </a:rPr>
              <a:t>3 </a:t>
            </a:r>
            <a:r>
              <a:rPr lang="en-US" sz="2100" dirty="0">
                <a:latin typeface="Calibri"/>
                <a:cs typeface="Calibri"/>
              </a:rPr>
              <a:t>pizzas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0169" y="2408340"/>
            <a:ext cx="15569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latin typeface="Calibri"/>
                <a:cs typeface="Calibri"/>
              </a:rPr>
              <a:t> and so on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28" y="2762162"/>
            <a:ext cx="3518912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Consider </a:t>
            </a:r>
            <a:r>
              <a:rPr lang="en-US" sz="2100" i="1" dirty="0">
                <a:solidFill>
                  <a:schemeClr val="tx2"/>
                </a:solidFill>
                <a:latin typeface="Calibri"/>
                <a:cs typeface="Calibri"/>
              </a:rPr>
              <a:t>Smith</a:t>
            </a:r>
            <a:r>
              <a:rPr lang="en-US" sz="2100" dirty="0">
                <a:latin typeface="Calibri"/>
                <a:cs typeface="Calibri"/>
              </a:rPr>
              <a:t>’s demand for </a:t>
            </a:r>
            <a:r>
              <a:rPr lang="en-US" sz="2100" dirty="0" smtClean="0">
                <a:latin typeface="Calibri"/>
                <a:cs typeface="Calibri"/>
              </a:rPr>
              <a:t/>
            </a:r>
            <a:br>
              <a:rPr lang="en-US" sz="2100" dirty="0" smtClean="0">
                <a:latin typeface="Calibri"/>
                <a:cs typeface="Calibri"/>
              </a:rPr>
            </a:br>
            <a:r>
              <a:rPr lang="en-US" sz="2100" dirty="0" smtClean="0">
                <a:latin typeface="Calibri"/>
                <a:cs typeface="Calibri"/>
              </a:rPr>
              <a:t>frozen </a:t>
            </a:r>
            <a:r>
              <a:rPr lang="en-US" sz="2100" dirty="0">
                <a:latin typeface="Calibri"/>
                <a:cs typeface="Calibri"/>
              </a:rPr>
              <a:t>pizza.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41" y="2962540"/>
            <a:ext cx="3751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 </a:t>
            </a:r>
            <a:r>
              <a:rPr lang="en-US" sz="2100" dirty="0" smtClean="0">
                <a:latin typeface="Calibri"/>
                <a:cs typeface="Calibri"/>
              </a:rPr>
              <a:t>                          At </a:t>
            </a:r>
            <a:r>
              <a:rPr lang="en-US" sz="2100" dirty="0">
                <a:latin typeface="Calibri"/>
                <a:cs typeface="Calibri"/>
              </a:rPr>
              <a:t>$3.50 </a:t>
            </a:r>
            <a:r>
              <a:rPr lang="en-US" sz="2100" i="1" dirty="0">
                <a:solidFill>
                  <a:schemeClr val="tx2"/>
                </a:solidFill>
                <a:latin typeface="Calibri"/>
                <a:cs typeface="Calibri"/>
              </a:rPr>
              <a:t>Smith</a:t>
            </a:r>
            <a:r>
              <a:rPr lang="en-US" sz="21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br>
              <a:rPr lang="en-US" sz="2100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en-US" sz="2100" dirty="0">
                <a:solidFill>
                  <a:schemeClr val="tx2"/>
                </a:solidFill>
                <a:latin typeface="Calibri"/>
                <a:cs typeface="Calibri"/>
              </a:rPr>
              <a:t>   </a:t>
            </a:r>
            <a:r>
              <a:rPr lang="en-US" sz="2100" i="1" dirty="0">
                <a:latin typeface="Calibri"/>
                <a:cs typeface="Calibri"/>
              </a:rPr>
              <a:t>demands</a:t>
            </a:r>
            <a:r>
              <a:rPr lang="en-US" sz="2100" dirty="0">
                <a:latin typeface="Calibri"/>
                <a:cs typeface="Calibri"/>
              </a:rPr>
              <a:t> 2 pizzas 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879" y="3299838"/>
            <a:ext cx="3270491" cy="679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dirty="0" smtClean="0">
                <a:latin typeface="Calibri"/>
                <a:cs typeface="Calibri"/>
              </a:rPr>
              <a:t>                                    at </a:t>
            </a:r>
            <a:r>
              <a:rPr lang="en-US" sz="2100" dirty="0">
                <a:latin typeface="Calibri"/>
                <a:cs typeface="Calibri"/>
              </a:rPr>
              <a:t>$2.50 </a:t>
            </a:r>
            <a:endParaRPr lang="en-US" sz="2100" dirty="0" smtClean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Calibri"/>
                <a:cs typeface="Calibri"/>
              </a:rPr>
              <a:t>3 </a:t>
            </a:r>
            <a:r>
              <a:rPr lang="en-US" sz="2100" dirty="0">
                <a:latin typeface="Calibri"/>
                <a:cs typeface="Calibri"/>
              </a:rPr>
              <a:t>pizzas …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354552" y="3605607"/>
            <a:ext cx="15569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dirty="0">
                <a:latin typeface="Calibri"/>
                <a:cs typeface="Calibri"/>
              </a:rPr>
              <a:t> and so on …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8480" y="4030130"/>
            <a:ext cx="3756986" cy="113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80000"/>
              </a:lnSpc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The </a:t>
            </a:r>
            <a:r>
              <a:rPr lang="en-US" sz="2100" b="1" i="1" dirty="0">
                <a:latin typeface="Calibri"/>
                <a:cs typeface="Calibri"/>
              </a:rPr>
              <a:t>market demand curve </a:t>
            </a:r>
            <a:r>
              <a:rPr lang="en-US" sz="2100" dirty="0">
                <a:latin typeface="Calibri"/>
                <a:cs typeface="Calibri"/>
              </a:rPr>
              <a:t>is </a:t>
            </a:r>
            <a:br>
              <a:rPr lang="en-US" sz="2100" dirty="0">
                <a:latin typeface="Calibri"/>
                <a:cs typeface="Calibri"/>
              </a:rPr>
            </a:br>
            <a:r>
              <a:rPr lang="en-US" sz="2100" dirty="0" smtClean="0">
                <a:latin typeface="Calibri"/>
                <a:cs typeface="Calibri"/>
              </a:rPr>
              <a:t>merely </a:t>
            </a:r>
            <a:r>
              <a:rPr lang="en-US" sz="2100" dirty="0">
                <a:latin typeface="Calibri"/>
                <a:cs typeface="Calibri"/>
              </a:rPr>
              <a:t>the horizontal sum of </a:t>
            </a:r>
            <a:r>
              <a:rPr lang="en-US" sz="2100" dirty="0" smtClean="0">
                <a:latin typeface="Calibri"/>
                <a:cs typeface="Calibri"/>
              </a:rPr>
              <a:t>the individual </a:t>
            </a:r>
            <a:r>
              <a:rPr lang="en-US" sz="2100" dirty="0">
                <a:latin typeface="Calibri"/>
                <a:cs typeface="Calibri"/>
              </a:rPr>
              <a:t>demand curves </a:t>
            </a:r>
            <a:r>
              <a:rPr lang="en-US" sz="2100" dirty="0" smtClean="0">
                <a:latin typeface="Calibri"/>
                <a:cs typeface="Calibri"/>
              </a:rPr>
              <a:t/>
            </a:r>
            <a:br>
              <a:rPr lang="en-US" sz="2100" dirty="0" smtClean="0">
                <a:latin typeface="Calibri"/>
                <a:cs typeface="Calibri"/>
              </a:rPr>
            </a:br>
            <a:r>
              <a:rPr lang="en-US" sz="2100" dirty="0" smtClean="0">
                <a:latin typeface="Calibri"/>
                <a:cs typeface="Calibri"/>
              </a:rPr>
              <a:t>(</a:t>
            </a:r>
            <a:r>
              <a:rPr lang="en-US" sz="2100" dirty="0">
                <a:latin typeface="Calibri"/>
                <a:cs typeface="Calibri"/>
              </a:rPr>
              <a:t>here Jones and Smith).</a:t>
            </a:r>
          </a:p>
        </p:txBody>
      </p:sp>
      <p:sp>
        <p:nvSpPr>
          <p:cNvPr id="78" name="Text Box 198"/>
          <p:cNvSpPr txBox="1">
            <a:spLocks noChangeArrowheads="1"/>
          </p:cNvSpPr>
          <p:nvPr/>
        </p:nvSpPr>
        <p:spPr bwMode="auto">
          <a:xfrm>
            <a:off x="56409" y="5190011"/>
            <a:ext cx="3848760" cy="113723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9063" indent="-119063">
              <a:lnSpc>
                <a:spcPct val="80000"/>
              </a:lnSpc>
              <a:buFontTx/>
              <a:buChar char="•"/>
            </a:pPr>
            <a:r>
              <a:rPr kumimoji="0" lang="en-US" sz="2100" b="0" dirty="0" smtClean="0">
                <a:latin typeface="Calibri"/>
                <a:cs typeface="Calibri"/>
              </a:rPr>
              <a:t>The </a:t>
            </a:r>
            <a:r>
              <a:rPr kumimoji="0" lang="en-US" sz="2100" b="1" i="1" dirty="0">
                <a:solidFill>
                  <a:srgbClr val="BB5E01"/>
                </a:solidFill>
                <a:latin typeface="Calibri"/>
                <a:cs typeface="Calibri"/>
              </a:rPr>
              <a:t>market demand curve</a:t>
            </a:r>
            <a:r>
              <a:rPr kumimoji="0" lang="en-US" sz="2100" b="1" i="1" dirty="0">
                <a:solidFill>
                  <a:srgbClr val="D76C01"/>
                </a:solidFill>
                <a:latin typeface="Calibri"/>
                <a:cs typeface="Calibri"/>
              </a:rPr>
              <a:t> </a:t>
            </a:r>
            <a:r>
              <a:rPr kumimoji="0" lang="en-US" sz="2100" b="0" dirty="0">
                <a:latin typeface="Calibri"/>
                <a:cs typeface="Calibri"/>
              </a:rPr>
              <a:t>will </a:t>
            </a:r>
            <a:r>
              <a:rPr kumimoji="0" lang="en-US" sz="2100" b="0" dirty="0" smtClean="0">
                <a:latin typeface="Calibri"/>
                <a:cs typeface="Calibri"/>
              </a:rPr>
              <a:t/>
            </a:r>
            <a:br>
              <a:rPr kumimoji="0" lang="en-US" sz="2100" b="0" dirty="0" smtClean="0">
                <a:latin typeface="Calibri"/>
                <a:cs typeface="Calibri"/>
              </a:rPr>
            </a:br>
            <a:r>
              <a:rPr kumimoji="0" lang="en-US" sz="2100" b="0" dirty="0" smtClean="0">
                <a:latin typeface="Calibri"/>
                <a:cs typeface="Calibri"/>
              </a:rPr>
              <a:t>slope </a:t>
            </a:r>
            <a:r>
              <a:rPr kumimoji="0" lang="en-US" sz="2100" b="0" dirty="0">
                <a:latin typeface="Calibri"/>
                <a:cs typeface="Calibri"/>
              </a:rPr>
              <a:t>downward to the right, </a:t>
            </a:r>
            <a:r>
              <a:rPr kumimoji="0" lang="en-US" sz="2100" b="0" dirty="0" smtClean="0">
                <a:latin typeface="Calibri"/>
                <a:cs typeface="Calibri"/>
              </a:rPr>
              <a:t>just like the </a:t>
            </a:r>
            <a:r>
              <a:rPr kumimoji="0" lang="en-US" sz="2100" b="0" dirty="0">
                <a:latin typeface="Calibri"/>
                <a:cs typeface="Calibri"/>
              </a:rPr>
              <a:t>individual demand </a:t>
            </a:r>
            <a:r>
              <a:rPr kumimoji="0" lang="en-US" sz="2100" b="0" dirty="0" smtClean="0">
                <a:latin typeface="Calibri"/>
                <a:cs typeface="Calibri"/>
              </a:rPr>
              <a:t>curves.</a:t>
            </a:r>
            <a:endParaRPr kumimoji="0" lang="en-US" sz="2100" b="0" dirty="0">
              <a:latin typeface="Calibri"/>
              <a:cs typeface="Calibri"/>
            </a:endParaRPr>
          </a:p>
        </p:txBody>
      </p:sp>
      <p:sp>
        <p:nvSpPr>
          <p:cNvPr id="79" name="Rectangle 40"/>
          <p:cNvSpPr>
            <a:spLocks noChangeAspect="1" noChangeArrowheads="1"/>
          </p:cNvSpPr>
          <p:nvPr/>
        </p:nvSpPr>
        <p:spPr bwMode="auto">
          <a:xfrm>
            <a:off x="5133379" y="1245360"/>
            <a:ext cx="6291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chemeClr val="hlink"/>
                </a:solidFill>
                <a:latin typeface="Calibri"/>
                <a:cs typeface="Calibri"/>
              </a:rPr>
              <a:t>Jones</a:t>
            </a:r>
          </a:p>
        </p:txBody>
      </p:sp>
      <p:sp>
        <p:nvSpPr>
          <p:cNvPr id="80" name="Rectangle 41"/>
          <p:cNvSpPr>
            <a:spLocks noChangeAspect="1" noChangeArrowheads="1"/>
          </p:cNvSpPr>
          <p:nvPr/>
        </p:nvSpPr>
        <p:spPr bwMode="auto">
          <a:xfrm>
            <a:off x="7407506" y="1306498"/>
            <a:ext cx="607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Calibri"/>
                <a:cs typeface="Calibri"/>
              </a:rPr>
              <a:t>Smith</a:t>
            </a:r>
          </a:p>
        </p:txBody>
      </p:sp>
      <p:sp>
        <p:nvSpPr>
          <p:cNvPr id="81" name="Rectangle 42"/>
          <p:cNvSpPr>
            <a:spLocks noChangeAspect="1" noChangeArrowheads="1"/>
          </p:cNvSpPr>
          <p:nvPr/>
        </p:nvSpPr>
        <p:spPr bwMode="auto">
          <a:xfrm>
            <a:off x="5921638" y="4003800"/>
            <a:ext cx="1822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BB5E01"/>
                </a:solidFill>
                <a:latin typeface="Calibri"/>
                <a:cs typeface="Calibri"/>
              </a:rPr>
              <a:t>2-Person market</a:t>
            </a:r>
          </a:p>
        </p:txBody>
      </p:sp>
      <p:grpSp>
        <p:nvGrpSpPr>
          <p:cNvPr id="82" name="Group 156"/>
          <p:cNvGrpSpPr>
            <a:grpSpLocks/>
          </p:cNvGrpSpPr>
          <p:nvPr/>
        </p:nvGrpSpPr>
        <p:grpSpPr bwMode="auto">
          <a:xfrm>
            <a:off x="4553816" y="1724785"/>
            <a:ext cx="1204914" cy="1752600"/>
            <a:chOff x="1152" y="2270"/>
            <a:chExt cx="1152" cy="1104"/>
          </a:xfrm>
        </p:grpSpPr>
        <p:sp>
          <p:nvSpPr>
            <p:cNvPr id="83" name="Line 154"/>
            <p:cNvSpPr>
              <a:spLocks noChangeShapeType="1"/>
            </p:cNvSpPr>
            <p:nvPr/>
          </p:nvSpPr>
          <p:spPr bwMode="auto">
            <a:xfrm>
              <a:off x="1152" y="2270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4" name="Line 155"/>
            <p:cNvSpPr>
              <a:spLocks noChangeShapeType="1"/>
            </p:cNvSpPr>
            <p:nvPr/>
          </p:nvSpPr>
          <p:spPr bwMode="auto">
            <a:xfrm>
              <a:off x="1152" y="3374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85" name="Group 157"/>
          <p:cNvGrpSpPr>
            <a:grpSpLocks/>
          </p:cNvGrpSpPr>
          <p:nvPr/>
        </p:nvGrpSpPr>
        <p:grpSpPr bwMode="auto">
          <a:xfrm>
            <a:off x="7026062" y="1723198"/>
            <a:ext cx="977108" cy="1752600"/>
            <a:chOff x="1152" y="2270"/>
            <a:chExt cx="1152" cy="1104"/>
          </a:xfrm>
        </p:grpSpPr>
        <p:sp>
          <p:nvSpPr>
            <p:cNvPr id="86" name="Line 158"/>
            <p:cNvSpPr>
              <a:spLocks noChangeShapeType="1"/>
            </p:cNvSpPr>
            <p:nvPr/>
          </p:nvSpPr>
          <p:spPr bwMode="auto">
            <a:xfrm>
              <a:off x="1152" y="2270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7" name="Line 159"/>
            <p:cNvSpPr>
              <a:spLocks noChangeShapeType="1"/>
            </p:cNvSpPr>
            <p:nvPr/>
          </p:nvSpPr>
          <p:spPr bwMode="auto">
            <a:xfrm>
              <a:off x="1152" y="3374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88" name="Group 160"/>
          <p:cNvGrpSpPr>
            <a:grpSpLocks/>
          </p:cNvGrpSpPr>
          <p:nvPr/>
        </p:nvGrpSpPr>
        <p:grpSpPr bwMode="auto">
          <a:xfrm>
            <a:off x="5617814" y="4325195"/>
            <a:ext cx="1954212" cy="1752600"/>
            <a:chOff x="1152" y="2270"/>
            <a:chExt cx="1152" cy="1104"/>
          </a:xfrm>
        </p:grpSpPr>
        <p:sp>
          <p:nvSpPr>
            <p:cNvPr id="89" name="Line 161"/>
            <p:cNvSpPr>
              <a:spLocks noChangeShapeType="1"/>
            </p:cNvSpPr>
            <p:nvPr/>
          </p:nvSpPr>
          <p:spPr bwMode="auto">
            <a:xfrm>
              <a:off x="1152" y="2270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0" name="Line 162"/>
            <p:cNvSpPr>
              <a:spLocks noChangeShapeType="1"/>
            </p:cNvSpPr>
            <p:nvPr/>
          </p:nvSpPr>
          <p:spPr bwMode="auto">
            <a:xfrm>
              <a:off x="1152" y="3374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1" name="Rectangle 49"/>
          <p:cNvSpPr>
            <a:spLocks noChangeAspect="1" noChangeArrowheads="1"/>
          </p:cNvSpPr>
          <p:nvPr/>
        </p:nvSpPr>
        <p:spPr bwMode="auto">
          <a:xfrm>
            <a:off x="4722090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2" name="Rectangle 50"/>
          <p:cNvSpPr>
            <a:spLocks noChangeAspect="1" noChangeArrowheads="1"/>
          </p:cNvSpPr>
          <p:nvPr/>
        </p:nvSpPr>
        <p:spPr bwMode="auto">
          <a:xfrm>
            <a:off x="5184052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3" name="Rectangle 97"/>
          <p:cNvSpPr>
            <a:spLocks noChangeAspect="1" noChangeArrowheads="1"/>
          </p:cNvSpPr>
          <p:nvPr/>
        </p:nvSpPr>
        <p:spPr bwMode="auto">
          <a:xfrm>
            <a:off x="7400710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4" name="Rectangle 98"/>
          <p:cNvSpPr>
            <a:spLocks noChangeAspect="1" noChangeArrowheads="1"/>
          </p:cNvSpPr>
          <p:nvPr/>
        </p:nvSpPr>
        <p:spPr bwMode="auto">
          <a:xfrm>
            <a:off x="7632485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5" name="Rectangle 145"/>
          <p:cNvSpPr>
            <a:spLocks noChangeAspect="1" noChangeArrowheads="1"/>
          </p:cNvSpPr>
          <p:nvPr/>
        </p:nvSpPr>
        <p:spPr bwMode="auto">
          <a:xfrm>
            <a:off x="6203601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6" name="Rectangle 146"/>
          <p:cNvSpPr>
            <a:spLocks noChangeAspect="1" noChangeArrowheads="1"/>
          </p:cNvSpPr>
          <p:nvPr/>
        </p:nvSpPr>
        <p:spPr bwMode="auto">
          <a:xfrm>
            <a:off x="6895751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7" name="Rectangle 200"/>
          <p:cNvSpPr>
            <a:spLocks noChangeAspect="1" noChangeArrowheads="1"/>
          </p:cNvSpPr>
          <p:nvPr/>
        </p:nvSpPr>
        <p:spPr bwMode="auto">
          <a:xfrm>
            <a:off x="4952277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8" name="Rectangle 201"/>
          <p:cNvSpPr>
            <a:spLocks noChangeAspect="1" noChangeArrowheads="1"/>
          </p:cNvSpPr>
          <p:nvPr/>
        </p:nvSpPr>
        <p:spPr bwMode="auto">
          <a:xfrm>
            <a:off x="5414240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9" name="Rectangle 202"/>
          <p:cNvSpPr>
            <a:spLocks noChangeAspect="1" noChangeArrowheads="1"/>
          </p:cNvSpPr>
          <p:nvPr/>
        </p:nvSpPr>
        <p:spPr bwMode="auto">
          <a:xfrm>
            <a:off x="5646015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3" name="Rectangle 206"/>
          <p:cNvSpPr>
            <a:spLocks noChangeAspect="1" noChangeArrowheads="1"/>
          </p:cNvSpPr>
          <p:nvPr/>
        </p:nvSpPr>
        <p:spPr bwMode="auto">
          <a:xfrm>
            <a:off x="7170523" y="348373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9" name="Rectangle 212"/>
          <p:cNvSpPr>
            <a:spLocks noChangeAspect="1" noChangeArrowheads="1"/>
          </p:cNvSpPr>
          <p:nvPr/>
        </p:nvSpPr>
        <p:spPr bwMode="auto">
          <a:xfrm>
            <a:off x="5971826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0" name="Rectangle 213"/>
          <p:cNvSpPr>
            <a:spLocks noChangeAspect="1" noChangeArrowheads="1"/>
          </p:cNvSpPr>
          <p:nvPr/>
        </p:nvSpPr>
        <p:spPr bwMode="auto">
          <a:xfrm>
            <a:off x="5741639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1" name="Rectangle 214"/>
          <p:cNvSpPr>
            <a:spLocks noChangeAspect="1" noChangeArrowheads="1"/>
          </p:cNvSpPr>
          <p:nvPr/>
        </p:nvSpPr>
        <p:spPr bwMode="auto">
          <a:xfrm>
            <a:off x="6433789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2" name="Rectangle 215"/>
          <p:cNvSpPr>
            <a:spLocks noChangeAspect="1" noChangeArrowheads="1"/>
          </p:cNvSpPr>
          <p:nvPr/>
        </p:nvSpPr>
        <p:spPr bwMode="auto">
          <a:xfrm>
            <a:off x="6665564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3" name="Rectangle 216"/>
          <p:cNvSpPr>
            <a:spLocks noChangeAspect="1" noChangeArrowheads="1"/>
          </p:cNvSpPr>
          <p:nvPr/>
        </p:nvSpPr>
        <p:spPr bwMode="auto">
          <a:xfrm>
            <a:off x="7127526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4" name="Rectangle 217"/>
          <p:cNvSpPr>
            <a:spLocks noChangeAspect="1" noChangeArrowheads="1"/>
          </p:cNvSpPr>
          <p:nvPr/>
        </p:nvSpPr>
        <p:spPr bwMode="auto">
          <a:xfrm>
            <a:off x="7359301" y="608414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5" name="Rectangle 45"/>
          <p:cNvSpPr>
            <a:spLocks noChangeAspect="1" noChangeArrowheads="1"/>
          </p:cNvSpPr>
          <p:nvPr/>
        </p:nvSpPr>
        <p:spPr bwMode="auto">
          <a:xfrm rot="21634757">
            <a:off x="4162037" y="1465150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6" name="Rectangle 152"/>
          <p:cNvSpPr>
            <a:spLocks noChangeAspect="1" noChangeArrowheads="1"/>
          </p:cNvSpPr>
          <p:nvPr/>
        </p:nvSpPr>
        <p:spPr bwMode="auto">
          <a:xfrm rot="21634757">
            <a:off x="6550145" y="1460387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7" name="Rectangle 153"/>
          <p:cNvSpPr>
            <a:spLocks noChangeAspect="1" noChangeArrowheads="1"/>
          </p:cNvSpPr>
          <p:nvPr/>
        </p:nvSpPr>
        <p:spPr bwMode="auto">
          <a:xfrm rot="21634757">
            <a:off x="5126024" y="4060797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8" name="Rectangle 46"/>
          <p:cNvSpPr>
            <a:spLocks noChangeAspect="1" noChangeArrowheads="1"/>
          </p:cNvSpPr>
          <p:nvPr/>
        </p:nvSpPr>
        <p:spPr bwMode="auto">
          <a:xfrm>
            <a:off x="3997814" y="5574635"/>
            <a:ext cx="1064932" cy="7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*Weekly</a:t>
            </a:r>
            <a:b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 frozen</a:t>
            </a:r>
            <a:b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 pizza</a:t>
            </a:r>
            <a:b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 consumption</a:t>
            </a:r>
            <a:endParaRPr lang="en-US" sz="36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9" name="Line 173"/>
          <p:cNvSpPr>
            <a:spLocks noChangeShapeType="1"/>
          </p:cNvSpPr>
          <p:nvPr/>
        </p:nvSpPr>
        <p:spPr bwMode="auto">
          <a:xfrm>
            <a:off x="4583977" y="2586798"/>
            <a:ext cx="63976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0" name="Rectangle 47"/>
          <p:cNvSpPr>
            <a:spLocks noChangeAspect="1" noChangeArrowheads="1"/>
          </p:cNvSpPr>
          <p:nvPr/>
        </p:nvSpPr>
        <p:spPr bwMode="auto">
          <a:xfrm>
            <a:off x="4041052" y="2004185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$3.50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1" name="Rectangle 48"/>
          <p:cNvSpPr>
            <a:spLocks noChangeAspect="1" noChangeArrowheads="1"/>
          </p:cNvSpPr>
          <p:nvPr/>
        </p:nvSpPr>
        <p:spPr bwMode="auto">
          <a:xfrm>
            <a:off x="4041052" y="2445510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$2.50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2" name="Rectangle 95"/>
          <p:cNvSpPr>
            <a:spLocks noChangeAspect="1" noChangeArrowheads="1"/>
          </p:cNvSpPr>
          <p:nvPr/>
        </p:nvSpPr>
        <p:spPr bwMode="auto">
          <a:xfrm>
            <a:off x="6513298" y="2004185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$3.50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3" name="Rectangle 96"/>
          <p:cNvSpPr>
            <a:spLocks noChangeAspect="1" noChangeArrowheads="1"/>
          </p:cNvSpPr>
          <p:nvPr/>
        </p:nvSpPr>
        <p:spPr bwMode="auto">
          <a:xfrm>
            <a:off x="6513298" y="2445510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$2.50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24" name="Group 223"/>
          <p:cNvGrpSpPr>
            <a:grpSpLocks/>
          </p:cNvGrpSpPr>
          <p:nvPr/>
        </p:nvGrpSpPr>
        <p:grpSpPr bwMode="auto">
          <a:xfrm>
            <a:off x="7321338" y="1896235"/>
            <a:ext cx="793751" cy="1435100"/>
            <a:chOff x="3046" y="2606"/>
            <a:chExt cx="500" cy="904"/>
          </a:xfrm>
        </p:grpSpPr>
        <p:sp>
          <p:nvSpPr>
            <p:cNvPr id="125" name="Rectangle 99"/>
            <p:cNvSpPr>
              <a:spLocks noChangeAspect="1" noChangeArrowheads="1"/>
            </p:cNvSpPr>
            <p:nvPr/>
          </p:nvSpPr>
          <p:spPr bwMode="auto">
            <a:xfrm>
              <a:off x="3431" y="3297"/>
              <a:ext cx="11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 i="1" dirty="0">
                  <a:solidFill>
                    <a:schemeClr val="accent3">
                      <a:lumMod val="75000"/>
                    </a:schemeClr>
                  </a:solidFill>
                  <a:latin typeface="Calibri"/>
                  <a:cs typeface="Calibri"/>
                </a:rPr>
                <a:t>d</a:t>
              </a:r>
              <a:endParaRPr lang="en-US" sz="2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6" name="Line 100"/>
            <p:cNvSpPr>
              <a:spLocks noChangeAspect="1" noChangeShapeType="1"/>
            </p:cNvSpPr>
            <p:nvPr/>
          </p:nvSpPr>
          <p:spPr bwMode="auto">
            <a:xfrm>
              <a:off x="3046" y="2606"/>
              <a:ext cx="375" cy="729"/>
            </a:xfrm>
            <a:prstGeom prst="line">
              <a:avLst/>
            </a:prstGeom>
            <a:noFill/>
            <a:ln w="57150">
              <a:solidFill>
                <a:srgbClr val="007A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27" name="Rectangle 143"/>
          <p:cNvSpPr>
            <a:spLocks noChangeAspect="1" noChangeArrowheads="1"/>
          </p:cNvSpPr>
          <p:nvPr/>
        </p:nvSpPr>
        <p:spPr bwMode="auto">
          <a:xfrm>
            <a:off x="5100289" y="4604595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$3.50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8" name="Rectangle 144"/>
          <p:cNvSpPr>
            <a:spLocks noChangeAspect="1" noChangeArrowheads="1"/>
          </p:cNvSpPr>
          <p:nvPr/>
        </p:nvSpPr>
        <p:spPr bwMode="auto">
          <a:xfrm>
            <a:off x="5100289" y="5045920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$2.50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29" name="Group 224"/>
          <p:cNvGrpSpPr>
            <a:grpSpLocks/>
          </p:cNvGrpSpPr>
          <p:nvPr/>
        </p:nvGrpSpPr>
        <p:grpSpPr bwMode="auto">
          <a:xfrm>
            <a:off x="6046439" y="4595070"/>
            <a:ext cx="1325562" cy="936625"/>
            <a:chOff x="4661" y="2668"/>
            <a:chExt cx="835" cy="590"/>
          </a:xfrm>
        </p:grpSpPr>
        <p:sp>
          <p:nvSpPr>
            <p:cNvPr id="130" name="Rectangle 147"/>
            <p:cNvSpPr>
              <a:spLocks noChangeAspect="1" noChangeArrowheads="1"/>
            </p:cNvSpPr>
            <p:nvPr/>
          </p:nvSpPr>
          <p:spPr bwMode="auto">
            <a:xfrm>
              <a:off x="5373" y="3045"/>
              <a:ext cx="1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b="1" i="1" dirty="0" smtClean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rPr>
                <a:t>D</a:t>
              </a:r>
              <a:endParaRPr lang="en-US" sz="22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31" name="Line 148"/>
            <p:cNvSpPr>
              <a:spLocks noChangeAspect="1" noChangeShapeType="1"/>
            </p:cNvSpPr>
            <p:nvPr/>
          </p:nvSpPr>
          <p:spPr bwMode="auto">
            <a:xfrm>
              <a:off x="4661" y="2668"/>
              <a:ext cx="685" cy="456"/>
            </a:xfrm>
            <a:prstGeom prst="line">
              <a:avLst/>
            </a:prstGeom>
            <a:noFill/>
            <a:ln w="57150">
              <a:solidFill>
                <a:srgbClr val="C475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32" name="Line 170"/>
          <p:cNvSpPr>
            <a:spLocks noChangeShapeType="1"/>
          </p:cNvSpPr>
          <p:nvPr/>
        </p:nvSpPr>
        <p:spPr bwMode="auto">
          <a:xfrm>
            <a:off x="4580802" y="2150235"/>
            <a:ext cx="1524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3" name="Line 171"/>
          <p:cNvSpPr>
            <a:spLocks noChangeShapeType="1"/>
          </p:cNvSpPr>
          <p:nvPr/>
        </p:nvSpPr>
        <p:spPr bwMode="auto">
          <a:xfrm>
            <a:off x="4772890" y="2183573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34" name="Group 222"/>
          <p:cNvGrpSpPr>
            <a:grpSpLocks/>
          </p:cNvGrpSpPr>
          <p:nvPr/>
        </p:nvGrpSpPr>
        <p:grpSpPr bwMode="auto">
          <a:xfrm>
            <a:off x="4625253" y="1988308"/>
            <a:ext cx="1114426" cy="1139825"/>
            <a:chOff x="1388" y="2664"/>
            <a:chExt cx="702" cy="718"/>
          </a:xfrm>
        </p:grpSpPr>
        <p:sp>
          <p:nvSpPr>
            <p:cNvPr id="135" name="Rectangle 51"/>
            <p:cNvSpPr>
              <a:spLocks noChangeAspect="1" noChangeArrowheads="1"/>
            </p:cNvSpPr>
            <p:nvPr/>
          </p:nvSpPr>
          <p:spPr bwMode="auto">
            <a:xfrm>
              <a:off x="1985" y="3188"/>
              <a:ext cx="1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smtClean="0">
                  <a:solidFill>
                    <a:schemeClr val="accent5">
                      <a:lumMod val="75000"/>
                    </a:schemeClr>
                  </a:solidFill>
                  <a:latin typeface="Calibri"/>
                  <a:cs typeface="Calibri"/>
                </a:rPr>
                <a:t>d</a:t>
              </a:r>
              <a:endParaRPr lang="en-US" sz="22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36" name="Line 52"/>
            <p:cNvSpPr>
              <a:spLocks noChangeAspect="1" noChangeShapeType="1"/>
            </p:cNvSpPr>
            <p:nvPr/>
          </p:nvSpPr>
          <p:spPr bwMode="auto">
            <a:xfrm>
              <a:off x="1388" y="2664"/>
              <a:ext cx="586" cy="578"/>
            </a:xfrm>
            <a:prstGeom prst="line">
              <a:avLst/>
            </a:prstGeom>
            <a:noFill/>
            <a:ln w="57150">
              <a:solidFill>
                <a:srgbClr val="2D5AB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37" name="Line 174"/>
          <p:cNvSpPr>
            <a:spLocks noChangeShapeType="1"/>
          </p:cNvSpPr>
          <p:nvPr/>
        </p:nvSpPr>
        <p:spPr bwMode="auto">
          <a:xfrm>
            <a:off x="5241202" y="2607435"/>
            <a:ext cx="0" cy="8588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8" name="Line 175"/>
          <p:cNvSpPr>
            <a:spLocks noChangeShapeType="1"/>
          </p:cNvSpPr>
          <p:nvPr/>
        </p:nvSpPr>
        <p:spPr bwMode="auto">
          <a:xfrm>
            <a:off x="7041935" y="2596323"/>
            <a:ext cx="63976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9" name="Line 176"/>
          <p:cNvSpPr>
            <a:spLocks noChangeShapeType="1"/>
          </p:cNvSpPr>
          <p:nvPr/>
        </p:nvSpPr>
        <p:spPr bwMode="auto">
          <a:xfrm>
            <a:off x="7057810" y="2150235"/>
            <a:ext cx="42862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0" name="Line 177"/>
          <p:cNvSpPr>
            <a:spLocks noChangeShapeType="1"/>
          </p:cNvSpPr>
          <p:nvPr/>
        </p:nvSpPr>
        <p:spPr bwMode="auto">
          <a:xfrm>
            <a:off x="7451510" y="2183573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1" name="Line 178"/>
          <p:cNvSpPr>
            <a:spLocks noChangeShapeType="1"/>
          </p:cNvSpPr>
          <p:nvPr/>
        </p:nvSpPr>
        <p:spPr bwMode="auto">
          <a:xfrm>
            <a:off x="7689635" y="2607435"/>
            <a:ext cx="0" cy="8588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2" name="Line 179"/>
          <p:cNvSpPr>
            <a:spLocks noChangeShapeType="1"/>
          </p:cNvSpPr>
          <p:nvPr/>
        </p:nvSpPr>
        <p:spPr bwMode="auto">
          <a:xfrm>
            <a:off x="5614639" y="5179270"/>
            <a:ext cx="131762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" name="Line 180"/>
          <p:cNvSpPr>
            <a:spLocks noChangeShapeType="1"/>
          </p:cNvSpPr>
          <p:nvPr/>
        </p:nvSpPr>
        <p:spPr bwMode="auto">
          <a:xfrm>
            <a:off x="5640039" y="4752233"/>
            <a:ext cx="5873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4" name="Line 181"/>
          <p:cNvSpPr>
            <a:spLocks noChangeShapeType="1"/>
          </p:cNvSpPr>
          <p:nvPr/>
        </p:nvSpPr>
        <p:spPr bwMode="auto">
          <a:xfrm>
            <a:off x="6270276" y="4774458"/>
            <a:ext cx="0" cy="1295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5" name="Line 182"/>
          <p:cNvSpPr>
            <a:spLocks noChangeShapeType="1"/>
          </p:cNvSpPr>
          <p:nvPr/>
        </p:nvSpPr>
        <p:spPr bwMode="auto">
          <a:xfrm>
            <a:off x="6924326" y="5209433"/>
            <a:ext cx="0" cy="8588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6" name="Oval 168"/>
          <p:cNvSpPr>
            <a:spLocks noChangeAspect="1" noChangeArrowheads="1"/>
          </p:cNvSpPr>
          <p:nvPr/>
        </p:nvSpPr>
        <p:spPr bwMode="auto">
          <a:xfrm>
            <a:off x="6208364" y="4687145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7" name="Oval 169"/>
          <p:cNvSpPr>
            <a:spLocks noChangeAspect="1" noChangeArrowheads="1"/>
          </p:cNvSpPr>
          <p:nvPr/>
        </p:nvSpPr>
        <p:spPr bwMode="auto">
          <a:xfrm>
            <a:off x="6873526" y="512370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" name="Oval 164"/>
          <p:cNvSpPr>
            <a:spLocks noChangeAspect="1" noChangeArrowheads="1"/>
          </p:cNvSpPr>
          <p:nvPr/>
        </p:nvSpPr>
        <p:spPr bwMode="auto">
          <a:xfrm>
            <a:off x="4717327" y="2086735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" name="Oval 165"/>
          <p:cNvSpPr>
            <a:spLocks noChangeAspect="1" noChangeArrowheads="1"/>
          </p:cNvSpPr>
          <p:nvPr/>
        </p:nvSpPr>
        <p:spPr bwMode="auto">
          <a:xfrm>
            <a:off x="5174527" y="252329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0" name="Oval 166"/>
          <p:cNvSpPr>
            <a:spLocks noChangeAspect="1" noChangeArrowheads="1"/>
          </p:cNvSpPr>
          <p:nvPr/>
        </p:nvSpPr>
        <p:spPr bwMode="auto">
          <a:xfrm>
            <a:off x="7629310" y="253282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1" name="Oval 167"/>
          <p:cNvSpPr>
            <a:spLocks noChangeAspect="1" noChangeArrowheads="1"/>
          </p:cNvSpPr>
          <p:nvPr/>
        </p:nvSpPr>
        <p:spPr bwMode="auto">
          <a:xfrm>
            <a:off x="7400710" y="2088323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2" name="Rectangle 41"/>
          <p:cNvSpPr>
            <a:spLocks noChangeAspect="1" noChangeArrowheads="1"/>
          </p:cNvSpPr>
          <p:nvPr/>
        </p:nvSpPr>
        <p:spPr bwMode="auto">
          <a:xfrm>
            <a:off x="4889858" y="1312594"/>
            <a:ext cx="580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latin typeface="Calibri"/>
                <a:cs typeface="Calibri"/>
              </a:rPr>
              <a:t>Jones</a:t>
            </a:r>
            <a:endParaRPr lang="en-US" b="1" i="1" dirty="0">
              <a:latin typeface="Calibri"/>
              <a:cs typeface="Calibri"/>
            </a:endParaRPr>
          </a:p>
        </p:txBody>
      </p:sp>
      <p:sp>
        <p:nvSpPr>
          <p:cNvPr id="153" name="Rectangle 45"/>
          <p:cNvSpPr>
            <a:spLocks noChangeAspect="1" noChangeArrowheads="1"/>
          </p:cNvSpPr>
          <p:nvPr/>
        </p:nvSpPr>
        <p:spPr bwMode="auto">
          <a:xfrm rot="21634757">
            <a:off x="5809918" y="3362030"/>
            <a:ext cx="822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Quantity*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4" name="Rectangle 45"/>
          <p:cNvSpPr>
            <a:spLocks noChangeAspect="1" noChangeArrowheads="1"/>
          </p:cNvSpPr>
          <p:nvPr/>
        </p:nvSpPr>
        <p:spPr bwMode="auto">
          <a:xfrm rot="21634757">
            <a:off x="8056294" y="3358982"/>
            <a:ext cx="822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Quantity*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5" name="Rectangle 45"/>
          <p:cNvSpPr>
            <a:spLocks noChangeAspect="1" noChangeArrowheads="1"/>
          </p:cNvSpPr>
          <p:nvPr/>
        </p:nvSpPr>
        <p:spPr bwMode="auto">
          <a:xfrm rot="21634757">
            <a:off x="7620217" y="5955892"/>
            <a:ext cx="822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Quantity*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0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759" y="596284"/>
            <a:ext cx="7772400" cy="802462"/>
          </a:xfrm>
        </p:spPr>
        <p:txBody>
          <a:bodyPr anchor="ctr"/>
          <a:lstStyle/>
          <a:p>
            <a:r>
              <a:rPr lang="en-US" dirty="0"/>
              <a:t>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1925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2068"/>
            <a:ext cx="8904855" cy="719586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Price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5275"/>
            <a:ext cx="8801847" cy="1265098"/>
          </a:xfrm>
        </p:spPr>
        <p:txBody>
          <a:bodyPr/>
          <a:lstStyle/>
          <a:p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>Price elasticity reveals the responsiveness of the amount purchased to a change in price.</a:t>
            </a:r>
          </a:p>
        </p:txBody>
      </p:sp>
      <p:grpSp>
        <p:nvGrpSpPr>
          <p:cNvPr id="32" name="Group 64"/>
          <p:cNvGrpSpPr>
            <a:grpSpLocks/>
          </p:cNvGrpSpPr>
          <p:nvPr/>
        </p:nvGrpSpPr>
        <p:grpSpPr bwMode="auto">
          <a:xfrm>
            <a:off x="2247900" y="2163644"/>
            <a:ext cx="6096000" cy="1143000"/>
            <a:chOff x="1248" y="1290"/>
            <a:chExt cx="3840" cy="720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48" y="1290"/>
              <a:ext cx="3840" cy="720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1315" y="1434"/>
              <a:ext cx="1314" cy="4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0" lang="en-US" sz="2400" b="1" i="1" dirty="0">
                  <a:solidFill>
                    <a:schemeClr val="bg1"/>
                  </a:solidFill>
                  <a:latin typeface="Calibri"/>
                  <a:cs typeface="Calibri"/>
                </a:rPr>
                <a:t>Price Elasticity</a:t>
              </a:r>
              <a:br>
                <a:rPr kumimoji="0" lang="en-US" sz="2400" b="1" i="1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kumimoji="0" lang="en-US" sz="2400" b="1" i="1" dirty="0">
                  <a:solidFill>
                    <a:schemeClr val="bg1"/>
                  </a:solidFill>
                  <a:latin typeface="Calibri"/>
                  <a:cs typeface="Calibri"/>
                </a:rPr>
                <a:t>of demand</a:t>
              </a:r>
            </a:p>
          </p:txBody>
        </p:sp>
      </p:grp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6880225" y="2327156"/>
            <a:ext cx="1314450" cy="942974"/>
            <a:chOff x="4166" y="1393"/>
            <a:chExt cx="828" cy="594"/>
          </a:xfrm>
        </p:grpSpPr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4166" y="1564"/>
              <a:ext cx="223" cy="29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  <a:endParaRPr kumimoji="0" lang="en-US" sz="2000" b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37" name="Group 14"/>
            <p:cNvGrpSpPr>
              <a:grpSpLocks/>
            </p:cNvGrpSpPr>
            <p:nvPr/>
          </p:nvGrpSpPr>
          <p:grpSpPr bwMode="auto">
            <a:xfrm>
              <a:off x="4421" y="1393"/>
              <a:ext cx="573" cy="594"/>
              <a:chOff x="4199" y="2119"/>
              <a:chExt cx="573" cy="594"/>
            </a:xfrm>
          </p:grpSpPr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4199" y="2119"/>
                <a:ext cx="573" cy="291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b="0" i="1">
                    <a:solidFill>
                      <a:schemeClr val="bg1"/>
                    </a:solidFill>
                    <a:latin typeface="Calibri"/>
                    <a:cs typeface="Calibri"/>
                  </a:rPr>
                  <a:t>%</a:t>
                </a:r>
                <a:r>
                  <a:rPr kumimoji="0" lang="en-US" sz="2400" b="0" i="1">
                    <a:solidFill>
                      <a:schemeClr val="bg1"/>
                    </a:solidFill>
                    <a:latin typeface="Calibri"/>
                    <a:cs typeface="Calibri"/>
                    <a:sym typeface="Symbol" pitchFamily="-107" charset="2"/>
                  </a:rPr>
                  <a:t> Q</a:t>
                </a:r>
                <a:endParaRPr kumimoji="0" lang="en-US" sz="2400" b="0" i="1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4236" y="2433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4214" y="2422"/>
                <a:ext cx="545" cy="291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000" b="0" i="1">
                    <a:solidFill>
                      <a:schemeClr val="bg1"/>
                    </a:solidFill>
                    <a:latin typeface="Calibri"/>
                    <a:cs typeface="Calibri"/>
                  </a:rPr>
                  <a:t>%</a:t>
                </a:r>
                <a:r>
                  <a:rPr kumimoji="0" lang="en-US" sz="2400" b="0" i="1">
                    <a:solidFill>
                      <a:schemeClr val="bg1"/>
                    </a:solidFill>
                    <a:latin typeface="Calibri"/>
                    <a:cs typeface="Calibri"/>
                    <a:sym typeface="Symbol" pitchFamily="-107" charset="2"/>
                  </a:rPr>
                  <a:t> P</a:t>
                </a:r>
              </a:p>
            </p:txBody>
          </p:sp>
        </p:grpSp>
      </p:grpSp>
      <p:grpSp>
        <p:nvGrpSpPr>
          <p:cNvPr id="41" name="Group 62"/>
          <p:cNvGrpSpPr>
            <a:grpSpLocks/>
          </p:cNvGrpSpPr>
          <p:nvPr/>
        </p:nvGrpSpPr>
        <p:grpSpPr bwMode="auto">
          <a:xfrm>
            <a:off x="4343402" y="2289057"/>
            <a:ext cx="2590801" cy="887412"/>
            <a:chOff x="2568" y="1369"/>
            <a:chExt cx="1632" cy="559"/>
          </a:xfrm>
        </p:grpSpPr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2568" y="1564"/>
              <a:ext cx="223" cy="29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  <a:endParaRPr kumimoji="0" lang="en-US" sz="2000" b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2762" y="1369"/>
              <a:ext cx="1438" cy="559"/>
              <a:chOff x="2540" y="2095"/>
              <a:chExt cx="1438" cy="559"/>
            </a:xfrm>
          </p:grpSpPr>
          <p:sp>
            <p:nvSpPr>
              <p:cNvPr id="44" name="Text Box 19"/>
              <p:cNvSpPr txBox="1">
                <a:spLocks noChangeArrowheads="1"/>
              </p:cNvSpPr>
              <p:nvPr/>
            </p:nvSpPr>
            <p:spPr bwMode="auto">
              <a:xfrm>
                <a:off x="2540" y="2095"/>
                <a:ext cx="1438" cy="339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2000" b="0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% Change in </a:t>
                </a:r>
                <a:br>
                  <a:rPr kumimoji="0" lang="en-US" sz="2000" b="0" i="1" dirty="0">
                    <a:solidFill>
                      <a:schemeClr val="bg1"/>
                    </a:solidFill>
                    <a:latin typeface="Calibri"/>
                    <a:cs typeface="Calibri"/>
                  </a:rPr>
                </a:br>
                <a:r>
                  <a:rPr kumimoji="0" lang="en-US" sz="2000" b="0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quantity demanded</a:t>
                </a:r>
                <a:endParaRPr kumimoji="0" lang="en-US" b="0" i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2630" y="2433"/>
                <a:ext cx="125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auto">
              <a:xfrm>
                <a:off x="2597" y="2434"/>
                <a:ext cx="1314" cy="220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b="0" i="1">
                    <a:solidFill>
                      <a:schemeClr val="bg1"/>
                    </a:solidFill>
                    <a:latin typeface="Calibri"/>
                    <a:cs typeface="Calibri"/>
                  </a:rPr>
                  <a:t>% Change in Price</a:t>
                </a:r>
                <a:endParaRPr kumimoji="0" lang="en-US" b="0" i="1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25167" y="5074358"/>
            <a:ext cx="3124200" cy="45720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400" b="0" i="1" dirty="0">
                <a:latin typeface="Calibri"/>
                <a:cs typeface="Calibri"/>
              </a:rPr>
              <a:t>- or put more simply -</a:t>
            </a:r>
            <a:endParaRPr kumimoji="0" lang="en-US" b="0" dirty="0">
              <a:latin typeface="Calibri"/>
              <a:cs typeface="Calibri"/>
            </a:endParaRPr>
          </a:p>
        </p:txBody>
      </p:sp>
      <p:grpSp>
        <p:nvGrpSpPr>
          <p:cNvPr id="52" name="Group 99"/>
          <p:cNvGrpSpPr>
            <a:grpSpLocks/>
          </p:cNvGrpSpPr>
          <p:nvPr/>
        </p:nvGrpSpPr>
        <p:grpSpPr bwMode="auto">
          <a:xfrm>
            <a:off x="4786557" y="4713170"/>
            <a:ext cx="3581400" cy="1143000"/>
            <a:chOff x="3000" y="2952"/>
            <a:chExt cx="2256" cy="72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3000" y="2952"/>
              <a:ext cx="2256" cy="720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3048" y="3168"/>
              <a:ext cx="246" cy="330"/>
            </a:xfrm>
            <a:prstGeom prst="rect">
              <a:avLst/>
            </a:prstGeom>
            <a:solidFill>
              <a:srgbClr val="595959"/>
            </a:solidFill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  <a:endParaRPr kumimoji="0" lang="en-US" sz="2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AutoShape 66"/>
            <p:cNvSpPr>
              <a:spLocks noChangeAspect="1" noChangeArrowheads="1" noTextEdit="1"/>
            </p:cNvSpPr>
            <p:nvPr/>
          </p:nvSpPr>
          <p:spPr bwMode="auto">
            <a:xfrm>
              <a:off x="3372" y="3012"/>
              <a:ext cx="1806" cy="618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Line 68"/>
            <p:cNvSpPr>
              <a:spLocks noChangeShapeType="1"/>
            </p:cNvSpPr>
            <p:nvPr/>
          </p:nvSpPr>
          <p:spPr bwMode="auto">
            <a:xfrm flipH="1">
              <a:off x="4237" y="3052"/>
              <a:ext cx="75" cy="224"/>
            </a:xfrm>
            <a:prstGeom prst="line">
              <a:avLst/>
            </a:prstGeom>
            <a:grp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7" name="Line 69"/>
            <p:cNvSpPr>
              <a:spLocks noChangeShapeType="1"/>
            </p:cNvSpPr>
            <p:nvPr/>
          </p:nvSpPr>
          <p:spPr bwMode="auto">
            <a:xfrm flipH="1">
              <a:off x="4237" y="3397"/>
              <a:ext cx="75" cy="223"/>
            </a:xfrm>
            <a:prstGeom prst="line">
              <a:avLst/>
            </a:prstGeom>
            <a:grpFill/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>
              <a:off x="3410" y="3327"/>
              <a:ext cx="1718" cy="1"/>
            </a:xfrm>
            <a:prstGeom prst="line">
              <a:avLst/>
            </a:prstGeom>
            <a:grp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Rectangle 71"/>
            <p:cNvSpPr>
              <a:spLocks noChangeArrowheads="1"/>
            </p:cNvSpPr>
            <p:nvPr/>
          </p:nvSpPr>
          <p:spPr bwMode="auto">
            <a:xfrm>
              <a:off x="4981" y="3352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Rectangle 72"/>
            <p:cNvSpPr>
              <a:spLocks noChangeArrowheads="1"/>
            </p:cNvSpPr>
            <p:nvPr/>
          </p:nvSpPr>
          <p:spPr bwMode="auto">
            <a:xfrm>
              <a:off x="4325" y="3352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4149" y="3370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3500" y="3334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4999" y="3025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4325" y="3025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4149" y="3025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Rectangle 78"/>
            <p:cNvSpPr>
              <a:spLocks noChangeArrowheads="1"/>
            </p:cNvSpPr>
            <p:nvPr/>
          </p:nvSpPr>
          <p:spPr bwMode="auto">
            <a:xfrm>
              <a:off x="3422" y="3025"/>
              <a:ext cx="6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4851" y="3468"/>
              <a:ext cx="66" cy="1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Rectangle 80"/>
            <p:cNvSpPr>
              <a:spLocks noChangeArrowheads="1"/>
            </p:cNvSpPr>
            <p:nvPr/>
          </p:nvSpPr>
          <p:spPr bwMode="auto">
            <a:xfrm>
              <a:off x="4479" y="3504"/>
              <a:ext cx="143" cy="154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0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4067" y="3480"/>
              <a:ext cx="66" cy="15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3664" y="3468"/>
              <a:ext cx="165" cy="154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bg1"/>
                  </a:solidFill>
                  <a:latin typeface="Calibri"/>
                  <a:cs typeface="Calibri"/>
                </a:rPr>
                <a:t>0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Rectangle 83"/>
            <p:cNvSpPr>
              <a:spLocks noChangeArrowheads="1"/>
            </p:cNvSpPr>
            <p:nvPr/>
          </p:nvSpPr>
          <p:spPr bwMode="auto">
            <a:xfrm>
              <a:off x="4953" y="3160"/>
              <a:ext cx="66" cy="15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Rectangle 84"/>
            <p:cNvSpPr>
              <a:spLocks noChangeArrowheads="1"/>
            </p:cNvSpPr>
            <p:nvPr/>
          </p:nvSpPr>
          <p:spPr bwMode="auto">
            <a:xfrm>
              <a:off x="4558" y="3160"/>
              <a:ext cx="66" cy="15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Calibri"/>
                  <a:cs typeface="Calibri"/>
                </a:rPr>
                <a:t>0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Rectangle 85"/>
            <p:cNvSpPr>
              <a:spLocks noChangeArrowheads="1"/>
            </p:cNvSpPr>
            <p:nvPr/>
          </p:nvSpPr>
          <p:spPr bwMode="auto">
            <a:xfrm>
              <a:off x="4067" y="3160"/>
              <a:ext cx="66" cy="15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3655" y="3160"/>
              <a:ext cx="66" cy="155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0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4801" y="3382"/>
              <a:ext cx="206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 smtClean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lang="en-US" sz="2700" b="0" baseline="-25000" dirty="0" smtClean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baseline="-25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Rectangle 88"/>
            <p:cNvSpPr>
              <a:spLocks noChangeArrowheads="1"/>
            </p:cNvSpPr>
            <p:nvPr/>
          </p:nvSpPr>
          <p:spPr bwMode="auto">
            <a:xfrm>
              <a:off x="4414" y="3370"/>
              <a:ext cx="124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3945" y="3382"/>
              <a:ext cx="124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589" y="3370"/>
              <a:ext cx="124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4790" y="3025"/>
              <a:ext cx="158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>
                  <a:solidFill>
                    <a:schemeClr val="bg1"/>
                  </a:solidFill>
                  <a:latin typeface="Calibri"/>
                  <a:cs typeface="Calibri"/>
                </a:rPr>
                <a:t>Q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0" name="Rectangle 92"/>
            <p:cNvSpPr>
              <a:spLocks noChangeArrowheads="1"/>
            </p:cNvSpPr>
            <p:nvPr/>
          </p:nvSpPr>
          <p:spPr bwMode="auto">
            <a:xfrm>
              <a:off x="4400" y="3025"/>
              <a:ext cx="158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>
                  <a:solidFill>
                    <a:schemeClr val="bg1"/>
                  </a:solidFill>
                  <a:latin typeface="Calibri"/>
                  <a:cs typeface="Calibri"/>
                </a:rPr>
                <a:t>Q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Rectangle 93"/>
            <p:cNvSpPr>
              <a:spLocks noChangeArrowheads="1"/>
            </p:cNvSpPr>
            <p:nvPr/>
          </p:nvSpPr>
          <p:spPr bwMode="auto">
            <a:xfrm>
              <a:off x="3921" y="3025"/>
              <a:ext cx="158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>
                  <a:solidFill>
                    <a:schemeClr val="bg1"/>
                  </a:solidFill>
                  <a:latin typeface="Calibri"/>
                  <a:cs typeface="Calibri"/>
                </a:rPr>
                <a:t>Q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94"/>
            <p:cNvSpPr>
              <a:spLocks noChangeArrowheads="1"/>
            </p:cNvSpPr>
            <p:nvPr/>
          </p:nvSpPr>
          <p:spPr bwMode="auto">
            <a:xfrm>
              <a:off x="3497" y="3025"/>
              <a:ext cx="158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>
                  <a:solidFill>
                    <a:schemeClr val="bg1"/>
                  </a:solidFill>
                  <a:latin typeface="Calibri"/>
                  <a:cs typeface="Calibri"/>
                </a:rPr>
                <a:t>Q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Rectangle 95"/>
            <p:cNvSpPr>
              <a:spLocks noChangeArrowheads="1"/>
            </p:cNvSpPr>
            <p:nvPr/>
          </p:nvSpPr>
          <p:spPr bwMode="auto">
            <a:xfrm>
              <a:off x="4646" y="3369"/>
              <a:ext cx="109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+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3816" y="3357"/>
              <a:ext cx="67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-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5" name="Rectangle 97"/>
            <p:cNvSpPr>
              <a:spLocks noChangeArrowheads="1"/>
            </p:cNvSpPr>
            <p:nvPr/>
          </p:nvSpPr>
          <p:spPr bwMode="auto">
            <a:xfrm>
              <a:off x="4643" y="3000"/>
              <a:ext cx="109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+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6" name="Rectangle 98"/>
            <p:cNvSpPr>
              <a:spLocks noChangeArrowheads="1"/>
            </p:cNvSpPr>
            <p:nvPr/>
          </p:nvSpPr>
          <p:spPr bwMode="auto">
            <a:xfrm>
              <a:off x="3747" y="3000"/>
              <a:ext cx="67" cy="262"/>
            </a:xfrm>
            <a:prstGeom prst="rect">
              <a:avLst/>
            </a:prstGeom>
            <a:solidFill>
              <a:srgbClr val="59595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-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19576" y="3417835"/>
            <a:ext cx="4425695" cy="1143000"/>
            <a:chOff x="3919576" y="3184591"/>
            <a:chExt cx="4425695" cy="1143000"/>
          </a:xfrm>
        </p:grpSpPr>
        <p:sp>
          <p:nvSpPr>
            <p:cNvPr id="88" name="Rectangle 59"/>
            <p:cNvSpPr>
              <a:spLocks noChangeArrowheads="1"/>
            </p:cNvSpPr>
            <p:nvPr/>
          </p:nvSpPr>
          <p:spPr bwMode="auto">
            <a:xfrm>
              <a:off x="3919576" y="3184591"/>
              <a:ext cx="4425695" cy="1143000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Text Box 53"/>
            <p:cNvSpPr txBox="1">
              <a:spLocks noChangeArrowheads="1"/>
            </p:cNvSpPr>
            <p:nvPr/>
          </p:nvSpPr>
          <p:spPr bwMode="auto">
            <a:xfrm>
              <a:off x="4011962" y="3487859"/>
              <a:ext cx="390525" cy="523875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  <a:endParaRPr kumimoji="0" lang="en-US" sz="2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4538279" y="3202752"/>
              <a:ext cx="1670930" cy="1122152"/>
              <a:chOff x="380959" y="3084007"/>
              <a:chExt cx="1670930" cy="1122152"/>
            </a:xfrm>
          </p:grpSpPr>
          <p:sp>
            <p:nvSpPr>
              <p:cNvPr id="91" name="Line 68"/>
              <p:cNvSpPr>
                <a:spLocks noChangeShapeType="1"/>
              </p:cNvSpPr>
              <p:nvPr/>
            </p:nvSpPr>
            <p:spPr bwMode="auto">
              <a:xfrm flipH="1">
                <a:off x="1614701" y="3734501"/>
                <a:ext cx="119063" cy="355600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93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05040" y="3655507"/>
                <a:ext cx="1174965" cy="500221"/>
                <a:chOff x="2298652" y="3374521"/>
                <a:chExt cx="1174965" cy="500221"/>
              </a:xfrm>
            </p:grpSpPr>
            <p:sp>
              <p:nvSpPr>
                <p:cNvPr id="98" name="Rectangle 75"/>
                <p:cNvSpPr>
                  <a:spLocks noChangeArrowheads="1"/>
                </p:cNvSpPr>
                <p:nvPr/>
              </p:nvSpPr>
              <p:spPr bwMode="auto">
                <a:xfrm>
                  <a:off x="3368627" y="3414209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)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9" name="Rectangle 76"/>
                <p:cNvSpPr>
                  <a:spLocks noChangeArrowheads="1"/>
                </p:cNvSpPr>
                <p:nvPr/>
              </p:nvSpPr>
              <p:spPr bwMode="auto">
                <a:xfrm>
                  <a:off x="2298652" y="3414209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(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6" name="Rectangle 83"/>
                <p:cNvSpPr>
                  <a:spLocks noChangeArrowheads="1"/>
                </p:cNvSpPr>
                <p:nvPr/>
              </p:nvSpPr>
              <p:spPr bwMode="auto">
                <a:xfrm>
                  <a:off x="3295602" y="3628521"/>
                  <a:ext cx="10399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1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7" name="Rectangle 84"/>
                <p:cNvSpPr>
                  <a:spLocks noChangeArrowheads="1"/>
                </p:cNvSpPr>
                <p:nvPr/>
              </p:nvSpPr>
              <p:spPr bwMode="auto">
                <a:xfrm>
                  <a:off x="2668539" y="3628521"/>
                  <a:ext cx="10399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0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" name="Rectangle 91"/>
                <p:cNvSpPr>
                  <a:spLocks noChangeArrowheads="1"/>
                </p:cNvSpPr>
                <p:nvPr/>
              </p:nvSpPr>
              <p:spPr bwMode="auto">
                <a:xfrm>
                  <a:off x="3036839" y="3414209"/>
                  <a:ext cx="25082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Q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" name="Rectangle 92"/>
                <p:cNvSpPr>
                  <a:spLocks noChangeArrowheads="1"/>
                </p:cNvSpPr>
                <p:nvPr/>
              </p:nvSpPr>
              <p:spPr bwMode="auto">
                <a:xfrm>
                  <a:off x="2417714" y="3414209"/>
                  <a:ext cx="25082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Q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" name="Rectangle 97"/>
                <p:cNvSpPr>
                  <a:spLocks noChangeArrowheads="1"/>
                </p:cNvSpPr>
                <p:nvPr/>
              </p:nvSpPr>
              <p:spPr bwMode="auto">
                <a:xfrm>
                  <a:off x="2803477" y="3374521"/>
                  <a:ext cx="172448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+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63839" y="3084007"/>
                <a:ext cx="1259103" cy="500221"/>
                <a:chOff x="568697" y="3229612"/>
                <a:chExt cx="1259103" cy="500221"/>
              </a:xfrm>
            </p:grpSpPr>
            <p:sp>
              <p:nvSpPr>
                <p:cNvPr id="100" name="Rectangle 77"/>
                <p:cNvSpPr>
                  <a:spLocks noChangeArrowheads="1"/>
                </p:cNvSpPr>
                <p:nvPr/>
              </p:nvSpPr>
              <p:spPr bwMode="auto">
                <a:xfrm>
                  <a:off x="1722810" y="3269300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)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1" name="Rectangle 78"/>
                <p:cNvSpPr>
                  <a:spLocks noChangeArrowheads="1"/>
                </p:cNvSpPr>
                <p:nvPr/>
              </p:nvSpPr>
              <p:spPr bwMode="auto">
                <a:xfrm>
                  <a:off x="568697" y="3269300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(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8" name="Rectangle 85"/>
                <p:cNvSpPr>
                  <a:spLocks noChangeArrowheads="1"/>
                </p:cNvSpPr>
                <p:nvPr/>
              </p:nvSpPr>
              <p:spPr bwMode="auto">
                <a:xfrm>
                  <a:off x="1592635" y="3483612"/>
                  <a:ext cx="10399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1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9" name="Rectangle 86"/>
                <p:cNvSpPr>
                  <a:spLocks noChangeArrowheads="1"/>
                </p:cNvSpPr>
                <p:nvPr/>
              </p:nvSpPr>
              <p:spPr bwMode="auto">
                <a:xfrm>
                  <a:off x="938585" y="3483612"/>
                  <a:ext cx="10399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0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" name="Rectangle 93"/>
                <p:cNvSpPr>
                  <a:spLocks noChangeArrowheads="1"/>
                </p:cNvSpPr>
                <p:nvPr/>
              </p:nvSpPr>
              <p:spPr bwMode="auto">
                <a:xfrm>
                  <a:off x="1360860" y="3269300"/>
                  <a:ext cx="25082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Q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" name="Rectangle 94"/>
                <p:cNvSpPr>
                  <a:spLocks noChangeArrowheads="1"/>
                </p:cNvSpPr>
                <p:nvPr/>
              </p:nvSpPr>
              <p:spPr bwMode="auto">
                <a:xfrm>
                  <a:off x="687760" y="3269300"/>
                  <a:ext cx="250825" cy="415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Q</a:t>
                  </a:r>
                  <a:endParaRPr lang="en-US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" name="Rectangle 98"/>
                <p:cNvSpPr>
                  <a:spLocks noChangeArrowheads="1"/>
                </p:cNvSpPr>
                <p:nvPr/>
              </p:nvSpPr>
              <p:spPr bwMode="auto">
                <a:xfrm>
                  <a:off x="1122735" y="3229612"/>
                  <a:ext cx="106005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dirty="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-</a:t>
                  </a:r>
                  <a:endParaRPr lang="en-US" dirty="0">
                    <a:solidFill>
                      <a:schemeClr val="bg1"/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1687687" y="3682939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80959" y="3633472"/>
                <a:ext cx="165179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6248018" y="3279016"/>
              <a:ext cx="304799" cy="9572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Line 69"/>
            <p:cNvSpPr>
              <a:spLocks noChangeShapeType="1"/>
            </p:cNvSpPr>
            <p:nvPr/>
          </p:nvSpPr>
          <p:spPr bwMode="auto">
            <a:xfrm flipH="1">
              <a:off x="7810053" y="3874836"/>
              <a:ext cx="119063" cy="354013"/>
            </a:xfrm>
            <a:prstGeom prst="line">
              <a:avLst/>
            </a:prstGeom>
            <a:solidFill>
              <a:schemeClr val="tx1">
                <a:lumMod val="50000"/>
                <a:lumOff val="50000"/>
              </a:schemeClr>
            </a:solidFill>
            <a:ln w="7938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7673521" y="3804922"/>
              <a:ext cx="10499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95" name="Rectangle 72"/>
            <p:cNvSpPr>
              <a:spLocks noChangeArrowheads="1"/>
            </p:cNvSpPr>
            <p:nvPr/>
          </p:nvSpPr>
          <p:spPr bwMode="auto">
            <a:xfrm>
              <a:off x="6632121" y="3804922"/>
              <a:ext cx="10499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>
                  <a:solidFill>
                    <a:schemeClr val="bg1"/>
                  </a:solidFill>
                  <a:latin typeface="Calibri"/>
                  <a:cs typeface="Calibri"/>
                </a:rPr>
                <a:t>(</a:t>
              </a:r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7558586" y="4026791"/>
              <a:ext cx="103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03" name="Rectangle 80"/>
            <p:cNvSpPr>
              <a:spLocks noChangeArrowheads="1"/>
            </p:cNvSpPr>
            <p:nvPr/>
          </p:nvSpPr>
          <p:spPr bwMode="auto">
            <a:xfrm>
              <a:off x="6876596" y="4017647"/>
              <a:ext cx="2270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b="0" dirty="0">
                  <a:solidFill>
                    <a:schemeClr val="bg1"/>
                  </a:solidFill>
                  <a:latin typeface="Calibri"/>
                  <a:cs typeface="Calibri"/>
                </a:rPr>
                <a:t>0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7122595" y="3814066"/>
              <a:ext cx="43167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i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2700" i="1" dirty="0" smtClean="0">
                  <a:solidFill>
                    <a:schemeClr val="bg1"/>
                  </a:solidFill>
                  <a:latin typeface="Calibri"/>
                  <a:cs typeface="Calibri"/>
                </a:rPr>
                <a:t>  </a:t>
              </a:r>
              <a:r>
                <a:rPr lang="en-US" sz="2700" b="0" i="1" dirty="0" smtClean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endParaRPr lang="en-US" baseline="-25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6773408" y="3804922"/>
              <a:ext cx="19750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i="1" dirty="0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Rectangle 95"/>
            <p:cNvSpPr>
              <a:spLocks noChangeArrowheads="1"/>
            </p:cNvSpPr>
            <p:nvPr/>
          </p:nvSpPr>
          <p:spPr bwMode="auto">
            <a:xfrm>
              <a:off x="7141708" y="3765235"/>
              <a:ext cx="172448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700" b="0" dirty="0">
                  <a:solidFill>
                    <a:schemeClr val="bg1"/>
                  </a:solidFill>
                  <a:latin typeface="Calibri"/>
                  <a:cs typeface="Calibri"/>
                </a:rPr>
                <a:t>+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772424" y="3237202"/>
              <a:ext cx="1182903" cy="498633"/>
              <a:chOff x="906041" y="4698558"/>
              <a:chExt cx="1182903" cy="498633"/>
            </a:xfrm>
          </p:grpSpPr>
          <p:sp>
            <p:nvSpPr>
              <p:cNvPr id="96" name="Rectangle 73"/>
              <p:cNvSpPr>
                <a:spLocks noChangeArrowheads="1"/>
              </p:cNvSpPr>
              <p:nvPr/>
            </p:nvSpPr>
            <p:spPr bwMode="auto">
              <a:xfrm>
                <a:off x="1983954" y="4738245"/>
                <a:ext cx="104990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dirty="0">
                    <a:solidFill>
                      <a:schemeClr val="bg1"/>
                    </a:solidFill>
                    <a:latin typeface="Calibri"/>
                    <a:cs typeface="Calibri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7" name="Rectangle 74"/>
              <p:cNvSpPr>
                <a:spLocks noChangeArrowheads="1"/>
              </p:cNvSpPr>
              <p:nvPr/>
            </p:nvSpPr>
            <p:spPr bwMode="auto">
              <a:xfrm>
                <a:off x="906041" y="4738245"/>
                <a:ext cx="104990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>
                    <a:solidFill>
                      <a:schemeClr val="bg1"/>
                    </a:solidFill>
                    <a:latin typeface="Calibri"/>
                    <a:cs typeface="Calibri"/>
                  </a:rPr>
                  <a:t>(</a:t>
                </a:r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4" name="Rectangle 81"/>
              <p:cNvSpPr>
                <a:spLocks noChangeArrowheads="1"/>
              </p:cNvSpPr>
              <p:nvPr/>
            </p:nvSpPr>
            <p:spPr bwMode="auto">
              <a:xfrm>
                <a:off x="1853779" y="4950970"/>
                <a:ext cx="10399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>
                    <a:solidFill>
                      <a:schemeClr val="bg1"/>
                    </a:solidFill>
                    <a:latin typeface="Calibri"/>
                    <a:cs typeface="Calibri"/>
                  </a:rPr>
                  <a:t>1</a:t>
                </a:r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5" name="Rectangle 82"/>
              <p:cNvSpPr>
                <a:spLocks noChangeArrowheads="1"/>
              </p:cNvSpPr>
              <p:nvPr/>
            </p:nvSpPr>
            <p:spPr bwMode="auto">
              <a:xfrm>
                <a:off x="1214016" y="4950970"/>
                <a:ext cx="26193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chemeClr val="bg1"/>
                    </a:solidFill>
                    <a:latin typeface="Calibri"/>
                    <a:cs typeface="Calibri"/>
                  </a:rPr>
                  <a:t>0</a:t>
                </a:r>
                <a:endParaRPr lang="en-US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" name="Rectangle 89"/>
              <p:cNvSpPr>
                <a:spLocks noChangeArrowheads="1"/>
              </p:cNvSpPr>
              <p:nvPr/>
            </p:nvSpPr>
            <p:spPr bwMode="auto">
              <a:xfrm>
                <a:off x="1660104" y="4738245"/>
                <a:ext cx="19750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P</a:t>
                </a:r>
                <a:endParaRPr lang="en-US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3" name="Rectangle 90"/>
              <p:cNvSpPr>
                <a:spLocks noChangeArrowheads="1"/>
              </p:cNvSpPr>
              <p:nvPr/>
            </p:nvSpPr>
            <p:spPr bwMode="auto">
              <a:xfrm>
                <a:off x="1047329" y="4738245"/>
                <a:ext cx="19750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P</a:t>
                </a:r>
                <a:endParaRPr lang="en-US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" name="Rectangle 96"/>
              <p:cNvSpPr>
                <a:spLocks noChangeArrowheads="1"/>
              </p:cNvSpPr>
              <p:nvPr/>
            </p:nvSpPr>
            <p:spPr bwMode="auto">
              <a:xfrm>
                <a:off x="1407691" y="4698558"/>
                <a:ext cx="106005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>
                    <a:solidFill>
                      <a:schemeClr val="bg1"/>
                    </a:solidFill>
                    <a:latin typeface="Calibri"/>
                    <a:cs typeface="Calibri"/>
                  </a:rPr>
                  <a:t>-</a:t>
                </a:r>
                <a:endParaRPr lang="en-US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7868067" y="3786508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6574343" y="3749169"/>
              <a:ext cx="1651795" cy="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9110"/>
            <a:ext cx="8904855" cy="71958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/>
              </a:rPr>
              <a:t>Price Elasticity Numerical Application</a:t>
            </a:r>
          </a:p>
        </p:txBody>
      </p:sp>
      <p:graphicFrame>
        <p:nvGraphicFramePr>
          <p:cNvPr id="1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88801"/>
              </p:ext>
            </p:extLst>
          </p:nvPr>
        </p:nvGraphicFramePr>
        <p:xfrm>
          <a:off x="3148013" y="2652713"/>
          <a:ext cx="37369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652713"/>
                        <a:ext cx="3736975" cy="747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Text Box 6"/>
          <p:cNvSpPr txBox="1">
            <a:spLocks noChangeArrowheads="1"/>
          </p:cNvSpPr>
          <p:nvPr/>
        </p:nvSpPr>
        <p:spPr bwMode="auto">
          <a:xfrm>
            <a:off x="658059" y="2756638"/>
            <a:ext cx="2410836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Percent change </a:t>
            </a:r>
            <a:r>
              <a:rPr kumimoji="0" lang="en-US" sz="2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in</a:t>
            </a:r>
            <a:endParaRPr kumimoji="0" lang="en-US" sz="2000" b="1" i="1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algn="r"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quantity demanded:</a:t>
            </a:r>
          </a:p>
        </p:txBody>
      </p: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1065784" y="3534704"/>
            <a:ext cx="18934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Percent change </a:t>
            </a:r>
          </a:p>
          <a:p>
            <a:pPr algn="r"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in price:</a:t>
            </a:r>
          </a:p>
        </p:txBody>
      </p:sp>
      <p:graphicFrame>
        <p:nvGraphicFramePr>
          <p:cNvPr id="1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522247"/>
              </p:ext>
            </p:extLst>
          </p:nvPr>
        </p:nvGraphicFramePr>
        <p:xfrm>
          <a:off x="3108842" y="3484285"/>
          <a:ext cx="3035935" cy="78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1587240" imgH="431640" progId="Equation.3">
                  <p:embed/>
                </p:oleObj>
              </mc:Choice>
              <mc:Fallback>
                <p:oleObj name="Equation" r:id="rId5" imgW="1587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842" y="3484285"/>
                        <a:ext cx="3035935" cy="780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855472" y="4375253"/>
            <a:ext cx="2224362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The price elasticity</a:t>
            </a:r>
          </a:p>
          <a:p>
            <a:pPr eaLnBrk="1" hangingPunct="1">
              <a:lnSpc>
                <a:spcPct val="9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of demand equals:</a:t>
            </a:r>
          </a:p>
        </p:txBody>
      </p:sp>
      <p:grpSp>
        <p:nvGrpSpPr>
          <p:cNvPr id="133" name="Group 10"/>
          <p:cNvGrpSpPr>
            <a:grpSpLocks/>
          </p:cNvGrpSpPr>
          <p:nvPr/>
        </p:nvGrpSpPr>
        <p:grpSpPr bwMode="auto">
          <a:xfrm>
            <a:off x="3119334" y="4289282"/>
            <a:ext cx="944347" cy="783463"/>
            <a:chOff x="1094" y="4442"/>
            <a:chExt cx="505" cy="407"/>
          </a:xfrm>
        </p:grpSpPr>
        <p:sp>
          <p:nvSpPr>
            <p:cNvPr id="136" name="Text Box 13"/>
            <p:cNvSpPr txBox="1">
              <a:spLocks noChangeArrowheads="1"/>
            </p:cNvSpPr>
            <p:nvPr/>
          </p:nvSpPr>
          <p:spPr bwMode="auto">
            <a:xfrm>
              <a:off x="1104" y="4641"/>
              <a:ext cx="487" cy="20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i="1" dirty="0">
                  <a:latin typeface="Calibri" panose="020F0502020204030204" pitchFamily="34" charset="0"/>
                  <a:cs typeface="Calibri"/>
                </a:rPr>
                <a:t>%</a:t>
              </a:r>
              <a:r>
                <a:rPr kumimoji="0" lang="en-US" sz="2000" b="0" i="1" dirty="0">
                  <a:latin typeface="Calibri" panose="020F0502020204030204" pitchFamily="34" charset="0"/>
                  <a:cs typeface="Calibri"/>
                  <a:sym typeface="Symbol" pitchFamily="-107" charset="2"/>
                </a:rPr>
                <a:t> P</a:t>
              </a:r>
            </a:p>
          </p:txBody>
        </p:sp>
        <p:sp>
          <p:nvSpPr>
            <p:cNvPr id="134" name="Text Box 11"/>
            <p:cNvSpPr txBox="1">
              <a:spLocks noChangeArrowheads="1"/>
            </p:cNvSpPr>
            <p:nvPr/>
          </p:nvSpPr>
          <p:spPr bwMode="auto">
            <a:xfrm>
              <a:off x="1094" y="4442"/>
              <a:ext cx="505" cy="20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i="1" dirty="0">
                  <a:latin typeface="Calibri" panose="020F0502020204030204" pitchFamily="34" charset="0"/>
                  <a:cs typeface="Calibri"/>
                </a:rPr>
                <a:t>%</a:t>
              </a:r>
              <a:r>
                <a:rPr kumimoji="0" lang="en-US" sz="2000" b="0" i="1" dirty="0">
                  <a:latin typeface="Calibri" panose="020F0502020204030204" pitchFamily="34" charset="0"/>
                  <a:cs typeface="Calibri"/>
                  <a:sym typeface="Symbol" pitchFamily="-107" charset="2"/>
                </a:rPr>
                <a:t> Q</a:t>
              </a:r>
              <a:endParaRPr kumimoji="0" lang="en-US" sz="2000" b="0" i="1" dirty="0"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1133" y="4654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137" name="Group 14"/>
          <p:cNvGrpSpPr>
            <a:grpSpLocks/>
          </p:cNvGrpSpPr>
          <p:nvPr/>
        </p:nvGrpSpPr>
        <p:grpSpPr bwMode="auto">
          <a:xfrm>
            <a:off x="3970902" y="4298108"/>
            <a:ext cx="1336675" cy="811213"/>
            <a:chOff x="3424" y="2534"/>
            <a:chExt cx="842" cy="511"/>
          </a:xfrm>
        </p:grpSpPr>
        <p:sp>
          <p:nvSpPr>
            <p:cNvPr id="138" name="Text Box 15"/>
            <p:cNvSpPr txBox="1">
              <a:spLocks noChangeArrowheads="1"/>
            </p:cNvSpPr>
            <p:nvPr/>
          </p:nvSpPr>
          <p:spPr bwMode="auto">
            <a:xfrm>
              <a:off x="3424" y="2646"/>
              <a:ext cx="205" cy="27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200" b="1" i="1" dirty="0">
                  <a:latin typeface="Calibri" panose="020F0502020204030204" pitchFamily="34" charset="0"/>
                  <a:cs typeface="Calibri"/>
                </a:rPr>
                <a:t>=</a:t>
              </a:r>
              <a:endParaRPr kumimoji="0" lang="en-US" sz="2200" b="1" dirty="0">
                <a:latin typeface="Calibri" panose="020F0502020204030204" pitchFamily="34" charset="0"/>
                <a:cs typeface="Calibri"/>
              </a:endParaRPr>
            </a:p>
          </p:txBody>
        </p:sp>
        <p:grpSp>
          <p:nvGrpSpPr>
            <p:cNvPr id="139" name="Group 16"/>
            <p:cNvGrpSpPr>
              <a:grpSpLocks/>
            </p:cNvGrpSpPr>
            <p:nvPr/>
          </p:nvGrpSpPr>
          <p:grpSpPr bwMode="auto">
            <a:xfrm>
              <a:off x="3671" y="2534"/>
              <a:ext cx="595" cy="511"/>
              <a:chOff x="1911" y="4402"/>
              <a:chExt cx="505" cy="421"/>
            </a:xfrm>
          </p:grpSpPr>
          <p:sp>
            <p:nvSpPr>
              <p:cNvPr id="142" name="Text Box 19"/>
              <p:cNvSpPr txBox="1">
                <a:spLocks noChangeArrowheads="1"/>
              </p:cNvSpPr>
              <p:nvPr/>
            </p:nvSpPr>
            <p:spPr bwMode="auto">
              <a:xfrm>
                <a:off x="1920" y="4601"/>
                <a:ext cx="487" cy="22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200" b="0" i="1" dirty="0">
                    <a:latin typeface="Calibri" panose="020F0502020204030204" pitchFamily="34" charset="0"/>
                    <a:cs typeface="Calibri"/>
                  </a:rPr>
                  <a:t>15.38</a:t>
                </a:r>
                <a:endParaRPr kumimoji="0" lang="en-US" sz="2200" b="0" i="1" dirty="0">
                  <a:latin typeface="Calibri" panose="020F0502020204030204" pitchFamily="34" charset="0"/>
                  <a:cs typeface="Calibri"/>
                  <a:sym typeface="Symbol" pitchFamily="-107" charset="2"/>
                </a:endParaRPr>
              </a:p>
            </p:txBody>
          </p:sp>
          <p:sp>
            <p:nvSpPr>
              <p:cNvPr id="140" name="Text Box 17"/>
              <p:cNvSpPr txBox="1">
                <a:spLocks noChangeArrowheads="1"/>
              </p:cNvSpPr>
              <p:nvPr/>
            </p:nvSpPr>
            <p:spPr bwMode="auto">
              <a:xfrm>
                <a:off x="1911" y="4402"/>
                <a:ext cx="505" cy="222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200" b="0" i="1" dirty="0">
                    <a:latin typeface="Calibri" panose="020F0502020204030204" pitchFamily="34" charset="0"/>
                    <a:cs typeface="Calibri"/>
                  </a:rPr>
                  <a:t>-33.33</a:t>
                </a:r>
              </a:p>
            </p:txBody>
          </p:sp>
          <p:sp>
            <p:nvSpPr>
              <p:cNvPr id="141" name="Line 18"/>
              <p:cNvSpPr>
                <a:spLocks noChangeShapeType="1"/>
              </p:cNvSpPr>
              <p:nvPr/>
            </p:nvSpPr>
            <p:spPr bwMode="auto">
              <a:xfrm>
                <a:off x="1968" y="4619"/>
                <a:ext cx="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/>
                </a:endParaRPr>
              </a:p>
            </p:txBody>
          </p:sp>
        </p:grpSp>
      </p:grpSp>
      <p:grpSp>
        <p:nvGrpSpPr>
          <p:cNvPr id="143" name="Group 20"/>
          <p:cNvGrpSpPr>
            <a:grpSpLocks/>
          </p:cNvGrpSpPr>
          <p:nvPr/>
        </p:nvGrpSpPr>
        <p:grpSpPr bwMode="auto">
          <a:xfrm>
            <a:off x="5290299" y="4480160"/>
            <a:ext cx="1177925" cy="430213"/>
            <a:chOff x="4202" y="2652"/>
            <a:chExt cx="742" cy="271"/>
          </a:xfrm>
        </p:grpSpPr>
        <p:sp>
          <p:nvSpPr>
            <p:cNvPr id="144" name="Text Box 21"/>
            <p:cNvSpPr txBox="1">
              <a:spLocks noChangeArrowheads="1"/>
            </p:cNvSpPr>
            <p:nvPr/>
          </p:nvSpPr>
          <p:spPr bwMode="auto">
            <a:xfrm>
              <a:off x="4202" y="2652"/>
              <a:ext cx="205" cy="27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200" b="1" i="1" dirty="0">
                  <a:latin typeface="Calibri" panose="020F0502020204030204" pitchFamily="34" charset="0"/>
                  <a:cs typeface="Calibri"/>
                </a:rPr>
                <a:t>=</a:t>
              </a:r>
              <a:endParaRPr kumimoji="0" lang="en-US" sz="2200" b="1" dirty="0">
                <a:latin typeface="Calibri" panose="020F0502020204030204" pitchFamily="34" charset="0"/>
                <a:cs typeface="Calibri"/>
              </a:endParaRPr>
            </a:p>
          </p:txBody>
        </p:sp>
        <p:sp>
          <p:nvSpPr>
            <p:cNvPr id="145" name="Text Box 22"/>
            <p:cNvSpPr txBox="1">
              <a:spLocks noChangeArrowheads="1"/>
            </p:cNvSpPr>
            <p:nvPr/>
          </p:nvSpPr>
          <p:spPr bwMode="auto">
            <a:xfrm>
              <a:off x="4428" y="2652"/>
              <a:ext cx="516" cy="269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2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/>
                </a:rPr>
                <a:t>-2.17</a:t>
              </a:r>
              <a:endParaRPr kumimoji="0"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6510" y="5037617"/>
            <a:ext cx="4485096" cy="1473520"/>
            <a:chOff x="3886200" y="5172075"/>
            <a:chExt cx="4485096" cy="1473520"/>
          </a:xfrm>
        </p:grpSpPr>
        <p:grpSp>
          <p:nvGrpSpPr>
            <p:cNvPr id="128" name="Group 127"/>
            <p:cNvGrpSpPr/>
            <p:nvPr/>
          </p:nvGrpSpPr>
          <p:grpSpPr>
            <a:xfrm>
              <a:off x="3945601" y="5502595"/>
              <a:ext cx="4425695" cy="1143000"/>
              <a:chOff x="3919576" y="3184591"/>
              <a:chExt cx="4425695" cy="1143000"/>
            </a:xfrm>
          </p:grpSpPr>
          <p:sp>
            <p:nvSpPr>
              <p:cNvPr id="88" name="Rectangle 59"/>
              <p:cNvSpPr>
                <a:spLocks noChangeArrowheads="1"/>
              </p:cNvSpPr>
              <p:nvPr/>
            </p:nvSpPr>
            <p:spPr bwMode="auto">
              <a:xfrm>
                <a:off x="3919576" y="3184591"/>
                <a:ext cx="4425695" cy="1143000"/>
              </a:xfrm>
              <a:prstGeom prst="rect">
                <a:avLst/>
              </a:prstGeom>
              <a:solidFill>
                <a:srgbClr val="595959"/>
              </a:solidFill>
              <a:ln w="63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89" name="Text Box 53"/>
              <p:cNvSpPr txBox="1">
                <a:spLocks noChangeArrowheads="1"/>
              </p:cNvSpPr>
              <p:nvPr/>
            </p:nvSpPr>
            <p:spPr bwMode="auto">
              <a:xfrm>
                <a:off x="4011962" y="3487859"/>
                <a:ext cx="364202" cy="523220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800" b="1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=</a:t>
                </a:r>
                <a:endParaRPr kumimoji="0"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4538279" y="3202752"/>
                <a:ext cx="1670930" cy="1122152"/>
                <a:chOff x="380959" y="3084007"/>
                <a:chExt cx="1670930" cy="1122152"/>
              </a:xfrm>
            </p:grpSpPr>
            <p:sp>
              <p:nvSpPr>
                <p:cNvPr id="91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614701" y="3734501"/>
                  <a:ext cx="119063" cy="355600"/>
                </a:xfrm>
                <a:prstGeom prst="lin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7938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405040" y="3655507"/>
                  <a:ext cx="1174965" cy="500221"/>
                  <a:chOff x="2298652" y="3374521"/>
                  <a:chExt cx="1174965" cy="500221"/>
                </a:xfrm>
              </p:grpSpPr>
              <p:sp>
                <p:nvSpPr>
                  <p:cNvPr id="98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3368627" y="3414209"/>
                    <a:ext cx="10499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)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9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298652" y="3414209"/>
                    <a:ext cx="10499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(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0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95602" y="3628521"/>
                    <a:ext cx="103995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1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0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668539" y="3628521"/>
                    <a:ext cx="103995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b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0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14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036839" y="3414209"/>
                    <a:ext cx="22923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i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Q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15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17714" y="3414209"/>
                    <a:ext cx="22923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i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Q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2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803477" y="3374521"/>
                    <a:ext cx="172448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+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63839" y="3084007"/>
                  <a:ext cx="1259103" cy="500221"/>
                  <a:chOff x="568697" y="3229612"/>
                  <a:chExt cx="1259103" cy="500221"/>
                </a:xfrm>
              </p:grpSpPr>
              <p:sp>
                <p:nvSpPr>
                  <p:cNvPr id="1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722810" y="3269300"/>
                    <a:ext cx="10499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68697" y="3269300"/>
                    <a:ext cx="10499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(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0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592635" y="3483612"/>
                    <a:ext cx="103995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b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1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0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938585" y="3483612"/>
                    <a:ext cx="103995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6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0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360860" y="3269300"/>
                    <a:ext cx="22923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Q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1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687760" y="3269300"/>
                    <a:ext cx="229230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i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Q</a:t>
                    </a:r>
                    <a:endParaRPr lang="en-US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  <p:sp>
                <p:nvSpPr>
                  <p:cNvPr id="12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122735" y="3229612"/>
                    <a:ext cx="106005" cy="4154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7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/>
                      </a:rPr>
                      <a:t>-</a:t>
                    </a:r>
                    <a:endParaRPr lang="en-US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endParaRPr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1687687" y="3682939"/>
                  <a:ext cx="36420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2</a:t>
                  </a:r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80959" y="3633472"/>
                  <a:ext cx="165179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 flipV="1">
                <a:off x="6248018" y="3279016"/>
                <a:ext cx="304799" cy="95726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Line 69"/>
              <p:cNvSpPr>
                <a:spLocks noChangeShapeType="1"/>
              </p:cNvSpPr>
              <p:nvPr/>
            </p:nvSpPr>
            <p:spPr bwMode="auto">
              <a:xfrm flipH="1">
                <a:off x="7810053" y="3874836"/>
                <a:ext cx="119063" cy="354013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938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94" name="Rectangle 71"/>
              <p:cNvSpPr>
                <a:spLocks noChangeArrowheads="1"/>
              </p:cNvSpPr>
              <p:nvPr/>
            </p:nvSpPr>
            <p:spPr bwMode="auto">
              <a:xfrm>
                <a:off x="7673521" y="3804922"/>
                <a:ext cx="104990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)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95" name="Rectangle 72"/>
              <p:cNvSpPr>
                <a:spLocks noChangeArrowheads="1"/>
              </p:cNvSpPr>
              <p:nvPr/>
            </p:nvSpPr>
            <p:spPr bwMode="auto">
              <a:xfrm>
                <a:off x="6632121" y="3804922"/>
                <a:ext cx="104990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(</a:t>
                </a:r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102" name="Rectangle 79"/>
              <p:cNvSpPr>
                <a:spLocks noChangeArrowheads="1"/>
              </p:cNvSpPr>
              <p:nvPr/>
            </p:nvSpPr>
            <p:spPr bwMode="auto">
              <a:xfrm>
                <a:off x="7558586" y="4026791"/>
                <a:ext cx="10399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103" name="Rectangle 80"/>
              <p:cNvSpPr>
                <a:spLocks noChangeArrowheads="1"/>
              </p:cNvSpPr>
              <p:nvPr/>
            </p:nvSpPr>
            <p:spPr bwMode="auto">
              <a:xfrm>
                <a:off x="6876596" y="4017647"/>
                <a:ext cx="227013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6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0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110" name="Rectangle 87"/>
              <p:cNvSpPr>
                <a:spLocks noChangeArrowheads="1"/>
              </p:cNvSpPr>
              <p:nvPr/>
            </p:nvSpPr>
            <p:spPr bwMode="auto">
              <a:xfrm>
                <a:off x="7122595" y="3814066"/>
                <a:ext cx="431677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 </a:t>
                </a:r>
                <a:r>
                  <a:rPr lang="en-US" sz="2700" i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  </a:t>
                </a:r>
                <a:r>
                  <a:rPr lang="en-US" sz="2700" b="0" i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P</a:t>
                </a:r>
                <a:endPara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111" name="Rectangle 88"/>
              <p:cNvSpPr>
                <a:spLocks noChangeArrowheads="1"/>
              </p:cNvSpPr>
              <p:nvPr/>
            </p:nvSpPr>
            <p:spPr bwMode="auto">
              <a:xfrm>
                <a:off x="6773408" y="3804922"/>
                <a:ext cx="179536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P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sp>
            <p:nvSpPr>
              <p:cNvPr id="118" name="Rectangle 95"/>
              <p:cNvSpPr>
                <a:spLocks noChangeArrowheads="1"/>
              </p:cNvSpPr>
              <p:nvPr/>
            </p:nvSpPr>
            <p:spPr bwMode="auto">
              <a:xfrm>
                <a:off x="7141708" y="3765235"/>
                <a:ext cx="172448" cy="415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700" b="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+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772424" y="3237202"/>
                <a:ext cx="1182903" cy="498633"/>
                <a:chOff x="906041" y="4698558"/>
                <a:chExt cx="1182903" cy="498633"/>
              </a:xfrm>
            </p:grpSpPr>
            <p:sp>
              <p:nvSpPr>
                <p:cNvPr id="96" name="Rectangle 73"/>
                <p:cNvSpPr>
                  <a:spLocks noChangeArrowheads="1"/>
                </p:cNvSpPr>
                <p:nvPr/>
              </p:nvSpPr>
              <p:spPr bwMode="auto">
                <a:xfrm>
                  <a:off x="1983954" y="4738245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)</a:t>
                  </a:r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97" name="Rectangle 74"/>
                <p:cNvSpPr>
                  <a:spLocks noChangeArrowheads="1"/>
                </p:cNvSpPr>
                <p:nvPr/>
              </p:nvSpPr>
              <p:spPr bwMode="auto">
                <a:xfrm>
                  <a:off x="906041" y="4738245"/>
                  <a:ext cx="104990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(</a:t>
                  </a:r>
                  <a:endPara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104" name="Rectangle 81"/>
                <p:cNvSpPr>
                  <a:spLocks noChangeArrowheads="1"/>
                </p:cNvSpPr>
                <p:nvPr/>
              </p:nvSpPr>
              <p:spPr bwMode="auto">
                <a:xfrm>
                  <a:off x="1853779" y="4950970"/>
                  <a:ext cx="103995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1</a:t>
                  </a:r>
                  <a:endPara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105" name="Rectangle 82"/>
                <p:cNvSpPr>
                  <a:spLocks noChangeArrowheads="1"/>
                </p:cNvSpPr>
                <p:nvPr/>
              </p:nvSpPr>
              <p:spPr bwMode="auto">
                <a:xfrm>
                  <a:off x="1214016" y="4950970"/>
                  <a:ext cx="261938" cy="24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b="0" dirty="0" smtClean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0</a:t>
                  </a:r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112" name="Rectangle 89"/>
                <p:cNvSpPr>
                  <a:spLocks noChangeArrowheads="1"/>
                </p:cNvSpPr>
                <p:nvPr/>
              </p:nvSpPr>
              <p:spPr bwMode="auto">
                <a:xfrm>
                  <a:off x="1660104" y="4738245"/>
                  <a:ext cx="179536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P</a:t>
                  </a:r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113" name="Rectangle 90"/>
                <p:cNvSpPr>
                  <a:spLocks noChangeArrowheads="1"/>
                </p:cNvSpPr>
                <p:nvPr/>
              </p:nvSpPr>
              <p:spPr bwMode="auto">
                <a:xfrm>
                  <a:off x="1047329" y="4738245"/>
                  <a:ext cx="179536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 i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P</a:t>
                  </a:r>
                  <a:endParaRPr lang="en-US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  <p:sp>
              <p:nvSpPr>
                <p:cNvPr id="119" name="Rectangle 96"/>
                <p:cNvSpPr>
                  <a:spLocks noChangeArrowheads="1"/>
                </p:cNvSpPr>
                <p:nvPr/>
              </p:nvSpPr>
              <p:spPr bwMode="auto">
                <a:xfrm>
                  <a:off x="1407691" y="4698558"/>
                  <a:ext cx="106005" cy="4154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700" b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/>
                    </a:rPr>
                    <a:t>-</a:t>
                  </a:r>
                  <a:endParaRPr lang="en-US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endParaRPr>
                </a:p>
              </p:txBody>
            </p:sp>
          </p:grpSp>
          <p:sp>
            <p:nvSpPr>
              <p:cNvPr id="122" name="Rectangle 121"/>
              <p:cNvSpPr/>
              <p:nvPr/>
            </p:nvSpPr>
            <p:spPr>
              <a:xfrm>
                <a:off x="7868067" y="3786508"/>
                <a:ext cx="3642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6574343" y="3749169"/>
                <a:ext cx="165179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 Box 28"/>
            <p:cNvSpPr txBox="1">
              <a:spLocks noChangeArrowheads="1"/>
            </p:cNvSpPr>
            <p:nvPr/>
          </p:nvSpPr>
          <p:spPr bwMode="auto">
            <a:xfrm>
              <a:off x="3886200" y="5172075"/>
              <a:ext cx="9986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1" dirty="0">
                  <a:latin typeface="Calibri" panose="020F0502020204030204" pitchFamily="34" charset="0"/>
                  <a:cs typeface="Calibri"/>
                </a:rPr>
                <a:t>- </a:t>
              </a:r>
              <a:r>
                <a:rPr lang="en-US" sz="1800" b="1" i="1" dirty="0">
                  <a:latin typeface="Calibri" panose="020F0502020204030204" pitchFamily="34" charset="0"/>
                  <a:cs typeface="Calibri"/>
                </a:rPr>
                <a:t>Recall</a:t>
              </a:r>
              <a:r>
                <a:rPr lang="en-US" sz="1800" b="0" i="1" dirty="0">
                  <a:latin typeface="Calibri" panose="020F0502020204030204" pitchFamily="34" charset="0"/>
                  <a:cs typeface="Calibri"/>
                </a:rPr>
                <a:t> -</a:t>
              </a:r>
            </a:p>
          </p:txBody>
        </p:sp>
      </p:grpSp>
      <p:sp>
        <p:nvSpPr>
          <p:cNvPr id="152" name="Content Placeholder 2"/>
          <p:cNvSpPr>
            <a:spLocks noGrp="1"/>
          </p:cNvSpPr>
          <p:nvPr>
            <p:ph idx="1"/>
          </p:nvPr>
        </p:nvSpPr>
        <p:spPr>
          <a:xfrm>
            <a:off x="140675" y="1135275"/>
            <a:ext cx="8801847" cy="1749094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600" dirty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Suppose Trina bakes specialty cakes. </a:t>
            </a:r>
            <a:r>
              <a:rPr lang="en-US" sz="2600" dirty="0" smtClean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She </a:t>
            </a:r>
            <a:r>
              <a:rPr lang="en-US" sz="2600" dirty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can sell 50 specialty cakes per week at $7 a cake, or 70 specialty cakes per week at $6 a cake</a:t>
            </a:r>
            <a:r>
              <a:rPr lang="en-US" sz="2600" dirty="0" smtClean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.</a:t>
            </a:r>
          </a:p>
          <a:p>
            <a:pPr>
              <a:lnSpc>
                <a:spcPts val="2600"/>
              </a:lnSpc>
            </a:pPr>
            <a:r>
              <a:rPr lang="en-US" sz="2600" dirty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What is the demand elasticity for Trina’s cakes</a:t>
            </a:r>
            <a:r>
              <a:rPr lang="en-US" sz="2600" dirty="0" smtClean="0">
                <a:solidFill>
                  <a:srgbClr val="32302A"/>
                </a:solidFill>
                <a:latin typeface="Calibri" panose="020F0502020204030204" pitchFamily="34" charset="0"/>
                <a:cs typeface="Calibri"/>
              </a:rPr>
              <a:t>?</a:t>
            </a:r>
            <a:endParaRPr lang="en-US" sz="2600" dirty="0">
              <a:solidFill>
                <a:srgbClr val="32302A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0761"/>
            <a:ext cx="8904855" cy="66745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Price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4496"/>
            <a:ext cx="8883750" cy="4498846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After calculating the price elasticity of demand, you </a:t>
            </a:r>
            <a:r>
              <a:rPr lang="en-US" sz="2700" dirty="0" smtClean="0">
                <a:solidFill>
                  <a:srgbClr val="32302A"/>
                </a:solidFill>
                <a:latin typeface="Calibri"/>
                <a:cs typeface="Calibri"/>
              </a:rPr>
              <a:t>determine </a:t>
            </a: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whether it is elastic, inelastic, or unitary elastic with the </a:t>
            </a:r>
            <a:r>
              <a:rPr lang="en-US" sz="2700" dirty="0" smtClean="0">
                <a:solidFill>
                  <a:srgbClr val="32302A"/>
                </a:solidFill>
                <a:latin typeface="Calibri"/>
                <a:cs typeface="Calibri"/>
              </a:rPr>
              <a:t>following: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If the absolute value of the elasticity term &lt; 1,</a:t>
            </a:r>
            <a:b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then the demand is </a:t>
            </a:r>
            <a:r>
              <a:rPr lang="en-US" sz="2700" b="1" i="1" dirty="0">
                <a:solidFill>
                  <a:srgbClr val="32302A"/>
                </a:solidFill>
                <a:latin typeface="Calibri"/>
                <a:cs typeface="Calibri"/>
              </a:rPr>
              <a:t>inelastic</a:t>
            </a: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If the absolute value of the elasticity term &gt; 1,</a:t>
            </a:r>
            <a:b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then the demand is </a:t>
            </a:r>
            <a:r>
              <a:rPr lang="en-US" sz="2700" b="1" i="1" dirty="0">
                <a:solidFill>
                  <a:srgbClr val="32302A"/>
                </a:solidFill>
                <a:latin typeface="Calibri"/>
                <a:cs typeface="Calibri"/>
              </a:rPr>
              <a:t>elastic</a:t>
            </a: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If the absolute value of the elasticity term = 1,</a:t>
            </a:r>
            <a:b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then the demand is </a:t>
            </a:r>
            <a:r>
              <a:rPr lang="en-US" sz="2700" b="1" i="1" dirty="0">
                <a:solidFill>
                  <a:srgbClr val="32302A"/>
                </a:solidFill>
                <a:latin typeface="Calibri"/>
                <a:cs typeface="Calibri"/>
              </a:rPr>
              <a:t>unitary elastic</a:t>
            </a:r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  <a:latin typeface="Calibri"/>
                <a:cs typeface="Calibri"/>
              </a:rPr>
              <a:t>Because price elasticity of demand is always negative, the sign on the coefficient is often omitted in discussions of elasticity</a:t>
            </a:r>
            <a:r>
              <a:rPr lang="en-US" sz="2700" dirty="0" smtClean="0">
                <a:solidFill>
                  <a:srgbClr val="32302A"/>
                </a:solidFill>
                <a:latin typeface="Calibri"/>
                <a:cs typeface="Calibri"/>
              </a:rPr>
              <a:t>.</a:t>
            </a:r>
            <a:endParaRPr lang="en-US" sz="2700" dirty="0">
              <a:solidFill>
                <a:srgbClr val="32302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9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736524" y="3085924"/>
            <a:ext cx="4088585" cy="328239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087" y="3092675"/>
            <a:ext cx="4088585" cy="328239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031"/>
            <a:ext cx="8904855" cy="679439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89743" y="1212269"/>
            <a:ext cx="45079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Calibri"/>
                <a:cs typeface="Calibri"/>
              </a:rPr>
              <a:t>Perfectly inelastic</a:t>
            </a:r>
            <a:r>
              <a:rPr lang="en-US" sz="2000" dirty="0" smtClean="0">
                <a:latin typeface="Calibri"/>
                <a:cs typeface="Calibri"/>
              </a:rPr>
              <a:t>:</a:t>
            </a:r>
            <a:r>
              <a:rPr lang="en-US" sz="2000" dirty="0">
                <a:latin typeface="Calibri"/>
                <a:cs typeface="Calibri"/>
              </a:rPr>
              <a:t/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An </a:t>
            </a:r>
            <a:r>
              <a:rPr lang="en-US" sz="2000" dirty="0">
                <a:latin typeface="Calibri"/>
                <a:cs typeface="Calibri"/>
              </a:rPr>
              <a:t>increase in price results in </a:t>
            </a:r>
            <a:r>
              <a:rPr lang="en-US" sz="2000" dirty="0" smtClean="0">
                <a:latin typeface="Calibri"/>
                <a:cs typeface="Calibri"/>
              </a:rPr>
              <a:t>no change </a:t>
            </a:r>
            <a:r>
              <a:rPr lang="en-US" sz="2000" dirty="0">
                <a:latin typeface="Calibri"/>
                <a:cs typeface="Calibri"/>
              </a:rPr>
              <a:t>in consumers </a:t>
            </a:r>
            <a:r>
              <a:rPr lang="en-US" sz="2000" dirty="0" smtClean="0">
                <a:latin typeface="Calibri"/>
                <a:cs typeface="Calibri"/>
              </a:rPr>
              <a:t>purchases.  The </a:t>
            </a:r>
            <a:r>
              <a:rPr lang="en-US" sz="2000" dirty="0">
                <a:latin typeface="Calibri"/>
                <a:cs typeface="Calibri"/>
              </a:rPr>
              <a:t>vertical demand curve </a:t>
            </a:r>
            <a:r>
              <a:rPr lang="en-US" sz="2000" dirty="0" smtClean="0">
                <a:latin typeface="Calibri"/>
                <a:cs typeface="Calibri"/>
              </a:rPr>
              <a:t>is mythical </a:t>
            </a:r>
            <a:r>
              <a:rPr lang="en-US" sz="2000" dirty="0">
                <a:latin typeface="Calibri"/>
                <a:cs typeface="Calibri"/>
              </a:rPr>
              <a:t>as the substitution </a:t>
            </a:r>
            <a:r>
              <a:rPr lang="en-US" sz="2000" dirty="0" smtClean="0">
                <a:latin typeface="Calibri"/>
                <a:cs typeface="Calibri"/>
              </a:rPr>
              <a:t>and income </a:t>
            </a:r>
            <a:r>
              <a:rPr lang="en-US" sz="2000" dirty="0">
                <a:latin typeface="Calibri"/>
                <a:cs typeface="Calibri"/>
              </a:rPr>
              <a:t>effects prevent this </a:t>
            </a:r>
            <a:r>
              <a:rPr lang="en-US" sz="2000" dirty="0" smtClean="0">
                <a:latin typeface="Calibri"/>
                <a:cs typeface="Calibri"/>
              </a:rPr>
              <a:t>from happening </a:t>
            </a:r>
            <a:r>
              <a:rPr lang="en-US" sz="2000" dirty="0">
                <a:latin typeface="Calibri"/>
                <a:cs typeface="Calibri"/>
              </a:rPr>
              <a:t>in the real world.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5060" y="3198527"/>
            <a:ext cx="3500438" cy="3079292"/>
            <a:chOff x="562364" y="3218695"/>
            <a:chExt cx="3500438" cy="2475456"/>
          </a:xfrm>
        </p:grpSpPr>
        <p:sp>
          <p:nvSpPr>
            <p:cNvPr id="74" name="Rectangle 226"/>
            <p:cNvSpPr>
              <a:spLocks noChangeArrowheads="1"/>
            </p:cNvSpPr>
            <p:nvPr/>
          </p:nvSpPr>
          <p:spPr bwMode="auto">
            <a:xfrm rot="21565703">
              <a:off x="562364" y="3218695"/>
              <a:ext cx="439974" cy="2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Rectangle 227"/>
            <p:cNvSpPr>
              <a:spLocks noChangeArrowheads="1"/>
            </p:cNvSpPr>
            <p:nvPr/>
          </p:nvSpPr>
          <p:spPr bwMode="auto">
            <a:xfrm>
              <a:off x="3221175" y="5372501"/>
              <a:ext cx="841627" cy="32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alibri"/>
                  <a:cs typeface="Calibri"/>
                </a:rPr>
                <a:t>Q</a:t>
              </a: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uantity/</a:t>
              </a:r>
              <a:b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8" name="Freeform 244"/>
          <p:cNvSpPr>
            <a:spLocks/>
          </p:cNvSpPr>
          <p:nvPr/>
        </p:nvSpPr>
        <p:spPr bwMode="auto">
          <a:xfrm>
            <a:off x="640540" y="3531629"/>
            <a:ext cx="2590800" cy="24348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0" y="0"/>
              </a:cxn>
              <a:cxn ang="0">
                <a:pos x="3790" y="2816"/>
              </a:cxn>
              <a:cxn ang="0">
                <a:pos x="0" y="28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90" h="2816">
                <a:moveTo>
                  <a:pt x="0" y="0"/>
                </a:moveTo>
                <a:lnTo>
                  <a:pt x="3790" y="0"/>
                </a:lnTo>
                <a:lnTo>
                  <a:pt x="3790" y="2816"/>
                </a:lnTo>
                <a:lnTo>
                  <a:pt x="0" y="28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79" name="Group 323"/>
          <p:cNvGrpSpPr>
            <a:grpSpLocks/>
          </p:cNvGrpSpPr>
          <p:nvPr/>
        </p:nvGrpSpPr>
        <p:grpSpPr bwMode="auto">
          <a:xfrm>
            <a:off x="2195782" y="3960254"/>
            <a:ext cx="1150938" cy="657225"/>
            <a:chOff x="1920" y="774"/>
            <a:chExt cx="725" cy="414"/>
          </a:xfrm>
        </p:grpSpPr>
        <p:sp>
          <p:nvSpPr>
            <p:cNvPr id="80" name="Line 251"/>
            <p:cNvSpPr>
              <a:spLocks noChangeShapeType="1"/>
            </p:cNvSpPr>
            <p:nvPr/>
          </p:nvSpPr>
          <p:spPr bwMode="auto">
            <a:xfrm flipH="1">
              <a:off x="1920" y="948"/>
              <a:ext cx="240" cy="2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1" name="Group 322"/>
            <p:cNvGrpSpPr>
              <a:grpSpLocks/>
            </p:cNvGrpSpPr>
            <p:nvPr/>
          </p:nvGrpSpPr>
          <p:grpSpPr bwMode="auto">
            <a:xfrm>
              <a:off x="2121" y="774"/>
              <a:ext cx="524" cy="397"/>
              <a:chOff x="2121" y="774"/>
              <a:chExt cx="524" cy="397"/>
            </a:xfrm>
          </p:grpSpPr>
          <p:sp>
            <p:nvSpPr>
              <p:cNvPr id="82" name="Rectangle 248"/>
              <p:cNvSpPr>
                <a:spLocks noChangeArrowheads="1"/>
              </p:cNvSpPr>
              <p:nvPr/>
            </p:nvSpPr>
            <p:spPr bwMode="auto">
              <a:xfrm>
                <a:off x="2121" y="774"/>
                <a:ext cx="524" cy="39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83" name="Rectangle 228"/>
              <p:cNvSpPr>
                <a:spLocks noChangeArrowheads="1"/>
              </p:cNvSpPr>
              <p:nvPr/>
            </p:nvSpPr>
            <p:spPr bwMode="auto">
              <a:xfrm>
                <a:off x="2144" y="822"/>
                <a:ext cx="488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Mythical</a:t>
                </a:r>
                <a:b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</a:br>
                <a:r>
                  <a:rPr lang="en-US" sz="1600" b="1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demand</a:t>
                </a:r>
                <a: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/>
                </a:r>
                <a:b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</a:br>
                <a: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curve </a:t>
                </a:r>
                <a:endParaRPr lang="en-US" sz="1600" b="0" i="1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84" name="Line 288"/>
          <p:cNvSpPr>
            <a:spLocks noChangeShapeType="1"/>
          </p:cNvSpPr>
          <p:nvPr/>
        </p:nvSpPr>
        <p:spPr bwMode="auto">
          <a:xfrm flipV="1">
            <a:off x="2144982" y="3361952"/>
            <a:ext cx="0" cy="2654240"/>
          </a:xfrm>
          <a:prstGeom prst="line">
            <a:avLst/>
          </a:prstGeom>
          <a:noFill/>
          <a:ln w="76200">
            <a:solidFill>
              <a:srgbClr val="3C6D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4687784" y="1209221"/>
            <a:ext cx="43366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Calibri"/>
                <a:cs typeface="Calibri"/>
              </a:rPr>
              <a:t>Relatively </a:t>
            </a:r>
            <a:r>
              <a:rPr lang="en-US" sz="2000" b="1" i="1" dirty="0">
                <a:latin typeface="Calibri"/>
                <a:cs typeface="Calibri"/>
              </a:rPr>
              <a:t>inelastic</a:t>
            </a:r>
            <a:r>
              <a:rPr lang="en-US" sz="2000" dirty="0">
                <a:latin typeface="Calibri"/>
                <a:cs typeface="Calibri"/>
              </a:rPr>
              <a:t>: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percent increase in price </a:t>
            </a:r>
            <a:r>
              <a:rPr lang="en-US" sz="2000" dirty="0" smtClean="0">
                <a:latin typeface="Calibri"/>
                <a:cs typeface="Calibri"/>
              </a:rPr>
              <a:t>results in 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smaller % reduction in sales</a:t>
            </a:r>
            <a:r>
              <a:rPr lang="en-US" sz="2000" dirty="0" smtClean="0">
                <a:latin typeface="Calibri"/>
                <a:cs typeface="Calibri"/>
              </a:rPr>
              <a:t>. The </a:t>
            </a:r>
            <a:r>
              <a:rPr lang="en-US" sz="2000" dirty="0">
                <a:latin typeface="Calibri"/>
                <a:cs typeface="Calibri"/>
              </a:rPr>
              <a:t>demand for cigarettes </a:t>
            </a:r>
            <a:r>
              <a:rPr lang="en-US" sz="2000" dirty="0" smtClean="0">
                <a:latin typeface="Calibri"/>
                <a:cs typeface="Calibri"/>
              </a:rPr>
              <a:t>has been </a:t>
            </a:r>
            <a:r>
              <a:rPr lang="en-US" sz="2000" dirty="0">
                <a:latin typeface="Calibri"/>
                <a:cs typeface="Calibri"/>
              </a:rPr>
              <a:t>estimated to be </a:t>
            </a:r>
            <a:r>
              <a:rPr lang="en-US" sz="2000" dirty="0" smtClean="0">
                <a:latin typeface="Calibri"/>
                <a:cs typeface="Calibri"/>
              </a:rPr>
              <a:t>highly inelastic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51928" y="3196339"/>
            <a:ext cx="3507390" cy="3066997"/>
            <a:chOff x="562364" y="3223234"/>
            <a:chExt cx="3507390" cy="2446300"/>
          </a:xfrm>
        </p:grpSpPr>
        <p:sp>
          <p:nvSpPr>
            <p:cNvPr id="87" name="Rectangle 226"/>
            <p:cNvSpPr>
              <a:spLocks noChangeArrowheads="1"/>
            </p:cNvSpPr>
            <p:nvPr/>
          </p:nvSpPr>
          <p:spPr bwMode="auto">
            <a:xfrm rot="21565703">
              <a:off x="562364" y="3223234"/>
              <a:ext cx="439974" cy="23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8" name="Rectangle 227"/>
            <p:cNvSpPr>
              <a:spLocks noChangeArrowheads="1"/>
            </p:cNvSpPr>
            <p:nvPr/>
          </p:nvSpPr>
          <p:spPr bwMode="auto">
            <a:xfrm>
              <a:off x="3228127" y="5359686"/>
              <a:ext cx="841627" cy="30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alibri"/>
                  <a:cs typeface="Calibri"/>
                </a:rPr>
                <a:t>Q</a:t>
              </a: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uantity/</a:t>
              </a:r>
              <a:b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0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91" name="Group 324"/>
          <p:cNvGrpSpPr>
            <a:grpSpLocks/>
          </p:cNvGrpSpPr>
          <p:nvPr/>
        </p:nvGrpSpPr>
        <p:grpSpPr bwMode="auto">
          <a:xfrm>
            <a:off x="6745084" y="4231781"/>
            <a:ext cx="1517650" cy="573087"/>
            <a:chOff x="4392" y="2543"/>
            <a:chExt cx="956" cy="361"/>
          </a:xfrm>
        </p:grpSpPr>
        <p:sp>
          <p:nvSpPr>
            <p:cNvPr id="93" name="Line 253"/>
            <p:cNvSpPr>
              <a:spLocks noChangeShapeType="1"/>
            </p:cNvSpPr>
            <p:nvPr/>
          </p:nvSpPr>
          <p:spPr bwMode="auto">
            <a:xfrm flipH="1">
              <a:off x="4392" y="2692"/>
              <a:ext cx="240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4" name="Rectangle 249"/>
            <p:cNvSpPr>
              <a:spLocks noChangeArrowheads="1"/>
            </p:cNvSpPr>
            <p:nvPr/>
          </p:nvSpPr>
          <p:spPr bwMode="auto">
            <a:xfrm>
              <a:off x="4637" y="2543"/>
              <a:ext cx="711" cy="2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5" name="Rectangle 235"/>
            <p:cNvSpPr>
              <a:spLocks noChangeArrowheads="1"/>
            </p:cNvSpPr>
            <p:nvPr/>
          </p:nvSpPr>
          <p:spPr bwMode="auto">
            <a:xfrm>
              <a:off x="4680" y="2550"/>
              <a:ext cx="66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Demand</a:t>
              </a:r>
              <a: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  <a:t> for </a:t>
              </a:r>
              <a:b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  <a:t>Cigarettes </a:t>
              </a:r>
              <a:endParaRPr lang="en-US" sz="1600" b="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6" name="Line 289"/>
          <p:cNvSpPr>
            <a:spLocks noChangeShapeType="1"/>
          </p:cNvSpPr>
          <p:nvPr/>
        </p:nvSpPr>
        <p:spPr bwMode="auto">
          <a:xfrm flipH="1" flipV="1">
            <a:off x="6403215" y="3312758"/>
            <a:ext cx="486648" cy="2660730"/>
          </a:xfrm>
          <a:prstGeom prst="line">
            <a:avLst/>
          </a:prstGeom>
          <a:noFill/>
          <a:ln w="76200">
            <a:solidFill>
              <a:srgbClr val="3C6D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8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71448" y="2703935"/>
            <a:ext cx="4431884" cy="328239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031"/>
            <a:ext cx="8904855" cy="77014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27638" y="1265617"/>
            <a:ext cx="8332460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Calibri"/>
                <a:cs typeface="Calibri"/>
              </a:rPr>
              <a:t>Unitary </a:t>
            </a:r>
            <a:r>
              <a:rPr lang="en-US" sz="2000" b="1" i="1" dirty="0">
                <a:latin typeface="Calibri"/>
                <a:cs typeface="Calibri"/>
              </a:rPr>
              <a:t>elasticity</a:t>
            </a:r>
            <a:r>
              <a:rPr lang="en-US" sz="2000" dirty="0">
                <a:latin typeface="Calibri"/>
                <a:cs typeface="Calibri"/>
              </a:rPr>
              <a:t>: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percent change in </a:t>
            </a:r>
            <a:r>
              <a:rPr lang="en-US" sz="2000" dirty="0" smtClean="0">
                <a:latin typeface="Calibri"/>
                <a:cs typeface="Calibri"/>
              </a:rPr>
              <a:t>quantity demanded </a:t>
            </a:r>
            <a:r>
              <a:rPr lang="en-US" sz="2000" dirty="0">
                <a:latin typeface="Calibri"/>
                <a:cs typeface="Calibri"/>
              </a:rPr>
              <a:t>due to an increase </a:t>
            </a:r>
            <a:r>
              <a:rPr lang="en-US" sz="2000" dirty="0" smtClean="0">
                <a:latin typeface="Calibri"/>
                <a:cs typeface="Calibri"/>
              </a:rPr>
              <a:t>in price is </a:t>
            </a:r>
            <a:r>
              <a:rPr lang="en-US" sz="2000" dirty="0">
                <a:latin typeface="Calibri"/>
                <a:cs typeface="Calibri"/>
              </a:rPr>
              <a:t>equal to the % change </a:t>
            </a:r>
            <a:r>
              <a:rPr lang="en-US" sz="2000" dirty="0" smtClean="0">
                <a:latin typeface="Calibri"/>
                <a:cs typeface="Calibri"/>
              </a:rPr>
              <a:t>in price</a:t>
            </a:r>
            <a:r>
              <a:rPr lang="en-US" sz="2000" dirty="0">
                <a:latin typeface="Calibri"/>
                <a:cs typeface="Calibri"/>
              </a:rPr>
              <a:t>.  </a:t>
            </a: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decreasing </a:t>
            </a:r>
            <a:r>
              <a:rPr lang="en-US" sz="2000" dirty="0" smtClean="0">
                <a:latin typeface="Calibri"/>
                <a:cs typeface="Calibri"/>
              </a:rPr>
              <a:t>slope results</a:t>
            </a:r>
            <a:r>
              <a:rPr lang="en-US" sz="2000" dirty="0">
                <a:latin typeface="Calibri"/>
                <a:cs typeface="Calibri"/>
              </a:rPr>
              <a:t>. Sales </a:t>
            </a:r>
            <a:r>
              <a:rPr lang="en-US" sz="2000" dirty="0" smtClean="0">
                <a:latin typeface="Calibri"/>
                <a:cs typeface="Calibri"/>
              </a:rPr>
              <a:t>revenue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smtClean="0">
                <a:latin typeface="Calibri"/>
                <a:cs typeface="Calibri"/>
              </a:rPr>
              <a:t>price times </a:t>
            </a:r>
            <a:r>
              <a:rPr lang="en-US" sz="2000" dirty="0">
                <a:latin typeface="Calibri"/>
                <a:cs typeface="Calibri"/>
              </a:rPr>
              <a:t>quantity) is constant.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39220" y="2770913"/>
            <a:ext cx="3521270" cy="3117925"/>
            <a:chOff x="562364" y="3218695"/>
            <a:chExt cx="3521270" cy="2506514"/>
          </a:xfrm>
        </p:grpSpPr>
        <p:sp>
          <p:nvSpPr>
            <p:cNvPr id="74" name="Rectangle 226"/>
            <p:cNvSpPr>
              <a:spLocks noChangeArrowheads="1"/>
            </p:cNvSpPr>
            <p:nvPr/>
          </p:nvSpPr>
          <p:spPr bwMode="auto">
            <a:xfrm rot="21565703">
              <a:off x="562364" y="3218695"/>
              <a:ext cx="439974" cy="2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Rectangle 227"/>
            <p:cNvSpPr>
              <a:spLocks noChangeArrowheads="1"/>
            </p:cNvSpPr>
            <p:nvPr/>
          </p:nvSpPr>
          <p:spPr bwMode="auto">
            <a:xfrm>
              <a:off x="3242007" y="5403559"/>
              <a:ext cx="841627" cy="32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alibri"/>
                  <a:cs typeface="Calibri"/>
                </a:rPr>
                <a:t>Q</a:t>
              </a: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uantity/</a:t>
              </a:r>
              <a:b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8" name="Freeform 244"/>
          <p:cNvSpPr>
            <a:spLocks/>
          </p:cNvSpPr>
          <p:nvPr/>
        </p:nvSpPr>
        <p:spPr bwMode="auto">
          <a:xfrm>
            <a:off x="2804700" y="3104015"/>
            <a:ext cx="2590800" cy="24348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0" y="0"/>
              </a:cxn>
              <a:cxn ang="0">
                <a:pos x="3790" y="2816"/>
              </a:cxn>
              <a:cxn ang="0">
                <a:pos x="0" y="28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90" h="2816">
                <a:moveTo>
                  <a:pt x="0" y="0"/>
                </a:moveTo>
                <a:lnTo>
                  <a:pt x="3790" y="0"/>
                </a:lnTo>
                <a:lnTo>
                  <a:pt x="3790" y="2816"/>
                </a:lnTo>
                <a:lnTo>
                  <a:pt x="0" y="28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3946525" y="3735699"/>
            <a:ext cx="2211388" cy="668337"/>
            <a:chOff x="1734" y="809"/>
            <a:chExt cx="1393" cy="421"/>
          </a:xfrm>
        </p:grpSpPr>
        <p:sp>
          <p:nvSpPr>
            <p:cNvPr id="30" name="Line 35"/>
            <p:cNvSpPr>
              <a:spLocks noChangeShapeType="1"/>
            </p:cNvSpPr>
            <p:nvPr/>
          </p:nvSpPr>
          <p:spPr bwMode="auto">
            <a:xfrm flipH="1">
              <a:off x="1734" y="974"/>
              <a:ext cx="368" cy="2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1" name="Group 43"/>
            <p:cNvGrpSpPr>
              <a:grpSpLocks/>
            </p:cNvGrpSpPr>
            <p:nvPr/>
          </p:nvGrpSpPr>
          <p:grpSpPr bwMode="auto">
            <a:xfrm>
              <a:off x="2102" y="809"/>
              <a:ext cx="1025" cy="317"/>
              <a:chOff x="2102" y="809"/>
              <a:chExt cx="1025" cy="317"/>
            </a:xfrm>
          </p:grpSpPr>
          <p:sp>
            <p:nvSpPr>
              <p:cNvPr id="32" name="Rectangle 36"/>
              <p:cNvSpPr>
                <a:spLocks noChangeArrowheads="1"/>
              </p:cNvSpPr>
              <p:nvPr/>
            </p:nvSpPr>
            <p:spPr bwMode="auto">
              <a:xfrm>
                <a:off x="2102" y="809"/>
                <a:ext cx="1025" cy="31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auto">
              <a:xfrm>
                <a:off x="2164" y="844"/>
                <a:ext cx="932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b="1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Demand</a:t>
                </a:r>
                <a: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 curve of </a:t>
                </a:r>
                <a:b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</a:br>
                <a:r>
                  <a:rPr lang="en-US" sz="16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unitary elasticity</a:t>
                </a:r>
                <a:endParaRPr lang="en-US" sz="1600" b="0" i="1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4" name="Freeform 38"/>
          <p:cNvSpPr>
            <a:spLocks/>
          </p:cNvSpPr>
          <p:nvPr/>
        </p:nvSpPr>
        <p:spPr bwMode="auto">
          <a:xfrm>
            <a:off x="3200400" y="3095037"/>
            <a:ext cx="2276856" cy="2137772"/>
          </a:xfrm>
          <a:custGeom>
            <a:avLst/>
            <a:gdLst/>
            <a:ahLst/>
            <a:cxnLst>
              <a:cxn ang="0">
                <a:pos x="2620" y="2132"/>
              </a:cxn>
              <a:cxn ang="0">
                <a:pos x="2612" y="2132"/>
              </a:cxn>
              <a:cxn ang="0">
                <a:pos x="2597" y="2132"/>
              </a:cxn>
              <a:cxn ang="0">
                <a:pos x="2575" y="2131"/>
              </a:cxn>
              <a:cxn ang="0">
                <a:pos x="2548" y="2129"/>
              </a:cxn>
              <a:cxn ang="0">
                <a:pos x="2514" y="2127"/>
              </a:cxn>
              <a:cxn ang="0">
                <a:pos x="2475" y="2123"/>
              </a:cxn>
              <a:cxn ang="0">
                <a:pos x="2429" y="2119"/>
              </a:cxn>
              <a:cxn ang="0">
                <a:pos x="2378" y="2112"/>
              </a:cxn>
              <a:cxn ang="0">
                <a:pos x="2323" y="2104"/>
              </a:cxn>
              <a:cxn ang="0">
                <a:pos x="2264" y="2095"/>
              </a:cxn>
              <a:cxn ang="0">
                <a:pos x="2200" y="2082"/>
              </a:cxn>
              <a:cxn ang="0">
                <a:pos x="2132" y="2069"/>
              </a:cxn>
              <a:cxn ang="0">
                <a:pos x="2062" y="2053"/>
              </a:cxn>
              <a:cxn ang="0">
                <a:pos x="1987" y="2034"/>
              </a:cxn>
              <a:cxn ang="0">
                <a:pos x="1910" y="2013"/>
              </a:cxn>
              <a:cxn ang="0">
                <a:pos x="1830" y="1988"/>
              </a:cxn>
              <a:cxn ang="0">
                <a:pos x="1748" y="1961"/>
              </a:cxn>
              <a:cxn ang="0">
                <a:pos x="1664" y="1931"/>
              </a:cxn>
              <a:cxn ang="0">
                <a:pos x="1578" y="1897"/>
              </a:cxn>
              <a:cxn ang="0">
                <a:pos x="1492" y="1859"/>
              </a:cxn>
              <a:cxn ang="0">
                <a:pos x="1405" y="1819"/>
              </a:cxn>
              <a:cxn ang="0">
                <a:pos x="1317" y="1773"/>
              </a:cxn>
              <a:cxn ang="0">
                <a:pos x="1229" y="1724"/>
              </a:cxn>
              <a:cxn ang="0">
                <a:pos x="1141" y="1670"/>
              </a:cxn>
              <a:cxn ang="0">
                <a:pos x="1053" y="1612"/>
              </a:cxn>
              <a:cxn ang="0">
                <a:pos x="967" y="1549"/>
              </a:cxn>
              <a:cxn ang="0">
                <a:pos x="881" y="1482"/>
              </a:cxn>
              <a:cxn ang="0">
                <a:pos x="796" y="1409"/>
              </a:cxn>
              <a:cxn ang="0">
                <a:pos x="715" y="1331"/>
              </a:cxn>
              <a:cxn ang="0">
                <a:pos x="634" y="1247"/>
              </a:cxn>
              <a:cxn ang="0">
                <a:pos x="556" y="1159"/>
              </a:cxn>
              <a:cxn ang="0">
                <a:pos x="481" y="1064"/>
              </a:cxn>
              <a:cxn ang="0">
                <a:pos x="409" y="963"/>
              </a:cxn>
              <a:cxn ang="0">
                <a:pos x="340" y="857"/>
              </a:cxn>
              <a:cxn ang="0">
                <a:pos x="275" y="744"/>
              </a:cxn>
              <a:cxn ang="0">
                <a:pos x="215" y="624"/>
              </a:cxn>
              <a:cxn ang="0">
                <a:pos x="158" y="498"/>
              </a:cxn>
              <a:cxn ang="0">
                <a:pos x="106" y="365"/>
              </a:cxn>
              <a:cxn ang="0">
                <a:pos x="60" y="224"/>
              </a:cxn>
              <a:cxn ang="0">
                <a:pos x="18" y="76"/>
              </a:cxn>
            </a:cxnLst>
            <a:rect l="0" t="0" r="r" b="b"/>
            <a:pathLst>
              <a:path w="2621" h="2132">
                <a:moveTo>
                  <a:pt x="2621" y="2132"/>
                </a:moveTo>
                <a:lnTo>
                  <a:pt x="2620" y="2132"/>
                </a:lnTo>
                <a:lnTo>
                  <a:pt x="2616" y="2132"/>
                </a:lnTo>
                <a:lnTo>
                  <a:pt x="2612" y="2132"/>
                </a:lnTo>
                <a:lnTo>
                  <a:pt x="2605" y="2132"/>
                </a:lnTo>
                <a:lnTo>
                  <a:pt x="2597" y="2132"/>
                </a:lnTo>
                <a:lnTo>
                  <a:pt x="2588" y="2131"/>
                </a:lnTo>
                <a:lnTo>
                  <a:pt x="2575" y="2131"/>
                </a:lnTo>
                <a:lnTo>
                  <a:pt x="2563" y="2130"/>
                </a:lnTo>
                <a:lnTo>
                  <a:pt x="2548" y="2129"/>
                </a:lnTo>
                <a:lnTo>
                  <a:pt x="2531" y="2128"/>
                </a:lnTo>
                <a:lnTo>
                  <a:pt x="2514" y="2127"/>
                </a:lnTo>
                <a:lnTo>
                  <a:pt x="2495" y="2125"/>
                </a:lnTo>
                <a:lnTo>
                  <a:pt x="2475" y="2123"/>
                </a:lnTo>
                <a:lnTo>
                  <a:pt x="2452" y="2121"/>
                </a:lnTo>
                <a:lnTo>
                  <a:pt x="2429" y="2119"/>
                </a:lnTo>
                <a:lnTo>
                  <a:pt x="2404" y="2115"/>
                </a:lnTo>
                <a:lnTo>
                  <a:pt x="2378" y="2112"/>
                </a:lnTo>
                <a:lnTo>
                  <a:pt x="2351" y="2108"/>
                </a:lnTo>
                <a:lnTo>
                  <a:pt x="2323" y="2104"/>
                </a:lnTo>
                <a:lnTo>
                  <a:pt x="2295" y="2099"/>
                </a:lnTo>
                <a:lnTo>
                  <a:pt x="2264" y="2095"/>
                </a:lnTo>
                <a:lnTo>
                  <a:pt x="2232" y="2089"/>
                </a:lnTo>
                <a:lnTo>
                  <a:pt x="2200" y="2082"/>
                </a:lnTo>
                <a:lnTo>
                  <a:pt x="2167" y="2076"/>
                </a:lnTo>
                <a:lnTo>
                  <a:pt x="2132" y="2069"/>
                </a:lnTo>
                <a:lnTo>
                  <a:pt x="2097" y="2061"/>
                </a:lnTo>
                <a:lnTo>
                  <a:pt x="2062" y="2053"/>
                </a:lnTo>
                <a:lnTo>
                  <a:pt x="2024" y="2044"/>
                </a:lnTo>
                <a:lnTo>
                  <a:pt x="1987" y="2034"/>
                </a:lnTo>
                <a:lnTo>
                  <a:pt x="1948" y="2024"/>
                </a:lnTo>
                <a:lnTo>
                  <a:pt x="1910" y="2013"/>
                </a:lnTo>
                <a:lnTo>
                  <a:pt x="1870" y="2001"/>
                </a:lnTo>
                <a:lnTo>
                  <a:pt x="1830" y="1988"/>
                </a:lnTo>
                <a:lnTo>
                  <a:pt x="1789" y="1975"/>
                </a:lnTo>
                <a:lnTo>
                  <a:pt x="1748" y="1961"/>
                </a:lnTo>
                <a:lnTo>
                  <a:pt x="1706" y="1947"/>
                </a:lnTo>
                <a:lnTo>
                  <a:pt x="1664" y="1931"/>
                </a:lnTo>
                <a:lnTo>
                  <a:pt x="1621" y="1915"/>
                </a:lnTo>
                <a:lnTo>
                  <a:pt x="1578" y="1897"/>
                </a:lnTo>
                <a:lnTo>
                  <a:pt x="1535" y="1879"/>
                </a:lnTo>
                <a:lnTo>
                  <a:pt x="1492" y="1859"/>
                </a:lnTo>
                <a:lnTo>
                  <a:pt x="1449" y="1839"/>
                </a:lnTo>
                <a:lnTo>
                  <a:pt x="1405" y="1819"/>
                </a:lnTo>
                <a:lnTo>
                  <a:pt x="1361" y="1796"/>
                </a:lnTo>
                <a:lnTo>
                  <a:pt x="1317" y="1773"/>
                </a:lnTo>
                <a:lnTo>
                  <a:pt x="1273" y="1749"/>
                </a:lnTo>
                <a:lnTo>
                  <a:pt x="1229" y="1724"/>
                </a:lnTo>
                <a:lnTo>
                  <a:pt x="1184" y="1698"/>
                </a:lnTo>
                <a:lnTo>
                  <a:pt x="1141" y="1670"/>
                </a:lnTo>
                <a:lnTo>
                  <a:pt x="1097" y="1641"/>
                </a:lnTo>
                <a:lnTo>
                  <a:pt x="1053" y="1612"/>
                </a:lnTo>
                <a:lnTo>
                  <a:pt x="1010" y="1581"/>
                </a:lnTo>
                <a:lnTo>
                  <a:pt x="967" y="1549"/>
                </a:lnTo>
                <a:lnTo>
                  <a:pt x="924" y="1515"/>
                </a:lnTo>
                <a:lnTo>
                  <a:pt x="881" y="1482"/>
                </a:lnTo>
                <a:lnTo>
                  <a:pt x="839" y="1445"/>
                </a:lnTo>
                <a:lnTo>
                  <a:pt x="796" y="1409"/>
                </a:lnTo>
                <a:lnTo>
                  <a:pt x="756" y="1371"/>
                </a:lnTo>
                <a:lnTo>
                  <a:pt x="715" y="1331"/>
                </a:lnTo>
                <a:lnTo>
                  <a:pt x="674" y="1289"/>
                </a:lnTo>
                <a:lnTo>
                  <a:pt x="634" y="1247"/>
                </a:lnTo>
                <a:lnTo>
                  <a:pt x="595" y="1203"/>
                </a:lnTo>
                <a:lnTo>
                  <a:pt x="556" y="1159"/>
                </a:lnTo>
                <a:lnTo>
                  <a:pt x="518" y="1113"/>
                </a:lnTo>
                <a:lnTo>
                  <a:pt x="481" y="1064"/>
                </a:lnTo>
                <a:lnTo>
                  <a:pt x="444" y="1015"/>
                </a:lnTo>
                <a:lnTo>
                  <a:pt x="409" y="963"/>
                </a:lnTo>
                <a:lnTo>
                  <a:pt x="374" y="911"/>
                </a:lnTo>
                <a:lnTo>
                  <a:pt x="340" y="857"/>
                </a:lnTo>
                <a:lnTo>
                  <a:pt x="307" y="801"/>
                </a:lnTo>
                <a:lnTo>
                  <a:pt x="275" y="744"/>
                </a:lnTo>
                <a:lnTo>
                  <a:pt x="244" y="685"/>
                </a:lnTo>
                <a:lnTo>
                  <a:pt x="215" y="624"/>
                </a:lnTo>
                <a:lnTo>
                  <a:pt x="185" y="561"/>
                </a:lnTo>
                <a:lnTo>
                  <a:pt x="158" y="498"/>
                </a:lnTo>
                <a:lnTo>
                  <a:pt x="131" y="431"/>
                </a:lnTo>
                <a:lnTo>
                  <a:pt x="106" y="365"/>
                </a:lnTo>
                <a:lnTo>
                  <a:pt x="82" y="295"/>
                </a:lnTo>
                <a:lnTo>
                  <a:pt x="60" y="224"/>
                </a:lnTo>
                <a:lnTo>
                  <a:pt x="38" y="151"/>
                </a:lnTo>
                <a:lnTo>
                  <a:pt x="18" y="7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3C6DCE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0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736524" y="3163672"/>
            <a:ext cx="4088585" cy="328239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5087" y="3170423"/>
            <a:ext cx="4088585" cy="3282392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031"/>
            <a:ext cx="8904855" cy="70535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150866" y="1095647"/>
            <a:ext cx="4507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Calibri"/>
                <a:cs typeface="Calibri"/>
              </a:rPr>
              <a:t>Relatively </a:t>
            </a:r>
            <a:r>
              <a:rPr lang="en-US" sz="2000" b="1" i="1" dirty="0">
                <a:latin typeface="Calibri"/>
                <a:cs typeface="Calibri"/>
              </a:rPr>
              <a:t>elastic</a:t>
            </a:r>
            <a:r>
              <a:rPr lang="en-US" sz="2000" dirty="0">
                <a:latin typeface="Calibri"/>
                <a:cs typeface="Calibri"/>
              </a:rPr>
              <a:t>: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A </a:t>
            </a:r>
            <a:r>
              <a:rPr lang="en-US" sz="2000" dirty="0">
                <a:latin typeface="Calibri"/>
                <a:cs typeface="Calibri"/>
              </a:rPr>
              <a:t>% increase in price leads to </a:t>
            </a:r>
            <a:r>
              <a:rPr lang="en-US" sz="2000" dirty="0" smtClean="0">
                <a:latin typeface="Calibri"/>
                <a:cs typeface="Calibri"/>
              </a:rPr>
              <a:t>a larger </a:t>
            </a:r>
            <a:r>
              <a:rPr lang="en-US" sz="2000" dirty="0">
                <a:latin typeface="Calibri"/>
                <a:cs typeface="Calibri"/>
              </a:rPr>
              <a:t>% reduction in purchases</a:t>
            </a:r>
            <a:r>
              <a:rPr lang="en-US" sz="2000" dirty="0" smtClean="0">
                <a:latin typeface="Calibri"/>
                <a:cs typeface="Calibri"/>
              </a:rPr>
              <a:t>.  When </a:t>
            </a:r>
            <a:r>
              <a:rPr lang="en-US" sz="2000" dirty="0">
                <a:latin typeface="Calibri"/>
                <a:cs typeface="Calibri"/>
              </a:rPr>
              <a:t>there are good </a:t>
            </a:r>
            <a:r>
              <a:rPr lang="en-US" sz="2000" dirty="0" smtClean="0">
                <a:latin typeface="Calibri"/>
                <a:cs typeface="Calibri"/>
              </a:rPr>
              <a:t>substitutes for </a:t>
            </a:r>
            <a:r>
              <a:rPr lang="en-US" sz="2000" dirty="0">
                <a:latin typeface="Calibri"/>
                <a:cs typeface="Calibri"/>
              </a:rPr>
              <a:t>a product (as with </a:t>
            </a:r>
            <a:r>
              <a:rPr lang="en-US" sz="2000" dirty="0" smtClean="0">
                <a:latin typeface="Calibri"/>
                <a:cs typeface="Calibri"/>
              </a:rPr>
              <a:t>Granny Smith </a:t>
            </a:r>
            <a:r>
              <a:rPr lang="en-US" sz="2000" dirty="0">
                <a:latin typeface="Calibri"/>
                <a:cs typeface="Calibri"/>
              </a:rPr>
              <a:t>apples), the </a:t>
            </a:r>
            <a:r>
              <a:rPr lang="en-US" sz="2000" dirty="0" smtClean="0">
                <a:latin typeface="Calibri"/>
                <a:cs typeface="Calibri"/>
              </a:rPr>
              <a:t>quantity purchased </a:t>
            </a:r>
            <a:r>
              <a:rPr lang="en-US" sz="2000" dirty="0">
                <a:latin typeface="Calibri"/>
                <a:cs typeface="Calibri"/>
              </a:rPr>
              <a:t>will be </a:t>
            </a:r>
            <a:r>
              <a:rPr lang="en-US" sz="2000" dirty="0" smtClean="0">
                <a:latin typeface="Calibri"/>
                <a:cs typeface="Calibri"/>
              </a:rPr>
              <a:t>highly sensitive </a:t>
            </a:r>
            <a:r>
              <a:rPr lang="en-US" sz="2000" dirty="0">
                <a:latin typeface="Calibri"/>
                <a:cs typeface="Calibri"/>
              </a:rPr>
              <a:t>to changes in price.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9142" y="3347081"/>
            <a:ext cx="3475550" cy="2962591"/>
            <a:chOff x="562364" y="3218695"/>
            <a:chExt cx="3475550" cy="2381640"/>
          </a:xfrm>
        </p:grpSpPr>
        <p:sp>
          <p:nvSpPr>
            <p:cNvPr id="74" name="Rectangle 226"/>
            <p:cNvSpPr>
              <a:spLocks noChangeArrowheads="1"/>
            </p:cNvSpPr>
            <p:nvPr/>
          </p:nvSpPr>
          <p:spPr bwMode="auto">
            <a:xfrm rot="21565703">
              <a:off x="562364" y="3218695"/>
              <a:ext cx="439974" cy="2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Rectangle 227"/>
            <p:cNvSpPr>
              <a:spLocks noChangeArrowheads="1"/>
            </p:cNvSpPr>
            <p:nvPr/>
          </p:nvSpPr>
          <p:spPr bwMode="auto">
            <a:xfrm>
              <a:off x="3196287" y="5278685"/>
              <a:ext cx="841627" cy="32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alibri"/>
                  <a:cs typeface="Calibri"/>
                </a:rPr>
                <a:t>Q</a:t>
              </a: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uantity/</a:t>
              </a:r>
              <a:b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7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78" name="Freeform 244"/>
          <p:cNvSpPr>
            <a:spLocks/>
          </p:cNvSpPr>
          <p:nvPr/>
        </p:nvSpPr>
        <p:spPr bwMode="auto">
          <a:xfrm>
            <a:off x="614622" y="3680183"/>
            <a:ext cx="2590800" cy="24348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90" y="0"/>
              </a:cxn>
              <a:cxn ang="0">
                <a:pos x="3790" y="2816"/>
              </a:cxn>
              <a:cxn ang="0">
                <a:pos x="0" y="281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790" h="2816">
                <a:moveTo>
                  <a:pt x="0" y="0"/>
                </a:moveTo>
                <a:lnTo>
                  <a:pt x="3790" y="0"/>
                </a:lnTo>
                <a:lnTo>
                  <a:pt x="3790" y="2816"/>
                </a:lnTo>
                <a:lnTo>
                  <a:pt x="0" y="28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4610030" y="1092599"/>
            <a:ext cx="43366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i="1" dirty="0" smtClean="0">
                <a:latin typeface="Calibri"/>
                <a:cs typeface="Calibri"/>
              </a:rPr>
              <a:t>Perfectly </a:t>
            </a:r>
            <a:r>
              <a:rPr lang="en-US" sz="2000" b="1" i="1" dirty="0">
                <a:latin typeface="Calibri"/>
                <a:cs typeface="Calibri"/>
              </a:rPr>
              <a:t>elastic</a:t>
            </a:r>
            <a:r>
              <a:rPr lang="en-US" sz="2000" dirty="0">
                <a:latin typeface="Calibri"/>
                <a:cs typeface="Calibri"/>
              </a:rPr>
              <a:t>: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Consumers </a:t>
            </a:r>
            <a:r>
              <a:rPr lang="en-US" sz="2000" dirty="0">
                <a:latin typeface="Calibri"/>
                <a:cs typeface="Calibri"/>
              </a:rPr>
              <a:t>will buy all of </a:t>
            </a:r>
            <a:r>
              <a:rPr lang="en-US" sz="2000" dirty="0" smtClean="0">
                <a:latin typeface="Calibri"/>
                <a:cs typeface="Calibri"/>
              </a:rPr>
              <a:t>Farmer Jones’s </a:t>
            </a:r>
            <a:r>
              <a:rPr lang="en-US" sz="2000" dirty="0">
                <a:latin typeface="Calibri"/>
                <a:cs typeface="Calibri"/>
              </a:rPr>
              <a:t>wheat at the </a:t>
            </a:r>
            <a:r>
              <a:rPr lang="en-US" sz="2000" dirty="0" smtClean="0">
                <a:latin typeface="Calibri"/>
                <a:cs typeface="Calibri"/>
              </a:rPr>
              <a:t>market price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smtClean="0">
                <a:latin typeface="Calibri"/>
                <a:cs typeface="Calibri"/>
              </a:rPr>
              <a:t/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but </a:t>
            </a:r>
            <a:r>
              <a:rPr lang="en-US" sz="2000" dirty="0">
                <a:latin typeface="Calibri"/>
                <a:cs typeface="Calibri"/>
              </a:rPr>
              <a:t>none will be sold </a:t>
            </a:r>
            <a:r>
              <a:rPr lang="en-US" sz="2000" dirty="0" smtClean="0">
                <a:latin typeface="Calibri"/>
                <a:cs typeface="Calibri"/>
              </a:rPr>
              <a:t>above the 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market </a:t>
            </a:r>
            <a:r>
              <a:rPr lang="en-US" sz="2000" dirty="0">
                <a:latin typeface="Calibri"/>
                <a:cs typeface="Calibri"/>
              </a:rPr>
              <a:t>price.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168559" y="3344893"/>
            <a:ext cx="3429830" cy="2939541"/>
            <a:chOff x="562364" y="3223234"/>
            <a:chExt cx="3429830" cy="2355248"/>
          </a:xfrm>
        </p:grpSpPr>
        <p:sp>
          <p:nvSpPr>
            <p:cNvPr id="87" name="Rectangle 226"/>
            <p:cNvSpPr>
              <a:spLocks noChangeArrowheads="1"/>
            </p:cNvSpPr>
            <p:nvPr/>
          </p:nvSpPr>
          <p:spPr bwMode="auto">
            <a:xfrm rot="21565703">
              <a:off x="562364" y="3223234"/>
              <a:ext cx="439974" cy="23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lang="en-US" sz="16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rice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8" name="Rectangle 227"/>
            <p:cNvSpPr>
              <a:spLocks noChangeArrowheads="1"/>
            </p:cNvSpPr>
            <p:nvPr/>
          </p:nvSpPr>
          <p:spPr bwMode="auto">
            <a:xfrm>
              <a:off x="3150567" y="5268634"/>
              <a:ext cx="841627" cy="30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alibri"/>
                  <a:cs typeface="Calibri"/>
                </a:rPr>
                <a:t>Q</a:t>
              </a: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uantity/</a:t>
              </a:r>
              <a:b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  <a:endParaRPr lang="en-US" sz="16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Line 246"/>
            <p:cNvSpPr>
              <a:spLocks noChangeShapeType="1"/>
            </p:cNvSpPr>
            <p:nvPr/>
          </p:nvSpPr>
          <p:spPr bwMode="auto">
            <a:xfrm>
              <a:off x="718344" y="3479260"/>
              <a:ext cx="0" cy="19797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0" name="Line 247"/>
            <p:cNvSpPr>
              <a:spLocks noChangeShapeType="1"/>
            </p:cNvSpPr>
            <p:nvPr/>
          </p:nvSpPr>
          <p:spPr bwMode="auto">
            <a:xfrm>
              <a:off x="718344" y="5459000"/>
              <a:ext cx="248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29" name="Group 68"/>
          <p:cNvGrpSpPr>
            <a:grpSpLocks/>
          </p:cNvGrpSpPr>
          <p:nvPr/>
        </p:nvGrpSpPr>
        <p:grpSpPr bwMode="auto">
          <a:xfrm>
            <a:off x="2078571" y="3958758"/>
            <a:ext cx="1835150" cy="793750"/>
            <a:chOff x="1970" y="568"/>
            <a:chExt cx="1156" cy="500"/>
          </a:xfrm>
        </p:grpSpPr>
        <p:sp>
          <p:nvSpPr>
            <p:cNvPr id="30" name="Line 41"/>
            <p:cNvSpPr>
              <a:spLocks noChangeShapeType="1"/>
            </p:cNvSpPr>
            <p:nvPr/>
          </p:nvSpPr>
          <p:spPr bwMode="auto">
            <a:xfrm flipH="1">
              <a:off x="1970" y="784"/>
              <a:ext cx="353" cy="28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1" name="Rectangle 42"/>
            <p:cNvSpPr>
              <a:spLocks noChangeArrowheads="1"/>
            </p:cNvSpPr>
            <p:nvPr/>
          </p:nvSpPr>
          <p:spPr bwMode="auto">
            <a:xfrm>
              <a:off x="2301" y="568"/>
              <a:ext cx="825" cy="4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2327" y="609"/>
              <a:ext cx="793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Demand</a:t>
              </a:r>
              <a: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  <a:t> for Granny Smith apples</a:t>
              </a:r>
              <a:endParaRPr lang="en-US" sz="1600" b="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Line 44"/>
          <p:cNvSpPr>
            <a:spLocks noChangeShapeType="1"/>
          </p:cNvSpPr>
          <p:nvPr/>
        </p:nvSpPr>
        <p:spPr bwMode="auto">
          <a:xfrm flipH="1" flipV="1">
            <a:off x="896561" y="4461995"/>
            <a:ext cx="3017160" cy="1041261"/>
          </a:xfrm>
          <a:prstGeom prst="line">
            <a:avLst/>
          </a:prstGeom>
          <a:noFill/>
          <a:ln w="76200">
            <a:solidFill>
              <a:srgbClr val="3C6D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5659458" y="4089406"/>
            <a:ext cx="2632075" cy="693737"/>
            <a:chOff x="3938" y="2784"/>
            <a:chExt cx="1658" cy="437"/>
          </a:xfrm>
        </p:grpSpPr>
        <p:sp>
          <p:nvSpPr>
            <p:cNvPr id="35" name="Line 55"/>
            <p:cNvSpPr>
              <a:spLocks noChangeShapeType="1"/>
            </p:cNvSpPr>
            <p:nvPr/>
          </p:nvSpPr>
          <p:spPr bwMode="auto">
            <a:xfrm flipH="1">
              <a:off x="3938" y="2952"/>
              <a:ext cx="535" cy="2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6" name="Rectangle 56"/>
            <p:cNvSpPr>
              <a:spLocks noChangeArrowheads="1"/>
            </p:cNvSpPr>
            <p:nvPr/>
          </p:nvSpPr>
          <p:spPr bwMode="auto">
            <a:xfrm>
              <a:off x="4488" y="2784"/>
              <a:ext cx="1104" cy="3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4525" y="2826"/>
              <a:ext cx="107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Demand</a:t>
              </a:r>
              <a: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  <a:t> for Farmer </a:t>
              </a:r>
              <a:r>
                <a:rPr lang="en-US" sz="1600" b="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/>
              </a:r>
              <a:br>
                <a:rPr lang="en-US" sz="1600" b="0" i="1" dirty="0" smtClean="0">
                  <a:solidFill>
                    <a:srgbClr val="000000"/>
                  </a:solidFill>
                  <a:latin typeface="Calibri"/>
                  <a:cs typeface="Calibri"/>
                </a:rPr>
              </a:br>
              <a:r>
                <a:rPr lang="en-US" sz="1600" b="0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Jones’s </a:t>
              </a:r>
              <a:r>
                <a:rPr lang="en-US" sz="1600" b="0" i="1" dirty="0">
                  <a:solidFill>
                    <a:srgbClr val="000000"/>
                  </a:solidFill>
                  <a:latin typeface="Calibri"/>
                  <a:cs typeface="Calibri"/>
                </a:rPr>
                <a:t>wheat</a:t>
              </a:r>
              <a:endParaRPr lang="en-US" sz="1600" b="0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5337498" y="4899031"/>
            <a:ext cx="2613120" cy="0"/>
          </a:xfrm>
          <a:prstGeom prst="line">
            <a:avLst/>
          </a:prstGeom>
          <a:noFill/>
          <a:ln w="76200">
            <a:solidFill>
              <a:srgbClr val="3C6DCE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461"/>
            <a:ext cx="7772400" cy="141581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Fundamentals of</a:t>
            </a:r>
            <a:br>
              <a:rPr lang="en-US" dirty="0"/>
            </a:br>
            <a:r>
              <a:rPr lang="en-US" dirty="0"/>
              <a:t>Consumer Choice</a:t>
            </a:r>
          </a:p>
        </p:txBody>
      </p:sp>
    </p:spTree>
    <p:extLst>
      <p:ext uri="{BB962C8B-B14F-4D97-AF65-F5344CB8AC3E}">
        <p14:creationId xmlns:p14="http://schemas.microsoft.com/office/powerpoint/2010/main" val="41848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11093" y="1592271"/>
            <a:ext cx="4929298" cy="466617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9791"/>
            <a:ext cx="8904855" cy="527567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812645"/>
            <a:ext cx="3937981" cy="2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Calibri"/>
                <a:cs typeface="Calibri"/>
              </a:rPr>
              <a:t>With </a:t>
            </a:r>
            <a:r>
              <a:rPr lang="en-US" sz="2200" dirty="0">
                <a:latin typeface="Calibri"/>
                <a:cs typeface="Calibri"/>
              </a:rPr>
              <a:t>this straight-line (</a:t>
            </a:r>
            <a:r>
              <a:rPr lang="en-US" sz="2200" dirty="0" smtClean="0">
                <a:latin typeface="Calibri"/>
                <a:cs typeface="Calibri"/>
              </a:rPr>
              <a:t>constant-slope) demand </a:t>
            </a:r>
            <a:r>
              <a:rPr lang="en-US" sz="2200" dirty="0">
                <a:latin typeface="Calibri"/>
                <a:cs typeface="Calibri"/>
              </a:rPr>
              <a:t>curve, demand varies </a:t>
            </a:r>
            <a:r>
              <a:rPr lang="en-US" sz="2200" dirty="0" smtClean="0">
                <a:latin typeface="Calibri"/>
                <a:cs typeface="Calibri"/>
              </a:rPr>
              <a:t>across a </a:t>
            </a:r>
            <a:r>
              <a:rPr lang="en-US" sz="2200" dirty="0">
                <a:latin typeface="Calibri"/>
                <a:cs typeface="Calibri"/>
              </a:rPr>
              <a:t>range of prices</a:t>
            </a:r>
            <a:r>
              <a:rPr lang="en-US" sz="2200" dirty="0" smtClean="0">
                <a:latin typeface="Calibri"/>
                <a:cs typeface="Calibri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Calibri"/>
                <a:cs typeface="Calibri"/>
              </a:rPr>
              <a:t>Using </a:t>
            </a:r>
            <a:r>
              <a:rPr lang="en-US" sz="2200" dirty="0">
                <a:latin typeface="Calibri"/>
                <a:cs typeface="Calibri"/>
              </a:rPr>
              <a:t>the equation for elasticity, </a:t>
            </a:r>
            <a:r>
              <a:rPr lang="en-US" sz="2200" dirty="0" smtClean="0">
                <a:latin typeface="Calibri"/>
                <a:cs typeface="Calibri"/>
              </a:rPr>
              <a:t>the formula indicates </a:t>
            </a:r>
            <a:r>
              <a:rPr lang="en-US" sz="2200" dirty="0">
                <a:latin typeface="Calibri"/>
                <a:cs typeface="Calibri"/>
              </a:rPr>
              <a:t>that, when price </a:t>
            </a:r>
            <a:r>
              <a:rPr lang="en-US" sz="2200" dirty="0" smtClean="0">
                <a:latin typeface="Calibri"/>
                <a:cs typeface="Calibri"/>
              </a:rPr>
              <a:t>rises from </a:t>
            </a:r>
            <a:r>
              <a:rPr lang="en-US" sz="2200" dirty="0">
                <a:latin typeface="Calibri"/>
                <a:cs typeface="Calibri"/>
              </a:rPr>
              <a:t>$1 to $2 </a:t>
            </a:r>
            <a:r>
              <a:rPr lang="en-US" sz="2200" dirty="0" smtClean="0">
                <a:latin typeface="Calibri"/>
                <a:cs typeface="Calibri"/>
              </a:rPr>
              <a:t>…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41" y="405086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               and quantity demanded </a:t>
            </a:r>
          </a:p>
          <a:p>
            <a:r>
              <a:rPr lang="en-US" sz="2200" dirty="0" smtClean="0">
                <a:latin typeface="Calibri"/>
                <a:cs typeface="Calibri"/>
              </a:rPr>
              <a:t>Falls from 110 </a:t>
            </a:r>
            <a:r>
              <a:rPr lang="en-US" sz="2200" dirty="0">
                <a:latin typeface="Calibri"/>
                <a:cs typeface="Calibri"/>
              </a:rPr>
              <a:t>to 100 …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41" y="4395104"/>
            <a:ext cx="3833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                                            the </a:t>
            </a:r>
            <a:r>
              <a:rPr lang="en-US" sz="2200" dirty="0">
                <a:latin typeface="Calibri"/>
                <a:cs typeface="Calibri"/>
              </a:rPr>
              <a:t>elasticity for that region of </a:t>
            </a:r>
            <a:r>
              <a:rPr lang="en-US" sz="2200" dirty="0" smtClean="0">
                <a:latin typeface="Calibri"/>
                <a:cs typeface="Calibri"/>
              </a:rPr>
              <a:t>the demand </a:t>
            </a:r>
            <a:r>
              <a:rPr lang="en-US" sz="2200" dirty="0">
                <a:latin typeface="Calibri"/>
                <a:cs typeface="Calibri"/>
              </a:rPr>
              <a:t>curve is ( - 0.14 ) </a:t>
            </a:r>
            <a:r>
              <a:rPr lang="en-US" sz="2200" dirty="0" smtClean="0">
                <a:latin typeface="Calibri"/>
                <a:cs typeface="Calibri"/>
              </a:rPr>
              <a:t>– or </a:t>
            </a:r>
            <a:r>
              <a:rPr lang="en-US" sz="2200" b="1" i="1" dirty="0">
                <a:latin typeface="Calibri"/>
                <a:cs typeface="Calibri"/>
              </a:rPr>
              <a:t>inelastic</a:t>
            </a:r>
            <a:r>
              <a:rPr lang="en-US" sz="2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91" name="Line 101"/>
          <p:cNvSpPr>
            <a:spLocks noChangeShapeType="1"/>
          </p:cNvSpPr>
          <p:nvPr/>
        </p:nvSpPr>
        <p:spPr bwMode="auto">
          <a:xfrm>
            <a:off x="4710063" y="2637450"/>
            <a:ext cx="2644775" cy="2970212"/>
          </a:xfrm>
          <a:prstGeom prst="line">
            <a:avLst/>
          </a:prstGeom>
          <a:noFill/>
          <a:ln w="57150">
            <a:solidFill>
              <a:srgbClr val="2D5AB3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3" name="Text Box 124"/>
          <p:cNvSpPr txBox="1">
            <a:spLocks noChangeArrowheads="1"/>
          </p:cNvSpPr>
          <p:nvPr/>
        </p:nvSpPr>
        <p:spPr bwMode="auto">
          <a:xfrm>
            <a:off x="7300863" y="5379062"/>
            <a:ext cx="407959" cy="40011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b="1" i="1" dirty="0">
                <a:solidFill>
                  <a:srgbClr val="2145AB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94" name="Line 98"/>
          <p:cNvSpPr>
            <a:spLocks noChangeShapeType="1"/>
          </p:cNvSpPr>
          <p:nvPr/>
        </p:nvSpPr>
        <p:spPr bwMode="auto">
          <a:xfrm flipV="1">
            <a:off x="6857950" y="5058387"/>
            <a:ext cx="0" cy="7953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5" name="Rectangle 44"/>
          <p:cNvSpPr>
            <a:spLocks noChangeArrowheads="1"/>
          </p:cNvSpPr>
          <p:nvPr/>
        </p:nvSpPr>
        <p:spPr bwMode="auto">
          <a:xfrm>
            <a:off x="4399738" y="4924275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6689739" y="5862488"/>
            <a:ext cx="3119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7" name="Group 176"/>
          <p:cNvGrpSpPr>
            <a:grpSpLocks/>
          </p:cNvGrpSpPr>
          <p:nvPr/>
        </p:nvGrpSpPr>
        <p:grpSpPr bwMode="auto">
          <a:xfrm>
            <a:off x="6356300" y="2993050"/>
            <a:ext cx="2225675" cy="369887"/>
            <a:chOff x="4148" y="1953"/>
            <a:chExt cx="1402" cy="233"/>
          </a:xfrm>
        </p:grpSpPr>
        <p:sp>
          <p:nvSpPr>
            <p:cNvPr id="98" name="Rectangle 111"/>
            <p:cNvSpPr>
              <a:spLocks noChangeArrowheads="1"/>
            </p:cNvSpPr>
            <p:nvPr/>
          </p:nvSpPr>
          <p:spPr bwMode="auto">
            <a:xfrm>
              <a:off x="4148" y="1959"/>
              <a:ext cx="1402" cy="22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9" name="Group 175"/>
            <p:cNvGrpSpPr>
              <a:grpSpLocks/>
            </p:cNvGrpSpPr>
            <p:nvPr/>
          </p:nvGrpSpPr>
          <p:grpSpPr bwMode="auto">
            <a:xfrm>
              <a:off x="4224" y="1953"/>
              <a:ext cx="1192" cy="233"/>
              <a:chOff x="4230" y="1965"/>
              <a:chExt cx="1192" cy="233"/>
            </a:xfrm>
          </p:grpSpPr>
          <p:sp>
            <p:nvSpPr>
              <p:cNvPr id="100" name="Rectangle 77"/>
              <p:cNvSpPr>
                <a:spLocks noChangeArrowheads="1"/>
              </p:cNvSpPr>
              <p:nvPr/>
            </p:nvSpPr>
            <p:spPr bwMode="auto">
              <a:xfrm>
                <a:off x="4230" y="1991"/>
                <a:ext cx="11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 i="1" dirty="0">
                    <a:solidFill>
                      <a:srgbClr val="000000"/>
                    </a:solidFill>
                    <a:latin typeface="Calibri"/>
                    <a:cs typeface="Calibri"/>
                  </a:rPr>
                  <a:t>Elasticity </a:t>
                </a:r>
                <a:r>
                  <a:rPr lang="en-US" sz="18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    (-) 0.14</a:t>
                </a:r>
                <a:endParaRPr lang="en-US" sz="18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1" name="Rectangle 78"/>
              <p:cNvSpPr>
                <a:spLocks noChangeArrowheads="1"/>
              </p:cNvSpPr>
              <p:nvPr/>
            </p:nvSpPr>
            <p:spPr bwMode="auto">
              <a:xfrm>
                <a:off x="4836" y="1965"/>
                <a:ext cx="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Calibri"/>
                    <a:cs typeface="Calibri"/>
                  </a:rPr>
                  <a:t>=</a:t>
                </a:r>
                <a:endParaRPr lang="en-US" sz="400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02" name="Rectangle 79"/>
          <p:cNvSpPr>
            <a:spLocks noChangeArrowheads="1"/>
          </p:cNvSpPr>
          <p:nvPr/>
        </p:nvSpPr>
        <p:spPr bwMode="auto">
          <a:xfrm>
            <a:off x="7162750" y="2627925"/>
            <a:ext cx="153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endParaRPr lang="en-US" sz="2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3" name="Rectangle 80"/>
          <p:cNvSpPr>
            <a:spLocks noChangeArrowheads="1"/>
          </p:cNvSpPr>
          <p:nvPr/>
        </p:nvSpPr>
        <p:spPr bwMode="auto">
          <a:xfrm>
            <a:off x="7254825" y="2654912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Calibri"/>
                <a:cs typeface="Calibri"/>
              </a:rPr>
              <a:t>  ( - ) 0.14</a:t>
            </a:r>
            <a:endParaRPr lang="en-US" sz="18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4" name="Line 96"/>
          <p:cNvSpPr>
            <a:spLocks noChangeShapeType="1"/>
          </p:cNvSpPr>
          <p:nvPr/>
        </p:nvSpPr>
        <p:spPr bwMode="auto">
          <a:xfrm flipH="1">
            <a:off x="4635450" y="5069500"/>
            <a:ext cx="219868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6800800" y="5001237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6" name="Line 97"/>
          <p:cNvSpPr>
            <a:spLocks noChangeShapeType="1"/>
          </p:cNvSpPr>
          <p:nvPr/>
        </p:nvSpPr>
        <p:spPr bwMode="auto">
          <a:xfrm flipH="1">
            <a:off x="4635450" y="5444150"/>
            <a:ext cx="252571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7" name="Line 99"/>
          <p:cNvSpPr>
            <a:spLocks noChangeShapeType="1"/>
          </p:cNvSpPr>
          <p:nvPr/>
        </p:nvSpPr>
        <p:spPr bwMode="auto">
          <a:xfrm flipV="1">
            <a:off x="7207200" y="5467962"/>
            <a:ext cx="0" cy="38417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4399738" y="5290988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9" name="Rectangle 50"/>
          <p:cNvSpPr>
            <a:spLocks noChangeArrowheads="1"/>
          </p:cNvSpPr>
          <p:nvPr/>
        </p:nvSpPr>
        <p:spPr bwMode="auto">
          <a:xfrm>
            <a:off x="7116776" y="5862488"/>
            <a:ext cx="3119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110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0" name="Oval 104"/>
          <p:cNvSpPr>
            <a:spLocks noChangeArrowheads="1"/>
          </p:cNvSpPr>
          <p:nvPr/>
        </p:nvSpPr>
        <p:spPr bwMode="auto">
          <a:xfrm>
            <a:off x="7151638" y="5361600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11" name="Group 114"/>
          <p:cNvGrpSpPr>
            <a:grpSpLocks/>
          </p:cNvGrpSpPr>
          <p:nvPr/>
        </p:nvGrpSpPr>
        <p:grpSpPr bwMode="auto">
          <a:xfrm>
            <a:off x="5583188" y="2032612"/>
            <a:ext cx="1981200" cy="3275013"/>
            <a:chOff x="3934" y="1026"/>
            <a:chExt cx="1168" cy="1865"/>
          </a:xfrm>
        </p:grpSpPr>
        <p:sp>
          <p:nvSpPr>
            <p:cNvPr id="112" name="Freeform 54"/>
            <p:cNvSpPr>
              <a:spLocks/>
            </p:cNvSpPr>
            <p:nvPr/>
          </p:nvSpPr>
          <p:spPr bwMode="auto">
            <a:xfrm rot="164057">
              <a:off x="4727" y="2708"/>
              <a:ext cx="192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548" y="376"/>
                </a:cxn>
                <a:cxn ang="0">
                  <a:pos x="548" y="592"/>
                </a:cxn>
              </a:cxnLst>
              <a:rect l="0" t="0" r="r" b="b"/>
              <a:pathLst>
                <a:path w="548" h="592">
                  <a:moveTo>
                    <a:pt x="0" y="0"/>
                  </a:moveTo>
                  <a:lnTo>
                    <a:pt x="172" y="0"/>
                  </a:lnTo>
                  <a:lnTo>
                    <a:pt x="548" y="376"/>
                  </a:lnTo>
                  <a:lnTo>
                    <a:pt x="548" y="592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934" y="1026"/>
              <a:ext cx="1168" cy="1744"/>
            </a:xfrm>
            <a:custGeom>
              <a:avLst/>
              <a:gdLst/>
              <a:ahLst/>
              <a:cxnLst>
                <a:cxn ang="0">
                  <a:pos x="928" y="1696"/>
                </a:cxn>
                <a:cxn ang="0">
                  <a:pos x="1120" y="1648"/>
                </a:cxn>
                <a:cxn ang="0">
                  <a:pos x="1120" y="1360"/>
                </a:cxn>
                <a:cxn ang="0">
                  <a:pos x="736" y="1120"/>
                </a:cxn>
                <a:cxn ang="0">
                  <a:pos x="256" y="832"/>
                </a:cxn>
                <a:cxn ang="0">
                  <a:pos x="16" y="448"/>
                </a:cxn>
                <a:cxn ang="0">
                  <a:pos x="160" y="64"/>
                </a:cxn>
                <a:cxn ang="0">
                  <a:pos x="400" y="64"/>
                </a:cxn>
              </a:cxnLst>
              <a:rect l="0" t="0" r="r" b="b"/>
              <a:pathLst>
                <a:path w="1184" h="1704">
                  <a:moveTo>
                    <a:pt x="928" y="1696"/>
                  </a:moveTo>
                  <a:cubicBezTo>
                    <a:pt x="1008" y="1700"/>
                    <a:pt x="1088" y="1704"/>
                    <a:pt x="1120" y="1648"/>
                  </a:cubicBezTo>
                  <a:cubicBezTo>
                    <a:pt x="1152" y="1592"/>
                    <a:pt x="1184" y="1448"/>
                    <a:pt x="1120" y="1360"/>
                  </a:cubicBezTo>
                  <a:cubicBezTo>
                    <a:pt x="1056" y="1272"/>
                    <a:pt x="880" y="1208"/>
                    <a:pt x="736" y="1120"/>
                  </a:cubicBezTo>
                  <a:cubicBezTo>
                    <a:pt x="592" y="1032"/>
                    <a:pt x="376" y="944"/>
                    <a:pt x="256" y="832"/>
                  </a:cubicBezTo>
                  <a:cubicBezTo>
                    <a:pt x="136" y="720"/>
                    <a:pt x="32" y="576"/>
                    <a:pt x="16" y="448"/>
                  </a:cubicBezTo>
                  <a:cubicBezTo>
                    <a:pt x="0" y="320"/>
                    <a:pt x="96" y="128"/>
                    <a:pt x="160" y="64"/>
                  </a:cubicBezTo>
                  <a:cubicBezTo>
                    <a:pt x="224" y="0"/>
                    <a:pt x="312" y="32"/>
                    <a:pt x="400" y="64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4" name="Group 181"/>
          <p:cNvGrpSpPr>
            <a:grpSpLocks/>
          </p:cNvGrpSpPr>
          <p:nvPr/>
        </p:nvGrpSpPr>
        <p:grpSpPr bwMode="auto">
          <a:xfrm>
            <a:off x="5159325" y="1037250"/>
            <a:ext cx="3419475" cy="717550"/>
            <a:chOff x="3418" y="427"/>
            <a:chExt cx="2154" cy="452"/>
          </a:xfrm>
        </p:grpSpPr>
        <p:grpSp>
          <p:nvGrpSpPr>
            <p:cNvPr id="115" name="Group 121"/>
            <p:cNvGrpSpPr>
              <a:grpSpLocks/>
            </p:cNvGrpSpPr>
            <p:nvPr/>
          </p:nvGrpSpPr>
          <p:grpSpPr bwMode="auto">
            <a:xfrm>
              <a:off x="4176" y="427"/>
              <a:ext cx="1396" cy="452"/>
              <a:chOff x="4309" y="432"/>
              <a:chExt cx="1307" cy="409"/>
            </a:xfrm>
          </p:grpSpPr>
          <p:sp>
            <p:nvSpPr>
              <p:cNvPr id="117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309" y="432"/>
                <a:ext cx="1307" cy="409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graphicFrame>
            <p:nvGraphicFramePr>
              <p:cNvPr id="118" name="Object 1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2176653"/>
                  </p:ext>
                </p:extLst>
              </p:nvPr>
            </p:nvGraphicFramePr>
            <p:xfrm>
              <a:off x="4337" y="453"/>
              <a:ext cx="1251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8" name="Equation" r:id="rId3" imgW="1206360" imgH="431640" progId="Equation.3">
                      <p:embed/>
                    </p:oleObj>
                  </mc:Choice>
                  <mc:Fallback>
                    <p:oleObj name="Equation" r:id="rId3" imgW="120636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7" y="453"/>
                            <a:ext cx="1251" cy="36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6" name="Text Box 119"/>
            <p:cNvSpPr txBox="1">
              <a:spLocks noChangeArrowheads="1"/>
            </p:cNvSpPr>
            <p:nvPr/>
          </p:nvSpPr>
          <p:spPr bwMode="auto">
            <a:xfrm>
              <a:off x="3418" y="480"/>
              <a:ext cx="923" cy="28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2400" b="1" i="1" dirty="0">
                  <a:solidFill>
                    <a:srgbClr val="000000"/>
                  </a:solidFill>
                  <a:latin typeface="Calibri"/>
                  <a:cs typeface="Calibri"/>
                </a:rPr>
                <a:t>R</a:t>
              </a:r>
              <a:r>
                <a:rPr kumimoji="0" lang="en-US" sz="1800" b="1" i="1" dirty="0">
                  <a:solidFill>
                    <a:srgbClr val="000000"/>
                  </a:solidFill>
                  <a:latin typeface="Calibri"/>
                  <a:cs typeface="Calibri"/>
                </a:rPr>
                <a:t>ecall -</a:t>
              </a:r>
              <a:endParaRPr kumimoji="0" lang="en-US" sz="2000" b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9" name="Group 174"/>
          <p:cNvGrpSpPr>
            <a:grpSpLocks/>
          </p:cNvGrpSpPr>
          <p:nvPr/>
        </p:nvGrpSpPr>
        <p:grpSpPr bwMode="auto">
          <a:xfrm>
            <a:off x="6095950" y="1872275"/>
            <a:ext cx="2527300" cy="693737"/>
            <a:chOff x="3984" y="1247"/>
            <a:chExt cx="1592" cy="437"/>
          </a:xfrm>
        </p:grpSpPr>
        <p:sp>
          <p:nvSpPr>
            <p:cNvPr id="120" name="Line 142"/>
            <p:cNvSpPr>
              <a:spLocks noChangeShapeType="1"/>
            </p:cNvSpPr>
            <p:nvPr/>
          </p:nvSpPr>
          <p:spPr bwMode="auto">
            <a:xfrm>
              <a:off x="4214" y="1469"/>
              <a:ext cx="1304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1" name="Rectangle 137"/>
            <p:cNvSpPr>
              <a:spLocks noChangeArrowheads="1"/>
            </p:cNvSpPr>
            <p:nvPr/>
          </p:nvSpPr>
          <p:spPr bwMode="auto">
            <a:xfrm>
              <a:off x="3984" y="1247"/>
              <a:ext cx="15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   (110 - 100)   (110 + 100)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22" name="Line 143"/>
            <p:cNvSpPr>
              <a:spLocks noChangeShapeType="1"/>
            </p:cNvSpPr>
            <p:nvPr/>
          </p:nvSpPr>
          <p:spPr bwMode="auto">
            <a:xfrm flipV="1">
              <a:off x="4817" y="1265"/>
              <a:ext cx="27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" name="Rectangle 139"/>
            <p:cNvSpPr>
              <a:spLocks noChangeArrowheads="1"/>
            </p:cNvSpPr>
            <p:nvPr/>
          </p:nvSpPr>
          <p:spPr bwMode="auto">
            <a:xfrm>
              <a:off x="4140" y="1492"/>
              <a:ext cx="14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 ($1 </a:t>
              </a:r>
              <a:r>
                <a:rPr lang="en-US" sz="2000" b="0">
                  <a:solidFill>
                    <a:srgbClr val="000000"/>
                  </a:solidFill>
                  <a:latin typeface="Calibri"/>
                  <a:cs typeface="Calibri"/>
                </a:rPr>
                <a:t>-</a:t>
              </a:r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$2) </a:t>
              </a:r>
              <a:r>
                <a:rPr lang="en-US" sz="1800" b="0">
                  <a:solidFill>
                    <a:schemeClr val="tx1"/>
                  </a:solidFill>
                  <a:latin typeface="Calibri"/>
                  <a:cs typeface="Calibri"/>
                </a:rPr>
                <a:t>  </a:t>
              </a:r>
              <a:r>
                <a:rPr lang="en-US" sz="1000" b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($1 + $2)</a:t>
              </a:r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 flipV="1">
              <a:off x="4781" y="1516"/>
              <a:ext cx="27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25" name="Line 148"/>
          <p:cNvSpPr>
            <a:spLocks noChangeShapeType="1"/>
          </p:cNvSpPr>
          <p:nvPr/>
        </p:nvSpPr>
        <p:spPr bwMode="auto">
          <a:xfrm flipV="1">
            <a:off x="4762450" y="5101250"/>
            <a:ext cx="0" cy="4206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6" name="Line 149"/>
          <p:cNvSpPr>
            <a:spLocks noChangeShapeType="1"/>
          </p:cNvSpPr>
          <p:nvPr/>
        </p:nvSpPr>
        <p:spPr bwMode="auto">
          <a:xfrm rot="16229125" flipV="1">
            <a:off x="7083375" y="5488600"/>
            <a:ext cx="1588" cy="3857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" name="Rectangle 171"/>
          <p:cNvSpPr>
            <a:spLocks noChangeArrowheads="1"/>
          </p:cNvSpPr>
          <p:nvPr/>
        </p:nvSpPr>
        <p:spPr bwMode="auto">
          <a:xfrm rot="9965">
            <a:off x="4143325" y="2104050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8" name="Line 172"/>
          <p:cNvSpPr>
            <a:spLocks noChangeShapeType="1"/>
          </p:cNvSpPr>
          <p:nvPr/>
        </p:nvSpPr>
        <p:spPr bwMode="auto">
          <a:xfrm>
            <a:off x="4605288" y="5844200"/>
            <a:ext cx="31416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" name="Line 173"/>
          <p:cNvSpPr>
            <a:spLocks noChangeShapeType="1"/>
          </p:cNvSpPr>
          <p:nvPr/>
        </p:nvSpPr>
        <p:spPr bwMode="auto">
          <a:xfrm flipV="1">
            <a:off x="4605288" y="2399325"/>
            <a:ext cx="0" cy="345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0" name="Rectangle 170"/>
          <p:cNvSpPr>
            <a:spLocks noChangeArrowheads="1"/>
          </p:cNvSpPr>
          <p:nvPr/>
        </p:nvSpPr>
        <p:spPr bwMode="auto">
          <a:xfrm>
            <a:off x="7753300" y="5601907"/>
            <a:ext cx="1044575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b="0" dirty="0">
                <a:solidFill>
                  <a:srgbClr val="000000"/>
                </a:solidFill>
                <a:latin typeface="Calibri"/>
                <a:cs typeface="Calibri"/>
              </a:rPr>
              <a:t> Quantity</a:t>
            </a:r>
          </a:p>
          <a:p>
            <a:pPr>
              <a:lnSpc>
                <a:spcPts val="18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Calibri"/>
                <a:cs typeface="Calibri"/>
              </a:rPr>
              <a:t>demanded </a:t>
            </a:r>
            <a:endParaRPr lang="en-US" sz="1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11093" y="1592271"/>
            <a:ext cx="4929298" cy="4666174"/>
            <a:chOff x="4011093" y="1592271"/>
            <a:chExt cx="4929298" cy="4666174"/>
          </a:xfrm>
        </p:grpSpPr>
        <p:sp>
          <p:nvSpPr>
            <p:cNvPr id="49" name="Rounded Rectangle 48"/>
            <p:cNvSpPr/>
            <p:nvPr/>
          </p:nvSpPr>
          <p:spPr>
            <a:xfrm>
              <a:off x="4011093" y="1592271"/>
              <a:ext cx="4929298" cy="4666174"/>
            </a:xfrm>
            <a:prstGeom prst="roundRect">
              <a:avLst>
                <a:gd name="adj" fmla="val 3590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Calibri"/>
                <a:cs typeface="Calibri"/>
              </a:endParaRPr>
            </a:p>
          </p:txBody>
        </p:sp>
        <p:sp>
          <p:nvSpPr>
            <p:cNvPr id="50" name="Line 101"/>
            <p:cNvSpPr>
              <a:spLocks noChangeShapeType="1"/>
            </p:cNvSpPr>
            <p:nvPr/>
          </p:nvSpPr>
          <p:spPr bwMode="auto">
            <a:xfrm>
              <a:off x="4710063" y="2637450"/>
              <a:ext cx="2644775" cy="2970212"/>
            </a:xfrm>
            <a:prstGeom prst="line">
              <a:avLst/>
            </a:prstGeom>
            <a:noFill/>
            <a:ln w="57150">
              <a:solidFill>
                <a:srgbClr val="2D5AB3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1" name="Text Box 124"/>
            <p:cNvSpPr txBox="1">
              <a:spLocks noChangeArrowheads="1"/>
            </p:cNvSpPr>
            <p:nvPr/>
          </p:nvSpPr>
          <p:spPr bwMode="auto">
            <a:xfrm>
              <a:off x="7300863" y="5379062"/>
              <a:ext cx="407959" cy="40011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1" i="1" dirty="0">
                  <a:solidFill>
                    <a:srgbClr val="2145AB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52" name="Rectangle 171"/>
            <p:cNvSpPr>
              <a:spLocks noChangeArrowheads="1"/>
            </p:cNvSpPr>
            <p:nvPr/>
          </p:nvSpPr>
          <p:spPr bwMode="auto">
            <a:xfrm rot="9965">
              <a:off x="4143325" y="2104050"/>
              <a:ext cx="4699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Price</a:t>
              </a:r>
              <a:endParaRPr lang="en-US" sz="18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Line 172"/>
            <p:cNvSpPr>
              <a:spLocks noChangeShapeType="1"/>
            </p:cNvSpPr>
            <p:nvPr/>
          </p:nvSpPr>
          <p:spPr bwMode="auto">
            <a:xfrm>
              <a:off x="4605288" y="5844200"/>
              <a:ext cx="31416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4" name="Line 173"/>
            <p:cNvSpPr>
              <a:spLocks noChangeShapeType="1"/>
            </p:cNvSpPr>
            <p:nvPr/>
          </p:nvSpPr>
          <p:spPr bwMode="auto">
            <a:xfrm flipV="1">
              <a:off x="4605288" y="2399325"/>
              <a:ext cx="0" cy="3455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5" name="Rectangle 170"/>
            <p:cNvSpPr>
              <a:spLocks noChangeArrowheads="1"/>
            </p:cNvSpPr>
            <p:nvPr/>
          </p:nvSpPr>
          <p:spPr bwMode="auto">
            <a:xfrm>
              <a:off x="7753300" y="5601907"/>
              <a:ext cx="1044575" cy="4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 Quantity</a:t>
              </a:r>
            </a:p>
            <a:p>
              <a:pPr>
                <a:lnSpc>
                  <a:spcPts val="1800"/>
                </a:lnSpc>
              </a:pPr>
              <a:r>
                <a:rPr lang="en-US" sz="18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demanded </a:t>
              </a:r>
              <a:endParaRPr lang="en-US" sz="18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9791"/>
            <a:ext cx="8904855" cy="527567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63025"/>
            <a:ext cx="392640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A </a:t>
            </a:r>
            <a:r>
              <a:rPr lang="en-US" sz="2100" dirty="0">
                <a:latin typeface="Calibri"/>
                <a:cs typeface="Calibri"/>
              </a:rPr>
              <a:t>price increase of the </a:t>
            </a:r>
            <a:r>
              <a:rPr lang="en-US" sz="2100" dirty="0" smtClean="0">
                <a:latin typeface="Calibri"/>
                <a:cs typeface="Calibri"/>
              </a:rPr>
              <a:t>same amount, from </a:t>
            </a:r>
            <a:r>
              <a:rPr lang="en-US" sz="2100" dirty="0">
                <a:latin typeface="Calibri"/>
                <a:cs typeface="Calibri"/>
              </a:rPr>
              <a:t>$10 to $11, . .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297" y="1946959"/>
            <a:ext cx="3806907" cy="66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100" dirty="0" smtClean="0">
                <a:latin typeface="Calibri"/>
                <a:cs typeface="Calibri"/>
              </a:rPr>
              <a:t>leads </a:t>
            </a:r>
            <a:r>
              <a:rPr lang="en-US" sz="2100" dirty="0">
                <a:latin typeface="Calibri"/>
                <a:cs typeface="Calibri"/>
              </a:rPr>
              <a:t>to a </a:t>
            </a:r>
            <a:r>
              <a:rPr lang="en-US" sz="2100" dirty="0" smtClean="0">
                <a:latin typeface="Calibri"/>
                <a:cs typeface="Calibri"/>
              </a:rPr>
              <a:t>decline in </a:t>
            </a:r>
            <a:r>
              <a:rPr lang="en-US" sz="2100" dirty="0">
                <a:latin typeface="Calibri"/>
                <a:cs typeface="Calibri"/>
              </a:rPr>
              <a:t>quantity demanded from 20 to 10. </a:t>
            </a:r>
          </a:p>
        </p:txBody>
      </p:sp>
      <p:grpSp>
        <p:nvGrpSpPr>
          <p:cNvPr id="114" name="Group 181"/>
          <p:cNvGrpSpPr>
            <a:grpSpLocks/>
          </p:cNvGrpSpPr>
          <p:nvPr/>
        </p:nvGrpSpPr>
        <p:grpSpPr bwMode="auto">
          <a:xfrm>
            <a:off x="5159325" y="1037250"/>
            <a:ext cx="3419475" cy="717550"/>
            <a:chOff x="3418" y="427"/>
            <a:chExt cx="2154" cy="452"/>
          </a:xfrm>
        </p:grpSpPr>
        <p:grpSp>
          <p:nvGrpSpPr>
            <p:cNvPr id="115" name="Group 121"/>
            <p:cNvGrpSpPr>
              <a:grpSpLocks/>
            </p:cNvGrpSpPr>
            <p:nvPr/>
          </p:nvGrpSpPr>
          <p:grpSpPr bwMode="auto">
            <a:xfrm>
              <a:off x="4176" y="427"/>
              <a:ext cx="1396" cy="452"/>
              <a:chOff x="4309" y="432"/>
              <a:chExt cx="1307" cy="409"/>
            </a:xfrm>
          </p:grpSpPr>
          <p:sp>
            <p:nvSpPr>
              <p:cNvPr id="117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4309" y="432"/>
                <a:ext cx="1307" cy="409"/>
              </a:xfrm>
              <a:prstGeom prst="rect">
                <a:avLst/>
              </a:prstGeom>
              <a:solidFill>
                <a:srgbClr val="FFFFCC"/>
              </a:solidFill>
              <a:ln w="63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graphicFrame>
            <p:nvGraphicFramePr>
              <p:cNvPr id="118" name="Object 1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3040391"/>
                  </p:ext>
                </p:extLst>
              </p:nvPr>
            </p:nvGraphicFramePr>
            <p:xfrm>
              <a:off x="4337" y="453"/>
              <a:ext cx="1251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2" name="Equation" r:id="rId3" imgW="1206360" imgH="431640" progId="Equation.3">
                      <p:embed/>
                    </p:oleObj>
                  </mc:Choice>
                  <mc:Fallback>
                    <p:oleObj name="Equation" r:id="rId3" imgW="120636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7" y="453"/>
                            <a:ext cx="1251" cy="36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6" name="Text Box 119"/>
            <p:cNvSpPr txBox="1">
              <a:spLocks noChangeArrowheads="1"/>
            </p:cNvSpPr>
            <p:nvPr/>
          </p:nvSpPr>
          <p:spPr bwMode="auto">
            <a:xfrm>
              <a:off x="3418" y="480"/>
              <a:ext cx="923" cy="28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sz="2400" b="1" i="1" dirty="0">
                  <a:solidFill>
                    <a:srgbClr val="000000"/>
                  </a:solidFill>
                  <a:latin typeface="Calibri"/>
                  <a:cs typeface="Calibri"/>
                </a:rPr>
                <a:t>R</a:t>
              </a:r>
              <a:r>
                <a:rPr kumimoji="0" lang="en-US" sz="1800" b="1" i="1" dirty="0">
                  <a:solidFill>
                    <a:srgbClr val="000000"/>
                  </a:solidFill>
                  <a:latin typeface="Calibri"/>
                  <a:cs typeface="Calibri"/>
                </a:rPr>
                <a:t>ecall -</a:t>
              </a:r>
              <a:endParaRPr kumimoji="0" lang="en-US" sz="2000" b="1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5880" y="2612985"/>
            <a:ext cx="3955213" cy="155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The $1 change in </a:t>
            </a:r>
            <a:r>
              <a:rPr lang="en-US" sz="2100" dirty="0">
                <a:latin typeface="Calibri"/>
                <a:cs typeface="Calibri"/>
              </a:rPr>
              <a:t>price </a:t>
            </a:r>
            <a:r>
              <a:rPr lang="en-US" sz="2100" dirty="0" smtClean="0">
                <a:latin typeface="Calibri"/>
                <a:cs typeface="Calibri"/>
              </a:rPr>
              <a:t>was smaller </a:t>
            </a:r>
            <a:r>
              <a:rPr lang="en-US" sz="2100" dirty="0">
                <a:latin typeface="Calibri"/>
                <a:cs typeface="Calibri"/>
              </a:rPr>
              <a:t>(as a %) than in the </a:t>
            </a:r>
            <a:r>
              <a:rPr lang="en-US" sz="2100" dirty="0" smtClean="0">
                <a:latin typeface="Calibri"/>
                <a:cs typeface="Calibri"/>
              </a:rPr>
              <a:t>previous slide but </a:t>
            </a:r>
            <a:r>
              <a:rPr lang="en-US" sz="2100" dirty="0">
                <a:latin typeface="Calibri"/>
                <a:cs typeface="Calibri"/>
              </a:rPr>
              <a:t>resulted in </a:t>
            </a:r>
            <a:r>
              <a:rPr lang="en-US" sz="2100" dirty="0" smtClean="0">
                <a:latin typeface="Calibri"/>
                <a:cs typeface="Calibri"/>
              </a:rPr>
              <a:t/>
            </a:r>
            <a:br>
              <a:rPr lang="en-US" sz="2100" dirty="0" smtClean="0">
                <a:latin typeface="Calibri"/>
                <a:cs typeface="Calibri"/>
              </a:rPr>
            </a:br>
            <a:r>
              <a:rPr lang="en-US" sz="2100" dirty="0" smtClean="0">
                <a:latin typeface="Calibri"/>
                <a:cs typeface="Calibri"/>
              </a:rPr>
              <a:t>the </a:t>
            </a:r>
            <a:r>
              <a:rPr lang="en-US" sz="2100" dirty="0">
                <a:latin typeface="Calibri"/>
                <a:cs typeface="Calibri"/>
              </a:rPr>
              <a:t>same </a:t>
            </a:r>
            <a:r>
              <a:rPr lang="en-US" sz="2100" dirty="0" smtClean="0">
                <a:latin typeface="Calibri"/>
                <a:cs typeface="Calibri"/>
              </a:rPr>
              <a:t>change in </a:t>
            </a:r>
            <a:r>
              <a:rPr lang="en-US" sz="2100" dirty="0">
                <a:latin typeface="Calibri"/>
                <a:cs typeface="Calibri"/>
              </a:rPr>
              <a:t>quantity demanded.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1" y="4124571"/>
            <a:ext cx="3938541" cy="126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Applying </a:t>
            </a:r>
            <a:r>
              <a:rPr lang="en-US" sz="2100" dirty="0">
                <a:latin typeface="Calibri"/>
                <a:cs typeface="Calibri"/>
              </a:rPr>
              <a:t>the elasticity formula, </a:t>
            </a:r>
            <a:r>
              <a:rPr lang="en-US" sz="2100" dirty="0" smtClean="0">
                <a:latin typeface="Calibri"/>
                <a:cs typeface="Calibri"/>
              </a:rPr>
              <a:t>the calculated </a:t>
            </a:r>
            <a:r>
              <a:rPr lang="en-US" sz="2100" dirty="0">
                <a:latin typeface="Calibri"/>
                <a:cs typeface="Calibri"/>
              </a:rPr>
              <a:t>elasticity is (- 7.0) </a:t>
            </a:r>
            <a:r>
              <a:rPr lang="en-US" sz="2100" dirty="0" smtClean="0">
                <a:latin typeface="Calibri"/>
                <a:cs typeface="Calibri"/>
              </a:rPr>
              <a:t/>
            </a:r>
            <a:br>
              <a:rPr lang="en-US" sz="2100" dirty="0" smtClean="0">
                <a:latin typeface="Calibri"/>
                <a:cs typeface="Calibri"/>
              </a:rPr>
            </a:br>
            <a:r>
              <a:rPr lang="en-US" sz="2100" dirty="0" smtClean="0">
                <a:latin typeface="Calibri"/>
                <a:cs typeface="Calibri"/>
              </a:rPr>
              <a:t>– greater than </a:t>
            </a:r>
            <a:r>
              <a:rPr lang="en-US" sz="2100" dirty="0">
                <a:latin typeface="Calibri"/>
                <a:cs typeface="Calibri"/>
              </a:rPr>
              <a:t>(- 0.14) from before.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29" y="5337589"/>
            <a:ext cx="3936149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lnSpc>
                <a:spcPct val="90000"/>
              </a:lnSpc>
              <a:buFontTx/>
              <a:buChar char="•"/>
            </a:pPr>
            <a:r>
              <a:rPr lang="en-US" sz="2100" dirty="0" smtClean="0">
                <a:latin typeface="Calibri"/>
                <a:cs typeface="Calibri"/>
              </a:rPr>
              <a:t>The </a:t>
            </a:r>
            <a:r>
              <a:rPr lang="en-US" sz="2100" dirty="0">
                <a:latin typeface="Calibri"/>
                <a:cs typeface="Calibri"/>
              </a:rPr>
              <a:t>price-elasticity of a </a:t>
            </a:r>
            <a:r>
              <a:rPr lang="en-US" sz="2100" dirty="0" smtClean="0">
                <a:latin typeface="Calibri"/>
                <a:cs typeface="Calibri"/>
              </a:rPr>
              <a:t>straight-line demand </a:t>
            </a:r>
            <a:r>
              <a:rPr lang="en-US" sz="2100" dirty="0">
                <a:latin typeface="Calibri"/>
                <a:cs typeface="Calibri"/>
              </a:rPr>
              <a:t>curve increases as price rises.</a:t>
            </a:r>
          </a:p>
        </p:txBody>
      </p:sp>
      <p:grpSp>
        <p:nvGrpSpPr>
          <p:cNvPr id="76" name="Group 157"/>
          <p:cNvGrpSpPr>
            <a:grpSpLocks/>
          </p:cNvGrpSpPr>
          <p:nvPr/>
        </p:nvGrpSpPr>
        <p:grpSpPr bwMode="auto">
          <a:xfrm>
            <a:off x="6267464" y="2999844"/>
            <a:ext cx="2074862" cy="376238"/>
            <a:chOff x="4051" y="1911"/>
            <a:chExt cx="1307" cy="237"/>
          </a:xfrm>
        </p:grpSpPr>
        <p:sp>
          <p:nvSpPr>
            <p:cNvPr id="77" name="Rectangle 158"/>
            <p:cNvSpPr>
              <a:spLocks noChangeArrowheads="1"/>
            </p:cNvSpPr>
            <p:nvPr/>
          </p:nvSpPr>
          <p:spPr bwMode="auto">
            <a:xfrm>
              <a:off x="4051" y="1911"/>
              <a:ext cx="1307" cy="237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8" name="Rectangle 159"/>
            <p:cNvSpPr>
              <a:spLocks noChangeArrowheads="1"/>
            </p:cNvSpPr>
            <p:nvPr/>
          </p:nvSpPr>
          <p:spPr bwMode="auto">
            <a:xfrm>
              <a:off x="4121" y="1934"/>
              <a:ext cx="11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1">
                  <a:solidFill>
                    <a:srgbClr val="000000"/>
                  </a:solidFill>
                  <a:latin typeface="Calibri"/>
                  <a:cs typeface="Calibri"/>
                </a:rPr>
                <a:t>Elasticity </a:t>
              </a:r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    (-) 7. 0</a:t>
              </a:r>
              <a:endParaRPr lang="en-US" sz="18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Rectangle 160"/>
            <p:cNvSpPr>
              <a:spLocks noChangeArrowheads="1"/>
            </p:cNvSpPr>
            <p:nvPr/>
          </p:nvSpPr>
          <p:spPr bwMode="auto">
            <a:xfrm>
              <a:off x="4728" y="1912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  <a:cs typeface="Calibri"/>
                </a:rPr>
                <a:t>=</a:t>
              </a:r>
              <a:endParaRPr lang="en-US" sz="240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0" name="Rectangle 161"/>
          <p:cNvSpPr>
            <a:spLocks noChangeArrowheads="1"/>
          </p:cNvSpPr>
          <p:nvPr/>
        </p:nvSpPr>
        <p:spPr bwMode="auto">
          <a:xfrm>
            <a:off x="6964376" y="2585507"/>
            <a:ext cx="153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endParaRPr lang="en-US" sz="2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1" name="Rectangle 162"/>
          <p:cNvSpPr>
            <a:spLocks noChangeArrowheads="1"/>
          </p:cNvSpPr>
          <p:nvPr/>
        </p:nvSpPr>
        <p:spPr bwMode="auto">
          <a:xfrm>
            <a:off x="7050101" y="2618844"/>
            <a:ext cx="659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Calibri"/>
                <a:cs typeface="Calibri"/>
              </a:rPr>
              <a:t>  (-) 7.0</a:t>
            </a:r>
            <a:endParaRPr lang="en-US" sz="18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82" name="Group 197"/>
          <p:cNvGrpSpPr>
            <a:grpSpLocks/>
          </p:cNvGrpSpPr>
          <p:nvPr/>
        </p:nvGrpSpPr>
        <p:grpSpPr bwMode="auto">
          <a:xfrm>
            <a:off x="5970601" y="1899707"/>
            <a:ext cx="2667000" cy="644525"/>
            <a:chOff x="3906" y="953"/>
            <a:chExt cx="1680" cy="406"/>
          </a:xfrm>
        </p:grpSpPr>
        <p:sp>
          <p:nvSpPr>
            <p:cNvPr id="83" name="Line 166"/>
            <p:cNvSpPr>
              <a:spLocks noChangeShapeType="1"/>
            </p:cNvSpPr>
            <p:nvPr/>
          </p:nvSpPr>
          <p:spPr bwMode="auto">
            <a:xfrm>
              <a:off x="4180" y="1167"/>
              <a:ext cx="122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4" name="Rectangle 167"/>
            <p:cNvSpPr>
              <a:spLocks noChangeArrowheads="1"/>
            </p:cNvSpPr>
            <p:nvPr/>
          </p:nvSpPr>
          <p:spPr bwMode="auto">
            <a:xfrm>
              <a:off x="3906" y="953"/>
              <a:ext cx="13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       (20 - 10)   (20 + 10)</a:t>
              </a:r>
              <a:endParaRPr lang="en-US" sz="18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5" name="Line 168"/>
            <p:cNvSpPr>
              <a:spLocks noChangeShapeType="1"/>
            </p:cNvSpPr>
            <p:nvPr/>
          </p:nvSpPr>
          <p:spPr bwMode="auto">
            <a:xfrm flipV="1">
              <a:off x="4745" y="983"/>
              <a:ext cx="25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6" name="Rectangle 169"/>
            <p:cNvSpPr>
              <a:spLocks noChangeArrowheads="1"/>
            </p:cNvSpPr>
            <p:nvPr/>
          </p:nvSpPr>
          <p:spPr bwMode="auto">
            <a:xfrm>
              <a:off x="3906" y="1186"/>
              <a:ext cx="1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  ($10 - $11) </a:t>
              </a:r>
              <a:r>
                <a:rPr lang="en-US" sz="1800" b="0">
                  <a:solidFill>
                    <a:schemeClr val="tx1"/>
                  </a:solidFill>
                  <a:latin typeface="Calibri"/>
                  <a:cs typeface="Calibri"/>
                </a:rPr>
                <a:t>  </a:t>
              </a:r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($10 + $11)</a:t>
              </a:r>
            </a:p>
          </p:txBody>
        </p:sp>
        <p:sp>
          <p:nvSpPr>
            <p:cNvPr id="87" name="Line 170"/>
            <p:cNvSpPr>
              <a:spLocks noChangeShapeType="1"/>
            </p:cNvSpPr>
            <p:nvPr/>
          </p:nvSpPr>
          <p:spPr bwMode="auto">
            <a:xfrm flipV="1">
              <a:off x="4711" y="1210"/>
              <a:ext cx="25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88" name="Line 173"/>
          <p:cNvSpPr>
            <a:spLocks noChangeShapeType="1"/>
          </p:cNvSpPr>
          <p:nvPr/>
        </p:nvSpPr>
        <p:spPr bwMode="auto">
          <a:xfrm flipV="1">
            <a:off x="4901388" y="2863256"/>
            <a:ext cx="0" cy="2971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9" name="Line 174"/>
          <p:cNvSpPr>
            <a:spLocks noChangeShapeType="1"/>
          </p:cNvSpPr>
          <p:nvPr/>
        </p:nvSpPr>
        <p:spPr bwMode="auto">
          <a:xfrm flipH="1">
            <a:off x="4609288" y="2877607"/>
            <a:ext cx="2286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90" name="Group 175"/>
          <p:cNvGrpSpPr>
            <a:grpSpLocks/>
          </p:cNvGrpSpPr>
          <p:nvPr/>
        </p:nvGrpSpPr>
        <p:grpSpPr bwMode="auto">
          <a:xfrm>
            <a:off x="4875226" y="1975907"/>
            <a:ext cx="1381125" cy="1143000"/>
            <a:chOff x="3432" y="1192"/>
            <a:chExt cx="696" cy="700"/>
          </a:xfrm>
        </p:grpSpPr>
        <p:sp>
          <p:nvSpPr>
            <p:cNvPr id="131" name="Freeform 176"/>
            <p:cNvSpPr>
              <a:spLocks/>
            </p:cNvSpPr>
            <p:nvPr/>
          </p:nvSpPr>
          <p:spPr bwMode="auto">
            <a:xfrm rot="256797">
              <a:off x="3525" y="1709"/>
              <a:ext cx="192" cy="1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0"/>
                </a:cxn>
                <a:cxn ang="0">
                  <a:pos x="548" y="376"/>
                </a:cxn>
                <a:cxn ang="0">
                  <a:pos x="548" y="592"/>
                </a:cxn>
              </a:cxnLst>
              <a:rect l="0" t="0" r="r" b="b"/>
              <a:pathLst>
                <a:path w="548" h="592">
                  <a:moveTo>
                    <a:pt x="0" y="0"/>
                  </a:moveTo>
                  <a:lnTo>
                    <a:pt x="172" y="0"/>
                  </a:lnTo>
                  <a:lnTo>
                    <a:pt x="548" y="376"/>
                  </a:lnTo>
                  <a:lnTo>
                    <a:pt x="548" y="592"/>
                  </a:lnTo>
                </a:path>
              </a:pathLst>
            </a:custGeom>
            <a:noFill/>
            <a:ln w="31750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2" name="Freeform 177"/>
            <p:cNvSpPr>
              <a:spLocks/>
            </p:cNvSpPr>
            <p:nvPr/>
          </p:nvSpPr>
          <p:spPr bwMode="auto">
            <a:xfrm>
              <a:off x="3432" y="1192"/>
              <a:ext cx="696" cy="584"/>
            </a:xfrm>
            <a:custGeom>
              <a:avLst/>
              <a:gdLst/>
              <a:ahLst/>
              <a:cxnLst>
                <a:cxn ang="0">
                  <a:pos x="216" y="584"/>
                </a:cxn>
                <a:cxn ang="0">
                  <a:pos x="264" y="440"/>
                </a:cxn>
                <a:cxn ang="0">
                  <a:pos x="24" y="152"/>
                </a:cxn>
                <a:cxn ang="0">
                  <a:pos x="120" y="8"/>
                </a:cxn>
                <a:cxn ang="0">
                  <a:pos x="504" y="200"/>
                </a:cxn>
                <a:cxn ang="0">
                  <a:pos x="696" y="104"/>
                </a:cxn>
              </a:cxnLst>
              <a:rect l="0" t="0" r="r" b="b"/>
              <a:pathLst>
                <a:path w="696" h="584">
                  <a:moveTo>
                    <a:pt x="216" y="584"/>
                  </a:moveTo>
                  <a:cubicBezTo>
                    <a:pt x="256" y="548"/>
                    <a:pt x="296" y="512"/>
                    <a:pt x="264" y="440"/>
                  </a:cubicBezTo>
                  <a:cubicBezTo>
                    <a:pt x="232" y="368"/>
                    <a:pt x="48" y="224"/>
                    <a:pt x="24" y="152"/>
                  </a:cubicBezTo>
                  <a:cubicBezTo>
                    <a:pt x="0" y="80"/>
                    <a:pt x="40" y="0"/>
                    <a:pt x="120" y="8"/>
                  </a:cubicBezTo>
                  <a:cubicBezTo>
                    <a:pt x="200" y="16"/>
                    <a:pt x="408" y="184"/>
                    <a:pt x="504" y="200"/>
                  </a:cubicBezTo>
                  <a:cubicBezTo>
                    <a:pt x="600" y="216"/>
                    <a:pt x="664" y="120"/>
                    <a:pt x="696" y="104"/>
                  </a:cubicBezTo>
                </a:path>
              </a:pathLst>
            </a:custGeom>
            <a:noFill/>
            <a:ln w="31750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33" name="Rectangle 182"/>
          <p:cNvSpPr>
            <a:spLocks noChangeArrowheads="1"/>
          </p:cNvSpPr>
          <p:nvPr/>
        </p:nvSpPr>
        <p:spPr bwMode="auto">
          <a:xfrm>
            <a:off x="4320871" y="2756195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4" name="Rectangle 183"/>
          <p:cNvSpPr>
            <a:spLocks noChangeArrowheads="1"/>
          </p:cNvSpPr>
          <p:nvPr/>
        </p:nvSpPr>
        <p:spPr bwMode="auto">
          <a:xfrm>
            <a:off x="4805757" y="5889856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5" name="Oval 186"/>
          <p:cNvSpPr>
            <a:spLocks noChangeArrowheads="1"/>
          </p:cNvSpPr>
          <p:nvPr/>
        </p:nvSpPr>
        <p:spPr bwMode="auto">
          <a:xfrm>
            <a:off x="4846651" y="2804582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6" name="Line 187"/>
          <p:cNvSpPr>
            <a:spLocks noChangeShapeType="1"/>
          </p:cNvSpPr>
          <p:nvPr/>
        </p:nvSpPr>
        <p:spPr bwMode="auto">
          <a:xfrm flipH="1">
            <a:off x="4609288" y="3247494"/>
            <a:ext cx="5334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7" name="Line 188"/>
          <p:cNvSpPr>
            <a:spLocks noChangeShapeType="1"/>
          </p:cNvSpPr>
          <p:nvPr/>
        </p:nvSpPr>
        <p:spPr bwMode="auto">
          <a:xfrm flipV="1">
            <a:off x="5255845" y="3231175"/>
            <a:ext cx="0" cy="26130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8" name="Rectangle 189"/>
          <p:cNvSpPr>
            <a:spLocks noChangeArrowheads="1"/>
          </p:cNvSpPr>
          <p:nvPr/>
        </p:nvSpPr>
        <p:spPr bwMode="auto">
          <a:xfrm>
            <a:off x="4320871" y="3122907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9" name="Rectangle 190"/>
          <p:cNvSpPr>
            <a:spLocks noChangeArrowheads="1"/>
          </p:cNvSpPr>
          <p:nvPr/>
        </p:nvSpPr>
        <p:spPr bwMode="auto">
          <a:xfrm>
            <a:off x="5128020" y="5889856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0" name="Oval 191"/>
          <p:cNvSpPr>
            <a:spLocks noChangeArrowheads="1"/>
          </p:cNvSpPr>
          <p:nvPr/>
        </p:nvSpPr>
        <p:spPr bwMode="auto">
          <a:xfrm>
            <a:off x="5197489" y="3164944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1" name="Line 192"/>
          <p:cNvSpPr>
            <a:spLocks noChangeShapeType="1"/>
          </p:cNvSpPr>
          <p:nvPr/>
        </p:nvSpPr>
        <p:spPr bwMode="auto">
          <a:xfrm flipV="1">
            <a:off x="4751401" y="2890307"/>
            <a:ext cx="0" cy="4206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2" name="Line 193"/>
          <p:cNvSpPr>
            <a:spLocks noChangeShapeType="1"/>
          </p:cNvSpPr>
          <p:nvPr/>
        </p:nvSpPr>
        <p:spPr bwMode="auto">
          <a:xfrm rot="16229125" flipV="1">
            <a:off x="5218920" y="5489838"/>
            <a:ext cx="1587" cy="4984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1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81515"/>
            <a:ext cx="8904855" cy="10458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Determinants of 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Price Elasticity of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Availability of </a:t>
            </a:r>
            <a:r>
              <a:rPr lang="en-US" b="1" i="1" dirty="0" smtClean="0">
                <a:solidFill>
                  <a:schemeClr val="tx1"/>
                </a:solidFill>
                <a:latin typeface="Calibri"/>
                <a:cs typeface="Calibri"/>
              </a:rPr>
              <a:t>substitutes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When good substitutes for a product are available,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rise in price induces many consumers to switch to another product.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The greater the availability of substitutes, </a:t>
            </a:r>
            <a:br>
              <a:rPr lang="en-US" sz="2800" dirty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</a:br>
            <a:r>
              <a:rPr lang="en-US" sz="2800" dirty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the more elastic demand will be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rPr>
              <a:t>.</a:t>
            </a:r>
          </a:p>
          <a:p>
            <a:pPr marL="231775" indent="-231775"/>
            <a:r>
              <a:rPr lang="en-US" b="1" i="1" dirty="0" smtClean="0">
                <a:solidFill>
                  <a:schemeClr val="tx1"/>
                </a:solidFill>
                <a:latin typeface="Calibri"/>
                <a:cs typeface="Calibri"/>
              </a:rPr>
              <a:t>Share </a:t>
            </a:r>
            <a:r>
              <a:rPr lang="en-US" b="1" i="1" dirty="0">
                <a:solidFill>
                  <a:schemeClr val="tx1"/>
                </a:solidFill>
                <a:latin typeface="Calibri"/>
                <a:cs typeface="Calibri"/>
              </a:rPr>
              <a:t>of total budget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expended on product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As the share of the total budget spent on the product increases, demand is more elastic. </a:t>
            </a:r>
          </a:p>
        </p:txBody>
      </p:sp>
    </p:spTree>
    <p:extLst>
      <p:ext uri="{BB962C8B-B14F-4D97-AF65-F5344CB8AC3E}">
        <p14:creationId xmlns:p14="http://schemas.microsoft.com/office/powerpoint/2010/main" val="909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17138" y="24205"/>
            <a:ext cx="3897445" cy="6597312"/>
          </a:xfrm>
          <a:prstGeom prst="rect">
            <a:avLst/>
          </a:prstGeom>
          <a:solidFill>
            <a:srgbClr val="FBF7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82001"/>
            <a:ext cx="8950412" cy="100646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>
                <a:latin typeface="Calibri"/>
                <a:cs typeface="Calibri"/>
              </a:rPr>
              <a:t>Elastic and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Inelastic Demand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432267"/>
            <a:ext cx="4664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As </a:t>
            </a:r>
            <a:r>
              <a:rPr lang="en-US" sz="2000" dirty="0">
                <a:latin typeface="Calibri"/>
                <a:cs typeface="Calibri"/>
              </a:rPr>
              <a:t>the price of 1/2 lb</a:t>
            </a:r>
            <a:r>
              <a:rPr lang="en-US" sz="2000" dirty="0" smtClean="0">
                <a:latin typeface="Calibri"/>
                <a:cs typeface="Calibri"/>
              </a:rPr>
              <a:t>. hamburgers rises </a:t>
            </a:r>
            <a:r>
              <a:rPr lang="en-US" sz="2000" dirty="0">
                <a:latin typeface="Calibri"/>
                <a:cs typeface="Calibri"/>
              </a:rPr>
              <a:t>from $4.00 to $6.00 . . 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212" y="1667509"/>
            <a:ext cx="459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                                       quantity </a:t>
            </a:r>
            <a:r>
              <a:rPr lang="en-US" sz="2000" dirty="0">
                <a:latin typeface="Calibri"/>
                <a:cs typeface="Calibri"/>
              </a:rPr>
              <a:t>demanded plunges </a:t>
            </a:r>
            <a:r>
              <a:rPr lang="en-US" sz="2000" dirty="0" smtClean="0">
                <a:latin typeface="Calibri"/>
                <a:cs typeface="Calibri"/>
              </a:rPr>
              <a:t>from </a:t>
            </a:r>
            <a:r>
              <a:rPr lang="en-US" sz="2000" dirty="0">
                <a:latin typeface="Calibri"/>
                <a:cs typeface="Calibri"/>
              </a:rPr>
              <a:t>100,000 to 25,000 per week.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84717" y="2359350"/>
            <a:ext cx="4761603" cy="12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% </a:t>
            </a:r>
            <a:r>
              <a:rPr lang="en-US" sz="2000" dirty="0" smtClean="0">
                <a:latin typeface="Calibri"/>
                <a:cs typeface="Calibri"/>
              </a:rPr>
              <a:t>fall </a:t>
            </a:r>
            <a:r>
              <a:rPr lang="en-US" sz="2000" dirty="0">
                <a:latin typeface="Calibri"/>
                <a:cs typeface="Calibri"/>
              </a:rPr>
              <a:t>in quantity demanded </a:t>
            </a:r>
            <a:r>
              <a:rPr lang="en-US" sz="2000" dirty="0" smtClean="0">
                <a:latin typeface="Calibri"/>
                <a:cs typeface="Calibri"/>
              </a:rPr>
              <a:t>is </a:t>
            </a:r>
            <a:r>
              <a:rPr lang="en-US" sz="2000" dirty="0">
                <a:latin typeface="Calibri"/>
                <a:cs typeface="Calibri"/>
              </a:rPr>
              <a:t>larger than the % increase </a:t>
            </a:r>
            <a:r>
              <a:rPr lang="en-US" sz="2000" dirty="0" smtClean="0">
                <a:latin typeface="Calibri"/>
                <a:cs typeface="Calibri"/>
              </a:rPr>
              <a:t>in price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smtClean="0">
                <a:latin typeface="Calibri"/>
                <a:cs typeface="Calibri"/>
              </a:rPr>
              <a:t>hence demand </a:t>
            </a:r>
            <a:r>
              <a:rPr lang="en-US" sz="2000" dirty="0">
                <a:latin typeface="Calibri"/>
                <a:cs typeface="Calibri"/>
              </a:rPr>
              <a:t>for 1/2 </a:t>
            </a:r>
            <a:r>
              <a:rPr lang="en-US" sz="2000" dirty="0" err="1">
                <a:latin typeface="Calibri"/>
                <a:cs typeface="Calibri"/>
              </a:rPr>
              <a:t>lb</a:t>
            </a:r>
            <a:r>
              <a:rPr lang="en-US" sz="2000" dirty="0">
                <a:latin typeface="Calibri"/>
                <a:cs typeface="Calibri"/>
              </a:rPr>
              <a:t> hamburgers is </a:t>
            </a:r>
            <a:r>
              <a:rPr lang="en-US" sz="2000" b="1" i="1" dirty="0">
                <a:latin typeface="Calibri"/>
                <a:cs typeface="Calibri"/>
              </a:rPr>
              <a:t>relatively elastic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9208" y="3507253"/>
            <a:ext cx="4664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Calibri"/>
                <a:cs typeface="Calibri"/>
              </a:rPr>
              <a:t> As the price of cigarettes </a:t>
            </a:r>
            <a:r>
              <a:rPr lang="en-US" sz="2000" dirty="0" smtClean="0">
                <a:latin typeface="Calibri"/>
                <a:cs typeface="Calibri"/>
              </a:rPr>
              <a:t>increases from </a:t>
            </a:r>
            <a:r>
              <a:rPr lang="en-US" sz="2000" dirty="0">
                <a:latin typeface="Calibri"/>
                <a:cs typeface="Calibri"/>
              </a:rPr>
              <a:t>$4.00 to $6.00 </a:t>
            </a:r>
            <a:r>
              <a:rPr lang="en-US" sz="2000" dirty="0" smtClean="0">
                <a:latin typeface="Calibri"/>
                <a:cs typeface="Calibri"/>
              </a:rPr>
              <a:t>…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0596" y="3748981"/>
            <a:ext cx="4645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 			 </a:t>
            </a:r>
            <a:r>
              <a:rPr lang="en-US" sz="2000" dirty="0" smtClean="0">
                <a:latin typeface="Calibri"/>
                <a:cs typeface="Calibri"/>
              </a:rPr>
              <a:t>      quantity demanded falls </a:t>
            </a:r>
            <a:r>
              <a:rPr lang="en-US" sz="2000" dirty="0">
                <a:latin typeface="Calibri"/>
                <a:cs typeface="Calibri"/>
              </a:rPr>
              <a:t>from 100 </a:t>
            </a:r>
            <a:r>
              <a:rPr lang="en-US" sz="2000" dirty="0" smtClean="0">
                <a:latin typeface="Calibri"/>
                <a:cs typeface="Calibri"/>
              </a:rPr>
              <a:t>to </a:t>
            </a:r>
            <a:r>
              <a:rPr lang="en-US" sz="2000" dirty="0">
                <a:latin typeface="Calibri"/>
                <a:cs typeface="Calibri"/>
              </a:rPr>
              <a:t>90 million packs per week. 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09101" y="4384802"/>
            <a:ext cx="46640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Calibri"/>
                <a:cs typeface="Calibri"/>
              </a:rPr>
              <a:t>The </a:t>
            </a:r>
            <a:r>
              <a:rPr lang="en-US" sz="2000" dirty="0">
                <a:latin typeface="Calibri"/>
                <a:cs typeface="Calibri"/>
              </a:rPr>
              <a:t>% </a:t>
            </a:r>
            <a:r>
              <a:rPr lang="en-US" sz="2000" dirty="0" smtClean="0">
                <a:latin typeface="Calibri"/>
                <a:cs typeface="Calibri"/>
              </a:rPr>
              <a:t>reduction </a:t>
            </a:r>
            <a:r>
              <a:rPr lang="en-US" sz="2000" dirty="0">
                <a:latin typeface="Calibri"/>
                <a:cs typeface="Calibri"/>
              </a:rPr>
              <a:t>in quantity demanded </a:t>
            </a:r>
            <a:r>
              <a:rPr lang="en-US" sz="2000" dirty="0" smtClean="0">
                <a:latin typeface="Calibri"/>
                <a:cs typeface="Calibri"/>
              </a:rPr>
              <a:t/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is </a:t>
            </a:r>
            <a:r>
              <a:rPr lang="en-US" sz="2000" dirty="0">
                <a:latin typeface="Calibri"/>
                <a:cs typeface="Calibri"/>
              </a:rPr>
              <a:t>smaller than the </a:t>
            </a:r>
            <a:r>
              <a:rPr lang="en-US" sz="2000" dirty="0" smtClean="0">
                <a:latin typeface="Calibri"/>
                <a:cs typeface="Calibri"/>
              </a:rPr>
              <a:t>% increase in </a:t>
            </a:r>
            <a:r>
              <a:rPr lang="en-US" sz="2000" dirty="0">
                <a:latin typeface="Calibri"/>
                <a:cs typeface="Calibri"/>
              </a:rPr>
              <a:t>price, </a:t>
            </a:r>
            <a:r>
              <a:rPr lang="en-US" sz="2000" dirty="0" smtClean="0">
                <a:latin typeface="Calibri"/>
                <a:cs typeface="Calibri"/>
              </a:rPr>
              <a:t/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hence </a:t>
            </a:r>
            <a:r>
              <a:rPr lang="en-US" sz="2000" dirty="0">
                <a:latin typeface="Calibri"/>
                <a:cs typeface="Calibri"/>
              </a:rPr>
              <a:t>the demand for cigarettes is </a:t>
            </a:r>
            <a:r>
              <a:rPr lang="en-US" sz="2000" b="1" i="1" dirty="0">
                <a:latin typeface="Calibri"/>
                <a:cs typeface="Calibri"/>
              </a:rPr>
              <a:t>relatively inelastic</a:t>
            </a:r>
            <a:r>
              <a:rPr lang="en-US" sz="20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4" name="Freeform 90"/>
          <p:cNvSpPr>
            <a:spLocks noChangeAspect="1"/>
          </p:cNvSpPr>
          <p:nvPr/>
        </p:nvSpPr>
        <p:spPr bwMode="auto">
          <a:xfrm>
            <a:off x="7043338" y="3709340"/>
            <a:ext cx="642938" cy="2100262"/>
          </a:xfrm>
          <a:custGeom>
            <a:avLst/>
            <a:gdLst/>
            <a:ahLst/>
            <a:cxnLst>
              <a:cxn ang="0">
                <a:pos x="8" y="61"/>
              </a:cxn>
              <a:cxn ang="0">
                <a:pos x="24" y="185"/>
              </a:cxn>
              <a:cxn ang="0">
                <a:pos x="42" y="308"/>
              </a:cxn>
              <a:cxn ang="0">
                <a:pos x="61" y="429"/>
              </a:cxn>
              <a:cxn ang="0">
                <a:pos x="83" y="549"/>
              </a:cxn>
              <a:cxn ang="0">
                <a:pos x="106" y="667"/>
              </a:cxn>
              <a:cxn ang="0">
                <a:pos x="130" y="784"/>
              </a:cxn>
              <a:cxn ang="0">
                <a:pos x="156" y="899"/>
              </a:cxn>
              <a:cxn ang="0">
                <a:pos x="183" y="1013"/>
              </a:cxn>
              <a:cxn ang="0">
                <a:pos x="211" y="1125"/>
              </a:cxn>
              <a:cxn ang="0">
                <a:pos x="240" y="1234"/>
              </a:cxn>
              <a:cxn ang="0">
                <a:pos x="269" y="1341"/>
              </a:cxn>
              <a:cxn ang="0">
                <a:pos x="300" y="1447"/>
              </a:cxn>
              <a:cxn ang="0">
                <a:pos x="332" y="1549"/>
              </a:cxn>
              <a:cxn ang="0">
                <a:pos x="363" y="1650"/>
              </a:cxn>
              <a:cxn ang="0">
                <a:pos x="394" y="1747"/>
              </a:cxn>
              <a:cxn ang="0">
                <a:pos x="427" y="1843"/>
              </a:cxn>
              <a:cxn ang="0">
                <a:pos x="459" y="1936"/>
              </a:cxn>
              <a:cxn ang="0">
                <a:pos x="490" y="2025"/>
              </a:cxn>
              <a:cxn ang="0">
                <a:pos x="523" y="2111"/>
              </a:cxn>
              <a:cxn ang="0">
                <a:pos x="554" y="2194"/>
              </a:cxn>
              <a:cxn ang="0">
                <a:pos x="585" y="2275"/>
              </a:cxn>
              <a:cxn ang="0">
                <a:pos x="617" y="2352"/>
              </a:cxn>
              <a:cxn ang="0">
                <a:pos x="647" y="2426"/>
              </a:cxn>
              <a:cxn ang="0">
                <a:pos x="676" y="2496"/>
              </a:cxn>
              <a:cxn ang="0">
                <a:pos x="704" y="2563"/>
              </a:cxn>
              <a:cxn ang="0">
                <a:pos x="732" y="2626"/>
              </a:cxn>
              <a:cxn ang="0">
                <a:pos x="758" y="2685"/>
              </a:cxn>
              <a:cxn ang="0">
                <a:pos x="782" y="2740"/>
              </a:cxn>
              <a:cxn ang="0">
                <a:pos x="806" y="2792"/>
              </a:cxn>
              <a:cxn ang="0">
                <a:pos x="828" y="2839"/>
              </a:cxn>
              <a:cxn ang="0">
                <a:pos x="848" y="2882"/>
              </a:cxn>
              <a:cxn ang="0">
                <a:pos x="867" y="2921"/>
              </a:cxn>
              <a:cxn ang="0">
                <a:pos x="884" y="2955"/>
              </a:cxn>
              <a:cxn ang="0">
                <a:pos x="899" y="2984"/>
              </a:cxn>
              <a:cxn ang="0">
                <a:pos x="911" y="3010"/>
              </a:cxn>
              <a:cxn ang="0">
                <a:pos x="922" y="3029"/>
              </a:cxn>
              <a:cxn ang="0">
                <a:pos x="930" y="3044"/>
              </a:cxn>
              <a:cxn ang="0">
                <a:pos x="934" y="3054"/>
              </a:cxn>
              <a:cxn ang="0">
                <a:pos x="938" y="3060"/>
              </a:cxn>
            </a:cxnLst>
            <a:rect l="0" t="0" r="r" b="b"/>
            <a:pathLst>
              <a:path w="938" h="3060">
                <a:moveTo>
                  <a:pt x="0" y="0"/>
                </a:moveTo>
                <a:lnTo>
                  <a:pt x="8" y="61"/>
                </a:lnTo>
                <a:lnTo>
                  <a:pt x="15" y="123"/>
                </a:lnTo>
                <a:lnTo>
                  <a:pt x="24" y="185"/>
                </a:lnTo>
                <a:lnTo>
                  <a:pt x="33" y="246"/>
                </a:lnTo>
                <a:lnTo>
                  <a:pt x="42" y="308"/>
                </a:lnTo>
                <a:lnTo>
                  <a:pt x="51" y="369"/>
                </a:lnTo>
                <a:lnTo>
                  <a:pt x="61" y="429"/>
                </a:lnTo>
                <a:lnTo>
                  <a:pt x="72" y="489"/>
                </a:lnTo>
                <a:lnTo>
                  <a:pt x="83" y="549"/>
                </a:lnTo>
                <a:lnTo>
                  <a:pt x="94" y="609"/>
                </a:lnTo>
                <a:lnTo>
                  <a:pt x="106" y="667"/>
                </a:lnTo>
                <a:lnTo>
                  <a:pt x="118" y="727"/>
                </a:lnTo>
                <a:lnTo>
                  <a:pt x="130" y="784"/>
                </a:lnTo>
                <a:lnTo>
                  <a:pt x="142" y="842"/>
                </a:lnTo>
                <a:lnTo>
                  <a:pt x="156" y="899"/>
                </a:lnTo>
                <a:lnTo>
                  <a:pt x="169" y="957"/>
                </a:lnTo>
                <a:lnTo>
                  <a:pt x="183" y="1013"/>
                </a:lnTo>
                <a:lnTo>
                  <a:pt x="196" y="1069"/>
                </a:lnTo>
                <a:lnTo>
                  <a:pt x="211" y="1125"/>
                </a:lnTo>
                <a:lnTo>
                  <a:pt x="225" y="1180"/>
                </a:lnTo>
                <a:lnTo>
                  <a:pt x="240" y="1234"/>
                </a:lnTo>
                <a:lnTo>
                  <a:pt x="254" y="1288"/>
                </a:lnTo>
                <a:lnTo>
                  <a:pt x="269" y="1341"/>
                </a:lnTo>
                <a:lnTo>
                  <a:pt x="285" y="1394"/>
                </a:lnTo>
                <a:lnTo>
                  <a:pt x="300" y="1447"/>
                </a:lnTo>
                <a:lnTo>
                  <a:pt x="316" y="1498"/>
                </a:lnTo>
                <a:lnTo>
                  <a:pt x="332" y="1549"/>
                </a:lnTo>
                <a:lnTo>
                  <a:pt x="347" y="1599"/>
                </a:lnTo>
                <a:lnTo>
                  <a:pt x="363" y="1650"/>
                </a:lnTo>
                <a:lnTo>
                  <a:pt x="378" y="1699"/>
                </a:lnTo>
                <a:lnTo>
                  <a:pt x="394" y="1747"/>
                </a:lnTo>
                <a:lnTo>
                  <a:pt x="411" y="1796"/>
                </a:lnTo>
                <a:lnTo>
                  <a:pt x="427" y="1843"/>
                </a:lnTo>
                <a:lnTo>
                  <a:pt x="442" y="1890"/>
                </a:lnTo>
                <a:lnTo>
                  <a:pt x="459" y="1936"/>
                </a:lnTo>
                <a:lnTo>
                  <a:pt x="475" y="1981"/>
                </a:lnTo>
                <a:lnTo>
                  <a:pt x="490" y="2025"/>
                </a:lnTo>
                <a:lnTo>
                  <a:pt x="507" y="2068"/>
                </a:lnTo>
                <a:lnTo>
                  <a:pt x="523" y="2111"/>
                </a:lnTo>
                <a:lnTo>
                  <a:pt x="538" y="2154"/>
                </a:lnTo>
                <a:lnTo>
                  <a:pt x="554" y="2194"/>
                </a:lnTo>
                <a:lnTo>
                  <a:pt x="570" y="2235"/>
                </a:lnTo>
                <a:lnTo>
                  <a:pt x="585" y="2275"/>
                </a:lnTo>
                <a:lnTo>
                  <a:pt x="601" y="2314"/>
                </a:lnTo>
                <a:lnTo>
                  <a:pt x="617" y="2352"/>
                </a:lnTo>
                <a:lnTo>
                  <a:pt x="631" y="2389"/>
                </a:lnTo>
                <a:lnTo>
                  <a:pt x="647" y="2426"/>
                </a:lnTo>
                <a:lnTo>
                  <a:pt x="661" y="2462"/>
                </a:lnTo>
                <a:lnTo>
                  <a:pt x="676" y="2496"/>
                </a:lnTo>
                <a:lnTo>
                  <a:pt x="691" y="2531"/>
                </a:lnTo>
                <a:lnTo>
                  <a:pt x="704" y="2563"/>
                </a:lnTo>
                <a:lnTo>
                  <a:pt x="718" y="2594"/>
                </a:lnTo>
                <a:lnTo>
                  <a:pt x="732" y="2626"/>
                </a:lnTo>
                <a:lnTo>
                  <a:pt x="745" y="2656"/>
                </a:lnTo>
                <a:lnTo>
                  <a:pt x="758" y="2685"/>
                </a:lnTo>
                <a:lnTo>
                  <a:pt x="770" y="2713"/>
                </a:lnTo>
                <a:lnTo>
                  <a:pt x="782" y="2740"/>
                </a:lnTo>
                <a:lnTo>
                  <a:pt x="795" y="2767"/>
                </a:lnTo>
                <a:lnTo>
                  <a:pt x="806" y="2792"/>
                </a:lnTo>
                <a:lnTo>
                  <a:pt x="818" y="2815"/>
                </a:lnTo>
                <a:lnTo>
                  <a:pt x="828" y="2839"/>
                </a:lnTo>
                <a:lnTo>
                  <a:pt x="838" y="2861"/>
                </a:lnTo>
                <a:lnTo>
                  <a:pt x="848" y="2882"/>
                </a:lnTo>
                <a:lnTo>
                  <a:pt x="858" y="2902"/>
                </a:lnTo>
                <a:lnTo>
                  <a:pt x="867" y="2921"/>
                </a:lnTo>
                <a:lnTo>
                  <a:pt x="876" y="2938"/>
                </a:lnTo>
                <a:lnTo>
                  <a:pt x="884" y="2955"/>
                </a:lnTo>
                <a:lnTo>
                  <a:pt x="892" y="2970"/>
                </a:lnTo>
                <a:lnTo>
                  <a:pt x="899" y="2984"/>
                </a:lnTo>
                <a:lnTo>
                  <a:pt x="905" y="2997"/>
                </a:lnTo>
                <a:lnTo>
                  <a:pt x="911" y="3010"/>
                </a:lnTo>
                <a:lnTo>
                  <a:pt x="916" y="3020"/>
                </a:lnTo>
                <a:lnTo>
                  <a:pt x="922" y="3029"/>
                </a:lnTo>
                <a:lnTo>
                  <a:pt x="925" y="3038"/>
                </a:lnTo>
                <a:lnTo>
                  <a:pt x="930" y="3044"/>
                </a:lnTo>
                <a:lnTo>
                  <a:pt x="932" y="3050"/>
                </a:lnTo>
                <a:lnTo>
                  <a:pt x="934" y="3054"/>
                </a:lnTo>
                <a:lnTo>
                  <a:pt x="937" y="3058"/>
                </a:lnTo>
                <a:lnTo>
                  <a:pt x="938" y="3060"/>
                </a:lnTo>
                <a:lnTo>
                  <a:pt x="938" y="3060"/>
                </a:lnTo>
              </a:path>
            </a:pathLst>
          </a:custGeom>
          <a:noFill/>
          <a:ln w="57150" cmpd="sng">
            <a:solidFill>
              <a:srgbClr val="007A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5" name="Rectangle 91"/>
          <p:cNvSpPr>
            <a:spLocks noChangeAspect="1" noChangeArrowheads="1"/>
          </p:cNvSpPr>
          <p:nvPr/>
        </p:nvSpPr>
        <p:spPr bwMode="auto">
          <a:xfrm>
            <a:off x="6343155" y="3042856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6" name="Rectangle 93"/>
          <p:cNvSpPr>
            <a:spLocks noChangeAspect="1" noChangeArrowheads="1"/>
          </p:cNvSpPr>
          <p:nvPr/>
        </p:nvSpPr>
        <p:spPr bwMode="auto">
          <a:xfrm>
            <a:off x="5314455" y="820356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$6.00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7" name="Rectangle 94"/>
          <p:cNvSpPr>
            <a:spLocks noChangeAspect="1" noChangeArrowheads="1"/>
          </p:cNvSpPr>
          <p:nvPr/>
        </p:nvSpPr>
        <p:spPr bwMode="auto">
          <a:xfrm>
            <a:off x="8097480" y="3052037"/>
            <a:ext cx="9726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1200" b="0" i="1" dirty="0">
                <a:solidFill>
                  <a:srgbClr val="000000"/>
                </a:solidFill>
                <a:latin typeface="Calibri"/>
                <a:cs typeface="Calibri"/>
              </a:rPr>
              <a:t>in thousands)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8" name="Rectangle 95"/>
          <p:cNvSpPr>
            <a:spLocks noChangeAspect="1" noChangeArrowheads="1"/>
          </p:cNvSpPr>
          <p:nvPr/>
        </p:nvSpPr>
        <p:spPr bwMode="auto">
          <a:xfrm>
            <a:off x="5314455" y="1504568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$4.00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9" name="Rectangle 96"/>
          <p:cNvSpPr>
            <a:spLocks noChangeAspect="1" noChangeArrowheads="1"/>
          </p:cNvSpPr>
          <p:nvPr/>
        </p:nvSpPr>
        <p:spPr bwMode="auto">
          <a:xfrm>
            <a:off x="7729043" y="3031743"/>
            <a:ext cx="3119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0" name="Rectangle 97"/>
          <p:cNvSpPr>
            <a:spLocks noChangeAspect="1" noChangeArrowheads="1"/>
          </p:cNvSpPr>
          <p:nvPr/>
        </p:nvSpPr>
        <p:spPr bwMode="auto">
          <a:xfrm>
            <a:off x="8708594" y="1728980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2145AB"/>
                </a:solidFill>
                <a:latin typeface="Calibri"/>
                <a:cs typeface="Calibri"/>
              </a:rPr>
              <a:t>D</a:t>
            </a:r>
            <a:endParaRPr lang="en-US" sz="2000" b="1">
              <a:solidFill>
                <a:srgbClr val="2145AB"/>
              </a:solidFill>
              <a:latin typeface="Calibri"/>
              <a:cs typeface="Calibri"/>
            </a:endParaRPr>
          </a:p>
        </p:txBody>
      </p:sp>
      <p:sp>
        <p:nvSpPr>
          <p:cNvPr id="62" name="Rectangle 98"/>
          <p:cNvSpPr>
            <a:spLocks noChangeAspect="1" noChangeArrowheads="1"/>
          </p:cNvSpPr>
          <p:nvPr/>
        </p:nvSpPr>
        <p:spPr bwMode="auto">
          <a:xfrm>
            <a:off x="6921101" y="6236640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90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3" name="Rectangle 100"/>
          <p:cNvSpPr>
            <a:spLocks noChangeAspect="1" noChangeArrowheads="1"/>
          </p:cNvSpPr>
          <p:nvPr/>
        </p:nvSpPr>
        <p:spPr bwMode="auto">
          <a:xfrm>
            <a:off x="5354494" y="3987946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$6.00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4" name="Rectangle 101"/>
          <p:cNvSpPr>
            <a:spLocks noChangeAspect="1" noChangeArrowheads="1"/>
          </p:cNvSpPr>
          <p:nvPr/>
        </p:nvSpPr>
        <p:spPr bwMode="auto">
          <a:xfrm>
            <a:off x="8024110" y="5739993"/>
            <a:ext cx="727776" cy="36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Cigarette </a:t>
            </a:r>
          </a:p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packs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5" name="Rectangle 102"/>
          <p:cNvSpPr>
            <a:spLocks noChangeAspect="1" noChangeArrowheads="1"/>
          </p:cNvSpPr>
          <p:nvPr/>
        </p:nvSpPr>
        <p:spPr bwMode="auto">
          <a:xfrm>
            <a:off x="5354494" y="4672158"/>
            <a:ext cx="4677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$4.00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6" name="Rectangle 103"/>
          <p:cNvSpPr>
            <a:spLocks noChangeAspect="1" noChangeArrowheads="1"/>
          </p:cNvSpPr>
          <p:nvPr/>
        </p:nvSpPr>
        <p:spPr bwMode="auto">
          <a:xfrm>
            <a:off x="7232251" y="6236640"/>
            <a:ext cx="3119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endParaRPr lang="en-US" sz="16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7" name="Rectangle 104"/>
          <p:cNvSpPr>
            <a:spLocks noChangeAspect="1" noChangeArrowheads="1"/>
          </p:cNvSpPr>
          <p:nvPr/>
        </p:nvSpPr>
        <p:spPr bwMode="auto">
          <a:xfrm>
            <a:off x="7737139" y="5750103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  <a:latin typeface="Calibri"/>
                <a:cs typeface="Calibri"/>
              </a:rPr>
              <a:t>D</a:t>
            </a:r>
            <a:endParaRPr lang="en-US" sz="20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8" name="Line 110"/>
          <p:cNvSpPr>
            <a:spLocks noChangeAspect="1" noChangeShapeType="1"/>
          </p:cNvSpPr>
          <p:nvPr/>
        </p:nvSpPr>
        <p:spPr bwMode="auto">
          <a:xfrm>
            <a:off x="5908181" y="3003168"/>
            <a:ext cx="221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0" name="Line 109"/>
          <p:cNvSpPr>
            <a:spLocks noChangeAspect="1" noChangeShapeType="1"/>
          </p:cNvSpPr>
          <p:nvPr/>
        </p:nvSpPr>
        <p:spPr bwMode="auto">
          <a:xfrm>
            <a:off x="5914150" y="579056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1" name="Line 111"/>
          <p:cNvSpPr>
            <a:spLocks noChangeAspect="1" noChangeShapeType="1"/>
          </p:cNvSpPr>
          <p:nvPr/>
        </p:nvSpPr>
        <p:spPr bwMode="auto">
          <a:xfrm>
            <a:off x="5895957" y="376572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2" name="Line 112"/>
          <p:cNvSpPr>
            <a:spLocks noChangeAspect="1" noChangeShapeType="1"/>
          </p:cNvSpPr>
          <p:nvPr/>
        </p:nvSpPr>
        <p:spPr bwMode="auto">
          <a:xfrm>
            <a:off x="5890814" y="6196952"/>
            <a:ext cx="2078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3" name="Text Box 113"/>
          <p:cNvSpPr txBox="1">
            <a:spLocks noChangeAspect="1" noChangeArrowheads="1"/>
          </p:cNvSpPr>
          <p:nvPr/>
        </p:nvSpPr>
        <p:spPr bwMode="auto">
          <a:xfrm>
            <a:off x="5511518" y="3466434"/>
            <a:ext cx="792162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kumimoji="0" lang="en-US" sz="1600" b="0">
              <a:latin typeface="Calibri"/>
              <a:cs typeface="Calibri"/>
            </a:endParaRPr>
          </a:p>
        </p:txBody>
      </p:sp>
      <p:sp>
        <p:nvSpPr>
          <p:cNvPr id="74" name="Text Box 114"/>
          <p:cNvSpPr txBox="1">
            <a:spLocks noChangeAspect="1" noChangeArrowheads="1"/>
          </p:cNvSpPr>
          <p:nvPr/>
        </p:nvSpPr>
        <p:spPr bwMode="auto">
          <a:xfrm>
            <a:off x="5481143" y="266318"/>
            <a:ext cx="790575" cy="3385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kumimoji="0" lang="en-US" sz="1600" b="0" dirty="0">
              <a:latin typeface="Calibri"/>
              <a:cs typeface="Calibri"/>
            </a:endParaRPr>
          </a:p>
        </p:txBody>
      </p:sp>
      <p:sp>
        <p:nvSpPr>
          <p:cNvPr id="75" name="Freeform 89"/>
          <p:cNvSpPr>
            <a:spLocks noChangeAspect="1"/>
          </p:cNvSpPr>
          <p:nvPr/>
        </p:nvSpPr>
        <p:spPr bwMode="auto">
          <a:xfrm>
            <a:off x="6022480" y="621918"/>
            <a:ext cx="2649538" cy="1276350"/>
          </a:xfrm>
          <a:custGeom>
            <a:avLst/>
            <a:gdLst/>
            <a:ahLst/>
            <a:cxnLst>
              <a:cxn ang="0">
                <a:pos x="45" y="36"/>
              </a:cxn>
              <a:cxn ang="0">
                <a:pos x="137" y="106"/>
              </a:cxn>
              <a:cxn ang="0">
                <a:pos x="228" y="175"/>
              </a:cxn>
              <a:cxn ang="0">
                <a:pos x="321" y="243"/>
              </a:cxn>
              <a:cxn ang="0">
                <a:pos x="416" y="308"/>
              </a:cxn>
              <a:cxn ang="0">
                <a:pos x="511" y="373"/>
              </a:cxn>
              <a:cxn ang="0">
                <a:pos x="606" y="436"/>
              </a:cxn>
              <a:cxn ang="0">
                <a:pos x="703" y="497"/>
              </a:cxn>
              <a:cxn ang="0">
                <a:pos x="800" y="558"/>
              </a:cxn>
              <a:cxn ang="0">
                <a:pos x="897" y="616"/>
              </a:cxn>
              <a:cxn ang="0">
                <a:pos x="996" y="673"/>
              </a:cxn>
              <a:cxn ang="0">
                <a:pos x="1093" y="729"/>
              </a:cxn>
              <a:cxn ang="0">
                <a:pos x="1191" y="784"/>
              </a:cxn>
              <a:cxn ang="0">
                <a:pos x="1289" y="837"/>
              </a:cxn>
              <a:cxn ang="0">
                <a:pos x="1387" y="889"/>
              </a:cxn>
              <a:cxn ang="0">
                <a:pos x="1484" y="939"/>
              </a:cxn>
              <a:cxn ang="0">
                <a:pos x="1582" y="989"/>
              </a:cxn>
              <a:cxn ang="0">
                <a:pos x="1678" y="1036"/>
              </a:cxn>
              <a:cxn ang="0">
                <a:pos x="1774" y="1082"/>
              </a:cxn>
              <a:cxn ang="0">
                <a:pos x="1869" y="1127"/>
              </a:cxn>
              <a:cxn ang="0">
                <a:pos x="1963" y="1170"/>
              </a:cxn>
              <a:cxn ang="0">
                <a:pos x="2057" y="1212"/>
              </a:cxn>
              <a:cxn ang="0">
                <a:pos x="2149" y="1253"/>
              </a:cxn>
              <a:cxn ang="0">
                <a:pos x="2240" y="1293"/>
              </a:cxn>
              <a:cxn ang="0">
                <a:pos x="2330" y="1330"/>
              </a:cxn>
              <a:cxn ang="0">
                <a:pos x="2418" y="1367"/>
              </a:cxn>
              <a:cxn ang="0">
                <a:pos x="2506" y="1401"/>
              </a:cxn>
              <a:cxn ang="0">
                <a:pos x="2591" y="1436"/>
              </a:cxn>
              <a:cxn ang="0">
                <a:pos x="2674" y="1469"/>
              </a:cxn>
              <a:cxn ang="0">
                <a:pos x="2756" y="1500"/>
              </a:cxn>
              <a:cxn ang="0">
                <a:pos x="2835" y="1529"/>
              </a:cxn>
              <a:cxn ang="0">
                <a:pos x="2913" y="1559"/>
              </a:cxn>
              <a:cxn ang="0">
                <a:pos x="2989" y="1585"/>
              </a:cxn>
              <a:cxn ang="0">
                <a:pos x="3061" y="1611"/>
              </a:cxn>
              <a:cxn ang="0">
                <a:pos x="3132" y="1636"/>
              </a:cxn>
              <a:cxn ang="0">
                <a:pos x="3200" y="1659"/>
              </a:cxn>
              <a:cxn ang="0">
                <a:pos x="3265" y="1681"/>
              </a:cxn>
              <a:cxn ang="0">
                <a:pos x="3328" y="1702"/>
              </a:cxn>
              <a:cxn ang="0">
                <a:pos x="3387" y="1721"/>
              </a:cxn>
              <a:cxn ang="0">
                <a:pos x="3444" y="1739"/>
              </a:cxn>
              <a:cxn ang="0">
                <a:pos x="3498" y="1756"/>
              </a:cxn>
              <a:cxn ang="0">
                <a:pos x="3548" y="1772"/>
              </a:cxn>
              <a:cxn ang="0">
                <a:pos x="3595" y="1786"/>
              </a:cxn>
              <a:cxn ang="0">
                <a:pos x="3637" y="1800"/>
              </a:cxn>
              <a:cxn ang="0">
                <a:pos x="3678" y="1811"/>
              </a:cxn>
              <a:cxn ang="0">
                <a:pos x="3713" y="1822"/>
              </a:cxn>
              <a:cxn ang="0">
                <a:pos x="3746" y="1830"/>
              </a:cxn>
              <a:cxn ang="0">
                <a:pos x="3774" y="1838"/>
              </a:cxn>
              <a:cxn ang="0">
                <a:pos x="3798" y="1845"/>
              </a:cxn>
              <a:cxn ang="0">
                <a:pos x="3819" y="1850"/>
              </a:cxn>
              <a:cxn ang="0">
                <a:pos x="3834" y="1855"/>
              </a:cxn>
              <a:cxn ang="0">
                <a:pos x="3847" y="1857"/>
              </a:cxn>
              <a:cxn ang="0">
                <a:pos x="3853" y="1859"/>
              </a:cxn>
              <a:cxn ang="0">
                <a:pos x="3856" y="1860"/>
              </a:cxn>
            </a:cxnLst>
            <a:rect l="0" t="0" r="r" b="b"/>
            <a:pathLst>
              <a:path w="3856" h="1860">
                <a:moveTo>
                  <a:pt x="0" y="0"/>
                </a:moveTo>
                <a:lnTo>
                  <a:pt x="45" y="36"/>
                </a:lnTo>
                <a:lnTo>
                  <a:pt x="91" y="71"/>
                </a:lnTo>
                <a:lnTo>
                  <a:pt x="137" y="106"/>
                </a:lnTo>
                <a:lnTo>
                  <a:pt x="182" y="140"/>
                </a:lnTo>
                <a:lnTo>
                  <a:pt x="228" y="175"/>
                </a:lnTo>
                <a:lnTo>
                  <a:pt x="275" y="209"/>
                </a:lnTo>
                <a:lnTo>
                  <a:pt x="321" y="243"/>
                </a:lnTo>
                <a:lnTo>
                  <a:pt x="368" y="275"/>
                </a:lnTo>
                <a:lnTo>
                  <a:pt x="416" y="308"/>
                </a:lnTo>
                <a:lnTo>
                  <a:pt x="463" y="340"/>
                </a:lnTo>
                <a:lnTo>
                  <a:pt x="511" y="373"/>
                </a:lnTo>
                <a:lnTo>
                  <a:pt x="558" y="404"/>
                </a:lnTo>
                <a:lnTo>
                  <a:pt x="606" y="436"/>
                </a:lnTo>
                <a:lnTo>
                  <a:pt x="654" y="467"/>
                </a:lnTo>
                <a:lnTo>
                  <a:pt x="703" y="497"/>
                </a:lnTo>
                <a:lnTo>
                  <a:pt x="752" y="528"/>
                </a:lnTo>
                <a:lnTo>
                  <a:pt x="800" y="558"/>
                </a:lnTo>
                <a:lnTo>
                  <a:pt x="849" y="587"/>
                </a:lnTo>
                <a:lnTo>
                  <a:pt x="897" y="616"/>
                </a:lnTo>
                <a:lnTo>
                  <a:pt x="946" y="645"/>
                </a:lnTo>
                <a:lnTo>
                  <a:pt x="996" y="673"/>
                </a:lnTo>
                <a:lnTo>
                  <a:pt x="1044" y="701"/>
                </a:lnTo>
                <a:lnTo>
                  <a:pt x="1093" y="729"/>
                </a:lnTo>
                <a:lnTo>
                  <a:pt x="1142" y="758"/>
                </a:lnTo>
                <a:lnTo>
                  <a:pt x="1191" y="784"/>
                </a:lnTo>
                <a:lnTo>
                  <a:pt x="1239" y="811"/>
                </a:lnTo>
                <a:lnTo>
                  <a:pt x="1289" y="837"/>
                </a:lnTo>
                <a:lnTo>
                  <a:pt x="1338" y="863"/>
                </a:lnTo>
                <a:lnTo>
                  <a:pt x="1387" y="889"/>
                </a:lnTo>
                <a:lnTo>
                  <a:pt x="1435" y="915"/>
                </a:lnTo>
                <a:lnTo>
                  <a:pt x="1484" y="939"/>
                </a:lnTo>
                <a:lnTo>
                  <a:pt x="1532" y="964"/>
                </a:lnTo>
                <a:lnTo>
                  <a:pt x="1582" y="989"/>
                </a:lnTo>
                <a:lnTo>
                  <a:pt x="1630" y="1012"/>
                </a:lnTo>
                <a:lnTo>
                  <a:pt x="1678" y="1036"/>
                </a:lnTo>
                <a:lnTo>
                  <a:pt x="1726" y="1059"/>
                </a:lnTo>
                <a:lnTo>
                  <a:pt x="1774" y="1082"/>
                </a:lnTo>
                <a:lnTo>
                  <a:pt x="1821" y="1104"/>
                </a:lnTo>
                <a:lnTo>
                  <a:pt x="1869" y="1127"/>
                </a:lnTo>
                <a:lnTo>
                  <a:pt x="1916" y="1149"/>
                </a:lnTo>
                <a:lnTo>
                  <a:pt x="1963" y="1170"/>
                </a:lnTo>
                <a:lnTo>
                  <a:pt x="2010" y="1192"/>
                </a:lnTo>
                <a:lnTo>
                  <a:pt x="2057" y="1212"/>
                </a:lnTo>
                <a:lnTo>
                  <a:pt x="2103" y="1233"/>
                </a:lnTo>
                <a:lnTo>
                  <a:pt x="2149" y="1253"/>
                </a:lnTo>
                <a:lnTo>
                  <a:pt x="2195" y="1272"/>
                </a:lnTo>
                <a:lnTo>
                  <a:pt x="2240" y="1293"/>
                </a:lnTo>
                <a:lnTo>
                  <a:pt x="2285" y="1312"/>
                </a:lnTo>
                <a:lnTo>
                  <a:pt x="2330" y="1330"/>
                </a:lnTo>
                <a:lnTo>
                  <a:pt x="2375" y="1349"/>
                </a:lnTo>
                <a:lnTo>
                  <a:pt x="2418" y="1367"/>
                </a:lnTo>
                <a:lnTo>
                  <a:pt x="2462" y="1385"/>
                </a:lnTo>
                <a:lnTo>
                  <a:pt x="2506" y="1401"/>
                </a:lnTo>
                <a:lnTo>
                  <a:pt x="2548" y="1419"/>
                </a:lnTo>
                <a:lnTo>
                  <a:pt x="2591" y="1436"/>
                </a:lnTo>
                <a:lnTo>
                  <a:pt x="2633" y="1452"/>
                </a:lnTo>
                <a:lnTo>
                  <a:pt x="2674" y="1469"/>
                </a:lnTo>
                <a:lnTo>
                  <a:pt x="2715" y="1484"/>
                </a:lnTo>
                <a:lnTo>
                  <a:pt x="2756" y="1500"/>
                </a:lnTo>
                <a:lnTo>
                  <a:pt x="2796" y="1515"/>
                </a:lnTo>
                <a:lnTo>
                  <a:pt x="2835" y="1529"/>
                </a:lnTo>
                <a:lnTo>
                  <a:pt x="2875" y="1544"/>
                </a:lnTo>
                <a:lnTo>
                  <a:pt x="2913" y="1559"/>
                </a:lnTo>
                <a:lnTo>
                  <a:pt x="2951" y="1572"/>
                </a:lnTo>
                <a:lnTo>
                  <a:pt x="2989" y="1585"/>
                </a:lnTo>
                <a:lnTo>
                  <a:pt x="3026" y="1599"/>
                </a:lnTo>
                <a:lnTo>
                  <a:pt x="3061" y="1611"/>
                </a:lnTo>
                <a:lnTo>
                  <a:pt x="3097" y="1624"/>
                </a:lnTo>
                <a:lnTo>
                  <a:pt x="3132" y="1636"/>
                </a:lnTo>
                <a:lnTo>
                  <a:pt x="3167" y="1648"/>
                </a:lnTo>
                <a:lnTo>
                  <a:pt x="3200" y="1659"/>
                </a:lnTo>
                <a:lnTo>
                  <a:pt x="3233" y="1671"/>
                </a:lnTo>
                <a:lnTo>
                  <a:pt x="3265" y="1681"/>
                </a:lnTo>
                <a:lnTo>
                  <a:pt x="3296" y="1692"/>
                </a:lnTo>
                <a:lnTo>
                  <a:pt x="3328" y="1702"/>
                </a:lnTo>
                <a:lnTo>
                  <a:pt x="3358" y="1712"/>
                </a:lnTo>
                <a:lnTo>
                  <a:pt x="3387" y="1721"/>
                </a:lnTo>
                <a:lnTo>
                  <a:pt x="3416" y="1730"/>
                </a:lnTo>
                <a:lnTo>
                  <a:pt x="3444" y="1739"/>
                </a:lnTo>
                <a:lnTo>
                  <a:pt x="3471" y="1748"/>
                </a:lnTo>
                <a:lnTo>
                  <a:pt x="3498" y="1756"/>
                </a:lnTo>
                <a:lnTo>
                  <a:pt x="3523" y="1765"/>
                </a:lnTo>
                <a:lnTo>
                  <a:pt x="3548" y="1772"/>
                </a:lnTo>
                <a:lnTo>
                  <a:pt x="3571" y="1780"/>
                </a:lnTo>
                <a:lnTo>
                  <a:pt x="3595" y="1786"/>
                </a:lnTo>
                <a:lnTo>
                  <a:pt x="3616" y="1793"/>
                </a:lnTo>
                <a:lnTo>
                  <a:pt x="3637" y="1800"/>
                </a:lnTo>
                <a:lnTo>
                  <a:pt x="3659" y="1805"/>
                </a:lnTo>
                <a:lnTo>
                  <a:pt x="3678" y="1811"/>
                </a:lnTo>
                <a:lnTo>
                  <a:pt x="3696" y="1817"/>
                </a:lnTo>
                <a:lnTo>
                  <a:pt x="3713" y="1822"/>
                </a:lnTo>
                <a:lnTo>
                  <a:pt x="3730" y="1827"/>
                </a:lnTo>
                <a:lnTo>
                  <a:pt x="3746" y="1830"/>
                </a:lnTo>
                <a:lnTo>
                  <a:pt x="3760" y="1834"/>
                </a:lnTo>
                <a:lnTo>
                  <a:pt x="3774" y="1838"/>
                </a:lnTo>
                <a:lnTo>
                  <a:pt x="3787" y="1841"/>
                </a:lnTo>
                <a:lnTo>
                  <a:pt x="3798" y="1845"/>
                </a:lnTo>
                <a:lnTo>
                  <a:pt x="3810" y="1848"/>
                </a:lnTo>
                <a:lnTo>
                  <a:pt x="3819" y="1850"/>
                </a:lnTo>
                <a:lnTo>
                  <a:pt x="3828" y="1852"/>
                </a:lnTo>
                <a:lnTo>
                  <a:pt x="3834" y="1855"/>
                </a:lnTo>
                <a:lnTo>
                  <a:pt x="3841" y="1856"/>
                </a:lnTo>
                <a:lnTo>
                  <a:pt x="3847" y="1857"/>
                </a:lnTo>
                <a:lnTo>
                  <a:pt x="3850" y="1858"/>
                </a:lnTo>
                <a:lnTo>
                  <a:pt x="3853" y="1859"/>
                </a:lnTo>
                <a:lnTo>
                  <a:pt x="3854" y="1860"/>
                </a:lnTo>
                <a:lnTo>
                  <a:pt x="3856" y="1860"/>
                </a:lnTo>
              </a:path>
            </a:pathLst>
          </a:custGeom>
          <a:noFill/>
          <a:ln w="57150" cmpd="sng">
            <a:solidFill>
              <a:srgbClr val="2D5AB3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6" name="Line 118"/>
          <p:cNvSpPr>
            <a:spLocks noChangeShapeType="1"/>
          </p:cNvSpPr>
          <p:nvPr/>
        </p:nvSpPr>
        <p:spPr bwMode="auto">
          <a:xfrm>
            <a:off x="6465837" y="1006093"/>
            <a:ext cx="0" cy="19812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7" name="Line 119"/>
          <p:cNvSpPr>
            <a:spLocks noChangeShapeType="1"/>
          </p:cNvSpPr>
          <p:nvPr/>
        </p:nvSpPr>
        <p:spPr bwMode="auto">
          <a:xfrm flipH="1">
            <a:off x="5905005" y="972756"/>
            <a:ext cx="5334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8" name="Line 122"/>
          <p:cNvSpPr>
            <a:spLocks noChangeShapeType="1"/>
          </p:cNvSpPr>
          <p:nvPr/>
        </p:nvSpPr>
        <p:spPr bwMode="auto">
          <a:xfrm flipV="1">
            <a:off x="7884618" y="1668081"/>
            <a:ext cx="0" cy="12795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9" name="Line 123"/>
          <p:cNvSpPr>
            <a:spLocks noChangeShapeType="1"/>
          </p:cNvSpPr>
          <p:nvPr/>
        </p:nvSpPr>
        <p:spPr bwMode="auto">
          <a:xfrm flipH="1">
            <a:off x="5938343" y="1636331"/>
            <a:ext cx="194786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 flipV="1">
            <a:off x="7265588" y="4907902"/>
            <a:ext cx="0" cy="12795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1" name="Line 127"/>
          <p:cNvSpPr>
            <a:spLocks noChangeShapeType="1"/>
          </p:cNvSpPr>
          <p:nvPr/>
        </p:nvSpPr>
        <p:spPr bwMode="auto">
          <a:xfrm flipH="1">
            <a:off x="5916213" y="4809477"/>
            <a:ext cx="13716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2" name="Line 128"/>
          <p:cNvSpPr>
            <a:spLocks noChangeShapeType="1"/>
          </p:cNvSpPr>
          <p:nvPr/>
        </p:nvSpPr>
        <p:spPr bwMode="auto">
          <a:xfrm flipH="1">
            <a:off x="5905101" y="4145902"/>
            <a:ext cx="115411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3" name="Line 129"/>
          <p:cNvSpPr>
            <a:spLocks noChangeShapeType="1"/>
          </p:cNvSpPr>
          <p:nvPr/>
        </p:nvSpPr>
        <p:spPr bwMode="auto">
          <a:xfrm>
            <a:off x="7106593" y="4205982"/>
            <a:ext cx="0" cy="19812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4" name="Line 138"/>
          <p:cNvSpPr>
            <a:spLocks noChangeShapeType="1"/>
          </p:cNvSpPr>
          <p:nvPr/>
        </p:nvSpPr>
        <p:spPr bwMode="auto">
          <a:xfrm flipV="1">
            <a:off x="6081218" y="999743"/>
            <a:ext cx="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5" name="Line 140"/>
          <p:cNvSpPr>
            <a:spLocks noChangeShapeType="1"/>
          </p:cNvSpPr>
          <p:nvPr/>
        </p:nvSpPr>
        <p:spPr bwMode="auto">
          <a:xfrm flipV="1">
            <a:off x="6059088" y="4182415"/>
            <a:ext cx="0" cy="838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" name="Line 141"/>
          <p:cNvSpPr>
            <a:spLocks noChangeShapeType="1"/>
          </p:cNvSpPr>
          <p:nvPr/>
        </p:nvSpPr>
        <p:spPr bwMode="auto">
          <a:xfrm rot="16134697" flipV="1">
            <a:off x="7286349" y="5846114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7" name="Line 142"/>
          <p:cNvSpPr>
            <a:spLocks noChangeShapeType="1"/>
          </p:cNvSpPr>
          <p:nvPr/>
        </p:nvSpPr>
        <p:spPr bwMode="auto">
          <a:xfrm flipH="1">
            <a:off x="6462217" y="2852356"/>
            <a:ext cx="136789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8" name="Oval 143"/>
          <p:cNvSpPr>
            <a:spLocks noChangeArrowheads="1"/>
          </p:cNvSpPr>
          <p:nvPr/>
        </p:nvSpPr>
        <p:spPr bwMode="auto">
          <a:xfrm>
            <a:off x="7052863" y="4088752"/>
            <a:ext cx="119063" cy="119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9" name="Oval 144"/>
          <p:cNvSpPr>
            <a:spLocks noChangeArrowheads="1"/>
          </p:cNvSpPr>
          <p:nvPr/>
        </p:nvSpPr>
        <p:spPr bwMode="auto">
          <a:xfrm>
            <a:off x="7216376" y="4760265"/>
            <a:ext cx="119062" cy="119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0" name="Oval 145"/>
          <p:cNvSpPr>
            <a:spLocks noChangeArrowheads="1"/>
          </p:cNvSpPr>
          <p:nvPr/>
        </p:nvSpPr>
        <p:spPr bwMode="auto">
          <a:xfrm>
            <a:off x="7835405" y="1593468"/>
            <a:ext cx="119063" cy="119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" name="Oval 146"/>
          <p:cNvSpPr>
            <a:spLocks noChangeArrowheads="1"/>
          </p:cNvSpPr>
          <p:nvPr/>
        </p:nvSpPr>
        <p:spPr bwMode="auto">
          <a:xfrm>
            <a:off x="6419355" y="902906"/>
            <a:ext cx="119063" cy="119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4" name="Rectangle 101"/>
          <p:cNvSpPr>
            <a:spLocks noChangeAspect="1" noChangeArrowheads="1"/>
          </p:cNvSpPr>
          <p:nvPr/>
        </p:nvSpPr>
        <p:spPr bwMode="auto">
          <a:xfrm>
            <a:off x="8040606" y="6055766"/>
            <a:ext cx="773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per week</a:t>
            </a:r>
            <a:r>
              <a:rPr lang="en-US" sz="1200" b="0" i="1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5" name="Rectangle 101"/>
          <p:cNvSpPr>
            <a:spLocks noChangeAspect="1" noChangeArrowheads="1"/>
          </p:cNvSpPr>
          <p:nvPr/>
        </p:nvSpPr>
        <p:spPr bwMode="auto">
          <a:xfrm>
            <a:off x="8028414" y="6253886"/>
            <a:ext cx="75822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1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1200" b="0" i="1" dirty="0">
                <a:solidFill>
                  <a:srgbClr val="000000"/>
                </a:solidFill>
                <a:latin typeface="Calibri"/>
                <a:cs typeface="Calibri"/>
              </a:rPr>
              <a:t>in millions)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6" name="Rectangle 94"/>
          <p:cNvSpPr>
            <a:spLocks noChangeAspect="1" noChangeArrowheads="1"/>
          </p:cNvSpPr>
          <p:nvPr/>
        </p:nvSpPr>
        <p:spPr bwMode="auto">
          <a:xfrm>
            <a:off x="8155941" y="2525649"/>
            <a:ext cx="613199" cy="36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1/2 </a:t>
            </a:r>
            <a:r>
              <a:rPr lang="en-US" sz="1400" b="1" i="1" dirty="0">
                <a:solidFill>
                  <a:srgbClr val="000000"/>
                </a:solidFill>
                <a:latin typeface="Calibri"/>
                <a:cs typeface="Calibri"/>
              </a:rPr>
              <a:t>lb. </a:t>
            </a:r>
            <a:endParaRPr lang="en-US" sz="1400" b="1" i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14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burgers 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7" name="Rectangle 94"/>
          <p:cNvSpPr>
            <a:spLocks noChangeAspect="1" noChangeArrowheads="1"/>
          </p:cNvSpPr>
          <p:nvPr/>
        </p:nvSpPr>
        <p:spPr bwMode="auto">
          <a:xfrm>
            <a:off x="8176359" y="2860960"/>
            <a:ext cx="72672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/>
                <a:cs typeface="Calibri"/>
              </a:rPr>
              <a:t>per </a:t>
            </a:r>
            <a:r>
              <a:rPr lang="en-US" sz="1400" b="1" i="1" dirty="0">
                <a:solidFill>
                  <a:srgbClr val="000000"/>
                </a:solidFill>
                <a:latin typeface="Calibri"/>
                <a:cs typeface="Calibri"/>
              </a:rPr>
              <a:t>week </a:t>
            </a:r>
            <a:endParaRPr lang="en-US" sz="1200" b="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69914" y="5591352"/>
            <a:ext cx="1061323" cy="926755"/>
            <a:chOff x="14013" y="5924772"/>
            <a:chExt cx="1061323" cy="926755"/>
          </a:xfrm>
        </p:grpSpPr>
        <p:sp>
          <p:nvSpPr>
            <p:cNvPr id="91" name="Rectangle 90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" name="TextBox 91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3656"/>
            <a:ext cx="8904855" cy="9052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Time and Demand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346025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If the price of a product increases, consumers will reduce their consumption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by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larger amount in the long run than in the short run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Thus, demand for most products will be more elastic in the long run than in the short run.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This relationship is sometimes referred to as the second law of demand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2749"/>
            <a:ext cx="8904855" cy="52756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Price Elasticity </a:t>
            </a:r>
            <a:r>
              <a:rPr lang="en-US" dirty="0">
                <a:latin typeface="Calibri"/>
                <a:cs typeface="Calibri"/>
              </a:rPr>
              <a:t>of Demand</a:t>
            </a:r>
          </a:p>
        </p:txBody>
      </p:sp>
      <p:grpSp>
        <p:nvGrpSpPr>
          <p:cNvPr id="47" name="Group 129"/>
          <p:cNvGrpSpPr>
            <a:grpSpLocks/>
          </p:cNvGrpSpPr>
          <p:nvPr/>
        </p:nvGrpSpPr>
        <p:grpSpPr bwMode="auto">
          <a:xfrm>
            <a:off x="405349" y="1479079"/>
            <a:ext cx="3421294" cy="4268788"/>
            <a:chOff x="1014" y="432"/>
            <a:chExt cx="2030" cy="2689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014" y="432"/>
              <a:ext cx="5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Calibri"/>
                  <a:cs typeface="Calibri"/>
                </a:rPr>
                <a:t>Inelastic</a:t>
              </a:r>
              <a:endParaRPr lang="en-US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405" y="627"/>
              <a:ext cx="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50" name="Group 99"/>
            <p:cNvGrpSpPr>
              <a:grpSpLocks/>
            </p:cNvGrpSpPr>
            <p:nvPr/>
          </p:nvGrpSpPr>
          <p:grpSpPr bwMode="auto">
            <a:xfrm>
              <a:off x="1088" y="600"/>
              <a:ext cx="1956" cy="174"/>
              <a:chOff x="1088" y="745"/>
              <a:chExt cx="1956" cy="174"/>
            </a:xfrm>
          </p:grpSpPr>
          <p:sp>
            <p:nvSpPr>
              <p:cNvPr id="134" name="Rectangle 28"/>
              <p:cNvSpPr>
                <a:spLocks noChangeArrowheads="1"/>
              </p:cNvSpPr>
              <p:nvPr/>
            </p:nvSpPr>
            <p:spPr bwMode="auto">
              <a:xfrm>
                <a:off x="2783" y="745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- 0.1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5" name="Rectangle 49"/>
              <p:cNvSpPr>
                <a:spLocks noChangeArrowheads="1"/>
              </p:cNvSpPr>
              <p:nvPr/>
            </p:nvSpPr>
            <p:spPr bwMode="auto">
              <a:xfrm>
                <a:off x="1088" y="745"/>
                <a:ext cx="21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Salt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1" name="Group 100"/>
            <p:cNvGrpSpPr>
              <a:grpSpLocks/>
            </p:cNvGrpSpPr>
            <p:nvPr/>
          </p:nvGrpSpPr>
          <p:grpSpPr bwMode="auto">
            <a:xfrm>
              <a:off x="1088" y="768"/>
              <a:ext cx="1956" cy="174"/>
              <a:chOff x="1088" y="886"/>
              <a:chExt cx="1956" cy="174"/>
            </a:xfrm>
          </p:grpSpPr>
          <p:sp>
            <p:nvSpPr>
              <p:cNvPr id="132" name="Rectangle 29"/>
              <p:cNvSpPr>
                <a:spLocks noChangeArrowheads="1"/>
              </p:cNvSpPr>
              <p:nvPr/>
            </p:nvSpPr>
            <p:spPr bwMode="auto">
              <a:xfrm>
                <a:off x="2783" y="886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- 0.1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3" name="Rectangle 50"/>
              <p:cNvSpPr>
                <a:spLocks noChangeArrowheads="1"/>
              </p:cNvSpPr>
              <p:nvPr/>
            </p:nvSpPr>
            <p:spPr bwMode="auto">
              <a:xfrm>
                <a:off x="1088" y="886"/>
                <a:ext cx="51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Matches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2" name="Group 101"/>
            <p:cNvGrpSpPr>
              <a:grpSpLocks/>
            </p:cNvGrpSpPr>
            <p:nvPr/>
          </p:nvGrpSpPr>
          <p:grpSpPr bwMode="auto">
            <a:xfrm>
              <a:off x="1088" y="935"/>
              <a:ext cx="1956" cy="174"/>
              <a:chOff x="1088" y="1027"/>
              <a:chExt cx="1956" cy="174"/>
            </a:xfrm>
          </p:grpSpPr>
          <p:sp>
            <p:nvSpPr>
              <p:cNvPr id="90" name="Rectangle 30"/>
              <p:cNvSpPr>
                <a:spLocks noChangeArrowheads="1"/>
              </p:cNvSpPr>
              <p:nvPr/>
            </p:nvSpPr>
            <p:spPr bwMode="auto">
              <a:xfrm>
                <a:off x="2783" y="1027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- 0.1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" name="Rectangle 51"/>
              <p:cNvSpPr>
                <a:spLocks noChangeArrowheads="1"/>
              </p:cNvSpPr>
              <p:nvPr/>
            </p:nvSpPr>
            <p:spPr bwMode="auto">
              <a:xfrm>
                <a:off x="1088" y="1027"/>
                <a:ext cx="64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Toothpicks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3" name="Group 102"/>
            <p:cNvGrpSpPr>
              <a:grpSpLocks/>
            </p:cNvGrpSpPr>
            <p:nvPr/>
          </p:nvGrpSpPr>
          <p:grpSpPr bwMode="auto">
            <a:xfrm>
              <a:off x="1088" y="1103"/>
              <a:ext cx="1956" cy="174"/>
              <a:chOff x="1088" y="1167"/>
              <a:chExt cx="1956" cy="174"/>
            </a:xfrm>
          </p:grpSpPr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783" y="1167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- 0.1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9" name="Rectangle 52"/>
              <p:cNvSpPr>
                <a:spLocks noChangeArrowheads="1"/>
              </p:cNvSpPr>
              <p:nvPr/>
            </p:nvSpPr>
            <p:spPr bwMode="auto">
              <a:xfrm>
                <a:off x="1088" y="1167"/>
                <a:ext cx="135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Airline travel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4" name="Group 103"/>
            <p:cNvGrpSpPr>
              <a:grpSpLocks/>
            </p:cNvGrpSpPr>
            <p:nvPr/>
          </p:nvGrpSpPr>
          <p:grpSpPr bwMode="auto">
            <a:xfrm>
              <a:off x="1088" y="1271"/>
              <a:ext cx="1956" cy="174"/>
              <a:chOff x="1088" y="1308"/>
              <a:chExt cx="1956" cy="174"/>
            </a:xfrm>
          </p:grpSpPr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2783" y="1308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- 0.2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7" name="Rectangle 53"/>
              <p:cNvSpPr>
                <a:spLocks noChangeArrowheads="1"/>
              </p:cNvSpPr>
              <p:nvPr/>
            </p:nvSpPr>
            <p:spPr bwMode="auto">
              <a:xfrm>
                <a:off x="1088" y="1308"/>
                <a:ext cx="110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Gasoline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5" name="Group 104"/>
            <p:cNvGrpSpPr>
              <a:grpSpLocks/>
            </p:cNvGrpSpPr>
            <p:nvPr/>
          </p:nvGrpSpPr>
          <p:grpSpPr bwMode="auto">
            <a:xfrm>
              <a:off x="1088" y="1438"/>
              <a:ext cx="1956" cy="174"/>
              <a:chOff x="1088" y="1449"/>
              <a:chExt cx="1956" cy="174"/>
            </a:xfrm>
          </p:grpSpPr>
          <p:sp>
            <p:nvSpPr>
              <p:cNvPr id="84" name="Rectangle 33"/>
              <p:cNvSpPr>
                <a:spLocks noChangeArrowheads="1"/>
              </p:cNvSpPr>
              <p:nvPr/>
            </p:nvSpPr>
            <p:spPr bwMode="auto">
              <a:xfrm>
                <a:off x="2783" y="1449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- 0.7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5" name="Rectangle 54"/>
              <p:cNvSpPr>
                <a:spLocks noChangeArrowheads="1"/>
              </p:cNvSpPr>
              <p:nvPr/>
            </p:nvSpPr>
            <p:spPr bwMode="auto">
              <a:xfrm>
                <a:off x="1088" y="1449"/>
                <a:ext cx="105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Gasoline </a:t>
                </a:r>
                <a:r>
                  <a:rPr lang="en-US" sz="16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6" name="Group 105"/>
            <p:cNvGrpSpPr>
              <a:grpSpLocks/>
            </p:cNvGrpSpPr>
            <p:nvPr/>
          </p:nvGrpSpPr>
          <p:grpSpPr bwMode="auto">
            <a:xfrm>
              <a:off x="1088" y="1606"/>
              <a:ext cx="1931" cy="174"/>
              <a:chOff x="1088" y="1590"/>
              <a:chExt cx="1931" cy="174"/>
            </a:xfrm>
          </p:grpSpPr>
          <p:sp>
            <p:nvSpPr>
              <p:cNvPr id="82" name="Rectangle 34"/>
              <p:cNvSpPr>
                <a:spLocks noChangeArrowheads="1"/>
              </p:cNvSpPr>
              <p:nvPr/>
            </p:nvSpPr>
            <p:spPr bwMode="auto">
              <a:xfrm>
                <a:off x="2758" y="1590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- 0.1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3" name="Rectangle 55"/>
              <p:cNvSpPr>
                <a:spLocks noChangeArrowheads="1"/>
              </p:cNvSpPr>
              <p:nvPr/>
            </p:nvSpPr>
            <p:spPr bwMode="auto">
              <a:xfrm>
                <a:off x="1088" y="1590"/>
                <a:ext cx="167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Natural gas, home </a:t>
                </a:r>
                <a:r>
                  <a:rPr lang="en-US" sz="16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7" name="Group 106"/>
            <p:cNvGrpSpPr>
              <a:grpSpLocks/>
            </p:cNvGrpSpPr>
            <p:nvPr/>
          </p:nvGrpSpPr>
          <p:grpSpPr bwMode="auto">
            <a:xfrm>
              <a:off x="1088" y="1774"/>
              <a:ext cx="1936" cy="174"/>
              <a:chOff x="1088" y="1717"/>
              <a:chExt cx="1936" cy="174"/>
            </a:xfrm>
          </p:grpSpPr>
          <p:sp>
            <p:nvSpPr>
              <p:cNvPr id="80" name="Rectangle 36"/>
              <p:cNvSpPr>
                <a:spLocks noChangeArrowheads="1"/>
              </p:cNvSpPr>
              <p:nvPr/>
            </p:nvSpPr>
            <p:spPr bwMode="auto">
              <a:xfrm>
                <a:off x="2763" y="1717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- 0.5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1" name="Rectangle 57"/>
              <p:cNvSpPr>
                <a:spLocks noChangeArrowheads="1"/>
              </p:cNvSpPr>
              <p:nvPr/>
            </p:nvSpPr>
            <p:spPr bwMode="auto">
              <a:xfrm>
                <a:off x="1088" y="1717"/>
                <a:ext cx="162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Natural gas, home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58" name="Group 107"/>
            <p:cNvGrpSpPr>
              <a:grpSpLocks/>
            </p:cNvGrpSpPr>
            <p:nvPr/>
          </p:nvGrpSpPr>
          <p:grpSpPr bwMode="auto">
            <a:xfrm>
              <a:off x="1088" y="1941"/>
              <a:ext cx="1956" cy="174"/>
              <a:chOff x="1088" y="1857"/>
              <a:chExt cx="1956" cy="174"/>
            </a:xfrm>
          </p:grpSpPr>
          <p:sp>
            <p:nvSpPr>
              <p:cNvPr id="78" name="Rectangle 38"/>
              <p:cNvSpPr>
                <a:spLocks noChangeArrowheads="1"/>
              </p:cNvSpPr>
              <p:nvPr/>
            </p:nvSpPr>
            <p:spPr bwMode="auto">
              <a:xfrm>
                <a:off x="2783" y="1857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- 0.3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Rectangle 59"/>
              <p:cNvSpPr>
                <a:spLocks noChangeArrowheads="1"/>
              </p:cNvSpPr>
              <p:nvPr/>
            </p:nvSpPr>
            <p:spPr bwMode="auto">
              <a:xfrm>
                <a:off x="1088" y="1857"/>
                <a:ext cx="38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Coffee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9" name="Group 108"/>
            <p:cNvGrpSpPr>
              <a:grpSpLocks/>
            </p:cNvGrpSpPr>
            <p:nvPr/>
          </p:nvGrpSpPr>
          <p:grpSpPr bwMode="auto">
            <a:xfrm>
              <a:off x="1088" y="2109"/>
              <a:ext cx="1936" cy="174"/>
              <a:chOff x="1088" y="1977"/>
              <a:chExt cx="1936" cy="174"/>
            </a:xfrm>
          </p:grpSpPr>
          <p:sp>
            <p:nvSpPr>
              <p:cNvPr id="76" name="Rectangle 39"/>
              <p:cNvSpPr>
                <a:spLocks noChangeArrowheads="1"/>
              </p:cNvSpPr>
              <p:nvPr/>
            </p:nvSpPr>
            <p:spPr bwMode="auto">
              <a:xfrm>
                <a:off x="2763" y="1977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- 0.5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Rectangle 60"/>
              <p:cNvSpPr>
                <a:spLocks noChangeArrowheads="1"/>
              </p:cNvSpPr>
              <p:nvPr/>
            </p:nvSpPr>
            <p:spPr bwMode="auto">
              <a:xfrm>
                <a:off x="1088" y="1977"/>
                <a:ext cx="113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Fish (cod), at home </a:t>
                </a:r>
              </a:p>
            </p:txBody>
          </p:sp>
        </p:grpSp>
        <p:grpSp>
          <p:nvGrpSpPr>
            <p:cNvPr id="60" name="Group 109"/>
            <p:cNvGrpSpPr>
              <a:grpSpLocks/>
            </p:cNvGrpSpPr>
            <p:nvPr/>
          </p:nvGrpSpPr>
          <p:grpSpPr bwMode="auto">
            <a:xfrm>
              <a:off x="1088" y="2277"/>
              <a:ext cx="1936" cy="174"/>
              <a:chOff x="1088" y="2121"/>
              <a:chExt cx="1936" cy="174"/>
            </a:xfrm>
          </p:grpSpPr>
          <p:sp>
            <p:nvSpPr>
              <p:cNvPr id="74" name="Rectangle 41"/>
              <p:cNvSpPr>
                <a:spLocks noChangeArrowheads="1"/>
              </p:cNvSpPr>
              <p:nvPr/>
            </p:nvSpPr>
            <p:spPr bwMode="auto">
              <a:xfrm>
                <a:off x="2763" y="212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- 0.5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5" name="Rectangle 62"/>
              <p:cNvSpPr>
                <a:spLocks noChangeArrowheads="1"/>
              </p:cNvSpPr>
              <p:nvPr/>
            </p:nvSpPr>
            <p:spPr bwMode="auto">
              <a:xfrm>
                <a:off x="1088" y="2121"/>
                <a:ext cx="164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Tobacco products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62" name="Group 110"/>
            <p:cNvGrpSpPr>
              <a:grpSpLocks/>
            </p:cNvGrpSpPr>
            <p:nvPr/>
          </p:nvGrpSpPr>
          <p:grpSpPr bwMode="auto">
            <a:xfrm>
              <a:off x="1088" y="2444"/>
              <a:ext cx="1951" cy="174"/>
              <a:chOff x="1088" y="2279"/>
              <a:chExt cx="1951" cy="174"/>
            </a:xfrm>
          </p:grpSpPr>
          <p:sp>
            <p:nvSpPr>
              <p:cNvPr id="72" name="Rectangle 43"/>
              <p:cNvSpPr>
                <a:spLocks noChangeArrowheads="1"/>
              </p:cNvSpPr>
              <p:nvPr/>
            </p:nvSpPr>
            <p:spPr bwMode="auto">
              <a:xfrm>
                <a:off x="2778" y="2279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- 0.4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3" name="Rectangle 64"/>
              <p:cNvSpPr>
                <a:spLocks noChangeArrowheads="1"/>
              </p:cNvSpPr>
              <p:nvPr/>
            </p:nvSpPr>
            <p:spPr bwMode="auto">
              <a:xfrm>
                <a:off x="1088" y="2279"/>
                <a:ext cx="140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Legal services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63" name="Group 111"/>
            <p:cNvGrpSpPr>
              <a:grpSpLocks/>
            </p:cNvGrpSpPr>
            <p:nvPr/>
          </p:nvGrpSpPr>
          <p:grpSpPr bwMode="auto">
            <a:xfrm>
              <a:off x="1088" y="2612"/>
              <a:ext cx="1956" cy="174"/>
              <a:chOff x="1088" y="2420"/>
              <a:chExt cx="1956" cy="174"/>
            </a:xfrm>
          </p:grpSpPr>
          <p:sp>
            <p:nvSpPr>
              <p:cNvPr id="70" name="Rectangle 44"/>
              <p:cNvSpPr>
                <a:spLocks noChangeArrowheads="1"/>
              </p:cNvSpPr>
              <p:nvPr/>
            </p:nvSpPr>
            <p:spPr bwMode="auto">
              <a:xfrm>
                <a:off x="2783" y="2420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- 0.6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/>
            </p:nvSpPr>
            <p:spPr bwMode="auto">
              <a:xfrm>
                <a:off x="1088" y="2420"/>
                <a:ext cx="105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Physician services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64" name="Group 112"/>
            <p:cNvGrpSpPr>
              <a:grpSpLocks/>
            </p:cNvGrpSpPr>
            <p:nvPr/>
          </p:nvGrpSpPr>
          <p:grpSpPr bwMode="auto">
            <a:xfrm>
              <a:off x="1088" y="2780"/>
              <a:ext cx="1956" cy="174"/>
              <a:chOff x="1088" y="2561"/>
              <a:chExt cx="1956" cy="174"/>
            </a:xfrm>
          </p:grpSpPr>
          <p:sp>
            <p:nvSpPr>
              <p:cNvPr id="68" name="Rectangle 45"/>
              <p:cNvSpPr>
                <a:spLocks noChangeArrowheads="1"/>
              </p:cNvSpPr>
              <p:nvPr/>
            </p:nvSpPr>
            <p:spPr bwMode="auto">
              <a:xfrm>
                <a:off x="2783" y="256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- 0.6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088" y="2561"/>
                <a:ext cx="83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Taxi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65" name="Group 113"/>
            <p:cNvGrpSpPr>
              <a:grpSpLocks/>
            </p:cNvGrpSpPr>
            <p:nvPr/>
          </p:nvGrpSpPr>
          <p:grpSpPr bwMode="auto">
            <a:xfrm>
              <a:off x="1088" y="2947"/>
              <a:ext cx="1931" cy="174"/>
              <a:chOff x="1088" y="2701"/>
              <a:chExt cx="1931" cy="174"/>
            </a:xfrm>
          </p:grpSpPr>
          <p:sp>
            <p:nvSpPr>
              <p:cNvPr id="66" name="Rectangle 46"/>
              <p:cNvSpPr>
                <a:spLocks noChangeArrowheads="1"/>
              </p:cNvSpPr>
              <p:nvPr/>
            </p:nvSpPr>
            <p:spPr bwMode="auto">
              <a:xfrm>
                <a:off x="2758" y="270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- 0.2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1088" y="2701"/>
                <a:ext cx="12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Automobiles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</p:grpSp>
      <p:grpSp>
        <p:nvGrpSpPr>
          <p:cNvPr id="136" name="Group 130"/>
          <p:cNvGrpSpPr>
            <a:grpSpLocks/>
          </p:cNvGrpSpPr>
          <p:nvPr/>
        </p:nvGrpSpPr>
        <p:grpSpPr bwMode="auto">
          <a:xfrm>
            <a:off x="4113385" y="1433359"/>
            <a:ext cx="4006857" cy="2409826"/>
            <a:chOff x="3224" y="432"/>
            <a:chExt cx="2524" cy="1518"/>
          </a:xfrm>
        </p:grpSpPr>
        <p:sp>
          <p:nvSpPr>
            <p:cNvPr id="137" name="Rectangle 68"/>
            <p:cNvSpPr>
              <a:spLocks noChangeArrowheads="1"/>
            </p:cNvSpPr>
            <p:nvPr/>
          </p:nvSpPr>
          <p:spPr bwMode="auto">
            <a:xfrm>
              <a:off x="3224" y="432"/>
              <a:ext cx="19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Calibri"/>
                  <a:cs typeface="Calibri"/>
                </a:rPr>
                <a:t>Approximately Unitary Elasticity </a:t>
              </a:r>
            </a:p>
          </p:txBody>
        </p:sp>
        <p:grpSp>
          <p:nvGrpSpPr>
            <p:cNvPr id="138" name="Group 114"/>
            <p:cNvGrpSpPr>
              <a:grpSpLocks/>
            </p:cNvGrpSpPr>
            <p:nvPr/>
          </p:nvGrpSpPr>
          <p:grpSpPr bwMode="auto">
            <a:xfrm>
              <a:off x="3388" y="600"/>
              <a:ext cx="2360" cy="183"/>
              <a:chOff x="3388" y="741"/>
              <a:chExt cx="2360" cy="183"/>
            </a:xfrm>
          </p:grpSpPr>
          <p:sp>
            <p:nvSpPr>
              <p:cNvPr id="160" name="Rectangle 7"/>
              <p:cNvSpPr>
                <a:spLocks noChangeArrowheads="1"/>
              </p:cNvSpPr>
              <p:nvPr/>
            </p:nvSpPr>
            <p:spPr bwMode="auto">
              <a:xfrm>
                <a:off x="5487" y="74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- 0.9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1" name="Rectangle 71"/>
              <p:cNvSpPr>
                <a:spLocks noChangeArrowheads="1"/>
              </p:cNvSpPr>
              <p:nvPr/>
            </p:nvSpPr>
            <p:spPr bwMode="auto">
              <a:xfrm>
                <a:off x="3388" y="750"/>
                <a:ext cx="42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Movies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9" name="Group 115"/>
            <p:cNvGrpSpPr>
              <a:grpSpLocks/>
            </p:cNvGrpSpPr>
            <p:nvPr/>
          </p:nvGrpSpPr>
          <p:grpSpPr bwMode="auto">
            <a:xfrm>
              <a:off x="3388" y="768"/>
              <a:ext cx="2330" cy="174"/>
              <a:chOff x="3388" y="882"/>
              <a:chExt cx="2330" cy="174"/>
            </a:xfrm>
          </p:grpSpPr>
          <p:sp>
            <p:nvSpPr>
              <p:cNvPr id="158" name="Rectangle 8"/>
              <p:cNvSpPr>
                <a:spLocks noChangeArrowheads="1"/>
              </p:cNvSpPr>
              <p:nvPr/>
            </p:nvSpPr>
            <p:spPr bwMode="auto">
              <a:xfrm>
                <a:off x="5457" y="882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- 1.2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9" name="Rectangle 72"/>
              <p:cNvSpPr>
                <a:spLocks noChangeArrowheads="1"/>
              </p:cNvSpPr>
              <p:nvPr/>
            </p:nvSpPr>
            <p:spPr bwMode="auto">
              <a:xfrm>
                <a:off x="3388" y="882"/>
                <a:ext cx="197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Homes, owner occupied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140" name="Group 116"/>
            <p:cNvGrpSpPr>
              <a:grpSpLocks/>
            </p:cNvGrpSpPr>
            <p:nvPr/>
          </p:nvGrpSpPr>
          <p:grpSpPr bwMode="auto">
            <a:xfrm>
              <a:off x="3388" y="936"/>
              <a:ext cx="2325" cy="174"/>
              <a:chOff x="3388" y="1001"/>
              <a:chExt cx="2325" cy="174"/>
            </a:xfrm>
          </p:grpSpPr>
          <p:sp>
            <p:nvSpPr>
              <p:cNvPr id="156" name="Rectangle 10"/>
              <p:cNvSpPr>
                <a:spLocks noChangeArrowheads="1"/>
              </p:cNvSpPr>
              <p:nvPr/>
            </p:nvSpPr>
            <p:spPr bwMode="auto">
              <a:xfrm>
                <a:off x="5452" y="100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- 0.9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7" name="Rectangle 74"/>
              <p:cNvSpPr>
                <a:spLocks noChangeArrowheads="1"/>
              </p:cNvSpPr>
              <p:nvPr/>
            </p:nvSpPr>
            <p:spPr bwMode="auto">
              <a:xfrm>
                <a:off x="3388" y="1001"/>
                <a:ext cx="16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Shellfish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(consumed at home) </a:t>
                </a:r>
              </a:p>
            </p:txBody>
          </p:sp>
        </p:grpSp>
        <p:grpSp>
          <p:nvGrpSpPr>
            <p:cNvPr id="141" name="Group 117"/>
            <p:cNvGrpSpPr>
              <a:grpSpLocks/>
            </p:cNvGrpSpPr>
            <p:nvPr/>
          </p:nvGrpSpPr>
          <p:grpSpPr bwMode="auto">
            <a:xfrm>
              <a:off x="3388" y="1104"/>
              <a:ext cx="2335" cy="174"/>
              <a:chOff x="3388" y="1125"/>
              <a:chExt cx="2335" cy="174"/>
            </a:xfrm>
          </p:grpSpPr>
          <p:sp>
            <p:nvSpPr>
              <p:cNvPr id="154" name="Rectangle 12"/>
              <p:cNvSpPr>
                <a:spLocks noChangeArrowheads="1"/>
              </p:cNvSpPr>
              <p:nvPr/>
            </p:nvSpPr>
            <p:spPr bwMode="auto">
              <a:xfrm>
                <a:off x="5462" y="1125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- 1.1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" name="Rectangle 76"/>
              <p:cNvSpPr>
                <a:spLocks noChangeArrowheads="1"/>
              </p:cNvSpPr>
              <p:nvPr/>
            </p:nvSpPr>
            <p:spPr bwMode="auto">
              <a:xfrm>
                <a:off x="3388" y="1125"/>
                <a:ext cx="157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Oysters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(consumed at home)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" name="Group 118"/>
            <p:cNvGrpSpPr>
              <a:grpSpLocks/>
            </p:cNvGrpSpPr>
            <p:nvPr/>
          </p:nvGrpSpPr>
          <p:grpSpPr bwMode="auto">
            <a:xfrm>
              <a:off x="3388" y="1272"/>
              <a:ext cx="2355" cy="174"/>
              <a:chOff x="3388" y="1252"/>
              <a:chExt cx="2355" cy="174"/>
            </a:xfrm>
          </p:grpSpPr>
          <p:sp>
            <p:nvSpPr>
              <p:cNvPr id="152" name="Rectangle 14"/>
              <p:cNvSpPr>
                <a:spLocks noChangeArrowheads="1"/>
              </p:cNvSpPr>
              <p:nvPr/>
            </p:nvSpPr>
            <p:spPr bwMode="auto">
              <a:xfrm>
                <a:off x="5482" y="1252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- 1.1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3" name="Rectangle 78"/>
              <p:cNvSpPr>
                <a:spLocks noChangeArrowheads="1"/>
              </p:cNvSpPr>
              <p:nvPr/>
            </p:nvSpPr>
            <p:spPr bwMode="auto">
              <a:xfrm>
                <a:off x="3388" y="1252"/>
                <a:ext cx="10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Private education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" name="Group 119"/>
            <p:cNvGrpSpPr>
              <a:grpSpLocks/>
            </p:cNvGrpSpPr>
            <p:nvPr/>
          </p:nvGrpSpPr>
          <p:grpSpPr bwMode="auto">
            <a:xfrm>
              <a:off x="3388" y="1440"/>
              <a:ext cx="2360" cy="174"/>
              <a:chOff x="3388" y="1393"/>
              <a:chExt cx="2360" cy="174"/>
            </a:xfrm>
          </p:grpSpPr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5487" y="1393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- 0.9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1" name="Rectangle 79"/>
              <p:cNvSpPr>
                <a:spLocks noChangeArrowheads="1"/>
              </p:cNvSpPr>
              <p:nvPr/>
            </p:nvSpPr>
            <p:spPr bwMode="auto">
              <a:xfrm>
                <a:off x="3388" y="1393"/>
                <a:ext cx="88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Tires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</a:p>
            </p:txBody>
          </p:sp>
        </p:grpSp>
        <p:grpSp>
          <p:nvGrpSpPr>
            <p:cNvPr id="144" name="Group 120"/>
            <p:cNvGrpSpPr>
              <a:grpSpLocks/>
            </p:cNvGrpSpPr>
            <p:nvPr/>
          </p:nvGrpSpPr>
          <p:grpSpPr bwMode="auto">
            <a:xfrm>
              <a:off x="3388" y="1608"/>
              <a:ext cx="2355" cy="174"/>
              <a:chOff x="3388" y="1534"/>
              <a:chExt cx="2355" cy="174"/>
            </a:xfrm>
          </p:grpSpPr>
          <p:sp>
            <p:nvSpPr>
              <p:cNvPr id="148" name="Rectangle 16"/>
              <p:cNvSpPr>
                <a:spLocks noChangeArrowheads="1"/>
              </p:cNvSpPr>
              <p:nvPr/>
            </p:nvSpPr>
            <p:spPr bwMode="auto">
              <a:xfrm>
                <a:off x="5482" y="1534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- 1.2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" name="Rectangle 80"/>
              <p:cNvSpPr>
                <a:spLocks noChangeArrowheads="1"/>
              </p:cNvSpPr>
              <p:nvPr/>
            </p:nvSpPr>
            <p:spPr bwMode="auto">
              <a:xfrm>
                <a:off x="3388" y="1534"/>
                <a:ext cx="83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Tires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145" name="Group 121"/>
            <p:cNvGrpSpPr>
              <a:grpSpLocks/>
            </p:cNvGrpSpPr>
            <p:nvPr/>
          </p:nvGrpSpPr>
          <p:grpSpPr bwMode="auto">
            <a:xfrm>
              <a:off x="3388" y="1776"/>
              <a:ext cx="2325" cy="174"/>
              <a:chOff x="3388" y="1675"/>
              <a:chExt cx="2325" cy="174"/>
            </a:xfrm>
          </p:grpSpPr>
          <p:sp>
            <p:nvSpPr>
              <p:cNvPr id="146" name="Rectangle 17"/>
              <p:cNvSpPr>
                <a:spLocks noChangeArrowheads="1"/>
              </p:cNvSpPr>
              <p:nvPr/>
            </p:nvSpPr>
            <p:spPr bwMode="auto">
              <a:xfrm>
                <a:off x="5452" y="1675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- 1.2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3388" y="1675"/>
                <a:ext cx="17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Radio and television receivers </a:t>
                </a:r>
              </a:p>
            </p:txBody>
          </p:sp>
        </p:grpSp>
      </p:grpSp>
      <p:grpSp>
        <p:nvGrpSpPr>
          <p:cNvPr id="162" name="Group 131"/>
          <p:cNvGrpSpPr>
            <a:grpSpLocks/>
          </p:cNvGrpSpPr>
          <p:nvPr/>
        </p:nvGrpSpPr>
        <p:grpSpPr bwMode="auto">
          <a:xfrm>
            <a:off x="4113382" y="3923638"/>
            <a:ext cx="4367218" cy="2092324"/>
            <a:chOff x="3224" y="2041"/>
            <a:chExt cx="2751" cy="1318"/>
          </a:xfrm>
        </p:grpSpPr>
        <p:sp>
          <p:nvSpPr>
            <p:cNvPr id="163" name="Rectangle 83"/>
            <p:cNvSpPr>
              <a:spLocks noChangeArrowheads="1"/>
            </p:cNvSpPr>
            <p:nvPr/>
          </p:nvSpPr>
          <p:spPr bwMode="auto">
            <a:xfrm>
              <a:off x="3224" y="2041"/>
              <a:ext cx="4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b="1" i="1" dirty="0">
                  <a:solidFill>
                    <a:srgbClr val="000000"/>
                  </a:solidFill>
                  <a:latin typeface="Calibri"/>
                  <a:cs typeface="Calibri"/>
                </a:rPr>
                <a:t>Elastic</a:t>
              </a:r>
              <a:endParaRPr lang="en-US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4" name="Group 122"/>
            <p:cNvGrpSpPr>
              <a:grpSpLocks/>
            </p:cNvGrpSpPr>
            <p:nvPr/>
          </p:nvGrpSpPr>
          <p:grpSpPr bwMode="auto">
            <a:xfrm>
              <a:off x="3388" y="2208"/>
              <a:ext cx="2364" cy="174"/>
              <a:chOff x="3388" y="2341"/>
              <a:chExt cx="2364" cy="174"/>
            </a:xfrm>
          </p:grpSpPr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5491" y="234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- 2.3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4" name="Rectangle 85"/>
              <p:cNvSpPr>
                <a:spLocks noChangeArrowheads="1"/>
              </p:cNvSpPr>
              <p:nvPr/>
            </p:nvSpPr>
            <p:spPr bwMode="auto">
              <a:xfrm>
                <a:off x="3388" y="2341"/>
                <a:ext cx="103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Restaurant meals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5" name="Group 123"/>
            <p:cNvGrpSpPr>
              <a:grpSpLocks/>
            </p:cNvGrpSpPr>
            <p:nvPr/>
          </p:nvGrpSpPr>
          <p:grpSpPr bwMode="auto">
            <a:xfrm>
              <a:off x="3388" y="2371"/>
              <a:ext cx="2354" cy="174"/>
              <a:chOff x="3388" y="2481"/>
              <a:chExt cx="2354" cy="174"/>
            </a:xfrm>
          </p:grpSpPr>
          <p:sp>
            <p:nvSpPr>
              <p:cNvPr id="181" name="Rectangle 21"/>
              <p:cNvSpPr>
                <a:spLocks noChangeArrowheads="1"/>
              </p:cNvSpPr>
              <p:nvPr/>
            </p:nvSpPr>
            <p:spPr bwMode="auto">
              <a:xfrm>
                <a:off x="5481" y="2481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- 4.0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2" name="Rectangle 86"/>
              <p:cNvSpPr>
                <a:spLocks noChangeArrowheads="1"/>
              </p:cNvSpPr>
              <p:nvPr/>
            </p:nvSpPr>
            <p:spPr bwMode="auto">
              <a:xfrm>
                <a:off x="3388" y="2481"/>
                <a:ext cx="136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Foreign travel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166" name="Group 124"/>
            <p:cNvGrpSpPr>
              <a:grpSpLocks/>
            </p:cNvGrpSpPr>
            <p:nvPr/>
          </p:nvGrpSpPr>
          <p:grpSpPr bwMode="auto">
            <a:xfrm>
              <a:off x="3388" y="2534"/>
              <a:ext cx="2359" cy="174"/>
              <a:chOff x="3388" y="2622"/>
              <a:chExt cx="2359" cy="174"/>
            </a:xfrm>
          </p:grpSpPr>
          <p:sp>
            <p:nvSpPr>
              <p:cNvPr id="179" name="Rectangle 22"/>
              <p:cNvSpPr>
                <a:spLocks noChangeArrowheads="1"/>
              </p:cNvSpPr>
              <p:nvPr/>
            </p:nvSpPr>
            <p:spPr bwMode="auto">
              <a:xfrm>
                <a:off x="5486" y="2622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- 2.4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0" name="Rectangle 87"/>
              <p:cNvSpPr>
                <a:spLocks noChangeArrowheads="1"/>
              </p:cNvSpPr>
              <p:nvPr/>
            </p:nvSpPr>
            <p:spPr bwMode="auto">
              <a:xfrm>
                <a:off x="3388" y="2622"/>
                <a:ext cx="13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Airline travel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(long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167" name="Group 125"/>
            <p:cNvGrpSpPr>
              <a:grpSpLocks/>
            </p:cNvGrpSpPr>
            <p:nvPr/>
          </p:nvGrpSpPr>
          <p:grpSpPr bwMode="auto">
            <a:xfrm>
              <a:off x="3388" y="2697"/>
              <a:ext cx="2354" cy="174"/>
              <a:chOff x="3388" y="2763"/>
              <a:chExt cx="2354" cy="174"/>
            </a:xfrm>
          </p:grpSpPr>
          <p:sp>
            <p:nvSpPr>
              <p:cNvPr id="177" name="Rectangle 23"/>
              <p:cNvSpPr>
                <a:spLocks noChangeArrowheads="1"/>
              </p:cNvSpPr>
              <p:nvPr/>
            </p:nvSpPr>
            <p:spPr bwMode="auto">
              <a:xfrm>
                <a:off x="5481" y="2763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- 2.8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8" name="Rectangle 88"/>
              <p:cNvSpPr>
                <a:spLocks noChangeArrowheads="1"/>
              </p:cNvSpPr>
              <p:nvPr/>
            </p:nvSpPr>
            <p:spPr bwMode="auto">
              <a:xfrm>
                <a:off x="3388" y="2763"/>
                <a:ext cx="100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Fresh green peas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" name="Group 126"/>
            <p:cNvGrpSpPr>
              <a:grpSpLocks/>
            </p:cNvGrpSpPr>
            <p:nvPr/>
          </p:nvGrpSpPr>
          <p:grpSpPr bwMode="auto">
            <a:xfrm>
              <a:off x="3388" y="2860"/>
              <a:ext cx="2587" cy="174"/>
              <a:chOff x="3388" y="2904"/>
              <a:chExt cx="2587" cy="174"/>
            </a:xfrm>
          </p:grpSpPr>
          <p:sp>
            <p:nvSpPr>
              <p:cNvPr id="175" name="Rectangle 24"/>
              <p:cNvSpPr>
                <a:spLocks noChangeArrowheads="1"/>
              </p:cNvSpPr>
              <p:nvPr/>
            </p:nvSpPr>
            <p:spPr bwMode="auto">
              <a:xfrm>
                <a:off x="5294" y="2904"/>
                <a:ext cx="6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- 1.2 to -1.5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6" name="Rectangle 89"/>
              <p:cNvSpPr>
                <a:spLocks noChangeArrowheads="1"/>
              </p:cNvSpPr>
              <p:nvPr/>
            </p:nvSpPr>
            <p:spPr bwMode="auto">
              <a:xfrm>
                <a:off x="3388" y="2904"/>
                <a:ext cx="13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Automobiles </a:t>
                </a:r>
                <a:r>
                  <a:rPr lang="en-US" sz="1600" b="0">
                    <a:solidFill>
                      <a:srgbClr val="000000"/>
                    </a:solidFill>
                    <a:latin typeface="Calibri"/>
                    <a:cs typeface="Calibri"/>
                  </a:rPr>
                  <a:t>(short run)</a:t>
                </a:r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p:grpSp>
        <p:grpSp>
          <p:nvGrpSpPr>
            <p:cNvPr id="169" name="Group 127"/>
            <p:cNvGrpSpPr>
              <a:grpSpLocks/>
            </p:cNvGrpSpPr>
            <p:nvPr/>
          </p:nvGrpSpPr>
          <p:grpSpPr bwMode="auto">
            <a:xfrm>
              <a:off x="3388" y="3023"/>
              <a:ext cx="2354" cy="174"/>
              <a:chOff x="3388" y="3045"/>
              <a:chExt cx="2354" cy="174"/>
            </a:xfrm>
          </p:grpSpPr>
          <p:sp>
            <p:nvSpPr>
              <p:cNvPr id="173" name="Rectangle 25"/>
              <p:cNvSpPr>
                <a:spLocks noChangeArrowheads="1"/>
              </p:cNvSpPr>
              <p:nvPr/>
            </p:nvSpPr>
            <p:spPr bwMode="auto">
              <a:xfrm>
                <a:off x="5481" y="3045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- 4.0 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4" name="Rectangle 90"/>
              <p:cNvSpPr>
                <a:spLocks noChangeArrowheads="1"/>
              </p:cNvSpPr>
              <p:nvPr/>
            </p:nvSpPr>
            <p:spPr bwMode="auto">
              <a:xfrm>
                <a:off x="3388" y="3045"/>
                <a:ext cx="134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Chevrolet automobiles 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70" name="Group 128"/>
            <p:cNvGrpSpPr>
              <a:grpSpLocks/>
            </p:cNvGrpSpPr>
            <p:nvPr/>
          </p:nvGrpSpPr>
          <p:grpSpPr bwMode="auto">
            <a:xfrm>
              <a:off x="3388" y="3185"/>
              <a:ext cx="2319" cy="174"/>
              <a:chOff x="3388" y="3185"/>
              <a:chExt cx="2319" cy="174"/>
            </a:xfrm>
          </p:grpSpPr>
          <p:sp>
            <p:nvSpPr>
              <p:cNvPr id="171" name="Rectangle 26"/>
              <p:cNvSpPr>
                <a:spLocks noChangeArrowheads="1"/>
              </p:cNvSpPr>
              <p:nvPr/>
            </p:nvSpPr>
            <p:spPr bwMode="auto">
              <a:xfrm>
                <a:off x="5446" y="3185"/>
                <a:ext cx="2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- 4.6</a:t>
                </a:r>
                <a:endParaRPr lang="en-US" sz="3200" b="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2" name="Rectangle 91"/>
              <p:cNvSpPr>
                <a:spLocks noChangeArrowheads="1"/>
              </p:cNvSpPr>
              <p:nvPr/>
            </p:nvSpPr>
            <p:spPr bwMode="auto">
              <a:xfrm>
                <a:off x="3388" y="3185"/>
                <a:ext cx="92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0">
                    <a:solidFill>
                      <a:srgbClr val="000000"/>
                    </a:solidFill>
                    <a:latin typeface="Calibri"/>
                    <a:cs typeface="Calibri"/>
                  </a:rPr>
                  <a:t>Fresh tomatoes</a:t>
                </a:r>
                <a:endParaRPr lang="en-US" sz="3200" b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8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713"/>
            <a:ext cx="7772400" cy="1864086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sz="3800" dirty="0"/>
              <a:t>How Demand Elasticity and Price Changes Affect Total Expenditures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(</a:t>
            </a:r>
            <a:r>
              <a:rPr lang="en-US" sz="3800" dirty="0"/>
              <a:t>or Revenues) </a:t>
            </a:r>
            <a:r>
              <a:rPr lang="en-US" sz="3800" dirty="0" smtClean="0"/>
              <a:t>on </a:t>
            </a:r>
            <a:r>
              <a:rPr lang="en-US" sz="3800" dirty="0"/>
              <a:t>a Product</a:t>
            </a:r>
          </a:p>
        </p:txBody>
      </p:sp>
    </p:spTree>
    <p:extLst>
      <p:ext uri="{BB962C8B-B14F-4D97-AF65-F5344CB8AC3E}">
        <p14:creationId xmlns:p14="http://schemas.microsoft.com/office/powerpoint/2010/main" val="32394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81514"/>
            <a:ext cx="8904855" cy="12801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latin typeface="Calibri"/>
                <a:cs typeface="Calibri"/>
              </a:rPr>
              <a:t>Total Expenditures 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and Demand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4496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This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table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summarizes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the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relationship between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changes in price and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changes in total expenditures for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demand curves </a:t>
            </a:r>
            <a:r>
              <a:rPr lang="en-US" dirty="0" smtClean="0">
                <a:solidFill>
                  <a:srgbClr val="32302A"/>
                </a:solidFill>
                <a:latin typeface="Calibri"/>
                <a:cs typeface="Calibri"/>
              </a:rPr>
              <a:t>of </a:t>
            </a:r>
            <a:r>
              <a:rPr lang="en-US" dirty="0">
                <a:solidFill>
                  <a:srgbClr val="32302A"/>
                </a:solidFill>
                <a:latin typeface="Calibri"/>
                <a:cs typeface="Calibri"/>
              </a:rPr>
              <a:t>varying elasticity.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98429" y="2622713"/>
            <a:ext cx="8305800" cy="2570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bg2"/>
            </a:solidFill>
            <a:miter lim="800000"/>
            <a:headEnd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473042" y="3733963"/>
            <a:ext cx="8174037" cy="15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6481239" y="2697325"/>
            <a:ext cx="2071080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Impact of lower price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on total consumer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expenditures or a 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firm’s total revenue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961154" y="3902234"/>
            <a:ext cx="1168400" cy="311149"/>
            <a:chOff x="4464" y="1514"/>
            <a:chExt cx="736" cy="196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4464" y="1536"/>
              <a:ext cx="5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increase </a:t>
              </a:r>
            </a:p>
          </p:txBody>
        </p:sp>
        <p:sp>
          <p:nvSpPr>
            <p:cNvPr id="10" name="AutoShape 33"/>
            <p:cNvSpPr>
              <a:spLocks noChangeArrowheads="1"/>
            </p:cNvSpPr>
            <p:nvPr/>
          </p:nvSpPr>
          <p:spPr bwMode="auto">
            <a:xfrm>
              <a:off x="5008" y="1514"/>
              <a:ext cx="192" cy="192"/>
            </a:xfrm>
            <a:prstGeom prst="upArrow">
              <a:avLst>
                <a:gd name="adj1" fmla="val 38333"/>
                <a:gd name="adj2" fmla="val 5902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6956392" y="4716630"/>
            <a:ext cx="1187450" cy="304801"/>
            <a:chOff x="4458" y="2027"/>
            <a:chExt cx="748" cy="192"/>
          </a:xfrm>
        </p:grpSpPr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4458" y="2037"/>
              <a:ext cx="56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decrease</a:t>
              </a:r>
            </a:p>
          </p:txBody>
        </p:sp>
        <p:sp>
          <p:nvSpPr>
            <p:cNvPr id="13" name="AutoShape 37"/>
            <p:cNvSpPr>
              <a:spLocks noChangeArrowheads="1"/>
            </p:cNvSpPr>
            <p:nvPr/>
          </p:nvSpPr>
          <p:spPr bwMode="auto">
            <a:xfrm flipV="1">
              <a:off x="5014" y="2027"/>
              <a:ext cx="192" cy="192"/>
            </a:xfrm>
            <a:prstGeom prst="upArrow">
              <a:avLst>
                <a:gd name="adj1" fmla="val 38333"/>
                <a:gd name="adj2" fmla="val 5902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i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808754" y="4327694"/>
            <a:ext cx="1439863" cy="277813"/>
            <a:chOff x="2894" y="2030"/>
            <a:chExt cx="907" cy="175"/>
          </a:xfrm>
        </p:grpSpPr>
        <p:sp>
          <p:nvSpPr>
            <p:cNvPr id="15" name="Rectangle 42"/>
            <p:cNvSpPr>
              <a:spLocks noChangeArrowheads="1"/>
            </p:cNvSpPr>
            <p:nvPr/>
          </p:nvSpPr>
          <p:spPr bwMode="auto">
            <a:xfrm>
              <a:off x="2894" y="2030"/>
              <a:ext cx="8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 -- unchanged</a:t>
              </a: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3545" y="2031"/>
              <a:ext cx="2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    --</a:t>
              </a:r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93053" y="3192625"/>
            <a:ext cx="144270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Price elasticity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of demand 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876267" y="3937163"/>
            <a:ext cx="6553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Elastic 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28642" y="4726150"/>
            <a:ext cx="8296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libri"/>
                <a:cs typeface="Calibri"/>
              </a:rPr>
              <a:t>Inelastic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98442" y="4329275"/>
            <a:ext cx="1405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libri"/>
                <a:cs typeface="Calibri"/>
              </a:rPr>
              <a:t>Unitary Elastic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140080" y="2944975"/>
            <a:ext cx="1780849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Elasticity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coefficient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(in absolute value)</a:t>
            </a:r>
          </a:p>
        </p:txBody>
      </p: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2747929" y="3835569"/>
            <a:ext cx="635000" cy="461964"/>
            <a:chOff x="1948" y="1467"/>
            <a:chExt cx="400" cy="291"/>
          </a:xfrm>
        </p:grpSpPr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948" y="1528"/>
              <a:ext cx="26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1 to  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2156" y="1467"/>
              <a:ext cx="192" cy="291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sz="2400" i="1" dirty="0">
                  <a:solidFill>
                    <a:schemeClr val="bg1"/>
                  </a:solidFill>
                  <a:latin typeface="Calibri"/>
                  <a:cs typeface="Calibri"/>
                  <a:sym typeface="Symbol" pitchFamily="-107" charset="2"/>
                </a:rPr>
                <a:t></a:t>
              </a:r>
              <a:endParaRPr kumimoji="0" lang="en-US" sz="2400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70154" y="4726150"/>
            <a:ext cx="5906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libri"/>
                <a:cs typeface="Calibri"/>
              </a:rPr>
              <a:t>0 to 1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944779" y="4329275"/>
            <a:ext cx="173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Calibri"/>
                <a:cs typeface="Calibri"/>
              </a:rPr>
              <a:t>1 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137810" y="2697325"/>
            <a:ext cx="2128788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Impact of higher price 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on total consumer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 expenditures or a </a:t>
            </a:r>
            <a:b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1800" i="1" dirty="0">
                <a:solidFill>
                  <a:schemeClr val="bg1"/>
                </a:solidFill>
                <a:latin typeface="Calibri"/>
                <a:cs typeface="Calibri"/>
              </a:rPr>
              <a:t>firm’s total revenue</a:t>
            </a:r>
          </a:p>
        </p:txBody>
      </p:sp>
      <p:grpSp>
        <p:nvGrpSpPr>
          <p:cNvPr id="28" name="Group 53"/>
          <p:cNvGrpSpPr>
            <a:grpSpLocks/>
          </p:cNvGrpSpPr>
          <p:nvPr/>
        </p:nvGrpSpPr>
        <p:grpSpPr bwMode="auto">
          <a:xfrm>
            <a:off x="4651342" y="3911759"/>
            <a:ext cx="1185862" cy="304799"/>
            <a:chOff x="2914" y="1520"/>
            <a:chExt cx="747" cy="192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914" y="1536"/>
              <a:ext cx="5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 dirty="0">
                  <a:solidFill>
                    <a:schemeClr val="bg1"/>
                  </a:solidFill>
                  <a:latin typeface="Calibri"/>
                  <a:cs typeface="Calibri"/>
                </a:rPr>
                <a:t>decrease </a:t>
              </a:r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 rot="10800000">
              <a:off x="3469" y="1520"/>
              <a:ext cx="192" cy="192"/>
            </a:xfrm>
            <a:prstGeom prst="upArrow">
              <a:avLst>
                <a:gd name="adj1" fmla="val 38333"/>
                <a:gd name="adj2" fmla="val 5902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52"/>
          <p:cNvGrpSpPr>
            <a:grpSpLocks/>
          </p:cNvGrpSpPr>
          <p:nvPr/>
        </p:nvGrpSpPr>
        <p:grpSpPr bwMode="auto">
          <a:xfrm>
            <a:off x="4652929" y="4726155"/>
            <a:ext cx="1154113" cy="304801"/>
            <a:chOff x="2916" y="2033"/>
            <a:chExt cx="727" cy="192"/>
          </a:xfrm>
        </p:grpSpPr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2916" y="2037"/>
              <a:ext cx="5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increase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 rot="10800000" flipV="1">
              <a:off x="3451" y="2033"/>
              <a:ext cx="192" cy="192"/>
            </a:xfrm>
            <a:prstGeom prst="upArrow">
              <a:avLst>
                <a:gd name="adj1" fmla="val 38333"/>
                <a:gd name="adj2" fmla="val 5902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40"/>
          <p:cNvGrpSpPr>
            <a:grpSpLocks/>
          </p:cNvGrpSpPr>
          <p:nvPr/>
        </p:nvGrpSpPr>
        <p:grpSpPr bwMode="auto">
          <a:xfrm>
            <a:off x="4495767" y="4329281"/>
            <a:ext cx="1439862" cy="277813"/>
            <a:chOff x="2894" y="2030"/>
            <a:chExt cx="907" cy="175"/>
          </a:xfrm>
        </p:grpSpPr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894" y="2030"/>
              <a:ext cx="8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 -- unchanged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3545" y="2031"/>
              <a:ext cx="2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bg1"/>
                  </a:solidFill>
                  <a:latin typeface="Calibri"/>
                  <a:cs typeface="Calibri"/>
                </a:rPr>
                <a:t>    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2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6750"/>
            <a:ext cx="7772400" cy="936373"/>
          </a:xfrm>
        </p:spPr>
        <p:txBody>
          <a:bodyPr anchor="ctr"/>
          <a:lstStyle/>
          <a:p>
            <a:r>
              <a:rPr lang="en-US" dirty="0"/>
              <a:t>Income Elasticity</a:t>
            </a:r>
          </a:p>
        </p:txBody>
      </p:sp>
    </p:spTree>
    <p:extLst>
      <p:ext uri="{BB962C8B-B14F-4D97-AF65-F5344CB8AC3E}">
        <p14:creationId xmlns:p14="http://schemas.microsoft.com/office/powerpoint/2010/main" val="6449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0552"/>
            <a:ext cx="8904855" cy="73787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Income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8307"/>
            <a:ext cx="8801847" cy="5003766"/>
          </a:xfrm>
        </p:spPr>
        <p:txBody>
          <a:bodyPr/>
          <a:lstStyle/>
          <a:p>
            <a:r>
              <a:rPr lang="en-US" sz="2500" b="1" i="1" dirty="0" smtClean="0">
                <a:solidFill>
                  <a:srgbClr val="32302A"/>
                </a:solidFill>
                <a:latin typeface="Calibri"/>
                <a:cs typeface="Calibri"/>
              </a:rPr>
              <a:t>Income elasticity</a:t>
            </a: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 indicates the responsiveness of a product’s demand to a change in income.</a:t>
            </a:r>
            <a:b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/>
            </a:r>
            <a:b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</a:b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/>
            </a:r>
            <a:b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</a:br>
            <a:endParaRPr lang="en-US" sz="1800" dirty="0" smtClean="0">
              <a:solidFill>
                <a:srgbClr val="32302A"/>
              </a:solidFill>
              <a:latin typeface="Calibri"/>
              <a:cs typeface="Calibri"/>
            </a:endParaRPr>
          </a:p>
          <a:p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A </a:t>
            </a:r>
            <a:r>
              <a:rPr lang="en-US" sz="2500" b="1" i="1" dirty="0">
                <a:solidFill>
                  <a:srgbClr val="32302A"/>
                </a:solidFill>
                <a:latin typeface="Calibri"/>
                <a:cs typeface="Calibri"/>
              </a:rPr>
              <a:t>normal good </a:t>
            </a: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is a good with a positive income elasticity of demand</a:t>
            </a:r>
            <a:r>
              <a:rPr lang="en-US" sz="2500" dirty="0" smtClean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  <a:p>
            <a:pPr lvl="1"/>
            <a:r>
              <a:rPr lang="en-US" sz="2500" dirty="0" smtClean="0">
                <a:solidFill>
                  <a:srgbClr val="32302A"/>
                </a:solidFill>
                <a:latin typeface="Calibri"/>
                <a:cs typeface="Calibri"/>
              </a:rPr>
              <a:t>As </a:t>
            </a: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income expands, the demand for normal goods will rise.</a:t>
            </a:r>
          </a:p>
          <a:p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Goods with a negative income elasticity are called </a:t>
            </a:r>
            <a:r>
              <a:rPr lang="en-US" sz="2500" b="1" i="1" dirty="0">
                <a:solidFill>
                  <a:srgbClr val="32302A"/>
                </a:solidFill>
                <a:latin typeface="Calibri"/>
                <a:cs typeface="Calibri"/>
              </a:rPr>
              <a:t>inferior goods</a:t>
            </a: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  <a:p>
            <a:pPr lvl="1"/>
            <a:r>
              <a:rPr lang="en-US" sz="2500" dirty="0" smtClean="0">
                <a:solidFill>
                  <a:srgbClr val="32302A"/>
                </a:solidFill>
                <a:latin typeface="Calibri"/>
                <a:cs typeface="Calibri"/>
              </a:rPr>
              <a:t>As </a:t>
            </a:r>
            <a:r>
              <a:rPr lang="en-US" sz="2500" dirty="0">
                <a:solidFill>
                  <a:srgbClr val="32302A"/>
                </a:solidFill>
                <a:latin typeface="Calibri"/>
                <a:cs typeface="Calibri"/>
              </a:rPr>
              <a:t>income expands, the demand for inferior goods will decline</a:t>
            </a:r>
            <a:r>
              <a:rPr lang="en-US" sz="2500" dirty="0" smtClean="0">
                <a:solidFill>
                  <a:srgbClr val="32302A"/>
                </a:solidFill>
                <a:latin typeface="Calibri"/>
                <a:cs typeface="Calibri"/>
              </a:rPr>
              <a:t>.</a:t>
            </a:r>
          </a:p>
        </p:txBody>
      </p:sp>
      <p:grpSp>
        <p:nvGrpSpPr>
          <p:cNvPr id="32" name="Group 36"/>
          <p:cNvGrpSpPr>
            <a:grpSpLocks/>
          </p:cNvGrpSpPr>
          <p:nvPr/>
        </p:nvGrpSpPr>
        <p:grpSpPr bwMode="auto">
          <a:xfrm>
            <a:off x="2414822" y="2051040"/>
            <a:ext cx="4922838" cy="966788"/>
            <a:chOff x="1443" y="1314"/>
            <a:chExt cx="3101" cy="609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443" y="1314"/>
              <a:ext cx="3101" cy="609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446" y="1433"/>
              <a:ext cx="1276" cy="40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  <a:t>Income Elasticity</a:t>
              </a:r>
              <a:b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</a:br>
              <a:r>
                <a:rPr kumimoji="0" lang="en-US" sz="2000" b="1" i="1" dirty="0">
                  <a:solidFill>
                    <a:schemeClr val="bg1"/>
                  </a:solidFill>
                  <a:latin typeface="Calibri"/>
                  <a:cs typeface="Calibri"/>
                </a:rPr>
                <a:t>of demand</a:t>
              </a:r>
            </a:p>
          </p:txBody>
        </p:sp>
      </p:grp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4463448" y="2114732"/>
            <a:ext cx="2765425" cy="890588"/>
            <a:chOff x="2763" y="1368"/>
            <a:chExt cx="1742" cy="561"/>
          </a:xfrm>
        </p:grpSpPr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2763" y="1463"/>
              <a:ext cx="264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1" i="1" dirty="0">
                  <a:solidFill>
                    <a:schemeClr val="bg1"/>
                  </a:solidFill>
                  <a:latin typeface="Calibri"/>
                  <a:cs typeface="Calibri"/>
                </a:rPr>
                <a:t>=</a:t>
              </a:r>
              <a:endParaRPr kumimoji="0" lang="en-US" sz="40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37" name="Group 31"/>
            <p:cNvGrpSpPr>
              <a:grpSpLocks/>
            </p:cNvGrpSpPr>
            <p:nvPr/>
          </p:nvGrpSpPr>
          <p:grpSpPr bwMode="auto">
            <a:xfrm>
              <a:off x="3142" y="1368"/>
              <a:ext cx="1363" cy="561"/>
              <a:chOff x="2573" y="2095"/>
              <a:chExt cx="1363" cy="561"/>
            </a:xfrm>
          </p:grpSpPr>
          <p:sp>
            <p:nvSpPr>
              <p:cNvPr id="38" name="Text Box 32"/>
              <p:cNvSpPr txBox="1">
                <a:spLocks noChangeArrowheads="1"/>
              </p:cNvSpPr>
              <p:nvPr/>
            </p:nvSpPr>
            <p:spPr bwMode="auto">
              <a:xfrm>
                <a:off x="2589" y="2095"/>
                <a:ext cx="1339" cy="311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b="1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% Change in </a:t>
                </a:r>
                <a:br>
                  <a:rPr kumimoji="0" lang="en-US" b="1" i="1" dirty="0">
                    <a:solidFill>
                      <a:schemeClr val="bg1"/>
                    </a:solidFill>
                    <a:latin typeface="Calibri"/>
                    <a:cs typeface="Calibri"/>
                  </a:rPr>
                </a:br>
                <a:r>
                  <a:rPr kumimoji="0" lang="en-US" b="1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quantity demanded</a:t>
                </a:r>
                <a:endParaRPr kumimoji="0" lang="en-US" sz="1600" b="1" i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2630" y="2433"/>
                <a:ext cx="125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40" name="Text Box 34"/>
              <p:cNvSpPr txBox="1">
                <a:spLocks noChangeArrowheads="1"/>
              </p:cNvSpPr>
              <p:nvPr/>
            </p:nvSpPr>
            <p:spPr bwMode="auto">
              <a:xfrm>
                <a:off x="2573" y="2452"/>
                <a:ext cx="1363" cy="204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b="1" i="1" dirty="0">
                    <a:solidFill>
                      <a:schemeClr val="bg1"/>
                    </a:solidFill>
                    <a:latin typeface="Calibri"/>
                    <a:cs typeface="Calibri"/>
                  </a:rPr>
                  <a:t>% Change in Income</a:t>
                </a:r>
                <a:endParaRPr kumimoji="0" lang="en-US" sz="1600" b="1" i="1" dirty="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3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09245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Fundamentals of Consumer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4498846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Factors affecting choice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  <a:p>
            <a:pPr marL="631825" lvl="1" indent="-231775"/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Limited income necessitates choice.</a:t>
            </a:r>
          </a:p>
          <a:p>
            <a:pPr marL="631825" lvl="1" indent="-231775"/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Consumers make choices purposefully.</a:t>
            </a:r>
          </a:p>
          <a:p>
            <a:pPr marL="631825" lvl="1" indent="-231775"/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One good can be substituted for another.</a:t>
            </a:r>
          </a:p>
          <a:p>
            <a:pPr marL="631825" lvl="1" indent="-231775"/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Consumers must make decisions without perfect information, but knowledge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&amp; </a:t>
            </a:r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past experience will help.</a:t>
            </a:r>
          </a:p>
          <a:p>
            <a:pPr marL="231775" indent="-231775"/>
            <a:r>
              <a:rPr lang="en-US" sz="2700" b="1" i="1" dirty="0">
                <a:solidFill>
                  <a:schemeClr val="tx1"/>
                </a:solidFill>
                <a:latin typeface="Calibri"/>
                <a:cs typeface="Calibri"/>
              </a:rPr>
              <a:t>Law of diminishing marginal </a:t>
            </a:r>
            <a:r>
              <a:rPr lang="en-US" sz="2700" b="1" i="1" dirty="0" smtClean="0">
                <a:solidFill>
                  <a:schemeClr val="tx1"/>
                </a:solidFill>
                <a:latin typeface="Calibri"/>
                <a:cs typeface="Calibri"/>
              </a:rPr>
              <a:t>utility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b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As </a:t>
            </a:r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the rate of consumption increases,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the marginal </a:t>
            </a:r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utility derived from 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consuming additional </a:t>
            </a:r>
            <a:r>
              <a:rPr lang="en-US" sz="2700" dirty="0">
                <a:solidFill>
                  <a:schemeClr val="tx1"/>
                </a:solidFill>
                <a:latin typeface="Calibri"/>
                <a:cs typeface="Calibri"/>
              </a:rPr>
              <a:t>units of a good will decline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n-US" sz="2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ounded Rectangle 155"/>
          <p:cNvSpPr/>
          <p:nvPr/>
        </p:nvSpPr>
        <p:spPr>
          <a:xfrm>
            <a:off x="4223359" y="1650518"/>
            <a:ext cx="4697394" cy="434340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4999"/>
            <a:ext cx="8904855" cy="59668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Income Elasticity of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813587"/>
            <a:ext cx="4047936" cy="393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Calibri"/>
                <a:cs typeface="Calibri"/>
              </a:rPr>
              <a:t>Why </a:t>
            </a:r>
            <a:r>
              <a:rPr lang="en-US" sz="2400" dirty="0">
                <a:latin typeface="Calibri"/>
                <a:cs typeface="Calibri"/>
              </a:rPr>
              <a:t>is the income elasticity </a:t>
            </a:r>
            <a:r>
              <a:rPr lang="en-US" sz="2400" dirty="0" smtClean="0">
                <a:latin typeface="Calibri"/>
                <a:cs typeface="Calibri"/>
              </a:rPr>
              <a:t>of </a:t>
            </a:r>
            <a:r>
              <a:rPr lang="en-US" sz="2400" dirty="0">
                <a:latin typeface="Calibri"/>
                <a:cs typeface="Calibri"/>
              </a:rPr>
              <a:t>demand for </a:t>
            </a:r>
            <a:r>
              <a:rPr lang="en-US" sz="2400" dirty="0" smtClean="0">
                <a:latin typeface="Calibri"/>
                <a:cs typeface="Calibri"/>
              </a:rPr>
              <a:t>some goods </a:t>
            </a:r>
            <a:r>
              <a:rPr lang="en-US" sz="2400" dirty="0">
                <a:latin typeface="Calibri"/>
                <a:cs typeface="Calibri"/>
              </a:rPr>
              <a:t>greater than for others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Calibri"/>
                <a:cs typeface="Calibri"/>
              </a:rPr>
              <a:t>What </a:t>
            </a:r>
            <a:r>
              <a:rPr lang="en-US" sz="2400" dirty="0">
                <a:latin typeface="Calibri"/>
                <a:cs typeface="Calibri"/>
              </a:rPr>
              <a:t>does it mean that the income elasticity </a:t>
            </a:r>
            <a:r>
              <a:rPr lang="en-US" sz="2400" dirty="0" smtClean="0">
                <a:latin typeface="Calibri"/>
                <a:cs typeface="Calibri"/>
              </a:rPr>
              <a:t>of demand </a:t>
            </a:r>
            <a:r>
              <a:rPr lang="en-US" sz="2400" dirty="0">
                <a:latin typeface="Calibri"/>
                <a:cs typeface="Calibri"/>
              </a:rPr>
              <a:t>for margarine is negative?  </a:t>
            </a:r>
            <a:r>
              <a:rPr lang="en-US" sz="2400" dirty="0" smtClean="0">
                <a:latin typeface="Calibri"/>
                <a:cs typeface="Calibri"/>
              </a:rPr>
              <a:t>Can </a:t>
            </a:r>
            <a:r>
              <a:rPr lang="en-US" sz="2400" dirty="0">
                <a:latin typeface="Calibri"/>
                <a:cs typeface="Calibri"/>
              </a:rPr>
              <a:t>you </a:t>
            </a:r>
            <a:r>
              <a:rPr lang="en-US" sz="2400" dirty="0" smtClean="0">
                <a:latin typeface="Calibri"/>
                <a:cs typeface="Calibri"/>
              </a:rPr>
              <a:t>think of </a:t>
            </a:r>
            <a:r>
              <a:rPr lang="en-US" sz="2400" dirty="0">
                <a:latin typeface="Calibri"/>
                <a:cs typeface="Calibri"/>
              </a:rPr>
              <a:t>any other goods which you would expect to </a:t>
            </a:r>
            <a:r>
              <a:rPr lang="en-US" sz="2400" dirty="0" smtClean="0">
                <a:latin typeface="Calibri"/>
                <a:cs typeface="Calibri"/>
              </a:rPr>
              <a:t>have a </a:t>
            </a:r>
            <a:r>
              <a:rPr lang="en-US" sz="2400" dirty="0">
                <a:latin typeface="Calibri"/>
                <a:cs typeface="Calibri"/>
              </a:rPr>
              <a:t>negative income elasticity of demand coefficient? </a:t>
            </a:r>
          </a:p>
        </p:txBody>
      </p:sp>
      <p:grpSp>
        <p:nvGrpSpPr>
          <p:cNvPr id="128" name="Group 109"/>
          <p:cNvGrpSpPr>
            <a:grpSpLocks/>
          </p:cNvGrpSpPr>
          <p:nvPr/>
        </p:nvGrpSpPr>
        <p:grpSpPr bwMode="auto">
          <a:xfrm>
            <a:off x="4643975" y="4372411"/>
            <a:ext cx="3857628" cy="1343026"/>
            <a:chOff x="3176" y="432"/>
            <a:chExt cx="2430" cy="846"/>
          </a:xfrm>
        </p:grpSpPr>
        <p:sp>
          <p:nvSpPr>
            <p:cNvPr id="129" name="Rectangle 52"/>
            <p:cNvSpPr>
              <a:spLocks noChangeArrowheads="1"/>
            </p:cNvSpPr>
            <p:nvPr/>
          </p:nvSpPr>
          <p:spPr bwMode="auto">
            <a:xfrm>
              <a:off x="3176" y="432"/>
              <a:ext cx="1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000000"/>
                  </a:solidFill>
                  <a:latin typeface="Calibri"/>
                  <a:cs typeface="Calibri"/>
                </a:rPr>
                <a:t>High Income Elasticity</a:t>
              </a:r>
            </a:p>
          </p:txBody>
        </p:sp>
        <p:sp>
          <p:nvSpPr>
            <p:cNvPr id="130" name="Rectangle 54"/>
            <p:cNvSpPr>
              <a:spLocks noChangeArrowheads="1"/>
            </p:cNvSpPr>
            <p:nvPr/>
          </p:nvSpPr>
          <p:spPr bwMode="auto">
            <a:xfrm>
              <a:off x="5348" y="600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2.46 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1" name="Rectangle 55"/>
            <p:cNvSpPr>
              <a:spLocks noChangeArrowheads="1"/>
            </p:cNvSpPr>
            <p:nvPr/>
          </p:nvSpPr>
          <p:spPr bwMode="auto">
            <a:xfrm>
              <a:off x="3256" y="600"/>
              <a:ext cx="10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Private education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2" name="Rectangle 57"/>
            <p:cNvSpPr>
              <a:spLocks noChangeArrowheads="1"/>
            </p:cNvSpPr>
            <p:nvPr/>
          </p:nvSpPr>
          <p:spPr bwMode="auto">
            <a:xfrm>
              <a:off x="5323" y="768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2.45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3" name="Rectangle 58"/>
            <p:cNvSpPr>
              <a:spLocks noChangeArrowheads="1"/>
            </p:cNvSpPr>
            <p:nvPr/>
          </p:nvSpPr>
          <p:spPr bwMode="auto">
            <a:xfrm>
              <a:off x="3256" y="768"/>
              <a:ext cx="5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New Cars</a:t>
              </a:r>
            </a:p>
          </p:txBody>
        </p:sp>
        <p:sp>
          <p:nvSpPr>
            <p:cNvPr id="134" name="Rectangle 60"/>
            <p:cNvSpPr>
              <a:spLocks noChangeArrowheads="1"/>
            </p:cNvSpPr>
            <p:nvPr/>
          </p:nvSpPr>
          <p:spPr bwMode="auto">
            <a:xfrm>
              <a:off x="5323" y="936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1.57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5" name="Rectangle 61"/>
            <p:cNvSpPr>
              <a:spLocks noChangeArrowheads="1"/>
            </p:cNvSpPr>
            <p:nvPr/>
          </p:nvSpPr>
          <p:spPr bwMode="auto">
            <a:xfrm>
              <a:off x="3256" y="936"/>
              <a:ext cx="16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Recreation and amusements</a:t>
              </a:r>
              <a:endParaRPr lang="en-US" sz="16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6" name="Rectangle 63"/>
            <p:cNvSpPr>
              <a:spLocks noChangeArrowheads="1"/>
            </p:cNvSpPr>
            <p:nvPr/>
          </p:nvSpPr>
          <p:spPr bwMode="auto">
            <a:xfrm>
              <a:off x="5317" y="1104"/>
              <a:ext cx="2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1.54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37" name="Rectangle 64"/>
            <p:cNvSpPr>
              <a:spLocks noChangeArrowheads="1"/>
            </p:cNvSpPr>
            <p:nvPr/>
          </p:nvSpPr>
          <p:spPr bwMode="auto">
            <a:xfrm>
              <a:off x="3256" y="1104"/>
              <a:ext cx="44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Alcohol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8" name="Group 108"/>
          <p:cNvGrpSpPr>
            <a:grpSpLocks/>
          </p:cNvGrpSpPr>
          <p:nvPr/>
        </p:nvGrpSpPr>
        <p:grpSpPr bwMode="auto">
          <a:xfrm>
            <a:off x="4615045" y="1881433"/>
            <a:ext cx="3889378" cy="2139951"/>
            <a:chOff x="1020" y="432"/>
            <a:chExt cx="2450" cy="1348"/>
          </a:xfrm>
        </p:grpSpPr>
        <p:sp>
          <p:nvSpPr>
            <p:cNvPr id="139" name="Rectangle 4"/>
            <p:cNvSpPr>
              <a:spLocks noChangeArrowheads="1"/>
            </p:cNvSpPr>
            <p:nvPr/>
          </p:nvSpPr>
          <p:spPr bwMode="auto">
            <a:xfrm>
              <a:off x="1020" y="432"/>
              <a:ext cx="1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rgbClr val="000000"/>
                  </a:solidFill>
                  <a:latin typeface="Calibri"/>
                  <a:cs typeface="Calibri"/>
                </a:rPr>
                <a:t>Low Income Elasticity</a:t>
              </a:r>
              <a:endParaRPr lang="en-US" sz="1800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1411" y="627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1" name="Rectangle 7"/>
            <p:cNvSpPr>
              <a:spLocks noChangeArrowheads="1"/>
            </p:cNvSpPr>
            <p:nvPr/>
          </p:nvSpPr>
          <p:spPr bwMode="auto">
            <a:xfrm>
              <a:off x="3099" y="600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- 0.20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2" name="Rectangle 8"/>
            <p:cNvSpPr>
              <a:spLocks noChangeArrowheads="1"/>
            </p:cNvSpPr>
            <p:nvPr/>
          </p:nvSpPr>
          <p:spPr bwMode="auto">
            <a:xfrm>
              <a:off x="1094" y="60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3" name="Rectangle 10"/>
            <p:cNvSpPr>
              <a:spLocks noChangeArrowheads="1"/>
            </p:cNvSpPr>
            <p:nvPr/>
          </p:nvSpPr>
          <p:spPr bwMode="auto">
            <a:xfrm>
              <a:off x="3201" y="768"/>
              <a:ext cx="2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0.38 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4" name="Rectangle 11"/>
            <p:cNvSpPr>
              <a:spLocks noChangeArrowheads="1"/>
            </p:cNvSpPr>
            <p:nvPr/>
          </p:nvSpPr>
          <p:spPr bwMode="auto">
            <a:xfrm>
              <a:off x="1094" y="768"/>
              <a:ext cx="2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Fuel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5" name="Rectangle 13"/>
            <p:cNvSpPr>
              <a:spLocks noChangeArrowheads="1"/>
            </p:cNvSpPr>
            <p:nvPr/>
          </p:nvSpPr>
          <p:spPr bwMode="auto">
            <a:xfrm>
              <a:off x="3207" y="935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0.20 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6" name="Rectangle 14"/>
            <p:cNvSpPr>
              <a:spLocks noChangeArrowheads="1"/>
            </p:cNvSpPr>
            <p:nvPr/>
          </p:nvSpPr>
          <p:spPr bwMode="auto">
            <a:xfrm>
              <a:off x="1094" y="935"/>
              <a:ext cx="6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Electricity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7" name="Rectangle 16"/>
            <p:cNvSpPr>
              <a:spLocks noChangeArrowheads="1"/>
            </p:cNvSpPr>
            <p:nvPr/>
          </p:nvSpPr>
          <p:spPr bwMode="auto">
            <a:xfrm>
              <a:off x="3177" y="1103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0.46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Rectangle 17"/>
            <p:cNvSpPr>
              <a:spLocks noChangeArrowheads="1"/>
            </p:cNvSpPr>
            <p:nvPr/>
          </p:nvSpPr>
          <p:spPr bwMode="auto">
            <a:xfrm>
              <a:off x="1094" y="1103"/>
              <a:ext cx="8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Fish (haddock)</a:t>
              </a:r>
            </a:p>
          </p:txBody>
        </p:sp>
        <p:sp>
          <p:nvSpPr>
            <p:cNvPr id="149" name="Rectangle 19"/>
            <p:cNvSpPr>
              <a:spLocks noChangeArrowheads="1"/>
            </p:cNvSpPr>
            <p:nvPr/>
          </p:nvSpPr>
          <p:spPr bwMode="auto">
            <a:xfrm>
              <a:off x="3212" y="1271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0.51 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0" name="Rectangle 20"/>
            <p:cNvSpPr>
              <a:spLocks noChangeArrowheads="1"/>
            </p:cNvSpPr>
            <p:nvPr/>
          </p:nvSpPr>
          <p:spPr bwMode="auto">
            <a:xfrm>
              <a:off x="1094" y="1271"/>
              <a:ext cx="2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Food</a:t>
              </a:r>
            </a:p>
          </p:txBody>
        </p:sp>
        <p:sp>
          <p:nvSpPr>
            <p:cNvPr id="151" name="Rectangle 22"/>
            <p:cNvSpPr>
              <a:spLocks noChangeArrowheads="1"/>
            </p:cNvSpPr>
            <p:nvPr/>
          </p:nvSpPr>
          <p:spPr bwMode="auto">
            <a:xfrm>
              <a:off x="3201" y="1438"/>
              <a:ext cx="2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0.64 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2" name="Rectangle 23"/>
            <p:cNvSpPr>
              <a:spLocks noChangeArrowheads="1"/>
            </p:cNvSpPr>
            <p:nvPr/>
          </p:nvSpPr>
          <p:spPr bwMode="auto">
            <a:xfrm>
              <a:off x="1094" y="1438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Tobacco</a:t>
              </a:r>
            </a:p>
          </p:txBody>
        </p:sp>
        <p:sp>
          <p:nvSpPr>
            <p:cNvPr id="153" name="Rectangle 25"/>
            <p:cNvSpPr>
              <a:spLocks noChangeArrowheads="1"/>
            </p:cNvSpPr>
            <p:nvPr/>
          </p:nvSpPr>
          <p:spPr bwMode="auto">
            <a:xfrm>
              <a:off x="3177" y="1606"/>
              <a:ext cx="2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0.69</a:t>
              </a:r>
              <a:endParaRPr lang="en-US" sz="3200" b="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1094" y="1606"/>
              <a:ext cx="7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Calibri"/>
                  <a:cs typeface="Calibri"/>
                </a:rPr>
                <a:t>Hospital care</a:t>
              </a:r>
            </a:p>
          </p:txBody>
        </p:sp>
        <p:sp>
          <p:nvSpPr>
            <p:cNvPr id="155" name="Rectangle 105"/>
            <p:cNvSpPr>
              <a:spLocks noChangeArrowheads="1"/>
            </p:cNvSpPr>
            <p:nvPr/>
          </p:nvSpPr>
          <p:spPr bwMode="auto">
            <a:xfrm>
              <a:off x="1094" y="600"/>
              <a:ext cx="6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>
                  <a:solidFill>
                    <a:srgbClr val="000000"/>
                  </a:solidFill>
                  <a:latin typeface="Calibri"/>
                  <a:cs typeface="Calibri"/>
                </a:rPr>
                <a:t>Margarine</a:t>
              </a:r>
              <a:endParaRPr lang="en-US" sz="3200" b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7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256"/>
            <a:ext cx="7772400" cy="1182573"/>
          </a:xfrm>
        </p:spPr>
        <p:txBody>
          <a:bodyPr anchor="ctr"/>
          <a:lstStyle/>
          <a:p>
            <a:r>
              <a:rPr lang="en-US" dirty="0"/>
              <a:t>Price Elasticity of Supply</a:t>
            </a:r>
          </a:p>
        </p:txBody>
      </p:sp>
    </p:spTree>
    <p:extLst>
      <p:ext uri="{BB962C8B-B14F-4D97-AF65-F5344CB8AC3E}">
        <p14:creationId xmlns:p14="http://schemas.microsoft.com/office/powerpoint/2010/main" val="26348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5453"/>
            <a:ext cx="8904855" cy="667450"/>
          </a:xfrm>
        </p:spPr>
        <p:txBody>
          <a:bodyPr/>
          <a:lstStyle/>
          <a:p>
            <a:r>
              <a:rPr lang="en-US" dirty="0"/>
              <a:t>Price Elasticity of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40016"/>
            <a:ext cx="8883750" cy="5102352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price elasticity of supply </a:t>
            </a:r>
            <a:r>
              <a:rPr lang="en-US" dirty="0">
                <a:solidFill>
                  <a:srgbClr val="32302A"/>
                </a:solidFill>
              </a:rPr>
              <a:t>is the percent change in quantity supplied divided by the percent change of the price causing the supply response. </a:t>
            </a:r>
            <a:endParaRPr lang="en-US" dirty="0" smtClean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analogous to the </a:t>
            </a:r>
            <a:r>
              <a:rPr lang="en-US" sz="2800" i="1" dirty="0">
                <a:solidFill>
                  <a:srgbClr val="32302A"/>
                </a:solidFill>
              </a:rPr>
              <a:t>price elasticity of demand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If the % change in quantity is small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relative to </a:t>
            </a:r>
            <a:r>
              <a:rPr lang="en-US" sz="2800" dirty="0">
                <a:solidFill>
                  <a:srgbClr val="32302A"/>
                </a:solidFill>
              </a:rPr>
              <a:t>the % change in price, supply </a:t>
            </a:r>
            <a:r>
              <a:rPr lang="en-US" sz="2800" dirty="0" smtClean="0">
                <a:solidFill>
                  <a:srgbClr val="32302A"/>
                </a:solidFill>
              </a:rPr>
              <a:t>is </a:t>
            </a:r>
            <a:r>
              <a:rPr lang="en-US" sz="2800" b="1" i="1" dirty="0">
                <a:solidFill>
                  <a:srgbClr val="32302A"/>
                </a:solidFill>
              </a:rPr>
              <a:t>inelastic</a:t>
            </a:r>
            <a:r>
              <a:rPr lang="en-US" sz="2800" dirty="0">
                <a:solidFill>
                  <a:srgbClr val="32302A"/>
                </a:solidFill>
              </a:rPr>
              <a:t>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If the % change in quantity is large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relative </a:t>
            </a:r>
            <a:r>
              <a:rPr lang="en-US" sz="2800" dirty="0">
                <a:solidFill>
                  <a:srgbClr val="32302A"/>
                </a:solidFill>
              </a:rPr>
              <a:t>to the % change in price, supply </a:t>
            </a:r>
            <a:r>
              <a:rPr lang="en-US" sz="2800" dirty="0" smtClean="0">
                <a:solidFill>
                  <a:srgbClr val="32302A"/>
                </a:solidFill>
              </a:rPr>
              <a:t>is </a:t>
            </a:r>
            <a:r>
              <a:rPr lang="en-US" sz="2800" b="1" i="1" dirty="0">
                <a:solidFill>
                  <a:srgbClr val="32302A"/>
                </a:solidFill>
              </a:rPr>
              <a:t>elastic</a:t>
            </a:r>
            <a:r>
              <a:rPr lang="en-US" sz="2800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However, price elasticity of supply </a:t>
            </a:r>
            <a:r>
              <a:rPr lang="en-US" sz="2800" dirty="0" smtClean="0">
                <a:solidFill>
                  <a:srgbClr val="32302A"/>
                </a:solidFill>
              </a:rPr>
              <a:t>is positive </a:t>
            </a:r>
            <a:r>
              <a:rPr lang="en-US" sz="2800" dirty="0">
                <a:solidFill>
                  <a:srgbClr val="32302A"/>
                </a:solidFill>
              </a:rPr>
              <a:t>because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quantity producers are willing to supply is directly related to price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11455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39919"/>
            <a:ext cx="8820445" cy="5448771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(a</a:t>
            </a:r>
            <a:r>
              <a:rPr lang="en-US" sz="2700" dirty="0">
                <a:solidFill>
                  <a:srgbClr val="32302A"/>
                </a:solidFill>
              </a:rPr>
              <a:t>) </a:t>
            </a:r>
            <a:r>
              <a:rPr lang="en-US" sz="2700" dirty="0" smtClean="0">
                <a:solidFill>
                  <a:srgbClr val="32302A"/>
                </a:solidFill>
              </a:rPr>
              <a:t>Studies </a:t>
            </a:r>
            <a:r>
              <a:rPr lang="en-US" sz="2700" dirty="0">
                <a:solidFill>
                  <a:srgbClr val="32302A"/>
                </a:solidFill>
              </a:rPr>
              <a:t>indicate that the demand for </a:t>
            </a:r>
            <a:r>
              <a:rPr lang="en-US" sz="2700" dirty="0" smtClean="0">
                <a:solidFill>
                  <a:srgbClr val="32302A"/>
                </a:solidFill>
              </a:rPr>
              <a:t>Florida oranges</a:t>
            </a:r>
            <a:r>
              <a:rPr lang="en-US" sz="2700" dirty="0">
                <a:solidFill>
                  <a:srgbClr val="32302A"/>
                </a:solidFill>
              </a:rPr>
              <a:t>,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      Bayer aspirin</a:t>
            </a:r>
            <a:r>
              <a:rPr lang="en-US" sz="2700" dirty="0">
                <a:solidFill>
                  <a:srgbClr val="32302A"/>
                </a:solidFill>
              </a:rPr>
              <a:t>, watermelons, </a:t>
            </a:r>
            <a:r>
              <a:rPr lang="en-US" sz="2700" dirty="0" smtClean="0">
                <a:solidFill>
                  <a:srgbClr val="32302A"/>
                </a:solidFill>
              </a:rPr>
              <a:t>and airfares </a:t>
            </a:r>
            <a:r>
              <a:rPr lang="en-US" sz="2700" dirty="0">
                <a:solidFill>
                  <a:srgbClr val="32302A"/>
                </a:solidFill>
              </a:rPr>
              <a:t>to Europe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      are elastic</a:t>
            </a:r>
            <a:r>
              <a:rPr lang="en-US" sz="2700" dirty="0">
                <a:solidFill>
                  <a:srgbClr val="32302A"/>
                </a:solidFill>
              </a:rPr>
              <a:t>. Why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</a:p>
          <a:p>
            <a:pPr marL="347663" indent="0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</a:t>
            </a:r>
            <a:r>
              <a:rPr lang="en-US" sz="2700" dirty="0">
                <a:solidFill>
                  <a:srgbClr val="32302A"/>
                </a:solidFill>
              </a:rPr>
              <a:t>b) Why is the demand for salt, matches, and </a:t>
            </a:r>
            <a:r>
              <a:rPr lang="en-US" sz="2700" dirty="0" smtClean="0">
                <a:solidFill>
                  <a:srgbClr val="32302A"/>
                </a:solidFill>
              </a:rPr>
              <a:t>gasoline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      (</a:t>
            </a:r>
            <a:r>
              <a:rPr lang="en-US" sz="2700" dirty="0">
                <a:solidFill>
                  <a:srgbClr val="32302A"/>
                </a:solidFill>
              </a:rPr>
              <a:t>short</a:t>
            </a:r>
            <a:r>
              <a:rPr lang="en-US" sz="2700" dirty="0" smtClean="0">
                <a:solidFill>
                  <a:srgbClr val="32302A"/>
                </a:solidFill>
              </a:rPr>
              <a:t>-run</a:t>
            </a:r>
            <a:r>
              <a:rPr lang="en-US" sz="2700" dirty="0">
                <a:solidFill>
                  <a:srgbClr val="32302A"/>
                </a:solidFill>
              </a:rPr>
              <a:t>) </a:t>
            </a:r>
            <a:r>
              <a:rPr lang="en-US" sz="2700" dirty="0" smtClean="0">
                <a:solidFill>
                  <a:srgbClr val="32302A"/>
                </a:solidFill>
              </a:rPr>
              <a:t>inelastic</a:t>
            </a:r>
            <a:r>
              <a:rPr lang="en-US" sz="2700" dirty="0">
                <a:solidFill>
                  <a:srgbClr val="32302A"/>
                </a:solidFill>
              </a:rPr>
              <a:t>?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rgbClr val="32302A"/>
                </a:solidFill>
              </a:rPr>
              <a:t>2. Are the following statements true or false? </a:t>
            </a:r>
            <a:r>
              <a:rPr lang="en-US" sz="2700" i="1" dirty="0" smtClean="0">
                <a:solidFill>
                  <a:srgbClr val="32302A"/>
                </a:solidFill>
              </a:rPr>
              <a:t>Explain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  <a:endParaRPr lang="en-US" sz="2700" dirty="0">
              <a:solidFill>
                <a:srgbClr val="32302A"/>
              </a:solidFill>
            </a:endParaRPr>
          </a:p>
          <a:p>
            <a:pPr marL="857250" lvl="1" indent="-457200">
              <a:buAutoNum type="alphaLcParenBoth"/>
            </a:pPr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dirty="0">
                <a:solidFill>
                  <a:srgbClr val="32302A"/>
                </a:solidFill>
              </a:rPr>
              <a:t>10% reduction in price that leads to a 15</a:t>
            </a:r>
            <a:r>
              <a:rPr lang="en-US" sz="2700" dirty="0" smtClean="0">
                <a:solidFill>
                  <a:srgbClr val="32302A"/>
                </a:solidFill>
              </a:rPr>
              <a:t>% increase </a:t>
            </a:r>
            <a:r>
              <a:rPr lang="en-US" sz="2700" dirty="0">
                <a:solidFill>
                  <a:srgbClr val="32302A"/>
                </a:solidFill>
              </a:rPr>
              <a:t>in </a:t>
            </a:r>
            <a:r>
              <a:rPr lang="en-US" sz="2700" dirty="0" smtClean="0">
                <a:solidFill>
                  <a:srgbClr val="32302A"/>
                </a:solidFill>
              </a:rPr>
              <a:t>amount purchased </a:t>
            </a:r>
            <a:r>
              <a:rPr lang="en-US" sz="2700" dirty="0">
                <a:solidFill>
                  <a:srgbClr val="32302A"/>
                </a:solidFill>
              </a:rPr>
              <a:t>indicates </a:t>
            </a:r>
            <a:r>
              <a:rPr lang="en-US" sz="2700" dirty="0" smtClean="0">
                <a:solidFill>
                  <a:srgbClr val="32302A"/>
                </a:solidFill>
              </a:rPr>
              <a:t>a price </a:t>
            </a:r>
            <a:r>
              <a:rPr lang="en-US" sz="2700" dirty="0">
                <a:solidFill>
                  <a:srgbClr val="32302A"/>
                </a:solidFill>
              </a:rPr>
              <a:t>elasticity of </a:t>
            </a:r>
            <a:r>
              <a:rPr lang="en-US" sz="2700" dirty="0" smtClean="0">
                <a:solidFill>
                  <a:srgbClr val="32302A"/>
                </a:solidFill>
              </a:rPr>
              <a:t>&gt; </a:t>
            </a:r>
            <a:r>
              <a:rPr lang="en-US" sz="2700" dirty="0">
                <a:solidFill>
                  <a:srgbClr val="32302A"/>
                </a:solidFill>
              </a:rPr>
              <a:t>1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</a:p>
          <a:p>
            <a:pPr marL="801688" lvl="1" indent="-401638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</a:t>
            </a:r>
            <a:r>
              <a:rPr lang="en-US" sz="2700" dirty="0">
                <a:solidFill>
                  <a:srgbClr val="32302A"/>
                </a:solidFill>
              </a:rPr>
              <a:t>b) A 10% reduction in price that leads to a 2</a:t>
            </a:r>
            <a:r>
              <a:rPr lang="en-US" sz="2700" dirty="0" smtClean="0">
                <a:solidFill>
                  <a:srgbClr val="32302A"/>
                </a:solidFill>
              </a:rPr>
              <a:t>% increase </a:t>
            </a:r>
            <a:r>
              <a:rPr lang="en-US" sz="2700" dirty="0">
                <a:solidFill>
                  <a:srgbClr val="32302A"/>
                </a:solidFill>
              </a:rPr>
              <a:t>in total </a:t>
            </a:r>
            <a:r>
              <a:rPr lang="en-US" sz="2700" dirty="0" smtClean="0">
                <a:solidFill>
                  <a:srgbClr val="32302A"/>
                </a:solidFill>
              </a:rPr>
              <a:t>expenditures on the product indicates a price </a:t>
            </a:r>
            <a:r>
              <a:rPr lang="en-US" sz="2700" dirty="0">
                <a:solidFill>
                  <a:srgbClr val="32302A"/>
                </a:solidFill>
              </a:rPr>
              <a:t>elasticity of </a:t>
            </a:r>
            <a:r>
              <a:rPr lang="en-US" sz="2700" dirty="0" smtClean="0">
                <a:solidFill>
                  <a:srgbClr val="32302A"/>
                </a:solidFill>
              </a:rPr>
              <a:t>&gt; </a:t>
            </a:r>
            <a:r>
              <a:rPr lang="en-US" sz="2700" dirty="0">
                <a:solidFill>
                  <a:srgbClr val="32302A"/>
                </a:solidFill>
              </a:rPr>
              <a:t>1</a:t>
            </a:r>
            <a:r>
              <a:rPr lang="en-US" sz="2700" dirty="0" smtClean="0">
                <a:solidFill>
                  <a:srgbClr val="32302A"/>
                </a:solidFill>
              </a:rPr>
              <a:t>. (Hint: If total expenditures increase, what does this imply about the change in quantity?)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465" y="2542814"/>
            <a:ext cx="4770277" cy="18499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11455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26961"/>
            <a:ext cx="8820445" cy="5287229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sz="2600" dirty="0">
                <a:solidFill>
                  <a:srgbClr val="32302A"/>
                </a:solidFill>
              </a:rPr>
              <a:t>3. Suppose </a:t>
            </a:r>
            <a:r>
              <a:rPr lang="en-US" sz="2600" dirty="0" smtClean="0">
                <a:solidFill>
                  <a:srgbClr val="32302A"/>
                </a:solidFill>
              </a:rPr>
              <a:t>the owner-manager </a:t>
            </a:r>
            <a:r>
              <a:rPr lang="en-US" sz="2600" dirty="0">
                <a:solidFill>
                  <a:srgbClr val="32302A"/>
                </a:solidFill>
              </a:rPr>
              <a:t>of Bobby’s Red Hot BBQ restaurant, </a:t>
            </a:r>
            <a:r>
              <a:rPr lang="en-US" sz="2600" dirty="0" smtClean="0">
                <a:solidFill>
                  <a:srgbClr val="32302A"/>
                </a:solidFill>
              </a:rPr>
              <a:t>Bobby, projects </a:t>
            </a:r>
            <a:r>
              <a:rPr lang="en-US" sz="2600" dirty="0">
                <a:solidFill>
                  <a:srgbClr val="32302A"/>
                </a:solidFill>
              </a:rPr>
              <a:t>the following demand for his </a:t>
            </a:r>
            <a:r>
              <a:rPr lang="en-US" sz="2600" dirty="0" smtClean="0">
                <a:solidFill>
                  <a:srgbClr val="32302A"/>
                </a:solidFill>
              </a:rPr>
              <a:t>baby-back </a:t>
            </a:r>
            <a:r>
              <a:rPr lang="en-US" sz="2600" dirty="0">
                <a:solidFill>
                  <a:srgbClr val="32302A"/>
                </a:solidFill>
              </a:rPr>
              <a:t>rib platter: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sz="1400" dirty="0">
              <a:solidFill>
                <a:srgbClr val="32302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32302A"/>
                </a:solidFill>
              </a:rPr>
              <a:t>		</a:t>
            </a:r>
            <a:r>
              <a:rPr lang="en-US" sz="2600" dirty="0" smtClean="0">
                <a:solidFill>
                  <a:srgbClr val="32302A"/>
                </a:solidFill>
              </a:rPr>
              <a:t>		Price</a:t>
            </a:r>
            <a:r>
              <a:rPr lang="en-US" sz="2600" dirty="0">
                <a:solidFill>
                  <a:srgbClr val="32302A"/>
                </a:solidFill>
              </a:rPr>
              <a:t>		</a:t>
            </a:r>
            <a:r>
              <a:rPr lang="en-US" sz="2600" dirty="0" smtClean="0">
                <a:solidFill>
                  <a:srgbClr val="32302A"/>
                </a:solidFill>
              </a:rPr>
              <a:t>    Quantity </a:t>
            </a:r>
            <a:r>
              <a:rPr lang="en-US" sz="2600" dirty="0">
                <a:solidFill>
                  <a:srgbClr val="32302A"/>
                </a:solidFill>
              </a:rPr>
              <a:t>purchased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32302A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			         $</a:t>
            </a:r>
            <a:r>
              <a:rPr lang="en-US" sz="2600" dirty="0">
                <a:solidFill>
                  <a:srgbClr val="32302A"/>
                </a:solidFill>
              </a:rPr>
              <a:t>9			 </a:t>
            </a:r>
            <a:r>
              <a:rPr lang="en-US" sz="2600" dirty="0" smtClean="0">
                <a:solidFill>
                  <a:srgbClr val="32302A"/>
                </a:solidFill>
              </a:rPr>
              <a:t>  110 </a:t>
            </a:r>
            <a:r>
              <a:rPr lang="en-US" sz="2600" dirty="0">
                <a:solidFill>
                  <a:srgbClr val="32302A"/>
                </a:solidFill>
              </a:rPr>
              <a:t>per night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				 $</a:t>
            </a:r>
            <a:r>
              <a:rPr lang="en-US" sz="2600" dirty="0">
                <a:solidFill>
                  <a:srgbClr val="32302A"/>
                </a:solidFill>
              </a:rPr>
              <a:t>11		</a:t>
            </a:r>
            <a:r>
              <a:rPr lang="en-US" sz="2600" dirty="0" smtClean="0">
                <a:solidFill>
                  <a:srgbClr val="32302A"/>
                </a:solidFill>
              </a:rPr>
              <a:t>	   100 </a:t>
            </a:r>
            <a:r>
              <a:rPr lang="en-US" sz="2600" dirty="0">
                <a:solidFill>
                  <a:srgbClr val="32302A"/>
                </a:solidFill>
              </a:rPr>
              <a:t>per night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				 $</a:t>
            </a:r>
            <a:r>
              <a:rPr lang="en-US" sz="2600" dirty="0">
                <a:solidFill>
                  <a:srgbClr val="32302A"/>
                </a:solidFill>
              </a:rPr>
              <a:t>13	</a:t>
            </a:r>
            <a:r>
              <a:rPr lang="en-US" sz="2600" dirty="0" smtClean="0">
                <a:solidFill>
                  <a:srgbClr val="32302A"/>
                </a:solidFill>
              </a:rPr>
              <a:t>	   	     80 </a:t>
            </a:r>
            <a:r>
              <a:rPr lang="en-US" sz="2600" dirty="0">
                <a:solidFill>
                  <a:srgbClr val="32302A"/>
                </a:solidFill>
              </a:rPr>
              <a:t>per night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sz="1200" dirty="0">
              <a:solidFill>
                <a:srgbClr val="32302A"/>
              </a:solidFill>
            </a:endParaRPr>
          </a:p>
          <a:p>
            <a:pPr marL="685800" indent="-401638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(a) Calculate </a:t>
            </a:r>
            <a:r>
              <a:rPr lang="en-US" sz="2600" dirty="0">
                <a:solidFill>
                  <a:srgbClr val="32302A"/>
                </a:solidFill>
              </a:rPr>
              <a:t>the price elasticity of demand </a:t>
            </a:r>
            <a:r>
              <a:rPr lang="en-US" sz="2600" dirty="0" smtClean="0">
                <a:solidFill>
                  <a:srgbClr val="32302A"/>
                </a:solidFill>
              </a:rPr>
              <a:t>between </a:t>
            </a:r>
            <a:r>
              <a:rPr lang="en-US" sz="2600" dirty="0">
                <a:solidFill>
                  <a:srgbClr val="32302A"/>
                </a:solidFill>
              </a:rPr>
              <a:t>$9 </a:t>
            </a:r>
            <a:r>
              <a:rPr lang="en-US" sz="2600" dirty="0" smtClean="0">
                <a:solidFill>
                  <a:srgbClr val="32302A"/>
                </a:solidFill>
              </a:rPr>
              <a:t>&amp; </a:t>
            </a:r>
            <a:r>
              <a:rPr lang="en-US" sz="2600" dirty="0">
                <a:solidFill>
                  <a:srgbClr val="32302A"/>
                </a:solidFill>
              </a:rPr>
              <a:t>$11.  </a:t>
            </a:r>
            <a:r>
              <a:rPr lang="en-US" sz="2600" dirty="0" smtClean="0">
                <a:solidFill>
                  <a:srgbClr val="32302A"/>
                </a:solidFill>
              </a:rPr>
              <a:t>Is </a:t>
            </a:r>
            <a:r>
              <a:rPr lang="en-US" sz="2600" dirty="0">
                <a:solidFill>
                  <a:srgbClr val="32302A"/>
                </a:solidFill>
              </a:rPr>
              <a:t>demand in </a:t>
            </a:r>
            <a:r>
              <a:rPr lang="en-US" sz="2600" dirty="0" smtClean="0">
                <a:solidFill>
                  <a:srgbClr val="32302A"/>
                </a:solidFill>
              </a:rPr>
              <a:t>this price </a:t>
            </a:r>
            <a:r>
              <a:rPr lang="en-US" sz="2600" dirty="0">
                <a:solidFill>
                  <a:srgbClr val="32302A"/>
                </a:solidFill>
              </a:rPr>
              <a:t>range elastic, inelastic, or unitary</a:t>
            </a:r>
            <a:r>
              <a:rPr lang="en-US" sz="2600" dirty="0" smtClean="0">
                <a:solidFill>
                  <a:srgbClr val="32302A"/>
                </a:solidFill>
              </a:rPr>
              <a:t>?</a:t>
            </a:r>
          </a:p>
          <a:p>
            <a:pPr marL="685800" indent="-401638">
              <a:spcBef>
                <a:spcPts val="0"/>
              </a:spcBef>
              <a:buNone/>
            </a:pPr>
            <a:endParaRPr lang="en-US" sz="1000" dirty="0">
              <a:solidFill>
                <a:srgbClr val="32302A"/>
              </a:solidFill>
            </a:endParaRPr>
          </a:p>
          <a:p>
            <a:pPr marL="685800" indent="-401638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</a:t>
            </a:r>
            <a:r>
              <a:rPr lang="en-US" sz="2600" dirty="0">
                <a:solidFill>
                  <a:srgbClr val="32302A"/>
                </a:solidFill>
              </a:rPr>
              <a:t>b) Calculate the price elasticity between $</a:t>
            </a:r>
            <a:r>
              <a:rPr lang="en-US" sz="2600" dirty="0" smtClean="0">
                <a:solidFill>
                  <a:srgbClr val="32302A"/>
                </a:solidFill>
              </a:rPr>
              <a:t>11 &amp; </a:t>
            </a:r>
            <a:r>
              <a:rPr lang="en-US" sz="2600" dirty="0">
                <a:solidFill>
                  <a:srgbClr val="32302A"/>
                </a:solidFill>
              </a:rPr>
              <a:t>$13</a:t>
            </a:r>
            <a:r>
              <a:rPr lang="en-US" sz="2600" dirty="0" smtClean="0">
                <a:solidFill>
                  <a:srgbClr val="32302A"/>
                </a:solidFill>
              </a:rPr>
              <a:t>. In this rang of prices, is </a:t>
            </a:r>
            <a:r>
              <a:rPr lang="en-US" sz="2600" dirty="0">
                <a:solidFill>
                  <a:srgbClr val="32302A"/>
                </a:solidFill>
              </a:rPr>
              <a:t>it elastic, inelastic, or unitary?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48256" y="3048032"/>
            <a:ext cx="446998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78670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Calibri"/>
                <a:cs typeface="Calibri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Calibri"/>
                <a:cs typeface="Calibri"/>
              </a:rPr>
              <a:t>Chapter 20</a:t>
            </a:r>
            <a:endParaRPr lang="en-US" sz="6600" b="1" i="1" dirty="0">
              <a:solidFill>
                <a:srgbClr val="32302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2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14218"/>
            <a:ext cx="8229600" cy="1594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293" y="323217"/>
            <a:ext cx="8229600" cy="1864086"/>
          </a:xfrm>
        </p:spPr>
        <p:txBody>
          <a:bodyPr anchor="ctr"/>
          <a:lstStyle/>
          <a:p>
            <a:pPr>
              <a:lnSpc>
                <a:spcPts val="3800"/>
              </a:lnSpc>
            </a:pPr>
            <a:r>
              <a:rPr lang="en-US" dirty="0"/>
              <a:t>Marginal Utility, Consumer Choice, and the Demand Curve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an Individual</a:t>
            </a:r>
          </a:p>
        </p:txBody>
      </p:sp>
    </p:spTree>
    <p:extLst>
      <p:ext uri="{BB962C8B-B14F-4D97-AF65-F5344CB8AC3E}">
        <p14:creationId xmlns:p14="http://schemas.microsoft.com/office/powerpoint/2010/main" val="8571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3155"/>
            <a:ext cx="8904855" cy="667450"/>
          </a:xfrm>
        </p:spPr>
        <p:txBody>
          <a:bodyPr/>
          <a:lstStyle/>
          <a:p>
            <a:r>
              <a:rPr lang="en-US" dirty="0"/>
              <a:t>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140800"/>
            <a:ext cx="8632382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height of an individual's demand curve indicates the </a:t>
            </a:r>
            <a:r>
              <a:rPr lang="en-US" i="1" u="sng" dirty="0">
                <a:solidFill>
                  <a:srgbClr val="32302A"/>
                </a:solidFill>
              </a:rPr>
              <a:t>maximum price the consumer would be willing to pay </a:t>
            </a:r>
            <a:r>
              <a:rPr lang="en-US" dirty="0">
                <a:solidFill>
                  <a:srgbClr val="32302A"/>
                </a:solidFill>
              </a:rPr>
              <a:t>for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that </a:t>
            </a:r>
            <a:r>
              <a:rPr lang="en-US" dirty="0">
                <a:solidFill>
                  <a:srgbClr val="32302A"/>
                </a:solidFill>
              </a:rPr>
              <a:t>unit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 </a:t>
            </a:r>
            <a:r>
              <a:rPr lang="en-US" i="1" dirty="0">
                <a:solidFill>
                  <a:srgbClr val="32302A"/>
                </a:solidFill>
              </a:rPr>
              <a:t>consumer's willingness to pay</a:t>
            </a:r>
            <a:r>
              <a:rPr lang="en-US" dirty="0">
                <a:solidFill>
                  <a:srgbClr val="32302A"/>
                </a:solidFill>
              </a:rPr>
              <a:t> for a unit of a good is directly related to the utility derived from consumption of the unit.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law of diminishing marginal utility </a:t>
            </a:r>
            <a:r>
              <a:rPr lang="en-US" dirty="0">
                <a:solidFill>
                  <a:srgbClr val="32302A"/>
                </a:solidFill>
              </a:rPr>
              <a:t>implies that a consumer's marginal benefit, and thus the height of their demand curve, falls with the rate of consumption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9181" y="1252090"/>
            <a:ext cx="4671209" cy="514501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9765"/>
            <a:ext cx="8904855" cy="59668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The Demand Curve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265617"/>
            <a:ext cx="425391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Calibri"/>
                <a:cs typeface="Calibri"/>
              </a:rPr>
              <a:t>An </a:t>
            </a:r>
            <a:r>
              <a:rPr lang="en-US" sz="1900" dirty="0">
                <a:latin typeface="Calibri"/>
                <a:cs typeface="Calibri"/>
              </a:rPr>
              <a:t>individual’s demand curve</a:t>
            </a:r>
            <a:r>
              <a:rPr lang="en-US" sz="1900" dirty="0" smtClean="0">
                <a:latin typeface="Calibri"/>
                <a:cs typeface="Calibri"/>
              </a:rPr>
              <a:t>, Jones’s </a:t>
            </a:r>
            <a:r>
              <a:rPr lang="en-US" sz="1900" dirty="0">
                <a:latin typeface="Calibri"/>
                <a:cs typeface="Calibri"/>
              </a:rPr>
              <a:t>demand for frozen </a:t>
            </a:r>
            <a:r>
              <a:rPr lang="en-US" sz="1900" dirty="0" smtClean="0">
                <a:latin typeface="Calibri"/>
                <a:cs typeface="Calibri"/>
              </a:rPr>
              <a:t>pizzas in </a:t>
            </a:r>
            <a:r>
              <a:rPr lang="en-US" sz="1900" dirty="0">
                <a:latin typeface="Calibri"/>
                <a:cs typeface="Calibri"/>
              </a:rPr>
              <a:t>this case, reflects the law </a:t>
            </a:r>
            <a:r>
              <a:rPr lang="en-US" sz="1900" dirty="0" smtClean="0">
                <a:latin typeface="Calibri"/>
                <a:cs typeface="Calibri"/>
              </a:rPr>
              <a:t>of diminishing </a:t>
            </a:r>
            <a:r>
              <a:rPr lang="en-US" sz="1900" dirty="0">
                <a:latin typeface="Calibri"/>
                <a:cs typeface="Calibri"/>
              </a:rPr>
              <a:t>marginal utility</a:t>
            </a:r>
            <a:r>
              <a:rPr lang="en-US" sz="1900" dirty="0" smtClean="0">
                <a:latin typeface="Calibri"/>
                <a:cs typeface="Calibri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Calibri"/>
                <a:cs typeface="Calibri"/>
              </a:rPr>
              <a:t>Because </a:t>
            </a:r>
            <a:r>
              <a:rPr lang="en-US" sz="1900" b="1" i="1" dirty="0">
                <a:latin typeface="Calibri"/>
                <a:cs typeface="Calibri"/>
              </a:rPr>
              <a:t>marginal utility</a:t>
            </a:r>
            <a:r>
              <a:rPr lang="en-US" sz="1900" dirty="0">
                <a:latin typeface="Calibri"/>
                <a:cs typeface="Calibri"/>
              </a:rPr>
              <a:t> (</a:t>
            </a:r>
            <a:r>
              <a:rPr lang="en-US" sz="1900" b="1" i="1" dirty="0">
                <a:latin typeface="Calibri"/>
                <a:cs typeface="Calibri"/>
              </a:rPr>
              <a:t>MU</a:t>
            </a:r>
            <a:r>
              <a:rPr lang="en-US" sz="1900" dirty="0">
                <a:latin typeface="Calibri"/>
                <a:cs typeface="Calibri"/>
              </a:rPr>
              <a:t>) </a:t>
            </a:r>
            <a:r>
              <a:rPr lang="en-US" sz="1900" dirty="0" smtClean="0">
                <a:latin typeface="Calibri"/>
                <a:cs typeface="Calibri"/>
              </a:rPr>
              <a:t>falls with </a:t>
            </a:r>
            <a:r>
              <a:rPr lang="en-US" sz="1900" dirty="0">
                <a:latin typeface="Calibri"/>
                <a:cs typeface="Calibri"/>
              </a:rPr>
              <a:t>increased consumption, so </a:t>
            </a:r>
            <a:r>
              <a:rPr lang="en-US" sz="1900" dirty="0" smtClean="0">
                <a:latin typeface="Calibri"/>
                <a:cs typeface="Calibri"/>
              </a:rPr>
              <a:t>does a </a:t>
            </a:r>
            <a:r>
              <a:rPr lang="en-US" sz="1900" dirty="0">
                <a:latin typeface="Calibri"/>
                <a:cs typeface="Calibri"/>
              </a:rPr>
              <a:t>consumer’s maximum </a:t>
            </a:r>
            <a:r>
              <a:rPr lang="en-US" sz="1900" dirty="0" smtClean="0">
                <a:latin typeface="Calibri"/>
                <a:cs typeface="Calibri"/>
              </a:rPr>
              <a:t>willingness to </a:t>
            </a:r>
            <a:r>
              <a:rPr lang="en-US" sz="1900" dirty="0">
                <a:latin typeface="Calibri"/>
                <a:cs typeface="Calibri"/>
              </a:rPr>
              <a:t>pay -- </a:t>
            </a:r>
            <a:r>
              <a:rPr lang="en-US" sz="1900" b="1" i="1" dirty="0">
                <a:latin typeface="Calibri"/>
                <a:cs typeface="Calibri"/>
              </a:rPr>
              <a:t>marginal benefit</a:t>
            </a:r>
            <a:r>
              <a:rPr lang="en-US" sz="1900" dirty="0">
                <a:latin typeface="Calibri"/>
                <a:cs typeface="Calibri"/>
              </a:rPr>
              <a:t> (</a:t>
            </a:r>
            <a:r>
              <a:rPr lang="en-US" sz="1900" b="1" i="1" dirty="0">
                <a:latin typeface="Calibri"/>
                <a:cs typeface="Calibri"/>
              </a:rPr>
              <a:t>MB</a:t>
            </a:r>
            <a:r>
              <a:rPr lang="en-US" sz="1900" dirty="0">
                <a:latin typeface="Calibri"/>
                <a:cs typeface="Calibri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900" dirty="0" smtClean="0">
                <a:latin typeface="Calibri"/>
                <a:cs typeface="Calibri"/>
              </a:rPr>
              <a:t>A </a:t>
            </a:r>
            <a:r>
              <a:rPr lang="en-US" sz="1900" dirty="0">
                <a:latin typeface="Calibri"/>
                <a:cs typeface="Calibri"/>
              </a:rPr>
              <a:t>consumer will purchase until </a:t>
            </a:r>
            <a:br>
              <a:rPr lang="en-US" sz="1900" dirty="0">
                <a:latin typeface="Calibri"/>
                <a:cs typeface="Calibri"/>
              </a:rPr>
            </a:br>
            <a:r>
              <a:rPr lang="en-US" sz="1900" b="1" i="1" dirty="0" smtClean="0">
                <a:latin typeface="Calibri"/>
                <a:cs typeface="Calibri"/>
              </a:rPr>
              <a:t>MB </a:t>
            </a:r>
            <a:r>
              <a:rPr lang="en-US" sz="1900" dirty="0">
                <a:latin typeface="Calibri"/>
                <a:cs typeface="Calibri"/>
              </a:rPr>
              <a:t>= </a:t>
            </a:r>
            <a:r>
              <a:rPr lang="en-US" sz="1900" b="1" i="1" dirty="0">
                <a:latin typeface="Calibri"/>
                <a:cs typeface="Calibri"/>
              </a:rPr>
              <a:t>Price</a:t>
            </a:r>
            <a:r>
              <a:rPr lang="en-US" sz="1900" dirty="0">
                <a:latin typeface="Calibri"/>
                <a:cs typeface="Calibri"/>
              </a:rPr>
              <a:t> . . 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79" y="3869443"/>
            <a:ext cx="414636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dirty="0">
                <a:latin typeface="Calibri"/>
                <a:cs typeface="Calibri"/>
              </a:rPr>
              <a:t> 	               </a:t>
            </a:r>
            <a:r>
              <a:rPr lang="en-US" sz="1900" dirty="0" smtClean="0">
                <a:latin typeface="Calibri"/>
                <a:cs typeface="Calibri"/>
              </a:rPr>
              <a:t>    so </a:t>
            </a:r>
            <a:r>
              <a:rPr lang="en-US" sz="1900" dirty="0">
                <a:latin typeface="Calibri"/>
                <a:cs typeface="Calibri"/>
              </a:rPr>
              <a:t>at $2.50 </a:t>
            </a:r>
            <a:r>
              <a:rPr lang="en-US" sz="1900" dirty="0" smtClean="0">
                <a:latin typeface="Calibri"/>
                <a:cs typeface="Calibri"/>
              </a:rPr>
              <a:t>Jones would </a:t>
            </a:r>
            <a:r>
              <a:rPr lang="en-US" sz="1900" dirty="0">
                <a:latin typeface="Calibri"/>
                <a:cs typeface="Calibri"/>
              </a:rPr>
              <a:t>purchase 3 frozen pizzas </a:t>
            </a:r>
            <a:r>
              <a:rPr lang="en-US" sz="1900" dirty="0" smtClean="0">
                <a:latin typeface="Calibri"/>
                <a:cs typeface="Calibri"/>
              </a:rPr>
              <a:t>and receive </a:t>
            </a:r>
            <a:r>
              <a:rPr lang="en-US" sz="1900" dirty="0">
                <a:latin typeface="Calibri"/>
                <a:cs typeface="Calibri"/>
              </a:rPr>
              <a:t>a consumer surplus </a:t>
            </a:r>
            <a:r>
              <a:rPr lang="en-US" sz="1900" dirty="0" smtClean="0">
                <a:latin typeface="Calibri"/>
                <a:cs typeface="Calibri"/>
              </a:rPr>
              <a:t>shown by </a:t>
            </a:r>
            <a:r>
              <a:rPr lang="en-US" sz="1900" dirty="0">
                <a:latin typeface="Calibri"/>
                <a:cs typeface="Calibri"/>
              </a:rPr>
              <a:t>the shaded area (above the </a:t>
            </a:r>
            <a:r>
              <a:rPr lang="en-US" sz="1900" dirty="0" smtClean="0">
                <a:latin typeface="Calibri"/>
                <a:cs typeface="Calibri"/>
              </a:rPr>
              <a:t>price line </a:t>
            </a:r>
            <a:r>
              <a:rPr lang="en-US" sz="1900" dirty="0">
                <a:latin typeface="Calibri"/>
                <a:cs typeface="Calibri"/>
              </a:rPr>
              <a:t>and below the demand curve).</a:t>
            </a:r>
          </a:p>
        </p:txBody>
      </p:sp>
      <p:sp>
        <p:nvSpPr>
          <p:cNvPr id="58" name="Rectangle 149"/>
          <p:cNvSpPr>
            <a:spLocks noChangeArrowheads="1"/>
          </p:cNvSpPr>
          <p:nvPr/>
        </p:nvSpPr>
        <p:spPr bwMode="auto">
          <a:xfrm>
            <a:off x="4396817" y="3289226"/>
            <a:ext cx="470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$2.50</a:t>
            </a:r>
            <a:endParaRPr lang="en-US" sz="16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9" name="Line 127"/>
          <p:cNvSpPr>
            <a:spLocks noChangeShapeType="1"/>
          </p:cNvSpPr>
          <p:nvPr/>
        </p:nvSpPr>
        <p:spPr bwMode="auto">
          <a:xfrm>
            <a:off x="6472378" y="3479416"/>
            <a:ext cx="0" cy="2514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4957903" y="1880804"/>
            <a:ext cx="1539875" cy="155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38"/>
              </a:cxn>
              <a:cxn ang="0">
                <a:pos x="2910" y="293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910" h="2938">
                <a:moveTo>
                  <a:pt x="0" y="0"/>
                </a:moveTo>
                <a:lnTo>
                  <a:pt x="0" y="2938"/>
                </a:lnTo>
                <a:lnTo>
                  <a:pt x="2910" y="29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F85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4396817" y="3815895"/>
            <a:ext cx="470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$2.00</a:t>
            </a:r>
            <a:endParaRPr lang="en-US"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 rot="15667">
            <a:off x="4612702" y="1457306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/>
                <a:cs typeface="Calibri"/>
              </a:rPr>
              <a:t>Price</a:t>
            </a:r>
            <a:endParaRPr lang="en-US" sz="1600" b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4" name="Rectangle 52"/>
          <p:cNvSpPr>
            <a:spLocks noChangeArrowheads="1"/>
          </p:cNvSpPr>
          <p:nvPr/>
        </p:nvSpPr>
        <p:spPr bwMode="auto">
          <a:xfrm>
            <a:off x="7529653" y="5886066"/>
            <a:ext cx="1371600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Frozen pizzas</a:t>
            </a:r>
            <a:b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600" i="1" dirty="0" smtClean="0">
                <a:solidFill>
                  <a:srgbClr val="000000"/>
                </a:solidFill>
                <a:latin typeface="Calibri"/>
                <a:cs typeface="Calibri"/>
              </a:rPr>
              <a:t>(per week)</a:t>
            </a:r>
            <a:endParaRPr lang="en-US" sz="16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4396817" y="2787195"/>
            <a:ext cx="470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$3.00</a:t>
            </a:r>
            <a:endParaRPr lang="en-US"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6" name="Line 57"/>
          <p:cNvSpPr>
            <a:spLocks noChangeShapeType="1"/>
          </p:cNvSpPr>
          <p:nvPr/>
        </p:nvSpPr>
        <p:spPr bwMode="auto">
          <a:xfrm>
            <a:off x="7012128" y="3950904"/>
            <a:ext cx="1588" cy="2057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4396817" y="2272845"/>
            <a:ext cx="4707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$3.50</a:t>
            </a:r>
            <a:endParaRPr lang="en-US" sz="16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4961078" y="3952491"/>
            <a:ext cx="2051050" cy="15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9" name="Line 74"/>
          <p:cNvSpPr>
            <a:spLocks noChangeShapeType="1"/>
          </p:cNvSpPr>
          <p:nvPr/>
        </p:nvSpPr>
        <p:spPr bwMode="auto">
          <a:xfrm>
            <a:off x="5985016" y="2923791"/>
            <a:ext cx="1587" cy="30845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0" name="Line 75"/>
          <p:cNvSpPr>
            <a:spLocks noChangeShapeType="1"/>
          </p:cNvSpPr>
          <p:nvPr/>
        </p:nvSpPr>
        <p:spPr bwMode="auto">
          <a:xfrm>
            <a:off x="5470666" y="2420554"/>
            <a:ext cx="1587" cy="35877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1" name="Line 76"/>
          <p:cNvSpPr>
            <a:spLocks noChangeShapeType="1"/>
          </p:cNvSpPr>
          <p:nvPr/>
        </p:nvSpPr>
        <p:spPr bwMode="auto">
          <a:xfrm>
            <a:off x="4961078" y="2923791"/>
            <a:ext cx="1016000" cy="15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2" name="Line 77"/>
          <p:cNvSpPr>
            <a:spLocks noChangeShapeType="1"/>
          </p:cNvSpPr>
          <p:nvPr/>
        </p:nvSpPr>
        <p:spPr bwMode="auto">
          <a:xfrm>
            <a:off x="4961078" y="2409441"/>
            <a:ext cx="496888" cy="15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3" name="Line 79"/>
          <p:cNvSpPr>
            <a:spLocks noChangeShapeType="1"/>
          </p:cNvSpPr>
          <p:nvPr/>
        </p:nvSpPr>
        <p:spPr bwMode="auto">
          <a:xfrm>
            <a:off x="6470791" y="3422266"/>
            <a:ext cx="1587" cy="2590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4" name="Line 80"/>
          <p:cNvSpPr>
            <a:spLocks noChangeShapeType="1"/>
          </p:cNvSpPr>
          <p:nvPr/>
        </p:nvSpPr>
        <p:spPr bwMode="auto">
          <a:xfrm flipH="1">
            <a:off x="4948378" y="3440554"/>
            <a:ext cx="15240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5" name="Line 81"/>
          <p:cNvSpPr>
            <a:spLocks noChangeShapeType="1"/>
          </p:cNvSpPr>
          <p:nvPr/>
        </p:nvSpPr>
        <p:spPr bwMode="auto">
          <a:xfrm>
            <a:off x="4948378" y="1745866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6" name="Line 82"/>
          <p:cNvSpPr>
            <a:spLocks noChangeShapeType="1"/>
          </p:cNvSpPr>
          <p:nvPr/>
        </p:nvSpPr>
        <p:spPr bwMode="auto">
          <a:xfrm>
            <a:off x="4948378" y="6003541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77" name="Group 120"/>
          <p:cNvGrpSpPr>
            <a:grpSpLocks/>
          </p:cNvGrpSpPr>
          <p:nvPr/>
        </p:nvGrpSpPr>
        <p:grpSpPr bwMode="auto">
          <a:xfrm>
            <a:off x="4983303" y="1909379"/>
            <a:ext cx="3224213" cy="3221037"/>
            <a:chOff x="3238" y="625"/>
            <a:chExt cx="2031" cy="2029"/>
          </a:xfrm>
        </p:grpSpPr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3238" y="625"/>
              <a:ext cx="1856" cy="18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5106" y="2460"/>
              <a:ext cx="1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0" name="Group 104"/>
          <p:cNvGrpSpPr>
            <a:grpSpLocks/>
          </p:cNvGrpSpPr>
          <p:nvPr/>
        </p:nvGrpSpPr>
        <p:grpSpPr bwMode="auto">
          <a:xfrm>
            <a:off x="8174179" y="4812536"/>
            <a:ext cx="601663" cy="309563"/>
            <a:chOff x="5248" y="2448"/>
            <a:chExt cx="379" cy="195"/>
          </a:xfrm>
        </p:grpSpPr>
        <p:sp>
          <p:nvSpPr>
            <p:cNvPr id="81" name="Rectangle 101"/>
            <p:cNvSpPr>
              <a:spLocks noChangeArrowheads="1"/>
            </p:cNvSpPr>
            <p:nvPr/>
          </p:nvSpPr>
          <p:spPr bwMode="auto">
            <a:xfrm>
              <a:off x="5376" y="2449"/>
              <a:ext cx="2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 i="1" dirty="0">
                  <a:solidFill>
                    <a:srgbClr val="000000"/>
                  </a:solidFill>
                  <a:latin typeface="Calibri"/>
                  <a:cs typeface="Calibri"/>
                </a:rPr>
                <a:t>MB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82" name="Rectangle 102"/>
            <p:cNvSpPr>
              <a:spLocks noChangeArrowheads="1"/>
            </p:cNvSpPr>
            <p:nvPr/>
          </p:nvSpPr>
          <p:spPr bwMode="auto">
            <a:xfrm>
              <a:off x="5248" y="2448"/>
              <a:ext cx="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latin typeface="Calibri"/>
                  <a:cs typeface="Calibri"/>
                </a:rPr>
                <a:t>=</a:t>
              </a:r>
              <a:endParaRPr lang="en-US" sz="20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8" name="Line 123"/>
          <p:cNvSpPr>
            <a:spLocks noChangeShapeType="1"/>
          </p:cNvSpPr>
          <p:nvPr/>
        </p:nvSpPr>
        <p:spPr bwMode="auto">
          <a:xfrm>
            <a:off x="4948378" y="3441058"/>
            <a:ext cx="34290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9" name="Group 140"/>
          <p:cNvGrpSpPr>
            <a:grpSpLocks/>
          </p:cNvGrpSpPr>
          <p:nvPr/>
        </p:nvGrpSpPr>
        <p:grpSpPr bwMode="auto">
          <a:xfrm>
            <a:off x="5040455" y="1393442"/>
            <a:ext cx="3019426" cy="544513"/>
            <a:chOff x="3274" y="786"/>
            <a:chExt cx="1902" cy="343"/>
          </a:xfrm>
        </p:grpSpPr>
        <p:sp>
          <p:nvSpPr>
            <p:cNvPr id="90" name="Text Box 131"/>
            <p:cNvSpPr txBox="1">
              <a:spLocks noChangeArrowheads="1"/>
            </p:cNvSpPr>
            <p:nvPr/>
          </p:nvSpPr>
          <p:spPr bwMode="auto">
            <a:xfrm>
              <a:off x="3750" y="786"/>
              <a:ext cx="1426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0" dirty="0">
                  <a:latin typeface="Calibri"/>
                  <a:cs typeface="Calibri"/>
                </a:rPr>
                <a:t>Jones’s </a:t>
              </a:r>
              <a:r>
                <a:rPr lang="en-US" b="1" i="1" dirty="0">
                  <a:latin typeface="Calibri"/>
                  <a:cs typeface="Calibri"/>
                </a:rPr>
                <a:t>demand curve</a:t>
              </a:r>
              <a:r>
                <a:rPr lang="en-US" b="0" dirty="0">
                  <a:latin typeface="Calibri"/>
                  <a:cs typeface="Calibri"/>
                </a:rPr>
                <a:t/>
              </a:r>
              <a:br>
                <a:rPr lang="en-US" b="0" dirty="0">
                  <a:latin typeface="Calibri"/>
                  <a:cs typeface="Calibri"/>
                </a:rPr>
              </a:br>
              <a:r>
                <a:rPr lang="en-US" b="0" dirty="0">
                  <a:latin typeface="Calibri"/>
                  <a:cs typeface="Calibri"/>
                </a:rPr>
                <a:t>for frozen pizza</a:t>
              </a:r>
            </a:p>
          </p:txBody>
        </p:sp>
        <p:sp>
          <p:nvSpPr>
            <p:cNvPr id="91" name="AutoShape 132"/>
            <p:cNvSpPr>
              <a:spLocks noChangeArrowheads="1"/>
            </p:cNvSpPr>
            <p:nvPr/>
          </p:nvSpPr>
          <p:spPr bwMode="auto">
            <a:xfrm rot="3369748">
              <a:off x="3394" y="751"/>
              <a:ext cx="240" cy="480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004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3" name="Rectangle 141"/>
          <p:cNvSpPr>
            <a:spLocks noChangeArrowheads="1"/>
          </p:cNvSpPr>
          <p:nvPr/>
        </p:nvSpPr>
        <p:spPr bwMode="auto">
          <a:xfrm>
            <a:off x="6959741" y="6035291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endParaRPr lang="en-US" sz="16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4" name="Rectangle 142"/>
          <p:cNvSpPr>
            <a:spLocks noChangeArrowheads="1"/>
          </p:cNvSpPr>
          <p:nvPr/>
        </p:nvSpPr>
        <p:spPr bwMode="auto">
          <a:xfrm>
            <a:off x="5931041" y="6035291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16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5" name="Rectangle 143"/>
          <p:cNvSpPr>
            <a:spLocks noChangeArrowheads="1"/>
          </p:cNvSpPr>
          <p:nvPr/>
        </p:nvSpPr>
        <p:spPr bwMode="auto">
          <a:xfrm>
            <a:off x="5416691" y="6035291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16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6" name="Rectangle 144"/>
          <p:cNvSpPr>
            <a:spLocks noChangeArrowheads="1"/>
          </p:cNvSpPr>
          <p:nvPr/>
        </p:nvSpPr>
        <p:spPr bwMode="auto">
          <a:xfrm>
            <a:off x="6437453" y="6041641"/>
            <a:ext cx="1039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/>
                <a:cs typeface="Calibri"/>
              </a:rPr>
              <a:t>3</a:t>
            </a:r>
          </a:p>
        </p:txBody>
      </p:sp>
      <p:grpSp>
        <p:nvGrpSpPr>
          <p:cNvPr id="97" name="Group 148"/>
          <p:cNvGrpSpPr>
            <a:grpSpLocks/>
          </p:cNvGrpSpPr>
          <p:nvPr/>
        </p:nvGrpSpPr>
        <p:grpSpPr bwMode="auto">
          <a:xfrm>
            <a:off x="6956566" y="3669916"/>
            <a:ext cx="735012" cy="341313"/>
            <a:chOff x="4481" y="2220"/>
            <a:chExt cx="463" cy="215"/>
          </a:xfrm>
        </p:grpSpPr>
        <p:sp>
          <p:nvSpPr>
            <p:cNvPr id="98" name="Rectangle 59"/>
            <p:cNvSpPr>
              <a:spLocks noChangeArrowheads="1"/>
            </p:cNvSpPr>
            <p:nvPr/>
          </p:nvSpPr>
          <p:spPr bwMode="auto">
            <a:xfrm>
              <a:off x="4568" y="2220"/>
              <a:ext cx="3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4</a:t>
              </a:r>
              <a:endParaRPr lang="en-US" sz="1600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99" name="Oval 112"/>
            <p:cNvSpPr>
              <a:spLocks noChangeAspect="1" noChangeArrowheads="1"/>
            </p:cNvSpPr>
            <p:nvPr/>
          </p:nvSpPr>
          <p:spPr bwMode="auto">
            <a:xfrm>
              <a:off x="4481" y="2360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0" name="Group 147"/>
          <p:cNvGrpSpPr>
            <a:grpSpLocks/>
          </p:cNvGrpSpPr>
          <p:nvPr/>
        </p:nvGrpSpPr>
        <p:grpSpPr bwMode="auto">
          <a:xfrm>
            <a:off x="6421578" y="3133341"/>
            <a:ext cx="755650" cy="360363"/>
            <a:chOff x="4144" y="1882"/>
            <a:chExt cx="476" cy="227"/>
          </a:xfrm>
        </p:grpSpPr>
        <p:sp>
          <p:nvSpPr>
            <p:cNvPr id="101" name="Rectangle 61"/>
            <p:cNvSpPr>
              <a:spLocks noChangeArrowheads="1"/>
            </p:cNvSpPr>
            <p:nvPr/>
          </p:nvSpPr>
          <p:spPr bwMode="auto">
            <a:xfrm>
              <a:off x="4236" y="1882"/>
              <a:ext cx="3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3</a:t>
              </a:r>
              <a:endParaRPr lang="en-US" sz="1600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2" name="Oval 113"/>
            <p:cNvSpPr>
              <a:spLocks noChangeAspect="1" noChangeArrowheads="1"/>
            </p:cNvSpPr>
            <p:nvPr/>
          </p:nvSpPr>
          <p:spPr bwMode="auto">
            <a:xfrm>
              <a:off x="4144" y="2034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3" name="Group 146"/>
          <p:cNvGrpSpPr>
            <a:grpSpLocks/>
          </p:cNvGrpSpPr>
          <p:nvPr/>
        </p:nvGrpSpPr>
        <p:grpSpPr bwMode="auto">
          <a:xfrm>
            <a:off x="5921516" y="2622166"/>
            <a:ext cx="750887" cy="355600"/>
            <a:chOff x="3829" y="1560"/>
            <a:chExt cx="473" cy="224"/>
          </a:xfrm>
        </p:grpSpPr>
        <p:sp>
          <p:nvSpPr>
            <p:cNvPr id="104" name="Rectangle 63"/>
            <p:cNvSpPr>
              <a:spLocks noChangeArrowheads="1"/>
            </p:cNvSpPr>
            <p:nvPr/>
          </p:nvSpPr>
          <p:spPr bwMode="auto">
            <a:xfrm>
              <a:off x="3918" y="1560"/>
              <a:ext cx="3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2</a:t>
              </a:r>
              <a:endParaRPr lang="en-US" sz="1600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5" name="Oval 114"/>
            <p:cNvSpPr>
              <a:spLocks noChangeAspect="1" noChangeArrowheads="1"/>
            </p:cNvSpPr>
            <p:nvPr/>
          </p:nvSpPr>
          <p:spPr bwMode="auto">
            <a:xfrm>
              <a:off x="3829" y="1709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06" name="Group 145"/>
          <p:cNvGrpSpPr>
            <a:grpSpLocks/>
          </p:cNvGrpSpPr>
          <p:nvPr/>
        </p:nvGrpSpPr>
        <p:grpSpPr bwMode="auto">
          <a:xfrm>
            <a:off x="5410341" y="2098291"/>
            <a:ext cx="757237" cy="368300"/>
            <a:chOff x="3507" y="1230"/>
            <a:chExt cx="477" cy="232"/>
          </a:xfrm>
        </p:grpSpPr>
        <p:sp>
          <p:nvSpPr>
            <p:cNvPr id="107" name="Rectangle 65"/>
            <p:cNvSpPr>
              <a:spLocks noChangeArrowheads="1"/>
            </p:cNvSpPr>
            <p:nvPr/>
          </p:nvSpPr>
          <p:spPr bwMode="auto">
            <a:xfrm>
              <a:off x="3600" y="1230"/>
              <a:ext cx="3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  <a:endParaRPr lang="en-US" sz="1600" b="1" i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08" name="Oval 115"/>
            <p:cNvSpPr>
              <a:spLocks noChangeAspect="1" noChangeArrowheads="1"/>
            </p:cNvSpPr>
            <p:nvPr/>
          </p:nvSpPr>
          <p:spPr bwMode="auto">
            <a:xfrm>
              <a:off x="3507" y="1387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83" name="Group 150"/>
          <p:cNvGrpSpPr>
            <a:grpSpLocks/>
          </p:cNvGrpSpPr>
          <p:nvPr/>
        </p:nvGrpSpPr>
        <p:grpSpPr bwMode="auto">
          <a:xfrm>
            <a:off x="3534804" y="3278450"/>
            <a:ext cx="1464103" cy="338838"/>
            <a:chOff x="2291" y="1949"/>
            <a:chExt cx="907" cy="186"/>
          </a:xfrm>
        </p:grpSpPr>
        <p:grpSp>
          <p:nvGrpSpPr>
            <p:cNvPr id="84" name="Group 137"/>
            <p:cNvGrpSpPr>
              <a:grpSpLocks/>
            </p:cNvGrpSpPr>
            <p:nvPr/>
          </p:nvGrpSpPr>
          <p:grpSpPr bwMode="auto">
            <a:xfrm>
              <a:off x="2291" y="1949"/>
              <a:ext cx="907" cy="186"/>
              <a:chOff x="2399" y="1943"/>
              <a:chExt cx="776" cy="186"/>
            </a:xfrm>
          </p:grpSpPr>
          <p:sp>
            <p:nvSpPr>
              <p:cNvPr id="86" name="Rectangle 122"/>
              <p:cNvSpPr>
                <a:spLocks noChangeArrowheads="1"/>
              </p:cNvSpPr>
              <p:nvPr/>
            </p:nvSpPr>
            <p:spPr bwMode="auto">
              <a:xfrm>
                <a:off x="2407" y="1959"/>
                <a:ext cx="768" cy="149"/>
              </a:xfrm>
              <a:prstGeom prst="rect">
                <a:avLst/>
              </a:prstGeom>
              <a:solidFill>
                <a:srgbClr val="E1F5E1"/>
              </a:solidFill>
              <a:ln w="635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Calibri"/>
                  <a:cs typeface="Calibri"/>
                </a:endParaRPr>
              </a:p>
            </p:txBody>
          </p:sp>
          <p:sp>
            <p:nvSpPr>
              <p:cNvPr id="87" name="Text Box 121"/>
              <p:cNvSpPr txBox="1">
                <a:spLocks noChangeArrowheads="1"/>
              </p:cNvSpPr>
              <p:nvPr/>
            </p:nvSpPr>
            <p:spPr bwMode="auto">
              <a:xfrm>
                <a:off x="2399" y="1943"/>
                <a:ext cx="515" cy="186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>
                    <a:latin typeface="Calibri"/>
                    <a:cs typeface="Calibri"/>
                  </a:rPr>
                  <a:t>Price =</a:t>
                </a:r>
                <a:endParaRPr kumimoji="0" lang="en-US" sz="1600" b="1">
                  <a:latin typeface="Calibri"/>
                  <a:cs typeface="Calibri"/>
                </a:endParaRPr>
              </a:p>
            </p:txBody>
          </p:sp>
        </p:grpSp>
        <p:sp>
          <p:nvSpPr>
            <p:cNvPr id="85" name="Rectangle 55"/>
            <p:cNvSpPr>
              <a:spLocks noChangeArrowheads="1"/>
            </p:cNvSpPr>
            <p:nvPr/>
          </p:nvSpPr>
          <p:spPr bwMode="auto">
            <a:xfrm>
              <a:off x="2834" y="1973"/>
              <a:ext cx="2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Calibri"/>
                  <a:cs typeface="Calibri"/>
                </a:rPr>
                <a:t>$2.50</a:t>
              </a:r>
              <a:endParaRPr lang="en-US" sz="1600" b="1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9" name="Group 125"/>
          <p:cNvGrpSpPr>
            <a:grpSpLocks/>
          </p:cNvGrpSpPr>
          <p:nvPr/>
        </p:nvGrpSpPr>
        <p:grpSpPr bwMode="auto">
          <a:xfrm>
            <a:off x="2258822" y="5553329"/>
            <a:ext cx="2613025" cy="882650"/>
            <a:chOff x="3346" y="3449"/>
            <a:chExt cx="1646" cy="556"/>
          </a:xfrm>
        </p:grpSpPr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3346" y="3449"/>
              <a:ext cx="1646" cy="5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11" name="Rectangle 83"/>
            <p:cNvSpPr>
              <a:spLocks noChangeArrowheads="1"/>
            </p:cNvSpPr>
            <p:nvPr/>
          </p:nvSpPr>
          <p:spPr bwMode="auto">
            <a:xfrm>
              <a:off x="3414" y="3493"/>
              <a:ext cx="2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1600" b="1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Rectangle 84"/>
            <p:cNvSpPr>
              <a:spLocks noChangeArrowheads="1"/>
            </p:cNvSpPr>
            <p:nvPr/>
          </p:nvSpPr>
          <p:spPr bwMode="auto">
            <a:xfrm>
              <a:off x="3848" y="3493"/>
              <a:ext cx="2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bg1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Rectangle 85"/>
            <p:cNvSpPr>
              <a:spLocks noChangeArrowheads="1"/>
            </p:cNvSpPr>
            <p:nvPr/>
          </p:nvSpPr>
          <p:spPr bwMode="auto">
            <a:xfrm>
              <a:off x="4294" y="3493"/>
              <a:ext cx="2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bg1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Rectangle 86"/>
            <p:cNvSpPr>
              <a:spLocks noChangeArrowheads="1"/>
            </p:cNvSpPr>
            <p:nvPr/>
          </p:nvSpPr>
          <p:spPr bwMode="auto">
            <a:xfrm>
              <a:off x="4694" y="3495"/>
              <a:ext cx="25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  <a:latin typeface="Calibri"/>
                  <a:cs typeface="Calibri"/>
                </a:rPr>
                <a:t>MB</a:t>
              </a:r>
              <a:r>
                <a:rPr lang="en-US" sz="1600" b="1" i="1" baseline="-2500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1600" b="1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Rectangle 87"/>
            <p:cNvSpPr>
              <a:spLocks noChangeArrowheads="1"/>
            </p:cNvSpPr>
            <p:nvPr/>
          </p:nvSpPr>
          <p:spPr bwMode="auto">
            <a:xfrm>
              <a:off x="4566" y="3485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Rectangle 88"/>
            <p:cNvSpPr>
              <a:spLocks noChangeArrowheads="1"/>
            </p:cNvSpPr>
            <p:nvPr/>
          </p:nvSpPr>
          <p:spPr bwMode="auto">
            <a:xfrm>
              <a:off x="4144" y="3485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Rectangle 89"/>
            <p:cNvSpPr>
              <a:spLocks noChangeArrowheads="1"/>
            </p:cNvSpPr>
            <p:nvPr/>
          </p:nvSpPr>
          <p:spPr bwMode="auto">
            <a:xfrm>
              <a:off x="3711" y="3485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Rectangle 90"/>
            <p:cNvSpPr>
              <a:spLocks noChangeArrowheads="1"/>
            </p:cNvSpPr>
            <p:nvPr/>
          </p:nvSpPr>
          <p:spPr bwMode="auto">
            <a:xfrm>
              <a:off x="3408" y="3792"/>
              <a:ext cx="2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lang="en-US" sz="1600" b="1" i="1" baseline="-25000">
                  <a:solidFill>
                    <a:schemeClr val="bg1"/>
                  </a:solidFill>
                  <a:latin typeface="Calibri"/>
                  <a:cs typeface="Calibri"/>
                </a:rPr>
                <a:t>4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19" name="Rectangle 91"/>
            <p:cNvSpPr>
              <a:spLocks noChangeArrowheads="1"/>
            </p:cNvSpPr>
            <p:nvPr/>
          </p:nvSpPr>
          <p:spPr bwMode="auto">
            <a:xfrm>
              <a:off x="3842" y="3792"/>
              <a:ext cx="2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lang="en-US" sz="1600" b="1" i="1" baseline="-25000">
                  <a:solidFill>
                    <a:schemeClr val="bg1"/>
                  </a:solidFill>
                  <a:latin typeface="Calibri"/>
                  <a:cs typeface="Calibri"/>
                </a:rPr>
                <a:t>3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0" name="Rectangle 92"/>
            <p:cNvSpPr>
              <a:spLocks noChangeArrowheads="1"/>
            </p:cNvSpPr>
            <p:nvPr/>
          </p:nvSpPr>
          <p:spPr bwMode="auto">
            <a:xfrm>
              <a:off x="4288" y="3792"/>
              <a:ext cx="2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lang="en-US" sz="1600" b="1" i="1" baseline="-2500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1" name="Rectangle 93"/>
            <p:cNvSpPr>
              <a:spLocks noChangeArrowheads="1"/>
            </p:cNvSpPr>
            <p:nvPr/>
          </p:nvSpPr>
          <p:spPr bwMode="auto">
            <a:xfrm>
              <a:off x="4688" y="3794"/>
              <a:ext cx="2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lang="en-US" sz="1600" b="1" i="1" baseline="-25000" dirty="0">
                  <a:solidFill>
                    <a:schemeClr val="bg1"/>
                  </a:solidFill>
                  <a:latin typeface="Calibri"/>
                  <a:cs typeface="Calibri"/>
                </a:rPr>
                <a:t>1</a:t>
              </a:r>
              <a:endParaRPr lang="en-US" sz="1600" b="1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2" name="Rectangle 94"/>
            <p:cNvSpPr>
              <a:spLocks noChangeArrowheads="1"/>
            </p:cNvSpPr>
            <p:nvPr/>
          </p:nvSpPr>
          <p:spPr bwMode="auto">
            <a:xfrm>
              <a:off x="4560" y="3784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 dirty="0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Rectangle 95"/>
            <p:cNvSpPr>
              <a:spLocks noChangeArrowheads="1"/>
            </p:cNvSpPr>
            <p:nvPr/>
          </p:nvSpPr>
          <p:spPr bwMode="auto">
            <a:xfrm>
              <a:off x="4138" y="3784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4" name="Rectangle 96"/>
            <p:cNvSpPr>
              <a:spLocks noChangeArrowheads="1"/>
            </p:cNvSpPr>
            <p:nvPr/>
          </p:nvSpPr>
          <p:spPr bwMode="auto">
            <a:xfrm>
              <a:off x="3705" y="3784"/>
              <a:ext cx="10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 i="1">
                  <a:solidFill>
                    <a:schemeClr val="bg1"/>
                  </a:solidFill>
                  <a:latin typeface="Calibri"/>
                  <a:cs typeface="Calibri"/>
                </a:rPr>
                <a:t>&lt;</a:t>
              </a:r>
              <a:endParaRPr lang="en-US" sz="1600" b="1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25" name="Rectangle 97"/>
            <p:cNvSpPr>
              <a:spLocks noChangeArrowheads="1"/>
            </p:cNvSpPr>
            <p:nvPr/>
          </p:nvSpPr>
          <p:spPr bwMode="auto">
            <a:xfrm>
              <a:off x="3942" y="3639"/>
              <a:ext cx="4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  <a:latin typeface="Calibri"/>
                  <a:cs typeface="Calibri"/>
                </a:rPr>
                <a:t>because</a:t>
              </a:r>
              <a:r>
                <a:rPr lang="en-US" sz="1600" b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8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75160"/>
            <a:ext cx="8904855" cy="123927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latin typeface="Calibri"/>
                <a:cs typeface="Calibri"/>
              </a:rPr>
              <a:t>Consumer </a:t>
            </a:r>
            <a:r>
              <a:rPr lang="en-US" dirty="0" smtClean="0">
                <a:latin typeface="Calibri"/>
                <a:cs typeface="Calibri"/>
              </a:rPr>
              <a:t>Equilibrium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With </a:t>
            </a:r>
            <a:r>
              <a:rPr lang="en-US" dirty="0">
                <a:latin typeface="Calibri"/>
                <a:cs typeface="Calibri"/>
              </a:rPr>
              <a:t>Many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46477"/>
            <a:ext cx="8801847" cy="1265098"/>
          </a:xfrm>
        </p:spPr>
        <p:txBody>
          <a:bodyPr/>
          <a:lstStyle/>
          <a:p>
            <a:r>
              <a:rPr lang="en-US" sz="2600" dirty="0">
                <a:solidFill>
                  <a:srgbClr val="32302A"/>
                </a:solidFill>
                <a:latin typeface="Calibri"/>
                <a:cs typeface="Calibri"/>
              </a:rPr>
              <a:t>Each consumer will maximize his/her satisfaction by ensuring that the last dollar spent on each commodity yields an equal degree of marginal utility.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88152" y="2728522"/>
            <a:ext cx="5298828" cy="113977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072691" y="2746813"/>
            <a:ext cx="1027113" cy="1065213"/>
            <a:chOff x="1382" y="2261"/>
            <a:chExt cx="647" cy="671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382" y="2261"/>
              <a:ext cx="647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 dirty="0" err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kumimoji="0" lang="en-US" sz="3200" b="0" i="1" baseline="-25000" dirty="0" err="1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  <a:endParaRPr kumimoji="0" lang="en-US" sz="3200" b="0" i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419" y="2633"/>
              <a:ext cx="48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07" y="2564"/>
              <a:ext cx="393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kumimoji="0" lang="en-US" sz="3200" b="0" i="1" baseline="-25000">
                  <a:solidFill>
                    <a:schemeClr val="bg1"/>
                  </a:solidFill>
                  <a:latin typeface="Calibri"/>
                  <a:cs typeface="Calibri"/>
                </a:rPr>
                <a:t>a</a:t>
              </a:r>
              <a:endParaRPr kumimoji="0" lang="en-US" sz="3200" b="0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048578" y="3035294"/>
            <a:ext cx="412155" cy="58477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i="1" dirty="0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endParaRPr kumimoji="0" lang="en-US" b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3572455" y="2738433"/>
            <a:ext cx="1027113" cy="1065213"/>
            <a:chOff x="2304" y="2260"/>
            <a:chExt cx="647" cy="671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304" y="2260"/>
              <a:ext cx="647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kumimoji="0" lang="en-US" sz="3200" b="0" i="1" baseline="-25000">
                  <a:solidFill>
                    <a:schemeClr val="bg1"/>
                  </a:solidFill>
                  <a:latin typeface="Calibri"/>
                  <a:cs typeface="Calibri"/>
                </a:rPr>
                <a:t>b</a:t>
              </a:r>
              <a:endParaRPr kumimoji="0" lang="en-US" sz="3200" b="0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341" y="2632"/>
              <a:ext cx="48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429" y="2563"/>
              <a:ext cx="393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kumimoji="0" lang="en-US" sz="3200" b="0" i="1" baseline="-25000">
                  <a:solidFill>
                    <a:schemeClr val="bg1"/>
                  </a:solidFill>
                  <a:latin typeface="Calibri"/>
                  <a:cs typeface="Calibri"/>
                </a:rPr>
                <a:t>b</a:t>
              </a:r>
              <a:endParaRPr kumimoji="0" lang="en-US" sz="3200" b="0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512253" y="3033706"/>
            <a:ext cx="412155" cy="58477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i="1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endParaRPr kumimoji="0" lang="en-US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944053" y="3036881"/>
            <a:ext cx="835025" cy="579438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0" lang="en-US" sz="3200" i="1">
                <a:solidFill>
                  <a:schemeClr val="bg1"/>
                </a:solidFill>
                <a:latin typeface="Calibri"/>
                <a:cs typeface="Calibri"/>
              </a:rPr>
              <a:t>. . . </a:t>
            </a:r>
            <a:endParaRPr kumimoji="0" lang="en-US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594928" y="3036881"/>
            <a:ext cx="412155" cy="58477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3200" i="1">
                <a:solidFill>
                  <a:schemeClr val="bg1"/>
                </a:solidFill>
                <a:latin typeface="Calibri"/>
                <a:cs typeface="Calibri"/>
              </a:rPr>
              <a:t>=</a:t>
            </a:r>
            <a:endParaRPr kumimoji="0" lang="en-US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6098169" y="2738433"/>
            <a:ext cx="1027113" cy="1065213"/>
            <a:chOff x="3895" y="2260"/>
            <a:chExt cx="647" cy="671"/>
          </a:xfrm>
        </p:grpSpPr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3895" y="2260"/>
              <a:ext cx="647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>
                  <a:solidFill>
                    <a:schemeClr val="bg1"/>
                  </a:solidFill>
                  <a:latin typeface="Calibri"/>
                  <a:cs typeface="Calibri"/>
                </a:rPr>
                <a:t>MU</a:t>
              </a:r>
              <a:r>
                <a:rPr kumimoji="0" lang="en-US" sz="3200" b="0" i="1" baseline="-25000">
                  <a:solidFill>
                    <a:schemeClr val="bg1"/>
                  </a:solidFill>
                  <a:latin typeface="Calibri"/>
                  <a:cs typeface="Calibri"/>
                </a:rPr>
                <a:t>n</a:t>
              </a:r>
              <a:endParaRPr kumimoji="0" lang="en-US" sz="3200" b="0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932" y="2632"/>
              <a:ext cx="48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020" y="2563"/>
              <a:ext cx="393" cy="368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3200" b="0" i="1">
                  <a:solidFill>
                    <a:schemeClr val="bg1"/>
                  </a:solidFill>
                  <a:latin typeface="Calibri"/>
                  <a:cs typeface="Calibri"/>
                </a:rPr>
                <a:t>P</a:t>
              </a:r>
              <a:r>
                <a:rPr kumimoji="0" lang="en-US" sz="3200" b="0" i="1" baseline="-25000">
                  <a:solidFill>
                    <a:schemeClr val="bg1"/>
                  </a:solidFill>
                  <a:latin typeface="Calibri"/>
                  <a:cs typeface="Calibri"/>
                </a:rPr>
                <a:t>n</a:t>
              </a:r>
              <a:endParaRPr kumimoji="0" lang="en-US" sz="3200" b="0" i="1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7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0197"/>
            <a:ext cx="8904855" cy="667450"/>
          </a:xfrm>
        </p:spPr>
        <p:txBody>
          <a:bodyPr/>
          <a:lstStyle/>
          <a:p>
            <a:r>
              <a:rPr lang="en-US" dirty="0"/>
              <a:t>Price Changes and Consumer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40799"/>
            <a:ext cx="9003325" cy="5497995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demand curve shows the amount of a product consumers would be willing to </a:t>
            </a:r>
            <a:r>
              <a:rPr lang="en-US" sz="2600" dirty="0" smtClean="0">
                <a:solidFill>
                  <a:srgbClr val="32302A"/>
                </a:solidFill>
              </a:rPr>
              <a:t>buy at </a:t>
            </a:r>
            <a:r>
              <a:rPr lang="en-US" sz="2600" dirty="0">
                <a:solidFill>
                  <a:srgbClr val="32302A"/>
                </a:solidFill>
              </a:rPr>
              <a:t>different prices for a specific period</a:t>
            </a:r>
            <a:r>
              <a:rPr lang="en-US" sz="2600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The </a:t>
            </a:r>
            <a:r>
              <a:rPr lang="en-US" sz="2600" b="1" i="1" dirty="0">
                <a:solidFill>
                  <a:srgbClr val="32302A"/>
                </a:solidFill>
              </a:rPr>
              <a:t>law of demand </a:t>
            </a:r>
            <a:r>
              <a:rPr lang="en-US" sz="2600" dirty="0">
                <a:solidFill>
                  <a:srgbClr val="32302A"/>
                </a:solidFill>
              </a:rPr>
              <a:t>states that there is an inverse relationship between the quantity </a:t>
            </a:r>
            <a:r>
              <a:rPr lang="en-US" sz="2600" dirty="0" smtClean="0">
                <a:solidFill>
                  <a:srgbClr val="32302A"/>
                </a:solidFill>
              </a:rPr>
              <a:t>of a </a:t>
            </a:r>
            <a:r>
              <a:rPr lang="en-US" sz="2600" dirty="0">
                <a:solidFill>
                  <a:srgbClr val="32302A"/>
                </a:solidFill>
              </a:rPr>
              <a:t>product purchased and its price.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Reasons the demand curve slopes downward: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Substitution effect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as a </a:t>
            </a:r>
            <a:r>
              <a:rPr lang="en-US" dirty="0">
                <a:solidFill>
                  <a:srgbClr val="32302A"/>
                </a:solidFill>
              </a:rPr>
              <a:t>product’s price falls, </a:t>
            </a:r>
            <a:r>
              <a:rPr lang="en-US" dirty="0" smtClean="0">
                <a:solidFill>
                  <a:srgbClr val="32302A"/>
                </a:solidFill>
              </a:rPr>
              <a:t>it becomes cheaper relative to alternatives and the </a:t>
            </a:r>
            <a:r>
              <a:rPr lang="en-US" dirty="0">
                <a:solidFill>
                  <a:srgbClr val="32302A"/>
                </a:solidFill>
              </a:rPr>
              <a:t>consumer will buy more of it and less of other, now more expensive, products.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Income effect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as a product’s price falls, </a:t>
            </a:r>
            <a:r>
              <a:rPr lang="en-US" dirty="0" smtClean="0">
                <a:solidFill>
                  <a:srgbClr val="32302A"/>
                </a:solidFill>
              </a:rPr>
              <a:t>the real income of consumers rises, inducing them to </a:t>
            </a:r>
            <a:r>
              <a:rPr lang="en-US" dirty="0">
                <a:solidFill>
                  <a:srgbClr val="32302A"/>
                </a:solidFill>
              </a:rPr>
              <a:t>buy more of both it and other goods. </a:t>
            </a:r>
          </a:p>
        </p:txBody>
      </p:sp>
    </p:spTree>
    <p:extLst>
      <p:ext uri="{BB962C8B-B14F-4D97-AF65-F5344CB8AC3E}">
        <p14:creationId xmlns:p14="http://schemas.microsoft.com/office/powerpoint/2010/main" val="35273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06947"/>
            <a:ext cx="8904855" cy="7314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Time Cost and Consumer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39826"/>
            <a:ext cx="8883750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The monetary price of a good is not always a complete measure of its cost to the consumer. 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31775" indent="-231775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Consumption of most goods requires time as well as money.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Like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money, time is scarce to the consumer. 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631825" lvl="1" indent="-231775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lower time cost, like a lower money price, will make a product more attractive.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Time costs, unlike money prices, differ among individuals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3122</TotalTime>
  <Words>1756</Words>
  <Application>Microsoft Macintosh PowerPoint</Application>
  <PresentationFormat>On-screen Show (4:3)</PresentationFormat>
  <Paragraphs>517</Paragraphs>
  <Slides>35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ＭＳ Ｐゴシック</vt:lpstr>
      <vt:lpstr>Symbol</vt:lpstr>
      <vt:lpstr>Times New Roman</vt:lpstr>
      <vt:lpstr>Arial</vt:lpstr>
      <vt:lpstr>15th edition TEMPLATE</vt:lpstr>
      <vt:lpstr>Equation</vt:lpstr>
      <vt:lpstr>Consumer Choice  and Elasticity</vt:lpstr>
      <vt:lpstr>Fundamentals of Consumer Choice</vt:lpstr>
      <vt:lpstr>PowerPoint Presentation</vt:lpstr>
      <vt:lpstr>Marginal Utility, Consumer Choice, and the Demand Curve  of an Individual</vt:lpstr>
      <vt:lpstr>The Demand Curve</vt:lpstr>
      <vt:lpstr>The Demand Curve</vt:lpstr>
      <vt:lpstr>Consumer Equilibrium  With Many Goods</vt:lpstr>
      <vt:lpstr>Price Changes and Consumer Choice</vt:lpstr>
      <vt:lpstr>PowerPoint Presentation</vt:lpstr>
      <vt:lpstr>Questions for Thought: </vt:lpstr>
      <vt:lpstr>Market Demand Reflects the Demand of Individual Consumers</vt:lpstr>
      <vt:lpstr>Individual and Market Demand Curves</vt:lpstr>
      <vt:lpstr>Elasticity of Demand</vt:lpstr>
      <vt:lpstr>Price Elasticity of Demand</vt:lpstr>
      <vt:lpstr>Price Elasticity Numerical Application</vt:lpstr>
      <vt:lpstr>Price Elasticity of Demand</vt:lpstr>
      <vt:lpstr>Elasticity of Demand</vt:lpstr>
      <vt:lpstr>Elasticity of Demand</vt:lpstr>
      <vt:lpstr>Elasticity of Demand</vt:lpstr>
      <vt:lpstr>Elasticity of Demand</vt:lpstr>
      <vt:lpstr>Elasticity of Demand</vt:lpstr>
      <vt:lpstr>PowerPoint Presentation</vt:lpstr>
      <vt:lpstr>Elastic and  Inelastic Demand</vt:lpstr>
      <vt:lpstr>PowerPoint Presentation</vt:lpstr>
      <vt:lpstr>Price Elasticity of Demand</vt:lpstr>
      <vt:lpstr>How Demand Elasticity and Price Changes Affect Total Expenditures  (or Revenues) on a Product</vt:lpstr>
      <vt:lpstr>Total Expenditures  and Demand Elasticity</vt:lpstr>
      <vt:lpstr>Income Elasticity</vt:lpstr>
      <vt:lpstr>Income Elasticity</vt:lpstr>
      <vt:lpstr>Income Elasticity of Demand</vt:lpstr>
      <vt:lpstr>Price Elasticity of Supply</vt:lpstr>
      <vt:lpstr>Price Elasticity of Supply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Choice and Elasticity (15th ed.)</dc:title>
  <dc:subject>Consumer Choice and Elasticity (15th ed.)</dc:subject>
  <dc:creator>Dr. Chuck Skipton</dc:creator>
  <cp:lastModifiedBy>Joseph Connors</cp:lastModifiedBy>
  <cp:revision>36</cp:revision>
  <dcterms:created xsi:type="dcterms:W3CDTF">2013-12-17T18:08:03Z</dcterms:created>
  <dcterms:modified xsi:type="dcterms:W3CDTF">2016-12-27T22:25:55Z</dcterms:modified>
</cp:coreProperties>
</file>