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298" r:id="rId5"/>
    <p:sldId id="259" r:id="rId6"/>
    <p:sldId id="260" r:id="rId7"/>
    <p:sldId id="261" r:id="rId8"/>
    <p:sldId id="29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9" r:id="rId35"/>
    <p:sldId id="288" r:id="rId36"/>
    <p:sldId id="289" r:id="rId37"/>
    <p:sldId id="290" r:id="rId38"/>
    <p:sldId id="291" r:id="rId39"/>
    <p:sldId id="292" r:id="rId40"/>
    <p:sldId id="293" r:id="rId41"/>
    <p:sldId id="294" r:id="rId42"/>
    <p:sldId id="300" r:id="rId43"/>
    <p:sldId id="29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6">
          <p15:clr>
            <a:srgbClr val="A4A3A4"/>
          </p15:clr>
        </p15:guide>
        <p15:guide id="2" pos="23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98"/>
    <a:srgbClr val="F1F1E3"/>
    <a:srgbClr val="F4F6EE"/>
    <a:srgbClr val="E9EDDF"/>
    <a:srgbClr val="EFE5BB"/>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5" autoAdjust="0"/>
    <p:restoredTop sz="94666"/>
  </p:normalViewPr>
  <p:slideViewPr>
    <p:cSldViewPr snapToGrid="0" snapToObjects="1">
      <p:cViewPr varScale="1">
        <p:scale>
          <a:sx n="102" d="100"/>
          <a:sy n="102" d="100"/>
        </p:scale>
        <p:origin x="976" y="184"/>
      </p:cViewPr>
      <p:guideLst>
        <p:guide orient="horz" pos="596"/>
        <p:guide pos="237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5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4</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5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4</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19</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19</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4487" y="2061091"/>
            <a:ext cx="7634484" cy="1302208"/>
          </a:xfrm>
          <a:prstGeom prst="rect">
            <a:avLst/>
          </a:prstGeom>
        </p:spPr>
        <p:txBody>
          <a:bodyPr anchor="b">
            <a:noAutofit/>
          </a:bodyPr>
          <a:lstStyle/>
          <a:p>
            <a:pPr>
              <a:lnSpc>
                <a:spcPts val="4000"/>
              </a:lnSpc>
            </a:pPr>
            <a:r>
              <a:rPr lang="en-US" dirty="0" smtClean="0"/>
              <a:t>International Finance and </a:t>
            </a:r>
            <a:br>
              <a:rPr lang="en-US" dirty="0" smtClean="0"/>
            </a:br>
            <a:r>
              <a:rPr lang="en-US" dirty="0" smtClean="0"/>
              <a:t>the Foreign Exchange Market</a:t>
            </a:r>
            <a:endParaRPr lang="en-US" dirty="0"/>
          </a:p>
        </p:txBody>
      </p:sp>
    </p:spTree>
    <p:extLst>
      <p:ext uri="{BB962C8B-B14F-4D97-AF65-F5344CB8AC3E}">
        <p14:creationId xmlns:p14="http://schemas.microsoft.com/office/powerpoint/2010/main" val="839269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93058" y="1333111"/>
            <a:ext cx="4647332" cy="466617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85081"/>
            <a:ext cx="8904855" cy="1216326"/>
          </a:xfrm>
        </p:spPr>
        <p:txBody>
          <a:bodyPr/>
          <a:lstStyle/>
          <a:p>
            <a:pPr>
              <a:lnSpc>
                <a:spcPts val="3500"/>
              </a:lnSpc>
            </a:pPr>
            <a:r>
              <a:rPr lang="en-US" dirty="0">
                <a:latin typeface="Calibri"/>
                <a:cs typeface="Calibri"/>
              </a:rPr>
              <a:t>Foreign Exchange</a:t>
            </a:r>
            <a:br>
              <a:rPr lang="en-US" dirty="0">
                <a:latin typeface="Calibri"/>
                <a:cs typeface="Calibri"/>
              </a:rPr>
            </a:br>
            <a:r>
              <a:rPr lang="en-US" dirty="0">
                <a:latin typeface="Calibri"/>
                <a:cs typeface="Calibri"/>
              </a:rPr>
              <a:t>Market Equilibrium</a:t>
            </a:r>
          </a:p>
        </p:txBody>
      </p:sp>
      <p:sp>
        <p:nvSpPr>
          <p:cNvPr id="61" name="Text Box 10"/>
          <p:cNvSpPr txBox="1">
            <a:spLocks noChangeArrowheads="1"/>
          </p:cNvSpPr>
          <p:nvPr/>
        </p:nvSpPr>
        <p:spPr bwMode="auto">
          <a:xfrm>
            <a:off x="73112" y="2064959"/>
            <a:ext cx="4054961" cy="286847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Calibri"/>
                <a:cs typeface="Calibri"/>
              </a:rPr>
              <a:t>Other </a:t>
            </a:r>
            <a:r>
              <a:rPr lang="en-US" sz="2200" dirty="0">
                <a:latin typeface="Calibri"/>
                <a:cs typeface="Calibri"/>
              </a:rPr>
              <a:t>things constant, if </a:t>
            </a:r>
            <a:r>
              <a:rPr lang="en-US" sz="2200" dirty="0" smtClean="0">
                <a:latin typeface="Calibri"/>
                <a:cs typeface="Calibri"/>
              </a:rPr>
              <a:t>incomes increase </a:t>
            </a:r>
            <a:r>
              <a:rPr lang="en-US" sz="2200" dirty="0">
                <a:latin typeface="Calibri"/>
                <a:cs typeface="Calibri"/>
              </a:rPr>
              <a:t>in the United States, U.S</a:t>
            </a:r>
            <a:r>
              <a:rPr lang="en-US" sz="2200" dirty="0" smtClean="0">
                <a:latin typeface="Calibri"/>
                <a:cs typeface="Calibri"/>
              </a:rPr>
              <a:t>. imports </a:t>
            </a:r>
            <a:r>
              <a:rPr lang="en-US" sz="2200" dirty="0">
                <a:latin typeface="Calibri"/>
                <a:cs typeface="Calibri"/>
              </a:rPr>
              <a:t>of foreign goods </a:t>
            </a:r>
            <a:r>
              <a:rPr lang="en-US" sz="2200" dirty="0" smtClean="0">
                <a:latin typeface="Calibri"/>
                <a:cs typeface="Calibri"/>
              </a:rPr>
              <a:t>and services </a:t>
            </a:r>
            <a:r>
              <a:rPr lang="en-US" sz="2200" dirty="0">
                <a:latin typeface="Calibri"/>
                <a:cs typeface="Calibri"/>
              </a:rPr>
              <a:t>will grow</a:t>
            </a:r>
            <a:r>
              <a:rPr lang="en-US" sz="2200" dirty="0" smtClean="0">
                <a:latin typeface="Calibri"/>
                <a:cs typeface="Calibri"/>
              </a:rPr>
              <a:t>.</a:t>
            </a:r>
          </a:p>
          <a:p>
            <a:pPr marL="115888" indent="-115888">
              <a:lnSpc>
                <a:spcPct val="90000"/>
              </a:lnSpc>
              <a:spcBef>
                <a:spcPct val="50000"/>
              </a:spcBef>
              <a:buFontTx/>
              <a:buChar char="•"/>
            </a:pPr>
            <a:r>
              <a:rPr lang="en-US" sz="2200" dirty="0" smtClean="0">
                <a:latin typeface="Calibri"/>
                <a:cs typeface="Calibri"/>
              </a:rPr>
              <a:t>The </a:t>
            </a:r>
            <a:r>
              <a:rPr lang="en-US" sz="2200" dirty="0">
                <a:latin typeface="Calibri"/>
                <a:cs typeface="Calibri"/>
              </a:rPr>
              <a:t>increase in imports </a:t>
            </a:r>
            <a:r>
              <a:rPr lang="en-US" sz="2200" dirty="0" smtClean="0">
                <a:latin typeface="Calibri"/>
                <a:cs typeface="Calibri"/>
              </a:rPr>
              <a:t>will increase </a:t>
            </a:r>
            <a:r>
              <a:rPr lang="en-US" sz="2200" dirty="0">
                <a:latin typeface="Calibri"/>
                <a:cs typeface="Calibri"/>
              </a:rPr>
              <a:t>the </a:t>
            </a:r>
            <a:r>
              <a:rPr lang="en-US" sz="2200" b="1" i="1" dirty="0">
                <a:solidFill>
                  <a:srgbClr val="C00000"/>
                </a:solidFill>
                <a:latin typeface="Calibri"/>
                <a:cs typeface="Calibri"/>
              </a:rPr>
              <a:t>demand</a:t>
            </a:r>
            <a:r>
              <a:rPr lang="en-US" sz="2200" dirty="0">
                <a:latin typeface="Calibri"/>
                <a:cs typeface="Calibri"/>
              </a:rPr>
              <a:t> for </a:t>
            </a:r>
            <a:r>
              <a:rPr lang="en-US" sz="2200" dirty="0" smtClean="0">
                <a:latin typeface="Calibri"/>
                <a:cs typeface="Calibri"/>
              </a:rPr>
              <a:t>pounds (</a:t>
            </a:r>
            <a:r>
              <a:rPr lang="en-US" sz="2200" dirty="0">
                <a:latin typeface="Calibri"/>
                <a:cs typeface="Calibri"/>
              </a:rPr>
              <a:t>in the foreign </a:t>
            </a:r>
            <a:r>
              <a:rPr lang="en-US" sz="2200" dirty="0" smtClean="0">
                <a:latin typeface="Calibri"/>
                <a:cs typeface="Calibri"/>
              </a:rPr>
              <a:t>exchange market</a:t>
            </a:r>
            <a:r>
              <a:rPr lang="en-US" sz="2200" dirty="0">
                <a:latin typeface="Calibri"/>
                <a:cs typeface="Calibri"/>
              </a:rPr>
              <a:t>) </a:t>
            </a:r>
          </a:p>
          <a:p>
            <a:pPr marL="115888" indent="-115888">
              <a:lnSpc>
                <a:spcPct val="90000"/>
              </a:lnSpc>
              <a:spcBef>
                <a:spcPct val="50000"/>
              </a:spcBef>
              <a:buFontTx/>
              <a:buChar char="•"/>
            </a:pPr>
            <a:endParaRPr lang="en-US" sz="2200" dirty="0">
              <a:latin typeface="Calibri"/>
              <a:cs typeface="Calibri"/>
            </a:endParaRPr>
          </a:p>
        </p:txBody>
      </p:sp>
      <p:sp>
        <p:nvSpPr>
          <p:cNvPr id="3" name="Rectangle 2"/>
          <p:cNvSpPr/>
          <p:nvPr/>
        </p:nvSpPr>
        <p:spPr>
          <a:xfrm>
            <a:off x="202962" y="4360912"/>
            <a:ext cx="3959475" cy="1107996"/>
          </a:xfrm>
          <a:prstGeom prst="rect">
            <a:avLst/>
          </a:prstGeom>
        </p:spPr>
        <p:txBody>
          <a:bodyPr wrap="square">
            <a:spAutoFit/>
          </a:bodyPr>
          <a:lstStyle/>
          <a:p>
            <a:r>
              <a:rPr lang="en-US" sz="2200" dirty="0" smtClean="0">
                <a:latin typeface="Calibri"/>
                <a:cs typeface="Calibri"/>
              </a:rPr>
              <a:t>causing </a:t>
            </a:r>
            <a:r>
              <a:rPr lang="en-US" sz="2200" dirty="0">
                <a:latin typeface="Calibri"/>
                <a:cs typeface="Calibri"/>
              </a:rPr>
              <a:t>the dollar price of </a:t>
            </a:r>
            <a:r>
              <a:rPr lang="en-US" sz="2200" dirty="0" smtClean="0">
                <a:latin typeface="Calibri"/>
                <a:cs typeface="Calibri"/>
              </a:rPr>
              <a:t>the pound </a:t>
            </a:r>
            <a:r>
              <a:rPr lang="en-US" sz="2200" dirty="0">
                <a:latin typeface="Calibri"/>
                <a:cs typeface="Calibri"/>
              </a:rPr>
              <a:t>to </a:t>
            </a:r>
            <a:r>
              <a:rPr lang="en-US" sz="2200" dirty="0" smtClean="0">
                <a:latin typeface="Calibri"/>
                <a:cs typeface="Calibri"/>
              </a:rPr>
              <a:t>increase </a:t>
            </a:r>
            <a:r>
              <a:rPr lang="en-US" sz="2200" dirty="0">
                <a:latin typeface="Calibri"/>
                <a:cs typeface="Calibri"/>
              </a:rPr>
              <a:t>from $</a:t>
            </a:r>
            <a:r>
              <a:rPr lang="en-US" sz="2200" dirty="0" smtClean="0">
                <a:latin typeface="Calibri"/>
                <a:cs typeface="Calibri"/>
              </a:rPr>
              <a:t>1.50 </a:t>
            </a:r>
            <a:br>
              <a:rPr lang="en-US" sz="2200" dirty="0" smtClean="0">
                <a:latin typeface="Calibri"/>
                <a:cs typeface="Calibri"/>
              </a:rPr>
            </a:br>
            <a:r>
              <a:rPr lang="en-US" sz="2200" dirty="0" smtClean="0">
                <a:latin typeface="Calibri"/>
                <a:cs typeface="Calibri"/>
              </a:rPr>
              <a:t>to $1.80</a:t>
            </a:r>
            <a:r>
              <a:rPr lang="en-US" sz="2200" dirty="0">
                <a:latin typeface="Calibri"/>
                <a:cs typeface="Calibri"/>
              </a:rPr>
              <a:t>.</a:t>
            </a:r>
          </a:p>
        </p:txBody>
      </p:sp>
      <p:sp>
        <p:nvSpPr>
          <p:cNvPr id="13" name="Line 2"/>
          <p:cNvSpPr>
            <a:spLocks noChangeShapeType="1"/>
          </p:cNvSpPr>
          <p:nvPr/>
        </p:nvSpPr>
        <p:spPr bwMode="auto">
          <a:xfrm>
            <a:off x="6488240" y="4014153"/>
            <a:ext cx="0" cy="15240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14" name="Rectangle 3"/>
          <p:cNvSpPr>
            <a:spLocks noChangeArrowheads="1"/>
          </p:cNvSpPr>
          <p:nvPr/>
        </p:nvSpPr>
        <p:spPr bwMode="auto">
          <a:xfrm>
            <a:off x="7701090" y="5339525"/>
            <a:ext cx="1084920" cy="485774"/>
          </a:xfrm>
          <a:prstGeom prst="rect">
            <a:avLst/>
          </a:prstGeom>
          <a:noFill/>
          <a:ln w="9525">
            <a:noFill/>
            <a:miter lim="800000"/>
            <a:headEnd/>
            <a:tailEnd/>
          </a:ln>
        </p:spPr>
        <p:txBody>
          <a:bodyPr wrap="none" lIns="0" tIns="0" rIns="0" bIns="0">
            <a:prstTxWarp prst="textNoShape">
              <a:avLst/>
            </a:prstTxWarp>
            <a:spAutoFit/>
          </a:bodyPr>
          <a:lstStyle/>
          <a:p>
            <a:pPr algn="l">
              <a:lnSpc>
                <a:spcPct val="80000"/>
              </a:lnSpc>
            </a:pPr>
            <a:r>
              <a:rPr kumimoji="0" lang="en-US" sz="1600" dirty="0">
                <a:solidFill>
                  <a:srgbClr val="000000"/>
                </a:solidFill>
                <a:latin typeface="Calibri"/>
                <a:cs typeface="Calibri"/>
              </a:rPr>
              <a:t>Q</a:t>
            </a:r>
            <a:r>
              <a:rPr kumimoji="0" lang="en-US" sz="1200" dirty="0">
                <a:solidFill>
                  <a:srgbClr val="000000"/>
                </a:solidFill>
                <a:latin typeface="Calibri"/>
                <a:cs typeface="Calibri"/>
              </a:rPr>
              <a:t>uantity of</a:t>
            </a:r>
          </a:p>
          <a:p>
            <a:pPr algn="l">
              <a:lnSpc>
                <a:spcPct val="80000"/>
              </a:lnSpc>
            </a:pPr>
            <a:r>
              <a:rPr kumimoji="0" lang="en-US" sz="1200" dirty="0">
                <a:solidFill>
                  <a:srgbClr val="000000"/>
                </a:solidFill>
                <a:latin typeface="Calibri"/>
                <a:cs typeface="Calibri"/>
              </a:rPr>
              <a:t>foreign exchange </a:t>
            </a:r>
            <a:br>
              <a:rPr kumimoji="0" lang="en-US" sz="1200" dirty="0">
                <a:solidFill>
                  <a:srgbClr val="000000"/>
                </a:solidFill>
                <a:latin typeface="Calibri"/>
                <a:cs typeface="Calibri"/>
              </a:rPr>
            </a:br>
            <a:r>
              <a:rPr kumimoji="0" lang="en-US" sz="1100" i="1" dirty="0">
                <a:solidFill>
                  <a:srgbClr val="000000"/>
                </a:solidFill>
                <a:latin typeface="Calibri"/>
                <a:cs typeface="Calibri"/>
              </a:rPr>
              <a:t>(pounds)</a:t>
            </a:r>
            <a:endParaRPr kumimoji="0" lang="en-US" sz="1100" i="1" dirty="0">
              <a:solidFill>
                <a:schemeClr val="tx1"/>
              </a:solidFill>
              <a:latin typeface="Calibri"/>
              <a:cs typeface="Calibri"/>
            </a:endParaRPr>
          </a:p>
        </p:txBody>
      </p:sp>
      <p:sp>
        <p:nvSpPr>
          <p:cNvPr id="15" name="Rectangle 4"/>
          <p:cNvSpPr>
            <a:spLocks noChangeArrowheads="1"/>
          </p:cNvSpPr>
          <p:nvPr/>
        </p:nvSpPr>
        <p:spPr bwMode="auto">
          <a:xfrm>
            <a:off x="6437884" y="5557584"/>
            <a:ext cx="226261"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b="1" i="1" dirty="0" smtClean="0">
                <a:solidFill>
                  <a:srgbClr val="000000"/>
                </a:solidFill>
                <a:latin typeface="Calibri"/>
                <a:cs typeface="Calibri"/>
              </a:rPr>
              <a:t>Q</a:t>
            </a:r>
            <a:r>
              <a:rPr kumimoji="0" lang="en-US" sz="1600" b="1" i="1" baseline="-25000" dirty="0" smtClean="0">
                <a:solidFill>
                  <a:srgbClr val="000000"/>
                </a:solidFill>
                <a:latin typeface="Calibri"/>
                <a:cs typeface="Calibri"/>
              </a:rPr>
              <a:t>1</a:t>
            </a:r>
            <a:endParaRPr kumimoji="0" lang="en-US" sz="1600" baseline="-25000" dirty="0">
              <a:solidFill>
                <a:schemeClr val="tx1"/>
              </a:solidFill>
              <a:latin typeface="Calibri"/>
              <a:cs typeface="Calibri"/>
            </a:endParaRPr>
          </a:p>
        </p:txBody>
      </p:sp>
      <p:sp>
        <p:nvSpPr>
          <p:cNvPr id="17" name="Freeform 6"/>
          <p:cNvSpPr>
            <a:spLocks/>
          </p:cNvSpPr>
          <p:nvPr/>
        </p:nvSpPr>
        <p:spPr bwMode="auto">
          <a:xfrm>
            <a:off x="5455984" y="2145665"/>
            <a:ext cx="1908175" cy="2784475"/>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18" name="Freeform 7"/>
          <p:cNvSpPr>
            <a:spLocks/>
          </p:cNvSpPr>
          <p:nvPr/>
        </p:nvSpPr>
        <p:spPr bwMode="auto">
          <a:xfrm>
            <a:off x="5452809" y="2131378"/>
            <a:ext cx="2184400" cy="2784475"/>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21" name="Rectangle 15"/>
          <p:cNvSpPr>
            <a:spLocks noChangeArrowheads="1"/>
          </p:cNvSpPr>
          <p:nvPr/>
        </p:nvSpPr>
        <p:spPr bwMode="auto">
          <a:xfrm>
            <a:off x="4450080" y="3863785"/>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a:latin typeface="Calibri"/>
                <a:cs typeface="Calibri"/>
              </a:rPr>
              <a:t>$</a:t>
            </a:r>
            <a:r>
              <a:rPr kumimoji="0" lang="en-US" sz="1600" dirty="0" smtClean="0">
                <a:latin typeface="Calibri"/>
                <a:cs typeface="Calibri"/>
              </a:rPr>
              <a:t>1.50</a:t>
            </a:r>
            <a:endParaRPr kumimoji="0" lang="en-US" sz="1600" dirty="0">
              <a:latin typeface="Calibri"/>
              <a:cs typeface="Calibri"/>
            </a:endParaRPr>
          </a:p>
        </p:txBody>
      </p:sp>
      <p:sp>
        <p:nvSpPr>
          <p:cNvPr id="23" name="Line 17"/>
          <p:cNvSpPr>
            <a:spLocks noChangeShapeType="1"/>
          </p:cNvSpPr>
          <p:nvPr/>
        </p:nvSpPr>
        <p:spPr bwMode="auto">
          <a:xfrm>
            <a:off x="4962271" y="1939290"/>
            <a:ext cx="0" cy="3605213"/>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4" name="Line 18"/>
          <p:cNvSpPr>
            <a:spLocks noChangeShapeType="1"/>
          </p:cNvSpPr>
          <p:nvPr/>
        </p:nvSpPr>
        <p:spPr bwMode="auto">
          <a:xfrm>
            <a:off x="4952746" y="5536565"/>
            <a:ext cx="2692400" cy="0"/>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5" name="Line 22"/>
          <p:cNvSpPr>
            <a:spLocks noChangeShapeType="1"/>
          </p:cNvSpPr>
          <p:nvPr/>
        </p:nvSpPr>
        <p:spPr bwMode="auto">
          <a:xfrm flipH="1">
            <a:off x="4973384" y="3988753"/>
            <a:ext cx="15240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6" name="Text Box 40"/>
          <p:cNvSpPr txBox="1">
            <a:spLocks noChangeArrowheads="1"/>
          </p:cNvSpPr>
          <p:nvPr/>
        </p:nvSpPr>
        <p:spPr bwMode="auto">
          <a:xfrm>
            <a:off x="4427157" y="1475994"/>
            <a:ext cx="1269586" cy="489365"/>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lnSpc>
                <a:spcPct val="70000"/>
              </a:lnSpc>
            </a:pPr>
            <a:r>
              <a:rPr kumimoji="0" lang="en-US" sz="1200" dirty="0" smtClean="0">
                <a:solidFill>
                  <a:srgbClr val="000000"/>
                </a:solidFill>
                <a:latin typeface="Calibri"/>
                <a:cs typeface="Calibri"/>
              </a:rPr>
              <a:t>Dollar price </a:t>
            </a:r>
            <a:r>
              <a:rPr kumimoji="0" lang="en-US" sz="1200" dirty="0">
                <a:solidFill>
                  <a:srgbClr val="000000"/>
                </a:solidFill>
                <a:latin typeface="Calibri"/>
                <a:cs typeface="Calibri"/>
              </a:rPr>
              <a:t>of </a:t>
            </a:r>
            <a:br>
              <a:rPr kumimoji="0" lang="en-US" sz="1200" dirty="0">
                <a:solidFill>
                  <a:srgbClr val="000000"/>
                </a:solidFill>
                <a:latin typeface="Calibri"/>
                <a:cs typeface="Calibri"/>
              </a:rPr>
            </a:br>
            <a:r>
              <a:rPr kumimoji="0" lang="en-US" sz="1200" dirty="0">
                <a:solidFill>
                  <a:srgbClr val="000000"/>
                </a:solidFill>
                <a:latin typeface="Calibri"/>
                <a:cs typeface="Calibri"/>
              </a:rPr>
              <a:t>foreign exchange</a:t>
            </a:r>
            <a:br>
              <a:rPr kumimoji="0" lang="en-US" sz="1200" dirty="0">
                <a:solidFill>
                  <a:srgbClr val="000000"/>
                </a:solidFill>
                <a:latin typeface="Calibri"/>
                <a:cs typeface="Calibri"/>
              </a:rPr>
            </a:br>
            <a:r>
              <a:rPr kumimoji="0" lang="en-US" sz="1100" i="1" dirty="0">
                <a:solidFill>
                  <a:srgbClr val="000000"/>
                </a:solidFill>
                <a:latin typeface="Calibri"/>
                <a:cs typeface="Calibri"/>
              </a:rPr>
              <a:t>(for pounds</a:t>
            </a:r>
            <a:r>
              <a:rPr kumimoji="0" lang="en-US" sz="1200" dirty="0" smtClean="0">
                <a:solidFill>
                  <a:srgbClr val="000000"/>
                </a:solidFill>
                <a:latin typeface="Calibri"/>
                <a:cs typeface="Calibri"/>
              </a:rPr>
              <a:t>)</a:t>
            </a:r>
            <a:endParaRPr kumimoji="0" lang="en-US" sz="1200" dirty="0">
              <a:solidFill>
                <a:srgbClr val="000000"/>
              </a:solidFill>
              <a:latin typeface="Calibri"/>
              <a:cs typeface="Calibri"/>
            </a:endParaRPr>
          </a:p>
        </p:txBody>
      </p:sp>
      <p:grpSp>
        <p:nvGrpSpPr>
          <p:cNvPr id="27" name="Group 74"/>
          <p:cNvGrpSpPr>
            <a:grpSpLocks/>
          </p:cNvGrpSpPr>
          <p:nvPr/>
        </p:nvGrpSpPr>
        <p:grpSpPr bwMode="auto">
          <a:xfrm>
            <a:off x="5452808" y="1853565"/>
            <a:ext cx="3057524" cy="3062288"/>
            <a:chOff x="3383" y="1110"/>
            <a:chExt cx="1926" cy="1929"/>
          </a:xfrm>
        </p:grpSpPr>
        <p:sp>
          <p:nvSpPr>
            <p:cNvPr id="28" name="Freeform 9"/>
            <p:cNvSpPr>
              <a:spLocks/>
            </p:cNvSpPr>
            <p:nvPr/>
          </p:nvSpPr>
          <p:spPr bwMode="auto">
            <a:xfrm>
              <a:off x="3383" y="1285"/>
              <a:ext cx="1376" cy="1754"/>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57150" cmpd="sng">
              <a:solidFill>
                <a:schemeClr val="tx2"/>
              </a:solidFill>
              <a:prstDash val="solid"/>
              <a:round/>
              <a:headEnd/>
              <a:tailEnd/>
            </a:ln>
          </p:spPr>
          <p:txBody>
            <a:bodyPr>
              <a:prstTxWarp prst="textNoShape">
                <a:avLst/>
              </a:prstTxWarp>
            </a:bodyPr>
            <a:lstStyle/>
            <a:p>
              <a:endParaRPr lang="en-US" sz="1600">
                <a:latin typeface="Calibri"/>
                <a:cs typeface="Calibri"/>
              </a:endParaRPr>
            </a:p>
          </p:txBody>
        </p:sp>
        <p:sp>
          <p:nvSpPr>
            <p:cNvPr id="29" name="Rectangle 57"/>
            <p:cNvSpPr>
              <a:spLocks noChangeArrowheads="1"/>
            </p:cNvSpPr>
            <p:nvPr/>
          </p:nvSpPr>
          <p:spPr bwMode="auto">
            <a:xfrm>
              <a:off x="4742" y="1110"/>
              <a:ext cx="567" cy="223"/>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a:solidFill>
                    <a:schemeClr val="tx2"/>
                  </a:solidFill>
                  <a:latin typeface="Calibri"/>
                  <a:cs typeface="Calibri"/>
                </a:rPr>
                <a:t>S</a:t>
              </a:r>
              <a:r>
                <a:rPr kumimoji="0" lang="en-US" b="1" i="1" baseline="-25000">
                  <a:solidFill>
                    <a:schemeClr val="tx2"/>
                  </a:solidFill>
                  <a:latin typeface="Calibri"/>
                  <a:cs typeface="Calibri"/>
                </a:rPr>
                <a:t>(sales to</a:t>
              </a:r>
              <a:br>
                <a:rPr kumimoji="0" lang="en-US" b="1" i="1" baseline="-25000">
                  <a:solidFill>
                    <a:schemeClr val="tx2"/>
                  </a:solidFill>
                  <a:latin typeface="Calibri"/>
                  <a:cs typeface="Calibri"/>
                </a:rPr>
              </a:br>
              <a:r>
                <a:rPr kumimoji="0" lang="en-US" b="1" i="1" baseline="-25000">
                  <a:solidFill>
                    <a:schemeClr val="tx2"/>
                  </a:solidFill>
                  <a:latin typeface="Calibri"/>
                  <a:cs typeface="Calibri"/>
                </a:rPr>
                <a:t>     foreigners)</a:t>
              </a:r>
            </a:p>
          </p:txBody>
        </p:sp>
      </p:grpSp>
      <p:grpSp>
        <p:nvGrpSpPr>
          <p:cNvPr id="48" name="Group 75"/>
          <p:cNvGrpSpPr>
            <a:grpSpLocks/>
          </p:cNvGrpSpPr>
          <p:nvPr/>
        </p:nvGrpSpPr>
        <p:grpSpPr bwMode="auto">
          <a:xfrm>
            <a:off x="5455985" y="2145665"/>
            <a:ext cx="2227263" cy="2941638"/>
            <a:chOff x="3385" y="1294"/>
            <a:chExt cx="1403" cy="1853"/>
          </a:xfrm>
        </p:grpSpPr>
        <p:sp>
          <p:nvSpPr>
            <p:cNvPr id="49" name="Freeform 8"/>
            <p:cNvSpPr>
              <a:spLocks/>
            </p:cNvSpPr>
            <p:nvPr/>
          </p:nvSpPr>
          <p:spPr bwMode="auto">
            <a:xfrm>
              <a:off x="3385" y="1294"/>
              <a:ext cx="1202" cy="1754"/>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57150" cmpd="sng">
              <a:solidFill>
                <a:srgbClr val="A80000"/>
              </a:solidFill>
              <a:prstDash val="solid"/>
              <a:round/>
              <a:headEnd/>
              <a:tailEnd/>
            </a:ln>
          </p:spPr>
          <p:txBody>
            <a:bodyPr>
              <a:prstTxWarp prst="textNoShape">
                <a:avLst/>
              </a:prstTxWarp>
            </a:bodyPr>
            <a:lstStyle/>
            <a:p>
              <a:endParaRPr lang="en-US" sz="1600">
                <a:latin typeface="Calibri"/>
                <a:cs typeface="Calibri"/>
              </a:endParaRPr>
            </a:p>
          </p:txBody>
        </p:sp>
        <p:sp>
          <p:nvSpPr>
            <p:cNvPr id="50" name="Rectangle 73"/>
            <p:cNvSpPr>
              <a:spLocks noChangeArrowheads="1"/>
            </p:cNvSpPr>
            <p:nvPr/>
          </p:nvSpPr>
          <p:spPr bwMode="auto">
            <a:xfrm>
              <a:off x="4610" y="3002"/>
              <a:ext cx="178"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smtClean="0">
                  <a:solidFill>
                    <a:srgbClr val="A80000"/>
                  </a:solidFill>
                  <a:latin typeface="Calibri"/>
                  <a:cs typeface="Calibri"/>
                </a:rPr>
                <a:t>D</a:t>
              </a:r>
              <a:r>
                <a:rPr kumimoji="0" lang="en-US" b="1" i="1" baseline="-25000" dirty="0" smtClean="0">
                  <a:solidFill>
                    <a:srgbClr val="A80000"/>
                  </a:solidFill>
                  <a:latin typeface="Calibri"/>
                  <a:cs typeface="Calibri"/>
                </a:rPr>
                <a:t>1</a:t>
              </a:r>
              <a:endParaRPr kumimoji="0" lang="en-US" b="1" i="1" baseline="-25000" dirty="0">
                <a:solidFill>
                  <a:srgbClr val="A80000"/>
                </a:solidFill>
                <a:latin typeface="Calibri"/>
                <a:cs typeface="Calibri"/>
              </a:endParaRPr>
            </a:p>
          </p:txBody>
        </p:sp>
      </p:grpSp>
      <p:grpSp>
        <p:nvGrpSpPr>
          <p:cNvPr id="51" name="Group 76"/>
          <p:cNvGrpSpPr>
            <a:grpSpLocks/>
          </p:cNvGrpSpPr>
          <p:nvPr/>
        </p:nvGrpSpPr>
        <p:grpSpPr bwMode="auto">
          <a:xfrm>
            <a:off x="6418773" y="3874599"/>
            <a:ext cx="439058" cy="246200"/>
            <a:chOff x="4003" y="2206"/>
            <a:chExt cx="556" cy="588"/>
          </a:xfrm>
          <a:solidFill>
            <a:srgbClr val="FFFF00"/>
          </a:solidFill>
        </p:grpSpPr>
        <p:sp>
          <p:nvSpPr>
            <p:cNvPr id="52" name="Rectangle 51"/>
            <p:cNvSpPr>
              <a:spLocks noChangeArrowheads="1"/>
            </p:cNvSpPr>
            <p:nvPr/>
          </p:nvSpPr>
          <p:spPr bwMode="auto">
            <a:xfrm>
              <a:off x="4261" y="2206"/>
              <a:ext cx="298" cy="588"/>
            </a:xfrm>
            <a:prstGeom prst="rect">
              <a:avLst/>
            </a:prstGeom>
            <a:noFill/>
            <a:ln w="9525">
              <a:noFill/>
              <a:miter lim="800000"/>
              <a:headEnd/>
              <a:tailEnd/>
            </a:ln>
          </p:spPr>
          <p:txBody>
            <a:bodyPr wrap="square" lIns="0" tIns="0" rIns="0" bIns="0">
              <a:prstTxWarp prst="textNoShape">
                <a:avLst/>
              </a:prstTxWarp>
              <a:spAutoFit/>
            </a:bodyPr>
            <a:lstStyle/>
            <a:p>
              <a:pPr algn="l"/>
              <a:r>
                <a:rPr kumimoji="0" lang="en-US" sz="1600" b="1" i="1" dirty="0" smtClean="0">
                  <a:solidFill>
                    <a:srgbClr val="000000"/>
                  </a:solidFill>
                  <a:latin typeface="Calibri"/>
                  <a:cs typeface="Calibri"/>
                </a:rPr>
                <a:t>a</a:t>
              </a:r>
              <a:endParaRPr kumimoji="0" lang="en-US" sz="1600" dirty="0">
                <a:solidFill>
                  <a:schemeClr val="tx1"/>
                </a:solidFill>
                <a:latin typeface="Calibri"/>
                <a:cs typeface="Calibri"/>
              </a:endParaRPr>
            </a:p>
          </p:txBody>
        </p:sp>
        <p:sp>
          <p:nvSpPr>
            <p:cNvPr id="53" name="Oval 52"/>
            <p:cNvSpPr>
              <a:spLocks noChangeAspect="1" noChangeArrowheads="1"/>
            </p:cNvSpPr>
            <p:nvPr/>
          </p:nvSpPr>
          <p:spPr bwMode="auto">
            <a:xfrm>
              <a:off x="4003" y="2304"/>
              <a:ext cx="164" cy="300"/>
            </a:xfrm>
            <a:prstGeom prst="ellipse">
              <a:avLst/>
            </a:prstGeom>
            <a:grpFill/>
            <a:ln w="38100">
              <a:solidFill>
                <a:schemeClr val="tx1"/>
              </a:solidFill>
              <a:round/>
              <a:headEnd/>
              <a:tailEnd type="none" w="lg" len="lg"/>
            </a:ln>
            <a:effectLst/>
          </p:spPr>
          <p:txBody>
            <a:bodyPr wrap="none" anchor="ctr">
              <a:prstTxWarp prst="textNoShape">
                <a:avLst/>
              </a:prstTxWarp>
              <a:spAutoFit/>
            </a:bodyPr>
            <a:lstStyle/>
            <a:p>
              <a:endParaRPr lang="en-US" sz="1600">
                <a:latin typeface="Times New Roman" pitchFamily="18" charset="0"/>
                <a:cs typeface="Times New Roman" pitchFamily="18" charset="0"/>
              </a:endParaRPr>
            </a:p>
          </p:txBody>
        </p:sp>
      </p:grpSp>
      <p:sp>
        <p:nvSpPr>
          <p:cNvPr id="56" name="Line 10"/>
          <p:cNvSpPr>
            <a:spLocks noChangeShapeType="1"/>
          </p:cNvSpPr>
          <p:nvPr/>
        </p:nvSpPr>
        <p:spPr bwMode="auto">
          <a:xfrm>
            <a:off x="4989322" y="3572193"/>
            <a:ext cx="1874520" cy="0"/>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57" name="Line 25"/>
          <p:cNvSpPr>
            <a:spLocks noChangeShapeType="1"/>
          </p:cNvSpPr>
          <p:nvPr/>
        </p:nvSpPr>
        <p:spPr bwMode="auto">
          <a:xfrm flipV="1">
            <a:off x="5072888" y="3610674"/>
            <a:ext cx="0" cy="304958"/>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nvGrpSpPr>
          <p:cNvPr id="58" name="Group 56"/>
          <p:cNvGrpSpPr>
            <a:grpSpLocks/>
          </p:cNvGrpSpPr>
          <p:nvPr/>
        </p:nvGrpSpPr>
        <p:grpSpPr bwMode="auto">
          <a:xfrm>
            <a:off x="5699061" y="1816799"/>
            <a:ext cx="2439988" cy="2941636"/>
            <a:chOff x="3613" y="976"/>
            <a:chExt cx="1537" cy="1853"/>
          </a:xfrm>
        </p:grpSpPr>
        <p:grpSp>
          <p:nvGrpSpPr>
            <p:cNvPr id="59" name="Group 54"/>
            <p:cNvGrpSpPr>
              <a:grpSpLocks/>
            </p:cNvGrpSpPr>
            <p:nvPr/>
          </p:nvGrpSpPr>
          <p:grpSpPr bwMode="auto">
            <a:xfrm>
              <a:off x="3739" y="976"/>
              <a:ext cx="1411" cy="1853"/>
              <a:chOff x="3739" y="976"/>
              <a:chExt cx="1411" cy="1853"/>
            </a:xfrm>
          </p:grpSpPr>
          <p:sp>
            <p:nvSpPr>
              <p:cNvPr id="63" name="Freeform 45"/>
              <p:cNvSpPr>
                <a:spLocks/>
              </p:cNvSpPr>
              <p:nvPr/>
            </p:nvSpPr>
            <p:spPr bwMode="auto">
              <a:xfrm>
                <a:off x="3739" y="976"/>
                <a:ext cx="1202" cy="1754"/>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57150" cmpd="sng">
                <a:solidFill>
                  <a:srgbClr val="A80000"/>
                </a:solidFill>
                <a:prstDash val="solid"/>
                <a:round/>
                <a:headEnd/>
                <a:tailEnd/>
              </a:ln>
            </p:spPr>
            <p:txBody>
              <a:bodyPr>
                <a:prstTxWarp prst="textNoShape">
                  <a:avLst/>
                </a:prstTxWarp>
              </a:bodyPr>
              <a:lstStyle/>
              <a:p>
                <a:endParaRPr lang="en-US">
                  <a:latin typeface="Calibri"/>
                  <a:cs typeface="Calibri"/>
                </a:endParaRPr>
              </a:p>
            </p:txBody>
          </p:sp>
          <p:sp>
            <p:nvSpPr>
              <p:cNvPr id="64" name="Rectangle 46"/>
              <p:cNvSpPr>
                <a:spLocks noChangeArrowheads="1"/>
              </p:cNvSpPr>
              <p:nvPr/>
            </p:nvSpPr>
            <p:spPr bwMode="auto">
              <a:xfrm>
                <a:off x="4964" y="2684"/>
                <a:ext cx="186"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a:solidFill>
                      <a:srgbClr val="A80000"/>
                    </a:solidFill>
                    <a:latin typeface="Calibri"/>
                    <a:cs typeface="Calibri"/>
                  </a:rPr>
                  <a:t>D</a:t>
                </a:r>
                <a:r>
                  <a:rPr kumimoji="0" lang="en-US" sz="2000" b="1" i="1" baseline="-25000" dirty="0">
                    <a:solidFill>
                      <a:srgbClr val="A80000"/>
                    </a:solidFill>
                    <a:latin typeface="Calibri"/>
                    <a:cs typeface="Calibri"/>
                  </a:rPr>
                  <a:t>2</a:t>
                </a:r>
                <a:endParaRPr kumimoji="0" lang="en-US" b="1" i="1" baseline="-25000" dirty="0">
                  <a:solidFill>
                    <a:srgbClr val="A80000"/>
                  </a:solidFill>
                  <a:latin typeface="Calibri"/>
                  <a:cs typeface="Calibri"/>
                </a:endParaRPr>
              </a:p>
            </p:txBody>
          </p:sp>
        </p:grpSp>
        <p:sp>
          <p:nvSpPr>
            <p:cNvPr id="60" name="Line 51"/>
            <p:cNvSpPr>
              <a:spLocks noChangeShapeType="1"/>
            </p:cNvSpPr>
            <p:nvPr/>
          </p:nvSpPr>
          <p:spPr bwMode="auto">
            <a:xfrm rot="5400000" flipV="1">
              <a:off x="3750" y="1277"/>
              <a:ext cx="0" cy="274"/>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62" name="Line 52"/>
            <p:cNvSpPr>
              <a:spLocks noChangeShapeType="1"/>
            </p:cNvSpPr>
            <p:nvPr/>
          </p:nvSpPr>
          <p:spPr bwMode="auto">
            <a:xfrm rot="5400000" flipV="1">
              <a:off x="4593" y="2479"/>
              <a:ext cx="0" cy="294"/>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sp>
        <p:nvSpPr>
          <p:cNvPr id="65" name="Line 53"/>
          <p:cNvSpPr>
            <a:spLocks noChangeShapeType="1"/>
          </p:cNvSpPr>
          <p:nvPr/>
        </p:nvSpPr>
        <p:spPr bwMode="auto">
          <a:xfrm rot="5400000" flipV="1">
            <a:off x="6699617" y="5256642"/>
            <a:ext cx="0" cy="292892"/>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nvGrpSpPr>
          <p:cNvPr id="66" name="Group 55"/>
          <p:cNvGrpSpPr>
            <a:grpSpLocks/>
          </p:cNvGrpSpPr>
          <p:nvPr/>
        </p:nvGrpSpPr>
        <p:grpSpPr bwMode="auto">
          <a:xfrm>
            <a:off x="6813478" y="3423343"/>
            <a:ext cx="342899" cy="276224"/>
            <a:chOff x="4315" y="1988"/>
            <a:chExt cx="216" cy="174"/>
          </a:xfrm>
        </p:grpSpPr>
        <p:sp>
          <p:nvSpPr>
            <p:cNvPr id="67" name="Rectangle 47"/>
            <p:cNvSpPr>
              <a:spLocks noChangeArrowheads="1"/>
            </p:cNvSpPr>
            <p:nvPr/>
          </p:nvSpPr>
          <p:spPr bwMode="auto">
            <a:xfrm>
              <a:off x="4446" y="1988"/>
              <a:ext cx="85" cy="174"/>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dirty="0">
                  <a:solidFill>
                    <a:srgbClr val="000000"/>
                  </a:solidFill>
                  <a:latin typeface="Calibri"/>
                  <a:cs typeface="Calibri"/>
                </a:rPr>
                <a:t>b</a:t>
              </a:r>
              <a:endParaRPr kumimoji="0" lang="en-US" sz="1800" b="1" dirty="0">
                <a:solidFill>
                  <a:schemeClr val="tx1"/>
                </a:solidFill>
                <a:latin typeface="Calibri"/>
                <a:cs typeface="Calibri"/>
              </a:endParaRPr>
            </a:p>
          </p:txBody>
        </p:sp>
        <p:sp>
          <p:nvSpPr>
            <p:cNvPr id="68" name="Oval 48"/>
            <p:cNvSpPr>
              <a:spLocks noChangeAspect="1" noChangeArrowheads="1"/>
            </p:cNvSpPr>
            <p:nvPr/>
          </p:nvSpPr>
          <p:spPr bwMode="auto">
            <a:xfrm>
              <a:off x="4315" y="2044"/>
              <a:ext cx="75" cy="75"/>
            </a:xfrm>
            <a:prstGeom prst="ellipse">
              <a:avLst/>
            </a:prstGeom>
            <a:solidFill>
              <a:srgbClr val="FFFF00"/>
            </a:solidFill>
            <a:ln w="38100">
              <a:solidFill>
                <a:schemeClr val="tx1"/>
              </a:solidFill>
              <a:round/>
              <a:headEnd/>
              <a:tailEnd type="none" w="lg" len="lg"/>
            </a:ln>
            <a:effectLst/>
          </p:spPr>
          <p:txBody>
            <a:bodyPr wrap="none" anchor="ctr">
              <a:prstTxWarp prst="textNoShape">
                <a:avLst/>
              </a:prstTxWarp>
              <a:spAutoFit/>
            </a:bodyPr>
            <a:lstStyle/>
            <a:p>
              <a:endParaRPr lang="en-US"/>
            </a:p>
          </p:txBody>
        </p:sp>
      </p:grpSp>
      <p:sp>
        <p:nvSpPr>
          <p:cNvPr id="69" name="Rectangle 49"/>
          <p:cNvSpPr>
            <a:spLocks noChangeArrowheads="1"/>
          </p:cNvSpPr>
          <p:nvPr/>
        </p:nvSpPr>
        <p:spPr bwMode="auto">
          <a:xfrm>
            <a:off x="6775069" y="5568950"/>
            <a:ext cx="226261"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2</a:t>
            </a:r>
            <a:endParaRPr kumimoji="0" lang="en-US" sz="1600" baseline="-25000" dirty="0">
              <a:solidFill>
                <a:schemeClr val="tx1"/>
              </a:solidFill>
              <a:latin typeface="Calibri"/>
              <a:cs typeface="Calibri"/>
            </a:endParaRPr>
          </a:p>
        </p:txBody>
      </p:sp>
      <p:sp>
        <p:nvSpPr>
          <p:cNvPr id="70" name="Line 50"/>
          <p:cNvSpPr>
            <a:spLocks noChangeShapeType="1"/>
          </p:cNvSpPr>
          <p:nvPr/>
        </p:nvSpPr>
        <p:spPr bwMode="auto">
          <a:xfrm>
            <a:off x="6873812" y="3632200"/>
            <a:ext cx="0" cy="192024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n>
                <a:solidFill>
                  <a:schemeClr val="tx1"/>
                </a:solidFill>
              </a:ln>
              <a:latin typeface="Calibri"/>
              <a:cs typeface="Calibri"/>
            </a:endParaRPr>
          </a:p>
        </p:txBody>
      </p:sp>
      <p:sp>
        <p:nvSpPr>
          <p:cNvPr id="71" name="Rectangle 13"/>
          <p:cNvSpPr>
            <a:spLocks noChangeArrowheads="1"/>
          </p:cNvSpPr>
          <p:nvPr/>
        </p:nvSpPr>
        <p:spPr bwMode="auto">
          <a:xfrm>
            <a:off x="4422648" y="3457575"/>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smtClean="0">
                <a:latin typeface="Calibri"/>
                <a:cs typeface="Calibri"/>
              </a:rPr>
              <a:t>$</a:t>
            </a:r>
            <a:r>
              <a:rPr lang="en-US" sz="1600" dirty="0">
                <a:latin typeface="Calibri"/>
                <a:cs typeface="Calibri"/>
              </a:rPr>
              <a:t>1</a:t>
            </a:r>
            <a:r>
              <a:rPr kumimoji="0" lang="en-US" sz="1600" dirty="0" smtClean="0">
                <a:latin typeface="Calibri"/>
                <a:cs typeface="Calibri"/>
              </a:rPr>
              <a:t>.80</a:t>
            </a:r>
            <a:endParaRPr kumimoji="0" lang="en-US" sz="1600" dirty="0">
              <a:latin typeface="Calibri"/>
              <a:cs typeface="Calibri"/>
            </a:endParaRPr>
          </a:p>
        </p:txBody>
      </p:sp>
    </p:spTree>
    <p:extLst>
      <p:ext uri="{BB962C8B-B14F-4D97-AF65-F5344CB8AC3E}">
        <p14:creationId xmlns:p14="http://schemas.microsoft.com/office/powerpoint/2010/main" val="3514848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4293058" y="1333111"/>
            <a:ext cx="4647332" cy="466617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85081"/>
            <a:ext cx="8904855" cy="1216326"/>
          </a:xfrm>
        </p:spPr>
        <p:txBody>
          <a:bodyPr/>
          <a:lstStyle/>
          <a:p>
            <a:pPr>
              <a:lnSpc>
                <a:spcPts val="3500"/>
              </a:lnSpc>
            </a:pPr>
            <a:r>
              <a:rPr lang="en-US" dirty="0">
                <a:latin typeface="Calibri"/>
                <a:cs typeface="Calibri"/>
              </a:rPr>
              <a:t>Inflation with</a:t>
            </a:r>
            <a:br>
              <a:rPr lang="en-US" dirty="0">
                <a:latin typeface="Calibri"/>
                <a:cs typeface="Calibri"/>
              </a:rPr>
            </a:br>
            <a:r>
              <a:rPr lang="en-US" dirty="0">
                <a:latin typeface="Calibri"/>
                <a:cs typeface="Calibri"/>
              </a:rPr>
              <a:t>Flexible Exchange Rates</a:t>
            </a:r>
          </a:p>
        </p:txBody>
      </p:sp>
      <p:sp>
        <p:nvSpPr>
          <p:cNvPr id="61" name="Text Box 10"/>
          <p:cNvSpPr txBox="1">
            <a:spLocks noChangeArrowheads="1"/>
          </p:cNvSpPr>
          <p:nvPr/>
        </p:nvSpPr>
        <p:spPr bwMode="auto">
          <a:xfrm>
            <a:off x="73112" y="1663261"/>
            <a:ext cx="4054961" cy="100642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Calibri"/>
                <a:cs typeface="Calibri"/>
              </a:rPr>
              <a:t>If </a:t>
            </a:r>
            <a:r>
              <a:rPr lang="en-US" sz="2200" dirty="0">
                <a:latin typeface="Calibri"/>
                <a:cs typeface="Calibri"/>
              </a:rPr>
              <a:t>prices were stable in </a:t>
            </a:r>
            <a:r>
              <a:rPr lang="en-US" sz="2200" dirty="0" smtClean="0">
                <a:latin typeface="Calibri"/>
                <a:cs typeface="Calibri"/>
              </a:rPr>
              <a:t>England while </a:t>
            </a:r>
            <a:r>
              <a:rPr lang="en-US" sz="2200" dirty="0">
                <a:latin typeface="Calibri"/>
                <a:cs typeface="Calibri"/>
              </a:rPr>
              <a:t>the price level in the U.S</a:t>
            </a:r>
            <a:r>
              <a:rPr lang="en-US" sz="2200" dirty="0" smtClean="0">
                <a:latin typeface="Calibri"/>
                <a:cs typeface="Calibri"/>
              </a:rPr>
              <a:t>. increased </a:t>
            </a:r>
            <a:r>
              <a:rPr lang="en-US" sz="2200" dirty="0">
                <a:latin typeface="Calibri"/>
                <a:cs typeface="Calibri"/>
              </a:rPr>
              <a:t>by </a:t>
            </a:r>
            <a:r>
              <a:rPr lang="en-US" sz="2200" dirty="0" smtClean="0">
                <a:latin typeface="Calibri"/>
                <a:cs typeface="Calibri"/>
              </a:rPr>
              <a:t>50% </a:t>
            </a:r>
            <a:r>
              <a:rPr lang="en-US" sz="2200" dirty="0">
                <a:latin typeface="Calibri"/>
                <a:cs typeface="Calibri"/>
              </a:rPr>
              <a:t>…</a:t>
            </a:r>
          </a:p>
        </p:txBody>
      </p:sp>
      <p:sp>
        <p:nvSpPr>
          <p:cNvPr id="3" name="Rectangle 2"/>
          <p:cNvSpPr/>
          <p:nvPr/>
        </p:nvSpPr>
        <p:spPr>
          <a:xfrm>
            <a:off x="193818" y="2230998"/>
            <a:ext cx="3959475" cy="1107996"/>
          </a:xfrm>
          <a:prstGeom prst="rect">
            <a:avLst/>
          </a:prstGeom>
        </p:spPr>
        <p:txBody>
          <a:bodyPr wrap="square">
            <a:spAutoFit/>
          </a:bodyPr>
          <a:lstStyle/>
          <a:p>
            <a:r>
              <a:rPr lang="en-US" sz="2200" dirty="0" smtClean="0">
                <a:latin typeface="Calibri"/>
                <a:cs typeface="Calibri"/>
              </a:rPr>
              <a:t>                                    the U.S</a:t>
            </a:r>
            <a:r>
              <a:rPr lang="en-US" sz="2200" dirty="0">
                <a:latin typeface="Calibri"/>
                <a:cs typeface="Calibri"/>
              </a:rPr>
              <a:t>. demand for British </a:t>
            </a:r>
            <a:r>
              <a:rPr lang="en-US" sz="2200" dirty="0" smtClean="0">
                <a:latin typeface="Calibri"/>
                <a:cs typeface="Calibri"/>
              </a:rPr>
              <a:t>goods (</a:t>
            </a:r>
            <a:r>
              <a:rPr lang="en-US" sz="2200" dirty="0">
                <a:latin typeface="Calibri"/>
                <a:cs typeface="Calibri"/>
              </a:rPr>
              <a:t>and pounds) would increase …</a:t>
            </a:r>
          </a:p>
        </p:txBody>
      </p:sp>
      <p:sp>
        <p:nvSpPr>
          <p:cNvPr id="13" name="Line 2"/>
          <p:cNvSpPr>
            <a:spLocks noChangeShapeType="1"/>
          </p:cNvSpPr>
          <p:nvPr/>
        </p:nvSpPr>
        <p:spPr bwMode="auto">
          <a:xfrm>
            <a:off x="6488240" y="4014153"/>
            <a:ext cx="0" cy="15240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14" name="Rectangle 3"/>
          <p:cNvSpPr>
            <a:spLocks noChangeArrowheads="1"/>
          </p:cNvSpPr>
          <p:nvPr/>
        </p:nvSpPr>
        <p:spPr bwMode="auto">
          <a:xfrm>
            <a:off x="7701090" y="5339525"/>
            <a:ext cx="1084920" cy="485774"/>
          </a:xfrm>
          <a:prstGeom prst="rect">
            <a:avLst/>
          </a:prstGeom>
          <a:noFill/>
          <a:ln w="9525">
            <a:noFill/>
            <a:miter lim="800000"/>
            <a:headEnd/>
            <a:tailEnd/>
          </a:ln>
        </p:spPr>
        <p:txBody>
          <a:bodyPr wrap="none" lIns="0" tIns="0" rIns="0" bIns="0">
            <a:prstTxWarp prst="textNoShape">
              <a:avLst/>
            </a:prstTxWarp>
            <a:spAutoFit/>
          </a:bodyPr>
          <a:lstStyle/>
          <a:p>
            <a:pPr algn="l">
              <a:lnSpc>
                <a:spcPct val="80000"/>
              </a:lnSpc>
            </a:pPr>
            <a:r>
              <a:rPr kumimoji="0" lang="en-US" sz="1600" dirty="0">
                <a:solidFill>
                  <a:srgbClr val="000000"/>
                </a:solidFill>
                <a:latin typeface="Calibri"/>
                <a:cs typeface="Calibri"/>
              </a:rPr>
              <a:t>Q</a:t>
            </a:r>
            <a:r>
              <a:rPr kumimoji="0" lang="en-US" sz="1200" dirty="0">
                <a:solidFill>
                  <a:srgbClr val="000000"/>
                </a:solidFill>
                <a:latin typeface="Calibri"/>
                <a:cs typeface="Calibri"/>
              </a:rPr>
              <a:t>uantity of</a:t>
            </a:r>
          </a:p>
          <a:p>
            <a:pPr algn="l">
              <a:lnSpc>
                <a:spcPct val="80000"/>
              </a:lnSpc>
            </a:pPr>
            <a:r>
              <a:rPr kumimoji="0" lang="en-US" sz="1200" dirty="0">
                <a:solidFill>
                  <a:srgbClr val="000000"/>
                </a:solidFill>
                <a:latin typeface="Calibri"/>
                <a:cs typeface="Calibri"/>
              </a:rPr>
              <a:t>foreign exchange </a:t>
            </a:r>
            <a:br>
              <a:rPr kumimoji="0" lang="en-US" sz="1200" dirty="0">
                <a:solidFill>
                  <a:srgbClr val="000000"/>
                </a:solidFill>
                <a:latin typeface="Calibri"/>
                <a:cs typeface="Calibri"/>
              </a:rPr>
            </a:br>
            <a:r>
              <a:rPr kumimoji="0" lang="en-US" sz="1100" i="1" dirty="0">
                <a:solidFill>
                  <a:srgbClr val="000000"/>
                </a:solidFill>
                <a:latin typeface="Calibri"/>
                <a:cs typeface="Calibri"/>
              </a:rPr>
              <a:t>(pounds)</a:t>
            </a:r>
            <a:endParaRPr kumimoji="0" lang="en-US" sz="1100" i="1" dirty="0">
              <a:solidFill>
                <a:schemeClr val="tx1"/>
              </a:solidFill>
              <a:latin typeface="Calibri"/>
              <a:cs typeface="Calibri"/>
            </a:endParaRPr>
          </a:p>
        </p:txBody>
      </p:sp>
      <p:sp>
        <p:nvSpPr>
          <p:cNvPr id="15" name="Rectangle 4"/>
          <p:cNvSpPr>
            <a:spLocks noChangeArrowheads="1"/>
          </p:cNvSpPr>
          <p:nvPr/>
        </p:nvSpPr>
        <p:spPr bwMode="auto">
          <a:xfrm>
            <a:off x="6437884" y="5557584"/>
            <a:ext cx="226261"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b="1" i="1" dirty="0" smtClean="0">
                <a:solidFill>
                  <a:srgbClr val="000000"/>
                </a:solidFill>
                <a:latin typeface="Calibri"/>
                <a:cs typeface="Calibri"/>
              </a:rPr>
              <a:t>Q</a:t>
            </a:r>
            <a:r>
              <a:rPr kumimoji="0" lang="en-US" sz="1600" b="1" i="1" baseline="-25000" dirty="0" smtClean="0">
                <a:solidFill>
                  <a:srgbClr val="000000"/>
                </a:solidFill>
                <a:latin typeface="Calibri"/>
                <a:cs typeface="Calibri"/>
              </a:rPr>
              <a:t>1</a:t>
            </a:r>
            <a:endParaRPr kumimoji="0" lang="en-US" sz="1600" baseline="-25000" dirty="0">
              <a:solidFill>
                <a:schemeClr val="tx1"/>
              </a:solidFill>
              <a:latin typeface="Calibri"/>
              <a:cs typeface="Calibri"/>
            </a:endParaRPr>
          </a:p>
        </p:txBody>
      </p:sp>
      <p:sp>
        <p:nvSpPr>
          <p:cNvPr id="17" name="Freeform 6"/>
          <p:cNvSpPr>
            <a:spLocks/>
          </p:cNvSpPr>
          <p:nvPr/>
        </p:nvSpPr>
        <p:spPr bwMode="auto">
          <a:xfrm>
            <a:off x="5455984" y="2145665"/>
            <a:ext cx="1908175" cy="2784475"/>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18" name="Freeform 7"/>
          <p:cNvSpPr>
            <a:spLocks/>
          </p:cNvSpPr>
          <p:nvPr/>
        </p:nvSpPr>
        <p:spPr bwMode="auto">
          <a:xfrm>
            <a:off x="5452809" y="2131378"/>
            <a:ext cx="2184400" cy="2784475"/>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21" name="Rectangle 15"/>
          <p:cNvSpPr>
            <a:spLocks noChangeArrowheads="1"/>
          </p:cNvSpPr>
          <p:nvPr/>
        </p:nvSpPr>
        <p:spPr bwMode="auto">
          <a:xfrm>
            <a:off x="4450080" y="3863785"/>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a:latin typeface="Calibri"/>
                <a:cs typeface="Calibri"/>
              </a:rPr>
              <a:t>$</a:t>
            </a:r>
            <a:r>
              <a:rPr kumimoji="0" lang="en-US" sz="1600" dirty="0" smtClean="0">
                <a:latin typeface="Calibri"/>
                <a:cs typeface="Calibri"/>
              </a:rPr>
              <a:t>1.50</a:t>
            </a:r>
            <a:endParaRPr kumimoji="0" lang="en-US" sz="1600" dirty="0">
              <a:latin typeface="Calibri"/>
              <a:cs typeface="Calibri"/>
            </a:endParaRPr>
          </a:p>
        </p:txBody>
      </p:sp>
      <p:sp>
        <p:nvSpPr>
          <p:cNvPr id="23" name="Line 17"/>
          <p:cNvSpPr>
            <a:spLocks noChangeShapeType="1"/>
          </p:cNvSpPr>
          <p:nvPr/>
        </p:nvSpPr>
        <p:spPr bwMode="auto">
          <a:xfrm>
            <a:off x="4962271" y="1939290"/>
            <a:ext cx="0" cy="3605213"/>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4" name="Line 18"/>
          <p:cNvSpPr>
            <a:spLocks noChangeShapeType="1"/>
          </p:cNvSpPr>
          <p:nvPr/>
        </p:nvSpPr>
        <p:spPr bwMode="auto">
          <a:xfrm>
            <a:off x="4952746" y="5536565"/>
            <a:ext cx="2692400" cy="0"/>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5" name="Line 22"/>
          <p:cNvSpPr>
            <a:spLocks noChangeShapeType="1"/>
          </p:cNvSpPr>
          <p:nvPr/>
        </p:nvSpPr>
        <p:spPr bwMode="auto">
          <a:xfrm flipH="1">
            <a:off x="4973384" y="3988753"/>
            <a:ext cx="15240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6" name="Text Box 40"/>
          <p:cNvSpPr txBox="1">
            <a:spLocks noChangeArrowheads="1"/>
          </p:cNvSpPr>
          <p:nvPr/>
        </p:nvSpPr>
        <p:spPr bwMode="auto">
          <a:xfrm>
            <a:off x="4427157" y="1475994"/>
            <a:ext cx="1269586" cy="489365"/>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lnSpc>
                <a:spcPct val="70000"/>
              </a:lnSpc>
            </a:pPr>
            <a:r>
              <a:rPr kumimoji="0" lang="en-US" sz="1200" dirty="0" smtClean="0">
                <a:solidFill>
                  <a:srgbClr val="000000"/>
                </a:solidFill>
                <a:latin typeface="Calibri"/>
                <a:cs typeface="Calibri"/>
              </a:rPr>
              <a:t>Dollar price </a:t>
            </a:r>
            <a:r>
              <a:rPr kumimoji="0" lang="en-US" sz="1200" dirty="0">
                <a:solidFill>
                  <a:srgbClr val="000000"/>
                </a:solidFill>
                <a:latin typeface="Calibri"/>
                <a:cs typeface="Calibri"/>
              </a:rPr>
              <a:t>of </a:t>
            </a:r>
            <a:br>
              <a:rPr kumimoji="0" lang="en-US" sz="1200" dirty="0">
                <a:solidFill>
                  <a:srgbClr val="000000"/>
                </a:solidFill>
                <a:latin typeface="Calibri"/>
                <a:cs typeface="Calibri"/>
              </a:rPr>
            </a:br>
            <a:r>
              <a:rPr kumimoji="0" lang="en-US" sz="1200" dirty="0">
                <a:solidFill>
                  <a:srgbClr val="000000"/>
                </a:solidFill>
                <a:latin typeface="Calibri"/>
                <a:cs typeface="Calibri"/>
              </a:rPr>
              <a:t>foreign exchange</a:t>
            </a:r>
            <a:br>
              <a:rPr kumimoji="0" lang="en-US" sz="1200" dirty="0">
                <a:solidFill>
                  <a:srgbClr val="000000"/>
                </a:solidFill>
                <a:latin typeface="Calibri"/>
                <a:cs typeface="Calibri"/>
              </a:rPr>
            </a:br>
            <a:r>
              <a:rPr kumimoji="0" lang="en-US" sz="1100" i="1" dirty="0">
                <a:solidFill>
                  <a:srgbClr val="000000"/>
                </a:solidFill>
                <a:latin typeface="Calibri"/>
                <a:cs typeface="Calibri"/>
              </a:rPr>
              <a:t>(for pounds</a:t>
            </a:r>
            <a:r>
              <a:rPr kumimoji="0" lang="en-US" sz="1200" dirty="0" smtClean="0">
                <a:solidFill>
                  <a:srgbClr val="000000"/>
                </a:solidFill>
                <a:latin typeface="Calibri"/>
                <a:cs typeface="Calibri"/>
              </a:rPr>
              <a:t>)</a:t>
            </a:r>
            <a:endParaRPr kumimoji="0" lang="en-US" sz="1200" dirty="0">
              <a:solidFill>
                <a:srgbClr val="000000"/>
              </a:solidFill>
              <a:latin typeface="Calibri"/>
              <a:cs typeface="Calibri"/>
            </a:endParaRPr>
          </a:p>
        </p:txBody>
      </p:sp>
      <p:grpSp>
        <p:nvGrpSpPr>
          <p:cNvPr id="27" name="Group 74"/>
          <p:cNvGrpSpPr>
            <a:grpSpLocks/>
          </p:cNvGrpSpPr>
          <p:nvPr/>
        </p:nvGrpSpPr>
        <p:grpSpPr bwMode="auto">
          <a:xfrm>
            <a:off x="5452809" y="1853565"/>
            <a:ext cx="2398712" cy="3062288"/>
            <a:chOff x="3383" y="1110"/>
            <a:chExt cx="1511" cy="1929"/>
          </a:xfrm>
        </p:grpSpPr>
        <p:sp>
          <p:nvSpPr>
            <p:cNvPr id="28" name="Freeform 9"/>
            <p:cNvSpPr>
              <a:spLocks/>
            </p:cNvSpPr>
            <p:nvPr/>
          </p:nvSpPr>
          <p:spPr bwMode="auto">
            <a:xfrm>
              <a:off x="3383" y="1285"/>
              <a:ext cx="1376" cy="1754"/>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57150" cmpd="sng">
              <a:solidFill>
                <a:schemeClr val="tx2"/>
              </a:solidFill>
              <a:prstDash val="solid"/>
              <a:round/>
              <a:headEnd/>
              <a:tailEnd/>
            </a:ln>
          </p:spPr>
          <p:txBody>
            <a:bodyPr>
              <a:prstTxWarp prst="textNoShape">
                <a:avLst/>
              </a:prstTxWarp>
            </a:bodyPr>
            <a:lstStyle/>
            <a:p>
              <a:endParaRPr lang="en-US" sz="1600">
                <a:latin typeface="Calibri"/>
                <a:cs typeface="Calibri"/>
              </a:endParaRPr>
            </a:p>
          </p:txBody>
        </p:sp>
        <p:sp>
          <p:nvSpPr>
            <p:cNvPr id="29" name="Rectangle 57"/>
            <p:cNvSpPr>
              <a:spLocks noChangeArrowheads="1"/>
            </p:cNvSpPr>
            <p:nvPr/>
          </p:nvSpPr>
          <p:spPr bwMode="auto">
            <a:xfrm>
              <a:off x="4742" y="1110"/>
              <a:ext cx="152"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smtClean="0">
                  <a:solidFill>
                    <a:schemeClr val="tx2"/>
                  </a:solidFill>
                  <a:latin typeface="Calibri"/>
                  <a:cs typeface="Calibri"/>
                </a:rPr>
                <a:t>S</a:t>
              </a:r>
              <a:r>
                <a:rPr kumimoji="0" lang="en-US" b="1" i="1" baseline="-25000" dirty="0" smtClean="0">
                  <a:solidFill>
                    <a:schemeClr val="tx2"/>
                  </a:solidFill>
                  <a:latin typeface="Calibri"/>
                  <a:cs typeface="Calibri"/>
                </a:rPr>
                <a:t>1</a:t>
              </a:r>
              <a:endParaRPr kumimoji="0" lang="en-US" b="1" i="1" baseline="-25000" dirty="0">
                <a:solidFill>
                  <a:schemeClr val="tx2"/>
                </a:solidFill>
                <a:latin typeface="Calibri"/>
                <a:cs typeface="Calibri"/>
              </a:endParaRPr>
            </a:p>
          </p:txBody>
        </p:sp>
      </p:grpSp>
      <p:grpSp>
        <p:nvGrpSpPr>
          <p:cNvPr id="48" name="Group 75"/>
          <p:cNvGrpSpPr>
            <a:grpSpLocks/>
          </p:cNvGrpSpPr>
          <p:nvPr/>
        </p:nvGrpSpPr>
        <p:grpSpPr bwMode="auto">
          <a:xfrm>
            <a:off x="5455985" y="2145665"/>
            <a:ext cx="2227263" cy="2941638"/>
            <a:chOff x="3385" y="1294"/>
            <a:chExt cx="1403" cy="1853"/>
          </a:xfrm>
        </p:grpSpPr>
        <p:sp>
          <p:nvSpPr>
            <p:cNvPr id="49" name="Freeform 8"/>
            <p:cNvSpPr>
              <a:spLocks/>
            </p:cNvSpPr>
            <p:nvPr/>
          </p:nvSpPr>
          <p:spPr bwMode="auto">
            <a:xfrm>
              <a:off x="3385" y="1294"/>
              <a:ext cx="1202" cy="1754"/>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57150" cmpd="sng">
              <a:solidFill>
                <a:srgbClr val="A80000"/>
              </a:solidFill>
              <a:prstDash val="solid"/>
              <a:round/>
              <a:headEnd/>
              <a:tailEnd/>
            </a:ln>
          </p:spPr>
          <p:txBody>
            <a:bodyPr>
              <a:prstTxWarp prst="textNoShape">
                <a:avLst/>
              </a:prstTxWarp>
            </a:bodyPr>
            <a:lstStyle/>
            <a:p>
              <a:endParaRPr lang="en-US" sz="1600">
                <a:latin typeface="Calibri"/>
                <a:cs typeface="Calibri"/>
              </a:endParaRPr>
            </a:p>
          </p:txBody>
        </p:sp>
        <p:sp>
          <p:nvSpPr>
            <p:cNvPr id="50" name="Rectangle 73"/>
            <p:cNvSpPr>
              <a:spLocks noChangeArrowheads="1"/>
            </p:cNvSpPr>
            <p:nvPr/>
          </p:nvSpPr>
          <p:spPr bwMode="auto">
            <a:xfrm>
              <a:off x="4610" y="3002"/>
              <a:ext cx="178"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smtClean="0">
                  <a:solidFill>
                    <a:srgbClr val="A80000"/>
                  </a:solidFill>
                  <a:latin typeface="Calibri"/>
                  <a:cs typeface="Calibri"/>
                </a:rPr>
                <a:t>D</a:t>
              </a:r>
              <a:r>
                <a:rPr kumimoji="0" lang="en-US" b="1" i="1" baseline="-25000" dirty="0" smtClean="0">
                  <a:solidFill>
                    <a:srgbClr val="A80000"/>
                  </a:solidFill>
                  <a:latin typeface="Calibri"/>
                  <a:cs typeface="Calibri"/>
                </a:rPr>
                <a:t>1</a:t>
              </a:r>
              <a:endParaRPr kumimoji="0" lang="en-US" b="1" i="1" baseline="-25000" dirty="0">
                <a:solidFill>
                  <a:srgbClr val="A80000"/>
                </a:solidFill>
                <a:latin typeface="Calibri"/>
                <a:cs typeface="Calibri"/>
              </a:endParaRPr>
            </a:p>
          </p:txBody>
        </p:sp>
      </p:grpSp>
      <p:sp>
        <p:nvSpPr>
          <p:cNvPr id="57" name="Line 25"/>
          <p:cNvSpPr>
            <a:spLocks noChangeShapeType="1"/>
          </p:cNvSpPr>
          <p:nvPr/>
        </p:nvSpPr>
        <p:spPr bwMode="auto">
          <a:xfrm flipV="1">
            <a:off x="5072888" y="3126931"/>
            <a:ext cx="0" cy="788701"/>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nvGrpSpPr>
          <p:cNvPr id="58" name="Group 56"/>
          <p:cNvGrpSpPr>
            <a:grpSpLocks/>
          </p:cNvGrpSpPr>
          <p:nvPr/>
        </p:nvGrpSpPr>
        <p:grpSpPr bwMode="auto">
          <a:xfrm>
            <a:off x="5699061" y="1816799"/>
            <a:ext cx="2439988" cy="2941636"/>
            <a:chOff x="3613" y="976"/>
            <a:chExt cx="1537" cy="1853"/>
          </a:xfrm>
        </p:grpSpPr>
        <p:grpSp>
          <p:nvGrpSpPr>
            <p:cNvPr id="59" name="Group 54"/>
            <p:cNvGrpSpPr>
              <a:grpSpLocks/>
            </p:cNvGrpSpPr>
            <p:nvPr/>
          </p:nvGrpSpPr>
          <p:grpSpPr bwMode="auto">
            <a:xfrm>
              <a:off x="3739" y="976"/>
              <a:ext cx="1411" cy="1853"/>
              <a:chOff x="3739" y="976"/>
              <a:chExt cx="1411" cy="1853"/>
            </a:xfrm>
          </p:grpSpPr>
          <p:sp>
            <p:nvSpPr>
              <p:cNvPr id="63" name="Freeform 45"/>
              <p:cNvSpPr>
                <a:spLocks/>
              </p:cNvSpPr>
              <p:nvPr/>
            </p:nvSpPr>
            <p:spPr bwMode="auto">
              <a:xfrm>
                <a:off x="3739" y="976"/>
                <a:ext cx="1202" cy="1754"/>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57150" cmpd="sng">
                <a:solidFill>
                  <a:srgbClr val="A80000"/>
                </a:solidFill>
                <a:prstDash val="solid"/>
                <a:round/>
                <a:headEnd/>
                <a:tailEnd/>
              </a:ln>
            </p:spPr>
            <p:txBody>
              <a:bodyPr>
                <a:prstTxWarp prst="textNoShape">
                  <a:avLst/>
                </a:prstTxWarp>
              </a:bodyPr>
              <a:lstStyle/>
              <a:p>
                <a:endParaRPr lang="en-US">
                  <a:latin typeface="Calibri"/>
                  <a:cs typeface="Calibri"/>
                </a:endParaRPr>
              </a:p>
            </p:txBody>
          </p:sp>
          <p:sp>
            <p:nvSpPr>
              <p:cNvPr id="64" name="Rectangle 46"/>
              <p:cNvSpPr>
                <a:spLocks noChangeArrowheads="1"/>
              </p:cNvSpPr>
              <p:nvPr/>
            </p:nvSpPr>
            <p:spPr bwMode="auto">
              <a:xfrm>
                <a:off x="4964" y="2684"/>
                <a:ext cx="186"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a:solidFill>
                      <a:srgbClr val="A80000"/>
                    </a:solidFill>
                    <a:latin typeface="Calibri"/>
                    <a:cs typeface="Calibri"/>
                  </a:rPr>
                  <a:t>D</a:t>
                </a:r>
                <a:r>
                  <a:rPr kumimoji="0" lang="en-US" sz="2000" b="1" i="1" baseline="-25000" dirty="0">
                    <a:solidFill>
                      <a:srgbClr val="A80000"/>
                    </a:solidFill>
                    <a:latin typeface="Calibri"/>
                    <a:cs typeface="Calibri"/>
                  </a:rPr>
                  <a:t>2</a:t>
                </a:r>
                <a:endParaRPr kumimoji="0" lang="en-US" b="1" i="1" baseline="-25000" dirty="0">
                  <a:solidFill>
                    <a:srgbClr val="A80000"/>
                  </a:solidFill>
                  <a:latin typeface="Calibri"/>
                  <a:cs typeface="Calibri"/>
                </a:endParaRPr>
              </a:p>
            </p:txBody>
          </p:sp>
        </p:grpSp>
        <p:sp>
          <p:nvSpPr>
            <p:cNvPr id="60" name="Line 51"/>
            <p:cNvSpPr>
              <a:spLocks noChangeShapeType="1"/>
            </p:cNvSpPr>
            <p:nvPr/>
          </p:nvSpPr>
          <p:spPr bwMode="auto">
            <a:xfrm rot="5400000" flipV="1">
              <a:off x="3750" y="1277"/>
              <a:ext cx="0" cy="274"/>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62" name="Line 52"/>
            <p:cNvSpPr>
              <a:spLocks noChangeShapeType="1"/>
            </p:cNvSpPr>
            <p:nvPr/>
          </p:nvSpPr>
          <p:spPr bwMode="auto">
            <a:xfrm rot="5400000" flipV="1">
              <a:off x="4593" y="2479"/>
              <a:ext cx="0" cy="294"/>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sp>
        <p:nvSpPr>
          <p:cNvPr id="4" name="Rectangle 3"/>
          <p:cNvSpPr/>
          <p:nvPr/>
        </p:nvSpPr>
        <p:spPr>
          <a:xfrm>
            <a:off x="187392" y="2936214"/>
            <a:ext cx="3953640" cy="1615827"/>
          </a:xfrm>
          <a:prstGeom prst="rect">
            <a:avLst/>
          </a:prstGeom>
        </p:spPr>
        <p:txBody>
          <a:bodyPr wrap="square">
            <a:spAutoFit/>
          </a:bodyPr>
          <a:lstStyle/>
          <a:p>
            <a:pPr>
              <a:lnSpc>
                <a:spcPct val="90000"/>
              </a:lnSpc>
              <a:spcBef>
                <a:spcPct val="50000"/>
              </a:spcBef>
            </a:pPr>
            <a:r>
              <a:rPr lang="en-US" sz="2200" dirty="0" smtClean="0">
                <a:latin typeface="Calibri"/>
                <a:cs typeface="Calibri"/>
              </a:rPr>
              <a:t>                                                as </a:t>
            </a:r>
            <a:r>
              <a:rPr lang="en-US" sz="2200" dirty="0">
                <a:latin typeface="Calibri"/>
                <a:cs typeface="Calibri"/>
              </a:rPr>
              <a:t>U.S. exports to Britain </a:t>
            </a:r>
            <a:r>
              <a:rPr lang="en-US" sz="2200" dirty="0" smtClean="0">
                <a:latin typeface="Calibri"/>
                <a:cs typeface="Calibri"/>
              </a:rPr>
              <a:t>would be </a:t>
            </a:r>
            <a:r>
              <a:rPr lang="en-US" sz="2200" dirty="0">
                <a:latin typeface="Calibri"/>
                <a:cs typeface="Calibri"/>
              </a:rPr>
              <a:t>relatively more expensive </a:t>
            </a:r>
            <a:r>
              <a:rPr lang="en-US" sz="2200" dirty="0" smtClean="0">
                <a:latin typeface="Calibri"/>
                <a:cs typeface="Calibri"/>
              </a:rPr>
              <a:t>they would </a:t>
            </a:r>
            <a:r>
              <a:rPr lang="en-US" sz="2200" dirty="0">
                <a:latin typeface="Calibri"/>
                <a:cs typeface="Calibri"/>
              </a:rPr>
              <a:t>decline and thereby </a:t>
            </a:r>
            <a:r>
              <a:rPr lang="en-US" sz="2200" dirty="0" smtClean="0">
                <a:latin typeface="Calibri"/>
                <a:cs typeface="Calibri"/>
              </a:rPr>
              <a:t>cause the </a:t>
            </a:r>
            <a:r>
              <a:rPr lang="en-US" sz="2200" b="1" i="1" dirty="0">
                <a:solidFill>
                  <a:schemeClr val="tx2"/>
                </a:solidFill>
                <a:latin typeface="Calibri"/>
                <a:cs typeface="Calibri"/>
              </a:rPr>
              <a:t>supply</a:t>
            </a:r>
            <a:r>
              <a:rPr lang="en-US" sz="2200" dirty="0">
                <a:latin typeface="Calibri"/>
                <a:cs typeface="Calibri"/>
              </a:rPr>
              <a:t> of pounds to fall.</a:t>
            </a:r>
          </a:p>
        </p:txBody>
      </p:sp>
      <p:sp>
        <p:nvSpPr>
          <p:cNvPr id="42" name="Text Box 47"/>
          <p:cNvSpPr txBox="1">
            <a:spLocks noChangeArrowheads="1"/>
          </p:cNvSpPr>
          <p:nvPr/>
        </p:nvSpPr>
        <p:spPr bwMode="auto">
          <a:xfrm>
            <a:off x="52388" y="4559364"/>
            <a:ext cx="4090987" cy="1006429"/>
          </a:xfrm>
          <a:prstGeom prst="rect">
            <a:avLst/>
          </a:prstGeom>
          <a:noFill/>
          <a:ln w="9525">
            <a:noFill/>
            <a:miter lim="800000"/>
            <a:headEnd/>
            <a:tailEnd/>
          </a:ln>
        </p:spPr>
        <p:txBody>
          <a:bodyPr>
            <a:prstTxWarp prst="textNoShape">
              <a:avLst/>
            </a:prstTxWarp>
            <a:spAutoFit/>
          </a:bodyPr>
          <a:lstStyle/>
          <a:p>
            <a:pPr algn="l">
              <a:lnSpc>
                <a:spcPct val="90000"/>
              </a:lnSpc>
              <a:spcBef>
                <a:spcPct val="50000"/>
              </a:spcBef>
              <a:buFontTx/>
              <a:buChar char="•"/>
            </a:pPr>
            <a:r>
              <a:rPr lang="en-US" sz="2200" dirty="0" smtClean="0">
                <a:latin typeface="Calibri"/>
                <a:cs typeface="Calibri"/>
              </a:rPr>
              <a:t>These </a:t>
            </a:r>
            <a:r>
              <a:rPr lang="en-US" sz="2200" dirty="0">
                <a:latin typeface="Calibri"/>
                <a:cs typeface="Calibri"/>
              </a:rPr>
              <a:t>forces would cause the </a:t>
            </a:r>
            <a:br>
              <a:rPr lang="en-US" sz="2200" dirty="0">
                <a:latin typeface="Calibri"/>
                <a:cs typeface="Calibri"/>
              </a:rPr>
            </a:br>
            <a:r>
              <a:rPr lang="en-US" sz="2200" dirty="0">
                <a:latin typeface="Calibri"/>
                <a:cs typeface="Calibri"/>
              </a:rPr>
              <a:t>  dollar to </a:t>
            </a:r>
            <a:r>
              <a:rPr lang="en-US" sz="2200" b="1" i="1" dirty="0">
                <a:latin typeface="Calibri"/>
                <a:cs typeface="Calibri"/>
              </a:rPr>
              <a:t>depreciate</a:t>
            </a:r>
            <a:r>
              <a:rPr lang="en-US" sz="2200" dirty="0">
                <a:solidFill>
                  <a:schemeClr val="tx2"/>
                </a:solidFill>
                <a:latin typeface="Calibri"/>
                <a:cs typeface="Calibri"/>
              </a:rPr>
              <a:t> </a:t>
            </a:r>
            <a:r>
              <a:rPr lang="en-US" sz="2200" dirty="0">
                <a:latin typeface="Calibri"/>
                <a:cs typeface="Calibri"/>
              </a:rPr>
              <a:t>relative to </a:t>
            </a:r>
            <a:br>
              <a:rPr lang="en-US" sz="2200" dirty="0">
                <a:latin typeface="Calibri"/>
                <a:cs typeface="Calibri"/>
              </a:rPr>
            </a:br>
            <a:r>
              <a:rPr lang="en-US" sz="2200" dirty="0">
                <a:latin typeface="Calibri"/>
                <a:cs typeface="Calibri"/>
              </a:rPr>
              <a:t>  the pound.</a:t>
            </a:r>
          </a:p>
        </p:txBody>
      </p:sp>
      <p:sp>
        <p:nvSpPr>
          <p:cNvPr id="43" name="Line 35"/>
          <p:cNvSpPr>
            <a:spLocks noChangeShapeType="1"/>
          </p:cNvSpPr>
          <p:nvPr/>
        </p:nvSpPr>
        <p:spPr bwMode="auto">
          <a:xfrm>
            <a:off x="6488240" y="3069019"/>
            <a:ext cx="0" cy="246888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44" name="Rectangle 40"/>
          <p:cNvSpPr>
            <a:spLocks noChangeArrowheads="1"/>
          </p:cNvSpPr>
          <p:nvPr/>
        </p:nvSpPr>
        <p:spPr bwMode="auto">
          <a:xfrm>
            <a:off x="4459224" y="2924556"/>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a:latin typeface="Calibri"/>
                <a:cs typeface="Calibri"/>
              </a:rPr>
              <a:t>$</a:t>
            </a:r>
            <a:r>
              <a:rPr kumimoji="0" lang="en-US" sz="1600" dirty="0" smtClean="0">
                <a:latin typeface="Calibri"/>
                <a:cs typeface="Calibri"/>
              </a:rPr>
              <a:t>2.25</a:t>
            </a:r>
            <a:endParaRPr kumimoji="0" lang="en-US" sz="1600" dirty="0">
              <a:latin typeface="Calibri"/>
              <a:cs typeface="Calibri"/>
            </a:endParaRPr>
          </a:p>
        </p:txBody>
      </p:sp>
      <p:sp>
        <p:nvSpPr>
          <p:cNvPr id="45" name="Line 41"/>
          <p:cNvSpPr>
            <a:spLocks noChangeShapeType="1"/>
          </p:cNvSpPr>
          <p:nvPr/>
        </p:nvSpPr>
        <p:spPr bwMode="auto">
          <a:xfrm flipH="1">
            <a:off x="4964240" y="3067812"/>
            <a:ext cx="15240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46" name="Group 52"/>
          <p:cNvGrpSpPr>
            <a:grpSpLocks/>
          </p:cNvGrpSpPr>
          <p:nvPr/>
        </p:nvGrpSpPr>
        <p:grpSpPr bwMode="auto">
          <a:xfrm>
            <a:off x="5212332" y="1490599"/>
            <a:ext cx="2176461" cy="2960688"/>
            <a:chOff x="3220" y="615"/>
            <a:chExt cx="1371" cy="1865"/>
          </a:xfrm>
        </p:grpSpPr>
        <p:grpSp>
          <p:nvGrpSpPr>
            <p:cNvPr id="47" name="Group 49"/>
            <p:cNvGrpSpPr>
              <a:grpSpLocks/>
            </p:cNvGrpSpPr>
            <p:nvPr/>
          </p:nvGrpSpPr>
          <p:grpSpPr bwMode="auto">
            <a:xfrm>
              <a:off x="3220" y="615"/>
              <a:ext cx="1371" cy="1865"/>
              <a:chOff x="3220" y="615"/>
              <a:chExt cx="1371" cy="1865"/>
            </a:xfrm>
          </p:grpSpPr>
          <p:sp>
            <p:nvSpPr>
              <p:cNvPr id="72" name="Freeform 36"/>
              <p:cNvSpPr>
                <a:spLocks/>
              </p:cNvSpPr>
              <p:nvPr/>
            </p:nvSpPr>
            <p:spPr bwMode="auto">
              <a:xfrm rot="220810">
                <a:off x="3220" y="738"/>
                <a:ext cx="1224" cy="1742"/>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57150" cmpd="sng">
                <a:solidFill>
                  <a:schemeClr val="tx2"/>
                </a:solidFill>
                <a:prstDash val="solid"/>
                <a:round/>
                <a:headEnd/>
                <a:tailEnd/>
              </a:ln>
            </p:spPr>
            <p:txBody>
              <a:bodyPr>
                <a:prstTxWarp prst="textNoShape">
                  <a:avLst/>
                </a:prstTxWarp>
              </a:bodyPr>
              <a:lstStyle/>
              <a:p>
                <a:endParaRPr lang="en-US">
                  <a:latin typeface="Calibri"/>
                  <a:cs typeface="Calibri"/>
                </a:endParaRPr>
              </a:p>
            </p:txBody>
          </p:sp>
          <p:sp>
            <p:nvSpPr>
              <p:cNvPr id="73" name="Rectangle 37"/>
              <p:cNvSpPr>
                <a:spLocks noChangeArrowheads="1"/>
              </p:cNvSpPr>
              <p:nvPr/>
            </p:nvSpPr>
            <p:spPr bwMode="auto">
              <a:xfrm>
                <a:off x="4431" y="615"/>
                <a:ext cx="160" cy="145"/>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dirty="0">
                    <a:solidFill>
                      <a:schemeClr val="tx2"/>
                    </a:solidFill>
                    <a:latin typeface="Calibri"/>
                    <a:cs typeface="Calibri"/>
                  </a:rPr>
                  <a:t>S</a:t>
                </a:r>
                <a:r>
                  <a:rPr kumimoji="0" lang="en-US" sz="2000" b="1" i="1" baseline="-25000" dirty="0">
                    <a:solidFill>
                      <a:schemeClr val="tx2"/>
                    </a:solidFill>
                    <a:latin typeface="Calibri"/>
                    <a:cs typeface="Calibri"/>
                  </a:rPr>
                  <a:t>2</a:t>
                </a:r>
              </a:p>
            </p:txBody>
          </p:sp>
        </p:grpSp>
        <p:sp>
          <p:nvSpPr>
            <p:cNvPr id="54" name="Line 44"/>
            <p:cNvSpPr>
              <a:spLocks noChangeShapeType="1"/>
            </p:cNvSpPr>
            <p:nvPr/>
          </p:nvSpPr>
          <p:spPr bwMode="auto">
            <a:xfrm rot="5400000" flipV="1">
              <a:off x="4429" y="1182"/>
              <a:ext cx="0" cy="29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55" name="Line 45"/>
            <p:cNvSpPr>
              <a:spLocks noChangeShapeType="1"/>
            </p:cNvSpPr>
            <p:nvPr/>
          </p:nvSpPr>
          <p:spPr bwMode="auto">
            <a:xfrm rot="5400000" flipV="1">
              <a:off x="3511" y="2303"/>
              <a:ext cx="0" cy="306"/>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grpSp>
        <p:nvGrpSpPr>
          <p:cNvPr id="74" name="Group 50"/>
          <p:cNvGrpSpPr>
            <a:grpSpLocks/>
          </p:cNvGrpSpPr>
          <p:nvPr/>
        </p:nvGrpSpPr>
        <p:grpSpPr bwMode="auto">
          <a:xfrm>
            <a:off x="6443019" y="2918972"/>
            <a:ext cx="342899" cy="276226"/>
            <a:chOff x="4001" y="1509"/>
            <a:chExt cx="216" cy="174"/>
          </a:xfrm>
        </p:grpSpPr>
        <p:sp>
          <p:nvSpPr>
            <p:cNvPr id="75" name="Rectangle 38"/>
            <p:cNvSpPr>
              <a:spLocks noChangeArrowheads="1"/>
            </p:cNvSpPr>
            <p:nvPr/>
          </p:nvSpPr>
          <p:spPr bwMode="auto">
            <a:xfrm>
              <a:off x="4132" y="1509"/>
              <a:ext cx="85" cy="174"/>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dirty="0">
                  <a:solidFill>
                    <a:srgbClr val="000000"/>
                  </a:solidFill>
                  <a:latin typeface="Calibri"/>
                  <a:cs typeface="Calibri"/>
                </a:rPr>
                <a:t>b</a:t>
              </a:r>
              <a:endParaRPr kumimoji="0" lang="en-US" sz="1800" dirty="0">
                <a:solidFill>
                  <a:schemeClr val="tx1"/>
                </a:solidFill>
                <a:latin typeface="Calibri"/>
                <a:cs typeface="Calibri"/>
              </a:endParaRPr>
            </a:p>
          </p:txBody>
        </p:sp>
        <p:sp>
          <p:nvSpPr>
            <p:cNvPr id="76" name="Oval 39"/>
            <p:cNvSpPr>
              <a:spLocks noChangeAspect="1" noChangeArrowheads="1"/>
            </p:cNvSpPr>
            <p:nvPr/>
          </p:nvSpPr>
          <p:spPr bwMode="auto">
            <a:xfrm>
              <a:off x="4001" y="1565"/>
              <a:ext cx="75" cy="75"/>
            </a:xfrm>
            <a:prstGeom prst="ellipse">
              <a:avLst/>
            </a:prstGeom>
            <a:solidFill>
              <a:srgbClr val="FFFF00"/>
            </a:solidFill>
            <a:ln w="38100">
              <a:solidFill>
                <a:schemeClr val="tx1"/>
              </a:solidFill>
              <a:round/>
              <a:headEnd/>
              <a:tailEnd type="none" w="lg" len="lg"/>
            </a:ln>
            <a:effectLst/>
          </p:spPr>
          <p:txBody>
            <a:bodyPr wrap="none" anchor="ctr">
              <a:prstTxWarp prst="textNoShape">
                <a:avLst/>
              </a:prstTxWarp>
              <a:spAutoFit/>
            </a:bodyPr>
            <a:lstStyle/>
            <a:p>
              <a:endParaRPr lang="en-US"/>
            </a:p>
          </p:txBody>
        </p:sp>
      </p:grpSp>
      <p:grpSp>
        <p:nvGrpSpPr>
          <p:cNvPr id="51" name="Group 76"/>
          <p:cNvGrpSpPr>
            <a:grpSpLocks/>
          </p:cNvGrpSpPr>
          <p:nvPr/>
        </p:nvGrpSpPr>
        <p:grpSpPr bwMode="auto">
          <a:xfrm>
            <a:off x="6418773" y="3874599"/>
            <a:ext cx="439058" cy="246200"/>
            <a:chOff x="4003" y="2206"/>
            <a:chExt cx="556" cy="588"/>
          </a:xfrm>
          <a:solidFill>
            <a:srgbClr val="FFFF00"/>
          </a:solidFill>
        </p:grpSpPr>
        <p:sp>
          <p:nvSpPr>
            <p:cNvPr id="52" name="Rectangle 51"/>
            <p:cNvSpPr>
              <a:spLocks noChangeArrowheads="1"/>
            </p:cNvSpPr>
            <p:nvPr/>
          </p:nvSpPr>
          <p:spPr bwMode="auto">
            <a:xfrm>
              <a:off x="4261" y="2206"/>
              <a:ext cx="298" cy="588"/>
            </a:xfrm>
            <a:prstGeom prst="rect">
              <a:avLst/>
            </a:prstGeom>
            <a:noFill/>
            <a:ln w="9525">
              <a:noFill/>
              <a:miter lim="800000"/>
              <a:headEnd/>
              <a:tailEnd/>
            </a:ln>
          </p:spPr>
          <p:txBody>
            <a:bodyPr wrap="square" lIns="0" tIns="0" rIns="0" bIns="0">
              <a:prstTxWarp prst="textNoShape">
                <a:avLst/>
              </a:prstTxWarp>
              <a:spAutoFit/>
            </a:bodyPr>
            <a:lstStyle/>
            <a:p>
              <a:pPr algn="l"/>
              <a:r>
                <a:rPr kumimoji="0" lang="en-US" sz="1600" b="1" i="1" dirty="0" smtClean="0">
                  <a:solidFill>
                    <a:srgbClr val="000000"/>
                  </a:solidFill>
                  <a:latin typeface="Calibri"/>
                  <a:cs typeface="Calibri"/>
                </a:rPr>
                <a:t>a</a:t>
              </a:r>
              <a:endParaRPr kumimoji="0" lang="en-US" sz="1600" dirty="0">
                <a:solidFill>
                  <a:schemeClr val="tx1"/>
                </a:solidFill>
                <a:latin typeface="Calibri"/>
                <a:cs typeface="Calibri"/>
              </a:endParaRPr>
            </a:p>
          </p:txBody>
        </p:sp>
        <p:sp>
          <p:nvSpPr>
            <p:cNvPr id="53" name="Oval 52"/>
            <p:cNvSpPr>
              <a:spLocks noChangeAspect="1" noChangeArrowheads="1"/>
            </p:cNvSpPr>
            <p:nvPr/>
          </p:nvSpPr>
          <p:spPr bwMode="auto">
            <a:xfrm>
              <a:off x="4003" y="2304"/>
              <a:ext cx="164" cy="300"/>
            </a:xfrm>
            <a:prstGeom prst="ellipse">
              <a:avLst/>
            </a:prstGeom>
            <a:grpFill/>
            <a:ln w="38100">
              <a:solidFill>
                <a:schemeClr val="tx1"/>
              </a:solidFill>
              <a:round/>
              <a:headEnd/>
              <a:tailEnd type="none" w="lg" len="lg"/>
            </a:ln>
            <a:effectLst/>
          </p:spPr>
          <p:txBody>
            <a:bodyPr wrap="none" anchor="ctr">
              <a:prstTxWarp prst="textNoShape">
                <a:avLst/>
              </a:prstTxWarp>
              <a:spAutoFit/>
            </a:bodyPr>
            <a:lstStyle/>
            <a:p>
              <a:endParaRPr lang="en-US" sz="1600">
                <a:latin typeface="Times New Roman" pitchFamily="18" charset="0"/>
                <a:cs typeface="Times New Roman" pitchFamily="18" charset="0"/>
              </a:endParaRPr>
            </a:p>
          </p:txBody>
        </p:sp>
      </p:grpSp>
      <p:sp>
        <p:nvSpPr>
          <p:cNvPr id="90" name="Rectangle 4"/>
          <p:cNvSpPr>
            <a:spLocks noChangeArrowheads="1"/>
          </p:cNvSpPr>
          <p:nvPr/>
        </p:nvSpPr>
        <p:spPr bwMode="auto">
          <a:xfrm>
            <a:off x="6426835" y="5545332"/>
            <a:ext cx="253581"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b="1" i="1" dirty="0">
                <a:solidFill>
                  <a:srgbClr val="000000"/>
                </a:solidFill>
                <a:latin typeface="Calibri"/>
                <a:cs typeface="Calibri"/>
              </a:rPr>
              <a:t>Q</a:t>
            </a:r>
            <a:r>
              <a:rPr kumimoji="0" lang="en-US" b="1" i="1" baseline="-25000" dirty="0">
                <a:solidFill>
                  <a:srgbClr val="000000"/>
                </a:solidFill>
                <a:latin typeface="Calibri"/>
                <a:cs typeface="Calibri"/>
              </a:rPr>
              <a:t>1</a:t>
            </a:r>
            <a:endParaRPr kumimoji="0" lang="en-US" baseline="-25000" dirty="0">
              <a:solidFill>
                <a:schemeClr val="tx1"/>
              </a:solidFill>
              <a:latin typeface="Calibri"/>
              <a:cs typeface="Calibri"/>
            </a:endParaRPr>
          </a:p>
        </p:txBody>
      </p:sp>
    </p:spTree>
    <p:extLst>
      <p:ext uri="{BB962C8B-B14F-4D97-AF65-F5344CB8AC3E}">
        <p14:creationId xmlns:p14="http://schemas.microsoft.com/office/powerpoint/2010/main" val="108520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03853"/>
            <a:ext cx="8904855" cy="667512"/>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rgbClr val="000000"/>
                </a:solidFill>
                <a:latin typeface="Calibri"/>
                <a:cs typeface="Calibri"/>
              </a:rPr>
              <a:t>Changes in the Exchange Rate</a:t>
            </a:r>
          </a:p>
        </p:txBody>
      </p:sp>
      <p:sp>
        <p:nvSpPr>
          <p:cNvPr id="3" name="Content Placeholder 2"/>
          <p:cNvSpPr>
            <a:spLocks noGrp="1"/>
          </p:cNvSpPr>
          <p:nvPr>
            <p:ph idx="1"/>
          </p:nvPr>
        </p:nvSpPr>
        <p:spPr>
          <a:xfrm>
            <a:off x="140675" y="1139826"/>
            <a:ext cx="8883750" cy="4498846"/>
          </a:xfrm>
        </p:spPr>
        <p:txBody>
          <a:bodyPr/>
          <a:lstStyle/>
          <a:p>
            <a:pPr marL="231775" indent="-231775"/>
            <a:r>
              <a:rPr lang="en-US" dirty="0">
                <a:solidFill>
                  <a:schemeClr val="tx1"/>
                </a:solidFill>
                <a:latin typeface="Calibri"/>
                <a:cs typeface="Calibri"/>
              </a:rPr>
              <a:t>Factors that cause a currency to appreciate: </a:t>
            </a:r>
          </a:p>
          <a:p>
            <a:pPr marL="631825" lvl="1" indent="-231775"/>
            <a:r>
              <a:rPr lang="en-US" sz="2800" dirty="0">
                <a:solidFill>
                  <a:schemeClr val="tx1"/>
                </a:solidFill>
                <a:latin typeface="Calibri"/>
                <a:cs typeface="Calibri"/>
              </a:rPr>
              <a:t>a slower growth rate relative to one’s trading partners</a:t>
            </a:r>
          </a:p>
          <a:p>
            <a:pPr marL="631825" lvl="1" indent="-231775"/>
            <a:r>
              <a:rPr lang="en-US" sz="2800" dirty="0">
                <a:solidFill>
                  <a:schemeClr val="tx1"/>
                </a:solidFill>
                <a:latin typeface="Calibri"/>
                <a:cs typeface="Calibri"/>
              </a:rPr>
              <a:t>a lower inflation rate than one's trading partners </a:t>
            </a:r>
          </a:p>
          <a:p>
            <a:pPr marL="631825" lvl="1" indent="-231775"/>
            <a:r>
              <a:rPr lang="en-US" sz="2800" dirty="0">
                <a:solidFill>
                  <a:schemeClr val="tx1"/>
                </a:solidFill>
                <a:latin typeface="Calibri"/>
                <a:cs typeface="Calibri"/>
              </a:rPr>
              <a:t>an increase in domestic real interest rates </a:t>
            </a:r>
            <a:r>
              <a:rPr lang="en-US" sz="2800" dirty="0" smtClean="0">
                <a:solidFill>
                  <a:schemeClr val="tx1"/>
                </a:solidFill>
                <a:latin typeface="Calibri"/>
                <a:cs typeface="Calibri"/>
              </a:rPr>
              <a:t/>
            </a:r>
            <a:br>
              <a:rPr lang="en-US" sz="2800" dirty="0" smtClean="0">
                <a:solidFill>
                  <a:schemeClr val="tx1"/>
                </a:solidFill>
                <a:latin typeface="Calibri"/>
                <a:cs typeface="Calibri"/>
              </a:rPr>
            </a:br>
            <a:r>
              <a:rPr lang="en-US" sz="2800" i="1" dirty="0" smtClean="0">
                <a:solidFill>
                  <a:schemeClr val="tx1"/>
                </a:solidFill>
                <a:latin typeface="Calibri"/>
                <a:cs typeface="Calibri"/>
              </a:rPr>
              <a:t>(</a:t>
            </a:r>
            <a:r>
              <a:rPr lang="en-US" sz="2800" i="1" dirty="0">
                <a:solidFill>
                  <a:schemeClr val="tx1"/>
                </a:solidFill>
                <a:latin typeface="Calibri"/>
                <a:cs typeface="Calibri"/>
              </a:rPr>
              <a:t>relative to rates abroad)</a:t>
            </a:r>
          </a:p>
          <a:p>
            <a:pPr marL="631825" lvl="1" indent="-231775"/>
            <a:r>
              <a:rPr lang="en-US" sz="2800" dirty="0">
                <a:solidFill>
                  <a:schemeClr val="tx1"/>
                </a:solidFill>
                <a:latin typeface="Calibri"/>
                <a:cs typeface="Calibri"/>
              </a:rPr>
              <a:t>an improvement in the attractiveness of the domestic investment environment that leads to an inflow of capital</a:t>
            </a:r>
          </a:p>
        </p:txBody>
      </p:sp>
    </p:spTree>
    <p:extLst>
      <p:ext uri="{BB962C8B-B14F-4D97-AF65-F5344CB8AC3E}">
        <p14:creationId xmlns:p14="http://schemas.microsoft.com/office/powerpoint/2010/main" val="62410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1313" indent="-341313">
              <a:buAutoNum type="arabicPeriod"/>
            </a:pPr>
            <a:r>
              <a:rPr lang="en-US" dirty="0" smtClean="0">
                <a:solidFill>
                  <a:srgbClr val="32302A"/>
                </a:solidFill>
              </a:rPr>
              <a:t>Other </a:t>
            </a:r>
            <a:r>
              <a:rPr lang="en-US" dirty="0">
                <a:solidFill>
                  <a:srgbClr val="32302A"/>
                </a:solidFill>
              </a:rPr>
              <a:t>things constant, which of the following would cause the U.S. dollar to depreciate?</a:t>
            </a:r>
          </a:p>
          <a:p>
            <a:pPr marL="685800" indent="-338138">
              <a:buNone/>
            </a:pPr>
            <a:r>
              <a:rPr lang="en-US" dirty="0" smtClean="0">
                <a:solidFill>
                  <a:srgbClr val="32302A"/>
                </a:solidFill>
              </a:rPr>
              <a:t>(a)</a:t>
            </a:r>
            <a:r>
              <a:rPr lang="en-US" dirty="0">
                <a:solidFill>
                  <a:srgbClr val="32302A"/>
                </a:solidFill>
              </a:rPr>
              <a:t> </a:t>
            </a:r>
            <a:r>
              <a:rPr lang="en-US" dirty="0" smtClean="0">
                <a:solidFill>
                  <a:srgbClr val="32302A"/>
                </a:solidFill>
              </a:rPr>
              <a:t>less </a:t>
            </a:r>
            <a:r>
              <a:rPr lang="en-US" dirty="0">
                <a:solidFill>
                  <a:srgbClr val="32302A"/>
                </a:solidFill>
              </a:rPr>
              <a:t>rapid growth of income than our trading partners</a:t>
            </a:r>
          </a:p>
          <a:p>
            <a:pPr marL="685800" indent="-338138">
              <a:buNone/>
            </a:pPr>
            <a:r>
              <a:rPr lang="en-US" dirty="0" smtClean="0">
                <a:solidFill>
                  <a:srgbClr val="32302A"/>
                </a:solidFill>
              </a:rPr>
              <a:t>(b)</a:t>
            </a:r>
            <a:r>
              <a:rPr lang="en-US" dirty="0">
                <a:solidFill>
                  <a:srgbClr val="32302A"/>
                </a:solidFill>
              </a:rPr>
              <a:t> </a:t>
            </a:r>
            <a:r>
              <a:rPr lang="en-US" dirty="0" smtClean="0">
                <a:solidFill>
                  <a:srgbClr val="32302A"/>
                </a:solidFill>
              </a:rPr>
              <a:t>a </a:t>
            </a:r>
            <a:r>
              <a:rPr lang="en-US" dirty="0">
                <a:solidFill>
                  <a:srgbClr val="32302A"/>
                </a:solidFill>
              </a:rPr>
              <a:t>lower rate of inflation than our trading partners</a:t>
            </a:r>
          </a:p>
          <a:p>
            <a:pPr marL="685800" indent="-338138">
              <a:buNone/>
            </a:pPr>
            <a:r>
              <a:rPr lang="en-US" dirty="0" smtClean="0">
                <a:solidFill>
                  <a:srgbClr val="32302A"/>
                </a:solidFill>
              </a:rPr>
              <a:t>(c) an </a:t>
            </a:r>
            <a:r>
              <a:rPr lang="en-US" dirty="0">
                <a:solidFill>
                  <a:srgbClr val="32302A"/>
                </a:solidFill>
              </a:rPr>
              <a:t>outflow of capital because of fear that the U.S. </a:t>
            </a:r>
            <a:r>
              <a:rPr lang="en-US" dirty="0" smtClean="0">
                <a:solidFill>
                  <a:srgbClr val="32302A"/>
                </a:solidFill>
              </a:rPr>
              <a:t> </a:t>
            </a:r>
            <a:br>
              <a:rPr lang="en-US" dirty="0" smtClean="0">
                <a:solidFill>
                  <a:srgbClr val="32302A"/>
                </a:solidFill>
              </a:rPr>
            </a:br>
            <a:r>
              <a:rPr lang="en-US" dirty="0" smtClean="0">
                <a:solidFill>
                  <a:srgbClr val="32302A"/>
                </a:solidFill>
              </a:rPr>
              <a:t> stock market </a:t>
            </a:r>
            <a:r>
              <a:rPr lang="en-US" dirty="0">
                <a:solidFill>
                  <a:srgbClr val="32302A"/>
                </a:solidFill>
              </a:rPr>
              <a:t>will perform poorly in the future</a:t>
            </a:r>
          </a:p>
          <a:p>
            <a:pPr marL="685800" indent="-338138">
              <a:buNone/>
            </a:pPr>
            <a:r>
              <a:rPr lang="en-US" dirty="0" smtClean="0">
                <a:solidFill>
                  <a:srgbClr val="32302A"/>
                </a:solidFill>
              </a:rPr>
              <a:t>(d)</a:t>
            </a:r>
            <a:r>
              <a:rPr lang="en-US" dirty="0">
                <a:solidFill>
                  <a:srgbClr val="32302A"/>
                </a:solidFill>
              </a:rPr>
              <a:t> </a:t>
            </a:r>
            <a:r>
              <a:rPr lang="en-US" dirty="0" smtClean="0">
                <a:solidFill>
                  <a:srgbClr val="32302A"/>
                </a:solidFill>
              </a:rPr>
              <a:t>an </a:t>
            </a:r>
            <a:r>
              <a:rPr lang="en-US" dirty="0">
                <a:solidFill>
                  <a:srgbClr val="32302A"/>
                </a:solidFill>
              </a:rPr>
              <a:t>increase in the quantity of drilling equipment </a:t>
            </a:r>
            <a:r>
              <a:rPr lang="en-US" dirty="0" smtClean="0">
                <a:solidFill>
                  <a:srgbClr val="32302A"/>
                </a:solidFill>
              </a:rPr>
              <a:t/>
            </a:r>
            <a:br>
              <a:rPr lang="en-US" dirty="0" smtClean="0">
                <a:solidFill>
                  <a:srgbClr val="32302A"/>
                </a:solidFill>
              </a:rPr>
            </a:br>
            <a:r>
              <a:rPr lang="en-US" dirty="0" smtClean="0">
                <a:solidFill>
                  <a:srgbClr val="32302A"/>
                </a:solidFill>
              </a:rPr>
              <a:t> purchased in </a:t>
            </a:r>
            <a:r>
              <a:rPr lang="en-US" dirty="0">
                <a:solidFill>
                  <a:srgbClr val="32302A"/>
                </a:solidFill>
              </a:rPr>
              <a:t>the United States by Pemex, the </a:t>
            </a:r>
            <a:r>
              <a:rPr lang="en-US" dirty="0" smtClean="0">
                <a:solidFill>
                  <a:srgbClr val="32302A"/>
                </a:solidFill>
              </a:rPr>
              <a:t/>
            </a:r>
            <a:br>
              <a:rPr lang="en-US" dirty="0" smtClean="0">
                <a:solidFill>
                  <a:srgbClr val="32302A"/>
                </a:solidFill>
              </a:rPr>
            </a:br>
            <a:r>
              <a:rPr lang="en-US" dirty="0" smtClean="0">
                <a:solidFill>
                  <a:srgbClr val="32302A"/>
                </a:solidFill>
              </a:rPr>
              <a:t> Mexican </a:t>
            </a:r>
            <a:r>
              <a:rPr lang="en-US" dirty="0">
                <a:solidFill>
                  <a:srgbClr val="32302A"/>
                </a:solidFill>
              </a:rPr>
              <a:t>oil company, </a:t>
            </a:r>
            <a:r>
              <a:rPr lang="en-US" dirty="0" smtClean="0">
                <a:solidFill>
                  <a:srgbClr val="32302A"/>
                </a:solidFill>
              </a:rPr>
              <a:t>as </a:t>
            </a:r>
            <a:r>
              <a:rPr lang="en-US" dirty="0">
                <a:solidFill>
                  <a:srgbClr val="32302A"/>
                </a:solidFill>
              </a:rPr>
              <a:t>a result of a Mexican oil </a:t>
            </a:r>
            <a:r>
              <a:rPr lang="en-US" dirty="0" smtClean="0">
                <a:solidFill>
                  <a:srgbClr val="32302A"/>
                </a:solidFill>
              </a:rPr>
              <a:t/>
            </a:r>
            <a:br>
              <a:rPr lang="en-US" dirty="0" smtClean="0">
                <a:solidFill>
                  <a:srgbClr val="32302A"/>
                </a:solidFill>
              </a:rPr>
            </a:br>
            <a:r>
              <a:rPr lang="en-US" dirty="0" smtClean="0">
                <a:solidFill>
                  <a:srgbClr val="32302A"/>
                </a:solidFill>
              </a:rPr>
              <a:t> discovery</a:t>
            </a:r>
            <a:endParaRPr lang="en-US" dirty="0">
              <a:solidFill>
                <a:srgbClr val="32302A"/>
              </a:solidFill>
            </a:endParaRPr>
          </a:p>
        </p:txBody>
      </p:sp>
    </p:spTree>
    <p:extLst>
      <p:ext uri="{BB962C8B-B14F-4D97-AF65-F5344CB8AC3E}">
        <p14:creationId xmlns:p14="http://schemas.microsoft.com/office/powerpoint/2010/main" val="363073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5170607"/>
          </a:xfrm>
        </p:spPr>
        <p:txBody>
          <a:bodyPr/>
          <a:lstStyle/>
          <a:p>
            <a:pPr marL="341313" indent="-341313">
              <a:buAutoNum type="arabicPeriod"/>
            </a:pPr>
            <a:r>
              <a:rPr lang="en-US" dirty="0" smtClean="0">
                <a:solidFill>
                  <a:srgbClr val="32302A"/>
                </a:solidFill>
              </a:rPr>
              <a:t>Other </a:t>
            </a:r>
            <a:r>
              <a:rPr lang="en-US" dirty="0">
                <a:solidFill>
                  <a:srgbClr val="32302A"/>
                </a:solidFill>
              </a:rPr>
              <a:t>things constant, which of the following would cause the U.S. dollar to depreciate?</a:t>
            </a:r>
          </a:p>
          <a:p>
            <a:pPr marL="685800" indent="-338138">
              <a:buNone/>
            </a:pPr>
            <a:r>
              <a:rPr lang="en-US" dirty="0" smtClean="0">
                <a:solidFill>
                  <a:srgbClr val="32302A"/>
                </a:solidFill>
              </a:rPr>
              <a:t>(e) </a:t>
            </a:r>
            <a:r>
              <a:rPr lang="en-US" dirty="0">
                <a:solidFill>
                  <a:srgbClr val="32302A"/>
                </a:solidFill>
              </a:rPr>
              <a:t>an increase in the U.S. purchase of crude </a:t>
            </a:r>
            <a:r>
              <a:rPr lang="en-US" dirty="0" smtClean="0">
                <a:solidFill>
                  <a:srgbClr val="32302A"/>
                </a:solidFill>
              </a:rPr>
              <a:t>oil from </a:t>
            </a:r>
            <a:br>
              <a:rPr lang="en-US" dirty="0" smtClean="0">
                <a:solidFill>
                  <a:srgbClr val="32302A"/>
                </a:solidFill>
              </a:rPr>
            </a:br>
            <a:r>
              <a:rPr lang="en-US" dirty="0" smtClean="0">
                <a:solidFill>
                  <a:srgbClr val="32302A"/>
                </a:solidFill>
              </a:rPr>
              <a:t> Mexico as </a:t>
            </a:r>
            <a:r>
              <a:rPr lang="en-US" dirty="0">
                <a:solidFill>
                  <a:srgbClr val="32302A"/>
                </a:solidFill>
              </a:rPr>
              <a:t>a result of the </a:t>
            </a:r>
            <a:r>
              <a:rPr lang="en-US" dirty="0" smtClean="0">
                <a:solidFill>
                  <a:srgbClr val="32302A"/>
                </a:solidFill>
              </a:rPr>
              <a:t>development of </a:t>
            </a:r>
            <a:r>
              <a:rPr lang="en-US" dirty="0">
                <a:solidFill>
                  <a:srgbClr val="32302A"/>
                </a:solidFill>
              </a:rPr>
              <a:t>Mexican </a:t>
            </a:r>
            <a:r>
              <a:rPr lang="en-US" dirty="0" smtClean="0">
                <a:solidFill>
                  <a:srgbClr val="32302A"/>
                </a:solidFill>
              </a:rPr>
              <a:t/>
            </a:r>
            <a:br>
              <a:rPr lang="en-US" dirty="0" smtClean="0">
                <a:solidFill>
                  <a:srgbClr val="32302A"/>
                </a:solidFill>
              </a:rPr>
            </a:br>
            <a:r>
              <a:rPr lang="en-US" dirty="0" smtClean="0">
                <a:solidFill>
                  <a:srgbClr val="32302A"/>
                </a:solidFill>
              </a:rPr>
              <a:t> oil </a:t>
            </a:r>
            <a:r>
              <a:rPr lang="en-US" dirty="0">
                <a:solidFill>
                  <a:srgbClr val="32302A"/>
                </a:solidFill>
              </a:rPr>
              <a:t>fields</a:t>
            </a:r>
          </a:p>
          <a:p>
            <a:pPr marL="685800" indent="-338138">
              <a:buNone/>
            </a:pPr>
            <a:r>
              <a:rPr lang="en-US" dirty="0" smtClean="0">
                <a:solidFill>
                  <a:srgbClr val="32302A"/>
                </a:solidFill>
              </a:rPr>
              <a:t>(f) higher </a:t>
            </a:r>
            <a:r>
              <a:rPr lang="en-US" dirty="0">
                <a:solidFill>
                  <a:srgbClr val="32302A"/>
                </a:solidFill>
              </a:rPr>
              <a:t>real interest rates in Europe, inducing </a:t>
            </a:r>
            <a:r>
              <a:rPr lang="en-US" dirty="0" smtClean="0">
                <a:solidFill>
                  <a:srgbClr val="32302A"/>
                </a:solidFill>
              </a:rPr>
              <a:t>many  </a:t>
            </a:r>
            <a:br>
              <a:rPr lang="en-US" dirty="0" smtClean="0">
                <a:solidFill>
                  <a:srgbClr val="32302A"/>
                </a:solidFill>
              </a:rPr>
            </a:br>
            <a:r>
              <a:rPr lang="en-US" dirty="0" smtClean="0">
                <a:solidFill>
                  <a:srgbClr val="32302A"/>
                </a:solidFill>
              </a:rPr>
              <a:t> Americans </a:t>
            </a:r>
            <a:r>
              <a:rPr lang="en-US" dirty="0">
                <a:solidFill>
                  <a:srgbClr val="32302A"/>
                </a:solidFill>
              </a:rPr>
              <a:t>to move their financial investments </a:t>
            </a:r>
            <a:r>
              <a:rPr lang="en-US" dirty="0" smtClean="0">
                <a:solidFill>
                  <a:srgbClr val="32302A"/>
                </a:solidFill>
              </a:rPr>
              <a:t>abroad</a:t>
            </a:r>
            <a:endParaRPr lang="en-US" dirty="0">
              <a:solidFill>
                <a:srgbClr val="32302A"/>
              </a:solidFill>
            </a:endParaRPr>
          </a:p>
          <a:p>
            <a:pPr marL="685800" indent="-338138">
              <a:buNone/>
            </a:pPr>
            <a:r>
              <a:rPr lang="en-US" dirty="0" smtClean="0">
                <a:solidFill>
                  <a:srgbClr val="32302A"/>
                </a:solidFill>
              </a:rPr>
              <a:t>(g)</a:t>
            </a:r>
            <a:r>
              <a:rPr lang="en-US" dirty="0">
                <a:solidFill>
                  <a:srgbClr val="32302A"/>
                </a:solidFill>
              </a:rPr>
              <a:t> </a:t>
            </a:r>
            <a:r>
              <a:rPr lang="en-US" dirty="0" smtClean="0">
                <a:solidFill>
                  <a:srgbClr val="32302A"/>
                </a:solidFill>
              </a:rPr>
              <a:t>an </a:t>
            </a:r>
            <a:r>
              <a:rPr lang="en-US" dirty="0">
                <a:solidFill>
                  <a:srgbClr val="32302A"/>
                </a:solidFill>
              </a:rPr>
              <a:t>economic boom in Mexico, inducing Mexicans to </a:t>
            </a:r>
            <a:r>
              <a:rPr lang="en-US" dirty="0" smtClean="0">
                <a:solidFill>
                  <a:srgbClr val="32302A"/>
                </a:solidFill>
              </a:rPr>
              <a:t/>
            </a:r>
            <a:br>
              <a:rPr lang="en-US" dirty="0" smtClean="0">
                <a:solidFill>
                  <a:srgbClr val="32302A"/>
                </a:solidFill>
              </a:rPr>
            </a:br>
            <a:r>
              <a:rPr lang="en-US" dirty="0" smtClean="0">
                <a:solidFill>
                  <a:srgbClr val="32302A"/>
                </a:solidFill>
              </a:rPr>
              <a:t> buy more </a:t>
            </a:r>
            <a:r>
              <a:rPr lang="en-US" dirty="0">
                <a:solidFill>
                  <a:srgbClr val="32302A"/>
                </a:solidFill>
              </a:rPr>
              <a:t>U.S. made automobiles, trucks, electric </a:t>
            </a:r>
            <a:r>
              <a:rPr lang="en-US" dirty="0" smtClean="0">
                <a:solidFill>
                  <a:srgbClr val="32302A"/>
                </a:solidFill>
              </a:rPr>
              <a:t/>
            </a:r>
            <a:br>
              <a:rPr lang="en-US" dirty="0" smtClean="0">
                <a:solidFill>
                  <a:srgbClr val="32302A"/>
                </a:solidFill>
              </a:rPr>
            </a:br>
            <a:r>
              <a:rPr lang="en-US" dirty="0" smtClean="0">
                <a:solidFill>
                  <a:srgbClr val="32302A"/>
                </a:solidFill>
              </a:rPr>
              <a:t> appliances</a:t>
            </a:r>
            <a:r>
              <a:rPr lang="en-US" dirty="0">
                <a:solidFill>
                  <a:srgbClr val="32302A"/>
                </a:solidFill>
              </a:rPr>
              <a:t>, </a:t>
            </a:r>
            <a:r>
              <a:rPr lang="en-US" dirty="0" smtClean="0">
                <a:solidFill>
                  <a:srgbClr val="32302A"/>
                </a:solidFill>
              </a:rPr>
              <a:t>and </a:t>
            </a:r>
            <a:r>
              <a:rPr lang="en-US" dirty="0">
                <a:solidFill>
                  <a:srgbClr val="32302A"/>
                </a:solidFill>
              </a:rPr>
              <a:t>personal computers</a:t>
            </a:r>
          </a:p>
        </p:txBody>
      </p:sp>
    </p:spTree>
    <p:extLst>
      <p:ext uri="{BB962C8B-B14F-4D97-AF65-F5344CB8AC3E}">
        <p14:creationId xmlns:p14="http://schemas.microsoft.com/office/powerpoint/2010/main" val="135265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910152"/>
          </a:xfrm>
        </p:spPr>
        <p:txBody>
          <a:bodyPr/>
          <a:lstStyle/>
          <a:p>
            <a:pPr marL="457200" indent="-457200">
              <a:spcBef>
                <a:spcPts val="0"/>
              </a:spcBef>
              <a:buAutoNum type="arabicPeriod" startAt="2"/>
            </a:pPr>
            <a:r>
              <a:rPr lang="en-US" dirty="0" smtClean="0">
                <a:solidFill>
                  <a:srgbClr val="32302A"/>
                </a:solidFill>
              </a:rPr>
              <a:t>“</a:t>
            </a:r>
            <a:r>
              <a:rPr lang="en-US" i="1" dirty="0">
                <a:solidFill>
                  <a:srgbClr val="32302A"/>
                </a:solidFill>
              </a:rPr>
              <a:t>A euro could be purchased for a $</a:t>
            </a:r>
            <a:r>
              <a:rPr lang="en-US" i="1" dirty="0" smtClean="0">
                <a:solidFill>
                  <a:srgbClr val="32302A"/>
                </a:solidFill>
              </a:rPr>
              <a:t>1.14 </a:t>
            </a:r>
            <a:r>
              <a:rPr lang="en-US" i="1" dirty="0">
                <a:solidFill>
                  <a:srgbClr val="32302A"/>
                </a:solidFill>
              </a:rPr>
              <a:t>in March of </a:t>
            </a:r>
            <a:r>
              <a:rPr lang="en-US" i="1" dirty="0" smtClean="0">
                <a:solidFill>
                  <a:srgbClr val="32302A"/>
                </a:solidFill>
              </a:rPr>
              <a:t>2016 </a:t>
            </a:r>
            <a:br>
              <a:rPr lang="en-US" i="1" dirty="0" smtClean="0">
                <a:solidFill>
                  <a:srgbClr val="32302A"/>
                </a:solidFill>
              </a:rPr>
            </a:br>
            <a:r>
              <a:rPr lang="en-US" i="1" dirty="0" smtClean="0">
                <a:solidFill>
                  <a:srgbClr val="32302A"/>
                </a:solidFill>
              </a:rPr>
              <a:t> but it took only $1.04 </a:t>
            </a:r>
            <a:r>
              <a:rPr lang="en-US" i="1" dirty="0">
                <a:solidFill>
                  <a:srgbClr val="32302A"/>
                </a:solidFill>
              </a:rPr>
              <a:t>to purchase a euro in </a:t>
            </a:r>
            <a:r>
              <a:rPr lang="en-US" i="1" dirty="0" smtClean="0">
                <a:solidFill>
                  <a:srgbClr val="32302A"/>
                </a:solidFill>
              </a:rPr>
              <a:t>December </a:t>
            </a:r>
            <a:r>
              <a:rPr lang="en-US" i="1" dirty="0">
                <a:solidFill>
                  <a:srgbClr val="32302A"/>
                </a:solidFill>
              </a:rPr>
              <a:t>of </a:t>
            </a:r>
            <a:r>
              <a:rPr lang="en-US" i="1" dirty="0" smtClean="0">
                <a:solidFill>
                  <a:srgbClr val="32302A"/>
                </a:solidFill>
              </a:rPr>
              <a:t>2016. This indicates that </a:t>
            </a:r>
            <a:r>
              <a:rPr lang="en-US" i="1" dirty="0">
                <a:solidFill>
                  <a:srgbClr val="32302A"/>
                </a:solidFill>
              </a:rPr>
              <a:t>the dollar appreciated relative to the </a:t>
            </a:r>
            <a:r>
              <a:rPr lang="en-US" i="1" dirty="0" smtClean="0">
                <a:solidFill>
                  <a:srgbClr val="32302A"/>
                </a:solidFill>
              </a:rPr>
              <a:t>euro </a:t>
            </a:r>
            <a:r>
              <a:rPr lang="en-US" i="1" dirty="0">
                <a:solidFill>
                  <a:srgbClr val="32302A"/>
                </a:solidFill>
              </a:rPr>
              <a:t>during </a:t>
            </a:r>
            <a:r>
              <a:rPr lang="en-US" i="1" dirty="0" smtClean="0">
                <a:solidFill>
                  <a:srgbClr val="32302A"/>
                </a:solidFill>
              </a:rPr>
              <a:t>this period</a:t>
            </a:r>
            <a:r>
              <a:rPr lang="en-US" i="1" dirty="0">
                <a:solidFill>
                  <a:srgbClr val="32302A"/>
                </a:solidFill>
              </a:rPr>
              <a:t>.</a:t>
            </a:r>
            <a:r>
              <a:rPr lang="en-US" dirty="0">
                <a:solidFill>
                  <a:srgbClr val="32302A"/>
                </a:solidFill>
              </a:rPr>
              <a:t>” </a:t>
            </a:r>
            <a:endParaRPr lang="en-US" dirty="0" smtClean="0">
              <a:solidFill>
                <a:srgbClr val="32302A"/>
              </a:solidFill>
            </a:endParaRPr>
          </a:p>
          <a:p>
            <a:pPr marL="0" indent="0">
              <a:spcBef>
                <a:spcPts val="0"/>
              </a:spcBef>
              <a:buNone/>
            </a:pPr>
            <a:r>
              <a:rPr lang="en-US" dirty="0">
                <a:solidFill>
                  <a:srgbClr val="32302A"/>
                </a:solidFill>
              </a:rPr>
              <a:t> </a:t>
            </a:r>
            <a:r>
              <a:rPr lang="en-US" dirty="0" smtClean="0">
                <a:solidFill>
                  <a:srgbClr val="32302A"/>
                </a:solidFill>
              </a:rPr>
              <a:t>      -</a:t>
            </a:r>
            <a:r>
              <a:rPr lang="en-US" dirty="0">
                <a:solidFill>
                  <a:srgbClr val="32302A"/>
                </a:solidFill>
              </a:rPr>
              <a:t>- Is this statement true? </a:t>
            </a:r>
            <a:r>
              <a:rPr lang="en-US" dirty="0" smtClean="0">
                <a:solidFill>
                  <a:srgbClr val="32302A"/>
                </a:solidFill>
              </a:rPr>
              <a:t/>
            </a:r>
            <a:br>
              <a:rPr lang="en-US" dirty="0" smtClean="0">
                <a:solidFill>
                  <a:srgbClr val="32302A"/>
                </a:solidFill>
              </a:rPr>
            </a:br>
            <a:endParaRPr lang="en-US" sz="1400" dirty="0" smtClean="0">
              <a:solidFill>
                <a:srgbClr val="32302A"/>
              </a:solidFill>
            </a:endParaRPr>
          </a:p>
          <a:p>
            <a:pPr marL="514350" indent="-514350">
              <a:spcBef>
                <a:spcPts val="0"/>
              </a:spcBef>
              <a:buFont typeface="+mj-lt"/>
              <a:buAutoNum type="arabicPeriod" startAt="3"/>
            </a:pPr>
            <a:r>
              <a:rPr lang="en-US" dirty="0" smtClean="0">
                <a:solidFill>
                  <a:srgbClr val="32302A"/>
                </a:solidFill>
              </a:rPr>
              <a:t>“</a:t>
            </a:r>
            <a:r>
              <a:rPr lang="en-US" i="1" dirty="0" smtClean="0">
                <a:solidFill>
                  <a:srgbClr val="32302A"/>
                </a:solidFill>
              </a:rPr>
              <a:t>Under </a:t>
            </a:r>
            <a:r>
              <a:rPr lang="en-US" i="1" dirty="0">
                <a:solidFill>
                  <a:srgbClr val="32302A"/>
                </a:solidFill>
              </a:rPr>
              <a:t>a flexible exchange rate system, </a:t>
            </a:r>
            <a:r>
              <a:rPr lang="en-US" i="1" dirty="0" smtClean="0">
                <a:solidFill>
                  <a:srgbClr val="32302A"/>
                </a:solidFill>
              </a:rPr>
              <a:t>the equilibrium </a:t>
            </a:r>
            <a:br>
              <a:rPr lang="en-US" i="1" dirty="0" smtClean="0">
                <a:solidFill>
                  <a:srgbClr val="32302A"/>
                </a:solidFill>
              </a:rPr>
            </a:br>
            <a:r>
              <a:rPr lang="en-US" i="1" dirty="0" smtClean="0">
                <a:solidFill>
                  <a:srgbClr val="32302A"/>
                </a:solidFill>
              </a:rPr>
              <a:t>exchange </a:t>
            </a:r>
            <a:r>
              <a:rPr lang="en-US" i="1" dirty="0">
                <a:solidFill>
                  <a:srgbClr val="32302A"/>
                </a:solidFill>
              </a:rPr>
              <a:t>rate will tend to </a:t>
            </a:r>
            <a:r>
              <a:rPr lang="en-US" i="1" dirty="0" smtClean="0">
                <a:solidFill>
                  <a:srgbClr val="32302A"/>
                </a:solidFill>
              </a:rPr>
              <a:t>bring the purchases of our goods, services and assets from foreigners into balance with our sales of goods, services and assets to foreigners.</a:t>
            </a:r>
            <a:r>
              <a:rPr lang="en-US" dirty="0" smtClean="0">
                <a:solidFill>
                  <a:srgbClr val="32302A"/>
                </a:solidFill>
              </a:rPr>
              <a:t>” </a:t>
            </a:r>
            <a:br>
              <a:rPr lang="en-US" dirty="0" smtClean="0">
                <a:solidFill>
                  <a:srgbClr val="32302A"/>
                </a:solidFill>
              </a:rPr>
            </a:br>
            <a:r>
              <a:rPr lang="en-US" dirty="0" smtClean="0">
                <a:solidFill>
                  <a:srgbClr val="32302A"/>
                </a:solidFill>
              </a:rPr>
              <a:t>  -- </a:t>
            </a:r>
            <a:r>
              <a:rPr lang="en-US" dirty="0">
                <a:solidFill>
                  <a:srgbClr val="32302A"/>
                </a:solidFill>
              </a:rPr>
              <a:t>Is this statement true? </a:t>
            </a:r>
          </a:p>
        </p:txBody>
      </p:sp>
    </p:spTree>
    <p:extLst>
      <p:ext uri="{BB962C8B-B14F-4D97-AF65-F5344CB8AC3E}">
        <p14:creationId xmlns:p14="http://schemas.microsoft.com/office/powerpoint/2010/main" val="3393438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94629"/>
            <a:ext cx="7772400" cy="1864086"/>
          </a:xfrm>
        </p:spPr>
        <p:txBody>
          <a:bodyPr anchor="ctr"/>
          <a:lstStyle/>
          <a:p>
            <a:pPr>
              <a:lnSpc>
                <a:spcPts val="3500"/>
              </a:lnSpc>
            </a:pPr>
            <a:r>
              <a:rPr lang="en-US" dirty="0"/>
              <a:t>International Finance </a:t>
            </a:r>
            <a:r>
              <a:rPr lang="en-US" dirty="0" smtClean="0"/>
              <a:t/>
            </a:r>
            <a:br>
              <a:rPr lang="en-US" dirty="0" smtClean="0"/>
            </a:br>
            <a:r>
              <a:rPr lang="en-US" dirty="0" smtClean="0"/>
              <a:t>and </a:t>
            </a:r>
            <a:r>
              <a:rPr lang="en-US" dirty="0"/>
              <a:t>Alternative Exchange </a:t>
            </a:r>
            <a:r>
              <a:rPr lang="en-US" dirty="0" smtClean="0"/>
              <a:t/>
            </a:r>
            <a:br>
              <a:rPr lang="en-US" dirty="0" smtClean="0"/>
            </a:br>
            <a:r>
              <a:rPr lang="en-US" dirty="0" smtClean="0"/>
              <a:t>Rate </a:t>
            </a:r>
            <a:r>
              <a:rPr lang="en-US" dirty="0"/>
              <a:t>Regimes</a:t>
            </a:r>
          </a:p>
        </p:txBody>
      </p:sp>
    </p:spTree>
    <p:extLst>
      <p:ext uri="{BB962C8B-B14F-4D97-AF65-F5344CB8AC3E}">
        <p14:creationId xmlns:p14="http://schemas.microsoft.com/office/powerpoint/2010/main" val="352942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9216"/>
            <a:ext cx="8904855" cy="960121"/>
          </a:xfrm>
        </p:spPr>
        <p:txBody>
          <a:bodyPr/>
          <a:lstStyle/>
          <a:p>
            <a:pPr>
              <a:lnSpc>
                <a:spcPts val="3500"/>
              </a:lnSpc>
            </a:pPr>
            <a:r>
              <a:rPr lang="en-US" dirty="0"/>
              <a:t>Three Major Types of </a:t>
            </a:r>
            <a:br>
              <a:rPr lang="en-US" dirty="0"/>
            </a:br>
            <a:r>
              <a:rPr lang="en-US" dirty="0"/>
              <a:t>Exchange Rate Regimes</a:t>
            </a:r>
          </a:p>
        </p:txBody>
      </p:sp>
      <p:sp>
        <p:nvSpPr>
          <p:cNvPr id="3" name="Content Placeholder 2"/>
          <p:cNvSpPr>
            <a:spLocks noGrp="1"/>
          </p:cNvSpPr>
          <p:nvPr>
            <p:ph idx="1"/>
          </p:nvPr>
        </p:nvSpPr>
        <p:spPr>
          <a:xfrm>
            <a:off x="140675" y="1134496"/>
            <a:ext cx="8710134" cy="4498846"/>
          </a:xfrm>
        </p:spPr>
        <p:txBody>
          <a:bodyPr/>
          <a:lstStyle/>
          <a:p>
            <a:pPr marL="231775" indent="-231775"/>
            <a:r>
              <a:rPr lang="en-US" dirty="0">
                <a:solidFill>
                  <a:srgbClr val="32302A"/>
                </a:solidFill>
              </a:rPr>
              <a:t>There are three major types of exchange </a:t>
            </a:r>
            <a:r>
              <a:rPr lang="en-US" dirty="0" smtClean="0">
                <a:solidFill>
                  <a:srgbClr val="32302A"/>
                </a:solidFill>
              </a:rPr>
              <a:t>rate </a:t>
            </a:r>
            <a:r>
              <a:rPr lang="en-US" dirty="0">
                <a:solidFill>
                  <a:srgbClr val="32302A"/>
                </a:solidFill>
              </a:rPr>
              <a:t>regimes: </a:t>
            </a:r>
          </a:p>
          <a:p>
            <a:pPr marL="631825" lvl="1" indent="-231775"/>
            <a:r>
              <a:rPr lang="en-US" sz="2800" dirty="0">
                <a:solidFill>
                  <a:srgbClr val="32302A"/>
                </a:solidFill>
              </a:rPr>
              <a:t>flexible rates; </a:t>
            </a:r>
          </a:p>
          <a:p>
            <a:pPr marL="631825" lvl="1" indent="-231775"/>
            <a:r>
              <a:rPr lang="en-US" sz="2800" dirty="0">
                <a:solidFill>
                  <a:srgbClr val="32302A"/>
                </a:solidFill>
              </a:rPr>
              <a:t>fixed-rate, unified currency; and,</a:t>
            </a:r>
          </a:p>
          <a:p>
            <a:pPr marL="631825" lvl="1" indent="-231775"/>
            <a:r>
              <a:rPr lang="en-US" sz="2800" dirty="0">
                <a:solidFill>
                  <a:srgbClr val="32302A"/>
                </a:solidFill>
              </a:rPr>
              <a:t>pegged exchange rates.</a:t>
            </a:r>
          </a:p>
          <a:p>
            <a:pPr marL="231775" indent="-231775"/>
            <a:r>
              <a:rPr lang="en-US" dirty="0">
                <a:solidFill>
                  <a:srgbClr val="32302A"/>
                </a:solidFill>
              </a:rPr>
              <a:t>We have discussed flexible exchange rate regimes extensively.  </a:t>
            </a:r>
          </a:p>
          <a:p>
            <a:pPr marL="231775" indent="-231775"/>
            <a:r>
              <a:rPr lang="en-US" dirty="0">
                <a:solidFill>
                  <a:srgbClr val="32302A"/>
                </a:solidFill>
              </a:rPr>
              <a:t>We will now explain the nature and operation of the other two major regimes.</a:t>
            </a:r>
          </a:p>
        </p:txBody>
      </p:sp>
    </p:spTree>
    <p:extLst>
      <p:ext uri="{BB962C8B-B14F-4D97-AF65-F5344CB8AC3E}">
        <p14:creationId xmlns:p14="http://schemas.microsoft.com/office/powerpoint/2010/main" val="175494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0761"/>
            <a:ext cx="8904855" cy="667450"/>
          </a:xfrm>
        </p:spPr>
        <p:txBody>
          <a:bodyPr/>
          <a:lstStyle/>
          <a:p>
            <a:r>
              <a:rPr lang="en-US" dirty="0"/>
              <a:t>Fixed Rate, Unified Currency Regime</a:t>
            </a:r>
          </a:p>
        </p:txBody>
      </p:sp>
      <p:sp>
        <p:nvSpPr>
          <p:cNvPr id="3" name="Content Placeholder 2"/>
          <p:cNvSpPr>
            <a:spLocks noGrp="1"/>
          </p:cNvSpPr>
          <p:nvPr>
            <p:ph idx="1"/>
          </p:nvPr>
        </p:nvSpPr>
        <p:spPr>
          <a:xfrm>
            <a:off x="140675" y="1147454"/>
            <a:ext cx="8774927" cy="4498846"/>
          </a:xfrm>
        </p:spPr>
        <p:txBody>
          <a:bodyPr/>
          <a:lstStyle/>
          <a:p>
            <a:pPr marL="231775" indent="-231775"/>
            <a:r>
              <a:rPr lang="en-US" b="1" i="1" dirty="0">
                <a:solidFill>
                  <a:srgbClr val="32302A"/>
                </a:solidFill>
              </a:rPr>
              <a:t>Fixed rate, unified currency regime</a:t>
            </a:r>
            <a:r>
              <a:rPr lang="en-US" dirty="0">
                <a:solidFill>
                  <a:srgbClr val="32302A"/>
                </a:solidFill>
              </a:rPr>
              <a:t>:</a:t>
            </a:r>
            <a:br>
              <a:rPr lang="en-US" dirty="0">
                <a:solidFill>
                  <a:srgbClr val="32302A"/>
                </a:solidFill>
              </a:rPr>
            </a:br>
            <a:r>
              <a:rPr lang="en-US" dirty="0">
                <a:solidFill>
                  <a:srgbClr val="32302A"/>
                </a:solidFill>
              </a:rPr>
              <a:t>a system where currencies are linked to each other at a fixed rate.  </a:t>
            </a:r>
          </a:p>
          <a:p>
            <a:pPr marL="631825" lvl="1" indent="-231775"/>
            <a:r>
              <a:rPr lang="en-US" sz="2800" dirty="0">
                <a:solidFill>
                  <a:srgbClr val="32302A"/>
                </a:solidFill>
              </a:rPr>
              <a:t>A single central bank conducts the monetary policy that influences the value of the unified currency relative to other world currencies.</a:t>
            </a:r>
          </a:p>
          <a:p>
            <a:pPr marL="231775" indent="-231775"/>
            <a:r>
              <a:rPr lang="en-US" dirty="0">
                <a:solidFill>
                  <a:srgbClr val="32302A"/>
                </a:solidFill>
              </a:rPr>
              <a:t>The linkage may be either through the use of the same currency or through a currency board that agrees to trade the currencies, one for another, at a fixed rate.</a:t>
            </a:r>
          </a:p>
        </p:txBody>
      </p:sp>
    </p:spTree>
    <p:extLst>
      <p:ext uri="{BB962C8B-B14F-4D97-AF65-F5344CB8AC3E}">
        <p14:creationId xmlns:p14="http://schemas.microsoft.com/office/powerpoint/2010/main" val="2207148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0761"/>
            <a:ext cx="8904855" cy="667450"/>
          </a:xfrm>
        </p:spPr>
        <p:txBody>
          <a:bodyPr/>
          <a:lstStyle/>
          <a:p>
            <a:r>
              <a:rPr lang="en-US" dirty="0"/>
              <a:t>Fixed Rate, Unified Currency Regime</a:t>
            </a:r>
          </a:p>
        </p:txBody>
      </p:sp>
      <p:sp>
        <p:nvSpPr>
          <p:cNvPr id="3" name="Content Placeholder 2"/>
          <p:cNvSpPr>
            <a:spLocks noGrp="1"/>
          </p:cNvSpPr>
          <p:nvPr>
            <p:ph idx="1"/>
          </p:nvPr>
        </p:nvSpPr>
        <p:spPr>
          <a:xfrm>
            <a:off x="140675" y="1147454"/>
            <a:ext cx="8736051" cy="5366080"/>
          </a:xfrm>
        </p:spPr>
        <p:txBody>
          <a:bodyPr/>
          <a:lstStyle/>
          <a:p>
            <a:pPr marL="231775" indent="-231775"/>
            <a:r>
              <a:rPr lang="en-US" dirty="0">
                <a:solidFill>
                  <a:srgbClr val="32302A"/>
                </a:solidFill>
              </a:rPr>
              <a:t>Some examples of </a:t>
            </a:r>
            <a:r>
              <a:rPr lang="en-US" b="1" i="1" dirty="0">
                <a:solidFill>
                  <a:srgbClr val="32302A"/>
                </a:solidFill>
              </a:rPr>
              <a:t>fixed rate, unified currency systems </a:t>
            </a:r>
            <a:r>
              <a:rPr lang="en-US" dirty="0">
                <a:solidFill>
                  <a:srgbClr val="32302A"/>
                </a:solidFill>
              </a:rPr>
              <a:t>--</a:t>
            </a:r>
          </a:p>
          <a:p>
            <a:pPr marL="631825" lvl="1" indent="-231775"/>
            <a:r>
              <a:rPr lang="en-US" sz="2800" dirty="0">
                <a:solidFill>
                  <a:srgbClr val="32302A"/>
                </a:solidFill>
              </a:rPr>
              <a:t>The U.S., Panama, Ecuador, El Salvador, </a:t>
            </a:r>
            <a:r>
              <a:rPr lang="en-US" sz="2800" dirty="0" smtClean="0">
                <a:solidFill>
                  <a:srgbClr val="32302A"/>
                </a:solidFill>
              </a:rPr>
              <a:t>and </a:t>
            </a:r>
            <a:r>
              <a:rPr lang="en-US" sz="2800" dirty="0">
                <a:solidFill>
                  <a:srgbClr val="32302A"/>
                </a:solidFill>
              </a:rPr>
              <a:t>Hong Kong all of which use currencies that are unified with the U.S. dollar.</a:t>
            </a:r>
          </a:p>
          <a:p>
            <a:pPr marL="631825" lvl="1" indent="-231775"/>
            <a:r>
              <a:rPr lang="en-US" sz="2800" dirty="0">
                <a:solidFill>
                  <a:srgbClr val="32302A"/>
                </a:solidFill>
              </a:rPr>
              <a:t>The </a:t>
            </a:r>
            <a:r>
              <a:rPr lang="en-US" sz="2800" dirty="0" smtClean="0">
                <a:solidFill>
                  <a:srgbClr val="32302A"/>
                </a:solidFill>
              </a:rPr>
              <a:t>19 </a:t>
            </a:r>
            <a:r>
              <a:rPr lang="en-US" sz="2800" dirty="0">
                <a:solidFill>
                  <a:srgbClr val="32302A"/>
                </a:solidFill>
              </a:rPr>
              <a:t>countries of the European Monetary Union all use the euro, which is managed by the European Central Bank. </a:t>
            </a:r>
            <a:r>
              <a:rPr lang="en-US" sz="2800" dirty="0" smtClean="0">
                <a:solidFill>
                  <a:srgbClr val="32302A"/>
                </a:solidFill>
              </a:rPr>
              <a:t>Several </a:t>
            </a:r>
            <a:r>
              <a:rPr lang="en-US" sz="2800" dirty="0">
                <a:solidFill>
                  <a:srgbClr val="32302A"/>
                </a:solidFill>
              </a:rPr>
              <a:t>other countries, </a:t>
            </a:r>
            <a:r>
              <a:rPr lang="en-US" sz="2800" dirty="0" smtClean="0">
                <a:solidFill>
                  <a:srgbClr val="32302A"/>
                </a:solidFill>
              </a:rPr>
              <a:t>including Bulgaria and Bosnia </a:t>
            </a:r>
            <a:r>
              <a:rPr lang="en-US" sz="2800" dirty="0">
                <a:solidFill>
                  <a:srgbClr val="32302A"/>
                </a:solidFill>
              </a:rPr>
              <a:t>and Herzegovina use a currency board to link their domestic currencies to the euro. </a:t>
            </a:r>
            <a:r>
              <a:rPr lang="en-US" sz="2800" dirty="0" smtClean="0">
                <a:solidFill>
                  <a:srgbClr val="32302A"/>
                </a:solidFill>
              </a:rPr>
              <a:t>Thus</a:t>
            </a:r>
            <a:r>
              <a:rPr lang="en-US" sz="2800" dirty="0">
                <a:solidFill>
                  <a:srgbClr val="32302A"/>
                </a:solidFill>
              </a:rPr>
              <a:t>, the euro is </a:t>
            </a:r>
            <a:r>
              <a:rPr lang="en-US" sz="2800" dirty="0" smtClean="0">
                <a:solidFill>
                  <a:srgbClr val="32302A"/>
                </a:solidFill>
              </a:rPr>
              <a:t>a </a:t>
            </a:r>
            <a:r>
              <a:rPr lang="en-US" sz="2800" dirty="0">
                <a:solidFill>
                  <a:srgbClr val="32302A"/>
                </a:solidFill>
              </a:rPr>
              <a:t>unified currency in all of these countries.</a:t>
            </a:r>
          </a:p>
        </p:txBody>
      </p:sp>
    </p:spTree>
    <p:extLst>
      <p:ext uri="{BB962C8B-B14F-4D97-AF65-F5344CB8AC3E}">
        <p14:creationId xmlns:p14="http://schemas.microsoft.com/office/powerpoint/2010/main" val="230185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4209"/>
            <a:ext cx="7772400" cy="1117784"/>
          </a:xfrm>
        </p:spPr>
        <p:txBody>
          <a:bodyPr anchor="ctr"/>
          <a:lstStyle/>
          <a:p>
            <a:r>
              <a:rPr lang="en-US" dirty="0"/>
              <a:t>Foreign Exchange Market</a:t>
            </a:r>
          </a:p>
        </p:txBody>
      </p:sp>
    </p:spTree>
    <p:extLst>
      <p:ext uri="{BB962C8B-B14F-4D97-AF65-F5344CB8AC3E}">
        <p14:creationId xmlns:p14="http://schemas.microsoft.com/office/powerpoint/2010/main" val="271613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0761"/>
            <a:ext cx="8904855" cy="667450"/>
          </a:xfrm>
        </p:spPr>
        <p:txBody>
          <a:bodyPr/>
          <a:lstStyle/>
          <a:p>
            <a:r>
              <a:rPr lang="en-US" dirty="0"/>
              <a:t>Fixed Rate, Unified Currency Regime</a:t>
            </a:r>
          </a:p>
        </p:txBody>
      </p:sp>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rPr>
              <a:t>Countries such as El Salvador &amp; Hong Kong, that link their currency to the dollar at a fixed rate, are no longer in a position to conduct monetary policy. </a:t>
            </a:r>
            <a:r>
              <a:rPr lang="en-US" dirty="0" smtClean="0">
                <a:solidFill>
                  <a:srgbClr val="32302A"/>
                </a:solidFill>
              </a:rPr>
              <a:t>They </a:t>
            </a:r>
            <a:r>
              <a:rPr lang="en-US" dirty="0">
                <a:solidFill>
                  <a:srgbClr val="32302A"/>
                </a:solidFill>
              </a:rPr>
              <a:t>merely accept the monetary policy of the Federal Reserve.</a:t>
            </a:r>
          </a:p>
          <a:p>
            <a:pPr marL="631825" lvl="1" indent="-231775"/>
            <a:r>
              <a:rPr lang="en-US" sz="2800" dirty="0">
                <a:solidFill>
                  <a:srgbClr val="32302A"/>
                </a:solidFill>
              </a:rPr>
              <a:t>The same can be said for the </a:t>
            </a:r>
            <a:r>
              <a:rPr lang="en-US" sz="2800" dirty="0" smtClean="0">
                <a:solidFill>
                  <a:srgbClr val="32302A"/>
                </a:solidFill>
              </a:rPr>
              <a:t>19 </a:t>
            </a:r>
            <a:r>
              <a:rPr lang="en-US" sz="2800" dirty="0">
                <a:solidFill>
                  <a:srgbClr val="32302A"/>
                </a:solidFill>
              </a:rPr>
              <a:t>countries of the European Monetary Union and the other countries that link their currency to the Euro, all of whom accept the monetary policy of the European Central Bank.</a:t>
            </a:r>
          </a:p>
        </p:txBody>
      </p:sp>
    </p:spTree>
    <p:extLst>
      <p:ext uri="{BB962C8B-B14F-4D97-AF65-F5344CB8AC3E}">
        <p14:creationId xmlns:p14="http://schemas.microsoft.com/office/powerpoint/2010/main" val="353306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7803"/>
            <a:ext cx="8904855" cy="667450"/>
          </a:xfrm>
        </p:spPr>
        <p:txBody>
          <a:bodyPr/>
          <a:lstStyle/>
          <a:p>
            <a:r>
              <a:rPr lang="en-US" dirty="0"/>
              <a:t>Pegged Exchange Rate Regimes</a:t>
            </a:r>
          </a:p>
        </p:txBody>
      </p:sp>
      <p:sp>
        <p:nvSpPr>
          <p:cNvPr id="3" name="Content Placeholder 2"/>
          <p:cNvSpPr>
            <a:spLocks noGrp="1"/>
          </p:cNvSpPr>
          <p:nvPr>
            <p:ph idx="1"/>
          </p:nvPr>
        </p:nvSpPr>
        <p:spPr>
          <a:xfrm>
            <a:off x="140675" y="1134496"/>
            <a:ext cx="8723093" cy="4498846"/>
          </a:xfrm>
        </p:spPr>
        <p:txBody>
          <a:bodyPr/>
          <a:lstStyle/>
          <a:p>
            <a:pPr marL="231775" indent="-231775"/>
            <a:r>
              <a:rPr lang="en-US" b="1" i="1" dirty="0">
                <a:solidFill>
                  <a:srgbClr val="32302A"/>
                </a:solidFill>
              </a:rPr>
              <a:t>Pegged exchange rate system</a:t>
            </a:r>
            <a:r>
              <a:rPr lang="en-US" dirty="0">
                <a:solidFill>
                  <a:srgbClr val="32302A"/>
                </a:solidFill>
              </a:rPr>
              <a:t>:</a:t>
            </a:r>
            <a:br>
              <a:rPr lang="en-US" dirty="0">
                <a:solidFill>
                  <a:srgbClr val="32302A"/>
                </a:solidFill>
              </a:rPr>
            </a:br>
            <a:r>
              <a:rPr lang="en-US" dirty="0">
                <a:solidFill>
                  <a:srgbClr val="32302A"/>
                </a:solidFill>
              </a:rPr>
              <a:t>a system where the country commits to using monetary </a:t>
            </a:r>
            <a:r>
              <a:rPr lang="en-US" dirty="0" smtClean="0">
                <a:solidFill>
                  <a:srgbClr val="32302A"/>
                </a:solidFill>
              </a:rPr>
              <a:t>&amp; </a:t>
            </a:r>
            <a:r>
              <a:rPr lang="en-US" dirty="0">
                <a:solidFill>
                  <a:srgbClr val="32302A"/>
                </a:solidFill>
              </a:rPr>
              <a:t>fiscal policy to maintain the exchange-rate value of the domestic currency at a fixed rate or within a narrow band relative to </a:t>
            </a:r>
            <a:r>
              <a:rPr lang="en-US" dirty="0" smtClean="0">
                <a:solidFill>
                  <a:srgbClr val="32302A"/>
                </a:solidFill>
              </a:rPr>
              <a:t>another </a:t>
            </a:r>
            <a:r>
              <a:rPr lang="en-US" dirty="0">
                <a:solidFill>
                  <a:srgbClr val="32302A"/>
                </a:solidFill>
              </a:rPr>
              <a:t>currency (or bundle of currencies).</a:t>
            </a:r>
          </a:p>
          <a:p>
            <a:pPr marL="231775" indent="-231775"/>
            <a:r>
              <a:rPr lang="en-US" dirty="0">
                <a:solidFill>
                  <a:srgbClr val="32302A"/>
                </a:solidFill>
              </a:rPr>
              <a:t>Unlike the case of a currency board, however, countries with </a:t>
            </a:r>
            <a:r>
              <a:rPr lang="en-US" dirty="0" smtClean="0">
                <a:solidFill>
                  <a:srgbClr val="32302A"/>
                </a:solidFill>
              </a:rPr>
              <a:t>a </a:t>
            </a:r>
            <a:r>
              <a:rPr lang="en-US" dirty="0">
                <a:solidFill>
                  <a:srgbClr val="32302A"/>
                </a:solidFill>
              </a:rPr>
              <a:t>pegged exchange rate continue to conduct monetary policy. </a:t>
            </a:r>
          </a:p>
        </p:txBody>
      </p:sp>
    </p:spTree>
    <p:extLst>
      <p:ext uri="{BB962C8B-B14F-4D97-AF65-F5344CB8AC3E}">
        <p14:creationId xmlns:p14="http://schemas.microsoft.com/office/powerpoint/2010/main" val="3076027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62"/>
            <a:ext cx="8904855" cy="1261809"/>
          </a:xfrm>
        </p:spPr>
        <p:txBody>
          <a:bodyPr/>
          <a:lstStyle/>
          <a:p>
            <a:pPr>
              <a:lnSpc>
                <a:spcPts val="3500"/>
              </a:lnSpc>
            </a:pPr>
            <a:r>
              <a:rPr lang="en-US" dirty="0"/>
              <a:t>When Pegged Regimes </a:t>
            </a:r>
            <a:br>
              <a:rPr lang="en-US" dirty="0"/>
            </a:br>
            <a:r>
              <a:rPr lang="en-US" dirty="0"/>
              <a:t>Lead to Problems</a:t>
            </a:r>
          </a:p>
        </p:txBody>
      </p:sp>
      <p:sp>
        <p:nvSpPr>
          <p:cNvPr id="3" name="Content Placeholder 2"/>
          <p:cNvSpPr>
            <a:spLocks noGrp="1"/>
          </p:cNvSpPr>
          <p:nvPr>
            <p:ph idx="1"/>
          </p:nvPr>
        </p:nvSpPr>
        <p:spPr>
          <a:xfrm>
            <a:off x="140675" y="1134496"/>
            <a:ext cx="8883750" cy="4498846"/>
          </a:xfrm>
        </p:spPr>
        <p:txBody>
          <a:bodyPr/>
          <a:lstStyle/>
          <a:p>
            <a:pPr marL="231775" indent="-231775"/>
            <a:r>
              <a:rPr lang="en-US" dirty="0">
                <a:solidFill>
                  <a:srgbClr val="32302A"/>
                </a:solidFill>
              </a:rPr>
              <a:t>A nation </a:t>
            </a:r>
            <a:r>
              <a:rPr lang="en-US" b="1" i="1" dirty="0">
                <a:solidFill>
                  <a:srgbClr val="32302A"/>
                </a:solidFill>
              </a:rPr>
              <a:t>can </a:t>
            </a:r>
            <a:r>
              <a:rPr lang="en-US" dirty="0">
                <a:solidFill>
                  <a:srgbClr val="32302A"/>
                </a:solidFill>
              </a:rPr>
              <a:t>either:</a:t>
            </a:r>
          </a:p>
          <a:p>
            <a:pPr marL="631825" lvl="1" indent="-231775"/>
            <a:r>
              <a:rPr lang="en-US" sz="2800" dirty="0">
                <a:solidFill>
                  <a:srgbClr val="32302A"/>
                </a:solidFill>
              </a:rPr>
              <a:t>follow an independent monetary policy, allowing </a:t>
            </a:r>
            <a:r>
              <a:rPr lang="en-US" sz="2800" dirty="0" smtClean="0">
                <a:solidFill>
                  <a:srgbClr val="32302A"/>
                </a:solidFill>
              </a:rPr>
              <a:t>its exchange </a:t>
            </a:r>
            <a:r>
              <a:rPr lang="en-US" sz="2800" dirty="0">
                <a:solidFill>
                  <a:srgbClr val="32302A"/>
                </a:solidFill>
              </a:rPr>
              <a:t>rate to fluctuate, or, </a:t>
            </a:r>
          </a:p>
          <a:p>
            <a:pPr marL="631825" lvl="1" indent="-231775"/>
            <a:r>
              <a:rPr lang="en-US" sz="2800" dirty="0">
                <a:solidFill>
                  <a:srgbClr val="32302A"/>
                </a:solidFill>
              </a:rPr>
              <a:t>tie its monetary policy to the maintenance </a:t>
            </a:r>
            <a:r>
              <a:rPr lang="en-US" sz="2800" dirty="0" smtClean="0">
                <a:solidFill>
                  <a:srgbClr val="32302A"/>
                </a:solidFill>
              </a:rPr>
              <a:t>of </a:t>
            </a:r>
            <a:r>
              <a:rPr lang="en-US" sz="2800" dirty="0">
                <a:solidFill>
                  <a:srgbClr val="32302A"/>
                </a:solidFill>
              </a:rPr>
              <a:t>the </a:t>
            </a:r>
            <a:r>
              <a:rPr lang="en-US" sz="2800" dirty="0" smtClean="0">
                <a:solidFill>
                  <a:srgbClr val="32302A"/>
                </a:solidFill>
              </a:rPr>
              <a:t>fixed </a:t>
            </a:r>
            <a:r>
              <a:rPr lang="en-US" sz="2800" dirty="0">
                <a:solidFill>
                  <a:srgbClr val="32302A"/>
                </a:solidFill>
              </a:rPr>
              <a:t>exchange rate. </a:t>
            </a:r>
          </a:p>
          <a:p>
            <a:pPr marL="231775" indent="-231775"/>
            <a:r>
              <a:rPr lang="en-US" dirty="0">
                <a:solidFill>
                  <a:srgbClr val="32302A"/>
                </a:solidFill>
              </a:rPr>
              <a:t>It </a:t>
            </a:r>
            <a:r>
              <a:rPr lang="en-US" b="1" i="1" dirty="0">
                <a:solidFill>
                  <a:srgbClr val="32302A"/>
                </a:solidFill>
              </a:rPr>
              <a:t>cannot</a:t>
            </a:r>
            <a:r>
              <a:rPr lang="en-US" dirty="0">
                <a:solidFill>
                  <a:srgbClr val="32302A"/>
                </a:solidFill>
              </a:rPr>
              <a:t>, however: </a:t>
            </a:r>
          </a:p>
          <a:p>
            <a:pPr marL="631825" lvl="1" indent="-231775"/>
            <a:r>
              <a:rPr lang="en-US" sz="2800" dirty="0">
                <a:solidFill>
                  <a:srgbClr val="32302A"/>
                </a:solidFill>
              </a:rPr>
              <a:t>maintain currency convertibility at a fixed exchange rate while following a monetary policy more expansionary than that of the country to which its currency is tied. </a:t>
            </a:r>
          </a:p>
        </p:txBody>
      </p:sp>
    </p:spTree>
    <p:extLst>
      <p:ext uri="{BB962C8B-B14F-4D97-AF65-F5344CB8AC3E}">
        <p14:creationId xmlns:p14="http://schemas.microsoft.com/office/powerpoint/2010/main" val="418601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62"/>
            <a:ext cx="8904855" cy="1225233"/>
          </a:xfrm>
        </p:spPr>
        <p:txBody>
          <a:bodyPr/>
          <a:lstStyle/>
          <a:p>
            <a:pPr>
              <a:lnSpc>
                <a:spcPts val="3500"/>
              </a:lnSpc>
            </a:pPr>
            <a:r>
              <a:rPr lang="en-US" dirty="0"/>
              <a:t>When Pegged Regimes </a:t>
            </a:r>
            <a:br>
              <a:rPr lang="en-US" dirty="0"/>
            </a:br>
            <a:r>
              <a:rPr lang="en-US" dirty="0"/>
              <a:t>Lead to Problems</a:t>
            </a:r>
          </a:p>
        </p:txBody>
      </p:sp>
      <p:sp>
        <p:nvSpPr>
          <p:cNvPr id="3" name="Content Placeholder 2"/>
          <p:cNvSpPr>
            <a:spLocks noGrp="1"/>
          </p:cNvSpPr>
          <p:nvPr>
            <p:ph idx="1"/>
          </p:nvPr>
        </p:nvSpPr>
        <p:spPr>
          <a:xfrm>
            <a:off x="140675" y="1147454"/>
            <a:ext cx="8736051" cy="3374873"/>
          </a:xfrm>
        </p:spPr>
        <p:txBody>
          <a:bodyPr/>
          <a:lstStyle/>
          <a:p>
            <a:pPr marL="231775" indent="-231775"/>
            <a:r>
              <a:rPr lang="en-US" dirty="0">
                <a:solidFill>
                  <a:srgbClr val="32302A"/>
                </a:solidFill>
              </a:rPr>
              <a:t>Attempts to peg rates and follow a monetary policy that is too expansionary have led to several financial </a:t>
            </a:r>
            <a:r>
              <a:rPr lang="en-US" dirty="0" smtClean="0">
                <a:solidFill>
                  <a:srgbClr val="32302A"/>
                </a:solidFill>
              </a:rPr>
              <a:t>crises</a:t>
            </a:r>
            <a:br>
              <a:rPr lang="en-US" dirty="0" smtClean="0">
                <a:solidFill>
                  <a:srgbClr val="32302A"/>
                </a:solidFill>
              </a:rPr>
            </a:br>
            <a:r>
              <a:rPr lang="en-US" dirty="0" smtClean="0">
                <a:solidFill>
                  <a:srgbClr val="32302A"/>
                </a:solidFill>
              </a:rPr>
              <a:t>—</a:t>
            </a:r>
            <a:r>
              <a:rPr lang="en-US" dirty="0">
                <a:solidFill>
                  <a:srgbClr val="32302A"/>
                </a:solidFill>
              </a:rPr>
              <a:t>a situation where falling foreign reserves eventually force the country to forego the pegged rate. </a:t>
            </a:r>
          </a:p>
          <a:p>
            <a:pPr marL="231775" indent="-231775"/>
            <a:r>
              <a:rPr lang="en-US" dirty="0">
                <a:solidFill>
                  <a:srgbClr val="32302A"/>
                </a:solidFill>
              </a:rPr>
              <a:t>The experiences of Mexico in 1989-1994 and of Brazil, Thailand, South Korea, Indonesia, and Malaysia in 1997-1998 illustrate this point very clearly.</a:t>
            </a:r>
          </a:p>
        </p:txBody>
      </p:sp>
    </p:spTree>
    <p:extLst>
      <p:ext uri="{BB962C8B-B14F-4D97-AF65-F5344CB8AC3E}">
        <p14:creationId xmlns:p14="http://schemas.microsoft.com/office/powerpoint/2010/main" val="3074099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497"/>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20"/>
            <a:ext cx="8820445" cy="1671958"/>
          </a:xfrm>
        </p:spPr>
        <p:txBody>
          <a:bodyPr/>
          <a:lstStyle/>
          <a:p>
            <a:pPr marL="341313" indent="-341313">
              <a:buAutoNum type="arabicPeriod"/>
            </a:pPr>
            <a:r>
              <a:rPr lang="en-US" dirty="0" smtClean="0">
                <a:solidFill>
                  <a:srgbClr val="32302A"/>
                </a:solidFill>
              </a:rPr>
              <a:t>Can </a:t>
            </a:r>
            <a:r>
              <a:rPr lang="en-US" dirty="0">
                <a:solidFill>
                  <a:srgbClr val="32302A"/>
                </a:solidFill>
              </a:rPr>
              <a:t>a nation fix its exchange rate to another currency such as the dollar and at the same time follow an independent monetary policy? </a:t>
            </a:r>
            <a:r>
              <a:rPr lang="en-US" dirty="0" smtClean="0">
                <a:solidFill>
                  <a:srgbClr val="32302A"/>
                </a:solidFill>
              </a:rPr>
              <a:t>Why </a:t>
            </a:r>
            <a:r>
              <a:rPr lang="en-US" dirty="0">
                <a:solidFill>
                  <a:srgbClr val="32302A"/>
                </a:solidFill>
              </a:rPr>
              <a:t>or why not</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6864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497"/>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284163" indent="-284163">
              <a:buNone/>
            </a:pPr>
            <a:r>
              <a:rPr lang="en-US" dirty="0" smtClean="0">
                <a:solidFill>
                  <a:srgbClr val="32302A"/>
                </a:solidFill>
              </a:rPr>
              <a:t>2. If </a:t>
            </a:r>
            <a:r>
              <a:rPr lang="en-US" dirty="0">
                <a:solidFill>
                  <a:srgbClr val="32302A"/>
                </a:solidFill>
              </a:rPr>
              <a:t>a country operates under a currency board regime, </a:t>
            </a:r>
            <a:r>
              <a:rPr lang="en-US" dirty="0" smtClean="0">
                <a:solidFill>
                  <a:srgbClr val="32302A"/>
                </a:solidFill>
              </a:rPr>
              <a:t/>
            </a:r>
            <a:br>
              <a:rPr lang="en-US" dirty="0" smtClean="0">
                <a:solidFill>
                  <a:srgbClr val="32302A"/>
                </a:solidFill>
              </a:rPr>
            </a:br>
            <a:r>
              <a:rPr lang="en-US" dirty="0" smtClean="0">
                <a:solidFill>
                  <a:srgbClr val="32302A"/>
                </a:solidFill>
              </a:rPr>
              <a:t> the </a:t>
            </a:r>
            <a:r>
              <a:rPr lang="en-US" dirty="0">
                <a:solidFill>
                  <a:srgbClr val="32302A"/>
                </a:solidFill>
              </a:rPr>
              <a:t>country commits itself to </a:t>
            </a:r>
            <a:r>
              <a:rPr lang="en-US" dirty="0" smtClean="0">
                <a:solidFill>
                  <a:srgbClr val="32302A"/>
                </a:solidFill>
              </a:rPr>
              <a:t>…</a:t>
            </a:r>
          </a:p>
          <a:p>
            <a:pPr marL="347663" indent="0">
              <a:buNone/>
            </a:pPr>
            <a:r>
              <a:rPr lang="en-US" dirty="0" smtClean="0">
                <a:solidFill>
                  <a:srgbClr val="32302A"/>
                </a:solidFill>
              </a:rPr>
              <a:t>(a) an </a:t>
            </a:r>
            <a:r>
              <a:rPr lang="en-US" dirty="0">
                <a:solidFill>
                  <a:srgbClr val="32302A"/>
                </a:solidFill>
              </a:rPr>
              <a:t>expansionary monetary policy in </a:t>
            </a:r>
            <a:r>
              <a:rPr lang="en-US" dirty="0" smtClean="0">
                <a:solidFill>
                  <a:srgbClr val="32302A"/>
                </a:solidFill>
              </a:rPr>
              <a:t>order to </a:t>
            </a:r>
            <a:r>
              <a:rPr lang="en-US" dirty="0">
                <a:solidFill>
                  <a:srgbClr val="32302A"/>
                </a:solidFill>
              </a:rPr>
              <a:t>maintain </a:t>
            </a:r>
            <a:r>
              <a:rPr lang="en-US" dirty="0" smtClean="0">
                <a:solidFill>
                  <a:srgbClr val="32302A"/>
                </a:solidFill>
              </a:rPr>
              <a:t/>
            </a:r>
            <a:br>
              <a:rPr lang="en-US" dirty="0" smtClean="0">
                <a:solidFill>
                  <a:srgbClr val="32302A"/>
                </a:solidFill>
              </a:rPr>
            </a:br>
            <a:r>
              <a:rPr lang="en-US" dirty="0">
                <a:solidFill>
                  <a:srgbClr val="32302A"/>
                </a:solidFill>
              </a:rPr>
              <a:t> </a:t>
            </a:r>
            <a:r>
              <a:rPr lang="en-US" dirty="0" smtClean="0">
                <a:solidFill>
                  <a:srgbClr val="32302A"/>
                </a:solidFill>
              </a:rPr>
              <a:t>   </a:t>
            </a:r>
            <a:r>
              <a:rPr lang="en-US" dirty="0">
                <a:solidFill>
                  <a:srgbClr val="32302A"/>
                </a:solidFill>
              </a:rPr>
              <a:t> </a:t>
            </a:r>
            <a:r>
              <a:rPr lang="en-US" dirty="0" smtClean="0">
                <a:solidFill>
                  <a:srgbClr val="32302A"/>
                </a:solidFill>
              </a:rPr>
              <a:t> the </a:t>
            </a:r>
            <a:r>
              <a:rPr lang="en-US" dirty="0">
                <a:solidFill>
                  <a:srgbClr val="32302A"/>
                </a:solidFill>
              </a:rPr>
              <a:t>convertibility of its </a:t>
            </a:r>
            <a:r>
              <a:rPr lang="en-US" dirty="0" smtClean="0">
                <a:solidFill>
                  <a:srgbClr val="32302A"/>
                </a:solidFill>
              </a:rPr>
              <a:t>currency.</a:t>
            </a:r>
          </a:p>
          <a:p>
            <a:pPr marL="347663" indent="0">
              <a:buNone/>
            </a:pPr>
            <a:r>
              <a:rPr lang="en-US" dirty="0" smtClean="0">
                <a:solidFill>
                  <a:srgbClr val="32302A"/>
                </a:solidFill>
              </a:rPr>
              <a:t>(b) issuing </a:t>
            </a:r>
            <a:r>
              <a:rPr lang="en-US" dirty="0">
                <a:solidFill>
                  <a:srgbClr val="32302A"/>
                </a:solidFill>
              </a:rPr>
              <a:t>its currency at a fixed rate in </a:t>
            </a:r>
            <a:r>
              <a:rPr lang="en-US" dirty="0" smtClean="0">
                <a:solidFill>
                  <a:srgbClr val="32302A"/>
                </a:solidFill>
              </a:rPr>
              <a:t>exchange for </a:t>
            </a:r>
            <a:r>
              <a:rPr lang="en-US" dirty="0">
                <a:solidFill>
                  <a:srgbClr val="32302A"/>
                </a:solidFill>
              </a:rPr>
              <a:t>an </a:t>
            </a:r>
            <a:r>
              <a:rPr lang="en-US" dirty="0" smtClean="0">
                <a:solidFill>
                  <a:srgbClr val="32302A"/>
                </a:solidFill>
              </a:rPr>
              <a:t/>
            </a:r>
            <a:br>
              <a:rPr lang="en-US" dirty="0" smtClean="0">
                <a:solidFill>
                  <a:srgbClr val="32302A"/>
                </a:solidFill>
              </a:rPr>
            </a:br>
            <a:r>
              <a:rPr lang="en-US" dirty="0" smtClean="0">
                <a:solidFill>
                  <a:srgbClr val="32302A"/>
                </a:solidFill>
              </a:rPr>
              <a:t>     </a:t>
            </a:r>
            <a:r>
              <a:rPr lang="en-US" dirty="0">
                <a:solidFill>
                  <a:srgbClr val="32302A"/>
                </a:solidFill>
              </a:rPr>
              <a:t> </a:t>
            </a:r>
            <a:r>
              <a:rPr lang="en-US" dirty="0" smtClean="0">
                <a:solidFill>
                  <a:srgbClr val="32302A"/>
                </a:solidFill>
              </a:rPr>
              <a:t>equivalent </a:t>
            </a:r>
            <a:r>
              <a:rPr lang="en-US" dirty="0">
                <a:solidFill>
                  <a:srgbClr val="32302A"/>
                </a:solidFill>
              </a:rPr>
              <a:t>amount of another </a:t>
            </a:r>
            <a:r>
              <a:rPr lang="en-US" dirty="0" smtClean="0">
                <a:solidFill>
                  <a:srgbClr val="32302A"/>
                </a:solidFill>
              </a:rPr>
              <a:t>designated currency    </a:t>
            </a:r>
            <a:br>
              <a:rPr lang="en-US" dirty="0" smtClean="0">
                <a:solidFill>
                  <a:srgbClr val="32302A"/>
                </a:solidFill>
              </a:rPr>
            </a:br>
            <a:r>
              <a:rPr lang="en-US" dirty="0" smtClean="0">
                <a:solidFill>
                  <a:srgbClr val="32302A"/>
                </a:solidFill>
              </a:rPr>
              <a:t>      and investing </a:t>
            </a:r>
            <a:r>
              <a:rPr lang="en-US" dirty="0">
                <a:solidFill>
                  <a:srgbClr val="32302A"/>
                </a:solidFill>
              </a:rPr>
              <a:t>the funds in bonds </a:t>
            </a:r>
            <a:r>
              <a:rPr lang="en-US" dirty="0" smtClean="0">
                <a:solidFill>
                  <a:srgbClr val="32302A"/>
                </a:solidFill>
              </a:rPr>
              <a:t>and liquid </a:t>
            </a:r>
            <a:r>
              <a:rPr lang="en-US" dirty="0">
                <a:solidFill>
                  <a:srgbClr val="32302A"/>
                </a:solidFill>
              </a:rPr>
              <a:t>assets </a:t>
            </a:r>
            <a:r>
              <a:rPr lang="en-US" dirty="0" smtClean="0">
                <a:solidFill>
                  <a:srgbClr val="32302A"/>
                </a:solidFill>
              </a:rPr>
              <a:t/>
            </a:r>
            <a:br>
              <a:rPr lang="en-US" dirty="0" smtClean="0">
                <a:solidFill>
                  <a:srgbClr val="32302A"/>
                </a:solidFill>
              </a:rPr>
            </a:br>
            <a:r>
              <a:rPr lang="en-US" dirty="0" smtClean="0">
                <a:solidFill>
                  <a:srgbClr val="32302A"/>
                </a:solidFill>
              </a:rPr>
              <a:t>      which provide </a:t>
            </a:r>
            <a:r>
              <a:rPr lang="en-US" dirty="0">
                <a:solidFill>
                  <a:srgbClr val="32302A"/>
                </a:solidFill>
              </a:rPr>
              <a:t>100% backing </a:t>
            </a:r>
            <a:r>
              <a:rPr lang="en-US" dirty="0" smtClean="0">
                <a:solidFill>
                  <a:srgbClr val="32302A"/>
                </a:solidFill>
              </a:rPr>
              <a:t>for the </a:t>
            </a:r>
            <a:r>
              <a:rPr lang="en-US" dirty="0">
                <a:solidFill>
                  <a:srgbClr val="32302A"/>
                </a:solidFill>
              </a:rPr>
              <a:t>currency units </a:t>
            </a:r>
            <a:r>
              <a:rPr lang="en-US" dirty="0" smtClean="0">
                <a:solidFill>
                  <a:srgbClr val="32302A"/>
                </a:solidFill>
              </a:rPr>
              <a:t/>
            </a:r>
            <a:br>
              <a:rPr lang="en-US" dirty="0" smtClean="0">
                <a:solidFill>
                  <a:srgbClr val="32302A"/>
                </a:solidFill>
              </a:rPr>
            </a:br>
            <a:r>
              <a:rPr lang="en-US" dirty="0" smtClean="0">
                <a:solidFill>
                  <a:srgbClr val="32302A"/>
                </a:solidFill>
              </a:rPr>
              <a:t>      issued.</a:t>
            </a:r>
          </a:p>
          <a:p>
            <a:pPr marL="347663" indent="0">
              <a:buNone/>
            </a:pPr>
            <a:r>
              <a:rPr lang="en-US" dirty="0" smtClean="0">
                <a:solidFill>
                  <a:srgbClr val="32302A"/>
                </a:solidFill>
              </a:rPr>
              <a:t>(c) raising </a:t>
            </a:r>
            <a:r>
              <a:rPr lang="en-US" dirty="0">
                <a:solidFill>
                  <a:srgbClr val="32302A"/>
                </a:solidFill>
              </a:rPr>
              <a:t>taxes in order to maintain </a:t>
            </a:r>
            <a:r>
              <a:rPr lang="en-US" dirty="0" smtClean="0">
                <a:solidFill>
                  <a:srgbClr val="32302A"/>
                </a:solidFill>
              </a:rPr>
              <a:t>the convertibility </a:t>
            </a:r>
            <a:br>
              <a:rPr lang="en-US" dirty="0" smtClean="0">
                <a:solidFill>
                  <a:srgbClr val="32302A"/>
                </a:solidFill>
              </a:rPr>
            </a:br>
            <a:r>
              <a:rPr lang="en-US" dirty="0" smtClean="0">
                <a:solidFill>
                  <a:srgbClr val="32302A"/>
                </a:solidFill>
              </a:rPr>
              <a:t>     </a:t>
            </a:r>
            <a:r>
              <a:rPr lang="en-US" dirty="0">
                <a:solidFill>
                  <a:srgbClr val="32302A"/>
                </a:solidFill>
              </a:rPr>
              <a:t> </a:t>
            </a:r>
            <a:r>
              <a:rPr lang="en-US" dirty="0" smtClean="0">
                <a:solidFill>
                  <a:srgbClr val="32302A"/>
                </a:solidFill>
              </a:rPr>
              <a:t>of its </a:t>
            </a:r>
            <a:r>
              <a:rPr lang="en-US" dirty="0">
                <a:solidFill>
                  <a:srgbClr val="32302A"/>
                </a:solidFill>
              </a:rPr>
              <a:t>currency</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4096997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3083"/>
            <a:ext cx="7772400" cy="1078910"/>
          </a:xfrm>
        </p:spPr>
        <p:txBody>
          <a:bodyPr anchor="ctr"/>
          <a:lstStyle/>
          <a:p>
            <a:r>
              <a:rPr lang="en-US" dirty="0"/>
              <a:t>Balance of Payments</a:t>
            </a:r>
          </a:p>
        </p:txBody>
      </p:sp>
    </p:spTree>
    <p:extLst>
      <p:ext uri="{BB962C8B-B14F-4D97-AF65-F5344CB8AC3E}">
        <p14:creationId xmlns:p14="http://schemas.microsoft.com/office/powerpoint/2010/main" val="4280176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947"/>
            <a:ext cx="8904855" cy="667450"/>
          </a:xfrm>
        </p:spPr>
        <p:txBody>
          <a:bodyPr/>
          <a:lstStyle/>
          <a:p>
            <a:r>
              <a:rPr lang="en-US" dirty="0">
                <a:latin typeface="Calibri"/>
                <a:cs typeface="Calibri"/>
              </a:rPr>
              <a:t>Balance of Payments</a:t>
            </a:r>
          </a:p>
        </p:txBody>
      </p:sp>
      <p:sp>
        <p:nvSpPr>
          <p:cNvPr id="3" name="Content Placeholder 2"/>
          <p:cNvSpPr>
            <a:spLocks noGrp="1"/>
          </p:cNvSpPr>
          <p:nvPr>
            <p:ph idx="1"/>
          </p:nvPr>
        </p:nvSpPr>
        <p:spPr>
          <a:xfrm>
            <a:off x="140675" y="1142858"/>
            <a:ext cx="8883750" cy="1298446"/>
          </a:xfrm>
        </p:spPr>
        <p:txBody>
          <a:bodyPr/>
          <a:lstStyle/>
          <a:p>
            <a:pPr marL="231775" indent="-231775"/>
            <a:r>
              <a:rPr lang="en-US" sz="2600" b="1" i="1" dirty="0">
                <a:solidFill>
                  <a:srgbClr val="32302A"/>
                </a:solidFill>
                <a:latin typeface="Calibri"/>
                <a:cs typeface="Calibri"/>
              </a:rPr>
              <a:t>Balance of payments</a:t>
            </a:r>
            <a:r>
              <a:rPr lang="en-US" sz="2600" dirty="0">
                <a:solidFill>
                  <a:srgbClr val="32302A"/>
                </a:solidFill>
                <a:latin typeface="Calibri"/>
                <a:cs typeface="Calibri"/>
              </a:rPr>
              <a:t>: </a:t>
            </a:r>
            <a:br>
              <a:rPr lang="en-US" sz="2600" dirty="0">
                <a:solidFill>
                  <a:srgbClr val="32302A"/>
                </a:solidFill>
                <a:latin typeface="Calibri"/>
                <a:cs typeface="Calibri"/>
              </a:rPr>
            </a:br>
            <a:r>
              <a:rPr lang="en-US" sz="2600" dirty="0">
                <a:solidFill>
                  <a:srgbClr val="32302A"/>
                </a:solidFill>
                <a:latin typeface="Calibri"/>
                <a:cs typeface="Calibri"/>
              </a:rPr>
              <a:t>accounts that summarize the transactions </a:t>
            </a:r>
            <a:r>
              <a:rPr lang="en-US" sz="2600" dirty="0" smtClean="0">
                <a:solidFill>
                  <a:srgbClr val="32302A"/>
                </a:solidFill>
                <a:latin typeface="Calibri"/>
                <a:cs typeface="Calibri"/>
              </a:rPr>
              <a:t>of </a:t>
            </a:r>
            <a:r>
              <a:rPr lang="en-US" sz="2600" dirty="0">
                <a:solidFill>
                  <a:srgbClr val="32302A"/>
                </a:solidFill>
                <a:latin typeface="Calibri"/>
                <a:cs typeface="Calibri"/>
              </a:rPr>
              <a:t>a country’s citizens, businesses, and governments with </a:t>
            </a:r>
            <a:r>
              <a:rPr lang="en-US" sz="2600" dirty="0" smtClean="0">
                <a:solidFill>
                  <a:srgbClr val="32302A"/>
                </a:solidFill>
                <a:latin typeface="Calibri"/>
                <a:cs typeface="Calibri"/>
              </a:rPr>
              <a:t>foreigners</a:t>
            </a:r>
          </a:p>
          <a:p>
            <a:pPr marL="231775" indent="-231775"/>
            <a:r>
              <a:rPr lang="en-US" sz="2600" dirty="0">
                <a:solidFill>
                  <a:srgbClr val="32302A"/>
                </a:solidFill>
                <a:latin typeface="Calibri"/>
                <a:cs typeface="Calibri"/>
              </a:rPr>
              <a:t>Any transaction that creates a demand for foreign currency </a:t>
            </a:r>
            <a:br>
              <a:rPr lang="en-US" sz="2600" dirty="0">
                <a:solidFill>
                  <a:srgbClr val="32302A"/>
                </a:solidFill>
                <a:latin typeface="Calibri"/>
                <a:cs typeface="Calibri"/>
              </a:rPr>
            </a:br>
            <a:r>
              <a:rPr lang="en-US" sz="2600" dirty="0">
                <a:solidFill>
                  <a:srgbClr val="32302A"/>
                </a:solidFill>
                <a:latin typeface="Calibri"/>
                <a:cs typeface="Calibri"/>
              </a:rPr>
              <a:t>(and a supply of the domestic currency) in the foreign exchange market is recorded as a </a:t>
            </a:r>
            <a:r>
              <a:rPr lang="en-US" sz="2600" i="1" u="sng" dirty="0">
                <a:solidFill>
                  <a:srgbClr val="32302A"/>
                </a:solidFill>
                <a:latin typeface="Calibri"/>
                <a:cs typeface="Calibri"/>
              </a:rPr>
              <a:t>debit item</a:t>
            </a:r>
            <a:r>
              <a:rPr lang="en-US" sz="2600" dirty="0" smtClean="0">
                <a:solidFill>
                  <a:srgbClr val="32302A"/>
                </a:solidFill>
                <a:latin typeface="Calibri"/>
                <a:cs typeface="Calibri"/>
              </a:rPr>
              <a:t>.</a:t>
            </a:r>
            <a:endParaRPr lang="en-US" sz="2600" dirty="0">
              <a:solidFill>
                <a:srgbClr val="32302A"/>
              </a:solidFill>
              <a:latin typeface="Calibri"/>
              <a:cs typeface="Calibri"/>
            </a:endParaRPr>
          </a:p>
        </p:txBody>
      </p:sp>
      <p:sp>
        <p:nvSpPr>
          <p:cNvPr id="6" name="Content Placeholder 2"/>
          <p:cNvSpPr txBox="1">
            <a:spLocks/>
          </p:cNvSpPr>
          <p:nvPr/>
        </p:nvSpPr>
        <p:spPr>
          <a:xfrm>
            <a:off x="137627" y="4258058"/>
            <a:ext cx="8883750" cy="129844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2"/>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2"/>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2"/>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2"/>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2"/>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600" dirty="0">
                <a:solidFill>
                  <a:srgbClr val="32302A"/>
                </a:solidFill>
                <a:latin typeface="Calibri"/>
                <a:cs typeface="Calibri"/>
              </a:rPr>
              <a:t>Transactions that create a supply of foreign </a:t>
            </a:r>
            <a:r>
              <a:rPr lang="en-US" sz="2600" dirty="0" smtClean="0">
                <a:solidFill>
                  <a:srgbClr val="32302A"/>
                </a:solidFill>
                <a:latin typeface="Calibri"/>
                <a:cs typeface="Calibri"/>
              </a:rPr>
              <a:t>currency </a:t>
            </a:r>
            <a:r>
              <a:rPr lang="en-US" sz="2600" dirty="0">
                <a:solidFill>
                  <a:srgbClr val="32302A"/>
                </a:solidFill>
                <a:latin typeface="Calibri"/>
                <a:cs typeface="Calibri"/>
              </a:rPr>
              <a:t>(and demand for the domestic currency) on the foreign exchange market are recorded as a </a:t>
            </a:r>
            <a:r>
              <a:rPr lang="en-US" sz="2600" i="1" u="sng" dirty="0">
                <a:solidFill>
                  <a:srgbClr val="32302A"/>
                </a:solidFill>
                <a:latin typeface="Calibri"/>
                <a:cs typeface="Calibri"/>
              </a:rPr>
              <a:t>credit item</a:t>
            </a:r>
            <a:r>
              <a:rPr lang="en-US" sz="2600" dirty="0">
                <a:solidFill>
                  <a:srgbClr val="32302A"/>
                </a:solidFill>
                <a:latin typeface="Calibri"/>
                <a:cs typeface="Calibri"/>
              </a:rPr>
              <a:t>.</a:t>
            </a:r>
          </a:p>
        </p:txBody>
      </p:sp>
      <p:grpSp>
        <p:nvGrpSpPr>
          <p:cNvPr id="17" name="Group 16"/>
          <p:cNvGrpSpPr/>
          <p:nvPr/>
        </p:nvGrpSpPr>
        <p:grpSpPr>
          <a:xfrm>
            <a:off x="6137942" y="3775517"/>
            <a:ext cx="2503488" cy="459562"/>
            <a:chOff x="6137942" y="3749601"/>
            <a:chExt cx="2503488" cy="459562"/>
          </a:xfrm>
        </p:grpSpPr>
        <p:sp>
          <p:nvSpPr>
            <p:cNvPr id="13" name="Rounded Rectangle 12"/>
            <p:cNvSpPr/>
            <p:nvPr/>
          </p:nvSpPr>
          <p:spPr>
            <a:xfrm>
              <a:off x="6137942" y="3788475"/>
              <a:ext cx="2503488" cy="420688"/>
            </a:xfrm>
            <a:prstGeom prst="roundRect">
              <a:avLst/>
            </a:prstGeom>
            <a:solidFill>
              <a:srgbClr val="59595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Text Box 15"/>
            <p:cNvSpPr txBox="1">
              <a:spLocks noChangeArrowheads="1"/>
            </p:cNvSpPr>
            <p:nvPr/>
          </p:nvSpPr>
          <p:spPr bwMode="auto">
            <a:xfrm>
              <a:off x="6137942" y="3749601"/>
              <a:ext cx="2503488" cy="430887"/>
            </a:xfrm>
            <a:prstGeom prst="rect">
              <a:avLst/>
            </a:prstGeom>
            <a:noFill/>
            <a:ln w="9525">
              <a:noFill/>
              <a:miter lim="800000"/>
              <a:headEnd/>
              <a:tailEnd/>
            </a:ln>
          </p:spPr>
          <p:txBody>
            <a:bodyPr>
              <a:prstTxWarp prst="textNoShape">
                <a:avLst/>
              </a:prstTxWarp>
              <a:spAutoFit/>
            </a:bodyPr>
            <a:lstStyle/>
            <a:p>
              <a:pPr algn="l">
                <a:lnSpc>
                  <a:spcPct val="90000"/>
                </a:lnSpc>
                <a:spcBef>
                  <a:spcPct val="50000"/>
                </a:spcBef>
              </a:pPr>
              <a:r>
                <a:rPr lang="en-US" sz="2400" b="1" i="1" dirty="0">
                  <a:solidFill>
                    <a:schemeClr val="bg1"/>
                  </a:solidFill>
                  <a:latin typeface="Calibri"/>
                  <a:cs typeface="Calibri"/>
                </a:rPr>
                <a:t>Example:</a:t>
              </a:r>
              <a:r>
                <a:rPr lang="en-US" sz="2400" dirty="0">
                  <a:solidFill>
                    <a:schemeClr val="bg1"/>
                  </a:solidFill>
                  <a:latin typeface="Calibri"/>
                  <a:cs typeface="Calibri"/>
                </a:rPr>
                <a:t>  Imports</a:t>
              </a:r>
            </a:p>
          </p:txBody>
        </p:sp>
      </p:grpSp>
      <p:grpSp>
        <p:nvGrpSpPr>
          <p:cNvPr id="18" name="Group 17"/>
          <p:cNvGrpSpPr/>
          <p:nvPr/>
        </p:nvGrpSpPr>
        <p:grpSpPr>
          <a:xfrm>
            <a:off x="6137942" y="5498410"/>
            <a:ext cx="2503488" cy="446604"/>
            <a:chOff x="6137942" y="5239250"/>
            <a:chExt cx="2503488" cy="446604"/>
          </a:xfrm>
        </p:grpSpPr>
        <p:sp>
          <p:nvSpPr>
            <p:cNvPr id="15" name="Rounded Rectangle 14"/>
            <p:cNvSpPr/>
            <p:nvPr/>
          </p:nvSpPr>
          <p:spPr>
            <a:xfrm>
              <a:off x="6137942" y="5265166"/>
              <a:ext cx="2503488" cy="420688"/>
            </a:xfrm>
            <a:prstGeom prst="roundRect">
              <a:avLst/>
            </a:prstGeom>
            <a:solidFill>
              <a:schemeClr val="tx1">
                <a:lumMod val="65000"/>
                <a:lumOff val="3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6" name="Text Box 15"/>
            <p:cNvSpPr txBox="1">
              <a:spLocks noChangeArrowheads="1"/>
            </p:cNvSpPr>
            <p:nvPr/>
          </p:nvSpPr>
          <p:spPr bwMode="auto">
            <a:xfrm>
              <a:off x="6137942" y="5239250"/>
              <a:ext cx="2503488" cy="430887"/>
            </a:xfrm>
            <a:prstGeom prst="rect">
              <a:avLst/>
            </a:prstGeom>
            <a:noFill/>
            <a:ln w="9525">
              <a:noFill/>
              <a:miter lim="800000"/>
              <a:headEnd/>
              <a:tailEnd/>
            </a:ln>
          </p:spPr>
          <p:txBody>
            <a:bodyPr>
              <a:prstTxWarp prst="textNoShape">
                <a:avLst/>
              </a:prstTxWarp>
              <a:spAutoFit/>
            </a:bodyPr>
            <a:lstStyle/>
            <a:p>
              <a:pPr algn="l">
                <a:lnSpc>
                  <a:spcPct val="90000"/>
                </a:lnSpc>
                <a:spcBef>
                  <a:spcPct val="50000"/>
                </a:spcBef>
              </a:pPr>
              <a:r>
                <a:rPr lang="en-US" sz="2400" b="1" i="1" dirty="0">
                  <a:solidFill>
                    <a:schemeClr val="bg1"/>
                  </a:solidFill>
                  <a:latin typeface="Calibri"/>
                  <a:cs typeface="Calibri"/>
                </a:rPr>
                <a:t>Example:</a:t>
              </a:r>
              <a:r>
                <a:rPr lang="en-US" sz="2400" dirty="0">
                  <a:solidFill>
                    <a:schemeClr val="bg1"/>
                  </a:solidFill>
                  <a:latin typeface="Calibri"/>
                  <a:cs typeface="Calibri"/>
                </a:rPr>
                <a:t>  </a:t>
              </a:r>
              <a:r>
                <a:rPr lang="en-US" sz="2400" dirty="0" smtClean="0">
                  <a:solidFill>
                    <a:schemeClr val="bg1"/>
                  </a:solidFill>
                  <a:latin typeface="Calibri"/>
                  <a:cs typeface="Calibri"/>
                </a:rPr>
                <a:t>Exports</a:t>
              </a:r>
              <a:endParaRPr lang="en-US" sz="2400" dirty="0">
                <a:solidFill>
                  <a:schemeClr val="bg1"/>
                </a:solidFill>
                <a:latin typeface="Calibri"/>
                <a:cs typeface="Calibri"/>
              </a:endParaRPr>
            </a:p>
          </p:txBody>
        </p:sp>
      </p:grpSp>
    </p:spTree>
    <p:extLst>
      <p:ext uri="{BB962C8B-B14F-4D97-AF65-F5344CB8AC3E}">
        <p14:creationId xmlns:p14="http://schemas.microsoft.com/office/powerpoint/2010/main" val="4192221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947"/>
            <a:ext cx="8904855" cy="667450"/>
          </a:xfrm>
        </p:spPr>
        <p:txBody>
          <a:bodyPr/>
          <a:lstStyle/>
          <a:p>
            <a:r>
              <a:rPr lang="en-US" dirty="0"/>
              <a:t>Balance of Payments</a:t>
            </a:r>
          </a:p>
        </p:txBody>
      </p:sp>
      <p:sp>
        <p:nvSpPr>
          <p:cNvPr id="3" name="Content Placeholder 2"/>
          <p:cNvSpPr>
            <a:spLocks noGrp="1"/>
          </p:cNvSpPr>
          <p:nvPr>
            <p:ph idx="1"/>
          </p:nvPr>
        </p:nvSpPr>
        <p:spPr>
          <a:xfrm>
            <a:off x="140675" y="1147454"/>
            <a:ext cx="8883750" cy="2079078"/>
          </a:xfrm>
        </p:spPr>
        <p:txBody>
          <a:bodyPr/>
          <a:lstStyle/>
          <a:p>
            <a:pPr marL="231775" indent="-231775"/>
            <a:r>
              <a:rPr lang="en-US" dirty="0">
                <a:solidFill>
                  <a:srgbClr val="32302A"/>
                </a:solidFill>
              </a:rPr>
              <a:t>Under a </a:t>
            </a:r>
            <a:r>
              <a:rPr lang="en-US" b="1" i="1" dirty="0">
                <a:solidFill>
                  <a:srgbClr val="32302A"/>
                </a:solidFill>
              </a:rPr>
              <a:t>pure flexible rate system</a:t>
            </a:r>
            <a:r>
              <a:rPr lang="en-US" dirty="0">
                <a:solidFill>
                  <a:srgbClr val="32302A"/>
                </a:solidFill>
              </a:rPr>
              <a:t>, the foreign exchange market will bring the quantity demanded and the quantity supplied into balance, and as a result, it will also bring the total debits into balance with the total credits.</a:t>
            </a:r>
          </a:p>
        </p:txBody>
      </p:sp>
    </p:spTree>
    <p:extLst>
      <p:ext uri="{BB962C8B-B14F-4D97-AF65-F5344CB8AC3E}">
        <p14:creationId xmlns:p14="http://schemas.microsoft.com/office/powerpoint/2010/main" val="2802088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947"/>
            <a:ext cx="8904855" cy="667450"/>
          </a:xfrm>
        </p:spPr>
        <p:txBody>
          <a:bodyPr/>
          <a:lstStyle/>
          <a:p>
            <a:r>
              <a:rPr lang="en-US" dirty="0"/>
              <a:t>Balance of Payments</a:t>
            </a:r>
          </a:p>
        </p:txBody>
      </p:sp>
      <p:sp>
        <p:nvSpPr>
          <p:cNvPr id="3" name="Content Placeholder 2"/>
          <p:cNvSpPr>
            <a:spLocks noGrp="1"/>
          </p:cNvSpPr>
          <p:nvPr>
            <p:ph idx="1"/>
          </p:nvPr>
        </p:nvSpPr>
        <p:spPr>
          <a:xfrm>
            <a:off x="140675" y="1147454"/>
            <a:ext cx="8883750" cy="4554048"/>
          </a:xfrm>
        </p:spPr>
        <p:txBody>
          <a:bodyPr/>
          <a:lstStyle/>
          <a:p>
            <a:pPr marL="231775" indent="-231775"/>
            <a:r>
              <a:rPr lang="en-US" b="1" i="1" dirty="0"/>
              <a:t>Current account </a:t>
            </a:r>
            <a:r>
              <a:rPr lang="en-US" b="1" i="1" dirty="0" smtClean="0"/>
              <a:t>transactions</a:t>
            </a:r>
            <a:r>
              <a:rPr lang="en-US" dirty="0" smtClean="0"/>
              <a:t>:</a:t>
            </a:r>
            <a:br>
              <a:rPr lang="en-US" dirty="0" smtClean="0"/>
            </a:br>
            <a:r>
              <a:rPr lang="en-US" dirty="0" smtClean="0"/>
              <a:t>all </a:t>
            </a:r>
            <a:r>
              <a:rPr lang="en-US" dirty="0"/>
              <a:t>payments (and gifts) related to the purchase </a:t>
            </a:r>
            <a:r>
              <a:rPr lang="en-US" dirty="0" smtClean="0"/>
              <a:t>or </a:t>
            </a:r>
            <a:r>
              <a:rPr lang="en-US" dirty="0"/>
              <a:t>sale </a:t>
            </a:r>
            <a:r>
              <a:rPr lang="en-US" dirty="0" smtClean="0"/>
              <a:t/>
            </a:r>
            <a:br>
              <a:rPr lang="en-US" dirty="0" smtClean="0"/>
            </a:br>
            <a:r>
              <a:rPr lang="en-US" dirty="0" smtClean="0"/>
              <a:t>of </a:t>
            </a:r>
            <a:r>
              <a:rPr lang="en-US" dirty="0"/>
              <a:t>goods and services and income flows during the </a:t>
            </a:r>
            <a:r>
              <a:rPr lang="en-US" dirty="0" smtClean="0"/>
              <a:t/>
            </a:r>
            <a:br>
              <a:rPr lang="en-US" dirty="0" smtClean="0"/>
            </a:br>
            <a:r>
              <a:rPr lang="en-US" dirty="0" smtClean="0"/>
              <a:t>current </a:t>
            </a:r>
            <a:r>
              <a:rPr lang="en-US" dirty="0"/>
              <a:t>period</a:t>
            </a:r>
          </a:p>
          <a:p>
            <a:pPr marL="231775" indent="-231775"/>
            <a:r>
              <a:rPr lang="en-US" u="sng" dirty="0"/>
              <a:t>Four categories</a:t>
            </a:r>
            <a:r>
              <a:rPr lang="en-US" dirty="0"/>
              <a:t> of current account transactions:</a:t>
            </a:r>
          </a:p>
          <a:p>
            <a:pPr marL="631825" lvl="1" indent="-231775"/>
            <a:r>
              <a:rPr lang="en-US" sz="2800" dirty="0"/>
              <a:t>Merchandise </a:t>
            </a:r>
            <a:r>
              <a:rPr lang="en-US" sz="2800" dirty="0" smtClean="0"/>
              <a:t>trade </a:t>
            </a:r>
            <a:r>
              <a:rPr lang="en-US" sz="2800" i="1" dirty="0" smtClean="0"/>
              <a:t>(import </a:t>
            </a:r>
            <a:r>
              <a:rPr lang="en-US" sz="2800" i="1" dirty="0"/>
              <a:t>and export of goods)</a:t>
            </a:r>
          </a:p>
          <a:p>
            <a:pPr marL="631825" lvl="1" indent="-231775"/>
            <a:r>
              <a:rPr lang="en-US" sz="2800" dirty="0"/>
              <a:t>Service </a:t>
            </a:r>
            <a:r>
              <a:rPr lang="en-US" sz="2800" dirty="0" smtClean="0"/>
              <a:t>trade </a:t>
            </a:r>
            <a:r>
              <a:rPr lang="en-US" sz="2800" i="1" dirty="0" smtClean="0"/>
              <a:t>(import </a:t>
            </a:r>
            <a:r>
              <a:rPr lang="en-US" sz="2800" i="1" dirty="0"/>
              <a:t>and export of services)</a:t>
            </a:r>
          </a:p>
          <a:p>
            <a:pPr marL="631825" lvl="1" indent="-231775"/>
            <a:r>
              <a:rPr lang="en-US" sz="2800" dirty="0"/>
              <a:t>Income from investments</a:t>
            </a:r>
          </a:p>
          <a:p>
            <a:pPr marL="631825" lvl="1" indent="-231775"/>
            <a:r>
              <a:rPr lang="en-US" sz="2800" dirty="0"/>
              <a:t>Unilateral </a:t>
            </a:r>
            <a:r>
              <a:rPr lang="en-US" sz="2800" dirty="0" smtClean="0"/>
              <a:t>transfers </a:t>
            </a:r>
            <a:r>
              <a:rPr lang="en-US" sz="2800" i="1" dirty="0" smtClean="0"/>
              <a:t>(gifts </a:t>
            </a:r>
            <a:r>
              <a:rPr lang="en-US" sz="2800" i="1" dirty="0"/>
              <a:t>to and from foreigners)</a:t>
            </a:r>
          </a:p>
        </p:txBody>
      </p:sp>
    </p:spTree>
    <p:extLst>
      <p:ext uri="{BB962C8B-B14F-4D97-AF65-F5344CB8AC3E}">
        <p14:creationId xmlns:p14="http://schemas.microsoft.com/office/powerpoint/2010/main" val="1679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09245"/>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Calibri"/>
                <a:cs typeface="Calibri"/>
              </a:rPr>
              <a:t>Foreign Exchange Market</a:t>
            </a:r>
          </a:p>
        </p:txBody>
      </p:sp>
      <p:sp>
        <p:nvSpPr>
          <p:cNvPr id="3" name="Content Placeholder 2"/>
          <p:cNvSpPr>
            <a:spLocks noGrp="1"/>
          </p:cNvSpPr>
          <p:nvPr>
            <p:ph idx="1"/>
          </p:nvPr>
        </p:nvSpPr>
        <p:spPr>
          <a:xfrm>
            <a:off x="140675" y="1139826"/>
            <a:ext cx="8883750" cy="4498846"/>
          </a:xfrm>
        </p:spPr>
        <p:txBody>
          <a:bodyPr/>
          <a:lstStyle/>
          <a:p>
            <a:pPr marL="231775" indent="-231775"/>
            <a:r>
              <a:rPr lang="en-US" b="1" dirty="0" smtClean="0">
                <a:solidFill>
                  <a:schemeClr val="tx1"/>
                </a:solidFill>
                <a:latin typeface="Calibri"/>
                <a:cs typeface="Calibri"/>
              </a:rPr>
              <a:t>Foreign Exchange market</a:t>
            </a:r>
            <a:r>
              <a:rPr lang="en-US" dirty="0" smtClean="0">
                <a:solidFill>
                  <a:schemeClr val="tx1"/>
                </a:solidFill>
                <a:latin typeface="Calibri"/>
                <a:cs typeface="Calibri"/>
              </a:rPr>
              <a:t>:</a:t>
            </a:r>
            <a:br>
              <a:rPr lang="en-US" dirty="0" smtClean="0">
                <a:solidFill>
                  <a:schemeClr val="tx1"/>
                </a:solidFill>
                <a:latin typeface="Calibri"/>
                <a:cs typeface="Calibri"/>
              </a:rPr>
            </a:br>
            <a:r>
              <a:rPr lang="en-US" dirty="0" smtClean="0">
                <a:solidFill>
                  <a:schemeClr val="tx1"/>
                </a:solidFill>
                <a:latin typeface="Calibri"/>
                <a:cs typeface="Calibri"/>
              </a:rPr>
              <a:t>Market </a:t>
            </a:r>
            <a:r>
              <a:rPr lang="en-US" dirty="0">
                <a:solidFill>
                  <a:schemeClr val="tx1"/>
                </a:solidFill>
                <a:latin typeface="Calibri"/>
                <a:cs typeface="Calibri"/>
              </a:rPr>
              <a:t>where different currencies are traded, one for another.</a:t>
            </a:r>
          </a:p>
          <a:p>
            <a:pPr marL="231775" indent="-231775"/>
            <a:r>
              <a:rPr lang="en-US" dirty="0">
                <a:solidFill>
                  <a:schemeClr val="tx1"/>
                </a:solidFill>
                <a:latin typeface="Calibri"/>
                <a:cs typeface="Calibri"/>
              </a:rPr>
              <a:t>The exchange rate enables people in one country to translate </a:t>
            </a:r>
            <a:r>
              <a:rPr lang="en-US" dirty="0" smtClean="0">
                <a:solidFill>
                  <a:schemeClr val="tx1"/>
                </a:solidFill>
                <a:latin typeface="Calibri"/>
                <a:cs typeface="Calibri"/>
              </a:rPr>
              <a:t>the </a:t>
            </a:r>
            <a:r>
              <a:rPr lang="en-US" dirty="0">
                <a:solidFill>
                  <a:schemeClr val="tx1"/>
                </a:solidFill>
                <a:latin typeface="Calibri"/>
                <a:cs typeface="Calibri"/>
              </a:rPr>
              <a:t>prices of foreign goods into units of their own currency.</a:t>
            </a:r>
          </a:p>
          <a:p>
            <a:pPr marL="631825" lvl="1" indent="-231775"/>
            <a:r>
              <a:rPr lang="en-US" sz="2800" dirty="0">
                <a:solidFill>
                  <a:schemeClr val="tx1"/>
                </a:solidFill>
                <a:latin typeface="Calibri"/>
                <a:cs typeface="Calibri"/>
              </a:rPr>
              <a:t>An </a:t>
            </a:r>
            <a:r>
              <a:rPr lang="en-US" sz="2800" b="1" i="1" dirty="0">
                <a:solidFill>
                  <a:schemeClr val="tx1"/>
                </a:solidFill>
                <a:latin typeface="Calibri"/>
                <a:cs typeface="Calibri"/>
              </a:rPr>
              <a:t>appreciation </a:t>
            </a:r>
            <a:r>
              <a:rPr lang="en-US" sz="2800" dirty="0">
                <a:solidFill>
                  <a:schemeClr val="tx1"/>
                </a:solidFill>
                <a:latin typeface="Calibri"/>
                <a:cs typeface="Calibri"/>
              </a:rPr>
              <a:t>of a nation’s currency will make foreign goods cheaper. </a:t>
            </a:r>
          </a:p>
          <a:p>
            <a:pPr marL="631825" lvl="1" indent="-231775"/>
            <a:r>
              <a:rPr lang="en-US" sz="2800" dirty="0">
                <a:solidFill>
                  <a:schemeClr val="tx1"/>
                </a:solidFill>
                <a:latin typeface="Calibri"/>
                <a:cs typeface="Calibri"/>
              </a:rPr>
              <a:t>A </a:t>
            </a:r>
            <a:r>
              <a:rPr lang="en-US" sz="2800" b="1" i="1" dirty="0">
                <a:solidFill>
                  <a:schemeClr val="tx1"/>
                </a:solidFill>
                <a:latin typeface="Calibri"/>
                <a:cs typeface="Calibri"/>
              </a:rPr>
              <a:t>depreciation</a:t>
            </a:r>
            <a:r>
              <a:rPr lang="en-US" sz="2800" dirty="0">
                <a:solidFill>
                  <a:schemeClr val="tx1"/>
                </a:solidFill>
                <a:latin typeface="Calibri"/>
                <a:cs typeface="Calibri"/>
              </a:rPr>
              <a:t> of a nation’s currency will make foreign goods more expensive.</a:t>
            </a:r>
          </a:p>
        </p:txBody>
      </p:sp>
    </p:spTree>
    <p:extLst>
      <p:ext uri="{BB962C8B-B14F-4D97-AF65-F5344CB8AC3E}">
        <p14:creationId xmlns:p14="http://schemas.microsoft.com/office/powerpoint/2010/main" val="43331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707"/>
            <a:ext cx="8904855" cy="667450"/>
          </a:xfrm>
        </p:spPr>
        <p:txBody>
          <a:bodyPr/>
          <a:lstStyle/>
          <a:p>
            <a:r>
              <a:rPr lang="en-US" dirty="0"/>
              <a:t>Balance of Payments</a:t>
            </a:r>
          </a:p>
        </p:txBody>
      </p:sp>
      <p:sp>
        <p:nvSpPr>
          <p:cNvPr id="3" name="Content Placeholder 2"/>
          <p:cNvSpPr>
            <a:spLocks noGrp="1"/>
          </p:cNvSpPr>
          <p:nvPr>
            <p:ph idx="1"/>
          </p:nvPr>
        </p:nvSpPr>
        <p:spPr>
          <a:xfrm>
            <a:off x="140675" y="1140799"/>
            <a:ext cx="8883750" cy="4962399"/>
          </a:xfrm>
        </p:spPr>
        <p:txBody>
          <a:bodyPr/>
          <a:lstStyle/>
          <a:p>
            <a:pPr marL="231775" indent="-231775"/>
            <a:r>
              <a:rPr lang="en-US" sz="2600" b="1" i="1" dirty="0">
                <a:solidFill>
                  <a:srgbClr val="000000"/>
                </a:solidFill>
              </a:rPr>
              <a:t>Capital account transactions</a:t>
            </a:r>
            <a:r>
              <a:rPr lang="en-US" sz="2600" dirty="0">
                <a:solidFill>
                  <a:srgbClr val="000000"/>
                </a:solidFill>
              </a:rPr>
              <a:t>:</a:t>
            </a:r>
            <a:br>
              <a:rPr lang="en-US" sz="2600" dirty="0">
                <a:solidFill>
                  <a:srgbClr val="000000"/>
                </a:solidFill>
              </a:rPr>
            </a:br>
            <a:r>
              <a:rPr lang="en-US" sz="2600" dirty="0">
                <a:solidFill>
                  <a:srgbClr val="000000"/>
                </a:solidFill>
              </a:rPr>
              <a:t>transactions that involve changes in the ownership of real </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and </a:t>
            </a:r>
            <a:r>
              <a:rPr lang="en-US" sz="2600" dirty="0">
                <a:solidFill>
                  <a:srgbClr val="000000"/>
                </a:solidFill>
              </a:rPr>
              <a:t>financial assets</a:t>
            </a:r>
          </a:p>
          <a:p>
            <a:pPr marL="231775" indent="-231775"/>
            <a:r>
              <a:rPr lang="en-US" sz="2600" dirty="0">
                <a:solidFill>
                  <a:srgbClr val="000000"/>
                </a:solidFill>
              </a:rPr>
              <a:t>The </a:t>
            </a:r>
            <a:r>
              <a:rPr lang="en-US" sz="2600" i="1" dirty="0">
                <a:solidFill>
                  <a:srgbClr val="000000"/>
                </a:solidFill>
              </a:rPr>
              <a:t>capital account </a:t>
            </a:r>
            <a:r>
              <a:rPr lang="en-US" sz="2600" dirty="0">
                <a:solidFill>
                  <a:srgbClr val="000000"/>
                </a:solidFill>
              </a:rPr>
              <a:t>includes both </a:t>
            </a:r>
          </a:p>
          <a:p>
            <a:pPr marL="631825" lvl="1" indent="-231775"/>
            <a:r>
              <a:rPr lang="en-US" dirty="0">
                <a:solidFill>
                  <a:srgbClr val="000000"/>
                </a:solidFill>
              </a:rPr>
              <a:t>direct investments by foreigners in </a:t>
            </a:r>
            <a:r>
              <a:rPr lang="en-US" dirty="0" smtClean="0">
                <a:solidFill>
                  <a:srgbClr val="000000"/>
                </a:solidFill>
              </a:rPr>
              <a:t>the United States </a:t>
            </a:r>
            <a:br>
              <a:rPr lang="en-US" dirty="0" smtClean="0">
                <a:solidFill>
                  <a:srgbClr val="000000"/>
                </a:solidFill>
              </a:rPr>
            </a:br>
            <a:r>
              <a:rPr lang="en-US" dirty="0" smtClean="0">
                <a:solidFill>
                  <a:srgbClr val="000000"/>
                </a:solidFill>
              </a:rPr>
              <a:t>and </a:t>
            </a:r>
            <a:r>
              <a:rPr lang="en-US" dirty="0">
                <a:solidFill>
                  <a:srgbClr val="000000"/>
                </a:solidFill>
              </a:rPr>
              <a:t>by Americans abroad, and,</a:t>
            </a:r>
          </a:p>
          <a:p>
            <a:pPr marL="631825" lvl="1" indent="-231775"/>
            <a:r>
              <a:rPr lang="en-US" dirty="0">
                <a:solidFill>
                  <a:srgbClr val="000000"/>
                </a:solidFill>
              </a:rPr>
              <a:t>loans to and from foreigners. </a:t>
            </a:r>
          </a:p>
          <a:p>
            <a:pPr marL="231775" indent="-231775"/>
            <a:r>
              <a:rPr lang="en-US" sz="2600" dirty="0">
                <a:solidFill>
                  <a:srgbClr val="000000"/>
                </a:solidFill>
              </a:rPr>
              <a:t>Under a pure flexible-rate system, official </a:t>
            </a:r>
            <a:r>
              <a:rPr lang="en-US" sz="2600" dirty="0" smtClean="0">
                <a:solidFill>
                  <a:srgbClr val="000000"/>
                </a:solidFill>
              </a:rPr>
              <a:t>reserve </a:t>
            </a:r>
            <a:r>
              <a:rPr lang="en-US" sz="2600" dirty="0">
                <a:solidFill>
                  <a:srgbClr val="000000"/>
                </a:solidFill>
              </a:rPr>
              <a:t>transactions are zero; therefore:</a:t>
            </a:r>
          </a:p>
          <a:p>
            <a:pPr marL="631825" lvl="1" indent="-231775"/>
            <a:r>
              <a:rPr lang="en-US" dirty="0">
                <a:solidFill>
                  <a:srgbClr val="000000"/>
                </a:solidFill>
              </a:rPr>
              <a:t>a current-account deficit implies </a:t>
            </a:r>
            <a:r>
              <a:rPr lang="en-US" dirty="0" smtClean="0">
                <a:solidFill>
                  <a:srgbClr val="000000"/>
                </a:solidFill>
              </a:rPr>
              <a:t>a </a:t>
            </a:r>
            <a:r>
              <a:rPr lang="en-US" dirty="0">
                <a:solidFill>
                  <a:srgbClr val="000000"/>
                </a:solidFill>
              </a:rPr>
              <a:t>capital-account surplus.</a:t>
            </a:r>
          </a:p>
          <a:p>
            <a:pPr marL="631825" lvl="1" indent="-231775"/>
            <a:r>
              <a:rPr lang="en-US" dirty="0">
                <a:solidFill>
                  <a:srgbClr val="000000"/>
                </a:solidFill>
              </a:rPr>
              <a:t>a current-account surplus implies </a:t>
            </a:r>
            <a:r>
              <a:rPr lang="en-US" dirty="0" smtClean="0">
                <a:solidFill>
                  <a:srgbClr val="000000"/>
                </a:solidFill>
              </a:rPr>
              <a:t>a </a:t>
            </a:r>
            <a:r>
              <a:rPr lang="en-US" dirty="0">
                <a:solidFill>
                  <a:srgbClr val="000000"/>
                </a:solidFill>
              </a:rPr>
              <a:t>capital-account deficit. </a:t>
            </a:r>
          </a:p>
        </p:txBody>
      </p:sp>
    </p:spTree>
    <p:extLst>
      <p:ext uri="{BB962C8B-B14F-4D97-AF65-F5344CB8AC3E}">
        <p14:creationId xmlns:p14="http://schemas.microsoft.com/office/powerpoint/2010/main" val="1244855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9569" y="409340"/>
            <a:ext cx="8904855" cy="679325"/>
          </a:xfrm>
        </p:spPr>
        <p:txBody>
          <a:bodyPr/>
          <a:lstStyle/>
          <a:p>
            <a:r>
              <a:rPr lang="en-US" dirty="0">
                <a:latin typeface="Calibri"/>
                <a:cs typeface="Calibri"/>
              </a:rPr>
              <a:t>U.S. Balance of Payments, </a:t>
            </a:r>
            <a:r>
              <a:rPr lang="en-US" dirty="0" smtClean="0">
                <a:latin typeface="Calibri"/>
                <a:cs typeface="Calibri"/>
              </a:rPr>
              <a:t>2015</a:t>
            </a:r>
            <a:endParaRPr lang="en-US" dirty="0">
              <a:latin typeface="Calibri"/>
              <a:cs typeface="Calibri"/>
            </a:endParaRPr>
          </a:p>
        </p:txBody>
      </p:sp>
      <p:sp>
        <p:nvSpPr>
          <p:cNvPr id="7" name="Rectangle 7"/>
          <p:cNvSpPr>
            <a:spLocks noChangeArrowheads="1"/>
          </p:cNvSpPr>
          <p:nvPr/>
        </p:nvSpPr>
        <p:spPr bwMode="auto">
          <a:xfrm>
            <a:off x="264859" y="1775199"/>
            <a:ext cx="1648526"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a:solidFill>
                  <a:srgbClr val="000000"/>
                </a:solidFill>
                <a:latin typeface="Calibri"/>
                <a:cs typeface="Calibri"/>
              </a:rPr>
              <a:t>Current account:</a:t>
            </a:r>
            <a:endParaRPr kumimoji="0" lang="en-US" sz="1800" b="1" i="1">
              <a:solidFill>
                <a:schemeClr val="tx1"/>
              </a:solidFill>
              <a:latin typeface="Calibri"/>
              <a:cs typeface="Calibri"/>
            </a:endParaRPr>
          </a:p>
        </p:txBody>
      </p:sp>
      <p:sp>
        <p:nvSpPr>
          <p:cNvPr id="8" name="Rectangle 20"/>
          <p:cNvSpPr>
            <a:spLocks noChangeArrowheads="1"/>
          </p:cNvSpPr>
          <p:nvPr/>
        </p:nvSpPr>
        <p:spPr bwMode="auto">
          <a:xfrm>
            <a:off x="310896" y="2073649"/>
            <a:ext cx="2749550" cy="274638"/>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  1. U.S. merchandise exports </a:t>
            </a:r>
            <a:endParaRPr kumimoji="0" lang="en-US" sz="1800">
              <a:solidFill>
                <a:schemeClr val="tx1"/>
              </a:solidFill>
              <a:latin typeface="Calibri"/>
              <a:cs typeface="Calibri"/>
            </a:endParaRPr>
          </a:p>
        </p:txBody>
      </p:sp>
      <p:sp>
        <p:nvSpPr>
          <p:cNvPr id="9" name="Rectangle 21"/>
          <p:cNvSpPr>
            <a:spLocks noChangeArrowheads="1"/>
          </p:cNvSpPr>
          <p:nvPr/>
        </p:nvSpPr>
        <p:spPr bwMode="auto">
          <a:xfrm>
            <a:off x="310896" y="2360987"/>
            <a:ext cx="2774950"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  2. U.S. merchandise imports </a:t>
            </a:r>
            <a:endParaRPr kumimoji="0" lang="en-US" sz="1800">
              <a:solidFill>
                <a:schemeClr val="tx1"/>
              </a:solidFill>
              <a:latin typeface="Calibri"/>
              <a:cs typeface="Calibri"/>
            </a:endParaRPr>
          </a:p>
        </p:txBody>
      </p:sp>
      <p:sp>
        <p:nvSpPr>
          <p:cNvPr id="10" name="Rectangle 22"/>
          <p:cNvSpPr>
            <a:spLocks noChangeArrowheads="1"/>
          </p:cNvSpPr>
          <p:nvPr/>
        </p:nvSpPr>
        <p:spPr bwMode="auto">
          <a:xfrm>
            <a:off x="310896" y="2654674"/>
            <a:ext cx="3868047"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  3. </a:t>
            </a:r>
            <a:r>
              <a:rPr kumimoji="0" lang="en-US" sz="1800" b="1" i="1" dirty="0">
                <a:solidFill>
                  <a:srgbClr val="000000"/>
                </a:solidFill>
                <a:latin typeface="Calibri"/>
                <a:cs typeface="Calibri"/>
              </a:rPr>
              <a:t>Balance</a:t>
            </a:r>
            <a:r>
              <a:rPr kumimoji="0" lang="en-US" sz="1800" dirty="0">
                <a:solidFill>
                  <a:srgbClr val="000000"/>
                </a:solidFill>
                <a:latin typeface="Calibri"/>
                <a:cs typeface="Calibri"/>
              </a:rPr>
              <a:t> of merchandise trade (1 + 2) </a:t>
            </a:r>
            <a:endParaRPr kumimoji="0" lang="en-US" sz="1800" dirty="0">
              <a:solidFill>
                <a:schemeClr val="tx1"/>
              </a:solidFill>
              <a:latin typeface="Calibri"/>
              <a:cs typeface="Calibri"/>
            </a:endParaRPr>
          </a:p>
        </p:txBody>
      </p:sp>
      <p:sp>
        <p:nvSpPr>
          <p:cNvPr id="11" name="Rectangle 25"/>
          <p:cNvSpPr>
            <a:spLocks noChangeArrowheads="1"/>
          </p:cNvSpPr>
          <p:nvPr/>
        </p:nvSpPr>
        <p:spPr bwMode="auto">
          <a:xfrm>
            <a:off x="310896" y="2949949"/>
            <a:ext cx="2241550" cy="274638"/>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  4. U.S. service exports </a:t>
            </a:r>
            <a:endParaRPr kumimoji="0" lang="en-US" sz="1800" dirty="0">
              <a:solidFill>
                <a:schemeClr val="tx1"/>
              </a:solidFill>
              <a:latin typeface="Calibri"/>
              <a:cs typeface="Calibri"/>
            </a:endParaRPr>
          </a:p>
        </p:txBody>
      </p:sp>
      <p:sp>
        <p:nvSpPr>
          <p:cNvPr id="12" name="Rectangle 26"/>
          <p:cNvSpPr>
            <a:spLocks noChangeArrowheads="1"/>
          </p:cNvSpPr>
          <p:nvPr/>
        </p:nvSpPr>
        <p:spPr bwMode="auto">
          <a:xfrm>
            <a:off x="301371" y="3235699"/>
            <a:ext cx="2266950" cy="274638"/>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  5. U.S. service imports </a:t>
            </a:r>
            <a:endParaRPr kumimoji="0" lang="en-US" sz="1800">
              <a:solidFill>
                <a:schemeClr val="tx1"/>
              </a:solidFill>
              <a:latin typeface="Calibri"/>
              <a:cs typeface="Calibri"/>
            </a:endParaRPr>
          </a:p>
        </p:txBody>
      </p:sp>
      <p:sp>
        <p:nvSpPr>
          <p:cNvPr id="13" name="Rectangle 27"/>
          <p:cNvSpPr>
            <a:spLocks noChangeArrowheads="1"/>
          </p:cNvSpPr>
          <p:nvPr/>
        </p:nvSpPr>
        <p:spPr bwMode="auto">
          <a:xfrm>
            <a:off x="301371" y="3521449"/>
            <a:ext cx="3393558"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  6. </a:t>
            </a:r>
            <a:r>
              <a:rPr kumimoji="0" lang="en-US" sz="1800" b="1" i="1" dirty="0">
                <a:solidFill>
                  <a:srgbClr val="000000"/>
                </a:solidFill>
                <a:latin typeface="Calibri"/>
                <a:cs typeface="Calibri"/>
              </a:rPr>
              <a:t>Balance </a:t>
            </a:r>
            <a:r>
              <a:rPr kumimoji="0" lang="en-US" sz="1800" dirty="0">
                <a:solidFill>
                  <a:srgbClr val="000000"/>
                </a:solidFill>
                <a:latin typeface="Calibri"/>
                <a:cs typeface="Calibri"/>
              </a:rPr>
              <a:t>on service trade (4 + 5) </a:t>
            </a:r>
            <a:endParaRPr kumimoji="0" lang="en-US" sz="1800" dirty="0">
              <a:solidFill>
                <a:schemeClr val="tx1"/>
              </a:solidFill>
              <a:latin typeface="Calibri"/>
              <a:cs typeface="Calibri"/>
            </a:endParaRPr>
          </a:p>
        </p:txBody>
      </p:sp>
      <p:sp>
        <p:nvSpPr>
          <p:cNvPr id="14" name="Rectangle 31"/>
          <p:cNvSpPr>
            <a:spLocks noChangeArrowheads="1"/>
          </p:cNvSpPr>
          <p:nvPr/>
        </p:nvSpPr>
        <p:spPr bwMode="auto">
          <a:xfrm>
            <a:off x="299784" y="3826249"/>
            <a:ext cx="3964227"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  7. </a:t>
            </a:r>
            <a:r>
              <a:rPr kumimoji="0" lang="en-US" sz="1800" b="1" i="1" dirty="0">
                <a:solidFill>
                  <a:srgbClr val="000000"/>
                </a:solidFill>
                <a:latin typeface="Calibri"/>
                <a:cs typeface="Calibri"/>
              </a:rPr>
              <a:t>Balance</a:t>
            </a:r>
            <a:r>
              <a:rPr kumimoji="0" lang="en-US" sz="1800" dirty="0">
                <a:solidFill>
                  <a:srgbClr val="000000"/>
                </a:solidFill>
                <a:latin typeface="Calibri"/>
                <a:cs typeface="Calibri"/>
              </a:rPr>
              <a:t> on goods and services (3 + 6) </a:t>
            </a:r>
            <a:endParaRPr kumimoji="0" lang="en-US" sz="1800" dirty="0">
              <a:solidFill>
                <a:schemeClr val="tx1"/>
              </a:solidFill>
              <a:latin typeface="Calibri"/>
              <a:cs typeface="Calibri"/>
            </a:endParaRPr>
          </a:p>
        </p:txBody>
      </p:sp>
      <p:sp>
        <p:nvSpPr>
          <p:cNvPr id="15" name="Rectangle 34"/>
          <p:cNvSpPr>
            <a:spLocks noChangeArrowheads="1"/>
          </p:cNvSpPr>
          <p:nvPr/>
        </p:nvSpPr>
        <p:spPr bwMode="auto">
          <a:xfrm>
            <a:off x="301371" y="4111999"/>
            <a:ext cx="4341521"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  8. Income receipts of Americans from abroad</a:t>
            </a:r>
            <a:endParaRPr kumimoji="0" lang="en-US" sz="1800">
              <a:solidFill>
                <a:schemeClr val="tx1"/>
              </a:solidFill>
              <a:latin typeface="Calibri"/>
              <a:cs typeface="Calibri"/>
            </a:endParaRPr>
          </a:p>
        </p:txBody>
      </p:sp>
      <p:sp>
        <p:nvSpPr>
          <p:cNvPr id="16" name="Rectangle 35"/>
          <p:cNvSpPr>
            <a:spLocks noChangeArrowheads="1"/>
          </p:cNvSpPr>
          <p:nvPr/>
        </p:nvSpPr>
        <p:spPr bwMode="auto">
          <a:xfrm>
            <a:off x="425196" y="4400924"/>
            <a:ext cx="4045979"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9. Income receipts of foreigners in the U.S. </a:t>
            </a:r>
            <a:endParaRPr kumimoji="0" lang="en-US" sz="1800" dirty="0">
              <a:solidFill>
                <a:schemeClr val="tx1"/>
              </a:solidFill>
              <a:latin typeface="Calibri"/>
              <a:cs typeface="Calibri"/>
            </a:endParaRPr>
          </a:p>
        </p:txBody>
      </p:sp>
      <p:sp>
        <p:nvSpPr>
          <p:cNvPr id="17" name="Rectangle 36"/>
          <p:cNvSpPr>
            <a:spLocks noChangeArrowheads="1"/>
          </p:cNvSpPr>
          <p:nvPr/>
        </p:nvSpPr>
        <p:spPr bwMode="auto">
          <a:xfrm>
            <a:off x="187071" y="4681912"/>
            <a:ext cx="2336840"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  10. Net income </a:t>
            </a:r>
            <a:r>
              <a:rPr kumimoji="0" lang="en-US" sz="1800" dirty="0" smtClean="0">
                <a:solidFill>
                  <a:srgbClr val="000000"/>
                </a:solidFill>
                <a:latin typeface="Calibri"/>
                <a:cs typeface="Calibri"/>
              </a:rPr>
              <a:t>receipts</a:t>
            </a:r>
            <a:endParaRPr kumimoji="0" lang="en-US" sz="1800" dirty="0">
              <a:solidFill>
                <a:schemeClr val="tx1"/>
              </a:solidFill>
              <a:latin typeface="Calibri"/>
              <a:cs typeface="Calibri"/>
            </a:endParaRPr>
          </a:p>
        </p:txBody>
      </p:sp>
      <p:sp>
        <p:nvSpPr>
          <p:cNvPr id="18" name="Rectangle 38"/>
          <p:cNvSpPr>
            <a:spLocks noChangeArrowheads="1"/>
          </p:cNvSpPr>
          <p:nvPr/>
        </p:nvSpPr>
        <p:spPr bwMode="auto">
          <a:xfrm>
            <a:off x="310896" y="5112124"/>
            <a:ext cx="2526333"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11. Net unilateral transfers </a:t>
            </a:r>
            <a:endParaRPr kumimoji="0" lang="en-US" sz="1800">
              <a:solidFill>
                <a:schemeClr val="tx1"/>
              </a:solidFill>
              <a:latin typeface="Calibri"/>
              <a:cs typeface="Calibri"/>
            </a:endParaRPr>
          </a:p>
        </p:txBody>
      </p:sp>
      <p:sp>
        <p:nvSpPr>
          <p:cNvPr id="19" name="Rectangle 39"/>
          <p:cNvSpPr>
            <a:spLocks noChangeArrowheads="1"/>
          </p:cNvSpPr>
          <p:nvPr/>
        </p:nvSpPr>
        <p:spPr bwMode="auto">
          <a:xfrm>
            <a:off x="310896" y="5567737"/>
            <a:ext cx="4143375"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12. </a:t>
            </a:r>
            <a:r>
              <a:rPr kumimoji="0" lang="en-US" sz="1800" b="1" i="1">
                <a:solidFill>
                  <a:srgbClr val="000000"/>
                </a:solidFill>
                <a:latin typeface="Calibri"/>
                <a:cs typeface="Calibri"/>
              </a:rPr>
              <a:t>Balance</a:t>
            </a:r>
            <a:r>
              <a:rPr kumimoji="0" lang="en-US" sz="1800">
                <a:solidFill>
                  <a:srgbClr val="000000"/>
                </a:solidFill>
                <a:latin typeface="Calibri"/>
                <a:cs typeface="Calibri"/>
              </a:rPr>
              <a:t> on current account (7 + 10 + 11)</a:t>
            </a:r>
            <a:endParaRPr kumimoji="0" lang="en-US" sz="1800">
              <a:solidFill>
                <a:schemeClr val="tx1"/>
              </a:solidFill>
              <a:latin typeface="Calibri"/>
              <a:cs typeface="Calibri"/>
            </a:endParaRPr>
          </a:p>
        </p:txBody>
      </p:sp>
      <p:sp>
        <p:nvSpPr>
          <p:cNvPr id="20" name="Rectangle 41"/>
          <p:cNvSpPr>
            <a:spLocks noChangeArrowheads="1"/>
          </p:cNvSpPr>
          <p:nvPr/>
        </p:nvSpPr>
        <p:spPr bwMode="auto">
          <a:xfrm>
            <a:off x="5354384" y="1405312"/>
            <a:ext cx="622300"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Debits</a:t>
            </a:r>
            <a:endParaRPr kumimoji="0" lang="en-US" sz="1800" b="1">
              <a:solidFill>
                <a:schemeClr val="tx1"/>
              </a:solidFill>
              <a:latin typeface="Calibri"/>
              <a:cs typeface="Calibri"/>
            </a:endParaRPr>
          </a:p>
        </p:txBody>
      </p:sp>
      <p:sp>
        <p:nvSpPr>
          <p:cNvPr id="21" name="Rectangle 42"/>
          <p:cNvSpPr>
            <a:spLocks noChangeArrowheads="1"/>
          </p:cNvSpPr>
          <p:nvPr/>
        </p:nvSpPr>
        <p:spPr bwMode="auto">
          <a:xfrm>
            <a:off x="7721346" y="1205287"/>
            <a:ext cx="774700"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Balance</a:t>
            </a:r>
            <a:endParaRPr kumimoji="0" lang="en-US" sz="1800" b="1">
              <a:solidFill>
                <a:schemeClr val="tx1"/>
              </a:solidFill>
              <a:latin typeface="Calibri"/>
              <a:cs typeface="Calibri"/>
            </a:endParaRPr>
          </a:p>
        </p:txBody>
      </p:sp>
      <p:sp>
        <p:nvSpPr>
          <p:cNvPr id="22" name="Rectangle 43"/>
          <p:cNvSpPr>
            <a:spLocks noChangeArrowheads="1"/>
          </p:cNvSpPr>
          <p:nvPr/>
        </p:nvSpPr>
        <p:spPr bwMode="auto">
          <a:xfrm>
            <a:off x="7357809" y="1452937"/>
            <a:ext cx="1522853" cy="200055"/>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300" b="1" i="1">
                <a:solidFill>
                  <a:srgbClr val="000000"/>
                </a:solidFill>
                <a:latin typeface="Calibri"/>
                <a:cs typeface="Calibri"/>
              </a:rPr>
              <a:t>deficit (-) / surplus (+)</a:t>
            </a:r>
            <a:endParaRPr kumimoji="0" lang="en-US" sz="1300" b="1">
              <a:solidFill>
                <a:srgbClr val="000000"/>
              </a:solidFill>
              <a:latin typeface="Calibri"/>
              <a:cs typeface="Calibri"/>
            </a:endParaRPr>
          </a:p>
        </p:txBody>
      </p:sp>
      <p:sp>
        <p:nvSpPr>
          <p:cNvPr id="23" name="Rectangle 45"/>
          <p:cNvSpPr>
            <a:spLocks noChangeArrowheads="1"/>
          </p:cNvSpPr>
          <p:nvPr/>
        </p:nvSpPr>
        <p:spPr bwMode="auto">
          <a:xfrm>
            <a:off x="6681534" y="2638799"/>
            <a:ext cx="0"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a:solidFill>
                  <a:srgbClr val="000000"/>
                </a:solidFill>
                <a:latin typeface="Calibri"/>
                <a:cs typeface="Calibri"/>
              </a:rPr>
              <a:t> </a:t>
            </a:r>
            <a:endParaRPr kumimoji="0" lang="en-US" sz="1800">
              <a:solidFill>
                <a:schemeClr val="tx1"/>
              </a:solidFill>
              <a:latin typeface="Calibri"/>
              <a:cs typeface="Calibri"/>
            </a:endParaRPr>
          </a:p>
        </p:txBody>
      </p:sp>
      <p:sp>
        <p:nvSpPr>
          <p:cNvPr id="24" name="Rectangle 46"/>
          <p:cNvSpPr>
            <a:spLocks noChangeArrowheads="1"/>
          </p:cNvSpPr>
          <p:nvPr/>
        </p:nvSpPr>
        <p:spPr bwMode="auto">
          <a:xfrm>
            <a:off x="5212461" y="2360987"/>
            <a:ext cx="766235"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2272.8</a:t>
            </a:r>
            <a:endParaRPr kumimoji="0" lang="en-US" sz="1800" dirty="0">
              <a:solidFill>
                <a:schemeClr val="tx1"/>
              </a:solidFill>
              <a:latin typeface="Calibri"/>
              <a:cs typeface="Calibri"/>
            </a:endParaRPr>
          </a:p>
        </p:txBody>
      </p:sp>
      <p:sp>
        <p:nvSpPr>
          <p:cNvPr id="25" name="Rectangle 47"/>
          <p:cNvSpPr>
            <a:spLocks noChangeArrowheads="1"/>
          </p:cNvSpPr>
          <p:nvPr/>
        </p:nvSpPr>
        <p:spPr bwMode="auto">
          <a:xfrm>
            <a:off x="5327952" y="3240462"/>
            <a:ext cx="64921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490.6</a:t>
            </a:r>
            <a:endParaRPr kumimoji="0" lang="en-US" sz="1800" dirty="0">
              <a:solidFill>
                <a:schemeClr val="tx1"/>
              </a:solidFill>
              <a:latin typeface="Calibri"/>
              <a:cs typeface="Calibri"/>
            </a:endParaRPr>
          </a:p>
        </p:txBody>
      </p:sp>
      <p:sp>
        <p:nvSpPr>
          <p:cNvPr id="26" name="Rectangle 48"/>
          <p:cNvSpPr>
            <a:spLocks noChangeArrowheads="1"/>
          </p:cNvSpPr>
          <p:nvPr/>
        </p:nvSpPr>
        <p:spPr bwMode="auto">
          <a:xfrm>
            <a:off x="5327877" y="4405687"/>
            <a:ext cx="64921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591.8</a:t>
            </a:r>
            <a:endParaRPr kumimoji="0" lang="en-US" sz="1800" dirty="0">
              <a:solidFill>
                <a:schemeClr val="tx1"/>
              </a:solidFill>
              <a:latin typeface="Calibri"/>
              <a:cs typeface="Calibri"/>
            </a:endParaRPr>
          </a:p>
        </p:txBody>
      </p:sp>
      <p:sp>
        <p:nvSpPr>
          <p:cNvPr id="27" name="Rectangle 49"/>
          <p:cNvSpPr>
            <a:spLocks noChangeArrowheads="1"/>
          </p:cNvSpPr>
          <p:nvPr/>
        </p:nvSpPr>
        <p:spPr bwMode="auto">
          <a:xfrm>
            <a:off x="7712777" y="5110537"/>
            <a:ext cx="64921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135.6</a:t>
            </a:r>
            <a:endParaRPr kumimoji="0" lang="en-US" sz="1800" dirty="0">
              <a:solidFill>
                <a:schemeClr val="tx1"/>
              </a:solidFill>
              <a:latin typeface="Calibri"/>
              <a:cs typeface="Calibri"/>
            </a:endParaRPr>
          </a:p>
        </p:txBody>
      </p:sp>
      <p:sp>
        <p:nvSpPr>
          <p:cNvPr id="28" name="Rectangle 50"/>
          <p:cNvSpPr>
            <a:spLocks noChangeArrowheads="1"/>
          </p:cNvSpPr>
          <p:nvPr/>
        </p:nvSpPr>
        <p:spPr bwMode="auto">
          <a:xfrm>
            <a:off x="7717699" y="2664199"/>
            <a:ext cx="64921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759.3</a:t>
            </a:r>
            <a:endParaRPr kumimoji="0" lang="en-US" sz="1800" dirty="0">
              <a:solidFill>
                <a:schemeClr val="tx1"/>
              </a:solidFill>
              <a:latin typeface="Calibri"/>
              <a:cs typeface="Calibri"/>
            </a:endParaRPr>
          </a:p>
        </p:txBody>
      </p:sp>
      <p:sp>
        <p:nvSpPr>
          <p:cNvPr id="29" name="Rectangle 51"/>
          <p:cNvSpPr>
            <a:spLocks noChangeArrowheads="1"/>
          </p:cNvSpPr>
          <p:nvPr/>
        </p:nvSpPr>
        <p:spPr bwMode="auto">
          <a:xfrm>
            <a:off x="7673403" y="3519862"/>
            <a:ext cx="694101"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a:t>
            </a:r>
            <a:r>
              <a:rPr lang="en-US" dirty="0" smtClean="0">
                <a:solidFill>
                  <a:srgbClr val="000000"/>
                </a:solidFill>
                <a:latin typeface="Calibri"/>
                <a:cs typeface="Calibri"/>
              </a:rPr>
              <a:t>219.</a:t>
            </a:r>
            <a:r>
              <a:rPr lang="en-US" dirty="0">
                <a:solidFill>
                  <a:srgbClr val="000000"/>
                </a:solidFill>
                <a:latin typeface="Calibri"/>
                <a:cs typeface="Calibri"/>
              </a:rPr>
              <a:t>6</a:t>
            </a:r>
            <a:endParaRPr kumimoji="0" lang="en-US" sz="1800" dirty="0">
              <a:solidFill>
                <a:schemeClr val="tx1"/>
              </a:solidFill>
              <a:latin typeface="Calibri"/>
              <a:cs typeface="Calibri"/>
            </a:endParaRPr>
          </a:p>
        </p:txBody>
      </p:sp>
      <p:sp>
        <p:nvSpPr>
          <p:cNvPr id="30" name="Rectangle 52"/>
          <p:cNvSpPr>
            <a:spLocks noChangeArrowheads="1"/>
          </p:cNvSpPr>
          <p:nvPr/>
        </p:nvSpPr>
        <p:spPr bwMode="auto">
          <a:xfrm>
            <a:off x="7717699" y="3832599"/>
            <a:ext cx="64921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539.8</a:t>
            </a:r>
            <a:endParaRPr kumimoji="0" lang="en-US" sz="1800" dirty="0">
              <a:solidFill>
                <a:schemeClr val="tx1"/>
              </a:solidFill>
              <a:latin typeface="Calibri"/>
              <a:cs typeface="Calibri"/>
            </a:endParaRPr>
          </a:p>
        </p:txBody>
      </p:sp>
      <p:sp>
        <p:nvSpPr>
          <p:cNvPr id="31" name="Rectangle 53"/>
          <p:cNvSpPr>
            <a:spLocks noChangeArrowheads="1"/>
          </p:cNvSpPr>
          <p:nvPr/>
        </p:nvSpPr>
        <p:spPr bwMode="auto">
          <a:xfrm>
            <a:off x="7840554" y="4672387"/>
            <a:ext cx="525785"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smtClean="0">
                <a:solidFill>
                  <a:srgbClr val="000000"/>
                </a:solidFill>
                <a:latin typeface="Calibri"/>
                <a:cs typeface="Calibri"/>
              </a:rPr>
              <a:t>191.3</a:t>
            </a:r>
            <a:endParaRPr kumimoji="0" lang="en-US" sz="1800" dirty="0">
              <a:solidFill>
                <a:schemeClr val="tx1"/>
              </a:solidFill>
              <a:latin typeface="Calibri"/>
              <a:cs typeface="Calibri"/>
            </a:endParaRPr>
          </a:p>
        </p:txBody>
      </p:sp>
      <p:sp>
        <p:nvSpPr>
          <p:cNvPr id="32" name="Rectangle 54"/>
          <p:cNvSpPr>
            <a:spLocks noChangeArrowheads="1"/>
          </p:cNvSpPr>
          <p:nvPr/>
        </p:nvSpPr>
        <p:spPr bwMode="auto">
          <a:xfrm>
            <a:off x="7657836" y="5569324"/>
            <a:ext cx="652423"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a:t>
            </a:r>
            <a:r>
              <a:rPr kumimoji="0" lang="en-US" sz="1800" b="1" i="1" dirty="0" smtClean="0">
                <a:solidFill>
                  <a:srgbClr val="000000"/>
                </a:solidFill>
                <a:latin typeface="Calibri"/>
                <a:cs typeface="Calibri"/>
              </a:rPr>
              <a:t> 484.1</a:t>
            </a:r>
            <a:endParaRPr kumimoji="0" lang="en-US" sz="1800" b="1" i="1" dirty="0">
              <a:solidFill>
                <a:schemeClr val="tx1"/>
              </a:solidFill>
              <a:latin typeface="Calibri"/>
              <a:cs typeface="Calibri"/>
            </a:endParaRPr>
          </a:p>
        </p:txBody>
      </p:sp>
      <p:sp>
        <p:nvSpPr>
          <p:cNvPr id="33" name="Rectangle 56"/>
          <p:cNvSpPr>
            <a:spLocks noChangeArrowheads="1"/>
          </p:cNvSpPr>
          <p:nvPr/>
        </p:nvSpPr>
        <p:spPr bwMode="auto">
          <a:xfrm>
            <a:off x="6287834" y="1414837"/>
            <a:ext cx="673111"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Credits</a:t>
            </a:r>
            <a:endParaRPr kumimoji="0" lang="en-US" sz="1800" b="1">
              <a:solidFill>
                <a:schemeClr val="tx1"/>
              </a:solidFill>
              <a:latin typeface="Calibri"/>
              <a:cs typeface="Calibri"/>
            </a:endParaRPr>
          </a:p>
        </p:txBody>
      </p:sp>
      <p:sp>
        <p:nvSpPr>
          <p:cNvPr id="34" name="Rectangle 57"/>
          <p:cNvSpPr>
            <a:spLocks noChangeArrowheads="1"/>
          </p:cNvSpPr>
          <p:nvPr/>
        </p:nvSpPr>
        <p:spPr bwMode="auto">
          <a:xfrm>
            <a:off x="6161687" y="2056187"/>
            <a:ext cx="811119"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1513.5</a:t>
            </a:r>
            <a:endParaRPr kumimoji="0" lang="en-US" sz="1800" dirty="0">
              <a:solidFill>
                <a:schemeClr val="tx1"/>
              </a:solidFill>
              <a:latin typeface="Calibri"/>
              <a:cs typeface="Calibri"/>
            </a:endParaRPr>
          </a:p>
        </p:txBody>
      </p:sp>
      <p:sp>
        <p:nvSpPr>
          <p:cNvPr id="35" name="Rectangle 58"/>
          <p:cNvSpPr>
            <a:spLocks noChangeArrowheads="1"/>
          </p:cNvSpPr>
          <p:nvPr/>
        </p:nvSpPr>
        <p:spPr bwMode="auto">
          <a:xfrm>
            <a:off x="6276766" y="2937249"/>
            <a:ext cx="694101"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710.2</a:t>
            </a:r>
            <a:endParaRPr kumimoji="0" lang="en-US" sz="1800" dirty="0">
              <a:solidFill>
                <a:schemeClr val="tx1"/>
              </a:solidFill>
              <a:latin typeface="Calibri"/>
              <a:cs typeface="Calibri"/>
            </a:endParaRPr>
          </a:p>
        </p:txBody>
      </p:sp>
      <p:sp>
        <p:nvSpPr>
          <p:cNvPr id="36" name="Rectangle 59"/>
          <p:cNvSpPr>
            <a:spLocks noChangeArrowheads="1"/>
          </p:cNvSpPr>
          <p:nvPr/>
        </p:nvSpPr>
        <p:spPr bwMode="auto">
          <a:xfrm>
            <a:off x="6277103" y="4119937"/>
            <a:ext cx="694101"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rgbClr val="000000"/>
                </a:solidFill>
                <a:latin typeface="Calibri"/>
                <a:cs typeface="Calibri"/>
              </a:rPr>
              <a:t>+</a:t>
            </a:r>
            <a:r>
              <a:rPr kumimoji="0" lang="en-US" sz="1800" dirty="0" smtClean="0">
                <a:solidFill>
                  <a:srgbClr val="000000"/>
                </a:solidFill>
                <a:latin typeface="Calibri"/>
                <a:cs typeface="Calibri"/>
              </a:rPr>
              <a:t> 783.1</a:t>
            </a:r>
            <a:endParaRPr kumimoji="0" lang="en-US" sz="1800" dirty="0">
              <a:solidFill>
                <a:schemeClr val="tx1"/>
              </a:solidFill>
              <a:latin typeface="Calibri"/>
              <a:cs typeface="Calibri"/>
            </a:endParaRPr>
          </a:p>
        </p:txBody>
      </p:sp>
      <p:sp>
        <p:nvSpPr>
          <p:cNvPr id="37" name="Line 89"/>
          <p:cNvSpPr>
            <a:spLocks noChangeShapeType="1"/>
          </p:cNvSpPr>
          <p:nvPr/>
        </p:nvSpPr>
        <p:spPr bwMode="auto">
          <a:xfrm>
            <a:off x="5246497" y="1694173"/>
            <a:ext cx="3670741" cy="0"/>
          </a:xfrm>
          <a:prstGeom prst="line">
            <a:avLst/>
          </a:prstGeom>
          <a:noFill/>
          <a:ln w="19050">
            <a:solidFill>
              <a:schemeClr val="tx1"/>
            </a:solidFill>
            <a:round/>
            <a:headEnd/>
            <a:tailEnd/>
          </a:ln>
          <a:effectLst/>
        </p:spPr>
        <p:txBody>
          <a:bodyPr lIns="92075" tIns="46038" rIns="92075" bIns="46038">
            <a:prstTxWarp prst="textNoShape">
              <a:avLst/>
            </a:prstTxWarp>
          </a:bodyPr>
          <a:lstStyle/>
          <a:p>
            <a:endParaRPr lang="en-US">
              <a:latin typeface="Calibri"/>
              <a:cs typeface="Calibri"/>
            </a:endParaRPr>
          </a:p>
        </p:txBody>
      </p:sp>
      <p:sp>
        <p:nvSpPr>
          <p:cNvPr id="38" name="Text Box 93"/>
          <p:cNvSpPr txBox="1">
            <a:spLocks noChangeArrowheads="1"/>
          </p:cNvSpPr>
          <p:nvPr/>
        </p:nvSpPr>
        <p:spPr bwMode="auto">
          <a:xfrm>
            <a:off x="677806" y="6192103"/>
            <a:ext cx="1854068" cy="261610"/>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r>
              <a:rPr lang="en-US" sz="1100" b="1" dirty="0">
                <a:latin typeface="Calibri"/>
                <a:cs typeface="Calibri"/>
              </a:rPr>
              <a:t>Source</a:t>
            </a:r>
            <a:r>
              <a:rPr lang="en-US" sz="1100" b="1" dirty="0" smtClean="0">
                <a:latin typeface="Calibri"/>
                <a:cs typeface="Calibri"/>
              </a:rPr>
              <a:t>: </a:t>
            </a:r>
            <a:r>
              <a:rPr lang="en-US" sz="1100" dirty="0" smtClean="0">
                <a:latin typeface="Calibri"/>
                <a:cs typeface="Calibri"/>
              </a:rPr>
              <a:t>http://</a:t>
            </a:r>
            <a:r>
              <a:rPr lang="en-US" sz="1100" dirty="0" err="1" smtClean="0">
                <a:latin typeface="Calibri"/>
                <a:cs typeface="Calibri"/>
              </a:rPr>
              <a:t>www.bea.gov</a:t>
            </a:r>
            <a:endParaRPr lang="en-US" sz="1100" i="1" dirty="0">
              <a:latin typeface="Calibri"/>
              <a:cs typeface="Calibri"/>
            </a:endParaRPr>
          </a:p>
        </p:txBody>
      </p:sp>
      <p:grpSp>
        <p:nvGrpSpPr>
          <p:cNvPr id="39" name="Group 92"/>
          <p:cNvGrpSpPr>
            <a:grpSpLocks/>
          </p:cNvGrpSpPr>
          <p:nvPr/>
        </p:nvGrpSpPr>
        <p:grpSpPr bwMode="auto">
          <a:xfrm>
            <a:off x="3102991" y="6085142"/>
            <a:ext cx="2752725" cy="376238"/>
            <a:chOff x="922" y="3434"/>
            <a:chExt cx="1734" cy="237"/>
          </a:xfrm>
        </p:grpSpPr>
        <p:sp>
          <p:nvSpPr>
            <p:cNvPr id="40" name="AutoShape 91"/>
            <p:cNvSpPr>
              <a:spLocks noChangeArrowheads="1"/>
            </p:cNvSpPr>
            <p:nvPr/>
          </p:nvSpPr>
          <p:spPr bwMode="auto">
            <a:xfrm>
              <a:off x="922" y="3434"/>
              <a:ext cx="1734" cy="237"/>
            </a:xfrm>
            <a:prstGeom prst="roundRect">
              <a:avLst>
                <a:gd name="adj" fmla="val 16667"/>
              </a:avLst>
            </a:prstGeom>
            <a:solidFill>
              <a:srgbClr val="595959"/>
            </a:solidFill>
            <a:ln w="12700">
              <a:solidFill>
                <a:schemeClr val="tx1"/>
              </a:solidFill>
              <a:round/>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41" name="Rectangle 60"/>
            <p:cNvSpPr>
              <a:spLocks noChangeArrowheads="1"/>
            </p:cNvSpPr>
            <p:nvPr/>
          </p:nvSpPr>
          <p:spPr bwMode="auto">
            <a:xfrm>
              <a:off x="990" y="3454"/>
              <a:ext cx="1592" cy="173"/>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dirty="0">
                  <a:solidFill>
                    <a:schemeClr val="bg1"/>
                  </a:solidFill>
                  <a:latin typeface="Calibri"/>
                  <a:cs typeface="Calibri"/>
                </a:rPr>
                <a:t>Continued on next slide …</a:t>
              </a:r>
            </a:p>
          </p:txBody>
        </p:sp>
      </p:grpSp>
      <p:sp>
        <p:nvSpPr>
          <p:cNvPr id="42" name="Text Box 93"/>
          <p:cNvSpPr txBox="1">
            <a:spLocks noChangeArrowheads="1"/>
          </p:cNvSpPr>
          <p:nvPr/>
        </p:nvSpPr>
        <p:spPr bwMode="auto">
          <a:xfrm>
            <a:off x="6389617" y="6201965"/>
            <a:ext cx="2106842" cy="261610"/>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r>
              <a:rPr lang="en-US" sz="1100" i="1" dirty="0" smtClean="0">
                <a:latin typeface="Calibri"/>
                <a:cs typeface="Calibri"/>
              </a:rPr>
              <a:t>* </a:t>
            </a:r>
            <a:r>
              <a:rPr lang="en-US" sz="1100" i="1" dirty="0">
                <a:latin typeface="Calibri"/>
                <a:cs typeface="Calibri"/>
              </a:rPr>
              <a:t>Figures are in Billions of Dollars</a:t>
            </a:r>
          </a:p>
        </p:txBody>
      </p:sp>
    </p:spTree>
    <p:extLst>
      <p:ext uri="{BB962C8B-B14F-4D97-AF65-F5344CB8AC3E}">
        <p14:creationId xmlns:p14="http://schemas.microsoft.com/office/powerpoint/2010/main" val="916688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9569" y="409341"/>
            <a:ext cx="8904855" cy="808928"/>
          </a:xfrm>
        </p:spPr>
        <p:txBody>
          <a:bodyPr/>
          <a:lstStyle/>
          <a:p>
            <a:r>
              <a:rPr lang="en-US" dirty="0">
                <a:latin typeface="Calibri"/>
                <a:cs typeface="Calibri"/>
              </a:rPr>
              <a:t>U.S. Balance of Payments, </a:t>
            </a:r>
            <a:r>
              <a:rPr lang="en-US" dirty="0" smtClean="0">
                <a:latin typeface="Calibri"/>
                <a:cs typeface="Calibri"/>
              </a:rPr>
              <a:t>2015</a:t>
            </a:r>
            <a:endParaRPr lang="en-US" dirty="0">
              <a:latin typeface="Calibri"/>
              <a:cs typeface="Calibri"/>
            </a:endParaRPr>
          </a:p>
        </p:txBody>
      </p:sp>
      <p:sp>
        <p:nvSpPr>
          <p:cNvPr id="7" name="Rectangle 7"/>
          <p:cNvSpPr>
            <a:spLocks noChangeArrowheads="1"/>
          </p:cNvSpPr>
          <p:nvPr/>
        </p:nvSpPr>
        <p:spPr bwMode="auto">
          <a:xfrm>
            <a:off x="264859" y="1684493"/>
            <a:ext cx="1648526"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a:solidFill>
                  <a:srgbClr val="000000"/>
                </a:solidFill>
                <a:latin typeface="Calibri"/>
                <a:cs typeface="Calibri"/>
              </a:rPr>
              <a:t>Current account:</a:t>
            </a:r>
            <a:endParaRPr kumimoji="0" lang="en-US" sz="1800" b="1" i="1">
              <a:solidFill>
                <a:schemeClr val="tx1"/>
              </a:solidFill>
              <a:latin typeface="Calibri"/>
              <a:cs typeface="Calibri"/>
            </a:endParaRPr>
          </a:p>
        </p:txBody>
      </p:sp>
      <p:sp>
        <p:nvSpPr>
          <p:cNvPr id="39" name="Rectangle 15"/>
          <p:cNvSpPr>
            <a:spLocks noChangeArrowheads="1"/>
          </p:cNvSpPr>
          <p:nvPr/>
        </p:nvSpPr>
        <p:spPr bwMode="auto">
          <a:xfrm>
            <a:off x="320040" y="2082702"/>
            <a:ext cx="4143375"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12. </a:t>
            </a:r>
            <a:r>
              <a:rPr kumimoji="0" lang="en-US" sz="1800" b="1" i="1">
                <a:solidFill>
                  <a:srgbClr val="000000"/>
                </a:solidFill>
                <a:latin typeface="Calibri"/>
                <a:cs typeface="Calibri"/>
              </a:rPr>
              <a:t>Balance</a:t>
            </a:r>
            <a:r>
              <a:rPr kumimoji="0" lang="en-US" sz="1800">
                <a:solidFill>
                  <a:srgbClr val="000000"/>
                </a:solidFill>
                <a:latin typeface="Calibri"/>
                <a:cs typeface="Calibri"/>
              </a:rPr>
              <a:t> on current account (7 + 10 + 11)</a:t>
            </a:r>
            <a:endParaRPr kumimoji="0" lang="en-US" sz="1800">
              <a:solidFill>
                <a:schemeClr val="tx1"/>
              </a:solidFill>
              <a:latin typeface="Calibri"/>
              <a:cs typeface="Calibri"/>
            </a:endParaRPr>
          </a:p>
        </p:txBody>
      </p:sp>
      <p:sp>
        <p:nvSpPr>
          <p:cNvPr id="40" name="Rectangle 28"/>
          <p:cNvSpPr>
            <a:spLocks noChangeArrowheads="1"/>
          </p:cNvSpPr>
          <p:nvPr/>
        </p:nvSpPr>
        <p:spPr bwMode="auto">
          <a:xfrm>
            <a:off x="7699414" y="2093814"/>
            <a:ext cx="652423"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chemeClr val="tx1"/>
                </a:solidFill>
                <a:latin typeface="Calibri"/>
                <a:cs typeface="Calibri"/>
              </a:rPr>
              <a:t>-</a:t>
            </a:r>
            <a:r>
              <a:rPr kumimoji="0" lang="en-US" sz="1800" b="1" i="1" dirty="0" smtClean="0">
                <a:solidFill>
                  <a:schemeClr val="tx1"/>
                </a:solidFill>
                <a:latin typeface="Calibri"/>
                <a:cs typeface="Calibri"/>
              </a:rPr>
              <a:t> 484.1</a:t>
            </a:r>
            <a:endParaRPr kumimoji="0" lang="en-US" sz="1800" b="1" i="1" dirty="0">
              <a:solidFill>
                <a:schemeClr val="tx1"/>
              </a:solidFill>
              <a:latin typeface="Calibri"/>
              <a:cs typeface="Calibri"/>
            </a:endParaRPr>
          </a:p>
        </p:txBody>
      </p:sp>
      <p:sp>
        <p:nvSpPr>
          <p:cNvPr id="41" name="Rectangle 33"/>
          <p:cNvSpPr>
            <a:spLocks noChangeArrowheads="1"/>
          </p:cNvSpPr>
          <p:nvPr/>
        </p:nvSpPr>
        <p:spPr bwMode="auto">
          <a:xfrm>
            <a:off x="274003" y="2570064"/>
            <a:ext cx="1608062"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a:solidFill>
                  <a:srgbClr val="000000"/>
                </a:solidFill>
                <a:latin typeface="Calibri"/>
                <a:cs typeface="Calibri"/>
              </a:rPr>
              <a:t>Capital account:</a:t>
            </a:r>
            <a:endParaRPr kumimoji="0" lang="en-US" sz="1800" b="1" i="1">
              <a:solidFill>
                <a:schemeClr val="tx1"/>
              </a:solidFill>
              <a:latin typeface="Calibri"/>
              <a:cs typeface="Calibri"/>
            </a:endParaRPr>
          </a:p>
        </p:txBody>
      </p:sp>
      <p:sp>
        <p:nvSpPr>
          <p:cNvPr id="42" name="Rectangle 34"/>
          <p:cNvSpPr>
            <a:spLocks noChangeArrowheads="1"/>
          </p:cNvSpPr>
          <p:nvPr/>
        </p:nvSpPr>
        <p:spPr bwMode="auto">
          <a:xfrm>
            <a:off x="205740" y="2884389"/>
            <a:ext cx="4794250" cy="274638"/>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  13. Foreign investment in the U.S. (capital inflow) </a:t>
            </a:r>
            <a:endParaRPr kumimoji="0" lang="en-US" sz="1800">
              <a:solidFill>
                <a:schemeClr val="tx1"/>
              </a:solidFill>
              <a:latin typeface="Calibri"/>
              <a:cs typeface="Calibri"/>
            </a:endParaRPr>
          </a:p>
        </p:txBody>
      </p:sp>
      <p:sp>
        <p:nvSpPr>
          <p:cNvPr id="43" name="Rectangle 35"/>
          <p:cNvSpPr>
            <a:spLocks noChangeArrowheads="1"/>
          </p:cNvSpPr>
          <p:nvPr/>
        </p:nvSpPr>
        <p:spPr bwMode="auto">
          <a:xfrm>
            <a:off x="320040" y="3200302"/>
            <a:ext cx="4174220"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a:solidFill>
                  <a:srgbClr val="000000"/>
                </a:solidFill>
                <a:latin typeface="Calibri"/>
                <a:cs typeface="Calibri"/>
              </a:rPr>
              <a:t>14. U.S. investment abroad (capital outflow) </a:t>
            </a:r>
            <a:endParaRPr kumimoji="0" lang="en-US" sz="1800">
              <a:solidFill>
                <a:schemeClr val="tx1"/>
              </a:solidFill>
              <a:latin typeface="Calibri"/>
              <a:cs typeface="Calibri"/>
            </a:endParaRPr>
          </a:p>
        </p:txBody>
      </p:sp>
      <p:sp>
        <p:nvSpPr>
          <p:cNvPr id="44" name="Rectangle 36"/>
          <p:cNvSpPr>
            <a:spLocks noChangeArrowheads="1"/>
          </p:cNvSpPr>
          <p:nvPr/>
        </p:nvSpPr>
        <p:spPr bwMode="auto">
          <a:xfrm>
            <a:off x="310515" y="3505102"/>
            <a:ext cx="3295774"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a:solidFill>
                  <a:srgbClr val="000000"/>
                </a:solidFill>
                <a:latin typeface="Calibri"/>
                <a:cs typeface="Calibri"/>
              </a:rPr>
              <a:t>15.</a:t>
            </a:r>
            <a:r>
              <a:rPr kumimoji="0" lang="en-US" sz="1800" dirty="0" smtClean="0">
                <a:solidFill>
                  <a:srgbClr val="000000"/>
                </a:solidFill>
                <a:latin typeface="Calibri"/>
                <a:cs typeface="Calibri"/>
              </a:rPr>
              <a:t> Net other currency transactions </a:t>
            </a:r>
            <a:endParaRPr kumimoji="0" lang="en-US" sz="1800" dirty="0">
              <a:solidFill>
                <a:schemeClr val="tx1"/>
              </a:solidFill>
              <a:latin typeface="Calibri"/>
              <a:cs typeface="Calibri"/>
            </a:endParaRPr>
          </a:p>
        </p:txBody>
      </p:sp>
      <p:sp>
        <p:nvSpPr>
          <p:cNvPr id="45" name="Rectangle 37"/>
          <p:cNvSpPr>
            <a:spLocks noChangeArrowheads="1"/>
          </p:cNvSpPr>
          <p:nvPr/>
        </p:nvSpPr>
        <p:spPr bwMode="auto">
          <a:xfrm>
            <a:off x="320040" y="4441727"/>
            <a:ext cx="2773363"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smtClean="0">
                <a:solidFill>
                  <a:srgbClr val="000000"/>
                </a:solidFill>
                <a:latin typeface="Calibri"/>
                <a:cs typeface="Calibri"/>
              </a:rPr>
              <a:t>17. </a:t>
            </a:r>
            <a:r>
              <a:rPr kumimoji="0" lang="en-US" sz="1800" dirty="0">
                <a:solidFill>
                  <a:srgbClr val="000000"/>
                </a:solidFill>
                <a:latin typeface="Calibri"/>
                <a:cs typeface="Calibri"/>
              </a:rPr>
              <a:t>U.S. official reserve assets</a:t>
            </a:r>
            <a:endParaRPr kumimoji="0" lang="en-US" sz="1800" dirty="0">
              <a:solidFill>
                <a:schemeClr val="tx1"/>
              </a:solidFill>
              <a:latin typeface="Calibri"/>
              <a:cs typeface="Calibri"/>
            </a:endParaRPr>
          </a:p>
        </p:txBody>
      </p:sp>
      <p:sp>
        <p:nvSpPr>
          <p:cNvPr id="46" name="Rectangle 38"/>
          <p:cNvSpPr>
            <a:spLocks noChangeArrowheads="1"/>
          </p:cNvSpPr>
          <p:nvPr/>
        </p:nvSpPr>
        <p:spPr bwMode="auto">
          <a:xfrm>
            <a:off x="310515" y="4911150"/>
            <a:ext cx="2157257" cy="276999"/>
          </a:xfrm>
          <a:prstGeom prst="rect">
            <a:avLst/>
          </a:prstGeom>
          <a:noFill/>
          <a:ln w="9525">
            <a:noFill/>
            <a:miter lim="800000"/>
            <a:headEnd/>
            <a:tailEnd/>
          </a:ln>
        </p:spPr>
        <p:txBody>
          <a:bodyPr wrap="none" lIns="0" tIns="0" rIns="0" bIns="0">
            <a:prstTxWarp prst="textNoShape">
              <a:avLst/>
            </a:prstTxWarp>
            <a:spAutoFit/>
          </a:bodyPr>
          <a:lstStyle/>
          <a:p>
            <a:pPr algn="l"/>
            <a:r>
              <a:rPr lang="en-US" smtClean="0">
                <a:latin typeface="Calibri"/>
                <a:cs typeface="Calibri"/>
              </a:rPr>
              <a:t>18</a:t>
            </a:r>
            <a:r>
              <a:rPr kumimoji="0" lang="en-US" sz="1800" smtClean="0">
                <a:solidFill>
                  <a:schemeClr val="tx1"/>
                </a:solidFill>
                <a:latin typeface="Calibri"/>
                <a:cs typeface="Calibri"/>
              </a:rPr>
              <a:t>. </a:t>
            </a:r>
            <a:r>
              <a:rPr kumimoji="0" lang="en-US" sz="1800" b="1" i="1" dirty="0">
                <a:solidFill>
                  <a:schemeClr val="tx1"/>
                </a:solidFill>
                <a:latin typeface="Calibri"/>
                <a:cs typeface="Calibri"/>
              </a:rPr>
              <a:t>Total</a:t>
            </a:r>
            <a:r>
              <a:rPr kumimoji="0" lang="en-US" sz="1800" dirty="0">
                <a:solidFill>
                  <a:schemeClr val="tx1"/>
                </a:solidFill>
                <a:latin typeface="Calibri"/>
                <a:cs typeface="Calibri"/>
              </a:rPr>
              <a:t> (12 + </a:t>
            </a:r>
            <a:r>
              <a:rPr kumimoji="0" lang="en-US" sz="1800" dirty="0" smtClean="0">
                <a:solidFill>
                  <a:schemeClr val="tx1"/>
                </a:solidFill>
                <a:latin typeface="Calibri"/>
                <a:cs typeface="Calibri"/>
              </a:rPr>
              <a:t>16 </a:t>
            </a:r>
            <a:r>
              <a:rPr kumimoji="0" lang="en-US" sz="1800" dirty="0">
                <a:solidFill>
                  <a:schemeClr val="tx1"/>
                </a:solidFill>
                <a:latin typeface="Calibri"/>
                <a:cs typeface="Calibri"/>
              </a:rPr>
              <a:t>+ </a:t>
            </a:r>
            <a:r>
              <a:rPr kumimoji="0" lang="en-US" sz="1800" dirty="0" smtClean="0">
                <a:solidFill>
                  <a:schemeClr val="tx1"/>
                </a:solidFill>
                <a:latin typeface="Calibri"/>
                <a:cs typeface="Calibri"/>
              </a:rPr>
              <a:t>17)</a:t>
            </a:r>
            <a:endParaRPr kumimoji="0" lang="en-US" sz="1800" dirty="0">
              <a:solidFill>
                <a:schemeClr val="tx1"/>
              </a:solidFill>
              <a:latin typeface="Calibri"/>
              <a:cs typeface="Calibri"/>
            </a:endParaRPr>
          </a:p>
        </p:txBody>
      </p:sp>
      <p:sp>
        <p:nvSpPr>
          <p:cNvPr id="47" name="Rectangle 40"/>
          <p:cNvSpPr>
            <a:spLocks noChangeArrowheads="1"/>
          </p:cNvSpPr>
          <p:nvPr/>
        </p:nvSpPr>
        <p:spPr bwMode="auto">
          <a:xfrm>
            <a:off x="5407671" y="3193952"/>
            <a:ext cx="596318" cy="276999"/>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800" dirty="0" smtClean="0">
                <a:solidFill>
                  <a:schemeClr val="tx1"/>
                </a:solidFill>
                <a:latin typeface="Calibri"/>
                <a:cs typeface="Calibri"/>
              </a:rPr>
              <a:t>-</a:t>
            </a:r>
            <a:r>
              <a:rPr lang="en-US" dirty="0" smtClean="0">
                <a:latin typeface="Calibri"/>
                <a:cs typeface="Calibri"/>
              </a:rPr>
              <a:t>531</a:t>
            </a:r>
            <a:r>
              <a:rPr kumimoji="0" lang="en-US" sz="1800" dirty="0" smtClean="0">
                <a:solidFill>
                  <a:schemeClr val="tx1"/>
                </a:solidFill>
                <a:latin typeface="Calibri"/>
                <a:cs typeface="Calibri"/>
              </a:rPr>
              <a:t>.1</a:t>
            </a:r>
            <a:endParaRPr kumimoji="0" lang="en-US" sz="1800" dirty="0">
              <a:solidFill>
                <a:schemeClr val="tx1"/>
              </a:solidFill>
              <a:latin typeface="Calibri"/>
              <a:cs typeface="Calibri"/>
            </a:endParaRPr>
          </a:p>
        </p:txBody>
      </p:sp>
      <p:sp>
        <p:nvSpPr>
          <p:cNvPr id="48" name="Rectangle 41"/>
          <p:cNvSpPr>
            <a:spLocks noChangeArrowheads="1"/>
          </p:cNvSpPr>
          <p:nvPr/>
        </p:nvSpPr>
        <p:spPr bwMode="auto">
          <a:xfrm>
            <a:off x="7644912" y="3801964"/>
            <a:ext cx="697307"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chemeClr val="tx1"/>
                </a:solidFill>
                <a:latin typeface="Calibri"/>
                <a:cs typeface="Calibri"/>
              </a:rPr>
              <a:t>+</a:t>
            </a:r>
            <a:r>
              <a:rPr kumimoji="0" lang="en-US" sz="1800" b="1" i="1" dirty="0" smtClean="0">
                <a:solidFill>
                  <a:schemeClr val="tx1"/>
                </a:solidFill>
                <a:latin typeface="Calibri"/>
                <a:cs typeface="Calibri"/>
              </a:rPr>
              <a:t> </a:t>
            </a:r>
            <a:r>
              <a:rPr lang="en-US" b="1" i="1" dirty="0" smtClean="0">
                <a:latin typeface="Calibri"/>
                <a:cs typeface="Calibri"/>
              </a:rPr>
              <a:t>490</a:t>
            </a:r>
            <a:r>
              <a:rPr kumimoji="0" lang="en-US" sz="1800" b="1" i="1" dirty="0" smtClean="0">
                <a:solidFill>
                  <a:schemeClr val="tx1"/>
                </a:solidFill>
                <a:latin typeface="Calibri"/>
                <a:cs typeface="Calibri"/>
              </a:rPr>
              <a:t>.4</a:t>
            </a:r>
            <a:endParaRPr kumimoji="0" lang="en-US" sz="1800" b="1" i="1" dirty="0">
              <a:solidFill>
                <a:schemeClr val="tx1"/>
              </a:solidFill>
              <a:latin typeface="Calibri"/>
              <a:cs typeface="Calibri"/>
            </a:endParaRPr>
          </a:p>
        </p:txBody>
      </p:sp>
      <p:sp>
        <p:nvSpPr>
          <p:cNvPr id="50" name="Rectangle 44"/>
          <p:cNvSpPr>
            <a:spLocks noChangeArrowheads="1"/>
          </p:cNvSpPr>
          <p:nvPr/>
        </p:nvSpPr>
        <p:spPr bwMode="auto">
          <a:xfrm>
            <a:off x="7990097" y="4913524"/>
            <a:ext cx="352122"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chemeClr val="tx1"/>
                </a:solidFill>
                <a:latin typeface="Calibri"/>
                <a:cs typeface="Calibri"/>
              </a:rPr>
              <a:t>0.0</a:t>
            </a:r>
          </a:p>
        </p:txBody>
      </p:sp>
      <p:sp>
        <p:nvSpPr>
          <p:cNvPr id="51" name="Rectangle 45"/>
          <p:cNvSpPr>
            <a:spLocks noChangeArrowheads="1"/>
          </p:cNvSpPr>
          <p:nvPr/>
        </p:nvSpPr>
        <p:spPr bwMode="auto">
          <a:xfrm>
            <a:off x="6278691" y="2868514"/>
            <a:ext cx="694101"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chemeClr val="tx1"/>
                </a:solidFill>
                <a:latin typeface="Calibri"/>
                <a:cs typeface="Calibri"/>
              </a:rPr>
              <a:t>+</a:t>
            </a:r>
            <a:r>
              <a:rPr kumimoji="0" lang="en-US" sz="1800" dirty="0" smtClean="0">
                <a:solidFill>
                  <a:schemeClr val="tx1"/>
                </a:solidFill>
                <a:latin typeface="Calibri"/>
                <a:cs typeface="Calibri"/>
              </a:rPr>
              <a:t> </a:t>
            </a:r>
            <a:r>
              <a:rPr lang="en-US" dirty="0" smtClean="0">
                <a:latin typeface="Calibri"/>
                <a:cs typeface="Calibri"/>
              </a:rPr>
              <a:t>637</a:t>
            </a:r>
            <a:r>
              <a:rPr kumimoji="0" lang="en-US" sz="1800" dirty="0" smtClean="0">
                <a:solidFill>
                  <a:schemeClr val="tx1"/>
                </a:solidFill>
                <a:latin typeface="Calibri"/>
                <a:cs typeface="Calibri"/>
              </a:rPr>
              <a:t>.2</a:t>
            </a:r>
            <a:endParaRPr kumimoji="0" lang="en-US" sz="1800" dirty="0">
              <a:solidFill>
                <a:schemeClr val="tx1"/>
              </a:solidFill>
              <a:latin typeface="Calibri"/>
              <a:cs typeface="Calibri"/>
            </a:endParaRPr>
          </a:p>
        </p:txBody>
      </p:sp>
      <p:sp>
        <p:nvSpPr>
          <p:cNvPr id="52" name="Rectangle 50"/>
          <p:cNvSpPr>
            <a:spLocks noChangeArrowheads="1"/>
          </p:cNvSpPr>
          <p:nvPr/>
        </p:nvSpPr>
        <p:spPr bwMode="auto">
          <a:xfrm>
            <a:off x="272415" y="4154389"/>
            <a:ext cx="2882900" cy="274638"/>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i="1" dirty="0">
                <a:solidFill>
                  <a:srgbClr val="000000"/>
                </a:solidFill>
                <a:latin typeface="Calibri"/>
                <a:cs typeface="Calibri"/>
              </a:rPr>
              <a:t>Official Reserve Transactions:</a:t>
            </a:r>
            <a:endParaRPr kumimoji="0" lang="en-US" sz="1800" b="1" i="1" dirty="0">
              <a:solidFill>
                <a:schemeClr val="tx1"/>
              </a:solidFill>
              <a:latin typeface="Calibri"/>
              <a:cs typeface="Calibri"/>
            </a:endParaRPr>
          </a:p>
        </p:txBody>
      </p:sp>
      <p:sp>
        <p:nvSpPr>
          <p:cNvPr id="53" name="Rectangle 52"/>
          <p:cNvSpPr>
            <a:spLocks noChangeArrowheads="1"/>
          </p:cNvSpPr>
          <p:nvPr/>
        </p:nvSpPr>
        <p:spPr bwMode="auto">
          <a:xfrm>
            <a:off x="5636991" y="4419502"/>
            <a:ext cx="362279"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smtClean="0">
                <a:solidFill>
                  <a:schemeClr val="tx1"/>
                </a:solidFill>
                <a:latin typeface="Calibri"/>
                <a:cs typeface="Calibri"/>
              </a:rPr>
              <a:t>-6.3</a:t>
            </a:r>
            <a:endParaRPr kumimoji="0" lang="en-US" sz="1800" dirty="0">
              <a:solidFill>
                <a:schemeClr val="tx1"/>
              </a:solidFill>
              <a:latin typeface="Calibri"/>
              <a:cs typeface="Calibri"/>
            </a:endParaRPr>
          </a:p>
        </p:txBody>
      </p:sp>
      <p:sp>
        <p:nvSpPr>
          <p:cNvPr id="57" name="Rectangle 36"/>
          <p:cNvSpPr>
            <a:spLocks noChangeArrowheads="1"/>
          </p:cNvSpPr>
          <p:nvPr/>
        </p:nvSpPr>
        <p:spPr bwMode="auto">
          <a:xfrm>
            <a:off x="310515" y="3784502"/>
            <a:ext cx="4318490"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dirty="0" smtClean="0">
                <a:solidFill>
                  <a:srgbClr val="000000"/>
                </a:solidFill>
                <a:latin typeface="Calibri"/>
                <a:cs typeface="Calibri"/>
              </a:rPr>
              <a:t>16. </a:t>
            </a:r>
            <a:r>
              <a:rPr kumimoji="0" lang="en-US" sz="1800" b="1" i="1" dirty="0">
                <a:solidFill>
                  <a:srgbClr val="000000"/>
                </a:solidFill>
                <a:latin typeface="Calibri"/>
                <a:cs typeface="Calibri"/>
              </a:rPr>
              <a:t>Balance</a:t>
            </a:r>
            <a:r>
              <a:rPr kumimoji="0" lang="en-US" sz="1800" dirty="0">
                <a:solidFill>
                  <a:srgbClr val="000000"/>
                </a:solidFill>
                <a:latin typeface="Calibri"/>
                <a:cs typeface="Calibri"/>
              </a:rPr>
              <a:t> on capital account (13 + </a:t>
            </a:r>
            <a:r>
              <a:rPr kumimoji="0" lang="en-US" sz="1800" dirty="0" smtClean="0">
                <a:solidFill>
                  <a:srgbClr val="000000"/>
                </a:solidFill>
                <a:latin typeface="Calibri"/>
                <a:cs typeface="Calibri"/>
              </a:rPr>
              <a:t>14 + 15) </a:t>
            </a:r>
            <a:endParaRPr kumimoji="0" lang="en-US" sz="1800" dirty="0">
              <a:solidFill>
                <a:schemeClr val="tx1"/>
              </a:solidFill>
              <a:latin typeface="Calibri"/>
              <a:cs typeface="Calibri"/>
            </a:endParaRPr>
          </a:p>
        </p:txBody>
      </p:sp>
      <p:sp>
        <p:nvSpPr>
          <p:cNvPr id="58" name="Rectangle 45"/>
          <p:cNvSpPr>
            <a:spLocks noChangeArrowheads="1"/>
          </p:cNvSpPr>
          <p:nvPr/>
        </p:nvSpPr>
        <p:spPr bwMode="auto">
          <a:xfrm>
            <a:off x="6278691" y="3503514"/>
            <a:ext cx="694101"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dirty="0">
                <a:solidFill>
                  <a:schemeClr val="tx1"/>
                </a:solidFill>
                <a:latin typeface="Calibri"/>
                <a:cs typeface="Calibri"/>
              </a:rPr>
              <a:t>+</a:t>
            </a:r>
            <a:r>
              <a:rPr kumimoji="0" lang="en-US" sz="1800" dirty="0" smtClean="0">
                <a:solidFill>
                  <a:schemeClr val="tx1"/>
                </a:solidFill>
                <a:latin typeface="Calibri"/>
                <a:cs typeface="Calibri"/>
              </a:rPr>
              <a:t> </a:t>
            </a:r>
            <a:r>
              <a:rPr lang="en-US" dirty="0" smtClean="0">
                <a:latin typeface="Calibri"/>
                <a:cs typeface="Calibri"/>
              </a:rPr>
              <a:t>348.6</a:t>
            </a:r>
            <a:endParaRPr kumimoji="0" lang="en-US" sz="1800" dirty="0">
              <a:solidFill>
                <a:schemeClr val="tx1"/>
              </a:solidFill>
              <a:latin typeface="Calibri"/>
              <a:cs typeface="Calibri"/>
            </a:endParaRPr>
          </a:p>
        </p:txBody>
      </p:sp>
      <p:sp>
        <p:nvSpPr>
          <p:cNvPr id="31" name="Text Box 93"/>
          <p:cNvSpPr txBox="1">
            <a:spLocks noChangeArrowheads="1"/>
          </p:cNvSpPr>
          <p:nvPr/>
        </p:nvSpPr>
        <p:spPr bwMode="auto">
          <a:xfrm>
            <a:off x="677806" y="6192103"/>
            <a:ext cx="1854068" cy="261610"/>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r>
              <a:rPr lang="en-US" sz="1100" b="1" dirty="0">
                <a:latin typeface="Calibri"/>
                <a:cs typeface="Calibri"/>
              </a:rPr>
              <a:t>Source</a:t>
            </a:r>
            <a:r>
              <a:rPr lang="en-US" sz="1100" b="1" dirty="0" smtClean="0">
                <a:latin typeface="Calibri"/>
                <a:cs typeface="Calibri"/>
              </a:rPr>
              <a:t>: </a:t>
            </a:r>
            <a:r>
              <a:rPr lang="en-US" sz="1100" dirty="0" smtClean="0">
                <a:latin typeface="Calibri"/>
                <a:cs typeface="Calibri"/>
              </a:rPr>
              <a:t>http://</a:t>
            </a:r>
            <a:r>
              <a:rPr lang="en-US" sz="1100" dirty="0" err="1" smtClean="0">
                <a:latin typeface="Calibri"/>
                <a:cs typeface="Calibri"/>
              </a:rPr>
              <a:t>www.bea.gov</a:t>
            </a:r>
            <a:endParaRPr lang="en-US" sz="1100" i="1" dirty="0">
              <a:latin typeface="Calibri"/>
              <a:cs typeface="Calibri"/>
            </a:endParaRPr>
          </a:p>
        </p:txBody>
      </p:sp>
      <p:sp>
        <p:nvSpPr>
          <p:cNvPr id="32" name="Text Box 93"/>
          <p:cNvSpPr txBox="1">
            <a:spLocks noChangeArrowheads="1"/>
          </p:cNvSpPr>
          <p:nvPr/>
        </p:nvSpPr>
        <p:spPr bwMode="auto">
          <a:xfrm>
            <a:off x="6389617" y="6201965"/>
            <a:ext cx="2106842" cy="261610"/>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r>
              <a:rPr lang="en-US" sz="1100" i="1" dirty="0" smtClean="0">
                <a:latin typeface="Calibri"/>
                <a:cs typeface="Calibri"/>
              </a:rPr>
              <a:t>* </a:t>
            </a:r>
            <a:r>
              <a:rPr lang="en-US" sz="1100" i="1" dirty="0">
                <a:latin typeface="Calibri"/>
                <a:cs typeface="Calibri"/>
              </a:rPr>
              <a:t>Figures are in Billions of Dollars</a:t>
            </a:r>
          </a:p>
        </p:txBody>
      </p:sp>
      <p:sp>
        <p:nvSpPr>
          <p:cNvPr id="34" name="Rectangle 41"/>
          <p:cNvSpPr>
            <a:spLocks noChangeArrowheads="1"/>
          </p:cNvSpPr>
          <p:nvPr/>
        </p:nvSpPr>
        <p:spPr bwMode="auto">
          <a:xfrm>
            <a:off x="5354384" y="1405312"/>
            <a:ext cx="622300"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Debits</a:t>
            </a:r>
            <a:endParaRPr kumimoji="0" lang="en-US" sz="1800" b="1">
              <a:solidFill>
                <a:schemeClr val="tx1"/>
              </a:solidFill>
              <a:latin typeface="Calibri"/>
              <a:cs typeface="Calibri"/>
            </a:endParaRPr>
          </a:p>
        </p:txBody>
      </p:sp>
      <p:sp>
        <p:nvSpPr>
          <p:cNvPr id="35" name="Rectangle 42"/>
          <p:cNvSpPr>
            <a:spLocks noChangeArrowheads="1"/>
          </p:cNvSpPr>
          <p:nvPr/>
        </p:nvSpPr>
        <p:spPr bwMode="auto">
          <a:xfrm>
            <a:off x="7721346" y="1205287"/>
            <a:ext cx="774700" cy="274637"/>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Balance</a:t>
            </a:r>
            <a:endParaRPr kumimoji="0" lang="en-US" sz="1800" b="1">
              <a:solidFill>
                <a:schemeClr val="tx1"/>
              </a:solidFill>
              <a:latin typeface="Calibri"/>
              <a:cs typeface="Calibri"/>
            </a:endParaRPr>
          </a:p>
        </p:txBody>
      </p:sp>
      <p:sp>
        <p:nvSpPr>
          <p:cNvPr id="36" name="Rectangle 43"/>
          <p:cNvSpPr>
            <a:spLocks noChangeArrowheads="1"/>
          </p:cNvSpPr>
          <p:nvPr/>
        </p:nvSpPr>
        <p:spPr bwMode="auto">
          <a:xfrm>
            <a:off x="7357809" y="1452937"/>
            <a:ext cx="1522853" cy="200055"/>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300" b="1" i="1">
                <a:solidFill>
                  <a:srgbClr val="000000"/>
                </a:solidFill>
                <a:latin typeface="Calibri"/>
                <a:cs typeface="Calibri"/>
              </a:rPr>
              <a:t>deficit (-) / surplus (+)</a:t>
            </a:r>
            <a:endParaRPr kumimoji="0" lang="en-US" sz="1300" b="1">
              <a:solidFill>
                <a:srgbClr val="000000"/>
              </a:solidFill>
              <a:latin typeface="Calibri"/>
              <a:cs typeface="Calibri"/>
            </a:endParaRPr>
          </a:p>
        </p:txBody>
      </p:sp>
      <p:sp>
        <p:nvSpPr>
          <p:cNvPr id="59" name="Rectangle 56"/>
          <p:cNvSpPr>
            <a:spLocks noChangeArrowheads="1"/>
          </p:cNvSpPr>
          <p:nvPr/>
        </p:nvSpPr>
        <p:spPr bwMode="auto">
          <a:xfrm>
            <a:off x="6287834" y="1414837"/>
            <a:ext cx="673111" cy="276999"/>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800" b="1">
                <a:solidFill>
                  <a:srgbClr val="000000"/>
                </a:solidFill>
                <a:latin typeface="Calibri"/>
                <a:cs typeface="Calibri"/>
              </a:rPr>
              <a:t>Credits</a:t>
            </a:r>
            <a:endParaRPr kumimoji="0" lang="en-US" sz="1800" b="1">
              <a:solidFill>
                <a:schemeClr val="tx1"/>
              </a:solidFill>
              <a:latin typeface="Calibri"/>
              <a:cs typeface="Calibri"/>
            </a:endParaRPr>
          </a:p>
        </p:txBody>
      </p:sp>
      <p:sp>
        <p:nvSpPr>
          <p:cNvPr id="60" name="Line 89"/>
          <p:cNvSpPr>
            <a:spLocks noChangeShapeType="1"/>
          </p:cNvSpPr>
          <p:nvPr/>
        </p:nvSpPr>
        <p:spPr bwMode="auto">
          <a:xfrm>
            <a:off x="5246497" y="1694173"/>
            <a:ext cx="3670741" cy="0"/>
          </a:xfrm>
          <a:prstGeom prst="line">
            <a:avLst/>
          </a:prstGeom>
          <a:noFill/>
          <a:ln w="19050">
            <a:solidFill>
              <a:schemeClr val="tx1"/>
            </a:solidFill>
            <a:round/>
            <a:headEnd/>
            <a:tailEnd/>
          </a:ln>
          <a:effectLst/>
        </p:spPr>
        <p:txBody>
          <a:bodyPr lIns="92075" tIns="46038" rIns="92075" bIns="46038">
            <a:prstTxWarp prst="textNoShape">
              <a:avLst/>
            </a:prstTxWarp>
          </a:bodyPr>
          <a:lstStyle/>
          <a:p>
            <a:endParaRPr lang="en-US">
              <a:latin typeface="Calibri"/>
              <a:cs typeface="Calibri"/>
            </a:endParaRPr>
          </a:p>
        </p:txBody>
      </p:sp>
    </p:spTree>
    <p:extLst>
      <p:ext uri="{BB962C8B-B14F-4D97-AF65-F5344CB8AC3E}">
        <p14:creationId xmlns:p14="http://schemas.microsoft.com/office/powerpoint/2010/main" val="3440814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545"/>
            <a:ext cx="7772400" cy="1428775"/>
          </a:xfrm>
        </p:spPr>
        <p:txBody>
          <a:bodyPr anchor="ctr"/>
          <a:lstStyle/>
          <a:p>
            <a:pPr>
              <a:lnSpc>
                <a:spcPts val="4000"/>
              </a:lnSpc>
            </a:pPr>
            <a:r>
              <a:rPr lang="en-US" dirty="0"/>
              <a:t>Exchange Rates, Current Account Balance, and Capital Inflow</a:t>
            </a:r>
          </a:p>
        </p:txBody>
      </p:sp>
    </p:spTree>
    <p:extLst>
      <p:ext uri="{BB962C8B-B14F-4D97-AF65-F5344CB8AC3E}">
        <p14:creationId xmlns:p14="http://schemas.microsoft.com/office/powerpoint/2010/main" val="865378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94764"/>
            <a:ext cx="8904855" cy="1119851"/>
          </a:xfrm>
          <a:noFill/>
        </p:spPr>
        <p:txBody>
          <a:bodyPr/>
          <a:lstStyle/>
          <a:p>
            <a:pPr>
              <a:lnSpc>
                <a:spcPts val="3500"/>
              </a:lnSpc>
            </a:pPr>
            <a:r>
              <a:rPr lang="en-US" dirty="0" smtClean="0"/>
              <a:t>Current-Account Balance </a:t>
            </a:r>
            <a:br>
              <a:rPr lang="en-US" dirty="0" smtClean="0"/>
            </a:br>
            <a:r>
              <a:rPr lang="en-US" dirty="0" smtClean="0"/>
              <a:t>and Net Foreign Investment</a:t>
            </a:r>
            <a:endParaRPr lang="en-US" dirty="0"/>
          </a:p>
        </p:txBody>
      </p:sp>
      <p:sp>
        <p:nvSpPr>
          <p:cNvPr id="196" name="Content Placeholder 2"/>
          <p:cNvSpPr>
            <a:spLocks noGrp="1"/>
          </p:cNvSpPr>
          <p:nvPr>
            <p:ph idx="1"/>
          </p:nvPr>
        </p:nvSpPr>
        <p:spPr>
          <a:xfrm>
            <a:off x="63184" y="2238933"/>
            <a:ext cx="2477859" cy="3510513"/>
          </a:xfrm>
          <a:noFill/>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As the </a:t>
            </a:r>
            <a:r>
              <a:rPr lang="en-US" sz="2200" dirty="0" smtClean="0">
                <a:solidFill>
                  <a:srgbClr val="32302A"/>
                </a:solidFill>
                <a:ea typeface="ＭＳ Ｐゴシック" pitchFamily="-107" charset="-128"/>
                <a:cs typeface="ＭＳ Ｐゴシック" pitchFamily="-107" charset="-128"/>
              </a:rPr>
              <a:t>these </a:t>
            </a:r>
            <a:r>
              <a:rPr lang="en-US" sz="2200" dirty="0">
                <a:solidFill>
                  <a:srgbClr val="32302A"/>
                </a:solidFill>
                <a:ea typeface="ＭＳ Ｐゴシック" pitchFamily="-107" charset="-128"/>
                <a:cs typeface="ＭＳ Ｐゴシック" pitchFamily="-107" charset="-128"/>
              </a:rPr>
              <a:t>figures for the </a:t>
            </a:r>
            <a:r>
              <a:rPr lang="en-US" sz="2200" dirty="0" smtClean="0">
                <a:solidFill>
                  <a:srgbClr val="32302A"/>
                </a:solidFill>
                <a:ea typeface="ＭＳ Ｐゴシック" pitchFamily="-107" charset="-128"/>
                <a:cs typeface="ＭＳ Ｐゴシック" pitchFamily="-107" charset="-128"/>
              </a:rPr>
              <a:t>United States </a:t>
            </a:r>
            <a:r>
              <a:rPr lang="en-US" sz="2200" dirty="0">
                <a:solidFill>
                  <a:srgbClr val="32302A"/>
                </a:solidFill>
                <a:ea typeface="ＭＳ Ｐゴシック" pitchFamily="-107" charset="-128"/>
                <a:cs typeface="ＭＳ Ｐゴシック" pitchFamily="-107" charset="-128"/>
              </a:rPr>
              <a:t>indicate, under a flexible exchange rate </a:t>
            </a:r>
            <a:r>
              <a:rPr lang="en-US" sz="2200" dirty="0" smtClean="0">
                <a:solidFill>
                  <a:srgbClr val="32302A"/>
                </a:solidFill>
                <a:ea typeface="ＭＳ Ｐゴシック" pitchFamily="-107" charset="-128"/>
                <a:cs typeface="ＭＳ Ｐゴシック" pitchFamily="-107" charset="-128"/>
              </a:rPr>
              <a:t>system, </a:t>
            </a:r>
            <a:r>
              <a:rPr lang="en-US" sz="2200" dirty="0">
                <a:solidFill>
                  <a:srgbClr val="32302A"/>
                </a:solidFill>
                <a:ea typeface="ＭＳ Ｐゴシック" pitchFamily="-107" charset="-128"/>
                <a:cs typeface="ＭＳ Ｐゴシック" pitchFamily="-107" charset="-128"/>
              </a:rPr>
              <a:t>the inflow and outflow of capital exert a major impact on current account balances. </a:t>
            </a:r>
          </a:p>
        </p:txBody>
      </p:sp>
      <p:grpSp>
        <p:nvGrpSpPr>
          <p:cNvPr id="6" name="Group 5"/>
          <p:cNvGrpSpPr/>
          <p:nvPr/>
        </p:nvGrpSpPr>
        <p:grpSpPr>
          <a:xfrm>
            <a:off x="2541043" y="1077238"/>
            <a:ext cx="6483380" cy="5498926"/>
            <a:chOff x="2541043" y="1077238"/>
            <a:chExt cx="6483380" cy="5498926"/>
          </a:xfrm>
        </p:grpSpPr>
        <p:sp>
          <p:nvSpPr>
            <p:cNvPr id="5" name="Rounded Rectangle 4"/>
            <p:cNvSpPr/>
            <p:nvPr/>
          </p:nvSpPr>
          <p:spPr>
            <a:xfrm>
              <a:off x="2541043" y="1077238"/>
              <a:ext cx="6483380" cy="5498926"/>
            </a:xfrm>
            <a:prstGeom prst="roundRect">
              <a:avLst>
                <a:gd name="adj" fmla="val 3887"/>
              </a:avLst>
            </a:prstGeom>
            <a:solidFill>
              <a:srgbClr val="FEE698"/>
            </a:solidFill>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29" r="2121"/>
            <a:stretch/>
          </p:blipFill>
          <p:spPr>
            <a:xfrm>
              <a:off x="2637971" y="1323479"/>
              <a:ext cx="6289524" cy="237744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29" r="2121"/>
            <a:stretch/>
          </p:blipFill>
          <p:spPr>
            <a:xfrm>
              <a:off x="2637969" y="3809783"/>
              <a:ext cx="6264456" cy="2560320"/>
            </a:xfrm>
            <a:prstGeom prst="rect">
              <a:avLst/>
            </a:prstGeom>
          </p:spPr>
        </p:pic>
        <p:sp>
          <p:nvSpPr>
            <p:cNvPr id="121" name="Rectangle 642"/>
            <p:cNvSpPr>
              <a:spLocks noChangeAspect="1" noChangeArrowheads="1"/>
            </p:cNvSpPr>
            <p:nvPr/>
          </p:nvSpPr>
          <p:spPr bwMode="auto">
            <a:xfrm>
              <a:off x="4571996" y="1185693"/>
              <a:ext cx="2755242" cy="32008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i="1" dirty="0">
                  <a:solidFill>
                    <a:srgbClr val="000000"/>
                  </a:solidFill>
                  <a:latin typeface="+mj-lt"/>
                  <a:cs typeface="Times New Roman" pitchFamily="18" charset="0"/>
                </a:rPr>
                <a:t>Current </a:t>
              </a:r>
              <a:r>
                <a:rPr kumimoji="0" lang="en-US" sz="1400" b="1" i="1" dirty="0" smtClean="0">
                  <a:solidFill>
                    <a:srgbClr val="000000"/>
                  </a:solidFill>
                  <a:latin typeface="+mj-lt"/>
                  <a:cs typeface="Times New Roman" pitchFamily="18" charset="0"/>
                </a:rPr>
                <a:t>Account Balance </a:t>
              </a:r>
              <a:r>
                <a:rPr kumimoji="0" lang="en-US" sz="1400" b="1" i="1" dirty="0">
                  <a:solidFill>
                    <a:srgbClr val="000000"/>
                  </a:solidFill>
                  <a:latin typeface="+mj-lt"/>
                  <a:cs typeface="Times New Roman" pitchFamily="18" charset="0"/>
                </a:rPr>
                <a:t>as % of GDP</a:t>
              </a:r>
              <a:r>
                <a:rPr kumimoji="0" lang="en-US" sz="1400" dirty="0">
                  <a:solidFill>
                    <a:srgbClr val="000000"/>
                  </a:solidFill>
                  <a:latin typeface="+mj-lt"/>
                  <a:cs typeface="Times New Roman" pitchFamily="18" charset="0"/>
                </a:rPr>
                <a:t/>
              </a:r>
              <a:br>
                <a:rPr kumimoji="0" lang="en-US" sz="1400" dirty="0">
                  <a:solidFill>
                    <a:srgbClr val="000000"/>
                  </a:solidFill>
                  <a:latin typeface="+mj-lt"/>
                  <a:cs typeface="Times New Roman" pitchFamily="18" charset="0"/>
                </a:rPr>
              </a:br>
              <a:r>
                <a:rPr kumimoji="0" lang="en-US" sz="1200" i="1" dirty="0">
                  <a:solidFill>
                    <a:srgbClr val="000000"/>
                  </a:solidFill>
                  <a:latin typeface="+mj-lt"/>
                  <a:cs typeface="Times New Roman" pitchFamily="18" charset="0"/>
                </a:rPr>
                <a:t>surplus  (+) or deficit (-)</a:t>
              </a:r>
              <a:endParaRPr kumimoji="0" lang="en-US" sz="1200" i="1" dirty="0">
                <a:solidFill>
                  <a:schemeClr val="tx1"/>
                </a:solidFill>
                <a:latin typeface="+mj-lt"/>
                <a:cs typeface="Times New Roman" pitchFamily="18" charset="0"/>
              </a:endParaRPr>
            </a:p>
          </p:txBody>
        </p:sp>
        <p:sp>
          <p:nvSpPr>
            <p:cNvPr id="139" name="Rectangle 645"/>
            <p:cNvSpPr>
              <a:spLocks noChangeAspect="1" noChangeArrowheads="1"/>
            </p:cNvSpPr>
            <p:nvPr/>
          </p:nvSpPr>
          <p:spPr bwMode="auto">
            <a:xfrm>
              <a:off x="4811132" y="3713445"/>
              <a:ext cx="2276970" cy="32008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i="1" dirty="0">
                  <a:solidFill>
                    <a:srgbClr val="000000"/>
                  </a:solidFill>
                  <a:latin typeface="+mj-lt"/>
                  <a:cs typeface="Times New Roman" pitchFamily="18" charset="0"/>
                </a:rPr>
                <a:t>Net </a:t>
              </a:r>
              <a:r>
                <a:rPr kumimoji="0" lang="en-US" sz="1400" b="1" i="1" dirty="0" smtClean="0">
                  <a:solidFill>
                    <a:srgbClr val="000000"/>
                  </a:solidFill>
                  <a:latin typeface="+mj-lt"/>
                  <a:cs typeface="Times New Roman" pitchFamily="18" charset="0"/>
                </a:rPr>
                <a:t>Capital Inflow </a:t>
              </a:r>
              <a:r>
                <a:rPr kumimoji="0" lang="en-US" sz="1400" b="1" i="1" dirty="0">
                  <a:solidFill>
                    <a:srgbClr val="000000"/>
                  </a:solidFill>
                  <a:latin typeface="+mj-lt"/>
                  <a:cs typeface="Times New Roman" pitchFamily="18" charset="0"/>
                </a:rPr>
                <a:t>as % of GDP</a:t>
              </a:r>
              <a:r>
                <a:rPr kumimoji="0" lang="en-US" sz="1400" dirty="0">
                  <a:solidFill>
                    <a:srgbClr val="000000"/>
                  </a:solidFill>
                  <a:latin typeface="+mj-lt"/>
                  <a:cs typeface="Times New Roman" pitchFamily="18" charset="0"/>
                </a:rPr>
                <a:t/>
              </a:r>
              <a:br>
                <a:rPr kumimoji="0" lang="en-US" sz="1400" dirty="0">
                  <a:solidFill>
                    <a:srgbClr val="000000"/>
                  </a:solidFill>
                  <a:latin typeface="+mj-lt"/>
                  <a:cs typeface="Times New Roman" pitchFamily="18" charset="0"/>
                </a:rPr>
              </a:br>
              <a:r>
                <a:rPr kumimoji="0" lang="en-US" sz="1200" i="1" dirty="0">
                  <a:solidFill>
                    <a:srgbClr val="000000"/>
                  </a:solidFill>
                  <a:latin typeface="+mj-lt"/>
                  <a:cs typeface="Times New Roman" pitchFamily="18" charset="0"/>
                </a:rPr>
                <a:t>surplus  (+) or deficit (-)</a:t>
              </a:r>
              <a:endParaRPr kumimoji="0" lang="en-US" sz="1200" i="1" dirty="0">
                <a:solidFill>
                  <a:schemeClr val="tx1"/>
                </a:solidFill>
                <a:latin typeface="+mj-lt"/>
                <a:cs typeface="Times New Roman" pitchFamily="18" charset="0"/>
              </a:endParaRPr>
            </a:p>
          </p:txBody>
        </p:sp>
      </p:grpSp>
    </p:spTree>
    <p:extLst>
      <p:ext uri="{BB962C8B-B14F-4D97-AF65-F5344CB8AC3E}">
        <p14:creationId xmlns:p14="http://schemas.microsoft.com/office/powerpoint/2010/main" val="499335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155"/>
            <a:ext cx="8904855" cy="667450"/>
          </a:xfrm>
        </p:spPr>
        <p:txBody>
          <a:bodyPr/>
          <a:lstStyle/>
          <a:p>
            <a:r>
              <a:rPr lang="en-US" dirty="0"/>
              <a:t>Are Trade Deficits Good or Bad?</a:t>
            </a:r>
          </a:p>
        </p:txBody>
      </p:sp>
      <p:sp>
        <p:nvSpPr>
          <p:cNvPr id="3" name="Content Placeholder 2"/>
          <p:cNvSpPr>
            <a:spLocks noGrp="1"/>
          </p:cNvSpPr>
          <p:nvPr>
            <p:ph idx="1"/>
          </p:nvPr>
        </p:nvSpPr>
        <p:spPr>
          <a:xfrm>
            <a:off x="140675" y="1140800"/>
            <a:ext cx="8719861" cy="5117894"/>
          </a:xfrm>
        </p:spPr>
        <p:txBody>
          <a:bodyPr/>
          <a:lstStyle/>
          <a:p>
            <a:pPr marL="231775" indent="-231775"/>
            <a:r>
              <a:rPr lang="en-US" sz="2700" dirty="0">
                <a:solidFill>
                  <a:srgbClr val="32302A"/>
                </a:solidFill>
              </a:rPr>
              <a:t>With flexible exchange rates, an inflow </a:t>
            </a:r>
            <a:r>
              <a:rPr lang="en-US" sz="2700" dirty="0" smtClean="0">
                <a:solidFill>
                  <a:srgbClr val="32302A"/>
                </a:solidFill>
              </a:rPr>
              <a:t>of </a:t>
            </a:r>
            <a:r>
              <a:rPr lang="en-US" sz="2700" dirty="0">
                <a:solidFill>
                  <a:srgbClr val="32302A"/>
                </a:solidFill>
              </a:rPr>
              <a:t>capital implies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a </a:t>
            </a:r>
            <a:r>
              <a:rPr lang="en-US" sz="2700" b="1" i="1" dirty="0">
                <a:solidFill>
                  <a:srgbClr val="32302A"/>
                </a:solidFill>
              </a:rPr>
              <a:t>trade </a:t>
            </a:r>
            <a:r>
              <a:rPr lang="en-US" sz="2700" dirty="0">
                <a:solidFill>
                  <a:srgbClr val="32302A"/>
                </a:solidFill>
              </a:rPr>
              <a:t>(current account) </a:t>
            </a:r>
            <a:r>
              <a:rPr lang="en-US" sz="2700" b="1" i="1" dirty="0">
                <a:solidFill>
                  <a:srgbClr val="32302A"/>
                </a:solidFill>
              </a:rPr>
              <a:t>deficit</a:t>
            </a:r>
            <a:r>
              <a:rPr lang="en-US" sz="2700" dirty="0">
                <a:solidFill>
                  <a:srgbClr val="32302A"/>
                </a:solidFill>
              </a:rPr>
              <a:t>.</a:t>
            </a:r>
          </a:p>
          <a:p>
            <a:pPr marL="231775" indent="-231775"/>
            <a:r>
              <a:rPr lang="en-US" sz="2700" dirty="0">
                <a:solidFill>
                  <a:srgbClr val="32302A"/>
                </a:solidFill>
              </a:rPr>
              <a:t>If a nation’s investment environment is attractive, it is likely </a:t>
            </a:r>
            <a:r>
              <a:rPr lang="en-US" sz="2700" dirty="0" smtClean="0">
                <a:solidFill>
                  <a:srgbClr val="32302A"/>
                </a:solidFill>
              </a:rPr>
              <a:t>to </a:t>
            </a:r>
            <a:r>
              <a:rPr lang="en-US" sz="2700" dirty="0">
                <a:solidFill>
                  <a:srgbClr val="32302A"/>
                </a:solidFill>
              </a:rPr>
              <a:t>result in a net inflow of capital and trade deficit.</a:t>
            </a:r>
          </a:p>
          <a:p>
            <a:pPr marL="631825" lvl="1" indent="-231775"/>
            <a:r>
              <a:rPr lang="en-US" sz="2700" b="1" i="1" dirty="0">
                <a:solidFill>
                  <a:srgbClr val="0070C0"/>
                </a:solidFill>
              </a:rPr>
              <a:t>When </a:t>
            </a:r>
            <a:r>
              <a:rPr lang="en-US" sz="2700" dirty="0">
                <a:solidFill>
                  <a:srgbClr val="32302A"/>
                </a:solidFill>
              </a:rPr>
              <a:t>this inflow of capital </a:t>
            </a:r>
            <a:r>
              <a:rPr lang="en-US" sz="2700" dirty="0" smtClean="0">
                <a:solidFill>
                  <a:srgbClr val="32302A"/>
                </a:solidFill>
              </a:rPr>
              <a:t>is channeled </a:t>
            </a:r>
            <a:r>
              <a:rPr lang="en-US" sz="2700" dirty="0">
                <a:solidFill>
                  <a:srgbClr val="32302A"/>
                </a:solidFill>
              </a:rPr>
              <a:t>into productive investments, </a:t>
            </a:r>
            <a:r>
              <a:rPr lang="en-US" sz="2700" i="1" u="sng" dirty="0">
                <a:solidFill>
                  <a:srgbClr val="0070C0"/>
                </a:solidFill>
              </a:rPr>
              <a:t>this is a positive development</a:t>
            </a:r>
            <a:r>
              <a:rPr lang="en-US" sz="2700" dirty="0">
                <a:solidFill>
                  <a:srgbClr val="32302A"/>
                </a:solidFill>
              </a:rPr>
              <a:t>.</a:t>
            </a:r>
          </a:p>
          <a:p>
            <a:pPr marL="231775" indent="-231775"/>
            <a:r>
              <a:rPr lang="en-US" sz="2700" dirty="0">
                <a:solidFill>
                  <a:srgbClr val="32302A"/>
                </a:solidFill>
              </a:rPr>
              <a:t>However, </a:t>
            </a:r>
            <a:r>
              <a:rPr lang="en-US" sz="2700" b="1" i="1" dirty="0">
                <a:solidFill>
                  <a:srgbClr val="FF0000"/>
                </a:solidFill>
              </a:rPr>
              <a:t>if </a:t>
            </a:r>
            <a:r>
              <a:rPr lang="en-US" sz="2700" dirty="0">
                <a:solidFill>
                  <a:srgbClr val="32302A"/>
                </a:solidFill>
              </a:rPr>
              <a:t>the inflow of capital is used to finance current consumption or for the finance of unproductive projects, </a:t>
            </a:r>
            <a:r>
              <a:rPr lang="en-US" sz="2700" dirty="0" smtClean="0">
                <a:solidFill>
                  <a:srgbClr val="32302A"/>
                </a:solidFill>
              </a:rPr>
              <a:t/>
            </a:r>
            <a:br>
              <a:rPr lang="en-US" sz="2700" dirty="0" smtClean="0">
                <a:solidFill>
                  <a:srgbClr val="32302A"/>
                </a:solidFill>
              </a:rPr>
            </a:br>
            <a:r>
              <a:rPr lang="en-US" sz="2700" i="1" u="sng" dirty="0" smtClean="0">
                <a:solidFill>
                  <a:srgbClr val="FF0000"/>
                </a:solidFill>
              </a:rPr>
              <a:t>it </a:t>
            </a:r>
            <a:r>
              <a:rPr lang="en-US" sz="2700" i="1" u="sng" dirty="0">
                <a:solidFill>
                  <a:srgbClr val="FF0000"/>
                </a:solidFill>
              </a:rPr>
              <a:t>will exert an adverse impact on future income</a:t>
            </a:r>
            <a:r>
              <a:rPr lang="en-US" sz="2700" dirty="0">
                <a:solidFill>
                  <a:srgbClr val="32302A"/>
                </a:solidFill>
              </a:rPr>
              <a:t>. </a:t>
            </a:r>
          </a:p>
          <a:p>
            <a:pPr marL="631825" lvl="1" indent="-231775"/>
            <a:r>
              <a:rPr lang="en-US" sz="2700" dirty="0">
                <a:solidFill>
                  <a:srgbClr val="32302A"/>
                </a:solidFill>
              </a:rPr>
              <a:t>In recent years a substantial share of the U.S. trade deficits have arisen from this source.</a:t>
            </a:r>
          </a:p>
        </p:txBody>
      </p:sp>
    </p:spTree>
    <p:extLst>
      <p:ext uri="{BB962C8B-B14F-4D97-AF65-F5344CB8AC3E}">
        <p14:creationId xmlns:p14="http://schemas.microsoft.com/office/powerpoint/2010/main" val="2246941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00"/>
            <a:ext cx="8904855" cy="933021"/>
          </a:xfrm>
        </p:spPr>
        <p:txBody>
          <a:bodyPr/>
          <a:lstStyle/>
          <a:p>
            <a:pPr>
              <a:lnSpc>
                <a:spcPts val="3500"/>
              </a:lnSpc>
            </a:pPr>
            <a:r>
              <a:rPr lang="en-US" dirty="0"/>
              <a:t>Should Trade Between </a:t>
            </a:r>
            <a:br>
              <a:rPr lang="en-US" dirty="0"/>
            </a:br>
            <a:r>
              <a:rPr lang="en-US" dirty="0"/>
              <a:t>Countries Balance?</a:t>
            </a:r>
          </a:p>
        </p:txBody>
      </p:sp>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rPr>
              <a:t>Political leaders often imply that U.S. exports to a country, China or Japan for example, should be approximately equal </a:t>
            </a:r>
            <a:r>
              <a:rPr lang="en-US" dirty="0" smtClean="0">
                <a:solidFill>
                  <a:srgbClr val="32302A"/>
                </a:solidFill>
              </a:rPr>
              <a:t>to </a:t>
            </a:r>
            <a:r>
              <a:rPr lang="en-US" dirty="0">
                <a:solidFill>
                  <a:srgbClr val="32302A"/>
                </a:solidFill>
              </a:rPr>
              <a:t>our imports from that country.</a:t>
            </a:r>
          </a:p>
          <a:p>
            <a:pPr marL="631825" lvl="1" indent="-231775"/>
            <a:r>
              <a:rPr lang="en-US" sz="2800" b="1" i="1" dirty="0">
                <a:solidFill>
                  <a:srgbClr val="32302A"/>
                </a:solidFill>
              </a:rPr>
              <a:t>This is a fallacious view.</a:t>
            </a:r>
          </a:p>
          <a:p>
            <a:pPr marL="231775" indent="-231775"/>
            <a:r>
              <a:rPr lang="en-US" dirty="0">
                <a:solidFill>
                  <a:srgbClr val="32302A"/>
                </a:solidFill>
              </a:rPr>
              <a:t>Under a flexible exchange rate system, overall purchases from foreigners will balance with overall sales to foreigners, </a:t>
            </a:r>
            <a:r>
              <a:rPr lang="en-US" dirty="0" smtClean="0">
                <a:solidFill>
                  <a:srgbClr val="32302A"/>
                </a:solidFill>
              </a:rPr>
              <a:t>but </a:t>
            </a:r>
            <a:r>
              <a:rPr lang="en-US" dirty="0">
                <a:solidFill>
                  <a:srgbClr val="32302A"/>
                </a:solidFill>
              </a:rPr>
              <a:t>there is no reason why bilateral trade between any two countries will balance.</a:t>
            </a:r>
          </a:p>
        </p:txBody>
      </p:sp>
    </p:spTree>
    <p:extLst>
      <p:ext uri="{BB962C8B-B14F-4D97-AF65-F5344CB8AC3E}">
        <p14:creationId xmlns:p14="http://schemas.microsoft.com/office/powerpoint/2010/main" val="1760629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72432"/>
            <a:ext cx="8904855" cy="1307529"/>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rgbClr val="000000"/>
                </a:solidFill>
                <a:latin typeface="Calibri"/>
                <a:cs typeface="Calibri"/>
              </a:rPr>
              <a:t>Should Trade Between </a:t>
            </a:r>
            <a:endParaRPr lang="en-US" dirty="0" smtClean="0">
              <a:solidFill>
                <a:srgbClr val="000000"/>
              </a:solidFill>
              <a:latin typeface="Calibri"/>
              <a:cs typeface="Calibri"/>
            </a:endParaRPr>
          </a:p>
          <a:p>
            <a:pPr>
              <a:lnSpc>
                <a:spcPts val="3500"/>
              </a:lnSpc>
            </a:pPr>
            <a:r>
              <a:rPr lang="en-US" dirty="0" smtClean="0">
                <a:solidFill>
                  <a:srgbClr val="000000"/>
                </a:solidFill>
                <a:latin typeface="Calibri"/>
                <a:cs typeface="Calibri"/>
              </a:rPr>
              <a:t>Countries Balance?</a:t>
            </a:r>
            <a:endParaRPr lang="en-US" dirty="0">
              <a:solidFill>
                <a:srgbClr val="000000"/>
              </a:solidFill>
              <a:latin typeface="Calibri"/>
              <a:cs typeface="Calibri"/>
            </a:endParaRPr>
          </a:p>
        </p:txBody>
      </p:sp>
      <p:sp>
        <p:nvSpPr>
          <p:cNvPr id="3" name="Content Placeholder 2"/>
          <p:cNvSpPr>
            <a:spLocks noGrp="1"/>
          </p:cNvSpPr>
          <p:nvPr>
            <p:ph idx="1"/>
          </p:nvPr>
        </p:nvSpPr>
        <p:spPr>
          <a:xfrm>
            <a:off x="140675" y="1139826"/>
            <a:ext cx="8883750" cy="3369543"/>
          </a:xfrm>
        </p:spPr>
        <p:txBody>
          <a:bodyPr/>
          <a:lstStyle/>
          <a:p>
            <a:pPr marL="231775" indent="-231775"/>
            <a:r>
              <a:rPr lang="en-US" dirty="0">
                <a:solidFill>
                  <a:schemeClr val="tx1"/>
                </a:solidFill>
                <a:latin typeface="Calibri"/>
                <a:cs typeface="Calibri"/>
              </a:rPr>
              <a:t>Rather than balance, economics indicates that a country will tend to experience … </a:t>
            </a:r>
          </a:p>
          <a:p>
            <a:pPr marL="631825" lvl="1" indent="-231775"/>
            <a:r>
              <a:rPr lang="en-US" sz="2800" i="1" u="sng" dirty="0">
                <a:solidFill>
                  <a:schemeClr val="tx1"/>
                </a:solidFill>
                <a:latin typeface="Calibri"/>
                <a:cs typeface="Calibri"/>
              </a:rPr>
              <a:t>trade surpluses</a:t>
            </a:r>
            <a:r>
              <a:rPr lang="en-US" sz="2800" dirty="0">
                <a:solidFill>
                  <a:schemeClr val="tx1"/>
                </a:solidFill>
                <a:latin typeface="Calibri"/>
                <a:cs typeface="Calibri"/>
              </a:rPr>
              <a:t> with trading partners that buy a lot of goods that it supplies at a low cost, and,</a:t>
            </a:r>
          </a:p>
          <a:p>
            <a:pPr marL="631825" lvl="1" indent="-231775"/>
            <a:r>
              <a:rPr lang="en-US" sz="2800" i="1" u="sng" dirty="0">
                <a:solidFill>
                  <a:schemeClr val="tx1"/>
                </a:solidFill>
                <a:latin typeface="Calibri"/>
                <a:cs typeface="Calibri"/>
              </a:rPr>
              <a:t>trade deficits</a:t>
            </a:r>
            <a:r>
              <a:rPr lang="en-US" sz="2800" dirty="0">
                <a:solidFill>
                  <a:schemeClr val="tx1"/>
                </a:solidFill>
                <a:latin typeface="Calibri"/>
                <a:cs typeface="Calibri"/>
              </a:rPr>
              <a:t> with trading partners that are economical suppliers of goods that can be produced domestically only </a:t>
            </a:r>
            <a:r>
              <a:rPr lang="en-US" sz="2800" dirty="0" smtClean="0">
                <a:solidFill>
                  <a:schemeClr val="tx1"/>
                </a:solidFill>
                <a:latin typeface="Calibri"/>
                <a:cs typeface="Calibri"/>
              </a:rPr>
              <a:t>at </a:t>
            </a:r>
            <a:r>
              <a:rPr lang="en-US" sz="2800" dirty="0">
                <a:solidFill>
                  <a:schemeClr val="tx1"/>
                </a:solidFill>
                <a:latin typeface="Calibri"/>
                <a:cs typeface="Calibri"/>
              </a:rPr>
              <a:t>a high cost.</a:t>
            </a:r>
          </a:p>
        </p:txBody>
      </p:sp>
    </p:spTree>
    <p:extLst>
      <p:ext uri="{BB962C8B-B14F-4D97-AF65-F5344CB8AC3E}">
        <p14:creationId xmlns:p14="http://schemas.microsoft.com/office/powerpoint/2010/main" val="120304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52877"/>
            <a:ext cx="8883749" cy="4692983"/>
          </a:xfrm>
        </p:spPr>
        <p:txBody>
          <a:bodyPr/>
          <a:lstStyle/>
          <a:p>
            <a:pPr marL="341313" indent="-341313">
              <a:buAutoNum type="arabicPeriod"/>
            </a:pPr>
            <a:r>
              <a:rPr lang="en-US" dirty="0" smtClean="0">
                <a:solidFill>
                  <a:srgbClr val="32302A"/>
                </a:solidFill>
              </a:rPr>
              <a:t>Since </a:t>
            </a:r>
            <a:r>
              <a:rPr lang="en-US" dirty="0">
                <a:solidFill>
                  <a:srgbClr val="32302A"/>
                </a:solidFill>
              </a:rPr>
              <a:t>the early 1980s, the </a:t>
            </a:r>
            <a:r>
              <a:rPr lang="en-US" dirty="0" smtClean="0">
                <a:solidFill>
                  <a:srgbClr val="32302A"/>
                </a:solidFill>
              </a:rPr>
              <a:t>U.S. </a:t>
            </a:r>
            <a:r>
              <a:rPr lang="en-US" dirty="0">
                <a:solidFill>
                  <a:srgbClr val="32302A"/>
                </a:solidFill>
              </a:rPr>
              <a:t>has persistently run </a:t>
            </a:r>
          </a:p>
          <a:p>
            <a:pPr marL="685800" indent="-338138">
              <a:buNone/>
            </a:pPr>
            <a:r>
              <a:rPr lang="en-US" dirty="0">
                <a:solidFill>
                  <a:srgbClr val="32302A"/>
                </a:solidFill>
              </a:rPr>
              <a:t>a.	a current account deficit and a capital account surplus.</a:t>
            </a:r>
          </a:p>
          <a:p>
            <a:pPr marL="685800" indent="-338138">
              <a:buAutoNum type="alphaLcPeriod" startAt="2"/>
            </a:pPr>
            <a:r>
              <a:rPr lang="en-US" dirty="0" smtClean="0">
                <a:solidFill>
                  <a:srgbClr val="32302A"/>
                </a:solidFill>
              </a:rPr>
              <a:t>both </a:t>
            </a:r>
            <a:r>
              <a:rPr lang="en-US" dirty="0">
                <a:solidFill>
                  <a:srgbClr val="32302A"/>
                </a:solidFill>
              </a:rPr>
              <a:t>a current account </a:t>
            </a:r>
            <a:r>
              <a:rPr lang="en-US" dirty="0" smtClean="0">
                <a:solidFill>
                  <a:srgbClr val="32302A"/>
                </a:solidFill>
              </a:rPr>
              <a:t>and capital </a:t>
            </a:r>
            <a:r>
              <a:rPr lang="en-US" dirty="0">
                <a:solidFill>
                  <a:srgbClr val="32302A"/>
                </a:solidFill>
              </a:rPr>
              <a:t>account </a:t>
            </a:r>
            <a:r>
              <a:rPr lang="en-US" dirty="0" smtClean="0">
                <a:solidFill>
                  <a:srgbClr val="32302A"/>
                </a:solidFill>
              </a:rPr>
              <a:t>deficit.</a:t>
            </a:r>
            <a:endParaRPr lang="en-US" dirty="0">
              <a:solidFill>
                <a:srgbClr val="32302A"/>
              </a:solidFill>
            </a:endParaRPr>
          </a:p>
          <a:p>
            <a:pPr marL="347662" indent="0">
              <a:buNone/>
            </a:pPr>
            <a:endParaRPr lang="en-US" sz="1000" dirty="0" smtClean="0">
              <a:solidFill>
                <a:srgbClr val="32302A"/>
              </a:solidFill>
            </a:endParaRPr>
          </a:p>
          <a:p>
            <a:pPr marL="457200" indent="-457200">
              <a:buNone/>
            </a:pPr>
            <a:r>
              <a:rPr lang="en-US" dirty="0">
                <a:solidFill>
                  <a:srgbClr val="32302A"/>
                </a:solidFill>
              </a:rPr>
              <a:t>2</a:t>
            </a:r>
            <a:r>
              <a:rPr lang="en-US" dirty="0" smtClean="0">
                <a:solidFill>
                  <a:srgbClr val="32302A"/>
                </a:solidFill>
              </a:rPr>
              <a:t>. “</a:t>
            </a:r>
            <a:r>
              <a:rPr lang="en-US" i="1" dirty="0">
                <a:solidFill>
                  <a:srgbClr val="32302A"/>
                </a:solidFill>
              </a:rPr>
              <a:t>Under a pure flexible exchange rate system, a </a:t>
            </a:r>
            <a:r>
              <a:rPr lang="en-US" i="1" dirty="0" smtClean="0">
                <a:solidFill>
                  <a:srgbClr val="32302A"/>
                </a:solidFill>
              </a:rPr>
              <a:t>nation </a:t>
            </a:r>
            <a:r>
              <a:rPr lang="en-US" i="1" dirty="0">
                <a:solidFill>
                  <a:srgbClr val="32302A"/>
                </a:solidFill>
              </a:rPr>
              <a:t>that </a:t>
            </a:r>
            <a:r>
              <a:rPr lang="en-US" i="1" dirty="0" smtClean="0">
                <a:solidFill>
                  <a:srgbClr val="32302A"/>
                </a:solidFill>
              </a:rPr>
              <a:t>has </a:t>
            </a:r>
            <a:r>
              <a:rPr lang="en-US" i="1" dirty="0">
                <a:solidFill>
                  <a:srgbClr val="32302A"/>
                </a:solidFill>
              </a:rPr>
              <a:t>a current account deficit </a:t>
            </a:r>
            <a:r>
              <a:rPr lang="en-US" i="1" dirty="0" smtClean="0">
                <a:solidFill>
                  <a:srgbClr val="32302A"/>
                </a:solidFill>
              </a:rPr>
              <a:t>will also </a:t>
            </a:r>
            <a:r>
              <a:rPr lang="en-US" i="1" dirty="0">
                <a:solidFill>
                  <a:srgbClr val="32302A"/>
                </a:solidFill>
              </a:rPr>
              <a:t>have a capital </a:t>
            </a:r>
            <a:r>
              <a:rPr lang="en-US" i="1" dirty="0" smtClean="0">
                <a:solidFill>
                  <a:srgbClr val="32302A"/>
                </a:solidFill>
              </a:rPr>
              <a:t/>
            </a:r>
            <a:br>
              <a:rPr lang="en-US" i="1" dirty="0" smtClean="0">
                <a:solidFill>
                  <a:srgbClr val="32302A"/>
                </a:solidFill>
              </a:rPr>
            </a:br>
            <a:r>
              <a:rPr lang="en-US" i="1" dirty="0" smtClean="0">
                <a:solidFill>
                  <a:srgbClr val="32302A"/>
                </a:solidFill>
              </a:rPr>
              <a:t>account </a:t>
            </a:r>
            <a:r>
              <a:rPr lang="en-US" i="1" dirty="0">
                <a:solidFill>
                  <a:srgbClr val="32302A"/>
                </a:solidFill>
              </a:rPr>
              <a:t>surplus.</a:t>
            </a:r>
            <a:r>
              <a:rPr lang="en-US" dirty="0">
                <a:solidFill>
                  <a:srgbClr val="32302A"/>
                </a:solidFill>
              </a:rPr>
              <a:t>” </a:t>
            </a:r>
            <a:br>
              <a:rPr lang="en-US" dirty="0">
                <a:solidFill>
                  <a:srgbClr val="32302A"/>
                </a:solidFill>
              </a:rPr>
            </a:br>
            <a:r>
              <a:rPr lang="en-US" dirty="0">
                <a:solidFill>
                  <a:srgbClr val="32302A"/>
                </a:solidFill>
              </a:rPr>
              <a:t>  -- Is this statement true? </a:t>
            </a:r>
            <a:r>
              <a:rPr lang="en-US" dirty="0" smtClean="0">
                <a:solidFill>
                  <a:srgbClr val="32302A"/>
                </a:solidFill>
              </a:rPr>
              <a:t>Explain.</a:t>
            </a:r>
            <a:endParaRPr lang="en-US" dirty="0">
              <a:solidFill>
                <a:srgbClr val="32302A"/>
              </a:solidFill>
            </a:endParaRPr>
          </a:p>
        </p:txBody>
      </p:sp>
    </p:spTree>
    <p:extLst>
      <p:ext uri="{BB962C8B-B14F-4D97-AF65-F5344CB8AC3E}">
        <p14:creationId xmlns:p14="http://schemas.microsoft.com/office/powerpoint/2010/main" val="3468530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514350" indent="-514350">
              <a:buAutoNum type="arabicPeriod" startAt="3"/>
            </a:pPr>
            <a:r>
              <a:rPr lang="en-US" dirty="0" smtClean="0">
                <a:solidFill>
                  <a:schemeClr val="tx1"/>
                </a:solidFill>
              </a:rPr>
              <a:t>“</a:t>
            </a:r>
            <a:r>
              <a:rPr lang="en-US" i="1" dirty="0">
                <a:solidFill>
                  <a:schemeClr val="tx1"/>
                </a:solidFill>
              </a:rPr>
              <a:t>Countries that offer attractive </a:t>
            </a:r>
            <a:r>
              <a:rPr lang="en-US" i="1" dirty="0" smtClean="0">
                <a:solidFill>
                  <a:schemeClr val="tx1"/>
                </a:solidFill>
              </a:rPr>
              <a:t>investment opportunities </a:t>
            </a:r>
            <a:br>
              <a:rPr lang="en-US" i="1" dirty="0" smtClean="0">
                <a:solidFill>
                  <a:schemeClr val="tx1"/>
                </a:solidFill>
              </a:rPr>
            </a:br>
            <a:r>
              <a:rPr lang="en-US" i="1" dirty="0" smtClean="0">
                <a:solidFill>
                  <a:schemeClr val="tx1"/>
                </a:solidFill>
              </a:rPr>
              <a:t>  relative </a:t>
            </a:r>
            <a:r>
              <a:rPr lang="en-US" i="1" dirty="0">
                <a:solidFill>
                  <a:schemeClr val="tx1"/>
                </a:solidFill>
              </a:rPr>
              <a:t>to those </a:t>
            </a:r>
            <a:r>
              <a:rPr lang="en-US" i="1" dirty="0" smtClean="0">
                <a:solidFill>
                  <a:schemeClr val="tx1"/>
                </a:solidFill>
              </a:rPr>
              <a:t>available elsewhere </a:t>
            </a:r>
            <a:r>
              <a:rPr lang="en-US" i="1" dirty="0">
                <a:solidFill>
                  <a:schemeClr val="tx1"/>
                </a:solidFill>
              </a:rPr>
              <a:t>will often </a:t>
            </a:r>
            <a:r>
              <a:rPr lang="en-US" i="1" dirty="0" smtClean="0">
                <a:solidFill>
                  <a:schemeClr val="tx1"/>
                </a:solidFill>
              </a:rPr>
              <a:t> </a:t>
            </a:r>
            <a:br>
              <a:rPr lang="en-US" i="1" dirty="0" smtClean="0">
                <a:solidFill>
                  <a:schemeClr val="tx1"/>
                </a:solidFill>
              </a:rPr>
            </a:br>
            <a:r>
              <a:rPr lang="en-US" i="1" dirty="0" smtClean="0">
                <a:solidFill>
                  <a:schemeClr val="tx1"/>
                </a:solidFill>
              </a:rPr>
              <a:t>  experience an inflow of </a:t>
            </a:r>
            <a:r>
              <a:rPr lang="en-US" i="1" dirty="0">
                <a:solidFill>
                  <a:schemeClr val="tx1"/>
                </a:solidFill>
              </a:rPr>
              <a:t>capital and a trade deficit.</a:t>
            </a:r>
            <a:r>
              <a:rPr lang="en-US" dirty="0">
                <a:solidFill>
                  <a:schemeClr val="tx1"/>
                </a:solidFill>
              </a:rPr>
              <a:t>” </a:t>
            </a:r>
            <a:br>
              <a:rPr lang="en-US" dirty="0">
                <a:solidFill>
                  <a:schemeClr val="tx1"/>
                </a:solidFill>
              </a:rPr>
            </a:br>
            <a:r>
              <a:rPr lang="en-US" dirty="0">
                <a:solidFill>
                  <a:schemeClr val="tx1"/>
                </a:solidFill>
              </a:rPr>
              <a:t>  -- Is this statement true? </a:t>
            </a:r>
          </a:p>
          <a:p>
            <a:pPr marL="630238" indent="-346075">
              <a:buNone/>
            </a:pPr>
            <a:r>
              <a:rPr lang="en-US" dirty="0" smtClean="0">
                <a:solidFill>
                  <a:schemeClr val="tx1"/>
                </a:solidFill>
              </a:rPr>
              <a:t>(a) </a:t>
            </a:r>
            <a:r>
              <a:rPr lang="en-US" i="1" dirty="0" smtClean="0">
                <a:solidFill>
                  <a:schemeClr val="tx1"/>
                </a:solidFill>
              </a:rPr>
              <a:t>No</a:t>
            </a:r>
            <a:r>
              <a:rPr lang="en-US" dirty="0">
                <a:solidFill>
                  <a:schemeClr val="tx1"/>
                </a:solidFill>
              </a:rPr>
              <a:t>; if a country’s investment environment </a:t>
            </a:r>
            <a:r>
              <a:rPr lang="en-US" dirty="0" smtClean="0">
                <a:solidFill>
                  <a:schemeClr val="tx1"/>
                </a:solidFill>
              </a:rPr>
              <a:t>is </a:t>
            </a:r>
            <a:br>
              <a:rPr lang="en-US" dirty="0" smtClean="0">
                <a:solidFill>
                  <a:schemeClr val="tx1"/>
                </a:solidFill>
              </a:rPr>
            </a:br>
            <a:r>
              <a:rPr lang="en-US" dirty="0" smtClean="0">
                <a:solidFill>
                  <a:schemeClr val="tx1"/>
                </a:solidFill>
              </a:rPr>
              <a:t> attractive, this </a:t>
            </a:r>
            <a:r>
              <a:rPr lang="en-US" dirty="0">
                <a:solidFill>
                  <a:schemeClr val="tx1"/>
                </a:solidFill>
              </a:rPr>
              <a:t>will generally lead to an outflow </a:t>
            </a:r>
            <a:r>
              <a:rPr lang="en-US" dirty="0" smtClean="0">
                <a:solidFill>
                  <a:schemeClr val="tx1"/>
                </a:solidFill>
              </a:rPr>
              <a:t/>
            </a:r>
            <a:br>
              <a:rPr lang="en-US" dirty="0" smtClean="0">
                <a:solidFill>
                  <a:schemeClr val="tx1"/>
                </a:solidFill>
              </a:rPr>
            </a:br>
            <a:r>
              <a:rPr lang="en-US" dirty="0" smtClean="0">
                <a:solidFill>
                  <a:schemeClr val="tx1"/>
                </a:solidFill>
              </a:rPr>
              <a:t> of </a:t>
            </a:r>
            <a:r>
              <a:rPr lang="en-US" dirty="0">
                <a:solidFill>
                  <a:schemeClr val="tx1"/>
                </a:solidFill>
              </a:rPr>
              <a:t>capital.</a:t>
            </a:r>
          </a:p>
          <a:p>
            <a:pPr marL="630238" indent="-346075">
              <a:buNone/>
            </a:pPr>
            <a:r>
              <a:rPr lang="en-US" dirty="0" smtClean="0">
                <a:solidFill>
                  <a:schemeClr val="tx1"/>
                </a:solidFill>
              </a:rPr>
              <a:t>(b) </a:t>
            </a:r>
            <a:r>
              <a:rPr lang="en-US" i="1" dirty="0" smtClean="0">
                <a:solidFill>
                  <a:schemeClr val="tx1"/>
                </a:solidFill>
              </a:rPr>
              <a:t>No</a:t>
            </a:r>
            <a:r>
              <a:rPr lang="en-US" dirty="0">
                <a:solidFill>
                  <a:schemeClr val="tx1"/>
                </a:solidFill>
              </a:rPr>
              <a:t>; if the investment environment of a </a:t>
            </a:r>
            <a:r>
              <a:rPr lang="en-US" dirty="0" smtClean="0">
                <a:solidFill>
                  <a:schemeClr val="tx1"/>
                </a:solidFill>
              </a:rPr>
              <a:t>country </a:t>
            </a:r>
            <a:r>
              <a:rPr lang="en-US" dirty="0">
                <a:solidFill>
                  <a:schemeClr val="tx1"/>
                </a:solidFill>
              </a:rPr>
              <a:t>is </a:t>
            </a:r>
            <a:r>
              <a:rPr lang="en-US" dirty="0" smtClean="0">
                <a:solidFill>
                  <a:schemeClr val="tx1"/>
                </a:solidFill>
              </a:rPr>
              <a:t/>
            </a:r>
            <a:br>
              <a:rPr lang="en-US" dirty="0" smtClean="0">
                <a:solidFill>
                  <a:schemeClr val="tx1"/>
                </a:solidFill>
              </a:rPr>
            </a:br>
            <a:r>
              <a:rPr lang="en-US" dirty="0" smtClean="0">
                <a:solidFill>
                  <a:schemeClr val="tx1"/>
                </a:solidFill>
              </a:rPr>
              <a:t> attractive</a:t>
            </a:r>
            <a:r>
              <a:rPr lang="en-US" dirty="0">
                <a:solidFill>
                  <a:schemeClr val="tx1"/>
                </a:solidFill>
              </a:rPr>
              <a:t>, </a:t>
            </a:r>
            <a:r>
              <a:rPr lang="en-US" dirty="0" smtClean="0">
                <a:solidFill>
                  <a:schemeClr val="tx1"/>
                </a:solidFill>
              </a:rPr>
              <a:t>it </a:t>
            </a:r>
            <a:r>
              <a:rPr lang="en-US" dirty="0">
                <a:solidFill>
                  <a:schemeClr val="tx1"/>
                </a:solidFill>
              </a:rPr>
              <a:t>will generally run </a:t>
            </a:r>
            <a:r>
              <a:rPr lang="en-US" dirty="0" smtClean="0">
                <a:solidFill>
                  <a:schemeClr val="tx1"/>
                </a:solidFill>
              </a:rPr>
              <a:t>a </a:t>
            </a:r>
            <a:r>
              <a:rPr lang="en-US" dirty="0">
                <a:solidFill>
                  <a:schemeClr val="tx1"/>
                </a:solidFill>
              </a:rPr>
              <a:t>trade surplus.</a:t>
            </a:r>
          </a:p>
          <a:p>
            <a:pPr marL="630238" indent="-346075">
              <a:buNone/>
            </a:pPr>
            <a:r>
              <a:rPr lang="en-US" dirty="0" smtClean="0">
                <a:solidFill>
                  <a:schemeClr val="tx1"/>
                </a:solidFill>
              </a:rPr>
              <a:t>(c) </a:t>
            </a:r>
            <a:r>
              <a:rPr lang="en-US" i="1" dirty="0" smtClean="0">
                <a:solidFill>
                  <a:schemeClr val="tx1"/>
                </a:solidFill>
              </a:rPr>
              <a:t>Yes</a:t>
            </a:r>
            <a:r>
              <a:rPr lang="en-US" dirty="0">
                <a:solidFill>
                  <a:schemeClr val="tx1"/>
                </a:solidFill>
              </a:rPr>
              <a:t>; the statement is true.</a:t>
            </a:r>
          </a:p>
        </p:txBody>
      </p:sp>
    </p:spTree>
    <p:extLst>
      <p:ext uri="{BB962C8B-B14F-4D97-AF65-F5344CB8AC3E}">
        <p14:creationId xmlns:p14="http://schemas.microsoft.com/office/powerpoint/2010/main" val="254610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85295"/>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Calibri"/>
                <a:cs typeface="Calibri"/>
              </a:rPr>
              <a:t>Foreign Exchange </a:t>
            </a:r>
            <a:r>
              <a:rPr lang="en-US" dirty="0" smtClean="0">
                <a:solidFill>
                  <a:schemeClr val="tx1"/>
                </a:solidFill>
                <a:latin typeface="Calibri"/>
                <a:cs typeface="Calibri"/>
              </a:rPr>
              <a:t>Rates, 2000-2016</a:t>
            </a:r>
          </a:p>
          <a:p>
            <a:pPr>
              <a:lnSpc>
                <a:spcPts val="3500"/>
              </a:lnSpc>
            </a:pPr>
            <a:r>
              <a:rPr lang="en-US" sz="3200" i="1" dirty="0" smtClean="0">
                <a:solidFill>
                  <a:schemeClr val="tx1"/>
                </a:solidFill>
                <a:latin typeface="Calibri"/>
                <a:cs typeface="Calibri"/>
              </a:rPr>
              <a:t>U.S. Cents Price for Foreign Currency</a:t>
            </a:r>
            <a:endParaRPr lang="en-US" sz="3200" i="1" dirty="0">
              <a:solidFill>
                <a:schemeClr val="tx1"/>
              </a:solidFill>
              <a:latin typeface="Calibri"/>
              <a:cs typeface="Calibri"/>
            </a:endParaRPr>
          </a:p>
        </p:txBody>
      </p:sp>
      <p:grpSp>
        <p:nvGrpSpPr>
          <p:cNvPr id="9" name="Group 8"/>
          <p:cNvGrpSpPr/>
          <p:nvPr/>
        </p:nvGrpSpPr>
        <p:grpSpPr>
          <a:xfrm>
            <a:off x="175364" y="1139868"/>
            <a:ext cx="8755694" cy="5361140"/>
            <a:chOff x="175364" y="1139868"/>
            <a:chExt cx="8755694" cy="5361140"/>
          </a:xfrm>
        </p:grpSpPr>
        <p:sp>
          <p:nvSpPr>
            <p:cNvPr id="4" name="Rounded Rectangle 3"/>
            <p:cNvSpPr/>
            <p:nvPr/>
          </p:nvSpPr>
          <p:spPr>
            <a:xfrm>
              <a:off x="175364" y="1139868"/>
              <a:ext cx="8755694" cy="5361140"/>
            </a:xfrm>
            <a:prstGeom prst="roundRect">
              <a:avLst>
                <a:gd name="adj" fmla="val 3503"/>
              </a:avLst>
            </a:prstGeom>
            <a:solidFill>
              <a:srgbClr val="FEE698"/>
            </a:solidFill>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7152" r="90930"/>
            <a:stretch/>
          </p:blipFill>
          <p:spPr>
            <a:xfrm>
              <a:off x="430967" y="2340955"/>
              <a:ext cx="962825" cy="4114800"/>
            </a:xfrm>
            <a:prstGeom prst="rect">
              <a:avLst/>
            </a:prstGeom>
          </p:spPr>
        </p:pic>
        <p:pic>
          <p:nvPicPr>
            <p:cNvPr id="114" name="Picture 113"/>
            <p:cNvPicPr>
              <a:picLocks noChangeAspect="1"/>
            </p:cNvPicPr>
            <p:nvPr/>
          </p:nvPicPr>
          <p:blipFill rotWithShape="1">
            <a:blip r:embed="rId2">
              <a:extLst>
                <a:ext uri="{28A0092B-C50C-407E-A947-70E740481C1C}">
                  <a14:useLocalDpi xmlns:a14="http://schemas.microsoft.com/office/drawing/2010/main" val="0"/>
                </a:ext>
              </a:extLst>
            </a:blip>
            <a:srcRect l="14436" t="37152" r="76422"/>
            <a:stretch/>
          </p:blipFill>
          <p:spPr>
            <a:xfrm>
              <a:off x="1814406" y="2340955"/>
              <a:ext cx="970393" cy="4114800"/>
            </a:xfrm>
            <a:prstGeom prst="rect">
              <a:avLst/>
            </a:prstGeom>
          </p:spPr>
        </p:pic>
        <p:pic>
          <p:nvPicPr>
            <p:cNvPr id="115" name="Picture 114"/>
            <p:cNvPicPr>
              <a:picLocks noChangeAspect="1"/>
            </p:cNvPicPr>
            <p:nvPr/>
          </p:nvPicPr>
          <p:blipFill rotWithShape="1">
            <a:blip r:embed="rId2">
              <a:extLst>
                <a:ext uri="{28A0092B-C50C-407E-A947-70E740481C1C}">
                  <a14:useLocalDpi xmlns:a14="http://schemas.microsoft.com/office/drawing/2010/main" val="0"/>
                </a:ext>
              </a:extLst>
            </a:blip>
            <a:srcRect l="30817" t="37152" r="59833"/>
            <a:stretch/>
          </p:blipFill>
          <p:spPr>
            <a:xfrm>
              <a:off x="3145426" y="2340955"/>
              <a:ext cx="992447" cy="4114800"/>
            </a:xfrm>
            <a:prstGeom prst="rect">
              <a:avLst/>
            </a:prstGeom>
          </p:spPr>
        </p:pic>
        <p:pic>
          <p:nvPicPr>
            <p:cNvPr id="116" name="Picture 115"/>
            <p:cNvPicPr>
              <a:picLocks noChangeAspect="1"/>
            </p:cNvPicPr>
            <p:nvPr/>
          </p:nvPicPr>
          <p:blipFill rotWithShape="1">
            <a:blip r:embed="rId2">
              <a:extLst>
                <a:ext uri="{28A0092B-C50C-407E-A947-70E740481C1C}">
                  <a14:useLocalDpi xmlns:a14="http://schemas.microsoft.com/office/drawing/2010/main" val="0"/>
                </a:ext>
              </a:extLst>
            </a:blip>
            <a:srcRect l="46607" t="37152" r="43420"/>
            <a:stretch/>
          </p:blipFill>
          <p:spPr>
            <a:xfrm>
              <a:off x="4505526" y="2340955"/>
              <a:ext cx="1058612" cy="4114800"/>
            </a:xfrm>
            <a:prstGeom prst="rect">
              <a:avLst/>
            </a:prstGeom>
          </p:spPr>
        </p:pic>
        <p:pic>
          <p:nvPicPr>
            <p:cNvPr id="117" name="Picture 116"/>
            <p:cNvPicPr>
              <a:picLocks noChangeAspect="1"/>
            </p:cNvPicPr>
            <p:nvPr/>
          </p:nvPicPr>
          <p:blipFill rotWithShape="1">
            <a:blip r:embed="rId2">
              <a:extLst>
                <a:ext uri="{28A0092B-C50C-407E-A947-70E740481C1C}">
                  <a14:useLocalDpi xmlns:a14="http://schemas.microsoft.com/office/drawing/2010/main" val="0"/>
                </a:ext>
              </a:extLst>
            </a:blip>
            <a:srcRect l="63817" t="37152" r="28288"/>
            <a:stretch/>
          </p:blipFill>
          <p:spPr>
            <a:xfrm>
              <a:off x="5986520" y="2340955"/>
              <a:ext cx="838065" cy="4114800"/>
            </a:xfrm>
            <a:prstGeom prst="rect">
              <a:avLst/>
            </a:prstGeom>
          </p:spPr>
        </p:pic>
        <p:pic>
          <p:nvPicPr>
            <p:cNvPr id="118" name="Picture 117"/>
            <p:cNvPicPr>
              <a:picLocks noChangeAspect="1"/>
            </p:cNvPicPr>
            <p:nvPr/>
          </p:nvPicPr>
          <p:blipFill rotWithShape="1">
            <a:blip r:embed="rId2">
              <a:extLst>
                <a:ext uri="{28A0092B-C50C-407E-A947-70E740481C1C}">
                  <a14:useLocalDpi xmlns:a14="http://schemas.microsoft.com/office/drawing/2010/main" val="0"/>
                </a:ext>
              </a:extLst>
            </a:blip>
            <a:srcRect l="87003" t="37153" r="7333" b="3134"/>
            <a:stretch/>
          </p:blipFill>
          <p:spPr>
            <a:xfrm>
              <a:off x="7703507" y="2340955"/>
              <a:ext cx="601249" cy="390953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083" r="90859" b="10723"/>
            <a:stretch/>
          </p:blipFill>
          <p:spPr>
            <a:xfrm>
              <a:off x="375539" y="1835062"/>
              <a:ext cx="1005838" cy="356993"/>
            </a:xfrm>
            <a:prstGeom prst="rect">
              <a:avLst/>
            </a:prstGeom>
          </p:spPr>
        </p:pic>
        <p:pic>
          <p:nvPicPr>
            <p:cNvPr id="119" name="Picture 118"/>
            <p:cNvPicPr>
              <a:picLocks noChangeAspect="1"/>
            </p:cNvPicPr>
            <p:nvPr/>
          </p:nvPicPr>
          <p:blipFill rotWithShape="1">
            <a:blip r:embed="rId3">
              <a:extLst>
                <a:ext uri="{28A0092B-C50C-407E-A947-70E740481C1C}">
                  <a14:useLocalDpi xmlns:a14="http://schemas.microsoft.com/office/drawing/2010/main" val="0"/>
                </a:ext>
              </a:extLst>
            </a:blip>
            <a:srcRect l="13920" t="62083" r="76108" b="10723"/>
            <a:stretch/>
          </p:blipFill>
          <p:spPr>
            <a:xfrm>
              <a:off x="1666283" y="1835063"/>
              <a:ext cx="1097281" cy="356992"/>
            </a:xfrm>
            <a:prstGeom prst="rect">
              <a:avLst/>
            </a:prstGeom>
          </p:spPr>
        </p:pic>
        <p:pic>
          <p:nvPicPr>
            <p:cNvPr id="120" name="Picture 119"/>
            <p:cNvPicPr>
              <a:picLocks noChangeAspect="1"/>
            </p:cNvPicPr>
            <p:nvPr/>
          </p:nvPicPr>
          <p:blipFill rotWithShape="1">
            <a:blip r:embed="rId3">
              <a:extLst>
                <a:ext uri="{28A0092B-C50C-407E-A947-70E740481C1C}">
                  <a14:useLocalDpi xmlns:a14="http://schemas.microsoft.com/office/drawing/2010/main" val="0"/>
                </a:ext>
              </a:extLst>
            </a:blip>
            <a:srcRect l="31302" t="43143" r="58556" b="12659"/>
            <a:stretch/>
          </p:blipFill>
          <p:spPr>
            <a:xfrm>
              <a:off x="3164307" y="1697903"/>
              <a:ext cx="950423" cy="494152"/>
            </a:xfrm>
            <a:prstGeom prst="rect">
              <a:avLst/>
            </a:prstGeom>
          </p:spPr>
        </p:pic>
        <p:pic>
          <p:nvPicPr>
            <p:cNvPr id="121" name="Picture 120"/>
            <p:cNvPicPr>
              <a:picLocks noChangeAspect="1"/>
            </p:cNvPicPr>
            <p:nvPr/>
          </p:nvPicPr>
          <p:blipFill rotWithShape="1">
            <a:blip r:embed="rId3">
              <a:extLst>
                <a:ext uri="{28A0092B-C50C-407E-A947-70E740481C1C}">
                  <a14:useLocalDpi xmlns:a14="http://schemas.microsoft.com/office/drawing/2010/main" val="0"/>
                </a:ext>
              </a:extLst>
            </a:blip>
            <a:srcRect l="46412" t="43143" r="43860" b="12659"/>
            <a:stretch/>
          </p:blipFill>
          <p:spPr>
            <a:xfrm>
              <a:off x="4539801" y="1697903"/>
              <a:ext cx="911631" cy="494152"/>
            </a:xfrm>
            <a:prstGeom prst="rect">
              <a:avLst/>
            </a:prstGeom>
          </p:spPr>
        </p:pic>
        <p:pic>
          <p:nvPicPr>
            <p:cNvPr id="122" name="Picture 121"/>
            <p:cNvPicPr>
              <a:picLocks noChangeAspect="1"/>
            </p:cNvPicPr>
            <p:nvPr/>
          </p:nvPicPr>
          <p:blipFill rotWithShape="1">
            <a:blip r:embed="rId3">
              <a:extLst>
                <a:ext uri="{28A0092B-C50C-407E-A947-70E740481C1C}">
                  <a14:useLocalDpi xmlns:a14="http://schemas.microsoft.com/office/drawing/2010/main" val="0"/>
                </a:ext>
              </a:extLst>
            </a:blip>
            <a:srcRect l="62765" t="43143" r="25425" b="13599"/>
            <a:stretch/>
          </p:blipFill>
          <p:spPr>
            <a:xfrm>
              <a:off x="5874038" y="1685377"/>
              <a:ext cx="1159473" cy="506678"/>
            </a:xfrm>
            <a:prstGeom prst="rect">
              <a:avLst/>
            </a:prstGeom>
          </p:spPr>
        </p:pic>
        <p:pic>
          <p:nvPicPr>
            <p:cNvPr id="123" name="Picture 122"/>
            <p:cNvPicPr>
              <a:picLocks noChangeAspect="1"/>
            </p:cNvPicPr>
            <p:nvPr/>
          </p:nvPicPr>
          <p:blipFill rotWithShape="1">
            <a:blip r:embed="rId3">
              <a:extLst>
                <a:ext uri="{28A0092B-C50C-407E-A947-70E740481C1C}">
                  <a14:useLocalDpi xmlns:a14="http://schemas.microsoft.com/office/drawing/2010/main" val="0"/>
                </a:ext>
              </a:extLst>
            </a:blip>
            <a:srcRect l="80164" t="3807" r="174" b="13093"/>
            <a:stretch/>
          </p:blipFill>
          <p:spPr>
            <a:xfrm>
              <a:off x="6877547" y="1194983"/>
              <a:ext cx="1977488" cy="997072"/>
            </a:xfrm>
            <a:prstGeom prst="rect">
              <a:avLst/>
            </a:prstGeom>
          </p:spPr>
        </p:pic>
        <p:cxnSp>
          <p:nvCxnSpPr>
            <p:cNvPr id="8" name="Straight Connector 7"/>
            <p:cNvCxnSpPr/>
            <p:nvPr/>
          </p:nvCxnSpPr>
          <p:spPr>
            <a:xfrm>
              <a:off x="430967" y="2295701"/>
              <a:ext cx="84124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587128" y="6275832"/>
            <a:ext cx="2913811" cy="276999"/>
          </a:xfrm>
          <a:prstGeom prst="rect">
            <a:avLst/>
          </a:prstGeom>
          <a:noFill/>
        </p:spPr>
        <p:txBody>
          <a:bodyPr wrap="none" rtlCol="0">
            <a:spAutoFit/>
          </a:bodyPr>
          <a:lstStyle/>
          <a:p>
            <a:r>
              <a:rPr lang="en-US" sz="1200" baseline="30000" dirty="0"/>
              <a:t>a</a:t>
            </a:r>
            <a:r>
              <a:rPr lang="en-US" sz="1200" dirty="0" smtClean="0"/>
              <a:t> 2016 figures are as of December 15, 2016.</a:t>
            </a:r>
            <a:endParaRPr lang="en-US" sz="1200" dirty="0"/>
          </a:p>
        </p:txBody>
      </p:sp>
      <p:sp>
        <p:nvSpPr>
          <p:cNvPr id="6" name="TextBox 5"/>
          <p:cNvSpPr txBox="1"/>
          <p:nvPr/>
        </p:nvSpPr>
        <p:spPr>
          <a:xfrm>
            <a:off x="1944376" y="6109050"/>
            <a:ext cx="710451" cy="369332"/>
          </a:xfrm>
          <a:prstGeom prst="rect">
            <a:avLst/>
          </a:prstGeom>
          <a:noFill/>
        </p:spPr>
        <p:txBody>
          <a:bodyPr wrap="none" rtlCol="0">
            <a:spAutoFit/>
          </a:bodyPr>
          <a:lstStyle/>
          <a:p>
            <a:r>
              <a:rPr lang="en-US" smtClean="0"/>
              <a:t>103.8</a:t>
            </a:r>
            <a:endParaRPr lang="en-US"/>
          </a:p>
        </p:txBody>
      </p:sp>
      <p:sp>
        <p:nvSpPr>
          <p:cNvPr id="20" name="TextBox 19"/>
          <p:cNvSpPr txBox="1"/>
          <p:nvPr/>
        </p:nvSpPr>
        <p:spPr>
          <a:xfrm>
            <a:off x="3364452" y="6109050"/>
            <a:ext cx="593432" cy="369332"/>
          </a:xfrm>
          <a:prstGeom prst="rect">
            <a:avLst/>
          </a:prstGeom>
          <a:noFill/>
        </p:spPr>
        <p:txBody>
          <a:bodyPr wrap="none" rtlCol="0">
            <a:spAutoFit/>
          </a:bodyPr>
          <a:lstStyle/>
          <a:p>
            <a:r>
              <a:rPr lang="en-US" dirty="0" smtClean="0"/>
              <a:t>.846</a:t>
            </a:r>
            <a:endParaRPr lang="en-US" dirty="0"/>
          </a:p>
        </p:txBody>
      </p:sp>
      <p:sp>
        <p:nvSpPr>
          <p:cNvPr id="21" name="TextBox 20"/>
          <p:cNvSpPr txBox="1"/>
          <p:nvPr/>
        </p:nvSpPr>
        <p:spPr>
          <a:xfrm>
            <a:off x="4629072" y="6131676"/>
            <a:ext cx="827471" cy="369332"/>
          </a:xfrm>
          <a:prstGeom prst="rect">
            <a:avLst/>
          </a:prstGeom>
          <a:noFill/>
        </p:spPr>
        <p:txBody>
          <a:bodyPr wrap="none" rtlCol="0">
            <a:spAutoFit/>
          </a:bodyPr>
          <a:lstStyle/>
          <a:p>
            <a:r>
              <a:rPr lang="en-US" dirty="0" smtClean="0"/>
              <a:t>124.09</a:t>
            </a:r>
            <a:endParaRPr lang="en-US" dirty="0"/>
          </a:p>
        </p:txBody>
      </p:sp>
      <p:sp>
        <p:nvSpPr>
          <p:cNvPr id="22" name="TextBox 21"/>
          <p:cNvSpPr txBox="1"/>
          <p:nvPr/>
        </p:nvSpPr>
        <p:spPr>
          <a:xfrm>
            <a:off x="6128124" y="6091166"/>
            <a:ext cx="710451" cy="369332"/>
          </a:xfrm>
          <a:prstGeom prst="rect">
            <a:avLst/>
          </a:prstGeom>
          <a:noFill/>
        </p:spPr>
        <p:txBody>
          <a:bodyPr wrap="none" rtlCol="0">
            <a:spAutoFit/>
          </a:bodyPr>
          <a:lstStyle/>
          <a:p>
            <a:r>
              <a:rPr lang="en-US" smtClean="0"/>
              <a:t>74.69</a:t>
            </a:r>
            <a:endParaRPr lang="en-US" dirty="0"/>
          </a:p>
        </p:txBody>
      </p:sp>
      <p:sp>
        <p:nvSpPr>
          <p:cNvPr id="23" name="TextBox 22"/>
          <p:cNvSpPr txBox="1"/>
          <p:nvPr/>
        </p:nvSpPr>
        <p:spPr>
          <a:xfrm>
            <a:off x="7631829" y="6091166"/>
            <a:ext cx="710451" cy="369332"/>
          </a:xfrm>
          <a:prstGeom prst="rect">
            <a:avLst/>
          </a:prstGeom>
          <a:noFill/>
        </p:spPr>
        <p:txBody>
          <a:bodyPr wrap="none" rtlCol="0">
            <a:spAutoFit/>
          </a:bodyPr>
          <a:lstStyle/>
          <a:p>
            <a:r>
              <a:rPr lang="en-US" smtClean="0"/>
              <a:t>127.1</a:t>
            </a:r>
            <a:endParaRPr lang="en-US" dirty="0"/>
          </a:p>
        </p:txBody>
      </p:sp>
    </p:spTree>
    <p:extLst>
      <p:ext uri="{BB962C8B-B14F-4D97-AF65-F5344CB8AC3E}">
        <p14:creationId xmlns:p14="http://schemas.microsoft.com/office/powerpoint/2010/main" val="1554663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457200" indent="-457200">
              <a:spcBef>
                <a:spcPts val="0"/>
              </a:spcBef>
              <a:buAutoNum type="arabicPeriod" startAt="4"/>
            </a:pPr>
            <a:r>
              <a:rPr lang="en-US" dirty="0" smtClean="0">
                <a:solidFill>
                  <a:srgbClr val="32302A"/>
                </a:solidFill>
              </a:rPr>
              <a:t>“</a:t>
            </a:r>
            <a:r>
              <a:rPr lang="en-US" i="1" dirty="0">
                <a:solidFill>
                  <a:srgbClr val="32302A"/>
                </a:solidFill>
              </a:rPr>
              <a:t>If other countries did not impose </a:t>
            </a:r>
            <a:r>
              <a:rPr lang="en-US" i="1" dirty="0" smtClean="0">
                <a:solidFill>
                  <a:srgbClr val="32302A"/>
                </a:solidFill>
              </a:rPr>
              <a:t>trade barriers </a:t>
            </a:r>
            <a:r>
              <a:rPr lang="en-US" i="1" dirty="0">
                <a:solidFill>
                  <a:srgbClr val="32302A"/>
                </a:solidFill>
              </a:rPr>
              <a:t>that </a:t>
            </a:r>
            <a:r>
              <a:rPr lang="en-US" i="1" dirty="0" smtClean="0">
                <a:solidFill>
                  <a:srgbClr val="32302A"/>
                </a:solidFill>
              </a:rPr>
              <a:t/>
            </a:r>
            <a:br>
              <a:rPr lang="en-US" i="1" dirty="0" smtClean="0">
                <a:solidFill>
                  <a:srgbClr val="32302A"/>
                </a:solidFill>
              </a:rPr>
            </a:br>
            <a:r>
              <a:rPr lang="en-US" i="1" dirty="0" smtClean="0">
                <a:solidFill>
                  <a:srgbClr val="32302A"/>
                </a:solidFill>
              </a:rPr>
              <a:t> limit our exports</a:t>
            </a:r>
            <a:r>
              <a:rPr lang="en-US" i="1" dirty="0">
                <a:solidFill>
                  <a:srgbClr val="32302A"/>
                </a:solidFill>
              </a:rPr>
              <a:t>, the </a:t>
            </a:r>
            <a:r>
              <a:rPr lang="en-US" i="1" dirty="0" smtClean="0">
                <a:solidFill>
                  <a:srgbClr val="32302A"/>
                </a:solidFill>
              </a:rPr>
              <a:t>flexible exchange </a:t>
            </a:r>
            <a:r>
              <a:rPr lang="en-US" i="1" dirty="0">
                <a:solidFill>
                  <a:srgbClr val="32302A"/>
                </a:solidFill>
              </a:rPr>
              <a:t>rate system of </a:t>
            </a:r>
            <a:r>
              <a:rPr lang="en-US" i="1" dirty="0" smtClean="0">
                <a:solidFill>
                  <a:srgbClr val="32302A"/>
                </a:solidFill>
              </a:rPr>
              <a:t/>
            </a:r>
            <a:br>
              <a:rPr lang="en-US" i="1" dirty="0" smtClean="0">
                <a:solidFill>
                  <a:srgbClr val="32302A"/>
                </a:solidFill>
              </a:rPr>
            </a:br>
            <a:r>
              <a:rPr lang="en-US" i="1" dirty="0" smtClean="0">
                <a:solidFill>
                  <a:srgbClr val="32302A"/>
                </a:solidFill>
              </a:rPr>
              <a:t> the </a:t>
            </a:r>
            <a:r>
              <a:rPr lang="en-US" i="1" dirty="0">
                <a:solidFill>
                  <a:srgbClr val="32302A"/>
                </a:solidFill>
              </a:rPr>
              <a:t>United </a:t>
            </a:r>
            <a:r>
              <a:rPr lang="en-US" i="1" dirty="0" smtClean="0">
                <a:solidFill>
                  <a:srgbClr val="32302A"/>
                </a:solidFill>
              </a:rPr>
              <a:t>States would </a:t>
            </a:r>
            <a:r>
              <a:rPr lang="en-US" i="1" dirty="0">
                <a:solidFill>
                  <a:srgbClr val="32302A"/>
                </a:solidFill>
              </a:rPr>
              <a:t>bring U.S. exports to a </a:t>
            </a:r>
            <a:r>
              <a:rPr lang="en-US" i="1" dirty="0" smtClean="0">
                <a:solidFill>
                  <a:srgbClr val="32302A"/>
                </a:solidFill>
              </a:rPr>
              <a:t>specific </a:t>
            </a:r>
            <a:br>
              <a:rPr lang="en-US" i="1" dirty="0" smtClean="0">
                <a:solidFill>
                  <a:srgbClr val="32302A"/>
                </a:solidFill>
              </a:rPr>
            </a:br>
            <a:r>
              <a:rPr lang="en-US" i="1" dirty="0" smtClean="0">
                <a:solidFill>
                  <a:srgbClr val="32302A"/>
                </a:solidFill>
              </a:rPr>
              <a:t> country (</a:t>
            </a:r>
            <a:r>
              <a:rPr lang="en-US" i="1" dirty="0">
                <a:solidFill>
                  <a:srgbClr val="32302A"/>
                </a:solidFill>
              </a:rPr>
              <a:t>Japan, </a:t>
            </a:r>
            <a:r>
              <a:rPr lang="en-US" i="1" dirty="0" smtClean="0">
                <a:solidFill>
                  <a:srgbClr val="32302A"/>
                </a:solidFill>
              </a:rPr>
              <a:t>for example</a:t>
            </a:r>
            <a:r>
              <a:rPr lang="en-US" i="1" dirty="0">
                <a:solidFill>
                  <a:srgbClr val="32302A"/>
                </a:solidFill>
              </a:rPr>
              <a:t>) into </a:t>
            </a:r>
            <a:r>
              <a:rPr lang="en-US" i="1" dirty="0" smtClean="0">
                <a:solidFill>
                  <a:srgbClr val="32302A"/>
                </a:solidFill>
              </a:rPr>
              <a:t>balance with </a:t>
            </a:r>
            <a:r>
              <a:rPr lang="en-US" i="1" dirty="0">
                <a:solidFill>
                  <a:srgbClr val="32302A"/>
                </a:solidFill>
              </a:rPr>
              <a:t>U.S. </a:t>
            </a:r>
            <a:r>
              <a:rPr lang="en-US" i="1" dirty="0" smtClean="0">
                <a:solidFill>
                  <a:srgbClr val="32302A"/>
                </a:solidFill>
              </a:rPr>
              <a:t/>
            </a:r>
            <a:br>
              <a:rPr lang="en-US" i="1" dirty="0" smtClean="0">
                <a:solidFill>
                  <a:srgbClr val="32302A"/>
                </a:solidFill>
              </a:rPr>
            </a:br>
            <a:r>
              <a:rPr lang="en-US" i="1" dirty="0" smtClean="0">
                <a:solidFill>
                  <a:srgbClr val="32302A"/>
                </a:solidFill>
              </a:rPr>
              <a:t> imports from that </a:t>
            </a:r>
            <a:r>
              <a:rPr lang="en-US" i="1" dirty="0">
                <a:solidFill>
                  <a:srgbClr val="32302A"/>
                </a:solidFill>
              </a:rPr>
              <a:t>country.</a:t>
            </a:r>
            <a:r>
              <a:rPr lang="en-US" dirty="0">
                <a:solidFill>
                  <a:srgbClr val="32302A"/>
                </a:solidFill>
              </a:rPr>
              <a:t>” </a:t>
            </a:r>
            <a:r>
              <a:rPr lang="en-US" dirty="0" smtClean="0">
                <a:solidFill>
                  <a:srgbClr val="32302A"/>
                </a:solidFill>
              </a:rPr>
              <a:t> </a:t>
            </a:r>
            <a:br>
              <a:rPr lang="en-US" dirty="0" smtClean="0">
                <a:solidFill>
                  <a:srgbClr val="32302A"/>
                </a:solidFill>
              </a:rPr>
            </a:br>
            <a:r>
              <a:rPr lang="en-US" dirty="0" smtClean="0">
                <a:solidFill>
                  <a:srgbClr val="32302A"/>
                </a:solidFill>
              </a:rPr>
              <a:t>-- </a:t>
            </a:r>
            <a:r>
              <a:rPr lang="en-US" dirty="0">
                <a:solidFill>
                  <a:srgbClr val="32302A"/>
                </a:solidFill>
              </a:rPr>
              <a:t>Is this statement true?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457200" indent="-457200">
              <a:spcBef>
                <a:spcPts val="0"/>
              </a:spcBef>
              <a:buAutoNum type="arabicPeriod" startAt="4"/>
            </a:pPr>
            <a:r>
              <a:rPr lang="en-US" dirty="0" smtClean="0">
                <a:solidFill>
                  <a:srgbClr val="32302A"/>
                </a:solidFill>
              </a:rPr>
              <a:t>Will </a:t>
            </a:r>
            <a:r>
              <a:rPr lang="en-US" dirty="0">
                <a:solidFill>
                  <a:srgbClr val="32302A"/>
                </a:solidFill>
              </a:rPr>
              <a:t>a healthy economy run a balance of trade surplus?  </a:t>
            </a:r>
            <a:r>
              <a:rPr lang="en-US" dirty="0" smtClean="0">
                <a:solidFill>
                  <a:srgbClr val="32302A"/>
                </a:solidFill>
              </a:rPr>
              <a:t/>
            </a:r>
            <a:br>
              <a:rPr lang="en-US" dirty="0" smtClean="0">
                <a:solidFill>
                  <a:srgbClr val="32302A"/>
                </a:solidFill>
              </a:rPr>
            </a:br>
            <a:r>
              <a:rPr lang="en-US" dirty="0" smtClean="0">
                <a:solidFill>
                  <a:srgbClr val="32302A"/>
                </a:solidFill>
              </a:rPr>
              <a:t>Is </a:t>
            </a:r>
            <a:r>
              <a:rPr lang="en-US" dirty="0">
                <a:solidFill>
                  <a:srgbClr val="32302A"/>
                </a:solidFill>
              </a:rPr>
              <a:t>a balance of trade deficit bad</a:t>
            </a:r>
            <a:r>
              <a:rPr lang="en-US" dirty="0" smtClean="0">
                <a:solidFill>
                  <a:srgbClr val="32302A"/>
                </a:solidFill>
              </a:rPr>
              <a:t>?</a:t>
            </a:r>
          </a:p>
        </p:txBody>
      </p:sp>
    </p:spTree>
    <p:extLst>
      <p:ext uri="{BB962C8B-B14F-4D97-AF65-F5344CB8AC3E}">
        <p14:creationId xmlns:p14="http://schemas.microsoft.com/office/powerpoint/2010/main" val="3919393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7663" indent="-347663">
              <a:spcBef>
                <a:spcPts val="0"/>
              </a:spcBef>
              <a:buNone/>
            </a:pPr>
            <a:r>
              <a:rPr lang="en-US" dirty="0">
                <a:solidFill>
                  <a:srgbClr val="32302A"/>
                </a:solidFill>
              </a:rPr>
              <a:t>6.	In recent years, U.S. imports from China have </a:t>
            </a:r>
            <a:r>
              <a:rPr lang="en-US" dirty="0" smtClean="0">
                <a:solidFill>
                  <a:srgbClr val="32302A"/>
                </a:solidFill>
              </a:rPr>
              <a:t>been substantially </a:t>
            </a:r>
            <a:r>
              <a:rPr lang="en-US" dirty="0">
                <a:solidFill>
                  <a:srgbClr val="32302A"/>
                </a:solidFill>
              </a:rPr>
              <a:t>greater than U.S. exports to China. </a:t>
            </a:r>
            <a:r>
              <a:rPr lang="en-US" dirty="0" smtClean="0">
                <a:solidFill>
                  <a:srgbClr val="32302A"/>
                </a:solidFill>
              </a:rPr>
              <a:t>This </a:t>
            </a:r>
            <a:br>
              <a:rPr lang="en-US" dirty="0" smtClean="0">
                <a:solidFill>
                  <a:srgbClr val="32302A"/>
                </a:solidFill>
              </a:rPr>
            </a:br>
            <a:r>
              <a:rPr lang="en-US" dirty="0" smtClean="0">
                <a:solidFill>
                  <a:srgbClr val="32302A"/>
                </a:solidFill>
              </a:rPr>
              <a:t>bi</a:t>
            </a:r>
            <a:r>
              <a:rPr lang="en-US" dirty="0">
                <a:solidFill>
                  <a:srgbClr val="32302A"/>
                </a:solidFill>
              </a:rPr>
              <a:t>-lateral trade deficit is:</a:t>
            </a:r>
          </a:p>
          <a:p>
            <a:pPr marL="347663" indent="-347663">
              <a:spcBef>
                <a:spcPts val="0"/>
              </a:spcBef>
              <a:buNone/>
            </a:pPr>
            <a:r>
              <a:rPr lang="en-US" dirty="0">
                <a:solidFill>
                  <a:srgbClr val="32302A"/>
                </a:solidFill>
              </a:rPr>
              <a:t>	</a:t>
            </a:r>
            <a:r>
              <a:rPr lang="en-US" dirty="0" smtClean="0">
                <a:solidFill>
                  <a:srgbClr val="32302A"/>
                </a:solidFill>
              </a:rPr>
              <a:t>(a) </a:t>
            </a:r>
            <a:r>
              <a:rPr lang="en-US" dirty="0">
                <a:solidFill>
                  <a:srgbClr val="32302A"/>
                </a:solidFill>
              </a:rPr>
              <a:t>proof that the Chinese treat U.S. </a:t>
            </a:r>
            <a:r>
              <a:rPr lang="en-US" dirty="0" smtClean="0">
                <a:solidFill>
                  <a:srgbClr val="32302A"/>
                </a:solidFill>
              </a:rPr>
              <a:t>produced goods </a:t>
            </a:r>
            <a:br>
              <a:rPr lang="en-US" dirty="0" smtClean="0">
                <a:solidFill>
                  <a:srgbClr val="32302A"/>
                </a:solidFill>
              </a:rPr>
            </a:br>
            <a:r>
              <a:rPr lang="en-US" dirty="0" smtClean="0">
                <a:solidFill>
                  <a:srgbClr val="32302A"/>
                </a:solidFill>
              </a:rPr>
              <a:t>      unfairly</a:t>
            </a:r>
            <a:r>
              <a:rPr lang="en-US" dirty="0">
                <a:solidFill>
                  <a:srgbClr val="32302A"/>
                </a:solidFill>
              </a:rPr>
              <a:t>.</a:t>
            </a:r>
          </a:p>
          <a:p>
            <a:pPr marL="347663" indent="-347663">
              <a:spcBef>
                <a:spcPts val="0"/>
              </a:spcBef>
              <a:buNone/>
            </a:pPr>
            <a:r>
              <a:rPr lang="en-US" dirty="0">
                <a:solidFill>
                  <a:srgbClr val="32302A"/>
                </a:solidFill>
              </a:rPr>
              <a:t>	</a:t>
            </a:r>
            <a:r>
              <a:rPr lang="en-US" dirty="0" smtClean="0">
                <a:solidFill>
                  <a:srgbClr val="32302A"/>
                </a:solidFill>
              </a:rPr>
              <a:t>(b) </a:t>
            </a:r>
            <a:r>
              <a:rPr lang="en-US" dirty="0">
                <a:solidFill>
                  <a:srgbClr val="32302A"/>
                </a:solidFill>
              </a:rPr>
              <a:t>surprising, because the flexible exchange </a:t>
            </a:r>
            <a:r>
              <a:rPr lang="en-US" dirty="0" smtClean="0">
                <a:solidFill>
                  <a:srgbClr val="32302A"/>
                </a:solidFill>
              </a:rPr>
              <a:t>rates of </a:t>
            </a:r>
            <a:br>
              <a:rPr lang="en-US" dirty="0" smtClean="0">
                <a:solidFill>
                  <a:srgbClr val="32302A"/>
                </a:solidFill>
              </a:rPr>
            </a:br>
            <a:r>
              <a:rPr lang="en-US" dirty="0" smtClean="0">
                <a:solidFill>
                  <a:srgbClr val="32302A"/>
                </a:solidFill>
              </a:rPr>
              <a:t>      the U.S</a:t>
            </a:r>
            <a:r>
              <a:rPr lang="en-US" dirty="0">
                <a:solidFill>
                  <a:srgbClr val="32302A"/>
                </a:solidFill>
              </a:rPr>
              <a:t>. </a:t>
            </a:r>
            <a:r>
              <a:rPr lang="en-US" dirty="0" smtClean="0">
                <a:solidFill>
                  <a:srgbClr val="32302A"/>
                </a:solidFill>
              </a:rPr>
              <a:t>should </a:t>
            </a:r>
            <a:r>
              <a:rPr lang="en-US" dirty="0">
                <a:solidFill>
                  <a:srgbClr val="32302A"/>
                </a:solidFill>
              </a:rPr>
              <a:t>bring its bilateral trade </a:t>
            </a:r>
            <a:r>
              <a:rPr lang="en-US" dirty="0" smtClean="0">
                <a:solidFill>
                  <a:srgbClr val="32302A"/>
                </a:solidFill>
              </a:rPr>
              <a:t>with another </a:t>
            </a:r>
            <a:br>
              <a:rPr lang="en-US" dirty="0" smtClean="0">
                <a:solidFill>
                  <a:srgbClr val="32302A"/>
                </a:solidFill>
              </a:rPr>
            </a:br>
            <a:r>
              <a:rPr lang="en-US" dirty="0" smtClean="0">
                <a:solidFill>
                  <a:srgbClr val="32302A"/>
                </a:solidFill>
              </a:rPr>
              <a:t>      country </a:t>
            </a:r>
            <a:r>
              <a:rPr lang="en-US" dirty="0">
                <a:solidFill>
                  <a:srgbClr val="32302A"/>
                </a:solidFill>
              </a:rPr>
              <a:t>into </a:t>
            </a:r>
            <a:r>
              <a:rPr lang="en-US" dirty="0" smtClean="0">
                <a:solidFill>
                  <a:srgbClr val="32302A"/>
                </a:solidFill>
              </a:rPr>
              <a:t>balance</a:t>
            </a:r>
            <a:r>
              <a:rPr lang="en-US" dirty="0">
                <a:solidFill>
                  <a:srgbClr val="32302A"/>
                </a:solidFill>
              </a:rPr>
              <a:t>.</a:t>
            </a:r>
          </a:p>
          <a:p>
            <a:pPr marL="347663" indent="-347663">
              <a:spcBef>
                <a:spcPts val="0"/>
              </a:spcBef>
              <a:buNone/>
            </a:pPr>
            <a:r>
              <a:rPr lang="en-US" dirty="0">
                <a:solidFill>
                  <a:srgbClr val="32302A"/>
                </a:solidFill>
              </a:rPr>
              <a:t>	</a:t>
            </a:r>
            <a:r>
              <a:rPr lang="en-US" dirty="0" smtClean="0">
                <a:solidFill>
                  <a:srgbClr val="32302A"/>
                </a:solidFill>
              </a:rPr>
              <a:t>(c) </a:t>
            </a:r>
            <a:r>
              <a:rPr lang="en-US" dirty="0">
                <a:solidFill>
                  <a:srgbClr val="32302A"/>
                </a:solidFill>
              </a:rPr>
              <a:t>not surprising, because there is no reason </a:t>
            </a:r>
            <a:r>
              <a:rPr lang="en-US" dirty="0" smtClean="0">
                <a:solidFill>
                  <a:srgbClr val="32302A"/>
                </a:solidFill>
              </a:rPr>
              <a:t>why </a:t>
            </a:r>
            <a:br>
              <a:rPr lang="en-US" dirty="0" smtClean="0">
                <a:solidFill>
                  <a:srgbClr val="32302A"/>
                </a:solidFill>
              </a:rPr>
            </a:br>
            <a:r>
              <a:rPr lang="en-US" dirty="0" smtClean="0">
                <a:solidFill>
                  <a:srgbClr val="32302A"/>
                </a:solidFill>
              </a:rPr>
              <a:t>     bi-lateral </a:t>
            </a:r>
            <a:r>
              <a:rPr lang="en-US" dirty="0">
                <a:solidFill>
                  <a:srgbClr val="32302A"/>
                </a:solidFill>
              </a:rPr>
              <a:t>trade </a:t>
            </a:r>
            <a:r>
              <a:rPr lang="en-US" dirty="0" smtClean="0">
                <a:solidFill>
                  <a:srgbClr val="32302A"/>
                </a:solidFill>
              </a:rPr>
              <a:t>between </a:t>
            </a:r>
            <a:r>
              <a:rPr lang="en-US" dirty="0">
                <a:solidFill>
                  <a:srgbClr val="32302A"/>
                </a:solidFill>
              </a:rPr>
              <a:t>two countries </a:t>
            </a:r>
            <a:r>
              <a:rPr lang="en-US" dirty="0" smtClean="0">
                <a:solidFill>
                  <a:srgbClr val="32302A"/>
                </a:solidFill>
              </a:rPr>
              <a:t>should be </a:t>
            </a:r>
            <a:br>
              <a:rPr lang="en-US" dirty="0" smtClean="0">
                <a:solidFill>
                  <a:srgbClr val="32302A"/>
                </a:solidFill>
              </a:rPr>
            </a:br>
            <a:r>
              <a:rPr lang="en-US" dirty="0" smtClean="0">
                <a:solidFill>
                  <a:srgbClr val="32302A"/>
                </a:solidFill>
              </a:rPr>
              <a:t>     in balance</a:t>
            </a:r>
            <a:r>
              <a:rPr lang="en-US" dirty="0">
                <a:solidFill>
                  <a:srgbClr val="32302A"/>
                </a:solidFill>
              </a:rPr>
              <a:t>.</a:t>
            </a:r>
          </a:p>
        </p:txBody>
      </p:sp>
    </p:spTree>
    <p:extLst>
      <p:ext uri="{BB962C8B-B14F-4D97-AF65-F5344CB8AC3E}">
        <p14:creationId xmlns:p14="http://schemas.microsoft.com/office/powerpoint/2010/main" val="2651907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514350" indent="-514350">
              <a:spcBef>
                <a:spcPts val="0"/>
              </a:spcBef>
              <a:buFont typeface="+mj-lt"/>
              <a:buAutoNum type="arabicPeriod" startAt="7"/>
            </a:pPr>
            <a:r>
              <a:rPr lang="en-US" dirty="0">
                <a:solidFill>
                  <a:srgbClr val="32302A"/>
                </a:solidFill>
              </a:rPr>
              <a:t>In recent years the U.S. has run trade deficits with Japan, China, and Mexico. Does this indicate that these countries treat U.S. producers unfairly? Why or why not</a:t>
            </a:r>
            <a:r>
              <a:rPr lang="en-US" dirty="0" smtClean="0">
                <a:solidFill>
                  <a:srgbClr val="32302A"/>
                </a:solidFill>
              </a:rPr>
              <a:t>?</a:t>
            </a:r>
          </a:p>
          <a:p>
            <a:pPr marL="514350" indent="-514350">
              <a:spcBef>
                <a:spcPts val="0"/>
              </a:spcBef>
              <a:buFont typeface="+mj-lt"/>
              <a:buAutoNum type="arabicPeriod" startAt="7"/>
            </a:pPr>
            <a:r>
              <a:rPr lang="en-US" dirty="0" smtClean="0">
                <a:solidFill>
                  <a:srgbClr val="32302A"/>
                </a:solidFill>
              </a:rPr>
              <a:t>In </a:t>
            </a:r>
            <a:r>
              <a:rPr lang="en-US" dirty="0">
                <a:solidFill>
                  <a:srgbClr val="32302A"/>
                </a:solidFill>
              </a:rPr>
              <a:t>recent years the U.S. has run trade surpluses with the United Kingdom, Belgium, Brazil, and Australia. Does this indicate that the U.S. treats the producers of these countries unfairly? Why or why not?</a:t>
            </a:r>
          </a:p>
        </p:txBody>
      </p:sp>
    </p:spTree>
    <p:extLst>
      <p:ext uri="{BB962C8B-B14F-4D97-AF65-F5344CB8AC3E}">
        <p14:creationId xmlns:p14="http://schemas.microsoft.com/office/powerpoint/2010/main" val="110410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30502"/>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Calibri"/>
                <a:cs typeface="Calibri"/>
              </a:rPr>
              <a:t>End of</a:t>
            </a:r>
          </a:p>
          <a:p>
            <a:pPr marL="511175" indent="-511175" algn="ctr">
              <a:lnSpc>
                <a:spcPct val="80000"/>
              </a:lnSpc>
              <a:buClr>
                <a:schemeClr val="hlink"/>
              </a:buClr>
              <a:buNone/>
            </a:pPr>
            <a:r>
              <a:rPr lang="en-US" sz="6600" b="1" i="1" dirty="0" smtClean="0">
                <a:solidFill>
                  <a:srgbClr val="32302A"/>
                </a:solidFill>
                <a:latin typeface="Calibri"/>
                <a:cs typeface="Calibri"/>
              </a:rPr>
              <a:t>Chapter 19</a:t>
            </a:r>
            <a:endParaRPr lang="en-US" sz="6600" b="1" i="1" dirty="0">
              <a:solidFill>
                <a:srgbClr val="32302A"/>
              </a:solidFill>
              <a:latin typeface="Calibri"/>
              <a:cs typeface="Calibri"/>
            </a:endParaRPr>
          </a:p>
        </p:txBody>
      </p:sp>
    </p:spTree>
    <p:extLst>
      <p:ext uri="{BB962C8B-B14F-4D97-AF65-F5344CB8AC3E}">
        <p14:creationId xmlns:p14="http://schemas.microsoft.com/office/powerpoint/2010/main" val="138848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293"/>
            <a:ext cx="7772400" cy="1299195"/>
          </a:xfrm>
        </p:spPr>
        <p:txBody>
          <a:bodyPr anchor="ctr"/>
          <a:lstStyle/>
          <a:p>
            <a:pPr>
              <a:lnSpc>
                <a:spcPts val="3500"/>
              </a:lnSpc>
            </a:pPr>
            <a:r>
              <a:rPr lang="en-US" dirty="0"/>
              <a:t>Determinants </a:t>
            </a:r>
            <a:r>
              <a:rPr lang="en-US" dirty="0" smtClean="0"/>
              <a:t>of </a:t>
            </a:r>
            <a:br>
              <a:rPr lang="en-US" dirty="0" smtClean="0"/>
            </a:br>
            <a:r>
              <a:rPr lang="en-US" dirty="0" smtClean="0"/>
              <a:t>the </a:t>
            </a:r>
            <a:r>
              <a:rPr lang="en-US" dirty="0"/>
              <a:t>Exchange Rate</a:t>
            </a:r>
          </a:p>
        </p:txBody>
      </p:sp>
    </p:spTree>
    <p:extLst>
      <p:ext uri="{BB962C8B-B14F-4D97-AF65-F5344CB8AC3E}">
        <p14:creationId xmlns:p14="http://schemas.microsoft.com/office/powerpoint/2010/main" val="3762311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155"/>
            <a:ext cx="8904855" cy="667450"/>
          </a:xfrm>
        </p:spPr>
        <p:txBody>
          <a:bodyPr/>
          <a:lstStyle/>
          <a:p>
            <a:r>
              <a:rPr lang="en-US" dirty="0"/>
              <a:t>Determinants of the Exchange Rate</a:t>
            </a:r>
          </a:p>
        </p:txBody>
      </p:sp>
      <p:sp>
        <p:nvSpPr>
          <p:cNvPr id="3" name="Content Placeholder 2"/>
          <p:cNvSpPr>
            <a:spLocks noGrp="1"/>
          </p:cNvSpPr>
          <p:nvPr>
            <p:ph idx="1"/>
          </p:nvPr>
        </p:nvSpPr>
        <p:spPr>
          <a:xfrm>
            <a:off x="140675" y="1140800"/>
            <a:ext cx="8883750" cy="5390012"/>
          </a:xfrm>
        </p:spPr>
        <p:txBody>
          <a:bodyPr/>
          <a:lstStyle/>
          <a:p>
            <a:pPr marL="231775" indent="-231775"/>
            <a:r>
              <a:rPr lang="en-US" sz="2700" dirty="0">
                <a:solidFill>
                  <a:srgbClr val="32302A"/>
                </a:solidFill>
              </a:rPr>
              <a:t>Under a </a:t>
            </a:r>
            <a:r>
              <a:rPr lang="en-US" sz="2700" b="1" i="1" dirty="0">
                <a:solidFill>
                  <a:srgbClr val="32302A"/>
                </a:solidFill>
              </a:rPr>
              <a:t>flexible rate system</a:t>
            </a:r>
            <a:r>
              <a:rPr lang="en-US" sz="2700" dirty="0">
                <a:solidFill>
                  <a:srgbClr val="32302A"/>
                </a:solidFill>
              </a:rPr>
              <a:t>, the exchange </a:t>
            </a:r>
            <a:r>
              <a:rPr lang="en-US" sz="2700" dirty="0" smtClean="0">
                <a:solidFill>
                  <a:srgbClr val="32302A"/>
                </a:solidFill>
              </a:rPr>
              <a:t>rate </a:t>
            </a:r>
            <a:r>
              <a:rPr lang="en-US" sz="2700" dirty="0">
                <a:solidFill>
                  <a:srgbClr val="32302A"/>
                </a:solidFill>
              </a:rPr>
              <a:t>is determined by supply and demand. </a:t>
            </a:r>
          </a:p>
          <a:p>
            <a:pPr marL="631825" lvl="1" indent="-231775"/>
            <a:r>
              <a:rPr lang="en-US" sz="2700" dirty="0">
                <a:solidFill>
                  <a:srgbClr val="32302A"/>
                </a:solidFill>
              </a:rPr>
              <a:t>The </a:t>
            </a:r>
            <a:r>
              <a:rPr lang="en-US" sz="2700" b="1" i="1" dirty="0">
                <a:solidFill>
                  <a:srgbClr val="32302A"/>
                </a:solidFill>
              </a:rPr>
              <a:t>dollar demand for foreign exchange </a:t>
            </a:r>
            <a:r>
              <a:rPr lang="en-US" sz="2700" dirty="0">
                <a:solidFill>
                  <a:srgbClr val="32302A"/>
                </a:solidFill>
              </a:rPr>
              <a:t>originates from U.S. purchases for foreign goods, services, and assets (real and financial).</a:t>
            </a:r>
          </a:p>
          <a:p>
            <a:pPr marL="631825" lvl="1" indent="-231775"/>
            <a:r>
              <a:rPr lang="en-US" sz="2700" dirty="0">
                <a:solidFill>
                  <a:srgbClr val="32302A"/>
                </a:solidFill>
              </a:rPr>
              <a:t>The </a:t>
            </a:r>
            <a:r>
              <a:rPr lang="en-US" sz="2700" b="1" i="1" dirty="0">
                <a:solidFill>
                  <a:srgbClr val="32302A"/>
                </a:solidFill>
              </a:rPr>
              <a:t>supply of foreign exchange </a:t>
            </a:r>
            <a:r>
              <a:rPr lang="en-US" sz="2700" dirty="0">
                <a:solidFill>
                  <a:srgbClr val="32302A"/>
                </a:solidFill>
              </a:rPr>
              <a:t>originates from sales of goods, services, and assets from Americans to foreigners.</a:t>
            </a:r>
          </a:p>
          <a:p>
            <a:pPr marL="631825" lvl="1" indent="-231775"/>
            <a:r>
              <a:rPr lang="en-US" sz="2700" dirty="0">
                <a:solidFill>
                  <a:srgbClr val="32302A"/>
                </a:solidFill>
              </a:rPr>
              <a:t>The foreign exchange market brings the quantity demanded and quantity supplied </a:t>
            </a:r>
            <a:r>
              <a:rPr lang="en-US" sz="2700" dirty="0" smtClean="0">
                <a:solidFill>
                  <a:srgbClr val="32302A"/>
                </a:solidFill>
              </a:rPr>
              <a:t>into </a:t>
            </a:r>
            <a:r>
              <a:rPr lang="en-US" sz="2700" dirty="0">
                <a:solidFill>
                  <a:srgbClr val="32302A"/>
                </a:solidFill>
              </a:rPr>
              <a:t>balance. </a:t>
            </a:r>
          </a:p>
          <a:p>
            <a:pPr marL="1031875" lvl="2" indent="-231775"/>
            <a:r>
              <a:rPr lang="en-US" sz="2700" dirty="0" smtClean="0">
                <a:solidFill>
                  <a:srgbClr val="32302A"/>
                </a:solidFill>
              </a:rPr>
              <a:t>Also </a:t>
            </a:r>
            <a:r>
              <a:rPr lang="en-US" sz="2700" dirty="0">
                <a:solidFill>
                  <a:srgbClr val="32302A"/>
                </a:solidFill>
              </a:rPr>
              <a:t>brings the purchases of Americans from foreigners into equality with the sales of Americans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to </a:t>
            </a:r>
            <a:r>
              <a:rPr lang="en-US" sz="2700" dirty="0">
                <a:solidFill>
                  <a:srgbClr val="32302A"/>
                </a:solidFill>
              </a:rPr>
              <a:t>foreigners.</a:t>
            </a:r>
          </a:p>
        </p:txBody>
      </p:sp>
    </p:spTree>
    <p:extLst>
      <p:ext uri="{BB962C8B-B14F-4D97-AF65-F5344CB8AC3E}">
        <p14:creationId xmlns:p14="http://schemas.microsoft.com/office/powerpoint/2010/main" val="110042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67865" y="1429658"/>
            <a:ext cx="4647740" cy="476827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409765"/>
            <a:ext cx="8904855" cy="596684"/>
          </a:xfrm>
        </p:spPr>
        <p:txBody>
          <a:bodyPr/>
          <a:lstStyle/>
          <a:p>
            <a:r>
              <a:rPr lang="en-US" dirty="0">
                <a:latin typeface="Calibri"/>
                <a:cs typeface="Calibri"/>
              </a:rPr>
              <a:t>Foreign Exchange Market Equilibrium</a:t>
            </a:r>
          </a:p>
        </p:txBody>
      </p:sp>
      <p:sp>
        <p:nvSpPr>
          <p:cNvPr id="61" name="Text Box 10"/>
          <p:cNvSpPr txBox="1">
            <a:spLocks noChangeArrowheads="1"/>
          </p:cNvSpPr>
          <p:nvPr/>
        </p:nvSpPr>
        <p:spPr bwMode="auto">
          <a:xfrm>
            <a:off x="73113" y="1304491"/>
            <a:ext cx="4194752" cy="368870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1900" dirty="0" smtClean="0">
                <a:latin typeface="Calibri"/>
                <a:cs typeface="Calibri"/>
              </a:rPr>
              <a:t>The </a:t>
            </a:r>
            <a:r>
              <a:rPr lang="en-US" sz="1900" dirty="0">
                <a:latin typeface="Calibri"/>
                <a:cs typeface="Calibri"/>
              </a:rPr>
              <a:t>dollar price of the </a:t>
            </a:r>
            <a:r>
              <a:rPr lang="en-US" sz="1900" dirty="0" smtClean="0">
                <a:latin typeface="Calibri"/>
                <a:cs typeface="Calibri"/>
              </a:rPr>
              <a:t>English pound </a:t>
            </a:r>
            <a:br>
              <a:rPr lang="en-US" sz="1900" dirty="0" smtClean="0">
                <a:latin typeface="Calibri"/>
                <a:cs typeface="Calibri"/>
              </a:rPr>
            </a:br>
            <a:r>
              <a:rPr lang="en-US" sz="1900" dirty="0" smtClean="0">
                <a:latin typeface="Calibri"/>
                <a:cs typeface="Calibri"/>
              </a:rPr>
              <a:t>is </a:t>
            </a:r>
            <a:r>
              <a:rPr lang="en-US" sz="1900" dirty="0">
                <a:latin typeface="Calibri"/>
                <a:cs typeface="Calibri"/>
              </a:rPr>
              <a:t>measured on </a:t>
            </a:r>
            <a:r>
              <a:rPr lang="en-US" sz="1900" dirty="0" smtClean="0">
                <a:latin typeface="Calibri"/>
                <a:cs typeface="Calibri"/>
              </a:rPr>
              <a:t>the vertical axis</a:t>
            </a:r>
            <a:r>
              <a:rPr lang="en-US" sz="1900" dirty="0">
                <a:latin typeface="Calibri"/>
                <a:cs typeface="Calibri"/>
              </a:rPr>
              <a:t>. The horizontal axis </a:t>
            </a:r>
            <a:r>
              <a:rPr lang="en-US" sz="1900" dirty="0" smtClean="0">
                <a:latin typeface="Calibri"/>
                <a:cs typeface="Calibri"/>
              </a:rPr>
              <a:t>indicates the </a:t>
            </a:r>
            <a:r>
              <a:rPr lang="en-US" sz="1900" dirty="0">
                <a:latin typeface="Calibri"/>
                <a:cs typeface="Calibri"/>
              </a:rPr>
              <a:t>flow of pounds in </a:t>
            </a:r>
            <a:r>
              <a:rPr lang="en-US" sz="1900" dirty="0" smtClean="0">
                <a:latin typeface="Calibri"/>
                <a:cs typeface="Calibri"/>
              </a:rPr>
              <a:t>exchange for </a:t>
            </a:r>
            <a:r>
              <a:rPr lang="en-US" sz="1900" dirty="0">
                <a:latin typeface="Calibri"/>
                <a:cs typeface="Calibri"/>
              </a:rPr>
              <a:t>dollars</a:t>
            </a:r>
            <a:r>
              <a:rPr lang="en-US" sz="1900" dirty="0" smtClean="0">
                <a:latin typeface="Calibri"/>
                <a:cs typeface="Calibri"/>
              </a:rPr>
              <a:t>.</a:t>
            </a:r>
          </a:p>
          <a:p>
            <a:pPr marL="115888" indent="-115888">
              <a:lnSpc>
                <a:spcPct val="90000"/>
              </a:lnSpc>
              <a:spcBef>
                <a:spcPct val="50000"/>
              </a:spcBef>
              <a:buFontTx/>
              <a:buChar char="•"/>
            </a:pPr>
            <a:r>
              <a:rPr lang="en-US" sz="1900" dirty="0" smtClean="0">
                <a:latin typeface="Calibri"/>
                <a:cs typeface="Calibri"/>
              </a:rPr>
              <a:t>The </a:t>
            </a:r>
            <a:r>
              <a:rPr lang="en-US" sz="1900" dirty="0">
                <a:latin typeface="Calibri"/>
                <a:cs typeface="Calibri"/>
              </a:rPr>
              <a:t>demand and supply of </a:t>
            </a:r>
            <a:r>
              <a:rPr lang="en-US" sz="1900" dirty="0" smtClean="0">
                <a:latin typeface="Calibri"/>
                <a:cs typeface="Calibri"/>
              </a:rPr>
              <a:t>pounds are </a:t>
            </a:r>
            <a:br>
              <a:rPr lang="en-US" sz="1900" dirty="0" smtClean="0">
                <a:latin typeface="Calibri"/>
                <a:cs typeface="Calibri"/>
              </a:rPr>
            </a:br>
            <a:r>
              <a:rPr lang="en-US" sz="1900" dirty="0" smtClean="0">
                <a:latin typeface="Calibri"/>
                <a:cs typeface="Calibri"/>
              </a:rPr>
              <a:t>in </a:t>
            </a:r>
            <a:r>
              <a:rPr lang="en-US" sz="1900" dirty="0">
                <a:latin typeface="Calibri"/>
                <a:cs typeface="Calibri"/>
              </a:rPr>
              <a:t>equilibrium at </a:t>
            </a:r>
            <a:r>
              <a:rPr lang="en-US" sz="1900" dirty="0" smtClean="0">
                <a:latin typeface="Calibri"/>
                <a:cs typeface="Calibri"/>
              </a:rPr>
              <a:t>the exchange rate </a:t>
            </a:r>
            <a:r>
              <a:rPr lang="en-US" sz="1900" dirty="0">
                <a:latin typeface="Calibri"/>
                <a:cs typeface="Calibri"/>
              </a:rPr>
              <a:t>of $</a:t>
            </a:r>
            <a:r>
              <a:rPr lang="en-US" sz="1900" dirty="0" smtClean="0">
                <a:latin typeface="Calibri"/>
                <a:cs typeface="Calibri"/>
              </a:rPr>
              <a:t>1.50 </a:t>
            </a:r>
            <a:r>
              <a:rPr lang="en-US" sz="1900" dirty="0">
                <a:latin typeface="Calibri"/>
                <a:cs typeface="Calibri"/>
              </a:rPr>
              <a:t>= 1 English pound.</a:t>
            </a:r>
          </a:p>
          <a:p>
            <a:pPr marL="115888" indent="-115888">
              <a:lnSpc>
                <a:spcPct val="90000"/>
              </a:lnSpc>
              <a:spcBef>
                <a:spcPct val="50000"/>
              </a:spcBef>
              <a:buFontTx/>
              <a:buChar char="•"/>
            </a:pPr>
            <a:r>
              <a:rPr lang="en-US" sz="1900" dirty="0" smtClean="0">
                <a:latin typeface="Calibri"/>
                <a:cs typeface="Calibri"/>
              </a:rPr>
              <a:t>At </a:t>
            </a:r>
            <a:r>
              <a:rPr lang="en-US" sz="1900" dirty="0">
                <a:latin typeface="Calibri"/>
                <a:cs typeface="Calibri"/>
              </a:rPr>
              <a:t>this price, quantity </a:t>
            </a:r>
            <a:r>
              <a:rPr lang="en-US" sz="1900" b="1" i="1" dirty="0" smtClean="0">
                <a:solidFill>
                  <a:srgbClr val="C00000"/>
                </a:solidFill>
                <a:latin typeface="Calibri"/>
                <a:cs typeface="Calibri"/>
              </a:rPr>
              <a:t>demanded</a:t>
            </a:r>
            <a:r>
              <a:rPr lang="en-US" sz="1900" dirty="0" smtClean="0">
                <a:latin typeface="Calibri"/>
                <a:cs typeface="Calibri"/>
              </a:rPr>
              <a:t> equals </a:t>
            </a:r>
            <a:r>
              <a:rPr lang="en-US" sz="1900" dirty="0">
                <a:latin typeface="Calibri"/>
                <a:cs typeface="Calibri"/>
              </a:rPr>
              <a:t>quantity </a:t>
            </a:r>
            <a:r>
              <a:rPr lang="en-US" sz="1900" b="1" i="1" dirty="0">
                <a:solidFill>
                  <a:schemeClr val="tx1">
                    <a:lumMod val="75000"/>
                    <a:lumOff val="25000"/>
                  </a:schemeClr>
                </a:solidFill>
                <a:latin typeface="Calibri"/>
                <a:cs typeface="Calibri"/>
              </a:rPr>
              <a:t>supplied</a:t>
            </a:r>
            <a:r>
              <a:rPr lang="en-US" sz="1900" dirty="0" smtClean="0">
                <a:latin typeface="Calibri"/>
                <a:cs typeface="Calibri"/>
              </a:rPr>
              <a:t>.</a:t>
            </a:r>
          </a:p>
          <a:p>
            <a:pPr marL="115888" indent="-115888">
              <a:lnSpc>
                <a:spcPct val="90000"/>
              </a:lnSpc>
              <a:spcBef>
                <a:spcPct val="50000"/>
              </a:spcBef>
              <a:buFontTx/>
              <a:buChar char="•"/>
            </a:pPr>
            <a:r>
              <a:rPr lang="en-US" sz="1900" dirty="0" smtClean="0">
                <a:latin typeface="Calibri"/>
                <a:cs typeface="Calibri"/>
              </a:rPr>
              <a:t>A </a:t>
            </a:r>
            <a:r>
              <a:rPr lang="en-US" sz="1900" dirty="0">
                <a:latin typeface="Calibri"/>
                <a:cs typeface="Calibri"/>
              </a:rPr>
              <a:t>higher price of pounds (</a:t>
            </a:r>
            <a:r>
              <a:rPr lang="en-US" sz="1900" dirty="0" smtClean="0">
                <a:latin typeface="Calibri"/>
                <a:cs typeface="Calibri"/>
              </a:rPr>
              <a:t>like $1.80</a:t>
            </a:r>
            <a:br>
              <a:rPr lang="en-US" sz="1900" dirty="0" smtClean="0">
                <a:latin typeface="Calibri"/>
                <a:cs typeface="Calibri"/>
              </a:rPr>
            </a:br>
            <a:r>
              <a:rPr lang="en-US" sz="1900" dirty="0" smtClean="0">
                <a:latin typeface="Calibri"/>
                <a:cs typeface="Calibri"/>
              </a:rPr>
              <a:t> </a:t>
            </a:r>
            <a:r>
              <a:rPr lang="en-US" sz="1900" dirty="0">
                <a:latin typeface="Calibri"/>
                <a:cs typeface="Calibri"/>
              </a:rPr>
              <a:t>= 1 pound), </a:t>
            </a:r>
            <a:r>
              <a:rPr lang="en-US" sz="1900" dirty="0" smtClean="0">
                <a:latin typeface="Calibri"/>
                <a:cs typeface="Calibri"/>
              </a:rPr>
              <a:t>leads to an </a:t>
            </a:r>
            <a:r>
              <a:rPr lang="en-US" sz="1900" b="1" i="1" dirty="0">
                <a:latin typeface="Calibri"/>
                <a:cs typeface="Calibri"/>
              </a:rPr>
              <a:t>excess supply </a:t>
            </a:r>
            <a:r>
              <a:rPr lang="en-US" sz="1900" b="1" i="1" dirty="0" smtClean="0">
                <a:latin typeface="Calibri"/>
                <a:cs typeface="Calibri"/>
              </a:rPr>
              <a:t/>
            </a:r>
            <a:br>
              <a:rPr lang="en-US" sz="1900" b="1" i="1" dirty="0" smtClean="0">
                <a:latin typeface="Calibri"/>
                <a:cs typeface="Calibri"/>
              </a:rPr>
            </a:br>
            <a:r>
              <a:rPr lang="en-US" sz="1900" b="1" i="1" dirty="0" smtClean="0">
                <a:latin typeface="Calibri"/>
                <a:cs typeface="Calibri"/>
              </a:rPr>
              <a:t>of </a:t>
            </a:r>
            <a:r>
              <a:rPr lang="en-US" sz="1900" b="1" i="1" dirty="0">
                <a:latin typeface="Calibri"/>
                <a:cs typeface="Calibri"/>
              </a:rPr>
              <a:t>pounds</a:t>
            </a:r>
            <a:r>
              <a:rPr lang="en-US" sz="1900" dirty="0">
                <a:latin typeface="Calibri"/>
                <a:cs typeface="Calibri"/>
              </a:rPr>
              <a:t> ... </a:t>
            </a:r>
          </a:p>
        </p:txBody>
      </p:sp>
      <p:sp>
        <p:nvSpPr>
          <p:cNvPr id="12" name="Line 2"/>
          <p:cNvSpPr>
            <a:spLocks noChangeShapeType="1"/>
          </p:cNvSpPr>
          <p:nvPr/>
        </p:nvSpPr>
        <p:spPr bwMode="auto">
          <a:xfrm>
            <a:off x="6463440" y="4154175"/>
            <a:ext cx="0" cy="15240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13" name="Rectangle 3"/>
          <p:cNvSpPr>
            <a:spLocks noChangeArrowheads="1"/>
          </p:cNvSpPr>
          <p:nvPr/>
        </p:nvSpPr>
        <p:spPr bwMode="auto">
          <a:xfrm>
            <a:off x="7667146" y="5479547"/>
            <a:ext cx="1084920" cy="485774"/>
          </a:xfrm>
          <a:prstGeom prst="rect">
            <a:avLst/>
          </a:prstGeom>
          <a:noFill/>
          <a:ln w="9525">
            <a:noFill/>
            <a:miter lim="800000"/>
            <a:headEnd/>
            <a:tailEnd/>
          </a:ln>
        </p:spPr>
        <p:txBody>
          <a:bodyPr wrap="none" lIns="0" tIns="0" rIns="0" bIns="0">
            <a:prstTxWarp prst="textNoShape">
              <a:avLst/>
            </a:prstTxWarp>
            <a:spAutoFit/>
          </a:bodyPr>
          <a:lstStyle/>
          <a:p>
            <a:pPr algn="l">
              <a:lnSpc>
                <a:spcPct val="80000"/>
              </a:lnSpc>
            </a:pPr>
            <a:r>
              <a:rPr kumimoji="0" lang="en-US" sz="1600" dirty="0">
                <a:solidFill>
                  <a:srgbClr val="000000"/>
                </a:solidFill>
                <a:latin typeface="Calibri"/>
                <a:cs typeface="Calibri"/>
              </a:rPr>
              <a:t>Q</a:t>
            </a:r>
            <a:r>
              <a:rPr kumimoji="0" lang="en-US" sz="1200" dirty="0">
                <a:solidFill>
                  <a:srgbClr val="000000"/>
                </a:solidFill>
                <a:latin typeface="Calibri"/>
                <a:cs typeface="Calibri"/>
              </a:rPr>
              <a:t>uantity of</a:t>
            </a:r>
          </a:p>
          <a:p>
            <a:pPr algn="l">
              <a:lnSpc>
                <a:spcPct val="80000"/>
              </a:lnSpc>
            </a:pPr>
            <a:r>
              <a:rPr kumimoji="0" lang="en-US" sz="1200" dirty="0">
                <a:solidFill>
                  <a:srgbClr val="000000"/>
                </a:solidFill>
                <a:latin typeface="Calibri"/>
                <a:cs typeface="Calibri"/>
              </a:rPr>
              <a:t>foreign exchange </a:t>
            </a:r>
            <a:br>
              <a:rPr kumimoji="0" lang="en-US" sz="1200" dirty="0">
                <a:solidFill>
                  <a:srgbClr val="000000"/>
                </a:solidFill>
                <a:latin typeface="Calibri"/>
                <a:cs typeface="Calibri"/>
              </a:rPr>
            </a:br>
            <a:r>
              <a:rPr kumimoji="0" lang="en-US" sz="1100" i="1" dirty="0">
                <a:solidFill>
                  <a:srgbClr val="000000"/>
                </a:solidFill>
                <a:latin typeface="Calibri"/>
                <a:cs typeface="Calibri"/>
              </a:rPr>
              <a:t>(pounds)</a:t>
            </a:r>
            <a:endParaRPr kumimoji="0" lang="en-US" sz="1100" i="1" dirty="0">
              <a:solidFill>
                <a:schemeClr val="tx1"/>
              </a:solidFill>
              <a:latin typeface="Calibri"/>
              <a:cs typeface="Calibri"/>
            </a:endParaRPr>
          </a:p>
        </p:txBody>
      </p:sp>
      <p:sp>
        <p:nvSpPr>
          <p:cNvPr id="14" name="Rectangle 4"/>
          <p:cNvSpPr>
            <a:spLocks noChangeArrowheads="1"/>
          </p:cNvSpPr>
          <p:nvPr/>
        </p:nvSpPr>
        <p:spPr bwMode="auto">
          <a:xfrm>
            <a:off x="6403940" y="5697606"/>
            <a:ext cx="151333"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b="1" i="1" dirty="0">
                <a:solidFill>
                  <a:srgbClr val="000000"/>
                </a:solidFill>
                <a:latin typeface="Calibri"/>
                <a:cs typeface="Calibri"/>
              </a:rPr>
              <a:t>Q</a:t>
            </a:r>
            <a:endParaRPr kumimoji="0" lang="en-US" sz="1600" dirty="0">
              <a:solidFill>
                <a:schemeClr val="tx1"/>
              </a:solidFill>
              <a:latin typeface="Calibri"/>
              <a:cs typeface="Calibri"/>
            </a:endParaRPr>
          </a:p>
        </p:txBody>
      </p:sp>
      <p:sp>
        <p:nvSpPr>
          <p:cNvPr id="15" name="Rectangle 5"/>
          <p:cNvSpPr>
            <a:spLocks noChangeArrowheads="1"/>
          </p:cNvSpPr>
          <p:nvPr/>
        </p:nvSpPr>
        <p:spPr bwMode="auto">
          <a:xfrm>
            <a:off x="4394033" y="4562988"/>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a:latin typeface="Calibri"/>
                <a:cs typeface="Calibri"/>
              </a:rPr>
              <a:t>$</a:t>
            </a:r>
            <a:r>
              <a:rPr kumimoji="0" lang="en-US" sz="1600" dirty="0" smtClean="0">
                <a:latin typeface="Calibri"/>
                <a:cs typeface="Calibri"/>
              </a:rPr>
              <a:t>1.20</a:t>
            </a:r>
            <a:endParaRPr kumimoji="0" lang="en-US" sz="1600" dirty="0">
              <a:latin typeface="Calibri"/>
              <a:cs typeface="Calibri"/>
            </a:endParaRPr>
          </a:p>
        </p:txBody>
      </p:sp>
      <p:sp>
        <p:nvSpPr>
          <p:cNvPr id="16" name="Freeform 6"/>
          <p:cNvSpPr>
            <a:spLocks/>
          </p:cNvSpPr>
          <p:nvPr/>
        </p:nvSpPr>
        <p:spPr bwMode="auto">
          <a:xfrm>
            <a:off x="5422040" y="2285687"/>
            <a:ext cx="1908175" cy="2784475"/>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17" name="Freeform 7"/>
          <p:cNvSpPr>
            <a:spLocks/>
          </p:cNvSpPr>
          <p:nvPr/>
        </p:nvSpPr>
        <p:spPr bwMode="auto">
          <a:xfrm>
            <a:off x="5418865" y="2271400"/>
            <a:ext cx="2184400" cy="2784475"/>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19050">
            <a:solidFill>
              <a:srgbClr val="FFFFFF"/>
            </a:solidFill>
            <a:prstDash val="solid"/>
            <a:round/>
            <a:headEnd/>
            <a:tailEnd/>
          </a:ln>
        </p:spPr>
        <p:txBody>
          <a:bodyPr>
            <a:prstTxWarp prst="textNoShape">
              <a:avLst/>
            </a:prstTxWarp>
          </a:bodyPr>
          <a:lstStyle/>
          <a:p>
            <a:endParaRPr lang="en-US" sz="1600">
              <a:latin typeface="Calibri"/>
              <a:cs typeface="Calibri"/>
            </a:endParaRPr>
          </a:p>
        </p:txBody>
      </p:sp>
      <p:sp>
        <p:nvSpPr>
          <p:cNvPr id="18" name="Line 10"/>
          <p:cNvSpPr>
            <a:spLocks noChangeShapeType="1"/>
          </p:cNvSpPr>
          <p:nvPr/>
        </p:nvSpPr>
        <p:spPr bwMode="auto">
          <a:xfrm>
            <a:off x="4944202" y="3525525"/>
            <a:ext cx="2020888" cy="1587"/>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Calibri"/>
              <a:cs typeface="Calibri"/>
            </a:endParaRPr>
          </a:p>
        </p:txBody>
      </p:sp>
      <p:sp>
        <p:nvSpPr>
          <p:cNvPr id="19" name="Line 11"/>
          <p:cNvSpPr>
            <a:spLocks noChangeShapeType="1"/>
          </p:cNvSpPr>
          <p:nvPr/>
        </p:nvSpPr>
        <p:spPr bwMode="auto">
          <a:xfrm>
            <a:off x="4931502" y="4703450"/>
            <a:ext cx="1981200" cy="1587"/>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Calibri"/>
              <a:cs typeface="Calibri"/>
            </a:endParaRPr>
          </a:p>
        </p:txBody>
      </p:sp>
      <p:sp>
        <p:nvSpPr>
          <p:cNvPr id="20" name="Rectangle 15"/>
          <p:cNvSpPr>
            <a:spLocks noChangeArrowheads="1"/>
          </p:cNvSpPr>
          <p:nvPr/>
        </p:nvSpPr>
        <p:spPr bwMode="auto">
          <a:xfrm>
            <a:off x="4394033" y="3994663"/>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a:latin typeface="Calibri"/>
                <a:cs typeface="Calibri"/>
              </a:rPr>
              <a:t>$</a:t>
            </a:r>
            <a:r>
              <a:rPr kumimoji="0" lang="en-US" sz="1600" dirty="0" smtClean="0">
                <a:latin typeface="Calibri"/>
                <a:cs typeface="Calibri"/>
              </a:rPr>
              <a:t>1.50</a:t>
            </a:r>
            <a:endParaRPr kumimoji="0" lang="en-US" sz="1600" dirty="0">
              <a:latin typeface="Calibri"/>
              <a:cs typeface="Calibri"/>
            </a:endParaRPr>
          </a:p>
        </p:txBody>
      </p:sp>
      <p:sp>
        <p:nvSpPr>
          <p:cNvPr id="21" name="Rectangle 16"/>
          <p:cNvSpPr>
            <a:spLocks noChangeArrowheads="1"/>
          </p:cNvSpPr>
          <p:nvPr/>
        </p:nvSpPr>
        <p:spPr bwMode="auto">
          <a:xfrm>
            <a:off x="4394033" y="3385063"/>
            <a:ext cx="468077" cy="246221"/>
          </a:xfrm>
          <a:prstGeom prst="rect">
            <a:avLst/>
          </a:prstGeom>
          <a:noFill/>
          <a:ln w="9525">
            <a:noFill/>
            <a:miter lim="800000"/>
            <a:headEnd/>
            <a:tailEnd/>
          </a:ln>
        </p:spPr>
        <p:txBody>
          <a:bodyPr wrap="none" lIns="0" tIns="0" rIns="0" bIns="0">
            <a:prstTxWarp prst="textNoShape">
              <a:avLst/>
            </a:prstTxWarp>
            <a:spAutoFit/>
          </a:bodyPr>
          <a:lstStyle/>
          <a:p>
            <a:pPr algn="l"/>
            <a:r>
              <a:rPr kumimoji="0" lang="en-US" sz="1600" dirty="0" smtClean="0">
                <a:latin typeface="Calibri"/>
                <a:cs typeface="Calibri"/>
              </a:rPr>
              <a:t>$1.80</a:t>
            </a:r>
            <a:endParaRPr kumimoji="0" lang="en-US" sz="1600" dirty="0">
              <a:latin typeface="Calibri"/>
              <a:cs typeface="Calibri"/>
            </a:endParaRPr>
          </a:p>
        </p:txBody>
      </p:sp>
      <p:sp>
        <p:nvSpPr>
          <p:cNvPr id="22" name="Line 17"/>
          <p:cNvSpPr>
            <a:spLocks noChangeShapeType="1"/>
          </p:cNvSpPr>
          <p:nvPr/>
        </p:nvSpPr>
        <p:spPr bwMode="auto">
          <a:xfrm>
            <a:off x="4928327" y="2079312"/>
            <a:ext cx="0" cy="3605213"/>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3" name="Line 18"/>
          <p:cNvSpPr>
            <a:spLocks noChangeShapeType="1"/>
          </p:cNvSpPr>
          <p:nvPr/>
        </p:nvSpPr>
        <p:spPr bwMode="auto">
          <a:xfrm>
            <a:off x="4918802" y="5676587"/>
            <a:ext cx="2692400" cy="0"/>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4" name="Line 22"/>
          <p:cNvSpPr>
            <a:spLocks noChangeShapeType="1"/>
          </p:cNvSpPr>
          <p:nvPr/>
        </p:nvSpPr>
        <p:spPr bwMode="auto">
          <a:xfrm flipH="1">
            <a:off x="4939440" y="4128775"/>
            <a:ext cx="15240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27" name="Text Box 40"/>
          <p:cNvSpPr txBox="1">
            <a:spLocks noChangeArrowheads="1"/>
          </p:cNvSpPr>
          <p:nvPr/>
        </p:nvSpPr>
        <p:spPr bwMode="auto">
          <a:xfrm>
            <a:off x="4393213" y="1590100"/>
            <a:ext cx="1269586" cy="522793"/>
          </a:xfrm>
          <a:prstGeom prst="rect">
            <a:avLst/>
          </a:prstGeom>
          <a:noFill/>
          <a:ln w="19050" cap="rnd">
            <a:noFill/>
            <a:prstDash val="sysDot"/>
            <a:miter lim="800000"/>
            <a:headEnd/>
            <a:tailEnd type="none" w="lg" len="lg"/>
          </a:ln>
          <a:effectLst/>
        </p:spPr>
        <p:txBody>
          <a:bodyPr wrap="none">
            <a:prstTxWarp prst="textNoShape">
              <a:avLst/>
            </a:prstTxWarp>
            <a:spAutoFit/>
          </a:bodyPr>
          <a:lstStyle/>
          <a:p>
            <a:pPr algn="l">
              <a:lnSpc>
                <a:spcPts val="1100"/>
              </a:lnSpc>
            </a:pPr>
            <a:r>
              <a:rPr kumimoji="0" lang="en-US" sz="1200" dirty="0" smtClean="0">
                <a:solidFill>
                  <a:srgbClr val="000000"/>
                </a:solidFill>
                <a:latin typeface="Calibri"/>
                <a:cs typeface="Calibri"/>
              </a:rPr>
              <a:t>Dollar price </a:t>
            </a:r>
            <a:r>
              <a:rPr kumimoji="0" lang="en-US" sz="1200" dirty="0">
                <a:solidFill>
                  <a:srgbClr val="000000"/>
                </a:solidFill>
                <a:latin typeface="Calibri"/>
                <a:cs typeface="Calibri"/>
              </a:rPr>
              <a:t>of </a:t>
            </a:r>
            <a:br>
              <a:rPr kumimoji="0" lang="en-US" sz="1200" dirty="0">
                <a:solidFill>
                  <a:srgbClr val="000000"/>
                </a:solidFill>
                <a:latin typeface="Calibri"/>
                <a:cs typeface="Calibri"/>
              </a:rPr>
            </a:br>
            <a:r>
              <a:rPr kumimoji="0" lang="en-US" sz="1200" dirty="0">
                <a:solidFill>
                  <a:srgbClr val="000000"/>
                </a:solidFill>
                <a:latin typeface="Calibri"/>
                <a:cs typeface="Calibri"/>
              </a:rPr>
              <a:t>foreign exchange</a:t>
            </a:r>
            <a:br>
              <a:rPr kumimoji="0" lang="en-US" sz="1200" dirty="0">
                <a:solidFill>
                  <a:srgbClr val="000000"/>
                </a:solidFill>
                <a:latin typeface="Calibri"/>
                <a:cs typeface="Calibri"/>
              </a:rPr>
            </a:br>
            <a:r>
              <a:rPr kumimoji="0" lang="en-US" sz="1100" i="1" dirty="0">
                <a:solidFill>
                  <a:srgbClr val="000000"/>
                </a:solidFill>
                <a:latin typeface="Calibri"/>
                <a:cs typeface="Calibri"/>
              </a:rPr>
              <a:t>(for pounds</a:t>
            </a:r>
            <a:r>
              <a:rPr kumimoji="0" lang="en-US" sz="1200" dirty="0" smtClean="0">
                <a:solidFill>
                  <a:srgbClr val="000000"/>
                </a:solidFill>
                <a:latin typeface="Calibri"/>
                <a:cs typeface="Calibri"/>
              </a:rPr>
              <a:t>)</a:t>
            </a:r>
            <a:endParaRPr kumimoji="0" lang="en-US" sz="1200" dirty="0">
              <a:solidFill>
                <a:srgbClr val="000000"/>
              </a:solidFill>
              <a:latin typeface="Calibri"/>
              <a:cs typeface="Calibri"/>
            </a:endParaRPr>
          </a:p>
        </p:txBody>
      </p:sp>
      <p:grpSp>
        <p:nvGrpSpPr>
          <p:cNvPr id="28" name="Group 74"/>
          <p:cNvGrpSpPr>
            <a:grpSpLocks/>
          </p:cNvGrpSpPr>
          <p:nvPr/>
        </p:nvGrpSpPr>
        <p:grpSpPr bwMode="auto">
          <a:xfrm>
            <a:off x="5418864" y="1993587"/>
            <a:ext cx="3057524" cy="3062288"/>
            <a:chOff x="3383" y="1110"/>
            <a:chExt cx="1926" cy="1929"/>
          </a:xfrm>
        </p:grpSpPr>
        <p:sp>
          <p:nvSpPr>
            <p:cNvPr id="29" name="Freeform 9"/>
            <p:cNvSpPr>
              <a:spLocks/>
            </p:cNvSpPr>
            <p:nvPr/>
          </p:nvSpPr>
          <p:spPr bwMode="auto">
            <a:xfrm>
              <a:off x="3383" y="1285"/>
              <a:ext cx="1376" cy="1754"/>
            </a:xfrm>
            <a:custGeom>
              <a:avLst/>
              <a:gdLst/>
              <a:ahLst/>
              <a:cxnLst>
                <a:cxn ang="0">
                  <a:pos x="5462" y="136"/>
                </a:cxn>
                <a:cxn ang="0">
                  <a:pos x="5398" y="339"/>
                </a:cxn>
                <a:cxn ang="0">
                  <a:pos x="5329" y="539"/>
                </a:cxn>
                <a:cxn ang="0">
                  <a:pos x="5255" y="738"/>
                </a:cxn>
                <a:cxn ang="0">
                  <a:pos x="5175" y="934"/>
                </a:cxn>
                <a:cxn ang="0">
                  <a:pos x="5092" y="1129"/>
                </a:cxn>
                <a:cxn ang="0">
                  <a:pos x="5004" y="1322"/>
                </a:cxn>
                <a:cxn ang="0">
                  <a:pos x="4911" y="1511"/>
                </a:cxn>
                <a:cxn ang="0">
                  <a:pos x="4815" y="1701"/>
                </a:cxn>
                <a:cxn ang="0">
                  <a:pos x="4714" y="1886"/>
                </a:cxn>
                <a:cxn ang="0">
                  <a:pos x="4611" y="2070"/>
                </a:cxn>
                <a:cxn ang="0">
                  <a:pos x="4505" y="2251"/>
                </a:cxn>
                <a:cxn ang="0">
                  <a:pos x="4395" y="2431"/>
                </a:cxn>
                <a:cxn ang="0">
                  <a:pos x="4282" y="2607"/>
                </a:cxn>
                <a:cxn ang="0">
                  <a:pos x="4167" y="2781"/>
                </a:cxn>
                <a:cxn ang="0">
                  <a:pos x="4050" y="2953"/>
                </a:cxn>
                <a:cxn ang="0">
                  <a:pos x="3930" y="3122"/>
                </a:cxn>
                <a:cxn ang="0">
                  <a:pos x="3808" y="3288"/>
                </a:cxn>
                <a:cxn ang="0">
                  <a:pos x="3685" y="3451"/>
                </a:cxn>
                <a:cxn ang="0">
                  <a:pos x="3562" y="3612"/>
                </a:cxn>
                <a:cxn ang="0">
                  <a:pos x="3435" y="3769"/>
                </a:cxn>
                <a:cxn ang="0">
                  <a:pos x="3308" y="3924"/>
                </a:cxn>
                <a:cxn ang="0">
                  <a:pos x="3180" y="4075"/>
                </a:cxn>
                <a:cxn ang="0">
                  <a:pos x="3053" y="4224"/>
                </a:cxn>
                <a:cxn ang="0">
                  <a:pos x="2924" y="4369"/>
                </a:cxn>
                <a:cxn ang="0">
                  <a:pos x="2796" y="4510"/>
                </a:cxn>
                <a:cxn ang="0">
                  <a:pos x="2668" y="4649"/>
                </a:cxn>
                <a:cxn ang="0">
                  <a:pos x="2541" y="4785"/>
                </a:cxn>
                <a:cxn ang="0">
                  <a:pos x="2413" y="4918"/>
                </a:cxn>
                <a:cxn ang="0">
                  <a:pos x="2287" y="5046"/>
                </a:cxn>
                <a:cxn ang="0">
                  <a:pos x="2162" y="5171"/>
                </a:cxn>
                <a:cxn ang="0">
                  <a:pos x="2038" y="5294"/>
                </a:cxn>
                <a:cxn ang="0">
                  <a:pos x="1916" y="5412"/>
                </a:cxn>
                <a:cxn ang="0">
                  <a:pos x="1794" y="5526"/>
                </a:cxn>
                <a:cxn ang="0">
                  <a:pos x="1675" y="5637"/>
                </a:cxn>
                <a:cxn ang="0">
                  <a:pos x="1558" y="5744"/>
                </a:cxn>
                <a:cxn ang="0">
                  <a:pos x="1445" y="5847"/>
                </a:cxn>
                <a:cxn ang="0">
                  <a:pos x="1333" y="5946"/>
                </a:cxn>
                <a:cxn ang="0">
                  <a:pos x="1224" y="6041"/>
                </a:cxn>
                <a:cxn ang="0">
                  <a:pos x="1119" y="6133"/>
                </a:cxn>
                <a:cxn ang="0">
                  <a:pos x="1016" y="6220"/>
                </a:cxn>
                <a:cxn ang="0">
                  <a:pos x="918" y="6302"/>
                </a:cxn>
                <a:cxn ang="0">
                  <a:pos x="822" y="6381"/>
                </a:cxn>
                <a:cxn ang="0">
                  <a:pos x="732" y="6456"/>
                </a:cxn>
                <a:cxn ang="0">
                  <a:pos x="645" y="6525"/>
                </a:cxn>
                <a:cxn ang="0">
                  <a:pos x="563" y="6590"/>
                </a:cxn>
                <a:cxn ang="0">
                  <a:pos x="484" y="6651"/>
                </a:cxn>
                <a:cxn ang="0">
                  <a:pos x="411" y="6708"/>
                </a:cxn>
                <a:cxn ang="0">
                  <a:pos x="345" y="6761"/>
                </a:cxn>
                <a:cxn ang="0">
                  <a:pos x="281" y="6807"/>
                </a:cxn>
                <a:cxn ang="0">
                  <a:pos x="226" y="6850"/>
                </a:cxn>
                <a:cxn ang="0">
                  <a:pos x="174" y="6888"/>
                </a:cxn>
                <a:cxn ang="0">
                  <a:pos x="129" y="6920"/>
                </a:cxn>
                <a:cxn ang="0">
                  <a:pos x="91" y="6949"/>
                </a:cxn>
                <a:cxn ang="0">
                  <a:pos x="59" y="6972"/>
                </a:cxn>
                <a:cxn ang="0">
                  <a:pos x="34" y="6989"/>
                </a:cxn>
                <a:cxn ang="0">
                  <a:pos x="15" y="7003"/>
                </a:cxn>
                <a:cxn ang="0">
                  <a:pos x="4" y="7011"/>
                </a:cxn>
                <a:cxn ang="0">
                  <a:pos x="0" y="7013"/>
                </a:cxn>
              </a:cxnLst>
              <a:rect l="0" t="0" r="r" b="b"/>
              <a:pathLst>
                <a:path w="5502" h="7013">
                  <a:moveTo>
                    <a:pt x="5502" y="0"/>
                  </a:moveTo>
                  <a:lnTo>
                    <a:pt x="5483" y="68"/>
                  </a:lnTo>
                  <a:lnTo>
                    <a:pt x="5462" y="136"/>
                  </a:lnTo>
                  <a:lnTo>
                    <a:pt x="5442" y="204"/>
                  </a:lnTo>
                  <a:lnTo>
                    <a:pt x="5421" y="271"/>
                  </a:lnTo>
                  <a:lnTo>
                    <a:pt x="5398" y="339"/>
                  </a:lnTo>
                  <a:lnTo>
                    <a:pt x="5375" y="405"/>
                  </a:lnTo>
                  <a:lnTo>
                    <a:pt x="5353" y="472"/>
                  </a:lnTo>
                  <a:lnTo>
                    <a:pt x="5329" y="539"/>
                  </a:lnTo>
                  <a:lnTo>
                    <a:pt x="5305" y="606"/>
                  </a:lnTo>
                  <a:lnTo>
                    <a:pt x="5280" y="671"/>
                  </a:lnTo>
                  <a:lnTo>
                    <a:pt x="5255" y="738"/>
                  </a:lnTo>
                  <a:lnTo>
                    <a:pt x="5229" y="803"/>
                  </a:lnTo>
                  <a:lnTo>
                    <a:pt x="5203" y="869"/>
                  </a:lnTo>
                  <a:lnTo>
                    <a:pt x="5175" y="934"/>
                  </a:lnTo>
                  <a:lnTo>
                    <a:pt x="5148" y="999"/>
                  </a:lnTo>
                  <a:lnTo>
                    <a:pt x="5121" y="1064"/>
                  </a:lnTo>
                  <a:lnTo>
                    <a:pt x="5092" y="1129"/>
                  </a:lnTo>
                  <a:lnTo>
                    <a:pt x="5062" y="1193"/>
                  </a:lnTo>
                  <a:lnTo>
                    <a:pt x="5034" y="1257"/>
                  </a:lnTo>
                  <a:lnTo>
                    <a:pt x="5004" y="1322"/>
                  </a:lnTo>
                  <a:lnTo>
                    <a:pt x="4973" y="1385"/>
                  </a:lnTo>
                  <a:lnTo>
                    <a:pt x="4942" y="1448"/>
                  </a:lnTo>
                  <a:lnTo>
                    <a:pt x="4911" y="1511"/>
                  </a:lnTo>
                  <a:lnTo>
                    <a:pt x="4879" y="1574"/>
                  </a:lnTo>
                  <a:lnTo>
                    <a:pt x="4848" y="1637"/>
                  </a:lnTo>
                  <a:lnTo>
                    <a:pt x="4815" y="1701"/>
                  </a:lnTo>
                  <a:lnTo>
                    <a:pt x="4782" y="1763"/>
                  </a:lnTo>
                  <a:lnTo>
                    <a:pt x="4749" y="1824"/>
                  </a:lnTo>
                  <a:lnTo>
                    <a:pt x="4714" y="1886"/>
                  </a:lnTo>
                  <a:lnTo>
                    <a:pt x="4681" y="1947"/>
                  </a:lnTo>
                  <a:lnTo>
                    <a:pt x="4647" y="2009"/>
                  </a:lnTo>
                  <a:lnTo>
                    <a:pt x="4611" y="2070"/>
                  </a:lnTo>
                  <a:lnTo>
                    <a:pt x="4576" y="2131"/>
                  </a:lnTo>
                  <a:lnTo>
                    <a:pt x="4541" y="2191"/>
                  </a:lnTo>
                  <a:lnTo>
                    <a:pt x="4505" y="2251"/>
                  </a:lnTo>
                  <a:lnTo>
                    <a:pt x="4468" y="2312"/>
                  </a:lnTo>
                  <a:lnTo>
                    <a:pt x="4432" y="2371"/>
                  </a:lnTo>
                  <a:lnTo>
                    <a:pt x="4395" y="2431"/>
                  </a:lnTo>
                  <a:lnTo>
                    <a:pt x="4357" y="2489"/>
                  </a:lnTo>
                  <a:lnTo>
                    <a:pt x="4320" y="2549"/>
                  </a:lnTo>
                  <a:lnTo>
                    <a:pt x="4282" y="2607"/>
                  </a:lnTo>
                  <a:lnTo>
                    <a:pt x="4244" y="2666"/>
                  </a:lnTo>
                  <a:lnTo>
                    <a:pt x="4206" y="2723"/>
                  </a:lnTo>
                  <a:lnTo>
                    <a:pt x="4167" y="2781"/>
                  </a:lnTo>
                  <a:lnTo>
                    <a:pt x="4128" y="2838"/>
                  </a:lnTo>
                  <a:lnTo>
                    <a:pt x="4089" y="2896"/>
                  </a:lnTo>
                  <a:lnTo>
                    <a:pt x="4050" y="2953"/>
                  </a:lnTo>
                  <a:lnTo>
                    <a:pt x="4011" y="3009"/>
                  </a:lnTo>
                  <a:lnTo>
                    <a:pt x="3970" y="3066"/>
                  </a:lnTo>
                  <a:lnTo>
                    <a:pt x="3930" y="3122"/>
                  </a:lnTo>
                  <a:lnTo>
                    <a:pt x="3890" y="3177"/>
                  </a:lnTo>
                  <a:lnTo>
                    <a:pt x="3850" y="3233"/>
                  </a:lnTo>
                  <a:lnTo>
                    <a:pt x="3808" y="3288"/>
                  </a:lnTo>
                  <a:lnTo>
                    <a:pt x="3768" y="3342"/>
                  </a:lnTo>
                  <a:lnTo>
                    <a:pt x="3727" y="3397"/>
                  </a:lnTo>
                  <a:lnTo>
                    <a:pt x="3685" y="3451"/>
                  </a:lnTo>
                  <a:lnTo>
                    <a:pt x="3644" y="3504"/>
                  </a:lnTo>
                  <a:lnTo>
                    <a:pt x="3602" y="3558"/>
                  </a:lnTo>
                  <a:lnTo>
                    <a:pt x="3562" y="3612"/>
                  </a:lnTo>
                  <a:lnTo>
                    <a:pt x="3519" y="3664"/>
                  </a:lnTo>
                  <a:lnTo>
                    <a:pt x="3477" y="3717"/>
                  </a:lnTo>
                  <a:lnTo>
                    <a:pt x="3435" y="3769"/>
                  </a:lnTo>
                  <a:lnTo>
                    <a:pt x="3394" y="3821"/>
                  </a:lnTo>
                  <a:lnTo>
                    <a:pt x="3351" y="3873"/>
                  </a:lnTo>
                  <a:lnTo>
                    <a:pt x="3308" y="3924"/>
                  </a:lnTo>
                  <a:lnTo>
                    <a:pt x="3266" y="3975"/>
                  </a:lnTo>
                  <a:lnTo>
                    <a:pt x="3223" y="4025"/>
                  </a:lnTo>
                  <a:lnTo>
                    <a:pt x="3180" y="4075"/>
                  </a:lnTo>
                  <a:lnTo>
                    <a:pt x="3139" y="4125"/>
                  </a:lnTo>
                  <a:lnTo>
                    <a:pt x="3096" y="4175"/>
                  </a:lnTo>
                  <a:lnTo>
                    <a:pt x="3053" y="4224"/>
                  </a:lnTo>
                  <a:lnTo>
                    <a:pt x="3010" y="4273"/>
                  </a:lnTo>
                  <a:lnTo>
                    <a:pt x="2967" y="4322"/>
                  </a:lnTo>
                  <a:lnTo>
                    <a:pt x="2924" y="4369"/>
                  </a:lnTo>
                  <a:lnTo>
                    <a:pt x="2881" y="4417"/>
                  </a:lnTo>
                  <a:lnTo>
                    <a:pt x="2839" y="4465"/>
                  </a:lnTo>
                  <a:lnTo>
                    <a:pt x="2796" y="4510"/>
                  </a:lnTo>
                  <a:lnTo>
                    <a:pt x="2753" y="4558"/>
                  </a:lnTo>
                  <a:lnTo>
                    <a:pt x="2711" y="4604"/>
                  </a:lnTo>
                  <a:lnTo>
                    <a:pt x="2668" y="4649"/>
                  </a:lnTo>
                  <a:lnTo>
                    <a:pt x="2627" y="4695"/>
                  </a:lnTo>
                  <a:lnTo>
                    <a:pt x="2584" y="4740"/>
                  </a:lnTo>
                  <a:lnTo>
                    <a:pt x="2541" y="4785"/>
                  </a:lnTo>
                  <a:lnTo>
                    <a:pt x="2499" y="4829"/>
                  </a:lnTo>
                  <a:lnTo>
                    <a:pt x="2456" y="4873"/>
                  </a:lnTo>
                  <a:lnTo>
                    <a:pt x="2413" y="4918"/>
                  </a:lnTo>
                  <a:lnTo>
                    <a:pt x="2372" y="4960"/>
                  </a:lnTo>
                  <a:lnTo>
                    <a:pt x="2330" y="5003"/>
                  </a:lnTo>
                  <a:lnTo>
                    <a:pt x="2287" y="5046"/>
                  </a:lnTo>
                  <a:lnTo>
                    <a:pt x="2245" y="5089"/>
                  </a:lnTo>
                  <a:lnTo>
                    <a:pt x="2204" y="5131"/>
                  </a:lnTo>
                  <a:lnTo>
                    <a:pt x="2162" y="5171"/>
                  </a:lnTo>
                  <a:lnTo>
                    <a:pt x="2120" y="5213"/>
                  </a:lnTo>
                  <a:lnTo>
                    <a:pt x="2079" y="5253"/>
                  </a:lnTo>
                  <a:lnTo>
                    <a:pt x="2038" y="5294"/>
                  </a:lnTo>
                  <a:lnTo>
                    <a:pt x="1997" y="5333"/>
                  </a:lnTo>
                  <a:lnTo>
                    <a:pt x="1956" y="5373"/>
                  </a:lnTo>
                  <a:lnTo>
                    <a:pt x="1916" y="5412"/>
                  </a:lnTo>
                  <a:lnTo>
                    <a:pt x="1875" y="5450"/>
                  </a:lnTo>
                  <a:lnTo>
                    <a:pt x="1835" y="5488"/>
                  </a:lnTo>
                  <a:lnTo>
                    <a:pt x="1794" y="5526"/>
                  </a:lnTo>
                  <a:lnTo>
                    <a:pt x="1755" y="5563"/>
                  </a:lnTo>
                  <a:lnTo>
                    <a:pt x="1715" y="5600"/>
                  </a:lnTo>
                  <a:lnTo>
                    <a:pt x="1675" y="5637"/>
                  </a:lnTo>
                  <a:lnTo>
                    <a:pt x="1637" y="5673"/>
                  </a:lnTo>
                  <a:lnTo>
                    <a:pt x="1598" y="5709"/>
                  </a:lnTo>
                  <a:lnTo>
                    <a:pt x="1558" y="5744"/>
                  </a:lnTo>
                  <a:lnTo>
                    <a:pt x="1520" y="5779"/>
                  </a:lnTo>
                  <a:lnTo>
                    <a:pt x="1482" y="5813"/>
                  </a:lnTo>
                  <a:lnTo>
                    <a:pt x="1445" y="5847"/>
                  </a:lnTo>
                  <a:lnTo>
                    <a:pt x="1407" y="5880"/>
                  </a:lnTo>
                  <a:lnTo>
                    <a:pt x="1370" y="5914"/>
                  </a:lnTo>
                  <a:lnTo>
                    <a:pt x="1333" y="5946"/>
                  </a:lnTo>
                  <a:lnTo>
                    <a:pt x="1296" y="5978"/>
                  </a:lnTo>
                  <a:lnTo>
                    <a:pt x="1261" y="6010"/>
                  </a:lnTo>
                  <a:lnTo>
                    <a:pt x="1224" y="6041"/>
                  </a:lnTo>
                  <a:lnTo>
                    <a:pt x="1189" y="6072"/>
                  </a:lnTo>
                  <a:lnTo>
                    <a:pt x="1153" y="6103"/>
                  </a:lnTo>
                  <a:lnTo>
                    <a:pt x="1119" y="6133"/>
                  </a:lnTo>
                  <a:lnTo>
                    <a:pt x="1084" y="6161"/>
                  </a:lnTo>
                  <a:lnTo>
                    <a:pt x="1050" y="6191"/>
                  </a:lnTo>
                  <a:lnTo>
                    <a:pt x="1016" y="6220"/>
                  </a:lnTo>
                  <a:lnTo>
                    <a:pt x="983" y="6247"/>
                  </a:lnTo>
                  <a:lnTo>
                    <a:pt x="950" y="6275"/>
                  </a:lnTo>
                  <a:lnTo>
                    <a:pt x="918" y="6302"/>
                  </a:lnTo>
                  <a:lnTo>
                    <a:pt x="885" y="6329"/>
                  </a:lnTo>
                  <a:lnTo>
                    <a:pt x="853" y="6356"/>
                  </a:lnTo>
                  <a:lnTo>
                    <a:pt x="822" y="6381"/>
                  </a:lnTo>
                  <a:lnTo>
                    <a:pt x="791" y="6406"/>
                  </a:lnTo>
                  <a:lnTo>
                    <a:pt x="761" y="6431"/>
                  </a:lnTo>
                  <a:lnTo>
                    <a:pt x="732" y="6456"/>
                  </a:lnTo>
                  <a:lnTo>
                    <a:pt x="702" y="6480"/>
                  </a:lnTo>
                  <a:lnTo>
                    <a:pt x="673" y="6502"/>
                  </a:lnTo>
                  <a:lnTo>
                    <a:pt x="645" y="6525"/>
                  </a:lnTo>
                  <a:lnTo>
                    <a:pt x="616" y="6547"/>
                  </a:lnTo>
                  <a:lnTo>
                    <a:pt x="589" y="6569"/>
                  </a:lnTo>
                  <a:lnTo>
                    <a:pt x="563" y="6590"/>
                  </a:lnTo>
                  <a:lnTo>
                    <a:pt x="535" y="6612"/>
                  </a:lnTo>
                  <a:lnTo>
                    <a:pt x="510" y="6632"/>
                  </a:lnTo>
                  <a:lnTo>
                    <a:pt x="484" y="6651"/>
                  </a:lnTo>
                  <a:lnTo>
                    <a:pt x="460" y="6671"/>
                  </a:lnTo>
                  <a:lnTo>
                    <a:pt x="435" y="6690"/>
                  </a:lnTo>
                  <a:lnTo>
                    <a:pt x="411" y="6708"/>
                  </a:lnTo>
                  <a:lnTo>
                    <a:pt x="389" y="6726"/>
                  </a:lnTo>
                  <a:lnTo>
                    <a:pt x="366" y="6743"/>
                  </a:lnTo>
                  <a:lnTo>
                    <a:pt x="345" y="6761"/>
                  </a:lnTo>
                  <a:lnTo>
                    <a:pt x="323" y="6776"/>
                  </a:lnTo>
                  <a:lnTo>
                    <a:pt x="302" y="6792"/>
                  </a:lnTo>
                  <a:lnTo>
                    <a:pt x="281" y="6807"/>
                  </a:lnTo>
                  <a:lnTo>
                    <a:pt x="262" y="6823"/>
                  </a:lnTo>
                  <a:lnTo>
                    <a:pt x="243" y="6836"/>
                  </a:lnTo>
                  <a:lnTo>
                    <a:pt x="226" y="6850"/>
                  </a:lnTo>
                  <a:lnTo>
                    <a:pt x="208" y="6863"/>
                  </a:lnTo>
                  <a:lnTo>
                    <a:pt x="191" y="6876"/>
                  </a:lnTo>
                  <a:lnTo>
                    <a:pt x="174" y="6888"/>
                  </a:lnTo>
                  <a:lnTo>
                    <a:pt x="159" y="6899"/>
                  </a:lnTo>
                  <a:lnTo>
                    <a:pt x="143" y="6911"/>
                  </a:lnTo>
                  <a:lnTo>
                    <a:pt x="129" y="6920"/>
                  </a:lnTo>
                  <a:lnTo>
                    <a:pt x="116" y="6931"/>
                  </a:lnTo>
                  <a:lnTo>
                    <a:pt x="103" y="6939"/>
                  </a:lnTo>
                  <a:lnTo>
                    <a:pt x="91" y="6949"/>
                  </a:lnTo>
                  <a:lnTo>
                    <a:pt x="79" y="6957"/>
                  </a:lnTo>
                  <a:lnTo>
                    <a:pt x="68" y="6964"/>
                  </a:lnTo>
                  <a:lnTo>
                    <a:pt x="59" y="6972"/>
                  </a:lnTo>
                  <a:lnTo>
                    <a:pt x="49" y="6979"/>
                  </a:lnTo>
                  <a:lnTo>
                    <a:pt x="41" y="6985"/>
                  </a:lnTo>
                  <a:lnTo>
                    <a:pt x="34" y="6989"/>
                  </a:lnTo>
                  <a:lnTo>
                    <a:pt x="27" y="6994"/>
                  </a:lnTo>
                  <a:lnTo>
                    <a:pt x="21" y="6999"/>
                  </a:lnTo>
                  <a:lnTo>
                    <a:pt x="15" y="7003"/>
                  </a:lnTo>
                  <a:lnTo>
                    <a:pt x="11" y="7006"/>
                  </a:lnTo>
                  <a:lnTo>
                    <a:pt x="8" y="7009"/>
                  </a:lnTo>
                  <a:lnTo>
                    <a:pt x="4" y="7011"/>
                  </a:lnTo>
                  <a:lnTo>
                    <a:pt x="2" y="7012"/>
                  </a:lnTo>
                  <a:lnTo>
                    <a:pt x="0" y="7013"/>
                  </a:lnTo>
                  <a:lnTo>
                    <a:pt x="0" y="7013"/>
                  </a:lnTo>
                </a:path>
              </a:pathLst>
            </a:custGeom>
            <a:noFill/>
            <a:ln w="57150" cmpd="sng">
              <a:solidFill>
                <a:schemeClr val="tx2"/>
              </a:solidFill>
              <a:prstDash val="solid"/>
              <a:round/>
              <a:headEnd/>
              <a:tailEnd/>
            </a:ln>
          </p:spPr>
          <p:txBody>
            <a:bodyPr>
              <a:prstTxWarp prst="textNoShape">
                <a:avLst/>
              </a:prstTxWarp>
            </a:bodyPr>
            <a:lstStyle/>
            <a:p>
              <a:endParaRPr lang="en-US" sz="1600">
                <a:latin typeface="Calibri"/>
                <a:cs typeface="Calibri"/>
              </a:endParaRPr>
            </a:p>
          </p:txBody>
        </p:sp>
        <p:sp>
          <p:nvSpPr>
            <p:cNvPr id="30" name="Rectangle 57"/>
            <p:cNvSpPr>
              <a:spLocks noChangeArrowheads="1"/>
            </p:cNvSpPr>
            <p:nvPr/>
          </p:nvSpPr>
          <p:spPr bwMode="auto">
            <a:xfrm>
              <a:off x="4742" y="1110"/>
              <a:ext cx="567" cy="223"/>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a:solidFill>
                    <a:schemeClr val="tx2"/>
                  </a:solidFill>
                  <a:latin typeface="Calibri"/>
                  <a:cs typeface="Calibri"/>
                </a:rPr>
                <a:t>S</a:t>
              </a:r>
              <a:r>
                <a:rPr kumimoji="0" lang="en-US" b="1" i="1" baseline="-25000">
                  <a:solidFill>
                    <a:schemeClr val="tx2"/>
                  </a:solidFill>
                  <a:latin typeface="Calibri"/>
                  <a:cs typeface="Calibri"/>
                </a:rPr>
                <a:t>(sales to</a:t>
              </a:r>
              <a:br>
                <a:rPr kumimoji="0" lang="en-US" b="1" i="1" baseline="-25000">
                  <a:solidFill>
                    <a:schemeClr val="tx2"/>
                  </a:solidFill>
                  <a:latin typeface="Calibri"/>
                  <a:cs typeface="Calibri"/>
                </a:rPr>
              </a:br>
              <a:r>
                <a:rPr kumimoji="0" lang="en-US" b="1" i="1" baseline="-25000">
                  <a:solidFill>
                    <a:schemeClr val="tx2"/>
                  </a:solidFill>
                  <a:latin typeface="Calibri"/>
                  <a:cs typeface="Calibri"/>
                </a:rPr>
                <a:t>     foreigners)</a:t>
              </a:r>
            </a:p>
          </p:txBody>
        </p:sp>
      </p:grpSp>
      <p:sp>
        <p:nvSpPr>
          <p:cNvPr id="33" name="Line 58"/>
          <p:cNvSpPr>
            <a:spLocks noChangeShapeType="1"/>
          </p:cNvSpPr>
          <p:nvPr/>
        </p:nvSpPr>
        <p:spPr bwMode="auto">
          <a:xfrm flipV="1">
            <a:off x="5102952" y="4193862"/>
            <a:ext cx="0" cy="68580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sp>
        <p:nvSpPr>
          <p:cNvPr id="34" name="Line 59"/>
          <p:cNvSpPr>
            <a:spLocks noChangeShapeType="1"/>
          </p:cNvSpPr>
          <p:nvPr/>
        </p:nvSpPr>
        <p:spPr bwMode="auto">
          <a:xfrm flipV="1">
            <a:off x="5102952" y="3374712"/>
            <a:ext cx="0" cy="68580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grpSp>
        <p:nvGrpSpPr>
          <p:cNvPr id="35" name="Group 65"/>
          <p:cNvGrpSpPr>
            <a:grpSpLocks/>
          </p:cNvGrpSpPr>
          <p:nvPr/>
        </p:nvGrpSpPr>
        <p:grpSpPr bwMode="auto">
          <a:xfrm>
            <a:off x="6385651" y="4265323"/>
            <a:ext cx="2413000" cy="406402"/>
            <a:chOff x="3932" y="2289"/>
            <a:chExt cx="1520" cy="256"/>
          </a:xfrm>
        </p:grpSpPr>
        <p:sp>
          <p:nvSpPr>
            <p:cNvPr id="36" name="Freeform 62"/>
            <p:cNvSpPr>
              <a:spLocks/>
            </p:cNvSpPr>
            <p:nvPr/>
          </p:nvSpPr>
          <p:spPr bwMode="auto">
            <a:xfrm>
              <a:off x="3932" y="2396"/>
              <a:ext cx="712" cy="100"/>
            </a:xfrm>
            <a:custGeom>
              <a:avLst/>
              <a:gdLst/>
              <a:ahLst/>
              <a:cxnLst>
                <a:cxn ang="0">
                  <a:pos x="0" y="100"/>
                </a:cxn>
                <a:cxn ang="0">
                  <a:pos x="0" y="0"/>
                </a:cxn>
                <a:cxn ang="0">
                  <a:pos x="712" y="0"/>
                </a:cxn>
              </a:cxnLst>
              <a:rect l="0" t="0" r="r" b="b"/>
              <a:pathLst>
                <a:path w="712" h="100">
                  <a:moveTo>
                    <a:pt x="0" y="100"/>
                  </a:moveTo>
                  <a:lnTo>
                    <a:pt x="0" y="0"/>
                  </a:lnTo>
                  <a:lnTo>
                    <a:pt x="712" y="0"/>
                  </a:lnTo>
                </a:path>
              </a:pathLst>
            </a:custGeom>
            <a:noFill/>
            <a:ln w="31750" cap="flat" cmpd="sng">
              <a:solidFill>
                <a:schemeClr val="tx1"/>
              </a:solidFill>
              <a:prstDash val="solid"/>
              <a:round/>
              <a:headEnd/>
              <a:tailEnd/>
            </a:ln>
            <a:effectLst>
              <a:outerShdw blurRad="63500" dist="35921" dir="2700000" algn="ctr" rotWithShape="0">
                <a:srgbClr val="808080"/>
              </a:outerShdw>
            </a:effectLst>
          </p:spPr>
          <p:txBody>
            <a:bodyPr lIns="92075" tIns="46038" rIns="92075" bIns="46038">
              <a:prstTxWarp prst="textNoShape">
                <a:avLst/>
              </a:prstTxWarp>
            </a:bodyPr>
            <a:lstStyle/>
            <a:p>
              <a:endParaRPr lang="en-US" sz="1600">
                <a:latin typeface="Calibri"/>
                <a:cs typeface="Calibri"/>
              </a:endParaRPr>
            </a:p>
          </p:txBody>
        </p:sp>
        <p:grpSp>
          <p:nvGrpSpPr>
            <p:cNvPr id="37" name="Group 61"/>
            <p:cNvGrpSpPr>
              <a:grpSpLocks/>
            </p:cNvGrpSpPr>
            <p:nvPr/>
          </p:nvGrpSpPr>
          <p:grpSpPr bwMode="auto">
            <a:xfrm>
              <a:off x="4592" y="2289"/>
              <a:ext cx="860" cy="256"/>
              <a:chOff x="4656" y="2173"/>
              <a:chExt cx="860" cy="256"/>
            </a:xfrm>
          </p:grpSpPr>
          <p:sp>
            <p:nvSpPr>
              <p:cNvPr id="38" name="Rectangle 27"/>
              <p:cNvSpPr>
                <a:spLocks noChangeArrowheads="1"/>
              </p:cNvSpPr>
              <p:nvPr/>
            </p:nvSpPr>
            <p:spPr bwMode="auto">
              <a:xfrm>
                <a:off x="4656" y="2173"/>
                <a:ext cx="860" cy="256"/>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sz="1600">
                  <a:latin typeface="Calibri"/>
                  <a:cs typeface="Calibri"/>
                </a:endParaRPr>
              </a:p>
            </p:txBody>
          </p:sp>
          <p:sp>
            <p:nvSpPr>
              <p:cNvPr id="43" name="Rectangle 28"/>
              <p:cNvSpPr>
                <a:spLocks noChangeArrowheads="1"/>
              </p:cNvSpPr>
              <p:nvPr/>
            </p:nvSpPr>
            <p:spPr bwMode="auto">
              <a:xfrm>
                <a:off x="4725" y="2198"/>
                <a:ext cx="737"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i="1" dirty="0">
                    <a:solidFill>
                      <a:srgbClr val="000000"/>
                    </a:solidFill>
                    <a:latin typeface="Calibri"/>
                    <a:cs typeface="Calibri"/>
                  </a:rPr>
                  <a:t>Excess demand</a:t>
                </a:r>
                <a:br>
                  <a:rPr kumimoji="0" lang="en-US" sz="1400" b="1" i="1" dirty="0">
                    <a:solidFill>
                      <a:srgbClr val="000000"/>
                    </a:solidFill>
                    <a:latin typeface="Calibri"/>
                    <a:cs typeface="Calibri"/>
                  </a:rPr>
                </a:br>
                <a:r>
                  <a:rPr kumimoji="0" lang="en-US" sz="1400" b="1" i="1" dirty="0">
                    <a:solidFill>
                      <a:srgbClr val="000000"/>
                    </a:solidFill>
                    <a:latin typeface="Calibri"/>
                    <a:cs typeface="Calibri"/>
                  </a:rPr>
                  <a:t>for pounds </a:t>
                </a:r>
              </a:p>
            </p:txBody>
          </p:sp>
        </p:grpSp>
      </p:grpSp>
      <p:grpSp>
        <p:nvGrpSpPr>
          <p:cNvPr id="44" name="Group 64"/>
          <p:cNvGrpSpPr>
            <a:grpSpLocks/>
          </p:cNvGrpSpPr>
          <p:nvPr/>
        </p:nvGrpSpPr>
        <p:grpSpPr bwMode="auto">
          <a:xfrm>
            <a:off x="6499953" y="3135012"/>
            <a:ext cx="2151063" cy="388939"/>
            <a:chOff x="4004" y="1577"/>
            <a:chExt cx="1355" cy="245"/>
          </a:xfrm>
        </p:grpSpPr>
        <p:sp>
          <p:nvSpPr>
            <p:cNvPr id="45" name="Freeform 63"/>
            <p:cNvSpPr>
              <a:spLocks/>
            </p:cNvSpPr>
            <p:nvPr/>
          </p:nvSpPr>
          <p:spPr bwMode="auto">
            <a:xfrm>
              <a:off x="4004" y="1652"/>
              <a:ext cx="712" cy="100"/>
            </a:xfrm>
            <a:custGeom>
              <a:avLst/>
              <a:gdLst/>
              <a:ahLst/>
              <a:cxnLst>
                <a:cxn ang="0">
                  <a:pos x="0" y="100"/>
                </a:cxn>
                <a:cxn ang="0">
                  <a:pos x="0" y="0"/>
                </a:cxn>
                <a:cxn ang="0">
                  <a:pos x="712" y="0"/>
                </a:cxn>
              </a:cxnLst>
              <a:rect l="0" t="0" r="r" b="b"/>
              <a:pathLst>
                <a:path w="712" h="100">
                  <a:moveTo>
                    <a:pt x="0" y="100"/>
                  </a:moveTo>
                  <a:lnTo>
                    <a:pt x="0" y="0"/>
                  </a:lnTo>
                  <a:lnTo>
                    <a:pt x="712" y="0"/>
                  </a:lnTo>
                </a:path>
              </a:pathLst>
            </a:custGeom>
            <a:noFill/>
            <a:ln w="31750" cap="flat" cmpd="sng">
              <a:solidFill>
                <a:schemeClr val="tx1"/>
              </a:solidFill>
              <a:prstDash val="solid"/>
              <a:round/>
              <a:headEnd/>
              <a:tailEnd/>
            </a:ln>
            <a:effectLst>
              <a:outerShdw blurRad="63500" dist="35921" dir="2700000" algn="ctr" rotWithShape="0">
                <a:srgbClr val="808080"/>
              </a:outerShdw>
            </a:effectLst>
          </p:spPr>
          <p:txBody>
            <a:bodyPr lIns="92075" tIns="46038" rIns="92075" bIns="46038">
              <a:prstTxWarp prst="textNoShape">
                <a:avLst/>
              </a:prstTxWarp>
            </a:bodyPr>
            <a:lstStyle/>
            <a:p>
              <a:endParaRPr lang="en-US" sz="1600">
                <a:latin typeface="Calibri"/>
                <a:cs typeface="Calibri"/>
              </a:endParaRPr>
            </a:p>
          </p:txBody>
        </p:sp>
        <p:grpSp>
          <p:nvGrpSpPr>
            <p:cNvPr id="46" name="Group 60"/>
            <p:cNvGrpSpPr>
              <a:grpSpLocks/>
            </p:cNvGrpSpPr>
            <p:nvPr/>
          </p:nvGrpSpPr>
          <p:grpSpPr bwMode="auto">
            <a:xfrm>
              <a:off x="4574" y="1577"/>
              <a:ext cx="785" cy="245"/>
              <a:chOff x="4598" y="1485"/>
              <a:chExt cx="785" cy="245"/>
            </a:xfrm>
          </p:grpSpPr>
          <p:sp>
            <p:nvSpPr>
              <p:cNvPr id="47" name="Rectangle 35"/>
              <p:cNvSpPr>
                <a:spLocks noChangeArrowheads="1"/>
              </p:cNvSpPr>
              <p:nvPr/>
            </p:nvSpPr>
            <p:spPr bwMode="auto">
              <a:xfrm>
                <a:off x="4598" y="1485"/>
                <a:ext cx="785" cy="245"/>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sz="1600">
                  <a:latin typeface="Calibri"/>
                  <a:cs typeface="Calibri"/>
                </a:endParaRPr>
              </a:p>
            </p:txBody>
          </p:sp>
          <p:sp>
            <p:nvSpPr>
              <p:cNvPr id="48" name="Rectangle 36"/>
              <p:cNvSpPr>
                <a:spLocks noChangeArrowheads="1"/>
              </p:cNvSpPr>
              <p:nvPr/>
            </p:nvSpPr>
            <p:spPr bwMode="auto">
              <a:xfrm>
                <a:off x="4672" y="1500"/>
                <a:ext cx="656"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i="1" dirty="0">
                    <a:solidFill>
                      <a:srgbClr val="000000"/>
                    </a:solidFill>
                    <a:latin typeface="Calibri"/>
                    <a:cs typeface="Calibri"/>
                  </a:rPr>
                  <a:t>Excess supply</a:t>
                </a:r>
                <a:br>
                  <a:rPr kumimoji="0" lang="en-US" sz="1400" b="1" i="1" dirty="0">
                    <a:solidFill>
                      <a:srgbClr val="000000"/>
                    </a:solidFill>
                    <a:latin typeface="Calibri"/>
                    <a:cs typeface="Calibri"/>
                  </a:rPr>
                </a:br>
                <a:r>
                  <a:rPr kumimoji="0" lang="en-US" sz="1400" b="1" i="1" dirty="0">
                    <a:solidFill>
                      <a:srgbClr val="000000"/>
                    </a:solidFill>
                    <a:latin typeface="Calibri"/>
                    <a:cs typeface="Calibri"/>
                  </a:rPr>
                  <a:t>of pounds</a:t>
                </a:r>
                <a:endParaRPr kumimoji="0" lang="en-US" sz="1400" b="1" i="1" dirty="0">
                  <a:solidFill>
                    <a:schemeClr val="tx1"/>
                  </a:solidFill>
                  <a:latin typeface="Calibri"/>
                  <a:cs typeface="Calibri"/>
                </a:endParaRPr>
              </a:p>
            </p:txBody>
          </p:sp>
        </p:grpSp>
      </p:grpSp>
      <p:grpSp>
        <p:nvGrpSpPr>
          <p:cNvPr id="49" name="Group 75"/>
          <p:cNvGrpSpPr>
            <a:grpSpLocks/>
          </p:cNvGrpSpPr>
          <p:nvPr/>
        </p:nvGrpSpPr>
        <p:grpSpPr bwMode="auto">
          <a:xfrm>
            <a:off x="5422041" y="2285687"/>
            <a:ext cx="3179763" cy="3065463"/>
            <a:chOff x="3385" y="1294"/>
            <a:chExt cx="2003" cy="1931"/>
          </a:xfrm>
        </p:grpSpPr>
        <p:sp>
          <p:nvSpPr>
            <p:cNvPr id="50" name="Freeform 8"/>
            <p:cNvSpPr>
              <a:spLocks/>
            </p:cNvSpPr>
            <p:nvPr/>
          </p:nvSpPr>
          <p:spPr bwMode="auto">
            <a:xfrm>
              <a:off x="3385" y="1294"/>
              <a:ext cx="1202" cy="1754"/>
            </a:xfrm>
            <a:custGeom>
              <a:avLst/>
              <a:gdLst/>
              <a:ahLst/>
              <a:cxnLst>
                <a:cxn ang="0">
                  <a:pos x="72" y="175"/>
                </a:cxn>
                <a:cxn ang="0">
                  <a:pos x="179" y="434"/>
                </a:cxn>
                <a:cxn ang="0">
                  <a:pos x="288" y="686"/>
                </a:cxn>
                <a:cxn ang="0">
                  <a:pos x="399" y="933"/>
                </a:cxn>
                <a:cxn ang="0">
                  <a:pos x="511" y="1176"/>
                </a:cxn>
                <a:cxn ang="0">
                  <a:pos x="624" y="1413"/>
                </a:cxn>
                <a:cxn ang="0">
                  <a:pos x="739" y="1645"/>
                </a:cxn>
                <a:cxn ang="0">
                  <a:pos x="855" y="1872"/>
                </a:cxn>
                <a:cxn ang="0">
                  <a:pos x="971" y="2093"/>
                </a:cxn>
                <a:cxn ang="0">
                  <a:pos x="1089" y="2310"/>
                </a:cxn>
                <a:cxn ang="0">
                  <a:pos x="1207" y="2522"/>
                </a:cxn>
                <a:cxn ang="0">
                  <a:pos x="1325" y="2729"/>
                </a:cxn>
                <a:cxn ang="0">
                  <a:pos x="1444" y="2930"/>
                </a:cxn>
                <a:cxn ang="0">
                  <a:pos x="1562" y="3126"/>
                </a:cxn>
                <a:cxn ang="0">
                  <a:pos x="1681" y="3318"/>
                </a:cxn>
                <a:cxn ang="0">
                  <a:pos x="1800" y="3504"/>
                </a:cxn>
                <a:cxn ang="0">
                  <a:pos x="1918" y="3685"/>
                </a:cxn>
                <a:cxn ang="0">
                  <a:pos x="2036" y="3862"/>
                </a:cxn>
                <a:cxn ang="0">
                  <a:pos x="2154" y="4033"/>
                </a:cxn>
                <a:cxn ang="0">
                  <a:pos x="2270" y="4200"/>
                </a:cxn>
                <a:cxn ang="0">
                  <a:pos x="2386" y="4361"/>
                </a:cxn>
                <a:cxn ang="0">
                  <a:pos x="2500" y="4517"/>
                </a:cxn>
                <a:cxn ang="0">
                  <a:pos x="2614" y="4668"/>
                </a:cxn>
                <a:cxn ang="0">
                  <a:pos x="2725" y="4815"/>
                </a:cxn>
                <a:cxn ang="0">
                  <a:pos x="2837" y="4957"/>
                </a:cxn>
                <a:cxn ang="0">
                  <a:pos x="2947" y="5094"/>
                </a:cxn>
                <a:cxn ang="0">
                  <a:pos x="3054" y="5226"/>
                </a:cxn>
                <a:cxn ang="0">
                  <a:pos x="3160" y="5352"/>
                </a:cxn>
                <a:cxn ang="0">
                  <a:pos x="3265" y="5475"/>
                </a:cxn>
                <a:cxn ang="0">
                  <a:pos x="3366" y="5593"/>
                </a:cxn>
                <a:cxn ang="0">
                  <a:pos x="3466" y="5706"/>
                </a:cxn>
                <a:cxn ang="0">
                  <a:pos x="3563" y="5813"/>
                </a:cxn>
                <a:cxn ang="0">
                  <a:pos x="3658" y="5917"/>
                </a:cxn>
                <a:cxn ang="0">
                  <a:pos x="3750" y="6016"/>
                </a:cxn>
                <a:cxn ang="0">
                  <a:pos x="3839" y="6109"/>
                </a:cxn>
                <a:cxn ang="0">
                  <a:pos x="3926" y="6198"/>
                </a:cxn>
                <a:cxn ang="0">
                  <a:pos x="4008" y="6283"/>
                </a:cxn>
                <a:cxn ang="0">
                  <a:pos x="4088" y="6362"/>
                </a:cxn>
                <a:cxn ang="0">
                  <a:pos x="4165" y="6438"/>
                </a:cxn>
                <a:cxn ang="0">
                  <a:pos x="4238" y="6508"/>
                </a:cxn>
                <a:cxn ang="0">
                  <a:pos x="4307" y="6573"/>
                </a:cxn>
                <a:cxn ang="0">
                  <a:pos x="4372" y="6634"/>
                </a:cxn>
                <a:cxn ang="0">
                  <a:pos x="4434" y="6690"/>
                </a:cxn>
                <a:cxn ang="0">
                  <a:pos x="4492" y="6743"/>
                </a:cxn>
                <a:cxn ang="0">
                  <a:pos x="4544" y="6789"/>
                </a:cxn>
                <a:cxn ang="0">
                  <a:pos x="4593" y="6832"/>
                </a:cxn>
                <a:cxn ang="0">
                  <a:pos x="4638" y="6870"/>
                </a:cxn>
                <a:cxn ang="0">
                  <a:pos x="4677" y="6903"/>
                </a:cxn>
                <a:cxn ang="0">
                  <a:pos x="4712" y="6933"/>
                </a:cxn>
                <a:cxn ang="0">
                  <a:pos x="4742" y="6957"/>
                </a:cxn>
                <a:cxn ang="0">
                  <a:pos x="4767" y="6977"/>
                </a:cxn>
                <a:cxn ang="0">
                  <a:pos x="4786" y="6993"/>
                </a:cxn>
                <a:cxn ang="0">
                  <a:pos x="4800" y="7005"/>
                </a:cxn>
                <a:cxn ang="0">
                  <a:pos x="4808" y="7011"/>
                </a:cxn>
                <a:cxn ang="0">
                  <a:pos x="4811" y="7013"/>
                </a:cxn>
              </a:cxnLst>
              <a:rect l="0" t="0" r="r" b="b"/>
              <a:pathLst>
                <a:path w="4811" h="7013">
                  <a:moveTo>
                    <a:pt x="0" y="0"/>
                  </a:moveTo>
                  <a:lnTo>
                    <a:pt x="36" y="88"/>
                  </a:lnTo>
                  <a:lnTo>
                    <a:pt x="72" y="175"/>
                  </a:lnTo>
                  <a:lnTo>
                    <a:pt x="106" y="262"/>
                  </a:lnTo>
                  <a:lnTo>
                    <a:pt x="143" y="348"/>
                  </a:lnTo>
                  <a:lnTo>
                    <a:pt x="179" y="434"/>
                  </a:lnTo>
                  <a:lnTo>
                    <a:pt x="215" y="518"/>
                  </a:lnTo>
                  <a:lnTo>
                    <a:pt x="251" y="602"/>
                  </a:lnTo>
                  <a:lnTo>
                    <a:pt x="288" y="686"/>
                  </a:lnTo>
                  <a:lnTo>
                    <a:pt x="324" y="769"/>
                  </a:lnTo>
                  <a:lnTo>
                    <a:pt x="361" y="852"/>
                  </a:lnTo>
                  <a:lnTo>
                    <a:pt x="399" y="933"/>
                  </a:lnTo>
                  <a:lnTo>
                    <a:pt x="436" y="1015"/>
                  </a:lnTo>
                  <a:lnTo>
                    <a:pt x="473" y="1096"/>
                  </a:lnTo>
                  <a:lnTo>
                    <a:pt x="511" y="1176"/>
                  </a:lnTo>
                  <a:lnTo>
                    <a:pt x="548" y="1256"/>
                  </a:lnTo>
                  <a:lnTo>
                    <a:pt x="586" y="1335"/>
                  </a:lnTo>
                  <a:lnTo>
                    <a:pt x="624" y="1413"/>
                  </a:lnTo>
                  <a:lnTo>
                    <a:pt x="662" y="1491"/>
                  </a:lnTo>
                  <a:lnTo>
                    <a:pt x="701" y="1568"/>
                  </a:lnTo>
                  <a:lnTo>
                    <a:pt x="739" y="1645"/>
                  </a:lnTo>
                  <a:lnTo>
                    <a:pt x="778" y="1722"/>
                  </a:lnTo>
                  <a:lnTo>
                    <a:pt x="816" y="1797"/>
                  </a:lnTo>
                  <a:lnTo>
                    <a:pt x="855" y="1872"/>
                  </a:lnTo>
                  <a:lnTo>
                    <a:pt x="893" y="1947"/>
                  </a:lnTo>
                  <a:lnTo>
                    <a:pt x="933" y="2021"/>
                  </a:lnTo>
                  <a:lnTo>
                    <a:pt x="971" y="2093"/>
                  </a:lnTo>
                  <a:lnTo>
                    <a:pt x="1010" y="2166"/>
                  </a:lnTo>
                  <a:lnTo>
                    <a:pt x="1049" y="2239"/>
                  </a:lnTo>
                  <a:lnTo>
                    <a:pt x="1089" y="2310"/>
                  </a:lnTo>
                  <a:lnTo>
                    <a:pt x="1128" y="2382"/>
                  </a:lnTo>
                  <a:lnTo>
                    <a:pt x="1167" y="2452"/>
                  </a:lnTo>
                  <a:lnTo>
                    <a:pt x="1207" y="2522"/>
                  </a:lnTo>
                  <a:lnTo>
                    <a:pt x="1246" y="2592"/>
                  </a:lnTo>
                  <a:lnTo>
                    <a:pt x="1285" y="2661"/>
                  </a:lnTo>
                  <a:lnTo>
                    <a:pt x="1325" y="2729"/>
                  </a:lnTo>
                  <a:lnTo>
                    <a:pt x="1364" y="2796"/>
                  </a:lnTo>
                  <a:lnTo>
                    <a:pt x="1404" y="2863"/>
                  </a:lnTo>
                  <a:lnTo>
                    <a:pt x="1444" y="2930"/>
                  </a:lnTo>
                  <a:lnTo>
                    <a:pt x="1483" y="2997"/>
                  </a:lnTo>
                  <a:lnTo>
                    <a:pt x="1522" y="3062"/>
                  </a:lnTo>
                  <a:lnTo>
                    <a:pt x="1562" y="3126"/>
                  </a:lnTo>
                  <a:lnTo>
                    <a:pt x="1602" y="3191"/>
                  </a:lnTo>
                  <a:lnTo>
                    <a:pt x="1641" y="3255"/>
                  </a:lnTo>
                  <a:lnTo>
                    <a:pt x="1681" y="3318"/>
                  </a:lnTo>
                  <a:lnTo>
                    <a:pt x="1720" y="3380"/>
                  </a:lnTo>
                  <a:lnTo>
                    <a:pt x="1761" y="3442"/>
                  </a:lnTo>
                  <a:lnTo>
                    <a:pt x="1800" y="3504"/>
                  </a:lnTo>
                  <a:lnTo>
                    <a:pt x="1839" y="3565"/>
                  </a:lnTo>
                  <a:lnTo>
                    <a:pt x="1878" y="3626"/>
                  </a:lnTo>
                  <a:lnTo>
                    <a:pt x="1918" y="3685"/>
                  </a:lnTo>
                  <a:lnTo>
                    <a:pt x="1957" y="3745"/>
                  </a:lnTo>
                  <a:lnTo>
                    <a:pt x="1996" y="3803"/>
                  </a:lnTo>
                  <a:lnTo>
                    <a:pt x="2036" y="3862"/>
                  </a:lnTo>
                  <a:lnTo>
                    <a:pt x="2075" y="3920"/>
                  </a:lnTo>
                  <a:lnTo>
                    <a:pt x="2114" y="3977"/>
                  </a:lnTo>
                  <a:lnTo>
                    <a:pt x="2154" y="4033"/>
                  </a:lnTo>
                  <a:lnTo>
                    <a:pt x="2192" y="4089"/>
                  </a:lnTo>
                  <a:lnTo>
                    <a:pt x="2231" y="4145"/>
                  </a:lnTo>
                  <a:lnTo>
                    <a:pt x="2270" y="4200"/>
                  </a:lnTo>
                  <a:lnTo>
                    <a:pt x="2308" y="4254"/>
                  </a:lnTo>
                  <a:lnTo>
                    <a:pt x="2348" y="4307"/>
                  </a:lnTo>
                  <a:lnTo>
                    <a:pt x="2386" y="4361"/>
                  </a:lnTo>
                  <a:lnTo>
                    <a:pt x="2424" y="4413"/>
                  </a:lnTo>
                  <a:lnTo>
                    <a:pt x="2462" y="4464"/>
                  </a:lnTo>
                  <a:lnTo>
                    <a:pt x="2500" y="4517"/>
                  </a:lnTo>
                  <a:lnTo>
                    <a:pt x="2538" y="4567"/>
                  </a:lnTo>
                  <a:lnTo>
                    <a:pt x="2576" y="4618"/>
                  </a:lnTo>
                  <a:lnTo>
                    <a:pt x="2614" y="4668"/>
                  </a:lnTo>
                  <a:lnTo>
                    <a:pt x="2651" y="4717"/>
                  </a:lnTo>
                  <a:lnTo>
                    <a:pt x="2688" y="4766"/>
                  </a:lnTo>
                  <a:lnTo>
                    <a:pt x="2725" y="4815"/>
                  </a:lnTo>
                  <a:lnTo>
                    <a:pt x="2763" y="4862"/>
                  </a:lnTo>
                  <a:lnTo>
                    <a:pt x="2800" y="4910"/>
                  </a:lnTo>
                  <a:lnTo>
                    <a:pt x="2837" y="4957"/>
                  </a:lnTo>
                  <a:lnTo>
                    <a:pt x="2873" y="5003"/>
                  </a:lnTo>
                  <a:lnTo>
                    <a:pt x="2910" y="5048"/>
                  </a:lnTo>
                  <a:lnTo>
                    <a:pt x="2947" y="5094"/>
                  </a:lnTo>
                  <a:lnTo>
                    <a:pt x="2982" y="5138"/>
                  </a:lnTo>
                  <a:lnTo>
                    <a:pt x="3018" y="5182"/>
                  </a:lnTo>
                  <a:lnTo>
                    <a:pt x="3054" y="5226"/>
                  </a:lnTo>
                  <a:lnTo>
                    <a:pt x="3090" y="5269"/>
                  </a:lnTo>
                  <a:lnTo>
                    <a:pt x="3125" y="5310"/>
                  </a:lnTo>
                  <a:lnTo>
                    <a:pt x="3160" y="5352"/>
                  </a:lnTo>
                  <a:lnTo>
                    <a:pt x="3196" y="5394"/>
                  </a:lnTo>
                  <a:lnTo>
                    <a:pt x="3230" y="5434"/>
                  </a:lnTo>
                  <a:lnTo>
                    <a:pt x="3265" y="5475"/>
                  </a:lnTo>
                  <a:lnTo>
                    <a:pt x="3298" y="5515"/>
                  </a:lnTo>
                  <a:lnTo>
                    <a:pt x="3333" y="5553"/>
                  </a:lnTo>
                  <a:lnTo>
                    <a:pt x="3366" y="5593"/>
                  </a:lnTo>
                  <a:lnTo>
                    <a:pt x="3399" y="5631"/>
                  </a:lnTo>
                  <a:lnTo>
                    <a:pt x="3433" y="5668"/>
                  </a:lnTo>
                  <a:lnTo>
                    <a:pt x="3466" y="5706"/>
                  </a:lnTo>
                  <a:lnTo>
                    <a:pt x="3498" y="5742"/>
                  </a:lnTo>
                  <a:lnTo>
                    <a:pt x="3530" y="5777"/>
                  </a:lnTo>
                  <a:lnTo>
                    <a:pt x="3563" y="5813"/>
                  </a:lnTo>
                  <a:lnTo>
                    <a:pt x="3595" y="5849"/>
                  </a:lnTo>
                  <a:lnTo>
                    <a:pt x="3627" y="5882"/>
                  </a:lnTo>
                  <a:lnTo>
                    <a:pt x="3658" y="5917"/>
                  </a:lnTo>
                  <a:lnTo>
                    <a:pt x="3689" y="5950"/>
                  </a:lnTo>
                  <a:lnTo>
                    <a:pt x="3720" y="5982"/>
                  </a:lnTo>
                  <a:lnTo>
                    <a:pt x="3750" y="6016"/>
                  </a:lnTo>
                  <a:lnTo>
                    <a:pt x="3780" y="6047"/>
                  </a:lnTo>
                  <a:lnTo>
                    <a:pt x="3809" y="6079"/>
                  </a:lnTo>
                  <a:lnTo>
                    <a:pt x="3839" y="6109"/>
                  </a:lnTo>
                  <a:lnTo>
                    <a:pt x="3869" y="6140"/>
                  </a:lnTo>
                  <a:lnTo>
                    <a:pt x="3897" y="6169"/>
                  </a:lnTo>
                  <a:lnTo>
                    <a:pt x="3926" y="6198"/>
                  </a:lnTo>
                  <a:lnTo>
                    <a:pt x="3953" y="6227"/>
                  </a:lnTo>
                  <a:lnTo>
                    <a:pt x="3981" y="6255"/>
                  </a:lnTo>
                  <a:lnTo>
                    <a:pt x="4008" y="6283"/>
                  </a:lnTo>
                  <a:lnTo>
                    <a:pt x="4035" y="6310"/>
                  </a:lnTo>
                  <a:lnTo>
                    <a:pt x="4062" y="6336"/>
                  </a:lnTo>
                  <a:lnTo>
                    <a:pt x="4088" y="6362"/>
                  </a:lnTo>
                  <a:lnTo>
                    <a:pt x="4114" y="6388"/>
                  </a:lnTo>
                  <a:lnTo>
                    <a:pt x="4140" y="6413"/>
                  </a:lnTo>
                  <a:lnTo>
                    <a:pt x="4165" y="6438"/>
                  </a:lnTo>
                  <a:lnTo>
                    <a:pt x="4189" y="6461"/>
                  </a:lnTo>
                  <a:lnTo>
                    <a:pt x="4214" y="6484"/>
                  </a:lnTo>
                  <a:lnTo>
                    <a:pt x="4238" y="6508"/>
                  </a:lnTo>
                  <a:lnTo>
                    <a:pt x="4262" y="6529"/>
                  </a:lnTo>
                  <a:lnTo>
                    <a:pt x="4284" y="6552"/>
                  </a:lnTo>
                  <a:lnTo>
                    <a:pt x="4307" y="6573"/>
                  </a:lnTo>
                  <a:lnTo>
                    <a:pt x="4330" y="6594"/>
                  </a:lnTo>
                  <a:lnTo>
                    <a:pt x="4351" y="6614"/>
                  </a:lnTo>
                  <a:lnTo>
                    <a:pt x="4372" y="6634"/>
                  </a:lnTo>
                  <a:lnTo>
                    <a:pt x="4394" y="6653"/>
                  </a:lnTo>
                  <a:lnTo>
                    <a:pt x="4414" y="6672"/>
                  </a:lnTo>
                  <a:lnTo>
                    <a:pt x="4434" y="6690"/>
                  </a:lnTo>
                  <a:lnTo>
                    <a:pt x="4453" y="6708"/>
                  </a:lnTo>
                  <a:lnTo>
                    <a:pt x="4472" y="6726"/>
                  </a:lnTo>
                  <a:lnTo>
                    <a:pt x="4492" y="6743"/>
                  </a:lnTo>
                  <a:lnTo>
                    <a:pt x="4509" y="6758"/>
                  </a:lnTo>
                  <a:lnTo>
                    <a:pt x="4527" y="6775"/>
                  </a:lnTo>
                  <a:lnTo>
                    <a:pt x="4544" y="6789"/>
                  </a:lnTo>
                  <a:lnTo>
                    <a:pt x="4562" y="6805"/>
                  </a:lnTo>
                  <a:lnTo>
                    <a:pt x="4577" y="6819"/>
                  </a:lnTo>
                  <a:lnTo>
                    <a:pt x="4593" y="6832"/>
                  </a:lnTo>
                  <a:lnTo>
                    <a:pt x="4608" y="6845"/>
                  </a:lnTo>
                  <a:lnTo>
                    <a:pt x="4624" y="6858"/>
                  </a:lnTo>
                  <a:lnTo>
                    <a:pt x="4638" y="6870"/>
                  </a:lnTo>
                  <a:lnTo>
                    <a:pt x="4651" y="6882"/>
                  </a:lnTo>
                  <a:lnTo>
                    <a:pt x="4664" y="6893"/>
                  </a:lnTo>
                  <a:lnTo>
                    <a:pt x="4677" y="6903"/>
                  </a:lnTo>
                  <a:lnTo>
                    <a:pt x="4689" y="6914"/>
                  </a:lnTo>
                  <a:lnTo>
                    <a:pt x="4701" y="6924"/>
                  </a:lnTo>
                  <a:lnTo>
                    <a:pt x="4712" y="6933"/>
                  </a:lnTo>
                  <a:lnTo>
                    <a:pt x="4723" y="6942"/>
                  </a:lnTo>
                  <a:lnTo>
                    <a:pt x="4732" y="6950"/>
                  </a:lnTo>
                  <a:lnTo>
                    <a:pt x="4742" y="6957"/>
                  </a:lnTo>
                  <a:lnTo>
                    <a:pt x="4750" y="6964"/>
                  </a:lnTo>
                  <a:lnTo>
                    <a:pt x="4758" y="6971"/>
                  </a:lnTo>
                  <a:lnTo>
                    <a:pt x="4767" y="6977"/>
                  </a:lnTo>
                  <a:lnTo>
                    <a:pt x="4774" y="6983"/>
                  </a:lnTo>
                  <a:lnTo>
                    <a:pt x="4780" y="6988"/>
                  </a:lnTo>
                  <a:lnTo>
                    <a:pt x="4786" y="6993"/>
                  </a:lnTo>
                  <a:lnTo>
                    <a:pt x="4790" y="6998"/>
                  </a:lnTo>
                  <a:lnTo>
                    <a:pt x="4795" y="7001"/>
                  </a:lnTo>
                  <a:lnTo>
                    <a:pt x="4800" y="7005"/>
                  </a:lnTo>
                  <a:lnTo>
                    <a:pt x="4804" y="7007"/>
                  </a:lnTo>
                  <a:lnTo>
                    <a:pt x="4806" y="7009"/>
                  </a:lnTo>
                  <a:lnTo>
                    <a:pt x="4808" y="7011"/>
                  </a:lnTo>
                  <a:lnTo>
                    <a:pt x="4810" y="7012"/>
                  </a:lnTo>
                  <a:lnTo>
                    <a:pt x="4811" y="7013"/>
                  </a:lnTo>
                  <a:lnTo>
                    <a:pt x="4811" y="7013"/>
                  </a:lnTo>
                </a:path>
              </a:pathLst>
            </a:custGeom>
            <a:noFill/>
            <a:ln w="57150" cmpd="sng">
              <a:solidFill>
                <a:srgbClr val="A80000"/>
              </a:solidFill>
              <a:prstDash val="solid"/>
              <a:round/>
              <a:headEnd/>
              <a:tailEnd/>
            </a:ln>
          </p:spPr>
          <p:txBody>
            <a:bodyPr>
              <a:prstTxWarp prst="textNoShape">
                <a:avLst/>
              </a:prstTxWarp>
            </a:bodyPr>
            <a:lstStyle/>
            <a:p>
              <a:endParaRPr lang="en-US" sz="1600">
                <a:latin typeface="Calibri"/>
                <a:cs typeface="Calibri"/>
              </a:endParaRPr>
            </a:p>
          </p:txBody>
        </p:sp>
        <p:sp>
          <p:nvSpPr>
            <p:cNvPr id="51" name="Rectangle 73"/>
            <p:cNvSpPr>
              <a:spLocks noChangeArrowheads="1"/>
            </p:cNvSpPr>
            <p:nvPr/>
          </p:nvSpPr>
          <p:spPr bwMode="auto">
            <a:xfrm>
              <a:off x="4610" y="3002"/>
              <a:ext cx="778" cy="223"/>
            </a:xfrm>
            <a:prstGeom prst="rect">
              <a:avLst/>
            </a:prstGeom>
            <a:noFill/>
            <a:ln w="9525">
              <a:noFill/>
              <a:miter lim="800000"/>
              <a:headEnd/>
              <a:tailEnd/>
            </a:ln>
          </p:spPr>
          <p:txBody>
            <a:bodyPr wrap="none" lIns="0" tIns="0" rIns="0" bIns="0">
              <a:prstTxWarp prst="textNoShape">
                <a:avLst/>
              </a:prstTxWarp>
              <a:spAutoFit/>
            </a:bodyPr>
            <a:lstStyle/>
            <a:p>
              <a:pPr algn="l">
                <a:lnSpc>
                  <a:spcPct val="70000"/>
                </a:lnSpc>
              </a:pPr>
              <a:r>
                <a:rPr kumimoji="0" lang="en-US" sz="2000" b="1" i="1">
                  <a:solidFill>
                    <a:srgbClr val="A80000"/>
                  </a:solidFill>
                  <a:latin typeface="Calibri"/>
                  <a:cs typeface="Calibri"/>
                </a:rPr>
                <a:t>D</a:t>
              </a:r>
              <a:r>
                <a:rPr kumimoji="0" lang="en-US" b="1" i="1" baseline="-25000">
                  <a:solidFill>
                    <a:srgbClr val="A80000"/>
                  </a:solidFill>
                  <a:latin typeface="Calibri"/>
                  <a:cs typeface="Calibri"/>
                </a:rPr>
                <a:t>(purchases from</a:t>
              </a:r>
              <a:br>
                <a:rPr kumimoji="0" lang="en-US" b="1" i="1" baseline="-25000">
                  <a:solidFill>
                    <a:srgbClr val="A80000"/>
                  </a:solidFill>
                  <a:latin typeface="Calibri"/>
                  <a:cs typeface="Calibri"/>
                </a:rPr>
              </a:br>
              <a:r>
                <a:rPr kumimoji="0" lang="en-US" b="1" i="1" baseline="-25000">
                  <a:solidFill>
                    <a:srgbClr val="A80000"/>
                  </a:solidFill>
                  <a:latin typeface="Calibri"/>
                  <a:cs typeface="Calibri"/>
                </a:rPr>
                <a:t>      foreigners)</a:t>
              </a:r>
            </a:p>
          </p:txBody>
        </p:sp>
      </p:grpSp>
      <p:grpSp>
        <p:nvGrpSpPr>
          <p:cNvPr id="52" name="Group 76"/>
          <p:cNvGrpSpPr>
            <a:grpSpLocks/>
          </p:cNvGrpSpPr>
          <p:nvPr/>
        </p:nvGrpSpPr>
        <p:grpSpPr bwMode="auto">
          <a:xfrm>
            <a:off x="6384829" y="4014621"/>
            <a:ext cx="439058" cy="246200"/>
            <a:chOff x="4003" y="2206"/>
            <a:chExt cx="556" cy="588"/>
          </a:xfrm>
          <a:solidFill>
            <a:srgbClr val="FFFF00"/>
          </a:solidFill>
        </p:grpSpPr>
        <p:sp>
          <p:nvSpPr>
            <p:cNvPr id="53" name="Rectangle 52"/>
            <p:cNvSpPr>
              <a:spLocks noChangeArrowheads="1"/>
            </p:cNvSpPr>
            <p:nvPr/>
          </p:nvSpPr>
          <p:spPr bwMode="auto">
            <a:xfrm>
              <a:off x="4261" y="2206"/>
              <a:ext cx="298" cy="588"/>
            </a:xfrm>
            <a:prstGeom prst="rect">
              <a:avLst/>
            </a:prstGeom>
            <a:noFill/>
            <a:ln w="9525">
              <a:noFill/>
              <a:miter lim="800000"/>
              <a:headEnd/>
              <a:tailEnd/>
            </a:ln>
          </p:spPr>
          <p:txBody>
            <a:bodyPr wrap="square" lIns="0" tIns="0" rIns="0" bIns="0">
              <a:prstTxWarp prst="textNoShape">
                <a:avLst/>
              </a:prstTxWarp>
              <a:spAutoFit/>
            </a:bodyPr>
            <a:lstStyle/>
            <a:p>
              <a:pPr algn="l"/>
              <a:r>
                <a:rPr kumimoji="0" lang="en-US" sz="1600" b="1" i="1" dirty="0" smtClean="0">
                  <a:solidFill>
                    <a:srgbClr val="000000"/>
                  </a:solidFill>
                  <a:latin typeface="+mj-lt"/>
                  <a:cs typeface="Times New Roman" pitchFamily="18" charset="0"/>
                </a:rPr>
                <a:t>c</a:t>
              </a:r>
              <a:endParaRPr kumimoji="0" lang="en-US" sz="1600" dirty="0">
                <a:solidFill>
                  <a:schemeClr val="tx1"/>
                </a:solidFill>
                <a:latin typeface="+mj-lt"/>
                <a:cs typeface="Times New Roman" pitchFamily="18" charset="0"/>
              </a:endParaRPr>
            </a:p>
          </p:txBody>
        </p:sp>
        <p:sp>
          <p:nvSpPr>
            <p:cNvPr id="54" name="Oval 53"/>
            <p:cNvSpPr>
              <a:spLocks noChangeAspect="1" noChangeArrowheads="1"/>
            </p:cNvSpPr>
            <p:nvPr/>
          </p:nvSpPr>
          <p:spPr bwMode="auto">
            <a:xfrm>
              <a:off x="4003" y="2304"/>
              <a:ext cx="164" cy="300"/>
            </a:xfrm>
            <a:prstGeom prst="ellipse">
              <a:avLst/>
            </a:prstGeom>
            <a:grpFill/>
            <a:ln w="38100">
              <a:solidFill>
                <a:schemeClr val="tx1"/>
              </a:solidFill>
              <a:round/>
              <a:headEnd/>
              <a:tailEnd type="none" w="lg" len="lg"/>
            </a:ln>
            <a:effectLst/>
          </p:spPr>
          <p:txBody>
            <a:bodyPr wrap="none" anchor="ctr">
              <a:prstTxWarp prst="textNoShape">
                <a:avLst/>
              </a:prstTxWarp>
              <a:spAutoFit/>
            </a:bodyPr>
            <a:lstStyle/>
            <a:p>
              <a:endParaRPr lang="en-US" sz="1600">
                <a:latin typeface="Times New Roman" pitchFamily="18" charset="0"/>
                <a:cs typeface="Times New Roman" pitchFamily="18" charset="0"/>
              </a:endParaRPr>
            </a:p>
          </p:txBody>
        </p:sp>
      </p:grpSp>
      <p:sp>
        <p:nvSpPr>
          <p:cNvPr id="55" name="AutoShape 30"/>
          <p:cNvSpPr>
            <a:spLocks noChangeArrowheads="1"/>
          </p:cNvSpPr>
          <p:nvPr/>
        </p:nvSpPr>
        <p:spPr bwMode="auto">
          <a:xfrm>
            <a:off x="6004271" y="4605850"/>
            <a:ext cx="831850" cy="228600"/>
          </a:xfrm>
          <a:prstGeom prst="leftRightArrow">
            <a:avLst>
              <a:gd name="adj1" fmla="val 50000"/>
              <a:gd name="adj2" fmla="val 72778"/>
            </a:avLst>
          </a:prstGeom>
          <a:solidFill>
            <a:srgbClr val="FFFF2F"/>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none" anchor="ctr">
            <a:prstTxWarp prst="textNoShape">
              <a:avLst/>
            </a:prstTxWarp>
            <a:spAutoFit/>
          </a:bodyPr>
          <a:lstStyle/>
          <a:p>
            <a:endParaRPr lang="en-US"/>
          </a:p>
        </p:txBody>
      </p:sp>
      <p:sp>
        <p:nvSpPr>
          <p:cNvPr id="56" name="AutoShape 38"/>
          <p:cNvSpPr>
            <a:spLocks noChangeArrowheads="1"/>
          </p:cNvSpPr>
          <p:nvPr/>
        </p:nvSpPr>
        <p:spPr bwMode="auto">
          <a:xfrm>
            <a:off x="6121746" y="3432688"/>
            <a:ext cx="758825" cy="228600"/>
          </a:xfrm>
          <a:prstGeom prst="leftRightArrow">
            <a:avLst>
              <a:gd name="adj1" fmla="val 50000"/>
              <a:gd name="adj2" fmla="val 66389"/>
            </a:avLst>
          </a:prstGeom>
          <a:solidFill>
            <a:srgbClr val="FFFF2F"/>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none" anchor="ctr">
            <a:prstTxWarp prst="textNoShape">
              <a:avLst/>
            </a:prstTxWarp>
            <a:spAutoFit/>
          </a:bodyPr>
          <a:lstStyle/>
          <a:p>
            <a:endParaRPr lang="en-US"/>
          </a:p>
        </p:txBody>
      </p:sp>
      <p:sp>
        <p:nvSpPr>
          <p:cNvPr id="3" name="Rectangle 2"/>
          <p:cNvSpPr/>
          <p:nvPr/>
        </p:nvSpPr>
        <p:spPr>
          <a:xfrm>
            <a:off x="193022" y="4597149"/>
            <a:ext cx="4212907" cy="611278"/>
          </a:xfrm>
          <a:prstGeom prst="rect">
            <a:avLst/>
          </a:prstGeom>
        </p:spPr>
        <p:txBody>
          <a:bodyPr wrap="square">
            <a:spAutoFit/>
          </a:bodyPr>
          <a:lstStyle/>
          <a:p>
            <a:pPr>
              <a:lnSpc>
                <a:spcPts val="2000"/>
              </a:lnSpc>
              <a:spcBef>
                <a:spcPct val="50000"/>
              </a:spcBef>
            </a:pPr>
            <a:r>
              <a:rPr lang="en-US" sz="1900" dirty="0" smtClean="0">
                <a:latin typeface="Calibri"/>
                <a:cs typeface="Calibri"/>
              </a:rPr>
              <a:t>                        causing </a:t>
            </a:r>
            <a:r>
              <a:rPr lang="en-US" sz="1900" dirty="0">
                <a:latin typeface="Calibri"/>
                <a:cs typeface="Calibri"/>
              </a:rPr>
              <a:t>the dollar price </a:t>
            </a:r>
            <a:r>
              <a:rPr lang="en-US" sz="1900" dirty="0" smtClean="0">
                <a:latin typeface="Calibri"/>
                <a:cs typeface="Calibri"/>
              </a:rPr>
              <a:t/>
            </a:r>
            <a:br>
              <a:rPr lang="en-US" sz="1900" dirty="0" smtClean="0">
                <a:latin typeface="Calibri"/>
                <a:cs typeface="Calibri"/>
              </a:rPr>
            </a:br>
            <a:r>
              <a:rPr lang="en-US" sz="1900" dirty="0" smtClean="0">
                <a:latin typeface="Calibri"/>
                <a:cs typeface="Calibri"/>
              </a:rPr>
              <a:t>of </a:t>
            </a:r>
            <a:r>
              <a:rPr lang="en-US" sz="1900" dirty="0">
                <a:latin typeface="Calibri"/>
                <a:cs typeface="Calibri"/>
              </a:rPr>
              <a:t>the </a:t>
            </a:r>
            <a:r>
              <a:rPr lang="en-US" sz="1900" dirty="0" smtClean="0">
                <a:latin typeface="Calibri"/>
                <a:cs typeface="Calibri"/>
              </a:rPr>
              <a:t>pound </a:t>
            </a:r>
            <a:r>
              <a:rPr lang="en-US" sz="1900" dirty="0">
                <a:latin typeface="Calibri"/>
                <a:cs typeface="Calibri"/>
              </a:rPr>
              <a:t>to fall (</a:t>
            </a:r>
            <a:r>
              <a:rPr lang="en-US" sz="1900" b="1" i="1" dirty="0">
                <a:latin typeface="Calibri"/>
                <a:cs typeface="Calibri"/>
              </a:rPr>
              <a:t>depreciate</a:t>
            </a:r>
            <a:r>
              <a:rPr lang="en-US" sz="1900" dirty="0">
                <a:latin typeface="Calibri"/>
                <a:cs typeface="Calibri"/>
              </a:rPr>
              <a:t>).</a:t>
            </a:r>
          </a:p>
        </p:txBody>
      </p:sp>
      <p:sp>
        <p:nvSpPr>
          <p:cNvPr id="4" name="Rectangle 3"/>
          <p:cNvSpPr/>
          <p:nvPr/>
        </p:nvSpPr>
        <p:spPr>
          <a:xfrm>
            <a:off x="92438" y="5220839"/>
            <a:ext cx="4341901" cy="803810"/>
          </a:xfrm>
          <a:prstGeom prst="rect">
            <a:avLst/>
          </a:prstGeom>
        </p:spPr>
        <p:txBody>
          <a:bodyPr wrap="square">
            <a:spAutoFit/>
          </a:bodyPr>
          <a:lstStyle/>
          <a:p>
            <a:pPr marL="173038" indent="-173038">
              <a:lnSpc>
                <a:spcPct val="80000"/>
              </a:lnSpc>
              <a:spcBef>
                <a:spcPct val="50000"/>
              </a:spcBef>
              <a:buFontTx/>
              <a:buChar char="•"/>
            </a:pPr>
            <a:r>
              <a:rPr lang="en-US" sz="1900" dirty="0" smtClean="0">
                <a:latin typeface="Calibri"/>
                <a:cs typeface="Calibri"/>
              </a:rPr>
              <a:t>A </a:t>
            </a:r>
            <a:r>
              <a:rPr lang="en-US" sz="1900" dirty="0">
                <a:latin typeface="Calibri"/>
                <a:cs typeface="Calibri"/>
              </a:rPr>
              <a:t>lower price of pounds (</a:t>
            </a:r>
            <a:r>
              <a:rPr lang="en-US" sz="1900" dirty="0" smtClean="0">
                <a:latin typeface="Calibri"/>
                <a:cs typeface="Calibri"/>
              </a:rPr>
              <a:t>like $1.20 </a:t>
            </a:r>
            <a:br>
              <a:rPr lang="en-US" sz="1900" dirty="0" smtClean="0">
                <a:latin typeface="Calibri"/>
                <a:cs typeface="Calibri"/>
              </a:rPr>
            </a:br>
            <a:r>
              <a:rPr lang="en-US" sz="1900" dirty="0" smtClean="0">
                <a:latin typeface="Calibri"/>
                <a:cs typeface="Calibri"/>
              </a:rPr>
              <a:t>= 1 </a:t>
            </a:r>
            <a:r>
              <a:rPr lang="en-US" sz="1900" dirty="0">
                <a:latin typeface="Calibri"/>
                <a:cs typeface="Calibri"/>
              </a:rPr>
              <a:t>pound), </a:t>
            </a:r>
            <a:r>
              <a:rPr lang="en-US" sz="1900" dirty="0" smtClean="0">
                <a:latin typeface="Calibri"/>
                <a:cs typeface="Calibri"/>
              </a:rPr>
              <a:t>leads to an </a:t>
            </a:r>
            <a:r>
              <a:rPr lang="en-US" sz="1900" b="1" i="1" dirty="0">
                <a:latin typeface="Calibri"/>
                <a:cs typeface="Calibri"/>
              </a:rPr>
              <a:t>excess </a:t>
            </a:r>
            <a:r>
              <a:rPr lang="en-US" sz="1900" b="1" i="1" dirty="0" smtClean="0">
                <a:latin typeface="Calibri"/>
                <a:cs typeface="Calibri"/>
              </a:rPr>
              <a:t>demand </a:t>
            </a:r>
            <a:br>
              <a:rPr lang="en-US" sz="1900" b="1" i="1" dirty="0" smtClean="0">
                <a:latin typeface="Calibri"/>
                <a:cs typeface="Calibri"/>
              </a:rPr>
            </a:br>
            <a:r>
              <a:rPr lang="en-US" sz="1900" b="1" i="1" dirty="0" smtClean="0">
                <a:latin typeface="Calibri"/>
                <a:cs typeface="Calibri"/>
              </a:rPr>
              <a:t>for </a:t>
            </a:r>
            <a:r>
              <a:rPr lang="en-US" sz="1900" b="1" i="1" dirty="0">
                <a:latin typeface="Calibri"/>
                <a:cs typeface="Calibri"/>
              </a:rPr>
              <a:t>pounds</a:t>
            </a:r>
            <a:r>
              <a:rPr lang="en-US" sz="1900" dirty="0">
                <a:latin typeface="Calibri"/>
                <a:cs typeface="Calibri"/>
              </a:rPr>
              <a:t> …</a:t>
            </a:r>
          </a:p>
        </p:txBody>
      </p:sp>
      <p:sp>
        <p:nvSpPr>
          <p:cNvPr id="6" name="Rectangle 5"/>
          <p:cNvSpPr/>
          <p:nvPr/>
        </p:nvSpPr>
        <p:spPr>
          <a:xfrm>
            <a:off x="238742" y="5634425"/>
            <a:ext cx="4257519" cy="677108"/>
          </a:xfrm>
          <a:prstGeom prst="rect">
            <a:avLst/>
          </a:prstGeom>
        </p:spPr>
        <p:txBody>
          <a:bodyPr wrap="square">
            <a:spAutoFit/>
          </a:bodyPr>
          <a:lstStyle/>
          <a:p>
            <a:r>
              <a:rPr lang="en-US" sz="1900" dirty="0" smtClean="0">
                <a:latin typeface="Calibri"/>
                <a:cs typeface="Calibri"/>
              </a:rPr>
              <a:t>                         causing </a:t>
            </a:r>
            <a:r>
              <a:rPr lang="en-US" sz="1900" dirty="0">
                <a:latin typeface="Calibri"/>
                <a:cs typeface="Calibri"/>
              </a:rPr>
              <a:t>the </a:t>
            </a:r>
            <a:r>
              <a:rPr lang="en-US" sz="1900" dirty="0" smtClean="0">
                <a:latin typeface="Calibri"/>
                <a:cs typeface="Calibri"/>
              </a:rPr>
              <a:t>dollar </a:t>
            </a:r>
            <a:r>
              <a:rPr lang="en-US" sz="1900" dirty="0">
                <a:latin typeface="Calibri"/>
                <a:cs typeface="Calibri"/>
              </a:rPr>
              <a:t>price </a:t>
            </a:r>
            <a:r>
              <a:rPr lang="en-US" sz="1900" dirty="0" smtClean="0">
                <a:latin typeface="Calibri"/>
                <a:cs typeface="Calibri"/>
              </a:rPr>
              <a:t/>
            </a:r>
            <a:br>
              <a:rPr lang="en-US" sz="1900" dirty="0" smtClean="0">
                <a:latin typeface="Calibri"/>
                <a:cs typeface="Calibri"/>
              </a:rPr>
            </a:br>
            <a:r>
              <a:rPr lang="en-US" sz="1900" dirty="0" smtClean="0">
                <a:latin typeface="Calibri"/>
                <a:cs typeface="Calibri"/>
              </a:rPr>
              <a:t>of pounds </a:t>
            </a:r>
            <a:r>
              <a:rPr lang="en-US" sz="1900" dirty="0">
                <a:latin typeface="Calibri"/>
                <a:cs typeface="Calibri"/>
              </a:rPr>
              <a:t>to rise (</a:t>
            </a:r>
            <a:r>
              <a:rPr lang="en-US" sz="1900" b="1" i="1" dirty="0">
                <a:latin typeface="Calibri"/>
                <a:cs typeface="Calibri"/>
              </a:rPr>
              <a:t>appreciate</a:t>
            </a:r>
            <a:r>
              <a:rPr lang="en-US" sz="1900" dirty="0">
                <a:latin typeface="Calibri"/>
                <a:cs typeface="Calibri"/>
              </a:rPr>
              <a:t>).</a:t>
            </a:r>
          </a:p>
        </p:txBody>
      </p:sp>
    </p:spTree>
    <p:extLst>
      <p:ext uri="{BB962C8B-B14F-4D97-AF65-F5344CB8AC3E}">
        <p14:creationId xmlns:p14="http://schemas.microsoft.com/office/powerpoint/2010/main" val="263282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293"/>
            <a:ext cx="7772400" cy="1299195"/>
          </a:xfrm>
        </p:spPr>
        <p:txBody>
          <a:bodyPr anchor="ctr"/>
          <a:lstStyle/>
          <a:p>
            <a:pPr>
              <a:lnSpc>
                <a:spcPts val="3500"/>
              </a:lnSpc>
            </a:pPr>
            <a:r>
              <a:rPr lang="en-US" dirty="0" smtClean="0"/>
              <a:t>Why Do Exchange Rates Change?</a:t>
            </a:r>
            <a:endParaRPr lang="en-US" dirty="0"/>
          </a:p>
        </p:txBody>
      </p:sp>
    </p:spTree>
    <p:extLst>
      <p:ext uri="{BB962C8B-B14F-4D97-AF65-F5344CB8AC3E}">
        <p14:creationId xmlns:p14="http://schemas.microsoft.com/office/powerpoint/2010/main" val="199130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06947"/>
            <a:ext cx="8904855" cy="731458"/>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rgbClr val="000000"/>
                </a:solidFill>
                <a:latin typeface="Calibri"/>
                <a:cs typeface="Calibri"/>
              </a:rPr>
              <a:t>Changes in the Exchange Rate</a:t>
            </a:r>
          </a:p>
        </p:txBody>
      </p:sp>
      <p:sp>
        <p:nvSpPr>
          <p:cNvPr id="3" name="Content Placeholder 2"/>
          <p:cNvSpPr>
            <a:spLocks noGrp="1"/>
          </p:cNvSpPr>
          <p:nvPr>
            <p:ph idx="1"/>
          </p:nvPr>
        </p:nvSpPr>
        <p:spPr>
          <a:xfrm>
            <a:off x="140675" y="1139826"/>
            <a:ext cx="8883750" cy="4498846"/>
          </a:xfrm>
        </p:spPr>
        <p:txBody>
          <a:bodyPr/>
          <a:lstStyle/>
          <a:p>
            <a:pPr marL="231775" indent="-231775"/>
            <a:r>
              <a:rPr lang="en-US" dirty="0">
                <a:solidFill>
                  <a:schemeClr val="tx1"/>
                </a:solidFill>
                <a:latin typeface="Calibri"/>
                <a:cs typeface="Calibri"/>
              </a:rPr>
              <a:t>Factors that cause a currency to depreciate: </a:t>
            </a:r>
          </a:p>
          <a:p>
            <a:pPr marL="631825" lvl="1" indent="-231775"/>
            <a:r>
              <a:rPr lang="en-US" sz="2800" dirty="0">
                <a:solidFill>
                  <a:schemeClr val="tx1"/>
                </a:solidFill>
                <a:latin typeface="Calibri"/>
                <a:cs typeface="Calibri"/>
              </a:rPr>
              <a:t>a rapid growth of income (relative to trading partners) </a:t>
            </a:r>
            <a:r>
              <a:rPr lang="en-US" sz="2800" dirty="0" smtClean="0">
                <a:solidFill>
                  <a:schemeClr val="tx1"/>
                </a:solidFill>
                <a:latin typeface="Calibri"/>
                <a:cs typeface="Calibri"/>
              </a:rPr>
              <a:t/>
            </a:r>
            <a:br>
              <a:rPr lang="en-US" sz="2800" dirty="0" smtClean="0">
                <a:solidFill>
                  <a:schemeClr val="tx1"/>
                </a:solidFill>
                <a:latin typeface="Calibri"/>
                <a:cs typeface="Calibri"/>
              </a:rPr>
            </a:br>
            <a:r>
              <a:rPr lang="en-US" sz="2800" dirty="0" smtClean="0">
                <a:solidFill>
                  <a:schemeClr val="tx1"/>
                </a:solidFill>
                <a:latin typeface="Calibri"/>
                <a:cs typeface="Calibri"/>
              </a:rPr>
              <a:t>that </a:t>
            </a:r>
            <a:r>
              <a:rPr lang="en-US" sz="2800" dirty="0">
                <a:solidFill>
                  <a:schemeClr val="tx1"/>
                </a:solidFill>
                <a:latin typeface="Calibri"/>
                <a:cs typeface="Calibri"/>
              </a:rPr>
              <a:t>stimulates imports relative to exports </a:t>
            </a:r>
          </a:p>
          <a:p>
            <a:pPr marL="631825" lvl="1" indent="-231775"/>
            <a:r>
              <a:rPr lang="en-US" sz="2800" dirty="0">
                <a:solidFill>
                  <a:schemeClr val="tx1"/>
                </a:solidFill>
                <a:latin typeface="Calibri"/>
                <a:cs typeface="Calibri"/>
              </a:rPr>
              <a:t>a higher rate of inflation than one's trading partners</a:t>
            </a:r>
          </a:p>
          <a:p>
            <a:pPr marL="631825" lvl="1" indent="-231775"/>
            <a:r>
              <a:rPr lang="en-US" sz="2800" dirty="0">
                <a:solidFill>
                  <a:schemeClr val="tx1"/>
                </a:solidFill>
                <a:latin typeface="Calibri"/>
                <a:cs typeface="Calibri"/>
              </a:rPr>
              <a:t>a reduction in domestic real interest rates (relative to rates abroad) </a:t>
            </a:r>
          </a:p>
          <a:p>
            <a:pPr marL="631825" lvl="1" indent="-231775"/>
            <a:r>
              <a:rPr lang="en-US" sz="2800" dirty="0">
                <a:solidFill>
                  <a:schemeClr val="tx1"/>
                </a:solidFill>
                <a:latin typeface="Calibri"/>
                <a:cs typeface="Calibri"/>
              </a:rPr>
              <a:t>a reduction in the attractiveness of the domestic investment environment that leads to an outflow of capital</a:t>
            </a:r>
          </a:p>
        </p:txBody>
      </p:sp>
    </p:spTree>
    <p:extLst>
      <p:ext uri="{BB962C8B-B14F-4D97-AF65-F5344CB8AC3E}">
        <p14:creationId xmlns:p14="http://schemas.microsoft.com/office/powerpoint/2010/main" val="290940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1571</TotalTime>
  <Words>1669</Words>
  <Application>Microsoft Macintosh PowerPoint</Application>
  <PresentationFormat>On-screen Show (4:3)</PresentationFormat>
  <Paragraphs>268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ＭＳ Ｐゴシック</vt:lpstr>
      <vt:lpstr>Times New Roman</vt:lpstr>
      <vt:lpstr>Arial</vt:lpstr>
      <vt:lpstr>15th edition TEMPLATE</vt:lpstr>
      <vt:lpstr>International Finance and  the Foreign Exchange Market</vt:lpstr>
      <vt:lpstr>Foreign Exchange Market</vt:lpstr>
      <vt:lpstr>PowerPoint Presentation</vt:lpstr>
      <vt:lpstr>PowerPoint Presentation</vt:lpstr>
      <vt:lpstr>Determinants of  the Exchange Rate</vt:lpstr>
      <vt:lpstr>Determinants of the Exchange Rate</vt:lpstr>
      <vt:lpstr>Foreign Exchange Market Equilibrium</vt:lpstr>
      <vt:lpstr>Why Do Exchange Rates Change?</vt:lpstr>
      <vt:lpstr>PowerPoint Presentation</vt:lpstr>
      <vt:lpstr>Foreign Exchange Market Equilibrium</vt:lpstr>
      <vt:lpstr>Inflation with Flexible Exchange Rates</vt:lpstr>
      <vt:lpstr>PowerPoint Presentation</vt:lpstr>
      <vt:lpstr>Questions for Thought: </vt:lpstr>
      <vt:lpstr>Questions for Thought: </vt:lpstr>
      <vt:lpstr>Questions for Thought: </vt:lpstr>
      <vt:lpstr>International Finance  and Alternative Exchange  Rate Regimes</vt:lpstr>
      <vt:lpstr>Three Major Types of  Exchange Rate Regimes</vt:lpstr>
      <vt:lpstr>Fixed Rate, Unified Currency Regime</vt:lpstr>
      <vt:lpstr>Fixed Rate, Unified Currency Regime</vt:lpstr>
      <vt:lpstr>Fixed Rate, Unified Currency Regime</vt:lpstr>
      <vt:lpstr>Pegged Exchange Rate Regimes</vt:lpstr>
      <vt:lpstr>When Pegged Regimes  Lead to Problems</vt:lpstr>
      <vt:lpstr>When Pegged Regimes  Lead to Problems</vt:lpstr>
      <vt:lpstr>Questions for Thought: </vt:lpstr>
      <vt:lpstr>Questions for Thought: </vt:lpstr>
      <vt:lpstr>Balance of Payments</vt:lpstr>
      <vt:lpstr>Balance of Payments</vt:lpstr>
      <vt:lpstr>Balance of Payments</vt:lpstr>
      <vt:lpstr>Balance of Payments</vt:lpstr>
      <vt:lpstr>Balance of Payments</vt:lpstr>
      <vt:lpstr>U.S. Balance of Payments, 2015</vt:lpstr>
      <vt:lpstr>U.S. Balance of Payments, 2015</vt:lpstr>
      <vt:lpstr>Exchange Rates, Current Account Balance, and Capital Inflow</vt:lpstr>
      <vt:lpstr>Current-Account Balance  and Net Foreign Investment</vt:lpstr>
      <vt:lpstr>Are Trade Deficits Good or Bad?</vt:lpstr>
      <vt:lpstr>Should Trade Between  Countries Balance?</vt:lpstr>
      <vt:lpstr>PowerPoint Presentation</vt:lpstr>
      <vt:lpstr>Questions for Thought: </vt:lpstr>
      <vt:lpstr>Questions for Thought: </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Finance and the Foreign Exchange Market (15th ed.)</dc:title>
  <dc:subject>International Finance and the Foreign Exchange Market (15th ed.)</dc:subject>
  <dc:creator>Dr. Chuck Skipton</dc:creator>
  <cp:lastModifiedBy>Joseph Connors</cp:lastModifiedBy>
  <cp:revision>66</cp:revision>
  <dcterms:created xsi:type="dcterms:W3CDTF">2013-12-17T18:08:03Z</dcterms:created>
  <dcterms:modified xsi:type="dcterms:W3CDTF">2016-12-27T22:23:12Z</dcterms:modified>
</cp:coreProperties>
</file>