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303" r:id="rId11"/>
    <p:sldId id="304" r:id="rId12"/>
    <p:sldId id="30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4" r:id="rId42"/>
    <p:sldId id="305" r:id="rId43"/>
    <p:sldId id="296" r:id="rId44"/>
    <p:sldId id="297" r:id="rId45"/>
    <p:sldId id="298" r:id="rId46"/>
    <p:sldId id="299" r:id="rId47"/>
    <p:sldId id="30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p15:clr>
            <a:srgbClr val="A4A3A4"/>
          </p15:clr>
        </p15:guide>
        <p15:guide id="2" pos="31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98"/>
    <a:srgbClr val="F1F1E3"/>
    <a:srgbClr val="F4F6EE"/>
    <a:srgbClr val="E9EDDF"/>
    <a:srgbClr val="EFE5BB"/>
    <a:srgbClr val="E2DEEE"/>
    <a:srgbClr val="32302A"/>
    <a:srgbClr val="515A61"/>
    <a:srgbClr val="444C5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90" autoAdjust="0"/>
    <p:restoredTop sz="94631"/>
  </p:normalViewPr>
  <p:slideViewPr>
    <p:cSldViewPr snapToGrid="0" snapToObjects="1">
      <p:cViewPr varScale="1">
        <p:scale>
          <a:sx n="95" d="100"/>
          <a:sy n="95" d="100"/>
        </p:scale>
        <p:origin x="192" y="216"/>
      </p:cViewPr>
      <p:guideLst>
        <p:guide orient="horz" pos="595"/>
        <p:guide pos="3116"/>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sp>
        <p:nvSpPr>
          <p:cNvPr id="40"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4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42"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a:solidFill>
                  <a:schemeClr val="bg1"/>
                </a:solidFill>
                <a:latin typeface="Calibri" panose="020F0502020204030204" pitchFamily="34" charset="0"/>
              </a:rPr>
              <a:t>Micro Only</a:t>
            </a:r>
            <a:r>
              <a:rPr kumimoji="0" lang="en-US" sz="2400" b="0" dirty="0">
                <a:solidFill>
                  <a:schemeClr val="bg1"/>
                </a:solidFill>
                <a:latin typeface="Calibri" panose="020F0502020204030204" pitchFamily="34" charset="0"/>
              </a:rPr>
              <a:t>  </a:t>
            </a:r>
            <a:r>
              <a:rPr kumimoji="0" lang="en-US" sz="2400" dirty="0">
                <a:solidFill>
                  <a:schemeClr val="bg1"/>
                </a:solidFill>
                <a:latin typeface="Calibri" panose="020F0502020204030204" pitchFamily="34" charset="0"/>
              </a:rPr>
              <a:t>Text</a:t>
            </a:r>
            <a:r>
              <a:rPr kumimoji="0" lang="en-US" sz="2400" b="0" dirty="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43" name="Text Box 143"/>
          <p:cNvSpPr txBox="1">
            <a:spLocks noChangeArrowheads="1"/>
          </p:cNvSpPr>
          <p:nvPr userDrawn="1"/>
        </p:nvSpPr>
        <p:spPr bwMode="auto">
          <a:xfrm>
            <a:off x="436811" y="4190013"/>
            <a:ext cx="2562817"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a:solidFill>
                  <a:schemeClr val="bg1"/>
                </a:solidFill>
                <a:latin typeface="Calibri" panose="020F0502020204030204" pitchFamily="34" charset="0"/>
              </a:rPr>
              <a:t>Macro Only</a:t>
            </a:r>
            <a:r>
              <a:rPr kumimoji="0" lang="en-US" sz="2400" b="0" dirty="0">
                <a:solidFill>
                  <a:schemeClr val="bg1"/>
                </a:solidFill>
                <a:latin typeface="Calibri" panose="020F0502020204030204" pitchFamily="34" charset="0"/>
              </a:rPr>
              <a:t> </a:t>
            </a:r>
            <a:r>
              <a:rPr kumimoji="0" lang="en-US" sz="2400" dirty="0">
                <a:solidFill>
                  <a:schemeClr val="bg1"/>
                </a:solidFill>
                <a:latin typeface="Calibri" panose="020F0502020204030204" pitchFamily="34" charset="0"/>
              </a:rPr>
              <a:t>Text</a:t>
            </a:r>
            <a:r>
              <a:rPr kumimoji="0" lang="en-US" sz="2400" b="0" dirty="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44" name="Text Box 67"/>
          <p:cNvSpPr txBox="1">
            <a:spLocks noChangeArrowheads="1"/>
          </p:cNvSpPr>
          <p:nvPr userDrawn="1"/>
        </p:nvSpPr>
        <p:spPr bwMode="auto">
          <a:xfrm>
            <a:off x="2869663" y="3404388"/>
            <a:ext cx="10005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4</a:t>
            </a:r>
            <a:endParaRPr kumimoji="0" lang="en-US" sz="2400" b="0" dirty="0">
              <a:solidFill>
                <a:schemeClr val="bg1"/>
              </a:solidFill>
              <a:latin typeface="Calibri" panose="020F0502020204030204" pitchFamily="34" charset="0"/>
            </a:endParaRPr>
          </a:p>
        </p:txBody>
      </p:sp>
      <p:sp>
        <p:nvSpPr>
          <p:cNvPr id="45" name="Text Box 68"/>
          <p:cNvSpPr txBox="1">
            <a:spLocks noChangeArrowheads="1"/>
          </p:cNvSpPr>
          <p:nvPr userDrawn="1"/>
        </p:nvSpPr>
        <p:spPr bwMode="auto">
          <a:xfrm>
            <a:off x="2869663" y="3794165"/>
            <a:ext cx="10005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4</a:t>
            </a:r>
            <a:endParaRPr kumimoji="0" lang="en-US" sz="2400" b="0" dirty="0">
              <a:solidFill>
                <a:schemeClr val="bg1"/>
              </a:solidFill>
              <a:latin typeface="Calibri" panose="020F0502020204030204" pitchFamily="34" charset="0"/>
            </a:endParaRPr>
          </a:p>
        </p:txBody>
      </p:sp>
      <p:sp>
        <p:nvSpPr>
          <p:cNvPr id="46" name="Text Box 144"/>
          <p:cNvSpPr txBox="1">
            <a:spLocks noChangeArrowheads="1"/>
          </p:cNvSpPr>
          <p:nvPr userDrawn="1"/>
        </p:nvSpPr>
        <p:spPr bwMode="auto">
          <a:xfrm>
            <a:off x="2861725" y="4190013"/>
            <a:ext cx="10005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4</a:t>
            </a:r>
            <a:endParaRPr kumimoji="0" lang="en-US" sz="2400" b="0" dirty="0">
              <a:solidFill>
                <a:schemeClr val="bg1"/>
              </a:solidFill>
              <a:latin typeface="Calibri" panose="020F0502020204030204" pitchFamily="34" charset="0"/>
            </a:endParaRPr>
          </a:p>
        </p:txBody>
      </p:sp>
      <p:sp>
        <p:nvSpPr>
          <p:cNvPr id="47"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18</a:t>
            </a:r>
            <a:endParaRPr kumimoji="0" lang="en-US" sz="2400" b="0" dirty="0">
              <a:solidFill>
                <a:schemeClr val="bg1"/>
              </a:solidFill>
              <a:latin typeface="Calibri" panose="020F0502020204030204" pitchFamily="34" charset="0"/>
            </a:endParaRPr>
          </a:p>
        </p:txBody>
      </p:sp>
      <p:sp>
        <p:nvSpPr>
          <p:cNvPr id="48"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16</a:t>
            </a:r>
            <a:endParaRPr kumimoji="0" lang="en-US" sz="2400" b="0" dirty="0">
              <a:solidFill>
                <a:schemeClr val="bg1"/>
              </a:solidFill>
              <a:latin typeface="Calibri" panose="020F0502020204030204" pitchFamily="34" charset="0"/>
            </a:endParaRPr>
          </a:p>
        </p:txBody>
      </p:sp>
      <p:sp>
        <p:nvSpPr>
          <p:cNvPr id="49" name="Text Box 145"/>
          <p:cNvSpPr txBox="1">
            <a:spLocks noChangeArrowheads="1"/>
          </p:cNvSpPr>
          <p:nvPr userDrawn="1"/>
        </p:nvSpPr>
        <p:spPr bwMode="auto">
          <a:xfrm>
            <a:off x="4014434" y="4190013"/>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18</a:t>
            </a:r>
            <a:endParaRPr kumimoji="0" lang="en-US" sz="2400" b="0" dirty="0">
              <a:solidFill>
                <a:schemeClr val="bg1"/>
              </a:solidFill>
              <a:latin typeface="Calibri" panose="020F0502020204030204" pitchFamily="34" charset="0"/>
            </a:endParaRPr>
          </a:p>
        </p:txBody>
      </p:sp>
      <p:grpSp>
        <p:nvGrpSpPr>
          <p:cNvPr id="50" name="Group 49"/>
          <p:cNvGrpSpPr/>
          <p:nvPr userDrawn="1"/>
        </p:nvGrpSpPr>
        <p:grpSpPr>
          <a:xfrm>
            <a:off x="681355" y="5638235"/>
            <a:ext cx="8010009" cy="871401"/>
            <a:chOff x="928495" y="5682125"/>
            <a:chExt cx="8010009" cy="871401"/>
          </a:xfrm>
        </p:grpSpPr>
        <p:sp>
          <p:nvSpPr>
            <p:cNvPr id="51" name="Rectangle 50"/>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53"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54" name="Group 53"/>
          <p:cNvGrpSpPr/>
          <p:nvPr userDrawn="1"/>
        </p:nvGrpSpPr>
        <p:grpSpPr>
          <a:xfrm>
            <a:off x="2435956" y="55169"/>
            <a:ext cx="4191614" cy="2154873"/>
            <a:chOff x="2435956" y="55169"/>
            <a:chExt cx="4191614" cy="2154873"/>
          </a:xfrm>
        </p:grpSpPr>
        <p:grpSp>
          <p:nvGrpSpPr>
            <p:cNvPr id="55" name="Group 54"/>
            <p:cNvGrpSpPr/>
            <p:nvPr userDrawn="1"/>
          </p:nvGrpSpPr>
          <p:grpSpPr>
            <a:xfrm>
              <a:off x="2435956" y="55169"/>
              <a:ext cx="4191614" cy="2154873"/>
              <a:chOff x="997268" y="152400"/>
              <a:chExt cx="7392352" cy="3657600"/>
            </a:xfrm>
          </p:grpSpPr>
          <p:sp>
            <p:nvSpPr>
              <p:cNvPr id="58" name="Rectangle 57"/>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61" name="Straight Connector 60"/>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57" name="TextBox 56"/>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62"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568" y="1392276"/>
            <a:ext cx="7634484" cy="2050495"/>
          </a:xfrm>
          <a:prstGeom prst="rect">
            <a:avLst/>
          </a:prstGeom>
        </p:spPr>
        <p:txBody>
          <a:bodyPr anchor="b">
            <a:noAutofit/>
          </a:bodyPr>
          <a:lstStyle/>
          <a:p>
            <a:pPr>
              <a:lnSpc>
                <a:spcPts val="4000"/>
              </a:lnSpc>
            </a:pPr>
            <a:r>
              <a:rPr lang="en-US" dirty="0" smtClean="0"/>
              <a:t>Gaining From </a:t>
            </a:r>
            <a:br>
              <a:rPr lang="en-US" dirty="0" smtClean="0"/>
            </a:br>
            <a:r>
              <a:rPr lang="en-US" dirty="0" smtClean="0"/>
              <a:t>International Trade</a:t>
            </a:r>
            <a:endParaRPr lang="en-US" dirty="0"/>
          </a:p>
        </p:txBody>
      </p:sp>
    </p:spTree>
    <p:extLst>
      <p:ext uri="{BB962C8B-B14F-4D97-AF65-F5344CB8AC3E}">
        <p14:creationId xmlns:p14="http://schemas.microsoft.com/office/powerpoint/2010/main" val="374516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Are gains from trade possible when one country, such as Japan, has an absolute advantage in the production of both commodities?</a:t>
            </a:r>
          </a:p>
          <a:p>
            <a:r>
              <a:rPr lang="en-US" dirty="0" smtClean="0"/>
              <a:t>The answer is yes, because it is comparative advantage, not absolute advantage, that matters.</a:t>
            </a:r>
          </a:p>
        </p:txBody>
      </p:sp>
      <p:sp>
        <p:nvSpPr>
          <p:cNvPr id="5" name="Title 1"/>
          <p:cNvSpPr txBox="1">
            <a:spLocks/>
          </p:cNvSpPr>
          <p:nvPr/>
        </p:nvSpPr>
        <p:spPr>
          <a:xfrm>
            <a:off x="119569" y="-108652"/>
            <a:ext cx="8904855" cy="596684"/>
          </a:xfrm>
          <a:prstGeom prst="rect">
            <a:avLst/>
          </a:prstGeom>
        </p:spPr>
        <p:txBody>
          <a:bodyPr/>
          <a:lstStyle>
            <a:lvl1pPr algn="l" defTabSz="457200" rtl="0" eaLnBrk="1" latinLnBrk="0" hangingPunct="1">
              <a:spcBef>
                <a:spcPct val="0"/>
              </a:spcBef>
              <a:buNone/>
              <a:defRPr sz="3800" b="0" kern="1200">
                <a:solidFill>
                  <a:schemeClr val="tx1"/>
                </a:solidFill>
                <a:latin typeface="+mj-lt"/>
                <a:ea typeface="+mj-ea"/>
                <a:cs typeface="Times New Roman" pitchFamily="18" charset="0"/>
              </a:defRPr>
            </a:lvl1pPr>
          </a:lstStyle>
          <a:p>
            <a:r>
              <a:rPr lang="en-US" dirty="0" smtClean="0"/>
              <a:t>Gains from Trade:</a:t>
            </a:r>
            <a:br>
              <a:rPr lang="en-US" dirty="0" smtClean="0"/>
            </a:br>
            <a:r>
              <a:rPr lang="en-US" dirty="0" smtClean="0"/>
              <a:t>Comparative Advantage</a:t>
            </a:r>
            <a:endParaRPr lang="en-US" dirty="0">
              <a:latin typeface="Calibri"/>
              <a:cs typeface="Calibri"/>
            </a:endParaRPr>
          </a:p>
        </p:txBody>
      </p:sp>
    </p:spTree>
    <p:extLst>
      <p:ext uri="{BB962C8B-B14F-4D97-AF65-F5344CB8AC3E}">
        <p14:creationId xmlns:p14="http://schemas.microsoft.com/office/powerpoint/2010/main" val="150054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Which country is the low opportunity cost producer of food?</a:t>
            </a:r>
          </a:p>
          <a:p>
            <a:pPr lvl="1"/>
            <a:r>
              <a:rPr lang="en-US" dirty="0" smtClean="0"/>
              <a:t>The opportunity cost for a unit of food in Japan is 3 units of clothing. In the U.S. the opportunity cost for a unit of food is one-half a unit of clothing. Thus, the U.S. is the low opportunity cost producer of food.</a:t>
            </a:r>
          </a:p>
          <a:p>
            <a:r>
              <a:rPr lang="en-US" dirty="0" smtClean="0"/>
              <a:t>Which country is the low opportunity cost producer of clothing?</a:t>
            </a:r>
          </a:p>
          <a:p>
            <a:pPr lvl="1"/>
            <a:r>
              <a:rPr lang="en-US" dirty="0"/>
              <a:t>The opportunity cost for a unit of </a:t>
            </a:r>
            <a:r>
              <a:rPr lang="en-US" dirty="0" smtClean="0"/>
              <a:t>clothing </a:t>
            </a:r>
            <a:r>
              <a:rPr lang="en-US" dirty="0"/>
              <a:t>in Japan is </a:t>
            </a:r>
            <a:r>
              <a:rPr lang="en-US" dirty="0" smtClean="0"/>
              <a:t>one-third of a unit of food. </a:t>
            </a:r>
            <a:r>
              <a:rPr lang="en-US" dirty="0"/>
              <a:t>In the U.S</a:t>
            </a:r>
            <a:r>
              <a:rPr lang="en-US" dirty="0" smtClean="0"/>
              <a:t>., </a:t>
            </a:r>
            <a:r>
              <a:rPr lang="en-US" dirty="0"/>
              <a:t>the opportunity cost </a:t>
            </a:r>
            <a:r>
              <a:rPr lang="en-US" dirty="0" smtClean="0"/>
              <a:t>of a unit </a:t>
            </a:r>
            <a:r>
              <a:rPr lang="en-US" dirty="0"/>
              <a:t>of </a:t>
            </a:r>
            <a:r>
              <a:rPr lang="en-US" dirty="0" smtClean="0"/>
              <a:t>clothing is two units of food. </a:t>
            </a:r>
            <a:r>
              <a:rPr lang="en-US" dirty="0"/>
              <a:t>Thus, </a:t>
            </a:r>
            <a:r>
              <a:rPr lang="en-US" dirty="0" smtClean="0"/>
              <a:t>Japan </a:t>
            </a:r>
            <a:r>
              <a:rPr lang="en-US" dirty="0"/>
              <a:t>is the low opportunity cost producer of </a:t>
            </a:r>
            <a:r>
              <a:rPr lang="en-US" dirty="0" smtClean="0"/>
              <a:t>clothing.</a:t>
            </a:r>
            <a:endParaRPr lang="en-US" dirty="0"/>
          </a:p>
        </p:txBody>
      </p:sp>
      <p:sp>
        <p:nvSpPr>
          <p:cNvPr id="5" name="Title 1"/>
          <p:cNvSpPr>
            <a:spLocks noGrp="1"/>
          </p:cNvSpPr>
          <p:nvPr>
            <p:ph type="title"/>
          </p:nvPr>
        </p:nvSpPr>
        <p:spPr>
          <a:xfrm>
            <a:off x="119569" y="-108652"/>
            <a:ext cx="8904855" cy="596684"/>
          </a:xfrm>
        </p:spPr>
        <p:txBody>
          <a:bodyPr/>
          <a:lstStyle/>
          <a:p>
            <a:r>
              <a:rPr lang="en-US" dirty="0"/>
              <a:t>Gains from </a:t>
            </a:r>
            <a:r>
              <a:rPr lang="en-US" dirty="0" smtClean="0"/>
              <a:t>Trade:</a:t>
            </a:r>
            <a:br>
              <a:rPr lang="en-US" dirty="0" smtClean="0"/>
            </a:br>
            <a:r>
              <a:rPr lang="en-US" dirty="0" smtClean="0"/>
              <a:t>Comparative Advantage</a:t>
            </a:r>
            <a:endParaRPr lang="en-US" dirty="0">
              <a:latin typeface="Calibri"/>
              <a:cs typeface="Calibri"/>
            </a:endParaRPr>
          </a:p>
        </p:txBody>
      </p:sp>
    </p:spTree>
    <p:extLst>
      <p:ext uri="{BB962C8B-B14F-4D97-AF65-F5344CB8AC3E}">
        <p14:creationId xmlns:p14="http://schemas.microsoft.com/office/powerpoint/2010/main" val="97246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49801" y="2526803"/>
            <a:ext cx="4790589" cy="2319475"/>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61" name="Text Box 10"/>
          <p:cNvSpPr txBox="1">
            <a:spLocks noChangeArrowheads="1"/>
          </p:cNvSpPr>
          <p:nvPr/>
        </p:nvSpPr>
        <p:spPr bwMode="auto">
          <a:xfrm>
            <a:off x="73111" y="1144067"/>
            <a:ext cx="4206281" cy="547534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Calibri"/>
                <a:cs typeface="Calibri"/>
              </a:rPr>
              <a:t>What happens when each specializes in the area of its comparative advantage? Food for the U.S. and clothing for Japan.</a:t>
            </a:r>
          </a:p>
          <a:p>
            <a:pPr marL="115888" indent="-115888">
              <a:lnSpc>
                <a:spcPct val="90000"/>
              </a:lnSpc>
              <a:spcBef>
                <a:spcPct val="50000"/>
              </a:spcBef>
              <a:buFontTx/>
              <a:buChar char="•"/>
            </a:pPr>
            <a:r>
              <a:rPr lang="en-US" sz="2200" dirty="0" smtClean="0">
                <a:latin typeface="Calibri"/>
                <a:cs typeface="Calibri"/>
              </a:rPr>
              <a:t>If </a:t>
            </a:r>
            <a:r>
              <a:rPr lang="en-US" sz="2200" dirty="0">
                <a:latin typeface="Calibri"/>
                <a:cs typeface="Calibri"/>
              </a:rPr>
              <a:t>the U.S. moves 3 workers </a:t>
            </a:r>
            <a:r>
              <a:rPr lang="en-US" sz="2200" dirty="0" smtClean="0">
                <a:latin typeface="Calibri"/>
                <a:cs typeface="Calibri"/>
              </a:rPr>
              <a:t>from </a:t>
            </a:r>
            <a:r>
              <a:rPr lang="en-US" sz="2200" dirty="0">
                <a:latin typeface="Calibri"/>
                <a:cs typeface="Calibri"/>
              </a:rPr>
              <a:t>clothing to food, it produces 6 more units of food and only 3 fewer of clothing.</a:t>
            </a:r>
          </a:p>
          <a:p>
            <a:pPr marL="115888" indent="-115888">
              <a:lnSpc>
                <a:spcPct val="90000"/>
              </a:lnSpc>
              <a:spcBef>
                <a:spcPct val="50000"/>
              </a:spcBef>
              <a:buFontTx/>
              <a:buChar char="•"/>
            </a:pPr>
            <a:r>
              <a:rPr lang="en-US" sz="2200" dirty="0">
                <a:latin typeface="Calibri"/>
                <a:cs typeface="Calibri"/>
              </a:rPr>
              <a:t>If Japan moves 1 worker from food to clothing, it produces 9 more units of clothing and only </a:t>
            </a:r>
            <a:r>
              <a:rPr lang="en-US" sz="2200" dirty="0" smtClean="0">
                <a:latin typeface="Calibri"/>
                <a:cs typeface="Calibri"/>
              </a:rPr>
              <a:t/>
            </a:r>
            <a:br>
              <a:rPr lang="en-US" sz="2200" dirty="0" smtClean="0">
                <a:latin typeface="Calibri"/>
                <a:cs typeface="Calibri"/>
              </a:rPr>
            </a:br>
            <a:r>
              <a:rPr lang="en-US" sz="2200" dirty="0" smtClean="0">
                <a:latin typeface="Calibri"/>
                <a:cs typeface="Calibri"/>
              </a:rPr>
              <a:t>3 </a:t>
            </a:r>
            <a:r>
              <a:rPr lang="en-US" sz="2200" dirty="0">
                <a:latin typeface="Calibri"/>
                <a:cs typeface="Calibri"/>
              </a:rPr>
              <a:t>fewer of food.</a:t>
            </a:r>
          </a:p>
          <a:p>
            <a:pPr marL="115888" indent="-115888">
              <a:lnSpc>
                <a:spcPct val="90000"/>
              </a:lnSpc>
              <a:spcBef>
                <a:spcPct val="50000"/>
              </a:spcBef>
              <a:buFontTx/>
              <a:buChar char="•"/>
            </a:pPr>
            <a:r>
              <a:rPr lang="en-US" sz="2200" dirty="0">
                <a:latin typeface="Calibri"/>
                <a:cs typeface="Calibri"/>
              </a:rPr>
              <a:t>With such a reallocation of labor, the U.S. and Japan are able to increase their aggregate output of both food and clothing</a:t>
            </a:r>
            <a:r>
              <a:rPr lang="en-US" sz="2200" dirty="0" smtClean="0">
                <a:latin typeface="Calibri"/>
                <a:cs typeface="Calibri"/>
              </a:rPr>
              <a:t>.</a:t>
            </a:r>
            <a:endParaRPr lang="en-US" sz="2200" dirty="0">
              <a:latin typeface="Calibri"/>
              <a:cs typeface="Calibri"/>
            </a:endParaRPr>
          </a:p>
        </p:txBody>
      </p:sp>
      <p:sp>
        <p:nvSpPr>
          <p:cNvPr id="45" name="Rectangle 5"/>
          <p:cNvSpPr>
            <a:spLocks noChangeArrowheads="1"/>
          </p:cNvSpPr>
          <p:nvPr/>
        </p:nvSpPr>
        <p:spPr bwMode="auto">
          <a:xfrm>
            <a:off x="4468254" y="3428247"/>
            <a:ext cx="944563" cy="246221"/>
          </a:xfrm>
          <a:prstGeom prst="rect">
            <a:avLst/>
          </a:prstGeom>
          <a:noFill/>
          <a:ln w="9525">
            <a:noFill/>
            <a:miter lim="800000"/>
            <a:headEnd/>
            <a:tailEnd/>
          </a:ln>
        </p:spPr>
        <p:txBody>
          <a:bodyPr lIns="0" tIns="0" rIns="0" bIns="0">
            <a:prstTxWarp prst="textNoShape">
              <a:avLst/>
            </a:prstTxWarp>
            <a:spAutoFit/>
          </a:bodyPr>
          <a:lstStyle/>
          <a:p>
            <a:r>
              <a:rPr kumimoji="0" lang="en-US" sz="1600" b="0">
                <a:solidFill>
                  <a:srgbClr val="000000"/>
                </a:solidFill>
                <a:latin typeface="Calibri"/>
                <a:cs typeface="Calibri"/>
              </a:rPr>
              <a:t>Country</a:t>
            </a:r>
            <a:endParaRPr kumimoji="0" lang="en-US" sz="1600" b="0">
              <a:solidFill>
                <a:schemeClr val="tx1"/>
              </a:solidFill>
              <a:latin typeface="Calibri"/>
              <a:cs typeface="Calibri"/>
            </a:endParaRPr>
          </a:p>
        </p:txBody>
      </p:sp>
      <p:sp>
        <p:nvSpPr>
          <p:cNvPr id="46" name="Rectangle 7"/>
          <p:cNvSpPr>
            <a:spLocks noChangeArrowheads="1"/>
          </p:cNvSpPr>
          <p:nvPr/>
        </p:nvSpPr>
        <p:spPr bwMode="auto">
          <a:xfrm>
            <a:off x="4463491" y="3828297"/>
            <a:ext cx="32951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U.S.</a:t>
            </a:r>
            <a:endParaRPr kumimoji="0" lang="en-US" sz="1600" b="0" dirty="0">
              <a:solidFill>
                <a:schemeClr val="tx1"/>
              </a:solidFill>
              <a:latin typeface="Calibri"/>
              <a:cs typeface="Calibri"/>
            </a:endParaRPr>
          </a:p>
        </p:txBody>
      </p:sp>
      <p:sp>
        <p:nvSpPr>
          <p:cNvPr id="47" name="Rectangle 8"/>
          <p:cNvSpPr>
            <a:spLocks noChangeArrowheads="1"/>
          </p:cNvSpPr>
          <p:nvPr/>
        </p:nvSpPr>
        <p:spPr bwMode="auto">
          <a:xfrm>
            <a:off x="4463491" y="4098172"/>
            <a:ext cx="4775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Japan </a:t>
            </a:r>
            <a:endParaRPr kumimoji="0" lang="en-US" sz="1600" b="0">
              <a:solidFill>
                <a:schemeClr val="tx1"/>
              </a:solidFill>
              <a:latin typeface="Calibri"/>
              <a:cs typeface="Calibri"/>
            </a:endParaRPr>
          </a:p>
        </p:txBody>
      </p:sp>
      <p:sp>
        <p:nvSpPr>
          <p:cNvPr id="48" name="Rectangle 11"/>
          <p:cNvSpPr>
            <a:spLocks noChangeArrowheads="1"/>
          </p:cNvSpPr>
          <p:nvPr/>
        </p:nvSpPr>
        <p:spPr bwMode="auto">
          <a:xfrm>
            <a:off x="5750763" y="2763148"/>
            <a:ext cx="981827" cy="402161"/>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i="1" dirty="0">
                <a:solidFill>
                  <a:srgbClr val="000000"/>
                </a:solidFill>
                <a:latin typeface="Calibri"/>
                <a:cs typeface="Calibri"/>
              </a:rPr>
              <a:t>Output </a:t>
            </a:r>
            <a:r>
              <a:rPr kumimoji="0" lang="en-US" sz="1600" b="0" i="1" dirty="0" smtClean="0">
                <a:solidFill>
                  <a:srgbClr val="000000"/>
                </a:solidFill>
                <a:latin typeface="Calibri"/>
                <a:cs typeface="Calibri"/>
              </a:rPr>
              <a:t>per</a:t>
            </a:r>
            <a:br>
              <a:rPr kumimoji="0" lang="en-US" sz="1600" b="0" i="1" dirty="0" smtClean="0">
                <a:solidFill>
                  <a:srgbClr val="000000"/>
                </a:solidFill>
                <a:latin typeface="Calibri"/>
                <a:cs typeface="Calibri"/>
              </a:rPr>
            </a:br>
            <a:r>
              <a:rPr kumimoji="0" lang="en-US" sz="1600" b="0" i="1" dirty="0" smtClean="0">
                <a:solidFill>
                  <a:srgbClr val="000000"/>
                </a:solidFill>
                <a:latin typeface="Calibri"/>
                <a:cs typeface="Calibri"/>
              </a:rPr>
              <a:t>worker </a:t>
            </a:r>
            <a:r>
              <a:rPr kumimoji="0" lang="en-US" sz="1600" b="0" i="1" dirty="0">
                <a:solidFill>
                  <a:srgbClr val="000000"/>
                </a:solidFill>
                <a:latin typeface="Calibri"/>
                <a:cs typeface="Calibri"/>
              </a:rPr>
              <a:t>day </a:t>
            </a:r>
          </a:p>
        </p:txBody>
      </p:sp>
      <p:sp>
        <p:nvSpPr>
          <p:cNvPr id="49" name="Rectangle 14"/>
          <p:cNvSpPr>
            <a:spLocks noChangeArrowheads="1"/>
          </p:cNvSpPr>
          <p:nvPr/>
        </p:nvSpPr>
        <p:spPr bwMode="auto">
          <a:xfrm>
            <a:off x="7334488" y="2752099"/>
            <a:ext cx="1450906" cy="40216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i="1" dirty="0">
                <a:solidFill>
                  <a:srgbClr val="000000"/>
                </a:solidFill>
                <a:latin typeface="Calibri"/>
                <a:cs typeface="Calibri"/>
              </a:rPr>
              <a:t>Potential </a:t>
            </a:r>
            <a:r>
              <a:rPr kumimoji="0" lang="en-US" sz="1600" b="0" i="1" dirty="0" smtClean="0">
                <a:solidFill>
                  <a:srgbClr val="000000"/>
                </a:solidFill>
                <a:latin typeface="Calibri"/>
                <a:cs typeface="Calibri"/>
              </a:rPr>
              <a:t>change</a:t>
            </a:r>
            <a:br>
              <a:rPr kumimoji="0" lang="en-US" sz="1600" b="0" i="1" dirty="0" smtClean="0">
                <a:solidFill>
                  <a:srgbClr val="000000"/>
                </a:solidFill>
                <a:latin typeface="Calibri"/>
                <a:cs typeface="Calibri"/>
              </a:rPr>
            </a:br>
            <a:r>
              <a:rPr kumimoji="0" lang="en-US" sz="1600" b="0" i="1" dirty="0" smtClean="0">
                <a:solidFill>
                  <a:srgbClr val="000000"/>
                </a:solidFill>
                <a:latin typeface="Calibri"/>
                <a:cs typeface="Calibri"/>
              </a:rPr>
              <a:t>in </a:t>
            </a:r>
            <a:r>
              <a:rPr kumimoji="0" lang="en-US" sz="1600" b="0" i="1" dirty="0">
                <a:solidFill>
                  <a:srgbClr val="000000"/>
                </a:solidFill>
                <a:latin typeface="Calibri"/>
                <a:cs typeface="Calibri"/>
              </a:rPr>
              <a:t>output</a:t>
            </a:r>
            <a:r>
              <a:rPr kumimoji="0" lang="en-US" sz="1600" b="0" i="1" dirty="0" smtClean="0">
                <a:solidFill>
                  <a:srgbClr val="000000"/>
                </a:solidFill>
                <a:latin typeface="Calibri"/>
                <a:cs typeface="Calibri"/>
              </a:rPr>
              <a:t>*</a:t>
            </a:r>
            <a:endParaRPr kumimoji="0" lang="en-US" sz="1600" b="0" i="1" dirty="0">
              <a:solidFill>
                <a:srgbClr val="000000"/>
              </a:solidFill>
              <a:latin typeface="Calibri"/>
              <a:cs typeface="Calibri"/>
            </a:endParaRPr>
          </a:p>
        </p:txBody>
      </p:sp>
      <p:sp>
        <p:nvSpPr>
          <p:cNvPr id="50" name="Rectangle 20"/>
          <p:cNvSpPr>
            <a:spLocks noChangeArrowheads="1"/>
          </p:cNvSpPr>
          <p:nvPr/>
        </p:nvSpPr>
        <p:spPr bwMode="auto">
          <a:xfrm>
            <a:off x="5668213" y="3164722"/>
            <a:ext cx="4184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Food </a:t>
            </a:r>
            <a:endParaRPr kumimoji="0" lang="en-US" sz="1600" b="0">
              <a:solidFill>
                <a:schemeClr val="tx1"/>
              </a:solidFill>
              <a:latin typeface="Calibri"/>
              <a:cs typeface="Calibri"/>
            </a:endParaRPr>
          </a:p>
        </p:txBody>
      </p:sp>
      <p:sp>
        <p:nvSpPr>
          <p:cNvPr id="51" name="Rectangle 21"/>
          <p:cNvSpPr>
            <a:spLocks noChangeArrowheads="1"/>
          </p:cNvSpPr>
          <p:nvPr/>
        </p:nvSpPr>
        <p:spPr bwMode="auto">
          <a:xfrm>
            <a:off x="5750763" y="3425072"/>
            <a:ext cx="32359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Calibri"/>
                <a:cs typeface="Calibri"/>
              </a:rPr>
              <a:t> (1)</a:t>
            </a:r>
            <a:endParaRPr kumimoji="0" lang="en-US" sz="1600" i="1">
              <a:solidFill>
                <a:schemeClr val="tx1"/>
              </a:solidFill>
              <a:latin typeface="Calibri"/>
              <a:cs typeface="Calibri"/>
            </a:endParaRPr>
          </a:p>
        </p:txBody>
      </p:sp>
      <p:sp>
        <p:nvSpPr>
          <p:cNvPr id="52" name="Rectangle 23"/>
          <p:cNvSpPr>
            <a:spLocks noChangeArrowheads="1"/>
          </p:cNvSpPr>
          <p:nvPr/>
        </p:nvSpPr>
        <p:spPr bwMode="auto">
          <a:xfrm>
            <a:off x="6259208" y="3164722"/>
            <a:ext cx="69269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Clothing </a:t>
            </a:r>
            <a:endParaRPr kumimoji="0" lang="en-US" sz="1600" b="0">
              <a:solidFill>
                <a:schemeClr val="tx1"/>
              </a:solidFill>
              <a:latin typeface="Calibri"/>
              <a:cs typeface="Calibri"/>
            </a:endParaRPr>
          </a:p>
        </p:txBody>
      </p:sp>
      <p:sp>
        <p:nvSpPr>
          <p:cNvPr id="53" name="Rectangle 24"/>
          <p:cNvSpPr>
            <a:spLocks noChangeArrowheads="1"/>
          </p:cNvSpPr>
          <p:nvPr/>
        </p:nvSpPr>
        <p:spPr bwMode="auto">
          <a:xfrm>
            <a:off x="6460630" y="3425072"/>
            <a:ext cx="27720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Calibri"/>
                <a:cs typeface="Calibri"/>
              </a:rPr>
              <a:t>(2)</a:t>
            </a:r>
          </a:p>
        </p:txBody>
      </p:sp>
      <p:sp>
        <p:nvSpPr>
          <p:cNvPr id="54" name="Rectangle 26"/>
          <p:cNvSpPr>
            <a:spLocks noChangeArrowheads="1"/>
          </p:cNvSpPr>
          <p:nvPr/>
        </p:nvSpPr>
        <p:spPr bwMode="auto">
          <a:xfrm>
            <a:off x="8070418" y="3164722"/>
            <a:ext cx="69269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Clothing </a:t>
            </a:r>
            <a:endParaRPr kumimoji="0" lang="en-US" sz="1600" b="0">
              <a:solidFill>
                <a:schemeClr val="tx1"/>
              </a:solidFill>
              <a:latin typeface="Calibri"/>
              <a:cs typeface="Calibri"/>
            </a:endParaRPr>
          </a:p>
        </p:txBody>
      </p:sp>
      <p:sp>
        <p:nvSpPr>
          <p:cNvPr id="55" name="Rectangle 27"/>
          <p:cNvSpPr>
            <a:spLocks noChangeArrowheads="1"/>
          </p:cNvSpPr>
          <p:nvPr/>
        </p:nvSpPr>
        <p:spPr bwMode="auto">
          <a:xfrm>
            <a:off x="8250441" y="3425072"/>
            <a:ext cx="32359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Calibri"/>
                <a:cs typeface="Calibri"/>
              </a:rPr>
              <a:t> (4)</a:t>
            </a:r>
            <a:endParaRPr kumimoji="0" lang="en-US" sz="1600" i="1">
              <a:solidFill>
                <a:schemeClr val="tx1"/>
              </a:solidFill>
              <a:latin typeface="Calibri"/>
              <a:cs typeface="Calibri"/>
            </a:endParaRPr>
          </a:p>
        </p:txBody>
      </p:sp>
      <p:sp>
        <p:nvSpPr>
          <p:cNvPr id="56" name="Rectangle 29"/>
          <p:cNvSpPr>
            <a:spLocks noChangeArrowheads="1"/>
          </p:cNvSpPr>
          <p:nvPr/>
        </p:nvSpPr>
        <p:spPr bwMode="auto">
          <a:xfrm>
            <a:off x="7476185" y="3164722"/>
            <a:ext cx="4184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Food </a:t>
            </a:r>
            <a:endParaRPr kumimoji="0" lang="en-US" sz="1600" b="0">
              <a:solidFill>
                <a:schemeClr val="tx1"/>
              </a:solidFill>
              <a:latin typeface="Calibri"/>
              <a:cs typeface="Calibri"/>
            </a:endParaRPr>
          </a:p>
        </p:txBody>
      </p:sp>
      <p:sp>
        <p:nvSpPr>
          <p:cNvPr id="57" name="Rectangle 30"/>
          <p:cNvSpPr>
            <a:spLocks noChangeArrowheads="1"/>
          </p:cNvSpPr>
          <p:nvPr/>
        </p:nvSpPr>
        <p:spPr bwMode="auto">
          <a:xfrm>
            <a:off x="7606360" y="3425072"/>
            <a:ext cx="27720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Calibri"/>
                <a:cs typeface="Calibri"/>
              </a:rPr>
              <a:t>(3)</a:t>
            </a:r>
            <a:endParaRPr kumimoji="0" lang="en-US" sz="1600" i="1">
              <a:solidFill>
                <a:schemeClr val="tx1"/>
              </a:solidFill>
              <a:latin typeface="Calibri"/>
              <a:cs typeface="Calibri"/>
            </a:endParaRPr>
          </a:p>
        </p:txBody>
      </p:sp>
      <p:grpSp>
        <p:nvGrpSpPr>
          <p:cNvPr id="58" name="Group 59"/>
          <p:cNvGrpSpPr>
            <a:grpSpLocks/>
          </p:cNvGrpSpPr>
          <p:nvPr/>
        </p:nvGrpSpPr>
        <p:grpSpPr bwMode="auto">
          <a:xfrm>
            <a:off x="4457142" y="3782641"/>
            <a:ext cx="4302510" cy="617283"/>
            <a:chOff x="1092" y="1747"/>
            <a:chExt cx="4392" cy="431"/>
          </a:xfrm>
        </p:grpSpPr>
        <p:sp>
          <p:nvSpPr>
            <p:cNvPr id="59" name="Line 18"/>
            <p:cNvSpPr>
              <a:spLocks noChangeShapeType="1"/>
            </p:cNvSpPr>
            <p:nvPr/>
          </p:nvSpPr>
          <p:spPr bwMode="auto">
            <a:xfrm>
              <a:off x="1092" y="1747"/>
              <a:ext cx="4380" cy="1"/>
            </a:xfrm>
            <a:prstGeom prst="line">
              <a:avLst/>
            </a:prstGeom>
            <a:noFill/>
            <a:ln w="19050">
              <a:solidFill>
                <a:srgbClr val="000000"/>
              </a:solidFill>
              <a:round/>
              <a:headEnd/>
              <a:tailEnd/>
            </a:ln>
          </p:spPr>
          <p:txBody>
            <a:bodyPr>
              <a:prstTxWarp prst="textNoShape">
                <a:avLst/>
              </a:prstTxWarp>
            </a:bodyPr>
            <a:lstStyle/>
            <a:p>
              <a:endParaRPr lang="en-US" sz="1400">
                <a:latin typeface="Calibri"/>
                <a:cs typeface="Calibri"/>
              </a:endParaRPr>
            </a:p>
          </p:txBody>
        </p:sp>
        <p:sp>
          <p:nvSpPr>
            <p:cNvPr id="60" name="Line 58"/>
            <p:cNvSpPr>
              <a:spLocks noChangeShapeType="1"/>
            </p:cNvSpPr>
            <p:nvPr/>
          </p:nvSpPr>
          <p:spPr bwMode="auto">
            <a:xfrm>
              <a:off x="1104" y="2177"/>
              <a:ext cx="4380" cy="1"/>
            </a:xfrm>
            <a:prstGeom prst="line">
              <a:avLst/>
            </a:prstGeom>
            <a:noFill/>
            <a:ln w="19050">
              <a:solidFill>
                <a:srgbClr val="000000"/>
              </a:solidFill>
              <a:round/>
              <a:headEnd/>
              <a:tailEnd/>
            </a:ln>
          </p:spPr>
          <p:txBody>
            <a:bodyPr>
              <a:prstTxWarp prst="textNoShape">
                <a:avLst/>
              </a:prstTxWarp>
            </a:bodyPr>
            <a:lstStyle/>
            <a:p>
              <a:endParaRPr lang="en-US" sz="1400">
                <a:latin typeface="Calibri"/>
                <a:cs typeface="Calibri"/>
              </a:endParaRPr>
            </a:p>
          </p:txBody>
        </p:sp>
      </p:grpSp>
      <p:sp>
        <p:nvSpPr>
          <p:cNvPr id="62" name="Rectangle 62"/>
          <p:cNvSpPr>
            <a:spLocks noChangeArrowheads="1"/>
          </p:cNvSpPr>
          <p:nvPr/>
        </p:nvSpPr>
        <p:spPr bwMode="auto">
          <a:xfrm>
            <a:off x="4903184" y="4977504"/>
            <a:ext cx="3355341" cy="263918"/>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kumimoji="0" lang="en-US" sz="1050" b="0" i="1" dirty="0" smtClean="0">
                <a:solidFill>
                  <a:srgbClr val="000000"/>
                </a:solidFill>
                <a:latin typeface="Calibri"/>
                <a:cs typeface="Calibri"/>
              </a:rPr>
              <a:t>* Change </a:t>
            </a:r>
            <a:r>
              <a:rPr kumimoji="0" lang="en-US" sz="1050" b="0" i="1" dirty="0">
                <a:solidFill>
                  <a:srgbClr val="000000"/>
                </a:solidFill>
                <a:latin typeface="Calibri"/>
                <a:cs typeface="Calibri"/>
              </a:rPr>
              <a:t>in output if US shifts 3 workers from clothing to </a:t>
            </a:r>
            <a:r>
              <a:rPr kumimoji="0" lang="en-US" sz="1050" b="0" i="1" dirty="0" smtClean="0">
                <a:solidFill>
                  <a:srgbClr val="000000"/>
                </a:solidFill>
                <a:latin typeface="Calibri"/>
                <a:cs typeface="Calibri"/>
              </a:rPr>
              <a:t/>
            </a:r>
            <a:br>
              <a:rPr kumimoji="0" lang="en-US" sz="1050" b="0" i="1" dirty="0" smtClean="0">
                <a:solidFill>
                  <a:srgbClr val="000000"/>
                </a:solidFill>
                <a:latin typeface="Calibri"/>
                <a:cs typeface="Calibri"/>
              </a:rPr>
            </a:br>
            <a:r>
              <a:rPr kumimoji="0" lang="en-US" sz="1050" b="0" i="1" dirty="0" smtClean="0">
                <a:solidFill>
                  <a:srgbClr val="000000"/>
                </a:solidFill>
                <a:latin typeface="Calibri"/>
                <a:cs typeface="Calibri"/>
              </a:rPr>
              <a:t>   food </a:t>
            </a:r>
            <a:r>
              <a:rPr kumimoji="0" lang="en-US" sz="1050" b="0" i="1" dirty="0">
                <a:solidFill>
                  <a:srgbClr val="000000"/>
                </a:solidFill>
                <a:latin typeface="Calibri"/>
                <a:cs typeface="Calibri"/>
              </a:rPr>
              <a:t>industry </a:t>
            </a:r>
            <a:r>
              <a:rPr kumimoji="0" lang="en-US" sz="1050" b="0" i="1" dirty="0" smtClean="0">
                <a:solidFill>
                  <a:srgbClr val="000000"/>
                </a:solidFill>
                <a:latin typeface="Calibri"/>
                <a:cs typeface="Calibri"/>
              </a:rPr>
              <a:t>and </a:t>
            </a:r>
            <a:r>
              <a:rPr kumimoji="0" lang="en-US" sz="1050" b="0" i="1" dirty="0">
                <a:solidFill>
                  <a:srgbClr val="000000"/>
                </a:solidFill>
                <a:latin typeface="Calibri"/>
                <a:cs typeface="Calibri"/>
              </a:rPr>
              <a:t>if Japan shifts one from food to clothing.</a:t>
            </a:r>
            <a:endParaRPr kumimoji="0" lang="en-US" sz="1050" i="1" dirty="0">
              <a:latin typeface="Calibri"/>
              <a:cs typeface="Calibri"/>
            </a:endParaRPr>
          </a:p>
        </p:txBody>
      </p:sp>
      <p:sp>
        <p:nvSpPr>
          <p:cNvPr id="63" name="Rectangle 9"/>
          <p:cNvSpPr>
            <a:spLocks noChangeArrowheads="1"/>
          </p:cNvSpPr>
          <p:nvPr/>
        </p:nvSpPr>
        <p:spPr bwMode="auto">
          <a:xfrm>
            <a:off x="4472635" y="4446978"/>
            <a:ext cx="190911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Change in </a:t>
            </a:r>
            <a:r>
              <a:rPr kumimoji="0" lang="en-US" sz="1600" i="1">
                <a:latin typeface="Calibri"/>
                <a:cs typeface="Calibri"/>
              </a:rPr>
              <a:t>total output</a:t>
            </a:r>
          </a:p>
        </p:txBody>
      </p:sp>
      <p:sp>
        <p:nvSpPr>
          <p:cNvPr id="64" name="Rectangle 34"/>
          <p:cNvSpPr>
            <a:spLocks noChangeArrowheads="1"/>
          </p:cNvSpPr>
          <p:nvPr/>
        </p:nvSpPr>
        <p:spPr bwMode="auto">
          <a:xfrm>
            <a:off x="5890463" y="3828297"/>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latin typeface="Calibri"/>
                <a:cs typeface="Calibri"/>
              </a:rPr>
              <a:t>2 </a:t>
            </a:r>
          </a:p>
        </p:txBody>
      </p:sp>
      <p:sp>
        <p:nvSpPr>
          <p:cNvPr id="65" name="Rectangle 35"/>
          <p:cNvSpPr>
            <a:spLocks noChangeArrowheads="1"/>
          </p:cNvSpPr>
          <p:nvPr/>
        </p:nvSpPr>
        <p:spPr bwMode="auto">
          <a:xfrm>
            <a:off x="6543180" y="3828297"/>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latin typeface="Calibri"/>
                <a:cs typeface="Calibri"/>
              </a:rPr>
              <a:t>1 </a:t>
            </a:r>
          </a:p>
        </p:txBody>
      </p:sp>
      <p:sp>
        <p:nvSpPr>
          <p:cNvPr id="66" name="Rectangle 37"/>
          <p:cNvSpPr>
            <a:spLocks noChangeArrowheads="1"/>
          </p:cNvSpPr>
          <p:nvPr/>
        </p:nvSpPr>
        <p:spPr bwMode="auto">
          <a:xfrm>
            <a:off x="5890463" y="4098172"/>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3</a:t>
            </a:r>
          </a:p>
        </p:txBody>
      </p:sp>
      <p:sp>
        <p:nvSpPr>
          <p:cNvPr id="67" name="Rectangle 38"/>
          <p:cNvSpPr>
            <a:spLocks noChangeArrowheads="1"/>
          </p:cNvSpPr>
          <p:nvPr/>
        </p:nvSpPr>
        <p:spPr bwMode="auto">
          <a:xfrm>
            <a:off x="6543180" y="4098172"/>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9</a:t>
            </a:r>
          </a:p>
        </p:txBody>
      </p:sp>
      <p:sp>
        <p:nvSpPr>
          <p:cNvPr id="68" name="Rectangle 40"/>
          <p:cNvSpPr>
            <a:spLocks noChangeArrowheads="1"/>
          </p:cNvSpPr>
          <p:nvPr/>
        </p:nvSpPr>
        <p:spPr bwMode="auto">
          <a:xfrm>
            <a:off x="7543622" y="3828297"/>
            <a:ext cx="25648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+ 6 </a:t>
            </a:r>
          </a:p>
        </p:txBody>
      </p:sp>
      <p:sp>
        <p:nvSpPr>
          <p:cNvPr id="69" name="Rectangle 41"/>
          <p:cNvSpPr>
            <a:spLocks noChangeArrowheads="1"/>
          </p:cNvSpPr>
          <p:nvPr/>
        </p:nvSpPr>
        <p:spPr bwMode="auto">
          <a:xfrm>
            <a:off x="8285752" y="3828297"/>
            <a:ext cx="21800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- 3 </a:t>
            </a:r>
          </a:p>
        </p:txBody>
      </p:sp>
      <p:sp>
        <p:nvSpPr>
          <p:cNvPr id="70" name="Rectangle 43"/>
          <p:cNvSpPr>
            <a:spLocks noChangeArrowheads="1"/>
          </p:cNvSpPr>
          <p:nvPr/>
        </p:nvSpPr>
        <p:spPr bwMode="auto">
          <a:xfrm>
            <a:off x="7590109" y="4098172"/>
            <a:ext cx="21800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latin typeface="Calibri"/>
                <a:cs typeface="Calibri"/>
              </a:rPr>
              <a:t>- 3 </a:t>
            </a:r>
          </a:p>
        </p:txBody>
      </p:sp>
      <p:sp>
        <p:nvSpPr>
          <p:cNvPr id="71" name="Rectangle 44"/>
          <p:cNvSpPr>
            <a:spLocks noChangeArrowheads="1"/>
          </p:cNvSpPr>
          <p:nvPr/>
        </p:nvSpPr>
        <p:spPr bwMode="auto">
          <a:xfrm>
            <a:off x="8239265" y="4098172"/>
            <a:ext cx="25648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latin typeface="Calibri"/>
                <a:cs typeface="Calibri"/>
              </a:rPr>
              <a:t>+ 9 </a:t>
            </a:r>
          </a:p>
        </p:txBody>
      </p:sp>
      <p:sp>
        <p:nvSpPr>
          <p:cNvPr id="72" name="Rectangle 46"/>
          <p:cNvSpPr>
            <a:spLocks noChangeArrowheads="1"/>
          </p:cNvSpPr>
          <p:nvPr/>
        </p:nvSpPr>
        <p:spPr bwMode="auto">
          <a:xfrm>
            <a:off x="7540055" y="4446978"/>
            <a:ext cx="25648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+ 3</a:t>
            </a:r>
          </a:p>
        </p:txBody>
      </p:sp>
      <p:sp>
        <p:nvSpPr>
          <p:cNvPr id="73" name="Rectangle 48"/>
          <p:cNvSpPr>
            <a:spLocks noChangeArrowheads="1"/>
          </p:cNvSpPr>
          <p:nvPr/>
        </p:nvSpPr>
        <p:spPr bwMode="auto">
          <a:xfrm>
            <a:off x="8235698" y="4446978"/>
            <a:ext cx="25648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+ 6</a:t>
            </a:r>
          </a:p>
        </p:txBody>
      </p:sp>
      <p:sp>
        <p:nvSpPr>
          <p:cNvPr id="34" name="Title 1"/>
          <p:cNvSpPr>
            <a:spLocks noGrp="1"/>
          </p:cNvSpPr>
          <p:nvPr>
            <p:ph type="title"/>
          </p:nvPr>
        </p:nvSpPr>
        <p:spPr>
          <a:xfrm>
            <a:off x="119569" y="-108652"/>
            <a:ext cx="8904855" cy="596684"/>
          </a:xfrm>
        </p:spPr>
        <p:txBody>
          <a:bodyPr/>
          <a:lstStyle/>
          <a:p>
            <a:r>
              <a:rPr lang="en-US" dirty="0"/>
              <a:t>Gains from </a:t>
            </a:r>
            <a:r>
              <a:rPr lang="en-US" dirty="0" smtClean="0"/>
              <a:t>Trade:</a:t>
            </a:r>
            <a:br>
              <a:rPr lang="en-US" dirty="0" smtClean="0"/>
            </a:br>
            <a:r>
              <a:rPr lang="en-US" dirty="0" smtClean="0"/>
              <a:t>Comparative Advantage</a:t>
            </a:r>
            <a:endParaRPr lang="en-US" dirty="0">
              <a:latin typeface="Calibri"/>
              <a:cs typeface="Calibri"/>
            </a:endParaRPr>
          </a:p>
        </p:txBody>
      </p:sp>
    </p:spTree>
    <p:extLst>
      <p:ext uri="{BB962C8B-B14F-4D97-AF65-F5344CB8AC3E}">
        <p14:creationId xmlns:p14="http://schemas.microsoft.com/office/powerpoint/2010/main" val="369826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3"/>
          <p:cNvSpPr>
            <a:spLocks noChangeArrowheads="1"/>
          </p:cNvSpPr>
          <p:nvPr/>
        </p:nvSpPr>
        <p:spPr bwMode="auto">
          <a:xfrm>
            <a:off x="5105738" y="24205"/>
            <a:ext cx="4008846"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Calibri"/>
              <a:cs typeface="Calibri"/>
            </a:endParaRPr>
          </a:p>
        </p:txBody>
      </p:sp>
      <p:sp>
        <p:nvSpPr>
          <p:cNvPr id="2" name="Title 1"/>
          <p:cNvSpPr>
            <a:spLocks noGrp="1"/>
          </p:cNvSpPr>
          <p:nvPr>
            <p:ph type="title"/>
          </p:nvPr>
        </p:nvSpPr>
        <p:spPr>
          <a:xfrm>
            <a:off x="119569" y="83275"/>
            <a:ext cx="8904855" cy="1047060"/>
          </a:xfrm>
        </p:spPr>
        <p:txBody>
          <a:bodyPr/>
          <a:lstStyle/>
          <a:p>
            <a:pPr>
              <a:lnSpc>
                <a:spcPts val="3500"/>
              </a:lnSpc>
            </a:pPr>
            <a:r>
              <a:rPr lang="en-US" dirty="0" smtClean="0">
                <a:latin typeface="Calibri"/>
                <a:cs typeface="Calibri"/>
              </a:rPr>
              <a:t>PPC Before </a:t>
            </a:r>
            <a:br>
              <a:rPr lang="en-US" dirty="0" smtClean="0">
                <a:latin typeface="Calibri"/>
                <a:cs typeface="Calibri"/>
              </a:rPr>
            </a:br>
            <a:r>
              <a:rPr lang="en-US" dirty="0" smtClean="0">
                <a:latin typeface="Calibri"/>
                <a:cs typeface="Calibri"/>
              </a:rPr>
              <a:t>Specialization and </a:t>
            </a:r>
            <a:r>
              <a:rPr lang="en-US" dirty="0">
                <a:latin typeface="Calibri"/>
                <a:cs typeface="Calibri"/>
              </a:rPr>
              <a:t>Trade</a:t>
            </a:r>
          </a:p>
        </p:txBody>
      </p:sp>
      <p:sp>
        <p:nvSpPr>
          <p:cNvPr id="196" name="Content Placeholder 2"/>
          <p:cNvSpPr>
            <a:spLocks noGrp="1"/>
          </p:cNvSpPr>
          <p:nvPr>
            <p:ph idx="1"/>
          </p:nvPr>
        </p:nvSpPr>
        <p:spPr>
          <a:xfrm>
            <a:off x="63183" y="1441697"/>
            <a:ext cx="4664265" cy="3238161"/>
          </a:xfrm>
        </p:spPr>
        <p:txBody>
          <a:bodyPr/>
          <a:lstStyle/>
          <a:p>
            <a:pPr marL="169863" indent="-169863">
              <a:lnSpc>
                <a:spcPct val="90000"/>
              </a:lnSpc>
            </a:pPr>
            <a:r>
              <a:rPr lang="en-US" sz="2400" dirty="0">
                <a:solidFill>
                  <a:srgbClr val="32302A"/>
                </a:solidFill>
                <a:latin typeface="Calibri"/>
                <a:ea typeface="ＭＳ Ｐゴシック" pitchFamily="-107" charset="-128"/>
                <a:cs typeface="Calibri"/>
              </a:rPr>
              <a:t>Here we illustrate the daily production of the labor force of both the US </a:t>
            </a:r>
            <a:r>
              <a:rPr lang="en-US" sz="2400" i="1" dirty="0">
                <a:solidFill>
                  <a:srgbClr val="32302A"/>
                </a:solidFill>
                <a:latin typeface="Calibri"/>
                <a:ea typeface="ＭＳ Ｐゴシック" pitchFamily="-107" charset="-128"/>
                <a:cs typeface="Calibri"/>
              </a:rPr>
              <a:t>(200 million)</a:t>
            </a:r>
            <a:r>
              <a:rPr lang="en-US" sz="2400" dirty="0">
                <a:solidFill>
                  <a:srgbClr val="32302A"/>
                </a:solidFill>
                <a:latin typeface="Calibri"/>
                <a:ea typeface="ＭＳ Ｐゴシック" pitchFamily="-107" charset="-128"/>
                <a:cs typeface="Calibri"/>
              </a:rPr>
              <a:t> and Japan </a:t>
            </a:r>
            <a:r>
              <a:rPr lang="en-US" sz="2400" i="1" dirty="0">
                <a:solidFill>
                  <a:srgbClr val="32302A"/>
                </a:solidFill>
                <a:latin typeface="Calibri"/>
                <a:ea typeface="ＭＳ Ｐゴシック" pitchFamily="-107" charset="-128"/>
                <a:cs typeface="Calibri"/>
              </a:rPr>
              <a:t>(50 million) </a:t>
            </a:r>
            <a:r>
              <a:rPr lang="en-US" sz="2400" dirty="0">
                <a:solidFill>
                  <a:srgbClr val="32302A"/>
                </a:solidFill>
                <a:latin typeface="Calibri"/>
                <a:ea typeface="ＭＳ Ｐゴシック" pitchFamily="-107" charset="-128"/>
                <a:cs typeface="Calibri"/>
              </a:rPr>
              <a:t>given the production costs of food and clothing from the previous slide</a:t>
            </a:r>
            <a:r>
              <a:rPr lang="en-US" sz="2400" dirty="0" smtClean="0">
                <a:solidFill>
                  <a:srgbClr val="32302A"/>
                </a:solidFill>
                <a:latin typeface="Calibri"/>
                <a:ea typeface="ＭＳ Ｐゴシック" pitchFamily="-107" charset="-128"/>
                <a:cs typeface="Calibri"/>
              </a:rPr>
              <a:t>.</a:t>
            </a:r>
          </a:p>
          <a:p>
            <a:pPr marL="169863" indent="-169863">
              <a:lnSpc>
                <a:spcPct val="90000"/>
              </a:lnSpc>
            </a:pPr>
            <a:r>
              <a:rPr lang="en-US" sz="2400" dirty="0">
                <a:solidFill>
                  <a:srgbClr val="32302A"/>
                </a:solidFill>
                <a:latin typeface="Calibri"/>
                <a:ea typeface="ＭＳ Ｐゴシック" pitchFamily="-107" charset="-128"/>
                <a:cs typeface="Calibri"/>
              </a:rPr>
              <a:t>In the absence of trade, consumption possibilities will be restricted to points like </a:t>
            </a:r>
            <a:r>
              <a:rPr lang="en-US" sz="2400" b="1" i="1" dirty="0">
                <a:solidFill>
                  <a:srgbClr val="32302A"/>
                </a:solidFill>
                <a:latin typeface="Calibri"/>
                <a:ea typeface="ＭＳ Ｐゴシック" pitchFamily="-107" charset="-128"/>
                <a:cs typeface="Calibri"/>
              </a:rPr>
              <a:t>US</a:t>
            </a:r>
            <a:r>
              <a:rPr lang="en-US" sz="2400" b="1" i="1" baseline="-25000" dirty="0">
                <a:solidFill>
                  <a:srgbClr val="32302A"/>
                </a:solidFill>
                <a:latin typeface="Calibri"/>
                <a:ea typeface="ＭＳ Ｐゴシック" pitchFamily="-107" charset="-128"/>
                <a:cs typeface="Calibri"/>
              </a:rPr>
              <a:t>1</a:t>
            </a:r>
            <a:r>
              <a:rPr lang="en-US" sz="2400" dirty="0">
                <a:solidFill>
                  <a:srgbClr val="32302A"/>
                </a:solidFill>
                <a:latin typeface="Calibri"/>
                <a:ea typeface="ＭＳ Ｐゴシック" pitchFamily="-107" charset="-128"/>
                <a:cs typeface="Calibri"/>
              </a:rPr>
              <a:t> in the U.S. </a:t>
            </a:r>
            <a:r>
              <a:rPr lang="en-US" sz="2400" dirty="0" smtClean="0">
                <a:solidFill>
                  <a:srgbClr val="32302A"/>
                </a:solidFill>
                <a:latin typeface="Calibri"/>
                <a:ea typeface="ＭＳ Ｐゴシック" pitchFamily="-107" charset="-128"/>
                <a:cs typeface="Calibri"/>
              </a:rPr>
              <a:t>&amp; </a:t>
            </a:r>
            <a:r>
              <a:rPr lang="en-US" sz="2400" b="1" i="1" dirty="0">
                <a:solidFill>
                  <a:srgbClr val="32302A"/>
                </a:solidFill>
                <a:latin typeface="Calibri"/>
                <a:ea typeface="ＭＳ Ｐゴシック" pitchFamily="-107" charset="-128"/>
                <a:cs typeface="Calibri"/>
              </a:rPr>
              <a:t>J</a:t>
            </a:r>
            <a:r>
              <a:rPr lang="en-US" sz="2400" b="1" i="1" baseline="-25000" dirty="0">
                <a:solidFill>
                  <a:srgbClr val="32302A"/>
                </a:solidFill>
                <a:latin typeface="Calibri"/>
                <a:ea typeface="ＭＳ Ｐゴシック" pitchFamily="-107" charset="-128"/>
                <a:cs typeface="Calibri"/>
              </a:rPr>
              <a:t>1</a:t>
            </a:r>
            <a:r>
              <a:rPr lang="en-US" sz="2400" dirty="0">
                <a:solidFill>
                  <a:srgbClr val="32302A"/>
                </a:solidFill>
                <a:latin typeface="Calibri"/>
                <a:ea typeface="ＭＳ Ｐゴシック" pitchFamily="-107" charset="-128"/>
                <a:cs typeface="Calibri"/>
              </a:rPr>
              <a:t> in Japan. </a:t>
            </a:r>
          </a:p>
          <a:p>
            <a:pPr marL="169863" indent="-169863">
              <a:lnSpc>
                <a:spcPct val="90000"/>
              </a:lnSpc>
            </a:pPr>
            <a:r>
              <a:rPr lang="en-US" sz="2400" dirty="0">
                <a:solidFill>
                  <a:srgbClr val="32302A"/>
                </a:solidFill>
                <a:latin typeface="Calibri"/>
                <a:ea typeface="ＭＳ Ｐゴシック" pitchFamily="-107" charset="-128"/>
                <a:cs typeface="Calibri"/>
              </a:rPr>
              <a:t>Each of these points lies along the production possibilities curve (PPC) </a:t>
            </a:r>
            <a:r>
              <a:rPr lang="en-US" sz="2400" dirty="0" smtClean="0">
                <a:solidFill>
                  <a:srgbClr val="32302A"/>
                </a:solidFill>
                <a:latin typeface="Calibri"/>
                <a:ea typeface="ＭＳ Ｐゴシック" pitchFamily="-107" charset="-128"/>
                <a:cs typeface="Calibri"/>
              </a:rPr>
              <a:t>of </a:t>
            </a:r>
            <a:r>
              <a:rPr lang="en-US" sz="2400" dirty="0">
                <a:solidFill>
                  <a:srgbClr val="32302A"/>
                </a:solidFill>
                <a:latin typeface="Calibri"/>
                <a:ea typeface="ＭＳ Ｐゴシック" pitchFamily="-107" charset="-128"/>
                <a:cs typeface="Calibri"/>
              </a:rPr>
              <a:t>the respective nation</a:t>
            </a:r>
            <a:r>
              <a:rPr lang="en-US" sz="2400" dirty="0" smtClean="0">
                <a:solidFill>
                  <a:srgbClr val="32302A"/>
                </a:solidFill>
                <a:latin typeface="Calibri"/>
                <a:ea typeface="ＭＳ Ｐゴシック" pitchFamily="-107" charset="-128"/>
                <a:cs typeface="Calibri"/>
              </a:rPr>
              <a:t>.</a:t>
            </a:r>
            <a:endParaRPr lang="en-US" sz="2400" dirty="0">
              <a:solidFill>
                <a:srgbClr val="32302A"/>
              </a:solidFill>
              <a:latin typeface="Calibri"/>
              <a:ea typeface="ＭＳ Ｐゴシック" pitchFamily="-107" charset="-128"/>
              <a:cs typeface="Calibri"/>
            </a:endParaRPr>
          </a:p>
        </p:txBody>
      </p:sp>
      <p:sp>
        <p:nvSpPr>
          <p:cNvPr id="63" name="Rectangle 109"/>
          <p:cNvSpPr>
            <a:spLocks noChangeArrowheads="1"/>
          </p:cNvSpPr>
          <p:nvPr/>
        </p:nvSpPr>
        <p:spPr bwMode="auto">
          <a:xfrm>
            <a:off x="8559411" y="2921674"/>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grpSp>
        <p:nvGrpSpPr>
          <p:cNvPr id="67" name="Group 130"/>
          <p:cNvGrpSpPr>
            <a:grpSpLocks/>
          </p:cNvGrpSpPr>
          <p:nvPr/>
        </p:nvGrpSpPr>
        <p:grpSpPr bwMode="auto">
          <a:xfrm>
            <a:off x="6712847" y="1555692"/>
            <a:ext cx="2182813" cy="1065214"/>
            <a:chOff x="1058" y="2584"/>
            <a:chExt cx="1375" cy="671"/>
          </a:xfrm>
        </p:grpSpPr>
        <p:sp>
          <p:nvSpPr>
            <p:cNvPr id="68" name="Line 61"/>
            <p:cNvSpPr>
              <a:spLocks noChangeShapeType="1"/>
            </p:cNvSpPr>
            <p:nvPr/>
          </p:nvSpPr>
          <p:spPr bwMode="auto">
            <a:xfrm flipH="1">
              <a:off x="1463" y="2767"/>
              <a:ext cx="280" cy="488"/>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69" name="Group 129"/>
            <p:cNvGrpSpPr>
              <a:grpSpLocks/>
            </p:cNvGrpSpPr>
            <p:nvPr/>
          </p:nvGrpSpPr>
          <p:grpSpPr bwMode="auto">
            <a:xfrm>
              <a:off x="1058" y="2584"/>
              <a:ext cx="1375" cy="177"/>
              <a:chOff x="1058" y="2584"/>
              <a:chExt cx="1375" cy="177"/>
            </a:xfrm>
          </p:grpSpPr>
          <p:sp>
            <p:nvSpPr>
              <p:cNvPr id="70" name="Rectangle 59"/>
              <p:cNvSpPr>
                <a:spLocks noChangeArrowheads="1"/>
              </p:cNvSpPr>
              <p:nvPr/>
            </p:nvSpPr>
            <p:spPr bwMode="auto">
              <a:xfrm>
                <a:off x="1058" y="2584"/>
                <a:ext cx="1367" cy="177"/>
              </a:xfrm>
              <a:prstGeom prst="rect">
                <a:avLst/>
              </a:prstGeom>
              <a:solidFill>
                <a:schemeClr val="bg1"/>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71" name="Rectangle 60"/>
              <p:cNvSpPr>
                <a:spLocks noChangeArrowheads="1"/>
              </p:cNvSpPr>
              <p:nvPr/>
            </p:nvSpPr>
            <p:spPr bwMode="auto">
              <a:xfrm>
                <a:off x="1082" y="2598"/>
                <a:ext cx="1351"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Calibri"/>
                    <a:cs typeface="Calibri"/>
                  </a:rPr>
                  <a:t> Production possibilities, </a:t>
                </a:r>
                <a:r>
                  <a:rPr kumimoji="0" lang="en-US" sz="1400" b="1" i="1" dirty="0">
                    <a:solidFill>
                      <a:srgbClr val="000000"/>
                    </a:solidFill>
                    <a:latin typeface="Calibri"/>
                    <a:cs typeface="Calibri"/>
                  </a:rPr>
                  <a:t>U.S.</a:t>
                </a:r>
                <a:endParaRPr kumimoji="0" lang="en-US" sz="1400" b="1" i="1" dirty="0">
                  <a:solidFill>
                    <a:schemeClr val="tx1"/>
                  </a:solidFill>
                  <a:latin typeface="Calibri"/>
                  <a:cs typeface="Calibri"/>
                </a:endParaRPr>
              </a:p>
            </p:txBody>
          </p:sp>
        </p:grpSp>
      </p:grpSp>
      <p:sp>
        <p:nvSpPr>
          <p:cNvPr id="72" name="Rectangle 136"/>
          <p:cNvSpPr>
            <a:spLocks noChangeArrowheads="1"/>
          </p:cNvSpPr>
          <p:nvPr/>
        </p:nvSpPr>
        <p:spPr bwMode="auto">
          <a:xfrm>
            <a:off x="5321928" y="172595"/>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endParaRPr kumimoji="0" lang="en-US" sz="1200" b="0" i="1">
              <a:solidFill>
                <a:schemeClr val="tx1"/>
              </a:solidFill>
              <a:latin typeface="Calibri"/>
              <a:cs typeface="Calibri"/>
            </a:endParaRPr>
          </a:p>
        </p:txBody>
      </p:sp>
      <p:sp>
        <p:nvSpPr>
          <p:cNvPr id="80" name="Line 146"/>
          <p:cNvSpPr>
            <a:spLocks noChangeShapeType="1"/>
          </p:cNvSpPr>
          <p:nvPr/>
        </p:nvSpPr>
        <p:spPr bwMode="auto">
          <a:xfrm>
            <a:off x="5727502" y="2042416"/>
            <a:ext cx="2378075" cy="1036601"/>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sp>
        <p:nvSpPr>
          <p:cNvPr id="84" name="Line 153"/>
          <p:cNvSpPr>
            <a:spLocks noChangeShapeType="1"/>
          </p:cNvSpPr>
          <p:nvPr/>
        </p:nvSpPr>
        <p:spPr bwMode="auto">
          <a:xfrm flipH="1">
            <a:off x="6324753" y="2315466"/>
            <a:ext cx="9174" cy="763551"/>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85" name="Group 162"/>
          <p:cNvGrpSpPr>
            <a:grpSpLocks/>
          </p:cNvGrpSpPr>
          <p:nvPr/>
        </p:nvGrpSpPr>
        <p:grpSpPr bwMode="auto">
          <a:xfrm>
            <a:off x="5666735" y="1724558"/>
            <a:ext cx="309563" cy="341313"/>
            <a:chOff x="534" y="2919"/>
            <a:chExt cx="195" cy="215"/>
          </a:xfrm>
        </p:grpSpPr>
        <p:sp>
          <p:nvSpPr>
            <p:cNvPr id="86" name="Rectangle 147"/>
            <p:cNvSpPr>
              <a:spLocks noChangeArrowheads="1"/>
            </p:cNvSpPr>
            <p:nvPr/>
          </p:nvSpPr>
          <p:spPr bwMode="auto">
            <a:xfrm>
              <a:off x="598" y="2919"/>
              <a:ext cx="131" cy="165"/>
            </a:xfrm>
            <a:prstGeom prst="rect">
              <a:avLst/>
            </a:prstGeom>
            <a:noFill/>
            <a:ln w="9525">
              <a:noFill/>
              <a:miter lim="800000"/>
              <a:headEnd/>
              <a:tailEnd/>
            </a:ln>
          </p:spPr>
          <p:txBody>
            <a:bodyPr wrap="square" lIns="0" tIns="0" rIns="0" bIns="0">
              <a:prstTxWarp prst="textNoShape">
                <a:avLst/>
              </a:prstTxWarp>
              <a:spAutoFit/>
            </a:bodyPr>
            <a:lstStyle/>
            <a:p>
              <a:r>
                <a:rPr kumimoji="0" lang="en-US" sz="1700" i="1" dirty="0">
                  <a:solidFill>
                    <a:srgbClr val="000000"/>
                  </a:solidFill>
                  <a:latin typeface="Calibri"/>
                  <a:cs typeface="Calibri"/>
                </a:rPr>
                <a:t>M</a:t>
              </a:r>
              <a:endParaRPr kumimoji="0" lang="en-US" b="0" dirty="0">
                <a:solidFill>
                  <a:schemeClr val="tx1"/>
                </a:solidFill>
                <a:latin typeface="Calibri"/>
                <a:cs typeface="Calibri"/>
              </a:endParaRPr>
            </a:p>
          </p:txBody>
        </p:sp>
        <p:sp>
          <p:nvSpPr>
            <p:cNvPr id="88" name="Freeform 154"/>
            <p:cNvSpPr>
              <a:spLocks/>
            </p:cNvSpPr>
            <p:nvPr/>
          </p:nvSpPr>
          <p:spPr bwMode="auto">
            <a:xfrm>
              <a:off x="534" y="308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6" name="Group 5"/>
          <p:cNvGrpSpPr/>
          <p:nvPr/>
        </p:nvGrpSpPr>
        <p:grpSpPr>
          <a:xfrm>
            <a:off x="5327452" y="466030"/>
            <a:ext cx="3192463" cy="2891384"/>
            <a:chOff x="5171884" y="229618"/>
            <a:chExt cx="3192463" cy="3147780"/>
          </a:xfrm>
        </p:grpSpPr>
        <p:grpSp>
          <p:nvGrpSpPr>
            <p:cNvPr id="64" name="Group 118"/>
            <p:cNvGrpSpPr>
              <a:grpSpLocks/>
            </p:cNvGrpSpPr>
            <p:nvPr/>
          </p:nvGrpSpPr>
          <p:grpSpPr bwMode="auto">
            <a:xfrm>
              <a:off x="5549709" y="315343"/>
              <a:ext cx="2814638" cy="2765425"/>
              <a:chOff x="834" y="2082"/>
              <a:chExt cx="1773" cy="1714"/>
            </a:xfrm>
          </p:grpSpPr>
          <p:sp>
            <p:nvSpPr>
              <p:cNvPr id="65" name="Line 116"/>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66" name="Line 117"/>
              <p:cNvSpPr>
                <a:spLocks noChangeShapeType="1"/>
              </p:cNvSpPr>
              <p:nvPr/>
            </p:nvSpPr>
            <p:spPr bwMode="auto">
              <a:xfrm>
                <a:off x="834" y="3792"/>
                <a:ext cx="1773"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sp>
          <p:nvSpPr>
            <p:cNvPr id="73" name="Rectangle 139"/>
            <p:cNvSpPr>
              <a:spLocks noChangeArrowheads="1"/>
            </p:cNvSpPr>
            <p:nvPr/>
          </p:nvSpPr>
          <p:spPr bwMode="auto">
            <a:xfrm>
              <a:off x="601325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4" name="Rectangle 140"/>
            <p:cNvSpPr>
              <a:spLocks noChangeArrowheads="1"/>
            </p:cNvSpPr>
            <p:nvPr/>
          </p:nvSpPr>
          <p:spPr bwMode="auto">
            <a:xfrm>
              <a:off x="6621272"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5" name="Rectangle 141"/>
            <p:cNvSpPr>
              <a:spLocks noChangeArrowheads="1"/>
            </p:cNvSpPr>
            <p:nvPr/>
          </p:nvSpPr>
          <p:spPr bwMode="auto">
            <a:xfrm>
              <a:off x="7227697"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76" name="Rectangle 142"/>
            <p:cNvSpPr>
              <a:spLocks noChangeArrowheads="1"/>
            </p:cNvSpPr>
            <p:nvPr/>
          </p:nvSpPr>
          <p:spPr bwMode="auto">
            <a:xfrm>
              <a:off x="783570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77" name="Rectangle 143"/>
            <p:cNvSpPr>
              <a:spLocks noChangeArrowheads="1"/>
            </p:cNvSpPr>
            <p:nvPr/>
          </p:nvSpPr>
          <p:spPr bwMode="auto">
            <a:xfrm>
              <a:off x="5171884" y="234258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8" name="Rectangle 144"/>
            <p:cNvSpPr>
              <a:spLocks noChangeArrowheads="1"/>
            </p:cNvSpPr>
            <p:nvPr/>
          </p:nvSpPr>
          <p:spPr bwMode="auto">
            <a:xfrm>
              <a:off x="5171884" y="173933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9" name="Rectangle 145"/>
            <p:cNvSpPr>
              <a:spLocks noChangeArrowheads="1"/>
            </p:cNvSpPr>
            <p:nvPr/>
          </p:nvSpPr>
          <p:spPr bwMode="auto">
            <a:xfrm>
              <a:off x="5171884" y="113449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81" name="Rectangle 148"/>
            <p:cNvSpPr>
              <a:spLocks noChangeArrowheads="1"/>
            </p:cNvSpPr>
            <p:nvPr/>
          </p:nvSpPr>
          <p:spPr bwMode="auto">
            <a:xfrm>
              <a:off x="5171884" y="14361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250</a:t>
              </a:r>
              <a:endParaRPr kumimoji="0" lang="en-US" sz="1600" b="0">
                <a:solidFill>
                  <a:schemeClr val="tx1"/>
                </a:solidFill>
                <a:latin typeface="Calibri"/>
                <a:cs typeface="Calibri"/>
              </a:endParaRPr>
            </a:p>
          </p:txBody>
        </p:sp>
        <p:sp>
          <p:nvSpPr>
            <p:cNvPr id="82" name="Rectangle 149"/>
            <p:cNvSpPr>
              <a:spLocks noChangeArrowheads="1"/>
            </p:cNvSpPr>
            <p:nvPr/>
          </p:nvSpPr>
          <p:spPr bwMode="auto">
            <a:xfrm>
              <a:off x="5171884" y="204095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83" name="Rectangle 150"/>
            <p:cNvSpPr>
              <a:spLocks noChangeArrowheads="1"/>
            </p:cNvSpPr>
            <p:nvPr/>
          </p:nvSpPr>
          <p:spPr bwMode="auto">
            <a:xfrm>
              <a:off x="5271897" y="2644206"/>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50</a:t>
              </a:r>
              <a:endParaRPr kumimoji="0" lang="en-US" sz="1600" b="0">
                <a:solidFill>
                  <a:schemeClr val="tx1"/>
                </a:solidFill>
                <a:latin typeface="Calibri"/>
                <a:cs typeface="Calibri"/>
              </a:endParaRPr>
            </a:p>
          </p:txBody>
        </p:sp>
        <p:sp>
          <p:nvSpPr>
            <p:cNvPr id="89" name="Rectangle 156"/>
            <p:cNvSpPr>
              <a:spLocks noChangeArrowheads="1"/>
            </p:cNvSpPr>
            <p:nvPr/>
          </p:nvSpPr>
          <p:spPr bwMode="auto">
            <a:xfrm>
              <a:off x="5178234" y="83286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350</a:t>
              </a:r>
              <a:endParaRPr kumimoji="0" lang="en-US" sz="1600" b="0">
                <a:solidFill>
                  <a:schemeClr val="tx1"/>
                </a:solidFill>
                <a:latin typeface="Calibri"/>
                <a:cs typeface="Calibri"/>
              </a:endParaRPr>
            </a:p>
          </p:txBody>
        </p:sp>
        <p:sp>
          <p:nvSpPr>
            <p:cNvPr id="126" name="Rectangle 157"/>
            <p:cNvSpPr>
              <a:spLocks noChangeArrowheads="1"/>
            </p:cNvSpPr>
            <p:nvPr/>
          </p:nvSpPr>
          <p:spPr bwMode="auto">
            <a:xfrm>
              <a:off x="5178234" y="5312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127" name="Rectangle 158"/>
            <p:cNvSpPr>
              <a:spLocks noChangeArrowheads="1"/>
            </p:cNvSpPr>
            <p:nvPr/>
          </p:nvSpPr>
          <p:spPr bwMode="auto">
            <a:xfrm>
              <a:off x="5184584" y="2296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grpSp>
      <p:grpSp>
        <p:nvGrpSpPr>
          <p:cNvPr id="128" name="Group 163"/>
          <p:cNvGrpSpPr>
            <a:grpSpLocks/>
          </p:cNvGrpSpPr>
          <p:nvPr/>
        </p:nvGrpSpPr>
        <p:grpSpPr bwMode="auto">
          <a:xfrm>
            <a:off x="8068631" y="2771650"/>
            <a:ext cx="153988" cy="349250"/>
            <a:chOff x="2058" y="3654"/>
            <a:chExt cx="97" cy="220"/>
          </a:xfrm>
        </p:grpSpPr>
        <p:sp>
          <p:nvSpPr>
            <p:cNvPr id="129" name="Rectangle 152"/>
            <p:cNvSpPr>
              <a:spLocks noChangeArrowheads="1"/>
            </p:cNvSpPr>
            <p:nvPr/>
          </p:nvSpPr>
          <p:spPr bwMode="auto">
            <a:xfrm>
              <a:off x="2058" y="3654"/>
              <a:ext cx="97" cy="165"/>
            </a:xfrm>
            <a:prstGeom prst="rect">
              <a:avLst/>
            </a:prstGeom>
            <a:noFill/>
            <a:ln w="9525">
              <a:noFill/>
              <a:miter lim="800000"/>
              <a:headEnd/>
              <a:tailEnd/>
            </a:ln>
          </p:spPr>
          <p:txBody>
            <a:bodyPr wrap="none" lIns="0" tIns="0" rIns="0" bIns="0">
              <a:prstTxWarp prst="textNoShape">
                <a:avLst/>
              </a:prstTxWarp>
              <a:spAutoFit/>
            </a:bodyPr>
            <a:lstStyle/>
            <a:p>
              <a:r>
                <a:rPr kumimoji="0" lang="en-US" sz="1700" i="1" dirty="0">
                  <a:solidFill>
                    <a:srgbClr val="000000"/>
                  </a:solidFill>
                  <a:latin typeface="Calibri"/>
                  <a:cs typeface="Calibri"/>
                </a:rPr>
                <a:t>N</a:t>
              </a:r>
              <a:endParaRPr kumimoji="0" lang="en-US" dirty="0">
                <a:solidFill>
                  <a:schemeClr val="tx1"/>
                </a:solidFill>
                <a:latin typeface="Calibri"/>
                <a:cs typeface="Calibri"/>
              </a:endParaRPr>
            </a:p>
          </p:txBody>
        </p:sp>
        <p:sp>
          <p:nvSpPr>
            <p:cNvPr id="130" name="Freeform 160"/>
            <p:cNvSpPr>
              <a:spLocks/>
            </p:cNvSpPr>
            <p:nvPr/>
          </p:nvSpPr>
          <p:spPr bwMode="auto">
            <a:xfrm>
              <a:off x="2070" y="382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sp>
        <p:nvSpPr>
          <p:cNvPr id="131" name="Line 161"/>
          <p:cNvSpPr>
            <a:spLocks noChangeShapeType="1"/>
          </p:cNvSpPr>
          <p:nvPr/>
        </p:nvSpPr>
        <p:spPr bwMode="auto">
          <a:xfrm>
            <a:off x="5713215" y="2301179"/>
            <a:ext cx="6096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32" name="Group 166"/>
          <p:cNvGrpSpPr>
            <a:grpSpLocks/>
          </p:cNvGrpSpPr>
          <p:nvPr/>
        </p:nvGrpSpPr>
        <p:grpSpPr bwMode="auto">
          <a:xfrm>
            <a:off x="5889427" y="2242441"/>
            <a:ext cx="490538" cy="301625"/>
            <a:chOff x="668" y="3240"/>
            <a:chExt cx="309" cy="190"/>
          </a:xfrm>
        </p:grpSpPr>
        <p:sp>
          <p:nvSpPr>
            <p:cNvPr id="133" name="Rectangle 151"/>
            <p:cNvSpPr>
              <a:spLocks noChangeArrowheads="1"/>
            </p:cNvSpPr>
            <p:nvPr/>
          </p:nvSpPr>
          <p:spPr bwMode="auto">
            <a:xfrm>
              <a:off x="668" y="3275"/>
              <a:ext cx="20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a:t>
              </a:r>
              <a:r>
                <a:rPr kumimoji="0" lang="en-US" sz="1600" b="1" i="1" baseline="-25000" dirty="0">
                  <a:latin typeface="Calibri"/>
                  <a:cs typeface="Calibri"/>
                </a:rPr>
                <a:t>1</a:t>
              </a:r>
              <a:endParaRPr kumimoji="0" lang="en-US" sz="1600" b="1" baseline="-25000" dirty="0">
                <a:latin typeface="Calibri"/>
                <a:cs typeface="Calibri"/>
              </a:endParaRPr>
            </a:p>
          </p:txBody>
        </p:sp>
        <p:sp>
          <p:nvSpPr>
            <p:cNvPr id="134" name="Freeform 155"/>
            <p:cNvSpPr>
              <a:spLocks/>
            </p:cNvSpPr>
            <p:nvPr/>
          </p:nvSpPr>
          <p:spPr bwMode="auto">
            <a:xfrm>
              <a:off x="902" y="3240"/>
              <a:ext cx="75" cy="75"/>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sp>
        <p:nvSpPr>
          <p:cNvPr id="135" name="Rectangle 21"/>
          <p:cNvSpPr>
            <a:spLocks noChangeArrowheads="1"/>
          </p:cNvSpPr>
          <p:nvPr/>
        </p:nvSpPr>
        <p:spPr bwMode="auto">
          <a:xfrm>
            <a:off x="8544877" y="3573474"/>
            <a:ext cx="5523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Japan</a:t>
            </a:r>
            <a:endParaRPr kumimoji="0" lang="en-US" sz="1600" b="1" i="1">
              <a:solidFill>
                <a:schemeClr val="tx1"/>
              </a:solidFill>
              <a:latin typeface="Calibri"/>
              <a:cs typeface="Calibri"/>
            </a:endParaRPr>
          </a:p>
        </p:txBody>
      </p:sp>
      <p:sp>
        <p:nvSpPr>
          <p:cNvPr id="144" name="Line 101"/>
          <p:cNvSpPr>
            <a:spLocks noChangeShapeType="1"/>
          </p:cNvSpPr>
          <p:nvPr/>
        </p:nvSpPr>
        <p:spPr bwMode="auto">
          <a:xfrm>
            <a:off x="5717539" y="5084749"/>
            <a:ext cx="4572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45" name="Line 102"/>
          <p:cNvSpPr>
            <a:spLocks noChangeShapeType="1"/>
          </p:cNvSpPr>
          <p:nvPr/>
        </p:nvSpPr>
        <p:spPr bwMode="auto">
          <a:xfrm>
            <a:off x="6157277" y="5084749"/>
            <a:ext cx="36539" cy="1186053"/>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146" name="Group 132"/>
          <p:cNvGrpSpPr>
            <a:grpSpLocks/>
          </p:cNvGrpSpPr>
          <p:nvPr/>
        </p:nvGrpSpPr>
        <p:grpSpPr bwMode="auto">
          <a:xfrm>
            <a:off x="6009145" y="4053840"/>
            <a:ext cx="2389187" cy="620713"/>
            <a:chOff x="3703" y="2804"/>
            <a:chExt cx="1505" cy="391"/>
          </a:xfrm>
        </p:grpSpPr>
        <p:sp>
          <p:nvSpPr>
            <p:cNvPr id="147" name="Line 83"/>
            <p:cNvSpPr>
              <a:spLocks noChangeShapeType="1"/>
            </p:cNvSpPr>
            <p:nvPr/>
          </p:nvSpPr>
          <p:spPr bwMode="auto">
            <a:xfrm flipH="1">
              <a:off x="3758" y="2988"/>
              <a:ext cx="267" cy="207"/>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148" name="Group 131"/>
            <p:cNvGrpSpPr>
              <a:grpSpLocks/>
            </p:cNvGrpSpPr>
            <p:nvPr/>
          </p:nvGrpSpPr>
          <p:grpSpPr bwMode="auto">
            <a:xfrm>
              <a:off x="3703" y="2804"/>
              <a:ext cx="1505" cy="189"/>
              <a:chOff x="2577" y="1253"/>
              <a:chExt cx="1505" cy="189"/>
            </a:xfrm>
          </p:grpSpPr>
          <p:sp>
            <p:nvSpPr>
              <p:cNvPr id="149" name="Rectangle 127"/>
              <p:cNvSpPr>
                <a:spLocks noChangeArrowheads="1"/>
              </p:cNvSpPr>
              <p:nvPr/>
            </p:nvSpPr>
            <p:spPr bwMode="auto">
              <a:xfrm>
                <a:off x="2577" y="1253"/>
                <a:ext cx="1479" cy="189"/>
              </a:xfrm>
              <a:prstGeom prst="rect">
                <a:avLst/>
              </a:prstGeom>
              <a:solidFill>
                <a:schemeClr val="bg1"/>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150" name="Rectangle 128"/>
              <p:cNvSpPr>
                <a:spLocks noChangeArrowheads="1"/>
              </p:cNvSpPr>
              <p:nvPr/>
            </p:nvSpPr>
            <p:spPr bwMode="auto">
              <a:xfrm>
                <a:off x="2618" y="1271"/>
                <a:ext cx="1464"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i="1" dirty="0">
                    <a:solidFill>
                      <a:srgbClr val="000000"/>
                    </a:solidFill>
                    <a:latin typeface="Calibri"/>
                    <a:cs typeface="Calibri"/>
                  </a:rPr>
                  <a:t> Production possibilities, </a:t>
                </a:r>
                <a:r>
                  <a:rPr kumimoji="0" lang="en-US" sz="1400" b="1" i="1" dirty="0">
                    <a:solidFill>
                      <a:srgbClr val="000000"/>
                    </a:solidFill>
                    <a:latin typeface="Calibri"/>
                    <a:cs typeface="Calibri"/>
                  </a:rPr>
                  <a:t>Japan</a:t>
                </a:r>
                <a:endParaRPr kumimoji="0" lang="en-US" sz="1400" b="1" i="1" dirty="0">
                  <a:solidFill>
                    <a:schemeClr val="tx1"/>
                  </a:solidFill>
                  <a:latin typeface="Calibri"/>
                  <a:cs typeface="Calibri"/>
                </a:endParaRPr>
              </a:p>
            </p:txBody>
          </p:sp>
        </p:grpSp>
      </p:grpSp>
      <p:sp>
        <p:nvSpPr>
          <p:cNvPr id="151" name="Rectangle 137"/>
          <p:cNvSpPr>
            <a:spLocks noChangeArrowheads="1"/>
          </p:cNvSpPr>
          <p:nvPr/>
        </p:nvSpPr>
        <p:spPr bwMode="auto">
          <a:xfrm>
            <a:off x="5330930" y="3423621"/>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p>
        </p:txBody>
      </p:sp>
      <p:sp>
        <p:nvSpPr>
          <p:cNvPr id="152" name="Line 168"/>
          <p:cNvSpPr>
            <a:spLocks noChangeShapeType="1"/>
          </p:cNvSpPr>
          <p:nvPr/>
        </p:nvSpPr>
        <p:spPr bwMode="auto">
          <a:xfrm>
            <a:off x="5736645" y="3944362"/>
            <a:ext cx="914343" cy="2353427"/>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grpSp>
        <p:nvGrpSpPr>
          <p:cNvPr id="153" name="Group 169"/>
          <p:cNvGrpSpPr>
            <a:grpSpLocks/>
          </p:cNvGrpSpPr>
          <p:nvPr/>
        </p:nvGrpSpPr>
        <p:grpSpPr bwMode="auto">
          <a:xfrm>
            <a:off x="6106032" y="4751755"/>
            <a:ext cx="279400" cy="377825"/>
            <a:chOff x="3588" y="2806"/>
            <a:chExt cx="176" cy="238"/>
          </a:xfrm>
        </p:grpSpPr>
        <p:sp>
          <p:nvSpPr>
            <p:cNvPr id="154" name="Rectangle 170"/>
            <p:cNvSpPr>
              <a:spLocks noChangeArrowheads="1"/>
            </p:cNvSpPr>
            <p:nvPr/>
          </p:nvSpPr>
          <p:spPr bwMode="auto">
            <a:xfrm>
              <a:off x="3666" y="2806"/>
              <a:ext cx="9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J</a:t>
              </a:r>
              <a:r>
                <a:rPr kumimoji="0" lang="en-US" sz="1600" b="1" i="1" baseline="-25000" dirty="0">
                  <a:latin typeface="Calibri"/>
                  <a:cs typeface="Calibri"/>
                </a:rPr>
                <a:t>1</a:t>
              </a:r>
              <a:endParaRPr kumimoji="0" lang="en-US" sz="1600" b="1" baseline="-25000" dirty="0">
                <a:latin typeface="Calibri"/>
                <a:cs typeface="Calibri"/>
              </a:endParaRPr>
            </a:p>
          </p:txBody>
        </p:sp>
        <p:sp>
          <p:nvSpPr>
            <p:cNvPr id="155" name="Freeform 171"/>
            <p:cNvSpPr>
              <a:spLocks/>
            </p:cNvSpPr>
            <p:nvPr/>
          </p:nvSpPr>
          <p:spPr bwMode="auto">
            <a:xfrm>
              <a:off x="3588" y="2969"/>
              <a:ext cx="75" cy="75"/>
            </a:xfrm>
            <a:custGeom>
              <a:avLst/>
              <a:gdLst/>
              <a:ahLst/>
              <a:cxnLst>
                <a:cxn ang="0">
                  <a:pos x="0" y="78"/>
                </a:cxn>
                <a:cxn ang="0">
                  <a:pos x="10" y="38"/>
                </a:cxn>
                <a:cxn ang="0">
                  <a:pos x="38" y="10"/>
                </a:cxn>
                <a:cxn ang="0">
                  <a:pos x="76" y="0"/>
                </a:cxn>
                <a:cxn ang="0">
                  <a:pos x="76" y="0"/>
                </a:cxn>
                <a:cxn ang="0">
                  <a:pos x="115" y="10"/>
                </a:cxn>
                <a:cxn ang="0">
                  <a:pos x="142" y="38"/>
                </a:cxn>
                <a:cxn ang="0">
                  <a:pos x="153" y="78"/>
                </a:cxn>
                <a:cxn ang="0">
                  <a:pos x="153" y="78"/>
                </a:cxn>
                <a:cxn ang="0">
                  <a:pos x="142" y="116"/>
                </a:cxn>
                <a:cxn ang="0">
                  <a:pos x="115" y="144"/>
                </a:cxn>
                <a:cxn ang="0">
                  <a:pos x="76" y="154"/>
                </a:cxn>
                <a:cxn ang="0">
                  <a:pos x="76" y="154"/>
                </a:cxn>
                <a:cxn ang="0">
                  <a:pos x="38" y="144"/>
                </a:cxn>
                <a:cxn ang="0">
                  <a:pos x="10" y="116"/>
                </a:cxn>
                <a:cxn ang="0">
                  <a:pos x="0" y="78"/>
                </a:cxn>
                <a:cxn ang="0">
                  <a:pos x="0" y="78"/>
                </a:cxn>
                <a:cxn ang="0">
                  <a:pos x="0" y="78"/>
                </a:cxn>
              </a:cxnLst>
              <a:rect l="0" t="0" r="r" b="b"/>
              <a:pathLst>
                <a:path w="153" h="154">
                  <a:moveTo>
                    <a:pt x="0" y="78"/>
                  </a:moveTo>
                  <a:lnTo>
                    <a:pt x="10" y="38"/>
                  </a:lnTo>
                  <a:lnTo>
                    <a:pt x="38" y="10"/>
                  </a:lnTo>
                  <a:lnTo>
                    <a:pt x="76" y="0"/>
                  </a:lnTo>
                  <a:lnTo>
                    <a:pt x="76" y="0"/>
                  </a:lnTo>
                  <a:lnTo>
                    <a:pt x="115" y="10"/>
                  </a:lnTo>
                  <a:lnTo>
                    <a:pt x="142" y="38"/>
                  </a:lnTo>
                  <a:lnTo>
                    <a:pt x="153" y="78"/>
                  </a:lnTo>
                  <a:lnTo>
                    <a:pt x="153" y="78"/>
                  </a:lnTo>
                  <a:lnTo>
                    <a:pt x="142" y="116"/>
                  </a:lnTo>
                  <a:lnTo>
                    <a:pt x="115" y="144"/>
                  </a:lnTo>
                  <a:lnTo>
                    <a:pt x="76" y="154"/>
                  </a:lnTo>
                  <a:lnTo>
                    <a:pt x="76" y="154"/>
                  </a:lnTo>
                  <a:lnTo>
                    <a:pt x="38" y="144"/>
                  </a:lnTo>
                  <a:lnTo>
                    <a:pt x="10" y="116"/>
                  </a:lnTo>
                  <a:lnTo>
                    <a:pt x="0" y="78"/>
                  </a:lnTo>
                  <a:lnTo>
                    <a:pt x="0" y="78"/>
                  </a:lnTo>
                  <a:lnTo>
                    <a:pt x="0" y="78"/>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6" name="Group 165"/>
          <p:cNvGrpSpPr>
            <a:grpSpLocks/>
          </p:cNvGrpSpPr>
          <p:nvPr/>
        </p:nvGrpSpPr>
        <p:grpSpPr bwMode="auto">
          <a:xfrm>
            <a:off x="6611761" y="5974626"/>
            <a:ext cx="198438" cy="352425"/>
            <a:chOff x="3890" y="3650"/>
            <a:chExt cx="125" cy="222"/>
          </a:xfrm>
        </p:grpSpPr>
        <p:sp>
          <p:nvSpPr>
            <p:cNvPr id="157" name="Rectangle 26"/>
            <p:cNvSpPr>
              <a:spLocks noChangeArrowheads="1"/>
            </p:cNvSpPr>
            <p:nvPr/>
          </p:nvSpPr>
          <p:spPr bwMode="auto">
            <a:xfrm>
              <a:off x="3941" y="3650"/>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S</a:t>
              </a:r>
              <a:endParaRPr kumimoji="0" lang="en-US" sz="1800" dirty="0">
                <a:solidFill>
                  <a:schemeClr val="tx1"/>
                </a:solidFill>
                <a:latin typeface="Calibri"/>
                <a:cs typeface="Calibri"/>
              </a:endParaRPr>
            </a:p>
          </p:txBody>
        </p:sp>
        <p:sp>
          <p:nvSpPr>
            <p:cNvPr id="158" name="Freeform 107"/>
            <p:cNvSpPr>
              <a:spLocks/>
            </p:cNvSpPr>
            <p:nvPr/>
          </p:nvSpPr>
          <p:spPr bwMode="auto">
            <a:xfrm>
              <a:off x="3890" y="382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9" name="Group 164"/>
          <p:cNvGrpSpPr>
            <a:grpSpLocks/>
          </p:cNvGrpSpPr>
          <p:nvPr/>
        </p:nvGrpSpPr>
        <p:grpSpPr bwMode="auto">
          <a:xfrm>
            <a:off x="5685781" y="3724966"/>
            <a:ext cx="288925" cy="276226"/>
            <a:chOff x="3324" y="2044"/>
            <a:chExt cx="182" cy="174"/>
          </a:xfrm>
        </p:grpSpPr>
        <p:sp>
          <p:nvSpPr>
            <p:cNvPr id="160" name="Freeform 110"/>
            <p:cNvSpPr>
              <a:spLocks/>
            </p:cNvSpPr>
            <p:nvPr/>
          </p:nvSpPr>
          <p:spPr bwMode="auto">
            <a:xfrm>
              <a:off x="3324" y="214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61" name="Rectangle 138"/>
            <p:cNvSpPr>
              <a:spLocks noChangeArrowheads="1"/>
            </p:cNvSpPr>
            <p:nvPr/>
          </p:nvSpPr>
          <p:spPr bwMode="auto">
            <a:xfrm>
              <a:off x="3417" y="2044"/>
              <a:ext cx="89"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R</a:t>
              </a:r>
              <a:endParaRPr kumimoji="0" lang="en-US" sz="1800" dirty="0">
                <a:solidFill>
                  <a:schemeClr val="tx1"/>
                </a:solidFill>
                <a:latin typeface="Calibri"/>
                <a:cs typeface="Calibri"/>
              </a:endParaRPr>
            </a:p>
          </p:txBody>
        </p:sp>
      </p:grpSp>
      <p:grpSp>
        <p:nvGrpSpPr>
          <p:cNvPr id="3" name="Group 2"/>
          <p:cNvGrpSpPr/>
          <p:nvPr/>
        </p:nvGrpSpPr>
        <p:grpSpPr>
          <a:xfrm>
            <a:off x="5341302" y="3719801"/>
            <a:ext cx="3178196" cy="2859304"/>
            <a:chOff x="5176590" y="3475151"/>
            <a:chExt cx="3178196" cy="3112855"/>
          </a:xfrm>
        </p:grpSpPr>
        <p:sp>
          <p:nvSpPr>
            <p:cNvPr id="136" name="Rectangle 22"/>
            <p:cNvSpPr>
              <a:spLocks noChangeArrowheads="1"/>
            </p:cNvSpPr>
            <p:nvPr/>
          </p:nvSpPr>
          <p:spPr bwMode="auto">
            <a:xfrm>
              <a:off x="6351340" y="63199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7" name="Rectangle 23"/>
            <p:cNvSpPr>
              <a:spLocks noChangeArrowheads="1"/>
            </p:cNvSpPr>
            <p:nvPr/>
          </p:nvSpPr>
          <p:spPr bwMode="auto">
            <a:xfrm>
              <a:off x="5176590" y="5264264"/>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8" name="Rectangle 24"/>
            <p:cNvSpPr>
              <a:spLocks noChangeArrowheads="1"/>
            </p:cNvSpPr>
            <p:nvPr/>
          </p:nvSpPr>
          <p:spPr bwMode="auto">
            <a:xfrm>
              <a:off x="5176590" y="435938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39" name="Rectangle 25"/>
            <p:cNvSpPr>
              <a:spLocks noChangeArrowheads="1"/>
            </p:cNvSpPr>
            <p:nvPr/>
          </p:nvSpPr>
          <p:spPr bwMode="auto">
            <a:xfrm>
              <a:off x="5176590" y="34751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40" name="Rectangle 54"/>
            <p:cNvSpPr>
              <a:spLocks noChangeArrowheads="1"/>
            </p:cNvSpPr>
            <p:nvPr/>
          </p:nvSpPr>
          <p:spPr bwMode="auto">
            <a:xfrm>
              <a:off x="5176590" y="39260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375</a:t>
              </a:r>
              <a:endParaRPr kumimoji="0" lang="en-US" sz="1600" b="0">
                <a:solidFill>
                  <a:schemeClr val="tx1"/>
                </a:solidFill>
                <a:latin typeface="Calibri"/>
                <a:cs typeface="Calibri"/>
              </a:endParaRPr>
            </a:p>
          </p:txBody>
        </p:sp>
        <p:sp>
          <p:nvSpPr>
            <p:cNvPr id="141" name="Rectangle 55"/>
            <p:cNvSpPr>
              <a:spLocks noChangeArrowheads="1"/>
            </p:cNvSpPr>
            <p:nvPr/>
          </p:nvSpPr>
          <p:spPr bwMode="auto">
            <a:xfrm>
              <a:off x="5176590" y="481182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sp>
          <p:nvSpPr>
            <p:cNvPr id="142" name="Rectangle 56"/>
            <p:cNvSpPr>
              <a:spLocks noChangeArrowheads="1"/>
            </p:cNvSpPr>
            <p:nvPr/>
          </p:nvSpPr>
          <p:spPr bwMode="auto">
            <a:xfrm>
              <a:off x="5227390" y="5716701"/>
              <a:ext cx="254377"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 75</a:t>
              </a:r>
              <a:endParaRPr kumimoji="0" lang="en-US" sz="1600" b="0">
                <a:solidFill>
                  <a:schemeClr val="tx1"/>
                </a:solidFill>
                <a:latin typeface="Calibri"/>
                <a:cs typeface="Calibri"/>
              </a:endParaRPr>
            </a:p>
          </p:txBody>
        </p:sp>
        <p:sp>
          <p:nvSpPr>
            <p:cNvPr id="143" name="Rectangle 57"/>
            <p:cNvSpPr>
              <a:spLocks noChangeArrowheads="1"/>
            </p:cNvSpPr>
            <p:nvPr/>
          </p:nvSpPr>
          <p:spPr bwMode="auto">
            <a:xfrm>
              <a:off x="5905252" y="6319951"/>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75</a:t>
              </a:r>
              <a:endParaRPr kumimoji="0" lang="en-US" sz="1600" b="0">
                <a:solidFill>
                  <a:schemeClr val="tx1"/>
                </a:solidFill>
                <a:latin typeface="Calibri"/>
                <a:cs typeface="Calibri"/>
              </a:endParaRPr>
            </a:p>
          </p:txBody>
        </p:sp>
        <p:sp>
          <p:nvSpPr>
            <p:cNvPr id="162" name="Rectangle 173"/>
            <p:cNvSpPr>
              <a:spLocks noChangeArrowheads="1"/>
            </p:cNvSpPr>
            <p:nvPr/>
          </p:nvSpPr>
          <p:spPr bwMode="auto">
            <a:xfrm>
              <a:off x="7978527"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63" name="Rectangle 174"/>
            <p:cNvSpPr>
              <a:spLocks noChangeArrowheads="1"/>
            </p:cNvSpPr>
            <p:nvPr/>
          </p:nvSpPr>
          <p:spPr bwMode="auto">
            <a:xfrm>
              <a:off x="7437190"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64" name="Rectangle 175"/>
            <p:cNvSpPr>
              <a:spLocks noChangeArrowheads="1"/>
            </p:cNvSpPr>
            <p:nvPr/>
          </p:nvSpPr>
          <p:spPr bwMode="auto">
            <a:xfrm>
              <a:off x="6895852"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grpSp>
          <p:nvGrpSpPr>
            <p:cNvPr id="165" name="Group 176"/>
            <p:cNvGrpSpPr>
              <a:grpSpLocks/>
            </p:cNvGrpSpPr>
            <p:nvPr/>
          </p:nvGrpSpPr>
          <p:grpSpPr bwMode="auto">
            <a:xfrm>
              <a:off x="5549652" y="3522776"/>
              <a:ext cx="2805134" cy="2765425"/>
              <a:chOff x="834" y="2082"/>
              <a:chExt cx="1517" cy="1714"/>
            </a:xfrm>
          </p:grpSpPr>
          <p:sp>
            <p:nvSpPr>
              <p:cNvPr id="166" name="Line 177"/>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167" name="Line 178"/>
              <p:cNvSpPr>
                <a:spLocks noChangeShapeType="1"/>
              </p:cNvSpPr>
              <p:nvPr/>
            </p:nvSpPr>
            <p:spPr bwMode="auto">
              <a:xfrm>
                <a:off x="834" y="3792"/>
                <a:ext cx="1517"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grpSp>
      <p:sp>
        <p:nvSpPr>
          <p:cNvPr id="188" name="Rectangle 109"/>
          <p:cNvSpPr>
            <a:spLocks noChangeArrowheads="1"/>
          </p:cNvSpPr>
          <p:nvPr/>
        </p:nvSpPr>
        <p:spPr bwMode="auto">
          <a:xfrm>
            <a:off x="8562997" y="6074599"/>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91" name="Rectangle 9"/>
          <p:cNvSpPr>
            <a:spLocks noChangeArrowheads="1"/>
          </p:cNvSpPr>
          <p:nvPr/>
        </p:nvSpPr>
        <p:spPr bwMode="auto">
          <a:xfrm>
            <a:off x="7943683" y="114581"/>
            <a:ext cx="119562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United States</a:t>
            </a:r>
            <a:endParaRPr kumimoji="0" lang="en-US" sz="1600" b="1" i="1">
              <a:solidFill>
                <a:schemeClr val="tx1"/>
              </a:solidFill>
              <a:latin typeface="Calibri"/>
              <a:cs typeface="Calibri"/>
            </a:endParaRPr>
          </a:p>
        </p:txBody>
      </p:sp>
    </p:spTree>
    <p:extLst>
      <p:ext uri="{BB962C8B-B14F-4D97-AF65-F5344CB8AC3E}">
        <p14:creationId xmlns:p14="http://schemas.microsoft.com/office/powerpoint/2010/main" val="3274480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3"/>
          <p:cNvSpPr>
            <a:spLocks noChangeArrowheads="1"/>
          </p:cNvSpPr>
          <p:nvPr/>
        </p:nvSpPr>
        <p:spPr bwMode="auto">
          <a:xfrm>
            <a:off x="5105738" y="24205"/>
            <a:ext cx="4008846"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Calibri"/>
              <a:cs typeface="Calibri"/>
            </a:endParaRPr>
          </a:p>
        </p:txBody>
      </p:sp>
      <p:sp>
        <p:nvSpPr>
          <p:cNvPr id="2" name="Title 1"/>
          <p:cNvSpPr>
            <a:spLocks noGrp="1"/>
          </p:cNvSpPr>
          <p:nvPr>
            <p:ph type="title"/>
          </p:nvPr>
        </p:nvSpPr>
        <p:spPr>
          <a:xfrm>
            <a:off x="119569" y="83275"/>
            <a:ext cx="8904855" cy="1047060"/>
          </a:xfrm>
        </p:spPr>
        <p:txBody>
          <a:bodyPr/>
          <a:lstStyle/>
          <a:p>
            <a:pPr>
              <a:lnSpc>
                <a:spcPts val="3500"/>
              </a:lnSpc>
            </a:pPr>
            <a:r>
              <a:rPr lang="en-US" sz="3600" dirty="0">
                <a:latin typeface="Calibri"/>
                <a:cs typeface="Calibri"/>
              </a:rPr>
              <a:t>Trade Expands </a:t>
            </a:r>
            <a:r>
              <a:rPr lang="en-US" sz="3600" dirty="0" smtClean="0">
                <a:latin typeface="Calibri"/>
                <a:cs typeface="Calibri"/>
              </a:rPr>
              <a:t/>
            </a:r>
            <a:br>
              <a:rPr lang="en-US" sz="3600" dirty="0" smtClean="0">
                <a:latin typeface="Calibri"/>
                <a:cs typeface="Calibri"/>
              </a:rPr>
            </a:br>
            <a:r>
              <a:rPr lang="en-US" sz="3600" dirty="0" smtClean="0">
                <a:latin typeface="Calibri"/>
                <a:cs typeface="Calibri"/>
              </a:rPr>
              <a:t>Consumption </a:t>
            </a:r>
            <a:r>
              <a:rPr lang="en-US" sz="3600" dirty="0">
                <a:latin typeface="Calibri"/>
                <a:cs typeface="Calibri"/>
              </a:rPr>
              <a:t>Possibilities</a:t>
            </a:r>
          </a:p>
        </p:txBody>
      </p:sp>
      <p:sp>
        <p:nvSpPr>
          <p:cNvPr id="196" name="Content Placeholder 2"/>
          <p:cNvSpPr>
            <a:spLocks noGrp="1"/>
          </p:cNvSpPr>
          <p:nvPr>
            <p:ph idx="1"/>
          </p:nvPr>
        </p:nvSpPr>
        <p:spPr>
          <a:xfrm>
            <a:off x="63183" y="1369327"/>
            <a:ext cx="4664265" cy="4916449"/>
          </a:xfrm>
        </p:spPr>
        <p:txBody>
          <a:bodyPr/>
          <a:lstStyle/>
          <a:p>
            <a:pPr marL="169863" indent="-169863">
              <a:lnSpc>
                <a:spcPct val="90000"/>
              </a:lnSpc>
            </a:pPr>
            <a:r>
              <a:rPr lang="en-US" sz="2400" dirty="0">
                <a:solidFill>
                  <a:srgbClr val="32302A"/>
                </a:solidFill>
                <a:latin typeface="Calibri"/>
                <a:ea typeface="ＭＳ Ｐゴシック" pitchFamily="-107" charset="-128"/>
                <a:cs typeface="Calibri"/>
              </a:rPr>
              <a:t>Specialization and trade expand consumption possibilities</a:t>
            </a:r>
            <a:r>
              <a:rPr lang="en-US" sz="2400" dirty="0" smtClean="0">
                <a:solidFill>
                  <a:srgbClr val="32302A"/>
                </a:solidFill>
                <a:latin typeface="Calibri"/>
                <a:ea typeface="ＭＳ Ｐゴシック" pitchFamily="-107" charset="-128"/>
                <a:cs typeface="Calibri"/>
              </a:rPr>
              <a:t>.</a:t>
            </a:r>
          </a:p>
          <a:p>
            <a:pPr marL="169863" indent="-169863">
              <a:lnSpc>
                <a:spcPct val="90000"/>
              </a:lnSpc>
            </a:pPr>
            <a:r>
              <a:rPr lang="en-US" sz="2400" dirty="0">
                <a:solidFill>
                  <a:schemeClr val="tx1"/>
                </a:solidFill>
                <a:latin typeface="Calibri"/>
                <a:ea typeface="Times New Roman" pitchFamily="-107" charset="0"/>
                <a:cs typeface="Calibri"/>
              </a:rPr>
              <a:t>If the U.S. trades food for clothing </a:t>
            </a:r>
            <a:r>
              <a:rPr lang="en-US" sz="2400" dirty="0" smtClean="0">
                <a:solidFill>
                  <a:schemeClr val="tx1"/>
                </a:solidFill>
                <a:latin typeface="Calibri"/>
                <a:ea typeface="Times New Roman" pitchFamily="-107" charset="0"/>
                <a:cs typeface="Calibri"/>
              </a:rPr>
              <a:t/>
            </a:r>
            <a:br>
              <a:rPr lang="en-US" sz="2400" dirty="0" smtClean="0">
                <a:solidFill>
                  <a:schemeClr val="tx1"/>
                </a:solidFill>
                <a:latin typeface="Calibri"/>
                <a:ea typeface="Times New Roman" pitchFamily="-107" charset="0"/>
                <a:cs typeface="Calibri"/>
              </a:rPr>
            </a:br>
            <a:r>
              <a:rPr lang="en-US" sz="2400" dirty="0" smtClean="0">
                <a:solidFill>
                  <a:schemeClr val="tx1"/>
                </a:solidFill>
                <a:latin typeface="Calibri"/>
                <a:ea typeface="Times New Roman" pitchFamily="-107" charset="0"/>
                <a:cs typeface="Calibri"/>
              </a:rPr>
              <a:t>(</a:t>
            </a:r>
            <a:r>
              <a:rPr lang="en-US" sz="2400" dirty="0">
                <a:solidFill>
                  <a:schemeClr val="tx1"/>
                </a:solidFill>
                <a:latin typeface="Calibri"/>
                <a:ea typeface="Times New Roman" pitchFamily="-107" charset="0"/>
                <a:cs typeface="Calibri"/>
              </a:rPr>
              <a:t>1-for-1), it can specialize in the production of food and consume along the </a:t>
            </a:r>
            <a:r>
              <a:rPr lang="en-US" sz="2400" b="1" i="1" dirty="0" smtClean="0">
                <a:solidFill>
                  <a:schemeClr val="tx1"/>
                </a:solidFill>
                <a:latin typeface="Calibri"/>
                <a:ea typeface="Times New Roman" pitchFamily="-107" charset="0"/>
                <a:cs typeface="Calibri"/>
              </a:rPr>
              <a:t>O-N</a:t>
            </a:r>
            <a:r>
              <a:rPr lang="en-US" sz="2400" dirty="0" smtClean="0">
                <a:solidFill>
                  <a:schemeClr val="tx1"/>
                </a:solidFill>
                <a:latin typeface="Calibri"/>
                <a:ea typeface="Times New Roman" pitchFamily="-107" charset="0"/>
                <a:cs typeface="Calibri"/>
              </a:rPr>
              <a:t> </a:t>
            </a:r>
            <a:r>
              <a:rPr lang="en-US" sz="2400" dirty="0">
                <a:solidFill>
                  <a:schemeClr val="tx1"/>
                </a:solidFill>
                <a:latin typeface="Calibri"/>
                <a:ea typeface="Times New Roman" pitchFamily="-107" charset="0"/>
                <a:cs typeface="Calibri"/>
              </a:rPr>
              <a:t>line </a:t>
            </a:r>
            <a:r>
              <a:rPr lang="en-US" sz="2400" i="1" dirty="0">
                <a:solidFill>
                  <a:schemeClr val="tx1"/>
                </a:solidFill>
                <a:latin typeface="Calibri"/>
                <a:ea typeface="Times New Roman" pitchFamily="-107" charset="0"/>
                <a:cs typeface="Calibri"/>
              </a:rPr>
              <a:t>(rather than its original production-possibilities constraint, </a:t>
            </a:r>
            <a:r>
              <a:rPr lang="en-US" sz="2400" b="1" i="1" dirty="0" smtClean="0">
                <a:solidFill>
                  <a:schemeClr val="tx1"/>
                </a:solidFill>
                <a:latin typeface="Calibri"/>
                <a:ea typeface="Times New Roman" pitchFamily="-107" charset="0"/>
                <a:cs typeface="Calibri"/>
              </a:rPr>
              <a:t>M-N</a:t>
            </a:r>
            <a:r>
              <a:rPr lang="en-US" sz="2400" i="1" dirty="0">
                <a:solidFill>
                  <a:schemeClr val="tx1"/>
                </a:solidFill>
                <a:latin typeface="Calibri"/>
                <a:ea typeface="Times New Roman" pitchFamily="-107" charset="0"/>
                <a:cs typeface="Calibri"/>
              </a:rPr>
              <a:t>)</a:t>
            </a:r>
            <a:r>
              <a:rPr lang="en-US" sz="2400" dirty="0">
                <a:solidFill>
                  <a:schemeClr val="tx1"/>
                </a:solidFill>
                <a:latin typeface="Calibri"/>
                <a:ea typeface="Times New Roman" pitchFamily="-107" charset="0"/>
                <a:cs typeface="Calibri"/>
              </a:rPr>
              <a:t>.</a:t>
            </a:r>
          </a:p>
          <a:p>
            <a:pPr marL="169863" indent="-169863">
              <a:lnSpc>
                <a:spcPct val="90000"/>
              </a:lnSpc>
            </a:pPr>
            <a:r>
              <a:rPr lang="en-US" sz="2400" dirty="0">
                <a:solidFill>
                  <a:schemeClr val="tx1"/>
                </a:solidFill>
                <a:latin typeface="Calibri"/>
                <a:ea typeface="Times New Roman" pitchFamily="-107" charset="0"/>
                <a:cs typeface="Calibri"/>
              </a:rPr>
              <a:t>Similarly, if Japan trades clothing for food (1-for-1), it can specialize in the production of clothing and consume any combination along the </a:t>
            </a:r>
            <a:r>
              <a:rPr lang="en-US" sz="2400" b="1" i="1" dirty="0" smtClean="0">
                <a:solidFill>
                  <a:schemeClr val="tx1"/>
                </a:solidFill>
                <a:latin typeface="Calibri"/>
                <a:ea typeface="Times New Roman" pitchFamily="-107" charset="0"/>
                <a:cs typeface="Calibri"/>
              </a:rPr>
              <a:t>R-T</a:t>
            </a:r>
            <a:r>
              <a:rPr lang="en-US" sz="2400" dirty="0" smtClean="0">
                <a:solidFill>
                  <a:schemeClr val="tx1"/>
                </a:solidFill>
                <a:latin typeface="Calibri"/>
                <a:ea typeface="Times New Roman" pitchFamily="-107" charset="0"/>
                <a:cs typeface="Calibri"/>
              </a:rPr>
              <a:t> </a:t>
            </a:r>
            <a:r>
              <a:rPr lang="en-US" sz="2400" dirty="0">
                <a:solidFill>
                  <a:schemeClr val="tx1"/>
                </a:solidFill>
                <a:latin typeface="Calibri"/>
                <a:ea typeface="Times New Roman" pitchFamily="-107" charset="0"/>
                <a:cs typeface="Calibri"/>
              </a:rPr>
              <a:t>line (rather than its original, </a:t>
            </a:r>
            <a:r>
              <a:rPr lang="en-US" sz="2400" b="1" i="1" dirty="0" smtClean="0">
                <a:solidFill>
                  <a:schemeClr val="tx1"/>
                </a:solidFill>
                <a:latin typeface="Calibri"/>
                <a:ea typeface="Times New Roman" pitchFamily="-107" charset="0"/>
                <a:cs typeface="Calibri"/>
              </a:rPr>
              <a:t>R-S</a:t>
            </a:r>
            <a:r>
              <a:rPr lang="en-US" sz="2400" dirty="0" smtClean="0">
                <a:solidFill>
                  <a:schemeClr val="tx1"/>
                </a:solidFill>
                <a:latin typeface="Calibri"/>
                <a:ea typeface="Times New Roman" pitchFamily="-107" charset="0"/>
                <a:cs typeface="Calibri"/>
              </a:rPr>
              <a:t>).</a:t>
            </a:r>
            <a:endParaRPr lang="en-US" sz="2400" dirty="0">
              <a:solidFill>
                <a:schemeClr val="tx1"/>
              </a:solidFill>
              <a:latin typeface="Calibri"/>
              <a:ea typeface="Times New Roman" pitchFamily="-107" charset="0"/>
              <a:cs typeface="Calibri"/>
            </a:endParaRPr>
          </a:p>
        </p:txBody>
      </p:sp>
      <p:sp>
        <p:nvSpPr>
          <p:cNvPr id="62" name="Rectangle 9"/>
          <p:cNvSpPr>
            <a:spLocks noChangeArrowheads="1"/>
          </p:cNvSpPr>
          <p:nvPr/>
        </p:nvSpPr>
        <p:spPr bwMode="auto">
          <a:xfrm>
            <a:off x="7943683" y="114581"/>
            <a:ext cx="119562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United States</a:t>
            </a:r>
            <a:endParaRPr kumimoji="0" lang="en-US" sz="1600" b="1" i="1">
              <a:solidFill>
                <a:schemeClr val="tx1"/>
              </a:solidFill>
              <a:latin typeface="Calibri"/>
              <a:cs typeface="Calibri"/>
            </a:endParaRPr>
          </a:p>
        </p:txBody>
      </p:sp>
      <p:sp>
        <p:nvSpPr>
          <p:cNvPr id="63" name="Rectangle 109"/>
          <p:cNvSpPr>
            <a:spLocks noChangeArrowheads="1"/>
          </p:cNvSpPr>
          <p:nvPr/>
        </p:nvSpPr>
        <p:spPr bwMode="auto">
          <a:xfrm>
            <a:off x="8546452" y="2921674"/>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72" name="Rectangle 136"/>
          <p:cNvSpPr>
            <a:spLocks noChangeArrowheads="1"/>
          </p:cNvSpPr>
          <p:nvPr/>
        </p:nvSpPr>
        <p:spPr bwMode="auto">
          <a:xfrm>
            <a:off x="5308969" y="172595"/>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endParaRPr kumimoji="0" lang="en-US" sz="1200" b="0" i="1">
              <a:solidFill>
                <a:schemeClr val="tx1"/>
              </a:solidFill>
              <a:latin typeface="Calibri"/>
              <a:cs typeface="Calibri"/>
            </a:endParaRPr>
          </a:p>
        </p:txBody>
      </p:sp>
      <p:sp>
        <p:nvSpPr>
          <p:cNvPr id="80" name="Line 146"/>
          <p:cNvSpPr>
            <a:spLocks noChangeShapeType="1"/>
          </p:cNvSpPr>
          <p:nvPr/>
        </p:nvSpPr>
        <p:spPr bwMode="auto">
          <a:xfrm>
            <a:off x="5714543" y="2042416"/>
            <a:ext cx="2378075" cy="1036601"/>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sp>
        <p:nvSpPr>
          <p:cNvPr id="84" name="Line 153"/>
          <p:cNvSpPr>
            <a:spLocks noChangeShapeType="1"/>
          </p:cNvSpPr>
          <p:nvPr/>
        </p:nvSpPr>
        <p:spPr bwMode="auto">
          <a:xfrm flipH="1">
            <a:off x="6311794" y="2315466"/>
            <a:ext cx="9174" cy="763551"/>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85" name="Group 162"/>
          <p:cNvGrpSpPr>
            <a:grpSpLocks/>
          </p:cNvGrpSpPr>
          <p:nvPr/>
        </p:nvGrpSpPr>
        <p:grpSpPr bwMode="auto">
          <a:xfrm>
            <a:off x="5653776" y="1724558"/>
            <a:ext cx="309563" cy="341313"/>
            <a:chOff x="534" y="2919"/>
            <a:chExt cx="195" cy="215"/>
          </a:xfrm>
        </p:grpSpPr>
        <p:sp>
          <p:nvSpPr>
            <p:cNvPr id="86" name="Rectangle 147"/>
            <p:cNvSpPr>
              <a:spLocks noChangeArrowheads="1"/>
            </p:cNvSpPr>
            <p:nvPr/>
          </p:nvSpPr>
          <p:spPr bwMode="auto">
            <a:xfrm>
              <a:off x="598" y="2919"/>
              <a:ext cx="131" cy="165"/>
            </a:xfrm>
            <a:prstGeom prst="rect">
              <a:avLst/>
            </a:prstGeom>
            <a:noFill/>
            <a:ln w="9525">
              <a:noFill/>
              <a:miter lim="800000"/>
              <a:headEnd/>
              <a:tailEnd/>
            </a:ln>
          </p:spPr>
          <p:txBody>
            <a:bodyPr wrap="square" lIns="0" tIns="0" rIns="0" bIns="0">
              <a:prstTxWarp prst="textNoShape">
                <a:avLst/>
              </a:prstTxWarp>
              <a:spAutoFit/>
            </a:bodyPr>
            <a:lstStyle/>
            <a:p>
              <a:r>
                <a:rPr kumimoji="0" lang="en-US" sz="1700" i="1" dirty="0">
                  <a:solidFill>
                    <a:srgbClr val="000000"/>
                  </a:solidFill>
                  <a:latin typeface="Calibri"/>
                  <a:cs typeface="Calibri"/>
                </a:rPr>
                <a:t>M</a:t>
              </a:r>
              <a:endParaRPr kumimoji="0" lang="en-US" b="0" dirty="0">
                <a:solidFill>
                  <a:schemeClr val="tx1"/>
                </a:solidFill>
                <a:latin typeface="Calibri"/>
                <a:cs typeface="Calibri"/>
              </a:endParaRPr>
            </a:p>
          </p:txBody>
        </p:sp>
        <p:sp>
          <p:nvSpPr>
            <p:cNvPr id="88" name="Freeform 154"/>
            <p:cNvSpPr>
              <a:spLocks/>
            </p:cNvSpPr>
            <p:nvPr/>
          </p:nvSpPr>
          <p:spPr bwMode="auto">
            <a:xfrm>
              <a:off x="534" y="308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6" name="Group 5"/>
          <p:cNvGrpSpPr/>
          <p:nvPr/>
        </p:nvGrpSpPr>
        <p:grpSpPr>
          <a:xfrm>
            <a:off x="5314493" y="466030"/>
            <a:ext cx="3192463" cy="2891384"/>
            <a:chOff x="5171884" y="229618"/>
            <a:chExt cx="3192463" cy="3147780"/>
          </a:xfrm>
        </p:grpSpPr>
        <p:grpSp>
          <p:nvGrpSpPr>
            <p:cNvPr id="64" name="Group 118"/>
            <p:cNvGrpSpPr>
              <a:grpSpLocks/>
            </p:cNvGrpSpPr>
            <p:nvPr/>
          </p:nvGrpSpPr>
          <p:grpSpPr bwMode="auto">
            <a:xfrm>
              <a:off x="5549709" y="315343"/>
              <a:ext cx="2814638" cy="2765425"/>
              <a:chOff x="834" y="2082"/>
              <a:chExt cx="1773" cy="1714"/>
            </a:xfrm>
          </p:grpSpPr>
          <p:sp>
            <p:nvSpPr>
              <p:cNvPr id="65" name="Line 116"/>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66" name="Line 117"/>
              <p:cNvSpPr>
                <a:spLocks noChangeShapeType="1"/>
              </p:cNvSpPr>
              <p:nvPr/>
            </p:nvSpPr>
            <p:spPr bwMode="auto">
              <a:xfrm>
                <a:off x="834" y="3792"/>
                <a:ext cx="1773"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sp>
          <p:nvSpPr>
            <p:cNvPr id="73" name="Rectangle 139"/>
            <p:cNvSpPr>
              <a:spLocks noChangeArrowheads="1"/>
            </p:cNvSpPr>
            <p:nvPr/>
          </p:nvSpPr>
          <p:spPr bwMode="auto">
            <a:xfrm>
              <a:off x="601325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4" name="Rectangle 140"/>
            <p:cNvSpPr>
              <a:spLocks noChangeArrowheads="1"/>
            </p:cNvSpPr>
            <p:nvPr/>
          </p:nvSpPr>
          <p:spPr bwMode="auto">
            <a:xfrm>
              <a:off x="6621272"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5" name="Rectangle 141"/>
            <p:cNvSpPr>
              <a:spLocks noChangeArrowheads="1"/>
            </p:cNvSpPr>
            <p:nvPr/>
          </p:nvSpPr>
          <p:spPr bwMode="auto">
            <a:xfrm>
              <a:off x="7227697"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76" name="Rectangle 142"/>
            <p:cNvSpPr>
              <a:spLocks noChangeArrowheads="1"/>
            </p:cNvSpPr>
            <p:nvPr/>
          </p:nvSpPr>
          <p:spPr bwMode="auto">
            <a:xfrm>
              <a:off x="783570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77" name="Rectangle 143"/>
            <p:cNvSpPr>
              <a:spLocks noChangeArrowheads="1"/>
            </p:cNvSpPr>
            <p:nvPr/>
          </p:nvSpPr>
          <p:spPr bwMode="auto">
            <a:xfrm>
              <a:off x="5171884" y="234258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8" name="Rectangle 144"/>
            <p:cNvSpPr>
              <a:spLocks noChangeArrowheads="1"/>
            </p:cNvSpPr>
            <p:nvPr/>
          </p:nvSpPr>
          <p:spPr bwMode="auto">
            <a:xfrm>
              <a:off x="5171884" y="173933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9" name="Rectangle 145"/>
            <p:cNvSpPr>
              <a:spLocks noChangeArrowheads="1"/>
            </p:cNvSpPr>
            <p:nvPr/>
          </p:nvSpPr>
          <p:spPr bwMode="auto">
            <a:xfrm>
              <a:off x="5171884" y="113449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81" name="Rectangle 148"/>
            <p:cNvSpPr>
              <a:spLocks noChangeArrowheads="1"/>
            </p:cNvSpPr>
            <p:nvPr/>
          </p:nvSpPr>
          <p:spPr bwMode="auto">
            <a:xfrm>
              <a:off x="5171884" y="14361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250</a:t>
              </a:r>
              <a:endParaRPr kumimoji="0" lang="en-US" sz="1600" b="0">
                <a:solidFill>
                  <a:schemeClr val="tx1"/>
                </a:solidFill>
                <a:latin typeface="Calibri"/>
                <a:cs typeface="Calibri"/>
              </a:endParaRPr>
            </a:p>
          </p:txBody>
        </p:sp>
        <p:sp>
          <p:nvSpPr>
            <p:cNvPr id="82" name="Rectangle 149"/>
            <p:cNvSpPr>
              <a:spLocks noChangeArrowheads="1"/>
            </p:cNvSpPr>
            <p:nvPr/>
          </p:nvSpPr>
          <p:spPr bwMode="auto">
            <a:xfrm>
              <a:off x="5171884" y="204095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83" name="Rectangle 150"/>
            <p:cNvSpPr>
              <a:spLocks noChangeArrowheads="1"/>
            </p:cNvSpPr>
            <p:nvPr/>
          </p:nvSpPr>
          <p:spPr bwMode="auto">
            <a:xfrm>
              <a:off x="5271897" y="2644206"/>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50</a:t>
              </a:r>
              <a:endParaRPr kumimoji="0" lang="en-US" sz="1600" b="0">
                <a:solidFill>
                  <a:schemeClr val="tx1"/>
                </a:solidFill>
                <a:latin typeface="Calibri"/>
                <a:cs typeface="Calibri"/>
              </a:endParaRPr>
            </a:p>
          </p:txBody>
        </p:sp>
        <p:sp>
          <p:nvSpPr>
            <p:cNvPr id="89" name="Rectangle 156"/>
            <p:cNvSpPr>
              <a:spLocks noChangeArrowheads="1"/>
            </p:cNvSpPr>
            <p:nvPr/>
          </p:nvSpPr>
          <p:spPr bwMode="auto">
            <a:xfrm>
              <a:off x="5178234" y="83286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350</a:t>
              </a:r>
              <a:endParaRPr kumimoji="0" lang="en-US" sz="1600" b="0">
                <a:solidFill>
                  <a:schemeClr val="tx1"/>
                </a:solidFill>
                <a:latin typeface="Calibri"/>
                <a:cs typeface="Calibri"/>
              </a:endParaRPr>
            </a:p>
          </p:txBody>
        </p:sp>
        <p:sp>
          <p:nvSpPr>
            <p:cNvPr id="126" name="Rectangle 157"/>
            <p:cNvSpPr>
              <a:spLocks noChangeArrowheads="1"/>
            </p:cNvSpPr>
            <p:nvPr/>
          </p:nvSpPr>
          <p:spPr bwMode="auto">
            <a:xfrm>
              <a:off x="5178234" y="5312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127" name="Rectangle 158"/>
            <p:cNvSpPr>
              <a:spLocks noChangeArrowheads="1"/>
            </p:cNvSpPr>
            <p:nvPr/>
          </p:nvSpPr>
          <p:spPr bwMode="auto">
            <a:xfrm>
              <a:off x="5184584" y="2296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grpSp>
      <p:sp>
        <p:nvSpPr>
          <p:cNvPr id="131" name="Line 161"/>
          <p:cNvSpPr>
            <a:spLocks noChangeShapeType="1"/>
          </p:cNvSpPr>
          <p:nvPr/>
        </p:nvSpPr>
        <p:spPr bwMode="auto">
          <a:xfrm>
            <a:off x="5700256" y="2301179"/>
            <a:ext cx="6096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32" name="Group 166"/>
          <p:cNvGrpSpPr>
            <a:grpSpLocks/>
          </p:cNvGrpSpPr>
          <p:nvPr/>
        </p:nvGrpSpPr>
        <p:grpSpPr bwMode="auto">
          <a:xfrm>
            <a:off x="5876468" y="2242441"/>
            <a:ext cx="490538" cy="301625"/>
            <a:chOff x="668" y="3240"/>
            <a:chExt cx="309" cy="190"/>
          </a:xfrm>
        </p:grpSpPr>
        <p:sp>
          <p:nvSpPr>
            <p:cNvPr id="133" name="Rectangle 151"/>
            <p:cNvSpPr>
              <a:spLocks noChangeArrowheads="1"/>
            </p:cNvSpPr>
            <p:nvPr/>
          </p:nvSpPr>
          <p:spPr bwMode="auto">
            <a:xfrm>
              <a:off x="668" y="3275"/>
              <a:ext cx="20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a:t>
              </a:r>
              <a:r>
                <a:rPr kumimoji="0" lang="en-US" sz="1600" b="1" i="1" baseline="-25000" dirty="0">
                  <a:latin typeface="Calibri"/>
                  <a:cs typeface="Calibri"/>
                </a:rPr>
                <a:t>1</a:t>
              </a:r>
              <a:endParaRPr kumimoji="0" lang="en-US" sz="1600" b="1" baseline="-25000" dirty="0">
                <a:latin typeface="Calibri"/>
                <a:cs typeface="Calibri"/>
              </a:endParaRPr>
            </a:p>
          </p:txBody>
        </p:sp>
        <p:sp>
          <p:nvSpPr>
            <p:cNvPr id="134" name="Freeform 155"/>
            <p:cNvSpPr>
              <a:spLocks/>
            </p:cNvSpPr>
            <p:nvPr/>
          </p:nvSpPr>
          <p:spPr bwMode="auto">
            <a:xfrm>
              <a:off x="902" y="3240"/>
              <a:ext cx="75" cy="75"/>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sp>
        <p:nvSpPr>
          <p:cNvPr id="135" name="Rectangle 21"/>
          <p:cNvSpPr>
            <a:spLocks noChangeArrowheads="1"/>
          </p:cNvSpPr>
          <p:nvPr/>
        </p:nvSpPr>
        <p:spPr bwMode="auto">
          <a:xfrm>
            <a:off x="8557836" y="3573474"/>
            <a:ext cx="5523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Japan</a:t>
            </a:r>
            <a:endParaRPr kumimoji="0" lang="en-US" sz="1600" b="1" i="1">
              <a:solidFill>
                <a:schemeClr val="tx1"/>
              </a:solidFill>
              <a:latin typeface="Calibri"/>
              <a:cs typeface="Calibri"/>
            </a:endParaRPr>
          </a:p>
        </p:txBody>
      </p:sp>
      <p:sp>
        <p:nvSpPr>
          <p:cNvPr id="144" name="Line 101"/>
          <p:cNvSpPr>
            <a:spLocks noChangeShapeType="1"/>
          </p:cNvSpPr>
          <p:nvPr/>
        </p:nvSpPr>
        <p:spPr bwMode="auto">
          <a:xfrm>
            <a:off x="5704580" y="5084749"/>
            <a:ext cx="4572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45" name="Line 102"/>
          <p:cNvSpPr>
            <a:spLocks noChangeShapeType="1"/>
          </p:cNvSpPr>
          <p:nvPr/>
        </p:nvSpPr>
        <p:spPr bwMode="auto">
          <a:xfrm>
            <a:off x="6144318" y="5084749"/>
            <a:ext cx="36539" cy="1186053"/>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151" name="Rectangle 137"/>
          <p:cNvSpPr>
            <a:spLocks noChangeArrowheads="1"/>
          </p:cNvSpPr>
          <p:nvPr/>
        </p:nvSpPr>
        <p:spPr bwMode="auto">
          <a:xfrm>
            <a:off x="5317971" y="3423621"/>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p>
        </p:txBody>
      </p:sp>
      <p:sp>
        <p:nvSpPr>
          <p:cNvPr id="152" name="Line 168"/>
          <p:cNvSpPr>
            <a:spLocks noChangeShapeType="1"/>
          </p:cNvSpPr>
          <p:nvPr/>
        </p:nvSpPr>
        <p:spPr bwMode="auto">
          <a:xfrm>
            <a:off x="5723686" y="3944362"/>
            <a:ext cx="914343" cy="2353427"/>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grpSp>
        <p:nvGrpSpPr>
          <p:cNvPr id="153" name="Group 169"/>
          <p:cNvGrpSpPr>
            <a:grpSpLocks/>
          </p:cNvGrpSpPr>
          <p:nvPr/>
        </p:nvGrpSpPr>
        <p:grpSpPr bwMode="auto">
          <a:xfrm>
            <a:off x="6093073" y="4751755"/>
            <a:ext cx="279400" cy="377825"/>
            <a:chOff x="3588" y="2806"/>
            <a:chExt cx="176" cy="238"/>
          </a:xfrm>
        </p:grpSpPr>
        <p:sp>
          <p:nvSpPr>
            <p:cNvPr id="154" name="Rectangle 170"/>
            <p:cNvSpPr>
              <a:spLocks noChangeArrowheads="1"/>
            </p:cNvSpPr>
            <p:nvPr/>
          </p:nvSpPr>
          <p:spPr bwMode="auto">
            <a:xfrm>
              <a:off x="3666" y="2806"/>
              <a:ext cx="9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J</a:t>
              </a:r>
              <a:r>
                <a:rPr kumimoji="0" lang="en-US" sz="1600" b="1" i="1" baseline="-25000" dirty="0">
                  <a:latin typeface="Calibri"/>
                  <a:cs typeface="Calibri"/>
                </a:rPr>
                <a:t>1</a:t>
              </a:r>
              <a:endParaRPr kumimoji="0" lang="en-US" sz="1600" b="1" baseline="-25000" dirty="0">
                <a:latin typeface="Calibri"/>
                <a:cs typeface="Calibri"/>
              </a:endParaRPr>
            </a:p>
          </p:txBody>
        </p:sp>
        <p:sp>
          <p:nvSpPr>
            <p:cNvPr id="155" name="Freeform 171"/>
            <p:cNvSpPr>
              <a:spLocks/>
            </p:cNvSpPr>
            <p:nvPr/>
          </p:nvSpPr>
          <p:spPr bwMode="auto">
            <a:xfrm>
              <a:off x="3588" y="2969"/>
              <a:ext cx="75" cy="75"/>
            </a:xfrm>
            <a:custGeom>
              <a:avLst/>
              <a:gdLst/>
              <a:ahLst/>
              <a:cxnLst>
                <a:cxn ang="0">
                  <a:pos x="0" y="78"/>
                </a:cxn>
                <a:cxn ang="0">
                  <a:pos x="10" y="38"/>
                </a:cxn>
                <a:cxn ang="0">
                  <a:pos x="38" y="10"/>
                </a:cxn>
                <a:cxn ang="0">
                  <a:pos x="76" y="0"/>
                </a:cxn>
                <a:cxn ang="0">
                  <a:pos x="76" y="0"/>
                </a:cxn>
                <a:cxn ang="0">
                  <a:pos x="115" y="10"/>
                </a:cxn>
                <a:cxn ang="0">
                  <a:pos x="142" y="38"/>
                </a:cxn>
                <a:cxn ang="0">
                  <a:pos x="153" y="78"/>
                </a:cxn>
                <a:cxn ang="0">
                  <a:pos x="153" y="78"/>
                </a:cxn>
                <a:cxn ang="0">
                  <a:pos x="142" y="116"/>
                </a:cxn>
                <a:cxn ang="0">
                  <a:pos x="115" y="144"/>
                </a:cxn>
                <a:cxn ang="0">
                  <a:pos x="76" y="154"/>
                </a:cxn>
                <a:cxn ang="0">
                  <a:pos x="76" y="154"/>
                </a:cxn>
                <a:cxn ang="0">
                  <a:pos x="38" y="144"/>
                </a:cxn>
                <a:cxn ang="0">
                  <a:pos x="10" y="116"/>
                </a:cxn>
                <a:cxn ang="0">
                  <a:pos x="0" y="78"/>
                </a:cxn>
                <a:cxn ang="0">
                  <a:pos x="0" y="78"/>
                </a:cxn>
                <a:cxn ang="0">
                  <a:pos x="0" y="78"/>
                </a:cxn>
              </a:cxnLst>
              <a:rect l="0" t="0" r="r" b="b"/>
              <a:pathLst>
                <a:path w="153" h="154">
                  <a:moveTo>
                    <a:pt x="0" y="78"/>
                  </a:moveTo>
                  <a:lnTo>
                    <a:pt x="10" y="38"/>
                  </a:lnTo>
                  <a:lnTo>
                    <a:pt x="38" y="10"/>
                  </a:lnTo>
                  <a:lnTo>
                    <a:pt x="76" y="0"/>
                  </a:lnTo>
                  <a:lnTo>
                    <a:pt x="76" y="0"/>
                  </a:lnTo>
                  <a:lnTo>
                    <a:pt x="115" y="10"/>
                  </a:lnTo>
                  <a:lnTo>
                    <a:pt x="142" y="38"/>
                  </a:lnTo>
                  <a:lnTo>
                    <a:pt x="153" y="78"/>
                  </a:lnTo>
                  <a:lnTo>
                    <a:pt x="153" y="78"/>
                  </a:lnTo>
                  <a:lnTo>
                    <a:pt x="142" y="116"/>
                  </a:lnTo>
                  <a:lnTo>
                    <a:pt x="115" y="144"/>
                  </a:lnTo>
                  <a:lnTo>
                    <a:pt x="76" y="154"/>
                  </a:lnTo>
                  <a:lnTo>
                    <a:pt x="76" y="154"/>
                  </a:lnTo>
                  <a:lnTo>
                    <a:pt x="38" y="144"/>
                  </a:lnTo>
                  <a:lnTo>
                    <a:pt x="10" y="116"/>
                  </a:lnTo>
                  <a:lnTo>
                    <a:pt x="0" y="78"/>
                  </a:lnTo>
                  <a:lnTo>
                    <a:pt x="0" y="78"/>
                  </a:lnTo>
                  <a:lnTo>
                    <a:pt x="0" y="78"/>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6" name="Group 165"/>
          <p:cNvGrpSpPr>
            <a:grpSpLocks/>
          </p:cNvGrpSpPr>
          <p:nvPr/>
        </p:nvGrpSpPr>
        <p:grpSpPr bwMode="auto">
          <a:xfrm>
            <a:off x="6598802" y="5974626"/>
            <a:ext cx="198438" cy="352425"/>
            <a:chOff x="3890" y="3650"/>
            <a:chExt cx="125" cy="222"/>
          </a:xfrm>
        </p:grpSpPr>
        <p:sp>
          <p:nvSpPr>
            <p:cNvPr id="157" name="Rectangle 26"/>
            <p:cNvSpPr>
              <a:spLocks noChangeArrowheads="1"/>
            </p:cNvSpPr>
            <p:nvPr/>
          </p:nvSpPr>
          <p:spPr bwMode="auto">
            <a:xfrm>
              <a:off x="3941" y="3650"/>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S</a:t>
              </a:r>
              <a:endParaRPr kumimoji="0" lang="en-US" sz="1800" dirty="0">
                <a:solidFill>
                  <a:schemeClr val="tx1"/>
                </a:solidFill>
                <a:latin typeface="Calibri"/>
                <a:cs typeface="Calibri"/>
              </a:endParaRPr>
            </a:p>
          </p:txBody>
        </p:sp>
        <p:sp>
          <p:nvSpPr>
            <p:cNvPr id="158" name="Freeform 107"/>
            <p:cNvSpPr>
              <a:spLocks/>
            </p:cNvSpPr>
            <p:nvPr/>
          </p:nvSpPr>
          <p:spPr bwMode="auto">
            <a:xfrm>
              <a:off x="3890" y="382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3" name="Group 2"/>
          <p:cNvGrpSpPr/>
          <p:nvPr/>
        </p:nvGrpSpPr>
        <p:grpSpPr>
          <a:xfrm>
            <a:off x="5328343" y="3719801"/>
            <a:ext cx="3178196" cy="2859304"/>
            <a:chOff x="5176590" y="3475151"/>
            <a:chExt cx="3178196" cy="3112855"/>
          </a:xfrm>
        </p:grpSpPr>
        <p:sp>
          <p:nvSpPr>
            <p:cNvPr id="136" name="Rectangle 22"/>
            <p:cNvSpPr>
              <a:spLocks noChangeArrowheads="1"/>
            </p:cNvSpPr>
            <p:nvPr/>
          </p:nvSpPr>
          <p:spPr bwMode="auto">
            <a:xfrm>
              <a:off x="6351340" y="63199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7" name="Rectangle 23"/>
            <p:cNvSpPr>
              <a:spLocks noChangeArrowheads="1"/>
            </p:cNvSpPr>
            <p:nvPr/>
          </p:nvSpPr>
          <p:spPr bwMode="auto">
            <a:xfrm>
              <a:off x="5176590" y="5264264"/>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8" name="Rectangle 24"/>
            <p:cNvSpPr>
              <a:spLocks noChangeArrowheads="1"/>
            </p:cNvSpPr>
            <p:nvPr/>
          </p:nvSpPr>
          <p:spPr bwMode="auto">
            <a:xfrm>
              <a:off x="5176590" y="435938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39" name="Rectangle 25"/>
            <p:cNvSpPr>
              <a:spLocks noChangeArrowheads="1"/>
            </p:cNvSpPr>
            <p:nvPr/>
          </p:nvSpPr>
          <p:spPr bwMode="auto">
            <a:xfrm>
              <a:off x="5176590" y="34751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40" name="Rectangle 54"/>
            <p:cNvSpPr>
              <a:spLocks noChangeArrowheads="1"/>
            </p:cNvSpPr>
            <p:nvPr/>
          </p:nvSpPr>
          <p:spPr bwMode="auto">
            <a:xfrm>
              <a:off x="5176590" y="39260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375</a:t>
              </a:r>
              <a:endParaRPr kumimoji="0" lang="en-US" sz="1600" b="0">
                <a:solidFill>
                  <a:schemeClr val="tx1"/>
                </a:solidFill>
                <a:latin typeface="Calibri"/>
                <a:cs typeface="Calibri"/>
              </a:endParaRPr>
            </a:p>
          </p:txBody>
        </p:sp>
        <p:sp>
          <p:nvSpPr>
            <p:cNvPr id="141" name="Rectangle 55"/>
            <p:cNvSpPr>
              <a:spLocks noChangeArrowheads="1"/>
            </p:cNvSpPr>
            <p:nvPr/>
          </p:nvSpPr>
          <p:spPr bwMode="auto">
            <a:xfrm>
              <a:off x="5176590" y="481182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sp>
          <p:nvSpPr>
            <p:cNvPr id="142" name="Rectangle 56"/>
            <p:cNvSpPr>
              <a:spLocks noChangeArrowheads="1"/>
            </p:cNvSpPr>
            <p:nvPr/>
          </p:nvSpPr>
          <p:spPr bwMode="auto">
            <a:xfrm>
              <a:off x="5227390" y="5716701"/>
              <a:ext cx="254377"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 75</a:t>
              </a:r>
              <a:endParaRPr kumimoji="0" lang="en-US" sz="1600" b="0">
                <a:solidFill>
                  <a:schemeClr val="tx1"/>
                </a:solidFill>
                <a:latin typeface="Calibri"/>
                <a:cs typeface="Calibri"/>
              </a:endParaRPr>
            </a:p>
          </p:txBody>
        </p:sp>
        <p:sp>
          <p:nvSpPr>
            <p:cNvPr id="143" name="Rectangle 57"/>
            <p:cNvSpPr>
              <a:spLocks noChangeArrowheads="1"/>
            </p:cNvSpPr>
            <p:nvPr/>
          </p:nvSpPr>
          <p:spPr bwMode="auto">
            <a:xfrm>
              <a:off x="5905252" y="6319951"/>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75</a:t>
              </a:r>
              <a:endParaRPr kumimoji="0" lang="en-US" sz="1600" b="0">
                <a:solidFill>
                  <a:schemeClr val="tx1"/>
                </a:solidFill>
                <a:latin typeface="Calibri"/>
                <a:cs typeface="Calibri"/>
              </a:endParaRPr>
            </a:p>
          </p:txBody>
        </p:sp>
        <p:sp>
          <p:nvSpPr>
            <p:cNvPr id="162" name="Rectangle 173"/>
            <p:cNvSpPr>
              <a:spLocks noChangeArrowheads="1"/>
            </p:cNvSpPr>
            <p:nvPr/>
          </p:nvSpPr>
          <p:spPr bwMode="auto">
            <a:xfrm>
              <a:off x="7978527"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63" name="Rectangle 174"/>
            <p:cNvSpPr>
              <a:spLocks noChangeArrowheads="1"/>
            </p:cNvSpPr>
            <p:nvPr/>
          </p:nvSpPr>
          <p:spPr bwMode="auto">
            <a:xfrm>
              <a:off x="7437190"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64" name="Rectangle 175"/>
            <p:cNvSpPr>
              <a:spLocks noChangeArrowheads="1"/>
            </p:cNvSpPr>
            <p:nvPr/>
          </p:nvSpPr>
          <p:spPr bwMode="auto">
            <a:xfrm>
              <a:off x="6895852"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grpSp>
          <p:nvGrpSpPr>
            <p:cNvPr id="165" name="Group 176"/>
            <p:cNvGrpSpPr>
              <a:grpSpLocks/>
            </p:cNvGrpSpPr>
            <p:nvPr/>
          </p:nvGrpSpPr>
          <p:grpSpPr bwMode="auto">
            <a:xfrm>
              <a:off x="5549652" y="3522776"/>
              <a:ext cx="2805134" cy="2765425"/>
              <a:chOff x="834" y="2082"/>
              <a:chExt cx="1517" cy="1714"/>
            </a:xfrm>
          </p:grpSpPr>
          <p:sp>
            <p:nvSpPr>
              <p:cNvPr id="166" name="Line 177"/>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167" name="Line 178"/>
              <p:cNvSpPr>
                <a:spLocks noChangeShapeType="1"/>
              </p:cNvSpPr>
              <p:nvPr/>
            </p:nvSpPr>
            <p:spPr bwMode="auto">
              <a:xfrm>
                <a:off x="834" y="3792"/>
                <a:ext cx="1517"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grpSp>
      <p:sp>
        <p:nvSpPr>
          <p:cNvPr id="188" name="Rectangle 109"/>
          <p:cNvSpPr>
            <a:spLocks noChangeArrowheads="1"/>
          </p:cNvSpPr>
          <p:nvPr/>
        </p:nvSpPr>
        <p:spPr bwMode="auto">
          <a:xfrm>
            <a:off x="8550038" y="6074599"/>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95" name="Line 145"/>
          <p:cNvSpPr>
            <a:spLocks noChangeShapeType="1"/>
          </p:cNvSpPr>
          <p:nvPr/>
        </p:nvSpPr>
        <p:spPr bwMode="auto">
          <a:xfrm>
            <a:off x="5701405" y="855368"/>
            <a:ext cx="2442901" cy="2265532"/>
          </a:xfrm>
          <a:prstGeom prst="line">
            <a:avLst/>
          </a:prstGeom>
          <a:noFill/>
          <a:ln w="57150">
            <a:solidFill>
              <a:schemeClr val="accent6">
                <a:lumMod val="60000"/>
                <a:lumOff val="40000"/>
              </a:schemeClr>
            </a:solidFill>
            <a:round/>
            <a:headEnd/>
            <a:tailEnd/>
          </a:ln>
        </p:spPr>
        <p:txBody>
          <a:bodyPr>
            <a:prstTxWarp prst="textNoShape">
              <a:avLst/>
            </a:prstTxWarp>
          </a:bodyPr>
          <a:lstStyle/>
          <a:p>
            <a:endParaRPr lang="en-US">
              <a:latin typeface="Calibri"/>
              <a:cs typeface="Calibri"/>
            </a:endParaRPr>
          </a:p>
        </p:txBody>
      </p:sp>
      <p:grpSp>
        <p:nvGrpSpPr>
          <p:cNvPr id="96" name="Group 179"/>
          <p:cNvGrpSpPr>
            <a:grpSpLocks/>
          </p:cNvGrpSpPr>
          <p:nvPr/>
        </p:nvGrpSpPr>
        <p:grpSpPr bwMode="auto">
          <a:xfrm>
            <a:off x="5664252" y="633542"/>
            <a:ext cx="255588" cy="290512"/>
            <a:chOff x="526" y="2201"/>
            <a:chExt cx="161" cy="183"/>
          </a:xfrm>
        </p:grpSpPr>
        <p:sp>
          <p:nvSpPr>
            <p:cNvPr id="97" name="Freeform 146"/>
            <p:cNvSpPr>
              <a:spLocks/>
            </p:cNvSpPr>
            <p:nvPr/>
          </p:nvSpPr>
          <p:spPr bwMode="auto">
            <a:xfrm>
              <a:off x="526" y="233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98" name="Rectangle 148"/>
            <p:cNvSpPr>
              <a:spLocks noChangeArrowheads="1"/>
            </p:cNvSpPr>
            <p:nvPr/>
          </p:nvSpPr>
          <p:spPr bwMode="auto">
            <a:xfrm>
              <a:off x="588" y="2201"/>
              <a:ext cx="99" cy="165"/>
            </a:xfrm>
            <a:prstGeom prst="rect">
              <a:avLst/>
            </a:prstGeom>
            <a:noFill/>
            <a:ln w="9525">
              <a:noFill/>
              <a:miter lim="800000"/>
              <a:headEnd/>
              <a:tailEnd/>
            </a:ln>
          </p:spPr>
          <p:txBody>
            <a:bodyPr wrap="none" lIns="0" tIns="0" rIns="0" bIns="0">
              <a:prstTxWarp prst="textNoShape">
                <a:avLst/>
              </a:prstTxWarp>
              <a:spAutoFit/>
            </a:bodyPr>
            <a:lstStyle/>
            <a:p>
              <a:r>
                <a:rPr kumimoji="0" lang="en-US" sz="1700" i="1" dirty="0">
                  <a:solidFill>
                    <a:srgbClr val="000000"/>
                  </a:solidFill>
                  <a:latin typeface="Calibri"/>
                  <a:cs typeface="Calibri"/>
                </a:rPr>
                <a:t>O</a:t>
              </a:r>
              <a:endParaRPr kumimoji="0" lang="en-US" dirty="0">
                <a:solidFill>
                  <a:schemeClr val="tx1"/>
                </a:solidFill>
                <a:latin typeface="Calibri"/>
                <a:cs typeface="Calibri"/>
              </a:endParaRPr>
            </a:p>
          </p:txBody>
        </p:sp>
      </p:grpSp>
      <p:sp>
        <p:nvSpPr>
          <p:cNvPr id="99" name="Line 171"/>
          <p:cNvSpPr>
            <a:spLocks noChangeShapeType="1"/>
          </p:cNvSpPr>
          <p:nvPr/>
        </p:nvSpPr>
        <p:spPr bwMode="auto">
          <a:xfrm>
            <a:off x="5723686" y="3889661"/>
            <a:ext cx="2527300" cy="2396115"/>
          </a:xfrm>
          <a:prstGeom prst="line">
            <a:avLst/>
          </a:prstGeom>
          <a:noFill/>
          <a:ln w="57150">
            <a:solidFill>
              <a:schemeClr val="accent6">
                <a:lumMod val="60000"/>
                <a:lumOff val="40000"/>
              </a:schemeClr>
            </a:solidFill>
            <a:round/>
            <a:headEnd/>
            <a:tailEnd/>
          </a:ln>
        </p:spPr>
        <p:txBody>
          <a:bodyPr>
            <a:prstTxWarp prst="textNoShape">
              <a:avLst/>
            </a:prstTxWarp>
          </a:bodyPr>
          <a:lstStyle/>
          <a:p>
            <a:endParaRPr lang="en-US">
              <a:latin typeface="Calibri"/>
              <a:cs typeface="Calibri"/>
            </a:endParaRPr>
          </a:p>
        </p:txBody>
      </p:sp>
      <p:grpSp>
        <p:nvGrpSpPr>
          <p:cNvPr id="100" name="Group 182"/>
          <p:cNvGrpSpPr>
            <a:grpSpLocks/>
          </p:cNvGrpSpPr>
          <p:nvPr/>
        </p:nvGrpSpPr>
        <p:grpSpPr bwMode="auto">
          <a:xfrm>
            <a:off x="8232698" y="5974626"/>
            <a:ext cx="266700" cy="368300"/>
            <a:chOff x="5053" y="3629"/>
            <a:chExt cx="168" cy="232"/>
          </a:xfrm>
        </p:grpSpPr>
        <p:sp>
          <p:nvSpPr>
            <p:cNvPr id="101" name="Freeform 168"/>
            <p:cNvSpPr>
              <a:spLocks/>
            </p:cNvSpPr>
            <p:nvPr/>
          </p:nvSpPr>
          <p:spPr bwMode="auto">
            <a:xfrm>
              <a:off x="5053" y="3803"/>
              <a:ext cx="58" cy="58"/>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02" name="Rectangle 170"/>
            <p:cNvSpPr>
              <a:spLocks noChangeArrowheads="1"/>
            </p:cNvSpPr>
            <p:nvPr/>
          </p:nvSpPr>
          <p:spPr bwMode="auto">
            <a:xfrm>
              <a:off x="5098" y="3629"/>
              <a:ext cx="123" cy="173"/>
            </a:xfrm>
            <a:prstGeom prst="rect">
              <a:avLst/>
            </a:prstGeom>
            <a:noFill/>
            <a:ln w="9525">
              <a:noFill/>
              <a:miter lim="800000"/>
              <a:headEnd/>
              <a:tailEnd/>
            </a:ln>
          </p:spPr>
          <p:txBody>
            <a:bodyPr lIns="0" tIns="0" rIns="0" bIns="0">
              <a:prstTxWarp prst="textNoShape">
                <a:avLst/>
              </a:prstTxWarp>
              <a:spAutoFit/>
            </a:bodyPr>
            <a:lstStyle/>
            <a:p>
              <a:r>
                <a:rPr kumimoji="0" lang="en-US" sz="1800" i="1" dirty="0">
                  <a:solidFill>
                    <a:srgbClr val="000000"/>
                  </a:solidFill>
                  <a:latin typeface="Calibri"/>
                  <a:cs typeface="Calibri"/>
                </a:rPr>
                <a:t>T</a:t>
              </a:r>
              <a:endParaRPr kumimoji="0" lang="en-US" sz="1800" dirty="0">
                <a:solidFill>
                  <a:schemeClr val="tx1"/>
                </a:solidFill>
                <a:latin typeface="Calibri"/>
                <a:cs typeface="Calibri"/>
              </a:endParaRPr>
            </a:p>
          </p:txBody>
        </p:sp>
      </p:grpSp>
      <p:grpSp>
        <p:nvGrpSpPr>
          <p:cNvPr id="103" name="Group 172"/>
          <p:cNvGrpSpPr>
            <a:grpSpLocks/>
          </p:cNvGrpSpPr>
          <p:nvPr/>
        </p:nvGrpSpPr>
        <p:grpSpPr bwMode="auto">
          <a:xfrm>
            <a:off x="6834938" y="4218277"/>
            <a:ext cx="2030413" cy="1033463"/>
            <a:chOff x="4096" y="2433"/>
            <a:chExt cx="1279" cy="651"/>
          </a:xfrm>
        </p:grpSpPr>
        <p:sp>
          <p:nvSpPr>
            <p:cNvPr id="104" name="Line 173"/>
            <p:cNvSpPr>
              <a:spLocks noChangeShapeType="1"/>
            </p:cNvSpPr>
            <p:nvPr/>
          </p:nvSpPr>
          <p:spPr bwMode="auto">
            <a:xfrm flipH="1">
              <a:off x="4308" y="2661"/>
              <a:ext cx="423" cy="423"/>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105" name="Group 174"/>
            <p:cNvGrpSpPr>
              <a:grpSpLocks/>
            </p:cNvGrpSpPr>
            <p:nvPr/>
          </p:nvGrpSpPr>
          <p:grpSpPr bwMode="auto">
            <a:xfrm>
              <a:off x="4096" y="2433"/>
              <a:ext cx="1279" cy="233"/>
              <a:chOff x="4096" y="2433"/>
              <a:chExt cx="1279" cy="233"/>
            </a:xfrm>
          </p:grpSpPr>
          <p:sp>
            <p:nvSpPr>
              <p:cNvPr id="106" name="Rectangle 175"/>
              <p:cNvSpPr>
                <a:spLocks noChangeArrowheads="1"/>
              </p:cNvSpPr>
              <p:nvPr/>
            </p:nvSpPr>
            <p:spPr bwMode="auto">
              <a:xfrm>
                <a:off x="4096" y="2433"/>
                <a:ext cx="1279" cy="233"/>
              </a:xfrm>
              <a:prstGeom prst="rect">
                <a:avLst/>
              </a:prstGeom>
              <a:solidFill>
                <a:schemeClr val="bg1"/>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107" name="Rectangle 176"/>
              <p:cNvSpPr>
                <a:spLocks noChangeArrowheads="1"/>
              </p:cNvSpPr>
              <p:nvPr/>
            </p:nvSpPr>
            <p:spPr bwMode="auto">
              <a:xfrm>
                <a:off x="4156" y="2444"/>
                <a:ext cx="1175" cy="22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dirty="0">
                    <a:solidFill>
                      <a:srgbClr val="000000"/>
                    </a:solidFill>
                    <a:latin typeface="Calibri"/>
                    <a:cs typeface="Calibri"/>
                  </a:rPr>
                  <a:t>Consumption possibilities</a:t>
                </a:r>
                <a:br>
                  <a:rPr kumimoji="0" lang="en-US" sz="1400" b="0" dirty="0">
                    <a:solidFill>
                      <a:srgbClr val="000000"/>
                    </a:solidFill>
                    <a:latin typeface="Calibri"/>
                    <a:cs typeface="Calibri"/>
                  </a:rPr>
                </a:br>
                <a:r>
                  <a:rPr kumimoji="0" lang="en-US" sz="1400" b="0" dirty="0">
                    <a:solidFill>
                      <a:srgbClr val="000000"/>
                    </a:solidFill>
                    <a:latin typeface="Calibri"/>
                    <a:cs typeface="Calibri"/>
                  </a:rPr>
                  <a:t>of Japan </a:t>
                </a:r>
                <a:r>
                  <a:rPr kumimoji="0" lang="en-US" sz="1400" i="1" dirty="0">
                    <a:solidFill>
                      <a:srgbClr val="000000"/>
                    </a:solidFill>
                    <a:latin typeface="Calibri"/>
                    <a:cs typeface="Calibri"/>
                  </a:rPr>
                  <a:t>with trade</a:t>
                </a:r>
                <a:endParaRPr kumimoji="0" lang="en-US" sz="1400" i="1" dirty="0">
                  <a:solidFill>
                    <a:schemeClr val="tx1"/>
                  </a:solidFill>
                  <a:latin typeface="Calibri"/>
                  <a:cs typeface="Calibri"/>
                </a:endParaRPr>
              </a:p>
            </p:txBody>
          </p:sp>
        </p:grpSp>
      </p:grpSp>
      <p:grpSp>
        <p:nvGrpSpPr>
          <p:cNvPr id="108" name="Group 87"/>
          <p:cNvGrpSpPr>
            <a:grpSpLocks/>
          </p:cNvGrpSpPr>
          <p:nvPr/>
        </p:nvGrpSpPr>
        <p:grpSpPr bwMode="auto">
          <a:xfrm>
            <a:off x="6872719" y="1039067"/>
            <a:ext cx="2006600" cy="1003300"/>
            <a:chOff x="1992" y="2362"/>
            <a:chExt cx="1264" cy="632"/>
          </a:xfrm>
        </p:grpSpPr>
        <p:sp>
          <p:nvSpPr>
            <p:cNvPr id="109" name="Line 62"/>
            <p:cNvSpPr>
              <a:spLocks noChangeShapeType="1"/>
            </p:cNvSpPr>
            <p:nvPr/>
          </p:nvSpPr>
          <p:spPr bwMode="auto">
            <a:xfrm flipH="1">
              <a:off x="2181" y="2600"/>
              <a:ext cx="394" cy="394"/>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110" name="Group 86"/>
            <p:cNvGrpSpPr>
              <a:grpSpLocks/>
            </p:cNvGrpSpPr>
            <p:nvPr/>
          </p:nvGrpSpPr>
          <p:grpSpPr bwMode="auto">
            <a:xfrm>
              <a:off x="1992" y="2362"/>
              <a:ext cx="1264" cy="233"/>
              <a:chOff x="1992" y="2362"/>
              <a:chExt cx="1264" cy="233"/>
            </a:xfrm>
          </p:grpSpPr>
          <p:sp>
            <p:nvSpPr>
              <p:cNvPr id="111" name="Rectangle 64"/>
              <p:cNvSpPr>
                <a:spLocks noChangeArrowheads="1"/>
              </p:cNvSpPr>
              <p:nvPr/>
            </p:nvSpPr>
            <p:spPr bwMode="auto">
              <a:xfrm>
                <a:off x="1992" y="2362"/>
                <a:ext cx="1264" cy="233"/>
              </a:xfrm>
              <a:prstGeom prst="rect">
                <a:avLst/>
              </a:prstGeom>
              <a:solidFill>
                <a:schemeClr val="bg1"/>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112" name="Rectangle 65"/>
              <p:cNvSpPr>
                <a:spLocks noChangeArrowheads="1"/>
              </p:cNvSpPr>
              <p:nvPr/>
            </p:nvSpPr>
            <p:spPr bwMode="auto">
              <a:xfrm>
                <a:off x="2039" y="2372"/>
                <a:ext cx="1175" cy="22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dirty="0" smtClean="0">
                    <a:solidFill>
                      <a:srgbClr val="000000"/>
                    </a:solidFill>
                    <a:latin typeface="Calibri"/>
                    <a:cs typeface="Calibri"/>
                  </a:rPr>
                  <a:t>Consumption possibilities</a:t>
                </a:r>
                <a:br>
                  <a:rPr kumimoji="0" lang="en-US" sz="1400" b="0" dirty="0" smtClean="0">
                    <a:solidFill>
                      <a:srgbClr val="000000"/>
                    </a:solidFill>
                    <a:latin typeface="Calibri"/>
                    <a:cs typeface="Calibri"/>
                  </a:rPr>
                </a:br>
                <a:r>
                  <a:rPr kumimoji="0" lang="en-US" sz="1400" b="0" dirty="0" smtClean="0">
                    <a:solidFill>
                      <a:srgbClr val="000000"/>
                    </a:solidFill>
                    <a:latin typeface="Calibri"/>
                    <a:cs typeface="Calibri"/>
                  </a:rPr>
                  <a:t>of U.S. </a:t>
                </a:r>
                <a:r>
                  <a:rPr kumimoji="0" lang="en-US" sz="1400" i="1" dirty="0" smtClean="0">
                    <a:solidFill>
                      <a:srgbClr val="000000"/>
                    </a:solidFill>
                    <a:latin typeface="Calibri"/>
                    <a:cs typeface="Calibri"/>
                  </a:rPr>
                  <a:t>with</a:t>
                </a:r>
                <a:r>
                  <a:rPr kumimoji="0" lang="en-US" sz="1400" b="0" dirty="0" smtClean="0">
                    <a:solidFill>
                      <a:srgbClr val="000000"/>
                    </a:solidFill>
                    <a:latin typeface="Calibri"/>
                    <a:cs typeface="Calibri"/>
                  </a:rPr>
                  <a:t> </a:t>
                </a:r>
                <a:r>
                  <a:rPr kumimoji="0" lang="en-US" sz="1400" i="1" dirty="0" smtClean="0">
                    <a:solidFill>
                      <a:srgbClr val="000000"/>
                    </a:solidFill>
                    <a:latin typeface="Calibri"/>
                    <a:cs typeface="Calibri"/>
                  </a:rPr>
                  <a:t>trade</a:t>
                </a:r>
                <a:endParaRPr kumimoji="0" lang="en-US" sz="1400" i="1" dirty="0">
                  <a:solidFill>
                    <a:schemeClr val="tx1"/>
                  </a:solidFill>
                  <a:latin typeface="Calibri"/>
                  <a:cs typeface="Calibri"/>
                </a:endParaRPr>
              </a:p>
            </p:txBody>
          </p:sp>
        </p:grpSp>
      </p:grpSp>
      <p:grpSp>
        <p:nvGrpSpPr>
          <p:cNvPr id="128" name="Group 163"/>
          <p:cNvGrpSpPr>
            <a:grpSpLocks/>
          </p:cNvGrpSpPr>
          <p:nvPr/>
        </p:nvGrpSpPr>
        <p:grpSpPr bwMode="auto">
          <a:xfrm>
            <a:off x="8055672" y="2771650"/>
            <a:ext cx="153988" cy="349250"/>
            <a:chOff x="2058" y="3654"/>
            <a:chExt cx="97" cy="220"/>
          </a:xfrm>
        </p:grpSpPr>
        <p:sp>
          <p:nvSpPr>
            <p:cNvPr id="129" name="Rectangle 152"/>
            <p:cNvSpPr>
              <a:spLocks noChangeArrowheads="1"/>
            </p:cNvSpPr>
            <p:nvPr/>
          </p:nvSpPr>
          <p:spPr bwMode="auto">
            <a:xfrm>
              <a:off x="2058" y="3654"/>
              <a:ext cx="97" cy="165"/>
            </a:xfrm>
            <a:prstGeom prst="rect">
              <a:avLst/>
            </a:prstGeom>
            <a:noFill/>
            <a:ln w="9525">
              <a:noFill/>
              <a:miter lim="800000"/>
              <a:headEnd/>
              <a:tailEnd/>
            </a:ln>
          </p:spPr>
          <p:txBody>
            <a:bodyPr wrap="none" lIns="0" tIns="0" rIns="0" bIns="0">
              <a:prstTxWarp prst="textNoShape">
                <a:avLst/>
              </a:prstTxWarp>
              <a:spAutoFit/>
            </a:bodyPr>
            <a:lstStyle/>
            <a:p>
              <a:r>
                <a:rPr kumimoji="0" lang="en-US" sz="1700" i="1" dirty="0">
                  <a:solidFill>
                    <a:srgbClr val="000000"/>
                  </a:solidFill>
                  <a:latin typeface="Calibri"/>
                  <a:cs typeface="Calibri"/>
                </a:rPr>
                <a:t>N</a:t>
              </a:r>
              <a:endParaRPr kumimoji="0" lang="en-US" dirty="0">
                <a:solidFill>
                  <a:schemeClr val="tx1"/>
                </a:solidFill>
                <a:latin typeface="Calibri"/>
                <a:cs typeface="Calibri"/>
              </a:endParaRPr>
            </a:p>
          </p:txBody>
        </p:sp>
        <p:sp>
          <p:nvSpPr>
            <p:cNvPr id="130" name="Freeform 160"/>
            <p:cNvSpPr>
              <a:spLocks/>
            </p:cNvSpPr>
            <p:nvPr/>
          </p:nvSpPr>
          <p:spPr bwMode="auto">
            <a:xfrm>
              <a:off x="2070" y="382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9" name="Group 164"/>
          <p:cNvGrpSpPr>
            <a:grpSpLocks/>
          </p:cNvGrpSpPr>
          <p:nvPr/>
        </p:nvGrpSpPr>
        <p:grpSpPr bwMode="auto">
          <a:xfrm>
            <a:off x="5672822" y="3724966"/>
            <a:ext cx="288925" cy="276226"/>
            <a:chOff x="3324" y="2044"/>
            <a:chExt cx="182" cy="174"/>
          </a:xfrm>
        </p:grpSpPr>
        <p:sp>
          <p:nvSpPr>
            <p:cNvPr id="160" name="Freeform 110"/>
            <p:cNvSpPr>
              <a:spLocks/>
            </p:cNvSpPr>
            <p:nvPr/>
          </p:nvSpPr>
          <p:spPr bwMode="auto">
            <a:xfrm>
              <a:off x="3324" y="214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61" name="Rectangle 138"/>
            <p:cNvSpPr>
              <a:spLocks noChangeArrowheads="1"/>
            </p:cNvSpPr>
            <p:nvPr/>
          </p:nvSpPr>
          <p:spPr bwMode="auto">
            <a:xfrm>
              <a:off x="3417" y="2044"/>
              <a:ext cx="89"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R</a:t>
              </a:r>
              <a:endParaRPr kumimoji="0" lang="en-US" sz="1800" dirty="0">
                <a:solidFill>
                  <a:schemeClr val="tx1"/>
                </a:solidFill>
                <a:latin typeface="Calibri"/>
                <a:cs typeface="Calibri"/>
              </a:endParaRPr>
            </a:p>
          </p:txBody>
        </p:sp>
      </p:grpSp>
    </p:spTree>
    <p:extLst>
      <p:ext uri="{BB962C8B-B14F-4D97-AF65-F5344CB8AC3E}">
        <p14:creationId xmlns:p14="http://schemas.microsoft.com/office/powerpoint/2010/main" val="1482674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3"/>
          <p:cNvSpPr>
            <a:spLocks noChangeArrowheads="1"/>
          </p:cNvSpPr>
          <p:nvPr/>
        </p:nvSpPr>
        <p:spPr bwMode="auto">
          <a:xfrm>
            <a:off x="5105738" y="24205"/>
            <a:ext cx="4008846"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Calibri"/>
              <a:cs typeface="Calibri"/>
            </a:endParaRPr>
          </a:p>
        </p:txBody>
      </p:sp>
      <p:sp>
        <p:nvSpPr>
          <p:cNvPr id="196" name="Content Placeholder 2"/>
          <p:cNvSpPr>
            <a:spLocks noGrp="1"/>
          </p:cNvSpPr>
          <p:nvPr>
            <p:ph idx="1"/>
          </p:nvPr>
        </p:nvSpPr>
        <p:spPr>
          <a:xfrm>
            <a:off x="63183" y="2000407"/>
            <a:ext cx="4664265" cy="3238161"/>
          </a:xfrm>
        </p:spPr>
        <p:txBody>
          <a:bodyPr/>
          <a:lstStyle/>
          <a:p>
            <a:pPr marL="169863" indent="-169863">
              <a:lnSpc>
                <a:spcPct val="90000"/>
              </a:lnSpc>
            </a:pPr>
            <a:r>
              <a:rPr lang="en-US" sz="2400" dirty="0">
                <a:solidFill>
                  <a:schemeClr val="tx1"/>
                </a:solidFill>
                <a:latin typeface="Calibri"/>
                <a:ea typeface="ＭＳ Ｐゴシック" pitchFamily="-107" charset="-128"/>
                <a:cs typeface="Calibri"/>
              </a:rPr>
              <a:t>For example, with specialization and trade, the U.S. could increase its consumption from </a:t>
            </a:r>
            <a:r>
              <a:rPr lang="en-US" sz="2400" b="1" i="1" dirty="0">
                <a:solidFill>
                  <a:schemeClr val="tx1"/>
                </a:solidFill>
                <a:latin typeface="Calibri"/>
                <a:ea typeface="ＭＳ Ｐゴシック" pitchFamily="-107" charset="-128"/>
                <a:cs typeface="Calibri"/>
              </a:rPr>
              <a:t>US</a:t>
            </a:r>
            <a:r>
              <a:rPr lang="en-US" sz="2400" b="1" i="1" baseline="-25000" dirty="0">
                <a:solidFill>
                  <a:schemeClr val="tx1"/>
                </a:solidFill>
                <a:latin typeface="Calibri"/>
                <a:ea typeface="ＭＳ Ｐゴシック" pitchFamily="-107" charset="-128"/>
                <a:cs typeface="Calibri"/>
              </a:rPr>
              <a:t>1</a:t>
            </a:r>
            <a:r>
              <a:rPr lang="en-US" sz="2400" dirty="0">
                <a:solidFill>
                  <a:schemeClr val="tx1"/>
                </a:solidFill>
                <a:latin typeface="Calibri"/>
                <a:ea typeface="ＭＳ Ｐゴシック" pitchFamily="-107" charset="-128"/>
                <a:cs typeface="Calibri"/>
              </a:rPr>
              <a:t> to </a:t>
            </a:r>
            <a:r>
              <a:rPr lang="en-US" sz="2400" b="1" i="1" dirty="0">
                <a:solidFill>
                  <a:schemeClr val="tx1"/>
                </a:solidFill>
                <a:latin typeface="Calibri"/>
                <a:ea typeface="ＭＳ Ｐゴシック" pitchFamily="-107" charset="-128"/>
                <a:cs typeface="Calibri"/>
              </a:rPr>
              <a:t>US</a:t>
            </a:r>
            <a:r>
              <a:rPr lang="en-US" sz="2400" b="1" i="1" baseline="-25000" dirty="0">
                <a:solidFill>
                  <a:schemeClr val="tx1"/>
                </a:solidFill>
                <a:latin typeface="Calibri"/>
                <a:ea typeface="ＭＳ Ｐゴシック" pitchFamily="-107" charset="-128"/>
                <a:cs typeface="Calibri"/>
              </a:rPr>
              <a:t>2</a:t>
            </a:r>
            <a:r>
              <a:rPr lang="en-US" sz="2400" dirty="0">
                <a:solidFill>
                  <a:schemeClr val="tx1"/>
                </a:solidFill>
                <a:latin typeface="Calibri"/>
                <a:ea typeface="ＭＳ Ｐゴシック" pitchFamily="-107" charset="-128"/>
                <a:cs typeface="Calibri"/>
              </a:rPr>
              <a:t>, gaining 50 million units of clothing and 100 million units of food</a:t>
            </a:r>
            <a:r>
              <a:rPr lang="en-US" sz="2400" dirty="0" smtClean="0">
                <a:solidFill>
                  <a:schemeClr val="tx1"/>
                </a:solidFill>
                <a:latin typeface="Calibri"/>
                <a:ea typeface="ＭＳ Ｐゴシック" pitchFamily="-107" charset="-128"/>
                <a:cs typeface="Calibri"/>
              </a:rPr>
              <a:t>.</a:t>
            </a:r>
          </a:p>
          <a:p>
            <a:pPr marL="169863" indent="-169863">
              <a:lnSpc>
                <a:spcPct val="90000"/>
              </a:lnSpc>
            </a:pPr>
            <a:r>
              <a:rPr lang="en-US" sz="2400" dirty="0">
                <a:solidFill>
                  <a:schemeClr val="tx1"/>
                </a:solidFill>
                <a:latin typeface="Calibri"/>
                <a:ea typeface="Times New Roman" pitchFamily="-107" charset="0"/>
                <a:cs typeface="Calibri"/>
              </a:rPr>
              <a:t>Simultaneously, Japan could increase consumption from </a:t>
            </a:r>
            <a:r>
              <a:rPr lang="en-US" sz="2400" b="1" i="1" dirty="0" smtClean="0">
                <a:solidFill>
                  <a:schemeClr val="tx1"/>
                </a:solidFill>
                <a:latin typeface="Calibri"/>
                <a:ea typeface="Times New Roman" pitchFamily="-107" charset="0"/>
                <a:cs typeface="Calibri"/>
              </a:rPr>
              <a:t>J</a:t>
            </a:r>
            <a:r>
              <a:rPr lang="en-US" sz="2400" b="1" i="1" baseline="-25000" dirty="0" smtClean="0">
                <a:solidFill>
                  <a:schemeClr val="tx1"/>
                </a:solidFill>
                <a:latin typeface="Calibri"/>
                <a:ea typeface="Times New Roman" pitchFamily="-107" charset="0"/>
                <a:cs typeface="Calibri"/>
              </a:rPr>
              <a:t>1</a:t>
            </a:r>
            <a:r>
              <a:rPr lang="en-US" sz="2400" dirty="0" smtClean="0">
                <a:solidFill>
                  <a:schemeClr val="tx1"/>
                </a:solidFill>
                <a:latin typeface="Calibri"/>
                <a:ea typeface="Times New Roman" pitchFamily="-107" charset="0"/>
                <a:cs typeface="Calibri"/>
              </a:rPr>
              <a:t> </a:t>
            </a:r>
            <a:r>
              <a:rPr lang="en-US" sz="2400" dirty="0">
                <a:solidFill>
                  <a:schemeClr val="tx1"/>
                </a:solidFill>
                <a:latin typeface="Calibri"/>
                <a:ea typeface="Times New Roman" pitchFamily="-107" charset="0"/>
                <a:cs typeface="Calibri"/>
              </a:rPr>
              <a:t>to </a:t>
            </a:r>
            <a:r>
              <a:rPr lang="en-US" sz="2400" b="1" i="1" dirty="0">
                <a:solidFill>
                  <a:schemeClr val="tx1"/>
                </a:solidFill>
                <a:latin typeface="Calibri"/>
                <a:ea typeface="Times New Roman" pitchFamily="-107" charset="0"/>
                <a:cs typeface="Calibri"/>
              </a:rPr>
              <a:t>J</a:t>
            </a:r>
            <a:r>
              <a:rPr lang="en-US" sz="2400" b="1" i="1" baseline="-25000" dirty="0">
                <a:solidFill>
                  <a:schemeClr val="tx1"/>
                </a:solidFill>
                <a:latin typeface="Calibri"/>
                <a:ea typeface="Times New Roman" pitchFamily="-107" charset="0"/>
                <a:cs typeface="Calibri"/>
              </a:rPr>
              <a:t>2</a:t>
            </a:r>
            <a:r>
              <a:rPr lang="en-US" sz="2400" dirty="0">
                <a:solidFill>
                  <a:schemeClr val="tx1"/>
                </a:solidFill>
                <a:latin typeface="Calibri"/>
                <a:ea typeface="Times New Roman" pitchFamily="-107" charset="0"/>
                <a:cs typeface="Calibri"/>
              </a:rPr>
              <a:t>, a gain of 125 million units of food and 25 million units of clothing</a:t>
            </a:r>
            <a:r>
              <a:rPr lang="en-US" sz="2400" dirty="0" smtClean="0">
                <a:solidFill>
                  <a:schemeClr val="tx1"/>
                </a:solidFill>
                <a:latin typeface="Calibri"/>
                <a:ea typeface="Times New Roman" pitchFamily="-107" charset="0"/>
                <a:cs typeface="Calibri"/>
              </a:rPr>
              <a:t>.</a:t>
            </a:r>
            <a:endParaRPr lang="en-US" sz="2400" dirty="0">
              <a:solidFill>
                <a:schemeClr val="tx1"/>
              </a:solidFill>
              <a:latin typeface="Calibri"/>
              <a:ea typeface="Times New Roman" pitchFamily="-107" charset="0"/>
              <a:cs typeface="Calibri"/>
            </a:endParaRPr>
          </a:p>
        </p:txBody>
      </p:sp>
      <p:sp>
        <p:nvSpPr>
          <p:cNvPr id="63" name="Rectangle 109"/>
          <p:cNvSpPr>
            <a:spLocks noChangeArrowheads="1"/>
          </p:cNvSpPr>
          <p:nvPr/>
        </p:nvSpPr>
        <p:spPr bwMode="auto">
          <a:xfrm>
            <a:off x="8546452" y="2921674"/>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72" name="Rectangle 136"/>
          <p:cNvSpPr>
            <a:spLocks noChangeArrowheads="1"/>
          </p:cNvSpPr>
          <p:nvPr/>
        </p:nvSpPr>
        <p:spPr bwMode="auto">
          <a:xfrm>
            <a:off x="5308969" y="172595"/>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endParaRPr kumimoji="0" lang="en-US" sz="1200" b="0" i="1">
              <a:solidFill>
                <a:schemeClr val="tx1"/>
              </a:solidFill>
              <a:latin typeface="Calibri"/>
              <a:cs typeface="Calibri"/>
            </a:endParaRPr>
          </a:p>
        </p:txBody>
      </p:sp>
      <p:sp>
        <p:nvSpPr>
          <p:cNvPr id="80" name="Line 146"/>
          <p:cNvSpPr>
            <a:spLocks noChangeShapeType="1"/>
          </p:cNvSpPr>
          <p:nvPr/>
        </p:nvSpPr>
        <p:spPr bwMode="auto">
          <a:xfrm>
            <a:off x="5714543" y="2042416"/>
            <a:ext cx="2378075" cy="1036601"/>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sp>
        <p:nvSpPr>
          <p:cNvPr id="84" name="Line 153"/>
          <p:cNvSpPr>
            <a:spLocks noChangeShapeType="1"/>
          </p:cNvSpPr>
          <p:nvPr/>
        </p:nvSpPr>
        <p:spPr bwMode="auto">
          <a:xfrm flipH="1">
            <a:off x="6311794" y="2315466"/>
            <a:ext cx="9174" cy="763551"/>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85" name="Group 162"/>
          <p:cNvGrpSpPr>
            <a:grpSpLocks/>
          </p:cNvGrpSpPr>
          <p:nvPr/>
        </p:nvGrpSpPr>
        <p:grpSpPr bwMode="auto">
          <a:xfrm>
            <a:off x="5653776" y="1724558"/>
            <a:ext cx="309563" cy="341313"/>
            <a:chOff x="534" y="2919"/>
            <a:chExt cx="195" cy="215"/>
          </a:xfrm>
        </p:grpSpPr>
        <p:sp>
          <p:nvSpPr>
            <p:cNvPr id="86" name="Rectangle 147"/>
            <p:cNvSpPr>
              <a:spLocks noChangeArrowheads="1"/>
            </p:cNvSpPr>
            <p:nvPr/>
          </p:nvSpPr>
          <p:spPr bwMode="auto">
            <a:xfrm>
              <a:off x="598" y="2919"/>
              <a:ext cx="131" cy="165"/>
            </a:xfrm>
            <a:prstGeom prst="rect">
              <a:avLst/>
            </a:prstGeom>
            <a:noFill/>
            <a:ln w="9525">
              <a:noFill/>
              <a:miter lim="800000"/>
              <a:headEnd/>
              <a:tailEnd/>
            </a:ln>
          </p:spPr>
          <p:txBody>
            <a:bodyPr wrap="square" lIns="0" tIns="0" rIns="0" bIns="0">
              <a:prstTxWarp prst="textNoShape">
                <a:avLst/>
              </a:prstTxWarp>
              <a:spAutoFit/>
            </a:bodyPr>
            <a:lstStyle/>
            <a:p>
              <a:r>
                <a:rPr kumimoji="0" lang="en-US" sz="1700" i="1" dirty="0">
                  <a:solidFill>
                    <a:srgbClr val="000000"/>
                  </a:solidFill>
                  <a:latin typeface="Calibri"/>
                  <a:cs typeface="Calibri"/>
                </a:rPr>
                <a:t>M</a:t>
              </a:r>
              <a:endParaRPr kumimoji="0" lang="en-US" b="0" dirty="0">
                <a:solidFill>
                  <a:schemeClr val="tx1"/>
                </a:solidFill>
                <a:latin typeface="Calibri"/>
                <a:cs typeface="Calibri"/>
              </a:endParaRPr>
            </a:p>
          </p:txBody>
        </p:sp>
        <p:sp>
          <p:nvSpPr>
            <p:cNvPr id="88" name="Freeform 154"/>
            <p:cNvSpPr>
              <a:spLocks/>
            </p:cNvSpPr>
            <p:nvPr/>
          </p:nvSpPr>
          <p:spPr bwMode="auto">
            <a:xfrm>
              <a:off x="534" y="308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6" name="Group 5"/>
          <p:cNvGrpSpPr/>
          <p:nvPr/>
        </p:nvGrpSpPr>
        <p:grpSpPr>
          <a:xfrm>
            <a:off x="5314493" y="466030"/>
            <a:ext cx="3192463" cy="2891384"/>
            <a:chOff x="5171884" y="229618"/>
            <a:chExt cx="3192463" cy="3147780"/>
          </a:xfrm>
        </p:grpSpPr>
        <p:grpSp>
          <p:nvGrpSpPr>
            <p:cNvPr id="64" name="Group 118"/>
            <p:cNvGrpSpPr>
              <a:grpSpLocks/>
            </p:cNvGrpSpPr>
            <p:nvPr/>
          </p:nvGrpSpPr>
          <p:grpSpPr bwMode="auto">
            <a:xfrm>
              <a:off x="5549709" y="315343"/>
              <a:ext cx="2814638" cy="2765425"/>
              <a:chOff x="834" y="2082"/>
              <a:chExt cx="1773" cy="1714"/>
            </a:xfrm>
          </p:grpSpPr>
          <p:sp>
            <p:nvSpPr>
              <p:cNvPr id="65" name="Line 116"/>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66" name="Line 117"/>
              <p:cNvSpPr>
                <a:spLocks noChangeShapeType="1"/>
              </p:cNvSpPr>
              <p:nvPr/>
            </p:nvSpPr>
            <p:spPr bwMode="auto">
              <a:xfrm>
                <a:off x="834" y="3792"/>
                <a:ext cx="1773"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sp>
          <p:nvSpPr>
            <p:cNvPr id="73" name="Rectangle 139"/>
            <p:cNvSpPr>
              <a:spLocks noChangeArrowheads="1"/>
            </p:cNvSpPr>
            <p:nvPr/>
          </p:nvSpPr>
          <p:spPr bwMode="auto">
            <a:xfrm>
              <a:off x="601325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4" name="Rectangle 140"/>
            <p:cNvSpPr>
              <a:spLocks noChangeArrowheads="1"/>
            </p:cNvSpPr>
            <p:nvPr/>
          </p:nvSpPr>
          <p:spPr bwMode="auto">
            <a:xfrm>
              <a:off x="6621272"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5" name="Rectangle 141"/>
            <p:cNvSpPr>
              <a:spLocks noChangeArrowheads="1"/>
            </p:cNvSpPr>
            <p:nvPr/>
          </p:nvSpPr>
          <p:spPr bwMode="auto">
            <a:xfrm>
              <a:off x="7227697"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76" name="Rectangle 142"/>
            <p:cNvSpPr>
              <a:spLocks noChangeArrowheads="1"/>
            </p:cNvSpPr>
            <p:nvPr/>
          </p:nvSpPr>
          <p:spPr bwMode="auto">
            <a:xfrm>
              <a:off x="783570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77" name="Rectangle 143"/>
            <p:cNvSpPr>
              <a:spLocks noChangeArrowheads="1"/>
            </p:cNvSpPr>
            <p:nvPr/>
          </p:nvSpPr>
          <p:spPr bwMode="auto">
            <a:xfrm>
              <a:off x="5171884" y="234258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8" name="Rectangle 144"/>
            <p:cNvSpPr>
              <a:spLocks noChangeArrowheads="1"/>
            </p:cNvSpPr>
            <p:nvPr/>
          </p:nvSpPr>
          <p:spPr bwMode="auto">
            <a:xfrm>
              <a:off x="5171884" y="173933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9" name="Rectangle 145"/>
            <p:cNvSpPr>
              <a:spLocks noChangeArrowheads="1"/>
            </p:cNvSpPr>
            <p:nvPr/>
          </p:nvSpPr>
          <p:spPr bwMode="auto">
            <a:xfrm>
              <a:off x="5171884" y="113449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81" name="Rectangle 148"/>
            <p:cNvSpPr>
              <a:spLocks noChangeArrowheads="1"/>
            </p:cNvSpPr>
            <p:nvPr/>
          </p:nvSpPr>
          <p:spPr bwMode="auto">
            <a:xfrm>
              <a:off x="5171884" y="14361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250</a:t>
              </a:r>
              <a:endParaRPr kumimoji="0" lang="en-US" sz="1600" b="0">
                <a:solidFill>
                  <a:schemeClr val="tx1"/>
                </a:solidFill>
                <a:latin typeface="Calibri"/>
                <a:cs typeface="Calibri"/>
              </a:endParaRPr>
            </a:p>
          </p:txBody>
        </p:sp>
        <p:sp>
          <p:nvSpPr>
            <p:cNvPr id="82" name="Rectangle 149"/>
            <p:cNvSpPr>
              <a:spLocks noChangeArrowheads="1"/>
            </p:cNvSpPr>
            <p:nvPr/>
          </p:nvSpPr>
          <p:spPr bwMode="auto">
            <a:xfrm>
              <a:off x="5171884" y="204095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83" name="Rectangle 150"/>
            <p:cNvSpPr>
              <a:spLocks noChangeArrowheads="1"/>
            </p:cNvSpPr>
            <p:nvPr/>
          </p:nvSpPr>
          <p:spPr bwMode="auto">
            <a:xfrm>
              <a:off x="5271897" y="2644206"/>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50</a:t>
              </a:r>
              <a:endParaRPr kumimoji="0" lang="en-US" sz="1600" b="0">
                <a:solidFill>
                  <a:schemeClr val="tx1"/>
                </a:solidFill>
                <a:latin typeface="Calibri"/>
                <a:cs typeface="Calibri"/>
              </a:endParaRPr>
            </a:p>
          </p:txBody>
        </p:sp>
        <p:sp>
          <p:nvSpPr>
            <p:cNvPr id="89" name="Rectangle 156"/>
            <p:cNvSpPr>
              <a:spLocks noChangeArrowheads="1"/>
            </p:cNvSpPr>
            <p:nvPr/>
          </p:nvSpPr>
          <p:spPr bwMode="auto">
            <a:xfrm>
              <a:off x="5178234" y="83286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350</a:t>
              </a:r>
              <a:endParaRPr kumimoji="0" lang="en-US" sz="1600" b="0">
                <a:solidFill>
                  <a:schemeClr val="tx1"/>
                </a:solidFill>
                <a:latin typeface="Calibri"/>
                <a:cs typeface="Calibri"/>
              </a:endParaRPr>
            </a:p>
          </p:txBody>
        </p:sp>
        <p:sp>
          <p:nvSpPr>
            <p:cNvPr id="126" name="Rectangle 157"/>
            <p:cNvSpPr>
              <a:spLocks noChangeArrowheads="1"/>
            </p:cNvSpPr>
            <p:nvPr/>
          </p:nvSpPr>
          <p:spPr bwMode="auto">
            <a:xfrm>
              <a:off x="5178234" y="5312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127" name="Rectangle 158"/>
            <p:cNvSpPr>
              <a:spLocks noChangeArrowheads="1"/>
            </p:cNvSpPr>
            <p:nvPr/>
          </p:nvSpPr>
          <p:spPr bwMode="auto">
            <a:xfrm>
              <a:off x="5184584" y="2296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grpSp>
      <p:sp>
        <p:nvSpPr>
          <p:cNvPr id="131" name="Line 161"/>
          <p:cNvSpPr>
            <a:spLocks noChangeShapeType="1"/>
          </p:cNvSpPr>
          <p:nvPr/>
        </p:nvSpPr>
        <p:spPr bwMode="auto">
          <a:xfrm>
            <a:off x="5700256" y="2301179"/>
            <a:ext cx="6096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32" name="Group 166"/>
          <p:cNvGrpSpPr>
            <a:grpSpLocks/>
          </p:cNvGrpSpPr>
          <p:nvPr/>
        </p:nvGrpSpPr>
        <p:grpSpPr bwMode="auto">
          <a:xfrm>
            <a:off x="5971718" y="2242441"/>
            <a:ext cx="395288" cy="339725"/>
            <a:chOff x="728" y="3240"/>
            <a:chExt cx="249" cy="214"/>
          </a:xfrm>
        </p:grpSpPr>
        <p:sp>
          <p:nvSpPr>
            <p:cNvPr id="133" name="Rectangle 151"/>
            <p:cNvSpPr>
              <a:spLocks noChangeArrowheads="1"/>
            </p:cNvSpPr>
            <p:nvPr/>
          </p:nvSpPr>
          <p:spPr bwMode="auto">
            <a:xfrm>
              <a:off x="728" y="3299"/>
              <a:ext cx="20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a:t>
              </a:r>
              <a:r>
                <a:rPr kumimoji="0" lang="en-US" sz="1600" b="1" i="1" baseline="-25000" dirty="0">
                  <a:latin typeface="Calibri"/>
                  <a:cs typeface="Calibri"/>
                </a:rPr>
                <a:t>1</a:t>
              </a:r>
              <a:endParaRPr kumimoji="0" lang="en-US" sz="1600" b="1" baseline="-25000" dirty="0">
                <a:latin typeface="Calibri"/>
                <a:cs typeface="Calibri"/>
              </a:endParaRPr>
            </a:p>
          </p:txBody>
        </p:sp>
        <p:sp>
          <p:nvSpPr>
            <p:cNvPr id="134" name="Freeform 155"/>
            <p:cNvSpPr>
              <a:spLocks/>
            </p:cNvSpPr>
            <p:nvPr/>
          </p:nvSpPr>
          <p:spPr bwMode="auto">
            <a:xfrm>
              <a:off x="902" y="3240"/>
              <a:ext cx="75" cy="75"/>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sp>
        <p:nvSpPr>
          <p:cNvPr id="135" name="Rectangle 21"/>
          <p:cNvSpPr>
            <a:spLocks noChangeArrowheads="1"/>
          </p:cNvSpPr>
          <p:nvPr/>
        </p:nvSpPr>
        <p:spPr bwMode="auto">
          <a:xfrm>
            <a:off x="8557836" y="3573474"/>
            <a:ext cx="5523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Japan</a:t>
            </a:r>
            <a:endParaRPr kumimoji="0" lang="en-US" sz="1600" b="1" i="1">
              <a:solidFill>
                <a:schemeClr val="tx1"/>
              </a:solidFill>
              <a:latin typeface="Calibri"/>
              <a:cs typeface="Calibri"/>
            </a:endParaRPr>
          </a:p>
        </p:txBody>
      </p:sp>
      <p:sp>
        <p:nvSpPr>
          <p:cNvPr id="144" name="Line 101"/>
          <p:cNvSpPr>
            <a:spLocks noChangeShapeType="1"/>
          </p:cNvSpPr>
          <p:nvPr/>
        </p:nvSpPr>
        <p:spPr bwMode="auto">
          <a:xfrm>
            <a:off x="5704580" y="5084749"/>
            <a:ext cx="4572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45" name="Line 102"/>
          <p:cNvSpPr>
            <a:spLocks noChangeShapeType="1"/>
          </p:cNvSpPr>
          <p:nvPr/>
        </p:nvSpPr>
        <p:spPr bwMode="auto">
          <a:xfrm>
            <a:off x="6159948" y="5100379"/>
            <a:ext cx="36539" cy="1186053"/>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151" name="Rectangle 137"/>
          <p:cNvSpPr>
            <a:spLocks noChangeArrowheads="1"/>
          </p:cNvSpPr>
          <p:nvPr/>
        </p:nvSpPr>
        <p:spPr bwMode="auto">
          <a:xfrm>
            <a:off x="5317971" y="3423621"/>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p>
        </p:txBody>
      </p:sp>
      <p:sp>
        <p:nvSpPr>
          <p:cNvPr id="152" name="Line 168"/>
          <p:cNvSpPr>
            <a:spLocks noChangeShapeType="1"/>
          </p:cNvSpPr>
          <p:nvPr/>
        </p:nvSpPr>
        <p:spPr bwMode="auto">
          <a:xfrm>
            <a:off x="5723686" y="3944362"/>
            <a:ext cx="914343" cy="2353427"/>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grpSp>
        <p:nvGrpSpPr>
          <p:cNvPr id="153" name="Group 169"/>
          <p:cNvGrpSpPr>
            <a:grpSpLocks/>
          </p:cNvGrpSpPr>
          <p:nvPr/>
        </p:nvGrpSpPr>
        <p:grpSpPr bwMode="auto">
          <a:xfrm>
            <a:off x="6093081" y="5004175"/>
            <a:ext cx="334963" cy="246063"/>
            <a:chOff x="3588" y="2965"/>
            <a:chExt cx="211" cy="155"/>
          </a:xfrm>
        </p:grpSpPr>
        <p:sp>
          <p:nvSpPr>
            <p:cNvPr id="154" name="Rectangle 170"/>
            <p:cNvSpPr>
              <a:spLocks noChangeArrowheads="1"/>
            </p:cNvSpPr>
            <p:nvPr/>
          </p:nvSpPr>
          <p:spPr bwMode="auto">
            <a:xfrm>
              <a:off x="3701" y="2965"/>
              <a:ext cx="9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J</a:t>
              </a:r>
              <a:r>
                <a:rPr kumimoji="0" lang="en-US" sz="1600" b="1" i="1" baseline="-25000" dirty="0">
                  <a:latin typeface="Calibri"/>
                  <a:cs typeface="Calibri"/>
                </a:rPr>
                <a:t>1</a:t>
              </a:r>
              <a:endParaRPr kumimoji="0" lang="en-US" sz="1600" b="1" baseline="-25000" dirty="0">
                <a:latin typeface="Calibri"/>
                <a:cs typeface="Calibri"/>
              </a:endParaRPr>
            </a:p>
          </p:txBody>
        </p:sp>
        <p:sp>
          <p:nvSpPr>
            <p:cNvPr id="155" name="Freeform 171"/>
            <p:cNvSpPr>
              <a:spLocks/>
            </p:cNvSpPr>
            <p:nvPr/>
          </p:nvSpPr>
          <p:spPr bwMode="auto">
            <a:xfrm>
              <a:off x="3588" y="2969"/>
              <a:ext cx="75" cy="75"/>
            </a:xfrm>
            <a:custGeom>
              <a:avLst/>
              <a:gdLst/>
              <a:ahLst/>
              <a:cxnLst>
                <a:cxn ang="0">
                  <a:pos x="0" y="78"/>
                </a:cxn>
                <a:cxn ang="0">
                  <a:pos x="10" y="38"/>
                </a:cxn>
                <a:cxn ang="0">
                  <a:pos x="38" y="10"/>
                </a:cxn>
                <a:cxn ang="0">
                  <a:pos x="76" y="0"/>
                </a:cxn>
                <a:cxn ang="0">
                  <a:pos x="76" y="0"/>
                </a:cxn>
                <a:cxn ang="0">
                  <a:pos x="115" y="10"/>
                </a:cxn>
                <a:cxn ang="0">
                  <a:pos x="142" y="38"/>
                </a:cxn>
                <a:cxn ang="0">
                  <a:pos x="153" y="78"/>
                </a:cxn>
                <a:cxn ang="0">
                  <a:pos x="153" y="78"/>
                </a:cxn>
                <a:cxn ang="0">
                  <a:pos x="142" y="116"/>
                </a:cxn>
                <a:cxn ang="0">
                  <a:pos x="115" y="144"/>
                </a:cxn>
                <a:cxn ang="0">
                  <a:pos x="76" y="154"/>
                </a:cxn>
                <a:cxn ang="0">
                  <a:pos x="76" y="154"/>
                </a:cxn>
                <a:cxn ang="0">
                  <a:pos x="38" y="144"/>
                </a:cxn>
                <a:cxn ang="0">
                  <a:pos x="10" y="116"/>
                </a:cxn>
                <a:cxn ang="0">
                  <a:pos x="0" y="78"/>
                </a:cxn>
                <a:cxn ang="0">
                  <a:pos x="0" y="78"/>
                </a:cxn>
                <a:cxn ang="0">
                  <a:pos x="0" y="78"/>
                </a:cxn>
              </a:cxnLst>
              <a:rect l="0" t="0" r="r" b="b"/>
              <a:pathLst>
                <a:path w="153" h="154">
                  <a:moveTo>
                    <a:pt x="0" y="78"/>
                  </a:moveTo>
                  <a:lnTo>
                    <a:pt x="10" y="38"/>
                  </a:lnTo>
                  <a:lnTo>
                    <a:pt x="38" y="10"/>
                  </a:lnTo>
                  <a:lnTo>
                    <a:pt x="76" y="0"/>
                  </a:lnTo>
                  <a:lnTo>
                    <a:pt x="76" y="0"/>
                  </a:lnTo>
                  <a:lnTo>
                    <a:pt x="115" y="10"/>
                  </a:lnTo>
                  <a:lnTo>
                    <a:pt x="142" y="38"/>
                  </a:lnTo>
                  <a:lnTo>
                    <a:pt x="153" y="78"/>
                  </a:lnTo>
                  <a:lnTo>
                    <a:pt x="153" y="78"/>
                  </a:lnTo>
                  <a:lnTo>
                    <a:pt x="142" y="116"/>
                  </a:lnTo>
                  <a:lnTo>
                    <a:pt x="115" y="144"/>
                  </a:lnTo>
                  <a:lnTo>
                    <a:pt x="76" y="154"/>
                  </a:lnTo>
                  <a:lnTo>
                    <a:pt x="76" y="154"/>
                  </a:lnTo>
                  <a:lnTo>
                    <a:pt x="38" y="144"/>
                  </a:lnTo>
                  <a:lnTo>
                    <a:pt x="10" y="116"/>
                  </a:lnTo>
                  <a:lnTo>
                    <a:pt x="0" y="78"/>
                  </a:lnTo>
                  <a:lnTo>
                    <a:pt x="0" y="78"/>
                  </a:lnTo>
                  <a:lnTo>
                    <a:pt x="0" y="78"/>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6" name="Group 165"/>
          <p:cNvGrpSpPr>
            <a:grpSpLocks/>
          </p:cNvGrpSpPr>
          <p:nvPr/>
        </p:nvGrpSpPr>
        <p:grpSpPr bwMode="auto">
          <a:xfrm>
            <a:off x="6598802" y="5974626"/>
            <a:ext cx="198438" cy="352425"/>
            <a:chOff x="3890" y="3650"/>
            <a:chExt cx="125" cy="222"/>
          </a:xfrm>
        </p:grpSpPr>
        <p:sp>
          <p:nvSpPr>
            <p:cNvPr id="157" name="Rectangle 26"/>
            <p:cNvSpPr>
              <a:spLocks noChangeArrowheads="1"/>
            </p:cNvSpPr>
            <p:nvPr/>
          </p:nvSpPr>
          <p:spPr bwMode="auto">
            <a:xfrm>
              <a:off x="3941" y="3650"/>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S</a:t>
              </a:r>
              <a:endParaRPr kumimoji="0" lang="en-US" sz="1800" dirty="0">
                <a:solidFill>
                  <a:schemeClr val="tx1"/>
                </a:solidFill>
                <a:latin typeface="Calibri"/>
                <a:cs typeface="Calibri"/>
              </a:endParaRPr>
            </a:p>
          </p:txBody>
        </p:sp>
        <p:sp>
          <p:nvSpPr>
            <p:cNvPr id="158" name="Freeform 107"/>
            <p:cNvSpPr>
              <a:spLocks/>
            </p:cNvSpPr>
            <p:nvPr/>
          </p:nvSpPr>
          <p:spPr bwMode="auto">
            <a:xfrm>
              <a:off x="3890" y="382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3" name="Group 2"/>
          <p:cNvGrpSpPr/>
          <p:nvPr/>
        </p:nvGrpSpPr>
        <p:grpSpPr>
          <a:xfrm>
            <a:off x="5328343" y="3719801"/>
            <a:ext cx="3178196" cy="2859304"/>
            <a:chOff x="5176590" y="3475151"/>
            <a:chExt cx="3178196" cy="3112855"/>
          </a:xfrm>
        </p:grpSpPr>
        <p:sp>
          <p:nvSpPr>
            <p:cNvPr id="136" name="Rectangle 22"/>
            <p:cNvSpPr>
              <a:spLocks noChangeArrowheads="1"/>
            </p:cNvSpPr>
            <p:nvPr/>
          </p:nvSpPr>
          <p:spPr bwMode="auto">
            <a:xfrm>
              <a:off x="6351340" y="63199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7" name="Rectangle 23"/>
            <p:cNvSpPr>
              <a:spLocks noChangeArrowheads="1"/>
            </p:cNvSpPr>
            <p:nvPr/>
          </p:nvSpPr>
          <p:spPr bwMode="auto">
            <a:xfrm>
              <a:off x="5176590" y="5264264"/>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8" name="Rectangle 24"/>
            <p:cNvSpPr>
              <a:spLocks noChangeArrowheads="1"/>
            </p:cNvSpPr>
            <p:nvPr/>
          </p:nvSpPr>
          <p:spPr bwMode="auto">
            <a:xfrm>
              <a:off x="5176590" y="435938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39" name="Rectangle 25"/>
            <p:cNvSpPr>
              <a:spLocks noChangeArrowheads="1"/>
            </p:cNvSpPr>
            <p:nvPr/>
          </p:nvSpPr>
          <p:spPr bwMode="auto">
            <a:xfrm>
              <a:off x="5176590" y="34751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40" name="Rectangle 54"/>
            <p:cNvSpPr>
              <a:spLocks noChangeArrowheads="1"/>
            </p:cNvSpPr>
            <p:nvPr/>
          </p:nvSpPr>
          <p:spPr bwMode="auto">
            <a:xfrm>
              <a:off x="5176590" y="39260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375</a:t>
              </a:r>
              <a:endParaRPr kumimoji="0" lang="en-US" sz="1600" b="0">
                <a:solidFill>
                  <a:schemeClr val="tx1"/>
                </a:solidFill>
                <a:latin typeface="Calibri"/>
                <a:cs typeface="Calibri"/>
              </a:endParaRPr>
            </a:p>
          </p:txBody>
        </p:sp>
        <p:sp>
          <p:nvSpPr>
            <p:cNvPr id="141" name="Rectangle 55"/>
            <p:cNvSpPr>
              <a:spLocks noChangeArrowheads="1"/>
            </p:cNvSpPr>
            <p:nvPr/>
          </p:nvSpPr>
          <p:spPr bwMode="auto">
            <a:xfrm>
              <a:off x="5176590" y="481182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sp>
          <p:nvSpPr>
            <p:cNvPr id="142" name="Rectangle 56"/>
            <p:cNvSpPr>
              <a:spLocks noChangeArrowheads="1"/>
            </p:cNvSpPr>
            <p:nvPr/>
          </p:nvSpPr>
          <p:spPr bwMode="auto">
            <a:xfrm>
              <a:off x="5227390" y="5716701"/>
              <a:ext cx="254377"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 75</a:t>
              </a:r>
              <a:endParaRPr kumimoji="0" lang="en-US" sz="1600" b="0">
                <a:solidFill>
                  <a:schemeClr val="tx1"/>
                </a:solidFill>
                <a:latin typeface="Calibri"/>
                <a:cs typeface="Calibri"/>
              </a:endParaRPr>
            </a:p>
          </p:txBody>
        </p:sp>
        <p:sp>
          <p:nvSpPr>
            <p:cNvPr id="143" name="Rectangle 57"/>
            <p:cNvSpPr>
              <a:spLocks noChangeArrowheads="1"/>
            </p:cNvSpPr>
            <p:nvPr/>
          </p:nvSpPr>
          <p:spPr bwMode="auto">
            <a:xfrm>
              <a:off x="5905252" y="6319951"/>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75</a:t>
              </a:r>
              <a:endParaRPr kumimoji="0" lang="en-US" sz="1600" b="0">
                <a:solidFill>
                  <a:schemeClr val="tx1"/>
                </a:solidFill>
                <a:latin typeface="Calibri"/>
                <a:cs typeface="Calibri"/>
              </a:endParaRPr>
            </a:p>
          </p:txBody>
        </p:sp>
        <p:sp>
          <p:nvSpPr>
            <p:cNvPr id="162" name="Rectangle 173"/>
            <p:cNvSpPr>
              <a:spLocks noChangeArrowheads="1"/>
            </p:cNvSpPr>
            <p:nvPr/>
          </p:nvSpPr>
          <p:spPr bwMode="auto">
            <a:xfrm>
              <a:off x="7978527"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63" name="Rectangle 174"/>
            <p:cNvSpPr>
              <a:spLocks noChangeArrowheads="1"/>
            </p:cNvSpPr>
            <p:nvPr/>
          </p:nvSpPr>
          <p:spPr bwMode="auto">
            <a:xfrm>
              <a:off x="7437190"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64" name="Rectangle 175"/>
            <p:cNvSpPr>
              <a:spLocks noChangeArrowheads="1"/>
            </p:cNvSpPr>
            <p:nvPr/>
          </p:nvSpPr>
          <p:spPr bwMode="auto">
            <a:xfrm>
              <a:off x="6895852"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grpSp>
          <p:nvGrpSpPr>
            <p:cNvPr id="165" name="Group 176"/>
            <p:cNvGrpSpPr>
              <a:grpSpLocks/>
            </p:cNvGrpSpPr>
            <p:nvPr/>
          </p:nvGrpSpPr>
          <p:grpSpPr bwMode="auto">
            <a:xfrm>
              <a:off x="5549652" y="3522776"/>
              <a:ext cx="2805134" cy="2765425"/>
              <a:chOff x="834" y="2082"/>
              <a:chExt cx="1517" cy="1714"/>
            </a:xfrm>
          </p:grpSpPr>
          <p:sp>
            <p:nvSpPr>
              <p:cNvPr id="166" name="Line 177"/>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167" name="Line 178"/>
              <p:cNvSpPr>
                <a:spLocks noChangeShapeType="1"/>
              </p:cNvSpPr>
              <p:nvPr/>
            </p:nvSpPr>
            <p:spPr bwMode="auto">
              <a:xfrm>
                <a:off x="834" y="3792"/>
                <a:ext cx="1517"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grpSp>
      <p:sp>
        <p:nvSpPr>
          <p:cNvPr id="188" name="Rectangle 109"/>
          <p:cNvSpPr>
            <a:spLocks noChangeArrowheads="1"/>
          </p:cNvSpPr>
          <p:nvPr/>
        </p:nvSpPr>
        <p:spPr bwMode="auto">
          <a:xfrm>
            <a:off x="8550038" y="6074599"/>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95" name="Line 145"/>
          <p:cNvSpPr>
            <a:spLocks noChangeShapeType="1"/>
          </p:cNvSpPr>
          <p:nvPr/>
        </p:nvSpPr>
        <p:spPr bwMode="auto">
          <a:xfrm>
            <a:off x="5701405" y="855368"/>
            <a:ext cx="2442901" cy="2265532"/>
          </a:xfrm>
          <a:prstGeom prst="line">
            <a:avLst/>
          </a:prstGeom>
          <a:noFill/>
          <a:ln w="57150">
            <a:solidFill>
              <a:schemeClr val="accent6">
                <a:lumMod val="60000"/>
                <a:lumOff val="40000"/>
              </a:schemeClr>
            </a:solidFill>
            <a:round/>
            <a:headEnd/>
            <a:tailEnd/>
          </a:ln>
        </p:spPr>
        <p:txBody>
          <a:bodyPr>
            <a:prstTxWarp prst="textNoShape">
              <a:avLst/>
            </a:prstTxWarp>
          </a:bodyPr>
          <a:lstStyle/>
          <a:p>
            <a:endParaRPr lang="en-US">
              <a:latin typeface="Calibri"/>
              <a:cs typeface="Calibri"/>
            </a:endParaRPr>
          </a:p>
        </p:txBody>
      </p:sp>
      <p:grpSp>
        <p:nvGrpSpPr>
          <p:cNvPr id="96" name="Group 179"/>
          <p:cNvGrpSpPr>
            <a:grpSpLocks/>
          </p:cNvGrpSpPr>
          <p:nvPr/>
        </p:nvGrpSpPr>
        <p:grpSpPr bwMode="auto">
          <a:xfrm>
            <a:off x="5664252" y="633542"/>
            <a:ext cx="255588" cy="290512"/>
            <a:chOff x="526" y="2201"/>
            <a:chExt cx="161" cy="183"/>
          </a:xfrm>
        </p:grpSpPr>
        <p:sp>
          <p:nvSpPr>
            <p:cNvPr id="97" name="Freeform 146"/>
            <p:cNvSpPr>
              <a:spLocks/>
            </p:cNvSpPr>
            <p:nvPr/>
          </p:nvSpPr>
          <p:spPr bwMode="auto">
            <a:xfrm>
              <a:off x="526" y="233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98" name="Rectangle 148"/>
            <p:cNvSpPr>
              <a:spLocks noChangeArrowheads="1"/>
            </p:cNvSpPr>
            <p:nvPr/>
          </p:nvSpPr>
          <p:spPr bwMode="auto">
            <a:xfrm>
              <a:off x="588" y="2201"/>
              <a:ext cx="99" cy="165"/>
            </a:xfrm>
            <a:prstGeom prst="rect">
              <a:avLst/>
            </a:prstGeom>
            <a:noFill/>
            <a:ln w="9525">
              <a:noFill/>
              <a:miter lim="800000"/>
              <a:headEnd/>
              <a:tailEnd/>
            </a:ln>
          </p:spPr>
          <p:txBody>
            <a:bodyPr wrap="none" lIns="0" tIns="0" rIns="0" bIns="0">
              <a:prstTxWarp prst="textNoShape">
                <a:avLst/>
              </a:prstTxWarp>
              <a:spAutoFit/>
            </a:bodyPr>
            <a:lstStyle/>
            <a:p>
              <a:r>
                <a:rPr kumimoji="0" lang="en-US" sz="1700" i="1" dirty="0">
                  <a:solidFill>
                    <a:srgbClr val="000000"/>
                  </a:solidFill>
                  <a:latin typeface="Calibri"/>
                  <a:cs typeface="Calibri"/>
                </a:rPr>
                <a:t>O</a:t>
              </a:r>
              <a:endParaRPr kumimoji="0" lang="en-US" dirty="0">
                <a:solidFill>
                  <a:schemeClr val="tx1"/>
                </a:solidFill>
                <a:latin typeface="Calibri"/>
                <a:cs typeface="Calibri"/>
              </a:endParaRPr>
            </a:p>
          </p:txBody>
        </p:sp>
      </p:grpSp>
      <p:sp>
        <p:nvSpPr>
          <p:cNvPr id="99" name="Line 171"/>
          <p:cNvSpPr>
            <a:spLocks noChangeShapeType="1"/>
          </p:cNvSpPr>
          <p:nvPr/>
        </p:nvSpPr>
        <p:spPr bwMode="auto">
          <a:xfrm>
            <a:off x="5723686" y="3889661"/>
            <a:ext cx="2527300" cy="2396115"/>
          </a:xfrm>
          <a:prstGeom prst="line">
            <a:avLst/>
          </a:prstGeom>
          <a:noFill/>
          <a:ln w="57150">
            <a:solidFill>
              <a:schemeClr val="accent6">
                <a:lumMod val="60000"/>
                <a:lumOff val="40000"/>
              </a:schemeClr>
            </a:solidFill>
            <a:round/>
            <a:headEnd/>
            <a:tailEnd/>
          </a:ln>
        </p:spPr>
        <p:txBody>
          <a:bodyPr>
            <a:prstTxWarp prst="textNoShape">
              <a:avLst/>
            </a:prstTxWarp>
          </a:bodyPr>
          <a:lstStyle/>
          <a:p>
            <a:endParaRPr lang="en-US">
              <a:latin typeface="Calibri"/>
              <a:cs typeface="Calibri"/>
            </a:endParaRPr>
          </a:p>
        </p:txBody>
      </p:sp>
      <p:grpSp>
        <p:nvGrpSpPr>
          <p:cNvPr id="100" name="Group 182"/>
          <p:cNvGrpSpPr>
            <a:grpSpLocks/>
          </p:cNvGrpSpPr>
          <p:nvPr/>
        </p:nvGrpSpPr>
        <p:grpSpPr bwMode="auto">
          <a:xfrm>
            <a:off x="8232698" y="5974626"/>
            <a:ext cx="266700" cy="368300"/>
            <a:chOff x="5053" y="3629"/>
            <a:chExt cx="168" cy="232"/>
          </a:xfrm>
        </p:grpSpPr>
        <p:sp>
          <p:nvSpPr>
            <p:cNvPr id="101" name="Freeform 168"/>
            <p:cNvSpPr>
              <a:spLocks/>
            </p:cNvSpPr>
            <p:nvPr/>
          </p:nvSpPr>
          <p:spPr bwMode="auto">
            <a:xfrm>
              <a:off x="5053" y="3803"/>
              <a:ext cx="58" cy="58"/>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02" name="Rectangle 170"/>
            <p:cNvSpPr>
              <a:spLocks noChangeArrowheads="1"/>
            </p:cNvSpPr>
            <p:nvPr/>
          </p:nvSpPr>
          <p:spPr bwMode="auto">
            <a:xfrm>
              <a:off x="5098" y="3629"/>
              <a:ext cx="123" cy="173"/>
            </a:xfrm>
            <a:prstGeom prst="rect">
              <a:avLst/>
            </a:prstGeom>
            <a:noFill/>
            <a:ln w="9525">
              <a:noFill/>
              <a:miter lim="800000"/>
              <a:headEnd/>
              <a:tailEnd/>
            </a:ln>
          </p:spPr>
          <p:txBody>
            <a:bodyPr lIns="0" tIns="0" rIns="0" bIns="0">
              <a:prstTxWarp prst="textNoShape">
                <a:avLst/>
              </a:prstTxWarp>
              <a:spAutoFit/>
            </a:bodyPr>
            <a:lstStyle/>
            <a:p>
              <a:r>
                <a:rPr kumimoji="0" lang="en-US" sz="1800" i="1" dirty="0">
                  <a:solidFill>
                    <a:srgbClr val="000000"/>
                  </a:solidFill>
                  <a:latin typeface="Calibri"/>
                  <a:cs typeface="Calibri"/>
                </a:rPr>
                <a:t>T</a:t>
              </a:r>
              <a:endParaRPr kumimoji="0" lang="en-US" sz="1800" dirty="0">
                <a:solidFill>
                  <a:schemeClr val="tx1"/>
                </a:solidFill>
                <a:latin typeface="Calibri"/>
                <a:cs typeface="Calibri"/>
              </a:endParaRPr>
            </a:p>
          </p:txBody>
        </p:sp>
      </p:grpSp>
      <p:grpSp>
        <p:nvGrpSpPr>
          <p:cNvPr id="128" name="Group 163"/>
          <p:cNvGrpSpPr>
            <a:grpSpLocks/>
          </p:cNvGrpSpPr>
          <p:nvPr/>
        </p:nvGrpSpPr>
        <p:grpSpPr bwMode="auto">
          <a:xfrm>
            <a:off x="8055672" y="2771650"/>
            <a:ext cx="153988" cy="349250"/>
            <a:chOff x="2058" y="3654"/>
            <a:chExt cx="97" cy="220"/>
          </a:xfrm>
        </p:grpSpPr>
        <p:sp>
          <p:nvSpPr>
            <p:cNvPr id="129" name="Rectangle 152"/>
            <p:cNvSpPr>
              <a:spLocks noChangeArrowheads="1"/>
            </p:cNvSpPr>
            <p:nvPr/>
          </p:nvSpPr>
          <p:spPr bwMode="auto">
            <a:xfrm>
              <a:off x="2058" y="3654"/>
              <a:ext cx="97" cy="165"/>
            </a:xfrm>
            <a:prstGeom prst="rect">
              <a:avLst/>
            </a:prstGeom>
            <a:noFill/>
            <a:ln w="9525">
              <a:noFill/>
              <a:miter lim="800000"/>
              <a:headEnd/>
              <a:tailEnd/>
            </a:ln>
          </p:spPr>
          <p:txBody>
            <a:bodyPr wrap="none" lIns="0" tIns="0" rIns="0" bIns="0">
              <a:prstTxWarp prst="textNoShape">
                <a:avLst/>
              </a:prstTxWarp>
              <a:spAutoFit/>
            </a:bodyPr>
            <a:lstStyle/>
            <a:p>
              <a:r>
                <a:rPr kumimoji="0" lang="en-US" sz="1700" i="1" dirty="0">
                  <a:solidFill>
                    <a:srgbClr val="000000"/>
                  </a:solidFill>
                  <a:latin typeface="Calibri"/>
                  <a:cs typeface="Calibri"/>
                </a:rPr>
                <a:t>N</a:t>
              </a:r>
              <a:endParaRPr kumimoji="0" lang="en-US" dirty="0">
                <a:solidFill>
                  <a:schemeClr val="tx1"/>
                </a:solidFill>
                <a:latin typeface="Calibri"/>
                <a:cs typeface="Calibri"/>
              </a:endParaRPr>
            </a:p>
          </p:txBody>
        </p:sp>
        <p:sp>
          <p:nvSpPr>
            <p:cNvPr id="130" name="Freeform 160"/>
            <p:cNvSpPr>
              <a:spLocks/>
            </p:cNvSpPr>
            <p:nvPr/>
          </p:nvSpPr>
          <p:spPr bwMode="auto">
            <a:xfrm>
              <a:off x="2070" y="382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9" name="Group 164"/>
          <p:cNvGrpSpPr>
            <a:grpSpLocks/>
          </p:cNvGrpSpPr>
          <p:nvPr/>
        </p:nvGrpSpPr>
        <p:grpSpPr bwMode="auto">
          <a:xfrm>
            <a:off x="5672822" y="3724966"/>
            <a:ext cx="288925" cy="276226"/>
            <a:chOff x="3324" y="2044"/>
            <a:chExt cx="182" cy="174"/>
          </a:xfrm>
        </p:grpSpPr>
        <p:sp>
          <p:nvSpPr>
            <p:cNvPr id="160" name="Freeform 110"/>
            <p:cNvSpPr>
              <a:spLocks/>
            </p:cNvSpPr>
            <p:nvPr/>
          </p:nvSpPr>
          <p:spPr bwMode="auto">
            <a:xfrm>
              <a:off x="3324" y="214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61" name="Rectangle 138"/>
            <p:cNvSpPr>
              <a:spLocks noChangeArrowheads="1"/>
            </p:cNvSpPr>
            <p:nvPr/>
          </p:nvSpPr>
          <p:spPr bwMode="auto">
            <a:xfrm>
              <a:off x="3417" y="2044"/>
              <a:ext cx="89"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R</a:t>
              </a:r>
              <a:endParaRPr kumimoji="0" lang="en-US" sz="1800" dirty="0">
                <a:solidFill>
                  <a:schemeClr val="tx1"/>
                </a:solidFill>
                <a:latin typeface="Calibri"/>
                <a:cs typeface="Calibri"/>
              </a:endParaRPr>
            </a:p>
          </p:txBody>
        </p:sp>
      </p:grpSp>
      <p:sp>
        <p:nvSpPr>
          <p:cNvPr id="90" name="Rectangle 11"/>
          <p:cNvSpPr>
            <a:spLocks noChangeArrowheads="1"/>
          </p:cNvSpPr>
          <p:nvPr/>
        </p:nvSpPr>
        <p:spPr bwMode="auto">
          <a:xfrm>
            <a:off x="6766993" y="3105496"/>
            <a:ext cx="3119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91" name="Rectangle 15"/>
          <p:cNvSpPr>
            <a:spLocks noChangeArrowheads="1"/>
          </p:cNvSpPr>
          <p:nvPr/>
        </p:nvSpPr>
        <p:spPr bwMode="auto">
          <a:xfrm>
            <a:off x="5317605" y="1854356"/>
            <a:ext cx="3119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108" name="Rectangle 11"/>
          <p:cNvSpPr>
            <a:spLocks noChangeArrowheads="1"/>
          </p:cNvSpPr>
          <p:nvPr/>
        </p:nvSpPr>
        <p:spPr bwMode="auto">
          <a:xfrm>
            <a:off x="6761275" y="3112231"/>
            <a:ext cx="3119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dirty="0">
                <a:solidFill>
                  <a:srgbClr val="000000"/>
                </a:solidFill>
                <a:latin typeface="Calibri"/>
                <a:cs typeface="Calibri"/>
              </a:rPr>
              <a:t>200</a:t>
            </a:r>
            <a:endParaRPr kumimoji="0" lang="en-US" sz="1600" dirty="0">
              <a:solidFill>
                <a:schemeClr val="tx1"/>
              </a:solidFill>
              <a:latin typeface="Calibri"/>
              <a:cs typeface="Calibri"/>
            </a:endParaRPr>
          </a:p>
        </p:txBody>
      </p:sp>
      <p:sp>
        <p:nvSpPr>
          <p:cNvPr id="109" name="Rectangle 15"/>
          <p:cNvSpPr>
            <a:spLocks noChangeArrowheads="1"/>
          </p:cNvSpPr>
          <p:nvPr/>
        </p:nvSpPr>
        <p:spPr bwMode="auto">
          <a:xfrm>
            <a:off x="5321031" y="1851947"/>
            <a:ext cx="3119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dirty="0">
                <a:solidFill>
                  <a:srgbClr val="000000"/>
                </a:solidFill>
                <a:latin typeface="Calibri"/>
                <a:cs typeface="Calibri"/>
              </a:rPr>
              <a:t>200</a:t>
            </a:r>
            <a:endParaRPr kumimoji="0" lang="en-US" sz="1600" dirty="0">
              <a:solidFill>
                <a:schemeClr val="tx1"/>
              </a:solidFill>
              <a:latin typeface="Calibri"/>
              <a:cs typeface="Calibri"/>
            </a:endParaRPr>
          </a:p>
        </p:txBody>
      </p:sp>
      <p:sp>
        <p:nvSpPr>
          <p:cNvPr id="110" name="Line 73"/>
          <p:cNvSpPr>
            <a:spLocks noChangeShapeType="1"/>
          </p:cNvSpPr>
          <p:nvPr/>
        </p:nvSpPr>
        <p:spPr bwMode="auto">
          <a:xfrm>
            <a:off x="5708381" y="2017872"/>
            <a:ext cx="1247775"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11" name="Line 74"/>
          <p:cNvSpPr>
            <a:spLocks noChangeShapeType="1"/>
          </p:cNvSpPr>
          <p:nvPr/>
        </p:nvSpPr>
        <p:spPr bwMode="auto">
          <a:xfrm flipH="1">
            <a:off x="6908911" y="2055148"/>
            <a:ext cx="8731" cy="1017777"/>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112" name="Group 85"/>
          <p:cNvGrpSpPr>
            <a:grpSpLocks/>
          </p:cNvGrpSpPr>
          <p:nvPr/>
        </p:nvGrpSpPr>
        <p:grpSpPr bwMode="auto">
          <a:xfrm>
            <a:off x="6502131" y="1945229"/>
            <a:ext cx="484188" cy="309563"/>
            <a:chOff x="1058" y="3068"/>
            <a:chExt cx="305" cy="195"/>
          </a:xfrm>
        </p:grpSpPr>
        <p:sp>
          <p:nvSpPr>
            <p:cNvPr id="175" name="Freeform 75"/>
            <p:cNvSpPr>
              <a:spLocks/>
            </p:cNvSpPr>
            <p:nvPr/>
          </p:nvSpPr>
          <p:spPr bwMode="auto">
            <a:xfrm>
              <a:off x="1288" y="3068"/>
              <a:ext cx="75" cy="75"/>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76" name="Rectangle 84"/>
            <p:cNvSpPr>
              <a:spLocks noChangeArrowheads="1"/>
            </p:cNvSpPr>
            <p:nvPr/>
          </p:nvSpPr>
          <p:spPr bwMode="auto">
            <a:xfrm>
              <a:off x="1058" y="3108"/>
              <a:ext cx="20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a:t>
              </a:r>
              <a:r>
                <a:rPr kumimoji="0" lang="en-US" sz="1600" b="1" i="1" baseline="-25000" dirty="0">
                  <a:latin typeface="Calibri"/>
                  <a:cs typeface="Calibri"/>
                </a:rPr>
                <a:t>2</a:t>
              </a:r>
              <a:endParaRPr kumimoji="0" lang="en-US" sz="1600" b="1" baseline="-25000" dirty="0">
                <a:latin typeface="Calibri"/>
                <a:cs typeface="Calibri"/>
              </a:endParaRPr>
            </a:p>
          </p:txBody>
        </p:sp>
      </p:grpSp>
      <p:sp>
        <p:nvSpPr>
          <p:cNvPr id="177" name="Line 76"/>
          <p:cNvSpPr>
            <a:spLocks noChangeShapeType="1"/>
          </p:cNvSpPr>
          <p:nvPr/>
        </p:nvSpPr>
        <p:spPr bwMode="auto">
          <a:xfrm>
            <a:off x="6873910" y="5019923"/>
            <a:ext cx="28575" cy="1277869"/>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178" name="Line 78"/>
          <p:cNvSpPr>
            <a:spLocks noChangeShapeType="1"/>
          </p:cNvSpPr>
          <p:nvPr/>
        </p:nvSpPr>
        <p:spPr bwMode="auto">
          <a:xfrm>
            <a:off x="5673761" y="4931023"/>
            <a:ext cx="11938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79" name="Group 87"/>
          <p:cNvGrpSpPr>
            <a:grpSpLocks/>
          </p:cNvGrpSpPr>
          <p:nvPr/>
        </p:nvGrpSpPr>
        <p:grpSpPr bwMode="auto">
          <a:xfrm>
            <a:off x="5197511" y="4734182"/>
            <a:ext cx="423863" cy="246063"/>
            <a:chOff x="3028" y="2798"/>
            <a:chExt cx="267" cy="155"/>
          </a:xfrm>
        </p:grpSpPr>
        <p:sp>
          <p:nvSpPr>
            <p:cNvPr id="180" name="Rectangle 80"/>
            <p:cNvSpPr>
              <a:spLocks noChangeArrowheads="1"/>
            </p:cNvSpPr>
            <p:nvPr/>
          </p:nvSpPr>
          <p:spPr bwMode="auto">
            <a:xfrm>
              <a:off x="3028" y="2798"/>
              <a:ext cx="19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250</a:t>
              </a:r>
              <a:endParaRPr kumimoji="0" lang="en-US" sz="1600" b="0" dirty="0">
                <a:solidFill>
                  <a:schemeClr val="tx1"/>
                </a:solidFill>
                <a:latin typeface="Calibri"/>
                <a:cs typeface="Calibri"/>
              </a:endParaRPr>
            </a:p>
          </p:txBody>
        </p:sp>
        <p:sp>
          <p:nvSpPr>
            <p:cNvPr id="181" name="Line 83"/>
            <p:cNvSpPr>
              <a:spLocks noChangeShapeType="1"/>
            </p:cNvSpPr>
            <p:nvPr/>
          </p:nvSpPr>
          <p:spPr bwMode="auto">
            <a:xfrm>
              <a:off x="3232" y="2874"/>
              <a:ext cx="63" cy="36"/>
            </a:xfrm>
            <a:prstGeom prst="line">
              <a:avLst/>
            </a:prstGeom>
            <a:noFill/>
            <a:ln w="31750">
              <a:solidFill>
                <a:schemeClr val="tx1"/>
              </a:solidFill>
              <a:round/>
              <a:headEnd/>
              <a:tailEnd/>
            </a:ln>
            <a:effectLst/>
          </p:spPr>
          <p:txBody>
            <a:bodyPr lIns="92075" tIns="46038" rIns="92075" bIns="46038">
              <a:prstTxWarp prst="textNoShape">
                <a:avLst/>
              </a:prstTxWarp>
            </a:bodyPr>
            <a:lstStyle/>
            <a:p>
              <a:endParaRPr lang="en-US">
                <a:latin typeface="Calibri"/>
                <a:cs typeface="Calibri"/>
              </a:endParaRPr>
            </a:p>
          </p:txBody>
        </p:sp>
      </p:grpSp>
      <p:grpSp>
        <p:nvGrpSpPr>
          <p:cNvPr id="182" name="Group 114"/>
          <p:cNvGrpSpPr>
            <a:grpSpLocks/>
          </p:cNvGrpSpPr>
          <p:nvPr/>
        </p:nvGrpSpPr>
        <p:grpSpPr bwMode="auto">
          <a:xfrm>
            <a:off x="6626261" y="4883405"/>
            <a:ext cx="304800" cy="346076"/>
            <a:chOff x="3928" y="2898"/>
            <a:chExt cx="192" cy="218"/>
          </a:xfrm>
        </p:grpSpPr>
        <p:sp>
          <p:nvSpPr>
            <p:cNvPr id="183" name="Freeform 115"/>
            <p:cNvSpPr>
              <a:spLocks/>
            </p:cNvSpPr>
            <p:nvPr/>
          </p:nvSpPr>
          <p:spPr bwMode="auto">
            <a:xfrm>
              <a:off x="4045" y="2898"/>
              <a:ext cx="75" cy="75"/>
            </a:xfrm>
            <a:custGeom>
              <a:avLst/>
              <a:gdLst/>
              <a:ahLst/>
              <a:cxnLst>
                <a:cxn ang="0">
                  <a:pos x="0" y="78"/>
                </a:cxn>
                <a:cxn ang="0">
                  <a:pos x="10" y="38"/>
                </a:cxn>
                <a:cxn ang="0">
                  <a:pos x="38" y="10"/>
                </a:cxn>
                <a:cxn ang="0">
                  <a:pos x="76" y="0"/>
                </a:cxn>
                <a:cxn ang="0">
                  <a:pos x="76" y="0"/>
                </a:cxn>
                <a:cxn ang="0">
                  <a:pos x="115" y="10"/>
                </a:cxn>
                <a:cxn ang="0">
                  <a:pos x="142" y="38"/>
                </a:cxn>
                <a:cxn ang="0">
                  <a:pos x="153" y="78"/>
                </a:cxn>
                <a:cxn ang="0">
                  <a:pos x="153" y="78"/>
                </a:cxn>
                <a:cxn ang="0">
                  <a:pos x="142" y="116"/>
                </a:cxn>
                <a:cxn ang="0">
                  <a:pos x="115" y="144"/>
                </a:cxn>
                <a:cxn ang="0">
                  <a:pos x="76" y="154"/>
                </a:cxn>
                <a:cxn ang="0">
                  <a:pos x="76" y="154"/>
                </a:cxn>
                <a:cxn ang="0">
                  <a:pos x="38" y="144"/>
                </a:cxn>
                <a:cxn ang="0">
                  <a:pos x="10" y="116"/>
                </a:cxn>
                <a:cxn ang="0">
                  <a:pos x="0" y="78"/>
                </a:cxn>
                <a:cxn ang="0">
                  <a:pos x="0" y="78"/>
                </a:cxn>
                <a:cxn ang="0">
                  <a:pos x="0" y="78"/>
                </a:cxn>
              </a:cxnLst>
              <a:rect l="0" t="0" r="r" b="b"/>
              <a:pathLst>
                <a:path w="153" h="154">
                  <a:moveTo>
                    <a:pt x="0" y="78"/>
                  </a:moveTo>
                  <a:lnTo>
                    <a:pt x="10" y="38"/>
                  </a:lnTo>
                  <a:lnTo>
                    <a:pt x="38" y="10"/>
                  </a:lnTo>
                  <a:lnTo>
                    <a:pt x="76" y="0"/>
                  </a:lnTo>
                  <a:lnTo>
                    <a:pt x="76" y="0"/>
                  </a:lnTo>
                  <a:lnTo>
                    <a:pt x="115" y="10"/>
                  </a:lnTo>
                  <a:lnTo>
                    <a:pt x="142" y="38"/>
                  </a:lnTo>
                  <a:lnTo>
                    <a:pt x="153" y="78"/>
                  </a:lnTo>
                  <a:lnTo>
                    <a:pt x="153" y="78"/>
                  </a:lnTo>
                  <a:lnTo>
                    <a:pt x="142" y="116"/>
                  </a:lnTo>
                  <a:lnTo>
                    <a:pt x="115" y="144"/>
                  </a:lnTo>
                  <a:lnTo>
                    <a:pt x="76" y="154"/>
                  </a:lnTo>
                  <a:lnTo>
                    <a:pt x="76" y="154"/>
                  </a:lnTo>
                  <a:lnTo>
                    <a:pt x="38" y="144"/>
                  </a:lnTo>
                  <a:lnTo>
                    <a:pt x="10" y="116"/>
                  </a:lnTo>
                  <a:lnTo>
                    <a:pt x="0" y="78"/>
                  </a:lnTo>
                  <a:lnTo>
                    <a:pt x="0" y="78"/>
                  </a:lnTo>
                  <a:lnTo>
                    <a:pt x="0" y="78"/>
                  </a:lnTo>
                </a:path>
              </a:pathLst>
            </a:custGeom>
            <a:solidFill>
              <a:schemeClr val="bg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84" name="Rectangle 116"/>
            <p:cNvSpPr>
              <a:spLocks noChangeArrowheads="1"/>
            </p:cNvSpPr>
            <p:nvPr/>
          </p:nvSpPr>
          <p:spPr bwMode="auto">
            <a:xfrm>
              <a:off x="3928" y="2942"/>
              <a:ext cx="113"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a:latin typeface="Calibri"/>
                  <a:cs typeface="Calibri"/>
                </a:rPr>
                <a:t>J</a:t>
              </a:r>
              <a:r>
                <a:rPr kumimoji="0" lang="en-US" sz="1800" i="1" baseline="-25000">
                  <a:latin typeface="Calibri"/>
                  <a:cs typeface="Calibri"/>
                </a:rPr>
                <a:t>2</a:t>
              </a:r>
              <a:endParaRPr kumimoji="0" lang="en-US" sz="1800" baseline="-25000">
                <a:latin typeface="Calibri"/>
                <a:cs typeface="Calibri"/>
              </a:endParaRPr>
            </a:p>
          </p:txBody>
        </p:sp>
      </p:grpSp>
      <p:grpSp>
        <p:nvGrpSpPr>
          <p:cNvPr id="185" name="Group 126"/>
          <p:cNvGrpSpPr>
            <a:grpSpLocks/>
          </p:cNvGrpSpPr>
          <p:nvPr/>
        </p:nvGrpSpPr>
        <p:grpSpPr bwMode="auto">
          <a:xfrm>
            <a:off x="6939769" y="5886952"/>
            <a:ext cx="401638" cy="376238"/>
            <a:chOff x="4137" y="3587"/>
            <a:chExt cx="253" cy="237"/>
          </a:xfrm>
        </p:grpSpPr>
        <p:sp>
          <p:nvSpPr>
            <p:cNvPr id="186" name="Rectangle 81"/>
            <p:cNvSpPr>
              <a:spLocks noChangeArrowheads="1"/>
            </p:cNvSpPr>
            <p:nvPr/>
          </p:nvSpPr>
          <p:spPr bwMode="auto">
            <a:xfrm>
              <a:off x="4193" y="3587"/>
              <a:ext cx="19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200</a:t>
              </a:r>
              <a:endParaRPr kumimoji="0" lang="en-US" sz="1600" b="0" dirty="0">
                <a:solidFill>
                  <a:schemeClr val="tx1"/>
                </a:solidFill>
                <a:latin typeface="Calibri"/>
                <a:cs typeface="Calibri"/>
              </a:endParaRPr>
            </a:p>
          </p:txBody>
        </p:sp>
        <p:sp>
          <p:nvSpPr>
            <p:cNvPr id="187" name="Line 125"/>
            <p:cNvSpPr>
              <a:spLocks noChangeShapeType="1"/>
            </p:cNvSpPr>
            <p:nvPr/>
          </p:nvSpPr>
          <p:spPr bwMode="auto">
            <a:xfrm flipV="1">
              <a:off x="4137" y="3731"/>
              <a:ext cx="93" cy="93"/>
            </a:xfrm>
            <a:prstGeom prst="line">
              <a:avLst/>
            </a:prstGeom>
            <a:noFill/>
            <a:ln w="25400">
              <a:solidFill>
                <a:schemeClr val="tx1"/>
              </a:solidFill>
              <a:round/>
              <a:headEnd type="triangle" w="med" len="sm"/>
              <a:tailEnd type="none" w="lg" len="lg"/>
            </a:ln>
            <a:effectLst/>
          </p:spPr>
          <p:txBody>
            <a:bodyPr wrap="none" anchor="ctr">
              <a:prstTxWarp prst="textNoShape">
                <a:avLst/>
              </a:prstTxWarp>
            </a:bodyPr>
            <a:lstStyle/>
            <a:p>
              <a:endParaRPr lang="en-US">
                <a:latin typeface="Calibri"/>
                <a:cs typeface="Calibri"/>
              </a:endParaRPr>
            </a:p>
          </p:txBody>
        </p:sp>
      </p:grpSp>
      <p:sp>
        <p:nvSpPr>
          <p:cNvPr id="105" name="Title 1"/>
          <p:cNvSpPr>
            <a:spLocks noGrp="1"/>
          </p:cNvSpPr>
          <p:nvPr>
            <p:ph type="title"/>
          </p:nvPr>
        </p:nvSpPr>
        <p:spPr>
          <a:xfrm>
            <a:off x="119569" y="83275"/>
            <a:ext cx="8904855" cy="1047060"/>
          </a:xfrm>
        </p:spPr>
        <p:txBody>
          <a:bodyPr/>
          <a:lstStyle/>
          <a:p>
            <a:pPr>
              <a:lnSpc>
                <a:spcPts val="3500"/>
              </a:lnSpc>
            </a:pPr>
            <a:r>
              <a:rPr lang="en-US" sz="3600" dirty="0">
                <a:latin typeface="Calibri"/>
                <a:cs typeface="Calibri"/>
              </a:rPr>
              <a:t>Trade Expands </a:t>
            </a:r>
            <a:r>
              <a:rPr lang="en-US" sz="3600" dirty="0" smtClean="0">
                <a:latin typeface="Calibri"/>
                <a:cs typeface="Calibri"/>
              </a:rPr>
              <a:t/>
            </a:r>
            <a:br>
              <a:rPr lang="en-US" sz="3600" dirty="0" smtClean="0">
                <a:latin typeface="Calibri"/>
                <a:cs typeface="Calibri"/>
              </a:rPr>
            </a:br>
            <a:r>
              <a:rPr lang="en-US" sz="3600" dirty="0" smtClean="0">
                <a:latin typeface="Calibri"/>
                <a:cs typeface="Calibri"/>
              </a:rPr>
              <a:t>Consumption </a:t>
            </a:r>
            <a:r>
              <a:rPr lang="en-US" sz="3600" dirty="0">
                <a:latin typeface="Calibri"/>
                <a:cs typeface="Calibri"/>
              </a:rPr>
              <a:t>Possibilities</a:t>
            </a:r>
          </a:p>
        </p:txBody>
      </p:sp>
      <p:sp>
        <p:nvSpPr>
          <p:cNvPr id="106" name="Rectangle 9"/>
          <p:cNvSpPr>
            <a:spLocks noChangeArrowheads="1"/>
          </p:cNvSpPr>
          <p:nvPr/>
        </p:nvSpPr>
        <p:spPr bwMode="auto">
          <a:xfrm>
            <a:off x="7943683" y="114581"/>
            <a:ext cx="119562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United States</a:t>
            </a:r>
            <a:endParaRPr kumimoji="0" lang="en-US" sz="1600" b="1" i="1">
              <a:solidFill>
                <a:schemeClr val="tx1"/>
              </a:solidFill>
              <a:latin typeface="Calibri"/>
              <a:cs typeface="Calibri"/>
            </a:endParaRPr>
          </a:p>
        </p:txBody>
      </p:sp>
    </p:spTree>
    <p:extLst>
      <p:ext uri="{BB962C8B-B14F-4D97-AF65-F5344CB8AC3E}">
        <p14:creationId xmlns:p14="http://schemas.microsoft.com/office/powerpoint/2010/main" val="2686730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3"/>
          <p:cNvSpPr>
            <a:spLocks noChangeArrowheads="1"/>
          </p:cNvSpPr>
          <p:nvPr/>
        </p:nvSpPr>
        <p:spPr bwMode="auto">
          <a:xfrm>
            <a:off x="5105738" y="24205"/>
            <a:ext cx="4008846"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Calibri"/>
              <a:cs typeface="Calibri"/>
            </a:endParaRPr>
          </a:p>
        </p:txBody>
      </p:sp>
      <p:sp>
        <p:nvSpPr>
          <p:cNvPr id="196" name="Content Placeholder 2"/>
          <p:cNvSpPr>
            <a:spLocks noGrp="1"/>
          </p:cNvSpPr>
          <p:nvPr>
            <p:ph idx="1"/>
          </p:nvPr>
        </p:nvSpPr>
        <p:spPr>
          <a:xfrm>
            <a:off x="63183" y="1961533"/>
            <a:ext cx="4848174" cy="3238161"/>
          </a:xfrm>
        </p:spPr>
        <p:txBody>
          <a:bodyPr/>
          <a:lstStyle/>
          <a:p>
            <a:pPr marL="169863" indent="-169863">
              <a:lnSpc>
                <a:spcPct val="90000"/>
              </a:lnSpc>
            </a:pPr>
            <a:r>
              <a:rPr lang="en-US" sz="2400" dirty="0">
                <a:solidFill>
                  <a:schemeClr val="tx1"/>
                </a:solidFill>
                <a:latin typeface="Calibri"/>
                <a:ea typeface="ＭＳ Ｐゴシック" pitchFamily="-107" charset="-128"/>
                <a:cs typeface="Calibri"/>
              </a:rPr>
              <a:t>How exactly do the U.S. and Japan consume at </a:t>
            </a:r>
            <a:r>
              <a:rPr lang="en-US" sz="2400" b="1" i="1" dirty="0">
                <a:solidFill>
                  <a:schemeClr val="tx1"/>
                </a:solidFill>
                <a:latin typeface="Calibri"/>
                <a:ea typeface="ＭＳ Ｐゴシック" pitchFamily="-107" charset="-128"/>
                <a:cs typeface="Calibri"/>
              </a:rPr>
              <a:t>US</a:t>
            </a:r>
            <a:r>
              <a:rPr lang="en-US" sz="2400" b="1" i="1" baseline="-25000" dirty="0">
                <a:solidFill>
                  <a:schemeClr val="tx1"/>
                </a:solidFill>
                <a:latin typeface="Calibri"/>
                <a:ea typeface="ＭＳ Ｐゴシック" pitchFamily="-107" charset="-128"/>
                <a:cs typeface="Calibri"/>
              </a:rPr>
              <a:t>2</a:t>
            </a:r>
            <a:r>
              <a:rPr lang="en-US" sz="2400" dirty="0">
                <a:solidFill>
                  <a:schemeClr val="tx1"/>
                </a:solidFill>
                <a:latin typeface="Calibri"/>
                <a:ea typeface="ＭＳ Ｐゴシック" pitchFamily="-107" charset="-128"/>
                <a:cs typeface="Calibri"/>
              </a:rPr>
              <a:t> and </a:t>
            </a:r>
            <a:r>
              <a:rPr lang="en-US" sz="2400" b="1" i="1" dirty="0">
                <a:solidFill>
                  <a:schemeClr val="tx1"/>
                </a:solidFill>
                <a:latin typeface="Calibri"/>
                <a:ea typeface="ＭＳ Ｐゴシック" pitchFamily="-107" charset="-128"/>
                <a:cs typeface="Calibri"/>
              </a:rPr>
              <a:t>J</a:t>
            </a:r>
            <a:r>
              <a:rPr lang="en-US" sz="2400" b="1" i="1" baseline="-25000" dirty="0">
                <a:solidFill>
                  <a:schemeClr val="tx1"/>
                </a:solidFill>
                <a:latin typeface="Calibri"/>
                <a:ea typeface="ＭＳ Ｐゴシック" pitchFamily="-107" charset="-128"/>
                <a:cs typeface="Calibri"/>
              </a:rPr>
              <a:t>2</a:t>
            </a:r>
            <a:r>
              <a:rPr lang="en-US" sz="2400" dirty="0" smtClean="0">
                <a:solidFill>
                  <a:schemeClr val="tx1"/>
                </a:solidFill>
                <a:latin typeface="Calibri"/>
                <a:ea typeface="ＭＳ Ｐゴシック" pitchFamily="-107" charset="-128"/>
                <a:cs typeface="Calibri"/>
              </a:rPr>
              <a:t>?</a:t>
            </a:r>
          </a:p>
          <a:p>
            <a:pPr marL="169863" indent="-169863">
              <a:lnSpc>
                <a:spcPct val="90000"/>
              </a:lnSpc>
            </a:pPr>
            <a:r>
              <a:rPr lang="en-US" sz="2400" dirty="0">
                <a:solidFill>
                  <a:schemeClr val="tx1"/>
                </a:solidFill>
                <a:latin typeface="Calibri"/>
                <a:ea typeface="Times New Roman" pitchFamily="-107" charset="0"/>
                <a:cs typeface="Calibri"/>
              </a:rPr>
              <a:t>The U.S. produces 400 million units </a:t>
            </a:r>
            <a:r>
              <a:rPr lang="en-US" sz="2400" dirty="0" smtClean="0">
                <a:solidFill>
                  <a:schemeClr val="tx1"/>
                </a:solidFill>
                <a:latin typeface="Calibri"/>
                <a:ea typeface="Times New Roman" pitchFamily="-107" charset="0"/>
                <a:cs typeface="Calibri"/>
              </a:rPr>
              <a:t>of </a:t>
            </a:r>
            <a:r>
              <a:rPr lang="en-US" sz="2400" dirty="0">
                <a:solidFill>
                  <a:schemeClr val="tx1"/>
                </a:solidFill>
                <a:latin typeface="Calibri"/>
                <a:ea typeface="Times New Roman" pitchFamily="-107" charset="0"/>
                <a:cs typeface="Calibri"/>
              </a:rPr>
              <a:t>food, consumes 200 million, and exports 200 million to Japan.</a:t>
            </a:r>
          </a:p>
          <a:p>
            <a:pPr marL="169863" indent="-169863">
              <a:lnSpc>
                <a:spcPct val="90000"/>
              </a:lnSpc>
            </a:pPr>
            <a:r>
              <a:rPr lang="en-US" sz="2400" dirty="0">
                <a:solidFill>
                  <a:schemeClr val="tx1"/>
                </a:solidFill>
                <a:latin typeface="Calibri"/>
                <a:ea typeface="Times New Roman" pitchFamily="-107" charset="0"/>
                <a:cs typeface="Calibri"/>
              </a:rPr>
              <a:t>Japan produces 450 million units of clothing, consumes 250 million, and exports 200 million to the U.S..</a:t>
            </a:r>
          </a:p>
          <a:p>
            <a:pPr marL="169863" indent="-169863">
              <a:lnSpc>
                <a:spcPct val="90000"/>
              </a:lnSpc>
            </a:pPr>
            <a:r>
              <a:rPr lang="en-US" sz="2400" dirty="0">
                <a:solidFill>
                  <a:schemeClr val="tx1"/>
                </a:solidFill>
                <a:latin typeface="Calibri"/>
                <a:ea typeface="Times New Roman" pitchFamily="-107" charset="0"/>
                <a:cs typeface="Calibri"/>
              </a:rPr>
              <a:t>Each consumes more than it could produce domestically</a:t>
            </a:r>
            <a:r>
              <a:rPr lang="en-US" sz="2400" dirty="0" smtClean="0">
                <a:solidFill>
                  <a:schemeClr val="tx1"/>
                </a:solidFill>
                <a:latin typeface="Calibri"/>
                <a:ea typeface="Times New Roman" pitchFamily="-107" charset="0"/>
                <a:cs typeface="Calibri"/>
              </a:rPr>
              <a:t>.</a:t>
            </a:r>
            <a:endParaRPr lang="en-US" sz="2400" dirty="0">
              <a:solidFill>
                <a:schemeClr val="tx1"/>
              </a:solidFill>
              <a:latin typeface="Calibri"/>
              <a:ea typeface="Times New Roman" pitchFamily="-107" charset="0"/>
              <a:cs typeface="Calibri"/>
            </a:endParaRPr>
          </a:p>
        </p:txBody>
      </p:sp>
      <p:sp>
        <p:nvSpPr>
          <p:cNvPr id="63" name="Rectangle 109"/>
          <p:cNvSpPr>
            <a:spLocks noChangeArrowheads="1"/>
          </p:cNvSpPr>
          <p:nvPr/>
        </p:nvSpPr>
        <p:spPr bwMode="auto">
          <a:xfrm>
            <a:off x="8546452" y="2921674"/>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72" name="Rectangle 136"/>
          <p:cNvSpPr>
            <a:spLocks noChangeArrowheads="1"/>
          </p:cNvSpPr>
          <p:nvPr/>
        </p:nvSpPr>
        <p:spPr bwMode="auto">
          <a:xfrm>
            <a:off x="5308969" y="172595"/>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endParaRPr kumimoji="0" lang="en-US" sz="1200" b="0" i="1">
              <a:solidFill>
                <a:schemeClr val="tx1"/>
              </a:solidFill>
              <a:latin typeface="Calibri"/>
              <a:cs typeface="Calibri"/>
            </a:endParaRPr>
          </a:p>
        </p:txBody>
      </p:sp>
      <p:sp>
        <p:nvSpPr>
          <p:cNvPr id="80" name="Line 146"/>
          <p:cNvSpPr>
            <a:spLocks noChangeShapeType="1"/>
          </p:cNvSpPr>
          <p:nvPr/>
        </p:nvSpPr>
        <p:spPr bwMode="auto">
          <a:xfrm>
            <a:off x="5714543" y="2042416"/>
            <a:ext cx="2378075" cy="1036601"/>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sp>
        <p:nvSpPr>
          <p:cNvPr id="84" name="Line 153"/>
          <p:cNvSpPr>
            <a:spLocks noChangeShapeType="1"/>
          </p:cNvSpPr>
          <p:nvPr/>
        </p:nvSpPr>
        <p:spPr bwMode="auto">
          <a:xfrm flipH="1">
            <a:off x="6311794" y="2315466"/>
            <a:ext cx="9174" cy="763551"/>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85" name="Group 162"/>
          <p:cNvGrpSpPr>
            <a:grpSpLocks/>
          </p:cNvGrpSpPr>
          <p:nvPr/>
        </p:nvGrpSpPr>
        <p:grpSpPr bwMode="auto">
          <a:xfrm>
            <a:off x="5653776" y="1724558"/>
            <a:ext cx="309563" cy="341313"/>
            <a:chOff x="534" y="2919"/>
            <a:chExt cx="195" cy="215"/>
          </a:xfrm>
        </p:grpSpPr>
        <p:sp>
          <p:nvSpPr>
            <p:cNvPr id="86" name="Rectangle 147"/>
            <p:cNvSpPr>
              <a:spLocks noChangeArrowheads="1"/>
            </p:cNvSpPr>
            <p:nvPr/>
          </p:nvSpPr>
          <p:spPr bwMode="auto">
            <a:xfrm>
              <a:off x="598" y="2919"/>
              <a:ext cx="131" cy="165"/>
            </a:xfrm>
            <a:prstGeom prst="rect">
              <a:avLst/>
            </a:prstGeom>
            <a:noFill/>
            <a:ln w="9525">
              <a:noFill/>
              <a:miter lim="800000"/>
              <a:headEnd/>
              <a:tailEnd/>
            </a:ln>
          </p:spPr>
          <p:txBody>
            <a:bodyPr wrap="square" lIns="0" tIns="0" rIns="0" bIns="0">
              <a:prstTxWarp prst="textNoShape">
                <a:avLst/>
              </a:prstTxWarp>
              <a:spAutoFit/>
            </a:bodyPr>
            <a:lstStyle/>
            <a:p>
              <a:r>
                <a:rPr kumimoji="0" lang="en-US" sz="1700" i="1" dirty="0">
                  <a:solidFill>
                    <a:srgbClr val="000000"/>
                  </a:solidFill>
                  <a:latin typeface="Calibri"/>
                  <a:cs typeface="Calibri"/>
                </a:rPr>
                <a:t>M</a:t>
              </a:r>
              <a:endParaRPr kumimoji="0" lang="en-US" b="0" dirty="0">
                <a:solidFill>
                  <a:schemeClr val="tx1"/>
                </a:solidFill>
                <a:latin typeface="Calibri"/>
                <a:cs typeface="Calibri"/>
              </a:endParaRPr>
            </a:p>
          </p:txBody>
        </p:sp>
        <p:sp>
          <p:nvSpPr>
            <p:cNvPr id="88" name="Freeform 154"/>
            <p:cNvSpPr>
              <a:spLocks/>
            </p:cNvSpPr>
            <p:nvPr/>
          </p:nvSpPr>
          <p:spPr bwMode="auto">
            <a:xfrm>
              <a:off x="534" y="308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6" name="Group 5"/>
          <p:cNvGrpSpPr/>
          <p:nvPr/>
        </p:nvGrpSpPr>
        <p:grpSpPr>
          <a:xfrm>
            <a:off x="5314493" y="466030"/>
            <a:ext cx="3192463" cy="2891384"/>
            <a:chOff x="5171884" y="229618"/>
            <a:chExt cx="3192463" cy="3147780"/>
          </a:xfrm>
        </p:grpSpPr>
        <p:grpSp>
          <p:nvGrpSpPr>
            <p:cNvPr id="64" name="Group 118"/>
            <p:cNvGrpSpPr>
              <a:grpSpLocks/>
            </p:cNvGrpSpPr>
            <p:nvPr/>
          </p:nvGrpSpPr>
          <p:grpSpPr bwMode="auto">
            <a:xfrm>
              <a:off x="5549709" y="315343"/>
              <a:ext cx="2814638" cy="2765425"/>
              <a:chOff x="834" y="2082"/>
              <a:chExt cx="1773" cy="1714"/>
            </a:xfrm>
          </p:grpSpPr>
          <p:sp>
            <p:nvSpPr>
              <p:cNvPr id="65" name="Line 116"/>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66" name="Line 117"/>
              <p:cNvSpPr>
                <a:spLocks noChangeShapeType="1"/>
              </p:cNvSpPr>
              <p:nvPr/>
            </p:nvSpPr>
            <p:spPr bwMode="auto">
              <a:xfrm>
                <a:off x="834" y="3792"/>
                <a:ext cx="1773"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sp>
          <p:nvSpPr>
            <p:cNvPr id="73" name="Rectangle 139"/>
            <p:cNvSpPr>
              <a:spLocks noChangeArrowheads="1"/>
            </p:cNvSpPr>
            <p:nvPr/>
          </p:nvSpPr>
          <p:spPr bwMode="auto">
            <a:xfrm>
              <a:off x="601325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4" name="Rectangle 140"/>
            <p:cNvSpPr>
              <a:spLocks noChangeArrowheads="1"/>
            </p:cNvSpPr>
            <p:nvPr/>
          </p:nvSpPr>
          <p:spPr bwMode="auto">
            <a:xfrm>
              <a:off x="6621272"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5" name="Rectangle 141"/>
            <p:cNvSpPr>
              <a:spLocks noChangeArrowheads="1"/>
            </p:cNvSpPr>
            <p:nvPr/>
          </p:nvSpPr>
          <p:spPr bwMode="auto">
            <a:xfrm>
              <a:off x="7227697"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76" name="Rectangle 142"/>
            <p:cNvSpPr>
              <a:spLocks noChangeArrowheads="1"/>
            </p:cNvSpPr>
            <p:nvPr/>
          </p:nvSpPr>
          <p:spPr bwMode="auto">
            <a:xfrm>
              <a:off x="7835709" y="31093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77" name="Rectangle 143"/>
            <p:cNvSpPr>
              <a:spLocks noChangeArrowheads="1"/>
            </p:cNvSpPr>
            <p:nvPr/>
          </p:nvSpPr>
          <p:spPr bwMode="auto">
            <a:xfrm>
              <a:off x="5171884" y="234258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100</a:t>
              </a:r>
              <a:endParaRPr kumimoji="0" lang="en-US" sz="1600" b="0">
                <a:solidFill>
                  <a:schemeClr val="tx1"/>
                </a:solidFill>
                <a:latin typeface="Calibri"/>
                <a:cs typeface="Calibri"/>
              </a:endParaRPr>
            </a:p>
          </p:txBody>
        </p:sp>
        <p:sp>
          <p:nvSpPr>
            <p:cNvPr id="78" name="Rectangle 144"/>
            <p:cNvSpPr>
              <a:spLocks noChangeArrowheads="1"/>
            </p:cNvSpPr>
            <p:nvPr/>
          </p:nvSpPr>
          <p:spPr bwMode="auto">
            <a:xfrm>
              <a:off x="5171884" y="173933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79" name="Rectangle 145"/>
            <p:cNvSpPr>
              <a:spLocks noChangeArrowheads="1"/>
            </p:cNvSpPr>
            <p:nvPr/>
          </p:nvSpPr>
          <p:spPr bwMode="auto">
            <a:xfrm>
              <a:off x="5171884" y="113449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81" name="Rectangle 148"/>
            <p:cNvSpPr>
              <a:spLocks noChangeArrowheads="1"/>
            </p:cNvSpPr>
            <p:nvPr/>
          </p:nvSpPr>
          <p:spPr bwMode="auto">
            <a:xfrm>
              <a:off x="5171884" y="14361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250</a:t>
              </a:r>
              <a:endParaRPr kumimoji="0" lang="en-US" sz="1600" b="0">
                <a:solidFill>
                  <a:schemeClr val="tx1"/>
                </a:solidFill>
                <a:latin typeface="Calibri"/>
                <a:cs typeface="Calibri"/>
              </a:endParaRPr>
            </a:p>
          </p:txBody>
        </p:sp>
        <p:sp>
          <p:nvSpPr>
            <p:cNvPr id="82" name="Rectangle 149"/>
            <p:cNvSpPr>
              <a:spLocks noChangeArrowheads="1"/>
            </p:cNvSpPr>
            <p:nvPr/>
          </p:nvSpPr>
          <p:spPr bwMode="auto">
            <a:xfrm>
              <a:off x="5171884" y="204095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83" name="Rectangle 150"/>
            <p:cNvSpPr>
              <a:spLocks noChangeArrowheads="1"/>
            </p:cNvSpPr>
            <p:nvPr/>
          </p:nvSpPr>
          <p:spPr bwMode="auto">
            <a:xfrm>
              <a:off x="5271897" y="2644206"/>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50</a:t>
              </a:r>
              <a:endParaRPr kumimoji="0" lang="en-US" sz="1600" b="0">
                <a:solidFill>
                  <a:schemeClr val="tx1"/>
                </a:solidFill>
                <a:latin typeface="Calibri"/>
                <a:cs typeface="Calibri"/>
              </a:endParaRPr>
            </a:p>
          </p:txBody>
        </p:sp>
        <p:sp>
          <p:nvSpPr>
            <p:cNvPr id="89" name="Rectangle 156"/>
            <p:cNvSpPr>
              <a:spLocks noChangeArrowheads="1"/>
            </p:cNvSpPr>
            <p:nvPr/>
          </p:nvSpPr>
          <p:spPr bwMode="auto">
            <a:xfrm>
              <a:off x="5178234" y="83286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350</a:t>
              </a:r>
              <a:endParaRPr kumimoji="0" lang="en-US" sz="1600" b="0">
                <a:solidFill>
                  <a:schemeClr val="tx1"/>
                </a:solidFill>
                <a:latin typeface="Calibri"/>
                <a:cs typeface="Calibri"/>
              </a:endParaRPr>
            </a:p>
          </p:txBody>
        </p:sp>
        <p:sp>
          <p:nvSpPr>
            <p:cNvPr id="126" name="Rectangle 157"/>
            <p:cNvSpPr>
              <a:spLocks noChangeArrowheads="1"/>
            </p:cNvSpPr>
            <p:nvPr/>
          </p:nvSpPr>
          <p:spPr bwMode="auto">
            <a:xfrm>
              <a:off x="5178234" y="531243"/>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400</a:t>
              </a:r>
              <a:endParaRPr kumimoji="0" lang="en-US" sz="1600" b="0">
                <a:solidFill>
                  <a:schemeClr val="tx1"/>
                </a:solidFill>
                <a:latin typeface="Calibri"/>
                <a:cs typeface="Calibri"/>
              </a:endParaRPr>
            </a:p>
          </p:txBody>
        </p:sp>
        <p:sp>
          <p:nvSpPr>
            <p:cNvPr id="127" name="Rectangle 158"/>
            <p:cNvSpPr>
              <a:spLocks noChangeArrowheads="1"/>
            </p:cNvSpPr>
            <p:nvPr/>
          </p:nvSpPr>
          <p:spPr bwMode="auto">
            <a:xfrm>
              <a:off x="5184584" y="229618"/>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grpSp>
      <p:sp>
        <p:nvSpPr>
          <p:cNvPr id="131" name="Line 161"/>
          <p:cNvSpPr>
            <a:spLocks noChangeShapeType="1"/>
          </p:cNvSpPr>
          <p:nvPr/>
        </p:nvSpPr>
        <p:spPr bwMode="auto">
          <a:xfrm>
            <a:off x="5700256" y="2301179"/>
            <a:ext cx="6096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32" name="Group 166"/>
          <p:cNvGrpSpPr>
            <a:grpSpLocks/>
          </p:cNvGrpSpPr>
          <p:nvPr/>
        </p:nvGrpSpPr>
        <p:grpSpPr bwMode="auto">
          <a:xfrm>
            <a:off x="5971718" y="2242441"/>
            <a:ext cx="395288" cy="339725"/>
            <a:chOff x="728" y="3240"/>
            <a:chExt cx="249" cy="214"/>
          </a:xfrm>
        </p:grpSpPr>
        <p:sp>
          <p:nvSpPr>
            <p:cNvPr id="133" name="Rectangle 151"/>
            <p:cNvSpPr>
              <a:spLocks noChangeArrowheads="1"/>
            </p:cNvSpPr>
            <p:nvPr/>
          </p:nvSpPr>
          <p:spPr bwMode="auto">
            <a:xfrm>
              <a:off x="728" y="3299"/>
              <a:ext cx="20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a:t>
              </a:r>
              <a:r>
                <a:rPr kumimoji="0" lang="en-US" sz="1600" b="1" i="1" baseline="-25000" dirty="0">
                  <a:latin typeface="Calibri"/>
                  <a:cs typeface="Calibri"/>
                </a:rPr>
                <a:t>1</a:t>
              </a:r>
              <a:endParaRPr kumimoji="0" lang="en-US" sz="1600" b="1" baseline="-25000" dirty="0">
                <a:latin typeface="Calibri"/>
                <a:cs typeface="Calibri"/>
              </a:endParaRPr>
            </a:p>
          </p:txBody>
        </p:sp>
        <p:sp>
          <p:nvSpPr>
            <p:cNvPr id="134" name="Freeform 155"/>
            <p:cNvSpPr>
              <a:spLocks/>
            </p:cNvSpPr>
            <p:nvPr/>
          </p:nvSpPr>
          <p:spPr bwMode="auto">
            <a:xfrm>
              <a:off x="902" y="3240"/>
              <a:ext cx="75" cy="75"/>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rgbClr val="FFFF00"/>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sp>
        <p:nvSpPr>
          <p:cNvPr id="135" name="Rectangle 21"/>
          <p:cNvSpPr>
            <a:spLocks noChangeArrowheads="1"/>
          </p:cNvSpPr>
          <p:nvPr/>
        </p:nvSpPr>
        <p:spPr bwMode="auto">
          <a:xfrm>
            <a:off x="8557836" y="3573474"/>
            <a:ext cx="5523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Japan</a:t>
            </a:r>
            <a:endParaRPr kumimoji="0" lang="en-US" sz="1600" b="1" i="1" dirty="0">
              <a:solidFill>
                <a:schemeClr val="tx1"/>
              </a:solidFill>
              <a:latin typeface="Calibri"/>
              <a:cs typeface="Calibri"/>
            </a:endParaRPr>
          </a:p>
        </p:txBody>
      </p:sp>
      <p:sp>
        <p:nvSpPr>
          <p:cNvPr id="144" name="Line 101"/>
          <p:cNvSpPr>
            <a:spLocks noChangeShapeType="1"/>
          </p:cNvSpPr>
          <p:nvPr/>
        </p:nvSpPr>
        <p:spPr bwMode="auto">
          <a:xfrm>
            <a:off x="5704580" y="5084749"/>
            <a:ext cx="4572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45" name="Line 102"/>
          <p:cNvSpPr>
            <a:spLocks noChangeShapeType="1"/>
          </p:cNvSpPr>
          <p:nvPr/>
        </p:nvSpPr>
        <p:spPr bwMode="auto">
          <a:xfrm>
            <a:off x="6159948" y="5100379"/>
            <a:ext cx="36539" cy="1186053"/>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151" name="Rectangle 137"/>
          <p:cNvSpPr>
            <a:spLocks noChangeArrowheads="1"/>
          </p:cNvSpPr>
          <p:nvPr/>
        </p:nvSpPr>
        <p:spPr bwMode="auto">
          <a:xfrm>
            <a:off x="5317971" y="3423621"/>
            <a:ext cx="890143"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Calibri"/>
                <a:cs typeface="Calibri"/>
              </a:rPr>
              <a:t>Clothing</a:t>
            </a:r>
            <a:br>
              <a:rPr kumimoji="0" lang="en-US" sz="1400" b="0">
                <a:solidFill>
                  <a:srgbClr val="000000"/>
                </a:solidFill>
                <a:latin typeface="Calibri"/>
                <a:cs typeface="Calibri"/>
              </a:rPr>
            </a:br>
            <a:r>
              <a:rPr kumimoji="0" lang="en-US" sz="1200" b="0" i="1">
                <a:solidFill>
                  <a:srgbClr val="000000"/>
                </a:solidFill>
                <a:latin typeface="Calibri"/>
                <a:cs typeface="Calibri"/>
              </a:rPr>
              <a:t>(million units)</a:t>
            </a:r>
          </a:p>
        </p:txBody>
      </p:sp>
      <p:sp>
        <p:nvSpPr>
          <p:cNvPr id="152" name="Line 168"/>
          <p:cNvSpPr>
            <a:spLocks noChangeShapeType="1"/>
          </p:cNvSpPr>
          <p:nvPr/>
        </p:nvSpPr>
        <p:spPr bwMode="auto">
          <a:xfrm>
            <a:off x="5723686" y="3944362"/>
            <a:ext cx="914343" cy="2353427"/>
          </a:xfrm>
          <a:prstGeom prst="line">
            <a:avLst/>
          </a:prstGeom>
          <a:noFill/>
          <a:ln w="57150">
            <a:solidFill>
              <a:srgbClr val="C00000"/>
            </a:solidFill>
            <a:round/>
            <a:headEnd/>
            <a:tailEnd/>
          </a:ln>
        </p:spPr>
        <p:txBody>
          <a:bodyPr>
            <a:prstTxWarp prst="textNoShape">
              <a:avLst/>
            </a:prstTxWarp>
          </a:bodyPr>
          <a:lstStyle/>
          <a:p>
            <a:endParaRPr lang="en-US">
              <a:latin typeface="Calibri"/>
              <a:cs typeface="Calibri"/>
            </a:endParaRPr>
          </a:p>
        </p:txBody>
      </p:sp>
      <p:grpSp>
        <p:nvGrpSpPr>
          <p:cNvPr id="153" name="Group 169"/>
          <p:cNvGrpSpPr>
            <a:grpSpLocks/>
          </p:cNvGrpSpPr>
          <p:nvPr/>
        </p:nvGrpSpPr>
        <p:grpSpPr bwMode="auto">
          <a:xfrm>
            <a:off x="6093081" y="5004175"/>
            <a:ext cx="334963" cy="246063"/>
            <a:chOff x="3588" y="2965"/>
            <a:chExt cx="211" cy="155"/>
          </a:xfrm>
        </p:grpSpPr>
        <p:sp>
          <p:nvSpPr>
            <p:cNvPr id="154" name="Rectangle 170"/>
            <p:cNvSpPr>
              <a:spLocks noChangeArrowheads="1"/>
            </p:cNvSpPr>
            <p:nvPr/>
          </p:nvSpPr>
          <p:spPr bwMode="auto">
            <a:xfrm>
              <a:off x="3701" y="2965"/>
              <a:ext cx="9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J</a:t>
              </a:r>
              <a:r>
                <a:rPr kumimoji="0" lang="en-US" sz="1600" b="1" i="1" baseline="-25000" dirty="0">
                  <a:latin typeface="Calibri"/>
                  <a:cs typeface="Calibri"/>
                </a:rPr>
                <a:t>1</a:t>
              </a:r>
              <a:endParaRPr kumimoji="0" lang="en-US" sz="1600" b="1" baseline="-25000" dirty="0">
                <a:latin typeface="Calibri"/>
                <a:cs typeface="Calibri"/>
              </a:endParaRPr>
            </a:p>
          </p:txBody>
        </p:sp>
        <p:sp>
          <p:nvSpPr>
            <p:cNvPr id="155" name="Freeform 171"/>
            <p:cNvSpPr>
              <a:spLocks/>
            </p:cNvSpPr>
            <p:nvPr/>
          </p:nvSpPr>
          <p:spPr bwMode="auto">
            <a:xfrm>
              <a:off x="3588" y="2969"/>
              <a:ext cx="75" cy="75"/>
            </a:xfrm>
            <a:custGeom>
              <a:avLst/>
              <a:gdLst/>
              <a:ahLst/>
              <a:cxnLst>
                <a:cxn ang="0">
                  <a:pos x="0" y="78"/>
                </a:cxn>
                <a:cxn ang="0">
                  <a:pos x="10" y="38"/>
                </a:cxn>
                <a:cxn ang="0">
                  <a:pos x="38" y="10"/>
                </a:cxn>
                <a:cxn ang="0">
                  <a:pos x="76" y="0"/>
                </a:cxn>
                <a:cxn ang="0">
                  <a:pos x="76" y="0"/>
                </a:cxn>
                <a:cxn ang="0">
                  <a:pos x="115" y="10"/>
                </a:cxn>
                <a:cxn ang="0">
                  <a:pos x="142" y="38"/>
                </a:cxn>
                <a:cxn ang="0">
                  <a:pos x="153" y="78"/>
                </a:cxn>
                <a:cxn ang="0">
                  <a:pos x="153" y="78"/>
                </a:cxn>
                <a:cxn ang="0">
                  <a:pos x="142" y="116"/>
                </a:cxn>
                <a:cxn ang="0">
                  <a:pos x="115" y="144"/>
                </a:cxn>
                <a:cxn ang="0">
                  <a:pos x="76" y="154"/>
                </a:cxn>
                <a:cxn ang="0">
                  <a:pos x="76" y="154"/>
                </a:cxn>
                <a:cxn ang="0">
                  <a:pos x="38" y="144"/>
                </a:cxn>
                <a:cxn ang="0">
                  <a:pos x="10" y="116"/>
                </a:cxn>
                <a:cxn ang="0">
                  <a:pos x="0" y="78"/>
                </a:cxn>
                <a:cxn ang="0">
                  <a:pos x="0" y="78"/>
                </a:cxn>
                <a:cxn ang="0">
                  <a:pos x="0" y="78"/>
                </a:cxn>
              </a:cxnLst>
              <a:rect l="0" t="0" r="r" b="b"/>
              <a:pathLst>
                <a:path w="153" h="154">
                  <a:moveTo>
                    <a:pt x="0" y="78"/>
                  </a:moveTo>
                  <a:lnTo>
                    <a:pt x="10" y="38"/>
                  </a:lnTo>
                  <a:lnTo>
                    <a:pt x="38" y="10"/>
                  </a:lnTo>
                  <a:lnTo>
                    <a:pt x="76" y="0"/>
                  </a:lnTo>
                  <a:lnTo>
                    <a:pt x="76" y="0"/>
                  </a:lnTo>
                  <a:lnTo>
                    <a:pt x="115" y="10"/>
                  </a:lnTo>
                  <a:lnTo>
                    <a:pt x="142" y="38"/>
                  </a:lnTo>
                  <a:lnTo>
                    <a:pt x="153" y="78"/>
                  </a:lnTo>
                  <a:lnTo>
                    <a:pt x="153" y="78"/>
                  </a:lnTo>
                  <a:lnTo>
                    <a:pt x="142" y="116"/>
                  </a:lnTo>
                  <a:lnTo>
                    <a:pt x="115" y="144"/>
                  </a:lnTo>
                  <a:lnTo>
                    <a:pt x="76" y="154"/>
                  </a:lnTo>
                  <a:lnTo>
                    <a:pt x="76" y="154"/>
                  </a:lnTo>
                  <a:lnTo>
                    <a:pt x="38" y="144"/>
                  </a:lnTo>
                  <a:lnTo>
                    <a:pt x="10" y="116"/>
                  </a:lnTo>
                  <a:lnTo>
                    <a:pt x="0" y="78"/>
                  </a:lnTo>
                  <a:lnTo>
                    <a:pt x="0" y="78"/>
                  </a:lnTo>
                  <a:lnTo>
                    <a:pt x="0" y="78"/>
                  </a:lnTo>
                </a:path>
              </a:pathLst>
            </a:custGeom>
            <a:solidFill>
              <a:srgbClr val="FFFF00"/>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6" name="Group 165"/>
          <p:cNvGrpSpPr>
            <a:grpSpLocks/>
          </p:cNvGrpSpPr>
          <p:nvPr/>
        </p:nvGrpSpPr>
        <p:grpSpPr bwMode="auto">
          <a:xfrm>
            <a:off x="6598802" y="5974626"/>
            <a:ext cx="198438" cy="352425"/>
            <a:chOff x="3890" y="3650"/>
            <a:chExt cx="125" cy="222"/>
          </a:xfrm>
        </p:grpSpPr>
        <p:sp>
          <p:nvSpPr>
            <p:cNvPr id="157" name="Rectangle 26"/>
            <p:cNvSpPr>
              <a:spLocks noChangeArrowheads="1"/>
            </p:cNvSpPr>
            <p:nvPr/>
          </p:nvSpPr>
          <p:spPr bwMode="auto">
            <a:xfrm>
              <a:off x="3941" y="3650"/>
              <a:ext cx="74"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S</a:t>
              </a:r>
              <a:endParaRPr kumimoji="0" lang="en-US" sz="1800" dirty="0">
                <a:solidFill>
                  <a:schemeClr val="tx1"/>
                </a:solidFill>
                <a:latin typeface="Calibri"/>
                <a:cs typeface="Calibri"/>
              </a:endParaRPr>
            </a:p>
          </p:txBody>
        </p:sp>
        <p:sp>
          <p:nvSpPr>
            <p:cNvPr id="158" name="Freeform 107"/>
            <p:cNvSpPr>
              <a:spLocks/>
            </p:cNvSpPr>
            <p:nvPr/>
          </p:nvSpPr>
          <p:spPr bwMode="auto">
            <a:xfrm>
              <a:off x="3890" y="382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3" name="Group 2"/>
          <p:cNvGrpSpPr/>
          <p:nvPr/>
        </p:nvGrpSpPr>
        <p:grpSpPr>
          <a:xfrm>
            <a:off x="5328343" y="3719801"/>
            <a:ext cx="3178196" cy="2859304"/>
            <a:chOff x="5176590" y="3475151"/>
            <a:chExt cx="3178196" cy="3112855"/>
          </a:xfrm>
        </p:grpSpPr>
        <p:sp>
          <p:nvSpPr>
            <p:cNvPr id="136" name="Rectangle 22"/>
            <p:cNvSpPr>
              <a:spLocks noChangeArrowheads="1"/>
            </p:cNvSpPr>
            <p:nvPr/>
          </p:nvSpPr>
          <p:spPr bwMode="auto">
            <a:xfrm>
              <a:off x="6351340" y="63199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7" name="Rectangle 23"/>
            <p:cNvSpPr>
              <a:spLocks noChangeArrowheads="1"/>
            </p:cNvSpPr>
            <p:nvPr/>
          </p:nvSpPr>
          <p:spPr bwMode="auto">
            <a:xfrm>
              <a:off x="5176590" y="5264264"/>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150</a:t>
              </a:r>
              <a:endParaRPr kumimoji="0" lang="en-US" sz="1600" b="0">
                <a:solidFill>
                  <a:schemeClr val="tx1"/>
                </a:solidFill>
                <a:latin typeface="Calibri"/>
                <a:cs typeface="Calibri"/>
              </a:endParaRPr>
            </a:p>
          </p:txBody>
        </p:sp>
        <p:sp>
          <p:nvSpPr>
            <p:cNvPr id="138" name="Rectangle 24"/>
            <p:cNvSpPr>
              <a:spLocks noChangeArrowheads="1"/>
            </p:cNvSpPr>
            <p:nvPr/>
          </p:nvSpPr>
          <p:spPr bwMode="auto">
            <a:xfrm>
              <a:off x="5176590" y="4359389"/>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39" name="Rectangle 25"/>
            <p:cNvSpPr>
              <a:spLocks noChangeArrowheads="1"/>
            </p:cNvSpPr>
            <p:nvPr/>
          </p:nvSpPr>
          <p:spPr bwMode="auto">
            <a:xfrm>
              <a:off x="5176590" y="347515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40" name="Rectangle 54"/>
            <p:cNvSpPr>
              <a:spLocks noChangeArrowheads="1"/>
            </p:cNvSpPr>
            <p:nvPr/>
          </p:nvSpPr>
          <p:spPr bwMode="auto">
            <a:xfrm>
              <a:off x="5176590" y="39260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375</a:t>
              </a:r>
              <a:endParaRPr kumimoji="0" lang="en-US" sz="1600" b="0">
                <a:solidFill>
                  <a:schemeClr val="tx1"/>
                </a:solidFill>
                <a:latin typeface="Calibri"/>
                <a:cs typeface="Calibri"/>
              </a:endParaRPr>
            </a:p>
          </p:txBody>
        </p:sp>
        <p:sp>
          <p:nvSpPr>
            <p:cNvPr id="141" name="Rectangle 55"/>
            <p:cNvSpPr>
              <a:spLocks noChangeArrowheads="1"/>
            </p:cNvSpPr>
            <p:nvPr/>
          </p:nvSpPr>
          <p:spPr bwMode="auto">
            <a:xfrm>
              <a:off x="5176590" y="4811826"/>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sp>
          <p:nvSpPr>
            <p:cNvPr id="142" name="Rectangle 56"/>
            <p:cNvSpPr>
              <a:spLocks noChangeArrowheads="1"/>
            </p:cNvSpPr>
            <p:nvPr/>
          </p:nvSpPr>
          <p:spPr bwMode="auto">
            <a:xfrm>
              <a:off x="5227390" y="5716701"/>
              <a:ext cx="254377"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 75</a:t>
              </a:r>
              <a:endParaRPr kumimoji="0" lang="en-US" sz="1600" b="0">
                <a:solidFill>
                  <a:schemeClr val="tx1"/>
                </a:solidFill>
                <a:latin typeface="Calibri"/>
                <a:cs typeface="Calibri"/>
              </a:endParaRPr>
            </a:p>
          </p:txBody>
        </p:sp>
        <p:sp>
          <p:nvSpPr>
            <p:cNvPr id="143" name="Rectangle 57"/>
            <p:cNvSpPr>
              <a:spLocks noChangeArrowheads="1"/>
            </p:cNvSpPr>
            <p:nvPr/>
          </p:nvSpPr>
          <p:spPr bwMode="auto">
            <a:xfrm>
              <a:off x="5905252" y="6319951"/>
              <a:ext cx="207990"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75</a:t>
              </a:r>
              <a:endParaRPr kumimoji="0" lang="en-US" sz="1600" b="0">
                <a:solidFill>
                  <a:schemeClr val="tx1"/>
                </a:solidFill>
                <a:latin typeface="Calibri"/>
                <a:cs typeface="Calibri"/>
              </a:endParaRPr>
            </a:p>
          </p:txBody>
        </p:sp>
        <p:sp>
          <p:nvSpPr>
            <p:cNvPr id="162" name="Rectangle 173"/>
            <p:cNvSpPr>
              <a:spLocks noChangeArrowheads="1"/>
            </p:cNvSpPr>
            <p:nvPr/>
          </p:nvSpPr>
          <p:spPr bwMode="auto">
            <a:xfrm>
              <a:off x="7978527"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450</a:t>
              </a:r>
              <a:endParaRPr kumimoji="0" lang="en-US" sz="1600" b="0">
                <a:solidFill>
                  <a:schemeClr val="tx1"/>
                </a:solidFill>
                <a:latin typeface="Calibri"/>
                <a:cs typeface="Calibri"/>
              </a:endParaRPr>
            </a:p>
          </p:txBody>
        </p:sp>
        <p:sp>
          <p:nvSpPr>
            <p:cNvPr id="163" name="Rectangle 174"/>
            <p:cNvSpPr>
              <a:spLocks noChangeArrowheads="1"/>
            </p:cNvSpPr>
            <p:nvPr/>
          </p:nvSpPr>
          <p:spPr bwMode="auto">
            <a:xfrm>
              <a:off x="7437190"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300</a:t>
              </a:r>
              <a:endParaRPr kumimoji="0" lang="en-US" sz="1600" b="0">
                <a:solidFill>
                  <a:schemeClr val="tx1"/>
                </a:solidFill>
                <a:latin typeface="Calibri"/>
                <a:cs typeface="Calibri"/>
              </a:endParaRPr>
            </a:p>
          </p:txBody>
        </p:sp>
        <p:sp>
          <p:nvSpPr>
            <p:cNvPr id="164" name="Rectangle 175"/>
            <p:cNvSpPr>
              <a:spLocks noChangeArrowheads="1"/>
            </p:cNvSpPr>
            <p:nvPr/>
          </p:nvSpPr>
          <p:spPr bwMode="auto">
            <a:xfrm>
              <a:off x="6895852" y="6313601"/>
              <a:ext cx="311984" cy="2680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225</a:t>
              </a:r>
              <a:endParaRPr kumimoji="0" lang="en-US" sz="1600" b="0">
                <a:solidFill>
                  <a:schemeClr val="tx1"/>
                </a:solidFill>
                <a:latin typeface="Calibri"/>
                <a:cs typeface="Calibri"/>
              </a:endParaRPr>
            </a:p>
          </p:txBody>
        </p:sp>
        <p:grpSp>
          <p:nvGrpSpPr>
            <p:cNvPr id="165" name="Group 176"/>
            <p:cNvGrpSpPr>
              <a:grpSpLocks/>
            </p:cNvGrpSpPr>
            <p:nvPr/>
          </p:nvGrpSpPr>
          <p:grpSpPr bwMode="auto">
            <a:xfrm>
              <a:off x="5549652" y="3522776"/>
              <a:ext cx="2805134" cy="2765425"/>
              <a:chOff x="834" y="2082"/>
              <a:chExt cx="1517" cy="1714"/>
            </a:xfrm>
          </p:grpSpPr>
          <p:sp>
            <p:nvSpPr>
              <p:cNvPr id="166" name="Line 177"/>
              <p:cNvSpPr>
                <a:spLocks noChangeShapeType="1"/>
              </p:cNvSpPr>
              <p:nvPr/>
            </p:nvSpPr>
            <p:spPr bwMode="auto">
              <a:xfrm>
                <a:off x="834" y="2082"/>
                <a:ext cx="0" cy="1714"/>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167" name="Line 178"/>
              <p:cNvSpPr>
                <a:spLocks noChangeShapeType="1"/>
              </p:cNvSpPr>
              <p:nvPr/>
            </p:nvSpPr>
            <p:spPr bwMode="auto">
              <a:xfrm>
                <a:off x="834" y="3792"/>
                <a:ext cx="1517"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grpSp>
      </p:grpSp>
      <p:sp>
        <p:nvSpPr>
          <p:cNvPr id="188" name="Rectangle 109"/>
          <p:cNvSpPr>
            <a:spLocks noChangeArrowheads="1"/>
          </p:cNvSpPr>
          <p:nvPr/>
        </p:nvSpPr>
        <p:spPr bwMode="auto">
          <a:xfrm>
            <a:off x="8550038" y="6074599"/>
            <a:ext cx="503694" cy="47397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Food</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(million </a:t>
            </a:r>
            <a:r>
              <a:rPr kumimoji="0" lang="en-US" sz="1200" b="0" i="1" dirty="0" smtClean="0">
                <a:solidFill>
                  <a:srgbClr val="000000"/>
                </a:solidFill>
                <a:latin typeface="Calibri"/>
                <a:cs typeface="Calibri"/>
              </a:rPr>
              <a:t/>
            </a:r>
            <a:br>
              <a:rPr kumimoji="0" lang="en-US" sz="1200" b="0" i="1" dirty="0" smtClean="0">
                <a:solidFill>
                  <a:srgbClr val="000000"/>
                </a:solidFill>
                <a:latin typeface="Calibri"/>
                <a:cs typeface="Calibri"/>
              </a:rPr>
            </a:br>
            <a:r>
              <a:rPr kumimoji="0" lang="en-US" sz="1200" b="0" i="1" dirty="0" smtClean="0">
                <a:solidFill>
                  <a:srgbClr val="000000"/>
                </a:solidFill>
                <a:latin typeface="Calibri"/>
                <a:cs typeface="Calibri"/>
              </a:rPr>
              <a:t>  units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95" name="Line 145"/>
          <p:cNvSpPr>
            <a:spLocks noChangeShapeType="1"/>
          </p:cNvSpPr>
          <p:nvPr/>
        </p:nvSpPr>
        <p:spPr bwMode="auto">
          <a:xfrm>
            <a:off x="5701405" y="855368"/>
            <a:ext cx="2442901" cy="2265532"/>
          </a:xfrm>
          <a:prstGeom prst="line">
            <a:avLst/>
          </a:prstGeom>
          <a:noFill/>
          <a:ln w="57150">
            <a:solidFill>
              <a:schemeClr val="accent6">
                <a:lumMod val="60000"/>
                <a:lumOff val="40000"/>
              </a:schemeClr>
            </a:solidFill>
            <a:round/>
            <a:headEnd/>
            <a:tailEnd/>
          </a:ln>
        </p:spPr>
        <p:txBody>
          <a:bodyPr>
            <a:prstTxWarp prst="textNoShape">
              <a:avLst/>
            </a:prstTxWarp>
          </a:bodyPr>
          <a:lstStyle/>
          <a:p>
            <a:endParaRPr lang="en-US">
              <a:latin typeface="Calibri"/>
              <a:cs typeface="Calibri"/>
            </a:endParaRPr>
          </a:p>
        </p:txBody>
      </p:sp>
      <p:grpSp>
        <p:nvGrpSpPr>
          <p:cNvPr id="96" name="Group 179"/>
          <p:cNvGrpSpPr>
            <a:grpSpLocks/>
          </p:cNvGrpSpPr>
          <p:nvPr/>
        </p:nvGrpSpPr>
        <p:grpSpPr bwMode="auto">
          <a:xfrm>
            <a:off x="5664252" y="633542"/>
            <a:ext cx="255588" cy="290512"/>
            <a:chOff x="526" y="2201"/>
            <a:chExt cx="161" cy="183"/>
          </a:xfrm>
        </p:grpSpPr>
        <p:sp>
          <p:nvSpPr>
            <p:cNvPr id="97" name="Freeform 146"/>
            <p:cNvSpPr>
              <a:spLocks/>
            </p:cNvSpPr>
            <p:nvPr/>
          </p:nvSpPr>
          <p:spPr bwMode="auto">
            <a:xfrm>
              <a:off x="526" y="233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98" name="Rectangle 148"/>
            <p:cNvSpPr>
              <a:spLocks noChangeArrowheads="1"/>
            </p:cNvSpPr>
            <p:nvPr/>
          </p:nvSpPr>
          <p:spPr bwMode="auto">
            <a:xfrm>
              <a:off x="588" y="2201"/>
              <a:ext cx="99" cy="165"/>
            </a:xfrm>
            <a:prstGeom prst="rect">
              <a:avLst/>
            </a:prstGeom>
            <a:noFill/>
            <a:ln w="9525">
              <a:noFill/>
              <a:miter lim="800000"/>
              <a:headEnd/>
              <a:tailEnd/>
            </a:ln>
          </p:spPr>
          <p:txBody>
            <a:bodyPr wrap="none" lIns="0" tIns="0" rIns="0" bIns="0">
              <a:prstTxWarp prst="textNoShape">
                <a:avLst/>
              </a:prstTxWarp>
              <a:spAutoFit/>
            </a:bodyPr>
            <a:lstStyle/>
            <a:p>
              <a:r>
                <a:rPr kumimoji="0" lang="en-US" sz="1700" i="1" dirty="0">
                  <a:solidFill>
                    <a:srgbClr val="000000"/>
                  </a:solidFill>
                  <a:latin typeface="Calibri"/>
                  <a:cs typeface="Calibri"/>
                </a:rPr>
                <a:t>O</a:t>
              </a:r>
              <a:endParaRPr kumimoji="0" lang="en-US" dirty="0">
                <a:solidFill>
                  <a:schemeClr val="tx1"/>
                </a:solidFill>
                <a:latin typeface="Calibri"/>
                <a:cs typeface="Calibri"/>
              </a:endParaRPr>
            </a:p>
          </p:txBody>
        </p:sp>
      </p:grpSp>
      <p:sp>
        <p:nvSpPr>
          <p:cNvPr id="99" name="Line 171"/>
          <p:cNvSpPr>
            <a:spLocks noChangeShapeType="1"/>
          </p:cNvSpPr>
          <p:nvPr/>
        </p:nvSpPr>
        <p:spPr bwMode="auto">
          <a:xfrm>
            <a:off x="5723686" y="3889661"/>
            <a:ext cx="2527300" cy="2396115"/>
          </a:xfrm>
          <a:prstGeom prst="line">
            <a:avLst/>
          </a:prstGeom>
          <a:noFill/>
          <a:ln w="57150">
            <a:solidFill>
              <a:schemeClr val="accent6">
                <a:lumMod val="60000"/>
                <a:lumOff val="40000"/>
              </a:schemeClr>
            </a:solidFill>
            <a:round/>
            <a:headEnd/>
            <a:tailEnd/>
          </a:ln>
        </p:spPr>
        <p:txBody>
          <a:bodyPr>
            <a:prstTxWarp prst="textNoShape">
              <a:avLst/>
            </a:prstTxWarp>
          </a:bodyPr>
          <a:lstStyle/>
          <a:p>
            <a:endParaRPr lang="en-US">
              <a:latin typeface="Calibri"/>
              <a:cs typeface="Calibri"/>
            </a:endParaRPr>
          </a:p>
        </p:txBody>
      </p:sp>
      <p:grpSp>
        <p:nvGrpSpPr>
          <p:cNvPr id="100" name="Group 182"/>
          <p:cNvGrpSpPr>
            <a:grpSpLocks/>
          </p:cNvGrpSpPr>
          <p:nvPr/>
        </p:nvGrpSpPr>
        <p:grpSpPr bwMode="auto">
          <a:xfrm>
            <a:off x="8232698" y="5974626"/>
            <a:ext cx="266700" cy="368300"/>
            <a:chOff x="5053" y="3629"/>
            <a:chExt cx="168" cy="232"/>
          </a:xfrm>
        </p:grpSpPr>
        <p:sp>
          <p:nvSpPr>
            <p:cNvPr id="101" name="Freeform 168"/>
            <p:cNvSpPr>
              <a:spLocks/>
            </p:cNvSpPr>
            <p:nvPr/>
          </p:nvSpPr>
          <p:spPr bwMode="auto">
            <a:xfrm>
              <a:off x="5053" y="3803"/>
              <a:ext cx="58" cy="58"/>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02" name="Rectangle 170"/>
            <p:cNvSpPr>
              <a:spLocks noChangeArrowheads="1"/>
            </p:cNvSpPr>
            <p:nvPr/>
          </p:nvSpPr>
          <p:spPr bwMode="auto">
            <a:xfrm>
              <a:off x="5098" y="3629"/>
              <a:ext cx="123" cy="173"/>
            </a:xfrm>
            <a:prstGeom prst="rect">
              <a:avLst/>
            </a:prstGeom>
            <a:noFill/>
            <a:ln w="9525">
              <a:noFill/>
              <a:miter lim="800000"/>
              <a:headEnd/>
              <a:tailEnd/>
            </a:ln>
          </p:spPr>
          <p:txBody>
            <a:bodyPr lIns="0" tIns="0" rIns="0" bIns="0">
              <a:prstTxWarp prst="textNoShape">
                <a:avLst/>
              </a:prstTxWarp>
              <a:spAutoFit/>
            </a:bodyPr>
            <a:lstStyle/>
            <a:p>
              <a:r>
                <a:rPr kumimoji="0" lang="en-US" sz="1800" i="1" dirty="0">
                  <a:solidFill>
                    <a:srgbClr val="000000"/>
                  </a:solidFill>
                  <a:latin typeface="Calibri"/>
                  <a:cs typeface="Calibri"/>
                </a:rPr>
                <a:t>T</a:t>
              </a:r>
              <a:endParaRPr kumimoji="0" lang="en-US" sz="1800" dirty="0">
                <a:solidFill>
                  <a:schemeClr val="tx1"/>
                </a:solidFill>
                <a:latin typeface="Calibri"/>
                <a:cs typeface="Calibri"/>
              </a:endParaRPr>
            </a:p>
          </p:txBody>
        </p:sp>
      </p:grpSp>
      <p:grpSp>
        <p:nvGrpSpPr>
          <p:cNvPr id="128" name="Group 163"/>
          <p:cNvGrpSpPr>
            <a:grpSpLocks/>
          </p:cNvGrpSpPr>
          <p:nvPr/>
        </p:nvGrpSpPr>
        <p:grpSpPr bwMode="auto">
          <a:xfrm>
            <a:off x="8055672" y="2771650"/>
            <a:ext cx="153988" cy="349250"/>
            <a:chOff x="2058" y="3654"/>
            <a:chExt cx="97" cy="220"/>
          </a:xfrm>
        </p:grpSpPr>
        <p:sp>
          <p:nvSpPr>
            <p:cNvPr id="129" name="Rectangle 152"/>
            <p:cNvSpPr>
              <a:spLocks noChangeArrowheads="1"/>
            </p:cNvSpPr>
            <p:nvPr/>
          </p:nvSpPr>
          <p:spPr bwMode="auto">
            <a:xfrm>
              <a:off x="2058" y="3654"/>
              <a:ext cx="97" cy="165"/>
            </a:xfrm>
            <a:prstGeom prst="rect">
              <a:avLst/>
            </a:prstGeom>
            <a:noFill/>
            <a:ln w="9525">
              <a:noFill/>
              <a:miter lim="800000"/>
              <a:headEnd/>
              <a:tailEnd/>
            </a:ln>
          </p:spPr>
          <p:txBody>
            <a:bodyPr wrap="none" lIns="0" tIns="0" rIns="0" bIns="0">
              <a:prstTxWarp prst="textNoShape">
                <a:avLst/>
              </a:prstTxWarp>
              <a:spAutoFit/>
            </a:bodyPr>
            <a:lstStyle/>
            <a:p>
              <a:r>
                <a:rPr kumimoji="0" lang="en-US" sz="1700" i="1" dirty="0">
                  <a:solidFill>
                    <a:srgbClr val="000000"/>
                  </a:solidFill>
                  <a:latin typeface="Calibri"/>
                  <a:cs typeface="Calibri"/>
                </a:rPr>
                <a:t>N</a:t>
              </a:r>
              <a:endParaRPr kumimoji="0" lang="en-US" dirty="0">
                <a:solidFill>
                  <a:schemeClr val="tx1"/>
                </a:solidFill>
                <a:latin typeface="Calibri"/>
                <a:cs typeface="Calibri"/>
              </a:endParaRPr>
            </a:p>
          </p:txBody>
        </p:sp>
        <p:sp>
          <p:nvSpPr>
            <p:cNvPr id="130" name="Freeform 160"/>
            <p:cNvSpPr>
              <a:spLocks/>
            </p:cNvSpPr>
            <p:nvPr/>
          </p:nvSpPr>
          <p:spPr bwMode="auto">
            <a:xfrm>
              <a:off x="2070" y="3822"/>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grpSp>
      <p:grpSp>
        <p:nvGrpSpPr>
          <p:cNvPr id="159" name="Group 164"/>
          <p:cNvGrpSpPr>
            <a:grpSpLocks/>
          </p:cNvGrpSpPr>
          <p:nvPr/>
        </p:nvGrpSpPr>
        <p:grpSpPr bwMode="auto">
          <a:xfrm>
            <a:off x="5520422" y="3871017"/>
            <a:ext cx="234950" cy="276226"/>
            <a:chOff x="3228" y="2136"/>
            <a:chExt cx="148" cy="174"/>
          </a:xfrm>
        </p:grpSpPr>
        <p:sp>
          <p:nvSpPr>
            <p:cNvPr id="160" name="Freeform 110"/>
            <p:cNvSpPr>
              <a:spLocks/>
            </p:cNvSpPr>
            <p:nvPr/>
          </p:nvSpPr>
          <p:spPr bwMode="auto">
            <a:xfrm>
              <a:off x="3324" y="2140"/>
              <a:ext cx="52" cy="52"/>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chemeClr val="tx1"/>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61" name="Rectangle 138"/>
            <p:cNvSpPr>
              <a:spLocks noChangeArrowheads="1"/>
            </p:cNvSpPr>
            <p:nvPr/>
          </p:nvSpPr>
          <p:spPr bwMode="auto">
            <a:xfrm>
              <a:off x="3228" y="2136"/>
              <a:ext cx="89" cy="174"/>
            </a:xfrm>
            <a:prstGeom prst="rect">
              <a:avLst/>
            </a:prstGeom>
            <a:noFill/>
            <a:ln w="9525">
              <a:noFill/>
              <a:miter lim="800000"/>
              <a:headEnd/>
              <a:tailEnd/>
            </a:ln>
          </p:spPr>
          <p:txBody>
            <a:bodyPr wrap="none" lIns="0" tIns="0" rIns="0" bIns="0">
              <a:prstTxWarp prst="textNoShape">
                <a:avLst/>
              </a:prstTxWarp>
              <a:spAutoFit/>
            </a:bodyPr>
            <a:lstStyle/>
            <a:p>
              <a:r>
                <a:rPr kumimoji="0" lang="en-US" sz="1800" i="1" dirty="0">
                  <a:solidFill>
                    <a:srgbClr val="000000"/>
                  </a:solidFill>
                  <a:latin typeface="Calibri"/>
                  <a:cs typeface="Calibri"/>
                </a:rPr>
                <a:t>R</a:t>
              </a:r>
              <a:endParaRPr kumimoji="0" lang="en-US" sz="1800" dirty="0">
                <a:solidFill>
                  <a:schemeClr val="tx1"/>
                </a:solidFill>
                <a:latin typeface="Calibri"/>
                <a:cs typeface="Calibri"/>
              </a:endParaRPr>
            </a:p>
          </p:txBody>
        </p:sp>
      </p:grpSp>
      <p:sp>
        <p:nvSpPr>
          <p:cNvPr id="90" name="Rectangle 11"/>
          <p:cNvSpPr>
            <a:spLocks noChangeArrowheads="1"/>
          </p:cNvSpPr>
          <p:nvPr/>
        </p:nvSpPr>
        <p:spPr bwMode="auto">
          <a:xfrm>
            <a:off x="6766993" y="3105496"/>
            <a:ext cx="3119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200</a:t>
            </a:r>
            <a:endParaRPr kumimoji="0" lang="en-US" sz="1600" b="0" dirty="0">
              <a:solidFill>
                <a:schemeClr val="tx1"/>
              </a:solidFill>
              <a:latin typeface="Calibri"/>
              <a:cs typeface="Calibri"/>
            </a:endParaRPr>
          </a:p>
        </p:txBody>
      </p:sp>
      <p:sp>
        <p:nvSpPr>
          <p:cNvPr id="91" name="Rectangle 15"/>
          <p:cNvSpPr>
            <a:spLocks noChangeArrowheads="1"/>
          </p:cNvSpPr>
          <p:nvPr/>
        </p:nvSpPr>
        <p:spPr bwMode="auto">
          <a:xfrm>
            <a:off x="5317605" y="1854356"/>
            <a:ext cx="3119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200</a:t>
            </a:r>
            <a:endParaRPr kumimoji="0" lang="en-US" sz="1600" b="0">
              <a:solidFill>
                <a:schemeClr val="tx1"/>
              </a:solidFill>
              <a:latin typeface="Calibri"/>
              <a:cs typeface="Calibri"/>
            </a:endParaRPr>
          </a:p>
        </p:txBody>
      </p:sp>
      <p:sp>
        <p:nvSpPr>
          <p:cNvPr id="92" name="Line 73"/>
          <p:cNvSpPr>
            <a:spLocks noChangeShapeType="1"/>
          </p:cNvSpPr>
          <p:nvPr/>
        </p:nvSpPr>
        <p:spPr bwMode="auto">
          <a:xfrm>
            <a:off x="5714099" y="2020281"/>
            <a:ext cx="1247775"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93" name="Line 74"/>
          <p:cNvSpPr>
            <a:spLocks noChangeShapeType="1"/>
          </p:cNvSpPr>
          <p:nvPr/>
        </p:nvSpPr>
        <p:spPr bwMode="auto">
          <a:xfrm flipH="1">
            <a:off x="6914629" y="2024596"/>
            <a:ext cx="4763" cy="1050738"/>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94" name="Line 76"/>
          <p:cNvSpPr>
            <a:spLocks noChangeShapeType="1"/>
          </p:cNvSpPr>
          <p:nvPr/>
        </p:nvSpPr>
        <p:spPr bwMode="auto">
          <a:xfrm flipH="1">
            <a:off x="6871925" y="5008995"/>
            <a:ext cx="2381" cy="1276781"/>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113" name="Line 78"/>
          <p:cNvSpPr>
            <a:spLocks noChangeShapeType="1"/>
          </p:cNvSpPr>
          <p:nvPr/>
        </p:nvSpPr>
        <p:spPr bwMode="auto">
          <a:xfrm>
            <a:off x="5683300" y="4929239"/>
            <a:ext cx="11938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14" name="Group 87"/>
          <p:cNvGrpSpPr>
            <a:grpSpLocks/>
          </p:cNvGrpSpPr>
          <p:nvPr/>
        </p:nvGrpSpPr>
        <p:grpSpPr bwMode="auto">
          <a:xfrm>
            <a:off x="5207050" y="4723254"/>
            <a:ext cx="423863" cy="246063"/>
            <a:chOff x="3028" y="2798"/>
            <a:chExt cx="267" cy="155"/>
          </a:xfrm>
        </p:grpSpPr>
        <p:sp>
          <p:nvSpPr>
            <p:cNvPr id="115" name="Rectangle 80"/>
            <p:cNvSpPr>
              <a:spLocks noChangeArrowheads="1"/>
            </p:cNvSpPr>
            <p:nvPr/>
          </p:nvSpPr>
          <p:spPr bwMode="auto">
            <a:xfrm>
              <a:off x="3028" y="2798"/>
              <a:ext cx="19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250</a:t>
              </a:r>
              <a:endParaRPr kumimoji="0" lang="en-US" sz="1600" b="0">
                <a:solidFill>
                  <a:schemeClr val="tx1"/>
                </a:solidFill>
                <a:latin typeface="Calibri"/>
                <a:cs typeface="Calibri"/>
              </a:endParaRPr>
            </a:p>
          </p:txBody>
        </p:sp>
        <p:sp>
          <p:nvSpPr>
            <p:cNvPr id="116" name="Line 83"/>
            <p:cNvSpPr>
              <a:spLocks noChangeShapeType="1"/>
            </p:cNvSpPr>
            <p:nvPr/>
          </p:nvSpPr>
          <p:spPr bwMode="auto">
            <a:xfrm>
              <a:off x="3232" y="2874"/>
              <a:ext cx="63" cy="36"/>
            </a:xfrm>
            <a:prstGeom prst="line">
              <a:avLst/>
            </a:prstGeom>
            <a:noFill/>
            <a:ln w="31750">
              <a:solidFill>
                <a:schemeClr val="tx1"/>
              </a:solidFill>
              <a:round/>
              <a:headEnd/>
              <a:tailEnd/>
            </a:ln>
            <a:effectLst/>
          </p:spPr>
          <p:txBody>
            <a:bodyPr lIns="92075" tIns="46038" rIns="92075" bIns="46038">
              <a:prstTxWarp prst="textNoShape">
                <a:avLst/>
              </a:prstTxWarp>
            </a:bodyPr>
            <a:lstStyle/>
            <a:p>
              <a:endParaRPr lang="en-US">
                <a:latin typeface="Calibri"/>
                <a:cs typeface="Calibri"/>
              </a:endParaRPr>
            </a:p>
          </p:txBody>
        </p:sp>
      </p:grpSp>
      <p:grpSp>
        <p:nvGrpSpPr>
          <p:cNvPr id="117" name="Group 85"/>
          <p:cNvGrpSpPr>
            <a:grpSpLocks/>
          </p:cNvGrpSpPr>
          <p:nvPr/>
        </p:nvGrpSpPr>
        <p:grpSpPr bwMode="auto">
          <a:xfrm>
            <a:off x="6507849" y="1947638"/>
            <a:ext cx="484188" cy="309563"/>
            <a:chOff x="1058" y="3068"/>
            <a:chExt cx="305" cy="195"/>
          </a:xfrm>
        </p:grpSpPr>
        <p:sp>
          <p:nvSpPr>
            <p:cNvPr id="118" name="Freeform 75"/>
            <p:cNvSpPr>
              <a:spLocks/>
            </p:cNvSpPr>
            <p:nvPr/>
          </p:nvSpPr>
          <p:spPr bwMode="auto">
            <a:xfrm>
              <a:off x="1288" y="3068"/>
              <a:ext cx="75" cy="75"/>
            </a:xfrm>
            <a:custGeom>
              <a:avLst/>
              <a:gdLst/>
              <a:ahLst/>
              <a:cxnLst>
                <a:cxn ang="0">
                  <a:pos x="0" y="76"/>
                </a:cxn>
                <a:cxn ang="0">
                  <a:pos x="10" y="38"/>
                </a:cxn>
                <a:cxn ang="0">
                  <a:pos x="38" y="10"/>
                </a:cxn>
                <a:cxn ang="0">
                  <a:pos x="76" y="0"/>
                </a:cxn>
                <a:cxn ang="0">
                  <a:pos x="76" y="0"/>
                </a:cxn>
                <a:cxn ang="0">
                  <a:pos x="116" y="10"/>
                </a:cxn>
                <a:cxn ang="0">
                  <a:pos x="144" y="38"/>
                </a:cxn>
                <a:cxn ang="0">
                  <a:pos x="154" y="76"/>
                </a:cxn>
                <a:cxn ang="0">
                  <a:pos x="154" y="76"/>
                </a:cxn>
                <a:cxn ang="0">
                  <a:pos x="144" y="115"/>
                </a:cxn>
                <a:cxn ang="0">
                  <a:pos x="116" y="142"/>
                </a:cxn>
                <a:cxn ang="0">
                  <a:pos x="76" y="154"/>
                </a:cxn>
                <a:cxn ang="0">
                  <a:pos x="76" y="154"/>
                </a:cxn>
                <a:cxn ang="0">
                  <a:pos x="38" y="142"/>
                </a:cxn>
                <a:cxn ang="0">
                  <a:pos x="10" y="115"/>
                </a:cxn>
                <a:cxn ang="0">
                  <a:pos x="0" y="76"/>
                </a:cxn>
                <a:cxn ang="0">
                  <a:pos x="0" y="76"/>
                </a:cxn>
                <a:cxn ang="0">
                  <a:pos x="0" y="76"/>
                </a:cxn>
              </a:cxnLst>
              <a:rect l="0" t="0" r="r" b="b"/>
              <a:pathLst>
                <a:path w="154" h="154">
                  <a:moveTo>
                    <a:pt x="0" y="76"/>
                  </a:moveTo>
                  <a:lnTo>
                    <a:pt x="10" y="38"/>
                  </a:lnTo>
                  <a:lnTo>
                    <a:pt x="38" y="10"/>
                  </a:lnTo>
                  <a:lnTo>
                    <a:pt x="76" y="0"/>
                  </a:lnTo>
                  <a:lnTo>
                    <a:pt x="76" y="0"/>
                  </a:lnTo>
                  <a:lnTo>
                    <a:pt x="116" y="10"/>
                  </a:lnTo>
                  <a:lnTo>
                    <a:pt x="144" y="38"/>
                  </a:lnTo>
                  <a:lnTo>
                    <a:pt x="154" y="76"/>
                  </a:lnTo>
                  <a:lnTo>
                    <a:pt x="154" y="76"/>
                  </a:lnTo>
                  <a:lnTo>
                    <a:pt x="144" y="115"/>
                  </a:lnTo>
                  <a:lnTo>
                    <a:pt x="116" y="142"/>
                  </a:lnTo>
                  <a:lnTo>
                    <a:pt x="76" y="154"/>
                  </a:lnTo>
                  <a:lnTo>
                    <a:pt x="76" y="154"/>
                  </a:lnTo>
                  <a:lnTo>
                    <a:pt x="38" y="142"/>
                  </a:lnTo>
                  <a:lnTo>
                    <a:pt x="10" y="115"/>
                  </a:lnTo>
                  <a:lnTo>
                    <a:pt x="0" y="76"/>
                  </a:lnTo>
                  <a:lnTo>
                    <a:pt x="0" y="76"/>
                  </a:lnTo>
                  <a:lnTo>
                    <a:pt x="0" y="76"/>
                  </a:lnTo>
                </a:path>
              </a:pathLst>
            </a:custGeom>
            <a:solidFill>
              <a:srgbClr val="FFFF00"/>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19" name="Rectangle 84"/>
            <p:cNvSpPr>
              <a:spLocks noChangeArrowheads="1"/>
            </p:cNvSpPr>
            <p:nvPr/>
          </p:nvSpPr>
          <p:spPr bwMode="auto">
            <a:xfrm>
              <a:off x="1058" y="3108"/>
              <a:ext cx="20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a:t>
              </a:r>
              <a:r>
                <a:rPr kumimoji="0" lang="en-US" sz="1600" b="1" i="1" baseline="-25000" dirty="0">
                  <a:latin typeface="Calibri"/>
                  <a:cs typeface="Calibri"/>
                </a:rPr>
                <a:t>2</a:t>
              </a:r>
              <a:endParaRPr kumimoji="0" lang="en-US" sz="1600" b="1" baseline="-25000" dirty="0">
                <a:latin typeface="Calibri"/>
                <a:cs typeface="Calibri"/>
              </a:endParaRPr>
            </a:p>
          </p:txBody>
        </p:sp>
      </p:grpSp>
      <p:grpSp>
        <p:nvGrpSpPr>
          <p:cNvPr id="120" name="Group 114"/>
          <p:cNvGrpSpPr>
            <a:grpSpLocks/>
          </p:cNvGrpSpPr>
          <p:nvPr/>
        </p:nvGrpSpPr>
        <p:grpSpPr bwMode="auto">
          <a:xfrm>
            <a:off x="6635800" y="4881996"/>
            <a:ext cx="295275" cy="325438"/>
            <a:chOff x="3928" y="2904"/>
            <a:chExt cx="186" cy="205"/>
          </a:xfrm>
        </p:grpSpPr>
        <p:sp>
          <p:nvSpPr>
            <p:cNvPr id="121" name="Freeform 115"/>
            <p:cNvSpPr>
              <a:spLocks/>
            </p:cNvSpPr>
            <p:nvPr/>
          </p:nvSpPr>
          <p:spPr bwMode="auto">
            <a:xfrm>
              <a:off x="4039" y="2904"/>
              <a:ext cx="75" cy="75"/>
            </a:xfrm>
            <a:custGeom>
              <a:avLst/>
              <a:gdLst/>
              <a:ahLst/>
              <a:cxnLst>
                <a:cxn ang="0">
                  <a:pos x="0" y="78"/>
                </a:cxn>
                <a:cxn ang="0">
                  <a:pos x="10" y="38"/>
                </a:cxn>
                <a:cxn ang="0">
                  <a:pos x="38" y="10"/>
                </a:cxn>
                <a:cxn ang="0">
                  <a:pos x="76" y="0"/>
                </a:cxn>
                <a:cxn ang="0">
                  <a:pos x="76" y="0"/>
                </a:cxn>
                <a:cxn ang="0">
                  <a:pos x="115" y="10"/>
                </a:cxn>
                <a:cxn ang="0">
                  <a:pos x="142" y="38"/>
                </a:cxn>
                <a:cxn ang="0">
                  <a:pos x="153" y="78"/>
                </a:cxn>
                <a:cxn ang="0">
                  <a:pos x="153" y="78"/>
                </a:cxn>
                <a:cxn ang="0">
                  <a:pos x="142" y="116"/>
                </a:cxn>
                <a:cxn ang="0">
                  <a:pos x="115" y="144"/>
                </a:cxn>
                <a:cxn ang="0">
                  <a:pos x="76" y="154"/>
                </a:cxn>
                <a:cxn ang="0">
                  <a:pos x="76" y="154"/>
                </a:cxn>
                <a:cxn ang="0">
                  <a:pos x="38" y="144"/>
                </a:cxn>
                <a:cxn ang="0">
                  <a:pos x="10" y="116"/>
                </a:cxn>
                <a:cxn ang="0">
                  <a:pos x="0" y="78"/>
                </a:cxn>
                <a:cxn ang="0">
                  <a:pos x="0" y="78"/>
                </a:cxn>
                <a:cxn ang="0">
                  <a:pos x="0" y="78"/>
                </a:cxn>
              </a:cxnLst>
              <a:rect l="0" t="0" r="r" b="b"/>
              <a:pathLst>
                <a:path w="153" h="154">
                  <a:moveTo>
                    <a:pt x="0" y="78"/>
                  </a:moveTo>
                  <a:lnTo>
                    <a:pt x="10" y="38"/>
                  </a:lnTo>
                  <a:lnTo>
                    <a:pt x="38" y="10"/>
                  </a:lnTo>
                  <a:lnTo>
                    <a:pt x="76" y="0"/>
                  </a:lnTo>
                  <a:lnTo>
                    <a:pt x="76" y="0"/>
                  </a:lnTo>
                  <a:lnTo>
                    <a:pt x="115" y="10"/>
                  </a:lnTo>
                  <a:lnTo>
                    <a:pt x="142" y="38"/>
                  </a:lnTo>
                  <a:lnTo>
                    <a:pt x="153" y="78"/>
                  </a:lnTo>
                  <a:lnTo>
                    <a:pt x="153" y="78"/>
                  </a:lnTo>
                  <a:lnTo>
                    <a:pt x="142" y="116"/>
                  </a:lnTo>
                  <a:lnTo>
                    <a:pt x="115" y="144"/>
                  </a:lnTo>
                  <a:lnTo>
                    <a:pt x="76" y="154"/>
                  </a:lnTo>
                  <a:lnTo>
                    <a:pt x="76" y="154"/>
                  </a:lnTo>
                  <a:lnTo>
                    <a:pt x="38" y="144"/>
                  </a:lnTo>
                  <a:lnTo>
                    <a:pt x="10" y="116"/>
                  </a:lnTo>
                  <a:lnTo>
                    <a:pt x="0" y="78"/>
                  </a:lnTo>
                  <a:lnTo>
                    <a:pt x="0" y="78"/>
                  </a:lnTo>
                  <a:lnTo>
                    <a:pt x="0" y="78"/>
                  </a:lnTo>
                </a:path>
              </a:pathLst>
            </a:custGeom>
            <a:solidFill>
              <a:srgbClr val="FFFF00"/>
            </a:solidFill>
            <a:ln w="38100" cmpd="sng">
              <a:solidFill>
                <a:schemeClr val="tx1"/>
              </a:solidFill>
              <a:prstDash val="solid"/>
              <a:round/>
              <a:headEnd/>
              <a:tailEnd/>
            </a:ln>
          </p:spPr>
          <p:txBody>
            <a:bodyPr>
              <a:prstTxWarp prst="textNoShape">
                <a:avLst/>
              </a:prstTxWarp>
            </a:bodyPr>
            <a:lstStyle/>
            <a:p>
              <a:endParaRPr lang="en-US">
                <a:latin typeface="Calibri"/>
                <a:cs typeface="Calibri"/>
              </a:endParaRPr>
            </a:p>
          </p:txBody>
        </p:sp>
        <p:sp>
          <p:nvSpPr>
            <p:cNvPr id="122" name="Rectangle 116"/>
            <p:cNvSpPr>
              <a:spLocks noChangeArrowheads="1"/>
            </p:cNvSpPr>
            <p:nvPr/>
          </p:nvSpPr>
          <p:spPr bwMode="auto">
            <a:xfrm>
              <a:off x="3928" y="2954"/>
              <a:ext cx="9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J</a:t>
              </a:r>
              <a:r>
                <a:rPr kumimoji="0" lang="en-US" sz="1600" b="1" i="1" baseline="-25000" dirty="0">
                  <a:latin typeface="Calibri"/>
                  <a:cs typeface="Calibri"/>
                </a:rPr>
                <a:t>2</a:t>
              </a:r>
              <a:endParaRPr kumimoji="0" lang="en-US" sz="1600" b="1" baseline="-25000" dirty="0">
                <a:latin typeface="Calibri"/>
                <a:cs typeface="Calibri"/>
              </a:endParaRPr>
            </a:p>
          </p:txBody>
        </p:sp>
      </p:grpSp>
      <p:grpSp>
        <p:nvGrpSpPr>
          <p:cNvPr id="123" name="Group 126"/>
          <p:cNvGrpSpPr>
            <a:grpSpLocks/>
          </p:cNvGrpSpPr>
          <p:nvPr/>
        </p:nvGrpSpPr>
        <p:grpSpPr bwMode="auto">
          <a:xfrm>
            <a:off x="6912732" y="5837924"/>
            <a:ext cx="388938" cy="414338"/>
            <a:chOff x="4137" y="3563"/>
            <a:chExt cx="245" cy="261"/>
          </a:xfrm>
        </p:grpSpPr>
        <p:sp>
          <p:nvSpPr>
            <p:cNvPr id="124" name="Rectangle 81"/>
            <p:cNvSpPr>
              <a:spLocks noChangeArrowheads="1"/>
            </p:cNvSpPr>
            <p:nvPr/>
          </p:nvSpPr>
          <p:spPr bwMode="auto">
            <a:xfrm>
              <a:off x="4185" y="3563"/>
              <a:ext cx="19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200</a:t>
              </a:r>
              <a:endParaRPr kumimoji="0" lang="en-US" sz="1600" b="0" dirty="0">
                <a:solidFill>
                  <a:schemeClr val="tx1"/>
                </a:solidFill>
                <a:latin typeface="Calibri"/>
                <a:cs typeface="Calibri"/>
              </a:endParaRPr>
            </a:p>
          </p:txBody>
        </p:sp>
        <p:sp>
          <p:nvSpPr>
            <p:cNvPr id="125" name="Line 125"/>
            <p:cNvSpPr>
              <a:spLocks noChangeShapeType="1"/>
            </p:cNvSpPr>
            <p:nvPr/>
          </p:nvSpPr>
          <p:spPr bwMode="auto">
            <a:xfrm flipV="1">
              <a:off x="4137" y="3731"/>
              <a:ext cx="93" cy="93"/>
            </a:xfrm>
            <a:prstGeom prst="line">
              <a:avLst/>
            </a:prstGeom>
            <a:noFill/>
            <a:ln w="25400">
              <a:solidFill>
                <a:schemeClr val="tx1"/>
              </a:solidFill>
              <a:round/>
              <a:headEnd type="triangle" w="med" len="sm"/>
              <a:tailEnd type="none" w="lg" len="lg"/>
            </a:ln>
            <a:effectLst/>
          </p:spPr>
          <p:txBody>
            <a:bodyPr wrap="none" anchor="ctr">
              <a:prstTxWarp prst="textNoShape">
                <a:avLst/>
              </a:prstTxWarp>
            </a:bodyPr>
            <a:lstStyle/>
            <a:p>
              <a:endParaRPr lang="en-US">
                <a:latin typeface="Calibri"/>
                <a:cs typeface="Calibri"/>
              </a:endParaRPr>
            </a:p>
          </p:txBody>
        </p:sp>
      </p:grpSp>
      <p:grpSp>
        <p:nvGrpSpPr>
          <p:cNvPr id="146" name="Group 185"/>
          <p:cNvGrpSpPr>
            <a:grpSpLocks/>
          </p:cNvGrpSpPr>
          <p:nvPr/>
        </p:nvGrpSpPr>
        <p:grpSpPr bwMode="auto">
          <a:xfrm>
            <a:off x="5707621" y="2042428"/>
            <a:ext cx="252412" cy="1023938"/>
            <a:chOff x="571" y="3196"/>
            <a:chExt cx="159" cy="645"/>
          </a:xfrm>
        </p:grpSpPr>
        <p:sp>
          <p:nvSpPr>
            <p:cNvPr id="147" name="Rectangle 158"/>
            <p:cNvSpPr>
              <a:spLocks noChangeArrowheads="1"/>
            </p:cNvSpPr>
            <p:nvPr/>
          </p:nvSpPr>
          <p:spPr bwMode="auto">
            <a:xfrm rot="5400000">
              <a:off x="325" y="3442"/>
              <a:ext cx="645" cy="153"/>
            </a:xfrm>
            <a:prstGeom prst="rect">
              <a:avLst/>
            </a:prstGeom>
            <a:solidFill>
              <a:srgbClr val="FFFFFF"/>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i="1">
                <a:latin typeface="Calibri"/>
                <a:cs typeface="Calibri"/>
              </a:endParaRPr>
            </a:p>
          </p:txBody>
        </p:sp>
        <p:sp>
          <p:nvSpPr>
            <p:cNvPr id="148" name="Rectangle 159"/>
            <p:cNvSpPr>
              <a:spLocks noChangeArrowheads="1"/>
            </p:cNvSpPr>
            <p:nvPr/>
          </p:nvSpPr>
          <p:spPr bwMode="auto">
            <a:xfrm rot="5400000">
              <a:off x="397" y="3465"/>
              <a:ext cx="529"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Calibri"/>
                  <a:cs typeface="Calibri"/>
                </a:rPr>
                <a:t>US imports</a:t>
              </a:r>
              <a:endParaRPr kumimoji="0" lang="en-US" sz="1400" b="0" i="1" dirty="0">
                <a:solidFill>
                  <a:schemeClr val="tx1"/>
                </a:solidFill>
                <a:latin typeface="Calibri"/>
                <a:cs typeface="Calibri"/>
              </a:endParaRPr>
            </a:p>
          </p:txBody>
        </p:sp>
      </p:grpSp>
      <p:grpSp>
        <p:nvGrpSpPr>
          <p:cNvPr id="149" name="Group 186"/>
          <p:cNvGrpSpPr>
            <a:grpSpLocks/>
          </p:cNvGrpSpPr>
          <p:nvPr/>
        </p:nvGrpSpPr>
        <p:grpSpPr bwMode="auto">
          <a:xfrm>
            <a:off x="5718798" y="6043168"/>
            <a:ext cx="1143000" cy="238125"/>
            <a:chOff x="3348" y="3684"/>
            <a:chExt cx="720" cy="150"/>
          </a:xfrm>
        </p:grpSpPr>
        <p:sp>
          <p:nvSpPr>
            <p:cNvPr id="150" name="Rectangle 163"/>
            <p:cNvSpPr>
              <a:spLocks noChangeArrowheads="1"/>
            </p:cNvSpPr>
            <p:nvPr/>
          </p:nvSpPr>
          <p:spPr bwMode="auto">
            <a:xfrm>
              <a:off x="3348" y="3696"/>
              <a:ext cx="720" cy="138"/>
            </a:xfrm>
            <a:prstGeom prst="rect">
              <a:avLst/>
            </a:prstGeom>
            <a:solidFill>
              <a:srgbClr val="FFFFFF"/>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i="1">
                <a:latin typeface="Calibri"/>
                <a:cs typeface="Calibri"/>
              </a:endParaRPr>
            </a:p>
          </p:txBody>
        </p:sp>
        <p:sp>
          <p:nvSpPr>
            <p:cNvPr id="168" name="Rectangle 164"/>
            <p:cNvSpPr>
              <a:spLocks noChangeArrowheads="1"/>
            </p:cNvSpPr>
            <p:nvPr/>
          </p:nvSpPr>
          <p:spPr bwMode="auto">
            <a:xfrm>
              <a:off x="3392" y="3684"/>
              <a:ext cx="676"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Calibri"/>
                  <a:cs typeface="Calibri"/>
                </a:rPr>
                <a:t>Japan imports</a:t>
              </a:r>
              <a:endParaRPr kumimoji="0" lang="en-US" sz="1400" b="0" i="1" dirty="0">
                <a:solidFill>
                  <a:schemeClr val="tx1"/>
                </a:solidFill>
                <a:latin typeface="Calibri"/>
                <a:cs typeface="Calibri"/>
              </a:endParaRPr>
            </a:p>
          </p:txBody>
        </p:sp>
      </p:grpSp>
      <p:grpSp>
        <p:nvGrpSpPr>
          <p:cNvPr id="169" name="Group 181"/>
          <p:cNvGrpSpPr>
            <a:grpSpLocks/>
          </p:cNvGrpSpPr>
          <p:nvPr/>
        </p:nvGrpSpPr>
        <p:grpSpPr bwMode="auto">
          <a:xfrm>
            <a:off x="6914566" y="2837182"/>
            <a:ext cx="1143000" cy="228600"/>
            <a:chOff x="1337" y="3697"/>
            <a:chExt cx="720" cy="144"/>
          </a:xfrm>
        </p:grpSpPr>
        <p:sp>
          <p:nvSpPr>
            <p:cNvPr id="170" name="Rectangle 154"/>
            <p:cNvSpPr>
              <a:spLocks noChangeArrowheads="1"/>
            </p:cNvSpPr>
            <p:nvPr/>
          </p:nvSpPr>
          <p:spPr bwMode="auto">
            <a:xfrm>
              <a:off x="1337" y="3703"/>
              <a:ext cx="720" cy="138"/>
            </a:xfrm>
            <a:prstGeom prst="rect">
              <a:avLst/>
            </a:prstGeom>
            <a:solidFill>
              <a:srgbClr val="FFFFFF"/>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i="1">
                <a:latin typeface="Calibri"/>
                <a:cs typeface="Calibri"/>
              </a:endParaRPr>
            </a:p>
          </p:txBody>
        </p:sp>
        <p:sp>
          <p:nvSpPr>
            <p:cNvPr id="171" name="Rectangle 155"/>
            <p:cNvSpPr>
              <a:spLocks noChangeArrowheads="1"/>
            </p:cNvSpPr>
            <p:nvPr/>
          </p:nvSpPr>
          <p:spPr bwMode="auto">
            <a:xfrm>
              <a:off x="1465" y="3697"/>
              <a:ext cx="517"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i="1" dirty="0">
                  <a:solidFill>
                    <a:srgbClr val="000000"/>
                  </a:solidFill>
                  <a:latin typeface="Calibri"/>
                  <a:cs typeface="Calibri"/>
                </a:rPr>
                <a:t>US exports</a:t>
              </a:r>
              <a:endParaRPr kumimoji="0" lang="en-US" sz="1400" b="0" i="1" dirty="0">
                <a:solidFill>
                  <a:schemeClr val="tx1"/>
                </a:solidFill>
                <a:latin typeface="Calibri"/>
                <a:cs typeface="Calibri"/>
              </a:endParaRPr>
            </a:p>
          </p:txBody>
        </p:sp>
      </p:grpSp>
      <p:grpSp>
        <p:nvGrpSpPr>
          <p:cNvPr id="172" name="Group 178"/>
          <p:cNvGrpSpPr>
            <a:grpSpLocks/>
          </p:cNvGrpSpPr>
          <p:nvPr/>
        </p:nvGrpSpPr>
        <p:grpSpPr bwMode="auto">
          <a:xfrm>
            <a:off x="5731065" y="3900426"/>
            <a:ext cx="239713" cy="1017588"/>
            <a:chOff x="3373" y="2196"/>
            <a:chExt cx="151" cy="641"/>
          </a:xfrm>
        </p:grpSpPr>
        <p:sp>
          <p:nvSpPr>
            <p:cNvPr id="173" name="Rectangle 160"/>
            <p:cNvSpPr>
              <a:spLocks noChangeArrowheads="1"/>
            </p:cNvSpPr>
            <p:nvPr/>
          </p:nvSpPr>
          <p:spPr bwMode="auto">
            <a:xfrm rot="5400000">
              <a:off x="3128" y="2441"/>
              <a:ext cx="641" cy="151"/>
            </a:xfrm>
            <a:prstGeom prst="rect">
              <a:avLst/>
            </a:prstGeom>
            <a:solidFill>
              <a:srgbClr val="FFFFFF"/>
            </a:solidFill>
            <a:ln w="12700">
              <a:solidFill>
                <a:schemeClr val="tx1"/>
              </a:solidFill>
              <a:miter lim="800000"/>
              <a:headEnd/>
              <a:tailEnd/>
            </a:ln>
            <a:effectLst/>
          </p:spPr>
          <p:txBody>
            <a:bodyPr wrap="none" lIns="92075" tIns="46038" rIns="92075" bIns="46038" anchor="ctr">
              <a:prstTxWarp prst="textNoShape">
                <a:avLst/>
              </a:prstTxWarp>
            </a:bodyPr>
            <a:lstStyle/>
            <a:p>
              <a:endParaRPr lang="en-US" i="1">
                <a:latin typeface="Calibri"/>
                <a:cs typeface="Calibri"/>
              </a:endParaRPr>
            </a:p>
          </p:txBody>
        </p:sp>
        <p:sp>
          <p:nvSpPr>
            <p:cNvPr id="174" name="Rectangle 161"/>
            <p:cNvSpPr>
              <a:spLocks noChangeArrowheads="1"/>
            </p:cNvSpPr>
            <p:nvPr/>
          </p:nvSpPr>
          <p:spPr bwMode="auto">
            <a:xfrm rot="5400000">
              <a:off x="3174" y="2463"/>
              <a:ext cx="569" cy="116"/>
            </a:xfrm>
            <a:prstGeom prst="rect">
              <a:avLst/>
            </a:prstGeom>
            <a:noFill/>
            <a:ln w="9525">
              <a:noFill/>
              <a:miter lim="800000"/>
              <a:headEnd/>
              <a:tailEnd/>
            </a:ln>
          </p:spPr>
          <p:txBody>
            <a:bodyPr wrap="none" lIns="0" tIns="0" rIns="0" bIns="0">
              <a:prstTxWarp prst="textNoShape">
                <a:avLst/>
              </a:prstTxWarp>
              <a:spAutoFit/>
            </a:bodyPr>
            <a:lstStyle/>
            <a:p>
              <a:r>
                <a:rPr kumimoji="0" lang="en-US" sz="1200" i="1" dirty="0">
                  <a:solidFill>
                    <a:srgbClr val="000000"/>
                  </a:solidFill>
                  <a:latin typeface="Calibri"/>
                  <a:cs typeface="Calibri"/>
                </a:rPr>
                <a:t>Japan exports</a:t>
              </a:r>
              <a:endParaRPr kumimoji="0" lang="en-US" sz="1200" i="1" dirty="0">
                <a:solidFill>
                  <a:schemeClr val="tx1"/>
                </a:solidFill>
                <a:latin typeface="Calibri"/>
                <a:cs typeface="Calibri"/>
              </a:endParaRPr>
            </a:p>
          </p:txBody>
        </p:sp>
      </p:grpSp>
      <p:sp>
        <p:nvSpPr>
          <p:cNvPr id="7" name="Freeform 6"/>
          <p:cNvSpPr/>
          <p:nvPr/>
        </p:nvSpPr>
        <p:spPr>
          <a:xfrm>
            <a:off x="5912473" y="3145536"/>
            <a:ext cx="1119973" cy="1412069"/>
          </a:xfrm>
          <a:custGeom>
            <a:avLst/>
            <a:gdLst>
              <a:gd name="connsiteX0" fmla="*/ 109728 w 1119973"/>
              <a:gd name="connsiteY0" fmla="*/ 1289304 h 1412069"/>
              <a:gd name="connsiteX1" fmla="*/ 758952 w 1119973"/>
              <a:gd name="connsiteY1" fmla="*/ 1408176 h 1412069"/>
              <a:gd name="connsiteX2" fmla="*/ 1097280 w 1119973"/>
              <a:gd name="connsiteY2" fmla="*/ 1161288 h 1412069"/>
              <a:gd name="connsiteX3" fmla="*/ 1042416 w 1119973"/>
              <a:gd name="connsiteY3" fmla="*/ 685800 h 1412069"/>
              <a:gd name="connsiteX4" fmla="*/ 667512 w 1119973"/>
              <a:gd name="connsiteY4" fmla="*/ 402336 h 1412069"/>
              <a:gd name="connsiteX5" fmla="*/ 310896 w 1119973"/>
              <a:gd name="connsiteY5" fmla="*/ 374904 h 1412069"/>
              <a:gd name="connsiteX6" fmla="*/ 73152 w 1119973"/>
              <a:gd name="connsiteY6" fmla="*/ 237744 h 1412069"/>
              <a:gd name="connsiteX7" fmla="*/ 0 w 1119973"/>
              <a:gd name="connsiteY7" fmla="*/ 0 h 14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973" h="1412069">
                <a:moveTo>
                  <a:pt x="109728" y="1289304"/>
                </a:moveTo>
                <a:cubicBezTo>
                  <a:pt x="352044" y="1359408"/>
                  <a:pt x="594360" y="1429512"/>
                  <a:pt x="758952" y="1408176"/>
                </a:cubicBezTo>
                <a:cubicBezTo>
                  <a:pt x="923544" y="1386840"/>
                  <a:pt x="1050036" y="1281684"/>
                  <a:pt x="1097280" y="1161288"/>
                </a:cubicBezTo>
                <a:cubicBezTo>
                  <a:pt x="1144524" y="1040892"/>
                  <a:pt x="1114044" y="812292"/>
                  <a:pt x="1042416" y="685800"/>
                </a:cubicBezTo>
                <a:cubicBezTo>
                  <a:pt x="970788" y="559308"/>
                  <a:pt x="789432" y="454152"/>
                  <a:pt x="667512" y="402336"/>
                </a:cubicBezTo>
                <a:cubicBezTo>
                  <a:pt x="545592" y="350520"/>
                  <a:pt x="409956" y="402336"/>
                  <a:pt x="310896" y="374904"/>
                </a:cubicBezTo>
                <a:cubicBezTo>
                  <a:pt x="211836" y="347472"/>
                  <a:pt x="124968" y="300228"/>
                  <a:pt x="73152" y="237744"/>
                </a:cubicBezTo>
                <a:cubicBezTo>
                  <a:pt x="21336" y="175260"/>
                  <a:pt x="10668" y="87630"/>
                  <a:pt x="0" y="0"/>
                </a:cubicBezTo>
              </a:path>
            </a:pathLst>
          </a:custGeom>
          <a:noFill/>
          <a:ln w="38100">
            <a:solidFill>
              <a:schemeClr val="tx1"/>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Freeform 8"/>
          <p:cNvSpPr/>
          <p:nvPr/>
        </p:nvSpPr>
        <p:spPr>
          <a:xfrm>
            <a:off x="6689713" y="3127248"/>
            <a:ext cx="1143000" cy="2825496"/>
          </a:xfrm>
          <a:custGeom>
            <a:avLst/>
            <a:gdLst>
              <a:gd name="connsiteX0" fmla="*/ 649224 w 1143000"/>
              <a:gd name="connsiteY0" fmla="*/ 0 h 2825496"/>
              <a:gd name="connsiteX1" fmla="*/ 429768 w 1143000"/>
              <a:gd name="connsiteY1" fmla="*/ 256032 h 2825496"/>
              <a:gd name="connsiteX2" fmla="*/ 548640 w 1143000"/>
              <a:gd name="connsiteY2" fmla="*/ 832104 h 2825496"/>
              <a:gd name="connsiteX3" fmla="*/ 1014984 w 1143000"/>
              <a:gd name="connsiteY3" fmla="*/ 1316736 h 2825496"/>
              <a:gd name="connsiteX4" fmla="*/ 1143000 w 1143000"/>
              <a:gd name="connsiteY4" fmla="*/ 1801368 h 2825496"/>
              <a:gd name="connsiteX5" fmla="*/ 1014984 w 1143000"/>
              <a:gd name="connsiteY5" fmla="*/ 2249424 h 2825496"/>
              <a:gd name="connsiteX6" fmla="*/ 420624 w 1143000"/>
              <a:gd name="connsiteY6" fmla="*/ 2633472 h 2825496"/>
              <a:gd name="connsiteX7" fmla="*/ 0 w 1143000"/>
              <a:gd name="connsiteY7" fmla="*/ 2825496 h 28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 h="2825496">
                <a:moveTo>
                  <a:pt x="649224" y="0"/>
                </a:moveTo>
                <a:cubicBezTo>
                  <a:pt x="547878" y="58674"/>
                  <a:pt x="446532" y="117348"/>
                  <a:pt x="429768" y="256032"/>
                </a:cubicBezTo>
                <a:cubicBezTo>
                  <a:pt x="413004" y="394716"/>
                  <a:pt x="451104" y="655320"/>
                  <a:pt x="548640" y="832104"/>
                </a:cubicBezTo>
                <a:cubicBezTo>
                  <a:pt x="646176" y="1008888"/>
                  <a:pt x="915924" y="1155192"/>
                  <a:pt x="1014984" y="1316736"/>
                </a:cubicBezTo>
                <a:cubicBezTo>
                  <a:pt x="1114044" y="1478280"/>
                  <a:pt x="1143000" y="1645920"/>
                  <a:pt x="1143000" y="1801368"/>
                </a:cubicBezTo>
                <a:cubicBezTo>
                  <a:pt x="1143000" y="1956816"/>
                  <a:pt x="1135380" y="2110740"/>
                  <a:pt x="1014984" y="2249424"/>
                </a:cubicBezTo>
                <a:cubicBezTo>
                  <a:pt x="894588" y="2388108"/>
                  <a:pt x="589788" y="2537460"/>
                  <a:pt x="420624" y="2633472"/>
                </a:cubicBezTo>
                <a:cubicBezTo>
                  <a:pt x="251460" y="2729484"/>
                  <a:pt x="125730" y="2777490"/>
                  <a:pt x="0" y="2825496"/>
                </a:cubicBezTo>
              </a:path>
            </a:pathLst>
          </a:custGeom>
          <a:noFill/>
          <a:ln w="38100">
            <a:solidFill>
              <a:schemeClr val="tx1"/>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11" name="Title 1"/>
          <p:cNvSpPr>
            <a:spLocks noGrp="1"/>
          </p:cNvSpPr>
          <p:nvPr>
            <p:ph type="title"/>
          </p:nvPr>
        </p:nvSpPr>
        <p:spPr>
          <a:xfrm>
            <a:off x="119569" y="83275"/>
            <a:ext cx="8904855" cy="1047060"/>
          </a:xfrm>
        </p:spPr>
        <p:txBody>
          <a:bodyPr/>
          <a:lstStyle/>
          <a:p>
            <a:pPr>
              <a:lnSpc>
                <a:spcPts val="3500"/>
              </a:lnSpc>
            </a:pPr>
            <a:r>
              <a:rPr lang="en-US" sz="3600" dirty="0">
                <a:latin typeface="Calibri"/>
                <a:cs typeface="Calibri"/>
              </a:rPr>
              <a:t>Trade Expands </a:t>
            </a:r>
            <a:r>
              <a:rPr lang="en-US" sz="3600" dirty="0" smtClean="0">
                <a:latin typeface="Calibri"/>
                <a:cs typeface="Calibri"/>
              </a:rPr>
              <a:t/>
            </a:r>
            <a:br>
              <a:rPr lang="en-US" sz="3600" dirty="0" smtClean="0">
                <a:latin typeface="Calibri"/>
                <a:cs typeface="Calibri"/>
              </a:rPr>
            </a:br>
            <a:r>
              <a:rPr lang="en-US" sz="3600" dirty="0" smtClean="0">
                <a:latin typeface="Calibri"/>
                <a:cs typeface="Calibri"/>
              </a:rPr>
              <a:t>Consumption </a:t>
            </a:r>
            <a:r>
              <a:rPr lang="en-US" sz="3600" dirty="0">
                <a:latin typeface="Calibri"/>
                <a:cs typeface="Calibri"/>
              </a:rPr>
              <a:t>Possibilities</a:t>
            </a:r>
          </a:p>
        </p:txBody>
      </p:sp>
      <p:sp>
        <p:nvSpPr>
          <p:cNvPr id="112" name="Rectangle 9"/>
          <p:cNvSpPr>
            <a:spLocks noChangeArrowheads="1"/>
          </p:cNvSpPr>
          <p:nvPr/>
        </p:nvSpPr>
        <p:spPr bwMode="auto">
          <a:xfrm>
            <a:off x="7943683" y="114581"/>
            <a:ext cx="119562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United States</a:t>
            </a:r>
            <a:endParaRPr kumimoji="0" lang="en-US" sz="1600" b="1" i="1">
              <a:solidFill>
                <a:schemeClr val="tx1"/>
              </a:solidFill>
              <a:latin typeface="Calibri"/>
              <a:cs typeface="Calibri"/>
            </a:endParaRPr>
          </a:p>
        </p:txBody>
      </p:sp>
    </p:spTree>
    <p:extLst>
      <p:ext uri="{BB962C8B-B14F-4D97-AF65-F5344CB8AC3E}">
        <p14:creationId xmlns:p14="http://schemas.microsoft.com/office/powerpoint/2010/main" val="2235492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9826"/>
            <a:ext cx="6219938" cy="1794696"/>
          </a:xfrm>
        </p:spPr>
        <p:txBody>
          <a:bodyPr/>
          <a:lstStyle/>
          <a:p>
            <a:pPr marL="231775" indent="-231775"/>
            <a:r>
              <a:rPr lang="en-US" dirty="0">
                <a:solidFill>
                  <a:schemeClr val="tx1"/>
                </a:solidFill>
                <a:latin typeface="Calibri"/>
                <a:cs typeface="Calibri"/>
              </a:rPr>
              <a:t>In addition to gains from specialization in areas of comparative advantage, international trade also leads to gains </a:t>
            </a:r>
            <a:r>
              <a:rPr lang="en-US">
                <a:solidFill>
                  <a:schemeClr val="tx1"/>
                </a:solidFill>
                <a:latin typeface="Calibri"/>
                <a:cs typeface="Calibri"/>
              </a:rPr>
              <a:t>from</a:t>
            </a:r>
            <a:r>
              <a:rPr lang="en-US" smtClean="0">
                <a:solidFill>
                  <a:schemeClr val="tx1"/>
                </a:solidFill>
                <a:latin typeface="Calibri"/>
                <a:cs typeface="Calibri"/>
              </a:rPr>
              <a:t>:</a:t>
            </a:r>
            <a:endParaRPr lang="en-US" dirty="0" smtClean="0">
              <a:solidFill>
                <a:schemeClr val="tx1"/>
              </a:solidFill>
              <a:latin typeface="Calibri"/>
              <a:cs typeface="Calibri"/>
            </a:endParaRPr>
          </a:p>
        </p:txBody>
      </p:sp>
      <p:sp>
        <p:nvSpPr>
          <p:cNvPr id="4" name="Title 1"/>
          <p:cNvSpPr txBox="1">
            <a:spLocks/>
          </p:cNvSpPr>
          <p:nvPr/>
        </p:nvSpPr>
        <p:spPr>
          <a:xfrm>
            <a:off x="119569" y="428877"/>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Keys to Prosperity: </a:t>
            </a:r>
            <a:r>
              <a:rPr lang="en-US" dirty="0" smtClean="0">
                <a:solidFill>
                  <a:schemeClr val="tx1"/>
                </a:solidFill>
                <a:latin typeface="+mj-lt"/>
              </a:rPr>
              <a:t>International Trade</a:t>
            </a:r>
            <a:endParaRPr lang="en-US" dirty="0">
              <a:solidFill>
                <a:schemeClr val="tx1"/>
              </a:solidFill>
              <a:latin typeface="+mj-lt"/>
            </a:endParaRPr>
          </a:p>
        </p:txBody>
      </p:sp>
      <p:pic>
        <p:nvPicPr>
          <p:cNvPr id="6" name="Picture 5"/>
          <p:cNvPicPr>
            <a:picLocks noChangeAspect="1"/>
          </p:cNvPicPr>
          <p:nvPr/>
        </p:nvPicPr>
        <p:blipFill>
          <a:blip r:embed="rId2"/>
          <a:stretch>
            <a:fillRect/>
          </a:stretch>
        </p:blipFill>
        <p:spPr>
          <a:xfrm>
            <a:off x="6360613" y="1253647"/>
            <a:ext cx="2486025" cy="1371600"/>
          </a:xfrm>
          <a:prstGeom prst="roundRect">
            <a:avLst>
              <a:gd name="adj" fmla="val 8448"/>
            </a:avLst>
          </a:prstGeom>
          <a:effectLst>
            <a:outerShdw blurRad="50800" dist="76200" dir="2700000" algn="tl" rotWithShape="0">
              <a:prstClr val="black">
                <a:alpha val="40000"/>
              </a:prstClr>
            </a:outerShdw>
          </a:effectLst>
        </p:spPr>
      </p:pic>
      <p:sp>
        <p:nvSpPr>
          <p:cNvPr id="7" name="Content Placeholder 2"/>
          <p:cNvSpPr txBox="1">
            <a:spLocks/>
          </p:cNvSpPr>
          <p:nvPr/>
        </p:nvSpPr>
        <p:spPr>
          <a:xfrm>
            <a:off x="140675" y="2934522"/>
            <a:ext cx="8883750" cy="362764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80000"/>
              </a:lnSpc>
              <a:buClr>
                <a:schemeClr val="tx2"/>
              </a:buClr>
              <a:buFontTx/>
              <a:buChar char="•"/>
            </a:pPr>
            <a:r>
              <a:rPr lang="en-US" sz="2800" b="1" i="1" smtClean="0">
                <a:latin typeface="Calibri"/>
                <a:ea typeface="Times New Roman" pitchFamily="-107" charset="0"/>
                <a:cs typeface="Calibri"/>
              </a:rPr>
              <a:t>Economies </a:t>
            </a:r>
            <a:r>
              <a:rPr lang="en-US" sz="2800" b="1" i="1" dirty="0" smtClean="0">
                <a:latin typeface="Calibri"/>
                <a:ea typeface="Times New Roman" pitchFamily="-107" charset="0"/>
                <a:cs typeface="Calibri"/>
              </a:rPr>
              <a:t>of Scale</a:t>
            </a:r>
            <a:r>
              <a:rPr lang="en-US" sz="2800" dirty="0" smtClean="0">
                <a:latin typeface="Calibri"/>
                <a:ea typeface="Times New Roman" pitchFamily="-107" charset="0"/>
                <a:cs typeface="Calibri"/>
              </a:rPr>
              <a:t>:</a:t>
            </a:r>
            <a:br>
              <a:rPr lang="en-US" sz="2800" dirty="0" smtClean="0">
                <a:latin typeface="Calibri"/>
                <a:ea typeface="Times New Roman" pitchFamily="-107" charset="0"/>
                <a:cs typeface="Calibri"/>
              </a:rPr>
            </a:br>
            <a:r>
              <a:rPr lang="en-US" sz="2800" dirty="0" smtClean="0">
                <a:latin typeface="Calibri"/>
                <a:ea typeface="Times New Roman" pitchFamily="-107" charset="0"/>
                <a:cs typeface="Calibri"/>
              </a:rPr>
              <a:t>International trade allows both domestic producers and consumers to gain from reductions in per-unit costs that often accompany large-scale production, marketing, and distribution. </a:t>
            </a:r>
          </a:p>
          <a:p>
            <a:pPr lvl="1">
              <a:lnSpc>
                <a:spcPct val="80000"/>
              </a:lnSpc>
              <a:buClr>
                <a:schemeClr val="tx2"/>
              </a:buClr>
              <a:buFontTx/>
              <a:buChar char="•"/>
            </a:pPr>
            <a:r>
              <a:rPr lang="en-US" sz="2800" b="1" i="1" dirty="0" smtClean="0">
                <a:latin typeface="Calibri"/>
                <a:ea typeface="Times New Roman" pitchFamily="-107" charset="0"/>
                <a:cs typeface="Calibri"/>
              </a:rPr>
              <a:t>More Competitive Markets</a:t>
            </a:r>
            <a:r>
              <a:rPr lang="en-US" sz="2800" dirty="0" smtClean="0">
                <a:latin typeface="Calibri"/>
                <a:ea typeface="Times New Roman" pitchFamily="-107" charset="0"/>
                <a:cs typeface="Calibri"/>
              </a:rPr>
              <a:t>:</a:t>
            </a:r>
            <a:br>
              <a:rPr lang="en-US" sz="2800" dirty="0" smtClean="0">
                <a:latin typeface="Calibri"/>
                <a:ea typeface="Times New Roman" pitchFamily="-107" charset="0"/>
                <a:cs typeface="Calibri"/>
              </a:rPr>
            </a:br>
            <a:r>
              <a:rPr lang="en-US" sz="2800" dirty="0" smtClean="0">
                <a:latin typeface="Calibri"/>
                <a:ea typeface="Times New Roman" pitchFamily="-107" charset="0"/>
                <a:cs typeface="Calibri"/>
              </a:rPr>
              <a:t>International trade promotes competition in domestic markets and allows consumers to purchase a wider variety of goods at economical prices.</a:t>
            </a:r>
            <a:endParaRPr lang="en-US" sz="2800" dirty="0">
              <a:latin typeface="Calibri"/>
              <a:ea typeface="Times New Roman" pitchFamily="-107" charset="0"/>
              <a:cs typeface="Calibri"/>
            </a:endParaRPr>
          </a:p>
        </p:txBody>
      </p:sp>
    </p:spTree>
    <p:extLst>
      <p:ext uri="{BB962C8B-B14F-4D97-AF65-F5344CB8AC3E}">
        <p14:creationId xmlns:p14="http://schemas.microsoft.com/office/powerpoint/2010/main" val="4137566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2875"/>
            <a:ext cx="7772400" cy="742188"/>
          </a:xfrm>
        </p:spPr>
        <p:txBody>
          <a:bodyPr anchor="ctr"/>
          <a:lstStyle/>
          <a:p>
            <a:pPr>
              <a:lnSpc>
                <a:spcPts val="3500"/>
              </a:lnSpc>
            </a:pPr>
            <a:r>
              <a:rPr lang="en-US" dirty="0"/>
              <a:t>Supply, Demand, </a:t>
            </a:r>
            <a:br>
              <a:rPr lang="en-US" dirty="0"/>
            </a:br>
            <a:r>
              <a:rPr lang="en-US" dirty="0"/>
              <a:t>and International Trade</a:t>
            </a:r>
          </a:p>
        </p:txBody>
      </p:sp>
    </p:spTree>
    <p:extLst>
      <p:ext uri="{BB962C8B-B14F-4D97-AF65-F5344CB8AC3E}">
        <p14:creationId xmlns:p14="http://schemas.microsoft.com/office/powerpoint/2010/main" val="883068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92151" y="1788197"/>
            <a:ext cx="5861198" cy="4004011"/>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latin typeface="Calibri"/>
              <a:cs typeface="Calibri"/>
            </a:endParaRPr>
          </a:p>
        </p:txBody>
      </p:sp>
      <p:sp>
        <p:nvSpPr>
          <p:cNvPr id="61" name="Text Box 10"/>
          <p:cNvSpPr txBox="1">
            <a:spLocks noChangeArrowheads="1"/>
          </p:cNvSpPr>
          <p:nvPr/>
        </p:nvSpPr>
        <p:spPr bwMode="auto">
          <a:xfrm>
            <a:off x="73112" y="1425329"/>
            <a:ext cx="3165007" cy="456022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Calibri"/>
                <a:cs typeface="Calibri"/>
              </a:rPr>
              <a:t>The price of soybeans and other internationally traded commodities is determined by the forces of supply and demand in the world market</a:t>
            </a:r>
            <a:r>
              <a:rPr lang="en-US" sz="2000" dirty="0" smtClean="0">
                <a:latin typeface="Calibri"/>
                <a:cs typeface="Calibri"/>
              </a:rPr>
              <a:t>.</a:t>
            </a:r>
          </a:p>
          <a:p>
            <a:pPr marL="115888" indent="-115888">
              <a:lnSpc>
                <a:spcPct val="90000"/>
              </a:lnSpc>
              <a:spcBef>
                <a:spcPct val="50000"/>
              </a:spcBef>
              <a:buFontTx/>
              <a:buChar char="•"/>
            </a:pPr>
            <a:r>
              <a:rPr lang="en-US" sz="2000" dirty="0">
                <a:latin typeface="Calibri"/>
                <a:cs typeface="Calibri"/>
              </a:rPr>
              <a:t>If U.S. soybean producers were prohibited from selling to foreigners, the domestic price would be </a:t>
            </a:r>
            <a:r>
              <a:rPr lang="en-US" sz="2000" b="1" i="1" dirty="0" err="1">
                <a:latin typeface="Calibri"/>
                <a:cs typeface="Calibri"/>
              </a:rPr>
              <a:t>P</a:t>
            </a:r>
            <a:r>
              <a:rPr lang="en-US" sz="2000" b="1" i="1" baseline="-25000" dirty="0" err="1">
                <a:latin typeface="Calibri"/>
                <a:cs typeface="Calibri"/>
              </a:rPr>
              <a:t>n</a:t>
            </a:r>
            <a:r>
              <a:rPr lang="en-US" sz="2000" dirty="0">
                <a:latin typeface="Calibri"/>
                <a:cs typeface="Calibri"/>
              </a:rPr>
              <a:t>.</a:t>
            </a:r>
          </a:p>
          <a:p>
            <a:pPr marL="115888" indent="-115888">
              <a:lnSpc>
                <a:spcPct val="90000"/>
              </a:lnSpc>
              <a:spcBef>
                <a:spcPct val="50000"/>
              </a:spcBef>
              <a:buFontTx/>
              <a:buChar char="•"/>
            </a:pPr>
            <a:r>
              <a:rPr lang="en-US" sz="2000" dirty="0">
                <a:latin typeface="Calibri"/>
                <a:cs typeface="Calibri"/>
              </a:rPr>
              <a:t>Free trade permits U.S. </a:t>
            </a:r>
            <a:r>
              <a:rPr lang="en-US" sz="2000" dirty="0" smtClean="0">
                <a:latin typeface="Calibri"/>
                <a:cs typeface="Calibri"/>
              </a:rPr>
              <a:t>soybean producers </a:t>
            </a:r>
            <a:r>
              <a:rPr lang="en-US" sz="2000" dirty="0">
                <a:latin typeface="Calibri"/>
                <a:cs typeface="Calibri"/>
              </a:rPr>
              <a:t>to sell </a:t>
            </a:r>
            <a:r>
              <a:rPr lang="en-US" sz="2000" dirty="0" smtClean="0">
                <a:latin typeface="Calibri"/>
                <a:cs typeface="Calibri"/>
              </a:rPr>
              <a:t/>
            </a:r>
            <a:br>
              <a:rPr lang="en-US" sz="2000" dirty="0" smtClean="0">
                <a:latin typeface="Calibri"/>
                <a:cs typeface="Calibri"/>
              </a:rPr>
            </a:br>
            <a:r>
              <a:rPr lang="en-US" sz="2000" b="1" i="1" dirty="0" err="1" smtClean="0">
                <a:latin typeface="Calibri"/>
                <a:cs typeface="Calibri"/>
              </a:rPr>
              <a:t>Q</a:t>
            </a:r>
            <a:r>
              <a:rPr lang="en-US" sz="2000" b="1" i="1" baseline="-25000" dirty="0" err="1" smtClean="0">
                <a:latin typeface="Calibri"/>
                <a:cs typeface="Calibri"/>
              </a:rPr>
              <a:t>p</a:t>
            </a:r>
            <a:r>
              <a:rPr lang="en-US" sz="2000" dirty="0" smtClean="0">
                <a:latin typeface="Calibri"/>
                <a:cs typeface="Calibri"/>
              </a:rPr>
              <a:t> </a:t>
            </a:r>
            <a:r>
              <a:rPr lang="en-US" sz="2000" dirty="0">
                <a:latin typeface="Calibri"/>
                <a:cs typeface="Calibri"/>
              </a:rPr>
              <a:t>units </a:t>
            </a:r>
            <a:r>
              <a:rPr lang="en-US" sz="2000" dirty="0" smtClean="0">
                <a:latin typeface="Calibri"/>
                <a:cs typeface="Calibri"/>
              </a:rPr>
              <a:t>at </a:t>
            </a:r>
            <a:r>
              <a:rPr lang="en-US" sz="2000" dirty="0">
                <a:latin typeface="Calibri"/>
                <a:cs typeface="Calibri"/>
              </a:rPr>
              <a:t>the higher </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world </a:t>
            </a:r>
            <a:r>
              <a:rPr lang="en-US" sz="2000" dirty="0">
                <a:latin typeface="Calibri"/>
                <a:cs typeface="Calibri"/>
              </a:rPr>
              <a:t>price of </a:t>
            </a:r>
            <a:r>
              <a:rPr lang="en-US" sz="2000" b="1" i="1" dirty="0">
                <a:latin typeface="Calibri"/>
                <a:cs typeface="Calibri"/>
              </a:rPr>
              <a:t>P</a:t>
            </a:r>
            <a:r>
              <a:rPr lang="en-US" sz="2000" b="1" i="1" baseline="-25000" dirty="0">
                <a:latin typeface="Calibri"/>
                <a:cs typeface="Calibri"/>
              </a:rPr>
              <a:t>w</a:t>
            </a:r>
            <a:r>
              <a:rPr lang="en-US" sz="2000" dirty="0" smtClean="0">
                <a:latin typeface="Calibri"/>
                <a:cs typeface="Calibri"/>
              </a:rPr>
              <a:t>.</a:t>
            </a:r>
            <a:endParaRPr lang="en-US" sz="2000" dirty="0">
              <a:latin typeface="Calibri"/>
              <a:cs typeface="Calibri"/>
            </a:endParaRPr>
          </a:p>
        </p:txBody>
      </p:sp>
      <p:sp>
        <p:nvSpPr>
          <p:cNvPr id="43" name="Line 3"/>
          <p:cNvSpPr>
            <a:spLocks noChangeShapeType="1"/>
          </p:cNvSpPr>
          <p:nvPr/>
        </p:nvSpPr>
        <p:spPr bwMode="auto">
          <a:xfrm flipH="1">
            <a:off x="6621862" y="3235393"/>
            <a:ext cx="1105662" cy="0"/>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44" name="Rectangle 8"/>
          <p:cNvSpPr>
            <a:spLocks noChangeAspect="1" noChangeArrowheads="1"/>
          </p:cNvSpPr>
          <p:nvPr/>
        </p:nvSpPr>
        <p:spPr bwMode="auto">
          <a:xfrm>
            <a:off x="3226390" y="3910461"/>
            <a:ext cx="245084"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P</a:t>
            </a:r>
            <a:r>
              <a:rPr kumimoji="0" lang="en-US" b="1" i="1" baseline="-25000" dirty="0" err="1">
                <a:solidFill>
                  <a:srgbClr val="000000"/>
                </a:solidFill>
                <a:latin typeface="Calibri"/>
                <a:cs typeface="Calibri"/>
              </a:rPr>
              <a:t>n</a:t>
            </a:r>
            <a:endParaRPr kumimoji="0" lang="en-US" b="1" i="1" baseline="-25000" dirty="0">
              <a:solidFill>
                <a:schemeClr val="tx1"/>
              </a:solidFill>
              <a:latin typeface="Calibri"/>
              <a:cs typeface="Calibri"/>
            </a:endParaRPr>
          </a:p>
        </p:txBody>
      </p:sp>
      <p:sp>
        <p:nvSpPr>
          <p:cNvPr id="45" name="Rectangle 14"/>
          <p:cNvSpPr>
            <a:spLocks noChangeAspect="1" noChangeArrowheads="1"/>
          </p:cNvSpPr>
          <p:nvPr/>
        </p:nvSpPr>
        <p:spPr bwMode="auto">
          <a:xfrm>
            <a:off x="3214452" y="3048830"/>
            <a:ext cx="27859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P</a:t>
            </a:r>
            <a:r>
              <a:rPr kumimoji="0" lang="en-US" b="1" i="1" baseline="-25000" dirty="0">
                <a:solidFill>
                  <a:srgbClr val="000000"/>
                </a:solidFill>
                <a:latin typeface="Calibri"/>
                <a:cs typeface="Calibri"/>
              </a:rPr>
              <a:t>w</a:t>
            </a:r>
            <a:endParaRPr kumimoji="0" lang="en-US" b="1" i="1" baseline="-25000" dirty="0">
              <a:solidFill>
                <a:schemeClr val="tx1"/>
              </a:solidFill>
              <a:latin typeface="Calibri"/>
              <a:cs typeface="Calibri"/>
            </a:endParaRPr>
          </a:p>
        </p:txBody>
      </p:sp>
      <p:sp>
        <p:nvSpPr>
          <p:cNvPr id="46" name="Rectangle 19"/>
          <p:cNvSpPr>
            <a:spLocks noChangeAspect="1" noChangeArrowheads="1"/>
          </p:cNvSpPr>
          <p:nvPr/>
        </p:nvSpPr>
        <p:spPr bwMode="auto">
          <a:xfrm>
            <a:off x="4622501" y="5284411"/>
            <a:ext cx="25673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Q</a:t>
            </a:r>
            <a:r>
              <a:rPr kumimoji="0" lang="en-US" b="1" i="1" baseline="-25000" dirty="0" err="1">
                <a:solidFill>
                  <a:srgbClr val="000000"/>
                </a:solidFill>
                <a:latin typeface="Calibri"/>
                <a:cs typeface="Calibri"/>
              </a:rPr>
              <a:t>n</a:t>
            </a:r>
            <a:endParaRPr kumimoji="0" lang="en-US" b="1" baseline="-25000" dirty="0">
              <a:solidFill>
                <a:schemeClr val="tx1"/>
              </a:solidFill>
              <a:latin typeface="Calibri"/>
              <a:cs typeface="Calibri"/>
            </a:endParaRPr>
          </a:p>
        </p:txBody>
      </p:sp>
      <p:sp>
        <p:nvSpPr>
          <p:cNvPr id="47" name="Rectangle 23"/>
          <p:cNvSpPr>
            <a:spLocks noChangeAspect="1" noChangeArrowheads="1"/>
          </p:cNvSpPr>
          <p:nvPr/>
        </p:nvSpPr>
        <p:spPr bwMode="auto">
          <a:xfrm>
            <a:off x="4054176" y="5284411"/>
            <a:ext cx="238929"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Q</a:t>
            </a:r>
            <a:r>
              <a:rPr kumimoji="0" lang="en-US" b="1" i="1" baseline="-25000" dirty="0">
                <a:solidFill>
                  <a:srgbClr val="000000"/>
                </a:solidFill>
                <a:latin typeface="Calibri"/>
                <a:cs typeface="Calibri"/>
              </a:rPr>
              <a:t>c</a:t>
            </a:r>
            <a:endParaRPr kumimoji="0" lang="en-US" b="1" baseline="-25000" dirty="0">
              <a:solidFill>
                <a:schemeClr val="tx1"/>
              </a:solidFill>
              <a:latin typeface="Calibri"/>
              <a:cs typeface="Calibri"/>
            </a:endParaRPr>
          </a:p>
        </p:txBody>
      </p:sp>
      <p:sp>
        <p:nvSpPr>
          <p:cNvPr id="48" name="Rectangle 26"/>
          <p:cNvSpPr>
            <a:spLocks noChangeAspect="1" noChangeArrowheads="1"/>
          </p:cNvSpPr>
          <p:nvPr/>
        </p:nvSpPr>
        <p:spPr bwMode="auto">
          <a:xfrm>
            <a:off x="5198764" y="5284411"/>
            <a:ext cx="26291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Calibri"/>
                <a:cs typeface="Calibri"/>
              </a:rPr>
              <a:t>Q</a:t>
            </a:r>
            <a:r>
              <a:rPr kumimoji="0" lang="en-US" b="1" i="1" baseline="-25000">
                <a:solidFill>
                  <a:srgbClr val="000000"/>
                </a:solidFill>
                <a:latin typeface="Calibri"/>
                <a:cs typeface="Calibri"/>
              </a:rPr>
              <a:t>p</a:t>
            </a:r>
            <a:endParaRPr kumimoji="0" lang="en-US" b="1" baseline="-25000">
              <a:solidFill>
                <a:schemeClr val="tx1"/>
              </a:solidFill>
              <a:latin typeface="Calibri"/>
              <a:cs typeface="Calibri"/>
            </a:endParaRPr>
          </a:p>
        </p:txBody>
      </p:sp>
      <p:sp>
        <p:nvSpPr>
          <p:cNvPr id="49" name="Rectangle 32"/>
          <p:cNvSpPr>
            <a:spLocks noChangeAspect="1" noChangeArrowheads="1"/>
          </p:cNvSpPr>
          <p:nvPr/>
        </p:nvSpPr>
        <p:spPr bwMode="auto">
          <a:xfrm>
            <a:off x="4222451" y="2907923"/>
            <a:ext cx="14470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rgbClr val="000000"/>
                </a:solidFill>
                <a:latin typeface="Calibri"/>
                <a:cs typeface="Calibri"/>
              </a:rPr>
              <a:t>a</a:t>
            </a:r>
            <a:endParaRPr kumimoji="0" lang="en-US" sz="2000" b="0">
              <a:solidFill>
                <a:schemeClr val="tx1"/>
              </a:solidFill>
              <a:latin typeface="Calibri"/>
              <a:cs typeface="Calibri"/>
            </a:endParaRPr>
          </a:p>
        </p:txBody>
      </p:sp>
      <p:sp>
        <p:nvSpPr>
          <p:cNvPr id="50" name="Rectangle 33"/>
          <p:cNvSpPr>
            <a:spLocks noChangeAspect="1" noChangeArrowheads="1"/>
          </p:cNvSpPr>
          <p:nvPr/>
        </p:nvSpPr>
        <p:spPr bwMode="auto">
          <a:xfrm>
            <a:off x="5159076" y="2919036"/>
            <a:ext cx="14470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rgbClr val="000000"/>
                </a:solidFill>
                <a:latin typeface="Calibri"/>
                <a:cs typeface="Calibri"/>
              </a:rPr>
              <a:t>b</a:t>
            </a:r>
            <a:endParaRPr kumimoji="0" lang="en-US" sz="2000" b="0">
              <a:solidFill>
                <a:schemeClr val="tx1"/>
              </a:solidFill>
              <a:latin typeface="Calibri"/>
              <a:cs typeface="Calibri"/>
            </a:endParaRPr>
          </a:p>
        </p:txBody>
      </p:sp>
      <p:sp>
        <p:nvSpPr>
          <p:cNvPr id="51" name="Rectangle 40"/>
          <p:cNvSpPr>
            <a:spLocks noChangeAspect="1" noChangeArrowheads="1"/>
          </p:cNvSpPr>
          <p:nvPr/>
        </p:nvSpPr>
        <p:spPr bwMode="auto">
          <a:xfrm>
            <a:off x="6341319" y="3078992"/>
            <a:ext cx="26291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P</a:t>
            </a:r>
            <a:r>
              <a:rPr kumimoji="0" lang="en-US" b="1" i="1" baseline="-25000" dirty="0">
                <a:solidFill>
                  <a:srgbClr val="000000"/>
                </a:solidFill>
                <a:latin typeface="Calibri"/>
                <a:cs typeface="Calibri"/>
              </a:rPr>
              <a:t>w</a:t>
            </a:r>
            <a:endParaRPr kumimoji="0" lang="en-US" b="1" baseline="-25000" dirty="0">
              <a:solidFill>
                <a:schemeClr val="tx1"/>
              </a:solidFill>
              <a:latin typeface="Calibri"/>
              <a:cs typeface="Calibri"/>
            </a:endParaRPr>
          </a:p>
        </p:txBody>
      </p:sp>
      <p:sp>
        <p:nvSpPr>
          <p:cNvPr id="52" name="Rectangle 43"/>
          <p:cNvSpPr>
            <a:spLocks noChangeAspect="1" noChangeArrowheads="1"/>
          </p:cNvSpPr>
          <p:nvPr/>
        </p:nvSpPr>
        <p:spPr bwMode="auto">
          <a:xfrm>
            <a:off x="7658817" y="5287586"/>
            <a:ext cx="29025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Calibri"/>
                <a:cs typeface="Calibri"/>
              </a:rPr>
              <a:t>Q</a:t>
            </a:r>
            <a:r>
              <a:rPr kumimoji="0" lang="en-US" b="1" i="1" baseline="-25000">
                <a:solidFill>
                  <a:srgbClr val="000000"/>
                </a:solidFill>
                <a:latin typeface="Calibri"/>
                <a:cs typeface="Calibri"/>
              </a:rPr>
              <a:t>w</a:t>
            </a:r>
            <a:endParaRPr kumimoji="0" lang="en-US" b="1" baseline="-25000">
              <a:solidFill>
                <a:schemeClr val="tx1"/>
              </a:solidFill>
              <a:latin typeface="Calibri"/>
              <a:cs typeface="Calibri"/>
            </a:endParaRPr>
          </a:p>
        </p:txBody>
      </p:sp>
      <p:sp>
        <p:nvSpPr>
          <p:cNvPr id="53" name="Line 55"/>
          <p:cNvSpPr>
            <a:spLocks noChangeShapeType="1"/>
          </p:cNvSpPr>
          <p:nvPr/>
        </p:nvSpPr>
        <p:spPr bwMode="auto">
          <a:xfrm flipV="1">
            <a:off x="4746326" y="4057273"/>
            <a:ext cx="0" cy="121920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54" name="Line 56"/>
          <p:cNvSpPr>
            <a:spLocks noChangeShapeType="1"/>
          </p:cNvSpPr>
          <p:nvPr/>
        </p:nvSpPr>
        <p:spPr bwMode="auto">
          <a:xfrm flipH="1">
            <a:off x="3462039" y="4057273"/>
            <a:ext cx="12954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55" name="Line 57"/>
          <p:cNvSpPr>
            <a:spLocks noChangeShapeType="1"/>
          </p:cNvSpPr>
          <p:nvPr/>
        </p:nvSpPr>
        <p:spPr bwMode="auto">
          <a:xfrm>
            <a:off x="7803280" y="3219073"/>
            <a:ext cx="0" cy="205740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56" name="Group 90"/>
          <p:cNvGrpSpPr>
            <a:grpSpLocks/>
          </p:cNvGrpSpPr>
          <p:nvPr/>
        </p:nvGrpSpPr>
        <p:grpSpPr bwMode="auto">
          <a:xfrm>
            <a:off x="3092151" y="2466598"/>
            <a:ext cx="3143250" cy="2988476"/>
            <a:chOff x="1086" y="1870"/>
            <a:chExt cx="1980" cy="2016"/>
          </a:xfrm>
        </p:grpSpPr>
        <p:sp>
          <p:nvSpPr>
            <p:cNvPr id="57" name="Rectangle 29"/>
            <p:cNvSpPr>
              <a:spLocks noChangeAspect="1" noChangeArrowheads="1"/>
            </p:cNvSpPr>
            <p:nvPr/>
          </p:nvSpPr>
          <p:spPr bwMode="auto">
            <a:xfrm>
              <a:off x="2604" y="3666"/>
              <a:ext cx="462" cy="22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Soybeans</a:t>
              </a:r>
              <a:endParaRPr kumimoji="0" lang="en-US" sz="1200" b="0" i="1" dirty="0">
                <a:solidFill>
                  <a:srgbClr val="000000"/>
                </a:solidFill>
                <a:latin typeface="Calibri"/>
                <a:cs typeface="Calibri"/>
              </a:endParaRPr>
            </a:p>
            <a:p>
              <a:pPr>
                <a:lnSpc>
                  <a:spcPct val="80000"/>
                </a:lnSpc>
              </a:pPr>
              <a:r>
                <a:rPr kumimoji="0" lang="en-US" sz="1200" b="0" i="1" dirty="0">
                  <a:solidFill>
                    <a:srgbClr val="000000"/>
                  </a:solidFill>
                  <a:latin typeface="Calibri"/>
                  <a:cs typeface="Calibri"/>
                </a:rPr>
                <a:t>(bushels) </a:t>
              </a:r>
            </a:p>
          </p:txBody>
        </p:sp>
        <p:sp>
          <p:nvSpPr>
            <p:cNvPr id="70" name="Line 51"/>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71" name="Line 52"/>
            <p:cNvSpPr>
              <a:spLocks noChangeShapeType="1"/>
            </p:cNvSpPr>
            <p:nvPr/>
          </p:nvSpPr>
          <p:spPr bwMode="auto">
            <a:xfrm>
              <a:off x="1326" y="3763"/>
              <a:ext cx="1252"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72" name="Text Box 58"/>
            <p:cNvSpPr txBox="1">
              <a:spLocks noChangeArrowheads="1"/>
            </p:cNvSpPr>
            <p:nvPr/>
          </p:nvSpPr>
          <p:spPr bwMode="auto">
            <a:xfrm>
              <a:off x="1086"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73" name="Line 74"/>
          <p:cNvSpPr>
            <a:spLocks noChangeShapeType="1"/>
          </p:cNvSpPr>
          <p:nvPr/>
        </p:nvSpPr>
        <p:spPr bwMode="auto">
          <a:xfrm>
            <a:off x="6601542" y="3220661"/>
            <a:ext cx="0" cy="0"/>
          </a:xfrm>
          <a:prstGeom prst="line">
            <a:avLst/>
          </a:prstGeom>
          <a:noFill/>
          <a:ln w="31750" cap="rnd">
            <a:solidFill>
              <a:schemeClr val="accent2"/>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74" name="Line 86"/>
          <p:cNvSpPr>
            <a:spLocks noChangeAspect="1" noChangeShapeType="1"/>
          </p:cNvSpPr>
          <p:nvPr/>
        </p:nvSpPr>
        <p:spPr bwMode="auto">
          <a:xfrm>
            <a:off x="4178001" y="3217486"/>
            <a:ext cx="1588" cy="2047875"/>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Calibri"/>
              <a:cs typeface="Calibri"/>
            </a:endParaRPr>
          </a:p>
        </p:txBody>
      </p:sp>
      <p:sp>
        <p:nvSpPr>
          <p:cNvPr id="75" name="Line 87"/>
          <p:cNvSpPr>
            <a:spLocks noChangeAspect="1" noChangeShapeType="1"/>
          </p:cNvSpPr>
          <p:nvPr/>
        </p:nvSpPr>
        <p:spPr bwMode="auto">
          <a:xfrm>
            <a:off x="5328939" y="3220661"/>
            <a:ext cx="1587" cy="2047875"/>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Calibri"/>
              <a:cs typeface="Calibri"/>
            </a:endParaRPr>
          </a:p>
        </p:txBody>
      </p:sp>
      <p:sp>
        <p:nvSpPr>
          <p:cNvPr id="76" name="Line 88"/>
          <p:cNvSpPr>
            <a:spLocks noChangeShapeType="1"/>
          </p:cNvSpPr>
          <p:nvPr/>
        </p:nvSpPr>
        <p:spPr bwMode="auto">
          <a:xfrm flipH="1">
            <a:off x="6629419" y="3233805"/>
            <a:ext cx="1163573" cy="0"/>
          </a:xfrm>
          <a:prstGeom prst="line">
            <a:avLst/>
          </a:prstGeom>
          <a:noFill/>
          <a:ln w="57150" cap="rnd">
            <a:solidFill>
              <a:srgbClr val="3366CC"/>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77" name="Group 96"/>
          <p:cNvGrpSpPr>
            <a:grpSpLocks/>
          </p:cNvGrpSpPr>
          <p:nvPr/>
        </p:nvGrpSpPr>
        <p:grpSpPr bwMode="auto">
          <a:xfrm>
            <a:off x="6258325" y="2469773"/>
            <a:ext cx="2695575" cy="2979582"/>
            <a:chOff x="1104" y="1870"/>
            <a:chExt cx="1698" cy="2010"/>
          </a:xfrm>
        </p:grpSpPr>
        <p:sp>
          <p:nvSpPr>
            <p:cNvPr id="78" name="Rectangle 97"/>
            <p:cNvSpPr>
              <a:spLocks noChangeAspect="1" noChangeArrowheads="1"/>
            </p:cNvSpPr>
            <p:nvPr/>
          </p:nvSpPr>
          <p:spPr bwMode="auto">
            <a:xfrm>
              <a:off x="2340" y="3660"/>
              <a:ext cx="462" cy="22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Soybeans</a:t>
              </a:r>
              <a:endParaRPr kumimoji="0" lang="en-US" sz="1200" b="0" i="1" dirty="0">
                <a:solidFill>
                  <a:srgbClr val="000000"/>
                </a:solidFill>
                <a:latin typeface="Calibri"/>
                <a:cs typeface="Calibri"/>
              </a:endParaRPr>
            </a:p>
            <a:p>
              <a:pPr>
                <a:lnSpc>
                  <a:spcPct val="80000"/>
                </a:lnSpc>
              </a:pPr>
              <a:r>
                <a:rPr kumimoji="0" lang="en-US" sz="1200" b="0" i="1" dirty="0">
                  <a:solidFill>
                    <a:srgbClr val="000000"/>
                  </a:solidFill>
                  <a:latin typeface="Calibri"/>
                  <a:cs typeface="Calibri"/>
                </a:rPr>
                <a:t>(bushels) </a:t>
              </a:r>
            </a:p>
          </p:txBody>
        </p:sp>
        <p:sp>
          <p:nvSpPr>
            <p:cNvPr id="79" name="Line 98"/>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80" name="Line 99"/>
            <p:cNvSpPr>
              <a:spLocks noChangeShapeType="1"/>
            </p:cNvSpPr>
            <p:nvPr/>
          </p:nvSpPr>
          <p:spPr bwMode="auto">
            <a:xfrm>
              <a:off x="1326" y="3763"/>
              <a:ext cx="980"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81" name="Text Box 100"/>
            <p:cNvSpPr txBox="1">
              <a:spLocks noChangeArrowheads="1"/>
            </p:cNvSpPr>
            <p:nvPr/>
          </p:nvSpPr>
          <p:spPr bwMode="auto">
            <a:xfrm>
              <a:off x="1104"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82" name="Text Box 102"/>
          <p:cNvSpPr txBox="1">
            <a:spLocks noChangeArrowheads="1"/>
          </p:cNvSpPr>
          <p:nvPr/>
        </p:nvSpPr>
        <p:spPr bwMode="auto">
          <a:xfrm>
            <a:off x="3121488" y="1955451"/>
            <a:ext cx="1209675" cy="276999"/>
          </a:xfrm>
          <a:prstGeom prst="rect">
            <a:avLst/>
          </a:prstGeom>
          <a:noFill/>
          <a:ln w="19050" cap="rnd">
            <a:noFill/>
            <a:prstDash val="sysDot"/>
            <a:miter lim="800000"/>
            <a:headEnd/>
            <a:tailEnd type="none" w="lg" len="lg"/>
          </a:ln>
        </p:spPr>
        <p:txBody>
          <a:bodyPr>
            <a:prstTxWarp prst="textNoShape">
              <a:avLst/>
            </a:prstTxWarp>
            <a:spAutoFit/>
          </a:bodyPr>
          <a:lstStyle/>
          <a:p>
            <a:pPr algn="r">
              <a:lnSpc>
                <a:spcPct val="70000"/>
              </a:lnSpc>
            </a:pPr>
            <a:r>
              <a:rPr kumimoji="0" lang="en-US" sz="1600" b="1" i="1" dirty="0">
                <a:latin typeface="Calibri"/>
                <a:cs typeface="Calibri"/>
              </a:rPr>
              <a:t>U.S. Market</a:t>
            </a:r>
            <a:endParaRPr kumimoji="0" lang="en-US" sz="1600" b="1" dirty="0">
              <a:latin typeface="Calibri"/>
              <a:cs typeface="Calibri"/>
            </a:endParaRPr>
          </a:p>
        </p:txBody>
      </p:sp>
      <p:sp>
        <p:nvSpPr>
          <p:cNvPr id="83" name="Text Box 103"/>
          <p:cNvSpPr txBox="1">
            <a:spLocks noChangeArrowheads="1"/>
          </p:cNvSpPr>
          <p:nvPr/>
        </p:nvSpPr>
        <p:spPr bwMode="auto">
          <a:xfrm>
            <a:off x="6174441" y="1963297"/>
            <a:ext cx="1394143" cy="276999"/>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70000"/>
              </a:lnSpc>
            </a:pPr>
            <a:r>
              <a:rPr kumimoji="0" lang="en-US" sz="1600" b="1" i="1" dirty="0">
                <a:latin typeface="Calibri"/>
                <a:cs typeface="Calibri"/>
              </a:rPr>
              <a:t>World Market</a:t>
            </a:r>
          </a:p>
        </p:txBody>
      </p:sp>
      <p:sp>
        <p:nvSpPr>
          <p:cNvPr id="84" name="Line 104"/>
          <p:cNvSpPr>
            <a:spLocks noChangeAspect="1" noChangeShapeType="1"/>
          </p:cNvSpPr>
          <p:nvPr/>
        </p:nvSpPr>
        <p:spPr bwMode="auto">
          <a:xfrm>
            <a:off x="6052840" y="3217486"/>
            <a:ext cx="279336" cy="0"/>
          </a:xfrm>
          <a:prstGeom prst="line">
            <a:avLst/>
          </a:prstGeom>
          <a:noFill/>
          <a:ln w="57150" cap="rnd">
            <a:solidFill>
              <a:srgbClr val="3366CC"/>
            </a:solidFill>
            <a:prstDash val="sysDot"/>
            <a:round/>
            <a:headEnd/>
            <a:tailEnd/>
          </a:ln>
        </p:spPr>
        <p:txBody>
          <a:bodyPr>
            <a:prstTxWarp prst="textNoShape">
              <a:avLst/>
            </a:prstTxWarp>
          </a:bodyPr>
          <a:lstStyle/>
          <a:p>
            <a:endParaRPr lang="en-US">
              <a:latin typeface="Calibri"/>
              <a:cs typeface="Calibri"/>
            </a:endParaRPr>
          </a:p>
        </p:txBody>
      </p:sp>
      <p:grpSp>
        <p:nvGrpSpPr>
          <p:cNvPr id="85" name="Group 111"/>
          <p:cNvGrpSpPr>
            <a:grpSpLocks/>
          </p:cNvGrpSpPr>
          <p:nvPr/>
        </p:nvGrpSpPr>
        <p:grpSpPr bwMode="auto">
          <a:xfrm>
            <a:off x="3498551" y="3066673"/>
            <a:ext cx="2505076" cy="307975"/>
            <a:chOff x="1342" y="2447"/>
            <a:chExt cx="1578" cy="194"/>
          </a:xfrm>
        </p:grpSpPr>
        <p:sp>
          <p:nvSpPr>
            <p:cNvPr id="86" name="Rectangle 72"/>
            <p:cNvSpPr>
              <a:spLocks noChangeAspect="1" noChangeArrowheads="1"/>
            </p:cNvSpPr>
            <p:nvPr/>
          </p:nvSpPr>
          <p:spPr bwMode="auto">
            <a:xfrm>
              <a:off x="2750" y="2447"/>
              <a:ext cx="170" cy="194"/>
            </a:xfrm>
            <a:prstGeom prst="rect">
              <a:avLst/>
            </a:prstGeom>
            <a:noFill/>
            <a:ln w="31750" cap="rnd">
              <a:noFill/>
              <a:prstDash val="sysDot"/>
              <a:miter lim="800000"/>
              <a:headEnd/>
              <a:tailEnd/>
            </a:ln>
          </p:spPr>
          <p:txBody>
            <a:bodyPr wrap="none" lIns="0" tIns="0" rIns="0" bIns="0">
              <a:prstTxWarp prst="textNoShape">
                <a:avLst/>
              </a:prstTxWarp>
              <a:spAutoFit/>
            </a:bodyPr>
            <a:lstStyle/>
            <a:p>
              <a:r>
                <a:rPr kumimoji="0" lang="en-US" sz="2000" b="1" i="1" dirty="0" err="1">
                  <a:solidFill>
                    <a:srgbClr val="2A53A6"/>
                  </a:solidFill>
                  <a:latin typeface="Calibri"/>
                  <a:cs typeface="Calibri"/>
                </a:rPr>
                <a:t>S</a:t>
              </a:r>
              <a:r>
                <a:rPr kumimoji="0" lang="en-US" sz="2000" b="1" i="1" baseline="-25000" dirty="0" err="1">
                  <a:solidFill>
                    <a:srgbClr val="2A53A6"/>
                  </a:solidFill>
                  <a:latin typeface="Calibri"/>
                  <a:cs typeface="Calibri"/>
                </a:rPr>
                <a:t>w</a:t>
              </a:r>
              <a:endParaRPr kumimoji="0" lang="en-US" sz="2000" b="1" baseline="-25000" dirty="0">
                <a:solidFill>
                  <a:srgbClr val="2A53A6"/>
                </a:solidFill>
                <a:latin typeface="Calibri"/>
                <a:cs typeface="Calibri"/>
              </a:endParaRPr>
            </a:p>
          </p:txBody>
        </p:sp>
        <p:sp>
          <p:nvSpPr>
            <p:cNvPr id="87" name="Line 110"/>
            <p:cNvSpPr>
              <a:spLocks noChangeAspect="1" noChangeShapeType="1"/>
            </p:cNvSpPr>
            <p:nvPr/>
          </p:nvSpPr>
          <p:spPr bwMode="auto">
            <a:xfrm>
              <a:off x="1342" y="2540"/>
              <a:ext cx="1369" cy="1"/>
            </a:xfrm>
            <a:prstGeom prst="line">
              <a:avLst/>
            </a:prstGeom>
            <a:noFill/>
            <a:ln w="57150">
              <a:solidFill>
                <a:srgbClr val="3366CC"/>
              </a:solidFill>
              <a:round/>
              <a:headEnd/>
              <a:tailEnd/>
            </a:ln>
          </p:spPr>
          <p:txBody>
            <a:bodyPr>
              <a:prstTxWarp prst="textNoShape">
                <a:avLst/>
              </a:prstTxWarp>
            </a:bodyPr>
            <a:lstStyle/>
            <a:p>
              <a:endParaRPr lang="en-US">
                <a:latin typeface="Calibri"/>
                <a:cs typeface="Calibri"/>
              </a:endParaRPr>
            </a:p>
          </p:txBody>
        </p:sp>
      </p:grpSp>
      <p:grpSp>
        <p:nvGrpSpPr>
          <p:cNvPr id="88" name="Group 117"/>
          <p:cNvGrpSpPr>
            <a:grpSpLocks/>
          </p:cNvGrpSpPr>
          <p:nvPr/>
        </p:nvGrpSpPr>
        <p:grpSpPr bwMode="auto">
          <a:xfrm>
            <a:off x="4325641" y="2255461"/>
            <a:ext cx="1428751" cy="2270125"/>
            <a:chOff x="1863" y="1936"/>
            <a:chExt cx="900" cy="1430"/>
          </a:xfrm>
        </p:grpSpPr>
        <p:sp>
          <p:nvSpPr>
            <p:cNvPr id="89" name="Rectangle 118"/>
            <p:cNvSpPr>
              <a:spLocks noChangeAspect="1" noChangeArrowheads="1"/>
            </p:cNvSpPr>
            <p:nvPr/>
          </p:nvSpPr>
          <p:spPr bwMode="auto">
            <a:xfrm>
              <a:off x="2616" y="1936"/>
              <a:ext cx="147"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d</a:t>
              </a:r>
              <a:endParaRPr kumimoji="0" lang="en-US" sz="4000" b="1" baseline="-25000" dirty="0">
                <a:solidFill>
                  <a:schemeClr val="accent3">
                    <a:lumMod val="75000"/>
                  </a:schemeClr>
                </a:solidFill>
                <a:latin typeface="Calibri"/>
                <a:cs typeface="Calibri"/>
              </a:endParaRPr>
            </a:p>
          </p:txBody>
        </p:sp>
        <p:sp>
          <p:nvSpPr>
            <p:cNvPr id="90" name="Freeform 119"/>
            <p:cNvSpPr>
              <a:spLocks noChangeAspect="1"/>
            </p:cNvSpPr>
            <p:nvPr/>
          </p:nvSpPr>
          <p:spPr bwMode="auto">
            <a:xfrm>
              <a:off x="1863" y="2183"/>
              <a:ext cx="777" cy="1183"/>
            </a:xfrm>
            <a:custGeom>
              <a:avLst/>
              <a:gdLst/>
              <a:ahLst/>
              <a:cxnLst>
                <a:cxn ang="0">
                  <a:pos x="1927" y="47"/>
                </a:cxn>
                <a:cxn ang="0">
                  <a:pos x="1895" y="139"/>
                </a:cxn>
                <a:cxn ang="0">
                  <a:pos x="1862" y="231"/>
                </a:cxn>
                <a:cxn ang="0">
                  <a:pos x="1826" y="322"/>
                </a:cxn>
                <a:cxn ang="0">
                  <a:pos x="1790" y="412"/>
                </a:cxn>
                <a:cxn ang="0">
                  <a:pos x="1751" y="502"/>
                </a:cxn>
                <a:cxn ang="0">
                  <a:pos x="1712" y="591"/>
                </a:cxn>
                <a:cxn ang="0">
                  <a:pos x="1670" y="680"/>
                </a:cxn>
                <a:cxn ang="0">
                  <a:pos x="1627" y="768"/>
                </a:cxn>
                <a:cxn ang="0">
                  <a:pos x="1583" y="855"/>
                </a:cxn>
                <a:cxn ang="0">
                  <a:pos x="1538" y="940"/>
                </a:cxn>
                <a:cxn ang="0">
                  <a:pos x="1492" y="1025"/>
                </a:cxn>
                <a:cxn ang="0">
                  <a:pos x="1445" y="1110"/>
                </a:cxn>
                <a:cxn ang="0">
                  <a:pos x="1397" y="1192"/>
                </a:cxn>
                <a:cxn ang="0">
                  <a:pos x="1349" y="1274"/>
                </a:cxn>
                <a:cxn ang="0">
                  <a:pos x="1299" y="1355"/>
                </a:cxn>
                <a:cxn ang="0">
                  <a:pos x="1249" y="1434"/>
                </a:cxn>
                <a:cxn ang="0">
                  <a:pos x="1199" y="1512"/>
                </a:cxn>
                <a:cxn ang="0">
                  <a:pos x="1148" y="1590"/>
                </a:cxn>
                <a:cxn ang="0">
                  <a:pos x="1097" y="1665"/>
                </a:cxn>
                <a:cxn ang="0">
                  <a:pos x="1046" y="1739"/>
                </a:cxn>
                <a:cxn ang="0">
                  <a:pos x="994" y="1812"/>
                </a:cxn>
                <a:cxn ang="0">
                  <a:pos x="943" y="1883"/>
                </a:cxn>
                <a:cxn ang="0">
                  <a:pos x="891" y="1952"/>
                </a:cxn>
                <a:cxn ang="0">
                  <a:pos x="841" y="2020"/>
                </a:cxn>
                <a:cxn ang="0">
                  <a:pos x="789" y="2087"/>
                </a:cxn>
                <a:cxn ang="0">
                  <a:pos x="739" y="2151"/>
                </a:cxn>
                <a:cxn ang="0">
                  <a:pos x="689" y="2214"/>
                </a:cxn>
                <a:cxn ang="0">
                  <a:pos x="639" y="2275"/>
                </a:cxn>
                <a:cxn ang="0">
                  <a:pos x="590" y="2334"/>
                </a:cxn>
                <a:cxn ang="0">
                  <a:pos x="543" y="2390"/>
                </a:cxn>
                <a:cxn ang="0">
                  <a:pos x="495" y="2444"/>
                </a:cxn>
                <a:cxn ang="0">
                  <a:pos x="449" y="2498"/>
                </a:cxn>
                <a:cxn ang="0">
                  <a:pos x="404" y="2549"/>
                </a:cxn>
                <a:cxn ang="0">
                  <a:pos x="359" y="2597"/>
                </a:cxn>
                <a:cxn ang="0">
                  <a:pos x="317" y="2643"/>
                </a:cxn>
                <a:cxn ang="0">
                  <a:pos x="275" y="2688"/>
                </a:cxn>
                <a:cxn ang="0">
                  <a:pos x="234" y="2729"/>
                </a:cxn>
                <a:cxn ang="0">
                  <a:pos x="196" y="2769"/>
                </a:cxn>
                <a:cxn ang="0">
                  <a:pos x="158" y="2806"/>
                </a:cxn>
                <a:cxn ang="0">
                  <a:pos x="124" y="2841"/>
                </a:cxn>
                <a:cxn ang="0">
                  <a:pos x="90" y="2873"/>
                </a:cxn>
                <a:cxn ang="0">
                  <a:pos x="58" y="2903"/>
                </a:cxn>
                <a:cxn ang="0">
                  <a:pos x="28" y="2930"/>
                </a:cxn>
                <a:cxn ang="0">
                  <a:pos x="0" y="2955"/>
                </a:cxn>
              </a:cxnLst>
              <a:rect l="0" t="0" r="r" b="b"/>
              <a:pathLst>
                <a:path w="1942" h="2955">
                  <a:moveTo>
                    <a:pt x="1942" y="0"/>
                  </a:moveTo>
                  <a:lnTo>
                    <a:pt x="1927" y="47"/>
                  </a:lnTo>
                  <a:lnTo>
                    <a:pt x="1910" y="93"/>
                  </a:lnTo>
                  <a:lnTo>
                    <a:pt x="1895" y="139"/>
                  </a:lnTo>
                  <a:lnTo>
                    <a:pt x="1879" y="185"/>
                  </a:lnTo>
                  <a:lnTo>
                    <a:pt x="1862" y="231"/>
                  </a:lnTo>
                  <a:lnTo>
                    <a:pt x="1844" y="276"/>
                  </a:lnTo>
                  <a:lnTo>
                    <a:pt x="1826" y="322"/>
                  </a:lnTo>
                  <a:lnTo>
                    <a:pt x="1808" y="367"/>
                  </a:lnTo>
                  <a:lnTo>
                    <a:pt x="1790" y="412"/>
                  </a:lnTo>
                  <a:lnTo>
                    <a:pt x="1770" y="457"/>
                  </a:lnTo>
                  <a:lnTo>
                    <a:pt x="1751" y="502"/>
                  </a:lnTo>
                  <a:lnTo>
                    <a:pt x="1731" y="546"/>
                  </a:lnTo>
                  <a:lnTo>
                    <a:pt x="1712" y="591"/>
                  </a:lnTo>
                  <a:lnTo>
                    <a:pt x="1690" y="636"/>
                  </a:lnTo>
                  <a:lnTo>
                    <a:pt x="1670" y="680"/>
                  </a:lnTo>
                  <a:lnTo>
                    <a:pt x="1649" y="724"/>
                  </a:lnTo>
                  <a:lnTo>
                    <a:pt x="1627" y="768"/>
                  </a:lnTo>
                  <a:lnTo>
                    <a:pt x="1605" y="811"/>
                  </a:lnTo>
                  <a:lnTo>
                    <a:pt x="1583" y="855"/>
                  </a:lnTo>
                  <a:lnTo>
                    <a:pt x="1561" y="897"/>
                  </a:lnTo>
                  <a:lnTo>
                    <a:pt x="1538" y="940"/>
                  </a:lnTo>
                  <a:lnTo>
                    <a:pt x="1515" y="983"/>
                  </a:lnTo>
                  <a:lnTo>
                    <a:pt x="1492" y="1025"/>
                  </a:lnTo>
                  <a:lnTo>
                    <a:pt x="1468" y="1067"/>
                  </a:lnTo>
                  <a:lnTo>
                    <a:pt x="1445" y="1110"/>
                  </a:lnTo>
                  <a:lnTo>
                    <a:pt x="1421" y="1151"/>
                  </a:lnTo>
                  <a:lnTo>
                    <a:pt x="1397" y="1192"/>
                  </a:lnTo>
                  <a:lnTo>
                    <a:pt x="1373" y="1233"/>
                  </a:lnTo>
                  <a:lnTo>
                    <a:pt x="1349" y="1274"/>
                  </a:lnTo>
                  <a:lnTo>
                    <a:pt x="1323" y="1315"/>
                  </a:lnTo>
                  <a:lnTo>
                    <a:pt x="1299" y="1355"/>
                  </a:lnTo>
                  <a:lnTo>
                    <a:pt x="1274" y="1395"/>
                  </a:lnTo>
                  <a:lnTo>
                    <a:pt x="1249" y="1434"/>
                  </a:lnTo>
                  <a:lnTo>
                    <a:pt x="1224" y="1474"/>
                  </a:lnTo>
                  <a:lnTo>
                    <a:pt x="1199" y="1512"/>
                  </a:lnTo>
                  <a:lnTo>
                    <a:pt x="1173" y="1551"/>
                  </a:lnTo>
                  <a:lnTo>
                    <a:pt x="1148" y="1590"/>
                  </a:lnTo>
                  <a:lnTo>
                    <a:pt x="1123" y="1627"/>
                  </a:lnTo>
                  <a:lnTo>
                    <a:pt x="1097" y="1665"/>
                  </a:lnTo>
                  <a:lnTo>
                    <a:pt x="1071" y="1702"/>
                  </a:lnTo>
                  <a:lnTo>
                    <a:pt x="1046" y="1739"/>
                  </a:lnTo>
                  <a:lnTo>
                    <a:pt x="1020" y="1775"/>
                  </a:lnTo>
                  <a:lnTo>
                    <a:pt x="994" y="1812"/>
                  </a:lnTo>
                  <a:lnTo>
                    <a:pt x="968" y="1847"/>
                  </a:lnTo>
                  <a:lnTo>
                    <a:pt x="943" y="1883"/>
                  </a:lnTo>
                  <a:lnTo>
                    <a:pt x="917" y="1917"/>
                  </a:lnTo>
                  <a:lnTo>
                    <a:pt x="891" y="1952"/>
                  </a:lnTo>
                  <a:lnTo>
                    <a:pt x="866" y="1986"/>
                  </a:lnTo>
                  <a:lnTo>
                    <a:pt x="841" y="2020"/>
                  </a:lnTo>
                  <a:lnTo>
                    <a:pt x="814" y="2053"/>
                  </a:lnTo>
                  <a:lnTo>
                    <a:pt x="789" y="2087"/>
                  </a:lnTo>
                  <a:lnTo>
                    <a:pt x="764" y="2119"/>
                  </a:lnTo>
                  <a:lnTo>
                    <a:pt x="739" y="2151"/>
                  </a:lnTo>
                  <a:lnTo>
                    <a:pt x="714" y="2182"/>
                  </a:lnTo>
                  <a:lnTo>
                    <a:pt x="689" y="2214"/>
                  </a:lnTo>
                  <a:lnTo>
                    <a:pt x="664" y="2244"/>
                  </a:lnTo>
                  <a:lnTo>
                    <a:pt x="639" y="2275"/>
                  </a:lnTo>
                  <a:lnTo>
                    <a:pt x="615" y="2304"/>
                  </a:lnTo>
                  <a:lnTo>
                    <a:pt x="590" y="2334"/>
                  </a:lnTo>
                  <a:lnTo>
                    <a:pt x="567" y="2362"/>
                  </a:lnTo>
                  <a:lnTo>
                    <a:pt x="543" y="2390"/>
                  </a:lnTo>
                  <a:lnTo>
                    <a:pt x="519" y="2417"/>
                  </a:lnTo>
                  <a:lnTo>
                    <a:pt x="495" y="2444"/>
                  </a:lnTo>
                  <a:lnTo>
                    <a:pt x="472" y="2472"/>
                  </a:lnTo>
                  <a:lnTo>
                    <a:pt x="449" y="2498"/>
                  </a:lnTo>
                  <a:lnTo>
                    <a:pt x="426" y="2523"/>
                  </a:lnTo>
                  <a:lnTo>
                    <a:pt x="404" y="2549"/>
                  </a:lnTo>
                  <a:lnTo>
                    <a:pt x="381" y="2573"/>
                  </a:lnTo>
                  <a:lnTo>
                    <a:pt x="359" y="2597"/>
                  </a:lnTo>
                  <a:lnTo>
                    <a:pt x="338" y="2621"/>
                  </a:lnTo>
                  <a:lnTo>
                    <a:pt x="317" y="2643"/>
                  </a:lnTo>
                  <a:lnTo>
                    <a:pt x="295" y="2666"/>
                  </a:lnTo>
                  <a:lnTo>
                    <a:pt x="275" y="2688"/>
                  </a:lnTo>
                  <a:lnTo>
                    <a:pt x="255" y="2709"/>
                  </a:lnTo>
                  <a:lnTo>
                    <a:pt x="234" y="2729"/>
                  </a:lnTo>
                  <a:lnTo>
                    <a:pt x="215" y="2750"/>
                  </a:lnTo>
                  <a:lnTo>
                    <a:pt x="196" y="2769"/>
                  </a:lnTo>
                  <a:lnTo>
                    <a:pt x="178" y="2788"/>
                  </a:lnTo>
                  <a:lnTo>
                    <a:pt x="158" y="2806"/>
                  </a:lnTo>
                  <a:lnTo>
                    <a:pt x="141" y="2824"/>
                  </a:lnTo>
                  <a:lnTo>
                    <a:pt x="124" y="2841"/>
                  </a:lnTo>
                  <a:lnTo>
                    <a:pt x="107" y="2857"/>
                  </a:lnTo>
                  <a:lnTo>
                    <a:pt x="90" y="2873"/>
                  </a:lnTo>
                  <a:lnTo>
                    <a:pt x="73" y="2889"/>
                  </a:lnTo>
                  <a:lnTo>
                    <a:pt x="58" y="2903"/>
                  </a:lnTo>
                  <a:lnTo>
                    <a:pt x="43" y="2917"/>
                  </a:lnTo>
                  <a:lnTo>
                    <a:pt x="28" y="2930"/>
                  </a:lnTo>
                  <a:lnTo>
                    <a:pt x="14" y="2942"/>
                  </a:lnTo>
                  <a:lnTo>
                    <a:pt x="0" y="2955"/>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grpSp>
      <p:grpSp>
        <p:nvGrpSpPr>
          <p:cNvPr id="91" name="Group 120"/>
          <p:cNvGrpSpPr>
            <a:grpSpLocks/>
          </p:cNvGrpSpPr>
          <p:nvPr/>
        </p:nvGrpSpPr>
        <p:grpSpPr bwMode="auto">
          <a:xfrm>
            <a:off x="3944641" y="2647573"/>
            <a:ext cx="1535113" cy="2135188"/>
            <a:chOff x="1623" y="2183"/>
            <a:chExt cx="967" cy="1345"/>
          </a:xfrm>
        </p:grpSpPr>
        <p:sp>
          <p:nvSpPr>
            <p:cNvPr id="92" name="Rectangle 121"/>
            <p:cNvSpPr>
              <a:spLocks noChangeAspect="1" noChangeArrowheads="1"/>
            </p:cNvSpPr>
            <p:nvPr/>
          </p:nvSpPr>
          <p:spPr bwMode="auto">
            <a:xfrm>
              <a:off x="2401" y="3334"/>
              <a:ext cx="189"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smtClean="0">
                  <a:solidFill>
                    <a:schemeClr val="accent5">
                      <a:lumMod val="75000"/>
                    </a:schemeClr>
                  </a:solidFill>
                  <a:latin typeface="Calibri"/>
                  <a:cs typeface="Calibri"/>
                </a:rPr>
                <a:t>D</a:t>
              </a:r>
              <a:r>
                <a:rPr kumimoji="0" lang="en-US" sz="2000" b="1" i="1" baseline="-25000" dirty="0" err="1" smtClean="0">
                  <a:solidFill>
                    <a:schemeClr val="accent5">
                      <a:lumMod val="75000"/>
                    </a:schemeClr>
                  </a:solidFill>
                  <a:latin typeface="Calibri"/>
                  <a:cs typeface="Calibri"/>
                </a:rPr>
                <a:t>d</a:t>
              </a:r>
              <a:endParaRPr kumimoji="0" lang="en-US" sz="2000" b="1" i="1" baseline="-25000" dirty="0">
                <a:solidFill>
                  <a:schemeClr val="accent5">
                    <a:lumMod val="75000"/>
                  </a:schemeClr>
                </a:solidFill>
                <a:latin typeface="Calibri"/>
                <a:cs typeface="Calibri"/>
              </a:endParaRPr>
            </a:p>
          </p:txBody>
        </p:sp>
        <p:sp>
          <p:nvSpPr>
            <p:cNvPr id="93" name="Freeform 122"/>
            <p:cNvSpPr>
              <a:spLocks noChangeAspect="1"/>
            </p:cNvSpPr>
            <p:nvPr/>
          </p:nvSpPr>
          <p:spPr bwMode="auto">
            <a:xfrm>
              <a:off x="1623" y="2183"/>
              <a:ext cx="778" cy="1183"/>
            </a:xfrm>
            <a:custGeom>
              <a:avLst/>
              <a:gdLst/>
              <a:ahLst/>
              <a:cxnLst>
                <a:cxn ang="0">
                  <a:pos x="15" y="47"/>
                </a:cxn>
                <a:cxn ang="0">
                  <a:pos x="47" y="139"/>
                </a:cxn>
                <a:cxn ang="0">
                  <a:pos x="80" y="231"/>
                </a:cxn>
                <a:cxn ang="0">
                  <a:pos x="115" y="322"/>
                </a:cxn>
                <a:cxn ang="0">
                  <a:pos x="152" y="412"/>
                </a:cxn>
                <a:cxn ang="0">
                  <a:pos x="191" y="502"/>
                </a:cxn>
                <a:cxn ang="0">
                  <a:pos x="230" y="591"/>
                </a:cxn>
                <a:cxn ang="0">
                  <a:pos x="272" y="680"/>
                </a:cxn>
                <a:cxn ang="0">
                  <a:pos x="314" y="768"/>
                </a:cxn>
                <a:cxn ang="0">
                  <a:pos x="358" y="855"/>
                </a:cxn>
                <a:cxn ang="0">
                  <a:pos x="404" y="940"/>
                </a:cxn>
                <a:cxn ang="0">
                  <a:pos x="449" y="1025"/>
                </a:cxn>
                <a:cxn ang="0">
                  <a:pos x="497" y="1110"/>
                </a:cxn>
                <a:cxn ang="0">
                  <a:pos x="545" y="1192"/>
                </a:cxn>
                <a:cxn ang="0">
                  <a:pos x="593" y="1274"/>
                </a:cxn>
                <a:cxn ang="0">
                  <a:pos x="643" y="1355"/>
                </a:cxn>
                <a:cxn ang="0">
                  <a:pos x="693" y="1434"/>
                </a:cxn>
                <a:cxn ang="0">
                  <a:pos x="743" y="1512"/>
                </a:cxn>
                <a:cxn ang="0">
                  <a:pos x="794" y="1590"/>
                </a:cxn>
                <a:cxn ang="0">
                  <a:pos x="845" y="1665"/>
                </a:cxn>
                <a:cxn ang="0">
                  <a:pos x="896" y="1739"/>
                </a:cxn>
                <a:cxn ang="0">
                  <a:pos x="947" y="1812"/>
                </a:cxn>
                <a:cxn ang="0">
                  <a:pos x="999" y="1883"/>
                </a:cxn>
                <a:cxn ang="0">
                  <a:pos x="1050" y="1952"/>
                </a:cxn>
                <a:cxn ang="0">
                  <a:pos x="1101" y="2020"/>
                </a:cxn>
                <a:cxn ang="0">
                  <a:pos x="1152" y="2087"/>
                </a:cxn>
                <a:cxn ang="0">
                  <a:pos x="1203" y="2151"/>
                </a:cxn>
                <a:cxn ang="0">
                  <a:pos x="1252" y="2214"/>
                </a:cxn>
                <a:cxn ang="0">
                  <a:pos x="1302" y="2275"/>
                </a:cxn>
                <a:cxn ang="0">
                  <a:pos x="1351" y="2334"/>
                </a:cxn>
                <a:cxn ang="0">
                  <a:pos x="1399" y="2390"/>
                </a:cxn>
                <a:cxn ang="0">
                  <a:pos x="1446" y="2444"/>
                </a:cxn>
                <a:cxn ang="0">
                  <a:pos x="1492" y="2498"/>
                </a:cxn>
                <a:cxn ang="0">
                  <a:pos x="1538" y="2549"/>
                </a:cxn>
                <a:cxn ang="0">
                  <a:pos x="1582" y="2597"/>
                </a:cxn>
                <a:cxn ang="0">
                  <a:pos x="1625" y="2643"/>
                </a:cxn>
                <a:cxn ang="0">
                  <a:pos x="1667" y="2688"/>
                </a:cxn>
                <a:cxn ang="0">
                  <a:pos x="1706" y="2729"/>
                </a:cxn>
                <a:cxn ang="0">
                  <a:pos x="1746" y="2769"/>
                </a:cxn>
                <a:cxn ang="0">
                  <a:pos x="1782" y="2806"/>
                </a:cxn>
                <a:cxn ang="0">
                  <a:pos x="1818" y="2841"/>
                </a:cxn>
                <a:cxn ang="0">
                  <a:pos x="1851" y="2873"/>
                </a:cxn>
                <a:cxn ang="0">
                  <a:pos x="1884" y="2903"/>
                </a:cxn>
                <a:cxn ang="0">
                  <a:pos x="1913" y="2930"/>
                </a:cxn>
                <a:cxn ang="0">
                  <a:pos x="1942" y="2955"/>
                </a:cxn>
              </a:cxnLst>
              <a:rect l="0" t="0" r="r" b="b"/>
              <a:pathLst>
                <a:path w="1942" h="2955">
                  <a:moveTo>
                    <a:pt x="0" y="0"/>
                  </a:moveTo>
                  <a:lnTo>
                    <a:pt x="15" y="47"/>
                  </a:lnTo>
                  <a:lnTo>
                    <a:pt x="31" y="93"/>
                  </a:lnTo>
                  <a:lnTo>
                    <a:pt x="47" y="139"/>
                  </a:lnTo>
                  <a:lnTo>
                    <a:pt x="63" y="185"/>
                  </a:lnTo>
                  <a:lnTo>
                    <a:pt x="80" y="231"/>
                  </a:lnTo>
                  <a:lnTo>
                    <a:pt x="97" y="276"/>
                  </a:lnTo>
                  <a:lnTo>
                    <a:pt x="115" y="322"/>
                  </a:lnTo>
                  <a:lnTo>
                    <a:pt x="133" y="367"/>
                  </a:lnTo>
                  <a:lnTo>
                    <a:pt x="152" y="412"/>
                  </a:lnTo>
                  <a:lnTo>
                    <a:pt x="171" y="457"/>
                  </a:lnTo>
                  <a:lnTo>
                    <a:pt x="191" y="502"/>
                  </a:lnTo>
                  <a:lnTo>
                    <a:pt x="210" y="546"/>
                  </a:lnTo>
                  <a:lnTo>
                    <a:pt x="230" y="591"/>
                  </a:lnTo>
                  <a:lnTo>
                    <a:pt x="251" y="636"/>
                  </a:lnTo>
                  <a:lnTo>
                    <a:pt x="272" y="680"/>
                  </a:lnTo>
                  <a:lnTo>
                    <a:pt x="293" y="724"/>
                  </a:lnTo>
                  <a:lnTo>
                    <a:pt x="314" y="768"/>
                  </a:lnTo>
                  <a:lnTo>
                    <a:pt x="337" y="811"/>
                  </a:lnTo>
                  <a:lnTo>
                    <a:pt x="358" y="855"/>
                  </a:lnTo>
                  <a:lnTo>
                    <a:pt x="380" y="897"/>
                  </a:lnTo>
                  <a:lnTo>
                    <a:pt x="404" y="940"/>
                  </a:lnTo>
                  <a:lnTo>
                    <a:pt x="426" y="983"/>
                  </a:lnTo>
                  <a:lnTo>
                    <a:pt x="449" y="1025"/>
                  </a:lnTo>
                  <a:lnTo>
                    <a:pt x="473" y="1067"/>
                  </a:lnTo>
                  <a:lnTo>
                    <a:pt x="497" y="1110"/>
                  </a:lnTo>
                  <a:lnTo>
                    <a:pt x="520" y="1151"/>
                  </a:lnTo>
                  <a:lnTo>
                    <a:pt x="545" y="1192"/>
                  </a:lnTo>
                  <a:lnTo>
                    <a:pt x="569" y="1233"/>
                  </a:lnTo>
                  <a:lnTo>
                    <a:pt x="593" y="1274"/>
                  </a:lnTo>
                  <a:lnTo>
                    <a:pt x="618" y="1315"/>
                  </a:lnTo>
                  <a:lnTo>
                    <a:pt x="643" y="1355"/>
                  </a:lnTo>
                  <a:lnTo>
                    <a:pt x="667" y="1395"/>
                  </a:lnTo>
                  <a:lnTo>
                    <a:pt x="693" y="1434"/>
                  </a:lnTo>
                  <a:lnTo>
                    <a:pt x="718" y="1474"/>
                  </a:lnTo>
                  <a:lnTo>
                    <a:pt x="743" y="1512"/>
                  </a:lnTo>
                  <a:lnTo>
                    <a:pt x="769" y="1551"/>
                  </a:lnTo>
                  <a:lnTo>
                    <a:pt x="794" y="1590"/>
                  </a:lnTo>
                  <a:lnTo>
                    <a:pt x="819" y="1627"/>
                  </a:lnTo>
                  <a:lnTo>
                    <a:pt x="845" y="1665"/>
                  </a:lnTo>
                  <a:lnTo>
                    <a:pt x="870" y="1702"/>
                  </a:lnTo>
                  <a:lnTo>
                    <a:pt x="896" y="1739"/>
                  </a:lnTo>
                  <a:lnTo>
                    <a:pt x="922" y="1775"/>
                  </a:lnTo>
                  <a:lnTo>
                    <a:pt x="947" y="1812"/>
                  </a:lnTo>
                  <a:lnTo>
                    <a:pt x="973" y="1847"/>
                  </a:lnTo>
                  <a:lnTo>
                    <a:pt x="999" y="1883"/>
                  </a:lnTo>
                  <a:lnTo>
                    <a:pt x="1024" y="1917"/>
                  </a:lnTo>
                  <a:lnTo>
                    <a:pt x="1050" y="1952"/>
                  </a:lnTo>
                  <a:lnTo>
                    <a:pt x="1076" y="1986"/>
                  </a:lnTo>
                  <a:lnTo>
                    <a:pt x="1101" y="2020"/>
                  </a:lnTo>
                  <a:lnTo>
                    <a:pt x="1126" y="2053"/>
                  </a:lnTo>
                  <a:lnTo>
                    <a:pt x="1152" y="2087"/>
                  </a:lnTo>
                  <a:lnTo>
                    <a:pt x="1177" y="2119"/>
                  </a:lnTo>
                  <a:lnTo>
                    <a:pt x="1203" y="2151"/>
                  </a:lnTo>
                  <a:lnTo>
                    <a:pt x="1228" y="2182"/>
                  </a:lnTo>
                  <a:lnTo>
                    <a:pt x="1252" y="2214"/>
                  </a:lnTo>
                  <a:lnTo>
                    <a:pt x="1278" y="2244"/>
                  </a:lnTo>
                  <a:lnTo>
                    <a:pt x="1302" y="2275"/>
                  </a:lnTo>
                  <a:lnTo>
                    <a:pt x="1326" y="2304"/>
                  </a:lnTo>
                  <a:lnTo>
                    <a:pt x="1351" y="2334"/>
                  </a:lnTo>
                  <a:lnTo>
                    <a:pt x="1375" y="2362"/>
                  </a:lnTo>
                  <a:lnTo>
                    <a:pt x="1399" y="2390"/>
                  </a:lnTo>
                  <a:lnTo>
                    <a:pt x="1423" y="2417"/>
                  </a:lnTo>
                  <a:lnTo>
                    <a:pt x="1446" y="2444"/>
                  </a:lnTo>
                  <a:lnTo>
                    <a:pt x="1469" y="2472"/>
                  </a:lnTo>
                  <a:lnTo>
                    <a:pt x="1492" y="2498"/>
                  </a:lnTo>
                  <a:lnTo>
                    <a:pt x="1515" y="2523"/>
                  </a:lnTo>
                  <a:lnTo>
                    <a:pt x="1538" y="2549"/>
                  </a:lnTo>
                  <a:lnTo>
                    <a:pt x="1560" y="2573"/>
                  </a:lnTo>
                  <a:lnTo>
                    <a:pt x="1582" y="2597"/>
                  </a:lnTo>
                  <a:lnTo>
                    <a:pt x="1604" y="2621"/>
                  </a:lnTo>
                  <a:lnTo>
                    <a:pt x="1625" y="2643"/>
                  </a:lnTo>
                  <a:lnTo>
                    <a:pt x="1646" y="2666"/>
                  </a:lnTo>
                  <a:lnTo>
                    <a:pt x="1667" y="2688"/>
                  </a:lnTo>
                  <a:lnTo>
                    <a:pt x="1687" y="2709"/>
                  </a:lnTo>
                  <a:lnTo>
                    <a:pt x="1706" y="2729"/>
                  </a:lnTo>
                  <a:lnTo>
                    <a:pt x="1727" y="2750"/>
                  </a:lnTo>
                  <a:lnTo>
                    <a:pt x="1746" y="2769"/>
                  </a:lnTo>
                  <a:lnTo>
                    <a:pt x="1764" y="2788"/>
                  </a:lnTo>
                  <a:lnTo>
                    <a:pt x="1782" y="2806"/>
                  </a:lnTo>
                  <a:lnTo>
                    <a:pt x="1801" y="2824"/>
                  </a:lnTo>
                  <a:lnTo>
                    <a:pt x="1818" y="2841"/>
                  </a:lnTo>
                  <a:lnTo>
                    <a:pt x="1835" y="2857"/>
                  </a:lnTo>
                  <a:lnTo>
                    <a:pt x="1851" y="2873"/>
                  </a:lnTo>
                  <a:lnTo>
                    <a:pt x="1868" y="2889"/>
                  </a:lnTo>
                  <a:lnTo>
                    <a:pt x="1884" y="2903"/>
                  </a:lnTo>
                  <a:lnTo>
                    <a:pt x="1899" y="2917"/>
                  </a:lnTo>
                  <a:lnTo>
                    <a:pt x="1913" y="2930"/>
                  </a:lnTo>
                  <a:lnTo>
                    <a:pt x="1927" y="2942"/>
                  </a:lnTo>
                  <a:lnTo>
                    <a:pt x="1942" y="2955"/>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grpSp>
      <p:grpSp>
        <p:nvGrpSpPr>
          <p:cNvPr id="94" name="Group 112"/>
          <p:cNvGrpSpPr>
            <a:grpSpLocks/>
          </p:cNvGrpSpPr>
          <p:nvPr/>
        </p:nvGrpSpPr>
        <p:grpSpPr bwMode="auto">
          <a:xfrm>
            <a:off x="4688903" y="3905811"/>
            <a:ext cx="308024" cy="307718"/>
            <a:chOff x="2095" y="2921"/>
            <a:chExt cx="300" cy="642"/>
          </a:xfrm>
        </p:grpSpPr>
        <p:sp>
          <p:nvSpPr>
            <p:cNvPr id="95" name="Rectangle 34"/>
            <p:cNvSpPr>
              <a:spLocks noChangeAspect="1" noChangeArrowheads="1"/>
            </p:cNvSpPr>
            <p:nvPr/>
          </p:nvSpPr>
          <p:spPr bwMode="auto">
            <a:xfrm>
              <a:off x="2270" y="2921"/>
              <a:ext cx="125" cy="642"/>
            </a:xfrm>
            <a:prstGeom prst="rect">
              <a:avLst/>
            </a:prstGeom>
            <a:noFill/>
            <a:ln w="9525">
              <a:noFill/>
              <a:miter lim="800000"/>
              <a:headEnd/>
              <a:tailEnd/>
            </a:ln>
          </p:spPr>
          <p:txBody>
            <a:bodyPr wrap="none" lIns="0" tIns="0" rIns="0" bIns="0">
              <a:prstTxWarp prst="textNoShape">
                <a:avLst/>
              </a:prstTxWarp>
              <a:spAutoFit/>
            </a:bodyPr>
            <a:lstStyle/>
            <a:p>
              <a:r>
                <a:rPr kumimoji="0" lang="en-US" sz="2000" i="1" dirty="0">
                  <a:solidFill>
                    <a:srgbClr val="000000"/>
                  </a:solidFill>
                  <a:latin typeface="Calibri"/>
                  <a:cs typeface="Calibri"/>
                </a:rPr>
                <a:t>c</a:t>
              </a:r>
              <a:endParaRPr kumimoji="0" lang="en-US" sz="2000" b="0" dirty="0">
                <a:solidFill>
                  <a:schemeClr val="tx1"/>
                </a:solidFill>
                <a:latin typeface="Calibri"/>
                <a:cs typeface="Calibri"/>
              </a:endParaRPr>
            </a:p>
          </p:txBody>
        </p:sp>
        <p:sp>
          <p:nvSpPr>
            <p:cNvPr id="96" name="Oval 69"/>
            <p:cNvSpPr>
              <a:spLocks noChangeAspect="1" noChangeArrowheads="1"/>
            </p:cNvSpPr>
            <p:nvPr/>
          </p:nvSpPr>
          <p:spPr bwMode="auto">
            <a:xfrm>
              <a:off x="2095" y="3093"/>
              <a:ext cx="139" cy="277"/>
            </a:xfrm>
            <a:prstGeom prst="ellipse">
              <a:avLst/>
            </a:prstGeom>
            <a:solidFill>
              <a:srgbClr val="FFFF00"/>
            </a:solidFill>
            <a:ln w="38100">
              <a:solidFill>
                <a:schemeClr val="tx1"/>
              </a:solidFill>
              <a:round/>
              <a:headEnd/>
              <a:tailEnd type="none" w="lg" len="lg"/>
            </a:ln>
            <a:effectLst/>
          </p:spPr>
          <p:txBody>
            <a:bodyPr wrap="square" anchor="ctr">
              <a:prstTxWarp prst="textNoShape">
                <a:avLst/>
              </a:prstTxWarp>
              <a:spAutoFit/>
            </a:bodyPr>
            <a:lstStyle/>
            <a:p>
              <a:endParaRPr lang="en-US">
                <a:latin typeface="Times New Roman" pitchFamily="18" charset="0"/>
                <a:cs typeface="Times New Roman" pitchFamily="18" charset="0"/>
              </a:endParaRPr>
            </a:p>
          </p:txBody>
        </p:sp>
      </p:grpSp>
      <p:grpSp>
        <p:nvGrpSpPr>
          <p:cNvPr id="97" name="Group 123"/>
          <p:cNvGrpSpPr>
            <a:grpSpLocks/>
          </p:cNvGrpSpPr>
          <p:nvPr/>
        </p:nvGrpSpPr>
        <p:grpSpPr bwMode="auto">
          <a:xfrm>
            <a:off x="6839665" y="2307848"/>
            <a:ext cx="1513969" cy="1863725"/>
            <a:chOff x="3942" y="1774"/>
            <a:chExt cx="1111" cy="1369"/>
          </a:xfrm>
        </p:grpSpPr>
        <p:sp>
          <p:nvSpPr>
            <p:cNvPr id="98" name="Freeform 124"/>
            <p:cNvSpPr>
              <a:spLocks noChangeAspect="1"/>
            </p:cNvSpPr>
            <p:nvPr/>
          </p:nvSpPr>
          <p:spPr bwMode="auto">
            <a:xfrm>
              <a:off x="3942" y="2004"/>
              <a:ext cx="940" cy="1139"/>
            </a:xfrm>
            <a:custGeom>
              <a:avLst/>
              <a:gdLst/>
              <a:ahLst/>
              <a:cxnLst>
                <a:cxn ang="0">
                  <a:pos x="2331" y="44"/>
                </a:cxn>
                <a:cxn ang="0">
                  <a:pos x="2297" y="136"/>
                </a:cxn>
                <a:cxn ang="0">
                  <a:pos x="2260" y="226"/>
                </a:cxn>
                <a:cxn ang="0">
                  <a:pos x="2219" y="317"/>
                </a:cxn>
                <a:cxn ang="0">
                  <a:pos x="2174" y="408"/>
                </a:cxn>
                <a:cxn ang="0">
                  <a:pos x="2128" y="497"/>
                </a:cxn>
                <a:cxn ang="0">
                  <a:pos x="2078" y="586"/>
                </a:cxn>
                <a:cxn ang="0">
                  <a:pos x="2025" y="676"/>
                </a:cxn>
                <a:cxn ang="0">
                  <a:pos x="1972" y="764"/>
                </a:cxn>
                <a:cxn ang="0">
                  <a:pos x="1915" y="851"/>
                </a:cxn>
                <a:cxn ang="0">
                  <a:pos x="1856" y="938"/>
                </a:cxn>
                <a:cxn ang="0">
                  <a:pos x="1795" y="1024"/>
                </a:cxn>
                <a:cxn ang="0">
                  <a:pos x="1732" y="1109"/>
                </a:cxn>
                <a:cxn ang="0">
                  <a:pos x="1670" y="1193"/>
                </a:cxn>
                <a:cxn ang="0">
                  <a:pos x="1605" y="1275"/>
                </a:cxn>
                <a:cxn ang="0">
                  <a:pos x="1539" y="1358"/>
                </a:cxn>
                <a:cxn ang="0">
                  <a:pos x="1472" y="1438"/>
                </a:cxn>
                <a:cxn ang="0">
                  <a:pos x="1404" y="1516"/>
                </a:cxn>
                <a:cxn ang="0">
                  <a:pos x="1336" y="1594"/>
                </a:cxn>
                <a:cxn ang="0">
                  <a:pos x="1268" y="1670"/>
                </a:cxn>
                <a:cxn ang="0">
                  <a:pos x="1199" y="1744"/>
                </a:cxn>
                <a:cxn ang="0">
                  <a:pos x="1131" y="1816"/>
                </a:cxn>
                <a:cxn ang="0">
                  <a:pos x="1063" y="1887"/>
                </a:cxn>
                <a:cxn ang="0">
                  <a:pos x="995" y="1956"/>
                </a:cxn>
                <a:cxn ang="0">
                  <a:pos x="928" y="2023"/>
                </a:cxn>
                <a:cxn ang="0">
                  <a:pos x="863" y="2088"/>
                </a:cxn>
                <a:cxn ang="0">
                  <a:pos x="797" y="2151"/>
                </a:cxn>
                <a:cxn ang="0">
                  <a:pos x="733" y="2212"/>
                </a:cxn>
                <a:cxn ang="0">
                  <a:pos x="671" y="2271"/>
                </a:cxn>
                <a:cxn ang="0">
                  <a:pos x="610" y="2327"/>
                </a:cxn>
                <a:cxn ang="0">
                  <a:pos x="550" y="2381"/>
                </a:cxn>
                <a:cxn ang="0">
                  <a:pos x="494" y="2432"/>
                </a:cxn>
                <a:cxn ang="0">
                  <a:pos x="439" y="2481"/>
                </a:cxn>
                <a:cxn ang="0">
                  <a:pos x="386" y="2527"/>
                </a:cxn>
                <a:cxn ang="0">
                  <a:pos x="335" y="2570"/>
                </a:cxn>
                <a:cxn ang="0">
                  <a:pos x="289" y="2610"/>
                </a:cxn>
                <a:cxn ang="0">
                  <a:pos x="244" y="2648"/>
                </a:cxn>
                <a:cxn ang="0">
                  <a:pos x="203" y="2682"/>
                </a:cxn>
                <a:cxn ang="0">
                  <a:pos x="164" y="2714"/>
                </a:cxn>
                <a:cxn ang="0">
                  <a:pos x="130" y="2742"/>
                </a:cxn>
                <a:cxn ang="0">
                  <a:pos x="99" y="2767"/>
                </a:cxn>
                <a:cxn ang="0">
                  <a:pos x="72" y="2789"/>
                </a:cxn>
                <a:cxn ang="0">
                  <a:pos x="48" y="2807"/>
                </a:cxn>
                <a:cxn ang="0">
                  <a:pos x="30" y="2822"/>
                </a:cxn>
                <a:cxn ang="0">
                  <a:pos x="15" y="2833"/>
                </a:cxn>
                <a:cxn ang="0">
                  <a:pos x="6" y="2840"/>
                </a:cxn>
                <a:cxn ang="0">
                  <a:pos x="1" y="2844"/>
                </a:cxn>
              </a:cxnLst>
              <a:rect l="0" t="0" r="r" b="b"/>
              <a:pathLst>
                <a:path w="2347" h="2844">
                  <a:moveTo>
                    <a:pt x="2347" y="0"/>
                  </a:moveTo>
                  <a:lnTo>
                    <a:pt x="2331" y="44"/>
                  </a:lnTo>
                  <a:lnTo>
                    <a:pt x="2314" y="90"/>
                  </a:lnTo>
                  <a:lnTo>
                    <a:pt x="2297" y="136"/>
                  </a:lnTo>
                  <a:lnTo>
                    <a:pt x="2279" y="181"/>
                  </a:lnTo>
                  <a:lnTo>
                    <a:pt x="2260" y="226"/>
                  </a:lnTo>
                  <a:lnTo>
                    <a:pt x="2239" y="272"/>
                  </a:lnTo>
                  <a:lnTo>
                    <a:pt x="2219" y="317"/>
                  </a:lnTo>
                  <a:lnTo>
                    <a:pt x="2197" y="362"/>
                  </a:lnTo>
                  <a:lnTo>
                    <a:pt x="2174" y="408"/>
                  </a:lnTo>
                  <a:lnTo>
                    <a:pt x="2151" y="452"/>
                  </a:lnTo>
                  <a:lnTo>
                    <a:pt x="2128" y="497"/>
                  </a:lnTo>
                  <a:lnTo>
                    <a:pt x="2103" y="542"/>
                  </a:lnTo>
                  <a:lnTo>
                    <a:pt x="2078" y="586"/>
                  </a:lnTo>
                  <a:lnTo>
                    <a:pt x="2053" y="631"/>
                  </a:lnTo>
                  <a:lnTo>
                    <a:pt x="2025" y="676"/>
                  </a:lnTo>
                  <a:lnTo>
                    <a:pt x="1999" y="720"/>
                  </a:lnTo>
                  <a:lnTo>
                    <a:pt x="1972" y="764"/>
                  </a:lnTo>
                  <a:lnTo>
                    <a:pt x="1943" y="808"/>
                  </a:lnTo>
                  <a:lnTo>
                    <a:pt x="1915" y="851"/>
                  </a:lnTo>
                  <a:lnTo>
                    <a:pt x="1885" y="895"/>
                  </a:lnTo>
                  <a:lnTo>
                    <a:pt x="1856" y="938"/>
                  </a:lnTo>
                  <a:lnTo>
                    <a:pt x="1826" y="981"/>
                  </a:lnTo>
                  <a:lnTo>
                    <a:pt x="1795" y="1024"/>
                  </a:lnTo>
                  <a:lnTo>
                    <a:pt x="1764" y="1066"/>
                  </a:lnTo>
                  <a:lnTo>
                    <a:pt x="1732" y="1109"/>
                  </a:lnTo>
                  <a:lnTo>
                    <a:pt x="1701" y="1151"/>
                  </a:lnTo>
                  <a:lnTo>
                    <a:pt x="1670" y="1193"/>
                  </a:lnTo>
                  <a:lnTo>
                    <a:pt x="1637" y="1235"/>
                  </a:lnTo>
                  <a:lnTo>
                    <a:pt x="1605" y="1275"/>
                  </a:lnTo>
                  <a:lnTo>
                    <a:pt x="1571" y="1317"/>
                  </a:lnTo>
                  <a:lnTo>
                    <a:pt x="1539" y="1358"/>
                  </a:lnTo>
                  <a:lnTo>
                    <a:pt x="1505" y="1397"/>
                  </a:lnTo>
                  <a:lnTo>
                    <a:pt x="1472" y="1438"/>
                  </a:lnTo>
                  <a:lnTo>
                    <a:pt x="1437" y="1477"/>
                  </a:lnTo>
                  <a:lnTo>
                    <a:pt x="1404" y="1516"/>
                  </a:lnTo>
                  <a:lnTo>
                    <a:pt x="1370" y="1556"/>
                  </a:lnTo>
                  <a:lnTo>
                    <a:pt x="1336" y="1594"/>
                  </a:lnTo>
                  <a:lnTo>
                    <a:pt x="1302" y="1632"/>
                  </a:lnTo>
                  <a:lnTo>
                    <a:pt x="1268" y="1670"/>
                  </a:lnTo>
                  <a:lnTo>
                    <a:pt x="1234" y="1707"/>
                  </a:lnTo>
                  <a:lnTo>
                    <a:pt x="1199" y="1744"/>
                  </a:lnTo>
                  <a:lnTo>
                    <a:pt x="1165" y="1781"/>
                  </a:lnTo>
                  <a:lnTo>
                    <a:pt x="1131" y="1816"/>
                  </a:lnTo>
                  <a:lnTo>
                    <a:pt x="1097" y="1853"/>
                  </a:lnTo>
                  <a:lnTo>
                    <a:pt x="1063" y="1887"/>
                  </a:lnTo>
                  <a:lnTo>
                    <a:pt x="1029" y="1922"/>
                  </a:lnTo>
                  <a:lnTo>
                    <a:pt x="995" y="1956"/>
                  </a:lnTo>
                  <a:lnTo>
                    <a:pt x="962" y="1991"/>
                  </a:lnTo>
                  <a:lnTo>
                    <a:pt x="928" y="2023"/>
                  </a:lnTo>
                  <a:lnTo>
                    <a:pt x="895" y="2057"/>
                  </a:lnTo>
                  <a:lnTo>
                    <a:pt x="863" y="2088"/>
                  </a:lnTo>
                  <a:lnTo>
                    <a:pt x="829" y="2121"/>
                  </a:lnTo>
                  <a:lnTo>
                    <a:pt x="797" y="2151"/>
                  </a:lnTo>
                  <a:lnTo>
                    <a:pt x="765" y="2183"/>
                  </a:lnTo>
                  <a:lnTo>
                    <a:pt x="733" y="2212"/>
                  </a:lnTo>
                  <a:lnTo>
                    <a:pt x="701" y="2242"/>
                  </a:lnTo>
                  <a:lnTo>
                    <a:pt x="671" y="2271"/>
                  </a:lnTo>
                  <a:lnTo>
                    <a:pt x="641" y="2299"/>
                  </a:lnTo>
                  <a:lnTo>
                    <a:pt x="610" y="2327"/>
                  </a:lnTo>
                  <a:lnTo>
                    <a:pt x="580" y="2354"/>
                  </a:lnTo>
                  <a:lnTo>
                    <a:pt x="550" y="2381"/>
                  </a:lnTo>
                  <a:lnTo>
                    <a:pt x="522" y="2407"/>
                  </a:lnTo>
                  <a:lnTo>
                    <a:pt x="494" y="2432"/>
                  </a:lnTo>
                  <a:lnTo>
                    <a:pt x="466" y="2457"/>
                  </a:lnTo>
                  <a:lnTo>
                    <a:pt x="439" y="2481"/>
                  </a:lnTo>
                  <a:lnTo>
                    <a:pt x="411" y="2504"/>
                  </a:lnTo>
                  <a:lnTo>
                    <a:pt x="386" y="2527"/>
                  </a:lnTo>
                  <a:lnTo>
                    <a:pt x="361" y="2549"/>
                  </a:lnTo>
                  <a:lnTo>
                    <a:pt x="335" y="2570"/>
                  </a:lnTo>
                  <a:lnTo>
                    <a:pt x="312" y="2591"/>
                  </a:lnTo>
                  <a:lnTo>
                    <a:pt x="289" y="2610"/>
                  </a:lnTo>
                  <a:lnTo>
                    <a:pt x="265" y="2629"/>
                  </a:lnTo>
                  <a:lnTo>
                    <a:pt x="244" y="2648"/>
                  </a:lnTo>
                  <a:lnTo>
                    <a:pt x="223" y="2666"/>
                  </a:lnTo>
                  <a:lnTo>
                    <a:pt x="203" y="2682"/>
                  </a:lnTo>
                  <a:lnTo>
                    <a:pt x="183" y="2698"/>
                  </a:lnTo>
                  <a:lnTo>
                    <a:pt x="164" y="2714"/>
                  </a:lnTo>
                  <a:lnTo>
                    <a:pt x="147" y="2729"/>
                  </a:lnTo>
                  <a:lnTo>
                    <a:pt x="130" y="2742"/>
                  </a:lnTo>
                  <a:lnTo>
                    <a:pt x="113" y="2755"/>
                  </a:lnTo>
                  <a:lnTo>
                    <a:pt x="99" y="2767"/>
                  </a:lnTo>
                  <a:lnTo>
                    <a:pt x="85" y="2778"/>
                  </a:lnTo>
                  <a:lnTo>
                    <a:pt x="72" y="2789"/>
                  </a:lnTo>
                  <a:lnTo>
                    <a:pt x="60" y="2798"/>
                  </a:lnTo>
                  <a:lnTo>
                    <a:pt x="48" y="2807"/>
                  </a:lnTo>
                  <a:lnTo>
                    <a:pt x="38" y="2815"/>
                  </a:lnTo>
                  <a:lnTo>
                    <a:pt x="30" y="2822"/>
                  </a:lnTo>
                  <a:lnTo>
                    <a:pt x="22" y="2828"/>
                  </a:lnTo>
                  <a:lnTo>
                    <a:pt x="15" y="2833"/>
                  </a:lnTo>
                  <a:lnTo>
                    <a:pt x="10" y="2837"/>
                  </a:lnTo>
                  <a:lnTo>
                    <a:pt x="6" y="2840"/>
                  </a:lnTo>
                  <a:lnTo>
                    <a:pt x="3" y="2842"/>
                  </a:lnTo>
                  <a:lnTo>
                    <a:pt x="1" y="2844"/>
                  </a:lnTo>
                  <a:lnTo>
                    <a:pt x="0" y="2844"/>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sp>
          <p:nvSpPr>
            <p:cNvPr id="99" name="Rectangle 125"/>
            <p:cNvSpPr>
              <a:spLocks noChangeAspect="1" noChangeArrowheads="1"/>
            </p:cNvSpPr>
            <p:nvPr/>
          </p:nvSpPr>
          <p:spPr bwMode="auto">
            <a:xfrm>
              <a:off x="4855" y="1774"/>
              <a:ext cx="198" cy="226"/>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w</a:t>
              </a:r>
              <a:endParaRPr kumimoji="0" lang="en-US" sz="4000" b="1" baseline="-25000" dirty="0">
                <a:solidFill>
                  <a:schemeClr val="accent3">
                    <a:lumMod val="75000"/>
                  </a:schemeClr>
                </a:solidFill>
                <a:latin typeface="Calibri"/>
                <a:cs typeface="Calibri"/>
              </a:endParaRPr>
            </a:p>
          </p:txBody>
        </p:sp>
      </p:grpSp>
      <p:grpSp>
        <p:nvGrpSpPr>
          <p:cNvPr id="100" name="Group 126"/>
          <p:cNvGrpSpPr>
            <a:grpSpLocks/>
          </p:cNvGrpSpPr>
          <p:nvPr/>
        </p:nvGrpSpPr>
        <p:grpSpPr bwMode="auto">
          <a:xfrm>
            <a:off x="7327796" y="2323723"/>
            <a:ext cx="1547813" cy="2120900"/>
            <a:chOff x="4261" y="1979"/>
            <a:chExt cx="975" cy="1336"/>
          </a:xfrm>
        </p:grpSpPr>
        <p:sp>
          <p:nvSpPr>
            <p:cNvPr id="101" name="Freeform 127"/>
            <p:cNvSpPr>
              <a:spLocks noChangeAspect="1"/>
            </p:cNvSpPr>
            <p:nvPr/>
          </p:nvSpPr>
          <p:spPr bwMode="auto">
            <a:xfrm>
              <a:off x="4261" y="1979"/>
              <a:ext cx="762" cy="1182"/>
            </a:xfrm>
            <a:custGeom>
              <a:avLst/>
              <a:gdLst/>
              <a:ahLst/>
              <a:cxnLst>
                <a:cxn ang="0">
                  <a:pos x="13" y="41"/>
                </a:cxn>
                <a:cxn ang="0">
                  <a:pos x="42" y="126"/>
                </a:cxn>
                <a:cxn ang="0">
                  <a:pos x="73" y="210"/>
                </a:cxn>
                <a:cxn ang="0">
                  <a:pos x="105" y="293"/>
                </a:cxn>
                <a:cxn ang="0">
                  <a:pos x="139" y="376"/>
                </a:cxn>
                <a:cxn ang="0">
                  <a:pos x="175" y="459"/>
                </a:cxn>
                <a:cxn ang="0">
                  <a:pos x="213" y="543"/>
                </a:cxn>
                <a:cxn ang="0">
                  <a:pos x="251" y="625"/>
                </a:cxn>
                <a:cxn ang="0">
                  <a:pos x="292" y="706"/>
                </a:cxn>
                <a:cxn ang="0">
                  <a:pos x="333" y="788"/>
                </a:cxn>
                <a:cxn ang="0">
                  <a:pos x="376" y="868"/>
                </a:cxn>
                <a:cxn ang="0">
                  <a:pos x="420" y="949"/>
                </a:cxn>
                <a:cxn ang="0">
                  <a:pos x="465" y="1029"/>
                </a:cxn>
                <a:cxn ang="0">
                  <a:pos x="512" y="1108"/>
                </a:cxn>
                <a:cxn ang="0">
                  <a:pos x="558" y="1186"/>
                </a:cxn>
                <a:cxn ang="0">
                  <a:pos x="606" y="1263"/>
                </a:cxn>
                <a:cxn ang="0">
                  <a:pos x="654" y="1340"/>
                </a:cxn>
                <a:cxn ang="0">
                  <a:pos x="703" y="1417"/>
                </a:cxn>
                <a:cxn ang="0">
                  <a:pos x="752" y="1492"/>
                </a:cxn>
                <a:cxn ang="0">
                  <a:pos x="803" y="1566"/>
                </a:cxn>
                <a:cxn ang="0">
                  <a:pos x="852" y="1639"/>
                </a:cxn>
                <a:cxn ang="0">
                  <a:pos x="903" y="1711"/>
                </a:cxn>
                <a:cxn ang="0">
                  <a:pos x="954" y="1782"/>
                </a:cxn>
                <a:cxn ang="0">
                  <a:pos x="1003" y="1851"/>
                </a:cxn>
                <a:cxn ang="0">
                  <a:pos x="1054" y="1920"/>
                </a:cxn>
                <a:cxn ang="0">
                  <a:pos x="1105" y="1988"/>
                </a:cxn>
                <a:cxn ang="0">
                  <a:pos x="1155" y="2054"/>
                </a:cxn>
                <a:cxn ang="0">
                  <a:pos x="1205" y="2118"/>
                </a:cxn>
                <a:cxn ang="0">
                  <a:pos x="1255" y="2182"/>
                </a:cxn>
                <a:cxn ang="0">
                  <a:pos x="1303" y="2244"/>
                </a:cxn>
                <a:cxn ang="0">
                  <a:pos x="1352" y="2305"/>
                </a:cxn>
                <a:cxn ang="0">
                  <a:pos x="1400" y="2363"/>
                </a:cxn>
                <a:cxn ang="0">
                  <a:pos x="1446" y="2421"/>
                </a:cxn>
                <a:cxn ang="0">
                  <a:pos x="1493" y="2477"/>
                </a:cxn>
                <a:cxn ang="0">
                  <a:pos x="1538" y="2531"/>
                </a:cxn>
                <a:cxn ang="0">
                  <a:pos x="1582" y="2584"/>
                </a:cxn>
                <a:cxn ang="0">
                  <a:pos x="1625" y="2634"/>
                </a:cxn>
                <a:cxn ang="0">
                  <a:pos x="1666" y="2683"/>
                </a:cxn>
                <a:cxn ang="0">
                  <a:pos x="1707" y="2730"/>
                </a:cxn>
                <a:cxn ang="0">
                  <a:pos x="1746" y="2776"/>
                </a:cxn>
                <a:cxn ang="0">
                  <a:pos x="1784" y="2819"/>
                </a:cxn>
                <a:cxn ang="0">
                  <a:pos x="1820" y="2860"/>
                </a:cxn>
                <a:cxn ang="0">
                  <a:pos x="1855" y="2899"/>
                </a:cxn>
                <a:cxn ang="0">
                  <a:pos x="1887" y="2936"/>
                </a:cxn>
              </a:cxnLst>
              <a:rect l="0" t="0" r="r" b="b"/>
              <a:pathLst>
                <a:path w="1903" h="2953">
                  <a:moveTo>
                    <a:pt x="0" y="0"/>
                  </a:moveTo>
                  <a:lnTo>
                    <a:pt x="13" y="41"/>
                  </a:lnTo>
                  <a:lnTo>
                    <a:pt x="27" y="84"/>
                  </a:lnTo>
                  <a:lnTo>
                    <a:pt x="42" y="126"/>
                  </a:lnTo>
                  <a:lnTo>
                    <a:pt x="56" y="167"/>
                  </a:lnTo>
                  <a:lnTo>
                    <a:pt x="73" y="210"/>
                  </a:lnTo>
                  <a:lnTo>
                    <a:pt x="88" y="251"/>
                  </a:lnTo>
                  <a:lnTo>
                    <a:pt x="105" y="293"/>
                  </a:lnTo>
                  <a:lnTo>
                    <a:pt x="121" y="335"/>
                  </a:lnTo>
                  <a:lnTo>
                    <a:pt x="139" y="376"/>
                  </a:lnTo>
                  <a:lnTo>
                    <a:pt x="157" y="418"/>
                  </a:lnTo>
                  <a:lnTo>
                    <a:pt x="175" y="459"/>
                  </a:lnTo>
                  <a:lnTo>
                    <a:pt x="193" y="501"/>
                  </a:lnTo>
                  <a:lnTo>
                    <a:pt x="213" y="543"/>
                  </a:lnTo>
                  <a:lnTo>
                    <a:pt x="232" y="583"/>
                  </a:lnTo>
                  <a:lnTo>
                    <a:pt x="251" y="625"/>
                  </a:lnTo>
                  <a:lnTo>
                    <a:pt x="271" y="666"/>
                  </a:lnTo>
                  <a:lnTo>
                    <a:pt x="292" y="706"/>
                  </a:lnTo>
                  <a:lnTo>
                    <a:pt x="312" y="748"/>
                  </a:lnTo>
                  <a:lnTo>
                    <a:pt x="333" y="788"/>
                  </a:lnTo>
                  <a:lnTo>
                    <a:pt x="354" y="828"/>
                  </a:lnTo>
                  <a:lnTo>
                    <a:pt x="376" y="868"/>
                  </a:lnTo>
                  <a:lnTo>
                    <a:pt x="398" y="909"/>
                  </a:lnTo>
                  <a:lnTo>
                    <a:pt x="420" y="949"/>
                  </a:lnTo>
                  <a:lnTo>
                    <a:pt x="443" y="989"/>
                  </a:lnTo>
                  <a:lnTo>
                    <a:pt x="465" y="1029"/>
                  </a:lnTo>
                  <a:lnTo>
                    <a:pt x="488" y="1068"/>
                  </a:lnTo>
                  <a:lnTo>
                    <a:pt x="512" y="1108"/>
                  </a:lnTo>
                  <a:lnTo>
                    <a:pt x="535" y="1148"/>
                  </a:lnTo>
                  <a:lnTo>
                    <a:pt x="558" y="1186"/>
                  </a:lnTo>
                  <a:lnTo>
                    <a:pt x="582" y="1225"/>
                  </a:lnTo>
                  <a:lnTo>
                    <a:pt x="606" y="1263"/>
                  </a:lnTo>
                  <a:lnTo>
                    <a:pt x="630" y="1302"/>
                  </a:lnTo>
                  <a:lnTo>
                    <a:pt x="654" y="1340"/>
                  </a:lnTo>
                  <a:lnTo>
                    <a:pt x="678" y="1379"/>
                  </a:lnTo>
                  <a:lnTo>
                    <a:pt x="703" y="1417"/>
                  </a:lnTo>
                  <a:lnTo>
                    <a:pt x="728" y="1454"/>
                  </a:lnTo>
                  <a:lnTo>
                    <a:pt x="752" y="1492"/>
                  </a:lnTo>
                  <a:lnTo>
                    <a:pt x="777" y="1528"/>
                  </a:lnTo>
                  <a:lnTo>
                    <a:pt x="803" y="1566"/>
                  </a:lnTo>
                  <a:lnTo>
                    <a:pt x="827" y="1602"/>
                  </a:lnTo>
                  <a:lnTo>
                    <a:pt x="852" y="1639"/>
                  </a:lnTo>
                  <a:lnTo>
                    <a:pt x="878" y="1674"/>
                  </a:lnTo>
                  <a:lnTo>
                    <a:pt x="903" y="1711"/>
                  </a:lnTo>
                  <a:lnTo>
                    <a:pt x="928" y="1746"/>
                  </a:lnTo>
                  <a:lnTo>
                    <a:pt x="954" y="1782"/>
                  </a:lnTo>
                  <a:lnTo>
                    <a:pt x="978" y="1816"/>
                  </a:lnTo>
                  <a:lnTo>
                    <a:pt x="1003" y="1851"/>
                  </a:lnTo>
                  <a:lnTo>
                    <a:pt x="1029" y="1885"/>
                  </a:lnTo>
                  <a:lnTo>
                    <a:pt x="1054" y="1920"/>
                  </a:lnTo>
                  <a:lnTo>
                    <a:pt x="1079" y="1953"/>
                  </a:lnTo>
                  <a:lnTo>
                    <a:pt x="1105" y="1988"/>
                  </a:lnTo>
                  <a:lnTo>
                    <a:pt x="1130" y="2020"/>
                  </a:lnTo>
                  <a:lnTo>
                    <a:pt x="1155" y="2054"/>
                  </a:lnTo>
                  <a:lnTo>
                    <a:pt x="1180" y="2086"/>
                  </a:lnTo>
                  <a:lnTo>
                    <a:pt x="1205" y="2118"/>
                  </a:lnTo>
                  <a:lnTo>
                    <a:pt x="1229" y="2150"/>
                  </a:lnTo>
                  <a:lnTo>
                    <a:pt x="1255" y="2182"/>
                  </a:lnTo>
                  <a:lnTo>
                    <a:pt x="1279" y="2213"/>
                  </a:lnTo>
                  <a:lnTo>
                    <a:pt x="1303" y="2244"/>
                  </a:lnTo>
                  <a:lnTo>
                    <a:pt x="1328" y="2274"/>
                  </a:lnTo>
                  <a:lnTo>
                    <a:pt x="1352" y="2305"/>
                  </a:lnTo>
                  <a:lnTo>
                    <a:pt x="1375" y="2334"/>
                  </a:lnTo>
                  <a:lnTo>
                    <a:pt x="1400" y="2363"/>
                  </a:lnTo>
                  <a:lnTo>
                    <a:pt x="1423" y="2392"/>
                  </a:lnTo>
                  <a:lnTo>
                    <a:pt x="1446" y="2421"/>
                  </a:lnTo>
                  <a:lnTo>
                    <a:pt x="1470" y="2449"/>
                  </a:lnTo>
                  <a:lnTo>
                    <a:pt x="1493" y="2477"/>
                  </a:lnTo>
                  <a:lnTo>
                    <a:pt x="1515" y="2504"/>
                  </a:lnTo>
                  <a:lnTo>
                    <a:pt x="1538" y="2531"/>
                  </a:lnTo>
                  <a:lnTo>
                    <a:pt x="1560" y="2557"/>
                  </a:lnTo>
                  <a:lnTo>
                    <a:pt x="1582" y="2584"/>
                  </a:lnTo>
                  <a:lnTo>
                    <a:pt x="1604" y="2609"/>
                  </a:lnTo>
                  <a:lnTo>
                    <a:pt x="1625" y="2634"/>
                  </a:lnTo>
                  <a:lnTo>
                    <a:pt x="1646" y="2659"/>
                  </a:lnTo>
                  <a:lnTo>
                    <a:pt x="1666" y="2683"/>
                  </a:lnTo>
                  <a:lnTo>
                    <a:pt x="1688" y="2706"/>
                  </a:lnTo>
                  <a:lnTo>
                    <a:pt x="1707" y="2730"/>
                  </a:lnTo>
                  <a:lnTo>
                    <a:pt x="1727" y="2753"/>
                  </a:lnTo>
                  <a:lnTo>
                    <a:pt x="1746" y="2776"/>
                  </a:lnTo>
                  <a:lnTo>
                    <a:pt x="1766" y="2798"/>
                  </a:lnTo>
                  <a:lnTo>
                    <a:pt x="1784" y="2819"/>
                  </a:lnTo>
                  <a:lnTo>
                    <a:pt x="1802" y="2839"/>
                  </a:lnTo>
                  <a:lnTo>
                    <a:pt x="1820" y="2860"/>
                  </a:lnTo>
                  <a:lnTo>
                    <a:pt x="1838" y="2880"/>
                  </a:lnTo>
                  <a:lnTo>
                    <a:pt x="1855" y="2899"/>
                  </a:lnTo>
                  <a:lnTo>
                    <a:pt x="1871" y="2918"/>
                  </a:lnTo>
                  <a:lnTo>
                    <a:pt x="1887" y="2936"/>
                  </a:lnTo>
                  <a:lnTo>
                    <a:pt x="1903" y="2953"/>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sp>
          <p:nvSpPr>
            <p:cNvPr id="102" name="Rectangle 128"/>
            <p:cNvSpPr>
              <a:spLocks noChangeAspect="1" noChangeArrowheads="1"/>
            </p:cNvSpPr>
            <p:nvPr/>
          </p:nvSpPr>
          <p:spPr bwMode="auto">
            <a:xfrm>
              <a:off x="5036" y="3121"/>
              <a:ext cx="200"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5">
                      <a:lumMod val="75000"/>
                    </a:schemeClr>
                  </a:solidFill>
                  <a:latin typeface="Calibri"/>
                  <a:cs typeface="Calibri"/>
                </a:rPr>
                <a:t>D</a:t>
              </a:r>
              <a:r>
                <a:rPr kumimoji="0" lang="en-US" sz="2000" b="1" i="1" baseline="-25000" dirty="0" err="1">
                  <a:solidFill>
                    <a:schemeClr val="accent5">
                      <a:lumMod val="75000"/>
                    </a:schemeClr>
                  </a:solidFill>
                  <a:latin typeface="Calibri"/>
                  <a:cs typeface="Calibri"/>
                </a:rPr>
                <a:t>w</a:t>
              </a:r>
              <a:endParaRPr kumimoji="0" lang="en-US" sz="2000" b="1" baseline="-25000" dirty="0">
                <a:solidFill>
                  <a:schemeClr val="accent5">
                    <a:lumMod val="75000"/>
                  </a:schemeClr>
                </a:solidFill>
                <a:latin typeface="Calibri"/>
                <a:cs typeface="Calibri"/>
              </a:endParaRPr>
            </a:p>
          </p:txBody>
        </p:sp>
      </p:grpSp>
      <p:sp>
        <p:nvSpPr>
          <p:cNvPr id="103" name="Oval 89"/>
          <p:cNvSpPr>
            <a:spLocks noChangeAspect="1" noChangeArrowheads="1"/>
          </p:cNvSpPr>
          <p:nvPr/>
        </p:nvSpPr>
        <p:spPr bwMode="auto">
          <a:xfrm>
            <a:off x="7727524" y="3165630"/>
            <a:ext cx="130937" cy="139647"/>
          </a:xfrm>
          <a:prstGeom prst="ellipse">
            <a:avLst/>
          </a:prstGeom>
          <a:solidFill>
            <a:srgbClr val="FFFF00"/>
          </a:solidFill>
          <a:ln w="38100">
            <a:solidFill>
              <a:schemeClr val="tx1"/>
            </a:solidFill>
            <a:round/>
            <a:headEnd/>
            <a:tailEnd type="none" w="lg" len="lg"/>
          </a:ln>
          <a:effectLst/>
        </p:spPr>
        <p:txBody>
          <a:bodyPr wrap="square" anchor="ctr">
            <a:prstTxWarp prst="textNoShape">
              <a:avLst/>
            </a:prstTxWarp>
            <a:spAutoFit/>
          </a:bodyPr>
          <a:lstStyle/>
          <a:p>
            <a:endParaRPr lang="en-US">
              <a:latin typeface="Times New Roman" pitchFamily="18" charset="0"/>
              <a:cs typeface="Times New Roman" pitchFamily="18" charset="0"/>
            </a:endParaRPr>
          </a:p>
        </p:txBody>
      </p:sp>
      <p:sp>
        <p:nvSpPr>
          <p:cNvPr id="104" name="Title 1"/>
          <p:cNvSpPr>
            <a:spLocks noGrp="1"/>
          </p:cNvSpPr>
          <p:nvPr>
            <p:ph type="title"/>
          </p:nvPr>
        </p:nvSpPr>
        <p:spPr>
          <a:xfrm>
            <a:off x="119569" y="81953"/>
            <a:ext cx="8904855" cy="1012355"/>
          </a:xfrm>
        </p:spPr>
        <p:txBody>
          <a:bodyPr/>
          <a:lstStyle/>
          <a:p>
            <a:pPr>
              <a:lnSpc>
                <a:spcPts val="3500"/>
              </a:lnSpc>
            </a:pPr>
            <a:r>
              <a:rPr lang="en-US" dirty="0" smtClean="0">
                <a:latin typeface="Calibri"/>
                <a:cs typeface="Calibri"/>
              </a:rPr>
              <a:t>U.S. Has a </a:t>
            </a:r>
            <a:br>
              <a:rPr lang="en-US" dirty="0" smtClean="0">
                <a:latin typeface="Calibri"/>
                <a:cs typeface="Calibri"/>
              </a:rPr>
            </a:br>
            <a:r>
              <a:rPr lang="en-US" dirty="0" smtClean="0">
                <a:latin typeface="Calibri"/>
                <a:cs typeface="Calibri"/>
              </a:rPr>
              <a:t>Comparative </a:t>
            </a:r>
            <a:r>
              <a:rPr lang="en-US" dirty="0">
                <a:latin typeface="Calibri"/>
                <a:cs typeface="Calibri"/>
              </a:rPr>
              <a:t>Advantage</a:t>
            </a:r>
          </a:p>
        </p:txBody>
      </p:sp>
    </p:spTree>
    <p:extLst>
      <p:ext uri="{BB962C8B-B14F-4D97-AF65-F5344CB8AC3E}">
        <p14:creationId xmlns:p14="http://schemas.microsoft.com/office/powerpoint/2010/main" val="71008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251"/>
            <a:ext cx="7772400" cy="1247364"/>
          </a:xfrm>
        </p:spPr>
        <p:txBody>
          <a:bodyPr anchor="ctr"/>
          <a:lstStyle/>
          <a:p>
            <a:pPr>
              <a:lnSpc>
                <a:spcPts val="4000"/>
              </a:lnSpc>
            </a:pPr>
            <a:r>
              <a:rPr lang="en-US" dirty="0"/>
              <a:t>The Trade Sector</a:t>
            </a:r>
            <a:br>
              <a:rPr lang="en-US" dirty="0"/>
            </a:br>
            <a:r>
              <a:rPr lang="en-US" dirty="0"/>
              <a:t>of the United States </a:t>
            </a:r>
          </a:p>
        </p:txBody>
      </p:sp>
    </p:spTree>
    <p:extLst>
      <p:ext uri="{BB962C8B-B14F-4D97-AF65-F5344CB8AC3E}">
        <p14:creationId xmlns:p14="http://schemas.microsoft.com/office/powerpoint/2010/main" val="3137138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3092151" y="1788197"/>
            <a:ext cx="5861198" cy="4004011"/>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latin typeface="Calibri"/>
              <a:cs typeface="Calibri"/>
            </a:endParaRPr>
          </a:p>
        </p:txBody>
      </p:sp>
      <p:sp>
        <p:nvSpPr>
          <p:cNvPr id="58" name="Freeform 57"/>
          <p:cNvSpPr>
            <a:spLocks noChangeAspect="1"/>
          </p:cNvSpPr>
          <p:nvPr/>
        </p:nvSpPr>
        <p:spPr bwMode="auto">
          <a:xfrm>
            <a:off x="4189558" y="3215105"/>
            <a:ext cx="1141413" cy="862012"/>
          </a:xfrm>
          <a:custGeom>
            <a:avLst/>
            <a:gdLst/>
            <a:ahLst/>
            <a:cxnLst>
              <a:cxn ang="0">
                <a:pos x="1798" y="0"/>
              </a:cxn>
              <a:cxn ang="0">
                <a:pos x="1772" y="52"/>
              </a:cxn>
              <a:cxn ang="0">
                <a:pos x="1721" y="154"/>
              </a:cxn>
              <a:cxn ang="0">
                <a:pos x="1665" y="257"/>
              </a:cxn>
              <a:cxn ang="0">
                <a:pos x="1606" y="357"/>
              </a:cxn>
              <a:cxn ang="0">
                <a:pos x="1546" y="457"/>
              </a:cxn>
              <a:cxn ang="0">
                <a:pos x="1486" y="554"/>
              </a:cxn>
              <a:cxn ang="0">
                <a:pos x="1425" y="649"/>
              </a:cxn>
              <a:cxn ang="0">
                <a:pos x="1364" y="740"/>
              </a:cxn>
              <a:cxn ang="0">
                <a:pos x="1304" y="827"/>
              </a:cxn>
              <a:cxn ang="0">
                <a:pos x="1246" y="909"/>
              </a:cxn>
              <a:cxn ang="0">
                <a:pos x="1190" y="987"/>
              </a:cxn>
              <a:cxn ang="0">
                <a:pos x="1138" y="1059"/>
              </a:cxn>
              <a:cxn ang="0">
                <a:pos x="1089" y="1124"/>
              </a:cxn>
              <a:cxn ang="0">
                <a:pos x="1044" y="1182"/>
              </a:cxn>
              <a:cxn ang="0">
                <a:pos x="1005" y="1233"/>
              </a:cxn>
              <a:cxn ang="0">
                <a:pos x="970" y="1277"/>
              </a:cxn>
              <a:cxn ang="0">
                <a:pos x="943" y="1311"/>
              </a:cxn>
              <a:cxn ang="0">
                <a:pos x="923" y="1337"/>
              </a:cxn>
              <a:cxn ang="0">
                <a:pos x="909" y="1352"/>
              </a:cxn>
              <a:cxn ang="0">
                <a:pos x="905" y="1357"/>
              </a:cxn>
              <a:cxn ang="0">
                <a:pos x="858" y="1298"/>
              </a:cxn>
              <a:cxn ang="0">
                <a:pos x="768" y="1181"/>
              </a:cxn>
              <a:cxn ang="0">
                <a:pos x="683" y="1069"/>
              </a:cxn>
              <a:cxn ang="0">
                <a:pos x="603" y="960"/>
              </a:cxn>
              <a:cxn ang="0">
                <a:pos x="528" y="856"/>
              </a:cxn>
              <a:cxn ang="0">
                <a:pos x="459" y="755"/>
              </a:cxn>
              <a:cxn ang="0">
                <a:pos x="394" y="660"/>
              </a:cxn>
              <a:cxn ang="0">
                <a:pos x="336" y="570"/>
              </a:cxn>
              <a:cxn ang="0">
                <a:pos x="281" y="485"/>
              </a:cxn>
              <a:cxn ang="0">
                <a:pos x="231" y="406"/>
              </a:cxn>
              <a:cxn ang="0">
                <a:pos x="187" y="333"/>
              </a:cxn>
              <a:cxn ang="0">
                <a:pos x="147" y="267"/>
              </a:cxn>
              <a:cxn ang="0">
                <a:pos x="113" y="207"/>
              </a:cxn>
              <a:cxn ang="0">
                <a:pos x="82" y="153"/>
              </a:cxn>
              <a:cxn ang="0">
                <a:pos x="57" y="108"/>
              </a:cxn>
              <a:cxn ang="0">
                <a:pos x="37" y="70"/>
              </a:cxn>
              <a:cxn ang="0">
                <a:pos x="20" y="40"/>
              </a:cxn>
              <a:cxn ang="0">
                <a:pos x="9" y="18"/>
              </a:cxn>
              <a:cxn ang="0">
                <a:pos x="2" y="5"/>
              </a:cxn>
              <a:cxn ang="0">
                <a:pos x="0" y="0"/>
              </a:cxn>
            </a:cxnLst>
            <a:rect l="0" t="0" r="r" b="b"/>
            <a:pathLst>
              <a:path w="1798" h="1357">
                <a:moveTo>
                  <a:pt x="0" y="0"/>
                </a:moveTo>
                <a:lnTo>
                  <a:pt x="1798" y="0"/>
                </a:lnTo>
                <a:lnTo>
                  <a:pt x="1798" y="0"/>
                </a:lnTo>
                <a:lnTo>
                  <a:pt x="1772" y="52"/>
                </a:lnTo>
                <a:lnTo>
                  <a:pt x="1747" y="103"/>
                </a:lnTo>
                <a:lnTo>
                  <a:pt x="1721" y="154"/>
                </a:lnTo>
                <a:lnTo>
                  <a:pt x="1692" y="205"/>
                </a:lnTo>
                <a:lnTo>
                  <a:pt x="1665" y="257"/>
                </a:lnTo>
                <a:lnTo>
                  <a:pt x="1635" y="308"/>
                </a:lnTo>
                <a:lnTo>
                  <a:pt x="1606" y="357"/>
                </a:lnTo>
                <a:lnTo>
                  <a:pt x="1577" y="408"/>
                </a:lnTo>
                <a:lnTo>
                  <a:pt x="1546" y="457"/>
                </a:lnTo>
                <a:lnTo>
                  <a:pt x="1517" y="507"/>
                </a:lnTo>
                <a:lnTo>
                  <a:pt x="1486" y="554"/>
                </a:lnTo>
                <a:lnTo>
                  <a:pt x="1455" y="602"/>
                </a:lnTo>
                <a:lnTo>
                  <a:pt x="1425" y="649"/>
                </a:lnTo>
                <a:lnTo>
                  <a:pt x="1394" y="694"/>
                </a:lnTo>
                <a:lnTo>
                  <a:pt x="1364" y="740"/>
                </a:lnTo>
                <a:lnTo>
                  <a:pt x="1334" y="784"/>
                </a:lnTo>
                <a:lnTo>
                  <a:pt x="1304" y="827"/>
                </a:lnTo>
                <a:lnTo>
                  <a:pt x="1275" y="869"/>
                </a:lnTo>
                <a:lnTo>
                  <a:pt x="1246" y="909"/>
                </a:lnTo>
                <a:lnTo>
                  <a:pt x="1218" y="949"/>
                </a:lnTo>
                <a:lnTo>
                  <a:pt x="1190" y="987"/>
                </a:lnTo>
                <a:lnTo>
                  <a:pt x="1164" y="1023"/>
                </a:lnTo>
                <a:lnTo>
                  <a:pt x="1138" y="1059"/>
                </a:lnTo>
                <a:lnTo>
                  <a:pt x="1113" y="1092"/>
                </a:lnTo>
                <a:lnTo>
                  <a:pt x="1089" y="1124"/>
                </a:lnTo>
                <a:lnTo>
                  <a:pt x="1066" y="1154"/>
                </a:lnTo>
                <a:lnTo>
                  <a:pt x="1044" y="1182"/>
                </a:lnTo>
                <a:lnTo>
                  <a:pt x="1024" y="1209"/>
                </a:lnTo>
                <a:lnTo>
                  <a:pt x="1005" y="1233"/>
                </a:lnTo>
                <a:lnTo>
                  <a:pt x="987" y="1256"/>
                </a:lnTo>
                <a:lnTo>
                  <a:pt x="970" y="1277"/>
                </a:lnTo>
                <a:lnTo>
                  <a:pt x="956" y="1295"/>
                </a:lnTo>
                <a:lnTo>
                  <a:pt x="943" y="1311"/>
                </a:lnTo>
                <a:lnTo>
                  <a:pt x="932" y="1325"/>
                </a:lnTo>
                <a:lnTo>
                  <a:pt x="923" y="1337"/>
                </a:lnTo>
                <a:lnTo>
                  <a:pt x="916" y="1346"/>
                </a:lnTo>
                <a:lnTo>
                  <a:pt x="909" y="1352"/>
                </a:lnTo>
                <a:lnTo>
                  <a:pt x="906" y="1356"/>
                </a:lnTo>
                <a:lnTo>
                  <a:pt x="905" y="1357"/>
                </a:lnTo>
                <a:lnTo>
                  <a:pt x="905" y="1357"/>
                </a:lnTo>
                <a:lnTo>
                  <a:pt x="858" y="1298"/>
                </a:lnTo>
                <a:lnTo>
                  <a:pt x="812" y="1239"/>
                </a:lnTo>
                <a:lnTo>
                  <a:pt x="768" y="1181"/>
                </a:lnTo>
                <a:lnTo>
                  <a:pt x="725" y="1125"/>
                </a:lnTo>
                <a:lnTo>
                  <a:pt x="683" y="1069"/>
                </a:lnTo>
                <a:lnTo>
                  <a:pt x="643" y="1014"/>
                </a:lnTo>
                <a:lnTo>
                  <a:pt x="603" y="960"/>
                </a:lnTo>
                <a:lnTo>
                  <a:pt x="565" y="907"/>
                </a:lnTo>
                <a:lnTo>
                  <a:pt x="528" y="856"/>
                </a:lnTo>
                <a:lnTo>
                  <a:pt x="493" y="805"/>
                </a:lnTo>
                <a:lnTo>
                  <a:pt x="459" y="755"/>
                </a:lnTo>
                <a:lnTo>
                  <a:pt x="426" y="707"/>
                </a:lnTo>
                <a:lnTo>
                  <a:pt x="394" y="660"/>
                </a:lnTo>
                <a:lnTo>
                  <a:pt x="364" y="614"/>
                </a:lnTo>
                <a:lnTo>
                  <a:pt x="336" y="570"/>
                </a:lnTo>
                <a:lnTo>
                  <a:pt x="307" y="527"/>
                </a:lnTo>
                <a:lnTo>
                  <a:pt x="281" y="485"/>
                </a:lnTo>
                <a:lnTo>
                  <a:pt x="256" y="445"/>
                </a:lnTo>
                <a:lnTo>
                  <a:pt x="231" y="406"/>
                </a:lnTo>
                <a:lnTo>
                  <a:pt x="209" y="368"/>
                </a:lnTo>
                <a:lnTo>
                  <a:pt x="187" y="333"/>
                </a:lnTo>
                <a:lnTo>
                  <a:pt x="166" y="299"/>
                </a:lnTo>
                <a:lnTo>
                  <a:pt x="147" y="267"/>
                </a:lnTo>
                <a:lnTo>
                  <a:pt x="130" y="236"/>
                </a:lnTo>
                <a:lnTo>
                  <a:pt x="113" y="207"/>
                </a:lnTo>
                <a:lnTo>
                  <a:pt x="97" y="180"/>
                </a:lnTo>
                <a:lnTo>
                  <a:pt x="82" y="153"/>
                </a:lnTo>
                <a:lnTo>
                  <a:pt x="69" y="130"/>
                </a:lnTo>
                <a:lnTo>
                  <a:pt x="57" y="108"/>
                </a:lnTo>
                <a:lnTo>
                  <a:pt x="47" y="88"/>
                </a:lnTo>
                <a:lnTo>
                  <a:pt x="37" y="70"/>
                </a:lnTo>
                <a:lnTo>
                  <a:pt x="28" y="54"/>
                </a:lnTo>
                <a:lnTo>
                  <a:pt x="20" y="40"/>
                </a:lnTo>
                <a:lnTo>
                  <a:pt x="14" y="27"/>
                </a:lnTo>
                <a:lnTo>
                  <a:pt x="9" y="18"/>
                </a:lnTo>
                <a:lnTo>
                  <a:pt x="5" y="10"/>
                </a:lnTo>
                <a:lnTo>
                  <a:pt x="2" y="5"/>
                </a:lnTo>
                <a:lnTo>
                  <a:pt x="1" y="1"/>
                </a:lnTo>
                <a:lnTo>
                  <a:pt x="0" y="0"/>
                </a:lnTo>
                <a:lnTo>
                  <a:pt x="0" y="0"/>
                </a:lnTo>
                <a:close/>
              </a:path>
            </a:pathLst>
          </a:custGeom>
          <a:pattFill prst="lgConfetti">
            <a:fgClr>
              <a:schemeClr val="accent3">
                <a:lumMod val="60000"/>
                <a:lumOff val="40000"/>
              </a:schemeClr>
            </a:fgClr>
            <a:bgClr>
              <a:schemeClr val="bg1"/>
            </a:bgClr>
          </a:pattFill>
          <a:ln w="9525">
            <a:noFill/>
            <a:round/>
            <a:headEnd/>
            <a:tailEnd/>
          </a:ln>
        </p:spPr>
        <p:txBody>
          <a:bodyPr>
            <a:prstTxWarp prst="textNoShape">
              <a:avLst/>
            </a:prstTxWarp>
          </a:bodyPr>
          <a:lstStyle/>
          <a:p>
            <a:endParaRPr lang="en-US">
              <a:latin typeface="Calibri"/>
              <a:cs typeface="Calibri"/>
            </a:endParaRPr>
          </a:p>
        </p:txBody>
      </p:sp>
      <p:sp>
        <p:nvSpPr>
          <p:cNvPr id="61" name="Text Box 10"/>
          <p:cNvSpPr txBox="1">
            <a:spLocks noChangeArrowheads="1"/>
          </p:cNvSpPr>
          <p:nvPr/>
        </p:nvSpPr>
        <p:spPr bwMode="auto">
          <a:xfrm>
            <a:off x="73112" y="2060271"/>
            <a:ext cx="3165007" cy="357020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Calibri"/>
                <a:cs typeface="Calibri"/>
              </a:rPr>
              <a:t>At the world price of </a:t>
            </a:r>
            <a:r>
              <a:rPr lang="en-US" sz="2000" b="1" i="1" dirty="0">
                <a:latin typeface="Calibri"/>
                <a:cs typeface="Calibri"/>
              </a:rPr>
              <a:t>P</a:t>
            </a:r>
            <a:r>
              <a:rPr lang="en-US" sz="2000" b="1" i="1" baseline="-25000" dirty="0">
                <a:latin typeface="Calibri"/>
                <a:cs typeface="Calibri"/>
              </a:rPr>
              <a:t>w</a:t>
            </a:r>
            <a:r>
              <a:rPr lang="en-US" sz="2000" dirty="0">
                <a:latin typeface="Calibri"/>
                <a:cs typeface="Calibri"/>
              </a:rPr>
              <a:t>, the quantity (</a:t>
            </a:r>
            <a:r>
              <a:rPr lang="en-US" sz="2000" b="1" i="1" dirty="0" err="1">
                <a:latin typeface="Calibri"/>
                <a:cs typeface="Calibri"/>
              </a:rPr>
              <a:t>Q</a:t>
            </a:r>
            <a:r>
              <a:rPr lang="en-US" sz="2000" b="1" i="1" baseline="-25000" dirty="0" err="1">
                <a:latin typeface="Calibri"/>
                <a:cs typeface="Calibri"/>
              </a:rPr>
              <a:t>p</a:t>
            </a:r>
            <a:r>
              <a:rPr lang="en-US" sz="2000" b="1" i="1" dirty="0">
                <a:latin typeface="Calibri"/>
                <a:cs typeface="Calibri"/>
              </a:rPr>
              <a:t> </a:t>
            </a:r>
            <a:r>
              <a:rPr lang="en-US" sz="2000" dirty="0">
                <a:latin typeface="Calibri"/>
                <a:cs typeface="Calibri"/>
              </a:rPr>
              <a:t>–  </a:t>
            </a:r>
            <a:r>
              <a:rPr lang="en-US" sz="2000" b="1" i="1" dirty="0">
                <a:latin typeface="Calibri"/>
                <a:cs typeface="Calibri"/>
              </a:rPr>
              <a:t>Q</a:t>
            </a:r>
            <a:r>
              <a:rPr lang="en-US" sz="2000" b="1" i="1" baseline="-25000" dirty="0">
                <a:latin typeface="Calibri"/>
                <a:cs typeface="Calibri"/>
              </a:rPr>
              <a:t>c</a:t>
            </a:r>
            <a:r>
              <a:rPr lang="en-US" sz="2000" dirty="0">
                <a:latin typeface="Calibri"/>
                <a:cs typeface="Calibri"/>
              </a:rPr>
              <a:t>) is exported</a:t>
            </a:r>
            <a:r>
              <a:rPr lang="en-US" sz="2000" dirty="0" smtClean="0">
                <a:latin typeface="Calibri"/>
                <a:cs typeface="Calibri"/>
              </a:rPr>
              <a:t>.</a:t>
            </a:r>
          </a:p>
          <a:p>
            <a:pPr marL="115888" indent="-115888">
              <a:lnSpc>
                <a:spcPct val="90000"/>
              </a:lnSpc>
              <a:spcBef>
                <a:spcPct val="50000"/>
              </a:spcBef>
              <a:buFontTx/>
              <a:buChar char="•"/>
            </a:pPr>
            <a:r>
              <a:rPr lang="en-US" sz="2000" dirty="0">
                <a:latin typeface="Calibri"/>
                <a:cs typeface="Calibri"/>
              </a:rPr>
              <a:t>Compared to the no-trade situation, the producers’ gain from the higher price </a:t>
            </a:r>
            <a:r>
              <a:rPr lang="en-US" sz="2000" dirty="0" smtClean="0">
                <a:latin typeface="Calibri"/>
                <a:cs typeface="Calibri"/>
              </a:rPr>
              <a:t>(area) </a:t>
            </a:r>
            <a:r>
              <a:rPr lang="en-US" sz="2000" b="1" i="1" dirty="0" smtClean="0">
                <a:latin typeface="Calibri"/>
                <a:cs typeface="Calibri"/>
              </a:rPr>
              <a:t>P</a:t>
            </a:r>
            <a:r>
              <a:rPr lang="en-US" sz="2000" b="1" i="1" baseline="-25000" dirty="0" smtClean="0">
                <a:latin typeface="Calibri"/>
                <a:cs typeface="Calibri"/>
              </a:rPr>
              <a:t>w</a:t>
            </a:r>
            <a:r>
              <a:rPr lang="en-US" sz="2000" dirty="0" smtClean="0">
                <a:latin typeface="Calibri"/>
                <a:cs typeface="Calibri"/>
              </a:rPr>
              <a:t> </a:t>
            </a:r>
            <a:r>
              <a:rPr lang="en-US" sz="2000" dirty="0">
                <a:latin typeface="Calibri"/>
                <a:cs typeface="Calibri"/>
              </a:rPr>
              <a:t>–</a:t>
            </a:r>
            <a:r>
              <a:rPr lang="en-US" sz="2000" dirty="0" smtClean="0">
                <a:latin typeface="Calibri"/>
                <a:cs typeface="Calibri"/>
              </a:rPr>
              <a:t> </a:t>
            </a:r>
            <a:r>
              <a:rPr lang="en-US" sz="2000" b="1" i="1" dirty="0">
                <a:latin typeface="Calibri"/>
                <a:cs typeface="Calibri"/>
              </a:rPr>
              <a:t>b</a:t>
            </a:r>
            <a:r>
              <a:rPr lang="en-US" sz="2000" dirty="0">
                <a:latin typeface="Calibri"/>
                <a:cs typeface="Calibri"/>
              </a:rPr>
              <a:t> – </a:t>
            </a:r>
            <a:r>
              <a:rPr lang="en-US" sz="2000" b="1" i="1" dirty="0" smtClean="0">
                <a:latin typeface="Calibri"/>
                <a:cs typeface="Calibri"/>
              </a:rPr>
              <a:t>c</a:t>
            </a:r>
            <a:r>
              <a:rPr lang="en-US" sz="2000" dirty="0" smtClean="0">
                <a:latin typeface="Calibri"/>
                <a:cs typeface="Calibri"/>
              </a:rPr>
              <a:t> </a:t>
            </a:r>
            <a:r>
              <a:rPr lang="en-US" sz="2000" dirty="0">
                <a:latin typeface="Calibri"/>
                <a:cs typeface="Calibri"/>
              </a:rPr>
              <a:t>– </a:t>
            </a:r>
            <a:r>
              <a:rPr lang="en-US" sz="2000" b="1" i="1" dirty="0" err="1" smtClean="0">
                <a:latin typeface="Calibri"/>
                <a:cs typeface="Calibri"/>
              </a:rPr>
              <a:t>P</a:t>
            </a:r>
            <a:r>
              <a:rPr lang="en-US" sz="2000" b="1" i="1" baseline="-25000" dirty="0" err="1" smtClean="0">
                <a:latin typeface="Calibri"/>
                <a:cs typeface="Calibri"/>
              </a:rPr>
              <a:t>n</a:t>
            </a:r>
            <a:r>
              <a:rPr lang="en-US" sz="2000" dirty="0" smtClean="0">
                <a:latin typeface="Calibri"/>
                <a:cs typeface="Calibri"/>
              </a:rPr>
              <a:t> </a:t>
            </a:r>
            <a:r>
              <a:rPr lang="en-US" sz="2000" dirty="0">
                <a:latin typeface="Calibri"/>
                <a:cs typeface="Calibri"/>
              </a:rPr>
              <a:t>exceeds the cost imposed on domestic </a:t>
            </a:r>
            <a:r>
              <a:rPr lang="en-US" sz="2000" dirty="0" smtClean="0">
                <a:latin typeface="Calibri"/>
                <a:cs typeface="Calibri"/>
              </a:rPr>
              <a:t>consumers (area) </a:t>
            </a:r>
            <a:r>
              <a:rPr lang="en-US" sz="2000" b="1" i="1" dirty="0" smtClean="0">
                <a:latin typeface="Calibri"/>
                <a:cs typeface="Calibri"/>
              </a:rPr>
              <a:t>P</a:t>
            </a:r>
            <a:r>
              <a:rPr lang="en-US" sz="2000" b="1" i="1" baseline="-25000" dirty="0" smtClean="0">
                <a:latin typeface="Calibri"/>
                <a:cs typeface="Calibri"/>
              </a:rPr>
              <a:t>w</a:t>
            </a:r>
            <a:r>
              <a:rPr lang="en-US" sz="2000" dirty="0" smtClean="0">
                <a:latin typeface="Calibri"/>
                <a:cs typeface="Calibri"/>
              </a:rPr>
              <a:t> – </a:t>
            </a:r>
            <a:r>
              <a:rPr lang="en-US" sz="2000" b="1" dirty="0" smtClean="0">
                <a:latin typeface="Calibri"/>
                <a:cs typeface="Calibri"/>
              </a:rPr>
              <a:t>a</a:t>
            </a:r>
            <a:r>
              <a:rPr lang="en-US" sz="2000" dirty="0" smtClean="0">
                <a:latin typeface="Calibri"/>
                <a:cs typeface="Calibri"/>
              </a:rPr>
              <a:t> </a:t>
            </a:r>
            <a:r>
              <a:rPr lang="en-US" sz="2000" dirty="0">
                <a:latin typeface="Calibri"/>
                <a:cs typeface="Calibri"/>
              </a:rPr>
              <a:t>– </a:t>
            </a:r>
            <a:r>
              <a:rPr lang="en-US" sz="2000" b="1" dirty="0" smtClean="0">
                <a:latin typeface="Calibri"/>
                <a:cs typeface="Calibri"/>
              </a:rPr>
              <a:t>c</a:t>
            </a:r>
            <a:r>
              <a:rPr lang="en-US" sz="2000" dirty="0">
                <a:latin typeface="Calibri"/>
                <a:cs typeface="Calibri"/>
              </a:rPr>
              <a:t> – </a:t>
            </a:r>
            <a:r>
              <a:rPr lang="en-US" sz="2000" b="1" i="1" dirty="0" err="1" smtClean="0">
                <a:latin typeface="Calibri"/>
                <a:cs typeface="Calibri"/>
              </a:rPr>
              <a:t>P</a:t>
            </a:r>
            <a:r>
              <a:rPr lang="en-US" sz="2000" b="1" i="1" baseline="-25000" dirty="0" err="1" smtClean="0">
                <a:latin typeface="Calibri"/>
                <a:cs typeface="Calibri"/>
              </a:rPr>
              <a:t>n</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by </a:t>
            </a:r>
            <a:r>
              <a:rPr lang="en-US" sz="2000" dirty="0">
                <a:latin typeface="Calibri"/>
                <a:cs typeface="Calibri"/>
              </a:rPr>
              <a:t>the </a:t>
            </a:r>
            <a:r>
              <a:rPr lang="en-US" sz="2000" dirty="0" smtClean="0">
                <a:latin typeface="Calibri"/>
                <a:cs typeface="Calibri"/>
              </a:rPr>
              <a:t>triangular </a:t>
            </a:r>
            <a:r>
              <a:rPr lang="en-US" sz="2000" dirty="0">
                <a:latin typeface="Calibri"/>
                <a:cs typeface="Calibri"/>
              </a:rPr>
              <a:t>(area) </a:t>
            </a:r>
            <a:r>
              <a:rPr lang="en-US" sz="2000" dirty="0" smtClean="0">
                <a:latin typeface="Calibri"/>
                <a:cs typeface="Calibri"/>
              </a:rPr>
              <a:t/>
            </a:r>
            <a:br>
              <a:rPr lang="en-US" sz="2000" dirty="0" smtClean="0">
                <a:latin typeface="Calibri"/>
                <a:cs typeface="Calibri"/>
              </a:rPr>
            </a:br>
            <a:r>
              <a:rPr lang="en-US" sz="2000" b="1" dirty="0" smtClean="0">
                <a:latin typeface="Calibri"/>
                <a:cs typeface="Calibri"/>
              </a:rPr>
              <a:t>a</a:t>
            </a:r>
            <a:r>
              <a:rPr lang="en-US" sz="2000" dirty="0" smtClean="0">
                <a:latin typeface="Calibri"/>
                <a:cs typeface="Calibri"/>
              </a:rPr>
              <a:t> </a:t>
            </a:r>
            <a:r>
              <a:rPr lang="en-US" sz="2000" dirty="0">
                <a:latin typeface="Calibri"/>
                <a:cs typeface="Calibri"/>
              </a:rPr>
              <a:t>– </a:t>
            </a:r>
            <a:r>
              <a:rPr lang="en-US" sz="2000" b="1" dirty="0" smtClean="0">
                <a:latin typeface="Calibri"/>
                <a:cs typeface="Calibri"/>
              </a:rPr>
              <a:t>b</a:t>
            </a:r>
            <a:r>
              <a:rPr lang="en-US" sz="2000" dirty="0">
                <a:latin typeface="Calibri"/>
                <a:cs typeface="Calibri"/>
              </a:rPr>
              <a:t> – </a:t>
            </a:r>
            <a:r>
              <a:rPr lang="en-US" sz="2000" b="1" dirty="0" smtClean="0">
                <a:latin typeface="Calibri"/>
                <a:cs typeface="Calibri"/>
              </a:rPr>
              <a:t>c</a:t>
            </a:r>
            <a:r>
              <a:rPr lang="en-US" sz="2000" dirty="0" smtClean="0">
                <a:latin typeface="Calibri"/>
                <a:cs typeface="Calibri"/>
              </a:rPr>
              <a:t>.</a:t>
            </a:r>
            <a:endParaRPr lang="en-US" sz="2000" dirty="0">
              <a:latin typeface="Calibri"/>
              <a:cs typeface="Calibri"/>
            </a:endParaRPr>
          </a:p>
        </p:txBody>
      </p:sp>
      <p:sp>
        <p:nvSpPr>
          <p:cNvPr id="43" name="Line 3"/>
          <p:cNvSpPr>
            <a:spLocks noChangeShapeType="1"/>
          </p:cNvSpPr>
          <p:nvPr/>
        </p:nvSpPr>
        <p:spPr bwMode="auto">
          <a:xfrm flipH="1">
            <a:off x="6621862" y="3235393"/>
            <a:ext cx="1105662" cy="0"/>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44" name="Rectangle 8"/>
          <p:cNvSpPr>
            <a:spLocks noChangeAspect="1" noChangeArrowheads="1"/>
          </p:cNvSpPr>
          <p:nvPr/>
        </p:nvSpPr>
        <p:spPr bwMode="auto">
          <a:xfrm>
            <a:off x="3226390" y="3910461"/>
            <a:ext cx="245084"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P</a:t>
            </a:r>
            <a:r>
              <a:rPr kumimoji="0" lang="en-US" b="1" i="1" baseline="-25000" dirty="0" err="1">
                <a:solidFill>
                  <a:srgbClr val="000000"/>
                </a:solidFill>
                <a:latin typeface="Calibri"/>
                <a:cs typeface="Calibri"/>
              </a:rPr>
              <a:t>n</a:t>
            </a:r>
            <a:endParaRPr kumimoji="0" lang="en-US" b="1" i="1" baseline="-25000" dirty="0">
              <a:solidFill>
                <a:schemeClr val="tx1"/>
              </a:solidFill>
              <a:latin typeface="Calibri"/>
              <a:cs typeface="Calibri"/>
            </a:endParaRPr>
          </a:p>
        </p:txBody>
      </p:sp>
      <p:sp>
        <p:nvSpPr>
          <p:cNvPr id="45" name="Rectangle 14"/>
          <p:cNvSpPr>
            <a:spLocks noChangeAspect="1" noChangeArrowheads="1"/>
          </p:cNvSpPr>
          <p:nvPr/>
        </p:nvSpPr>
        <p:spPr bwMode="auto">
          <a:xfrm>
            <a:off x="3214452" y="3048830"/>
            <a:ext cx="27859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P</a:t>
            </a:r>
            <a:r>
              <a:rPr kumimoji="0" lang="en-US" b="1" i="1" baseline="-25000" dirty="0">
                <a:solidFill>
                  <a:srgbClr val="000000"/>
                </a:solidFill>
                <a:latin typeface="Calibri"/>
                <a:cs typeface="Calibri"/>
              </a:rPr>
              <a:t>w</a:t>
            </a:r>
            <a:endParaRPr kumimoji="0" lang="en-US" b="1" i="1" baseline="-25000" dirty="0">
              <a:solidFill>
                <a:schemeClr val="tx1"/>
              </a:solidFill>
              <a:latin typeface="Calibri"/>
              <a:cs typeface="Calibri"/>
            </a:endParaRPr>
          </a:p>
        </p:txBody>
      </p:sp>
      <p:sp>
        <p:nvSpPr>
          <p:cNvPr id="46" name="Rectangle 19"/>
          <p:cNvSpPr>
            <a:spLocks noChangeAspect="1" noChangeArrowheads="1"/>
          </p:cNvSpPr>
          <p:nvPr/>
        </p:nvSpPr>
        <p:spPr bwMode="auto">
          <a:xfrm>
            <a:off x="4622501" y="5284411"/>
            <a:ext cx="25673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Q</a:t>
            </a:r>
            <a:r>
              <a:rPr kumimoji="0" lang="en-US" b="1" i="1" baseline="-25000" dirty="0" err="1">
                <a:solidFill>
                  <a:srgbClr val="000000"/>
                </a:solidFill>
                <a:latin typeface="Calibri"/>
                <a:cs typeface="Calibri"/>
              </a:rPr>
              <a:t>n</a:t>
            </a:r>
            <a:endParaRPr kumimoji="0" lang="en-US" b="1" baseline="-25000" dirty="0">
              <a:solidFill>
                <a:schemeClr val="tx1"/>
              </a:solidFill>
              <a:latin typeface="Calibri"/>
              <a:cs typeface="Calibri"/>
            </a:endParaRPr>
          </a:p>
        </p:txBody>
      </p:sp>
      <p:sp>
        <p:nvSpPr>
          <p:cNvPr id="47" name="Rectangle 23"/>
          <p:cNvSpPr>
            <a:spLocks noChangeAspect="1" noChangeArrowheads="1"/>
          </p:cNvSpPr>
          <p:nvPr/>
        </p:nvSpPr>
        <p:spPr bwMode="auto">
          <a:xfrm>
            <a:off x="4054176" y="5284411"/>
            <a:ext cx="238929"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Q</a:t>
            </a:r>
            <a:r>
              <a:rPr kumimoji="0" lang="en-US" b="1" i="1" baseline="-25000" dirty="0">
                <a:solidFill>
                  <a:srgbClr val="000000"/>
                </a:solidFill>
                <a:latin typeface="Calibri"/>
                <a:cs typeface="Calibri"/>
              </a:rPr>
              <a:t>c</a:t>
            </a:r>
            <a:endParaRPr kumimoji="0" lang="en-US" b="1" baseline="-25000" dirty="0">
              <a:solidFill>
                <a:schemeClr val="tx1"/>
              </a:solidFill>
              <a:latin typeface="Calibri"/>
              <a:cs typeface="Calibri"/>
            </a:endParaRPr>
          </a:p>
        </p:txBody>
      </p:sp>
      <p:sp>
        <p:nvSpPr>
          <p:cNvPr id="48" name="Rectangle 26"/>
          <p:cNvSpPr>
            <a:spLocks noChangeAspect="1" noChangeArrowheads="1"/>
          </p:cNvSpPr>
          <p:nvPr/>
        </p:nvSpPr>
        <p:spPr bwMode="auto">
          <a:xfrm>
            <a:off x="5198764" y="5284411"/>
            <a:ext cx="26291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Calibri"/>
                <a:cs typeface="Calibri"/>
              </a:rPr>
              <a:t>Q</a:t>
            </a:r>
            <a:r>
              <a:rPr kumimoji="0" lang="en-US" b="1" i="1" baseline="-25000">
                <a:solidFill>
                  <a:srgbClr val="000000"/>
                </a:solidFill>
                <a:latin typeface="Calibri"/>
                <a:cs typeface="Calibri"/>
              </a:rPr>
              <a:t>p</a:t>
            </a:r>
            <a:endParaRPr kumimoji="0" lang="en-US" b="1" baseline="-25000">
              <a:solidFill>
                <a:schemeClr val="tx1"/>
              </a:solidFill>
              <a:latin typeface="Calibri"/>
              <a:cs typeface="Calibri"/>
            </a:endParaRPr>
          </a:p>
        </p:txBody>
      </p:sp>
      <p:sp>
        <p:nvSpPr>
          <p:cNvPr id="49" name="Rectangle 32"/>
          <p:cNvSpPr>
            <a:spLocks noChangeAspect="1" noChangeArrowheads="1"/>
          </p:cNvSpPr>
          <p:nvPr/>
        </p:nvSpPr>
        <p:spPr bwMode="auto">
          <a:xfrm>
            <a:off x="4222451" y="2907923"/>
            <a:ext cx="14470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rgbClr val="000000"/>
                </a:solidFill>
                <a:latin typeface="Calibri"/>
                <a:cs typeface="Calibri"/>
              </a:rPr>
              <a:t>a</a:t>
            </a:r>
            <a:endParaRPr kumimoji="0" lang="en-US" sz="2000" b="0">
              <a:solidFill>
                <a:schemeClr val="tx1"/>
              </a:solidFill>
              <a:latin typeface="Calibri"/>
              <a:cs typeface="Calibri"/>
            </a:endParaRPr>
          </a:p>
        </p:txBody>
      </p:sp>
      <p:sp>
        <p:nvSpPr>
          <p:cNvPr id="50" name="Rectangle 33"/>
          <p:cNvSpPr>
            <a:spLocks noChangeAspect="1" noChangeArrowheads="1"/>
          </p:cNvSpPr>
          <p:nvPr/>
        </p:nvSpPr>
        <p:spPr bwMode="auto">
          <a:xfrm>
            <a:off x="5159076" y="2919036"/>
            <a:ext cx="14470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rgbClr val="000000"/>
                </a:solidFill>
                <a:latin typeface="Calibri"/>
                <a:cs typeface="Calibri"/>
              </a:rPr>
              <a:t>b</a:t>
            </a:r>
            <a:endParaRPr kumimoji="0" lang="en-US" sz="2000" b="0">
              <a:solidFill>
                <a:schemeClr val="tx1"/>
              </a:solidFill>
              <a:latin typeface="Calibri"/>
              <a:cs typeface="Calibri"/>
            </a:endParaRPr>
          </a:p>
        </p:txBody>
      </p:sp>
      <p:sp>
        <p:nvSpPr>
          <p:cNvPr id="51" name="Rectangle 40"/>
          <p:cNvSpPr>
            <a:spLocks noChangeAspect="1" noChangeArrowheads="1"/>
          </p:cNvSpPr>
          <p:nvPr/>
        </p:nvSpPr>
        <p:spPr bwMode="auto">
          <a:xfrm>
            <a:off x="6341319" y="3078992"/>
            <a:ext cx="26291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P</a:t>
            </a:r>
            <a:r>
              <a:rPr kumimoji="0" lang="en-US" b="1" i="1" baseline="-25000" dirty="0">
                <a:solidFill>
                  <a:srgbClr val="000000"/>
                </a:solidFill>
                <a:latin typeface="Calibri"/>
                <a:cs typeface="Calibri"/>
              </a:rPr>
              <a:t>w</a:t>
            </a:r>
            <a:endParaRPr kumimoji="0" lang="en-US" b="1" baseline="-25000" dirty="0">
              <a:solidFill>
                <a:schemeClr val="tx1"/>
              </a:solidFill>
              <a:latin typeface="Calibri"/>
              <a:cs typeface="Calibri"/>
            </a:endParaRPr>
          </a:p>
        </p:txBody>
      </p:sp>
      <p:sp>
        <p:nvSpPr>
          <p:cNvPr id="52" name="Rectangle 43"/>
          <p:cNvSpPr>
            <a:spLocks noChangeAspect="1" noChangeArrowheads="1"/>
          </p:cNvSpPr>
          <p:nvPr/>
        </p:nvSpPr>
        <p:spPr bwMode="auto">
          <a:xfrm>
            <a:off x="7658817" y="5287586"/>
            <a:ext cx="29025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Calibri"/>
                <a:cs typeface="Calibri"/>
              </a:rPr>
              <a:t>Q</a:t>
            </a:r>
            <a:r>
              <a:rPr kumimoji="0" lang="en-US" b="1" i="1" baseline="-25000">
                <a:solidFill>
                  <a:srgbClr val="000000"/>
                </a:solidFill>
                <a:latin typeface="Calibri"/>
                <a:cs typeface="Calibri"/>
              </a:rPr>
              <a:t>w</a:t>
            </a:r>
            <a:endParaRPr kumimoji="0" lang="en-US" b="1" baseline="-25000">
              <a:solidFill>
                <a:schemeClr val="tx1"/>
              </a:solidFill>
              <a:latin typeface="Calibri"/>
              <a:cs typeface="Calibri"/>
            </a:endParaRPr>
          </a:p>
        </p:txBody>
      </p:sp>
      <p:sp>
        <p:nvSpPr>
          <p:cNvPr id="53" name="Line 55"/>
          <p:cNvSpPr>
            <a:spLocks noChangeShapeType="1"/>
          </p:cNvSpPr>
          <p:nvPr/>
        </p:nvSpPr>
        <p:spPr bwMode="auto">
          <a:xfrm flipV="1">
            <a:off x="4746326" y="4057273"/>
            <a:ext cx="0" cy="121920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54" name="Line 56"/>
          <p:cNvSpPr>
            <a:spLocks noChangeShapeType="1"/>
          </p:cNvSpPr>
          <p:nvPr/>
        </p:nvSpPr>
        <p:spPr bwMode="auto">
          <a:xfrm flipH="1">
            <a:off x="3462039" y="4057273"/>
            <a:ext cx="12954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Times New Roman" pitchFamily="18" charset="0"/>
              <a:cs typeface="Times New Roman" pitchFamily="18" charset="0"/>
            </a:endParaRPr>
          </a:p>
        </p:txBody>
      </p:sp>
      <p:sp>
        <p:nvSpPr>
          <p:cNvPr id="55" name="Line 57"/>
          <p:cNvSpPr>
            <a:spLocks noChangeShapeType="1"/>
          </p:cNvSpPr>
          <p:nvPr/>
        </p:nvSpPr>
        <p:spPr bwMode="auto">
          <a:xfrm>
            <a:off x="7803280" y="3219073"/>
            <a:ext cx="0" cy="205740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56" name="Group 90"/>
          <p:cNvGrpSpPr>
            <a:grpSpLocks/>
          </p:cNvGrpSpPr>
          <p:nvPr/>
        </p:nvGrpSpPr>
        <p:grpSpPr bwMode="auto">
          <a:xfrm>
            <a:off x="3092151" y="2466598"/>
            <a:ext cx="3143250" cy="2988476"/>
            <a:chOff x="1086" y="1870"/>
            <a:chExt cx="1980" cy="2016"/>
          </a:xfrm>
        </p:grpSpPr>
        <p:sp>
          <p:nvSpPr>
            <p:cNvPr id="57" name="Rectangle 29"/>
            <p:cNvSpPr>
              <a:spLocks noChangeAspect="1" noChangeArrowheads="1"/>
            </p:cNvSpPr>
            <p:nvPr/>
          </p:nvSpPr>
          <p:spPr bwMode="auto">
            <a:xfrm>
              <a:off x="2604" y="3666"/>
              <a:ext cx="462" cy="22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Soybeans</a:t>
              </a:r>
              <a:endParaRPr kumimoji="0" lang="en-US" sz="1200" b="0" i="1" dirty="0">
                <a:solidFill>
                  <a:srgbClr val="000000"/>
                </a:solidFill>
                <a:latin typeface="Calibri"/>
                <a:cs typeface="Calibri"/>
              </a:endParaRPr>
            </a:p>
            <a:p>
              <a:pPr>
                <a:lnSpc>
                  <a:spcPct val="80000"/>
                </a:lnSpc>
              </a:pPr>
              <a:r>
                <a:rPr kumimoji="0" lang="en-US" sz="1200" b="0" i="1" dirty="0">
                  <a:solidFill>
                    <a:srgbClr val="000000"/>
                  </a:solidFill>
                  <a:latin typeface="Calibri"/>
                  <a:cs typeface="Calibri"/>
                </a:rPr>
                <a:t>(bushels) </a:t>
              </a:r>
            </a:p>
          </p:txBody>
        </p:sp>
        <p:sp>
          <p:nvSpPr>
            <p:cNvPr id="70" name="Line 51"/>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71" name="Line 52"/>
            <p:cNvSpPr>
              <a:spLocks noChangeShapeType="1"/>
            </p:cNvSpPr>
            <p:nvPr/>
          </p:nvSpPr>
          <p:spPr bwMode="auto">
            <a:xfrm>
              <a:off x="1326" y="3763"/>
              <a:ext cx="1252"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72" name="Text Box 58"/>
            <p:cNvSpPr txBox="1">
              <a:spLocks noChangeArrowheads="1"/>
            </p:cNvSpPr>
            <p:nvPr/>
          </p:nvSpPr>
          <p:spPr bwMode="auto">
            <a:xfrm>
              <a:off x="1086"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73" name="Line 74"/>
          <p:cNvSpPr>
            <a:spLocks noChangeShapeType="1"/>
          </p:cNvSpPr>
          <p:nvPr/>
        </p:nvSpPr>
        <p:spPr bwMode="auto">
          <a:xfrm>
            <a:off x="6601542" y="3220661"/>
            <a:ext cx="0" cy="0"/>
          </a:xfrm>
          <a:prstGeom prst="line">
            <a:avLst/>
          </a:prstGeom>
          <a:noFill/>
          <a:ln w="31750" cap="rnd">
            <a:solidFill>
              <a:schemeClr val="accent2"/>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74" name="Line 86"/>
          <p:cNvSpPr>
            <a:spLocks noChangeAspect="1" noChangeShapeType="1"/>
          </p:cNvSpPr>
          <p:nvPr/>
        </p:nvSpPr>
        <p:spPr bwMode="auto">
          <a:xfrm>
            <a:off x="4178001" y="3217486"/>
            <a:ext cx="1588" cy="2047875"/>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Calibri"/>
              <a:cs typeface="Calibri"/>
            </a:endParaRPr>
          </a:p>
        </p:txBody>
      </p:sp>
      <p:sp>
        <p:nvSpPr>
          <p:cNvPr id="75" name="Line 87"/>
          <p:cNvSpPr>
            <a:spLocks noChangeAspect="1" noChangeShapeType="1"/>
          </p:cNvSpPr>
          <p:nvPr/>
        </p:nvSpPr>
        <p:spPr bwMode="auto">
          <a:xfrm>
            <a:off x="5328939" y="3220661"/>
            <a:ext cx="1587" cy="2047875"/>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Calibri"/>
              <a:cs typeface="Calibri"/>
            </a:endParaRPr>
          </a:p>
        </p:txBody>
      </p:sp>
      <p:sp>
        <p:nvSpPr>
          <p:cNvPr id="76" name="Line 88"/>
          <p:cNvSpPr>
            <a:spLocks noChangeShapeType="1"/>
          </p:cNvSpPr>
          <p:nvPr/>
        </p:nvSpPr>
        <p:spPr bwMode="auto">
          <a:xfrm flipH="1">
            <a:off x="6629419" y="3233805"/>
            <a:ext cx="1163573" cy="0"/>
          </a:xfrm>
          <a:prstGeom prst="line">
            <a:avLst/>
          </a:prstGeom>
          <a:noFill/>
          <a:ln w="57150" cap="rnd">
            <a:solidFill>
              <a:srgbClr val="3366CC"/>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grpSp>
        <p:nvGrpSpPr>
          <p:cNvPr id="77" name="Group 96"/>
          <p:cNvGrpSpPr>
            <a:grpSpLocks/>
          </p:cNvGrpSpPr>
          <p:nvPr/>
        </p:nvGrpSpPr>
        <p:grpSpPr bwMode="auto">
          <a:xfrm>
            <a:off x="6258325" y="2469773"/>
            <a:ext cx="2695575" cy="2979582"/>
            <a:chOff x="1104" y="1870"/>
            <a:chExt cx="1698" cy="2010"/>
          </a:xfrm>
        </p:grpSpPr>
        <p:sp>
          <p:nvSpPr>
            <p:cNvPr id="78" name="Rectangle 97"/>
            <p:cNvSpPr>
              <a:spLocks noChangeAspect="1" noChangeArrowheads="1"/>
            </p:cNvSpPr>
            <p:nvPr/>
          </p:nvSpPr>
          <p:spPr bwMode="auto">
            <a:xfrm>
              <a:off x="2340" y="3660"/>
              <a:ext cx="462" cy="22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Calibri"/>
                  <a:cs typeface="Calibri"/>
                </a:rPr>
                <a:t>Soybeans</a:t>
              </a:r>
              <a:endParaRPr kumimoji="0" lang="en-US" sz="1200" b="0" i="1" dirty="0">
                <a:solidFill>
                  <a:srgbClr val="000000"/>
                </a:solidFill>
                <a:latin typeface="Calibri"/>
                <a:cs typeface="Calibri"/>
              </a:endParaRPr>
            </a:p>
            <a:p>
              <a:pPr>
                <a:lnSpc>
                  <a:spcPct val="80000"/>
                </a:lnSpc>
              </a:pPr>
              <a:r>
                <a:rPr kumimoji="0" lang="en-US" sz="1200" b="0" i="1" dirty="0">
                  <a:solidFill>
                    <a:srgbClr val="000000"/>
                  </a:solidFill>
                  <a:latin typeface="Calibri"/>
                  <a:cs typeface="Calibri"/>
                </a:rPr>
                <a:t>(bushels) </a:t>
              </a:r>
            </a:p>
          </p:txBody>
        </p:sp>
        <p:sp>
          <p:nvSpPr>
            <p:cNvPr id="79" name="Line 98"/>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80" name="Line 99"/>
            <p:cNvSpPr>
              <a:spLocks noChangeShapeType="1"/>
            </p:cNvSpPr>
            <p:nvPr/>
          </p:nvSpPr>
          <p:spPr bwMode="auto">
            <a:xfrm>
              <a:off x="1326" y="3763"/>
              <a:ext cx="980"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81" name="Text Box 100"/>
            <p:cNvSpPr txBox="1">
              <a:spLocks noChangeArrowheads="1"/>
            </p:cNvSpPr>
            <p:nvPr/>
          </p:nvSpPr>
          <p:spPr bwMode="auto">
            <a:xfrm>
              <a:off x="1104"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82" name="Text Box 102"/>
          <p:cNvSpPr txBox="1">
            <a:spLocks noChangeArrowheads="1"/>
          </p:cNvSpPr>
          <p:nvPr/>
        </p:nvSpPr>
        <p:spPr bwMode="auto">
          <a:xfrm>
            <a:off x="3121488" y="1955451"/>
            <a:ext cx="1209675" cy="276999"/>
          </a:xfrm>
          <a:prstGeom prst="rect">
            <a:avLst/>
          </a:prstGeom>
          <a:noFill/>
          <a:ln w="19050" cap="rnd">
            <a:noFill/>
            <a:prstDash val="sysDot"/>
            <a:miter lim="800000"/>
            <a:headEnd/>
            <a:tailEnd type="none" w="lg" len="lg"/>
          </a:ln>
        </p:spPr>
        <p:txBody>
          <a:bodyPr>
            <a:prstTxWarp prst="textNoShape">
              <a:avLst/>
            </a:prstTxWarp>
            <a:spAutoFit/>
          </a:bodyPr>
          <a:lstStyle/>
          <a:p>
            <a:pPr algn="r">
              <a:lnSpc>
                <a:spcPct val="70000"/>
              </a:lnSpc>
            </a:pPr>
            <a:r>
              <a:rPr kumimoji="0" lang="en-US" sz="1600" b="1" i="1" dirty="0">
                <a:latin typeface="Calibri"/>
                <a:cs typeface="Calibri"/>
              </a:rPr>
              <a:t>U.S. Market</a:t>
            </a:r>
            <a:endParaRPr kumimoji="0" lang="en-US" sz="1600" b="1" dirty="0">
              <a:latin typeface="Calibri"/>
              <a:cs typeface="Calibri"/>
            </a:endParaRPr>
          </a:p>
        </p:txBody>
      </p:sp>
      <p:sp>
        <p:nvSpPr>
          <p:cNvPr id="83" name="Text Box 103"/>
          <p:cNvSpPr txBox="1">
            <a:spLocks noChangeArrowheads="1"/>
          </p:cNvSpPr>
          <p:nvPr/>
        </p:nvSpPr>
        <p:spPr bwMode="auto">
          <a:xfrm>
            <a:off x="6174441" y="1963297"/>
            <a:ext cx="1394143" cy="276999"/>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70000"/>
              </a:lnSpc>
            </a:pPr>
            <a:r>
              <a:rPr kumimoji="0" lang="en-US" sz="1600" b="1" i="1" dirty="0">
                <a:latin typeface="Calibri"/>
                <a:cs typeface="Calibri"/>
              </a:rPr>
              <a:t>World Market</a:t>
            </a:r>
          </a:p>
        </p:txBody>
      </p:sp>
      <p:sp>
        <p:nvSpPr>
          <p:cNvPr id="84" name="Line 104"/>
          <p:cNvSpPr>
            <a:spLocks noChangeAspect="1" noChangeShapeType="1"/>
          </p:cNvSpPr>
          <p:nvPr/>
        </p:nvSpPr>
        <p:spPr bwMode="auto">
          <a:xfrm>
            <a:off x="6052840" y="3217486"/>
            <a:ext cx="279336" cy="0"/>
          </a:xfrm>
          <a:prstGeom prst="line">
            <a:avLst/>
          </a:prstGeom>
          <a:noFill/>
          <a:ln w="57150" cap="rnd">
            <a:solidFill>
              <a:srgbClr val="3366CC"/>
            </a:solidFill>
            <a:prstDash val="sysDot"/>
            <a:round/>
            <a:headEnd/>
            <a:tailEnd/>
          </a:ln>
        </p:spPr>
        <p:txBody>
          <a:bodyPr>
            <a:prstTxWarp prst="textNoShape">
              <a:avLst/>
            </a:prstTxWarp>
          </a:bodyPr>
          <a:lstStyle/>
          <a:p>
            <a:endParaRPr lang="en-US">
              <a:latin typeface="Calibri"/>
              <a:cs typeface="Calibri"/>
            </a:endParaRPr>
          </a:p>
        </p:txBody>
      </p:sp>
      <p:grpSp>
        <p:nvGrpSpPr>
          <p:cNvPr id="85" name="Group 111"/>
          <p:cNvGrpSpPr>
            <a:grpSpLocks/>
          </p:cNvGrpSpPr>
          <p:nvPr/>
        </p:nvGrpSpPr>
        <p:grpSpPr bwMode="auto">
          <a:xfrm>
            <a:off x="3498551" y="3066673"/>
            <a:ext cx="2505076" cy="307975"/>
            <a:chOff x="1342" y="2447"/>
            <a:chExt cx="1578" cy="194"/>
          </a:xfrm>
        </p:grpSpPr>
        <p:sp>
          <p:nvSpPr>
            <p:cNvPr id="86" name="Rectangle 72"/>
            <p:cNvSpPr>
              <a:spLocks noChangeAspect="1" noChangeArrowheads="1"/>
            </p:cNvSpPr>
            <p:nvPr/>
          </p:nvSpPr>
          <p:spPr bwMode="auto">
            <a:xfrm>
              <a:off x="2750" y="2447"/>
              <a:ext cx="170" cy="194"/>
            </a:xfrm>
            <a:prstGeom prst="rect">
              <a:avLst/>
            </a:prstGeom>
            <a:noFill/>
            <a:ln w="31750" cap="rnd">
              <a:noFill/>
              <a:prstDash val="sysDot"/>
              <a:miter lim="800000"/>
              <a:headEnd/>
              <a:tailEnd/>
            </a:ln>
          </p:spPr>
          <p:txBody>
            <a:bodyPr wrap="none" lIns="0" tIns="0" rIns="0" bIns="0">
              <a:prstTxWarp prst="textNoShape">
                <a:avLst/>
              </a:prstTxWarp>
              <a:spAutoFit/>
            </a:bodyPr>
            <a:lstStyle/>
            <a:p>
              <a:r>
                <a:rPr kumimoji="0" lang="en-US" sz="2000" b="1" i="1" dirty="0" err="1">
                  <a:solidFill>
                    <a:srgbClr val="2A53A6"/>
                  </a:solidFill>
                  <a:latin typeface="Calibri"/>
                  <a:cs typeface="Calibri"/>
                </a:rPr>
                <a:t>S</a:t>
              </a:r>
              <a:r>
                <a:rPr kumimoji="0" lang="en-US" sz="2000" b="1" i="1" baseline="-25000" dirty="0" err="1">
                  <a:solidFill>
                    <a:srgbClr val="2A53A6"/>
                  </a:solidFill>
                  <a:latin typeface="Calibri"/>
                  <a:cs typeface="Calibri"/>
                </a:rPr>
                <a:t>w</a:t>
              </a:r>
              <a:endParaRPr kumimoji="0" lang="en-US" sz="2000" b="1" baseline="-25000" dirty="0">
                <a:solidFill>
                  <a:srgbClr val="2A53A6"/>
                </a:solidFill>
                <a:latin typeface="Calibri"/>
                <a:cs typeface="Calibri"/>
              </a:endParaRPr>
            </a:p>
          </p:txBody>
        </p:sp>
        <p:sp>
          <p:nvSpPr>
            <p:cNvPr id="87" name="Line 110"/>
            <p:cNvSpPr>
              <a:spLocks noChangeAspect="1" noChangeShapeType="1"/>
            </p:cNvSpPr>
            <p:nvPr/>
          </p:nvSpPr>
          <p:spPr bwMode="auto">
            <a:xfrm>
              <a:off x="1342" y="2540"/>
              <a:ext cx="1369" cy="1"/>
            </a:xfrm>
            <a:prstGeom prst="line">
              <a:avLst/>
            </a:prstGeom>
            <a:noFill/>
            <a:ln w="57150">
              <a:solidFill>
                <a:srgbClr val="3366CC"/>
              </a:solidFill>
              <a:round/>
              <a:headEnd/>
              <a:tailEnd/>
            </a:ln>
          </p:spPr>
          <p:txBody>
            <a:bodyPr>
              <a:prstTxWarp prst="textNoShape">
                <a:avLst/>
              </a:prstTxWarp>
            </a:bodyPr>
            <a:lstStyle/>
            <a:p>
              <a:endParaRPr lang="en-US">
                <a:latin typeface="Calibri"/>
                <a:cs typeface="Calibri"/>
              </a:endParaRPr>
            </a:p>
          </p:txBody>
        </p:sp>
      </p:grpSp>
      <p:grpSp>
        <p:nvGrpSpPr>
          <p:cNvPr id="88" name="Group 117"/>
          <p:cNvGrpSpPr>
            <a:grpSpLocks/>
          </p:cNvGrpSpPr>
          <p:nvPr/>
        </p:nvGrpSpPr>
        <p:grpSpPr bwMode="auto">
          <a:xfrm>
            <a:off x="4325641" y="2255461"/>
            <a:ext cx="1428751" cy="2270125"/>
            <a:chOff x="1863" y="1936"/>
            <a:chExt cx="900" cy="1430"/>
          </a:xfrm>
        </p:grpSpPr>
        <p:sp>
          <p:nvSpPr>
            <p:cNvPr id="89" name="Rectangle 118"/>
            <p:cNvSpPr>
              <a:spLocks noChangeAspect="1" noChangeArrowheads="1"/>
            </p:cNvSpPr>
            <p:nvPr/>
          </p:nvSpPr>
          <p:spPr bwMode="auto">
            <a:xfrm>
              <a:off x="2616" y="1936"/>
              <a:ext cx="147"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d</a:t>
              </a:r>
              <a:endParaRPr kumimoji="0" lang="en-US" sz="4000" b="1" baseline="-25000" dirty="0">
                <a:solidFill>
                  <a:schemeClr val="accent3">
                    <a:lumMod val="75000"/>
                  </a:schemeClr>
                </a:solidFill>
                <a:latin typeface="Calibri"/>
                <a:cs typeface="Calibri"/>
              </a:endParaRPr>
            </a:p>
          </p:txBody>
        </p:sp>
        <p:sp>
          <p:nvSpPr>
            <p:cNvPr id="90" name="Freeform 119"/>
            <p:cNvSpPr>
              <a:spLocks noChangeAspect="1"/>
            </p:cNvSpPr>
            <p:nvPr/>
          </p:nvSpPr>
          <p:spPr bwMode="auto">
            <a:xfrm>
              <a:off x="1863" y="2183"/>
              <a:ext cx="777" cy="1183"/>
            </a:xfrm>
            <a:custGeom>
              <a:avLst/>
              <a:gdLst/>
              <a:ahLst/>
              <a:cxnLst>
                <a:cxn ang="0">
                  <a:pos x="1927" y="47"/>
                </a:cxn>
                <a:cxn ang="0">
                  <a:pos x="1895" y="139"/>
                </a:cxn>
                <a:cxn ang="0">
                  <a:pos x="1862" y="231"/>
                </a:cxn>
                <a:cxn ang="0">
                  <a:pos x="1826" y="322"/>
                </a:cxn>
                <a:cxn ang="0">
                  <a:pos x="1790" y="412"/>
                </a:cxn>
                <a:cxn ang="0">
                  <a:pos x="1751" y="502"/>
                </a:cxn>
                <a:cxn ang="0">
                  <a:pos x="1712" y="591"/>
                </a:cxn>
                <a:cxn ang="0">
                  <a:pos x="1670" y="680"/>
                </a:cxn>
                <a:cxn ang="0">
                  <a:pos x="1627" y="768"/>
                </a:cxn>
                <a:cxn ang="0">
                  <a:pos x="1583" y="855"/>
                </a:cxn>
                <a:cxn ang="0">
                  <a:pos x="1538" y="940"/>
                </a:cxn>
                <a:cxn ang="0">
                  <a:pos x="1492" y="1025"/>
                </a:cxn>
                <a:cxn ang="0">
                  <a:pos x="1445" y="1110"/>
                </a:cxn>
                <a:cxn ang="0">
                  <a:pos x="1397" y="1192"/>
                </a:cxn>
                <a:cxn ang="0">
                  <a:pos x="1349" y="1274"/>
                </a:cxn>
                <a:cxn ang="0">
                  <a:pos x="1299" y="1355"/>
                </a:cxn>
                <a:cxn ang="0">
                  <a:pos x="1249" y="1434"/>
                </a:cxn>
                <a:cxn ang="0">
                  <a:pos x="1199" y="1512"/>
                </a:cxn>
                <a:cxn ang="0">
                  <a:pos x="1148" y="1590"/>
                </a:cxn>
                <a:cxn ang="0">
                  <a:pos x="1097" y="1665"/>
                </a:cxn>
                <a:cxn ang="0">
                  <a:pos x="1046" y="1739"/>
                </a:cxn>
                <a:cxn ang="0">
                  <a:pos x="994" y="1812"/>
                </a:cxn>
                <a:cxn ang="0">
                  <a:pos x="943" y="1883"/>
                </a:cxn>
                <a:cxn ang="0">
                  <a:pos x="891" y="1952"/>
                </a:cxn>
                <a:cxn ang="0">
                  <a:pos x="841" y="2020"/>
                </a:cxn>
                <a:cxn ang="0">
                  <a:pos x="789" y="2087"/>
                </a:cxn>
                <a:cxn ang="0">
                  <a:pos x="739" y="2151"/>
                </a:cxn>
                <a:cxn ang="0">
                  <a:pos x="689" y="2214"/>
                </a:cxn>
                <a:cxn ang="0">
                  <a:pos x="639" y="2275"/>
                </a:cxn>
                <a:cxn ang="0">
                  <a:pos x="590" y="2334"/>
                </a:cxn>
                <a:cxn ang="0">
                  <a:pos x="543" y="2390"/>
                </a:cxn>
                <a:cxn ang="0">
                  <a:pos x="495" y="2444"/>
                </a:cxn>
                <a:cxn ang="0">
                  <a:pos x="449" y="2498"/>
                </a:cxn>
                <a:cxn ang="0">
                  <a:pos x="404" y="2549"/>
                </a:cxn>
                <a:cxn ang="0">
                  <a:pos x="359" y="2597"/>
                </a:cxn>
                <a:cxn ang="0">
                  <a:pos x="317" y="2643"/>
                </a:cxn>
                <a:cxn ang="0">
                  <a:pos x="275" y="2688"/>
                </a:cxn>
                <a:cxn ang="0">
                  <a:pos x="234" y="2729"/>
                </a:cxn>
                <a:cxn ang="0">
                  <a:pos x="196" y="2769"/>
                </a:cxn>
                <a:cxn ang="0">
                  <a:pos x="158" y="2806"/>
                </a:cxn>
                <a:cxn ang="0">
                  <a:pos x="124" y="2841"/>
                </a:cxn>
                <a:cxn ang="0">
                  <a:pos x="90" y="2873"/>
                </a:cxn>
                <a:cxn ang="0">
                  <a:pos x="58" y="2903"/>
                </a:cxn>
                <a:cxn ang="0">
                  <a:pos x="28" y="2930"/>
                </a:cxn>
                <a:cxn ang="0">
                  <a:pos x="0" y="2955"/>
                </a:cxn>
              </a:cxnLst>
              <a:rect l="0" t="0" r="r" b="b"/>
              <a:pathLst>
                <a:path w="1942" h="2955">
                  <a:moveTo>
                    <a:pt x="1942" y="0"/>
                  </a:moveTo>
                  <a:lnTo>
                    <a:pt x="1927" y="47"/>
                  </a:lnTo>
                  <a:lnTo>
                    <a:pt x="1910" y="93"/>
                  </a:lnTo>
                  <a:lnTo>
                    <a:pt x="1895" y="139"/>
                  </a:lnTo>
                  <a:lnTo>
                    <a:pt x="1879" y="185"/>
                  </a:lnTo>
                  <a:lnTo>
                    <a:pt x="1862" y="231"/>
                  </a:lnTo>
                  <a:lnTo>
                    <a:pt x="1844" y="276"/>
                  </a:lnTo>
                  <a:lnTo>
                    <a:pt x="1826" y="322"/>
                  </a:lnTo>
                  <a:lnTo>
                    <a:pt x="1808" y="367"/>
                  </a:lnTo>
                  <a:lnTo>
                    <a:pt x="1790" y="412"/>
                  </a:lnTo>
                  <a:lnTo>
                    <a:pt x="1770" y="457"/>
                  </a:lnTo>
                  <a:lnTo>
                    <a:pt x="1751" y="502"/>
                  </a:lnTo>
                  <a:lnTo>
                    <a:pt x="1731" y="546"/>
                  </a:lnTo>
                  <a:lnTo>
                    <a:pt x="1712" y="591"/>
                  </a:lnTo>
                  <a:lnTo>
                    <a:pt x="1690" y="636"/>
                  </a:lnTo>
                  <a:lnTo>
                    <a:pt x="1670" y="680"/>
                  </a:lnTo>
                  <a:lnTo>
                    <a:pt x="1649" y="724"/>
                  </a:lnTo>
                  <a:lnTo>
                    <a:pt x="1627" y="768"/>
                  </a:lnTo>
                  <a:lnTo>
                    <a:pt x="1605" y="811"/>
                  </a:lnTo>
                  <a:lnTo>
                    <a:pt x="1583" y="855"/>
                  </a:lnTo>
                  <a:lnTo>
                    <a:pt x="1561" y="897"/>
                  </a:lnTo>
                  <a:lnTo>
                    <a:pt x="1538" y="940"/>
                  </a:lnTo>
                  <a:lnTo>
                    <a:pt x="1515" y="983"/>
                  </a:lnTo>
                  <a:lnTo>
                    <a:pt x="1492" y="1025"/>
                  </a:lnTo>
                  <a:lnTo>
                    <a:pt x="1468" y="1067"/>
                  </a:lnTo>
                  <a:lnTo>
                    <a:pt x="1445" y="1110"/>
                  </a:lnTo>
                  <a:lnTo>
                    <a:pt x="1421" y="1151"/>
                  </a:lnTo>
                  <a:lnTo>
                    <a:pt x="1397" y="1192"/>
                  </a:lnTo>
                  <a:lnTo>
                    <a:pt x="1373" y="1233"/>
                  </a:lnTo>
                  <a:lnTo>
                    <a:pt x="1349" y="1274"/>
                  </a:lnTo>
                  <a:lnTo>
                    <a:pt x="1323" y="1315"/>
                  </a:lnTo>
                  <a:lnTo>
                    <a:pt x="1299" y="1355"/>
                  </a:lnTo>
                  <a:lnTo>
                    <a:pt x="1274" y="1395"/>
                  </a:lnTo>
                  <a:lnTo>
                    <a:pt x="1249" y="1434"/>
                  </a:lnTo>
                  <a:lnTo>
                    <a:pt x="1224" y="1474"/>
                  </a:lnTo>
                  <a:lnTo>
                    <a:pt x="1199" y="1512"/>
                  </a:lnTo>
                  <a:lnTo>
                    <a:pt x="1173" y="1551"/>
                  </a:lnTo>
                  <a:lnTo>
                    <a:pt x="1148" y="1590"/>
                  </a:lnTo>
                  <a:lnTo>
                    <a:pt x="1123" y="1627"/>
                  </a:lnTo>
                  <a:lnTo>
                    <a:pt x="1097" y="1665"/>
                  </a:lnTo>
                  <a:lnTo>
                    <a:pt x="1071" y="1702"/>
                  </a:lnTo>
                  <a:lnTo>
                    <a:pt x="1046" y="1739"/>
                  </a:lnTo>
                  <a:lnTo>
                    <a:pt x="1020" y="1775"/>
                  </a:lnTo>
                  <a:lnTo>
                    <a:pt x="994" y="1812"/>
                  </a:lnTo>
                  <a:lnTo>
                    <a:pt x="968" y="1847"/>
                  </a:lnTo>
                  <a:lnTo>
                    <a:pt x="943" y="1883"/>
                  </a:lnTo>
                  <a:lnTo>
                    <a:pt x="917" y="1917"/>
                  </a:lnTo>
                  <a:lnTo>
                    <a:pt x="891" y="1952"/>
                  </a:lnTo>
                  <a:lnTo>
                    <a:pt x="866" y="1986"/>
                  </a:lnTo>
                  <a:lnTo>
                    <a:pt x="841" y="2020"/>
                  </a:lnTo>
                  <a:lnTo>
                    <a:pt x="814" y="2053"/>
                  </a:lnTo>
                  <a:lnTo>
                    <a:pt x="789" y="2087"/>
                  </a:lnTo>
                  <a:lnTo>
                    <a:pt x="764" y="2119"/>
                  </a:lnTo>
                  <a:lnTo>
                    <a:pt x="739" y="2151"/>
                  </a:lnTo>
                  <a:lnTo>
                    <a:pt x="714" y="2182"/>
                  </a:lnTo>
                  <a:lnTo>
                    <a:pt x="689" y="2214"/>
                  </a:lnTo>
                  <a:lnTo>
                    <a:pt x="664" y="2244"/>
                  </a:lnTo>
                  <a:lnTo>
                    <a:pt x="639" y="2275"/>
                  </a:lnTo>
                  <a:lnTo>
                    <a:pt x="615" y="2304"/>
                  </a:lnTo>
                  <a:lnTo>
                    <a:pt x="590" y="2334"/>
                  </a:lnTo>
                  <a:lnTo>
                    <a:pt x="567" y="2362"/>
                  </a:lnTo>
                  <a:lnTo>
                    <a:pt x="543" y="2390"/>
                  </a:lnTo>
                  <a:lnTo>
                    <a:pt x="519" y="2417"/>
                  </a:lnTo>
                  <a:lnTo>
                    <a:pt x="495" y="2444"/>
                  </a:lnTo>
                  <a:lnTo>
                    <a:pt x="472" y="2472"/>
                  </a:lnTo>
                  <a:lnTo>
                    <a:pt x="449" y="2498"/>
                  </a:lnTo>
                  <a:lnTo>
                    <a:pt x="426" y="2523"/>
                  </a:lnTo>
                  <a:lnTo>
                    <a:pt x="404" y="2549"/>
                  </a:lnTo>
                  <a:lnTo>
                    <a:pt x="381" y="2573"/>
                  </a:lnTo>
                  <a:lnTo>
                    <a:pt x="359" y="2597"/>
                  </a:lnTo>
                  <a:lnTo>
                    <a:pt x="338" y="2621"/>
                  </a:lnTo>
                  <a:lnTo>
                    <a:pt x="317" y="2643"/>
                  </a:lnTo>
                  <a:lnTo>
                    <a:pt x="295" y="2666"/>
                  </a:lnTo>
                  <a:lnTo>
                    <a:pt x="275" y="2688"/>
                  </a:lnTo>
                  <a:lnTo>
                    <a:pt x="255" y="2709"/>
                  </a:lnTo>
                  <a:lnTo>
                    <a:pt x="234" y="2729"/>
                  </a:lnTo>
                  <a:lnTo>
                    <a:pt x="215" y="2750"/>
                  </a:lnTo>
                  <a:lnTo>
                    <a:pt x="196" y="2769"/>
                  </a:lnTo>
                  <a:lnTo>
                    <a:pt x="178" y="2788"/>
                  </a:lnTo>
                  <a:lnTo>
                    <a:pt x="158" y="2806"/>
                  </a:lnTo>
                  <a:lnTo>
                    <a:pt x="141" y="2824"/>
                  </a:lnTo>
                  <a:lnTo>
                    <a:pt x="124" y="2841"/>
                  </a:lnTo>
                  <a:lnTo>
                    <a:pt x="107" y="2857"/>
                  </a:lnTo>
                  <a:lnTo>
                    <a:pt x="90" y="2873"/>
                  </a:lnTo>
                  <a:lnTo>
                    <a:pt x="73" y="2889"/>
                  </a:lnTo>
                  <a:lnTo>
                    <a:pt x="58" y="2903"/>
                  </a:lnTo>
                  <a:lnTo>
                    <a:pt x="43" y="2917"/>
                  </a:lnTo>
                  <a:lnTo>
                    <a:pt x="28" y="2930"/>
                  </a:lnTo>
                  <a:lnTo>
                    <a:pt x="14" y="2942"/>
                  </a:lnTo>
                  <a:lnTo>
                    <a:pt x="0" y="2955"/>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grpSp>
      <p:grpSp>
        <p:nvGrpSpPr>
          <p:cNvPr id="91" name="Group 120"/>
          <p:cNvGrpSpPr>
            <a:grpSpLocks/>
          </p:cNvGrpSpPr>
          <p:nvPr/>
        </p:nvGrpSpPr>
        <p:grpSpPr bwMode="auto">
          <a:xfrm>
            <a:off x="3944641" y="2647573"/>
            <a:ext cx="1535113" cy="2135188"/>
            <a:chOff x="1623" y="2183"/>
            <a:chExt cx="967" cy="1345"/>
          </a:xfrm>
        </p:grpSpPr>
        <p:sp>
          <p:nvSpPr>
            <p:cNvPr id="92" name="Rectangle 121"/>
            <p:cNvSpPr>
              <a:spLocks noChangeAspect="1" noChangeArrowheads="1"/>
            </p:cNvSpPr>
            <p:nvPr/>
          </p:nvSpPr>
          <p:spPr bwMode="auto">
            <a:xfrm>
              <a:off x="2401" y="3334"/>
              <a:ext cx="189"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smtClean="0">
                  <a:solidFill>
                    <a:schemeClr val="accent5">
                      <a:lumMod val="75000"/>
                    </a:schemeClr>
                  </a:solidFill>
                  <a:latin typeface="Calibri"/>
                  <a:cs typeface="Calibri"/>
                </a:rPr>
                <a:t>D</a:t>
              </a:r>
              <a:r>
                <a:rPr kumimoji="0" lang="en-US" sz="2000" b="1" i="1" baseline="-25000" dirty="0" err="1" smtClean="0">
                  <a:solidFill>
                    <a:schemeClr val="accent5">
                      <a:lumMod val="75000"/>
                    </a:schemeClr>
                  </a:solidFill>
                  <a:latin typeface="Calibri"/>
                  <a:cs typeface="Calibri"/>
                </a:rPr>
                <a:t>d</a:t>
              </a:r>
              <a:endParaRPr kumimoji="0" lang="en-US" sz="2000" b="1" i="1" baseline="-25000" dirty="0">
                <a:solidFill>
                  <a:schemeClr val="accent5">
                    <a:lumMod val="75000"/>
                  </a:schemeClr>
                </a:solidFill>
                <a:latin typeface="Calibri"/>
                <a:cs typeface="Calibri"/>
              </a:endParaRPr>
            </a:p>
          </p:txBody>
        </p:sp>
        <p:sp>
          <p:nvSpPr>
            <p:cNvPr id="93" name="Freeform 122"/>
            <p:cNvSpPr>
              <a:spLocks noChangeAspect="1"/>
            </p:cNvSpPr>
            <p:nvPr/>
          </p:nvSpPr>
          <p:spPr bwMode="auto">
            <a:xfrm>
              <a:off x="1623" y="2183"/>
              <a:ext cx="778" cy="1183"/>
            </a:xfrm>
            <a:custGeom>
              <a:avLst/>
              <a:gdLst/>
              <a:ahLst/>
              <a:cxnLst>
                <a:cxn ang="0">
                  <a:pos x="15" y="47"/>
                </a:cxn>
                <a:cxn ang="0">
                  <a:pos x="47" y="139"/>
                </a:cxn>
                <a:cxn ang="0">
                  <a:pos x="80" y="231"/>
                </a:cxn>
                <a:cxn ang="0">
                  <a:pos x="115" y="322"/>
                </a:cxn>
                <a:cxn ang="0">
                  <a:pos x="152" y="412"/>
                </a:cxn>
                <a:cxn ang="0">
                  <a:pos x="191" y="502"/>
                </a:cxn>
                <a:cxn ang="0">
                  <a:pos x="230" y="591"/>
                </a:cxn>
                <a:cxn ang="0">
                  <a:pos x="272" y="680"/>
                </a:cxn>
                <a:cxn ang="0">
                  <a:pos x="314" y="768"/>
                </a:cxn>
                <a:cxn ang="0">
                  <a:pos x="358" y="855"/>
                </a:cxn>
                <a:cxn ang="0">
                  <a:pos x="404" y="940"/>
                </a:cxn>
                <a:cxn ang="0">
                  <a:pos x="449" y="1025"/>
                </a:cxn>
                <a:cxn ang="0">
                  <a:pos x="497" y="1110"/>
                </a:cxn>
                <a:cxn ang="0">
                  <a:pos x="545" y="1192"/>
                </a:cxn>
                <a:cxn ang="0">
                  <a:pos x="593" y="1274"/>
                </a:cxn>
                <a:cxn ang="0">
                  <a:pos x="643" y="1355"/>
                </a:cxn>
                <a:cxn ang="0">
                  <a:pos x="693" y="1434"/>
                </a:cxn>
                <a:cxn ang="0">
                  <a:pos x="743" y="1512"/>
                </a:cxn>
                <a:cxn ang="0">
                  <a:pos x="794" y="1590"/>
                </a:cxn>
                <a:cxn ang="0">
                  <a:pos x="845" y="1665"/>
                </a:cxn>
                <a:cxn ang="0">
                  <a:pos x="896" y="1739"/>
                </a:cxn>
                <a:cxn ang="0">
                  <a:pos x="947" y="1812"/>
                </a:cxn>
                <a:cxn ang="0">
                  <a:pos x="999" y="1883"/>
                </a:cxn>
                <a:cxn ang="0">
                  <a:pos x="1050" y="1952"/>
                </a:cxn>
                <a:cxn ang="0">
                  <a:pos x="1101" y="2020"/>
                </a:cxn>
                <a:cxn ang="0">
                  <a:pos x="1152" y="2087"/>
                </a:cxn>
                <a:cxn ang="0">
                  <a:pos x="1203" y="2151"/>
                </a:cxn>
                <a:cxn ang="0">
                  <a:pos x="1252" y="2214"/>
                </a:cxn>
                <a:cxn ang="0">
                  <a:pos x="1302" y="2275"/>
                </a:cxn>
                <a:cxn ang="0">
                  <a:pos x="1351" y="2334"/>
                </a:cxn>
                <a:cxn ang="0">
                  <a:pos x="1399" y="2390"/>
                </a:cxn>
                <a:cxn ang="0">
                  <a:pos x="1446" y="2444"/>
                </a:cxn>
                <a:cxn ang="0">
                  <a:pos x="1492" y="2498"/>
                </a:cxn>
                <a:cxn ang="0">
                  <a:pos x="1538" y="2549"/>
                </a:cxn>
                <a:cxn ang="0">
                  <a:pos x="1582" y="2597"/>
                </a:cxn>
                <a:cxn ang="0">
                  <a:pos x="1625" y="2643"/>
                </a:cxn>
                <a:cxn ang="0">
                  <a:pos x="1667" y="2688"/>
                </a:cxn>
                <a:cxn ang="0">
                  <a:pos x="1706" y="2729"/>
                </a:cxn>
                <a:cxn ang="0">
                  <a:pos x="1746" y="2769"/>
                </a:cxn>
                <a:cxn ang="0">
                  <a:pos x="1782" y="2806"/>
                </a:cxn>
                <a:cxn ang="0">
                  <a:pos x="1818" y="2841"/>
                </a:cxn>
                <a:cxn ang="0">
                  <a:pos x="1851" y="2873"/>
                </a:cxn>
                <a:cxn ang="0">
                  <a:pos x="1884" y="2903"/>
                </a:cxn>
                <a:cxn ang="0">
                  <a:pos x="1913" y="2930"/>
                </a:cxn>
                <a:cxn ang="0">
                  <a:pos x="1942" y="2955"/>
                </a:cxn>
              </a:cxnLst>
              <a:rect l="0" t="0" r="r" b="b"/>
              <a:pathLst>
                <a:path w="1942" h="2955">
                  <a:moveTo>
                    <a:pt x="0" y="0"/>
                  </a:moveTo>
                  <a:lnTo>
                    <a:pt x="15" y="47"/>
                  </a:lnTo>
                  <a:lnTo>
                    <a:pt x="31" y="93"/>
                  </a:lnTo>
                  <a:lnTo>
                    <a:pt x="47" y="139"/>
                  </a:lnTo>
                  <a:lnTo>
                    <a:pt x="63" y="185"/>
                  </a:lnTo>
                  <a:lnTo>
                    <a:pt x="80" y="231"/>
                  </a:lnTo>
                  <a:lnTo>
                    <a:pt x="97" y="276"/>
                  </a:lnTo>
                  <a:lnTo>
                    <a:pt x="115" y="322"/>
                  </a:lnTo>
                  <a:lnTo>
                    <a:pt x="133" y="367"/>
                  </a:lnTo>
                  <a:lnTo>
                    <a:pt x="152" y="412"/>
                  </a:lnTo>
                  <a:lnTo>
                    <a:pt x="171" y="457"/>
                  </a:lnTo>
                  <a:lnTo>
                    <a:pt x="191" y="502"/>
                  </a:lnTo>
                  <a:lnTo>
                    <a:pt x="210" y="546"/>
                  </a:lnTo>
                  <a:lnTo>
                    <a:pt x="230" y="591"/>
                  </a:lnTo>
                  <a:lnTo>
                    <a:pt x="251" y="636"/>
                  </a:lnTo>
                  <a:lnTo>
                    <a:pt x="272" y="680"/>
                  </a:lnTo>
                  <a:lnTo>
                    <a:pt x="293" y="724"/>
                  </a:lnTo>
                  <a:lnTo>
                    <a:pt x="314" y="768"/>
                  </a:lnTo>
                  <a:lnTo>
                    <a:pt x="337" y="811"/>
                  </a:lnTo>
                  <a:lnTo>
                    <a:pt x="358" y="855"/>
                  </a:lnTo>
                  <a:lnTo>
                    <a:pt x="380" y="897"/>
                  </a:lnTo>
                  <a:lnTo>
                    <a:pt x="404" y="940"/>
                  </a:lnTo>
                  <a:lnTo>
                    <a:pt x="426" y="983"/>
                  </a:lnTo>
                  <a:lnTo>
                    <a:pt x="449" y="1025"/>
                  </a:lnTo>
                  <a:lnTo>
                    <a:pt x="473" y="1067"/>
                  </a:lnTo>
                  <a:lnTo>
                    <a:pt x="497" y="1110"/>
                  </a:lnTo>
                  <a:lnTo>
                    <a:pt x="520" y="1151"/>
                  </a:lnTo>
                  <a:lnTo>
                    <a:pt x="545" y="1192"/>
                  </a:lnTo>
                  <a:lnTo>
                    <a:pt x="569" y="1233"/>
                  </a:lnTo>
                  <a:lnTo>
                    <a:pt x="593" y="1274"/>
                  </a:lnTo>
                  <a:lnTo>
                    <a:pt x="618" y="1315"/>
                  </a:lnTo>
                  <a:lnTo>
                    <a:pt x="643" y="1355"/>
                  </a:lnTo>
                  <a:lnTo>
                    <a:pt x="667" y="1395"/>
                  </a:lnTo>
                  <a:lnTo>
                    <a:pt x="693" y="1434"/>
                  </a:lnTo>
                  <a:lnTo>
                    <a:pt x="718" y="1474"/>
                  </a:lnTo>
                  <a:lnTo>
                    <a:pt x="743" y="1512"/>
                  </a:lnTo>
                  <a:lnTo>
                    <a:pt x="769" y="1551"/>
                  </a:lnTo>
                  <a:lnTo>
                    <a:pt x="794" y="1590"/>
                  </a:lnTo>
                  <a:lnTo>
                    <a:pt x="819" y="1627"/>
                  </a:lnTo>
                  <a:lnTo>
                    <a:pt x="845" y="1665"/>
                  </a:lnTo>
                  <a:lnTo>
                    <a:pt x="870" y="1702"/>
                  </a:lnTo>
                  <a:lnTo>
                    <a:pt x="896" y="1739"/>
                  </a:lnTo>
                  <a:lnTo>
                    <a:pt x="922" y="1775"/>
                  </a:lnTo>
                  <a:lnTo>
                    <a:pt x="947" y="1812"/>
                  </a:lnTo>
                  <a:lnTo>
                    <a:pt x="973" y="1847"/>
                  </a:lnTo>
                  <a:lnTo>
                    <a:pt x="999" y="1883"/>
                  </a:lnTo>
                  <a:lnTo>
                    <a:pt x="1024" y="1917"/>
                  </a:lnTo>
                  <a:lnTo>
                    <a:pt x="1050" y="1952"/>
                  </a:lnTo>
                  <a:lnTo>
                    <a:pt x="1076" y="1986"/>
                  </a:lnTo>
                  <a:lnTo>
                    <a:pt x="1101" y="2020"/>
                  </a:lnTo>
                  <a:lnTo>
                    <a:pt x="1126" y="2053"/>
                  </a:lnTo>
                  <a:lnTo>
                    <a:pt x="1152" y="2087"/>
                  </a:lnTo>
                  <a:lnTo>
                    <a:pt x="1177" y="2119"/>
                  </a:lnTo>
                  <a:lnTo>
                    <a:pt x="1203" y="2151"/>
                  </a:lnTo>
                  <a:lnTo>
                    <a:pt x="1228" y="2182"/>
                  </a:lnTo>
                  <a:lnTo>
                    <a:pt x="1252" y="2214"/>
                  </a:lnTo>
                  <a:lnTo>
                    <a:pt x="1278" y="2244"/>
                  </a:lnTo>
                  <a:lnTo>
                    <a:pt x="1302" y="2275"/>
                  </a:lnTo>
                  <a:lnTo>
                    <a:pt x="1326" y="2304"/>
                  </a:lnTo>
                  <a:lnTo>
                    <a:pt x="1351" y="2334"/>
                  </a:lnTo>
                  <a:lnTo>
                    <a:pt x="1375" y="2362"/>
                  </a:lnTo>
                  <a:lnTo>
                    <a:pt x="1399" y="2390"/>
                  </a:lnTo>
                  <a:lnTo>
                    <a:pt x="1423" y="2417"/>
                  </a:lnTo>
                  <a:lnTo>
                    <a:pt x="1446" y="2444"/>
                  </a:lnTo>
                  <a:lnTo>
                    <a:pt x="1469" y="2472"/>
                  </a:lnTo>
                  <a:lnTo>
                    <a:pt x="1492" y="2498"/>
                  </a:lnTo>
                  <a:lnTo>
                    <a:pt x="1515" y="2523"/>
                  </a:lnTo>
                  <a:lnTo>
                    <a:pt x="1538" y="2549"/>
                  </a:lnTo>
                  <a:lnTo>
                    <a:pt x="1560" y="2573"/>
                  </a:lnTo>
                  <a:lnTo>
                    <a:pt x="1582" y="2597"/>
                  </a:lnTo>
                  <a:lnTo>
                    <a:pt x="1604" y="2621"/>
                  </a:lnTo>
                  <a:lnTo>
                    <a:pt x="1625" y="2643"/>
                  </a:lnTo>
                  <a:lnTo>
                    <a:pt x="1646" y="2666"/>
                  </a:lnTo>
                  <a:lnTo>
                    <a:pt x="1667" y="2688"/>
                  </a:lnTo>
                  <a:lnTo>
                    <a:pt x="1687" y="2709"/>
                  </a:lnTo>
                  <a:lnTo>
                    <a:pt x="1706" y="2729"/>
                  </a:lnTo>
                  <a:lnTo>
                    <a:pt x="1727" y="2750"/>
                  </a:lnTo>
                  <a:lnTo>
                    <a:pt x="1746" y="2769"/>
                  </a:lnTo>
                  <a:lnTo>
                    <a:pt x="1764" y="2788"/>
                  </a:lnTo>
                  <a:lnTo>
                    <a:pt x="1782" y="2806"/>
                  </a:lnTo>
                  <a:lnTo>
                    <a:pt x="1801" y="2824"/>
                  </a:lnTo>
                  <a:lnTo>
                    <a:pt x="1818" y="2841"/>
                  </a:lnTo>
                  <a:lnTo>
                    <a:pt x="1835" y="2857"/>
                  </a:lnTo>
                  <a:lnTo>
                    <a:pt x="1851" y="2873"/>
                  </a:lnTo>
                  <a:lnTo>
                    <a:pt x="1868" y="2889"/>
                  </a:lnTo>
                  <a:lnTo>
                    <a:pt x="1884" y="2903"/>
                  </a:lnTo>
                  <a:lnTo>
                    <a:pt x="1899" y="2917"/>
                  </a:lnTo>
                  <a:lnTo>
                    <a:pt x="1913" y="2930"/>
                  </a:lnTo>
                  <a:lnTo>
                    <a:pt x="1927" y="2942"/>
                  </a:lnTo>
                  <a:lnTo>
                    <a:pt x="1942" y="2955"/>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grpSp>
      <p:grpSp>
        <p:nvGrpSpPr>
          <p:cNvPr id="94" name="Group 112"/>
          <p:cNvGrpSpPr>
            <a:grpSpLocks/>
          </p:cNvGrpSpPr>
          <p:nvPr/>
        </p:nvGrpSpPr>
        <p:grpSpPr bwMode="auto">
          <a:xfrm>
            <a:off x="4688903" y="3905811"/>
            <a:ext cx="308024" cy="307718"/>
            <a:chOff x="2095" y="2921"/>
            <a:chExt cx="300" cy="642"/>
          </a:xfrm>
        </p:grpSpPr>
        <p:sp>
          <p:nvSpPr>
            <p:cNvPr id="95" name="Rectangle 34"/>
            <p:cNvSpPr>
              <a:spLocks noChangeAspect="1" noChangeArrowheads="1"/>
            </p:cNvSpPr>
            <p:nvPr/>
          </p:nvSpPr>
          <p:spPr bwMode="auto">
            <a:xfrm>
              <a:off x="2270" y="2921"/>
              <a:ext cx="125" cy="642"/>
            </a:xfrm>
            <a:prstGeom prst="rect">
              <a:avLst/>
            </a:prstGeom>
            <a:noFill/>
            <a:ln w="9525">
              <a:noFill/>
              <a:miter lim="800000"/>
              <a:headEnd/>
              <a:tailEnd/>
            </a:ln>
          </p:spPr>
          <p:txBody>
            <a:bodyPr wrap="none" lIns="0" tIns="0" rIns="0" bIns="0">
              <a:prstTxWarp prst="textNoShape">
                <a:avLst/>
              </a:prstTxWarp>
              <a:spAutoFit/>
            </a:bodyPr>
            <a:lstStyle/>
            <a:p>
              <a:r>
                <a:rPr kumimoji="0" lang="en-US" sz="2000" i="1" dirty="0">
                  <a:solidFill>
                    <a:srgbClr val="000000"/>
                  </a:solidFill>
                  <a:latin typeface="Calibri"/>
                  <a:cs typeface="Calibri"/>
                </a:rPr>
                <a:t>c</a:t>
              </a:r>
              <a:endParaRPr kumimoji="0" lang="en-US" sz="2000" b="0" dirty="0">
                <a:solidFill>
                  <a:schemeClr val="tx1"/>
                </a:solidFill>
                <a:latin typeface="Calibri"/>
                <a:cs typeface="Calibri"/>
              </a:endParaRPr>
            </a:p>
          </p:txBody>
        </p:sp>
        <p:sp>
          <p:nvSpPr>
            <p:cNvPr id="96" name="Oval 69"/>
            <p:cNvSpPr>
              <a:spLocks noChangeAspect="1" noChangeArrowheads="1"/>
            </p:cNvSpPr>
            <p:nvPr/>
          </p:nvSpPr>
          <p:spPr bwMode="auto">
            <a:xfrm>
              <a:off x="2095" y="3093"/>
              <a:ext cx="139" cy="277"/>
            </a:xfrm>
            <a:prstGeom prst="ellipse">
              <a:avLst/>
            </a:prstGeom>
            <a:solidFill>
              <a:srgbClr val="FFFF00"/>
            </a:solidFill>
            <a:ln w="38100">
              <a:solidFill>
                <a:schemeClr val="tx1"/>
              </a:solidFill>
              <a:round/>
              <a:headEnd/>
              <a:tailEnd type="none" w="lg" len="lg"/>
            </a:ln>
            <a:effectLst/>
          </p:spPr>
          <p:txBody>
            <a:bodyPr wrap="square" anchor="ctr">
              <a:prstTxWarp prst="textNoShape">
                <a:avLst/>
              </a:prstTxWarp>
              <a:spAutoFit/>
            </a:bodyPr>
            <a:lstStyle/>
            <a:p>
              <a:endParaRPr lang="en-US">
                <a:latin typeface="Times New Roman" pitchFamily="18" charset="0"/>
                <a:cs typeface="Times New Roman" pitchFamily="18" charset="0"/>
              </a:endParaRPr>
            </a:p>
          </p:txBody>
        </p:sp>
      </p:grpSp>
      <p:grpSp>
        <p:nvGrpSpPr>
          <p:cNvPr id="97" name="Group 123"/>
          <p:cNvGrpSpPr>
            <a:grpSpLocks/>
          </p:cNvGrpSpPr>
          <p:nvPr/>
        </p:nvGrpSpPr>
        <p:grpSpPr bwMode="auto">
          <a:xfrm>
            <a:off x="6839665" y="2307848"/>
            <a:ext cx="1513969" cy="1863725"/>
            <a:chOff x="3942" y="1774"/>
            <a:chExt cx="1111" cy="1369"/>
          </a:xfrm>
        </p:grpSpPr>
        <p:sp>
          <p:nvSpPr>
            <p:cNvPr id="98" name="Freeform 124"/>
            <p:cNvSpPr>
              <a:spLocks noChangeAspect="1"/>
            </p:cNvSpPr>
            <p:nvPr/>
          </p:nvSpPr>
          <p:spPr bwMode="auto">
            <a:xfrm>
              <a:off x="3942" y="2004"/>
              <a:ext cx="940" cy="1139"/>
            </a:xfrm>
            <a:custGeom>
              <a:avLst/>
              <a:gdLst/>
              <a:ahLst/>
              <a:cxnLst>
                <a:cxn ang="0">
                  <a:pos x="2331" y="44"/>
                </a:cxn>
                <a:cxn ang="0">
                  <a:pos x="2297" y="136"/>
                </a:cxn>
                <a:cxn ang="0">
                  <a:pos x="2260" y="226"/>
                </a:cxn>
                <a:cxn ang="0">
                  <a:pos x="2219" y="317"/>
                </a:cxn>
                <a:cxn ang="0">
                  <a:pos x="2174" y="408"/>
                </a:cxn>
                <a:cxn ang="0">
                  <a:pos x="2128" y="497"/>
                </a:cxn>
                <a:cxn ang="0">
                  <a:pos x="2078" y="586"/>
                </a:cxn>
                <a:cxn ang="0">
                  <a:pos x="2025" y="676"/>
                </a:cxn>
                <a:cxn ang="0">
                  <a:pos x="1972" y="764"/>
                </a:cxn>
                <a:cxn ang="0">
                  <a:pos x="1915" y="851"/>
                </a:cxn>
                <a:cxn ang="0">
                  <a:pos x="1856" y="938"/>
                </a:cxn>
                <a:cxn ang="0">
                  <a:pos x="1795" y="1024"/>
                </a:cxn>
                <a:cxn ang="0">
                  <a:pos x="1732" y="1109"/>
                </a:cxn>
                <a:cxn ang="0">
                  <a:pos x="1670" y="1193"/>
                </a:cxn>
                <a:cxn ang="0">
                  <a:pos x="1605" y="1275"/>
                </a:cxn>
                <a:cxn ang="0">
                  <a:pos x="1539" y="1358"/>
                </a:cxn>
                <a:cxn ang="0">
                  <a:pos x="1472" y="1438"/>
                </a:cxn>
                <a:cxn ang="0">
                  <a:pos x="1404" y="1516"/>
                </a:cxn>
                <a:cxn ang="0">
                  <a:pos x="1336" y="1594"/>
                </a:cxn>
                <a:cxn ang="0">
                  <a:pos x="1268" y="1670"/>
                </a:cxn>
                <a:cxn ang="0">
                  <a:pos x="1199" y="1744"/>
                </a:cxn>
                <a:cxn ang="0">
                  <a:pos x="1131" y="1816"/>
                </a:cxn>
                <a:cxn ang="0">
                  <a:pos x="1063" y="1887"/>
                </a:cxn>
                <a:cxn ang="0">
                  <a:pos x="995" y="1956"/>
                </a:cxn>
                <a:cxn ang="0">
                  <a:pos x="928" y="2023"/>
                </a:cxn>
                <a:cxn ang="0">
                  <a:pos x="863" y="2088"/>
                </a:cxn>
                <a:cxn ang="0">
                  <a:pos x="797" y="2151"/>
                </a:cxn>
                <a:cxn ang="0">
                  <a:pos x="733" y="2212"/>
                </a:cxn>
                <a:cxn ang="0">
                  <a:pos x="671" y="2271"/>
                </a:cxn>
                <a:cxn ang="0">
                  <a:pos x="610" y="2327"/>
                </a:cxn>
                <a:cxn ang="0">
                  <a:pos x="550" y="2381"/>
                </a:cxn>
                <a:cxn ang="0">
                  <a:pos x="494" y="2432"/>
                </a:cxn>
                <a:cxn ang="0">
                  <a:pos x="439" y="2481"/>
                </a:cxn>
                <a:cxn ang="0">
                  <a:pos x="386" y="2527"/>
                </a:cxn>
                <a:cxn ang="0">
                  <a:pos x="335" y="2570"/>
                </a:cxn>
                <a:cxn ang="0">
                  <a:pos x="289" y="2610"/>
                </a:cxn>
                <a:cxn ang="0">
                  <a:pos x="244" y="2648"/>
                </a:cxn>
                <a:cxn ang="0">
                  <a:pos x="203" y="2682"/>
                </a:cxn>
                <a:cxn ang="0">
                  <a:pos x="164" y="2714"/>
                </a:cxn>
                <a:cxn ang="0">
                  <a:pos x="130" y="2742"/>
                </a:cxn>
                <a:cxn ang="0">
                  <a:pos x="99" y="2767"/>
                </a:cxn>
                <a:cxn ang="0">
                  <a:pos x="72" y="2789"/>
                </a:cxn>
                <a:cxn ang="0">
                  <a:pos x="48" y="2807"/>
                </a:cxn>
                <a:cxn ang="0">
                  <a:pos x="30" y="2822"/>
                </a:cxn>
                <a:cxn ang="0">
                  <a:pos x="15" y="2833"/>
                </a:cxn>
                <a:cxn ang="0">
                  <a:pos x="6" y="2840"/>
                </a:cxn>
                <a:cxn ang="0">
                  <a:pos x="1" y="2844"/>
                </a:cxn>
              </a:cxnLst>
              <a:rect l="0" t="0" r="r" b="b"/>
              <a:pathLst>
                <a:path w="2347" h="2844">
                  <a:moveTo>
                    <a:pt x="2347" y="0"/>
                  </a:moveTo>
                  <a:lnTo>
                    <a:pt x="2331" y="44"/>
                  </a:lnTo>
                  <a:lnTo>
                    <a:pt x="2314" y="90"/>
                  </a:lnTo>
                  <a:lnTo>
                    <a:pt x="2297" y="136"/>
                  </a:lnTo>
                  <a:lnTo>
                    <a:pt x="2279" y="181"/>
                  </a:lnTo>
                  <a:lnTo>
                    <a:pt x="2260" y="226"/>
                  </a:lnTo>
                  <a:lnTo>
                    <a:pt x="2239" y="272"/>
                  </a:lnTo>
                  <a:lnTo>
                    <a:pt x="2219" y="317"/>
                  </a:lnTo>
                  <a:lnTo>
                    <a:pt x="2197" y="362"/>
                  </a:lnTo>
                  <a:lnTo>
                    <a:pt x="2174" y="408"/>
                  </a:lnTo>
                  <a:lnTo>
                    <a:pt x="2151" y="452"/>
                  </a:lnTo>
                  <a:lnTo>
                    <a:pt x="2128" y="497"/>
                  </a:lnTo>
                  <a:lnTo>
                    <a:pt x="2103" y="542"/>
                  </a:lnTo>
                  <a:lnTo>
                    <a:pt x="2078" y="586"/>
                  </a:lnTo>
                  <a:lnTo>
                    <a:pt x="2053" y="631"/>
                  </a:lnTo>
                  <a:lnTo>
                    <a:pt x="2025" y="676"/>
                  </a:lnTo>
                  <a:lnTo>
                    <a:pt x="1999" y="720"/>
                  </a:lnTo>
                  <a:lnTo>
                    <a:pt x="1972" y="764"/>
                  </a:lnTo>
                  <a:lnTo>
                    <a:pt x="1943" y="808"/>
                  </a:lnTo>
                  <a:lnTo>
                    <a:pt x="1915" y="851"/>
                  </a:lnTo>
                  <a:lnTo>
                    <a:pt x="1885" y="895"/>
                  </a:lnTo>
                  <a:lnTo>
                    <a:pt x="1856" y="938"/>
                  </a:lnTo>
                  <a:lnTo>
                    <a:pt x="1826" y="981"/>
                  </a:lnTo>
                  <a:lnTo>
                    <a:pt x="1795" y="1024"/>
                  </a:lnTo>
                  <a:lnTo>
                    <a:pt x="1764" y="1066"/>
                  </a:lnTo>
                  <a:lnTo>
                    <a:pt x="1732" y="1109"/>
                  </a:lnTo>
                  <a:lnTo>
                    <a:pt x="1701" y="1151"/>
                  </a:lnTo>
                  <a:lnTo>
                    <a:pt x="1670" y="1193"/>
                  </a:lnTo>
                  <a:lnTo>
                    <a:pt x="1637" y="1235"/>
                  </a:lnTo>
                  <a:lnTo>
                    <a:pt x="1605" y="1275"/>
                  </a:lnTo>
                  <a:lnTo>
                    <a:pt x="1571" y="1317"/>
                  </a:lnTo>
                  <a:lnTo>
                    <a:pt x="1539" y="1358"/>
                  </a:lnTo>
                  <a:lnTo>
                    <a:pt x="1505" y="1397"/>
                  </a:lnTo>
                  <a:lnTo>
                    <a:pt x="1472" y="1438"/>
                  </a:lnTo>
                  <a:lnTo>
                    <a:pt x="1437" y="1477"/>
                  </a:lnTo>
                  <a:lnTo>
                    <a:pt x="1404" y="1516"/>
                  </a:lnTo>
                  <a:lnTo>
                    <a:pt x="1370" y="1556"/>
                  </a:lnTo>
                  <a:lnTo>
                    <a:pt x="1336" y="1594"/>
                  </a:lnTo>
                  <a:lnTo>
                    <a:pt x="1302" y="1632"/>
                  </a:lnTo>
                  <a:lnTo>
                    <a:pt x="1268" y="1670"/>
                  </a:lnTo>
                  <a:lnTo>
                    <a:pt x="1234" y="1707"/>
                  </a:lnTo>
                  <a:lnTo>
                    <a:pt x="1199" y="1744"/>
                  </a:lnTo>
                  <a:lnTo>
                    <a:pt x="1165" y="1781"/>
                  </a:lnTo>
                  <a:lnTo>
                    <a:pt x="1131" y="1816"/>
                  </a:lnTo>
                  <a:lnTo>
                    <a:pt x="1097" y="1853"/>
                  </a:lnTo>
                  <a:lnTo>
                    <a:pt x="1063" y="1887"/>
                  </a:lnTo>
                  <a:lnTo>
                    <a:pt x="1029" y="1922"/>
                  </a:lnTo>
                  <a:lnTo>
                    <a:pt x="995" y="1956"/>
                  </a:lnTo>
                  <a:lnTo>
                    <a:pt x="962" y="1991"/>
                  </a:lnTo>
                  <a:lnTo>
                    <a:pt x="928" y="2023"/>
                  </a:lnTo>
                  <a:lnTo>
                    <a:pt x="895" y="2057"/>
                  </a:lnTo>
                  <a:lnTo>
                    <a:pt x="863" y="2088"/>
                  </a:lnTo>
                  <a:lnTo>
                    <a:pt x="829" y="2121"/>
                  </a:lnTo>
                  <a:lnTo>
                    <a:pt x="797" y="2151"/>
                  </a:lnTo>
                  <a:lnTo>
                    <a:pt x="765" y="2183"/>
                  </a:lnTo>
                  <a:lnTo>
                    <a:pt x="733" y="2212"/>
                  </a:lnTo>
                  <a:lnTo>
                    <a:pt x="701" y="2242"/>
                  </a:lnTo>
                  <a:lnTo>
                    <a:pt x="671" y="2271"/>
                  </a:lnTo>
                  <a:lnTo>
                    <a:pt x="641" y="2299"/>
                  </a:lnTo>
                  <a:lnTo>
                    <a:pt x="610" y="2327"/>
                  </a:lnTo>
                  <a:lnTo>
                    <a:pt x="580" y="2354"/>
                  </a:lnTo>
                  <a:lnTo>
                    <a:pt x="550" y="2381"/>
                  </a:lnTo>
                  <a:lnTo>
                    <a:pt x="522" y="2407"/>
                  </a:lnTo>
                  <a:lnTo>
                    <a:pt x="494" y="2432"/>
                  </a:lnTo>
                  <a:lnTo>
                    <a:pt x="466" y="2457"/>
                  </a:lnTo>
                  <a:lnTo>
                    <a:pt x="439" y="2481"/>
                  </a:lnTo>
                  <a:lnTo>
                    <a:pt x="411" y="2504"/>
                  </a:lnTo>
                  <a:lnTo>
                    <a:pt x="386" y="2527"/>
                  </a:lnTo>
                  <a:lnTo>
                    <a:pt x="361" y="2549"/>
                  </a:lnTo>
                  <a:lnTo>
                    <a:pt x="335" y="2570"/>
                  </a:lnTo>
                  <a:lnTo>
                    <a:pt x="312" y="2591"/>
                  </a:lnTo>
                  <a:lnTo>
                    <a:pt x="289" y="2610"/>
                  </a:lnTo>
                  <a:lnTo>
                    <a:pt x="265" y="2629"/>
                  </a:lnTo>
                  <a:lnTo>
                    <a:pt x="244" y="2648"/>
                  </a:lnTo>
                  <a:lnTo>
                    <a:pt x="223" y="2666"/>
                  </a:lnTo>
                  <a:lnTo>
                    <a:pt x="203" y="2682"/>
                  </a:lnTo>
                  <a:lnTo>
                    <a:pt x="183" y="2698"/>
                  </a:lnTo>
                  <a:lnTo>
                    <a:pt x="164" y="2714"/>
                  </a:lnTo>
                  <a:lnTo>
                    <a:pt x="147" y="2729"/>
                  </a:lnTo>
                  <a:lnTo>
                    <a:pt x="130" y="2742"/>
                  </a:lnTo>
                  <a:lnTo>
                    <a:pt x="113" y="2755"/>
                  </a:lnTo>
                  <a:lnTo>
                    <a:pt x="99" y="2767"/>
                  </a:lnTo>
                  <a:lnTo>
                    <a:pt x="85" y="2778"/>
                  </a:lnTo>
                  <a:lnTo>
                    <a:pt x="72" y="2789"/>
                  </a:lnTo>
                  <a:lnTo>
                    <a:pt x="60" y="2798"/>
                  </a:lnTo>
                  <a:lnTo>
                    <a:pt x="48" y="2807"/>
                  </a:lnTo>
                  <a:lnTo>
                    <a:pt x="38" y="2815"/>
                  </a:lnTo>
                  <a:lnTo>
                    <a:pt x="30" y="2822"/>
                  </a:lnTo>
                  <a:lnTo>
                    <a:pt x="22" y="2828"/>
                  </a:lnTo>
                  <a:lnTo>
                    <a:pt x="15" y="2833"/>
                  </a:lnTo>
                  <a:lnTo>
                    <a:pt x="10" y="2837"/>
                  </a:lnTo>
                  <a:lnTo>
                    <a:pt x="6" y="2840"/>
                  </a:lnTo>
                  <a:lnTo>
                    <a:pt x="3" y="2842"/>
                  </a:lnTo>
                  <a:lnTo>
                    <a:pt x="1" y="2844"/>
                  </a:lnTo>
                  <a:lnTo>
                    <a:pt x="0" y="2844"/>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sp>
          <p:nvSpPr>
            <p:cNvPr id="99" name="Rectangle 125"/>
            <p:cNvSpPr>
              <a:spLocks noChangeAspect="1" noChangeArrowheads="1"/>
            </p:cNvSpPr>
            <p:nvPr/>
          </p:nvSpPr>
          <p:spPr bwMode="auto">
            <a:xfrm>
              <a:off x="4855" y="1774"/>
              <a:ext cx="198" cy="226"/>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w</a:t>
              </a:r>
              <a:endParaRPr kumimoji="0" lang="en-US" sz="4000" b="1" baseline="-25000" dirty="0">
                <a:solidFill>
                  <a:schemeClr val="accent3">
                    <a:lumMod val="75000"/>
                  </a:schemeClr>
                </a:solidFill>
                <a:latin typeface="Calibri"/>
                <a:cs typeface="Calibri"/>
              </a:endParaRPr>
            </a:p>
          </p:txBody>
        </p:sp>
      </p:grpSp>
      <p:grpSp>
        <p:nvGrpSpPr>
          <p:cNvPr id="100" name="Group 126"/>
          <p:cNvGrpSpPr>
            <a:grpSpLocks/>
          </p:cNvGrpSpPr>
          <p:nvPr/>
        </p:nvGrpSpPr>
        <p:grpSpPr bwMode="auto">
          <a:xfrm>
            <a:off x="7327796" y="2323723"/>
            <a:ext cx="1547813" cy="2120900"/>
            <a:chOff x="4261" y="1979"/>
            <a:chExt cx="975" cy="1336"/>
          </a:xfrm>
        </p:grpSpPr>
        <p:sp>
          <p:nvSpPr>
            <p:cNvPr id="101" name="Freeform 127"/>
            <p:cNvSpPr>
              <a:spLocks noChangeAspect="1"/>
            </p:cNvSpPr>
            <p:nvPr/>
          </p:nvSpPr>
          <p:spPr bwMode="auto">
            <a:xfrm>
              <a:off x="4261" y="1979"/>
              <a:ext cx="762" cy="1182"/>
            </a:xfrm>
            <a:custGeom>
              <a:avLst/>
              <a:gdLst/>
              <a:ahLst/>
              <a:cxnLst>
                <a:cxn ang="0">
                  <a:pos x="13" y="41"/>
                </a:cxn>
                <a:cxn ang="0">
                  <a:pos x="42" y="126"/>
                </a:cxn>
                <a:cxn ang="0">
                  <a:pos x="73" y="210"/>
                </a:cxn>
                <a:cxn ang="0">
                  <a:pos x="105" y="293"/>
                </a:cxn>
                <a:cxn ang="0">
                  <a:pos x="139" y="376"/>
                </a:cxn>
                <a:cxn ang="0">
                  <a:pos x="175" y="459"/>
                </a:cxn>
                <a:cxn ang="0">
                  <a:pos x="213" y="543"/>
                </a:cxn>
                <a:cxn ang="0">
                  <a:pos x="251" y="625"/>
                </a:cxn>
                <a:cxn ang="0">
                  <a:pos x="292" y="706"/>
                </a:cxn>
                <a:cxn ang="0">
                  <a:pos x="333" y="788"/>
                </a:cxn>
                <a:cxn ang="0">
                  <a:pos x="376" y="868"/>
                </a:cxn>
                <a:cxn ang="0">
                  <a:pos x="420" y="949"/>
                </a:cxn>
                <a:cxn ang="0">
                  <a:pos x="465" y="1029"/>
                </a:cxn>
                <a:cxn ang="0">
                  <a:pos x="512" y="1108"/>
                </a:cxn>
                <a:cxn ang="0">
                  <a:pos x="558" y="1186"/>
                </a:cxn>
                <a:cxn ang="0">
                  <a:pos x="606" y="1263"/>
                </a:cxn>
                <a:cxn ang="0">
                  <a:pos x="654" y="1340"/>
                </a:cxn>
                <a:cxn ang="0">
                  <a:pos x="703" y="1417"/>
                </a:cxn>
                <a:cxn ang="0">
                  <a:pos x="752" y="1492"/>
                </a:cxn>
                <a:cxn ang="0">
                  <a:pos x="803" y="1566"/>
                </a:cxn>
                <a:cxn ang="0">
                  <a:pos x="852" y="1639"/>
                </a:cxn>
                <a:cxn ang="0">
                  <a:pos x="903" y="1711"/>
                </a:cxn>
                <a:cxn ang="0">
                  <a:pos x="954" y="1782"/>
                </a:cxn>
                <a:cxn ang="0">
                  <a:pos x="1003" y="1851"/>
                </a:cxn>
                <a:cxn ang="0">
                  <a:pos x="1054" y="1920"/>
                </a:cxn>
                <a:cxn ang="0">
                  <a:pos x="1105" y="1988"/>
                </a:cxn>
                <a:cxn ang="0">
                  <a:pos x="1155" y="2054"/>
                </a:cxn>
                <a:cxn ang="0">
                  <a:pos x="1205" y="2118"/>
                </a:cxn>
                <a:cxn ang="0">
                  <a:pos x="1255" y="2182"/>
                </a:cxn>
                <a:cxn ang="0">
                  <a:pos x="1303" y="2244"/>
                </a:cxn>
                <a:cxn ang="0">
                  <a:pos x="1352" y="2305"/>
                </a:cxn>
                <a:cxn ang="0">
                  <a:pos x="1400" y="2363"/>
                </a:cxn>
                <a:cxn ang="0">
                  <a:pos x="1446" y="2421"/>
                </a:cxn>
                <a:cxn ang="0">
                  <a:pos x="1493" y="2477"/>
                </a:cxn>
                <a:cxn ang="0">
                  <a:pos x="1538" y="2531"/>
                </a:cxn>
                <a:cxn ang="0">
                  <a:pos x="1582" y="2584"/>
                </a:cxn>
                <a:cxn ang="0">
                  <a:pos x="1625" y="2634"/>
                </a:cxn>
                <a:cxn ang="0">
                  <a:pos x="1666" y="2683"/>
                </a:cxn>
                <a:cxn ang="0">
                  <a:pos x="1707" y="2730"/>
                </a:cxn>
                <a:cxn ang="0">
                  <a:pos x="1746" y="2776"/>
                </a:cxn>
                <a:cxn ang="0">
                  <a:pos x="1784" y="2819"/>
                </a:cxn>
                <a:cxn ang="0">
                  <a:pos x="1820" y="2860"/>
                </a:cxn>
                <a:cxn ang="0">
                  <a:pos x="1855" y="2899"/>
                </a:cxn>
                <a:cxn ang="0">
                  <a:pos x="1887" y="2936"/>
                </a:cxn>
              </a:cxnLst>
              <a:rect l="0" t="0" r="r" b="b"/>
              <a:pathLst>
                <a:path w="1903" h="2953">
                  <a:moveTo>
                    <a:pt x="0" y="0"/>
                  </a:moveTo>
                  <a:lnTo>
                    <a:pt x="13" y="41"/>
                  </a:lnTo>
                  <a:lnTo>
                    <a:pt x="27" y="84"/>
                  </a:lnTo>
                  <a:lnTo>
                    <a:pt x="42" y="126"/>
                  </a:lnTo>
                  <a:lnTo>
                    <a:pt x="56" y="167"/>
                  </a:lnTo>
                  <a:lnTo>
                    <a:pt x="73" y="210"/>
                  </a:lnTo>
                  <a:lnTo>
                    <a:pt x="88" y="251"/>
                  </a:lnTo>
                  <a:lnTo>
                    <a:pt x="105" y="293"/>
                  </a:lnTo>
                  <a:lnTo>
                    <a:pt x="121" y="335"/>
                  </a:lnTo>
                  <a:lnTo>
                    <a:pt x="139" y="376"/>
                  </a:lnTo>
                  <a:lnTo>
                    <a:pt x="157" y="418"/>
                  </a:lnTo>
                  <a:lnTo>
                    <a:pt x="175" y="459"/>
                  </a:lnTo>
                  <a:lnTo>
                    <a:pt x="193" y="501"/>
                  </a:lnTo>
                  <a:lnTo>
                    <a:pt x="213" y="543"/>
                  </a:lnTo>
                  <a:lnTo>
                    <a:pt x="232" y="583"/>
                  </a:lnTo>
                  <a:lnTo>
                    <a:pt x="251" y="625"/>
                  </a:lnTo>
                  <a:lnTo>
                    <a:pt x="271" y="666"/>
                  </a:lnTo>
                  <a:lnTo>
                    <a:pt x="292" y="706"/>
                  </a:lnTo>
                  <a:lnTo>
                    <a:pt x="312" y="748"/>
                  </a:lnTo>
                  <a:lnTo>
                    <a:pt x="333" y="788"/>
                  </a:lnTo>
                  <a:lnTo>
                    <a:pt x="354" y="828"/>
                  </a:lnTo>
                  <a:lnTo>
                    <a:pt x="376" y="868"/>
                  </a:lnTo>
                  <a:lnTo>
                    <a:pt x="398" y="909"/>
                  </a:lnTo>
                  <a:lnTo>
                    <a:pt x="420" y="949"/>
                  </a:lnTo>
                  <a:lnTo>
                    <a:pt x="443" y="989"/>
                  </a:lnTo>
                  <a:lnTo>
                    <a:pt x="465" y="1029"/>
                  </a:lnTo>
                  <a:lnTo>
                    <a:pt x="488" y="1068"/>
                  </a:lnTo>
                  <a:lnTo>
                    <a:pt x="512" y="1108"/>
                  </a:lnTo>
                  <a:lnTo>
                    <a:pt x="535" y="1148"/>
                  </a:lnTo>
                  <a:lnTo>
                    <a:pt x="558" y="1186"/>
                  </a:lnTo>
                  <a:lnTo>
                    <a:pt x="582" y="1225"/>
                  </a:lnTo>
                  <a:lnTo>
                    <a:pt x="606" y="1263"/>
                  </a:lnTo>
                  <a:lnTo>
                    <a:pt x="630" y="1302"/>
                  </a:lnTo>
                  <a:lnTo>
                    <a:pt x="654" y="1340"/>
                  </a:lnTo>
                  <a:lnTo>
                    <a:pt x="678" y="1379"/>
                  </a:lnTo>
                  <a:lnTo>
                    <a:pt x="703" y="1417"/>
                  </a:lnTo>
                  <a:lnTo>
                    <a:pt x="728" y="1454"/>
                  </a:lnTo>
                  <a:lnTo>
                    <a:pt x="752" y="1492"/>
                  </a:lnTo>
                  <a:lnTo>
                    <a:pt x="777" y="1528"/>
                  </a:lnTo>
                  <a:lnTo>
                    <a:pt x="803" y="1566"/>
                  </a:lnTo>
                  <a:lnTo>
                    <a:pt x="827" y="1602"/>
                  </a:lnTo>
                  <a:lnTo>
                    <a:pt x="852" y="1639"/>
                  </a:lnTo>
                  <a:lnTo>
                    <a:pt x="878" y="1674"/>
                  </a:lnTo>
                  <a:lnTo>
                    <a:pt x="903" y="1711"/>
                  </a:lnTo>
                  <a:lnTo>
                    <a:pt x="928" y="1746"/>
                  </a:lnTo>
                  <a:lnTo>
                    <a:pt x="954" y="1782"/>
                  </a:lnTo>
                  <a:lnTo>
                    <a:pt x="978" y="1816"/>
                  </a:lnTo>
                  <a:lnTo>
                    <a:pt x="1003" y="1851"/>
                  </a:lnTo>
                  <a:lnTo>
                    <a:pt x="1029" y="1885"/>
                  </a:lnTo>
                  <a:lnTo>
                    <a:pt x="1054" y="1920"/>
                  </a:lnTo>
                  <a:lnTo>
                    <a:pt x="1079" y="1953"/>
                  </a:lnTo>
                  <a:lnTo>
                    <a:pt x="1105" y="1988"/>
                  </a:lnTo>
                  <a:lnTo>
                    <a:pt x="1130" y="2020"/>
                  </a:lnTo>
                  <a:lnTo>
                    <a:pt x="1155" y="2054"/>
                  </a:lnTo>
                  <a:lnTo>
                    <a:pt x="1180" y="2086"/>
                  </a:lnTo>
                  <a:lnTo>
                    <a:pt x="1205" y="2118"/>
                  </a:lnTo>
                  <a:lnTo>
                    <a:pt x="1229" y="2150"/>
                  </a:lnTo>
                  <a:lnTo>
                    <a:pt x="1255" y="2182"/>
                  </a:lnTo>
                  <a:lnTo>
                    <a:pt x="1279" y="2213"/>
                  </a:lnTo>
                  <a:lnTo>
                    <a:pt x="1303" y="2244"/>
                  </a:lnTo>
                  <a:lnTo>
                    <a:pt x="1328" y="2274"/>
                  </a:lnTo>
                  <a:lnTo>
                    <a:pt x="1352" y="2305"/>
                  </a:lnTo>
                  <a:lnTo>
                    <a:pt x="1375" y="2334"/>
                  </a:lnTo>
                  <a:lnTo>
                    <a:pt x="1400" y="2363"/>
                  </a:lnTo>
                  <a:lnTo>
                    <a:pt x="1423" y="2392"/>
                  </a:lnTo>
                  <a:lnTo>
                    <a:pt x="1446" y="2421"/>
                  </a:lnTo>
                  <a:lnTo>
                    <a:pt x="1470" y="2449"/>
                  </a:lnTo>
                  <a:lnTo>
                    <a:pt x="1493" y="2477"/>
                  </a:lnTo>
                  <a:lnTo>
                    <a:pt x="1515" y="2504"/>
                  </a:lnTo>
                  <a:lnTo>
                    <a:pt x="1538" y="2531"/>
                  </a:lnTo>
                  <a:lnTo>
                    <a:pt x="1560" y="2557"/>
                  </a:lnTo>
                  <a:lnTo>
                    <a:pt x="1582" y="2584"/>
                  </a:lnTo>
                  <a:lnTo>
                    <a:pt x="1604" y="2609"/>
                  </a:lnTo>
                  <a:lnTo>
                    <a:pt x="1625" y="2634"/>
                  </a:lnTo>
                  <a:lnTo>
                    <a:pt x="1646" y="2659"/>
                  </a:lnTo>
                  <a:lnTo>
                    <a:pt x="1666" y="2683"/>
                  </a:lnTo>
                  <a:lnTo>
                    <a:pt x="1688" y="2706"/>
                  </a:lnTo>
                  <a:lnTo>
                    <a:pt x="1707" y="2730"/>
                  </a:lnTo>
                  <a:lnTo>
                    <a:pt x="1727" y="2753"/>
                  </a:lnTo>
                  <a:lnTo>
                    <a:pt x="1746" y="2776"/>
                  </a:lnTo>
                  <a:lnTo>
                    <a:pt x="1766" y="2798"/>
                  </a:lnTo>
                  <a:lnTo>
                    <a:pt x="1784" y="2819"/>
                  </a:lnTo>
                  <a:lnTo>
                    <a:pt x="1802" y="2839"/>
                  </a:lnTo>
                  <a:lnTo>
                    <a:pt x="1820" y="2860"/>
                  </a:lnTo>
                  <a:lnTo>
                    <a:pt x="1838" y="2880"/>
                  </a:lnTo>
                  <a:lnTo>
                    <a:pt x="1855" y="2899"/>
                  </a:lnTo>
                  <a:lnTo>
                    <a:pt x="1871" y="2918"/>
                  </a:lnTo>
                  <a:lnTo>
                    <a:pt x="1887" y="2936"/>
                  </a:lnTo>
                  <a:lnTo>
                    <a:pt x="1903" y="2953"/>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sp>
          <p:nvSpPr>
            <p:cNvPr id="102" name="Rectangle 128"/>
            <p:cNvSpPr>
              <a:spLocks noChangeAspect="1" noChangeArrowheads="1"/>
            </p:cNvSpPr>
            <p:nvPr/>
          </p:nvSpPr>
          <p:spPr bwMode="auto">
            <a:xfrm>
              <a:off x="5036" y="3121"/>
              <a:ext cx="200"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5">
                      <a:lumMod val="75000"/>
                    </a:schemeClr>
                  </a:solidFill>
                  <a:latin typeface="Calibri"/>
                  <a:cs typeface="Calibri"/>
                </a:rPr>
                <a:t>D</a:t>
              </a:r>
              <a:r>
                <a:rPr kumimoji="0" lang="en-US" sz="2000" b="1" i="1" baseline="-25000" dirty="0" err="1">
                  <a:solidFill>
                    <a:schemeClr val="accent5">
                      <a:lumMod val="75000"/>
                    </a:schemeClr>
                  </a:solidFill>
                  <a:latin typeface="Calibri"/>
                  <a:cs typeface="Calibri"/>
                </a:rPr>
                <a:t>w</a:t>
              </a:r>
              <a:endParaRPr kumimoji="0" lang="en-US" sz="2000" b="1" baseline="-25000" dirty="0">
                <a:solidFill>
                  <a:schemeClr val="accent5">
                    <a:lumMod val="75000"/>
                  </a:schemeClr>
                </a:solidFill>
                <a:latin typeface="Calibri"/>
                <a:cs typeface="Calibri"/>
              </a:endParaRPr>
            </a:p>
          </p:txBody>
        </p:sp>
      </p:grpSp>
      <p:sp>
        <p:nvSpPr>
          <p:cNvPr id="103" name="Oval 89"/>
          <p:cNvSpPr>
            <a:spLocks noChangeAspect="1" noChangeArrowheads="1"/>
          </p:cNvSpPr>
          <p:nvPr/>
        </p:nvSpPr>
        <p:spPr bwMode="auto">
          <a:xfrm>
            <a:off x="7727524" y="3165630"/>
            <a:ext cx="130937" cy="139647"/>
          </a:xfrm>
          <a:prstGeom prst="ellipse">
            <a:avLst/>
          </a:prstGeom>
          <a:solidFill>
            <a:srgbClr val="FFFF00"/>
          </a:solidFill>
          <a:ln w="38100">
            <a:solidFill>
              <a:schemeClr val="tx1"/>
            </a:solidFill>
            <a:round/>
            <a:headEnd/>
            <a:tailEnd type="none" w="lg" len="lg"/>
          </a:ln>
          <a:effectLst/>
        </p:spPr>
        <p:txBody>
          <a:bodyPr wrap="square" anchor="ctr">
            <a:prstTxWarp prst="textNoShape">
              <a:avLst/>
            </a:prstTxWarp>
            <a:spAutoFit/>
          </a:bodyPr>
          <a:lstStyle/>
          <a:p>
            <a:endParaRPr lang="en-US">
              <a:latin typeface="Times New Roman" pitchFamily="18" charset="0"/>
              <a:cs typeface="Times New Roman" pitchFamily="18" charset="0"/>
            </a:endParaRPr>
          </a:p>
        </p:txBody>
      </p:sp>
      <p:sp>
        <p:nvSpPr>
          <p:cNvPr id="59" name="Freeform 61"/>
          <p:cNvSpPr>
            <a:spLocks noChangeAspect="1"/>
          </p:cNvSpPr>
          <p:nvPr/>
        </p:nvSpPr>
        <p:spPr bwMode="auto">
          <a:xfrm flipV="1">
            <a:off x="4210196" y="5131217"/>
            <a:ext cx="1093787" cy="96838"/>
          </a:xfrm>
          <a:custGeom>
            <a:avLst/>
            <a:gdLst/>
            <a:ahLst/>
            <a:cxnLst>
              <a:cxn ang="0">
                <a:pos x="0" y="0"/>
              </a:cxn>
              <a:cxn ang="0">
                <a:pos x="140" y="141"/>
              </a:cxn>
              <a:cxn ang="0">
                <a:pos x="1966" y="141"/>
              </a:cxn>
              <a:cxn ang="0">
                <a:pos x="2106" y="0"/>
              </a:cxn>
            </a:cxnLst>
            <a:rect l="0" t="0" r="r" b="b"/>
            <a:pathLst>
              <a:path w="2106" h="141">
                <a:moveTo>
                  <a:pt x="0" y="0"/>
                </a:moveTo>
                <a:lnTo>
                  <a:pt x="140" y="141"/>
                </a:lnTo>
                <a:lnTo>
                  <a:pt x="1966" y="141"/>
                </a:lnTo>
                <a:lnTo>
                  <a:pt x="2106"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60" name="Group 73"/>
          <p:cNvGrpSpPr>
            <a:grpSpLocks/>
          </p:cNvGrpSpPr>
          <p:nvPr/>
        </p:nvGrpSpPr>
        <p:grpSpPr bwMode="auto">
          <a:xfrm>
            <a:off x="2938609" y="4824839"/>
            <a:ext cx="1825626" cy="296863"/>
            <a:chOff x="982" y="3544"/>
            <a:chExt cx="1150" cy="187"/>
          </a:xfrm>
        </p:grpSpPr>
        <p:sp>
          <p:nvSpPr>
            <p:cNvPr id="62" name="Line 66"/>
            <p:cNvSpPr>
              <a:spLocks noChangeShapeType="1"/>
            </p:cNvSpPr>
            <p:nvPr/>
          </p:nvSpPr>
          <p:spPr bwMode="auto">
            <a:xfrm flipV="1">
              <a:off x="1711" y="3633"/>
              <a:ext cx="421" cy="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sp>
          <p:nvSpPr>
            <p:cNvPr id="63" name="Line 67"/>
            <p:cNvSpPr>
              <a:spLocks noChangeShapeType="1"/>
            </p:cNvSpPr>
            <p:nvPr/>
          </p:nvSpPr>
          <p:spPr bwMode="auto">
            <a:xfrm flipV="1">
              <a:off x="2125" y="3627"/>
              <a:ext cx="0" cy="104"/>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sp>
          <p:nvSpPr>
            <p:cNvPr id="64" name="Rectangle 59"/>
            <p:cNvSpPr>
              <a:spLocks noChangeArrowheads="1"/>
            </p:cNvSpPr>
            <p:nvPr/>
          </p:nvSpPr>
          <p:spPr bwMode="auto">
            <a:xfrm>
              <a:off x="982" y="3544"/>
              <a:ext cx="737" cy="186"/>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65" name="Rectangle 60"/>
            <p:cNvSpPr>
              <a:spLocks noChangeAspect="1" noChangeArrowheads="1"/>
            </p:cNvSpPr>
            <p:nvPr/>
          </p:nvSpPr>
          <p:spPr bwMode="auto">
            <a:xfrm>
              <a:off x="1025" y="3556"/>
              <a:ext cx="67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 exports</a:t>
              </a:r>
            </a:p>
          </p:txBody>
        </p:sp>
      </p:grpSp>
      <p:sp>
        <p:nvSpPr>
          <p:cNvPr id="67" name="Title 1"/>
          <p:cNvSpPr>
            <a:spLocks noGrp="1"/>
          </p:cNvSpPr>
          <p:nvPr>
            <p:ph type="title"/>
          </p:nvPr>
        </p:nvSpPr>
        <p:spPr>
          <a:xfrm>
            <a:off x="119569" y="81953"/>
            <a:ext cx="8904855" cy="1019473"/>
          </a:xfrm>
        </p:spPr>
        <p:txBody>
          <a:bodyPr/>
          <a:lstStyle/>
          <a:p>
            <a:pPr>
              <a:lnSpc>
                <a:spcPts val="3500"/>
              </a:lnSpc>
            </a:pPr>
            <a:r>
              <a:rPr lang="en-US" dirty="0" smtClean="0">
                <a:latin typeface="Calibri"/>
                <a:cs typeface="Calibri"/>
              </a:rPr>
              <a:t>U.S. Has a </a:t>
            </a:r>
            <a:br>
              <a:rPr lang="en-US" dirty="0" smtClean="0">
                <a:latin typeface="Calibri"/>
                <a:cs typeface="Calibri"/>
              </a:rPr>
            </a:br>
            <a:r>
              <a:rPr lang="en-US" dirty="0" smtClean="0">
                <a:latin typeface="Calibri"/>
                <a:cs typeface="Calibri"/>
              </a:rPr>
              <a:t>Comparative </a:t>
            </a:r>
            <a:r>
              <a:rPr lang="en-US" dirty="0">
                <a:latin typeface="Calibri"/>
                <a:cs typeface="Calibri"/>
              </a:rPr>
              <a:t>Advantage</a:t>
            </a:r>
          </a:p>
        </p:txBody>
      </p:sp>
    </p:spTree>
    <p:extLst>
      <p:ext uri="{BB962C8B-B14F-4D97-AF65-F5344CB8AC3E}">
        <p14:creationId xmlns:p14="http://schemas.microsoft.com/office/powerpoint/2010/main" val="1612791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3092151" y="1788197"/>
            <a:ext cx="5861198" cy="4004011"/>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latin typeface="Calibri"/>
              <a:cs typeface="Calibri"/>
            </a:endParaRPr>
          </a:p>
        </p:txBody>
      </p:sp>
      <p:sp>
        <p:nvSpPr>
          <p:cNvPr id="2" name="Title 1"/>
          <p:cNvSpPr>
            <a:spLocks noGrp="1"/>
          </p:cNvSpPr>
          <p:nvPr>
            <p:ph type="title"/>
          </p:nvPr>
        </p:nvSpPr>
        <p:spPr>
          <a:xfrm>
            <a:off x="119569" y="74421"/>
            <a:ext cx="8904855" cy="1161138"/>
          </a:xfrm>
        </p:spPr>
        <p:txBody>
          <a:bodyPr/>
          <a:lstStyle/>
          <a:p>
            <a:pPr>
              <a:lnSpc>
                <a:spcPts val="3500"/>
              </a:lnSpc>
            </a:pPr>
            <a:r>
              <a:rPr lang="en-US" dirty="0">
                <a:latin typeface="Calibri"/>
                <a:cs typeface="Calibri"/>
              </a:rPr>
              <a:t>Foreigners Have </a:t>
            </a:r>
            <a:r>
              <a:rPr lang="en-US" dirty="0" smtClean="0">
                <a:latin typeface="Calibri"/>
                <a:cs typeface="Calibri"/>
              </a:rPr>
              <a:t>a </a:t>
            </a:r>
            <a:br>
              <a:rPr lang="en-US" dirty="0" smtClean="0">
                <a:latin typeface="Calibri"/>
                <a:cs typeface="Calibri"/>
              </a:rPr>
            </a:br>
            <a:r>
              <a:rPr lang="en-US" dirty="0" smtClean="0">
                <a:latin typeface="Calibri"/>
                <a:cs typeface="Calibri"/>
              </a:rPr>
              <a:t>Comparative </a:t>
            </a:r>
            <a:r>
              <a:rPr lang="en-US" dirty="0">
                <a:latin typeface="Calibri"/>
                <a:cs typeface="Calibri"/>
              </a:rPr>
              <a:t>Advantage</a:t>
            </a:r>
          </a:p>
        </p:txBody>
      </p:sp>
      <p:sp>
        <p:nvSpPr>
          <p:cNvPr id="61" name="Text Box 10"/>
          <p:cNvSpPr txBox="1">
            <a:spLocks noChangeArrowheads="1"/>
          </p:cNvSpPr>
          <p:nvPr/>
        </p:nvSpPr>
        <p:spPr bwMode="auto">
          <a:xfrm>
            <a:off x="73112" y="1920621"/>
            <a:ext cx="3019039" cy="372922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Calibri"/>
                <a:cs typeface="Calibri"/>
              </a:rPr>
              <a:t>Consider the international market for manufactured shoes</a:t>
            </a:r>
            <a:r>
              <a:rPr lang="en-US" sz="2000" dirty="0" smtClean="0">
                <a:latin typeface="Calibri"/>
                <a:cs typeface="Calibri"/>
              </a:rPr>
              <a:t>.</a:t>
            </a:r>
          </a:p>
          <a:p>
            <a:pPr marL="115888" indent="-115888">
              <a:lnSpc>
                <a:spcPct val="90000"/>
              </a:lnSpc>
              <a:spcBef>
                <a:spcPct val="50000"/>
              </a:spcBef>
              <a:buFontTx/>
              <a:buChar char="•"/>
            </a:pPr>
            <a:r>
              <a:rPr lang="en-US" sz="2000" dirty="0">
                <a:latin typeface="Calibri"/>
                <a:cs typeface="Calibri"/>
              </a:rPr>
              <a:t>In the absence of trade, the domestic price would be </a:t>
            </a:r>
            <a:r>
              <a:rPr lang="en-US" sz="2000" b="1" i="1" dirty="0" err="1">
                <a:latin typeface="Calibri"/>
                <a:cs typeface="Calibri"/>
              </a:rPr>
              <a:t>P</a:t>
            </a:r>
            <a:r>
              <a:rPr lang="en-US" sz="2000" b="1" i="1" baseline="-25000" dirty="0" err="1">
                <a:latin typeface="Calibri"/>
                <a:cs typeface="Calibri"/>
              </a:rPr>
              <a:t>n</a:t>
            </a:r>
            <a:r>
              <a:rPr lang="en-US" sz="2000" dirty="0">
                <a:latin typeface="Calibri"/>
                <a:cs typeface="Calibri"/>
              </a:rPr>
              <a:t>.</a:t>
            </a:r>
          </a:p>
          <a:p>
            <a:pPr marL="115888" indent="-115888">
              <a:lnSpc>
                <a:spcPct val="90000"/>
              </a:lnSpc>
              <a:spcBef>
                <a:spcPct val="50000"/>
              </a:spcBef>
              <a:buFontTx/>
              <a:buChar char="•"/>
            </a:pPr>
            <a:r>
              <a:rPr lang="en-US" sz="2000" dirty="0" smtClean="0">
                <a:latin typeface="Calibri"/>
                <a:cs typeface="Calibri"/>
              </a:rPr>
              <a:t>As </a:t>
            </a:r>
            <a:r>
              <a:rPr lang="en-US" sz="2000" dirty="0">
                <a:latin typeface="Calibri"/>
                <a:cs typeface="Calibri"/>
              </a:rPr>
              <a:t>many foreign producers have a comparative advantage in the production of shoes, international trade leads to lower prices </a:t>
            </a:r>
            <a:r>
              <a:rPr lang="en-US" sz="2000" b="1" i="1" dirty="0">
                <a:latin typeface="Calibri"/>
                <a:cs typeface="Calibri"/>
              </a:rPr>
              <a:t>P</a:t>
            </a:r>
            <a:r>
              <a:rPr lang="en-US" sz="2000" b="1" i="1" baseline="-25000" dirty="0">
                <a:latin typeface="Calibri"/>
                <a:cs typeface="Calibri"/>
              </a:rPr>
              <a:t>w</a:t>
            </a:r>
            <a:r>
              <a:rPr lang="en-US" sz="2000" dirty="0" smtClean="0">
                <a:latin typeface="Calibri"/>
                <a:cs typeface="Calibri"/>
              </a:rPr>
              <a:t>.</a:t>
            </a:r>
            <a:endParaRPr lang="en-US" sz="2000" dirty="0">
              <a:latin typeface="Calibri"/>
              <a:cs typeface="Calibri"/>
            </a:endParaRPr>
          </a:p>
        </p:txBody>
      </p:sp>
      <p:grpSp>
        <p:nvGrpSpPr>
          <p:cNvPr id="56" name="Group 90"/>
          <p:cNvGrpSpPr>
            <a:grpSpLocks/>
          </p:cNvGrpSpPr>
          <p:nvPr/>
        </p:nvGrpSpPr>
        <p:grpSpPr bwMode="auto">
          <a:xfrm>
            <a:off x="3092151" y="2466598"/>
            <a:ext cx="2881314" cy="3059628"/>
            <a:chOff x="1086" y="1870"/>
            <a:chExt cx="1815" cy="2064"/>
          </a:xfrm>
        </p:grpSpPr>
        <p:sp>
          <p:nvSpPr>
            <p:cNvPr id="57" name="Rectangle 29"/>
            <p:cNvSpPr>
              <a:spLocks noChangeAspect="1" noChangeArrowheads="1"/>
            </p:cNvSpPr>
            <p:nvPr/>
          </p:nvSpPr>
          <p:spPr bwMode="auto">
            <a:xfrm>
              <a:off x="2604" y="3714"/>
              <a:ext cx="297" cy="22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smtClean="0">
                  <a:solidFill>
                    <a:srgbClr val="000000"/>
                  </a:solidFill>
                  <a:latin typeface="Calibri"/>
                  <a:cs typeface="Calibri"/>
                </a:rPr>
                <a:t>Shoes</a:t>
              </a:r>
              <a:endParaRPr kumimoji="0" lang="en-US" sz="1200" b="0" i="1" dirty="0">
                <a:solidFill>
                  <a:srgbClr val="000000"/>
                </a:solidFill>
                <a:latin typeface="Calibri"/>
                <a:cs typeface="Calibri"/>
              </a:endParaRPr>
            </a:p>
            <a:p>
              <a:pPr>
                <a:lnSpc>
                  <a:spcPct val="80000"/>
                </a:lnSpc>
              </a:pPr>
              <a:r>
                <a:rPr kumimoji="0" lang="en-US" sz="1200" b="0" i="1" dirty="0" smtClean="0">
                  <a:solidFill>
                    <a:srgbClr val="000000"/>
                  </a:solidFill>
                  <a:latin typeface="Calibri"/>
                  <a:cs typeface="Calibri"/>
                </a:rPr>
                <a:t>(pairs</a:t>
              </a:r>
              <a:r>
                <a:rPr kumimoji="0" lang="en-US" sz="1200" b="0" i="1" dirty="0">
                  <a:solidFill>
                    <a:srgbClr val="000000"/>
                  </a:solidFill>
                  <a:latin typeface="Calibri"/>
                  <a:cs typeface="Calibri"/>
                </a:rPr>
                <a:t>) </a:t>
              </a:r>
            </a:p>
          </p:txBody>
        </p:sp>
        <p:sp>
          <p:nvSpPr>
            <p:cNvPr id="70" name="Line 51"/>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71" name="Line 52"/>
            <p:cNvSpPr>
              <a:spLocks noChangeShapeType="1"/>
            </p:cNvSpPr>
            <p:nvPr/>
          </p:nvSpPr>
          <p:spPr bwMode="auto">
            <a:xfrm>
              <a:off x="1326" y="3763"/>
              <a:ext cx="1252"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72" name="Text Box 58"/>
            <p:cNvSpPr txBox="1">
              <a:spLocks noChangeArrowheads="1"/>
            </p:cNvSpPr>
            <p:nvPr/>
          </p:nvSpPr>
          <p:spPr bwMode="auto">
            <a:xfrm>
              <a:off x="1086"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73" name="Line 74"/>
          <p:cNvSpPr>
            <a:spLocks noChangeShapeType="1"/>
          </p:cNvSpPr>
          <p:nvPr/>
        </p:nvSpPr>
        <p:spPr bwMode="auto">
          <a:xfrm>
            <a:off x="6601542" y="3220661"/>
            <a:ext cx="0" cy="0"/>
          </a:xfrm>
          <a:prstGeom prst="line">
            <a:avLst/>
          </a:prstGeom>
          <a:noFill/>
          <a:ln w="31750" cap="rnd">
            <a:solidFill>
              <a:schemeClr val="accent2"/>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77" name="Group 96"/>
          <p:cNvGrpSpPr>
            <a:grpSpLocks/>
          </p:cNvGrpSpPr>
          <p:nvPr/>
        </p:nvGrpSpPr>
        <p:grpSpPr bwMode="auto">
          <a:xfrm>
            <a:off x="6258325" y="2469773"/>
            <a:ext cx="2425700" cy="3075934"/>
            <a:chOff x="1104" y="1870"/>
            <a:chExt cx="1528" cy="2075"/>
          </a:xfrm>
        </p:grpSpPr>
        <p:sp>
          <p:nvSpPr>
            <p:cNvPr id="78" name="Rectangle 97"/>
            <p:cNvSpPr>
              <a:spLocks noChangeAspect="1" noChangeArrowheads="1"/>
            </p:cNvSpPr>
            <p:nvPr/>
          </p:nvSpPr>
          <p:spPr bwMode="auto">
            <a:xfrm>
              <a:off x="2340" y="3708"/>
              <a:ext cx="292" cy="237"/>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400" dirty="0">
                  <a:solidFill>
                    <a:srgbClr val="000000"/>
                  </a:solidFill>
                  <a:latin typeface="Calibri"/>
                  <a:cs typeface="Calibri"/>
                </a:rPr>
                <a:t>Shoes</a:t>
              </a:r>
            </a:p>
            <a:p>
              <a:pPr>
                <a:lnSpc>
                  <a:spcPct val="80000"/>
                </a:lnSpc>
              </a:pPr>
              <a:r>
                <a:rPr lang="en-US" sz="1400" dirty="0">
                  <a:solidFill>
                    <a:srgbClr val="000000"/>
                  </a:solidFill>
                  <a:latin typeface="Calibri"/>
                  <a:cs typeface="Calibri"/>
                </a:rPr>
                <a:t>(pairs) </a:t>
              </a:r>
            </a:p>
          </p:txBody>
        </p:sp>
        <p:sp>
          <p:nvSpPr>
            <p:cNvPr id="79" name="Line 98"/>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80" name="Line 99"/>
            <p:cNvSpPr>
              <a:spLocks noChangeShapeType="1"/>
            </p:cNvSpPr>
            <p:nvPr/>
          </p:nvSpPr>
          <p:spPr bwMode="auto">
            <a:xfrm>
              <a:off x="1326" y="3763"/>
              <a:ext cx="980"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81" name="Text Box 100"/>
            <p:cNvSpPr txBox="1">
              <a:spLocks noChangeArrowheads="1"/>
            </p:cNvSpPr>
            <p:nvPr/>
          </p:nvSpPr>
          <p:spPr bwMode="auto">
            <a:xfrm>
              <a:off x="1104"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82" name="Text Box 102"/>
          <p:cNvSpPr txBox="1">
            <a:spLocks noChangeArrowheads="1"/>
          </p:cNvSpPr>
          <p:nvPr/>
        </p:nvSpPr>
        <p:spPr bwMode="auto">
          <a:xfrm>
            <a:off x="3121488" y="1955451"/>
            <a:ext cx="1209675" cy="276999"/>
          </a:xfrm>
          <a:prstGeom prst="rect">
            <a:avLst/>
          </a:prstGeom>
          <a:noFill/>
          <a:ln w="19050" cap="rnd">
            <a:noFill/>
            <a:prstDash val="sysDot"/>
            <a:miter lim="800000"/>
            <a:headEnd/>
            <a:tailEnd type="none" w="lg" len="lg"/>
          </a:ln>
        </p:spPr>
        <p:txBody>
          <a:bodyPr>
            <a:prstTxWarp prst="textNoShape">
              <a:avLst/>
            </a:prstTxWarp>
            <a:spAutoFit/>
          </a:bodyPr>
          <a:lstStyle/>
          <a:p>
            <a:pPr algn="r">
              <a:lnSpc>
                <a:spcPct val="70000"/>
              </a:lnSpc>
            </a:pPr>
            <a:r>
              <a:rPr kumimoji="0" lang="en-US" sz="1600" b="1" i="1" dirty="0">
                <a:latin typeface="Calibri"/>
                <a:cs typeface="Calibri"/>
              </a:rPr>
              <a:t>U.S. Market</a:t>
            </a:r>
            <a:endParaRPr kumimoji="0" lang="en-US" sz="1600" b="1" dirty="0">
              <a:latin typeface="Calibri"/>
              <a:cs typeface="Calibri"/>
            </a:endParaRPr>
          </a:p>
        </p:txBody>
      </p:sp>
      <p:sp>
        <p:nvSpPr>
          <p:cNvPr id="83" name="Text Box 103"/>
          <p:cNvSpPr txBox="1">
            <a:spLocks noChangeArrowheads="1"/>
          </p:cNvSpPr>
          <p:nvPr/>
        </p:nvSpPr>
        <p:spPr bwMode="auto">
          <a:xfrm>
            <a:off x="6174441" y="1963297"/>
            <a:ext cx="1394143" cy="276999"/>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70000"/>
              </a:lnSpc>
            </a:pPr>
            <a:r>
              <a:rPr kumimoji="0" lang="en-US" sz="1600" b="1" i="1" dirty="0">
                <a:latin typeface="Calibri"/>
                <a:cs typeface="Calibri"/>
              </a:rPr>
              <a:t>World Market</a:t>
            </a:r>
          </a:p>
        </p:txBody>
      </p:sp>
      <p:sp>
        <p:nvSpPr>
          <p:cNvPr id="66" name="Line 3"/>
          <p:cNvSpPr>
            <a:spLocks noChangeShapeType="1"/>
          </p:cNvSpPr>
          <p:nvPr/>
        </p:nvSpPr>
        <p:spPr bwMode="auto">
          <a:xfrm flipH="1">
            <a:off x="6621862" y="4319058"/>
            <a:ext cx="956436" cy="0"/>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67" name="Rectangle 7"/>
          <p:cNvSpPr>
            <a:spLocks noChangeAspect="1" noChangeArrowheads="1"/>
          </p:cNvSpPr>
          <p:nvPr/>
        </p:nvSpPr>
        <p:spPr bwMode="auto">
          <a:xfrm>
            <a:off x="3220548" y="3574520"/>
            <a:ext cx="245084"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P</a:t>
            </a:r>
            <a:r>
              <a:rPr kumimoji="0" lang="en-US" b="1" i="1" baseline="-25000" dirty="0" err="1">
                <a:solidFill>
                  <a:srgbClr val="000000"/>
                </a:solidFill>
                <a:latin typeface="Calibri"/>
                <a:cs typeface="Calibri"/>
              </a:rPr>
              <a:t>n</a:t>
            </a:r>
            <a:endParaRPr kumimoji="0" lang="en-US" b="1" i="1" baseline="-25000" dirty="0">
              <a:solidFill>
                <a:schemeClr val="tx1"/>
              </a:solidFill>
              <a:latin typeface="Calibri"/>
              <a:cs typeface="Calibri"/>
            </a:endParaRPr>
          </a:p>
        </p:txBody>
      </p:sp>
      <p:sp>
        <p:nvSpPr>
          <p:cNvPr id="68" name="Rectangle 12"/>
          <p:cNvSpPr>
            <a:spLocks noChangeAspect="1" noChangeArrowheads="1"/>
          </p:cNvSpPr>
          <p:nvPr/>
        </p:nvSpPr>
        <p:spPr bwMode="auto">
          <a:xfrm>
            <a:off x="4689811" y="5300133"/>
            <a:ext cx="25673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Q</a:t>
            </a:r>
            <a:r>
              <a:rPr kumimoji="0" lang="en-US" b="1" i="1" baseline="-25000" dirty="0" err="1">
                <a:solidFill>
                  <a:srgbClr val="000000"/>
                </a:solidFill>
                <a:latin typeface="Calibri"/>
                <a:cs typeface="Calibri"/>
              </a:rPr>
              <a:t>n</a:t>
            </a:r>
            <a:endParaRPr kumimoji="0" lang="en-US" b="1" baseline="-25000" dirty="0">
              <a:solidFill>
                <a:schemeClr val="tx1"/>
              </a:solidFill>
              <a:latin typeface="Calibri"/>
              <a:cs typeface="Calibri"/>
            </a:endParaRPr>
          </a:p>
        </p:txBody>
      </p:sp>
      <p:sp>
        <p:nvSpPr>
          <p:cNvPr id="69" name="Rectangle 20"/>
          <p:cNvSpPr>
            <a:spLocks noChangeAspect="1" noChangeArrowheads="1"/>
          </p:cNvSpPr>
          <p:nvPr/>
        </p:nvSpPr>
        <p:spPr bwMode="auto">
          <a:xfrm>
            <a:off x="6298901" y="4169896"/>
            <a:ext cx="26291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P</a:t>
            </a:r>
            <a:r>
              <a:rPr kumimoji="0" lang="en-US" b="1" i="1" baseline="-25000" dirty="0">
                <a:solidFill>
                  <a:srgbClr val="000000"/>
                </a:solidFill>
                <a:latin typeface="Calibri"/>
                <a:cs typeface="Calibri"/>
              </a:rPr>
              <a:t>w</a:t>
            </a:r>
            <a:endParaRPr kumimoji="0" lang="en-US" b="1" baseline="-25000" dirty="0">
              <a:solidFill>
                <a:schemeClr val="tx1"/>
              </a:solidFill>
              <a:latin typeface="Calibri"/>
              <a:cs typeface="Calibri"/>
            </a:endParaRPr>
          </a:p>
        </p:txBody>
      </p:sp>
      <p:sp>
        <p:nvSpPr>
          <p:cNvPr id="104" name="Rectangle 21"/>
          <p:cNvSpPr>
            <a:spLocks noChangeAspect="1" noChangeArrowheads="1"/>
          </p:cNvSpPr>
          <p:nvPr/>
        </p:nvSpPr>
        <p:spPr bwMode="auto">
          <a:xfrm>
            <a:off x="7497527" y="5303308"/>
            <a:ext cx="29025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Calibri"/>
                <a:cs typeface="Calibri"/>
              </a:rPr>
              <a:t>Q</a:t>
            </a:r>
            <a:r>
              <a:rPr kumimoji="0" lang="en-US" b="1" i="1" baseline="-25000">
                <a:solidFill>
                  <a:srgbClr val="000000"/>
                </a:solidFill>
                <a:latin typeface="Calibri"/>
                <a:cs typeface="Calibri"/>
              </a:rPr>
              <a:t>w</a:t>
            </a:r>
            <a:endParaRPr kumimoji="0" lang="en-US" b="1" baseline="-25000">
              <a:solidFill>
                <a:schemeClr val="tx1"/>
              </a:solidFill>
              <a:latin typeface="Calibri"/>
              <a:cs typeface="Calibri"/>
            </a:endParaRPr>
          </a:p>
        </p:txBody>
      </p:sp>
      <p:sp>
        <p:nvSpPr>
          <p:cNvPr id="105" name="Line 28"/>
          <p:cNvSpPr>
            <a:spLocks noChangeShapeType="1"/>
          </p:cNvSpPr>
          <p:nvPr/>
        </p:nvSpPr>
        <p:spPr bwMode="auto">
          <a:xfrm flipV="1">
            <a:off x="4804111" y="3726920"/>
            <a:ext cx="0" cy="1565275"/>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06" name="Line 29"/>
          <p:cNvSpPr>
            <a:spLocks noChangeShapeType="1"/>
          </p:cNvSpPr>
          <p:nvPr/>
        </p:nvSpPr>
        <p:spPr bwMode="auto">
          <a:xfrm flipH="1">
            <a:off x="3529349" y="3739620"/>
            <a:ext cx="12954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07" name="Line 30"/>
          <p:cNvSpPr>
            <a:spLocks noChangeShapeType="1"/>
          </p:cNvSpPr>
          <p:nvPr/>
        </p:nvSpPr>
        <p:spPr bwMode="auto">
          <a:xfrm>
            <a:off x="7627512" y="4312708"/>
            <a:ext cx="0" cy="979487"/>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08" name="Group 69"/>
          <p:cNvGrpSpPr>
            <a:grpSpLocks/>
          </p:cNvGrpSpPr>
          <p:nvPr/>
        </p:nvGrpSpPr>
        <p:grpSpPr bwMode="auto">
          <a:xfrm>
            <a:off x="7006799" y="2718858"/>
            <a:ext cx="1760538" cy="2173287"/>
            <a:chOff x="4218" y="2218"/>
            <a:chExt cx="1109" cy="1369"/>
          </a:xfrm>
        </p:grpSpPr>
        <p:sp>
          <p:nvSpPr>
            <p:cNvPr id="109" name="Freeform 27"/>
            <p:cNvSpPr>
              <a:spLocks noChangeAspect="1"/>
            </p:cNvSpPr>
            <p:nvPr/>
          </p:nvSpPr>
          <p:spPr bwMode="auto">
            <a:xfrm>
              <a:off x="4218" y="2448"/>
              <a:ext cx="940" cy="1139"/>
            </a:xfrm>
            <a:custGeom>
              <a:avLst/>
              <a:gdLst/>
              <a:ahLst/>
              <a:cxnLst>
                <a:cxn ang="0">
                  <a:pos x="2331" y="44"/>
                </a:cxn>
                <a:cxn ang="0">
                  <a:pos x="2297" y="136"/>
                </a:cxn>
                <a:cxn ang="0">
                  <a:pos x="2260" y="226"/>
                </a:cxn>
                <a:cxn ang="0">
                  <a:pos x="2219" y="317"/>
                </a:cxn>
                <a:cxn ang="0">
                  <a:pos x="2174" y="408"/>
                </a:cxn>
                <a:cxn ang="0">
                  <a:pos x="2128" y="497"/>
                </a:cxn>
                <a:cxn ang="0">
                  <a:pos x="2078" y="586"/>
                </a:cxn>
                <a:cxn ang="0">
                  <a:pos x="2025" y="676"/>
                </a:cxn>
                <a:cxn ang="0">
                  <a:pos x="1972" y="764"/>
                </a:cxn>
                <a:cxn ang="0">
                  <a:pos x="1915" y="851"/>
                </a:cxn>
                <a:cxn ang="0">
                  <a:pos x="1856" y="938"/>
                </a:cxn>
                <a:cxn ang="0">
                  <a:pos x="1795" y="1024"/>
                </a:cxn>
                <a:cxn ang="0">
                  <a:pos x="1732" y="1109"/>
                </a:cxn>
                <a:cxn ang="0">
                  <a:pos x="1670" y="1193"/>
                </a:cxn>
                <a:cxn ang="0">
                  <a:pos x="1605" y="1275"/>
                </a:cxn>
                <a:cxn ang="0">
                  <a:pos x="1539" y="1358"/>
                </a:cxn>
                <a:cxn ang="0">
                  <a:pos x="1472" y="1438"/>
                </a:cxn>
                <a:cxn ang="0">
                  <a:pos x="1404" y="1516"/>
                </a:cxn>
                <a:cxn ang="0">
                  <a:pos x="1336" y="1594"/>
                </a:cxn>
                <a:cxn ang="0">
                  <a:pos x="1268" y="1670"/>
                </a:cxn>
                <a:cxn ang="0">
                  <a:pos x="1199" y="1744"/>
                </a:cxn>
                <a:cxn ang="0">
                  <a:pos x="1131" y="1816"/>
                </a:cxn>
                <a:cxn ang="0">
                  <a:pos x="1063" y="1887"/>
                </a:cxn>
                <a:cxn ang="0">
                  <a:pos x="995" y="1956"/>
                </a:cxn>
                <a:cxn ang="0">
                  <a:pos x="928" y="2023"/>
                </a:cxn>
                <a:cxn ang="0">
                  <a:pos x="863" y="2088"/>
                </a:cxn>
                <a:cxn ang="0">
                  <a:pos x="797" y="2151"/>
                </a:cxn>
                <a:cxn ang="0">
                  <a:pos x="733" y="2212"/>
                </a:cxn>
                <a:cxn ang="0">
                  <a:pos x="671" y="2271"/>
                </a:cxn>
                <a:cxn ang="0">
                  <a:pos x="610" y="2327"/>
                </a:cxn>
                <a:cxn ang="0">
                  <a:pos x="550" y="2381"/>
                </a:cxn>
                <a:cxn ang="0">
                  <a:pos x="494" y="2432"/>
                </a:cxn>
                <a:cxn ang="0">
                  <a:pos x="439" y="2481"/>
                </a:cxn>
                <a:cxn ang="0">
                  <a:pos x="386" y="2527"/>
                </a:cxn>
                <a:cxn ang="0">
                  <a:pos x="335" y="2570"/>
                </a:cxn>
                <a:cxn ang="0">
                  <a:pos x="289" y="2610"/>
                </a:cxn>
                <a:cxn ang="0">
                  <a:pos x="244" y="2648"/>
                </a:cxn>
                <a:cxn ang="0">
                  <a:pos x="203" y="2682"/>
                </a:cxn>
                <a:cxn ang="0">
                  <a:pos x="164" y="2714"/>
                </a:cxn>
                <a:cxn ang="0">
                  <a:pos x="130" y="2742"/>
                </a:cxn>
                <a:cxn ang="0">
                  <a:pos x="99" y="2767"/>
                </a:cxn>
                <a:cxn ang="0">
                  <a:pos x="72" y="2789"/>
                </a:cxn>
                <a:cxn ang="0">
                  <a:pos x="48" y="2807"/>
                </a:cxn>
                <a:cxn ang="0">
                  <a:pos x="30" y="2822"/>
                </a:cxn>
                <a:cxn ang="0">
                  <a:pos x="15" y="2833"/>
                </a:cxn>
                <a:cxn ang="0">
                  <a:pos x="6" y="2840"/>
                </a:cxn>
                <a:cxn ang="0">
                  <a:pos x="1" y="2844"/>
                </a:cxn>
              </a:cxnLst>
              <a:rect l="0" t="0" r="r" b="b"/>
              <a:pathLst>
                <a:path w="2347" h="2844">
                  <a:moveTo>
                    <a:pt x="2347" y="0"/>
                  </a:moveTo>
                  <a:lnTo>
                    <a:pt x="2331" y="44"/>
                  </a:lnTo>
                  <a:lnTo>
                    <a:pt x="2314" y="90"/>
                  </a:lnTo>
                  <a:lnTo>
                    <a:pt x="2297" y="136"/>
                  </a:lnTo>
                  <a:lnTo>
                    <a:pt x="2279" y="181"/>
                  </a:lnTo>
                  <a:lnTo>
                    <a:pt x="2260" y="226"/>
                  </a:lnTo>
                  <a:lnTo>
                    <a:pt x="2239" y="272"/>
                  </a:lnTo>
                  <a:lnTo>
                    <a:pt x="2219" y="317"/>
                  </a:lnTo>
                  <a:lnTo>
                    <a:pt x="2197" y="362"/>
                  </a:lnTo>
                  <a:lnTo>
                    <a:pt x="2174" y="408"/>
                  </a:lnTo>
                  <a:lnTo>
                    <a:pt x="2151" y="452"/>
                  </a:lnTo>
                  <a:lnTo>
                    <a:pt x="2128" y="497"/>
                  </a:lnTo>
                  <a:lnTo>
                    <a:pt x="2103" y="542"/>
                  </a:lnTo>
                  <a:lnTo>
                    <a:pt x="2078" y="586"/>
                  </a:lnTo>
                  <a:lnTo>
                    <a:pt x="2053" y="631"/>
                  </a:lnTo>
                  <a:lnTo>
                    <a:pt x="2025" y="676"/>
                  </a:lnTo>
                  <a:lnTo>
                    <a:pt x="1999" y="720"/>
                  </a:lnTo>
                  <a:lnTo>
                    <a:pt x="1972" y="764"/>
                  </a:lnTo>
                  <a:lnTo>
                    <a:pt x="1943" y="808"/>
                  </a:lnTo>
                  <a:lnTo>
                    <a:pt x="1915" y="851"/>
                  </a:lnTo>
                  <a:lnTo>
                    <a:pt x="1885" y="895"/>
                  </a:lnTo>
                  <a:lnTo>
                    <a:pt x="1856" y="938"/>
                  </a:lnTo>
                  <a:lnTo>
                    <a:pt x="1826" y="981"/>
                  </a:lnTo>
                  <a:lnTo>
                    <a:pt x="1795" y="1024"/>
                  </a:lnTo>
                  <a:lnTo>
                    <a:pt x="1764" y="1066"/>
                  </a:lnTo>
                  <a:lnTo>
                    <a:pt x="1732" y="1109"/>
                  </a:lnTo>
                  <a:lnTo>
                    <a:pt x="1701" y="1151"/>
                  </a:lnTo>
                  <a:lnTo>
                    <a:pt x="1670" y="1193"/>
                  </a:lnTo>
                  <a:lnTo>
                    <a:pt x="1637" y="1235"/>
                  </a:lnTo>
                  <a:lnTo>
                    <a:pt x="1605" y="1275"/>
                  </a:lnTo>
                  <a:lnTo>
                    <a:pt x="1571" y="1317"/>
                  </a:lnTo>
                  <a:lnTo>
                    <a:pt x="1539" y="1358"/>
                  </a:lnTo>
                  <a:lnTo>
                    <a:pt x="1505" y="1397"/>
                  </a:lnTo>
                  <a:lnTo>
                    <a:pt x="1472" y="1438"/>
                  </a:lnTo>
                  <a:lnTo>
                    <a:pt x="1437" y="1477"/>
                  </a:lnTo>
                  <a:lnTo>
                    <a:pt x="1404" y="1516"/>
                  </a:lnTo>
                  <a:lnTo>
                    <a:pt x="1370" y="1556"/>
                  </a:lnTo>
                  <a:lnTo>
                    <a:pt x="1336" y="1594"/>
                  </a:lnTo>
                  <a:lnTo>
                    <a:pt x="1302" y="1632"/>
                  </a:lnTo>
                  <a:lnTo>
                    <a:pt x="1268" y="1670"/>
                  </a:lnTo>
                  <a:lnTo>
                    <a:pt x="1234" y="1707"/>
                  </a:lnTo>
                  <a:lnTo>
                    <a:pt x="1199" y="1744"/>
                  </a:lnTo>
                  <a:lnTo>
                    <a:pt x="1165" y="1781"/>
                  </a:lnTo>
                  <a:lnTo>
                    <a:pt x="1131" y="1816"/>
                  </a:lnTo>
                  <a:lnTo>
                    <a:pt x="1097" y="1853"/>
                  </a:lnTo>
                  <a:lnTo>
                    <a:pt x="1063" y="1887"/>
                  </a:lnTo>
                  <a:lnTo>
                    <a:pt x="1029" y="1922"/>
                  </a:lnTo>
                  <a:lnTo>
                    <a:pt x="995" y="1956"/>
                  </a:lnTo>
                  <a:lnTo>
                    <a:pt x="962" y="1991"/>
                  </a:lnTo>
                  <a:lnTo>
                    <a:pt x="928" y="2023"/>
                  </a:lnTo>
                  <a:lnTo>
                    <a:pt x="895" y="2057"/>
                  </a:lnTo>
                  <a:lnTo>
                    <a:pt x="863" y="2088"/>
                  </a:lnTo>
                  <a:lnTo>
                    <a:pt x="829" y="2121"/>
                  </a:lnTo>
                  <a:lnTo>
                    <a:pt x="797" y="2151"/>
                  </a:lnTo>
                  <a:lnTo>
                    <a:pt x="765" y="2183"/>
                  </a:lnTo>
                  <a:lnTo>
                    <a:pt x="733" y="2212"/>
                  </a:lnTo>
                  <a:lnTo>
                    <a:pt x="701" y="2242"/>
                  </a:lnTo>
                  <a:lnTo>
                    <a:pt x="671" y="2271"/>
                  </a:lnTo>
                  <a:lnTo>
                    <a:pt x="641" y="2299"/>
                  </a:lnTo>
                  <a:lnTo>
                    <a:pt x="610" y="2327"/>
                  </a:lnTo>
                  <a:lnTo>
                    <a:pt x="580" y="2354"/>
                  </a:lnTo>
                  <a:lnTo>
                    <a:pt x="550" y="2381"/>
                  </a:lnTo>
                  <a:lnTo>
                    <a:pt x="522" y="2407"/>
                  </a:lnTo>
                  <a:lnTo>
                    <a:pt x="494" y="2432"/>
                  </a:lnTo>
                  <a:lnTo>
                    <a:pt x="466" y="2457"/>
                  </a:lnTo>
                  <a:lnTo>
                    <a:pt x="439" y="2481"/>
                  </a:lnTo>
                  <a:lnTo>
                    <a:pt x="411" y="2504"/>
                  </a:lnTo>
                  <a:lnTo>
                    <a:pt x="386" y="2527"/>
                  </a:lnTo>
                  <a:lnTo>
                    <a:pt x="361" y="2549"/>
                  </a:lnTo>
                  <a:lnTo>
                    <a:pt x="335" y="2570"/>
                  </a:lnTo>
                  <a:lnTo>
                    <a:pt x="312" y="2591"/>
                  </a:lnTo>
                  <a:lnTo>
                    <a:pt x="289" y="2610"/>
                  </a:lnTo>
                  <a:lnTo>
                    <a:pt x="265" y="2629"/>
                  </a:lnTo>
                  <a:lnTo>
                    <a:pt x="244" y="2648"/>
                  </a:lnTo>
                  <a:lnTo>
                    <a:pt x="223" y="2666"/>
                  </a:lnTo>
                  <a:lnTo>
                    <a:pt x="203" y="2682"/>
                  </a:lnTo>
                  <a:lnTo>
                    <a:pt x="183" y="2698"/>
                  </a:lnTo>
                  <a:lnTo>
                    <a:pt x="164" y="2714"/>
                  </a:lnTo>
                  <a:lnTo>
                    <a:pt x="147" y="2729"/>
                  </a:lnTo>
                  <a:lnTo>
                    <a:pt x="130" y="2742"/>
                  </a:lnTo>
                  <a:lnTo>
                    <a:pt x="113" y="2755"/>
                  </a:lnTo>
                  <a:lnTo>
                    <a:pt x="99" y="2767"/>
                  </a:lnTo>
                  <a:lnTo>
                    <a:pt x="85" y="2778"/>
                  </a:lnTo>
                  <a:lnTo>
                    <a:pt x="72" y="2789"/>
                  </a:lnTo>
                  <a:lnTo>
                    <a:pt x="60" y="2798"/>
                  </a:lnTo>
                  <a:lnTo>
                    <a:pt x="48" y="2807"/>
                  </a:lnTo>
                  <a:lnTo>
                    <a:pt x="38" y="2815"/>
                  </a:lnTo>
                  <a:lnTo>
                    <a:pt x="30" y="2822"/>
                  </a:lnTo>
                  <a:lnTo>
                    <a:pt x="22" y="2828"/>
                  </a:lnTo>
                  <a:lnTo>
                    <a:pt x="15" y="2833"/>
                  </a:lnTo>
                  <a:lnTo>
                    <a:pt x="10" y="2837"/>
                  </a:lnTo>
                  <a:lnTo>
                    <a:pt x="6" y="2840"/>
                  </a:lnTo>
                  <a:lnTo>
                    <a:pt x="3" y="2842"/>
                  </a:lnTo>
                  <a:lnTo>
                    <a:pt x="1" y="2844"/>
                  </a:lnTo>
                  <a:lnTo>
                    <a:pt x="0" y="2844"/>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sp>
          <p:nvSpPr>
            <p:cNvPr id="110" name="Rectangle 36"/>
            <p:cNvSpPr>
              <a:spLocks noChangeAspect="1" noChangeArrowheads="1"/>
            </p:cNvSpPr>
            <p:nvPr/>
          </p:nvSpPr>
          <p:spPr bwMode="auto">
            <a:xfrm>
              <a:off x="5131" y="2218"/>
              <a:ext cx="196"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i="1">
                  <a:solidFill>
                    <a:schemeClr val="tx2"/>
                  </a:solidFill>
                  <a:latin typeface="Calibri"/>
                  <a:cs typeface="Calibri"/>
                </a:rPr>
                <a:t>S</a:t>
              </a:r>
              <a:r>
                <a:rPr kumimoji="0" lang="en-US" sz="2400" i="1" baseline="-25000">
                  <a:solidFill>
                    <a:schemeClr val="tx2"/>
                  </a:solidFill>
                  <a:latin typeface="Calibri"/>
                  <a:cs typeface="Calibri"/>
                </a:rPr>
                <a:t>w</a:t>
              </a:r>
              <a:endParaRPr kumimoji="0" lang="en-US" sz="4400" b="0" baseline="-25000">
                <a:solidFill>
                  <a:schemeClr val="tx2"/>
                </a:solidFill>
                <a:latin typeface="Calibri"/>
                <a:cs typeface="Calibri"/>
              </a:endParaRPr>
            </a:p>
          </p:txBody>
        </p:sp>
      </p:grpSp>
      <p:grpSp>
        <p:nvGrpSpPr>
          <p:cNvPr id="111" name="Group 68"/>
          <p:cNvGrpSpPr>
            <a:grpSpLocks/>
          </p:cNvGrpSpPr>
          <p:nvPr/>
        </p:nvGrpSpPr>
        <p:grpSpPr bwMode="auto">
          <a:xfrm>
            <a:off x="6932191" y="3091920"/>
            <a:ext cx="1566863" cy="2035175"/>
            <a:chOff x="4171" y="2453"/>
            <a:chExt cx="987" cy="1282"/>
          </a:xfrm>
        </p:grpSpPr>
        <p:sp>
          <p:nvSpPr>
            <p:cNvPr id="112" name="Freeform 25"/>
            <p:cNvSpPr>
              <a:spLocks noChangeAspect="1"/>
            </p:cNvSpPr>
            <p:nvPr/>
          </p:nvSpPr>
          <p:spPr bwMode="auto">
            <a:xfrm>
              <a:off x="4171" y="2453"/>
              <a:ext cx="762" cy="1182"/>
            </a:xfrm>
            <a:custGeom>
              <a:avLst/>
              <a:gdLst/>
              <a:ahLst/>
              <a:cxnLst>
                <a:cxn ang="0">
                  <a:pos x="13" y="41"/>
                </a:cxn>
                <a:cxn ang="0">
                  <a:pos x="42" y="126"/>
                </a:cxn>
                <a:cxn ang="0">
                  <a:pos x="73" y="210"/>
                </a:cxn>
                <a:cxn ang="0">
                  <a:pos x="105" y="293"/>
                </a:cxn>
                <a:cxn ang="0">
                  <a:pos x="139" y="376"/>
                </a:cxn>
                <a:cxn ang="0">
                  <a:pos x="175" y="459"/>
                </a:cxn>
                <a:cxn ang="0">
                  <a:pos x="213" y="543"/>
                </a:cxn>
                <a:cxn ang="0">
                  <a:pos x="251" y="625"/>
                </a:cxn>
                <a:cxn ang="0">
                  <a:pos x="292" y="706"/>
                </a:cxn>
                <a:cxn ang="0">
                  <a:pos x="333" y="788"/>
                </a:cxn>
                <a:cxn ang="0">
                  <a:pos x="376" y="868"/>
                </a:cxn>
                <a:cxn ang="0">
                  <a:pos x="420" y="949"/>
                </a:cxn>
                <a:cxn ang="0">
                  <a:pos x="465" y="1029"/>
                </a:cxn>
                <a:cxn ang="0">
                  <a:pos x="512" y="1108"/>
                </a:cxn>
                <a:cxn ang="0">
                  <a:pos x="558" y="1186"/>
                </a:cxn>
                <a:cxn ang="0">
                  <a:pos x="606" y="1263"/>
                </a:cxn>
                <a:cxn ang="0">
                  <a:pos x="654" y="1340"/>
                </a:cxn>
                <a:cxn ang="0">
                  <a:pos x="703" y="1417"/>
                </a:cxn>
                <a:cxn ang="0">
                  <a:pos x="752" y="1492"/>
                </a:cxn>
                <a:cxn ang="0">
                  <a:pos x="803" y="1566"/>
                </a:cxn>
                <a:cxn ang="0">
                  <a:pos x="852" y="1639"/>
                </a:cxn>
                <a:cxn ang="0">
                  <a:pos x="903" y="1711"/>
                </a:cxn>
                <a:cxn ang="0">
                  <a:pos x="954" y="1782"/>
                </a:cxn>
                <a:cxn ang="0">
                  <a:pos x="1003" y="1851"/>
                </a:cxn>
                <a:cxn ang="0">
                  <a:pos x="1054" y="1920"/>
                </a:cxn>
                <a:cxn ang="0">
                  <a:pos x="1105" y="1988"/>
                </a:cxn>
                <a:cxn ang="0">
                  <a:pos x="1155" y="2054"/>
                </a:cxn>
                <a:cxn ang="0">
                  <a:pos x="1205" y="2118"/>
                </a:cxn>
                <a:cxn ang="0">
                  <a:pos x="1255" y="2182"/>
                </a:cxn>
                <a:cxn ang="0">
                  <a:pos x="1303" y="2244"/>
                </a:cxn>
                <a:cxn ang="0">
                  <a:pos x="1352" y="2305"/>
                </a:cxn>
                <a:cxn ang="0">
                  <a:pos x="1400" y="2363"/>
                </a:cxn>
                <a:cxn ang="0">
                  <a:pos x="1446" y="2421"/>
                </a:cxn>
                <a:cxn ang="0">
                  <a:pos x="1493" y="2477"/>
                </a:cxn>
                <a:cxn ang="0">
                  <a:pos x="1538" y="2531"/>
                </a:cxn>
                <a:cxn ang="0">
                  <a:pos x="1582" y="2584"/>
                </a:cxn>
                <a:cxn ang="0">
                  <a:pos x="1625" y="2634"/>
                </a:cxn>
                <a:cxn ang="0">
                  <a:pos x="1666" y="2683"/>
                </a:cxn>
                <a:cxn ang="0">
                  <a:pos x="1707" y="2730"/>
                </a:cxn>
                <a:cxn ang="0">
                  <a:pos x="1746" y="2776"/>
                </a:cxn>
                <a:cxn ang="0">
                  <a:pos x="1784" y="2819"/>
                </a:cxn>
                <a:cxn ang="0">
                  <a:pos x="1820" y="2860"/>
                </a:cxn>
                <a:cxn ang="0">
                  <a:pos x="1855" y="2899"/>
                </a:cxn>
                <a:cxn ang="0">
                  <a:pos x="1887" y="2936"/>
                </a:cxn>
              </a:cxnLst>
              <a:rect l="0" t="0" r="r" b="b"/>
              <a:pathLst>
                <a:path w="1903" h="2953">
                  <a:moveTo>
                    <a:pt x="0" y="0"/>
                  </a:moveTo>
                  <a:lnTo>
                    <a:pt x="13" y="41"/>
                  </a:lnTo>
                  <a:lnTo>
                    <a:pt x="27" y="84"/>
                  </a:lnTo>
                  <a:lnTo>
                    <a:pt x="42" y="126"/>
                  </a:lnTo>
                  <a:lnTo>
                    <a:pt x="56" y="167"/>
                  </a:lnTo>
                  <a:lnTo>
                    <a:pt x="73" y="210"/>
                  </a:lnTo>
                  <a:lnTo>
                    <a:pt x="88" y="251"/>
                  </a:lnTo>
                  <a:lnTo>
                    <a:pt x="105" y="293"/>
                  </a:lnTo>
                  <a:lnTo>
                    <a:pt x="121" y="335"/>
                  </a:lnTo>
                  <a:lnTo>
                    <a:pt x="139" y="376"/>
                  </a:lnTo>
                  <a:lnTo>
                    <a:pt x="157" y="418"/>
                  </a:lnTo>
                  <a:lnTo>
                    <a:pt x="175" y="459"/>
                  </a:lnTo>
                  <a:lnTo>
                    <a:pt x="193" y="501"/>
                  </a:lnTo>
                  <a:lnTo>
                    <a:pt x="213" y="543"/>
                  </a:lnTo>
                  <a:lnTo>
                    <a:pt x="232" y="583"/>
                  </a:lnTo>
                  <a:lnTo>
                    <a:pt x="251" y="625"/>
                  </a:lnTo>
                  <a:lnTo>
                    <a:pt x="271" y="666"/>
                  </a:lnTo>
                  <a:lnTo>
                    <a:pt x="292" y="706"/>
                  </a:lnTo>
                  <a:lnTo>
                    <a:pt x="312" y="748"/>
                  </a:lnTo>
                  <a:lnTo>
                    <a:pt x="333" y="788"/>
                  </a:lnTo>
                  <a:lnTo>
                    <a:pt x="354" y="828"/>
                  </a:lnTo>
                  <a:lnTo>
                    <a:pt x="376" y="868"/>
                  </a:lnTo>
                  <a:lnTo>
                    <a:pt x="398" y="909"/>
                  </a:lnTo>
                  <a:lnTo>
                    <a:pt x="420" y="949"/>
                  </a:lnTo>
                  <a:lnTo>
                    <a:pt x="443" y="989"/>
                  </a:lnTo>
                  <a:lnTo>
                    <a:pt x="465" y="1029"/>
                  </a:lnTo>
                  <a:lnTo>
                    <a:pt x="488" y="1068"/>
                  </a:lnTo>
                  <a:lnTo>
                    <a:pt x="512" y="1108"/>
                  </a:lnTo>
                  <a:lnTo>
                    <a:pt x="535" y="1148"/>
                  </a:lnTo>
                  <a:lnTo>
                    <a:pt x="558" y="1186"/>
                  </a:lnTo>
                  <a:lnTo>
                    <a:pt x="582" y="1225"/>
                  </a:lnTo>
                  <a:lnTo>
                    <a:pt x="606" y="1263"/>
                  </a:lnTo>
                  <a:lnTo>
                    <a:pt x="630" y="1302"/>
                  </a:lnTo>
                  <a:lnTo>
                    <a:pt x="654" y="1340"/>
                  </a:lnTo>
                  <a:lnTo>
                    <a:pt x="678" y="1379"/>
                  </a:lnTo>
                  <a:lnTo>
                    <a:pt x="703" y="1417"/>
                  </a:lnTo>
                  <a:lnTo>
                    <a:pt x="728" y="1454"/>
                  </a:lnTo>
                  <a:lnTo>
                    <a:pt x="752" y="1492"/>
                  </a:lnTo>
                  <a:lnTo>
                    <a:pt x="777" y="1528"/>
                  </a:lnTo>
                  <a:lnTo>
                    <a:pt x="803" y="1566"/>
                  </a:lnTo>
                  <a:lnTo>
                    <a:pt x="827" y="1602"/>
                  </a:lnTo>
                  <a:lnTo>
                    <a:pt x="852" y="1639"/>
                  </a:lnTo>
                  <a:lnTo>
                    <a:pt x="878" y="1674"/>
                  </a:lnTo>
                  <a:lnTo>
                    <a:pt x="903" y="1711"/>
                  </a:lnTo>
                  <a:lnTo>
                    <a:pt x="928" y="1746"/>
                  </a:lnTo>
                  <a:lnTo>
                    <a:pt x="954" y="1782"/>
                  </a:lnTo>
                  <a:lnTo>
                    <a:pt x="978" y="1816"/>
                  </a:lnTo>
                  <a:lnTo>
                    <a:pt x="1003" y="1851"/>
                  </a:lnTo>
                  <a:lnTo>
                    <a:pt x="1029" y="1885"/>
                  </a:lnTo>
                  <a:lnTo>
                    <a:pt x="1054" y="1920"/>
                  </a:lnTo>
                  <a:lnTo>
                    <a:pt x="1079" y="1953"/>
                  </a:lnTo>
                  <a:lnTo>
                    <a:pt x="1105" y="1988"/>
                  </a:lnTo>
                  <a:lnTo>
                    <a:pt x="1130" y="2020"/>
                  </a:lnTo>
                  <a:lnTo>
                    <a:pt x="1155" y="2054"/>
                  </a:lnTo>
                  <a:lnTo>
                    <a:pt x="1180" y="2086"/>
                  </a:lnTo>
                  <a:lnTo>
                    <a:pt x="1205" y="2118"/>
                  </a:lnTo>
                  <a:lnTo>
                    <a:pt x="1229" y="2150"/>
                  </a:lnTo>
                  <a:lnTo>
                    <a:pt x="1255" y="2182"/>
                  </a:lnTo>
                  <a:lnTo>
                    <a:pt x="1279" y="2213"/>
                  </a:lnTo>
                  <a:lnTo>
                    <a:pt x="1303" y="2244"/>
                  </a:lnTo>
                  <a:lnTo>
                    <a:pt x="1328" y="2274"/>
                  </a:lnTo>
                  <a:lnTo>
                    <a:pt x="1352" y="2305"/>
                  </a:lnTo>
                  <a:lnTo>
                    <a:pt x="1375" y="2334"/>
                  </a:lnTo>
                  <a:lnTo>
                    <a:pt x="1400" y="2363"/>
                  </a:lnTo>
                  <a:lnTo>
                    <a:pt x="1423" y="2392"/>
                  </a:lnTo>
                  <a:lnTo>
                    <a:pt x="1446" y="2421"/>
                  </a:lnTo>
                  <a:lnTo>
                    <a:pt x="1470" y="2449"/>
                  </a:lnTo>
                  <a:lnTo>
                    <a:pt x="1493" y="2477"/>
                  </a:lnTo>
                  <a:lnTo>
                    <a:pt x="1515" y="2504"/>
                  </a:lnTo>
                  <a:lnTo>
                    <a:pt x="1538" y="2531"/>
                  </a:lnTo>
                  <a:lnTo>
                    <a:pt x="1560" y="2557"/>
                  </a:lnTo>
                  <a:lnTo>
                    <a:pt x="1582" y="2584"/>
                  </a:lnTo>
                  <a:lnTo>
                    <a:pt x="1604" y="2609"/>
                  </a:lnTo>
                  <a:lnTo>
                    <a:pt x="1625" y="2634"/>
                  </a:lnTo>
                  <a:lnTo>
                    <a:pt x="1646" y="2659"/>
                  </a:lnTo>
                  <a:lnTo>
                    <a:pt x="1666" y="2683"/>
                  </a:lnTo>
                  <a:lnTo>
                    <a:pt x="1688" y="2706"/>
                  </a:lnTo>
                  <a:lnTo>
                    <a:pt x="1707" y="2730"/>
                  </a:lnTo>
                  <a:lnTo>
                    <a:pt x="1727" y="2753"/>
                  </a:lnTo>
                  <a:lnTo>
                    <a:pt x="1746" y="2776"/>
                  </a:lnTo>
                  <a:lnTo>
                    <a:pt x="1766" y="2798"/>
                  </a:lnTo>
                  <a:lnTo>
                    <a:pt x="1784" y="2819"/>
                  </a:lnTo>
                  <a:lnTo>
                    <a:pt x="1802" y="2839"/>
                  </a:lnTo>
                  <a:lnTo>
                    <a:pt x="1820" y="2860"/>
                  </a:lnTo>
                  <a:lnTo>
                    <a:pt x="1838" y="2880"/>
                  </a:lnTo>
                  <a:lnTo>
                    <a:pt x="1855" y="2899"/>
                  </a:lnTo>
                  <a:lnTo>
                    <a:pt x="1871" y="2918"/>
                  </a:lnTo>
                  <a:lnTo>
                    <a:pt x="1887" y="2936"/>
                  </a:lnTo>
                  <a:lnTo>
                    <a:pt x="1903" y="2953"/>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sp>
          <p:nvSpPr>
            <p:cNvPr id="113" name="Rectangle 37"/>
            <p:cNvSpPr>
              <a:spLocks noChangeAspect="1" noChangeArrowheads="1"/>
            </p:cNvSpPr>
            <p:nvPr/>
          </p:nvSpPr>
          <p:spPr bwMode="auto">
            <a:xfrm>
              <a:off x="4958" y="3541"/>
              <a:ext cx="200"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5">
                      <a:lumMod val="75000"/>
                    </a:schemeClr>
                  </a:solidFill>
                  <a:latin typeface="Calibri"/>
                  <a:cs typeface="Calibri"/>
                </a:rPr>
                <a:t>D</a:t>
              </a:r>
              <a:r>
                <a:rPr kumimoji="0" lang="en-US" sz="2000" b="1" i="1" baseline="-25000" dirty="0" err="1">
                  <a:solidFill>
                    <a:schemeClr val="accent5">
                      <a:lumMod val="75000"/>
                    </a:schemeClr>
                  </a:solidFill>
                  <a:latin typeface="Calibri"/>
                  <a:cs typeface="Calibri"/>
                </a:rPr>
                <a:t>w</a:t>
              </a:r>
              <a:endParaRPr kumimoji="0" lang="en-US" sz="2000" b="1" baseline="-25000" dirty="0">
                <a:solidFill>
                  <a:schemeClr val="accent5">
                    <a:lumMod val="75000"/>
                  </a:schemeClr>
                </a:solidFill>
                <a:latin typeface="Calibri"/>
                <a:cs typeface="Calibri"/>
              </a:endParaRPr>
            </a:p>
          </p:txBody>
        </p:sp>
      </p:grpSp>
      <p:grpSp>
        <p:nvGrpSpPr>
          <p:cNvPr id="114" name="Group 62"/>
          <p:cNvGrpSpPr>
            <a:grpSpLocks/>
          </p:cNvGrpSpPr>
          <p:nvPr/>
        </p:nvGrpSpPr>
        <p:grpSpPr bwMode="auto">
          <a:xfrm>
            <a:off x="4116726" y="2280708"/>
            <a:ext cx="1428751" cy="2270125"/>
            <a:chOff x="1689" y="1942"/>
            <a:chExt cx="900" cy="1430"/>
          </a:xfrm>
        </p:grpSpPr>
        <p:sp>
          <p:nvSpPr>
            <p:cNvPr id="115" name="Rectangle 63"/>
            <p:cNvSpPr>
              <a:spLocks noChangeAspect="1" noChangeArrowheads="1"/>
            </p:cNvSpPr>
            <p:nvPr/>
          </p:nvSpPr>
          <p:spPr bwMode="auto">
            <a:xfrm>
              <a:off x="2442" y="1942"/>
              <a:ext cx="147"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d</a:t>
              </a:r>
              <a:endParaRPr kumimoji="0" lang="en-US" sz="4000" b="1" baseline="-25000" dirty="0">
                <a:solidFill>
                  <a:schemeClr val="accent3">
                    <a:lumMod val="75000"/>
                  </a:schemeClr>
                </a:solidFill>
                <a:latin typeface="Calibri"/>
                <a:cs typeface="Calibri"/>
              </a:endParaRPr>
            </a:p>
          </p:txBody>
        </p:sp>
        <p:sp>
          <p:nvSpPr>
            <p:cNvPr id="116" name="Freeform 64"/>
            <p:cNvSpPr>
              <a:spLocks noChangeAspect="1"/>
            </p:cNvSpPr>
            <p:nvPr/>
          </p:nvSpPr>
          <p:spPr bwMode="auto">
            <a:xfrm>
              <a:off x="1689" y="2189"/>
              <a:ext cx="777" cy="1183"/>
            </a:xfrm>
            <a:custGeom>
              <a:avLst/>
              <a:gdLst/>
              <a:ahLst/>
              <a:cxnLst>
                <a:cxn ang="0">
                  <a:pos x="1927" y="47"/>
                </a:cxn>
                <a:cxn ang="0">
                  <a:pos x="1895" y="139"/>
                </a:cxn>
                <a:cxn ang="0">
                  <a:pos x="1862" y="231"/>
                </a:cxn>
                <a:cxn ang="0">
                  <a:pos x="1826" y="322"/>
                </a:cxn>
                <a:cxn ang="0">
                  <a:pos x="1790" y="412"/>
                </a:cxn>
                <a:cxn ang="0">
                  <a:pos x="1751" y="502"/>
                </a:cxn>
                <a:cxn ang="0">
                  <a:pos x="1712" y="591"/>
                </a:cxn>
                <a:cxn ang="0">
                  <a:pos x="1670" y="680"/>
                </a:cxn>
                <a:cxn ang="0">
                  <a:pos x="1627" y="768"/>
                </a:cxn>
                <a:cxn ang="0">
                  <a:pos x="1583" y="855"/>
                </a:cxn>
                <a:cxn ang="0">
                  <a:pos x="1538" y="940"/>
                </a:cxn>
                <a:cxn ang="0">
                  <a:pos x="1492" y="1025"/>
                </a:cxn>
                <a:cxn ang="0">
                  <a:pos x="1445" y="1110"/>
                </a:cxn>
                <a:cxn ang="0">
                  <a:pos x="1397" y="1192"/>
                </a:cxn>
                <a:cxn ang="0">
                  <a:pos x="1349" y="1274"/>
                </a:cxn>
                <a:cxn ang="0">
                  <a:pos x="1299" y="1355"/>
                </a:cxn>
                <a:cxn ang="0">
                  <a:pos x="1249" y="1434"/>
                </a:cxn>
                <a:cxn ang="0">
                  <a:pos x="1199" y="1512"/>
                </a:cxn>
                <a:cxn ang="0">
                  <a:pos x="1148" y="1590"/>
                </a:cxn>
                <a:cxn ang="0">
                  <a:pos x="1097" y="1665"/>
                </a:cxn>
                <a:cxn ang="0">
                  <a:pos x="1046" y="1739"/>
                </a:cxn>
                <a:cxn ang="0">
                  <a:pos x="994" y="1812"/>
                </a:cxn>
                <a:cxn ang="0">
                  <a:pos x="943" y="1883"/>
                </a:cxn>
                <a:cxn ang="0">
                  <a:pos x="891" y="1952"/>
                </a:cxn>
                <a:cxn ang="0">
                  <a:pos x="841" y="2020"/>
                </a:cxn>
                <a:cxn ang="0">
                  <a:pos x="789" y="2087"/>
                </a:cxn>
                <a:cxn ang="0">
                  <a:pos x="739" y="2151"/>
                </a:cxn>
                <a:cxn ang="0">
                  <a:pos x="689" y="2214"/>
                </a:cxn>
                <a:cxn ang="0">
                  <a:pos x="639" y="2275"/>
                </a:cxn>
                <a:cxn ang="0">
                  <a:pos x="590" y="2334"/>
                </a:cxn>
                <a:cxn ang="0">
                  <a:pos x="543" y="2390"/>
                </a:cxn>
                <a:cxn ang="0">
                  <a:pos x="495" y="2444"/>
                </a:cxn>
                <a:cxn ang="0">
                  <a:pos x="449" y="2498"/>
                </a:cxn>
                <a:cxn ang="0">
                  <a:pos x="404" y="2549"/>
                </a:cxn>
                <a:cxn ang="0">
                  <a:pos x="359" y="2597"/>
                </a:cxn>
                <a:cxn ang="0">
                  <a:pos x="317" y="2643"/>
                </a:cxn>
                <a:cxn ang="0">
                  <a:pos x="275" y="2688"/>
                </a:cxn>
                <a:cxn ang="0">
                  <a:pos x="234" y="2729"/>
                </a:cxn>
                <a:cxn ang="0">
                  <a:pos x="196" y="2769"/>
                </a:cxn>
                <a:cxn ang="0">
                  <a:pos x="158" y="2806"/>
                </a:cxn>
                <a:cxn ang="0">
                  <a:pos x="124" y="2841"/>
                </a:cxn>
                <a:cxn ang="0">
                  <a:pos x="90" y="2873"/>
                </a:cxn>
                <a:cxn ang="0">
                  <a:pos x="58" y="2903"/>
                </a:cxn>
                <a:cxn ang="0">
                  <a:pos x="28" y="2930"/>
                </a:cxn>
                <a:cxn ang="0">
                  <a:pos x="0" y="2955"/>
                </a:cxn>
              </a:cxnLst>
              <a:rect l="0" t="0" r="r" b="b"/>
              <a:pathLst>
                <a:path w="1942" h="2955">
                  <a:moveTo>
                    <a:pt x="1942" y="0"/>
                  </a:moveTo>
                  <a:lnTo>
                    <a:pt x="1927" y="47"/>
                  </a:lnTo>
                  <a:lnTo>
                    <a:pt x="1910" y="93"/>
                  </a:lnTo>
                  <a:lnTo>
                    <a:pt x="1895" y="139"/>
                  </a:lnTo>
                  <a:lnTo>
                    <a:pt x="1879" y="185"/>
                  </a:lnTo>
                  <a:lnTo>
                    <a:pt x="1862" y="231"/>
                  </a:lnTo>
                  <a:lnTo>
                    <a:pt x="1844" y="276"/>
                  </a:lnTo>
                  <a:lnTo>
                    <a:pt x="1826" y="322"/>
                  </a:lnTo>
                  <a:lnTo>
                    <a:pt x="1808" y="367"/>
                  </a:lnTo>
                  <a:lnTo>
                    <a:pt x="1790" y="412"/>
                  </a:lnTo>
                  <a:lnTo>
                    <a:pt x="1770" y="457"/>
                  </a:lnTo>
                  <a:lnTo>
                    <a:pt x="1751" y="502"/>
                  </a:lnTo>
                  <a:lnTo>
                    <a:pt x="1731" y="546"/>
                  </a:lnTo>
                  <a:lnTo>
                    <a:pt x="1712" y="591"/>
                  </a:lnTo>
                  <a:lnTo>
                    <a:pt x="1690" y="636"/>
                  </a:lnTo>
                  <a:lnTo>
                    <a:pt x="1670" y="680"/>
                  </a:lnTo>
                  <a:lnTo>
                    <a:pt x="1649" y="724"/>
                  </a:lnTo>
                  <a:lnTo>
                    <a:pt x="1627" y="768"/>
                  </a:lnTo>
                  <a:lnTo>
                    <a:pt x="1605" y="811"/>
                  </a:lnTo>
                  <a:lnTo>
                    <a:pt x="1583" y="855"/>
                  </a:lnTo>
                  <a:lnTo>
                    <a:pt x="1561" y="897"/>
                  </a:lnTo>
                  <a:lnTo>
                    <a:pt x="1538" y="940"/>
                  </a:lnTo>
                  <a:lnTo>
                    <a:pt x="1515" y="983"/>
                  </a:lnTo>
                  <a:lnTo>
                    <a:pt x="1492" y="1025"/>
                  </a:lnTo>
                  <a:lnTo>
                    <a:pt x="1468" y="1067"/>
                  </a:lnTo>
                  <a:lnTo>
                    <a:pt x="1445" y="1110"/>
                  </a:lnTo>
                  <a:lnTo>
                    <a:pt x="1421" y="1151"/>
                  </a:lnTo>
                  <a:lnTo>
                    <a:pt x="1397" y="1192"/>
                  </a:lnTo>
                  <a:lnTo>
                    <a:pt x="1373" y="1233"/>
                  </a:lnTo>
                  <a:lnTo>
                    <a:pt x="1349" y="1274"/>
                  </a:lnTo>
                  <a:lnTo>
                    <a:pt x="1323" y="1315"/>
                  </a:lnTo>
                  <a:lnTo>
                    <a:pt x="1299" y="1355"/>
                  </a:lnTo>
                  <a:lnTo>
                    <a:pt x="1274" y="1395"/>
                  </a:lnTo>
                  <a:lnTo>
                    <a:pt x="1249" y="1434"/>
                  </a:lnTo>
                  <a:lnTo>
                    <a:pt x="1224" y="1474"/>
                  </a:lnTo>
                  <a:lnTo>
                    <a:pt x="1199" y="1512"/>
                  </a:lnTo>
                  <a:lnTo>
                    <a:pt x="1173" y="1551"/>
                  </a:lnTo>
                  <a:lnTo>
                    <a:pt x="1148" y="1590"/>
                  </a:lnTo>
                  <a:lnTo>
                    <a:pt x="1123" y="1627"/>
                  </a:lnTo>
                  <a:lnTo>
                    <a:pt x="1097" y="1665"/>
                  </a:lnTo>
                  <a:lnTo>
                    <a:pt x="1071" y="1702"/>
                  </a:lnTo>
                  <a:lnTo>
                    <a:pt x="1046" y="1739"/>
                  </a:lnTo>
                  <a:lnTo>
                    <a:pt x="1020" y="1775"/>
                  </a:lnTo>
                  <a:lnTo>
                    <a:pt x="994" y="1812"/>
                  </a:lnTo>
                  <a:lnTo>
                    <a:pt x="968" y="1847"/>
                  </a:lnTo>
                  <a:lnTo>
                    <a:pt x="943" y="1883"/>
                  </a:lnTo>
                  <a:lnTo>
                    <a:pt x="917" y="1917"/>
                  </a:lnTo>
                  <a:lnTo>
                    <a:pt x="891" y="1952"/>
                  </a:lnTo>
                  <a:lnTo>
                    <a:pt x="866" y="1986"/>
                  </a:lnTo>
                  <a:lnTo>
                    <a:pt x="841" y="2020"/>
                  </a:lnTo>
                  <a:lnTo>
                    <a:pt x="814" y="2053"/>
                  </a:lnTo>
                  <a:lnTo>
                    <a:pt x="789" y="2087"/>
                  </a:lnTo>
                  <a:lnTo>
                    <a:pt x="764" y="2119"/>
                  </a:lnTo>
                  <a:lnTo>
                    <a:pt x="739" y="2151"/>
                  </a:lnTo>
                  <a:lnTo>
                    <a:pt x="714" y="2182"/>
                  </a:lnTo>
                  <a:lnTo>
                    <a:pt x="689" y="2214"/>
                  </a:lnTo>
                  <a:lnTo>
                    <a:pt x="664" y="2244"/>
                  </a:lnTo>
                  <a:lnTo>
                    <a:pt x="639" y="2275"/>
                  </a:lnTo>
                  <a:lnTo>
                    <a:pt x="615" y="2304"/>
                  </a:lnTo>
                  <a:lnTo>
                    <a:pt x="590" y="2334"/>
                  </a:lnTo>
                  <a:lnTo>
                    <a:pt x="567" y="2362"/>
                  </a:lnTo>
                  <a:lnTo>
                    <a:pt x="543" y="2390"/>
                  </a:lnTo>
                  <a:lnTo>
                    <a:pt x="519" y="2417"/>
                  </a:lnTo>
                  <a:lnTo>
                    <a:pt x="495" y="2444"/>
                  </a:lnTo>
                  <a:lnTo>
                    <a:pt x="472" y="2472"/>
                  </a:lnTo>
                  <a:lnTo>
                    <a:pt x="449" y="2498"/>
                  </a:lnTo>
                  <a:lnTo>
                    <a:pt x="426" y="2523"/>
                  </a:lnTo>
                  <a:lnTo>
                    <a:pt x="404" y="2549"/>
                  </a:lnTo>
                  <a:lnTo>
                    <a:pt x="381" y="2573"/>
                  </a:lnTo>
                  <a:lnTo>
                    <a:pt x="359" y="2597"/>
                  </a:lnTo>
                  <a:lnTo>
                    <a:pt x="338" y="2621"/>
                  </a:lnTo>
                  <a:lnTo>
                    <a:pt x="317" y="2643"/>
                  </a:lnTo>
                  <a:lnTo>
                    <a:pt x="295" y="2666"/>
                  </a:lnTo>
                  <a:lnTo>
                    <a:pt x="275" y="2688"/>
                  </a:lnTo>
                  <a:lnTo>
                    <a:pt x="255" y="2709"/>
                  </a:lnTo>
                  <a:lnTo>
                    <a:pt x="234" y="2729"/>
                  </a:lnTo>
                  <a:lnTo>
                    <a:pt x="215" y="2750"/>
                  </a:lnTo>
                  <a:lnTo>
                    <a:pt x="196" y="2769"/>
                  </a:lnTo>
                  <a:lnTo>
                    <a:pt x="178" y="2788"/>
                  </a:lnTo>
                  <a:lnTo>
                    <a:pt x="158" y="2806"/>
                  </a:lnTo>
                  <a:lnTo>
                    <a:pt x="141" y="2824"/>
                  </a:lnTo>
                  <a:lnTo>
                    <a:pt x="124" y="2841"/>
                  </a:lnTo>
                  <a:lnTo>
                    <a:pt x="107" y="2857"/>
                  </a:lnTo>
                  <a:lnTo>
                    <a:pt x="90" y="2873"/>
                  </a:lnTo>
                  <a:lnTo>
                    <a:pt x="73" y="2889"/>
                  </a:lnTo>
                  <a:lnTo>
                    <a:pt x="58" y="2903"/>
                  </a:lnTo>
                  <a:lnTo>
                    <a:pt x="43" y="2917"/>
                  </a:lnTo>
                  <a:lnTo>
                    <a:pt x="28" y="2930"/>
                  </a:lnTo>
                  <a:lnTo>
                    <a:pt x="14" y="2942"/>
                  </a:lnTo>
                  <a:lnTo>
                    <a:pt x="0" y="2955"/>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grpSp>
      <p:grpSp>
        <p:nvGrpSpPr>
          <p:cNvPr id="117" name="Group 65"/>
          <p:cNvGrpSpPr>
            <a:grpSpLocks/>
          </p:cNvGrpSpPr>
          <p:nvPr/>
        </p:nvGrpSpPr>
        <p:grpSpPr bwMode="auto">
          <a:xfrm>
            <a:off x="4240548" y="2672820"/>
            <a:ext cx="1552574" cy="2058988"/>
            <a:chOff x="1767" y="2189"/>
            <a:chExt cx="978" cy="1297"/>
          </a:xfrm>
        </p:grpSpPr>
        <p:sp>
          <p:nvSpPr>
            <p:cNvPr id="118" name="Rectangle 66"/>
            <p:cNvSpPr>
              <a:spLocks noChangeAspect="1" noChangeArrowheads="1"/>
            </p:cNvSpPr>
            <p:nvPr/>
          </p:nvSpPr>
          <p:spPr bwMode="auto">
            <a:xfrm>
              <a:off x="2569" y="3292"/>
              <a:ext cx="176"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5">
                      <a:lumMod val="75000"/>
                    </a:schemeClr>
                  </a:solidFill>
                  <a:latin typeface="Calibri"/>
                  <a:cs typeface="Calibri"/>
                </a:rPr>
                <a:t>D</a:t>
              </a:r>
              <a:r>
                <a:rPr kumimoji="0" lang="en-US" sz="2000" b="1" i="1" baseline="-25000" dirty="0" err="1">
                  <a:solidFill>
                    <a:schemeClr val="accent5">
                      <a:lumMod val="75000"/>
                    </a:schemeClr>
                  </a:solidFill>
                  <a:latin typeface="Calibri"/>
                  <a:cs typeface="Calibri"/>
                </a:rPr>
                <a:t>d</a:t>
              </a:r>
              <a:endParaRPr kumimoji="0" lang="en-US" sz="2000" b="1" baseline="-25000" dirty="0">
                <a:solidFill>
                  <a:schemeClr val="accent5">
                    <a:lumMod val="75000"/>
                  </a:schemeClr>
                </a:solidFill>
                <a:latin typeface="Calibri"/>
                <a:cs typeface="Calibri"/>
              </a:endParaRPr>
            </a:p>
          </p:txBody>
        </p:sp>
        <p:sp>
          <p:nvSpPr>
            <p:cNvPr id="119" name="Freeform 67"/>
            <p:cNvSpPr>
              <a:spLocks noChangeAspect="1"/>
            </p:cNvSpPr>
            <p:nvPr/>
          </p:nvSpPr>
          <p:spPr bwMode="auto">
            <a:xfrm>
              <a:off x="1767" y="2189"/>
              <a:ext cx="778" cy="1183"/>
            </a:xfrm>
            <a:custGeom>
              <a:avLst/>
              <a:gdLst/>
              <a:ahLst/>
              <a:cxnLst>
                <a:cxn ang="0">
                  <a:pos x="15" y="47"/>
                </a:cxn>
                <a:cxn ang="0">
                  <a:pos x="47" y="139"/>
                </a:cxn>
                <a:cxn ang="0">
                  <a:pos x="80" y="231"/>
                </a:cxn>
                <a:cxn ang="0">
                  <a:pos x="115" y="322"/>
                </a:cxn>
                <a:cxn ang="0">
                  <a:pos x="152" y="412"/>
                </a:cxn>
                <a:cxn ang="0">
                  <a:pos x="191" y="502"/>
                </a:cxn>
                <a:cxn ang="0">
                  <a:pos x="230" y="591"/>
                </a:cxn>
                <a:cxn ang="0">
                  <a:pos x="272" y="680"/>
                </a:cxn>
                <a:cxn ang="0">
                  <a:pos x="314" y="768"/>
                </a:cxn>
                <a:cxn ang="0">
                  <a:pos x="358" y="855"/>
                </a:cxn>
                <a:cxn ang="0">
                  <a:pos x="404" y="940"/>
                </a:cxn>
                <a:cxn ang="0">
                  <a:pos x="449" y="1025"/>
                </a:cxn>
                <a:cxn ang="0">
                  <a:pos x="497" y="1110"/>
                </a:cxn>
                <a:cxn ang="0">
                  <a:pos x="545" y="1192"/>
                </a:cxn>
                <a:cxn ang="0">
                  <a:pos x="593" y="1274"/>
                </a:cxn>
                <a:cxn ang="0">
                  <a:pos x="643" y="1355"/>
                </a:cxn>
                <a:cxn ang="0">
                  <a:pos x="693" y="1434"/>
                </a:cxn>
                <a:cxn ang="0">
                  <a:pos x="743" y="1512"/>
                </a:cxn>
                <a:cxn ang="0">
                  <a:pos x="794" y="1590"/>
                </a:cxn>
                <a:cxn ang="0">
                  <a:pos x="845" y="1665"/>
                </a:cxn>
                <a:cxn ang="0">
                  <a:pos x="896" y="1739"/>
                </a:cxn>
                <a:cxn ang="0">
                  <a:pos x="947" y="1812"/>
                </a:cxn>
                <a:cxn ang="0">
                  <a:pos x="999" y="1883"/>
                </a:cxn>
                <a:cxn ang="0">
                  <a:pos x="1050" y="1952"/>
                </a:cxn>
                <a:cxn ang="0">
                  <a:pos x="1101" y="2020"/>
                </a:cxn>
                <a:cxn ang="0">
                  <a:pos x="1152" y="2087"/>
                </a:cxn>
                <a:cxn ang="0">
                  <a:pos x="1203" y="2151"/>
                </a:cxn>
                <a:cxn ang="0">
                  <a:pos x="1252" y="2214"/>
                </a:cxn>
                <a:cxn ang="0">
                  <a:pos x="1302" y="2275"/>
                </a:cxn>
                <a:cxn ang="0">
                  <a:pos x="1351" y="2334"/>
                </a:cxn>
                <a:cxn ang="0">
                  <a:pos x="1399" y="2390"/>
                </a:cxn>
                <a:cxn ang="0">
                  <a:pos x="1446" y="2444"/>
                </a:cxn>
                <a:cxn ang="0">
                  <a:pos x="1492" y="2498"/>
                </a:cxn>
                <a:cxn ang="0">
                  <a:pos x="1538" y="2549"/>
                </a:cxn>
                <a:cxn ang="0">
                  <a:pos x="1582" y="2597"/>
                </a:cxn>
                <a:cxn ang="0">
                  <a:pos x="1625" y="2643"/>
                </a:cxn>
                <a:cxn ang="0">
                  <a:pos x="1667" y="2688"/>
                </a:cxn>
                <a:cxn ang="0">
                  <a:pos x="1706" y="2729"/>
                </a:cxn>
                <a:cxn ang="0">
                  <a:pos x="1746" y="2769"/>
                </a:cxn>
                <a:cxn ang="0">
                  <a:pos x="1782" y="2806"/>
                </a:cxn>
                <a:cxn ang="0">
                  <a:pos x="1818" y="2841"/>
                </a:cxn>
                <a:cxn ang="0">
                  <a:pos x="1851" y="2873"/>
                </a:cxn>
                <a:cxn ang="0">
                  <a:pos x="1884" y="2903"/>
                </a:cxn>
                <a:cxn ang="0">
                  <a:pos x="1913" y="2930"/>
                </a:cxn>
                <a:cxn ang="0">
                  <a:pos x="1942" y="2955"/>
                </a:cxn>
              </a:cxnLst>
              <a:rect l="0" t="0" r="r" b="b"/>
              <a:pathLst>
                <a:path w="1942" h="2955">
                  <a:moveTo>
                    <a:pt x="0" y="0"/>
                  </a:moveTo>
                  <a:lnTo>
                    <a:pt x="15" y="47"/>
                  </a:lnTo>
                  <a:lnTo>
                    <a:pt x="31" y="93"/>
                  </a:lnTo>
                  <a:lnTo>
                    <a:pt x="47" y="139"/>
                  </a:lnTo>
                  <a:lnTo>
                    <a:pt x="63" y="185"/>
                  </a:lnTo>
                  <a:lnTo>
                    <a:pt x="80" y="231"/>
                  </a:lnTo>
                  <a:lnTo>
                    <a:pt x="97" y="276"/>
                  </a:lnTo>
                  <a:lnTo>
                    <a:pt x="115" y="322"/>
                  </a:lnTo>
                  <a:lnTo>
                    <a:pt x="133" y="367"/>
                  </a:lnTo>
                  <a:lnTo>
                    <a:pt x="152" y="412"/>
                  </a:lnTo>
                  <a:lnTo>
                    <a:pt x="171" y="457"/>
                  </a:lnTo>
                  <a:lnTo>
                    <a:pt x="191" y="502"/>
                  </a:lnTo>
                  <a:lnTo>
                    <a:pt x="210" y="546"/>
                  </a:lnTo>
                  <a:lnTo>
                    <a:pt x="230" y="591"/>
                  </a:lnTo>
                  <a:lnTo>
                    <a:pt x="251" y="636"/>
                  </a:lnTo>
                  <a:lnTo>
                    <a:pt x="272" y="680"/>
                  </a:lnTo>
                  <a:lnTo>
                    <a:pt x="293" y="724"/>
                  </a:lnTo>
                  <a:lnTo>
                    <a:pt x="314" y="768"/>
                  </a:lnTo>
                  <a:lnTo>
                    <a:pt x="337" y="811"/>
                  </a:lnTo>
                  <a:lnTo>
                    <a:pt x="358" y="855"/>
                  </a:lnTo>
                  <a:lnTo>
                    <a:pt x="380" y="897"/>
                  </a:lnTo>
                  <a:lnTo>
                    <a:pt x="404" y="940"/>
                  </a:lnTo>
                  <a:lnTo>
                    <a:pt x="426" y="983"/>
                  </a:lnTo>
                  <a:lnTo>
                    <a:pt x="449" y="1025"/>
                  </a:lnTo>
                  <a:lnTo>
                    <a:pt x="473" y="1067"/>
                  </a:lnTo>
                  <a:lnTo>
                    <a:pt x="497" y="1110"/>
                  </a:lnTo>
                  <a:lnTo>
                    <a:pt x="520" y="1151"/>
                  </a:lnTo>
                  <a:lnTo>
                    <a:pt x="545" y="1192"/>
                  </a:lnTo>
                  <a:lnTo>
                    <a:pt x="569" y="1233"/>
                  </a:lnTo>
                  <a:lnTo>
                    <a:pt x="593" y="1274"/>
                  </a:lnTo>
                  <a:lnTo>
                    <a:pt x="618" y="1315"/>
                  </a:lnTo>
                  <a:lnTo>
                    <a:pt x="643" y="1355"/>
                  </a:lnTo>
                  <a:lnTo>
                    <a:pt x="667" y="1395"/>
                  </a:lnTo>
                  <a:lnTo>
                    <a:pt x="693" y="1434"/>
                  </a:lnTo>
                  <a:lnTo>
                    <a:pt x="718" y="1474"/>
                  </a:lnTo>
                  <a:lnTo>
                    <a:pt x="743" y="1512"/>
                  </a:lnTo>
                  <a:lnTo>
                    <a:pt x="769" y="1551"/>
                  </a:lnTo>
                  <a:lnTo>
                    <a:pt x="794" y="1590"/>
                  </a:lnTo>
                  <a:lnTo>
                    <a:pt x="819" y="1627"/>
                  </a:lnTo>
                  <a:lnTo>
                    <a:pt x="845" y="1665"/>
                  </a:lnTo>
                  <a:lnTo>
                    <a:pt x="870" y="1702"/>
                  </a:lnTo>
                  <a:lnTo>
                    <a:pt x="896" y="1739"/>
                  </a:lnTo>
                  <a:lnTo>
                    <a:pt x="922" y="1775"/>
                  </a:lnTo>
                  <a:lnTo>
                    <a:pt x="947" y="1812"/>
                  </a:lnTo>
                  <a:lnTo>
                    <a:pt x="973" y="1847"/>
                  </a:lnTo>
                  <a:lnTo>
                    <a:pt x="999" y="1883"/>
                  </a:lnTo>
                  <a:lnTo>
                    <a:pt x="1024" y="1917"/>
                  </a:lnTo>
                  <a:lnTo>
                    <a:pt x="1050" y="1952"/>
                  </a:lnTo>
                  <a:lnTo>
                    <a:pt x="1076" y="1986"/>
                  </a:lnTo>
                  <a:lnTo>
                    <a:pt x="1101" y="2020"/>
                  </a:lnTo>
                  <a:lnTo>
                    <a:pt x="1126" y="2053"/>
                  </a:lnTo>
                  <a:lnTo>
                    <a:pt x="1152" y="2087"/>
                  </a:lnTo>
                  <a:lnTo>
                    <a:pt x="1177" y="2119"/>
                  </a:lnTo>
                  <a:lnTo>
                    <a:pt x="1203" y="2151"/>
                  </a:lnTo>
                  <a:lnTo>
                    <a:pt x="1228" y="2182"/>
                  </a:lnTo>
                  <a:lnTo>
                    <a:pt x="1252" y="2214"/>
                  </a:lnTo>
                  <a:lnTo>
                    <a:pt x="1278" y="2244"/>
                  </a:lnTo>
                  <a:lnTo>
                    <a:pt x="1302" y="2275"/>
                  </a:lnTo>
                  <a:lnTo>
                    <a:pt x="1326" y="2304"/>
                  </a:lnTo>
                  <a:lnTo>
                    <a:pt x="1351" y="2334"/>
                  </a:lnTo>
                  <a:lnTo>
                    <a:pt x="1375" y="2362"/>
                  </a:lnTo>
                  <a:lnTo>
                    <a:pt x="1399" y="2390"/>
                  </a:lnTo>
                  <a:lnTo>
                    <a:pt x="1423" y="2417"/>
                  </a:lnTo>
                  <a:lnTo>
                    <a:pt x="1446" y="2444"/>
                  </a:lnTo>
                  <a:lnTo>
                    <a:pt x="1469" y="2472"/>
                  </a:lnTo>
                  <a:lnTo>
                    <a:pt x="1492" y="2498"/>
                  </a:lnTo>
                  <a:lnTo>
                    <a:pt x="1515" y="2523"/>
                  </a:lnTo>
                  <a:lnTo>
                    <a:pt x="1538" y="2549"/>
                  </a:lnTo>
                  <a:lnTo>
                    <a:pt x="1560" y="2573"/>
                  </a:lnTo>
                  <a:lnTo>
                    <a:pt x="1582" y="2597"/>
                  </a:lnTo>
                  <a:lnTo>
                    <a:pt x="1604" y="2621"/>
                  </a:lnTo>
                  <a:lnTo>
                    <a:pt x="1625" y="2643"/>
                  </a:lnTo>
                  <a:lnTo>
                    <a:pt x="1646" y="2666"/>
                  </a:lnTo>
                  <a:lnTo>
                    <a:pt x="1667" y="2688"/>
                  </a:lnTo>
                  <a:lnTo>
                    <a:pt x="1687" y="2709"/>
                  </a:lnTo>
                  <a:lnTo>
                    <a:pt x="1706" y="2729"/>
                  </a:lnTo>
                  <a:lnTo>
                    <a:pt x="1727" y="2750"/>
                  </a:lnTo>
                  <a:lnTo>
                    <a:pt x="1746" y="2769"/>
                  </a:lnTo>
                  <a:lnTo>
                    <a:pt x="1764" y="2788"/>
                  </a:lnTo>
                  <a:lnTo>
                    <a:pt x="1782" y="2806"/>
                  </a:lnTo>
                  <a:lnTo>
                    <a:pt x="1801" y="2824"/>
                  </a:lnTo>
                  <a:lnTo>
                    <a:pt x="1818" y="2841"/>
                  </a:lnTo>
                  <a:lnTo>
                    <a:pt x="1835" y="2857"/>
                  </a:lnTo>
                  <a:lnTo>
                    <a:pt x="1851" y="2873"/>
                  </a:lnTo>
                  <a:lnTo>
                    <a:pt x="1868" y="2889"/>
                  </a:lnTo>
                  <a:lnTo>
                    <a:pt x="1884" y="2903"/>
                  </a:lnTo>
                  <a:lnTo>
                    <a:pt x="1899" y="2917"/>
                  </a:lnTo>
                  <a:lnTo>
                    <a:pt x="1913" y="2930"/>
                  </a:lnTo>
                  <a:lnTo>
                    <a:pt x="1927" y="2942"/>
                  </a:lnTo>
                  <a:lnTo>
                    <a:pt x="1942" y="2955"/>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grpSp>
      <p:grpSp>
        <p:nvGrpSpPr>
          <p:cNvPr id="120" name="Group 59"/>
          <p:cNvGrpSpPr>
            <a:grpSpLocks/>
          </p:cNvGrpSpPr>
          <p:nvPr/>
        </p:nvGrpSpPr>
        <p:grpSpPr bwMode="auto">
          <a:xfrm>
            <a:off x="4727606" y="3553153"/>
            <a:ext cx="460368" cy="307947"/>
            <a:chOff x="2096" y="2355"/>
            <a:chExt cx="497" cy="788"/>
          </a:xfrm>
          <a:solidFill>
            <a:srgbClr val="FFFF00"/>
          </a:solidFill>
        </p:grpSpPr>
        <p:sp>
          <p:nvSpPr>
            <p:cNvPr id="121" name="Rectangle 17"/>
            <p:cNvSpPr>
              <a:spLocks noChangeAspect="1" noChangeArrowheads="1"/>
            </p:cNvSpPr>
            <p:nvPr/>
          </p:nvSpPr>
          <p:spPr bwMode="auto">
            <a:xfrm>
              <a:off x="2316" y="2355"/>
              <a:ext cx="277" cy="788"/>
            </a:xfrm>
            <a:prstGeom prst="rect">
              <a:avLst/>
            </a:prstGeom>
            <a:noFill/>
            <a:ln w="9525">
              <a:noFill/>
              <a:miter lim="800000"/>
              <a:headEnd/>
              <a:tailEnd/>
            </a:ln>
          </p:spPr>
          <p:txBody>
            <a:bodyPr wrap="square" lIns="0" tIns="0" rIns="0" bIns="0">
              <a:prstTxWarp prst="textNoShape">
                <a:avLst/>
              </a:prstTxWarp>
              <a:spAutoFit/>
            </a:bodyPr>
            <a:lstStyle/>
            <a:p>
              <a:r>
                <a:rPr kumimoji="0" lang="en-US" sz="2000" i="1" dirty="0">
                  <a:solidFill>
                    <a:srgbClr val="000000"/>
                  </a:solidFill>
                  <a:latin typeface="Calibri"/>
                  <a:cs typeface="Calibri"/>
                </a:rPr>
                <a:t>a</a:t>
              </a:r>
              <a:endParaRPr kumimoji="0" lang="en-US" sz="2000" b="0" dirty="0">
                <a:solidFill>
                  <a:schemeClr val="tx1"/>
                </a:solidFill>
                <a:latin typeface="Calibri"/>
                <a:cs typeface="Calibri"/>
              </a:endParaRPr>
            </a:p>
          </p:txBody>
        </p:sp>
        <p:sp>
          <p:nvSpPr>
            <p:cNvPr id="122" name="Oval 38"/>
            <p:cNvSpPr>
              <a:spLocks noChangeAspect="1" noChangeArrowheads="1"/>
            </p:cNvSpPr>
            <p:nvPr/>
          </p:nvSpPr>
          <p:spPr bwMode="auto">
            <a:xfrm>
              <a:off x="2096" y="2700"/>
              <a:ext cx="155" cy="309"/>
            </a:xfrm>
            <a:prstGeom prst="ellipse">
              <a:avLst/>
            </a:prstGeom>
            <a:grpFill/>
            <a:ln w="38100">
              <a:solidFill>
                <a:schemeClr val="tx1"/>
              </a:solidFill>
              <a:round/>
              <a:headEnd/>
              <a:tailEnd type="none" w="lg" len="lg"/>
            </a:ln>
            <a:effectLst/>
          </p:spPr>
          <p:txBody>
            <a:bodyPr wrap="square" anchor="ctr">
              <a:prstTxWarp prst="textNoShape">
                <a:avLst/>
              </a:prstTxWarp>
              <a:spAutoFit/>
            </a:bodyPr>
            <a:lstStyle/>
            <a:p>
              <a:endParaRPr lang="en-US">
                <a:latin typeface="Times New Roman" pitchFamily="18" charset="0"/>
                <a:cs typeface="Times New Roman" pitchFamily="18" charset="0"/>
              </a:endParaRPr>
            </a:p>
          </p:txBody>
        </p:sp>
      </p:grpSp>
      <p:sp>
        <p:nvSpPr>
          <p:cNvPr id="123" name="Oval 44"/>
          <p:cNvSpPr>
            <a:spLocks noChangeAspect="1" noChangeArrowheads="1"/>
          </p:cNvSpPr>
          <p:nvPr/>
        </p:nvSpPr>
        <p:spPr bwMode="auto">
          <a:xfrm>
            <a:off x="7558602" y="4247798"/>
            <a:ext cx="135267" cy="135268"/>
          </a:xfrm>
          <a:prstGeom prst="ellipse">
            <a:avLst/>
          </a:prstGeom>
          <a:solidFill>
            <a:srgbClr val="FFFF00"/>
          </a:solidFill>
          <a:ln w="38100">
            <a:solidFill>
              <a:schemeClr val="tx1"/>
            </a:solidFill>
            <a:round/>
            <a:headEnd/>
            <a:tailEnd type="none" w="lg" len="lg"/>
          </a:ln>
          <a:effectLst/>
        </p:spPr>
        <p:txBody>
          <a:bodyPr wrap="square" anchor="ctr">
            <a:prstTxWarp prst="textNoShape">
              <a:avLst/>
            </a:prstTxWarp>
            <a:spAutoFit/>
          </a:bodyPr>
          <a:lstStyle/>
          <a:p>
            <a:endParaRPr lang="en-US"/>
          </a:p>
        </p:txBody>
      </p:sp>
    </p:spTree>
    <p:extLst>
      <p:ext uri="{BB962C8B-B14F-4D97-AF65-F5344CB8AC3E}">
        <p14:creationId xmlns:p14="http://schemas.microsoft.com/office/powerpoint/2010/main" val="12757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3092151" y="1788197"/>
            <a:ext cx="5861198" cy="4004011"/>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latin typeface="Calibri"/>
              <a:cs typeface="Calibri"/>
            </a:endParaRPr>
          </a:p>
        </p:txBody>
      </p:sp>
      <p:sp>
        <p:nvSpPr>
          <p:cNvPr id="45" name="Freeform 42"/>
          <p:cNvSpPr>
            <a:spLocks noChangeAspect="1"/>
          </p:cNvSpPr>
          <p:nvPr/>
        </p:nvSpPr>
        <p:spPr bwMode="auto">
          <a:xfrm>
            <a:off x="4342987" y="3808734"/>
            <a:ext cx="912813" cy="542925"/>
          </a:xfrm>
          <a:custGeom>
            <a:avLst/>
            <a:gdLst/>
            <a:ahLst/>
            <a:cxnLst>
              <a:cxn ang="0">
                <a:pos x="0" y="789"/>
              </a:cxn>
              <a:cxn ang="0">
                <a:pos x="1327" y="789"/>
              </a:cxn>
              <a:cxn ang="0">
                <a:pos x="1327" y="789"/>
              </a:cxn>
              <a:cxn ang="0">
                <a:pos x="1279" y="740"/>
              </a:cxn>
              <a:cxn ang="0">
                <a:pos x="1233" y="691"/>
              </a:cxn>
              <a:cxn ang="0">
                <a:pos x="1187" y="644"/>
              </a:cxn>
              <a:cxn ang="0">
                <a:pos x="1144" y="596"/>
              </a:cxn>
              <a:cxn ang="0">
                <a:pos x="1102" y="550"/>
              </a:cxn>
              <a:cxn ang="0">
                <a:pos x="1062" y="505"/>
              </a:cxn>
              <a:cxn ang="0">
                <a:pos x="1023" y="459"/>
              </a:cxn>
              <a:cxn ang="0">
                <a:pos x="986" y="417"/>
              </a:cxn>
              <a:cxn ang="0">
                <a:pos x="951" y="375"/>
              </a:cxn>
              <a:cxn ang="0">
                <a:pos x="918" y="334"/>
              </a:cxn>
              <a:cxn ang="0">
                <a:pos x="886" y="296"/>
              </a:cxn>
              <a:cxn ang="0">
                <a:pos x="856" y="259"/>
              </a:cxn>
              <a:cxn ang="0">
                <a:pos x="829" y="223"/>
              </a:cxn>
              <a:cxn ang="0">
                <a:pos x="803" y="190"/>
              </a:cxn>
              <a:cxn ang="0">
                <a:pos x="780" y="160"/>
              </a:cxn>
              <a:cxn ang="0">
                <a:pos x="758" y="131"/>
              </a:cxn>
              <a:cxn ang="0">
                <a:pos x="738" y="105"/>
              </a:cxn>
              <a:cxn ang="0">
                <a:pos x="721" y="81"/>
              </a:cxn>
              <a:cxn ang="0">
                <a:pos x="705" y="60"/>
              </a:cxn>
              <a:cxn ang="0">
                <a:pos x="692" y="42"/>
              </a:cxn>
              <a:cxn ang="0">
                <a:pos x="682" y="27"/>
              </a:cxn>
              <a:cxn ang="0">
                <a:pos x="673" y="15"/>
              </a:cxn>
              <a:cxn ang="0">
                <a:pos x="667" y="7"/>
              </a:cxn>
              <a:cxn ang="0">
                <a:pos x="664" y="2"/>
              </a:cxn>
              <a:cxn ang="0">
                <a:pos x="663" y="0"/>
              </a:cxn>
              <a:cxn ang="0">
                <a:pos x="663" y="0"/>
              </a:cxn>
              <a:cxn ang="0">
                <a:pos x="629" y="46"/>
              </a:cxn>
              <a:cxn ang="0">
                <a:pos x="593" y="93"/>
              </a:cxn>
              <a:cxn ang="0">
                <a:pos x="558" y="140"/>
              </a:cxn>
              <a:cxn ang="0">
                <a:pos x="522" y="186"/>
              </a:cxn>
              <a:cxn ang="0">
                <a:pos x="486" y="232"/>
              </a:cxn>
              <a:cxn ang="0">
                <a:pos x="449" y="276"/>
              </a:cxn>
              <a:cxn ang="0">
                <a:pos x="413" y="320"/>
              </a:cxn>
              <a:cxn ang="0">
                <a:pos x="378" y="364"/>
              </a:cxn>
              <a:cxn ang="0">
                <a:pos x="343" y="405"/>
              </a:cxn>
              <a:cxn ang="0">
                <a:pos x="308" y="446"/>
              </a:cxn>
              <a:cxn ang="0">
                <a:pos x="274" y="485"/>
              </a:cxn>
              <a:cxn ang="0">
                <a:pos x="242" y="522"/>
              </a:cxn>
              <a:cxn ang="0">
                <a:pos x="211" y="558"/>
              </a:cxn>
              <a:cxn ang="0">
                <a:pos x="181" y="591"/>
              </a:cxn>
              <a:cxn ang="0">
                <a:pos x="152" y="624"/>
              </a:cxn>
              <a:cxn ang="0">
                <a:pos x="126" y="653"/>
              </a:cxn>
              <a:cxn ang="0">
                <a:pos x="102" y="679"/>
              </a:cxn>
              <a:cxn ang="0">
                <a:pos x="80" y="703"/>
              </a:cxn>
              <a:cxn ang="0">
                <a:pos x="60" y="726"/>
              </a:cxn>
              <a:cxn ang="0">
                <a:pos x="43" y="744"/>
              </a:cxn>
              <a:cxn ang="0">
                <a:pos x="28" y="760"/>
              </a:cxn>
              <a:cxn ang="0">
                <a:pos x="16" y="772"/>
              </a:cxn>
              <a:cxn ang="0">
                <a:pos x="8" y="781"/>
              </a:cxn>
              <a:cxn ang="0">
                <a:pos x="2" y="787"/>
              </a:cxn>
              <a:cxn ang="0">
                <a:pos x="0" y="789"/>
              </a:cxn>
              <a:cxn ang="0">
                <a:pos x="0" y="789"/>
              </a:cxn>
            </a:cxnLst>
            <a:rect l="0" t="0" r="r" b="b"/>
            <a:pathLst>
              <a:path w="1327" h="789">
                <a:moveTo>
                  <a:pt x="0" y="789"/>
                </a:moveTo>
                <a:lnTo>
                  <a:pt x="1327" y="789"/>
                </a:lnTo>
                <a:lnTo>
                  <a:pt x="1327" y="789"/>
                </a:lnTo>
                <a:lnTo>
                  <a:pt x="1279" y="740"/>
                </a:lnTo>
                <a:lnTo>
                  <a:pt x="1233" y="691"/>
                </a:lnTo>
                <a:lnTo>
                  <a:pt x="1187" y="644"/>
                </a:lnTo>
                <a:lnTo>
                  <a:pt x="1144" y="596"/>
                </a:lnTo>
                <a:lnTo>
                  <a:pt x="1102" y="550"/>
                </a:lnTo>
                <a:lnTo>
                  <a:pt x="1062" y="505"/>
                </a:lnTo>
                <a:lnTo>
                  <a:pt x="1023" y="459"/>
                </a:lnTo>
                <a:lnTo>
                  <a:pt x="986" y="417"/>
                </a:lnTo>
                <a:lnTo>
                  <a:pt x="951" y="375"/>
                </a:lnTo>
                <a:lnTo>
                  <a:pt x="918" y="334"/>
                </a:lnTo>
                <a:lnTo>
                  <a:pt x="886" y="296"/>
                </a:lnTo>
                <a:lnTo>
                  <a:pt x="856" y="259"/>
                </a:lnTo>
                <a:lnTo>
                  <a:pt x="829" y="223"/>
                </a:lnTo>
                <a:lnTo>
                  <a:pt x="803" y="190"/>
                </a:lnTo>
                <a:lnTo>
                  <a:pt x="780" y="160"/>
                </a:lnTo>
                <a:lnTo>
                  <a:pt x="758" y="131"/>
                </a:lnTo>
                <a:lnTo>
                  <a:pt x="738" y="105"/>
                </a:lnTo>
                <a:lnTo>
                  <a:pt x="721" y="81"/>
                </a:lnTo>
                <a:lnTo>
                  <a:pt x="705" y="60"/>
                </a:lnTo>
                <a:lnTo>
                  <a:pt x="692" y="42"/>
                </a:lnTo>
                <a:lnTo>
                  <a:pt x="682" y="27"/>
                </a:lnTo>
                <a:lnTo>
                  <a:pt x="673" y="15"/>
                </a:lnTo>
                <a:lnTo>
                  <a:pt x="667" y="7"/>
                </a:lnTo>
                <a:lnTo>
                  <a:pt x="664" y="2"/>
                </a:lnTo>
                <a:lnTo>
                  <a:pt x="663" y="0"/>
                </a:lnTo>
                <a:lnTo>
                  <a:pt x="663" y="0"/>
                </a:lnTo>
                <a:lnTo>
                  <a:pt x="629" y="46"/>
                </a:lnTo>
                <a:lnTo>
                  <a:pt x="593" y="93"/>
                </a:lnTo>
                <a:lnTo>
                  <a:pt x="558" y="140"/>
                </a:lnTo>
                <a:lnTo>
                  <a:pt x="522" y="186"/>
                </a:lnTo>
                <a:lnTo>
                  <a:pt x="486" y="232"/>
                </a:lnTo>
                <a:lnTo>
                  <a:pt x="449" y="276"/>
                </a:lnTo>
                <a:lnTo>
                  <a:pt x="413" y="320"/>
                </a:lnTo>
                <a:lnTo>
                  <a:pt x="378" y="364"/>
                </a:lnTo>
                <a:lnTo>
                  <a:pt x="343" y="405"/>
                </a:lnTo>
                <a:lnTo>
                  <a:pt x="308" y="446"/>
                </a:lnTo>
                <a:lnTo>
                  <a:pt x="274" y="485"/>
                </a:lnTo>
                <a:lnTo>
                  <a:pt x="242" y="522"/>
                </a:lnTo>
                <a:lnTo>
                  <a:pt x="211" y="558"/>
                </a:lnTo>
                <a:lnTo>
                  <a:pt x="181" y="591"/>
                </a:lnTo>
                <a:lnTo>
                  <a:pt x="152" y="624"/>
                </a:lnTo>
                <a:lnTo>
                  <a:pt x="126" y="653"/>
                </a:lnTo>
                <a:lnTo>
                  <a:pt x="102" y="679"/>
                </a:lnTo>
                <a:lnTo>
                  <a:pt x="80" y="703"/>
                </a:lnTo>
                <a:lnTo>
                  <a:pt x="60" y="726"/>
                </a:lnTo>
                <a:lnTo>
                  <a:pt x="43" y="744"/>
                </a:lnTo>
                <a:lnTo>
                  <a:pt x="28" y="760"/>
                </a:lnTo>
                <a:lnTo>
                  <a:pt x="16" y="772"/>
                </a:lnTo>
                <a:lnTo>
                  <a:pt x="8" y="781"/>
                </a:lnTo>
                <a:lnTo>
                  <a:pt x="2" y="787"/>
                </a:lnTo>
                <a:lnTo>
                  <a:pt x="0" y="789"/>
                </a:lnTo>
                <a:lnTo>
                  <a:pt x="0" y="789"/>
                </a:lnTo>
                <a:close/>
              </a:path>
            </a:pathLst>
          </a:custGeom>
          <a:pattFill prst="lgConfetti">
            <a:fgClr>
              <a:srgbClr val="92D050"/>
            </a:fgClr>
            <a:bgClr>
              <a:schemeClr val="bg1"/>
            </a:bgClr>
          </a:pattFill>
          <a:ln w="9525">
            <a:noFill/>
            <a:round/>
            <a:headEnd/>
            <a:tailEnd/>
          </a:ln>
        </p:spPr>
        <p:txBody>
          <a:bodyPr>
            <a:prstTxWarp prst="textNoShape">
              <a:avLst/>
            </a:prstTxWarp>
          </a:bodyPr>
          <a:lstStyle/>
          <a:p>
            <a:endParaRPr lang="en-US">
              <a:latin typeface="Times New Roman" pitchFamily="18" charset="0"/>
              <a:cs typeface="Times New Roman" pitchFamily="18" charset="0"/>
            </a:endParaRPr>
          </a:p>
        </p:txBody>
      </p:sp>
      <p:sp>
        <p:nvSpPr>
          <p:cNvPr id="2" name="Title 1"/>
          <p:cNvSpPr>
            <a:spLocks noGrp="1"/>
          </p:cNvSpPr>
          <p:nvPr>
            <p:ph type="title"/>
          </p:nvPr>
        </p:nvSpPr>
        <p:spPr>
          <a:xfrm>
            <a:off x="119569" y="74421"/>
            <a:ext cx="8904855" cy="1161138"/>
          </a:xfrm>
        </p:spPr>
        <p:txBody>
          <a:bodyPr/>
          <a:lstStyle/>
          <a:p>
            <a:pPr>
              <a:lnSpc>
                <a:spcPts val="3500"/>
              </a:lnSpc>
            </a:pPr>
            <a:r>
              <a:rPr lang="en-US" dirty="0">
                <a:latin typeface="Calibri"/>
                <a:cs typeface="Calibri"/>
              </a:rPr>
              <a:t>Foreigners Have </a:t>
            </a:r>
            <a:r>
              <a:rPr lang="en-US" dirty="0" smtClean="0">
                <a:latin typeface="Calibri"/>
                <a:cs typeface="Calibri"/>
              </a:rPr>
              <a:t>a </a:t>
            </a:r>
            <a:br>
              <a:rPr lang="en-US" dirty="0" smtClean="0">
                <a:latin typeface="Calibri"/>
                <a:cs typeface="Calibri"/>
              </a:rPr>
            </a:br>
            <a:r>
              <a:rPr lang="en-US" dirty="0" smtClean="0">
                <a:latin typeface="Calibri"/>
                <a:cs typeface="Calibri"/>
              </a:rPr>
              <a:t>Comparative </a:t>
            </a:r>
            <a:r>
              <a:rPr lang="en-US" dirty="0">
                <a:latin typeface="Calibri"/>
                <a:cs typeface="Calibri"/>
              </a:rPr>
              <a:t>Advantage</a:t>
            </a:r>
          </a:p>
        </p:txBody>
      </p:sp>
      <p:sp>
        <p:nvSpPr>
          <p:cNvPr id="61" name="Text Box 10"/>
          <p:cNvSpPr txBox="1">
            <a:spLocks noChangeArrowheads="1"/>
          </p:cNvSpPr>
          <p:nvPr/>
        </p:nvSpPr>
        <p:spPr bwMode="auto">
          <a:xfrm>
            <a:off x="73112" y="2123449"/>
            <a:ext cx="3165007" cy="344709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Calibri"/>
                <a:cs typeface="Calibri"/>
              </a:rPr>
              <a:t>At the price </a:t>
            </a:r>
            <a:r>
              <a:rPr lang="en-US" sz="2000" b="1" i="1" dirty="0">
                <a:latin typeface="Calibri"/>
                <a:cs typeface="Calibri"/>
              </a:rPr>
              <a:t>P</a:t>
            </a:r>
            <a:r>
              <a:rPr lang="en-US" sz="2000" b="1" i="1" baseline="-25000" dirty="0">
                <a:latin typeface="Calibri"/>
                <a:cs typeface="Calibri"/>
              </a:rPr>
              <a:t>w</a:t>
            </a:r>
            <a:r>
              <a:rPr lang="en-US" sz="2000" dirty="0">
                <a:latin typeface="Calibri"/>
                <a:cs typeface="Calibri"/>
              </a:rPr>
              <a:t>, U.S. consumers demand </a:t>
            </a:r>
            <a:r>
              <a:rPr lang="en-US" sz="2000" b="1" i="1" dirty="0">
                <a:latin typeface="Calibri"/>
                <a:cs typeface="Calibri"/>
              </a:rPr>
              <a:t>Q</a:t>
            </a:r>
            <a:r>
              <a:rPr lang="en-US" sz="2000" b="1" i="1" baseline="-25000" dirty="0">
                <a:latin typeface="Calibri"/>
                <a:cs typeface="Calibri"/>
              </a:rPr>
              <a:t>c</a:t>
            </a:r>
            <a:r>
              <a:rPr lang="en-US" sz="2000" dirty="0">
                <a:latin typeface="Calibri"/>
                <a:cs typeface="Calibri"/>
              </a:rPr>
              <a:t> </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units of </a:t>
            </a:r>
            <a:r>
              <a:rPr lang="en-US" sz="2000" dirty="0">
                <a:latin typeface="Calibri"/>
                <a:cs typeface="Calibri"/>
              </a:rPr>
              <a:t>which </a:t>
            </a:r>
            <a:r>
              <a:rPr lang="en-US" sz="2000" dirty="0" smtClean="0">
                <a:latin typeface="Calibri"/>
                <a:cs typeface="Calibri"/>
              </a:rPr>
              <a:t>(</a:t>
            </a:r>
            <a:r>
              <a:rPr lang="en-US" sz="2000" b="1" i="1" dirty="0">
                <a:latin typeface="Calibri"/>
                <a:cs typeface="Calibri"/>
              </a:rPr>
              <a:t>Q</a:t>
            </a:r>
            <a:r>
              <a:rPr lang="en-US" sz="2000" b="1" i="1" baseline="-25000" dirty="0">
                <a:latin typeface="Calibri"/>
                <a:cs typeface="Calibri"/>
              </a:rPr>
              <a:t>c</a:t>
            </a:r>
            <a:r>
              <a:rPr lang="en-US" sz="2000" dirty="0" smtClean="0">
                <a:latin typeface="Calibri"/>
                <a:cs typeface="Calibri"/>
              </a:rPr>
              <a:t> </a:t>
            </a:r>
            <a:r>
              <a:rPr lang="en-US" sz="2000" dirty="0">
                <a:latin typeface="Calibri"/>
                <a:cs typeface="Calibri"/>
              </a:rPr>
              <a:t>– </a:t>
            </a:r>
            <a:r>
              <a:rPr lang="en-US" sz="2000" b="1" i="1" dirty="0" err="1" smtClean="0">
                <a:latin typeface="Calibri"/>
                <a:cs typeface="Calibri"/>
              </a:rPr>
              <a:t>Q</a:t>
            </a:r>
            <a:r>
              <a:rPr lang="en-US" sz="2000" b="1" i="1" baseline="-25000" dirty="0" err="1" smtClean="0">
                <a:latin typeface="Calibri"/>
                <a:cs typeface="Calibri"/>
              </a:rPr>
              <a:t>p</a:t>
            </a:r>
            <a:r>
              <a:rPr lang="en-US" sz="2000" dirty="0" smtClean="0">
                <a:latin typeface="Calibri"/>
                <a:cs typeface="Calibri"/>
              </a:rPr>
              <a:t>) </a:t>
            </a:r>
            <a:br>
              <a:rPr lang="en-US" sz="2000" dirty="0" smtClean="0">
                <a:latin typeface="Calibri"/>
                <a:cs typeface="Calibri"/>
              </a:rPr>
            </a:br>
            <a:r>
              <a:rPr lang="en-US" sz="2000" dirty="0" smtClean="0">
                <a:latin typeface="Calibri"/>
                <a:cs typeface="Calibri"/>
              </a:rPr>
              <a:t>are </a:t>
            </a:r>
            <a:r>
              <a:rPr lang="en-US" sz="2000" dirty="0">
                <a:latin typeface="Calibri"/>
                <a:cs typeface="Calibri"/>
              </a:rPr>
              <a:t>imported</a:t>
            </a:r>
            <a:r>
              <a:rPr lang="en-US" sz="2000" dirty="0" smtClean="0">
                <a:latin typeface="Calibri"/>
                <a:cs typeface="Calibri"/>
              </a:rPr>
              <a:t>.</a:t>
            </a:r>
          </a:p>
          <a:p>
            <a:pPr marL="115888" indent="-115888">
              <a:lnSpc>
                <a:spcPct val="90000"/>
              </a:lnSpc>
              <a:spcBef>
                <a:spcPct val="50000"/>
              </a:spcBef>
              <a:buFontTx/>
              <a:buChar char="•"/>
            </a:pPr>
            <a:r>
              <a:rPr lang="en-US" sz="2000" dirty="0">
                <a:latin typeface="Calibri"/>
                <a:cs typeface="Calibri"/>
              </a:rPr>
              <a:t>Compared to no trade, consumers gain </a:t>
            </a:r>
            <a:r>
              <a:rPr lang="en-US" sz="2000" dirty="0" smtClean="0">
                <a:latin typeface="Calibri"/>
                <a:cs typeface="Calibri"/>
              </a:rPr>
              <a:t>(area) </a:t>
            </a:r>
            <a:br>
              <a:rPr lang="en-US" sz="2000" dirty="0" smtClean="0">
                <a:latin typeface="Calibri"/>
                <a:cs typeface="Calibri"/>
              </a:rPr>
            </a:br>
            <a:r>
              <a:rPr lang="en-US" sz="2000" b="1" i="1" dirty="0" err="1" smtClean="0">
                <a:latin typeface="Calibri"/>
                <a:cs typeface="Calibri"/>
              </a:rPr>
              <a:t>P</a:t>
            </a:r>
            <a:r>
              <a:rPr lang="en-US" sz="2000" b="1" i="1" baseline="-25000" dirty="0" err="1" smtClean="0">
                <a:latin typeface="Calibri"/>
                <a:cs typeface="Calibri"/>
              </a:rPr>
              <a:t>n</a:t>
            </a:r>
            <a:r>
              <a:rPr lang="en-US" sz="2000" dirty="0" smtClean="0">
                <a:latin typeface="Calibri"/>
                <a:cs typeface="Calibri"/>
              </a:rPr>
              <a:t> </a:t>
            </a:r>
            <a:r>
              <a:rPr lang="en-US" sz="2000" dirty="0">
                <a:latin typeface="Calibri"/>
                <a:cs typeface="Calibri"/>
              </a:rPr>
              <a:t>– </a:t>
            </a:r>
            <a:r>
              <a:rPr lang="en-US" sz="2000" b="1" i="1" dirty="0" smtClean="0">
                <a:latin typeface="Calibri"/>
                <a:cs typeface="Calibri"/>
              </a:rPr>
              <a:t>a </a:t>
            </a:r>
            <a:r>
              <a:rPr lang="en-US" sz="2000" dirty="0">
                <a:latin typeface="Calibri"/>
                <a:cs typeface="Calibri"/>
              </a:rPr>
              <a:t>– </a:t>
            </a:r>
            <a:r>
              <a:rPr lang="en-US" sz="2000" b="1" i="1" dirty="0" smtClean="0">
                <a:latin typeface="Calibri"/>
                <a:cs typeface="Calibri"/>
              </a:rPr>
              <a:t>b</a:t>
            </a:r>
            <a:r>
              <a:rPr lang="en-US" sz="2000" dirty="0" smtClean="0">
                <a:latin typeface="Calibri"/>
                <a:cs typeface="Calibri"/>
              </a:rPr>
              <a:t> </a:t>
            </a:r>
            <a:r>
              <a:rPr lang="en-US" sz="2000" dirty="0">
                <a:latin typeface="Calibri"/>
                <a:cs typeface="Calibri"/>
              </a:rPr>
              <a:t>– </a:t>
            </a:r>
            <a:r>
              <a:rPr lang="en-US" sz="2000" b="1" i="1" dirty="0" smtClean="0">
                <a:latin typeface="Calibri"/>
                <a:cs typeface="Calibri"/>
              </a:rPr>
              <a:t>P</a:t>
            </a:r>
            <a:r>
              <a:rPr lang="en-US" sz="2000" b="1" i="1" baseline="-25000" dirty="0" smtClean="0">
                <a:latin typeface="Calibri"/>
                <a:cs typeface="Calibri"/>
              </a:rPr>
              <a:t>w</a:t>
            </a:r>
            <a:r>
              <a:rPr lang="en-US" sz="2000" dirty="0">
                <a:latin typeface="Calibri"/>
                <a:cs typeface="Calibri"/>
              </a:rPr>
              <a:t>, </a:t>
            </a:r>
            <a:r>
              <a:rPr lang="en-US" sz="2000" dirty="0" smtClean="0">
                <a:latin typeface="Calibri"/>
                <a:cs typeface="Calibri"/>
              </a:rPr>
              <a:t>while </a:t>
            </a:r>
            <a:r>
              <a:rPr lang="en-US" sz="2000" dirty="0">
                <a:latin typeface="Calibri"/>
                <a:cs typeface="Calibri"/>
              </a:rPr>
              <a:t>domestic producers lose </a:t>
            </a:r>
            <a:r>
              <a:rPr lang="en-US" sz="2000" dirty="0" smtClean="0">
                <a:latin typeface="Calibri"/>
                <a:cs typeface="Calibri"/>
              </a:rPr>
              <a:t>(area) </a:t>
            </a:r>
            <a:r>
              <a:rPr lang="en-US" sz="2000" b="1" i="1" dirty="0" err="1" smtClean="0">
                <a:latin typeface="Calibri"/>
                <a:cs typeface="Calibri"/>
              </a:rPr>
              <a:t>P</a:t>
            </a:r>
            <a:r>
              <a:rPr lang="en-US" sz="2000" b="1" i="1" baseline="-25000" dirty="0" err="1" smtClean="0">
                <a:latin typeface="Calibri"/>
                <a:cs typeface="Calibri"/>
              </a:rPr>
              <a:t>n</a:t>
            </a:r>
            <a:r>
              <a:rPr lang="en-US" sz="2000" dirty="0" smtClean="0">
                <a:latin typeface="Calibri"/>
                <a:cs typeface="Calibri"/>
              </a:rPr>
              <a:t> </a:t>
            </a:r>
            <a:r>
              <a:rPr lang="en-US" sz="2000" dirty="0">
                <a:latin typeface="Calibri"/>
                <a:cs typeface="Calibri"/>
              </a:rPr>
              <a:t>–</a:t>
            </a:r>
            <a:r>
              <a:rPr lang="en-US" sz="2000" dirty="0" smtClean="0">
                <a:latin typeface="Calibri"/>
                <a:cs typeface="Calibri"/>
              </a:rPr>
              <a:t> </a:t>
            </a:r>
            <a:r>
              <a:rPr lang="en-US" sz="2000" b="1" i="1" dirty="0">
                <a:latin typeface="Calibri"/>
                <a:cs typeface="Calibri"/>
              </a:rPr>
              <a:t>a</a:t>
            </a:r>
            <a:r>
              <a:rPr lang="en-US" sz="2000" dirty="0">
                <a:latin typeface="Calibri"/>
                <a:cs typeface="Calibri"/>
              </a:rPr>
              <a:t> – </a:t>
            </a:r>
            <a:r>
              <a:rPr lang="en-US" sz="2000" b="1" i="1" dirty="0" smtClean="0">
                <a:latin typeface="Calibri"/>
                <a:cs typeface="Calibri"/>
              </a:rPr>
              <a:t>c </a:t>
            </a:r>
            <a:r>
              <a:rPr lang="en-US" sz="2000" dirty="0">
                <a:latin typeface="Calibri"/>
                <a:cs typeface="Calibri"/>
              </a:rPr>
              <a:t>– </a:t>
            </a:r>
            <a:r>
              <a:rPr lang="en-US" sz="2000" b="1" i="1" dirty="0" smtClean="0">
                <a:latin typeface="Calibri"/>
                <a:cs typeface="Calibri"/>
              </a:rPr>
              <a:t>P</a:t>
            </a:r>
            <a:r>
              <a:rPr lang="en-US" sz="2000" b="1" i="1" baseline="-25000" dirty="0" smtClean="0">
                <a:latin typeface="Calibri"/>
                <a:cs typeface="Calibri"/>
              </a:rPr>
              <a:t>w</a:t>
            </a:r>
            <a:r>
              <a:rPr lang="en-US" sz="2000" dirty="0" smtClean="0">
                <a:latin typeface="Calibri"/>
                <a:cs typeface="Calibri"/>
              </a:rPr>
              <a:t>.  </a:t>
            </a:r>
            <a:endParaRPr lang="en-US" sz="2000" dirty="0">
              <a:latin typeface="Calibri"/>
              <a:cs typeface="Calibri"/>
            </a:endParaRPr>
          </a:p>
          <a:p>
            <a:pPr marL="115888" indent="-115888">
              <a:lnSpc>
                <a:spcPct val="90000"/>
              </a:lnSpc>
              <a:spcBef>
                <a:spcPct val="50000"/>
              </a:spcBef>
              <a:buFontTx/>
              <a:buChar char="•"/>
            </a:pPr>
            <a:r>
              <a:rPr lang="en-US" sz="2000" dirty="0">
                <a:latin typeface="Calibri"/>
                <a:cs typeface="Calibri"/>
              </a:rPr>
              <a:t>A net gain of </a:t>
            </a:r>
            <a:r>
              <a:rPr lang="en-US" sz="2000" dirty="0" smtClean="0">
                <a:latin typeface="Calibri"/>
                <a:cs typeface="Calibri"/>
              </a:rPr>
              <a:t>(area) </a:t>
            </a:r>
            <a:br>
              <a:rPr lang="en-US" sz="2000" dirty="0" smtClean="0">
                <a:latin typeface="Calibri"/>
                <a:cs typeface="Calibri"/>
              </a:rPr>
            </a:br>
            <a:r>
              <a:rPr lang="en-US" sz="2000" b="1" i="1" dirty="0" smtClean="0">
                <a:latin typeface="Calibri"/>
                <a:cs typeface="Calibri"/>
              </a:rPr>
              <a:t>a</a:t>
            </a:r>
            <a:r>
              <a:rPr lang="en-US" sz="2000" dirty="0" smtClean="0">
                <a:latin typeface="Calibri"/>
                <a:cs typeface="Calibri"/>
              </a:rPr>
              <a:t> </a:t>
            </a:r>
            <a:r>
              <a:rPr lang="en-US" sz="2000" dirty="0">
                <a:latin typeface="Calibri"/>
                <a:cs typeface="Calibri"/>
              </a:rPr>
              <a:t>–</a:t>
            </a:r>
            <a:r>
              <a:rPr lang="en-US" sz="2000" dirty="0" smtClean="0">
                <a:latin typeface="Calibri"/>
                <a:cs typeface="Calibri"/>
              </a:rPr>
              <a:t> </a:t>
            </a:r>
            <a:r>
              <a:rPr lang="en-US" sz="2000" b="1" i="1" dirty="0">
                <a:latin typeface="Calibri"/>
                <a:cs typeface="Calibri"/>
              </a:rPr>
              <a:t>b</a:t>
            </a:r>
            <a:r>
              <a:rPr lang="en-US" sz="2000" dirty="0">
                <a:latin typeface="Calibri"/>
                <a:cs typeface="Calibri"/>
              </a:rPr>
              <a:t> </a:t>
            </a:r>
            <a:r>
              <a:rPr lang="en-US" sz="2000" dirty="0" smtClean="0">
                <a:latin typeface="Calibri"/>
                <a:cs typeface="Calibri"/>
              </a:rPr>
              <a:t>– </a:t>
            </a:r>
            <a:r>
              <a:rPr lang="en-US" sz="2000" b="1" i="1" dirty="0" smtClean="0">
                <a:latin typeface="Calibri"/>
                <a:cs typeface="Calibri"/>
              </a:rPr>
              <a:t>c</a:t>
            </a:r>
            <a:r>
              <a:rPr lang="en-US" sz="2000" dirty="0" smtClean="0">
                <a:latin typeface="Calibri"/>
                <a:cs typeface="Calibri"/>
              </a:rPr>
              <a:t> </a:t>
            </a:r>
            <a:r>
              <a:rPr lang="en-US" sz="2000" dirty="0">
                <a:latin typeface="Calibri"/>
                <a:cs typeface="Calibri"/>
              </a:rPr>
              <a:t>results</a:t>
            </a:r>
            <a:r>
              <a:rPr lang="en-US" sz="2000" dirty="0" smtClean="0">
                <a:latin typeface="Calibri"/>
                <a:cs typeface="Calibri"/>
              </a:rPr>
              <a:t>.</a:t>
            </a:r>
            <a:endParaRPr lang="en-US" sz="2000" dirty="0">
              <a:latin typeface="Calibri"/>
              <a:cs typeface="Calibri"/>
            </a:endParaRPr>
          </a:p>
        </p:txBody>
      </p:sp>
      <p:grpSp>
        <p:nvGrpSpPr>
          <p:cNvPr id="56" name="Group 90"/>
          <p:cNvGrpSpPr>
            <a:grpSpLocks/>
          </p:cNvGrpSpPr>
          <p:nvPr/>
        </p:nvGrpSpPr>
        <p:grpSpPr bwMode="auto">
          <a:xfrm>
            <a:off x="3092151" y="2466598"/>
            <a:ext cx="2368550" cy="2806143"/>
            <a:chOff x="1086" y="1870"/>
            <a:chExt cx="1492" cy="1893"/>
          </a:xfrm>
        </p:grpSpPr>
        <p:sp>
          <p:nvSpPr>
            <p:cNvPr id="70" name="Line 51"/>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71" name="Line 52"/>
            <p:cNvSpPr>
              <a:spLocks noChangeShapeType="1"/>
            </p:cNvSpPr>
            <p:nvPr/>
          </p:nvSpPr>
          <p:spPr bwMode="auto">
            <a:xfrm>
              <a:off x="1326" y="3763"/>
              <a:ext cx="1252"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72" name="Text Box 58"/>
            <p:cNvSpPr txBox="1">
              <a:spLocks noChangeArrowheads="1"/>
            </p:cNvSpPr>
            <p:nvPr/>
          </p:nvSpPr>
          <p:spPr bwMode="auto">
            <a:xfrm>
              <a:off x="1086"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73" name="Line 74"/>
          <p:cNvSpPr>
            <a:spLocks noChangeShapeType="1"/>
          </p:cNvSpPr>
          <p:nvPr/>
        </p:nvSpPr>
        <p:spPr bwMode="auto">
          <a:xfrm>
            <a:off x="6601542" y="3220661"/>
            <a:ext cx="0" cy="0"/>
          </a:xfrm>
          <a:prstGeom prst="line">
            <a:avLst/>
          </a:prstGeom>
          <a:noFill/>
          <a:ln w="31750" cap="rnd">
            <a:solidFill>
              <a:schemeClr val="accent2"/>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77" name="Group 96"/>
          <p:cNvGrpSpPr>
            <a:grpSpLocks/>
          </p:cNvGrpSpPr>
          <p:nvPr/>
        </p:nvGrpSpPr>
        <p:grpSpPr bwMode="auto">
          <a:xfrm>
            <a:off x="6258325" y="2469773"/>
            <a:ext cx="1908175" cy="2806143"/>
            <a:chOff x="1104" y="1870"/>
            <a:chExt cx="1202" cy="1893"/>
          </a:xfrm>
        </p:grpSpPr>
        <p:sp>
          <p:nvSpPr>
            <p:cNvPr id="79" name="Line 98"/>
            <p:cNvSpPr>
              <a:spLocks noChangeShapeType="1"/>
            </p:cNvSpPr>
            <p:nvPr/>
          </p:nvSpPr>
          <p:spPr bwMode="auto">
            <a:xfrm>
              <a:off x="1333" y="2064"/>
              <a:ext cx="0" cy="1699"/>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a:latin typeface="Calibri"/>
                <a:cs typeface="Calibri"/>
              </a:endParaRPr>
            </a:p>
          </p:txBody>
        </p:sp>
        <p:sp>
          <p:nvSpPr>
            <p:cNvPr id="80" name="Line 99"/>
            <p:cNvSpPr>
              <a:spLocks noChangeShapeType="1"/>
            </p:cNvSpPr>
            <p:nvPr/>
          </p:nvSpPr>
          <p:spPr bwMode="auto">
            <a:xfrm>
              <a:off x="1326" y="3763"/>
              <a:ext cx="980" cy="0"/>
            </a:xfrm>
            <a:prstGeom prst="line">
              <a:avLst/>
            </a:prstGeom>
            <a:noFill/>
            <a:ln w="28575">
              <a:solidFill>
                <a:schemeClr val="tx1"/>
              </a:solidFill>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81" name="Text Box 100"/>
            <p:cNvSpPr txBox="1">
              <a:spLocks noChangeArrowheads="1"/>
            </p:cNvSpPr>
            <p:nvPr/>
          </p:nvSpPr>
          <p:spPr bwMode="auto">
            <a:xfrm>
              <a:off x="1104" y="1870"/>
              <a:ext cx="383" cy="228"/>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grpSp>
      <p:sp>
        <p:nvSpPr>
          <p:cNvPr id="82" name="Text Box 102"/>
          <p:cNvSpPr txBox="1">
            <a:spLocks noChangeArrowheads="1"/>
          </p:cNvSpPr>
          <p:nvPr/>
        </p:nvSpPr>
        <p:spPr bwMode="auto">
          <a:xfrm>
            <a:off x="3121488" y="1955451"/>
            <a:ext cx="1209675" cy="276999"/>
          </a:xfrm>
          <a:prstGeom prst="rect">
            <a:avLst/>
          </a:prstGeom>
          <a:noFill/>
          <a:ln w="19050" cap="rnd">
            <a:noFill/>
            <a:prstDash val="sysDot"/>
            <a:miter lim="800000"/>
            <a:headEnd/>
            <a:tailEnd type="none" w="lg" len="lg"/>
          </a:ln>
        </p:spPr>
        <p:txBody>
          <a:bodyPr>
            <a:prstTxWarp prst="textNoShape">
              <a:avLst/>
            </a:prstTxWarp>
            <a:spAutoFit/>
          </a:bodyPr>
          <a:lstStyle/>
          <a:p>
            <a:pPr algn="r">
              <a:lnSpc>
                <a:spcPct val="70000"/>
              </a:lnSpc>
            </a:pPr>
            <a:r>
              <a:rPr kumimoji="0" lang="en-US" sz="1600" b="1" i="1" dirty="0">
                <a:latin typeface="Calibri"/>
                <a:cs typeface="Calibri"/>
              </a:rPr>
              <a:t>U.S. Market</a:t>
            </a:r>
            <a:endParaRPr kumimoji="0" lang="en-US" sz="1600" b="1" dirty="0">
              <a:latin typeface="Calibri"/>
              <a:cs typeface="Calibri"/>
            </a:endParaRPr>
          </a:p>
        </p:txBody>
      </p:sp>
      <p:sp>
        <p:nvSpPr>
          <p:cNvPr id="83" name="Text Box 103"/>
          <p:cNvSpPr txBox="1">
            <a:spLocks noChangeArrowheads="1"/>
          </p:cNvSpPr>
          <p:nvPr/>
        </p:nvSpPr>
        <p:spPr bwMode="auto">
          <a:xfrm>
            <a:off x="6174441" y="1963297"/>
            <a:ext cx="1394143" cy="276999"/>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70000"/>
              </a:lnSpc>
            </a:pPr>
            <a:r>
              <a:rPr kumimoji="0" lang="en-US" sz="1600" b="1" i="1" dirty="0">
                <a:latin typeface="Calibri"/>
                <a:cs typeface="Calibri"/>
              </a:rPr>
              <a:t>World Market</a:t>
            </a:r>
          </a:p>
        </p:txBody>
      </p:sp>
      <p:sp>
        <p:nvSpPr>
          <p:cNvPr id="66" name="Line 3"/>
          <p:cNvSpPr>
            <a:spLocks noChangeShapeType="1"/>
          </p:cNvSpPr>
          <p:nvPr/>
        </p:nvSpPr>
        <p:spPr bwMode="auto">
          <a:xfrm flipH="1">
            <a:off x="6621862" y="4319058"/>
            <a:ext cx="956436" cy="0"/>
          </a:xfrm>
          <a:prstGeom prst="line">
            <a:avLst/>
          </a:prstGeom>
          <a:noFill/>
          <a:ln w="31750" cap="rnd">
            <a:solidFill>
              <a:schemeClr val="tx1"/>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67" name="Rectangle 7"/>
          <p:cNvSpPr>
            <a:spLocks noChangeAspect="1" noChangeArrowheads="1"/>
          </p:cNvSpPr>
          <p:nvPr/>
        </p:nvSpPr>
        <p:spPr bwMode="auto">
          <a:xfrm>
            <a:off x="3220548" y="3574520"/>
            <a:ext cx="245084"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P</a:t>
            </a:r>
            <a:r>
              <a:rPr kumimoji="0" lang="en-US" b="1" i="1" baseline="-25000" dirty="0" err="1">
                <a:solidFill>
                  <a:srgbClr val="000000"/>
                </a:solidFill>
                <a:latin typeface="Calibri"/>
                <a:cs typeface="Calibri"/>
              </a:rPr>
              <a:t>n</a:t>
            </a:r>
            <a:endParaRPr kumimoji="0" lang="en-US" b="1" i="1" baseline="-25000" dirty="0">
              <a:solidFill>
                <a:schemeClr val="tx1"/>
              </a:solidFill>
              <a:latin typeface="Calibri"/>
              <a:cs typeface="Calibri"/>
            </a:endParaRPr>
          </a:p>
        </p:txBody>
      </p:sp>
      <p:sp>
        <p:nvSpPr>
          <p:cNvPr id="68" name="Rectangle 12"/>
          <p:cNvSpPr>
            <a:spLocks noChangeAspect="1" noChangeArrowheads="1"/>
          </p:cNvSpPr>
          <p:nvPr/>
        </p:nvSpPr>
        <p:spPr bwMode="auto">
          <a:xfrm>
            <a:off x="4689811" y="5300133"/>
            <a:ext cx="25673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Q</a:t>
            </a:r>
            <a:r>
              <a:rPr kumimoji="0" lang="en-US" b="1" i="1" baseline="-25000" dirty="0" err="1">
                <a:solidFill>
                  <a:srgbClr val="000000"/>
                </a:solidFill>
                <a:latin typeface="Calibri"/>
                <a:cs typeface="Calibri"/>
              </a:rPr>
              <a:t>n</a:t>
            </a:r>
            <a:endParaRPr kumimoji="0" lang="en-US" b="1" baseline="-25000" dirty="0">
              <a:solidFill>
                <a:schemeClr val="tx1"/>
              </a:solidFill>
              <a:latin typeface="Calibri"/>
              <a:cs typeface="Calibri"/>
            </a:endParaRPr>
          </a:p>
        </p:txBody>
      </p:sp>
      <p:sp>
        <p:nvSpPr>
          <p:cNvPr id="69" name="Rectangle 20"/>
          <p:cNvSpPr>
            <a:spLocks noChangeAspect="1" noChangeArrowheads="1"/>
          </p:cNvSpPr>
          <p:nvPr/>
        </p:nvSpPr>
        <p:spPr bwMode="auto">
          <a:xfrm>
            <a:off x="6298901" y="4169896"/>
            <a:ext cx="26291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P</a:t>
            </a:r>
            <a:r>
              <a:rPr kumimoji="0" lang="en-US" b="1" i="1" baseline="-25000" dirty="0">
                <a:solidFill>
                  <a:srgbClr val="000000"/>
                </a:solidFill>
                <a:latin typeface="Calibri"/>
                <a:cs typeface="Calibri"/>
              </a:rPr>
              <a:t>w</a:t>
            </a:r>
            <a:endParaRPr kumimoji="0" lang="en-US" b="1" baseline="-25000" dirty="0">
              <a:solidFill>
                <a:schemeClr val="tx1"/>
              </a:solidFill>
              <a:latin typeface="Calibri"/>
              <a:cs typeface="Calibri"/>
            </a:endParaRPr>
          </a:p>
        </p:txBody>
      </p:sp>
      <p:sp>
        <p:nvSpPr>
          <p:cNvPr id="104" name="Rectangle 21"/>
          <p:cNvSpPr>
            <a:spLocks noChangeAspect="1" noChangeArrowheads="1"/>
          </p:cNvSpPr>
          <p:nvPr/>
        </p:nvSpPr>
        <p:spPr bwMode="auto">
          <a:xfrm>
            <a:off x="7497527" y="5303308"/>
            <a:ext cx="29025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Calibri"/>
                <a:cs typeface="Calibri"/>
              </a:rPr>
              <a:t>Q</a:t>
            </a:r>
            <a:r>
              <a:rPr kumimoji="0" lang="en-US" b="1" i="1" baseline="-25000">
                <a:solidFill>
                  <a:srgbClr val="000000"/>
                </a:solidFill>
                <a:latin typeface="Calibri"/>
                <a:cs typeface="Calibri"/>
              </a:rPr>
              <a:t>w</a:t>
            </a:r>
            <a:endParaRPr kumimoji="0" lang="en-US" b="1" baseline="-25000">
              <a:solidFill>
                <a:schemeClr val="tx1"/>
              </a:solidFill>
              <a:latin typeface="Calibri"/>
              <a:cs typeface="Calibri"/>
            </a:endParaRPr>
          </a:p>
        </p:txBody>
      </p:sp>
      <p:sp>
        <p:nvSpPr>
          <p:cNvPr id="105" name="Line 28"/>
          <p:cNvSpPr>
            <a:spLocks noChangeShapeType="1"/>
          </p:cNvSpPr>
          <p:nvPr/>
        </p:nvSpPr>
        <p:spPr bwMode="auto">
          <a:xfrm flipV="1">
            <a:off x="4804111" y="3726920"/>
            <a:ext cx="0" cy="1565275"/>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06" name="Line 29"/>
          <p:cNvSpPr>
            <a:spLocks noChangeShapeType="1"/>
          </p:cNvSpPr>
          <p:nvPr/>
        </p:nvSpPr>
        <p:spPr bwMode="auto">
          <a:xfrm flipH="1">
            <a:off x="3529349" y="3739620"/>
            <a:ext cx="1295400" cy="0"/>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sp>
        <p:nvSpPr>
          <p:cNvPr id="107" name="Line 30"/>
          <p:cNvSpPr>
            <a:spLocks noChangeShapeType="1"/>
          </p:cNvSpPr>
          <p:nvPr/>
        </p:nvSpPr>
        <p:spPr bwMode="auto">
          <a:xfrm>
            <a:off x="7627512" y="4312708"/>
            <a:ext cx="0" cy="979487"/>
          </a:xfrm>
          <a:prstGeom prst="line">
            <a:avLst/>
          </a:prstGeom>
          <a:noFill/>
          <a:ln w="31750" cap="rnd">
            <a:solidFill>
              <a:schemeClr val="tx1"/>
            </a:solidFill>
            <a:prstDash val="sysDot"/>
            <a:round/>
            <a:headEnd/>
            <a:tailEnd type="none" w="lg" len="lg"/>
          </a:ln>
          <a:effectLst/>
        </p:spPr>
        <p:txBody>
          <a:bodyPr>
            <a:prstTxWarp prst="textNoShape">
              <a:avLst/>
            </a:prstTxWarp>
            <a:spAutoFit/>
          </a:bodyPr>
          <a:lstStyle/>
          <a:p>
            <a:endParaRPr lang="en-US">
              <a:latin typeface="Calibri"/>
              <a:cs typeface="Calibri"/>
            </a:endParaRPr>
          </a:p>
        </p:txBody>
      </p:sp>
      <p:grpSp>
        <p:nvGrpSpPr>
          <p:cNvPr id="108" name="Group 69"/>
          <p:cNvGrpSpPr>
            <a:grpSpLocks/>
          </p:cNvGrpSpPr>
          <p:nvPr/>
        </p:nvGrpSpPr>
        <p:grpSpPr bwMode="auto">
          <a:xfrm>
            <a:off x="7006799" y="2718858"/>
            <a:ext cx="1760538" cy="2173287"/>
            <a:chOff x="4218" y="2218"/>
            <a:chExt cx="1109" cy="1369"/>
          </a:xfrm>
        </p:grpSpPr>
        <p:sp>
          <p:nvSpPr>
            <p:cNvPr id="109" name="Freeform 27"/>
            <p:cNvSpPr>
              <a:spLocks noChangeAspect="1"/>
            </p:cNvSpPr>
            <p:nvPr/>
          </p:nvSpPr>
          <p:spPr bwMode="auto">
            <a:xfrm>
              <a:off x="4218" y="2448"/>
              <a:ext cx="940" cy="1139"/>
            </a:xfrm>
            <a:custGeom>
              <a:avLst/>
              <a:gdLst/>
              <a:ahLst/>
              <a:cxnLst>
                <a:cxn ang="0">
                  <a:pos x="2331" y="44"/>
                </a:cxn>
                <a:cxn ang="0">
                  <a:pos x="2297" y="136"/>
                </a:cxn>
                <a:cxn ang="0">
                  <a:pos x="2260" y="226"/>
                </a:cxn>
                <a:cxn ang="0">
                  <a:pos x="2219" y="317"/>
                </a:cxn>
                <a:cxn ang="0">
                  <a:pos x="2174" y="408"/>
                </a:cxn>
                <a:cxn ang="0">
                  <a:pos x="2128" y="497"/>
                </a:cxn>
                <a:cxn ang="0">
                  <a:pos x="2078" y="586"/>
                </a:cxn>
                <a:cxn ang="0">
                  <a:pos x="2025" y="676"/>
                </a:cxn>
                <a:cxn ang="0">
                  <a:pos x="1972" y="764"/>
                </a:cxn>
                <a:cxn ang="0">
                  <a:pos x="1915" y="851"/>
                </a:cxn>
                <a:cxn ang="0">
                  <a:pos x="1856" y="938"/>
                </a:cxn>
                <a:cxn ang="0">
                  <a:pos x="1795" y="1024"/>
                </a:cxn>
                <a:cxn ang="0">
                  <a:pos x="1732" y="1109"/>
                </a:cxn>
                <a:cxn ang="0">
                  <a:pos x="1670" y="1193"/>
                </a:cxn>
                <a:cxn ang="0">
                  <a:pos x="1605" y="1275"/>
                </a:cxn>
                <a:cxn ang="0">
                  <a:pos x="1539" y="1358"/>
                </a:cxn>
                <a:cxn ang="0">
                  <a:pos x="1472" y="1438"/>
                </a:cxn>
                <a:cxn ang="0">
                  <a:pos x="1404" y="1516"/>
                </a:cxn>
                <a:cxn ang="0">
                  <a:pos x="1336" y="1594"/>
                </a:cxn>
                <a:cxn ang="0">
                  <a:pos x="1268" y="1670"/>
                </a:cxn>
                <a:cxn ang="0">
                  <a:pos x="1199" y="1744"/>
                </a:cxn>
                <a:cxn ang="0">
                  <a:pos x="1131" y="1816"/>
                </a:cxn>
                <a:cxn ang="0">
                  <a:pos x="1063" y="1887"/>
                </a:cxn>
                <a:cxn ang="0">
                  <a:pos x="995" y="1956"/>
                </a:cxn>
                <a:cxn ang="0">
                  <a:pos x="928" y="2023"/>
                </a:cxn>
                <a:cxn ang="0">
                  <a:pos x="863" y="2088"/>
                </a:cxn>
                <a:cxn ang="0">
                  <a:pos x="797" y="2151"/>
                </a:cxn>
                <a:cxn ang="0">
                  <a:pos x="733" y="2212"/>
                </a:cxn>
                <a:cxn ang="0">
                  <a:pos x="671" y="2271"/>
                </a:cxn>
                <a:cxn ang="0">
                  <a:pos x="610" y="2327"/>
                </a:cxn>
                <a:cxn ang="0">
                  <a:pos x="550" y="2381"/>
                </a:cxn>
                <a:cxn ang="0">
                  <a:pos x="494" y="2432"/>
                </a:cxn>
                <a:cxn ang="0">
                  <a:pos x="439" y="2481"/>
                </a:cxn>
                <a:cxn ang="0">
                  <a:pos x="386" y="2527"/>
                </a:cxn>
                <a:cxn ang="0">
                  <a:pos x="335" y="2570"/>
                </a:cxn>
                <a:cxn ang="0">
                  <a:pos x="289" y="2610"/>
                </a:cxn>
                <a:cxn ang="0">
                  <a:pos x="244" y="2648"/>
                </a:cxn>
                <a:cxn ang="0">
                  <a:pos x="203" y="2682"/>
                </a:cxn>
                <a:cxn ang="0">
                  <a:pos x="164" y="2714"/>
                </a:cxn>
                <a:cxn ang="0">
                  <a:pos x="130" y="2742"/>
                </a:cxn>
                <a:cxn ang="0">
                  <a:pos x="99" y="2767"/>
                </a:cxn>
                <a:cxn ang="0">
                  <a:pos x="72" y="2789"/>
                </a:cxn>
                <a:cxn ang="0">
                  <a:pos x="48" y="2807"/>
                </a:cxn>
                <a:cxn ang="0">
                  <a:pos x="30" y="2822"/>
                </a:cxn>
                <a:cxn ang="0">
                  <a:pos x="15" y="2833"/>
                </a:cxn>
                <a:cxn ang="0">
                  <a:pos x="6" y="2840"/>
                </a:cxn>
                <a:cxn ang="0">
                  <a:pos x="1" y="2844"/>
                </a:cxn>
              </a:cxnLst>
              <a:rect l="0" t="0" r="r" b="b"/>
              <a:pathLst>
                <a:path w="2347" h="2844">
                  <a:moveTo>
                    <a:pt x="2347" y="0"/>
                  </a:moveTo>
                  <a:lnTo>
                    <a:pt x="2331" y="44"/>
                  </a:lnTo>
                  <a:lnTo>
                    <a:pt x="2314" y="90"/>
                  </a:lnTo>
                  <a:lnTo>
                    <a:pt x="2297" y="136"/>
                  </a:lnTo>
                  <a:lnTo>
                    <a:pt x="2279" y="181"/>
                  </a:lnTo>
                  <a:lnTo>
                    <a:pt x="2260" y="226"/>
                  </a:lnTo>
                  <a:lnTo>
                    <a:pt x="2239" y="272"/>
                  </a:lnTo>
                  <a:lnTo>
                    <a:pt x="2219" y="317"/>
                  </a:lnTo>
                  <a:lnTo>
                    <a:pt x="2197" y="362"/>
                  </a:lnTo>
                  <a:lnTo>
                    <a:pt x="2174" y="408"/>
                  </a:lnTo>
                  <a:lnTo>
                    <a:pt x="2151" y="452"/>
                  </a:lnTo>
                  <a:lnTo>
                    <a:pt x="2128" y="497"/>
                  </a:lnTo>
                  <a:lnTo>
                    <a:pt x="2103" y="542"/>
                  </a:lnTo>
                  <a:lnTo>
                    <a:pt x="2078" y="586"/>
                  </a:lnTo>
                  <a:lnTo>
                    <a:pt x="2053" y="631"/>
                  </a:lnTo>
                  <a:lnTo>
                    <a:pt x="2025" y="676"/>
                  </a:lnTo>
                  <a:lnTo>
                    <a:pt x="1999" y="720"/>
                  </a:lnTo>
                  <a:lnTo>
                    <a:pt x="1972" y="764"/>
                  </a:lnTo>
                  <a:lnTo>
                    <a:pt x="1943" y="808"/>
                  </a:lnTo>
                  <a:lnTo>
                    <a:pt x="1915" y="851"/>
                  </a:lnTo>
                  <a:lnTo>
                    <a:pt x="1885" y="895"/>
                  </a:lnTo>
                  <a:lnTo>
                    <a:pt x="1856" y="938"/>
                  </a:lnTo>
                  <a:lnTo>
                    <a:pt x="1826" y="981"/>
                  </a:lnTo>
                  <a:lnTo>
                    <a:pt x="1795" y="1024"/>
                  </a:lnTo>
                  <a:lnTo>
                    <a:pt x="1764" y="1066"/>
                  </a:lnTo>
                  <a:lnTo>
                    <a:pt x="1732" y="1109"/>
                  </a:lnTo>
                  <a:lnTo>
                    <a:pt x="1701" y="1151"/>
                  </a:lnTo>
                  <a:lnTo>
                    <a:pt x="1670" y="1193"/>
                  </a:lnTo>
                  <a:lnTo>
                    <a:pt x="1637" y="1235"/>
                  </a:lnTo>
                  <a:lnTo>
                    <a:pt x="1605" y="1275"/>
                  </a:lnTo>
                  <a:lnTo>
                    <a:pt x="1571" y="1317"/>
                  </a:lnTo>
                  <a:lnTo>
                    <a:pt x="1539" y="1358"/>
                  </a:lnTo>
                  <a:lnTo>
                    <a:pt x="1505" y="1397"/>
                  </a:lnTo>
                  <a:lnTo>
                    <a:pt x="1472" y="1438"/>
                  </a:lnTo>
                  <a:lnTo>
                    <a:pt x="1437" y="1477"/>
                  </a:lnTo>
                  <a:lnTo>
                    <a:pt x="1404" y="1516"/>
                  </a:lnTo>
                  <a:lnTo>
                    <a:pt x="1370" y="1556"/>
                  </a:lnTo>
                  <a:lnTo>
                    <a:pt x="1336" y="1594"/>
                  </a:lnTo>
                  <a:lnTo>
                    <a:pt x="1302" y="1632"/>
                  </a:lnTo>
                  <a:lnTo>
                    <a:pt x="1268" y="1670"/>
                  </a:lnTo>
                  <a:lnTo>
                    <a:pt x="1234" y="1707"/>
                  </a:lnTo>
                  <a:lnTo>
                    <a:pt x="1199" y="1744"/>
                  </a:lnTo>
                  <a:lnTo>
                    <a:pt x="1165" y="1781"/>
                  </a:lnTo>
                  <a:lnTo>
                    <a:pt x="1131" y="1816"/>
                  </a:lnTo>
                  <a:lnTo>
                    <a:pt x="1097" y="1853"/>
                  </a:lnTo>
                  <a:lnTo>
                    <a:pt x="1063" y="1887"/>
                  </a:lnTo>
                  <a:lnTo>
                    <a:pt x="1029" y="1922"/>
                  </a:lnTo>
                  <a:lnTo>
                    <a:pt x="995" y="1956"/>
                  </a:lnTo>
                  <a:lnTo>
                    <a:pt x="962" y="1991"/>
                  </a:lnTo>
                  <a:lnTo>
                    <a:pt x="928" y="2023"/>
                  </a:lnTo>
                  <a:lnTo>
                    <a:pt x="895" y="2057"/>
                  </a:lnTo>
                  <a:lnTo>
                    <a:pt x="863" y="2088"/>
                  </a:lnTo>
                  <a:lnTo>
                    <a:pt x="829" y="2121"/>
                  </a:lnTo>
                  <a:lnTo>
                    <a:pt x="797" y="2151"/>
                  </a:lnTo>
                  <a:lnTo>
                    <a:pt x="765" y="2183"/>
                  </a:lnTo>
                  <a:lnTo>
                    <a:pt x="733" y="2212"/>
                  </a:lnTo>
                  <a:lnTo>
                    <a:pt x="701" y="2242"/>
                  </a:lnTo>
                  <a:lnTo>
                    <a:pt x="671" y="2271"/>
                  </a:lnTo>
                  <a:lnTo>
                    <a:pt x="641" y="2299"/>
                  </a:lnTo>
                  <a:lnTo>
                    <a:pt x="610" y="2327"/>
                  </a:lnTo>
                  <a:lnTo>
                    <a:pt x="580" y="2354"/>
                  </a:lnTo>
                  <a:lnTo>
                    <a:pt x="550" y="2381"/>
                  </a:lnTo>
                  <a:lnTo>
                    <a:pt x="522" y="2407"/>
                  </a:lnTo>
                  <a:lnTo>
                    <a:pt x="494" y="2432"/>
                  </a:lnTo>
                  <a:lnTo>
                    <a:pt x="466" y="2457"/>
                  </a:lnTo>
                  <a:lnTo>
                    <a:pt x="439" y="2481"/>
                  </a:lnTo>
                  <a:lnTo>
                    <a:pt x="411" y="2504"/>
                  </a:lnTo>
                  <a:lnTo>
                    <a:pt x="386" y="2527"/>
                  </a:lnTo>
                  <a:lnTo>
                    <a:pt x="361" y="2549"/>
                  </a:lnTo>
                  <a:lnTo>
                    <a:pt x="335" y="2570"/>
                  </a:lnTo>
                  <a:lnTo>
                    <a:pt x="312" y="2591"/>
                  </a:lnTo>
                  <a:lnTo>
                    <a:pt x="289" y="2610"/>
                  </a:lnTo>
                  <a:lnTo>
                    <a:pt x="265" y="2629"/>
                  </a:lnTo>
                  <a:lnTo>
                    <a:pt x="244" y="2648"/>
                  </a:lnTo>
                  <a:lnTo>
                    <a:pt x="223" y="2666"/>
                  </a:lnTo>
                  <a:lnTo>
                    <a:pt x="203" y="2682"/>
                  </a:lnTo>
                  <a:lnTo>
                    <a:pt x="183" y="2698"/>
                  </a:lnTo>
                  <a:lnTo>
                    <a:pt x="164" y="2714"/>
                  </a:lnTo>
                  <a:lnTo>
                    <a:pt x="147" y="2729"/>
                  </a:lnTo>
                  <a:lnTo>
                    <a:pt x="130" y="2742"/>
                  </a:lnTo>
                  <a:lnTo>
                    <a:pt x="113" y="2755"/>
                  </a:lnTo>
                  <a:lnTo>
                    <a:pt x="99" y="2767"/>
                  </a:lnTo>
                  <a:lnTo>
                    <a:pt x="85" y="2778"/>
                  </a:lnTo>
                  <a:lnTo>
                    <a:pt x="72" y="2789"/>
                  </a:lnTo>
                  <a:lnTo>
                    <a:pt x="60" y="2798"/>
                  </a:lnTo>
                  <a:lnTo>
                    <a:pt x="48" y="2807"/>
                  </a:lnTo>
                  <a:lnTo>
                    <a:pt x="38" y="2815"/>
                  </a:lnTo>
                  <a:lnTo>
                    <a:pt x="30" y="2822"/>
                  </a:lnTo>
                  <a:lnTo>
                    <a:pt x="22" y="2828"/>
                  </a:lnTo>
                  <a:lnTo>
                    <a:pt x="15" y="2833"/>
                  </a:lnTo>
                  <a:lnTo>
                    <a:pt x="10" y="2837"/>
                  </a:lnTo>
                  <a:lnTo>
                    <a:pt x="6" y="2840"/>
                  </a:lnTo>
                  <a:lnTo>
                    <a:pt x="3" y="2842"/>
                  </a:lnTo>
                  <a:lnTo>
                    <a:pt x="1" y="2844"/>
                  </a:lnTo>
                  <a:lnTo>
                    <a:pt x="0" y="2844"/>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sp>
          <p:nvSpPr>
            <p:cNvPr id="110" name="Rectangle 36"/>
            <p:cNvSpPr>
              <a:spLocks noChangeAspect="1" noChangeArrowheads="1"/>
            </p:cNvSpPr>
            <p:nvPr/>
          </p:nvSpPr>
          <p:spPr bwMode="auto">
            <a:xfrm>
              <a:off x="5131" y="2218"/>
              <a:ext cx="196" cy="233"/>
            </a:xfrm>
            <a:prstGeom prst="rect">
              <a:avLst/>
            </a:prstGeom>
            <a:noFill/>
            <a:ln w="9525">
              <a:noFill/>
              <a:miter lim="800000"/>
              <a:headEnd/>
              <a:tailEnd/>
            </a:ln>
          </p:spPr>
          <p:txBody>
            <a:bodyPr wrap="none" lIns="0" tIns="0" rIns="0" bIns="0">
              <a:prstTxWarp prst="textNoShape">
                <a:avLst/>
              </a:prstTxWarp>
              <a:spAutoFit/>
            </a:bodyPr>
            <a:lstStyle/>
            <a:p>
              <a:r>
                <a:rPr kumimoji="0" lang="en-US" sz="2400" i="1">
                  <a:solidFill>
                    <a:schemeClr val="tx2"/>
                  </a:solidFill>
                  <a:latin typeface="Calibri"/>
                  <a:cs typeface="Calibri"/>
                </a:rPr>
                <a:t>S</a:t>
              </a:r>
              <a:r>
                <a:rPr kumimoji="0" lang="en-US" sz="2400" i="1" baseline="-25000">
                  <a:solidFill>
                    <a:schemeClr val="tx2"/>
                  </a:solidFill>
                  <a:latin typeface="Calibri"/>
                  <a:cs typeface="Calibri"/>
                </a:rPr>
                <a:t>w</a:t>
              </a:r>
              <a:endParaRPr kumimoji="0" lang="en-US" sz="4400" b="0" baseline="-25000">
                <a:solidFill>
                  <a:schemeClr val="tx2"/>
                </a:solidFill>
                <a:latin typeface="Calibri"/>
                <a:cs typeface="Calibri"/>
              </a:endParaRPr>
            </a:p>
          </p:txBody>
        </p:sp>
      </p:grpSp>
      <p:grpSp>
        <p:nvGrpSpPr>
          <p:cNvPr id="111" name="Group 68"/>
          <p:cNvGrpSpPr>
            <a:grpSpLocks/>
          </p:cNvGrpSpPr>
          <p:nvPr/>
        </p:nvGrpSpPr>
        <p:grpSpPr bwMode="auto">
          <a:xfrm>
            <a:off x="6932191" y="3091920"/>
            <a:ext cx="1566863" cy="2035175"/>
            <a:chOff x="4171" y="2453"/>
            <a:chExt cx="987" cy="1282"/>
          </a:xfrm>
        </p:grpSpPr>
        <p:sp>
          <p:nvSpPr>
            <p:cNvPr id="112" name="Freeform 25"/>
            <p:cNvSpPr>
              <a:spLocks noChangeAspect="1"/>
            </p:cNvSpPr>
            <p:nvPr/>
          </p:nvSpPr>
          <p:spPr bwMode="auto">
            <a:xfrm>
              <a:off x="4171" y="2453"/>
              <a:ext cx="762" cy="1182"/>
            </a:xfrm>
            <a:custGeom>
              <a:avLst/>
              <a:gdLst/>
              <a:ahLst/>
              <a:cxnLst>
                <a:cxn ang="0">
                  <a:pos x="13" y="41"/>
                </a:cxn>
                <a:cxn ang="0">
                  <a:pos x="42" y="126"/>
                </a:cxn>
                <a:cxn ang="0">
                  <a:pos x="73" y="210"/>
                </a:cxn>
                <a:cxn ang="0">
                  <a:pos x="105" y="293"/>
                </a:cxn>
                <a:cxn ang="0">
                  <a:pos x="139" y="376"/>
                </a:cxn>
                <a:cxn ang="0">
                  <a:pos x="175" y="459"/>
                </a:cxn>
                <a:cxn ang="0">
                  <a:pos x="213" y="543"/>
                </a:cxn>
                <a:cxn ang="0">
                  <a:pos x="251" y="625"/>
                </a:cxn>
                <a:cxn ang="0">
                  <a:pos x="292" y="706"/>
                </a:cxn>
                <a:cxn ang="0">
                  <a:pos x="333" y="788"/>
                </a:cxn>
                <a:cxn ang="0">
                  <a:pos x="376" y="868"/>
                </a:cxn>
                <a:cxn ang="0">
                  <a:pos x="420" y="949"/>
                </a:cxn>
                <a:cxn ang="0">
                  <a:pos x="465" y="1029"/>
                </a:cxn>
                <a:cxn ang="0">
                  <a:pos x="512" y="1108"/>
                </a:cxn>
                <a:cxn ang="0">
                  <a:pos x="558" y="1186"/>
                </a:cxn>
                <a:cxn ang="0">
                  <a:pos x="606" y="1263"/>
                </a:cxn>
                <a:cxn ang="0">
                  <a:pos x="654" y="1340"/>
                </a:cxn>
                <a:cxn ang="0">
                  <a:pos x="703" y="1417"/>
                </a:cxn>
                <a:cxn ang="0">
                  <a:pos x="752" y="1492"/>
                </a:cxn>
                <a:cxn ang="0">
                  <a:pos x="803" y="1566"/>
                </a:cxn>
                <a:cxn ang="0">
                  <a:pos x="852" y="1639"/>
                </a:cxn>
                <a:cxn ang="0">
                  <a:pos x="903" y="1711"/>
                </a:cxn>
                <a:cxn ang="0">
                  <a:pos x="954" y="1782"/>
                </a:cxn>
                <a:cxn ang="0">
                  <a:pos x="1003" y="1851"/>
                </a:cxn>
                <a:cxn ang="0">
                  <a:pos x="1054" y="1920"/>
                </a:cxn>
                <a:cxn ang="0">
                  <a:pos x="1105" y="1988"/>
                </a:cxn>
                <a:cxn ang="0">
                  <a:pos x="1155" y="2054"/>
                </a:cxn>
                <a:cxn ang="0">
                  <a:pos x="1205" y="2118"/>
                </a:cxn>
                <a:cxn ang="0">
                  <a:pos x="1255" y="2182"/>
                </a:cxn>
                <a:cxn ang="0">
                  <a:pos x="1303" y="2244"/>
                </a:cxn>
                <a:cxn ang="0">
                  <a:pos x="1352" y="2305"/>
                </a:cxn>
                <a:cxn ang="0">
                  <a:pos x="1400" y="2363"/>
                </a:cxn>
                <a:cxn ang="0">
                  <a:pos x="1446" y="2421"/>
                </a:cxn>
                <a:cxn ang="0">
                  <a:pos x="1493" y="2477"/>
                </a:cxn>
                <a:cxn ang="0">
                  <a:pos x="1538" y="2531"/>
                </a:cxn>
                <a:cxn ang="0">
                  <a:pos x="1582" y="2584"/>
                </a:cxn>
                <a:cxn ang="0">
                  <a:pos x="1625" y="2634"/>
                </a:cxn>
                <a:cxn ang="0">
                  <a:pos x="1666" y="2683"/>
                </a:cxn>
                <a:cxn ang="0">
                  <a:pos x="1707" y="2730"/>
                </a:cxn>
                <a:cxn ang="0">
                  <a:pos x="1746" y="2776"/>
                </a:cxn>
                <a:cxn ang="0">
                  <a:pos x="1784" y="2819"/>
                </a:cxn>
                <a:cxn ang="0">
                  <a:pos x="1820" y="2860"/>
                </a:cxn>
                <a:cxn ang="0">
                  <a:pos x="1855" y="2899"/>
                </a:cxn>
                <a:cxn ang="0">
                  <a:pos x="1887" y="2936"/>
                </a:cxn>
              </a:cxnLst>
              <a:rect l="0" t="0" r="r" b="b"/>
              <a:pathLst>
                <a:path w="1903" h="2953">
                  <a:moveTo>
                    <a:pt x="0" y="0"/>
                  </a:moveTo>
                  <a:lnTo>
                    <a:pt x="13" y="41"/>
                  </a:lnTo>
                  <a:lnTo>
                    <a:pt x="27" y="84"/>
                  </a:lnTo>
                  <a:lnTo>
                    <a:pt x="42" y="126"/>
                  </a:lnTo>
                  <a:lnTo>
                    <a:pt x="56" y="167"/>
                  </a:lnTo>
                  <a:lnTo>
                    <a:pt x="73" y="210"/>
                  </a:lnTo>
                  <a:lnTo>
                    <a:pt x="88" y="251"/>
                  </a:lnTo>
                  <a:lnTo>
                    <a:pt x="105" y="293"/>
                  </a:lnTo>
                  <a:lnTo>
                    <a:pt x="121" y="335"/>
                  </a:lnTo>
                  <a:lnTo>
                    <a:pt x="139" y="376"/>
                  </a:lnTo>
                  <a:lnTo>
                    <a:pt x="157" y="418"/>
                  </a:lnTo>
                  <a:lnTo>
                    <a:pt x="175" y="459"/>
                  </a:lnTo>
                  <a:lnTo>
                    <a:pt x="193" y="501"/>
                  </a:lnTo>
                  <a:lnTo>
                    <a:pt x="213" y="543"/>
                  </a:lnTo>
                  <a:lnTo>
                    <a:pt x="232" y="583"/>
                  </a:lnTo>
                  <a:lnTo>
                    <a:pt x="251" y="625"/>
                  </a:lnTo>
                  <a:lnTo>
                    <a:pt x="271" y="666"/>
                  </a:lnTo>
                  <a:lnTo>
                    <a:pt x="292" y="706"/>
                  </a:lnTo>
                  <a:lnTo>
                    <a:pt x="312" y="748"/>
                  </a:lnTo>
                  <a:lnTo>
                    <a:pt x="333" y="788"/>
                  </a:lnTo>
                  <a:lnTo>
                    <a:pt x="354" y="828"/>
                  </a:lnTo>
                  <a:lnTo>
                    <a:pt x="376" y="868"/>
                  </a:lnTo>
                  <a:lnTo>
                    <a:pt x="398" y="909"/>
                  </a:lnTo>
                  <a:lnTo>
                    <a:pt x="420" y="949"/>
                  </a:lnTo>
                  <a:lnTo>
                    <a:pt x="443" y="989"/>
                  </a:lnTo>
                  <a:lnTo>
                    <a:pt x="465" y="1029"/>
                  </a:lnTo>
                  <a:lnTo>
                    <a:pt x="488" y="1068"/>
                  </a:lnTo>
                  <a:lnTo>
                    <a:pt x="512" y="1108"/>
                  </a:lnTo>
                  <a:lnTo>
                    <a:pt x="535" y="1148"/>
                  </a:lnTo>
                  <a:lnTo>
                    <a:pt x="558" y="1186"/>
                  </a:lnTo>
                  <a:lnTo>
                    <a:pt x="582" y="1225"/>
                  </a:lnTo>
                  <a:lnTo>
                    <a:pt x="606" y="1263"/>
                  </a:lnTo>
                  <a:lnTo>
                    <a:pt x="630" y="1302"/>
                  </a:lnTo>
                  <a:lnTo>
                    <a:pt x="654" y="1340"/>
                  </a:lnTo>
                  <a:lnTo>
                    <a:pt x="678" y="1379"/>
                  </a:lnTo>
                  <a:lnTo>
                    <a:pt x="703" y="1417"/>
                  </a:lnTo>
                  <a:lnTo>
                    <a:pt x="728" y="1454"/>
                  </a:lnTo>
                  <a:lnTo>
                    <a:pt x="752" y="1492"/>
                  </a:lnTo>
                  <a:lnTo>
                    <a:pt x="777" y="1528"/>
                  </a:lnTo>
                  <a:lnTo>
                    <a:pt x="803" y="1566"/>
                  </a:lnTo>
                  <a:lnTo>
                    <a:pt x="827" y="1602"/>
                  </a:lnTo>
                  <a:lnTo>
                    <a:pt x="852" y="1639"/>
                  </a:lnTo>
                  <a:lnTo>
                    <a:pt x="878" y="1674"/>
                  </a:lnTo>
                  <a:lnTo>
                    <a:pt x="903" y="1711"/>
                  </a:lnTo>
                  <a:lnTo>
                    <a:pt x="928" y="1746"/>
                  </a:lnTo>
                  <a:lnTo>
                    <a:pt x="954" y="1782"/>
                  </a:lnTo>
                  <a:lnTo>
                    <a:pt x="978" y="1816"/>
                  </a:lnTo>
                  <a:lnTo>
                    <a:pt x="1003" y="1851"/>
                  </a:lnTo>
                  <a:lnTo>
                    <a:pt x="1029" y="1885"/>
                  </a:lnTo>
                  <a:lnTo>
                    <a:pt x="1054" y="1920"/>
                  </a:lnTo>
                  <a:lnTo>
                    <a:pt x="1079" y="1953"/>
                  </a:lnTo>
                  <a:lnTo>
                    <a:pt x="1105" y="1988"/>
                  </a:lnTo>
                  <a:lnTo>
                    <a:pt x="1130" y="2020"/>
                  </a:lnTo>
                  <a:lnTo>
                    <a:pt x="1155" y="2054"/>
                  </a:lnTo>
                  <a:lnTo>
                    <a:pt x="1180" y="2086"/>
                  </a:lnTo>
                  <a:lnTo>
                    <a:pt x="1205" y="2118"/>
                  </a:lnTo>
                  <a:lnTo>
                    <a:pt x="1229" y="2150"/>
                  </a:lnTo>
                  <a:lnTo>
                    <a:pt x="1255" y="2182"/>
                  </a:lnTo>
                  <a:lnTo>
                    <a:pt x="1279" y="2213"/>
                  </a:lnTo>
                  <a:lnTo>
                    <a:pt x="1303" y="2244"/>
                  </a:lnTo>
                  <a:lnTo>
                    <a:pt x="1328" y="2274"/>
                  </a:lnTo>
                  <a:lnTo>
                    <a:pt x="1352" y="2305"/>
                  </a:lnTo>
                  <a:lnTo>
                    <a:pt x="1375" y="2334"/>
                  </a:lnTo>
                  <a:lnTo>
                    <a:pt x="1400" y="2363"/>
                  </a:lnTo>
                  <a:lnTo>
                    <a:pt x="1423" y="2392"/>
                  </a:lnTo>
                  <a:lnTo>
                    <a:pt x="1446" y="2421"/>
                  </a:lnTo>
                  <a:lnTo>
                    <a:pt x="1470" y="2449"/>
                  </a:lnTo>
                  <a:lnTo>
                    <a:pt x="1493" y="2477"/>
                  </a:lnTo>
                  <a:lnTo>
                    <a:pt x="1515" y="2504"/>
                  </a:lnTo>
                  <a:lnTo>
                    <a:pt x="1538" y="2531"/>
                  </a:lnTo>
                  <a:lnTo>
                    <a:pt x="1560" y="2557"/>
                  </a:lnTo>
                  <a:lnTo>
                    <a:pt x="1582" y="2584"/>
                  </a:lnTo>
                  <a:lnTo>
                    <a:pt x="1604" y="2609"/>
                  </a:lnTo>
                  <a:lnTo>
                    <a:pt x="1625" y="2634"/>
                  </a:lnTo>
                  <a:lnTo>
                    <a:pt x="1646" y="2659"/>
                  </a:lnTo>
                  <a:lnTo>
                    <a:pt x="1666" y="2683"/>
                  </a:lnTo>
                  <a:lnTo>
                    <a:pt x="1688" y="2706"/>
                  </a:lnTo>
                  <a:lnTo>
                    <a:pt x="1707" y="2730"/>
                  </a:lnTo>
                  <a:lnTo>
                    <a:pt x="1727" y="2753"/>
                  </a:lnTo>
                  <a:lnTo>
                    <a:pt x="1746" y="2776"/>
                  </a:lnTo>
                  <a:lnTo>
                    <a:pt x="1766" y="2798"/>
                  </a:lnTo>
                  <a:lnTo>
                    <a:pt x="1784" y="2819"/>
                  </a:lnTo>
                  <a:lnTo>
                    <a:pt x="1802" y="2839"/>
                  </a:lnTo>
                  <a:lnTo>
                    <a:pt x="1820" y="2860"/>
                  </a:lnTo>
                  <a:lnTo>
                    <a:pt x="1838" y="2880"/>
                  </a:lnTo>
                  <a:lnTo>
                    <a:pt x="1855" y="2899"/>
                  </a:lnTo>
                  <a:lnTo>
                    <a:pt x="1871" y="2918"/>
                  </a:lnTo>
                  <a:lnTo>
                    <a:pt x="1887" y="2936"/>
                  </a:lnTo>
                  <a:lnTo>
                    <a:pt x="1903" y="2953"/>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sp>
          <p:nvSpPr>
            <p:cNvPr id="113" name="Rectangle 37"/>
            <p:cNvSpPr>
              <a:spLocks noChangeAspect="1" noChangeArrowheads="1"/>
            </p:cNvSpPr>
            <p:nvPr/>
          </p:nvSpPr>
          <p:spPr bwMode="auto">
            <a:xfrm>
              <a:off x="4958" y="3541"/>
              <a:ext cx="200"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5">
                      <a:lumMod val="75000"/>
                    </a:schemeClr>
                  </a:solidFill>
                  <a:latin typeface="Calibri"/>
                  <a:cs typeface="Calibri"/>
                </a:rPr>
                <a:t>D</a:t>
              </a:r>
              <a:r>
                <a:rPr kumimoji="0" lang="en-US" sz="2000" b="1" i="1" baseline="-25000" dirty="0" err="1">
                  <a:solidFill>
                    <a:schemeClr val="accent5">
                      <a:lumMod val="75000"/>
                    </a:schemeClr>
                  </a:solidFill>
                  <a:latin typeface="Calibri"/>
                  <a:cs typeface="Calibri"/>
                </a:rPr>
                <a:t>w</a:t>
              </a:r>
              <a:endParaRPr kumimoji="0" lang="en-US" sz="2000" b="1" baseline="-25000" dirty="0">
                <a:solidFill>
                  <a:schemeClr val="accent5">
                    <a:lumMod val="75000"/>
                  </a:schemeClr>
                </a:solidFill>
                <a:latin typeface="Calibri"/>
                <a:cs typeface="Calibri"/>
              </a:endParaRPr>
            </a:p>
          </p:txBody>
        </p:sp>
      </p:grpSp>
      <p:grpSp>
        <p:nvGrpSpPr>
          <p:cNvPr id="114" name="Group 62"/>
          <p:cNvGrpSpPr>
            <a:grpSpLocks/>
          </p:cNvGrpSpPr>
          <p:nvPr/>
        </p:nvGrpSpPr>
        <p:grpSpPr bwMode="auto">
          <a:xfrm>
            <a:off x="4116726" y="2280708"/>
            <a:ext cx="1428751" cy="2270125"/>
            <a:chOff x="1689" y="1942"/>
            <a:chExt cx="900" cy="1430"/>
          </a:xfrm>
        </p:grpSpPr>
        <p:sp>
          <p:nvSpPr>
            <p:cNvPr id="115" name="Rectangle 63"/>
            <p:cNvSpPr>
              <a:spLocks noChangeAspect="1" noChangeArrowheads="1"/>
            </p:cNvSpPr>
            <p:nvPr/>
          </p:nvSpPr>
          <p:spPr bwMode="auto">
            <a:xfrm>
              <a:off x="2442" y="1942"/>
              <a:ext cx="147"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d</a:t>
              </a:r>
              <a:endParaRPr kumimoji="0" lang="en-US" sz="4000" b="1" baseline="-25000" dirty="0">
                <a:solidFill>
                  <a:schemeClr val="accent3">
                    <a:lumMod val="75000"/>
                  </a:schemeClr>
                </a:solidFill>
                <a:latin typeface="Calibri"/>
                <a:cs typeface="Calibri"/>
              </a:endParaRPr>
            </a:p>
          </p:txBody>
        </p:sp>
        <p:sp>
          <p:nvSpPr>
            <p:cNvPr id="116" name="Freeform 64"/>
            <p:cNvSpPr>
              <a:spLocks noChangeAspect="1"/>
            </p:cNvSpPr>
            <p:nvPr/>
          </p:nvSpPr>
          <p:spPr bwMode="auto">
            <a:xfrm>
              <a:off x="1689" y="2189"/>
              <a:ext cx="777" cy="1183"/>
            </a:xfrm>
            <a:custGeom>
              <a:avLst/>
              <a:gdLst/>
              <a:ahLst/>
              <a:cxnLst>
                <a:cxn ang="0">
                  <a:pos x="1927" y="47"/>
                </a:cxn>
                <a:cxn ang="0">
                  <a:pos x="1895" y="139"/>
                </a:cxn>
                <a:cxn ang="0">
                  <a:pos x="1862" y="231"/>
                </a:cxn>
                <a:cxn ang="0">
                  <a:pos x="1826" y="322"/>
                </a:cxn>
                <a:cxn ang="0">
                  <a:pos x="1790" y="412"/>
                </a:cxn>
                <a:cxn ang="0">
                  <a:pos x="1751" y="502"/>
                </a:cxn>
                <a:cxn ang="0">
                  <a:pos x="1712" y="591"/>
                </a:cxn>
                <a:cxn ang="0">
                  <a:pos x="1670" y="680"/>
                </a:cxn>
                <a:cxn ang="0">
                  <a:pos x="1627" y="768"/>
                </a:cxn>
                <a:cxn ang="0">
                  <a:pos x="1583" y="855"/>
                </a:cxn>
                <a:cxn ang="0">
                  <a:pos x="1538" y="940"/>
                </a:cxn>
                <a:cxn ang="0">
                  <a:pos x="1492" y="1025"/>
                </a:cxn>
                <a:cxn ang="0">
                  <a:pos x="1445" y="1110"/>
                </a:cxn>
                <a:cxn ang="0">
                  <a:pos x="1397" y="1192"/>
                </a:cxn>
                <a:cxn ang="0">
                  <a:pos x="1349" y="1274"/>
                </a:cxn>
                <a:cxn ang="0">
                  <a:pos x="1299" y="1355"/>
                </a:cxn>
                <a:cxn ang="0">
                  <a:pos x="1249" y="1434"/>
                </a:cxn>
                <a:cxn ang="0">
                  <a:pos x="1199" y="1512"/>
                </a:cxn>
                <a:cxn ang="0">
                  <a:pos x="1148" y="1590"/>
                </a:cxn>
                <a:cxn ang="0">
                  <a:pos x="1097" y="1665"/>
                </a:cxn>
                <a:cxn ang="0">
                  <a:pos x="1046" y="1739"/>
                </a:cxn>
                <a:cxn ang="0">
                  <a:pos x="994" y="1812"/>
                </a:cxn>
                <a:cxn ang="0">
                  <a:pos x="943" y="1883"/>
                </a:cxn>
                <a:cxn ang="0">
                  <a:pos x="891" y="1952"/>
                </a:cxn>
                <a:cxn ang="0">
                  <a:pos x="841" y="2020"/>
                </a:cxn>
                <a:cxn ang="0">
                  <a:pos x="789" y="2087"/>
                </a:cxn>
                <a:cxn ang="0">
                  <a:pos x="739" y="2151"/>
                </a:cxn>
                <a:cxn ang="0">
                  <a:pos x="689" y="2214"/>
                </a:cxn>
                <a:cxn ang="0">
                  <a:pos x="639" y="2275"/>
                </a:cxn>
                <a:cxn ang="0">
                  <a:pos x="590" y="2334"/>
                </a:cxn>
                <a:cxn ang="0">
                  <a:pos x="543" y="2390"/>
                </a:cxn>
                <a:cxn ang="0">
                  <a:pos x="495" y="2444"/>
                </a:cxn>
                <a:cxn ang="0">
                  <a:pos x="449" y="2498"/>
                </a:cxn>
                <a:cxn ang="0">
                  <a:pos x="404" y="2549"/>
                </a:cxn>
                <a:cxn ang="0">
                  <a:pos x="359" y="2597"/>
                </a:cxn>
                <a:cxn ang="0">
                  <a:pos x="317" y="2643"/>
                </a:cxn>
                <a:cxn ang="0">
                  <a:pos x="275" y="2688"/>
                </a:cxn>
                <a:cxn ang="0">
                  <a:pos x="234" y="2729"/>
                </a:cxn>
                <a:cxn ang="0">
                  <a:pos x="196" y="2769"/>
                </a:cxn>
                <a:cxn ang="0">
                  <a:pos x="158" y="2806"/>
                </a:cxn>
                <a:cxn ang="0">
                  <a:pos x="124" y="2841"/>
                </a:cxn>
                <a:cxn ang="0">
                  <a:pos x="90" y="2873"/>
                </a:cxn>
                <a:cxn ang="0">
                  <a:pos x="58" y="2903"/>
                </a:cxn>
                <a:cxn ang="0">
                  <a:pos x="28" y="2930"/>
                </a:cxn>
                <a:cxn ang="0">
                  <a:pos x="0" y="2955"/>
                </a:cxn>
              </a:cxnLst>
              <a:rect l="0" t="0" r="r" b="b"/>
              <a:pathLst>
                <a:path w="1942" h="2955">
                  <a:moveTo>
                    <a:pt x="1942" y="0"/>
                  </a:moveTo>
                  <a:lnTo>
                    <a:pt x="1927" y="47"/>
                  </a:lnTo>
                  <a:lnTo>
                    <a:pt x="1910" y="93"/>
                  </a:lnTo>
                  <a:lnTo>
                    <a:pt x="1895" y="139"/>
                  </a:lnTo>
                  <a:lnTo>
                    <a:pt x="1879" y="185"/>
                  </a:lnTo>
                  <a:lnTo>
                    <a:pt x="1862" y="231"/>
                  </a:lnTo>
                  <a:lnTo>
                    <a:pt x="1844" y="276"/>
                  </a:lnTo>
                  <a:lnTo>
                    <a:pt x="1826" y="322"/>
                  </a:lnTo>
                  <a:lnTo>
                    <a:pt x="1808" y="367"/>
                  </a:lnTo>
                  <a:lnTo>
                    <a:pt x="1790" y="412"/>
                  </a:lnTo>
                  <a:lnTo>
                    <a:pt x="1770" y="457"/>
                  </a:lnTo>
                  <a:lnTo>
                    <a:pt x="1751" y="502"/>
                  </a:lnTo>
                  <a:lnTo>
                    <a:pt x="1731" y="546"/>
                  </a:lnTo>
                  <a:lnTo>
                    <a:pt x="1712" y="591"/>
                  </a:lnTo>
                  <a:lnTo>
                    <a:pt x="1690" y="636"/>
                  </a:lnTo>
                  <a:lnTo>
                    <a:pt x="1670" y="680"/>
                  </a:lnTo>
                  <a:lnTo>
                    <a:pt x="1649" y="724"/>
                  </a:lnTo>
                  <a:lnTo>
                    <a:pt x="1627" y="768"/>
                  </a:lnTo>
                  <a:lnTo>
                    <a:pt x="1605" y="811"/>
                  </a:lnTo>
                  <a:lnTo>
                    <a:pt x="1583" y="855"/>
                  </a:lnTo>
                  <a:lnTo>
                    <a:pt x="1561" y="897"/>
                  </a:lnTo>
                  <a:lnTo>
                    <a:pt x="1538" y="940"/>
                  </a:lnTo>
                  <a:lnTo>
                    <a:pt x="1515" y="983"/>
                  </a:lnTo>
                  <a:lnTo>
                    <a:pt x="1492" y="1025"/>
                  </a:lnTo>
                  <a:lnTo>
                    <a:pt x="1468" y="1067"/>
                  </a:lnTo>
                  <a:lnTo>
                    <a:pt x="1445" y="1110"/>
                  </a:lnTo>
                  <a:lnTo>
                    <a:pt x="1421" y="1151"/>
                  </a:lnTo>
                  <a:lnTo>
                    <a:pt x="1397" y="1192"/>
                  </a:lnTo>
                  <a:lnTo>
                    <a:pt x="1373" y="1233"/>
                  </a:lnTo>
                  <a:lnTo>
                    <a:pt x="1349" y="1274"/>
                  </a:lnTo>
                  <a:lnTo>
                    <a:pt x="1323" y="1315"/>
                  </a:lnTo>
                  <a:lnTo>
                    <a:pt x="1299" y="1355"/>
                  </a:lnTo>
                  <a:lnTo>
                    <a:pt x="1274" y="1395"/>
                  </a:lnTo>
                  <a:lnTo>
                    <a:pt x="1249" y="1434"/>
                  </a:lnTo>
                  <a:lnTo>
                    <a:pt x="1224" y="1474"/>
                  </a:lnTo>
                  <a:lnTo>
                    <a:pt x="1199" y="1512"/>
                  </a:lnTo>
                  <a:lnTo>
                    <a:pt x="1173" y="1551"/>
                  </a:lnTo>
                  <a:lnTo>
                    <a:pt x="1148" y="1590"/>
                  </a:lnTo>
                  <a:lnTo>
                    <a:pt x="1123" y="1627"/>
                  </a:lnTo>
                  <a:lnTo>
                    <a:pt x="1097" y="1665"/>
                  </a:lnTo>
                  <a:lnTo>
                    <a:pt x="1071" y="1702"/>
                  </a:lnTo>
                  <a:lnTo>
                    <a:pt x="1046" y="1739"/>
                  </a:lnTo>
                  <a:lnTo>
                    <a:pt x="1020" y="1775"/>
                  </a:lnTo>
                  <a:lnTo>
                    <a:pt x="994" y="1812"/>
                  </a:lnTo>
                  <a:lnTo>
                    <a:pt x="968" y="1847"/>
                  </a:lnTo>
                  <a:lnTo>
                    <a:pt x="943" y="1883"/>
                  </a:lnTo>
                  <a:lnTo>
                    <a:pt x="917" y="1917"/>
                  </a:lnTo>
                  <a:lnTo>
                    <a:pt x="891" y="1952"/>
                  </a:lnTo>
                  <a:lnTo>
                    <a:pt x="866" y="1986"/>
                  </a:lnTo>
                  <a:lnTo>
                    <a:pt x="841" y="2020"/>
                  </a:lnTo>
                  <a:lnTo>
                    <a:pt x="814" y="2053"/>
                  </a:lnTo>
                  <a:lnTo>
                    <a:pt x="789" y="2087"/>
                  </a:lnTo>
                  <a:lnTo>
                    <a:pt x="764" y="2119"/>
                  </a:lnTo>
                  <a:lnTo>
                    <a:pt x="739" y="2151"/>
                  </a:lnTo>
                  <a:lnTo>
                    <a:pt x="714" y="2182"/>
                  </a:lnTo>
                  <a:lnTo>
                    <a:pt x="689" y="2214"/>
                  </a:lnTo>
                  <a:lnTo>
                    <a:pt x="664" y="2244"/>
                  </a:lnTo>
                  <a:lnTo>
                    <a:pt x="639" y="2275"/>
                  </a:lnTo>
                  <a:lnTo>
                    <a:pt x="615" y="2304"/>
                  </a:lnTo>
                  <a:lnTo>
                    <a:pt x="590" y="2334"/>
                  </a:lnTo>
                  <a:lnTo>
                    <a:pt x="567" y="2362"/>
                  </a:lnTo>
                  <a:lnTo>
                    <a:pt x="543" y="2390"/>
                  </a:lnTo>
                  <a:lnTo>
                    <a:pt x="519" y="2417"/>
                  </a:lnTo>
                  <a:lnTo>
                    <a:pt x="495" y="2444"/>
                  </a:lnTo>
                  <a:lnTo>
                    <a:pt x="472" y="2472"/>
                  </a:lnTo>
                  <a:lnTo>
                    <a:pt x="449" y="2498"/>
                  </a:lnTo>
                  <a:lnTo>
                    <a:pt x="426" y="2523"/>
                  </a:lnTo>
                  <a:lnTo>
                    <a:pt x="404" y="2549"/>
                  </a:lnTo>
                  <a:lnTo>
                    <a:pt x="381" y="2573"/>
                  </a:lnTo>
                  <a:lnTo>
                    <a:pt x="359" y="2597"/>
                  </a:lnTo>
                  <a:lnTo>
                    <a:pt x="338" y="2621"/>
                  </a:lnTo>
                  <a:lnTo>
                    <a:pt x="317" y="2643"/>
                  </a:lnTo>
                  <a:lnTo>
                    <a:pt x="295" y="2666"/>
                  </a:lnTo>
                  <a:lnTo>
                    <a:pt x="275" y="2688"/>
                  </a:lnTo>
                  <a:lnTo>
                    <a:pt x="255" y="2709"/>
                  </a:lnTo>
                  <a:lnTo>
                    <a:pt x="234" y="2729"/>
                  </a:lnTo>
                  <a:lnTo>
                    <a:pt x="215" y="2750"/>
                  </a:lnTo>
                  <a:lnTo>
                    <a:pt x="196" y="2769"/>
                  </a:lnTo>
                  <a:lnTo>
                    <a:pt x="178" y="2788"/>
                  </a:lnTo>
                  <a:lnTo>
                    <a:pt x="158" y="2806"/>
                  </a:lnTo>
                  <a:lnTo>
                    <a:pt x="141" y="2824"/>
                  </a:lnTo>
                  <a:lnTo>
                    <a:pt x="124" y="2841"/>
                  </a:lnTo>
                  <a:lnTo>
                    <a:pt x="107" y="2857"/>
                  </a:lnTo>
                  <a:lnTo>
                    <a:pt x="90" y="2873"/>
                  </a:lnTo>
                  <a:lnTo>
                    <a:pt x="73" y="2889"/>
                  </a:lnTo>
                  <a:lnTo>
                    <a:pt x="58" y="2903"/>
                  </a:lnTo>
                  <a:lnTo>
                    <a:pt x="43" y="2917"/>
                  </a:lnTo>
                  <a:lnTo>
                    <a:pt x="28" y="2930"/>
                  </a:lnTo>
                  <a:lnTo>
                    <a:pt x="14" y="2942"/>
                  </a:lnTo>
                  <a:lnTo>
                    <a:pt x="0" y="2955"/>
                  </a:lnTo>
                </a:path>
              </a:pathLst>
            </a:custGeom>
            <a:noFill/>
            <a:ln w="57150" cmpd="sng">
              <a:solidFill>
                <a:srgbClr val="3A8622"/>
              </a:solidFill>
              <a:prstDash val="solid"/>
              <a:round/>
              <a:headEnd/>
              <a:tailEnd/>
            </a:ln>
          </p:spPr>
          <p:txBody>
            <a:bodyPr>
              <a:prstTxWarp prst="textNoShape">
                <a:avLst/>
              </a:prstTxWarp>
            </a:bodyPr>
            <a:lstStyle/>
            <a:p>
              <a:endParaRPr lang="en-US">
                <a:latin typeface="Calibri"/>
                <a:cs typeface="Calibri"/>
              </a:endParaRPr>
            </a:p>
          </p:txBody>
        </p:sp>
      </p:grpSp>
      <p:grpSp>
        <p:nvGrpSpPr>
          <p:cNvPr id="117" name="Group 65"/>
          <p:cNvGrpSpPr>
            <a:grpSpLocks/>
          </p:cNvGrpSpPr>
          <p:nvPr/>
        </p:nvGrpSpPr>
        <p:grpSpPr bwMode="auto">
          <a:xfrm>
            <a:off x="4240548" y="2672820"/>
            <a:ext cx="1552574" cy="2058988"/>
            <a:chOff x="1767" y="2189"/>
            <a:chExt cx="978" cy="1297"/>
          </a:xfrm>
        </p:grpSpPr>
        <p:sp>
          <p:nvSpPr>
            <p:cNvPr id="118" name="Rectangle 66"/>
            <p:cNvSpPr>
              <a:spLocks noChangeAspect="1" noChangeArrowheads="1"/>
            </p:cNvSpPr>
            <p:nvPr/>
          </p:nvSpPr>
          <p:spPr bwMode="auto">
            <a:xfrm>
              <a:off x="2569" y="3292"/>
              <a:ext cx="176"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err="1">
                  <a:solidFill>
                    <a:schemeClr val="accent5">
                      <a:lumMod val="75000"/>
                    </a:schemeClr>
                  </a:solidFill>
                  <a:latin typeface="Calibri"/>
                  <a:cs typeface="Calibri"/>
                </a:rPr>
                <a:t>D</a:t>
              </a:r>
              <a:r>
                <a:rPr kumimoji="0" lang="en-US" sz="2000" b="1" i="1" baseline="-25000" dirty="0" err="1">
                  <a:solidFill>
                    <a:schemeClr val="accent5">
                      <a:lumMod val="75000"/>
                    </a:schemeClr>
                  </a:solidFill>
                  <a:latin typeface="Calibri"/>
                  <a:cs typeface="Calibri"/>
                </a:rPr>
                <a:t>d</a:t>
              </a:r>
              <a:endParaRPr kumimoji="0" lang="en-US" sz="2000" b="1" baseline="-25000" dirty="0">
                <a:solidFill>
                  <a:schemeClr val="accent5">
                    <a:lumMod val="75000"/>
                  </a:schemeClr>
                </a:solidFill>
                <a:latin typeface="Calibri"/>
                <a:cs typeface="Calibri"/>
              </a:endParaRPr>
            </a:p>
          </p:txBody>
        </p:sp>
        <p:sp>
          <p:nvSpPr>
            <p:cNvPr id="119" name="Freeform 67"/>
            <p:cNvSpPr>
              <a:spLocks noChangeAspect="1"/>
            </p:cNvSpPr>
            <p:nvPr/>
          </p:nvSpPr>
          <p:spPr bwMode="auto">
            <a:xfrm>
              <a:off x="1767" y="2189"/>
              <a:ext cx="778" cy="1183"/>
            </a:xfrm>
            <a:custGeom>
              <a:avLst/>
              <a:gdLst/>
              <a:ahLst/>
              <a:cxnLst>
                <a:cxn ang="0">
                  <a:pos x="15" y="47"/>
                </a:cxn>
                <a:cxn ang="0">
                  <a:pos x="47" y="139"/>
                </a:cxn>
                <a:cxn ang="0">
                  <a:pos x="80" y="231"/>
                </a:cxn>
                <a:cxn ang="0">
                  <a:pos x="115" y="322"/>
                </a:cxn>
                <a:cxn ang="0">
                  <a:pos x="152" y="412"/>
                </a:cxn>
                <a:cxn ang="0">
                  <a:pos x="191" y="502"/>
                </a:cxn>
                <a:cxn ang="0">
                  <a:pos x="230" y="591"/>
                </a:cxn>
                <a:cxn ang="0">
                  <a:pos x="272" y="680"/>
                </a:cxn>
                <a:cxn ang="0">
                  <a:pos x="314" y="768"/>
                </a:cxn>
                <a:cxn ang="0">
                  <a:pos x="358" y="855"/>
                </a:cxn>
                <a:cxn ang="0">
                  <a:pos x="404" y="940"/>
                </a:cxn>
                <a:cxn ang="0">
                  <a:pos x="449" y="1025"/>
                </a:cxn>
                <a:cxn ang="0">
                  <a:pos x="497" y="1110"/>
                </a:cxn>
                <a:cxn ang="0">
                  <a:pos x="545" y="1192"/>
                </a:cxn>
                <a:cxn ang="0">
                  <a:pos x="593" y="1274"/>
                </a:cxn>
                <a:cxn ang="0">
                  <a:pos x="643" y="1355"/>
                </a:cxn>
                <a:cxn ang="0">
                  <a:pos x="693" y="1434"/>
                </a:cxn>
                <a:cxn ang="0">
                  <a:pos x="743" y="1512"/>
                </a:cxn>
                <a:cxn ang="0">
                  <a:pos x="794" y="1590"/>
                </a:cxn>
                <a:cxn ang="0">
                  <a:pos x="845" y="1665"/>
                </a:cxn>
                <a:cxn ang="0">
                  <a:pos x="896" y="1739"/>
                </a:cxn>
                <a:cxn ang="0">
                  <a:pos x="947" y="1812"/>
                </a:cxn>
                <a:cxn ang="0">
                  <a:pos x="999" y="1883"/>
                </a:cxn>
                <a:cxn ang="0">
                  <a:pos x="1050" y="1952"/>
                </a:cxn>
                <a:cxn ang="0">
                  <a:pos x="1101" y="2020"/>
                </a:cxn>
                <a:cxn ang="0">
                  <a:pos x="1152" y="2087"/>
                </a:cxn>
                <a:cxn ang="0">
                  <a:pos x="1203" y="2151"/>
                </a:cxn>
                <a:cxn ang="0">
                  <a:pos x="1252" y="2214"/>
                </a:cxn>
                <a:cxn ang="0">
                  <a:pos x="1302" y="2275"/>
                </a:cxn>
                <a:cxn ang="0">
                  <a:pos x="1351" y="2334"/>
                </a:cxn>
                <a:cxn ang="0">
                  <a:pos x="1399" y="2390"/>
                </a:cxn>
                <a:cxn ang="0">
                  <a:pos x="1446" y="2444"/>
                </a:cxn>
                <a:cxn ang="0">
                  <a:pos x="1492" y="2498"/>
                </a:cxn>
                <a:cxn ang="0">
                  <a:pos x="1538" y="2549"/>
                </a:cxn>
                <a:cxn ang="0">
                  <a:pos x="1582" y="2597"/>
                </a:cxn>
                <a:cxn ang="0">
                  <a:pos x="1625" y="2643"/>
                </a:cxn>
                <a:cxn ang="0">
                  <a:pos x="1667" y="2688"/>
                </a:cxn>
                <a:cxn ang="0">
                  <a:pos x="1706" y="2729"/>
                </a:cxn>
                <a:cxn ang="0">
                  <a:pos x="1746" y="2769"/>
                </a:cxn>
                <a:cxn ang="0">
                  <a:pos x="1782" y="2806"/>
                </a:cxn>
                <a:cxn ang="0">
                  <a:pos x="1818" y="2841"/>
                </a:cxn>
                <a:cxn ang="0">
                  <a:pos x="1851" y="2873"/>
                </a:cxn>
                <a:cxn ang="0">
                  <a:pos x="1884" y="2903"/>
                </a:cxn>
                <a:cxn ang="0">
                  <a:pos x="1913" y="2930"/>
                </a:cxn>
                <a:cxn ang="0">
                  <a:pos x="1942" y="2955"/>
                </a:cxn>
              </a:cxnLst>
              <a:rect l="0" t="0" r="r" b="b"/>
              <a:pathLst>
                <a:path w="1942" h="2955">
                  <a:moveTo>
                    <a:pt x="0" y="0"/>
                  </a:moveTo>
                  <a:lnTo>
                    <a:pt x="15" y="47"/>
                  </a:lnTo>
                  <a:lnTo>
                    <a:pt x="31" y="93"/>
                  </a:lnTo>
                  <a:lnTo>
                    <a:pt x="47" y="139"/>
                  </a:lnTo>
                  <a:lnTo>
                    <a:pt x="63" y="185"/>
                  </a:lnTo>
                  <a:lnTo>
                    <a:pt x="80" y="231"/>
                  </a:lnTo>
                  <a:lnTo>
                    <a:pt x="97" y="276"/>
                  </a:lnTo>
                  <a:lnTo>
                    <a:pt x="115" y="322"/>
                  </a:lnTo>
                  <a:lnTo>
                    <a:pt x="133" y="367"/>
                  </a:lnTo>
                  <a:lnTo>
                    <a:pt x="152" y="412"/>
                  </a:lnTo>
                  <a:lnTo>
                    <a:pt x="171" y="457"/>
                  </a:lnTo>
                  <a:lnTo>
                    <a:pt x="191" y="502"/>
                  </a:lnTo>
                  <a:lnTo>
                    <a:pt x="210" y="546"/>
                  </a:lnTo>
                  <a:lnTo>
                    <a:pt x="230" y="591"/>
                  </a:lnTo>
                  <a:lnTo>
                    <a:pt x="251" y="636"/>
                  </a:lnTo>
                  <a:lnTo>
                    <a:pt x="272" y="680"/>
                  </a:lnTo>
                  <a:lnTo>
                    <a:pt x="293" y="724"/>
                  </a:lnTo>
                  <a:lnTo>
                    <a:pt x="314" y="768"/>
                  </a:lnTo>
                  <a:lnTo>
                    <a:pt x="337" y="811"/>
                  </a:lnTo>
                  <a:lnTo>
                    <a:pt x="358" y="855"/>
                  </a:lnTo>
                  <a:lnTo>
                    <a:pt x="380" y="897"/>
                  </a:lnTo>
                  <a:lnTo>
                    <a:pt x="404" y="940"/>
                  </a:lnTo>
                  <a:lnTo>
                    <a:pt x="426" y="983"/>
                  </a:lnTo>
                  <a:lnTo>
                    <a:pt x="449" y="1025"/>
                  </a:lnTo>
                  <a:lnTo>
                    <a:pt x="473" y="1067"/>
                  </a:lnTo>
                  <a:lnTo>
                    <a:pt x="497" y="1110"/>
                  </a:lnTo>
                  <a:lnTo>
                    <a:pt x="520" y="1151"/>
                  </a:lnTo>
                  <a:lnTo>
                    <a:pt x="545" y="1192"/>
                  </a:lnTo>
                  <a:lnTo>
                    <a:pt x="569" y="1233"/>
                  </a:lnTo>
                  <a:lnTo>
                    <a:pt x="593" y="1274"/>
                  </a:lnTo>
                  <a:lnTo>
                    <a:pt x="618" y="1315"/>
                  </a:lnTo>
                  <a:lnTo>
                    <a:pt x="643" y="1355"/>
                  </a:lnTo>
                  <a:lnTo>
                    <a:pt x="667" y="1395"/>
                  </a:lnTo>
                  <a:lnTo>
                    <a:pt x="693" y="1434"/>
                  </a:lnTo>
                  <a:lnTo>
                    <a:pt x="718" y="1474"/>
                  </a:lnTo>
                  <a:lnTo>
                    <a:pt x="743" y="1512"/>
                  </a:lnTo>
                  <a:lnTo>
                    <a:pt x="769" y="1551"/>
                  </a:lnTo>
                  <a:lnTo>
                    <a:pt x="794" y="1590"/>
                  </a:lnTo>
                  <a:lnTo>
                    <a:pt x="819" y="1627"/>
                  </a:lnTo>
                  <a:lnTo>
                    <a:pt x="845" y="1665"/>
                  </a:lnTo>
                  <a:lnTo>
                    <a:pt x="870" y="1702"/>
                  </a:lnTo>
                  <a:lnTo>
                    <a:pt x="896" y="1739"/>
                  </a:lnTo>
                  <a:lnTo>
                    <a:pt x="922" y="1775"/>
                  </a:lnTo>
                  <a:lnTo>
                    <a:pt x="947" y="1812"/>
                  </a:lnTo>
                  <a:lnTo>
                    <a:pt x="973" y="1847"/>
                  </a:lnTo>
                  <a:lnTo>
                    <a:pt x="999" y="1883"/>
                  </a:lnTo>
                  <a:lnTo>
                    <a:pt x="1024" y="1917"/>
                  </a:lnTo>
                  <a:lnTo>
                    <a:pt x="1050" y="1952"/>
                  </a:lnTo>
                  <a:lnTo>
                    <a:pt x="1076" y="1986"/>
                  </a:lnTo>
                  <a:lnTo>
                    <a:pt x="1101" y="2020"/>
                  </a:lnTo>
                  <a:lnTo>
                    <a:pt x="1126" y="2053"/>
                  </a:lnTo>
                  <a:lnTo>
                    <a:pt x="1152" y="2087"/>
                  </a:lnTo>
                  <a:lnTo>
                    <a:pt x="1177" y="2119"/>
                  </a:lnTo>
                  <a:lnTo>
                    <a:pt x="1203" y="2151"/>
                  </a:lnTo>
                  <a:lnTo>
                    <a:pt x="1228" y="2182"/>
                  </a:lnTo>
                  <a:lnTo>
                    <a:pt x="1252" y="2214"/>
                  </a:lnTo>
                  <a:lnTo>
                    <a:pt x="1278" y="2244"/>
                  </a:lnTo>
                  <a:lnTo>
                    <a:pt x="1302" y="2275"/>
                  </a:lnTo>
                  <a:lnTo>
                    <a:pt x="1326" y="2304"/>
                  </a:lnTo>
                  <a:lnTo>
                    <a:pt x="1351" y="2334"/>
                  </a:lnTo>
                  <a:lnTo>
                    <a:pt x="1375" y="2362"/>
                  </a:lnTo>
                  <a:lnTo>
                    <a:pt x="1399" y="2390"/>
                  </a:lnTo>
                  <a:lnTo>
                    <a:pt x="1423" y="2417"/>
                  </a:lnTo>
                  <a:lnTo>
                    <a:pt x="1446" y="2444"/>
                  </a:lnTo>
                  <a:lnTo>
                    <a:pt x="1469" y="2472"/>
                  </a:lnTo>
                  <a:lnTo>
                    <a:pt x="1492" y="2498"/>
                  </a:lnTo>
                  <a:lnTo>
                    <a:pt x="1515" y="2523"/>
                  </a:lnTo>
                  <a:lnTo>
                    <a:pt x="1538" y="2549"/>
                  </a:lnTo>
                  <a:lnTo>
                    <a:pt x="1560" y="2573"/>
                  </a:lnTo>
                  <a:lnTo>
                    <a:pt x="1582" y="2597"/>
                  </a:lnTo>
                  <a:lnTo>
                    <a:pt x="1604" y="2621"/>
                  </a:lnTo>
                  <a:lnTo>
                    <a:pt x="1625" y="2643"/>
                  </a:lnTo>
                  <a:lnTo>
                    <a:pt x="1646" y="2666"/>
                  </a:lnTo>
                  <a:lnTo>
                    <a:pt x="1667" y="2688"/>
                  </a:lnTo>
                  <a:lnTo>
                    <a:pt x="1687" y="2709"/>
                  </a:lnTo>
                  <a:lnTo>
                    <a:pt x="1706" y="2729"/>
                  </a:lnTo>
                  <a:lnTo>
                    <a:pt x="1727" y="2750"/>
                  </a:lnTo>
                  <a:lnTo>
                    <a:pt x="1746" y="2769"/>
                  </a:lnTo>
                  <a:lnTo>
                    <a:pt x="1764" y="2788"/>
                  </a:lnTo>
                  <a:lnTo>
                    <a:pt x="1782" y="2806"/>
                  </a:lnTo>
                  <a:lnTo>
                    <a:pt x="1801" y="2824"/>
                  </a:lnTo>
                  <a:lnTo>
                    <a:pt x="1818" y="2841"/>
                  </a:lnTo>
                  <a:lnTo>
                    <a:pt x="1835" y="2857"/>
                  </a:lnTo>
                  <a:lnTo>
                    <a:pt x="1851" y="2873"/>
                  </a:lnTo>
                  <a:lnTo>
                    <a:pt x="1868" y="2889"/>
                  </a:lnTo>
                  <a:lnTo>
                    <a:pt x="1884" y="2903"/>
                  </a:lnTo>
                  <a:lnTo>
                    <a:pt x="1899" y="2917"/>
                  </a:lnTo>
                  <a:lnTo>
                    <a:pt x="1913" y="2930"/>
                  </a:lnTo>
                  <a:lnTo>
                    <a:pt x="1927" y="2942"/>
                  </a:lnTo>
                  <a:lnTo>
                    <a:pt x="1942" y="2955"/>
                  </a:lnTo>
                </a:path>
              </a:pathLst>
            </a:custGeom>
            <a:noFill/>
            <a:ln w="57150" cmpd="sng">
              <a:solidFill>
                <a:schemeClr val="accent5">
                  <a:lumMod val="75000"/>
                </a:schemeClr>
              </a:solidFill>
              <a:prstDash val="solid"/>
              <a:round/>
              <a:headEnd/>
              <a:tailEnd/>
            </a:ln>
          </p:spPr>
          <p:txBody>
            <a:bodyPr>
              <a:prstTxWarp prst="textNoShape">
                <a:avLst/>
              </a:prstTxWarp>
            </a:bodyPr>
            <a:lstStyle/>
            <a:p>
              <a:endParaRPr lang="en-US">
                <a:latin typeface="Calibri"/>
                <a:cs typeface="Calibri"/>
              </a:endParaRPr>
            </a:p>
          </p:txBody>
        </p:sp>
      </p:grpSp>
      <p:grpSp>
        <p:nvGrpSpPr>
          <p:cNvPr id="120" name="Group 59"/>
          <p:cNvGrpSpPr>
            <a:grpSpLocks/>
          </p:cNvGrpSpPr>
          <p:nvPr/>
        </p:nvGrpSpPr>
        <p:grpSpPr bwMode="auto">
          <a:xfrm>
            <a:off x="4727606" y="3553153"/>
            <a:ext cx="460368" cy="307947"/>
            <a:chOff x="2096" y="2355"/>
            <a:chExt cx="497" cy="788"/>
          </a:xfrm>
          <a:solidFill>
            <a:srgbClr val="FFFF00"/>
          </a:solidFill>
        </p:grpSpPr>
        <p:sp>
          <p:nvSpPr>
            <p:cNvPr id="121" name="Rectangle 17"/>
            <p:cNvSpPr>
              <a:spLocks noChangeAspect="1" noChangeArrowheads="1"/>
            </p:cNvSpPr>
            <p:nvPr/>
          </p:nvSpPr>
          <p:spPr bwMode="auto">
            <a:xfrm>
              <a:off x="2316" y="2355"/>
              <a:ext cx="277" cy="788"/>
            </a:xfrm>
            <a:prstGeom prst="rect">
              <a:avLst/>
            </a:prstGeom>
            <a:noFill/>
            <a:ln w="9525">
              <a:noFill/>
              <a:miter lim="800000"/>
              <a:headEnd/>
              <a:tailEnd/>
            </a:ln>
          </p:spPr>
          <p:txBody>
            <a:bodyPr wrap="square" lIns="0" tIns="0" rIns="0" bIns="0">
              <a:prstTxWarp prst="textNoShape">
                <a:avLst/>
              </a:prstTxWarp>
              <a:spAutoFit/>
            </a:bodyPr>
            <a:lstStyle/>
            <a:p>
              <a:r>
                <a:rPr kumimoji="0" lang="en-US" sz="2000" i="1" dirty="0">
                  <a:solidFill>
                    <a:srgbClr val="000000"/>
                  </a:solidFill>
                  <a:latin typeface="Calibri"/>
                  <a:cs typeface="Calibri"/>
                </a:rPr>
                <a:t>a</a:t>
              </a:r>
              <a:endParaRPr kumimoji="0" lang="en-US" sz="2000" b="0" dirty="0">
                <a:solidFill>
                  <a:schemeClr val="tx1"/>
                </a:solidFill>
                <a:latin typeface="Calibri"/>
                <a:cs typeface="Calibri"/>
              </a:endParaRPr>
            </a:p>
          </p:txBody>
        </p:sp>
        <p:sp>
          <p:nvSpPr>
            <p:cNvPr id="122" name="Oval 38"/>
            <p:cNvSpPr>
              <a:spLocks noChangeAspect="1" noChangeArrowheads="1"/>
            </p:cNvSpPr>
            <p:nvPr/>
          </p:nvSpPr>
          <p:spPr bwMode="auto">
            <a:xfrm>
              <a:off x="2096" y="2700"/>
              <a:ext cx="155" cy="309"/>
            </a:xfrm>
            <a:prstGeom prst="ellipse">
              <a:avLst/>
            </a:prstGeom>
            <a:grpFill/>
            <a:ln w="38100">
              <a:solidFill>
                <a:schemeClr val="tx1"/>
              </a:solidFill>
              <a:round/>
              <a:headEnd/>
              <a:tailEnd type="none" w="lg" len="lg"/>
            </a:ln>
            <a:effectLst/>
          </p:spPr>
          <p:txBody>
            <a:bodyPr wrap="square" anchor="ctr">
              <a:prstTxWarp prst="textNoShape">
                <a:avLst/>
              </a:prstTxWarp>
              <a:spAutoFit/>
            </a:bodyPr>
            <a:lstStyle/>
            <a:p>
              <a:endParaRPr lang="en-US">
                <a:latin typeface="Times New Roman" pitchFamily="18" charset="0"/>
                <a:cs typeface="Times New Roman" pitchFamily="18" charset="0"/>
              </a:endParaRPr>
            </a:p>
          </p:txBody>
        </p:sp>
      </p:grpSp>
      <p:sp>
        <p:nvSpPr>
          <p:cNvPr id="43" name="Rectangle 29"/>
          <p:cNvSpPr>
            <a:spLocks noChangeAspect="1" noChangeArrowheads="1"/>
          </p:cNvSpPr>
          <p:nvPr/>
        </p:nvSpPr>
        <p:spPr bwMode="auto">
          <a:xfrm>
            <a:off x="5501977" y="5200102"/>
            <a:ext cx="472122" cy="32624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smtClean="0">
                <a:solidFill>
                  <a:srgbClr val="000000"/>
                </a:solidFill>
                <a:latin typeface="Calibri"/>
                <a:cs typeface="Calibri"/>
              </a:rPr>
              <a:t>Shoes</a:t>
            </a:r>
            <a:endParaRPr kumimoji="0" lang="en-US" sz="1200" b="0" i="1" dirty="0">
              <a:solidFill>
                <a:srgbClr val="000000"/>
              </a:solidFill>
              <a:latin typeface="Calibri"/>
              <a:cs typeface="Calibri"/>
            </a:endParaRPr>
          </a:p>
          <a:p>
            <a:pPr>
              <a:lnSpc>
                <a:spcPct val="80000"/>
              </a:lnSpc>
            </a:pPr>
            <a:r>
              <a:rPr kumimoji="0" lang="en-US" sz="1200" b="0" i="1" dirty="0" smtClean="0">
                <a:solidFill>
                  <a:srgbClr val="000000"/>
                </a:solidFill>
                <a:latin typeface="Calibri"/>
                <a:cs typeface="Calibri"/>
              </a:rPr>
              <a:t>(pairs</a:t>
            </a:r>
            <a:r>
              <a:rPr kumimoji="0" lang="en-US" sz="1200" b="0" i="1" dirty="0">
                <a:solidFill>
                  <a:srgbClr val="000000"/>
                </a:solidFill>
                <a:latin typeface="Calibri"/>
                <a:cs typeface="Calibri"/>
              </a:rPr>
              <a:t>) </a:t>
            </a:r>
          </a:p>
        </p:txBody>
      </p:sp>
      <p:sp>
        <p:nvSpPr>
          <p:cNvPr id="44" name="Rectangle 97"/>
          <p:cNvSpPr>
            <a:spLocks noChangeAspect="1" noChangeArrowheads="1"/>
          </p:cNvSpPr>
          <p:nvPr/>
        </p:nvSpPr>
        <p:spPr bwMode="auto">
          <a:xfrm>
            <a:off x="8220475" y="5194383"/>
            <a:ext cx="463218" cy="351891"/>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400" dirty="0">
                <a:solidFill>
                  <a:srgbClr val="000000"/>
                </a:solidFill>
                <a:latin typeface="Calibri"/>
                <a:cs typeface="Calibri"/>
              </a:rPr>
              <a:t>Shoes</a:t>
            </a:r>
          </a:p>
          <a:p>
            <a:pPr>
              <a:lnSpc>
                <a:spcPct val="80000"/>
              </a:lnSpc>
            </a:pPr>
            <a:r>
              <a:rPr lang="en-US" sz="1400" dirty="0">
                <a:solidFill>
                  <a:srgbClr val="000000"/>
                </a:solidFill>
                <a:latin typeface="Calibri"/>
                <a:cs typeface="Calibri"/>
              </a:rPr>
              <a:t>(pairs) </a:t>
            </a:r>
          </a:p>
        </p:txBody>
      </p:sp>
      <p:sp>
        <p:nvSpPr>
          <p:cNvPr id="46" name="Rectangle 44"/>
          <p:cNvSpPr>
            <a:spLocks noChangeAspect="1" noChangeArrowheads="1"/>
          </p:cNvSpPr>
          <p:nvPr/>
        </p:nvSpPr>
        <p:spPr bwMode="auto">
          <a:xfrm>
            <a:off x="4209256" y="4014220"/>
            <a:ext cx="128253"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dirty="0">
                <a:solidFill>
                  <a:srgbClr val="000000"/>
                </a:solidFill>
                <a:latin typeface="Calibri"/>
                <a:cs typeface="Calibri"/>
              </a:rPr>
              <a:t>c</a:t>
            </a:r>
            <a:endParaRPr kumimoji="0" lang="en-US" sz="2000" b="0" dirty="0">
              <a:solidFill>
                <a:schemeClr val="tx1"/>
              </a:solidFill>
              <a:latin typeface="Calibri"/>
              <a:cs typeface="Calibri"/>
            </a:endParaRPr>
          </a:p>
        </p:txBody>
      </p:sp>
      <p:sp>
        <p:nvSpPr>
          <p:cNvPr id="47" name="Rectangle 45"/>
          <p:cNvSpPr>
            <a:spLocks noChangeAspect="1" noChangeArrowheads="1"/>
          </p:cNvSpPr>
          <p:nvPr/>
        </p:nvSpPr>
        <p:spPr bwMode="auto">
          <a:xfrm>
            <a:off x="5241131" y="3999933"/>
            <a:ext cx="14470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dirty="0">
                <a:solidFill>
                  <a:srgbClr val="000000"/>
                </a:solidFill>
                <a:latin typeface="Calibri"/>
                <a:cs typeface="Calibri"/>
              </a:rPr>
              <a:t>b</a:t>
            </a:r>
            <a:endParaRPr kumimoji="0" lang="en-US" sz="2000" b="0" dirty="0">
              <a:solidFill>
                <a:schemeClr val="tx1"/>
              </a:solidFill>
              <a:latin typeface="Calibri"/>
              <a:cs typeface="Calibri"/>
            </a:endParaRPr>
          </a:p>
        </p:txBody>
      </p:sp>
      <p:sp>
        <p:nvSpPr>
          <p:cNvPr id="48" name="Line 48"/>
          <p:cNvSpPr>
            <a:spLocks noChangeShapeType="1"/>
          </p:cNvSpPr>
          <p:nvPr/>
        </p:nvSpPr>
        <p:spPr bwMode="auto">
          <a:xfrm flipH="1">
            <a:off x="6637941" y="4316226"/>
            <a:ext cx="940357" cy="0"/>
          </a:xfrm>
          <a:prstGeom prst="line">
            <a:avLst/>
          </a:prstGeom>
          <a:noFill/>
          <a:ln w="57150" cap="rnd">
            <a:solidFill>
              <a:srgbClr val="3366CC"/>
            </a:solidFill>
            <a:prstDash val="sysDot"/>
            <a:round/>
            <a:headEnd/>
            <a:tailEnd type="none" w="lg" len="lg"/>
          </a:ln>
          <a:effectLst/>
        </p:spPr>
        <p:txBody>
          <a:bodyPr wrap="square">
            <a:prstTxWarp prst="textNoShape">
              <a:avLst/>
            </a:prstTxWarp>
            <a:spAutoFit/>
          </a:bodyPr>
          <a:lstStyle/>
          <a:p>
            <a:endParaRPr lang="en-US">
              <a:latin typeface="Calibri"/>
              <a:cs typeface="Calibri"/>
            </a:endParaRPr>
          </a:p>
        </p:txBody>
      </p:sp>
      <p:sp>
        <p:nvSpPr>
          <p:cNvPr id="49" name="Line 50"/>
          <p:cNvSpPr>
            <a:spLocks noChangeAspect="1" noChangeShapeType="1"/>
          </p:cNvSpPr>
          <p:nvPr/>
        </p:nvSpPr>
        <p:spPr bwMode="auto">
          <a:xfrm>
            <a:off x="6070506" y="4327339"/>
            <a:ext cx="182676" cy="0"/>
          </a:xfrm>
          <a:prstGeom prst="line">
            <a:avLst/>
          </a:prstGeom>
          <a:noFill/>
          <a:ln w="57150" cap="rnd">
            <a:solidFill>
              <a:srgbClr val="3366CC"/>
            </a:solidFill>
            <a:prstDash val="sysDot"/>
            <a:round/>
            <a:headEnd/>
            <a:tailEnd/>
          </a:ln>
        </p:spPr>
        <p:txBody>
          <a:bodyPr>
            <a:prstTxWarp prst="textNoShape">
              <a:avLst/>
            </a:prstTxWarp>
          </a:bodyPr>
          <a:lstStyle/>
          <a:p>
            <a:endParaRPr lang="en-US">
              <a:latin typeface="Calibri"/>
              <a:cs typeface="Calibri"/>
            </a:endParaRPr>
          </a:p>
        </p:txBody>
      </p:sp>
      <p:sp>
        <p:nvSpPr>
          <p:cNvPr id="50" name="Rectangle 52"/>
          <p:cNvSpPr>
            <a:spLocks noChangeAspect="1" noChangeArrowheads="1"/>
          </p:cNvSpPr>
          <p:nvPr/>
        </p:nvSpPr>
        <p:spPr bwMode="auto">
          <a:xfrm>
            <a:off x="4203287" y="5308033"/>
            <a:ext cx="262911"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err="1">
                <a:solidFill>
                  <a:srgbClr val="000000"/>
                </a:solidFill>
                <a:latin typeface="Calibri"/>
                <a:cs typeface="Calibri"/>
              </a:rPr>
              <a:t>Q</a:t>
            </a:r>
            <a:r>
              <a:rPr kumimoji="0" lang="en-US" b="1" i="1" baseline="-25000" dirty="0" err="1">
                <a:solidFill>
                  <a:srgbClr val="000000"/>
                </a:solidFill>
                <a:latin typeface="Calibri"/>
                <a:cs typeface="Calibri"/>
              </a:rPr>
              <a:t>p</a:t>
            </a:r>
            <a:endParaRPr kumimoji="0" lang="en-US" b="1" baseline="-25000" dirty="0">
              <a:solidFill>
                <a:schemeClr val="tx1"/>
              </a:solidFill>
              <a:latin typeface="Calibri"/>
              <a:cs typeface="Calibri"/>
            </a:endParaRPr>
          </a:p>
        </p:txBody>
      </p:sp>
      <p:sp>
        <p:nvSpPr>
          <p:cNvPr id="51" name="Rectangle 53"/>
          <p:cNvSpPr>
            <a:spLocks noChangeAspect="1" noChangeArrowheads="1"/>
          </p:cNvSpPr>
          <p:nvPr/>
        </p:nvSpPr>
        <p:spPr bwMode="auto">
          <a:xfrm>
            <a:off x="5109750" y="5308033"/>
            <a:ext cx="238929"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Calibri"/>
                <a:cs typeface="Calibri"/>
              </a:rPr>
              <a:t>Q</a:t>
            </a:r>
            <a:r>
              <a:rPr kumimoji="0" lang="en-US" b="1" i="1" baseline="-25000">
                <a:solidFill>
                  <a:srgbClr val="000000"/>
                </a:solidFill>
                <a:latin typeface="Calibri"/>
                <a:cs typeface="Calibri"/>
              </a:rPr>
              <a:t>c</a:t>
            </a:r>
            <a:endParaRPr kumimoji="0" lang="en-US" b="1" baseline="-25000">
              <a:solidFill>
                <a:schemeClr val="tx1"/>
              </a:solidFill>
              <a:latin typeface="Calibri"/>
              <a:cs typeface="Calibri"/>
            </a:endParaRPr>
          </a:p>
        </p:txBody>
      </p:sp>
      <p:sp>
        <p:nvSpPr>
          <p:cNvPr id="52" name="Line 54"/>
          <p:cNvSpPr>
            <a:spLocks noChangeAspect="1" noChangeShapeType="1"/>
          </p:cNvSpPr>
          <p:nvPr/>
        </p:nvSpPr>
        <p:spPr bwMode="auto">
          <a:xfrm>
            <a:off x="4336637" y="4402460"/>
            <a:ext cx="0" cy="870282"/>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Calibri"/>
              <a:cs typeface="Calibri"/>
            </a:endParaRPr>
          </a:p>
        </p:txBody>
      </p:sp>
      <p:sp>
        <p:nvSpPr>
          <p:cNvPr id="53" name="Line 55"/>
          <p:cNvSpPr>
            <a:spLocks noChangeAspect="1" noChangeShapeType="1"/>
          </p:cNvSpPr>
          <p:nvPr/>
        </p:nvSpPr>
        <p:spPr bwMode="auto">
          <a:xfrm>
            <a:off x="5230401" y="4404048"/>
            <a:ext cx="0" cy="888148"/>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Calibri"/>
              <a:cs typeface="Calibri"/>
            </a:endParaRPr>
          </a:p>
        </p:txBody>
      </p:sp>
      <p:sp>
        <p:nvSpPr>
          <p:cNvPr id="54" name="Freeform 60"/>
          <p:cNvSpPr>
            <a:spLocks noChangeAspect="1"/>
          </p:cNvSpPr>
          <p:nvPr/>
        </p:nvSpPr>
        <p:spPr bwMode="auto">
          <a:xfrm flipV="1">
            <a:off x="4341400" y="5129026"/>
            <a:ext cx="873125" cy="96838"/>
          </a:xfrm>
          <a:custGeom>
            <a:avLst/>
            <a:gdLst/>
            <a:ahLst/>
            <a:cxnLst>
              <a:cxn ang="0">
                <a:pos x="0" y="0"/>
              </a:cxn>
              <a:cxn ang="0">
                <a:pos x="140" y="141"/>
              </a:cxn>
              <a:cxn ang="0">
                <a:pos x="1966" y="141"/>
              </a:cxn>
              <a:cxn ang="0">
                <a:pos x="2106" y="0"/>
              </a:cxn>
            </a:cxnLst>
            <a:rect l="0" t="0" r="r" b="b"/>
            <a:pathLst>
              <a:path w="2106" h="141">
                <a:moveTo>
                  <a:pt x="0" y="0"/>
                </a:moveTo>
                <a:lnTo>
                  <a:pt x="140" y="141"/>
                </a:lnTo>
                <a:lnTo>
                  <a:pt x="1966" y="141"/>
                </a:lnTo>
                <a:lnTo>
                  <a:pt x="2106"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55" name="Group 68"/>
          <p:cNvGrpSpPr>
            <a:grpSpLocks/>
          </p:cNvGrpSpPr>
          <p:nvPr/>
        </p:nvGrpSpPr>
        <p:grpSpPr bwMode="auto">
          <a:xfrm>
            <a:off x="2798350" y="4809937"/>
            <a:ext cx="1985963" cy="314325"/>
            <a:chOff x="861" y="3536"/>
            <a:chExt cx="1251" cy="198"/>
          </a:xfrm>
        </p:grpSpPr>
        <p:sp>
          <p:nvSpPr>
            <p:cNvPr id="58" name="Line 58"/>
            <p:cNvSpPr>
              <a:spLocks noChangeShapeType="1"/>
            </p:cNvSpPr>
            <p:nvPr/>
          </p:nvSpPr>
          <p:spPr bwMode="auto">
            <a:xfrm flipV="1">
              <a:off x="1583" y="3633"/>
              <a:ext cx="529" cy="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sp>
          <p:nvSpPr>
            <p:cNvPr id="59" name="Line 59"/>
            <p:cNvSpPr>
              <a:spLocks noChangeShapeType="1"/>
            </p:cNvSpPr>
            <p:nvPr/>
          </p:nvSpPr>
          <p:spPr bwMode="auto">
            <a:xfrm flipV="1">
              <a:off x="2106" y="3627"/>
              <a:ext cx="0" cy="104"/>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sp>
          <p:nvSpPr>
            <p:cNvPr id="60" name="Rectangle 62"/>
            <p:cNvSpPr>
              <a:spLocks noChangeArrowheads="1"/>
            </p:cNvSpPr>
            <p:nvPr/>
          </p:nvSpPr>
          <p:spPr bwMode="auto">
            <a:xfrm>
              <a:off x="861" y="3536"/>
              <a:ext cx="749" cy="198"/>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62" name="Rectangle 63"/>
            <p:cNvSpPr>
              <a:spLocks noChangeAspect="1" noChangeArrowheads="1"/>
            </p:cNvSpPr>
            <p:nvPr/>
          </p:nvSpPr>
          <p:spPr bwMode="auto">
            <a:xfrm>
              <a:off x="901" y="3560"/>
              <a:ext cx="68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Calibri"/>
                  <a:cs typeface="Calibri"/>
                </a:rPr>
                <a:t>U.S. imports</a:t>
              </a:r>
            </a:p>
          </p:txBody>
        </p:sp>
      </p:grpSp>
      <p:grpSp>
        <p:nvGrpSpPr>
          <p:cNvPr id="63" name="Group 67"/>
          <p:cNvGrpSpPr>
            <a:grpSpLocks/>
          </p:cNvGrpSpPr>
          <p:nvPr/>
        </p:nvGrpSpPr>
        <p:grpSpPr bwMode="auto">
          <a:xfrm>
            <a:off x="3484265" y="4167001"/>
            <a:ext cx="2574959" cy="307975"/>
            <a:chOff x="1342" y="3131"/>
            <a:chExt cx="1573" cy="194"/>
          </a:xfrm>
        </p:grpSpPr>
        <p:sp>
          <p:nvSpPr>
            <p:cNvPr id="64" name="Rectangle 47"/>
            <p:cNvSpPr>
              <a:spLocks noChangeAspect="1" noChangeArrowheads="1"/>
            </p:cNvSpPr>
            <p:nvPr/>
          </p:nvSpPr>
          <p:spPr bwMode="auto">
            <a:xfrm>
              <a:off x="2750" y="3131"/>
              <a:ext cx="165" cy="194"/>
            </a:xfrm>
            <a:prstGeom prst="rect">
              <a:avLst/>
            </a:prstGeom>
            <a:noFill/>
            <a:ln w="31750" cap="rnd">
              <a:noFill/>
              <a:prstDash val="sysDot"/>
              <a:miter lim="800000"/>
              <a:headEnd/>
              <a:tailEnd/>
            </a:ln>
          </p:spPr>
          <p:txBody>
            <a:bodyPr wrap="none" lIns="0" tIns="0" rIns="0" bIns="0">
              <a:prstTxWarp prst="textNoShape">
                <a:avLst/>
              </a:prstTxWarp>
              <a:spAutoFit/>
            </a:bodyPr>
            <a:lstStyle/>
            <a:p>
              <a:r>
                <a:rPr kumimoji="0" lang="en-US" sz="2000" b="1" i="1" dirty="0" err="1">
                  <a:solidFill>
                    <a:srgbClr val="2A53A6"/>
                  </a:solidFill>
                  <a:latin typeface="Calibri"/>
                  <a:cs typeface="Calibri"/>
                </a:rPr>
                <a:t>S</a:t>
              </a:r>
              <a:r>
                <a:rPr kumimoji="0" lang="en-US" sz="2000" b="1" i="1" baseline="-25000" dirty="0" err="1">
                  <a:solidFill>
                    <a:srgbClr val="2A53A6"/>
                  </a:solidFill>
                  <a:latin typeface="Calibri"/>
                  <a:cs typeface="Calibri"/>
                </a:rPr>
                <a:t>w</a:t>
              </a:r>
              <a:endParaRPr kumimoji="0" lang="en-US" sz="2000" b="1" baseline="-25000" dirty="0">
                <a:solidFill>
                  <a:srgbClr val="2A53A6"/>
                </a:solidFill>
                <a:latin typeface="Calibri"/>
                <a:cs typeface="Calibri"/>
              </a:endParaRPr>
            </a:p>
          </p:txBody>
        </p:sp>
        <p:sp>
          <p:nvSpPr>
            <p:cNvPr id="65" name="Line 46"/>
            <p:cNvSpPr>
              <a:spLocks noChangeAspect="1" noChangeShapeType="1"/>
            </p:cNvSpPr>
            <p:nvPr/>
          </p:nvSpPr>
          <p:spPr bwMode="auto">
            <a:xfrm>
              <a:off x="1342" y="3230"/>
              <a:ext cx="1369" cy="1"/>
            </a:xfrm>
            <a:prstGeom prst="line">
              <a:avLst/>
            </a:prstGeom>
            <a:noFill/>
            <a:ln w="57150">
              <a:solidFill>
                <a:srgbClr val="3366CC"/>
              </a:solidFill>
              <a:round/>
              <a:headEnd/>
              <a:tailEnd/>
            </a:ln>
          </p:spPr>
          <p:txBody>
            <a:bodyPr>
              <a:prstTxWarp prst="textNoShape">
                <a:avLst/>
              </a:prstTxWarp>
            </a:bodyPr>
            <a:lstStyle/>
            <a:p>
              <a:endParaRPr lang="en-US">
                <a:latin typeface="Calibri"/>
                <a:cs typeface="Calibri"/>
              </a:endParaRPr>
            </a:p>
          </p:txBody>
        </p:sp>
      </p:grpSp>
      <p:sp>
        <p:nvSpPr>
          <p:cNvPr id="123" name="Oval 44"/>
          <p:cNvSpPr>
            <a:spLocks noChangeAspect="1" noChangeArrowheads="1"/>
          </p:cNvSpPr>
          <p:nvPr/>
        </p:nvSpPr>
        <p:spPr bwMode="auto">
          <a:xfrm>
            <a:off x="7558602" y="4247798"/>
            <a:ext cx="135267" cy="135268"/>
          </a:xfrm>
          <a:prstGeom prst="ellipse">
            <a:avLst/>
          </a:prstGeom>
          <a:solidFill>
            <a:srgbClr val="FFFF00"/>
          </a:solidFill>
          <a:ln w="38100">
            <a:solidFill>
              <a:schemeClr val="tx1"/>
            </a:solidFill>
            <a:round/>
            <a:headEnd/>
            <a:tailEnd type="none" w="lg" len="lg"/>
          </a:ln>
          <a:effectLst/>
        </p:spPr>
        <p:txBody>
          <a:bodyPr wrap="square" anchor="ctr">
            <a:prstTxWarp prst="textNoShape">
              <a:avLst/>
            </a:prstTxWarp>
            <a:spAutoFit/>
          </a:bodyPr>
          <a:lstStyle/>
          <a:p>
            <a:endParaRPr lang="en-US"/>
          </a:p>
        </p:txBody>
      </p:sp>
      <p:sp>
        <p:nvSpPr>
          <p:cNvPr id="74" name="Rectangle 43"/>
          <p:cNvSpPr>
            <a:spLocks noChangeAspect="1" noChangeArrowheads="1"/>
          </p:cNvSpPr>
          <p:nvPr/>
        </p:nvSpPr>
        <p:spPr bwMode="auto">
          <a:xfrm>
            <a:off x="3198221" y="4171376"/>
            <a:ext cx="27859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P</a:t>
            </a:r>
            <a:r>
              <a:rPr kumimoji="0" lang="en-US" b="1" i="1" baseline="-25000" dirty="0">
                <a:solidFill>
                  <a:srgbClr val="000000"/>
                </a:solidFill>
                <a:latin typeface="Calibri"/>
                <a:cs typeface="Calibri"/>
              </a:rPr>
              <a:t>w</a:t>
            </a:r>
            <a:endParaRPr kumimoji="0" lang="en-US" b="1" i="1" baseline="-25000" dirty="0">
              <a:solidFill>
                <a:schemeClr val="tx1"/>
              </a:solidFill>
              <a:latin typeface="Calibri"/>
              <a:cs typeface="Calibri"/>
            </a:endParaRPr>
          </a:p>
        </p:txBody>
      </p:sp>
    </p:spTree>
    <p:extLst>
      <p:ext uri="{BB962C8B-B14F-4D97-AF65-F5344CB8AC3E}">
        <p14:creationId xmlns:p14="http://schemas.microsoft.com/office/powerpoint/2010/main" val="777859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83875"/>
            <a:ext cx="8904855" cy="667450"/>
          </a:xfrm>
        </p:spPr>
        <p:txBody>
          <a:bodyPr/>
          <a:lstStyle/>
          <a:p>
            <a:pPr>
              <a:lnSpc>
                <a:spcPts val="3500"/>
              </a:lnSpc>
            </a:pPr>
            <a:r>
              <a:rPr lang="en-US" dirty="0"/>
              <a:t>Summary:  </a:t>
            </a:r>
            <a:br>
              <a:rPr lang="en-US" dirty="0"/>
            </a:br>
            <a:r>
              <a:rPr lang="en-US" dirty="0"/>
              <a:t>Supply, Demand, </a:t>
            </a:r>
            <a:r>
              <a:rPr lang="en-US" dirty="0" smtClean="0"/>
              <a:t>and Gains </a:t>
            </a:r>
            <a:r>
              <a:rPr lang="en-US" dirty="0"/>
              <a:t>from Trade</a:t>
            </a:r>
          </a:p>
        </p:txBody>
      </p:sp>
      <p:sp>
        <p:nvSpPr>
          <p:cNvPr id="3" name="Content Placeholder 2"/>
          <p:cNvSpPr>
            <a:spLocks noGrp="1"/>
          </p:cNvSpPr>
          <p:nvPr>
            <p:ph idx="1"/>
          </p:nvPr>
        </p:nvSpPr>
        <p:spPr>
          <a:xfrm>
            <a:off x="140675" y="1136012"/>
            <a:ext cx="8883750" cy="4480558"/>
          </a:xfrm>
        </p:spPr>
        <p:txBody>
          <a:bodyPr/>
          <a:lstStyle/>
          <a:p>
            <a:pPr marL="231775" indent="-231775"/>
            <a:r>
              <a:rPr lang="en-US" dirty="0">
                <a:solidFill>
                  <a:srgbClr val="32302A"/>
                </a:solidFill>
              </a:rPr>
              <a:t>International trade and specialization result in lower prices (and more domestic consumption) for imported products and higher prices (and less domestic consumption) for exported products. </a:t>
            </a:r>
          </a:p>
          <a:p>
            <a:pPr marL="231775" indent="-231775"/>
            <a:r>
              <a:rPr lang="en-US" dirty="0">
                <a:solidFill>
                  <a:srgbClr val="32302A"/>
                </a:solidFill>
              </a:rPr>
              <a:t>Trade makes it possible for domestic producers to obtain higher prices for the </a:t>
            </a:r>
            <a:r>
              <a:rPr lang="en-US" dirty="0" smtClean="0">
                <a:solidFill>
                  <a:srgbClr val="32302A"/>
                </a:solidFill>
              </a:rPr>
              <a:t>items </a:t>
            </a:r>
            <a:r>
              <a:rPr lang="en-US" dirty="0">
                <a:solidFill>
                  <a:srgbClr val="32302A"/>
                </a:solidFill>
              </a:rPr>
              <a:t>they export and for domestic consumers to buy imported items at lower prices.</a:t>
            </a:r>
          </a:p>
          <a:p>
            <a:pPr marL="231775" indent="-231775"/>
            <a:r>
              <a:rPr lang="en-US" dirty="0">
                <a:solidFill>
                  <a:srgbClr val="32302A"/>
                </a:solidFill>
              </a:rPr>
              <a:t>As a result, the residents of each nation are able to focus more of their resources on the things they do best (produce at a low cost), </a:t>
            </a:r>
            <a:r>
              <a:rPr lang="en-US" dirty="0" smtClean="0">
                <a:solidFill>
                  <a:srgbClr val="32302A"/>
                </a:solidFill>
              </a:rPr>
              <a:t>while </a:t>
            </a:r>
            <a:r>
              <a:rPr lang="en-US" dirty="0">
                <a:solidFill>
                  <a:srgbClr val="32302A"/>
                </a:solidFill>
              </a:rPr>
              <a:t>trading for those goods for which </a:t>
            </a:r>
            <a:r>
              <a:rPr lang="en-US" dirty="0" smtClean="0">
                <a:solidFill>
                  <a:srgbClr val="32302A"/>
                </a:solidFill>
              </a:rPr>
              <a:t>they </a:t>
            </a:r>
            <a:r>
              <a:rPr lang="en-US" dirty="0">
                <a:solidFill>
                  <a:srgbClr val="32302A"/>
                </a:solidFill>
              </a:rPr>
              <a:t>are high opportunity cost producers.</a:t>
            </a:r>
          </a:p>
        </p:txBody>
      </p:sp>
    </p:spTree>
    <p:extLst>
      <p:ext uri="{BB962C8B-B14F-4D97-AF65-F5344CB8AC3E}">
        <p14:creationId xmlns:p14="http://schemas.microsoft.com/office/powerpoint/2010/main" val="177225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341313" indent="-341313">
              <a:buAutoNum type="arabicPeriod"/>
            </a:pPr>
            <a:r>
              <a:rPr lang="en-US" dirty="0" smtClean="0">
                <a:solidFill>
                  <a:srgbClr val="32302A"/>
                </a:solidFill>
              </a:rPr>
              <a:t>State </a:t>
            </a:r>
            <a:r>
              <a:rPr lang="en-US" dirty="0">
                <a:solidFill>
                  <a:srgbClr val="32302A"/>
                </a:solidFill>
              </a:rPr>
              <a:t>the law of comparative advantage in </a:t>
            </a:r>
            <a:r>
              <a:rPr lang="en-US" dirty="0" smtClean="0">
                <a:solidFill>
                  <a:srgbClr val="32302A"/>
                </a:solidFill>
              </a:rPr>
              <a:t>your own </a:t>
            </a:r>
            <a:r>
              <a:rPr lang="en-US" dirty="0">
                <a:solidFill>
                  <a:srgbClr val="32302A"/>
                </a:solidFill>
              </a:rPr>
              <a:t>words</a:t>
            </a:r>
            <a:r>
              <a:rPr lang="en-US" dirty="0" smtClean="0">
                <a:solidFill>
                  <a:srgbClr val="32302A"/>
                </a:solidFill>
              </a:rPr>
              <a:t>.</a:t>
            </a:r>
          </a:p>
          <a:p>
            <a:pPr marL="341313" indent="-341313">
              <a:buAutoNum type="arabicPeriod"/>
            </a:pPr>
            <a:r>
              <a:rPr lang="en-US" dirty="0" smtClean="0">
                <a:solidFill>
                  <a:srgbClr val="32302A"/>
                </a:solidFill>
              </a:rPr>
              <a:t>Under </a:t>
            </a:r>
            <a:r>
              <a:rPr lang="en-US" dirty="0">
                <a:solidFill>
                  <a:srgbClr val="32302A"/>
                </a:solidFill>
              </a:rPr>
              <a:t>what conditions can a nation gain </a:t>
            </a:r>
            <a:r>
              <a:rPr lang="en-US" dirty="0" smtClean="0">
                <a:solidFill>
                  <a:srgbClr val="32302A"/>
                </a:solidFill>
              </a:rPr>
              <a:t>from international </a:t>
            </a:r>
            <a:r>
              <a:rPr lang="en-US" dirty="0">
                <a:solidFill>
                  <a:srgbClr val="32302A"/>
                </a:solidFill>
              </a:rPr>
              <a:t>trade</a:t>
            </a:r>
            <a:r>
              <a:rPr lang="en-US" dirty="0" smtClean="0">
                <a:solidFill>
                  <a:srgbClr val="32302A"/>
                </a:solidFill>
              </a:rPr>
              <a:t>?</a:t>
            </a:r>
            <a:endParaRPr lang="en-US" dirty="0">
              <a:solidFill>
                <a:srgbClr val="32302A"/>
              </a:solidFill>
            </a:endParaRPr>
          </a:p>
          <a:p>
            <a:pPr marL="341313" indent="-341313">
              <a:buAutoNum type="arabicPeriod"/>
            </a:pPr>
            <a:r>
              <a:rPr lang="en-US" dirty="0" smtClean="0">
                <a:solidFill>
                  <a:srgbClr val="32302A"/>
                </a:solidFill>
              </a:rPr>
              <a:t>Do </a:t>
            </a:r>
            <a:r>
              <a:rPr lang="en-US" dirty="0">
                <a:solidFill>
                  <a:srgbClr val="32302A"/>
                </a:solidFill>
              </a:rPr>
              <a:t>you think the 50 states of the United States would be </a:t>
            </a:r>
            <a:r>
              <a:rPr lang="en-US" dirty="0" smtClean="0">
                <a:solidFill>
                  <a:srgbClr val="32302A"/>
                </a:solidFill>
              </a:rPr>
              <a:t/>
            </a:r>
            <a:br>
              <a:rPr lang="en-US" dirty="0" smtClean="0">
                <a:solidFill>
                  <a:srgbClr val="32302A"/>
                </a:solidFill>
              </a:rPr>
            </a:br>
            <a:r>
              <a:rPr lang="en-US" dirty="0" smtClean="0">
                <a:solidFill>
                  <a:srgbClr val="32302A"/>
                </a:solidFill>
              </a:rPr>
              <a:t>better </a:t>
            </a:r>
            <a:r>
              <a:rPr lang="en-US" dirty="0">
                <a:solidFill>
                  <a:srgbClr val="32302A"/>
                </a:solidFill>
              </a:rPr>
              <a:t>off if each imposed trade barriers limiting trade across state boundaries? Do you think the countries of North and South America would be better off if there were no trade restrictions limiting trade across national boundaries?  </a:t>
            </a:r>
            <a:r>
              <a:rPr lang="en-US" dirty="0" smtClean="0">
                <a:solidFill>
                  <a:srgbClr val="32302A"/>
                </a:solidFill>
              </a:rPr>
              <a:t/>
            </a:r>
            <a:br>
              <a:rPr lang="en-US" dirty="0" smtClean="0">
                <a:solidFill>
                  <a:srgbClr val="32302A"/>
                </a:solidFill>
              </a:rPr>
            </a:br>
            <a:r>
              <a:rPr lang="en-US" i="1" dirty="0" smtClean="0">
                <a:solidFill>
                  <a:srgbClr val="32302A"/>
                </a:solidFill>
              </a:rPr>
              <a:t>Explain </a:t>
            </a:r>
            <a:r>
              <a:rPr lang="en-US" i="1" dirty="0">
                <a:solidFill>
                  <a:srgbClr val="32302A"/>
                </a:solidFill>
              </a:rPr>
              <a:t>your response</a:t>
            </a:r>
            <a:r>
              <a:rPr lang="en-US" dirty="0">
                <a:solidFill>
                  <a:srgbClr val="32302A"/>
                </a:solidFill>
              </a:rPr>
              <a:t>. </a:t>
            </a:r>
          </a:p>
        </p:txBody>
      </p:sp>
    </p:spTree>
    <p:extLst>
      <p:ext uri="{BB962C8B-B14F-4D97-AF65-F5344CB8AC3E}">
        <p14:creationId xmlns:p14="http://schemas.microsoft.com/office/powerpoint/2010/main" val="2555697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347663" indent="-347663">
              <a:buNone/>
            </a:pPr>
            <a:r>
              <a:rPr lang="en-US" dirty="0">
                <a:solidFill>
                  <a:srgbClr val="32302A"/>
                </a:solidFill>
              </a:rPr>
              <a:t>4. Are the following statements true or false? </a:t>
            </a:r>
            <a:endParaRPr lang="en-US" dirty="0" smtClean="0">
              <a:solidFill>
                <a:srgbClr val="32302A"/>
              </a:solidFill>
            </a:endParaRPr>
          </a:p>
          <a:p>
            <a:pPr marL="741363" indent="-457200">
              <a:buNone/>
            </a:pPr>
            <a:r>
              <a:rPr lang="en-US" dirty="0" smtClean="0">
                <a:solidFill>
                  <a:srgbClr val="32302A"/>
                </a:solidFill>
              </a:rPr>
              <a:t>(a) “If </a:t>
            </a:r>
            <a:r>
              <a:rPr lang="en-US" dirty="0">
                <a:solidFill>
                  <a:srgbClr val="32302A"/>
                </a:solidFill>
              </a:rPr>
              <a:t>a nation is going to produce its </a:t>
            </a:r>
            <a:r>
              <a:rPr lang="en-US" dirty="0" smtClean="0">
                <a:solidFill>
                  <a:srgbClr val="32302A"/>
                </a:solidFill>
              </a:rPr>
              <a:t>maximum potential </a:t>
            </a:r>
            <a:br>
              <a:rPr lang="en-US" dirty="0" smtClean="0">
                <a:solidFill>
                  <a:srgbClr val="32302A"/>
                </a:solidFill>
              </a:rPr>
            </a:br>
            <a:r>
              <a:rPr lang="en-US" dirty="0" smtClean="0">
                <a:solidFill>
                  <a:srgbClr val="32302A"/>
                </a:solidFill>
              </a:rPr>
              <a:t> </a:t>
            </a:r>
            <a:r>
              <a:rPr lang="en-US" dirty="0">
                <a:solidFill>
                  <a:srgbClr val="32302A"/>
                </a:solidFill>
              </a:rPr>
              <a:t> </a:t>
            </a:r>
            <a:r>
              <a:rPr lang="en-US" dirty="0" smtClean="0">
                <a:solidFill>
                  <a:srgbClr val="32302A"/>
                </a:solidFill>
              </a:rPr>
              <a:t>output </a:t>
            </a:r>
            <a:r>
              <a:rPr lang="en-US" dirty="0">
                <a:solidFill>
                  <a:srgbClr val="32302A"/>
                </a:solidFill>
              </a:rPr>
              <a:t>and achieve full employment</a:t>
            </a:r>
            <a:r>
              <a:rPr lang="en-US" dirty="0" smtClean="0">
                <a:solidFill>
                  <a:srgbClr val="32302A"/>
                </a:solidFill>
              </a:rPr>
              <a:t>, it </a:t>
            </a:r>
            <a:r>
              <a:rPr lang="en-US" dirty="0">
                <a:solidFill>
                  <a:srgbClr val="32302A"/>
                </a:solidFill>
              </a:rPr>
              <a:t>must impose </a:t>
            </a:r>
            <a:r>
              <a:rPr lang="en-US" dirty="0" smtClean="0">
                <a:solidFill>
                  <a:srgbClr val="32302A"/>
                </a:solidFill>
              </a:rPr>
              <a:t> </a:t>
            </a:r>
            <a:br>
              <a:rPr lang="en-US" dirty="0" smtClean="0">
                <a:solidFill>
                  <a:srgbClr val="32302A"/>
                </a:solidFill>
              </a:rPr>
            </a:br>
            <a:r>
              <a:rPr lang="en-US" dirty="0" smtClean="0">
                <a:solidFill>
                  <a:srgbClr val="32302A"/>
                </a:solidFill>
              </a:rPr>
              <a:t>  tariffs and </a:t>
            </a:r>
            <a:r>
              <a:rPr lang="en-US" dirty="0">
                <a:solidFill>
                  <a:srgbClr val="32302A"/>
                </a:solidFill>
              </a:rPr>
              <a:t>quotas in order </a:t>
            </a:r>
            <a:r>
              <a:rPr lang="en-US" dirty="0" smtClean="0">
                <a:solidFill>
                  <a:srgbClr val="32302A"/>
                </a:solidFill>
              </a:rPr>
              <a:t>to protect </a:t>
            </a:r>
            <a:r>
              <a:rPr lang="en-US" dirty="0">
                <a:solidFill>
                  <a:srgbClr val="32302A"/>
                </a:solidFill>
              </a:rPr>
              <a:t>domestic </a:t>
            </a:r>
            <a:r>
              <a:rPr lang="en-US" dirty="0" smtClean="0">
                <a:solidFill>
                  <a:srgbClr val="32302A"/>
                </a:solidFill>
              </a:rPr>
              <a:t/>
            </a:r>
            <a:br>
              <a:rPr lang="en-US" dirty="0" smtClean="0">
                <a:solidFill>
                  <a:srgbClr val="32302A"/>
                </a:solidFill>
              </a:rPr>
            </a:br>
            <a:r>
              <a:rPr lang="en-US" dirty="0" smtClean="0">
                <a:solidFill>
                  <a:srgbClr val="32302A"/>
                </a:solidFill>
              </a:rPr>
              <a:t>  industries &amp; </a:t>
            </a:r>
            <a:r>
              <a:rPr lang="en-US" dirty="0">
                <a:solidFill>
                  <a:srgbClr val="32302A"/>
                </a:solidFill>
              </a:rPr>
              <a:t>jobs.” </a:t>
            </a:r>
          </a:p>
          <a:p>
            <a:pPr marL="741363" indent="-457200">
              <a:buNone/>
            </a:pPr>
            <a:r>
              <a:rPr lang="en-US" dirty="0" smtClean="0">
                <a:solidFill>
                  <a:srgbClr val="32302A"/>
                </a:solidFill>
              </a:rPr>
              <a:t>(b) “</a:t>
            </a:r>
            <a:r>
              <a:rPr lang="en-US" dirty="0">
                <a:solidFill>
                  <a:srgbClr val="32302A"/>
                </a:solidFill>
              </a:rPr>
              <a:t>Everyone benefits when trade barriers (</a:t>
            </a:r>
            <a:r>
              <a:rPr lang="en-US" dirty="0" smtClean="0">
                <a:solidFill>
                  <a:srgbClr val="32302A"/>
                </a:solidFill>
              </a:rPr>
              <a:t>for example</a:t>
            </a:r>
            <a:r>
              <a:rPr lang="en-US" dirty="0">
                <a:solidFill>
                  <a:srgbClr val="32302A"/>
                </a:solidFill>
              </a:rPr>
              <a:t>, </a:t>
            </a:r>
            <a:r>
              <a:rPr lang="en-US" dirty="0" smtClean="0">
                <a:solidFill>
                  <a:srgbClr val="32302A"/>
                </a:solidFill>
              </a:rPr>
              <a:t/>
            </a:r>
            <a:br>
              <a:rPr lang="en-US" dirty="0" smtClean="0">
                <a:solidFill>
                  <a:srgbClr val="32302A"/>
                </a:solidFill>
              </a:rPr>
            </a:br>
            <a:r>
              <a:rPr lang="en-US" dirty="0" smtClean="0">
                <a:solidFill>
                  <a:srgbClr val="32302A"/>
                </a:solidFill>
              </a:rPr>
              <a:t>  tariffs and </a:t>
            </a:r>
            <a:r>
              <a:rPr lang="en-US" dirty="0">
                <a:solidFill>
                  <a:srgbClr val="32302A"/>
                </a:solidFill>
              </a:rPr>
              <a:t>quotas) are removed</a:t>
            </a:r>
            <a:r>
              <a:rPr lang="en-US" dirty="0" smtClean="0">
                <a:solidFill>
                  <a:srgbClr val="32302A"/>
                </a:solidFill>
              </a:rPr>
              <a:t>.”</a:t>
            </a:r>
          </a:p>
          <a:p>
            <a:pPr marL="804863" indent="-520700">
              <a:buNone/>
            </a:pPr>
            <a:r>
              <a:rPr lang="en-US" dirty="0" smtClean="0">
                <a:solidFill>
                  <a:srgbClr val="32302A"/>
                </a:solidFill>
              </a:rPr>
              <a:t>(c) “</a:t>
            </a:r>
            <a:r>
              <a:rPr lang="en-US" dirty="0">
                <a:solidFill>
                  <a:srgbClr val="32302A"/>
                </a:solidFill>
              </a:rPr>
              <a:t>When a country trades for those things </a:t>
            </a:r>
            <a:r>
              <a:rPr lang="en-US" dirty="0" smtClean="0">
                <a:solidFill>
                  <a:srgbClr val="32302A"/>
                </a:solidFill>
              </a:rPr>
              <a:t>for which </a:t>
            </a:r>
            <a:r>
              <a:rPr lang="en-US" dirty="0">
                <a:solidFill>
                  <a:srgbClr val="32302A"/>
                </a:solidFill>
              </a:rPr>
              <a:t>it is </a:t>
            </a:r>
            <a:r>
              <a:rPr lang="en-US" dirty="0" smtClean="0">
                <a:solidFill>
                  <a:srgbClr val="32302A"/>
                </a:solidFill>
              </a:rPr>
              <a:t/>
            </a:r>
            <a:br>
              <a:rPr lang="en-US" dirty="0" smtClean="0">
                <a:solidFill>
                  <a:srgbClr val="32302A"/>
                </a:solidFill>
              </a:rPr>
            </a:br>
            <a:r>
              <a:rPr lang="en-US" dirty="0" smtClean="0">
                <a:solidFill>
                  <a:srgbClr val="32302A"/>
                </a:solidFill>
              </a:rPr>
              <a:t> a high </a:t>
            </a:r>
            <a:r>
              <a:rPr lang="en-US" dirty="0">
                <a:solidFill>
                  <a:srgbClr val="32302A"/>
                </a:solidFill>
              </a:rPr>
              <a:t>cost producer, it will be </a:t>
            </a:r>
            <a:r>
              <a:rPr lang="en-US" dirty="0" smtClean="0">
                <a:solidFill>
                  <a:srgbClr val="32302A"/>
                </a:solidFill>
              </a:rPr>
              <a:t>able </a:t>
            </a:r>
            <a:r>
              <a:rPr lang="en-US" dirty="0">
                <a:solidFill>
                  <a:srgbClr val="32302A"/>
                </a:solidFill>
              </a:rPr>
              <a:t>to use more of its </a:t>
            </a:r>
            <a:r>
              <a:rPr lang="en-US" dirty="0" smtClean="0">
                <a:solidFill>
                  <a:srgbClr val="32302A"/>
                </a:solidFill>
              </a:rPr>
              <a:t/>
            </a:r>
            <a:br>
              <a:rPr lang="en-US" dirty="0" smtClean="0">
                <a:solidFill>
                  <a:srgbClr val="32302A"/>
                </a:solidFill>
              </a:rPr>
            </a:br>
            <a:r>
              <a:rPr lang="en-US" dirty="0" smtClean="0">
                <a:solidFill>
                  <a:srgbClr val="32302A"/>
                </a:solidFill>
              </a:rPr>
              <a:t> resources </a:t>
            </a:r>
            <a:r>
              <a:rPr lang="en-US" dirty="0">
                <a:solidFill>
                  <a:srgbClr val="32302A"/>
                </a:solidFill>
              </a:rPr>
              <a:t>to </a:t>
            </a:r>
            <a:r>
              <a:rPr lang="en-US" dirty="0" smtClean="0">
                <a:solidFill>
                  <a:srgbClr val="32302A"/>
                </a:solidFill>
              </a:rPr>
              <a:t>produce items </a:t>
            </a:r>
            <a:r>
              <a:rPr lang="en-US" dirty="0">
                <a:solidFill>
                  <a:srgbClr val="32302A"/>
                </a:solidFill>
              </a:rPr>
              <a:t>it can produce at a low </a:t>
            </a:r>
            <a:r>
              <a:rPr lang="en-US" dirty="0" smtClean="0">
                <a:solidFill>
                  <a:srgbClr val="32302A"/>
                </a:solidFill>
              </a:rPr>
              <a:t/>
            </a:r>
            <a:br>
              <a:rPr lang="en-US" dirty="0" smtClean="0">
                <a:solidFill>
                  <a:srgbClr val="32302A"/>
                </a:solidFill>
              </a:rPr>
            </a:br>
            <a:r>
              <a:rPr lang="en-US" dirty="0" smtClean="0">
                <a:solidFill>
                  <a:srgbClr val="32302A"/>
                </a:solidFill>
              </a:rPr>
              <a:t> cost</a:t>
            </a:r>
            <a:r>
              <a:rPr lang="en-US" dirty="0">
                <a:solidFill>
                  <a:srgbClr val="32302A"/>
                </a:solidFill>
              </a:rPr>
              <a:t>.” </a:t>
            </a:r>
          </a:p>
        </p:txBody>
      </p:sp>
    </p:spTree>
    <p:extLst>
      <p:ext uri="{BB962C8B-B14F-4D97-AF65-F5344CB8AC3E}">
        <p14:creationId xmlns:p14="http://schemas.microsoft.com/office/powerpoint/2010/main" val="2141707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2875"/>
            <a:ext cx="7772400" cy="742188"/>
          </a:xfrm>
        </p:spPr>
        <p:txBody>
          <a:bodyPr anchor="ctr"/>
          <a:lstStyle/>
          <a:p>
            <a:pPr>
              <a:lnSpc>
                <a:spcPts val="4000"/>
              </a:lnSpc>
            </a:pPr>
            <a:r>
              <a:rPr lang="en-US" dirty="0"/>
              <a:t>The Economics of </a:t>
            </a:r>
            <a:br>
              <a:rPr lang="en-US" dirty="0"/>
            </a:br>
            <a:r>
              <a:rPr lang="en-US" dirty="0"/>
              <a:t>Trade Restrictions</a:t>
            </a:r>
          </a:p>
        </p:txBody>
      </p:sp>
    </p:spTree>
    <p:extLst>
      <p:ext uri="{BB962C8B-B14F-4D97-AF65-F5344CB8AC3E}">
        <p14:creationId xmlns:p14="http://schemas.microsoft.com/office/powerpoint/2010/main" val="1555041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5781"/>
            <a:ext cx="8904855" cy="596684"/>
          </a:xfrm>
        </p:spPr>
        <p:txBody>
          <a:bodyPr/>
          <a:lstStyle/>
          <a:p>
            <a:r>
              <a:rPr lang="en-US" dirty="0">
                <a:latin typeface="Calibri"/>
                <a:cs typeface="Calibri"/>
              </a:rPr>
              <a:t>Economic Freedom and Growth</a:t>
            </a:r>
          </a:p>
        </p:txBody>
      </p:sp>
      <p:sp>
        <p:nvSpPr>
          <p:cNvPr id="61" name="Text Box 10"/>
          <p:cNvSpPr txBox="1">
            <a:spLocks noChangeArrowheads="1"/>
          </p:cNvSpPr>
          <p:nvPr/>
        </p:nvSpPr>
        <p:spPr bwMode="auto">
          <a:xfrm>
            <a:off x="119569" y="1160523"/>
            <a:ext cx="8809278" cy="75713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Calibri"/>
                <a:cs typeface="Calibri"/>
              </a:rPr>
              <a:t>The average tariff rate (taxes levied upon imports) for the United States (since 1890) is illustrated </a:t>
            </a:r>
            <a:r>
              <a:rPr lang="en-US" sz="2400" dirty="0" smtClean="0">
                <a:latin typeface="Calibri"/>
                <a:cs typeface="Calibri"/>
              </a:rPr>
              <a:t>here.</a:t>
            </a:r>
            <a:endParaRPr lang="en-US" sz="2400" dirty="0">
              <a:latin typeface="Calibri"/>
              <a:cs typeface="Calibri"/>
            </a:endParaRPr>
          </a:p>
        </p:txBody>
      </p:sp>
      <p:grpSp>
        <p:nvGrpSpPr>
          <p:cNvPr id="4" name="Group 3"/>
          <p:cNvGrpSpPr/>
          <p:nvPr/>
        </p:nvGrpSpPr>
        <p:grpSpPr>
          <a:xfrm>
            <a:off x="1426267" y="1924469"/>
            <a:ext cx="6195881" cy="4480560"/>
            <a:chOff x="1426267" y="1924469"/>
            <a:chExt cx="6195881" cy="448056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40" t="1" r="3123" b="1573"/>
            <a:stretch/>
          </p:blipFill>
          <p:spPr>
            <a:xfrm>
              <a:off x="1426267" y="1924469"/>
              <a:ext cx="6195881" cy="4480560"/>
            </a:xfrm>
            <a:prstGeom prst="roundRect">
              <a:avLst>
                <a:gd name="adj" fmla="val 3162"/>
              </a:avLst>
            </a:prstGeom>
            <a:ln>
              <a:solidFill>
                <a:schemeClr val="tx1"/>
              </a:solidFill>
            </a:ln>
            <a:effectLst>
              <a:outerShdw blurRad="50800" dist="76200" dir="2700000" algn="tl" rotWithShape="0">
                <a:prstClr val="black">
                  <a:alpha val="40000"/>
                </a:prstClr>
              </a:outerShdw>
            </a:effectLst>
          </p:spPr>
        </p:pic>
        <p:sp>
          <p:nvSpPr>
            <p:cNvPr id="39" name="Rectangle 52"/>
            <p:cNvSpPr>
              <a:spLocks noChangeAspect="1" noChangeArrowheads="1"/>
            </p:cNvSpPr>
            <p:nvPr/>
          </p:nvSpPr>
          <p:spPr bwMode="auto">
            <a:xfrm>
              <a:off x="2984562" y="2025370"/>
              <a:ext cx="3862982" cy="492443"/>
            </a:xfrm>
            <a:prstGeom prst="rect">
              <a:avLst/>
            </a:prstGeom>
            <a:noFill/>
            <a:ln w="9525">
              <a:noFill/>
              <a:miter lim="800000"/>
              <a:headEnd/>
              <a:tailEnd/>
            </a:ln>
          </p:spPr>
          <p:txBody>
            <a:bodyPr wrap="none" lIns="0" tIns="0" rIns="0" bIns="0">
              <a:prstTxWarp prst="textNoShape">
                <a:avLst/>
              </a:prstTxWarp>
              <a:spAutoFit/>
            </a:bodyPr>
            <a:lstStyle/>
            <a:p>
              <a:pPr algn="ctr"/>
              <a:r>
                <a:rPr lang="en-US" b="1" i="1" dirty="0" smtClean="0">
                  <a:solidFill>
                    <a:srgbClr val="000000"/>
                  </a:solidFill>
                  <a:latin typeface="Calibri"/>
                  <a:cs typeface="Calibri"/>
                </a:rPr>
                <a:t>U.S. Average Tariff Rate</a:t>
              </a:r>
              <a:endParaRPr kumimoji="0" lang="en-US" sz="1600" b="1" i="1" dirty="0" smtClean="0">
                <a:solidFill>
                  <a:srgbClr val="000000"/>
                </a:solidFill>
                <a:latin typeface="Calibri"/>
                <a:cs typeface="Calibri"/>
              </a:endParaRPr>
            </a:p>
            <a:p>
              <a:pPr algn="ctr"/>
              <a:r>
                <a:rPr kumimoji="0" lang="en-US" sz="1400" i="1" dirty="0" smtClean="0">
                  <a:solidFill>
                    <a:srgbClr val="000000"/>
                  </a:solidFill>
                  <a:latin typeface="Calibri"/>
                  <a:cs typeface="Calibri"/>
                </a:rPr>
                <a:t>Duties Collected as a Percentage of Dutiable Imports</a:t>
              </a:r>
              <a:endParaRPr kumimoji="0" lang="en-US" sz="1400" i="1" baseline="-25000" dirty="0">
                <a:solidFill>
                  <a:schemeClr val="tx1"/>
                </a:solidFill>
                <a:latin typeface="Calibri"/>
                <a:cs typeface="Calibri"/>
              </a:endParaRPr>
            </a:p>
          </p:txBody>
        </p:sp>
      </p:grpSp>
    </p:spTree>
    <p:extLst>
      <p:ext uri="{BB962C8B-B14F-4D97-AF65-F5344CB8AC3E}">
        <p14:creationId xmlns:p14="http://schemas.microsoft.com/office/powerpoint/2010/main" val="607704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41958" y="1409726"/>
            <a:ext cx="4611391" cy="4798404"/>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97" name="Text Box 121"/>
          <p:cNvSpPr txBox="1">
            <a:spLocks noChangeArrowheads="1"/>
          </p:cNvSpPr>
          <p:nvPr/>
        </p:nvSpPr>
        <p:spPr bwMode="auto">
          <a:xfrm>
            <a:off x="184022" y="5053974"/>
            <a:ext cx="4243591" cy="595035"/>
          </a:xfrm>
          <a:prstGeom prst="rect">
            <a:avLst/>
          </a:prstGeom>
          <a:noFill/>
          <a:ln w="9525">
            <a:noFill/>
            <a:miter lim="800000"/>
            <a:headEnd/>
            <a:tailEnd/>
          </a:ln>
        </p:spPr>
        <p:txBody>
          <a:bodyPr wrap="square">
            <a:prstTxWarp prst="textNoShape">
              <a:avLst/>
            </a:prstTxWarp>
            <a:spAutoFit/>
          </a:bodyPr>
          <a:lstStyle/>
          <a:p>
            <a:pPr>
              <a:lnSpc>
                <a:spcPct val="80000"/>
              </a:lnSpc>
              <a:spcBef>
                <a:spcPct val="50000"/>
              </a:spcBef>
            </a:pPr>
            <a:r>
              <a:rPr lang="en-US" sz="2000" b="0" dirty="0">
                <a:latin typeface="Calibri"/>
                <a:cs typeface="Calibri"/>
              </a:rPr>
              <a:t>  			 </a:t>
            </a:r>
            <a:r>
              <a:rPr lang="en-US" sz="2000" b="0" dirty="0" smtClean="0">
                <a:latin typeface="Calibri"/>
                <a:cs typeface="Calibri"/>
              </a:rPr>
              <a:t>                               </a:t>
            </a:r>
            <a:br>
              <a:rPr lang="en-US" sz="2000" b="0" dirty="0" smtClean="0">
                <a:latin typeface="Calibri"/>
                <a:cs typeface="Calibri"/>
              </a:rPr>
            </a:br>
            <a:r>
              <a:rPr lang="en-US" sz="2000" b="1" i="1" dirty="0" smtClean="0">
                <a:latin typeface="Calibri"/>
                <a:cs typeface="Calibri"/>
              </a:rPr>
              <a:t>U </a:t>
            </a:r>
            <a:r>
              <a:rPr lang="en-US" sz="2000" b="0" dirty="0" smtClean="0">
                <a:latin typeface="Calibri"/>
                <a:cs typeface="Calibri"/>
              </a:rPr>
              <a:t>&amp; </a:t>
            </a:r>
            <a:r>
              <a:rPr lang="en-US" sz="2000" b="1" i="1" dirty="0" smtClean="0">
                <a:latin typeface="Calibri"/>
                <a:cs typeface="Calibri"/>
              </a:rPr>
              <a:t>V</a:t>
            </a:r>
            <a:r>
              <a:rPr lang="en-US" sz="2000" i="1" dirty="0" smtClean="0">
                <a:latin typeface="Calibri"/>
                <a:cs typeface="Calibri"/>
              </a:rPr>
              <a:t> </a:t>
            </a:r>
            <a:r>
              <a:rPr lang="en-US" sz="2000" b="0" dirty="0">
                <a:latin typeface="Calibri"/>
                <a:cs typeface="Calibri"/>
              </a:rPr>
              <a:t>are </a:t>
            </a:r>
            <a:r>
              <a:rPr lang="en-US" sz="2000" b="1" i="1" dirty="0">
                <a:latin typeface="Calibri"/>
                <a:cs typeface="Calibri"/>
              </a:rPr>
              <a:t>deadweight </a:t>
            </a:r>
            <a:r>
              <a:rPr lang="en-US" sz="2000" b="1" i="1" dirty="0" smtClean="0">
                <a:latin typeface="Calibri"/>
                <a:cs typeface="Calibri"/>
              </a:rPr>
              <a:t>losses</a:t>
            </a:r>
            <a:r>
              <a:rPr lang="en-US" sz="2000" b="0" dirty="0" smtClean="0">
                <a:latin typeface="Calibri"/>
                <a:cs typeface="Calibri"/>
              </a:rPr>
              <a:t>.</a:t>
            </a:r>
            <a:endParaRPr lang="en-US" sz="2000" b="0" dirty="0">
              <a:latin typeface="Calibri"/>
              <a:cs typeface="Calibri"/>
            </a:endParaRPr>
          </a:p>
        </p:txBody>
      </p:sp>
      <p:sp>
        <p:nvSpPr>
          <p:cNvPr id="2" name="Title 1"/>
          <p:cNvSpPr>
            <a:spLocks noGrp="1"/>
          </p:cNvSpPr>
          <p:nvPr>
            <p:ph type="title"/>
          </p:nvPr>
        </p:nvSpPr>
        <p:spPr>
          <a:xfrm>
            <a:off x="119569" y="414361"/>
            <a:ext cx="8904855" cy="596684"/>
          </a:xfrm>
        </p:spPr>
        <p:txBody>
          <a:bodyPr/>
          <a:lstStyle/>
          <a:p>
            <a:r>
              <a:rPr lang="en-US" dirty="0">
                <a:latin typeface="Calibri"/>
                <a:cs typeface="Calibri"/>
              </a:rPr>
              <a:t>Trade Restrictions: Impact of a Tariff</a:t>
            </a:r>
          </a:p>
        </p:txBody>
      </p:sp>
      <p:sp>
        <p:nvSpPr>
          <p:cNvPr id="61" name="Text Box 10"/>
          <p:cNvSpPr txBox="1">
            <a:spLocks noChangeArrowheads="1"/>
          </p:cNvSpPr>
          <p:nvPr/>
        </p:nvSpPr>
        <p:spPr bwMode="auto">
          <a:xfrm>
            <a:off x="63968" y="1216677"/>
            <a:ext cx="4327070" cy="37446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Calibri"/>
                <a:cs typeface="Calibri"/>
              </a:rPr>
              <a:t>Consider </a:t>
            </a:r>
            <a:r>
              <a:rPr lang="en-US" sz="2000" dirty="0">
                <a:latin typeface="Calibri"/>
                <a:cs typeface="Calibri"/>
              </a:rPr>
              <a:t>a </a:t>
            </a:r>
            <a:r>
              <a:rPr lang="en-US" sz="2000" b="1" i="1" dirty="0">
                <a:latin typeface="Calibri"/>
                <a:cs typeface="Calibri"/>
              </a:rPr>
              <a:t>tariff </a:t>
            </a:r>
            <a:r>
              <a:rPr lang="en-US" sz="2000" dirty="0">
                <a:latin typeface="Calibri"/>
                <a:cs typeface="Calibri"/>
              </a:rPr>
              <a:t>on auto imports</a:t>
            </a:r>
            <a:r>
              <a:rPr lang="en-US" sz="2000" dirty="0" smtClean="0">
                <a:latin typeface="Calibri"/>
                <a:cs typeface="Calibri"/>
              </a:rPr>
              <a:t>.</a:t>
            </a:r>
            <a:endParaRPr lang="en-US" sz="2000" dirty="0">
              <a:latin typeface="Calibri"/>
              <a:cs typeface="Calibri"/>
            </a:endParaRPr>
          </a:p>
        </p:txBody>
      </p:sp>
      <p:grpSp>
        <p:nvGrpSpPr>
          <p:cNvPr id="20" name="Group 139"/>
          <p:cNvGrpSpPr>
            <a:grpSpLocks/>
          </p:cNvGrpSpPr>
          <p:nvPr/>
        </p:nvGrpSpPr>
        <p:grpSpPr bwMode="auto">
          <a:xfrm>
            <a:off x="4961342" y="3633558"/>
            <a:ext cx="1308100" cy="723900"/>
            <a:chOff x="3012" y="2092"/>
            <a:chExt cx="824" cy="456"/>
          </a:xfrm>
        </p:grpSpPr>
        <p:sp>
          <p:nvSpPr>
            <p:cNvPr id="35" name="Freeform 138"/>
            <p:cNvSpPr>
              <a:spLocks/>
            </p:cNvSpPr>
            <p:nvPr/>
          </p:nvSpPr>
          <p:spPr bwMode="auto">
            <a:xfrm>
              <a:off x="3012" y="2092"/>
              <a:ext cx="824" cy="456"/>
            </a:xfrm>
            <a:custGeom>
              <a:avLst/>
              <a:gdLst/>
              <a:ahLst/>
              <a:cxnLst>
                <a:cxn ang="0">
                  <a:pos x="0" y="0"/>
                </a:cxn>
                <a:cxn ang="0">
                  <a:pos x="824" y="0"/>
                </a:cxn>
                <a:cxn ang="0">
                  <a:pos x="476" y="456"/>
                </a:cxn>
                <a:cxn ang="0">
                  <a:pos x="8" y="456"/>
                </a:cxn>
                <a:cxn ang="0">
                  <a:pos x="0" y="0"/>
                </a:cxn>
              </a:cxnLst>
              <a:rect l="0" t="0" r="r" b="b"/>
              <a:pathLst>
                <a:path w="824" h="456">
                  <a:moveTo>
                    <a:pt x="0" y="0"/>
                  </a:moveTo>
                  <a:lnTo>
                    <a:pt x="824" y="0"/>
                  </a:lnTo>
                  <a:lnTo>
                    <a:pt x="476" y="456"/>
                  </a:lnTo>
                  <a:lnTo>
                    <a:pt x="8" y="456"/>
                  </a:lnTo>
                  <a:lnTo>
                    <a:pt x="0" y="0"/>
                  </a:lnTo>
                  <a:close/>
                </a:path>
              </a:pathLst>
            </a:custGeom>
            <a:solidFill>
              <a:srgbClr val="F1E3FF"/>
            </a:solidFill>
            <a:ln w="9525" cap="flat" cmpd="sng">
              <a:noFill/>
              <a:prstDash val="solid"/>
              <a:round/>
              <a:headEnd/>
              <a:tailEnd/>
            </a:ln>
            <a:effectLst/>
          </p:spPr>
          <p:txBody>
            <a:bodyPr lIns="92075" tIns="46038" rIns="92075" bIns="46038">
              <a:prstTxWarp prst="textNoShape">
                <a:avLst/>
              </a:prstTxWarp>
            </a:bodyPr>
            <a:lstStyle/>
            <a:p>
              <a:endParaRPr lang="en-US" sz="1600">
                <a:latin typeface="Calibri"/>
                <a:cs typeface="Calibri"/>
              </a:endParaRPr>
            </a:p>
          </p:txBody>
        </p:sp>
        <p:sp>
          <p:nvSpPr>
            <p:cNvPr id="36" name="Rectangle 33"/>
            <p:cNvSpPr>
              <a:spLocks noChangeArrowheads="1"/>
            </p:cNvSpPr>
            <p:nvPr/>
          </p:nvSpPr>
          <p:spPr bwMode="auto">
            <a:xfrm>
              <a:off x="3222" y="2357"/>
              <a:ext cx="7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S</a:t>
              </a:r>
              <a:endParaRPr kumimoji="0" lang="en-US" sz="1600" b="1" dirty="0">
                <a:solidFill>
                  <a:schemeClr val="tx1"/>
                </a:solidFill>
                <a:latin typeface="Calibri"/>
                <a:cs typeface="Calibri"/>
              </a:endParaRPr>
            </a:p>
          </p:txBody>
        </p:sp>
      </p:grpSp>
      <p:sp>
        <p:nvSpPr>
          <p:cNvPr id="37" name="Line 5"/>
          <p:cNvSpPr>
            <a:spLocks noChangeShapeType="1"/>
          </p:cNvSpPr>
          <p:nvPr/>
        </p:nvSpPr>
        <p:spPr bwMode="auto">
          <a:xfrm flipV="1">
            <a:off x="7271155" y="4351108"/>
            <a:ext cx="1587" cy="1200150"/>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38" name="Rectangle 6"/>
          <p:cNvSpPr>
            <a:spLocks noChangeArrowheads="1"/>
          </p:cNvSpPr>
          <p:nvPr/>
        </p:nvSpPr>
        <p:spPr bwMode="auto">
          <a:xfrm>
            <a:off x="7889835" y="5492203"/>
            <a:ext cx="901864" cy="3508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dirty="0">
                <a:solidFill>
                  <a:srgbClr val="000000"/>
                </a:solidFill>
                <a:latin typeface="Calibri"/>
                <a:cs typeface="Calibri"/>
              </a:rPr>
              <a:t>Quantity</a:t>
            </a:r>
            <a:r>
              <a:rPr kumimoji="0" lang="en-US" sz="1400" b="0" dirty="0">
                <a:solidFill>
                  <a:srgbClr val="000000"/>
                </a:solidFill>
                <a:latin typeface="Calibri"/>
                <a:cs typeface="Calibri"/>
              </a:rPr>
              <a:t/>
            </a:r>
            <a:br>
              <a:rPr kumimoji="0" lang="en-US" sz="1400" b="0" dirty="0">
                <a:solidFill>
                  <a:srgbClr val="000000"/>
                </a:solidFill>
                <a:latin typeface="Calibri"/>
                <a:cs typeface="Calibri"/>
              </a:rPr>
            </a:br>
            <a:r>
              <a:rPr kumimoji="0" lang="en-US" sz="1200" b="0" i="1" dirty="0">
                <a:solidFill>
                  <a:srgbClr val="000000"/>
                </a:solidFill>
                <a:latin typeface="Calibri"/>
                <a:cs typeface="Calibri"/>
              </a:rPr>
              <a:t>(automobiles)</a:t>
            </a:r>
            <a:endParaRPr kumimoji="0" lang="en-US" sz="1200" b="0" i="1" dirty="0">
              <a:solidFill>
                <a:schemeClr val="tx1"/>
              </a:solidFill>
              <a:latin typeface="Calibri"/>
              <a:cs typeface="Calibri"/>
            </a:endParaRPr>
          </a:p>
        </p:txBody>
      </p:sp>
      <p:sp>
        <p:nvSpPr>
          <p:cNvPr id="39" name="Rectangle 8"/>
          <p:cNvSpPr>
            <a:spLocks noChangeArrowheads="1"/>
          </p:cNvSpPr>
          <p:nvPr/>
        </p:nvSpPr>
        <p:spPr bwMode="auto">
          <a:xfrm>
            <a:off x="5600025" y="5568721"/>
            <a:ext cx="29846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d1</a:t>
            </a:r>
            <a:endParaRPr kumimoji="0" lang="en-US" sz="1600" b="1" baseline="-25000" dirty="0">
              <a:solidFill>
                <a:schemeClr val="tx1"/>
              </a:solidFill>
              <a:latin typeface="Calibri"/>
              <a:cs typeface="Calibri"/>
            </a:endParaRPr>
          </a:p>
        </p:txBody>
      </p:sp>
      <p:sp>
        <p:nvSpPr>
          <p:cNvPr id="40" name="Rectangle 11"/>
          <p:cNvSpPr>
            <a:spLocks noChangeArrowheads="1"/>
          </p:cNvSpPr>
          <p:nvPr/>
        </p:nvSpPr>
        <p:spPr bwMode="auto">
          <a:xfrm>
            <a:off x="7482292" y="1903183"/>
            <a:ext cx="1050925" cy="205184"/>
          </a:xfrm>
          <a:prstGeom prst="rect">
            <a:avLst/>
          </a:prstGeom>
          <a:noFill/>
          <a:ln w="9525">
            <a:noFill/>
            <a:miter lim="800000"/>
            <a:headEnd/>
            <a:tailEnd/>
          </a:ln>
        </p:spPr>
        <p:txBody>
          <a:bodyPr lIns="0" tIns="0" rIns="0" bIns="0">
            <a:prstTxWarp prst="textNoShape">
              <a:avLst/>
            </a:prstTxWarp>
            <a:spAutoFit/>
          </a:bodyPr>
          <a:lstStyle/>
          <a:p>
            <a:pPr>
              <a:lnSpc>
                <a:spcPct val="60000"/>
              </a:lnSpc>
            </a:pPr>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Domestic</a:t>
            </a:r>
            <a:endParaRPr kumimoji="0" lang="en-US" sz="2000" b="1" baseline="-25000" dirty="0">
              <a:solidFill>
                <a:schemeClr val="accent3">
                  <a:lumMod val="75000"/>
                </a:schemeClr>
              </a:solidFill>
              <a:latin typeface="Calibri"/>
              <a:cs typeface="Calibri"/>
            </a:endParaRPr>
          </a:p>
        </p:txBody>
      </p:sp>
      <p:sp>
        <p:nvSpPr>
          <p:cNvPr id="41" name="Rectangle 13"/>
          <p:cNvSpPr>
            <a:spLocks noChangeArrowheads="1"/>
          </p:cNvSpPr>
          <p:nvPr/>
        </p:nvSpPr>
        <p:spPr bwMode="auto">
          <a:xfrm>
            <a:off x="4701119" y="4225759"/>
            <a:ext cx="24880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P</a:t>
            </a:r>
            <a:r>
              <a:rPr kumimoji="0" lang="en-US" sz="1600" b="1" i="1" baseline="-25000" dirty="0">
                <a:solidFill>
                  <a:srgbClr val="000000"/>
                </a:solidFill>
                <a:latin typeface="Calibri"/>
                <a:cs typeface="Calibri"/>
              </a:rPr>
              <a:t>w</a:t>
            </a:r>
            <a:endParaRPr kumimoji="0" lang="en-US" sz="1600" b="1" baseline="-25000" dirty="0">
              <a:solidFill>
                <a:schemeClr val="tx1"/>
              </a:solidFill>
              <a:latin typeface="Calibri"/>
              <a:cs typeface="Calibri"/>
            </a:endParaRPr>
          </a:p>
        </p:txBody>
      </p:sp>
      <p:sp>
        <p:nvSpPr>
          <p:cNvPr id="42" name="Line 15"/>
          <p:cNvSpPr>
            <a:spLocks noChangeShapeType="1"/>
          </p:cNvSpPr>
          <p:nvPr/>
        </p:nvSpPr>
        <p:spPr bwMode="auto">
          <a:xfrm flipV="1">
            <a:off x="5715405" y="4341583"/>
            <a:ext cx="1587" cy="1195388"/>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grpSp>
        <p:nvGrpSpPr>
          <p:cNvPr id="43" name="Group 134"/>
          <p:cNvGrpSpPr>
            <a:grpSpLocks/>
          </p:cNvGrpSpPr>
          <p:nvPr/>
        </p:nvGrpSpPr>
        <p:grpSpPr bwMode="auto">
          <a:xfrm>
            <a:off x="6282142" y="3633558"/>
            <a:ext cx="561975" cy="717550"/>
            <a:chOff x="3844" y="2092"/>
            <a:chExt cx="354" cy="452"/>
          </a:xfrm>
        </p:grpSpPr>
        <p:sp>
          <p:nvSpPr>
            <p:cNvPr id="44" name="Freeform 17"/>
            <p:cNvSpPr>
              <a:spLocks/>
            </p:cNvSpPr>
            <p:nvPr/>
          </p:nvSpPr>
          <p:spPr bwMode="auto">
            <a:xfrm>
              <a:off x="3844" y="2092"/>
              <a:ext cx="354" cy="452"/>
            </a:xfrm>
            <a:custGeom>
              <a:avLst/>
              <a:gdLst/>
              <a:ahLst/>
              <a:cxnLst>
                <a:cxn ang="0">
                  <a:pos x="1223" y="1227"/>
                </a:cxn>
                <a:cxn ang="0">
                  <a:pos x="1223" y="0"/>
                </a:cxn>
                <a:cxn ang="0">
                  <a:pos x="0" y="0"/>
                </a:cxn>
                <a:cxn ang="0">
                  <a:pos x="0" y="1227"/>
                </a:cxn>
                <a:cxn ang="0">
                  <a:pos x="1223" y="1227"/>
                </a:cxn>
                <a:cxn ang="0">
                  <a:pos x="1223" y="1227"/>
                </a:cxn>
              </a:cxnLst>
              <a:rect l="0" t="0" r="r" b="b"/>
              <a:pathLst>
                <a:path w="1223" h="1227">
                  <a:moveTo>
                    <a:pt x="1223" y="1227"/>
                  </a:moveTo>
                  <a:lnTo>
                    <a:pt x="1223" y="0"/>
                  </a:lnTo>
                  <a:lnTo>
                    <a:pt x="0" y="0"/>
                  </a:lnTo>
                  <a:lnTo>
                    <a:pt x="0" y="1227"/>
                  </a:lnTo>
                  <a:lnTo>
                    <a:pt x="1223" y="1227"/>
                  </a:lnTo>
                  <a:lnTo>
                    <a:pt x="1223" y="1227"/>
                  </a:lnTo>
                  <a:close/>
                </a:path>
              </a:pathLst>
            </a:custGeom>
            <a:solidFill>
              <a:srgbClr val="A1EE92">
                <a:alpha val="50000"/>
              </a:srgbClr>
            </a:solidFill>
            <a:ln w="9525">
              <a:noFill/>
              <a:round/>
              <a:headEnd/>
              <a:tailEnd/>
            </a:ln>
          </p:spPr>
          <p:txBody>
            <a:bodyPr>
              <a:prstTxWarp prst="textNoShape">
                <a:avLst/>
              </a:prstTxWarp>
            </a:bodyPr>
            <a:lstStyle/>
            <a:p>
              <a:endParaRPr lang="en-US" sz="1600">
                <a:latin typeface="Calibri"/>
                <a:cs typeface="Calibri"/>
              </a:endParaRPr>
            </a:p>
          </p:txBody>
        </p:sp>
        <p:sp>
          <p:nvSpPr>
            <p:cNvPr id="45" name="Rectangle 18"/>
            <p:cNvSpPr>
              <a:spLocks noChangeArrowheads="1"/>
            </p:cNvSpPr>
            <p:nvPr/>
          </p:nvSpPr>
          <p:spPr bwMode="auto">
            <a:xfrm>
              <a:off x="3979" y="2357"/>
              <a:ext cx="79"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T</a:t>
              </a:r>
              <a:endParaRPr kumimoji="0" lang="en-US" sz="1600" b="1" dirty="0">
                <a:solidFill>
                  <a:schemeClr val="tx1"/>
                </a:solidFill>
                <a:latin typeface="Calibri"/>
                <a:cs typeface="Calibri"/>
              </a:endParaRPr>
            </a:p>
          </p:txBody>
        </p:sp>
      </p:grpSp>
      <p:grpSp>
        <p:nvGrpSpPr>
          <p:cNvPr id="46" name="Group 133"/>
          <p:cNvGrpSpPr>
            <a:grpSpLocks/>
          </p:cNvGrpSpPr>
          <p:nvPr/>
        </p:nvGrpSpPr>
        <p:grpSpPr bwMode="auto">
          <a:xfrm>
            <a:off x="5716992" y="3638321"/>
            <a:ext cx="565150" cy="712787"/>
            <a:chOff x="3488" y="2095"/>
            <a:chExt cx="356" cy="449"/>
          </a:xfrm>
        </p:grpSpPr>
        <p:sp>
          <p:nvSpPr>
            <p:cNvPr id="47" name="Freeform 21"/>
            <p:cNvSpPr>
              <a:spLocks/>
            </p:cNvSpPr>
            <p:nvPr/>
          </p:nvSpPr>
          <p:spPr bwMode="auto">
            <a:xfrm>
              <a:off x="3488" y="2095"/>
              <a:ext cx="356" cy="449"/>
            </a:xfrm>
            <a:custGeom>
              <a:avLst/>
              <a:gdLst/>
              <a:ahLst/>
              <a:cxnLst>
                <a:cxn ang="0">
                  <a:pos x="0" y="1217"/>
                </a:cxn>
                <a:cxn ang="0">
                  <a:pos x="1224" y="1217"/>
                </a:cxn>
                <a:cxn ang="0">
                  <a:pos x="1224" y="0"/>
                </a:cxn>
                <a:cxn ang="0">
                  <a:pos x="0" y="1217"/>
                </a:cxn>
                <a:cxn ang="0">
                  <a:pos x="0" y="1217"/>
                </a:cxn>
              </a:cxnLst>
              <a:rect l="0" t="0" r="r" b="b"/>
              <a:pathLst>
                <a:path w="1224" h="1217">
                  <a:moveTo>
                    <a:pt x="0" y="1217"/>
                  </a:moveTo>
                  <a:lnTo>
                    <a:pt x="1224" y="1217"/>
                  </a:lnTo>
                  <a:lnTo>
                    <a:pt x="1224" y="0"/>
                  </a:lnTo>
                  <a:lnTo>
                    <a:pt x="0" y="1217"/>
                  </a:lnTo>
                  <a:lnTo>
                    <a:pt x="0" y="1217"/>
                  </a:lnTo>
                  <a:close/>
                </a:path>
              </a:pathLst>
            </a:custGeom>
            <a:solidFill>
              <a:srgbClr val="ECB4B8"/>
            </a:solidFill>
            <a:ln w="9525">
              <a:noFill/>
              <a:round/>
              <a:headEnd/>
              <a:tailEnd/>
            </a:ln>
          </p:spPr>
          <p:txBody>
            <a:bodyPr>
              <a:prstTxWarp prst="textNoShape">
                <a:avLst/>
              </a:prstTxWarp>
            </a:bodyPr>
            <a:lstStyle/>
            <a:p>
              <a:endParaRPr lang="en-US" sz="1600">
                <a:latin typeface="Calibri"/>
                <a:cs typeface="Calibri"/>
              </a:endParaRPr>
            </a:p>
          </p:txBody>
        </p:sp>
        <p:sp>
          <p:nvSpPr>
            <p:cNvPr id="48" name="Rectangle 22"/>
            <p:cNvSpPr>
              <a:spLocks noChangeArrowheads="1"/>
            </p:cNvSpPr>
            <p:nvPr/>
          </p:nvSpPr>
          <p:spPr bwMode="auto">
            <a:xfrm>
              <a:off x="3664" y="2357"/>
              <a:ext cx="93"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U</a:t>
              </a:r>
              <a:endParaRPr kumimoji="0" lang="en-US" sz="1600" b="1" dirty="0">
                <a:solidFill>
                  <a:schemeClr val="tx1"/>
                </a:solidFill>
                <a:latin typeface="Calibri"/>
                <a:cs typeface="Calibri"/>
              </a:endParaRPr>
            </a:p>
          </p:txBody>
        </p:sp>
      </p:grpSp>
      <p:grpSp>
        <p:nvGrpSpPr>
          <p:cNvPr id="49" name="Group 135"/>
          <p:cNvGrpSpPr>
            <a:grpSpLocks/>
          </p:cNvGrpSpPr>
          <p:nvPr/>
        </p:nvGrpSpPr>
        <p:grpSpPr bwMode="auto">
          <a:xfrm>
            <a:off x="6844117" y="3638321"/>
            <a:ext cx="427038" cy="712787"/>
            <a:chOff x="4198" y="2095"/>
            <a:chExt cx="269" cy="449"/>
          </a:xfrm>
        </p:grpSpPr>
        <p:sp>
          <p:nvSpPr>
            <p:cNvPr id="50" name="Freeform 24"/>
            <p:cNvSpPr>
              <a:spLocks/>
            </p:cNvSpPr>
            <p:nvPr/>
          </p:nvSpPr>
          <p:spPr bwMode="auto">
            <a:xfrm>
              <a:off x="4198" y="2095"/>
              <a:ext cx="269" cy="449"/>
            </a:xfrm>
            <a:custGeom>
              <a:avLst/>
              <a:gdLst/>
              <a:ahLst/>
              <a:cxnLst>
                <a:cxn ang="0">
                  <a:pos x="922" y="1217"/>
                </a:cxn>
                <a:cxn ang="0">
                  <a:pos x="0" y="1217"/>
                </a:cxn>
                <a:cxn ang="0">
                  <a:pos x="0" y="0"/>
                </a:cxn>
                <a:cxn ang="0">
                  <a:pos x="922" y="1217"/>
                </a:cxn>
                <a:cxn ang="0">
                  <a:pos x="922" y="1217"/>
                </a:cxn>
              </a:cxnLst>
              <a:rect l="0" t="0" r="r" b="b"/>
              <a:pathLst>
                <a:path w="922" h="1217">
                  <a:moveTo>
                    <a:pt x="922" y="1217"/>
                  </a:moveTo>
                  <a:lnTo>
                    <a:pt x="0" y="1217"/>
                  </a:lnTo>
                  <a:lnTo>
                    <a:pt x="0" y="0"/>
                  </a:lnTo>
                  <a:lnTo>
                    <a:pt x="922" y="1217"/>
                  </a:lnTo>
                  <a:lnTo>
                    <a:pt x="922" y="1217"/>
                  </a:lnTo>
                  <a:close/>
                </a:path>
              </a:pathLst>
            </a:custGeom>
            <a:solidFill>
              <a:srgbClr val="ECB4B8"/>
            </a:solidFill>
            <a:ln w="9525">
              <a:noFill/>
              <a:round/>
              <a:headEnd/>
              <a:tailEnd/>
            </a:ln>
          </p:spPr>
          <p:txBody>
            <a:bodyPr>
              <a:prstTxWarp prst="textNoShape">
                <a:avLst/>
              </a:prstTxWarp>
            </a:bodyPr>
            <a:lstStyle/>
            <a:p>
              <a:endParaRPr lang="en-US" sz="1600">
                <a:latin typeface="Calibri"/>
                <a:cs typeface="Calibri"/>
              </a:endParaRPr>
            </a:p>
          </p:txBody>
        </p:sp>
        <p:sp>
          <p:nvSpPr>
            <p:cNvPr id="51" name="Rectangle 25"/>
            <p:cNvSpPr>
              <a:spLocks noChangeArrowheads="1"/>
            </p:cNvSpPr>
            <p:nvPr/>
          </p:nvSpPr>
          <p:spPr bwMode="auto">
            <a:xfrm>
              <a:off x="4211" y="2357"/>
              <a:ext cx="95"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V</a:t>
              </a:r>
              <a:endParaRPr kumimoji="0" lang="en-US" sz="1600" b="1" dirty="0">
                <a:solidFill>
                  <a:schemeClr val="tx1"/>
                </a:solidFill>
                <a:latin typeface="Calibri"/>
                <a:cs typeface="Calibri"/>
              </a:endParaRPr>
            </a:p>
          </p:txBody>
        </p:sp>
      </p:grpSp>
      <p:sp>
        <p:nvSpPr>
          <p:cNvPr id="52" name="Rectangle 27"/>
          <p:cNvSpPr>
            <a:spLocks noChangeArrowheads="1"/>
          </p:cNvSpPr>
          <p:nvPr/>
        </p:nvSpPr>
        <p:spPr bwMode="auto">
          <a:xfrm>
            <a:off x="7238325" y="5594121"/>
            <a:ext cx="22626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1</a:t>
            </a:r>
            <a:endParaRPr kumimoji="0" lang="en-US" sz="1600" b="1" baseline="-25000" dirty="0">
              <a:solidFill>
                <a:schemeClr val="tx1"/>
              </a:solidFill>
              <a:latin typeface="Calibri"/>
              <a:cs typeface="Calibri"/>
            </a:endParaRPr>
          </a:p>
        </p:txBody>
      </p:sp>
      <p:sp>
        <p:nvSpPr>
          <p:cNvPr id="53" name="Line 29"/>
          <p:cNvSpPr>
            <a:spLocks noChangeShapeType="1"/>
          </p:cNvSpPr>
          <p:nvPr/>
        </p:nvSpPr>
        <p:spPr bwMode="auto">
          <a:xfrm flipV="1">
            <a:off x="6282142" y="3692296"/>
            <a:ext cx="1588" cy="1830387"/>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54" name="Line 34"/>
          <p:cNvSpPr>
            <a:spLocks noChangeShapeType="1"/>
          </p:cNvSpPr>
          <p:nvPr/>
        </p:nvSpPr>
        <p:spPr bwMode="auto">
          <a:xfrm flipH="1">
            <a:off x="5353455" y="2139721"/>
            <a:ext cx="2106612" cy="2663825"/>
          </a:xfrm>
          <a:prstGeom prst="line">
            <a:avLst/>
          </a:prstGeom>
          <a:noFill/>
          <a:ln w="19050">
            <a:solidFill>
              <a:srgbClr val="FFFFFF"/>
            </a:solidFill>
            <a:round/>
            <a:headEnd/>
            <a:tailEnd/>
          </a:ln>
        </p:spPr>
        <p:txBody>
          <a:bodyPr>
            <a:prstTxWarp prst="textNoShape">
              <a:avLst/>
            </a:prstTxWarp>
          </a:bodyPr>
          <a:lstStyle/>
          <a:p>
            <a:endParaRPr lang="en-US" sz="1600">
              <a:latin typeface="Calibri"/>
              <a:cs typeface="Calibri"/>
            </a:endParaRPr>
          </a:p>
        </p:txBody>
      </p:sp>
      <p:sp>
        <p:nvSpPr>
          <p:cNvPr id="55" name="Line 35"/>
          <p:cNvSpPr>
            <a:spLocks noChangeShapeType="1"/>
          </p:cNvSpPr>
          <p:nvPr/>
        </p:nvSpPr>
        <p:spPr bwMode="auto">
          <a:xfrm>
            <a:off x="5616980" y="1555521"/>
            <a:ext cx="1936750" cy="3271837"/>
          </a:xfrm>
          <a:prstGeom prst="line">
            <a:avLst/>
          </a:prstGeom>
          <a:noFill/>
          <a:ln w="19050">
            <a:solidFill>
              <a:srgbClr val="FFFFFF"/>
            </a:solidFill>
            <a:round/>
            <a:headEnd/>
            <a:tailEnd/>
          </a:ln>
        </p:spPr>
        <p:txBody>
          <a:bodyPr>
            <a:prstTxWarp prst="textNoShape">
              <a:avLst/>
            </a:prstTxWarp>
          </a:bodyPr>
          <a:lstStyle/>
          <a:p>
            <a:endParaRPr lang="en-US" sz="1600">
              <a:latin typeface="Calibri"/>
              <a:cs typeface="Calibri"/>
            </a:endParaRPr>
          </a:p>
        </p:txBody>
      </p:sp>
      <p:sp>
        <p:nvSpPr>
          <p:cNvPr id="56" name="Line 36"/>
          <p:cNvSpPr>
            <a:spLocks noChangeShapeType="1"/>
          </p:cNvSpPr>
          <p:nvPr/>
        </p:nvSpPr>
        <p:spPr bwMode="auto">
          <a:xfrm>
            <a:off x="5942417" y="2103208"/>
            <a:ext cx="1611313" cy="2724150"/>
          </a:xfrm>
          <a:prstGeom prst="line">
            <a:avLst/>
          </a:prstGeom>
          <a:noFill/>
          <a:ln w="57150">
            <a:solidFill>
              <a:schemeClr val="accent5">
                <a:lumMod val="75000"/>
              </a:schemeClr>
            </a:solidFill>
            <a:round/>
            <a:headEnd/>
            <a:tailEnd/>
          </a:ln>
        </p:spPr>
        <p:txBody>
          <a:bodyPr>
            <a:prstTxWarp prst="textNoShape">
              <a:avLst/>
            </a:prstTxWarp>
          </a:bodyPr>
          <a:lstStyle/>
          <a:p>
            <a:endParaRPr lang="en-US" sz="1600">
              <a:latin typeface="Calibri"/>
              <a:cs typeface="Calibri"/>
            </a:endParaRPr>
          </a:p>
        </p:txBody>
      </p:sp>
      <p:sp>
        <p:nvSpPr>
          <p:cNvPr id="57" name="Line 43"/>
          <p:cNvSpPr>
            <a:spLocks noChangeShapeType="1"/>
          </p:cNvSpPr>
          <p:nvPr/>
        </p:nvSpPr>
        <p:spPr bwMode="auto">
          <a:xfrm flipH="1">
            <a:off x="5353455" y="2139721"/>
            <a:ext cx="2106612" cy="2663825"/>
          </a:xfrm>
          <a:prstGeom prst="line">
            <a:avLst/>
          </a:prstGeom>
          <a:noFill/>
          <a:ln w="57150">
            <a:solidFill>
              <a:schemeClr val="accent3">
                <a:lumMod val="75000"/>
              </a:schemeClr>
            </a:solidFill>
            <a:round/>
            <a:headEnd/>
            <a:tailEnd/>
          </a:ln>
        </p:spPr>
        <p:txBody>
          <a:bodyPr>
            <a:prstTxWarp prst="textNoShape">
              <a:avLst/>
            </a:prstTxWarp>
          </a:bodyPr>
          <a:lstStyle/>
          <a:p>
            <a:endParaRPr lang="en-US" sz="1600">
              <a:latin typeface="Calibri"/>
              <a:cs typeface="Calibri"/>
            </a:endParaRPr>
          </a:p>
        </p:txBody>
      </p:sp>
      <p:sp>
        <p:nvSpPr>
          <p:cNvPr id="58" name="Text Box 44"/>
          <p:cNvSpPr txBox="1">
            <a:spLocks noChangeArrowheads="1"/>
          </p:cNvSpPr>
          <p:nvPr/>
        </p:nvSpPr>
        <p:spPr bwMode="auto">
          <a:xfrm>
            <a:off x="4586692" y="1660296"/>
            <a:ext cx="607859" cy="338554"/>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sp>
        <p:nvSpPr>
          <p:cNvPr id="59" name="Line 45"/>
          <p:cNvSpPr>
            <a:spLocks noChangeShapeType="1"/>
          </p:cNvSpPr>
          <p:nvPr/>
        </p:nvSpPr>
        <p:spPr bwMode="auto">
          <a:xfrm>
            <a:off x="4970867" y="1968271"/>
            <a:ext cx="0" cy="3602037"/>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60" name="Line 46"/>
          <p:cNvSpPr>
            <a:spLocks noChangeShapeType="1"/>
          </p:cNvSpPr>
          <p:nvPr/>
        </p:nvSpPr>
        <p:spPr bwMode="auto">
          <a:xfrm flipV="1">
            <a:off x="4964517" y="5560783"/>
            <a:ext cx="2874963" cy="3175"/>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62" name="Rectangle 47"/>
          <p:cNvSpPr>
            <a:spLocks noChangeArrowheads="1"/>
          </p:cNvSpPr>
          <p:nvPr/>
        </p:nvSpPr>
        <p:spPr bwMode="auto">
          <a:xfrm>
            <a:off x="7375932" y="4876574"/>
            <a:ext cx="1015763" cy="184666"/>
          </a:xfrm>
          <a:prstGeom prst="rect">
            <a:avLst/>
          </a:prstGeom>
          <a:noFill/>
          <a:ln w="9525">
            <a:noFill/>
            <a:miter lim="800000"/>
            <a:headEnd/>
            <a:tailEnd/>
          </a:ln>
        </p:spPr>
        <p:txBody>
          <a:bodyPr wrap="square" lIns="0" tIns="0" rIns="0" bIns="0">
            <a:prstTxWarp prst="textNoShape">
              <a:avLst/>
            </a:prstTxWarp>
            <a:spAutoFit/>
          </a:bodyPr>
          <a:lstStyle/>
          <a:p>
            <a:pPr>
              <a:lnSpc>
                <a:spcPct val="60000"/>
              </a:lnSpc>
            </a:pPr>
            <a:r>
              <a:rPr kumimoji="0" lang="en-US" b="1" i="1" dirty="0">
                <a:solidFill>
                  <a:schemeClr val="accent5">
                    <a:lumMod val="75000"/>
                  </a:schemeClr>
                </a:solidFill>
                <a:latin typeface="Calibri"/>
                <a:cs typeface="Calibri"/>
              </a:rPr>
              <a:t>   </a:t>
            </a:r>
            <a:r>
              <a:rPr kumimoji="0" lang="en-US" b="1" i="1" dirty="0" err="1">
                <a:solidFill>
                  <a:schemeClr val="accent5">
                    <a:lumMod val="75000"/>
                  </a:schemeClr>
                </a:solidFill>
                <a:latin typeface="Calibri"/>
                <a:cs typeface="Calibri"/>
              </a:rPr>
              <a:t>D</a:t>
            </a:r>
            <a:r>
              <a:rPr kumimoji="0" lang="en-US" b="1" i="1" baseline="-25000" dirty="0" err="1">
                <a:solidFill>
                  <a:schemeClr val="accent5">
                    <a:lumMod val="75000"/>
                  </a:schemeClr>
                </a:solidFill>
                <a:latin typeface="Calibri"/>
                <a:cs typeface="Calibri"/>
              </a:rPr>
              <a:t>Domestic</a:t>
            </a:r>
            <a:endParaRPr kumimoji="0" lang="en-US" b="1" baseline="-25000" dirty="0">
              <a:solidFill>
                <a:schemeClr val="accent5">
                  <a:lumMod val="75000"/>
                </a:schemeClr>
              </a:solidFill>
              <a:latin typeface="Calibri"/>
              <a:cs typeface="Calibri"/>
            </a:endParaRPr>
          </a:p>
        </p:txBody>
      </p:sp>
      <p:sp>
        <p:nvSpPr>
          <p:cNvPr id="63" name="Line 48"/>
          <p:cNvSpPr>
            <a:spLocks noChangeShapeType="1"/>
          </p:cNvSpPr>
          <p:nvPr/>
        </p:nvSpPr>
        <p:spPr bwMode="auto">
          <a:xfrm flipV="1">
            <a:off x="6850467" y="3646258"/>
            <a:ext cx="3175" cy="1889125"/>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64" name="Rectangle 60"/>
          <p:cNvSpPr>
            <a:spLocks noChangeArrowheads="1"/>
          </p:cNvSpPr>
          <p:nvPr/>
        </p:nvSpPr>
        <p:spPr bwMode="auto">
          <a:xfrm>
            <a:off x="4416639" y="3511765"/>
            <a:ext cx="608013" cy="246221"/>
          </a:xfrm>
          <a:prstGeom prst="rect">
            <a:avLst/>
          </a:prstGeom>
          <a:noFill/>
          <a:ln w="9525">
            <a:noFill/>
            <a:miter lim="800000"/>
            <a:headEnd/>
            <a:tailEnd/>
          </a:ln>
        </p:spPr>
        <p:txBody>
          <a:bodyPr lIns="0" tIns="0" rIns="0" bIns="0">
            <a:prstTxWarp prst="textNoShape">
              <a:avLst/>
            </a:prstTxWarp>
            <a:spAutoFit/>
          </a:bodyPr>
          <a:lstStyle/>
          <a:p>
            <a:r>
              <a:rPr kumimoji="0" lang="en-US" sz="1600" b="1" i="1" dirty="0">
                <a:solidFill>
                  <a:srgbClr val="000000"/>
                </a:solidFill>
                <a:latin typeface="Calibri"/>
                <a:cs typeface="Calibri"/>
              </a:rPr>
              <a:t>P</a:t>
            </a:r>
            <a:r>
              <a:rPr kumimoji="0" lang="en-US" sz="1600" b="1" i="1" baseline="-25000" dirty="0">
                <a:solidFill>
                  <a:srgbClr val="000000"/>
                </a:solidFill>
                <a:latin typeface="Calibri"/>
                <a:cs typeface="Calibri"/>
              </a:rPr>
              <a:t>w</a:t>
            </a:r>
            <a:r>
              <a:rPr kumimoji="0" lang="en-US" sz="1600" b="1" i="1" dirty="0">
                <a:solidFill>
                  <a:srgbClr val="000000"/>
                </a:solidFill>
                <a:latin typeface="Calibri"/>
                <a:cs typeface="Calibri"/>
              </a:rPr>
              <a:t>+ t</a:t>
            </a:r>
            <a:endParaRPr kumimoji="0" lang="en-US" sz="1600" b="1" dirty="0">
              <a:solidFill>
                <a:schemeClr val="tx1"/>
              </a:solidFill>
              <a:latin typeface="Calibri"/>
              <a:cs typeface="Calibri"/>
            </a:endParaRPr>
          </a:p>
        </p:txBody>
      </p:sp>
      <p:sp>
        <p:nvSpPr>
          <p:cNvPr id="65" name="Rectangle 62"/>
          <p:cNvSpPr>
            <a:spLocks noChangeArrowheads="1"/>
          </p:cNvSpPr>
          <p:nvPr/>
        </p:nvSpPr>
        <p:spPr bwMode="auto">
          <a:xfrm>
            <a:off x="4354917" y="3755233"/>
            <a:ext cx="0" cy="20518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a:solidFill>
                  <a:srgbClr val="000000"/>
                </a:solidFill>
                <a:latin typeface="Calibri"/>
                <a:cs typeface="Calibri"/>
              </a:rPr>
              <a:t> </a:t>
            </a:r>
            <a:endParaRPr kumimoji="0" lang="en-US" sz="1600" b="0">
              <a:solidFill>
                <a:schemeClr val="tx1"/>
              </a:solidFill>
              <a:latin typeface="Calibri"/>
              <a:cs typeface="Calibri"/>
            </a:endParaRPr>
          </a:p>
        </p:txBody>
      </p:sp>
      <p:sp>
        <p:nvSpPr>
          <p:cNvPr id="66" name="Rectangle 83"/>
          <p:cNvSpPr>
            <a:spLocks noChangeArrowheads="1"/>
          </p:cNvSpPr>
          <p:nvPr/>
        </p:nvSpPr>
        <p:spPr bwMode="auto">
          <a:xfrm>
            <a:off x="6779538" y="5587771"/>
            <a:ext cx="22626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2</a:t>
            </a:r>
            <a:endParaRPr kumimoji="0" lang="en-US" sz="1600" b="1" baseline="-25000" dirty="0">
              <a:solidFill>
                <a:schemeClr val="tx1"/>
              </a:solidFill>
              <a:latin typeface="Calibri"/>
              <a:cs typeface="Calibri"/>
            </a:endParaRPr>
          </a:p>
        </p:txBody>
      </p:sp>
      <p:sp>
        <p:nvSpPr>
          <p:cNvPr id="67" name="Rectangle 88"/>
          <p:cNvSpPr>
            <a:spLocks noChangeArrowheads="1"/>
          </p:cNvSpPr>
          <p:nvPr/>
        </p:nvSpPr>
        <p:spPr bwMode="auto">
          <a:xfrm>
            <a:off x="6171525" y="5579833"/>
            <a:ext cx="29846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d2</a:t>
            </a:r>
            <a:endParaRPr kumimoji="0" lang="en-US" sz="1600" b="1" baseline="-25000" dirty="0">
              <a:solidFill>
                <a:schemeClr val="tx1"/>
              </a:solidFill>
              <a:latin typeface="Calibri"/>
              <a:cs typeface="Calibri"/>
            </a:endParaRPr>
          </a:p>
        </p:txBody>
      </p:sp>
      <p:grpSp>
        <p:nvGrpSpPr>
          <p:cNvPr id="76" name="Group 130"/>
          <p:cNvGrpSpPr>
            <a:grpSpLocks/>
          </p:cNvGrpSpPr>
          <p:nvPr/>
        </p:nvGrpSpPr>
        <p:grpSpPr bwMode="auto">
          <a:xfrm>
            <a:off x="7307667" y="3646258"/>
            <a:ext cx="1227138" cy="688975"/>
            <a:chOff x="4490" y="2100"/>
            <a:chExt cx="773" cy="434"/>
          </a:xfrm>
        </p:grpSpPr>
        <p:sp>
          <p:nvSpPr>
            <p:cNvPr id="77" name="Freeform 68"/>
            <p:cNvSpPr>
              <a:spLocks/>
            </p:cNvSpPr>
            <p:nvPr/>
          </p:nvSpPr>
          <p:spPr bwMode="auto">
            <a:xfrm>
              <a:off x="4490" y="2100"/>
              <a:ext cx="49" cy="434"/>
            </a:xfrm>
            <a:custGeom>
              <a:avLst/>
              <a:gdLst/>
              <a:ahLst/>
              <a:cxnLst>
                <a:cxn ang="0">
                  <a:pos x="0" y="1181"/>
                </a:cxn>
                <a:cxn ang="0">
                  <a:pos x="164" y="1100"/>
                </a:cxn>
                <a:cxn ang="0">
                  <a:pos x="164" y="76"/>
                </a:cxn>
                <a:cxn ang="0">
                  <a:pos x="0" y="0"/>
                </a:cxn>
              </a:cxnLst>
              <a:rect l="0" t="0" r="r" b="b"/>
              <a:pathLst>
                <a:path w="164" h="1181">
                  <a:moveTo>
                    <a:pt x="0" y="1181"/>
                  </a:moveTo>
                  <a:lnTo>
                    <a:pt x="164" y="1100"/>
                  </a:lnTo>
                  <a:lnTo>
                    <a:pt x="164" y="76"/>
                  </a:lnTo>
                  <a:lnTo>
                    <a:pt x="0"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endParaRPr lang="en-US" sz="1600">
                <a:latin typeface="Calibri"/>
                <a:cs typeface="Calibri"/>
              </a:endParaRPr>
            </a:p>
          </p:txBody>
        </p:sp>
        <p:grpSp>
          <p:nvGrpSpPr>
            <p:cNvPr id="78" name="Group 129"/>
            <p:cNvGrpSpPr>
              <a:grpSpLocks/>
            </p:cNvGrpSpPr>
            <p:nvPr/>
          </p:nvGrpSpPr>
          <p:grpSpPr bwMode="auto">
            <a:xfrm>
              <a:off x="4546" y="2201"/>
              <a:ext cx="717" cy="213"/>
              <a:chOff x="4546" y="2201"/>
              <a:chExt cx="717" cy="213"/>
            </a:xfrm>
          </p:grpSpPr>
          <p:sp>
            <p:nvSpPr>
              <p:cNvPr id="79" name="Line 70"/>
              <p:cNvSpPr>
                <a:spLocks noChangeShapeType="1"/>
              </p:cNvSpPr>
              <p:nvPr/>
            </p:nvSpPr>
            <p:spPr bwMode="auto">
              <a:xfrm>
                <a:off x="4546" y="2315"/>
                <a:ext cx="213" cy="4"/>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sz="1600">
                  <a:latin typeface="Calibri"/>
                  <a:cs typeface="Calibri"/>
                </a:endParaRPr>
              </a:p>
            </p:txBody>
          </p:sp>
          <p:sp>
            <p:nvSpPr>
              <p:cNvPr id="80" name="Rectangle 64"/>
              <p:cNvSpPr>
                <a:spLocks noChangeArrowheads="1"/>
              </p:cNvSpPr>
              <p:nvPr/>
            </p:nvSpPr>
            <p:spPr bwMode="auto">
              <a:xfrm>
                <a:off x="4741" y="2201"/>
                <a:ext cx="522" cy="213"/>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sz="1600">
                  <a:latin typeface="Calibri"/>
                  <a:cs typeface="Calibri"/>
                </a:endParaRPr>
              </a:p>
            </p:txBody>
          </p:sp>
          <p:sp>
            <p:nvSpPr>
              <p:cNvPr id="81" name="Rectangle 65"/>
              <p:cNvSpPr>
                <a:spLocks noChangeArrowheads="1"/>
              </p:cNvSpPr>
              <p:nvPr/>
            </p:nvSpPr>
            <p:spPr bwMode="auto">
              <a:xfrm>
                <a:off x="4780" y="2227"/>
                <a:ext cx="44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Tariff </a:t>
                </a:r>
                <a:r>
                  <a:rPr kumimoji="0" lang="en-US" sz="1600" dirty="0">
                    <a:solidFill>
                      <a:srgbClr val="000000"/>
                    </a:solidFill>
                    <a:latin typeface="Calibri"/>
                    <a:cs typeface="Calibri"/>
                  </a:rPr>
                  <a:t>=</a:t>
                </a:r>
                <a:r>
                  <a:rPr kumimoji="0" lang="en-US" sz="1600" b="0" dirty="0">
                    <a:solidFill>
                      <a:srgbClr val="000000"/>
                    </a:solidFill>
                    <a:latin typeface="Calibri"/>
                    <a:cs typeface="Calibri"/>
                  </a:rPr>
                  <a:t> </a:t>
                </a:r>
                <a:r>
                  <a:rPr kumimoji="0" lang="en-US" sz="1600" b="1" i="1" dirty="0">
                    <a:solidFill>
                      <a:srgbClr val="000000"/>
                    </a:solidFill>
                    <a:latin typeface="Calibri"/>
                    <a:cs typeface="Calibri"/>
                  </a:rPr>
                  <a:t>t</a:t>
                </a:r>
                <a:r>
                  <a:rPr kumimoji="0" lang="en-US" sz="1600" b="0" dirty="0">
                    <a:solidFill>
                      <a:srgbClr val="000000"/>
                    </a:solidFill>
                    <a:latin typeface="Calibri"/>
                    <a:cs typeface="Calibri"/>
                  </a:rPr>
                  <a:t> </a:t>
                </a:r>
              </a:p>
            </p:txBody>
          </p:sp>
        </p:grpSp>
      </p:grpSp>
      <p:grpSp>
        <p:nvGrpSpPr>
          <p:cNvPr id="82" name="Group 131"/>
          <p:cNvGrpSpPr>
            <a:grpSpLocks/>
          </p:cNvGrpSpPr>
          <p:nvPr/>
        </p:nvGrpSpPr>
        <p:grpSpPr bwMode="auto">
          <a:xfrm>
            <a:off x="6361518" y="3255741"/>
            <a:ext cx="2506663" cy="355601"/>
            <a:chOff x="3894" y="1854"/>
            <a:chExt cx="1579" cy="224"/>
          </a:xfrm>
        </p:grpSpPr>
        <p:grpSp>
          <p:nvGrpSpPr>
            <p:cNvPr id="83" name="Group 105"/>
            <p:cNvGrpSpPr>
              <a:grpSpLocks/>
            </p:cNvGrpSpPr>
            <p:nvPr/>
          </p:nvGrpSpPr>
          <p:grpSpPr bwMode="auto">
            <a:xfrm>
              <a:off x="3894" y="1960"/>
              <a:ext cx="577" cy="118"/>
              <a:chOff x="3648" y="2224"/>
              <a:chExt cx="577" cy="118"/>
            </a:xfrm>
          </p:grpSpPr>
          <p:grpSp>
            <p:nvGrpSpPr>
              <p:cNvPr id="87" name="Group 104"/>
              <p:cNvGrpSpPr>
                <a:grpSpLocks/>
              </p:cNvGrpSpPr>
              <p:nvPr/>
            </p:nvGrpSpPr>
            <p:grpSpPr bwMode="auto">
              <a:xfrm>
                <a:off x="3780" y="2224"/>
                <a:ext cx="445" cy="67"/>
                <a:chOff x="3780" y="2216"/>
                <a:chExt cx="445" cy="67"/>
              </a:xfrm>
            </p:grpSpPr>
            <p:sp>
              <p:nvSpPr>
                <p:cNvPr id="89" name="Line 102"/>
                <p:cNvSpPr>
                  <a:spLocks noChangeShapeType="1"/>
                </p:cNvSpPr>
                <p:nvPr/>
              </p:nvSpPr>
              <p:spPr bwMode="auto">
                <a:xfrm flipV="1">
                  <a:off x="3789" y="2221"/>
                  <a:ext cx="1" cy="6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sz="1600">
                    <a:latin typeface="Calibri"/>
                    <a:cs typeface="Calibri"/>
                  </a:endParaRPr>
                </a:p>
              </p:txBody>
            </p:sp>
            <p:sp>
              <p:nvSpPr>
                <p:cNvPr id="90" name="Line 103"/>
                <p:cNvSpPr>
                  <a:spLocks noChangeShapeType="1"/>
                </p:cNvSpPr>
                <p:nvPr/>
              </p:nvSpPr>
              <p:spPr bwMode="auto">
                <a:xfrm flipV="1">
                  <a:off x="3780" y="2216"/>
                  <a:ext cx="445" cy="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grpSp>
          <p:sp>
            <p:nvSpPr>
              <p:cNvPr id="88" name="Freeform 38"/>
              <p:cNvSpPr>
                <a:spLocks/>
              </p:cNvSpPr>
              <p:nvPr/>
            </p:nvSpPr>
            <p:spPr bwMode="auto">
              <a:xfrm>
                <a:off x="3648" y="2296"/>
                <a:ext cx="261" cy="46"/>
              </a:xfrm>
              <a:custGeom>
                <a:avLst/>
                <a:gdLst/>
                <a:ahLst/>
                <a:cxnLst>
                  <a:cxn ang="0">
                    <a:pos x="0" y="123"/>
                  </a:cxn>
                  <a:cxn ang="0">
                    <a:pos x="133" y="0"/>
                  </a:cxn>
                  <a:cxn ang="0">
                    <a:pos x="768" y="0"/>
                  </a:cxn>
                  <a:cxn ang="0">
                    <a:pos x="894" y="113"/>
                  </a:cxn>
                </a:cxnLst>
                <a:rect l="0" t="0" r="r" b="b"/>
                <a:pathLst>
                  <a:path w="894" h="123">
                    <a:moveTo>
                      <a:pt x="0" y="123"/>
                    </a:moveTo>
                    <a:lnTo>
                      <a:pt x="133" y="0"/>
                    </a:lnTo>
                    <a:lnTo>
                      <a:pt x="768" y="0"/>
                    </a:lnTo>
                    <a:lnTo>
                      <a:pt x="894" y="113"/>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endParaRPr lang="en-US" sz="1600">
                  <a:latin typeface="Calibri"/>
                  <a:cs typeface="Calibri"/>
                </a:endParaRPr>
              </a:p>
            </p:txBody>
          </p:sp>
        </p:grpSp>
        <p:grpSp>
          <p:nvGrpSpPr>
            <p:cNvPr id="84" name="Group 126"/>
            <p:cNvGrpSpPr>
              <a:grpSpLocks/>
            </p:cNvGrpSpPr>
            <p:nvPr/>
          </p:nvGrpSpPr>
          <p:grpSpPr bwMode="auto">
            <a:xfrm>
              <a:off x="4422" y="1854"/>
              <a:ext cx="1051" cy="213"/>
              <a:chOff x="4422" y="1854"/>
              <a:chExt cx="1051" cy="213"/>
            </a:xfrm>
          </p:grpSpPr>
          <p:sp>
            <p:nvSpPr>
              <p:cNvPr id="85" name="Rectangle 40"/>
              <p:cNvSpPr>
                <a:spLocks noChangeArrowheads="1"/>
              </p:cNvSpPr>
              <p:nvPr/>
            </p:nvSpPr>
            <p:spPr bwMode="auto">
              <a:xfrm>
                <a:off x="4422" y="1854"/>
                <a:ext cx="1051" cy="213"/>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sz="1600">
                  <a:latin typeface="Calibri"/>
                  <a:cs typeface="Calibri"/>
                </a:endParaRPr>
              </a:p>
            </p:txBody>
          </p:sp>
          <p:sp>
            <p:nvSpPr>
              <p:cNvPr id="86" name="Rectangle 41"/>
              <p:cNvSpPr>
                <a:spLocks noChangeArrowheads="1"/>
              </p:cNvSpPr>
              <p:nvPr/>
            </p:nvSpPr>
            <p:spPr bwMode="auto">
              <a:xfrm>
                <a:off x="4458" y="1886"/>
                <a:ext cx="97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Imports after tariff</a:t>
                </a:r>
                <a:endParaRPr kumimoji="0" lang="en-US" sz="1600" b="0" dirty="0">
                  <a:solidFill>
                    <a:schemeClr val="tx1"/>
                  </a:solidFill>
                  <a:latin typeface="Calibri"/>
                  <a:cs typeface="Calibri"/>
                </a:endParaRPr>
              </a:p>
            </p:txBody>
          </p:sp>
        </p:grpSp>
      </p:grpSp>
      <p:sp>
        <p:nvSpPr>
          <p:cNvPr id="91" name="Line 30"/>
          <p:cNvSpPr>
            <a:spLocks noChangeShapeType="1"/>
          </p:cNvSpPr>
          <p:nvPr/>
        </p:nvSpPr>
        <p:spPr bwMode="auto">
          <a:xfrm flipH="1">
            <a:off x="4974042" y="4351108"/>
            <a:ext cx="2303463" cy="1588"/>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93" name="Line 107"/>
          <p:cNvSpPr>
            <a:spLocks noChangeShapeType="1"/>
          </p:cNvSpPr>
          <p:nvPr/>
        </p:nvSpPr>
        <p:spPr bwMode="auto">
          <a:xfrm flipH="1">
            <a:off x="4974042" y="3641496"/>
            <a:ext cx="1879600" cy="0"/>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94" name="Line 108"/>
          <p:cNvSpPr>
            <a:spLocks noChangeShapeType="1"/>
          </p:cNvSpPr>
          <p:nvPr/>
        </p:nvSpPr>
        <p:spPr bwMode="auto">
          <a:xfrm>
            <a:off x="5593167" y="5405208"/>
            <a:ext cx="647700"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sp>
        <p:nvSpPr>
          <p:cNvPr id="95" name="Line 109"/>
          <p:cNvSpPr>
            <a:spLocks noChangeShapeType="1"/>
          </p:cNvSpPr>
          <p:nvPr/>
        </p:nvSpPr>
        <p:spPr bwMode="auto">
          <a:xfrm flipH="1">
            <a:off x="6882217" y="5405208"/>
            <a:ext cx="647700"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sp>
        <p:nvSpPr>
          <p:cNvPr id="4" name="Rectangle 3"/>
          <p:cNvSpPr/>
          <p:nvPr/>
        </p:nvSpPr>
        <p:spPr>
          <a:xfrm>
            <a:off x="184877" y="2090374"/>
            <a:ext cx="4396139" cy="707886"/>
          </a:xfrm>
          <a:prstGeom prst="rect">
            <a:avLst/>
          </a:prstGeom>
        </p:spPr>
        <p:txBody>
          <a:bodyPr wrap="square">
            <a:spAutoFit/>
          </a:bodyPr>
          <a:lstStyle/>
          <a:p>
            <a:r>
              <a:rPr lang="en-US" sz="2000" dirty="0">
                <a:latin typeface="Calibri"/>
                <a:cs typeface="Calibri"/>
              </a:rPr>
              <a:t> </a:t>
            </a:r>
            <a:r>
              <a:rPr lang="en-US" sz="2000" dirty="0" smtClean="0">
                <a:latin typeface="Calibri"/>
                <a:cs typeface="Calibri"/>
              </a:rPr>
              <a:t>                  </a:t>
            </a:r>
            <a:r>
              <a:rPr lang="en-US" sz="2000" b="1" i="1" dirty="0" smtClean="0">
                <a:latin typeface="Calibri"/>
                <a:cs typeface="Calibri"/>
              </a:rPr>
              <a:t>Q</a:t>
            </a:r>
            <a:r>
              <a:rPr lang="en-US" sz="2000" b="1" i="1" baseline="-25000" dirty="0" smtClean="0">
                <a:latin typeface="Calibri"/>
                <a:cs typeface="Calibri"/>
              </a:rPr>
              <a:t>d1</a:t>
            </a:r>
            <a:r>
              <a:rPr lang="en-US" sz="2000" dirty="0" smtClean="0">
                <a:latin typeface="Calibri"/>
                <a:cs typeface="Calibri"/>
              </a:rPr>
              <a:t> from U.S</a:t>
            </a:r>
            <a:r>
              <a:rPr lang="en-US" sz="2000" dirty="0">
                <a:latin typeface="Calibri"/>
                <a:cs typeface="Calibri"/>
              </a:rPr>
              <a:t>. producers </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and </a:t>
            </a:r>
            <a:r>
              <a:rPr lang="en-US" sz="2000" dirty="0">
                <a:latin typeface="Calibri"/>
                <a:cs typeface="Calibri"/>
              </a:rPr>
              <a:t>…</a:t>
            </a:r>
          </a:p>
        </p:txBody>
      </p:sp>
      <p:sp>
        <p:nvSpPr>
          <p:cNvPr id="6" name="Rectangle 5"/>
          <p:cNvSpPr/>
          <p:nvPr/>
        </p:nvSpPr>
        <p:spPr>
          <a:xfrm>
            <a:off x="146269" y="2384916"/>
            <a:ext cx="4346610" cy="400110"/>
          </a:xfrm>
          <a:prstGeom prst="rect">
            <a:avLst/>
          </a:prstGeom>
        </p:spPr>
        <p:txBody>
          <a:bodyPr wrap="square">
            <a:spAutoFit/>
          </a:bodyPr>
          <a:lstStyle/>
          <a:p>
            <a:r>
              <a:rPr lang="en-US" sz="2000" dirty="0">
                <a:latin typeface="Calibri"/>
                <a:cs typeface="Calibri"/>
              </a:rPr>
              <a:t> </a:t>
            </a:r>
            <a:r>
              <a:rPr lang="en-US" sz="2000" dirty="0" smtClean="0">
                <a:latin typeface="Calibri"/>
                <a:cs typeface="Calibri"/>
              </a:rPr>
              <a:t>           </a:t>
            </a:r>
            <a:r>
              <a:rPr lang="en-US" sz="2000" b="1" i="1" dirty="0" smtClean="0">
                <a:latin typeface="Calibri"/>
                <a:cs typeface="Calibri"/>
              </a:rPr>
              <a:t>Q</a:t>
            </a:r>
            <a:r>
              <a:rPr lang="en-US" sz="2000" b="1" i="1" baseline="-25000" dirty="0" smtClean="0">
                <a:latin typeface="Calibri"/>
                <a:cs typeface="Calibri"/>
              </a:rPr>
              <a:t>1</a:t>
            </a:r>
            <a:r>
              <a:rPr lang="en-US" sz="2000" b="1" dirty="0" smtClean="0">
                <a:latin typeface="Calibri"/>
                <a:cs typeface="Calibri"/>
              </a:rPr>
              <a:t> </a:t>
            </a:r>
            <a:r>
              <a:rPr lang="en-US" sz="2000" b="1" dirty="0">
                <a:latin typeface="Calibri"/>
                <a:cs typeface="Calibri"/>
              </a:rPr>
              <a:t>– </a:t>
            </a:r>
            <a:r>
              <a:rPr lang="en-US" sz="2000" b="1" i="1" dirty="0">
                <a:latin typeface="Calibri"/>
                <a:cs typeface="Calibri"/>
              </a:rPr>
              <a:t>Q</a:t>
            </a:r>
            <a:r>
              <a:rPr lang="en-US" sz="2000" b="1" i="1" baseline="-25000" dirty="0">
                <a:latin typeface="Calibri"/>
                <a:cs typeface="Calibri"/>
              </a:rPr>
              <a:t>d1</a:t>
            </a:r>
            <a:r>
              <a:rPr lang="en-US" sz="2000" b="1" dirty="0">
                <a:latin typeface="Calibri"/>
                <a:cs typeface="Calibri"/>
              </a:rPr>
              <a:t> </a:t>
            </a:r>
            <a:r>
              <a:rPr lang="en-US" sz="2000" dirty="0" smtClean="0">
                <a:latin typeface="Calibri"/>
                <a:cs typeface="Calibri"/>
              </a:rPr>
              <a:t>from foreign producers</a:t>
            </a:r>
            <a:r>
              <a:rPr lang="en-US" sz="2000" dirty="0">
                <a:latin typeface="Calibri"/>
                <a:cs typeface="Calibri"/>
              </a:rPr>
              <a:t>.</a:t>
            </a:r>
          </a:p>
        </p:txBody>
      </p:sp>
      <p:sp>
        <p:nvSpPr>
          <p:cNvPr id="7" name="Rectangle 6"/>
          <p:cNvSpPr/>
          <p:nvPr/>
        </p:nvSpPr>
        <p:spPr>
          <a:xfrm>
            <a:off x="43723" y="2745682"/>
            <a:ext cx="4383891" cy="1077218"/>
          </a:xfrm>
          <a:prstGeom prst="rect">
            <a:avLst/>
          </a:prstGeom>
        </p:spPr>
        <p:txBody>
          <a:bodyPr wrap="square">
            <a:spAutoFit/>
          </a:bodyPr>
          <a:lstStyle/>
          <a:p>
            <a:pPr marL="119063" indent="-119063">
              <a:lnSpc>
                <a:spcPct val="80000"/>
              </a:lnSpc>
              <a:spcBef>
                <a:spcPct val="50000"/>
              </a:spcBef>
              <a:buFontTx/>
              <a:buChar char="•"/>
            </a:pPr>
            <a:r>
              <a:rPr lang="en-US" sz="2000" dirty="0" smtClean="0">
                <a:latin typeface="Calibri"/>
                <a:cs typeface="Calibri"/>
              </a:rPr>
              <a:t>A </a:t>
            </a:r>
            <a:r>
              <a:rPr lang="en-US" sz="2000" dirty="0">
                <a:latin typeface="Calibri"/>
                <a:cs typeface="Calibri"/>
              </a:rPr>
              <a:t>tariff </a:t>
            </a:r>
            <a:r>
              <a:rPr lang="en-US" sz="2000" dirty="0" smtClean="0">
                <a:latin typeface="Calibri"/>
                <a:cs typeface="Calibri"/>
              </a:rPr>
              <a:t>(</a:t>
            </a:r>
            <a:r>
              <a:rPr lang="en-US" sz="2000" b="1" i="1" dirty="0" smtClean="0">
                <a:latin typeface="Calibri"/>
                <a:cs typeface="Calibri"/>
              </a:rPr>
              <a:t>t</a:t>
            </a:r>
            <a:r>
              <a:rPr lang="en-US" sz="2000" dirty="0" smtClean="0">
                <a:latin typeface="Calibri"/>
                <a:cs typeface="Calibri"/>
              </a:rPr>
              <a:t> ) makes </a:t>
            </a:r>
            <a:r>
              <a:rPr lang="en-US" sz="2000" dirty="0">
                <a:latin typeface="Calibri"/>
                <a:cs typeface="Calibri"/>
              </a:rPr>
              <a:t>it more costly </a:t>
            </a:r>
            <a:r>
              <a:rPr lang="en-US" sz="2000" dirty="0" smtClean="0">
                <a:latin typeface="Calibri"/>
                <a:cs typeface="Calibri"/>
              </a:rPr>
              <a:t>for Americans </a:t>
            </a:r>
            <a:r>
              <a:rPr lang="en-US" sz="2000" dirty="0">
                <a:latin typeface="Calibri"/>
                <a:cs typeface="Calibri"/>
              </a:rPr>
              <a:t>to purchase autos </a:t>
            </a:r>
            <a:r>
              <a:rPr lang="en-US" sz="2000" dirty="0" smtClean="0">
                <a:latin typeface="Calibri"/>
                <a:cs typeface="Calibri"/>
              </a:rPr>
              <a:t>from abroad</a:t>
            </a:r>
            <a:r>
              <a:rPr lang="en-US" sz="2000" dirty="0">
                <a:latin typeface="Calibri"/>
                <a:cs typeface="Calibri"/>
              </a:rPr>
              <a:t>.  U.S. prices rise to </a:t>
            </a:r>
            <a:r>
              <a:rPr lang="en-US" sz="2000" b="1" i="1" dirty="0">
                <a:latin typeface="Calibri"/>
                <a:cs typeface="Calibri"/>
              </a:rPr>
              <a:t>P</a:t>
            </a:r>
            <a:r>
              <a:rPr lang="en-US" sz="2000" b="1" i="1" baseline="-25000" dirty="0">
                <a:latin typeface="Calibri"/>
                <a:cs typeface="Calibri"/>
              </a:rPr>
              <a:t>w</a:t>
            </a:r>
            <a:r>
              <a:rPr lang="en-US" sz="2000" b="1" i="1" dirty="0">
                <a:latin typeface="Calibri"/>
                <a:cs typeface="Calibri"/>
              </a:rPr>
              <a:t>+ </a:t>
            </a:r>
            <a:r>
              <a:rPr lang="en-US" sz="2000" b="1" i="1" dirty="0" smtClean="0">
                <a:latin typeface="Calibri"/>
                <a:cs typeface="Calibri"/>
              </a:rPr>
              <a:t>t</a:t>
            </a:r>
            <a:r>
              <a:rPr lang="en-US" sz="2000" i="1" dirty="0" smtClean="0">
                <a:latin typeface="Calibri"/>
                <a:cs typeface="Calibri"/>
              </a:rPr>
              <a:t> </a:t>
            </a:r>
            <a:r>
              <a:rPr lang="en-US" sz="2000" dirty="0" smtClean="0">
                <a:latin typeface="Calibri"/>
                <a:cs typeface="Calibri"/>
              </a:rPr>
              <a:t>and </a:t>
            </a:r>
            <a:r>
              <a:rPr lang="en-US" sz="2000" dirty="0">
                <a:latin typeface="Calibri"/>
                <a:cs typeface="Calibri"/>
              </a:rPr>
              <a:t>purchases fall from </a:t>
            </a:r>
            <a:r>
              <a:rPr lang="en-US" sz="2000" b="1" i="1" dirty="0">
                <a:latin typeface="Calibri"/>
                <a:cs typeface="Calibri"/>
              </a:rPr>
              <a:t>Q</a:t>
            </a:r>
            <a:r>
              <a:rPr lang="en-US" sz="2000" b="1" i="1" baseline="-25000" dirty="0">
                <a:latin typeface="Calibri"/>
                <a:cs typeface="Calibri"/>
              </a:rPr>
              <a:t>1</a:t>
            </a:r>
            <a:r>
              <a:rPr lang="en-US" sz="2000" b="1" dirty="0">
                <a:latin typeface="Calibri"/>
                <a:cs typeface="Calibri"/>
              </a:rPr>
              <a:t> </a:t>
            </a:r>
            <a:r>
              <a:rPr lang="en-US" sz="2000" dirty="0">
                <a:latin typeface="Calibri"/>
                <a:cs typeface="Calibri"/>
              </a:rPr>
              <a:t>to </a:t>
            </a:r>
            <a:r>
              <a:rPr lang="en-US" sz="2000" b="1" i="1" dirty="0">
                <a:latin typeface="Calibri"/>
                <a:cs typeface="Calibri"/>
              </a:rPr>
              <a:t>Q</a:t>
            </a:r>
            <a:r>
              <a:rPr lang="en-US" sz="2000" b="1" i="1" baseline="-25000" dirty="0">
                <a:latin typeface="Calibri"/>
                <a:cs typeface="Calibri"/>
              </a:rPr>
              <a:t>2</a:t>
            </a:r>
            <a:r>
              <a:rPr lang="en-US" sz="2000" dirty="0">
                <a:latin typeface="Calibri"/>
                <a:cs typeface="Calibri"/>
              </a:rPr>
              <a:t>.</a:t>
            </a:r>
          </a:p>
        </p:txBody>
      </p:sp>
      <p:sp>
        <p:nvSpPr>
          <p:cNvPr id="8" name="Rectangle 7"/>
          <p:cNvSpPr/>
          <p:nvPr/>
        </p:nvSpPr>
        <p:spPr>
          <a:xfrm>
            <a:off x="29429" y="3839533"/>
            <a:ext cx="4463450" cy="595035"/>
          </a:xfrm>
          <a:prstGeom prst="rect">
            <a:avLst/>
          </a:prstGeom>
        </p:spPr>
        <p:txBody>
          <a:bodyPr wrap="square">
            <a:spAutoFit/>
          </a:bodyPr>
          <a:lstStyle/>
          <a:p>
            <a:pPr marL="173038" indent="-173038">
              <a:lnSpc>
                <a:spcPct val="80000"/>
              </a:lnSpc>
              <a:spcBef>
                <a:spcPct val="50000"/>
              </a:spcBef>
              <a:buFontTx/>
              <a:buChar char="•"/>
            </a:pPr>
            <a:r>
              <a:rPr lang="en-US" sz="2000" dirty="0" smtClean="0">
                <a:latin typeface="Calibri"/>
                <a:cs typeface="Calibri"/>
              </a:rPr>
              <a:t>U.S. </a:t>
            </a:r>
            <a:r>
              <a:rPr lang="en-US" sz="2000" dirty="0">
                <a:latin typeface="Calibri"/>
                <a:cs typeface="Calibri"/>
              </a:rPr>
              <a:t>purchases from </a:t>
            </a:r>
            <a:r>
              <a:rPr lang="en-US" sz="2000" dirty="0" smtClean="0">
                <a:latin typeface="Calibri"/>
                <a:cs typeface="Calibri"/>
              </a:rPr>
              <a:t>domestic producers </a:t>
            </a:r>
            <a:r>
              <a:rPr lang="en-US" sz="2000" dirty="0">
                <a:latin typeface="Calibri"/>
                <a:cs typeface="Calibri"/>
              </a:rPr>
              <a:t>rise from </a:t>
            </a:r>
            <a:r>
              <a:rPr lang="en-US" sz="2000" b="1" i="1" dirty="0">
                <a:latin typeface="Calibri"/>
                <a:cs typeface="Calibri"/>
              </a:rPr>
              <a:t>Q</a:t>
            </a:r>
            <a:r>
              <a:rPr lang="en-US" sz="2000" b="1" i="1" baseline="-25000" dirty="0">
                <a:latin typeface="Calibri"/>
                <a:cs typeface="Calibri"/>
              </a:rPr>
              <a:t>d1</a:t>
            </a:r>
            <a:r>
              <a:rPr lang="en-US" sz="2000" b="1" dirty="0">
                <a:latin typeface="Calibri"/>
                <a:cs typeface="Calibri"/>
              </a:rPr>
              <a:t> </a:t>
            </a:r>
            <a:r>
              <a:rPr lang="en-US" sz="2000" dirty="0">
                <a:latin typeface="Calibri"/>
                <a:cs typeface="Calibri"/>
              </a:rPr>
              <a:t>to </a:t>
            </a:r>
            <a:r>
              <a:rPr lang="en-US" sz="2000" b="1" i="1" dirty="0">
                <a:latin typeface="Calibri"/>
                <a:cs typeface="Calibri"/>
              </a:rPr>
              <a:t>Q</a:t>
            </a:r>
            <a:r>
              <a:rPr lang="en-US" sz="2000" b="1" i="1" baseline="-25000" dirty="0">
                <a:latin typeface="Calibri"/>
                <a:cs typeface="Calibri"/>
              </a:rPr>
              <a:t>d2</a:t>
            </a:r>
            <a:r>
              <a:rPr lang="en-US" sz="2000" b="1" dirty="0">
                <a:latin typeface="Calibri"/>
                <a:cs typeface="Calibri"/>
              </a:rPr>
              <a:t> </a:t>
            </a:r>
            <a:r>
              <a:rPr lang="en-US" sz="2000" dirty="0">
                <a:latin typeface="Calibri"/>
                <a:cs typeface="Calibri"/>
              </a:rPr>
              <a:t>… </a:t>
            </a:r>
          </a:p>
        </p:txBody>
      </p:sp>
      <p:sp>
        <p:nvSpPr>
          <p:cNvPr id="9" name="Rectangle 8"/>
          <p:cNvSpPr/>
          <p:nvPr/>
        </p:nvSpPr>
        <p:spPr>
          <a:xfrm>
            <a:off x="147001" y="4323662"/>
            <a:ext cx="2707793" cy="400110"/>
          </a:xfrm>
          <a:prstGeom prst="rect">
            <a:avLst/>
          </a:prstGeom>
        </p:spPr>
        <p:txBody>
          <a:bodyPr wrap="none">
            <a:spAutoFit/>
          </a:bodyPr>
          <a:lstStyle/>
          <a:p>
            <a:r>
              <a:rPr lang="en-US" sz="2000" dirty="0">
                <a:latin typeface="Calibri"/>
                <a:cs typeface="Calibri"/>
              </a:rPr>
              <a:t> imports fall to </a:t>
            </a:r>
            <a:r>
              <a:rPr lang="en-US" sz="2000" b="1" i="1" dirty="0">
                <a:latin typeface="Calibri"/>
                <a:cs typeface="Calibri"/>
              </a:rPr>
              <a:t>Q</a:t>
            </a:r>
            <a:r>
              <a:rPr lang="en-US" sz="2000" b="1" i="1" baseline="-25000" dirty="0">
                <a:latin typeface="Calibri"/>
                <a:cs typeface="Calibri"/>
              </a:rPr>
              <a:t>2</a:t>
            </a:r>
            <a:r>
              <a:rPr lang="en-US" sz="2000" b="1" dirty="0">
                <a:latin typeface="Calibri"/>
                <a:cs typeface="Calibri"/>
              </a:rPr>
              <a:t> – </a:t>
            </a:r>
            <a:r>
              <a:rPr lang="en-US" sz="2000" b="1" i="1" dirty="0">
                <a:latin typeface="Calibri"/>
                <a:cs typeface="Calibri"/>
              </a:rPr>
              <a:t>Q</a:t>
            </a:r>
            <a:r>
              <a:rPr lang="en-US" sz="2000" b="1" i="1" baseline="-25000" dirty="0">
                <a:latin typeface="Calibri"/>
                <a:cs typeface="Calibri"/>
              </a:rPr>
              <a:t>d2</a:t>
            </a:r>
            <a:r>
              <a:rPr lang="en-US" sz="2000" dirty="0">
                <a:latin typeface="Calibri"/>
                <a:cs typeface="Calibri"/>
              </a:rPr>
              <a:t>.</a:t>
            </a:r>
          </a:p>
        </p:txBody>
      </p:sp>
      <p:sp>
        <p:nvSpPr>
          <p:cNvPr id="10" name="Rectangle 9"/>
          <p:cNvSpPr/>
          <p:nvPr/>
        </p:nvSpPr>
        <p:spPr>
          <a:xfrm>
            <a:off x="181050" y="4670827"/>
            <a:ext cx="4051074" cy="707886"/>
          </a:xfrm>
          <a:prstGeom prst="rect">
            <a:avLst/>
          </a:prstGeom>
        </p:spPr>
        <p:txBody>
          <a:bodyPr wrap="square">
            <a:spAutoFit/>
          </a:bodyPr>
          <a:lstStyle/>
          <a:p>
            <a:r>
              <a:rPr lang="en-US" sz="2000" dirty="0">
                <a:latin typeface="Calibri"/>
                <a:cs typeface="Calibri"/>
              </a:rPr>
              <a:t> 			 </a:t>
            </a:r>
            <a:r>
              <a:rPr lang="en-US" sz="2000" dirty="0" smtClean="0">
                <a:latin typeface="Calibri"/>
                <a:cs typeface="Calibri"/>
              </a:rPr>
              <a:t>           </a:t>
            </a:r>
            <a:r>
              <a:rPr lang="en-US" sz="2000" b="1" i="1" dirty="0" smtClean="0">
                <a:latin typeface="Calibri"/>
                <a:cs typeface="Calibri"/>
              </a:rPr>
              <a:t>T</a:t>
            </a:r>
            <a:r>
              <a:rPr lang="en-US" sz="2000" dirty="0" smtClean="0">
                <a:latin typeface="Calibri"/>
                <a:cs typeface="Calibri"/>
              </a:rPr>
              <a:t> </a:t>
            </a:r>
            <a:r>
              <a:rPr lang="en-US" sz="2000" dirty="0">
                <a:latin typeface="Calibri"/>
                <a:cs typeface="Calibri"/>
              </a:rPr>
              <a:t>tax revenues </a:t>
            </a:r>
            <a:r>
              <a:rPr lang="en-US" sz="2000" dirty="0" smtClean="0">
                <a:latin typeface="Calibri"/>
                <a:cs typeface="Calibri"/>
              </a:rPr>
              <a:t>(from the tariff) are generated …</a:t>
            </a:r>
            <a:endParaRPr lang="en-US" sz="2000" dirty="0">
              <a:latin typeface="Calibri"/>
              <a:cs typeface="Calibri"/>
            </a:endParaRPr>
          </a:p>
        </p:txBody>
      </p:sp>
      <p:sp>
        <p:nvSpPr>
          <p:cNvPr id="96" name="Text Box 119"/>
          <p:cNvSpPr txBox="1">
            <a:spLocks noChangeArrowheads="1"/>
          </p:cNvSpPr>
          <p:nvPr/>
        </p:nvSpPr>
        <p:spPr bwMode="auto">
          <a:xfrm>
            <a:off x="38100" y="4732664"/>
            <a:ext cx="4090988" cy="349250"/>
          </a:xfrm>
          <a:prstGeom prst="rect">
            <a:avLst/>
          </a:prstGeom>
          <a:noFill/>
          <a:ln w="9525">
            <a:noFill/>
            <a:miter lim="800000"/>
            <a:headEnd/>
            <a:tailEnd/>
          </a:ln>
        </p:spPr>
        <p:txBody>
          <a:bodyPr>
            <a:prstTxWarp prst="textNoShape">
              <a:avLst/>
            </a:prstTxWarp>
            <a:spAutoFit/>
          </a:bodyPr>
          <a:lstStyle/>
          <a:p>
            <a:pPr>
              <a:lnSpc>
                <a:spcPct val="80000"/>
              </a:lnSpc>
              <a:spcBef>
                <a:spcPct val="50000"/>
              </a:spcBef>
              <a:buFontTx/>
              <a:buChar char="•"/>
            </a:pPr>
            <a:r>
              <a:rPr kumimoji="0" lang="en-US" sz="2000" b="0" dirty="0">
                <a:latin typeface="Calibri"/>
                <a:cs typeface="Calibri"/>
              </a:rPr>
              <a:t> </a:t>
            </a:r>
            <a:r>
              <a:rPr lang="en-US" sz="2000" b="0" dirty="0">
                <a:latin typeface="Calibri"/>
                <a:cs typeface="Calibri"/>
              </a:rPr>
              <a:t>Producers gain </a:t>
            </a:r>
            <a:r>
              <a:rPr lang="en-US" sz="2000" b="1" i="1" dirty="0" smtClean="0">
                <a:latin typeface="Calibri"/>
                <a:cs typeface="Calibri"/>
              </a:rPr>
              <a:t>S</a:t>
            </a:r>
            <a:r>
              <a:rPr lang="en-US" sz="2000" b="1" dirty="0" smtClean="0">
                <a:latin typeface="Calibri"/>
                <a:cs typeface="Calibri"/>
              </a:rPr>
              <a:t> </a:t>
            </a:r>
            <a:r>
              <a:rPr lang="en-US" sz="2000" b="0" dirty="0" smtClean="0">
                <a:latin typeface="Calibri"/>
                <a:cs typeface="Calibri"/>
              </a:rPr>
              <a:t>…  </a:t>
            </a:r>
            <a:endParaRPr lang="en-US" sz="2000" b="0" dirty="0">
              <a:latin typeface="Calibri"/>
              <a:cs typeface="Calibri"/>
            </a:endParaRPr>
          </a:p>
        </p:txBody>
      </p:sp>
      <p:sp>
        <p:nvSpPr>
          <p:cNvPr id="98" name="Text Box 124"/>
          <p:cNvSpPr txBox="1">
            <a:spLocks noChangeArrowheads="1"/>
          </p:cNvSpPr>
          <p:nvPr/>
        </p:nvSpPr>
        <p:spPr bwMode="auto">
          <a:xfrm>
            <a:off x="38099" y="5577278"/>
            <a:ext cx="4420489" cy="863600"/>
          </a:xfrm>
          <a:prstGeom prst="rect">
            <a:avLst/>
          </a:prstGeom>
          <a:noFill/>
          <a:ln w="9525">
            <a:noFill/>
            <a:miter lim="800000"/>
            <a:headEnd/>
            <a:tailEnd/>
          </a:ln>
        </p:spPr>
        <p:txBody>
          <a:bodyPr wrap="square">
            <a:prstTxWarp prst="textNoShape">
              <a:avLst/>
            </a:prstTxWarp>
            <a:spAutoFit/>
          </a:bodyPr>
          <a:lstStyle/>
          <a:p>
            <a:pPr marL="173038" indent="-173038">
              <a:lnSpc>
                <a:spcPct val="80000"/>
              </a:lnSpc>
              <a:spcBef>
                <a:spcPct val="50000"/>
              </a:spcBef>
              <a:buFontTx/>
              <a:buChar char="•"/>
            </a:pPr>
            <a:r>
              <a:rPr lang="en-US" sz="2000" b="0" dirty="0" smtClean="0">
                <a:latin typeface="Calibri"/>
                <a:cs typeface="Calibri"/>
              </a:rPr>
              <a:t>Consumers </a:t>
            </a:r>
            <a:r>
              <a:rPr lang="en-US" sz="2000" b="0" dirty="0">
                <a:latin typeface="Calibri"/>
                <a:cs typeface="Calibri"/>
              </a:rPr>
              <a:t>lose </a:t>
            </a:r>
            <a:r>
              <a:rPr lang="en-US" sz="2000" b="1" i="1" dirty="0">
                <a:latin typeface="Calibri"/>
                <a:cs typeface="Calibri"/>
              </a:rPr>
              <a:t>S</a:t>
            </a:r>
            <a:r>
              <a:rPr lang="en-US" sz="2000" b="1" dirty="0">
                <a:latin typeface="Calibri"/>
                <a:cs typeface="Calibri"/>
              </a:rPr>
              <a:t> </a:t>
            </a:r>
            <a:r>
              <a:rPr lang="en-US" sz="2000" dirty="0">
                <a:latin typeface="Calibri"/>
                <a:cs typeface="Calibri"/>
              </a:rPr>
              <a:t>+</a:t>
            </a:r>
            <a:r>
              <a:rPr lang="en-US" sz="2000" b="0" dirty="0">
                <a:latin typeface="Calibri"/>
                <a:cs typeface="Calibri"/>
              </a:rPr>
              <a:t> </a:t>
            </a:r>
            <a:r>
              <a:rPr lang="en-US" sz="2000" b="1" i="1" dirty="0">
                <a:latin typeface="Calibri"/>
                <a:cs typeface="Calibri"/>
              </a:rPr>
              <a:t>U</a:t>
            </a:r>
            <a:r>
              <a:rPr lang="en-US" sz="2000" b="1" dirty="0">
                <a:latin typeface="Calibri"/>
                <a:cs typeface="Calibri"/>
              </a:rPr>
              <a:t> </a:t>
            </a:r>
            <a:r>
              <a:rPr lang="en-US" sz="2000" dirty="0">
                <a:latin typeface="Calibri"/>
                <a:cs typeface="Calibri"/>
              </a:rPr>
              <a:t>+</a:t>
            </a:r>
            <a:r>
              <a:rPr lang="en-US" sz="2000" b="0" dirty="0">
                <a:latin typeface="Calibri"/>
                <a:cs typeface="Calibri"/>
              </a:rPr>
              <a:t> </a:t>
            </a:r>
            <a:r>
              <a:rPr lang="en-US" sz="2000" b="1" i="1" dirty="0">
                <a:latin typeface="Calibri"/>
                <a:cs typeface="Calibri"/>
              </a:rPr>
              <a:t>T</a:t>
            </a:r>
            <a:r>
              <a:rPr lang="en-US" sz="2000" b="1" dirty="0">
                <a:latin typeface="Calibri"/>
                <a:cs typeface="Calibri"/>
              </a:rPr>
              <a:t> </a:t>
            </a:r>
            <a:r>
              <a:rPr lang="en-US" sz="2000" dirty="0">
                <a:latin typeface="Calibri"/>
                <a:cs typeface="Calibri"/>
              </a:rPr>
              <a:t>+</a:t>
            </a:r>
            <a:r>
              <a:rPr lang="en-US" sz="2000" b="0" dirty="0">
                <a:latin typeface="Calibri"/>
                <a:cs typeface="Calibri"/>
              </a:rPr>
              <a:t> </a:t>
            </a:r>
            <a:r>
              <a:rPr lang="en-US" sz="2000" b="1" i="1" dirty="0">
                <a:latin typeface="Calibri"/>
                <a:cs typeface="Calibri"/>
              </a:rPr>
              <a:t>V</a:t>
            </a:r>
            <a:r>
              <a:rPr lang="en-US" sz="2000" b="1" dirty="0">
                <a:latin typeface="Calibri"/>
                <a:cs typeface="Calibri"/>
              </a:rPr>
              <a:t> </a:t>
            </a:r>
            <a:r>
              <a:rPr lang="en-US" sz="2000" b="0" dirty="0" smtClean="0">
                <a:latin typeface="Calibri"/>
                <a:cs typeface="Calibri"/>
              </a:rPr>
              <a:t>in the </a:t>
            </a:r>
            <a:r>
              <a:rPr lang="en-US" sz="2000" b="0" dirty="0">
                <a:latin typeface="Calibri"/>
                <a:cs typeface="Calibri"/>
              </a:rPr>
              <a:t>form of higher prices and </a:t>
            </a:r>
            <a:r>
              <a:rPr lang="en-US" sz="2000" b="0" dirty="0" smtClean="0">
                <a:latin typeface="Calibri"/>
                <a:cs typeface="Calibri"/>
              </a:rPr>
              <a:t>a reduction </a:t>
            </a:r>
            <a:br>
              <a:rPr lang="en-US" sz="2000" b="0" dirty="0" smtClean="0">
                <a:latin typeface="Calibri"/>
                <a:cs typeface="Calibri"/>
              </a:rPr>
            </a:br>
            <a:r>
              <a:rPr lang="en-US" sz="2000" b="0" dirty="0" smtClean="0">
                <a:latin typeface="Calibri"/>
                <a:cs typeface="Calibri"/>
              </a:rPr>
              <a:t>of </a:t>
            </a:r>
            <a:r>
              <a:rPr lang="en-US" sz="2000" i="1" dirty="0">
                <a:latin typeface="Calibri"/>
                <a:cs typeface="Calibri"/>
              </a:rPr>
              <a:t>consumer surplus</a:t>
            </a:r>
            <a:r>
              <a:rPr lang="en-US" sz="2000" b="0" dirty="0">
                <a:latin typeface="Calibri"/>
                <a:cs typeface="Calibri"/>
              </a:rPr>
              <a:t>.</a:t>
            </a:r>
          </a:p>
        </p:txBody>
      </p:sp>
      <p:grpSp>
        <p:nvGrpSpPr>
          <p:cNvPr id="99" name="Group 136"/>
          <p:cNvGrpSpPr>
            <a:grpSpLocks/>
          </p:cNvGrpSpPr>
          <p:nvPr/>
        </p:nvGrpSpPr>
        <p:grpSpPr bwMode="auto">
          <a:xfrm>
            <a:off x="5742154" y="4399647"/>
            <a:ext cx="3128963" cy="381001"/>
            <a:chOff x="3509" y="2564"/>
            <a:chExt cx="1971" cy="240"/>
          </a:xfrm>
        </p:grpSpPr>
        <p:sp>
          <p:nvSpPr>
            <p:cNvPr id="100" name="Freeform 53"/>
            <p:cNvSpPr>
              <a:spLocks/>
            </p:cNvSpPr>
            <p:nvPr/>
          </p:nvSpPr>
          <p:spPr bwMode="auto">
            <a:xfrm>
              <a:off x="3509" y="2564"/>
              <a:ext cx="939" cy="60"/>
            </a:xfrm>
            <a:custGeom>
              <a:avLst/>
              <a:gdLst/>
              <a:ahLst/>
              <a:cxnLst>
                <a:cxn ang="0">
                  <a:pos x="0" y="0"/>
                </a:cxn>
                <a:cxn ang="0">
                  <a:pos x="236" y="164"/>
                </a:cxn>
                <a:cxn ang="0">
                  <a:pos x="3015" y="164"/>
                </a:cxn>
                <a:cxn ang="0">
                  <a:pos x="3236" y="0"/>
                </a:cxn>
              </a:cxnLst>
              <a:rect l="0" t="0" r="r" b="b"/>
              <a:pathLst>
                <a:path w="3236" h="164">
                  <a:moveTo>
                    <a:pt x="0" y="0"/>
                  </a:moveTo>
                  <a:lnTo>
                    <a:pt x="236" y="164"/>
                  </a:lnTo>
                  <a:lnTo>
                    <a:pt x="3015" y="164"/>
                  </a:lnTo>
                  <a:lnTo>
                    <a:pt x="3236"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101" name="Group 127"/>
            <p:cNvGrpSpPr>
              <a:grpSpLocks/>
            </p:cNvGrpSpPr>
            <p:nvPr/>
          </p:nvGrpSpPr>
          <p:grpSpPr bwMode="auto">
            <a:xfrm>
              <a:off x="3980" y="2571"/>
              <a:ext cx="1500" cy="233"/>
              <a:chOff x="3980" y="2571"/>
              <a:chExt cx="1500" cy="233"/>
            </a:xfrm>
          </p:grpSpPr>
          <p:sp>
            <p:nvSpPr>
              <p:cNvPr id="102" name="Line 51"/>
              <p:cNvSpPr>
                <a:spLocks noChangeShapeType="1"/>
              </p:cNvSpPr>
              <p:nvPr/>
            </p:nvSpPr>
            <p:spPr bwMode="auto">
              <a:xfrm>
                <a:off x="3983" y="2633"/>
                <a:ext cx="1" cy="6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sp>
            <p:nvSpPr>
              <p:cNvPr id="103" name="Line 94"/>
              <p:cNvSpPr>
                <a:spLocks noChangeShapeType="1"/>
              </p:cNvSpPr>
              <p:nvPr/>
            </p:nvSpPr>
            <p:spPr bwMode="auto">
              <a:xfrm>
                <a:off x="3980" y="2700"/>
                <a:ext cx="711" cy="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nvGrpSpPr>
              <p:cNvPr id="104" name="Group 125"/>
              <p:cNvGrpSpPr>
                <a:grpSpLocks/>
              </p:cNvGrpSpPr>
              <p:nvPr/>
            </p:nvGrpSpPr>
            <p:grpSpPr bwMode="auto">
              <a:xfrm>
                <a:off x="4685" y="2571"/>
                <a:ext cx="795" cy="233"/>
                <a:chOff x="4685" y="2571"/>
                <a:chExt cx="795" cy="233"/>
              </a:xfrm>
            </p:grpSpPr>
            <p:sp>
              <p:nvSpPr>
                <p:cNvPr id="105" name="Rectangle 55"/>
                <p:cNvSpPr>
                  <a:spLocks noChangeAspect="1" noChangeArrowheads="1"/>
                </p:cNvSpPr>
                <p:nvPr/>
              </p:nvSpPr>
              <p:spPr bwMode="auto">
                <a:xfrm>
                  <a:off x="4685" y="2571"/>
                  <a:ext cx="788" cy="233"/>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106" name="Rectangle 56"/>
                <p:cNvSpPr>
                  <a:spLocks noChangeArrowheads="1"/>
                </p:cNvSpPr>
                <p:nvPr/>
              </p:nvSpPr>
              <p:spPr bwMode="auto">
                <a:xfrm>
                  <a:off x="4710" y="2612"/>
                  <a:ext cx="77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Initial imports</a:t>
                  </a:r>
                  <a:r>
                    <a:rPr kumimoji="0" lang="en-US" sz="1400" i="1" dirty="0">
                      <a:solidFill>
                        <a:srgbClr val="000000"/>
                      </a:solidFill>
                      <a:latin typeface="Calibri"/>
                      <a:cs typeface="Calibri"/>
                    </a:rPr>
                    <a:t> </a:t>
                  </a:r>
                </a:p>
              </p:txBody>
            </p:sp>
          </p:grpSp>
        </p:grpSp>
      </p:grpSp>
      <p:sp>
        <p:nvSpPr>
          <p:cNvPr id="107" name="Text Box 10"/>
          <p:cNvSpPr txBox="1">
            <a:spLocks noChangeArrowheads="1"/>
          </p:cNvSpPr>
          <p:nvPr/>
        </p:nvSpPr>
        <p:spPr bwMode="auto">
          <a:xfrm>
            <a:off x="60920" y="1574059"/>
            <a:ext cx="4327070" cy="92333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Calibri"/>
                <a:cs typeface="Calibri"/>
              </a:rPr>
              <a:t>Without </a:t>
            </a:r>
            <a:r>
              <a:rPr lang="en-US" sz="2000" dirty="0">
                <a:latin typeface="Calibri"/>
                <a:cs typeface="Calibri"/>
              </a:rPr>
              <a:t>a tariff, </a:t>
            </a:r>
            <a:r>
              <a:rPr lang="en-US" sz="2000" dirty="0" smtClean="0">
                <a:latin typeface="Calibri"/>
                <a:cs typeface="Calibri"/>
              </a:rPr>
              <a:t>world price is </a:t>
            </a:r>
            <a:r>
              <a:rPr lang="en-US" sz="2000" b="1" i="1" dirty="0">
                <a:latin typeface="Calibri"/>
                <a:cs typeface="Calibri"/>
              </a:rPr>
              <a:t>P</a:t>
            </a:r>
            <a:r>
              <a:rPr lang="en-US" sz="2000" b="1" i="1" baseline="-25000" dirty="0">
                <a:latin typeface="Calibri"/>
                <a:cs typeface="Calibri"/>
              </a:rPr>
              <a:t>w</a:t>
            </a:r>
            <a:r>
              <a:rPr lang="en-US" sz="2000" dirty="0">
                <a:latin typeface="Calibri"/>
                <a:cs typeface="Calibri"/>
              </a:rPr>
              <a:t>.  </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At </a:t>
            </a:r>
            <a:r>
              <a:rPr lang="en-US" sz="2000" b="1" i="1" dirty="0">
                <a:latin typeface="Calibri"/>
                <a:cs typeface="Calibri"/>
              </a:rPr>
              <a:t>P</a:t>
            </a:r>
            <a:r>
              <a:rPr lang="en-US" sz="2000" b="1" i="1" baseline="-25000" dirty="0">
                <a:latin typeface="Calibri"/>
                <a:cs typeface="Calibri"/>
              </a:rPr>
              <a:t>w</a:t>
            </a:r>
            <a:r>
              <a:rPr lang="en-US" sz="2000" dirty="0" smtClean="0">
                <a:latin typeface="Calibri"/>
                <a:cs typeface="Calibri"/>
              </a:rPr>
              <a:t> consumers in </a:t>
            </a:r>
            <a:r>
              <a:rPr lang="en-US" sz="2000" dirty="0">
                <a:latin typeface="Calibri"/>
                <a:cs typeface="Calibri"/>
              </a:rPr>
              <a:t>the U.S. purchase </a:t>
            </a:r>
            <a:r>
              <a:rPr lang="en-US" sz="2000" b="1" i="1" dirty="0">
                <a:latin typeface="Calibri"/>
                <a:cs typeface="Calibri"/>
              </a:rPr>
              <a:t>Q</a:t>
            </a:r>
            <a:r>
              <a:rPr lang="en-US" sz="2000" b="1" i="1" baseline="-25000" dirty="0">
                <a:latin typeface="Calibri"/>
                <a:cs typeface="Calibri"/>
              </a:rPr>
              <a:t>1</a:t>
            </a:r>
            <a:r>
              <a:rPr lang="en-US" sz="2000" dirty="0">
                <a:latin typeface="Calibri"/>
                <a:cs typeface="Calibri"/>
              </a:rPr>
              <a:t> units </a:t>
            </a:r>
            <a:r>
              <a:rPr lang="en-US" sz="2000" dirty="0" smtClean="0">
                <a:latin typeface="Calibri"/>
                <a:cs typeface="Calibri"/>
              </a:rPr>
              <a:t>…</a:t>
            </a:r>
            <a:endParaRPr lang="en-US" sz="2000" dirty="0">
              <a:latin typeface="Calibri"/>
              <a:cs typeface="Calibri"/>
            </a:endParaRPr>
          </a:p>
        </p:txBody>
      </p:sp>
    </p:spTree>
    <p:extLst>
      <p:ext uri="{BB962C8B-B14F-4D97-AF65-F5344CB8AC3E}">
        <p14:creationId xmlns:p14="http://schemas.microsoft.com/office/powerpoint/2010/main" val="41497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557" y="2465696"/>
            <a:ext cx="4439005" cy="707886"/>
          </a:xfrm>
          <a:prstGeom prst="rect">
            <a:avLst/>
          </a:prstGeom>
        </p:spPr>
        <p:txBody>
          <a:bodyPr wrap="square">
            <a:spAutoFit/>
          </a:bodyPr>
          <a:lstStyle/>
          <a:p>
            <a:r>
              <a:rPr lang="en-US" sz="2000" b="1" i="1" dirty="0" smtClean="0">
                <a:latin typeface="Calibri"/>
                <a:cs typeface="Calibri"/>
              </a:rPr>
              <a:t>                                                  Q</a:t>
            </a:r>
            <a:r>
              <a:rPr lang="en-US" sz="2000" b="1" i="1" baseline="-25000" dirty="0" smtClean="0">
                <a:latin typeface="Calibri"/>
                <a:cs typeface="Calibri"/>
              </a:rPr>
              <a:t>1</a:t>
            </a:r>
            <a:r>
              <a:rPr lang="en-US" sz="2000" b="1" dirty="0" smtClean="0">
                <a:latin typeface="Calibri"/>
                <a:cs typeface="Calibri"/>
              </a:rPr>
              <a:t> </a:t>
            </a:r>
            <a:r>
              <a:rPr lang="en-US" sz="2000" b="1" dirty="0">
                <a:latin typeface="Calibri"/>
                <a:cs typeface="Calibri"/>
              </a:rPr>
              <a:t>– </a:t>
            </a:r>
            <a:r>
              <a:rPr lang="en-US" sz="2000" b="1" i="1" dirty="0">
                <a:latin typeface="Calibri"/>
                <a:cs typeface="Calibri"/>
              </a:rPr>
              <a:t>Q</a:t>
            </a:r>
            <a:r>
              <a:rPr lang="en-US" sz="2000" b="1" i="1" baseline="-25000" dirty="0">
                <a:latin typeface="Calibri"/>
                <a:cs typeface="Calibri"/>
              </a:rPr>
              <a:t>d1</a:t>
            </a:r>
            <a:r>
              <a:rPr lang="en-US" sz="2000" b="1" dirty="0">
                <a:latin typeface="Calibri"/>
                <a:cs typeface="Calibri"/>
              </a:rPr>
              <a:t> </a:t>
            </a:r>
            <a:r>
              <a:rPr lang="en-US" sz="2000" dirty="0" smtClean="0">
                <a:latin typeface="Calibri"/>
                <a:cs typeface="Calibri"/>
              </a:rPr>
              <a:t>from foreign producers</a:t>
            </a:r>
            <a:r>
              <a:rPr lang="en-US" sz="2000" dirty="0">
                <a:latin typeface="Calibri"/>
                <a:cs typeface="Calibri"/>
              </a:rPr>
              <a:t>.</a:t>
            </a:r>
          </a:p>
        </p:txBody>
      </p:sp>
      <p:sp>
        <p:nvSpPr>
          <p:cNvPr id="68" name="Rounded Rectangle 67"/>
          <p:cNvSpPr/>
          <p:nvPr/>
        </p:nvSpPr>
        <p:spPr>
          <a:xfrm>
            <a:off x="4621849" y="1409726"/>
            <a:ext cx="4331499" cy="4798404"/>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97" name="Text Box 121"/>
          <p:cNvSpPr txBox="1">
            <a:spLocks noChangeArrowheads="1"/>
          </p:cNvSpPr>
          <p:nvPr/>
        </p:nvSpPr>
        <p:spPr bwMode="auto">
          <a:xfrm>
            <a:off x="36541" y="5329463"/>
            <a:ext cx="4610529" cy="1077218"/>
          </a:xfrm>
          <a:prstGeom prst="rect">
            <a:avLst/>
          </a:prstGeom>
          <a:noFill/>
          <a:ln w="9525">
            <a:noFill/>
            <a:miter lim="800000"/>
            <a:headEnd/>
            <a:tailEnd/>
          </a:ln>
        </p:spPr>
        <p:txBody>
          <a:bodyPr wrap="square">
            <a:prstTxWarp prst="textNoShape">
              <a:avLst/>
            </a:prstTxWarp>
            <a:spAutoFit/>
          </a:bodyPr>
          <a:lstStyle/>
          <a:p>
            <a:pPr marL="173038" indent="-173038">
              <a:lnSpc>
                <a:spcPct val="80000"/>
              </a:lnSpc>
              <a:spcBef>
                <a:spcPct val="50000"/>
              </a:spcBef>
              <a:buFont typeface="Arial" pitchFamily="34" charset="0"/>
              <a:buChar char="•"/>
            </a:pPr>
            <a:r>
              <a:rPr lang="en-US" sz="2000" dirty="0" smtClean="0">
                <a:latin typeface="Calibri"/>
                <a:cs typeface="Calibri"/>
              </a:rPr>
              <a:t>Areas U </a:t>
            </a:r>
            <a:r>
              <a:rPr lang="en-US" sz="2000" dirty="0">
                <a:latin typeface="Calibri"/>
                <a:cs typeface="Calibri"/>
              </a:rPr>
              <a:t>&amp; V are </a:t>
            </a:r>
            <a:r>
              <a:rPr lang="en-US" sz="2000" b="1" i="1" dirty="0">
                <a:latin typeface="Calibri"/>
                <a:cs typeface="Calibri"/>
              </a:rPr>
              <a:t>deadweight </a:t>
            </a:r>
            <a:r>
              <a:rPr lang="en-US" sz="2000" b="1" i="1" dirty="0" smtClean="0">
                <a:latin typeface="Calibri"/>
                <a:cs typeface="Calibri"/>
              </a:rPr>
              <a:t>losses</a:t>
            </a:r>
            <a:r>
              <a:rPr lang="en-US" sz="2000" dirty="0" smtClean="0">
                <a:latin typeface="Calibri"/>
                <a:cs typeface="Calibri"/>
              </a:rPr>
              <a:t>. Consumers </a:t>
            </a:r>
            <a:r>
              <a:rPr lang="en-US" sz="2000" dirty="0">
                <a:latin typeface="Calibri"/>
                <a:cs typeface="Calibri"/>
              </a:rPr>
              <a:t>lose </a:t>
            </a:r>
            <a:r>
              <a:rPr lang="en-US" sz="2000" b="1" i="1" dirty="0">
                <a:latin typeface="Calibri"/>
                <a:cs typeface="Calibri"/>
              </a:rPr>
              <a:t>S</a:t>
            </a:r>
            <a:r>
              <a:rPr lang="en-US" sz="2000" dirty="0">
                <a:latin typeface="Calibri"/>
                <a:cs typeface="Calibri"/>
              </a:rPr>
              <a:t> + </a:t>
            </a:r>
            <a:r>
              <a:rPr lang="en-US" sz="2000" b="1" i="1" dirty="0">
                <a:latin typeface="Calibri"/>
                <a:cs typeface="Calibri"/>
              </a:rPr>
              <a:t>U </a:t>
            </a:r>
            <a:r>
              <a:rPr lang="en-US" sz="2000" dirty="0">
                <a:latin typeface="Calibri"/>
                <a:cs typeface="Calibri"/>
              </a:rPr>
              <a:t>+ </a:t>
            </a:r>
            <a:r>
              <a:rPr lang="en-US" sz="2000" b="1" i="1" dirty="0">
                <a:latin typeface="Calibri"/>
                <a:cs typeface="Calibri"/>
              </a:rPr>
              <a:t>T </a:t>
            </a:r>
            <a:r>
              <a:rPr lang="en-US" sz="2000" dirty="0">
                <a:latin typeface="Calibri"/>
                <a:cs typeface="Calibri"/>
              </a:rPr>
              <a:t>+ </a:t>
            </a:r>
            <a:r>
              <a:rPr lang="en-US" sz="2000" b="1" i="1" dirty="0">
                <a:latin typeface="Calibri"/>
                <a:cs typeface="Calibri"/>
              </a:rPr>
              <a:t>V </a:t>
            </a:r>
            <a:r>
              <a:rPr lang="en-US" sz="2000" dirty="0" smtClean="0">
                <a:latin typeface="Calibri"/>
                <a:cs typeface="Calibri"/>
              </a:rPr>
              <a:t>in the </a:t>
            </a:r>
            <a:r>
              <a:rPr lang="en-US" sz="2000" dirty="0">
                <a:latin typeface="Calibri"/>
                <a:cs typeface="Calibri"/>
              </a:rPr>
              <a:t>form of higher prices and </a:t>
            </a:r>
            <a:r>
              <a:rPr lang="en-US" sz="2000" dirty="0" smtClean="0">
                <a:latin typeface="Calibri"/>
                <a:cs typeface="Calibri"/>
              </a:rPr>
              <a:t>a reduction </a:t>
            </a:r>
            <a:r>
              <a:rPr lang="en-US" sz="2000" dirty="0">
                <a:latin typeface="Calibri"/>
                <a:cs typeface="Calibri"/>
              </a:rPr>
              <a:t>of </a:t>
            </a:r>
            <a:r>
              <a:rPr lang="en-US" sz="2000" i="1" dirty="0">
                <a:latin typeface="Calibri"/>
                <a:cs typeface="Calibri"/>
              </a:rPr>
              <a:t>consumer surplus</a:t>
            </a:r>
            <a:r>
              <a:rPr lang="en-US" sz="2000" dirty="0">
                <a:latin typeface="Calibri"/>
                <a:cs typeface="Calibri"/>
              </a:rPr>
              <a:t>.</a:t>
            </a:r>
          </a:p>
        </p:txBody>
      </p:sp>
      <p:sp>
        <p:nvSpPr>
          <p:cNvPr id="2" name="Title 1"/>
          <p:cNvSpPr>
            <a:spLocks noGrp="1"/>
          </p:cNvSpPr>
          <p:nvPr>
            <p:ph type="title"/>
          </p:nvPr>
        </p:nvSpPr>
        <p:spPr>
          <a:xfrm>
            <a:off x="119569" y="414361"/>
            <a:ext cx="8904855" cy="596684"/>
          </a:xfrm>
        </p:spPr>
        <p:txBody>
          <a:bodyPr/>
          <a:lstStyle/>
          <a:p>
            <a:r>
              <a:rPr lang="en-US" dirty="0">
                <a:latin typeface="Calibri"/>
                <a:cs typeface="Calibri"/>
              </a:rPr>
              <a:t>Trade Restrictions: Impact of a </a:t>
            </a:r>
            <a:r>
              <a:rPr lang="en-US" dirty="0" smtClean="0">
                <a:latin typeface="Calibri"/>
                <a:cs typeface="Calibri"/>
              </a:rPr>
              <a:t>Quota</a:t>
            </a:r>
            <a:endParaRPr lang="en-US" dirty="0">
              <a:latin typeface="Calibri"/>
              <a:cs typeface="Calibri"/>
            </a:endParaRPr>
          </a:p>
        </p:txBody>
      </p:sp>
      <p:sp>
        <p:nvSpPr>
          <p:cNvPr id="61" name="Text Box 10"/>
          <p:cNvSpPr txBox="1">
            <a:spLocks noChangeArrowheads="1"/>
          </p:cNvSpPr>
          <p:nvPr/>
        </p:nvSpPr>
        <p:spPr bwMode="auto">
          <a:xfrm>
            <a:off x="63968" y="1292127"/>
            <a:ext cx="4327070" cy="37446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it-IT" sz="2000" dirty="0">
                <a:latin typeface="Calibri"/>
                <a:cs typeface="Calibri"/>
              </a:rPr>
              <a:t> Consider a </a:t>
            </a:r>
            <a:r>
              <a:rPr lang="it-IT" sz="2000" b="1" i="1" dirty="0">
                <a:latin typeface="Calibri"/>
                <a:cs typeface="Calibri"/>
              </a:rPr>
              <a:t>quota </a:t>
            </a:r>
            <a:r>
              <a:rPr lang="it-IT" sz="2000" dirty="0">
                <a:latin typeface="Calibri"/>
                <a:cs typeface="Calibri"/>
              </a:rPr>
              <a:t>on peanuts.</a:t>
            </a:r>
          </a:p>
        </p:txBody>
      </p:sp>
      <p:grpSp>
        <p:nvGrpSpPr>
          <p:cNvPr id="20" name="Group 139"/>
          <p:cNvGrpSpPr>
            <a:grpSpLocks/>
          </p:cNvGrpSpPr>
          <p:nvPr/>
        </p:nvGrpSpPr>
        <p:grpSpPr bwMode="auto">
          <a:xfrm>
            <a:off x="4987260" y="3633558"/>
            <a:ext cx="1308100" cy="723900"/>
            <a:chOff x="3012" y="2092"/>
            <a:chExt cx="824" cy="456"/>
          </a:xfrm>
        </p:grpSpPr>
        <p:sp>
          <p:nvSpPr>
            <p:cNvPr id="35" name="Freeform 138"/>
            <p:cNvSpPr>
              <a:spLocks/>
            </p:cNvSpPr>
            <p:nvPr/>
          </p:nvSpPr>
          <p:spPr bwMode="auto">
            <a:xfrm>
              <a:off x="3012" y="2092"/>
              <a:ext cx="824" cy="456"/>
            </a:xfrm>
            <a:custGeom>
              <a:avLst/>
              <a:gdLst/>
              <a:ahLst/>
              <a:cxnLst>
                <a:cxn ang="0">
                  <a:pos x="0" y="0"/>
                </a:cxn>
                <a:cxn ang="0">
                  <a:pos x="824" y="0"/>
                </a:cxn>
                <a:cxn ang="0">
                  <a:pos x="476" y="456"/>
                </a:cxn>
                <a:cxn ang="0">
                  <a:pos x="8" y="456"/>
                </a:cxn>
                <a:cxn ang="0">
                  <a:pos x="0" y="0"/>
                </a:cxn>
              </a:cxnLst>
              <a:rect l="0" t="0" r="r" b="b"/>
              <a:pathLst>
                <a:path w="824" h="456">
                  <a:moveTo>
                    <a:pt x="0" y="0"/>
                  </a:moveTo>
                  <a:lnTo>
                    <a:pt x="824" y="0"/>
                  </a:lnTo>
                  <a:lnTo>
                    <a:pt x="476" y="456"/>
                  </a:lnTo>
                  <a:lnTo>
                    <a:pt x="8" y="456"/>
                  </a:lnTo>
                  <a:lnTo>
                    <a:pt x="0" y="0"/>
                  </a:lnTo>
                  <a:close/>
                </a:path>
              </a:pathLst>
            </a:custGeom>
            <a:solidFill>
              <a:srgbClr val="F1E3FF"/>
            </a:solidFill>
            <a:ln w="9525" cap="flat" cmpd="sng">
              <a:noFill/>
              <a:prstDash val="solid"/>
              <a:round/>
              <a:headEnd/>
              <a:tailEnd/>
            </a:ln>
            <a:effectLst/>
          </p:spPr>
          <p:txBody>
            <a:bodyPr lIns="92075" tIns="46038" rIns="92075" bIns="46038">
              <a:prstTxWarp prst="textNoShape">
                <a:avLst/>
              </a:prstTxWarp>
            </a:bodyPr>
            <a:lstStyle/>
            <a:p>
              <a:endParaRPr lang="en-US" sz="1600">
                <a:latin typeface="Calibri"/>
                <a:cs typeface="Calibri"/>
              </a:endParaRPr>
            </a:p>
          </p:txBody>
        </p:sp>
        <p:sp>
          <p:nvSpPr>
            <p:cNvPr id="36" name="Rectangle 33"/>
            <p:cNvSpPr>
              <a:spLocks noChangeArrowheads="1"/>
            </p:cNvSpPr>
            <p:nvPr/>
          </p:nvSpPr>
          <p:spPr bwMode="auto">
            <a:xfrm>
              <a:off x="3222" y="2357"/>
              <a:ext cx="7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S</a:t>
              </a:r>
              <a:endParaRPr kumimoji="0" lang="en-US" sz="1600" b="1" dirty="0">
                <a:solidFill>
                  <a:schemeClr val="tx1"/>
                </a:solidFill>
                <a:latin typeface="Calibri"/>
                <a:cs typeface="Calibri"/>
              </a:endParaRPr>
            </a:p>
          </p:txBody>
        </p:sp>
      </p:grpSp>
      <p:sp>
        <p:nvSpPr>
          <p:cNvPr id="37" name="Line 5"/>
          <p:cNvSpPr>
            <a:spLocks noChangeShapeType="1"/>
          </p:cNvSpPr>
          <p:nvPr/>
        </p:nvSpPr>
        <p:spPr bwMode="auto">
          <a:xfrm flipV="1">
            <a:off x="7297073" y="4351108"/>
            <a:ext cx="1587" cy="1200150"/>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38" name="Rectangle 6"/>
          <p:cNvSpPr>
            <a:spLocks noChangeArrowheads="1"/>
          </p:cNvSpPr>
          <p:nvPr/>
        </p:nvSpPr>
        <p:spPr bwMode="auto">
          <a:xfrm>
            <a:off x="7915753" y="5492203"/>
            <a:ext cx="738671" cy="3508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dirty="0">
                <a:solidFill>
                  <a:srgbClr val="000000"/>
                </a:solidFill>
                <a:latin typeface="Calibri"/>
                <a:cs typeface="Calibri"/>
              </a:rPr>
              <a:t>Quantity</a:t>
            </a:r>
            <a:r>
              <a:rPr kumimoji="0" lang="en-US" sz="1400" b="0" dirty="0">
                <a:solidFill>
                  <a:srgbClr val="000000"/>
                </a:solidFill>
                <a:latin typeface="Calibri"/>
                <a:cs typeface="Calibri"/>
              </a:rPr>
              <a:t/>
            </a:r>
            <a:br>
              <a:rPr kumimoji="0" lang="en-US" sz="1400" b="0" dirty="0">
                <a:solidFill>
                  <a:srgbClr val="000000"/>
                </a:solidFill>
                <a:latin typeface="Calibri"/>
                <a:cs typeface="Calibri"/>
              </a:rPr>
            </a:br>
            <a:r>
              <a:rPr kumimoji="0" lang="en-US" sz="1200" b="0" i="1" dirty="0" smtClean="0">
                <a:solidFill>
                  <a:srgbClr val="000000"/>
                </a:solidFill>
                <a:latin typeface="Calibri"/>
                <a:cs typeface="Calibri"/>
              </a:rPr>
              <a:t>(peanuts</a:t>
            </a:r>
            <a:r>
              <a:rPr kumimoji="0" lang="en-US" sz="1200" b="0" i="1" dirty="0">
                <a:solidFill>
                  <a:srgbClr val="000000"/>
                </a:solidFill>
                <a:latin typeface="Calibri"/>
                <a:cs typeface="Calibri"/>
              </a:rPr>
              <a:t>)</a:t>
            </a:r>
            <a:endParaRPr kumimoji="0" lang="en-US" sz="1200" b="0" i="1" dirty="0">
              <a:solidFill>
                <a:schemeClr val="tx1"/>
              </a:solidFill>
              <a:latin typeface="Calibri"/>
              <a:cs typeface="Calibri"/>
            </a:endParaRPr>
          </a:p>
        </p:txBody>
      </p:sp>
      <p:sp>
        <p:nvSpPr>
          <p:cNvPr id="39" name="Rectangle 8"/>
          <p:cNvSpPr>
            <a:spLocks noChangeArrowheads="1"/>
          </p:cNvSpPr>
          <p:nvPr/>
        </p:nvSpPr>
        <p:spPr bwMode="auto">
          <a:xfrm>
            <a:off x="5625943" y="5568721"/>
            <a:ext cx="29846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d1</a:t>
            </a:r>
            <a:endParaRPr kumimoji="0" lang="en-US" sz="1600" b="1" baseline="-25000" dirty="0">
              <a:solidFill>
                <a:schemeClr val="tx1"/>
              </a:solidFill>
              <a:latin typeface="Calibri"/>
              <a:cs typeface="Calibri"/>
            </a:endParaRPr>
          </a:p>
        </p:txBody>
      </p:sp>
      <p:sp>
        <p:nvSpPr>
          <p:cNvPr id="40" name="Rectangle 11"/>
          <p:cNvSpPr>
            <a:spLocks noChangeArrowheads="1"/>
          </p:cNvSpPr>
          <p:nvPr/>
        </p:nvSpPr>
        <p:spPr bwMode="auto">
          <a:xfrm>
            <a:off x="7508210" y="1903183"/>
            <a:ext cx="1050925" cy="205184"/>
          </a:xfrm>
          <a:prstGeom prst="rect">
            <a:avLst/>
          </a:prstGeom>
          <a:noFill/>
          <a:ln w="9525">
            <a:noFill/>
            <a:miter lim="800000"/>
            <a:headEnd/>
            <a:tailEnd/>
          </a:ln>
        </p:spPr>
        <p:txBody>
          <a:bodyPr lIns="0" tIns="0" rIns="0" bIns="0">
            <a:prstTxWarp prst="textNoShape">
              <a:avLst/>
            </a:prstTxWarp>
            <a:spAutoFit/>
          </a:bodyPr>
          <a:lstStyle/>
          <a:p>
            <a:pPr>
              <a:lnSpc>
                <a:spcPct val="60000"/>
              </a:lnSpc>
            </a:pPr>
            <a:r>
              <a:rPr kumimoji="0" lang="en-US" sz="2000" b="1" i="1" dirty="0" err="1">
                <a:solidFill>
                  <a:schemeClr val="accent3">
                    <a:lumMod val="75000"/>
                  </a:schemeClr>
                </a:solidFill>
                <a:latin typeface="Calibri"/>
                <a:cs typeface="Calibri"/>
              </a:rPr>
              <a:t>S</a:t>
            </a:r>
            <a:r>
              <a:rPr kumimoji="0" lang="en-US" sz="2000" b="1" i="1" baseline="-25000" dirty="0" err="1">
                <a:solidFill>
                  <a:schemeClr val="accent3">
                    <a:lumMod val="75000"/>
                  </a:schemeClr>
                </a:solidFill>
                <a:latin typeface="Calibri"/>
                <a:cs typeface="Calibri"/>
              </a:rPr>
              <a:t>Domestic</a:t>
            </a:r>
            <a:endParaRPr kumimoji="0" lang="en-US" sz="2000" b="1" baseline="-25000" dirty="0">
              <a:solidFill>
                <a:schemeClr val="accent3">
                  <a:lumMod val="75000"/>
                </a:schemeClr>
              </a:solidFill>
              <a:latin typeface="Calibri"/>
              <a:cs typeface="Calibri"/>
            </a:endParaRPr>
          </a:p>
        </p:txBody>
      </p:sp>
      <p:sp>
        <p:nvSpPr>
          <p:cNvPr id="41" name="Rectangle 13"/>
          <p:cNvSpPr>
            <a:spLocks noChangeArrowheads="1"/>
          </p:cNvSpPr>
          <p:nvPr/>
        </p:nvSpPr>
        <p:spPr bwMode="auto">
          <a:xfrm>
            <a:off x="4727037" y="4225759"/>
            <a:ext cx="24880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P</a:t>
            </a:r>
            <a:r>
              <a:rPr kumimoji="0" lang="en-US" sz="1600" b="1" i="1" baseline="-25000" dirty="0">
                <a:solidFill>
                  <a:srgbClr val="000000"/>
                </a:solidFill>
                <a:latin typeface="Calibri"/>
                <a:cs typeface="Calibri"/>
              </a:rPr>
              <a:t>w</a:t>
            </a:r>
            <a:endParaRPr kumimoji="0" lang="en-US" sz="1600" b="1" baseline="-25000" dirty="0">
              <a:solidFill>
                <a:schemeClr val="tx1"/>
              </a:solidFill>
              <a:latin typeface="Calibri"/>
              <a:cs typeface="Calibri"/>
            </a:endParaRPr>
          </a:p>
        </p:txBody>
      </p:sp>
      <p:sp>
        <p:nvSpPr>
          <p:cNvPr id="42" name="Line 15"/>
          <p:cNvSpPr>
            <a:spLocks noChangeShapeType="1"/>
          </p:cNvSpPr>
          <p:nvPr/>
        </p:nvSpPr>
        <p:spPr bwMode="auto">
          <a:xfrm flipV="1">
            <a:off x="5741323" y="4341583"/>
            <a:ext cx="1587" cy="1195388"/>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grpSp>
        <p:nvGrpSpPr>
          <p:cNvPr id="43" name="Group 134"/>
          <p:cNvGrpSpPr>
            <a:grpSpLocks/>
          </p:cNvGrpSpPr>
          <p:nvPr/>
        </p:nvGrpSpPr>
        <p:grpSpPr bwMode="auto">
          <a:xfrm>
            <a:off x="6308060" y="3633558"/>
            <a:ext cx="561975" cy="717550"/>
            <a:chOff x="3844" y="2092"/>
            <a:chExt cx="354" cy="452"/>
          </a:xfrm>
        </p:grpSpPr>
        <p:sp>
          <p:nvSpPr>
            <p:cNvPr id="44" name="Freeform 17"/>
            <p:cNvSpPr>
              <a:spLocks/>
            </p:cNvSpPr>
            <p:nvPr/>
          </p:nvSpPr>
          <p:spPr bwMode="auto">
            <a:xfrm>
              <a:off x="3844" y="2092"/>
              <a:ext cx="354" cy="452"/>
            </a:xfrm>
            <a:custGeom>
              <a:avLst/>
              <a:gdLst/>
              <a:ahLst/>
              <a:cxnLst>
                <a:cxn ang="0">
                  <a:pos x="1223" y="1227"/>
                </a:cxn>
                <a:cxn ang="0">
                  <a:pos x="1223" y="0"/>
                </a:cxn>
                <a:cxn ang="0">
                  <a:pos x="0" y="0"/>
                </a:cxn>
                <a:cxn ang="0">
                  <a:pos x="0" y="1227"/>
                </a:cxn>
                <a:cxn ang="0">
                  <a:pos x="1223" y="1227"/>
                </a:cxn>
                <a:cxn ang="0">
                  <a:pos x="1223" y="1227"/>
                </a:cxn>
              </a:cxnLst>
              <a:rect l="0" t="0" r="r" b="b"/>
              <a:pathLst>
                <a:path w="1223" h="1227">
                  <a:moveTo>
                    <a:pt x="1223" y="1227"/>
                  </a:moveTo>
                  <a:lnTo>
                    <a:pt x="1223" y="0"/>
                  </a:lnTo>
                  <a:lnTo>
                    <a:pt x="0" y="0"/>
                  </a:lnTo>
                  <a:lnTo>
                    <a:pt x="0" y="1227"/>
                  </a:lnTo>
                  <a:lnTo>
                    <a:pt x="1223" y="1227"/>
                  </a:lnTo>
                  <a:lnTo>
                    <a:pt x="1223" y="1227"/>
                  </a:lnTo>
                  <a:close/>
                </a:path>
              </a:pathLst>
            </a:custGeom>
            <a:solidFill>
              <a:srgbClr val="A1EE92">
                <a:alpha val="50000"/>
              </a:srgbClr>
            </a:solidFill>
            <a:ln w="9525">
              <a:noFill/>
              <a:round/>
              <a:headEnd/>
              <a:tailEnd/>
            </a:ln>
          </p:spPr>
          <p:txBody>
            <a:bodyPr>
              <a:prstTxWarp prst="textNoShape">
                <a:avLst/>
              </a:prstTxWarp>
            </a:bodyPr>
            <a:lstStyle/>
            <a:p>
              <a:endParaRPr lang="en-US" sz="1600">
                <a:latin typeface="Calibri"/>
                <a:cs typeface="Calibri"/>
              </a:endParaRPr>
            </a:p>
          </p:txBody>
        </p:sp>
        <p:sp>
          <p:nvSpPr>
            <p:cNvPr id="45" name="Rectangle 18"/>
            <p:cNvSpPr>
              <a:spLocks noChangeArrowheads="1"/>
            </p:cNvSpPr>
            <p:nvPr/>
          </p:nvSpPr>
          <p:spPr bwMode="auto">
            <a:xfrm>
              <a:off x="3979" y="2357"/>
              <a:ext cx="79"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T</a:t>
              </a:r>
              <a:endParaRPr kumimoji="0" lang="en-US" sz="1600" b="1" dirty="0">
                <a:solidFill>
                  <a:schemeClr val="tx1"/>
                </a:solidFill>
                <a:latin typeface="Calibri"/>
                <a:cs typeface="Calibri"/>
              </a:endParaRPr>
            </a:p>
          </p:txBody>
        </p:sp>
      </p:grpSp>
      <p:grpSp>
        <p:nvGrpSpPr>
          <p:cNvPr id="46" name="Group 133"/>
          <p:cNvGrpSpPr>
            <a:grpSpLocks/>
          </p:cNvGrpSpPr>
          <p:nvPr/>
        </p:nvGrpSpPr>
        <p:grpSpPr bwMode="auto">
          <a:xfrm>
            <a:off x="5742910" y="3638321"/>
            <a:ext cx="565150" cy="712787"/>
            <a:chOff x="3488" y="2095"/>
            <a:chExt cx="356" cy="449"/>
          </a:xfrm>
        </p:grpSpPr>
        <p:sp>
          <p:nvSpPr>
            <p:cNvPr id="47" name="Freeform 21"/>
            <p:cNvSpPr>
              <a:spLocks/>
            </p:cNvSpPr>
            <p:nvPr/>
          </p:nvSpPr>
          <p:spPr bwMode="auto">
            <a:xfrm>
              <a:off x="3488" y="2095"/>
              <a:ext cx="356" cy="449"/>
            </a:xfrm>
            <a:custGeom>
              <a:avLst/>
              <a:gdLst/>
              <a:ahLst/>
              <a:cxnLst>
                <a:cxn ang="0">
                  <a:pos x="0" y="1217"/>
                </a:cxn>
                <a:cxn ang="0">
                  <a:pos x="1224" y="1217"/>
                </a:cxn>
                <a:cxn ang="0">
                  <a:pos x="1224" y="0"/>
                </a:cxn>
                <a:cxn ang="0">
                  <a:pos x="0" y="1217"/>
                </a:cxn>
                <a:cxn ang="0">
                  <a:pos x="0" y="1217"/>
                </a:cxn>
              </a:cxnLst>
              <a:rect l="0" t="0" r="r" b="b"/>
              <a:pathLst>
                <a:path w="1224" h="1217">
                  <a:moveTo>
                    <a:pt x="0" y="1217"/>
                  </a:moveTo>
                  <a:lnTo>
                    <a:pt x="1224" y="1217"/>
                  </a:lnTo>
                  <a:lnTo>
                    <a:pt x="1224" y="0"/>
                  </a:lnTo>
                  <a:lnTo>
                    <a:pt x="0" y="1217"/>
                  </a:lnTo>
                  <a:lnTo>
                    <a:pt x="0" y="1217"/>
                  </a:lnTo>
                  <a:close/>
                </a:path>
              </a:pathLst>
            </a:custGeom>
            <a:solidFill>
              <a:srgbClr val="ECB4B8"/>
            </a:solidFill>
            <a:ln w="9525">
              <a:noFill/>
              <a:round/>
              <a:headEnd/>
              <a:tailEnd/>
            </a:ln>
          </p:spPr>
          <p:txBody>
            <a:bodyPr>
              <a:prstTxWarp prst="textNoShape">
                <a:avLst/>
              </a:prstTxWarp>
            </a:bodyPr>
            <a:lstStyle/>
            <a:p>
              <a:endParaRPr lang="en-US" sz="1600">
                <a:latin typeface="Calibri"/>
                <a:cs typeface="Calibri"/>
              </a:endParaRPr>
            </a:p>
          </p:txBody>
        </p:sp>
        <p:sp>
          <p:nvSpPr>
            <p:cNvPr id="48" name="Rectangle 22"/>
            <p:cNvSpPr>
              <a:spLocks noChangeArrowheads="1"/>
            </p:cNvSpPr>
            <p:nvPr/>
          </p:nvSpPr>
          <p:spPr bwMode="auto">
            <a:xfrm>
              <a:off x="3664" y="2357"/>
              <a:ext cx="93"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U</a:t>
              </a:r>
              <a:endParaRPr kumimoji="0" lang="en-US" sz="1600" b="1" dirty="0">
                <a:solidFill>
                  <a:schemeClr val="tx1"/>
                </a:solidFill>
                <a:latin typeface="Calibri"/>
                <a:cs typeface="Calibri"/>
              </a:endParaRPr>
            </a:p>
          </p:txBody>
        </p:sp>
      </p:grpSp>
      <p:grpSp>
        <p:nvGrpSpPr>
          <p:cNvPr id="49" name="Group 135"/>
          <p:cNvGrpSpPr>
            <a:grpSpLocks/>
          </p:cNvGrpSpPr>
          <p:nvPr/>
        </p:nvGrpSpPr>
        <p:grpSpPr bwMode="auto">
          <a:xfrm>
            <a:off x="6870035" y="3638321"/>
            <a:ext cx="427038" cy="712787"/>
            <a:chOff x="4198" y="2095"/>
            <a:chExt cx="269" cy="449"/>
          </a:xfrm>
        </p:grpSpPr>
        <p:sp>
          <p:nvSpPr>
            <p:cNvPr id="50" name="Freeform 24"/>
            <p:cNvSpPr>
              <a:spLocks/>
            </p:cNvSpPr>
            <p:nvPr/>
          </p:nvSpPr>
          <p:spPr bwMode="auto">
            <a:xfrm>
              <a:off x="4198" y="2095"/>
              <a:ext cx="269" cy="449"/>
            </a:xfrm>
            <a:custGeom>
              <a:avLst/>
              <a:gdLst/>
              <a:ahLst/>
              <a:cxnLst>
                <a:cxn ang="0">
                  <a:pos x="922" y="1217"/>
                </a:cxn>
                <a:cxn ang="0">
                  <a:pos x="0" y="1217"/>
                </a:cxn>
                <a:cxn ang="0">
                  <a:pos x="0" y="0"/>
                </a:cxn>
                <a:cxn ang="0">
                  <a:pos x="922" y="1217"/>
                </a:cxn>
                <a:cxn ang="0">
                  <a:pos x="922" y="1217"/>
                </a:cxn>
              </a:cxnLst>
              <a:rect l="0" t="0" r="r" b="b"/>
              <a:pathLst>
                <a:path w="922" h="1217">
                  <a:moveTo>
                    <a:pt x="922" y="1217"/>
                  </a:moveTo>
                  <a:lnTo>
                    <a:pt x="0" y="1217"/>
                  </a:lnTo>
                  <a:lnTo>
                    <a:pt x="0" y="0"/>
                  </a:lnTo>
                  <a:lnTo>
                    <a:pt x="922" y="1217"/>
                  </a:lnTo>
                  <a:lnTo>
                    <a:pt x="922" y="1217"/>
                  </a:lnTo>
                  <a:close/>
                </a:path>
              </a:pathLst>
            </a:custGeom>
            <a:solidFill>
              <a:srgbClr val="ECB4B8"/>
            </a:solidFill>
            <a:ln w="9525">
              <a:noFill/>
              <a:round/>
              <a:headEnd/>
              <a:tailEnd/>
            </a:ln>
          </p:spPr>
          <p:txBody>
            <a:bodyPr>
              <a:prstTxWarp prst="textNoShape">
                <a:avLst/>
              </a:prstTxWarp>
            </a:bodyPr>
            <a:lstStyle/>
            <a:p>
              <a:endParaRPr lang="en-US" sz="1600">
                <a:latin typeface="Calibri"/>
                <a:cs typeface="Calibri"/>
              </a:endParaRPr>
            </a:p>
          </p:txBody>
        </p:sp>
        <p:sp>
          <p:nvSpPr>
            <p:cNvPr id="51" name="Rectangle 25"/>
            <p:cNvSpPr>
              <a:spLocks noChangeArrowheads="1"/>
            </p:cNvSpPr>
            <p:nvPr/>
          </p:nvSpPr>
          <p:spPr bwMode="auto">
            <a:xfrm>
              <a:off x="4211" y="2357"/>
              <a:ext cx="95"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V</a:t>
              </a:r>
              <a:endParaRPr kumimoji="0" lang="en-US" sz="1600" b="1" dirty="0">
                <a:solidFill>
                  <a:schemeClr val="tx1"/>
                </a:solidFill>
                <a:latin typeface="Calibri"/>
                <a:cs typeface="Calibri"/>
              </a:endParaRPr>
            </a:p>
          </p:txBody>
        </p:sp>
      </p:grpSp>
      <p:sp>
        <p:nvSpPr>
          <p:cNvPr id="52" name="Rectangle 27"/>
          <p:cNvSpPr>
            <a:spLocks noChangeArrowheads="1"/>
          </p:cNvSpPr>
          <p:nvPr/>
        </p:nvSpPr>
        <p:spPr bwMode="auto">
          <a:xfrm>
            <a:off x="7264243" y="5594121"/>
            <a:ext cx="22626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1</a:t>
            </a:r>
            <a:endParaRPr kumimoji="0" lang="en-US" sz="1600" b="1" baseline="-25000" dirty="0">
              <a:solidFill>
                <a:schemeClr val="tx1"/>
              </a:solidFill>
              <a:latin typeface="Calibri"/>
              <a:cs typeface="Calibri"/>
            </a:endParaRPr>
          </a:p>
        </p:txBody>
      </p:sp>
      <p:sp>
        <p:nvSpPr>
          <p:cNvPr id="53" name="Line 29"/>
          <p:cNvSpPr>
            <a:spLocks noChangeShapeType="1"/>
          </p:cNvSpPr>
          <p:nvPr/>
        </p:nvSpPr>
        <p:spPr bwMode="auto">
          <a:xfrm flipV="1">
            <a:off x="6308060" y="3692296"/>
            <a:ext cx="1588" cy="1830387"/>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54" name="Line 34"/>
          <p:cNvSpPr>
            <a:spLocks noChangeShapeType="1"/>
          </p:cNvSpPr>
          <p:nvPr/>
        </p:nvSpPr>
        <p:spPr bwMode="auto">
          <a:xfrm flipH="1">
            <a:off x="5379373" y="2139721"/>
            <a:ext cx="2106612" cy="2663825"/>
          </a:xfrm>
          <a:prstGeom prst="line">
            <a:avLst/>
          </a:prstGeom>
          <a:noFill/>
          <a:ln w="19050">
            <a:solidFill>
              <a:srgbClr val="FFFFFF"/>
            </a:solidFill>
            <a:round/>
            <a:headEnd/>
            <a:tailEnd/>
          </a:ln>
        </p:spPr>
        <p:txBody>
          <a:bodyPr>
            <a:prstTxWarp prst="textNoShape">
              <a:avLst/>
            </a:prstTxWarp>
          </a:bodyPr>
          <a:lstStyle/>
          <a:p>
            <a:endParaRPr lang="en-US" sz="1600">
              <a:latin typeface="Calibri"/>
              <a:cs typeface="Calibri"/>
            </a:endParaRPr>
          </a:p>
        </p:txBody>
      </p:sp>
      <p:sp>
        <p:nvSpPr>
          <p:cNvPr id="55" name="Line 35"/>
          <p:cNvSpPr>
            <a:spLocks noChangeShapeType="1"/>
          </p:cNvSpPr>
          <p:nvPr/>
        </p:nvSpPr>
        <p:spPr bwMode="auto">
          <a:xfrm>
            <a:off x="5642898" y="1555521"/>
            <a:ext cx="1936750" cy="3271837"/>
          </a:xfrm>
          <a:prstGeom prst="line">
            <a:avLst/>
          </a:prstGeom>
          <a:noFill/>
          <a:ln w="19050">
            <a:solidFill>
              <a:srgbClr val="FFFFFF"/>
            </a:solidFill>
            <a:round/>
            <a:headEnd/>
            <a:tailEnd/>
          </a:ln>
        </p:spPr>
        <p:txBody>
          <a:bodyPr>
            <a:prstTxWarp prst="textNoShape">
              <a:avLst/>
            </a:prstTxWarp>
          </a:bodyPr>
          <a:lstStyle/>
          <a:p>
            <a:endParaRPr lang="en-US" sz="1600">
              <a:latin typeface="Calibri"/>
              <a:cs typeface="Calibri"/>
            </a:endParaRPr>
          </a:p>
        </p:txBody>
      </p:sp>
      <p:sp>
        <p:nvSpPr>
          <p:cNvPr id="56" name="Line 36"/>
          <p:cNvSpPr>
            <a:spLocks noChangeShapeType="1"/>
          </p:cNvSpPr>
          <p:nvPr/>
        </p:nvSpPr>
        <p:spPr bwMode="auto">
          <a:xfrm>
            <a:off x="5968335" y="2103208"/>
            <a:ext cx="1611313" cy="2724150"/>
          </a:xfrm>
          <a:prstGeom prst="line">
            <a:avLst/>
          </a:prstGeom>
          <a:noFill/>
          <a:ln w="57150">
            <a:solidFill>
              <a:schemeClr val="accent5">
                <a:lumMod val="75000"/>
              </a:schemeClr>
            </a:solidFill>
            <a:round/>
            <a:headEnd/>
            <a:tailEnd/>
          </a:ln>
        </p:spPr>
        <p:txBody>
          <a:bodyPr>
            <a:prstTxWarp prst="textNoShape">
              <a:avLst/>
            </a:prstTxWarp>
          </a:bodyPr>
          <a:lstStyle/>
          <a:p>
            <a:endParaRPr lang="en-US" sz="1600">
              <a:latin typeface="Calibri"/>
              <a:cs typeface="Calibri"/>
            </a:endParaRPr>
          </a:p>
        </p:txBody>
      </p:sp>
      <p:sp>
        <p:nvSpPr>
          <p:cNvPr id="57" name="Line 43"/>
          <p:cNvSpPr>
            <a:spLocks noChangeShapeType="1"/>
          </p:cNvSpPr>
          <p:nvPr/>
        </p:nvSpPr>
        <p:spPr bwMode="auto">
          <a:xfrm flipH="1">
            <a:off x="5379373" y="2139721"/>
            <a:ext cx="2106612" cy="2663825"/>
          </a:xfrm>
          <a:prstGeom prst="line">
            <a:avLst/>
          </a:prstGeom>
          <a:noFill/>
          <a:ln w="57150">
            <a:solidFill>
              <a:schemeClr val="accent3">
                <a:lumMod val="75000"/>
              </a:schemeClr>
            </a:solidFill>
            <a:round/>
            <a:headEnd/>
            <a:tailEnd/>
          </a:ln>
        </p:spPr>
        <p:txBody>
          <a:bodyPr>
            <a:prstTxWarp prst="textNoShape">
              <a:avLst/>
            </a:prstTxWarp>
          </a:bodyPr>
          <a:lstStyle/>
          <a:p>
            <a:endParaRPr lang="en-US" sz="1600">
              <a:latin typeface="Calibri"/>
              <a:cs typeface="Calibri"/>
            </a:endParaRPr>
          </a:p>
        </p:txBody>
      </p:sp>
      <p:sp>
        <p:nvSpPr>
          <p:cNvPr id="58" name="Text Box 44"/>
          <p:cNvSpPr txBox="1">
            <a:spLocks noChangeArrowheads="1"/>
          </p:cNvSpPr>
          <p:nvPr/>
        </p:nvSpPr>
        <p:spPr bwMode="auto">
          <a:xfrm>
            <a:off x="4612610" y="1660296"/>
            <a:ext cx="607859" cy="338554"/>
          </a:xfrm>
          <a:prstGeom prst="rect">
            <a:avLst/>
          </a:prstGeom>
          <a:noFill/>
          <a:ln w="19050" cap="rnd">
            <a:noFill/>
            <a:prstDash val="sysDot"/>
            <a:miter lim="800000"/>
            <a:headEnd/>
            <a:tailEnd type="none" w="lg" len="lg"/>
          </a:ln>
          <a:effectLst/>
        </p:spPr>
        <p:txBody>
          <a:bodyPr wrap="none">
            <a:prstTxWarp prst="textNoShape">
              <a:avLst/>
            </a:prstTxWarp>
            <a:spAutoFit/>
          </a:bodyPr>
          <a:lstStyle/>
          <a:p>
            <a:r>
              <a:rPr kumimoji="0" lang="en-US" sz="1600" b="0" dirty="0">
                <a:solidFill>
                  <a:srgbClr val="000000"/>
                </a:solidFill>
                <a:latin typeface="Calibri"/>
                <a:cs typeface="Calibri"/>
              </a:rPr>
              <a:t>Price</a:t>
            </a:r>
            <a:endParaRPr lang="en-US" sz="1600" b="0" dirty="0">
              <a:solidFill>
                <a:schemeClr val="tx1"/>
              </a:solidFill>
              <a:latin typeface="Calibri"/>
              <a:cs typeface="Calibri"/>
            </a:endParaRPr>
          </a:p>
        </p:txBody>
      </p:sp>
      <p:sp>
        <p:nvSpPr>
          <p:cNvPr id="59" name="Line 45"/>
          <p:cNvSpPr>
            <a:spLocks noChangeShapeType="1"/>
          </p:cNvSpPr>
          <p:nvPr/>
        </p:nvSpPr>
        <p:spPr bwMode="auto">
          <a:xfrm>
            <a:off x="4996785" y="1968271"/>
            <a:ext cx="0" cy="3602037"/>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60" name="Line 46"/>
          <p:cNvSpPr>
            <a:spLocks noChangeShapeType="1"/>
          </p:cNvSpPr>
          <p:nvPr/>
        </p:nvSpPr>
        <p:spPr bwMode="auto">
          <a:xfrm flipV="1">
            <a:off x="4990435" y="5560783"/>
            <a:ext cx="2874963" cy="3175"/>
          </a:xfrm>
          <a:prstGeom prst="line">
            <a:avLst/>
          </a:prstGeom>
          <a:noFill/>
          <a:ln w="28575">
            <a:solidFill>
              <a:schemeClr val="tx1"/>
            </a:solidFill>
            <a:round/>
            <a:headEnd/>
            <a:tailEnd type="none" w="lg" len="lg"/>
          </a:ln>
          <a:effectLst/>
        </p:spPr>
        <p:txBody>
          <a:bodyPr>
            <a:prstTxWarp prst="textNoShape">
              <a:avLst/>
            </a:prstTxWarp>
            <a:spAutoFit/>
          </a:bodyPr>
          <a:lstStyle/>
          <a:p>
            <a:endParaRPr lang="en-US" sz="1600">
              <a:latin typeface="Calibri"/>
              <a:cs typeface="Calibri"/>
            </a:endParaRPr>
          </a:p>
        </p:txBody>
      </p:sp>
      <p:sp>
        <p:nvSpPr>
          <p:cNvPr id="62" name="Rectangle 47"/>
          <p:cNvSpPr>
            <a:spLocks noChangeArrowheads="1"/>
          </p:cNvSpPr>
          <p:nvPr/>
        </p:nvSpPr>
        <p:spPr bwMode="auto">
          <a:xfrm>
            <a:off x="7401850" y="4876574"/>
            <a:ext cx="1015763" cy="184666"/>
          </a:xfrm>
          <a:prstGeom prst="rect">
            <a:avLst/>
          </a:prstGeom>
          <a:noFill/>
          <a:ln w="9525">
            <a:noFill/>
            <a:miter lim="800000"/>
            <a:headEnd/>
            <a:tailEnd/>
          </a:ln>
        </p:spPr>
        <p:txBody>
          <a:bodyPr wrap="square" lIns="0" tIns="0" rIns="0" bIns="0">
            <a:prstTxWarp prst="textNoShape">
              <a:avLst/>
            </a:prstTxWarp>
            <a:spAutoFit/>
          </a:bodyPr>
          <a:lstStyle/>
          <a:p>
            <a:pPr>
              <a:lnSpc>
                <a:spcPct val="60000"/>
              </a:lnSpc>
            </a:pPr>
            <a:r>
              <a:rPr kumimoji="0" lang="en-US" b="1" i="1" dirty="0">
                <a:solidFill>
                  <a:schemeClr val="accent5">
                    <a:lumMod val="75000"/>
                  </a:schemeClr>
                </a:solidFill>
                <a:latin typeface="Calibri"/>
                <a:cs typeface="Calibri"/>
              </a:rPr>
              <a:t>   </a:t>
            </a:r>
            <a:r>
              <a:rPr kumimoji="0" lang="en-US" b="1" i="1" dirty="0" err="1">
                <a:solidFill>
                  <a:schemeClr val="accent5">
                    <a:lumMod val="75000"/>
                  </a:schemeClr>
                </a:solidFill>
                <a:latin typeface="Calibri"/>
                <a:cs typeface="Calibri"/>
              </a:rPr>
              <a:t>D</a:t>
            </a:r>
            <a:r>
              <a:rPr kumimoji="0" lang="en-US" b="1" i="1" baseline="-25000" dirty="0" err="1">
                <a:solidFill>
                  <a:schemeClr val="accent5">
                    <a:lumMod val="75000"/>
                  </a:schemeClr>
                </a:solidFill>
                <a:latin typeface="Calibri"/>
                <a:cs typeface="Calibri"/>
              </a:rPr>
              <a:t>Domestic</a:t>
            </a:r>
            <a:endParaRPr kumimoji="0" lang="en-US" b="1" baseline="-25000" dirty="0">
              <a:solidFill>
                <a:schemeClr val="accent5">
                  <a:lumMod val="75000"/>
                </a:schemeClr>
              </a:solidFill>
              <a:latin typeface="Calibri"/>
              <a:cs typeface="Calibri"/>
            </a:endParaRPr>
          </a:p>
        </p:txBody>
      </p:sp>
      <p:sp>
        <p:nvSpPr>
          <p:cNvPr id="63" name="Line 48"/>
          <p:cNvSpPr>
            <a:spLocks noChangeShapeType="1"/>
          </p:cNvSpPr>
          <p:nvPr/>
        </p:nvSpPr>
        <p:spPr bwMode="auto">
          <a:xfrm flipV="1">
            <a:off x="6876385" y="3646258"/>
            <a:ext cx="3175" cy="1889125"/>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64" name="Rectangle 60"/>
          <p:cNvSpPr>
            <a:spLocks noChangeArrowheads="1"/>
          </p:cNvSpPr>
          <p:nvPr/>
        </p:nvSpPr>
        <p:spPr bwMode="auto">
          <a:xfrm>
            <a:off x="4600259" y="3511765"/>
            <a:ext cx="304007" cy="246221"/>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1600" b="1" i="1" dirty="0" smtClean="0">
                <a:solidFill>
                  <a:srgbClr val="000000"/>
                </a:solidFill>
                <a:latin typeface="Calibri"/>
                <a:cs typeface="Calibri"/>
              </a:rPr>
              <a:t>P</a:t>
            </a:r>
            <a:r>
              <a:rPr kumimoji="0" lang="en-US" sz="1600" b="1" i="1" baseline="-25000" dirty="0" smtClean="0">
                <a:solidFill>
                  <a:srgbClr val="000000"/>
                </a:solidFill>
                <a:latin typeface="Calibri"/>
                <a:cs typeface="Calibri"/>
              </a:rPr>
              <a:t>2</a:t>
            </a:r>
            <a:endParaRPr kumimoji="0" lang="en-US" sz="1600" b="1" dirty="0">
              <a:solidFill>
                <a:schemeClr val="tx1"/>
              </a:solidFill>
              <a:latin typeface="Calibri"/>
              <a:cs typeface="Calibri"/>
            </a:endParaRPr>
          </a:p>
        </p:txBody>
      </p:sp>
      <p:sp>
        <p:nvSpPr>
          <p:cNvPr id="65" name="Rectangle 62"/>
          <p:cNvSpPr>
            <a:spLocks noChangeArrowheads="1"/>
          </p:cNvSpPr>
          <p:nvPr/>
        </p:nvSpPr>
        <p:spPr bwMode="auto">
          <a:xfrm>
            <a:off x="4380835" y="4050139"/>
            <a:ext cx="0" cy="20518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a:solidFill>
                  <a:srgbClr val="000000"/>
                </a:solidFill>
                <a:latin typeface="Calibri"/>
                <a:cs typeface="Calibri"/>
              </a:rPr>
              <a:t> </a:t>
            </a:r>
            <a:endParaRPr kumimoji="0" lang="en-US" sz="1600" b="0">
              <a:solidFill>
                <a:schemeClr val="tx1"/>
              </a:solidFill>
              <a:latin typeface="Calibri"/>
              <a:cs typeface="Calibri"/>
            </a:endParaRPr>
          </a:p>
        </p:txBody>
      </p:sp>
      <p:sp>
        <p:nvSpPr>
          <p:cNvPr id="66" name="Rectangle 83"/>
          <p:cNvSpPr>
            <a:spLocks noChangeArrowheads="1"/>
          </p:cNvSpPr>
          <p:nvPr/>
        </p:nvSpPr>
        <p:spPr bwMode="auto">
          <a:xfrm>
            <a:off x="6805456" y="5587771"/>
            <a:ext cx="22626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2</a:t>
            </a:r>
            <a:endParaRPr kumimoji="0" lang="en-US" sz="1600" b="1" baseline="-25000" dirty="0">
              <a:solidFill>
                <a:schemeClr val="tx1"/>
              </a:solidFill>
              <a:latin typeface="Calibri"/>
              <a:cs typeface="Calibri"/>
            </a:endParaRPr>
          </a:p>
        </p:txBody>
      </p:sp>
      <p:sp>
        <p:nvSpPr>
          <p:cNvPr id="67" name="Rectangle 88"/>
          <p:cNvSpPr>
            <a:spLocks noChangeArrowheads="1"/>
          </p:cNvSpPr>
          <p:nvPr/>
        </p:nvSpPr>
        <p:spPr bwMode="auto">
          <a:xfrm>
            <a:off x="6197443" y="5579833"/>
            <a:ext cx="29846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d2</a:t>
            </a:r>
            <a:endParaRPr kumimoji="0" lang="en-US" sz="1600" b="1" baseline="-25000" dirty="0">
              <a:solidFill>
                <a:schemeClr val="tx1"/>
              </a:solidFill>
              <a:latin typeface="Calibri"/>
              <a:cs typeface="Calibri"/>
            </a:endParaRPr>
          </a:p>
        </p:txBody>
      </p:sp>
      <p:grpSp>
        <p:nvGrpSpPr>
          <p:cNvPr id="82" name="Group 131"/>
          <p:cNvGrpSpPr>
            <a:grpSpLocks/>
          </p:cNvGrpSpPr>
          <p:nvPr/>
        </p:nvGrpSpPr>
        <p:grpSpPr bwMode="auto">
          <a:xfrm>
            <a:off x="6387443" y="3062057"/>
            <a:ext cx="2079628" cy="549275"/>
            <a:chOff x="3894" y="1732"/>
            <a:chExt cx="1310" cy="346"/>
          </a:xfrm>
        </p:grpSpPr>
        <p:grpSp>
          <p:nvGrpSpPr>
            <p:cNvPr id="83" name="Group 105"/>
            <p:cNvGrpSpPr>
              <a:grpSpLocks/>
            </p:cNvGrpSpPr>
            <p:nvPr/>
          </p:nvGrpSpPr>
          <p:grpSpPr bwMode="auto">
            <a:xfrm>
              <a:off x="3894" y="1960"/>
              <a:ext cx="577" cy="118"/>
              <a:chOff x="3648" y="2224"/>
              <a:chExt cx="577" cy="118"/>
            </a:xfrm>
          </p:grpSpPr>
          <p:grpSp>
            <p:nvGrpSpPr>
              <p:cNvPr id="87" name="Group 104"/>
              <p:cNvGrpSpPr>
                <a:grpSpLocks/>
              </p:cNvGrpSpPr>
              <p:nvPr/>
            </p:nvGrpSpPr>
            <p:grpSpPr bwMode="auto">
              <a:xfrm>
                <a:off x="3780" y="2224"/>
                <a:ext cx="445" cy="67"/>
                <a:chOff x="3780" y="2216"/>
                <a:chExt cx="445" cy="67"/>
              </a:xfrm>
            </p:grpSpPr>
            <p:sp>
              <p:nvSpPr>
                <p:cNvPr id="89" name="Line 102"/>
                <p:cNvSpPr>
                  <a:spLocks noChangeShapeType="1"/>
                </p:cNvSpPr>
                <p:nvPr/>
              </p:nvSpPr>
              <p:spPr bwMode="auto">
                <a:xfrm flipV="1">
                  <a:off x="3789" y="2221"/>
                  <a:ext cx="1" cy="6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sz="1600">
                    <a:latin typeface="Calibri"/>
                    <a:cs typeface="Calibri"/>
                  </a:endParaRPr>
                </a:p>
              </p:txBody>
            </p:sp>
            <p:sp>
              <p:nvSpPr>
                <p:cNvPr id="90" name="Line 103"/>
                <p:cNvSpPr>
                  <a:spLocks noChangeShapeType="1"/>
                </p:cNvSpPr>
                <p:nvPr/>
              </p:nvSpPr>
              <p:spPr bwMode="auto">
                <a:xfrm flipV="1">
                  <a:off x="3780" y="2216"/>
                  <a:ext cx="445" cy="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grpSp>
          <p:sp>
            <p:nvSpPr>
              <p:cNvPr id="88" name="Freeform 38"/>
              <p:cNvSpPr>
                <a:spLocks/>
              </p:cNvSpPr>
              <p:nvPr/>
            </p:nvSpPr>
            <p:spPr bwMode="auto">
              <a:xfrm>
                <a:off x="3648" y="2296"/>
                <a:ext cx="261" cy="46"/>
              </a:xfrm>
              <a:custGeom>
                <a:avLst/>
                <a:gdLst/>
                <a:ahLst/>
                <a:cxnLst>
                  <a:cxn ang="0">
                    <a:pos x="0" y="123"/>
                  </a:cxn>
                  <a:cxn ang="0">
                    <a:pos x="133" y="0"/>
                  </a:cxn>
                  <a:cxn ang="0">
                    <a:pos x="768" y="0"/>
                  </a:cxn>
                  <a:cxn ang="0">
                    <a:pos x="894" y="113"/>
                  </a:cxn>
                </a:cxnLst>
                <a:rect l="0" t="0" r="r" b="b"/>
                <a:pathLst>
                  <a:path w="894" h="123">
                    <a:moveTo>
                      <a:pt x="0" y="123"/>
                    </a:moveTo>
                    <a:lnTo>
                      <a:pt x="133" y="0"/>
                    </a:lnTo>
                    <a:lnTo>
                      <a:pt x="768" y="0"/>
                    </a:lnTo>
                    <a:lnTo>
                      <a:pt x="894" y="113"/>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endParaRPr lang="en-US" sz="1600">
                  <a:latin typeface="Calibri"/>
                  <a:cs typeface="Calibri"/>
                </a:endParaRPr>
              </a:p>
            </p:txBody>
          </p:sp>
        </p:grpSp>
        <p:grpSp>
          <p:nvGrpSpPr>
            <p:cNvPr id="84" name="Group 126"/>
            <p:cNvGrpSpPr>
              <a:grpSpLocks/>
            </p:cNvGrpSpPr>
            <p:nvPr/>
          </p:nvGrpSpPr>
          <p:grpSpPr bwMode="auto">
            <a:xfrm>
              <a:off x="4403" y="1732"/>
              <a:ext cx="801" cy="331"/>
              <a:chOff x="4403" y="1732"/>
              <a:chExt cx="801" cy="331"/>
            </a:xfrm>
          </p:grpSpPr>
          <p:sp>
            <p:nvSpPr>
              <p:cNvPr id="85" name="Rectangle 40"/>
              <p:cNvSpPr>
                <a:spLocks noChangeArrowheads="1"/>
              </p:cNvSpPr>
              <p:nvPr/>
            </p:nvSpPr>
            <p:spPr bwMode="auto">
              <a:xfrm>
                <a:off x="4403" y="1732"/>
                <a:ext cx="801" cy="331"/>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sz="1600">
                  <a:latin typeface="Calibri"/>
                  <a:cs typeface="Calibri"/>
                </a:endParaRPr>
              </a:p>
            </p:txBody>
          </p:sp>
          <p:sp>
            <p:nvSpPr>
              <p:cNvPr id="86" name="Rectangle 41"/>
              <p:cNvSpPr>
                <a:spLocks noChangeArrowheads="1"/>
              </p:cNvSpPr>
              <p:nvPr/>
            </p:nvSpPr>
            <p:spPr bwMode="auto">
              <a:xfrm>
                <a:off x="4434" y="1773"/>
                <a:ext cx="742" cy="260"/>
              </a:xfrm>
              <a:prstGeom prst="rect">
                <a:avLst/>
              </a:prstGeom>
              <a:noFill/>
              <a:ln w="9525">
                <a:noFill/>
                <a:miter lim="800000"/>
                <a:headEnd/>
                <a:tailEnd/>
              </a:ln>
            </p:spPr>
            <p:txBody>
              <a:bodyPr wrap="none" lIns="0" tIns="0" rIns="0" bIns="0">
                <a:prstTxWarp prst="textNoShape">
                  <a:avLst/>
                </a:prstTxWarp>
                <a:spAutoFit/>
              </a:bodyPr>
              <a:lstStyle/>
              <a:p>
                <a:pPr algn="ctr">
                  <a:lnSpc>
                    <a:spcPts val="1600"/>
                  </a:lnSpc>
                </a:pPr>
                <a:r>
                  <a:rPr kumimoji="0" lang="en-US" sz="1600" b="0" dirty="0" smtClean="0">
                    <a:solidFill>
                      <a:srgbClr val="000000"/>
                    </a:solidFill>
                    <a:latin typeface="Calibri"/>
                    <a:cs typeface="Calibri"/>
                  </a:rPr>
                  <a:t>Import </a:t>
                </a:r>
                <a:r>
                  <a:rPr kumimoji="0" lang="en-US" sz="1600" b="1" i="1" dirty="0" smtClean="0">
                    <a:solidFill>
                      <a:srgbClr val="000000"/>
                    </a:solidFill>
                    <a:latin typeface="Calibri"/>
                    <a:cs typeface="Calibri"/>
                  </a:rPr>
                  <a:t>quota</a:t>
                </a:r>
                <a:r>
                  <a:rPr kumimoji="0" lang="en-US" sz="1600" b="0" dirty="0" smtClean="0">
                    <a:solidFill>
                      <a:srgbClr val="000000"/>
                    </a:solidFill>
                    <a:latin typeface="Calibri"/>
                    <a:cs typeface="Calibri"/>
                  </a:rPr>
                  <a:t>:</a:t>
                </a:r>
                <a:br>
                  <a:rPr kumimoji="0" lang="en-US" sz="1600" b="0" dirty="0" smtClean="0">
                    <a:solidFill>
                      <a:srgbClr val="000000"/>
                    </a:solidFill>
                    <a:latin typeface="Calibri"/>
                    <a:cs typeface="Calibri"/>
                  </a:rPr>
                </a:br>
                <a:r>
                  <a:rPr kumimoji="0" lang="en-US" sz="1600" b="1" i="1" dirty="0" smtClean="0">
                    <a:solidFill>
                      <a:srgbClr val="000000"/>
                    </a:solidFill>
                    <a:latin typeface="Calibri"/>
                    <a:cs typeface="Calibri"/>
                  </a:rPr>
                  <a:t>Q</a:t>
                </a:r>
                <a:r>
                  <a:rPr kumimoji="0" lang="en-US" sz="1600" b="1" i="1" baseline="-25000" dirty="0" smtClean="0">
                    <a:solidFill>
                      <a:srgbClr val="000000"/>
                    </a:solidFill>
                    <a:latin typeface="Calibri"/>
                    <a:cs typeface="Calibri"/>
                  </a:rPr>
                  <a:t>2</a:t>
                </a:r>
                <a:r>
                  <a:rPr kumimoji="0" lang="en-US" sz="1600" b="0" dirty="0" smtClean="0">
                    <a:solidFill>
                      <a:srgbClr val="000000"/>
                    </a:solidFill>
                    <a:latin typeface="Calibri"/>
                    <a:cs typeface="Calibri"/>
                  </a:rPr>
                  <a:t> – </a:t>
                </a:r>
                <a:r>
                  <a:rPr kumimoji="0" lang="en-US" sz="1600" b="1" i="1" dirty="0" smtClean="0">
                    <a:solidFill>
                      <a:srgbClr val="000000"/>
                    </a:solidFill>
                    <a:latin typeface="Calibri"/>
                    <a:cs typeface="Calibri"/>
                  </a:rPr>
                  <a:t>Q</a:t>
                </a:r>
                <a:r>
                  <a:rPr kumimoji="0" lang="en-US" sz="1600" b="1" i="1" baseline="-25000" dirty="0" smtClean="0">
                    <a:solidFill>
                      <a:srgbClr val="000000"/>
                    </a:solidFill>
                    <a:latin typeface="Calibri"/>
                    <a:cs typeface="Calibri"/>
                  </a:rPr>
                  <a:t>d2</a:t>
                </a:r>
                <a:endParaRPr kumimoji="0" lang="en-US" sz="1600" b="1" i="1" baseline="-25000" dirty="0">
                  <a:solidFill>
                    <a:schemeClr val="tx1"/>
                  </a:solidFill>
                  <a:latin typeface="Calibri"/>
                  <a:cs typeface="Calibri"/>
                </a:endParaRPr>
              </a:p>
            </p:txBody>
          </p:sp>
        </p:grpSp>
      </p:grpSp>
      <p:sp>
        <p:nvSpPr>
          <p:cNvPr id="91" name="Line 30"/>
          <p:cNvSpPr>
            <a:spLocks noChangeShapeType="1"/>
          </p:cNvSpPr>
          <p:nvPr/>
        </p:nvSpPr>
        <p:spPr bwMode="auto">
          <a:xfrm flipH="1">
            <a:off x="4999960" y="4351108"/>
            <a:ext cx="2303463" cy="1588"/>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93" name="Line 107"/>
          <p:cNvSpPr>
            <a:spLocks noChangeShapeType="1"/>
          </p:cNvSpPr>
          <p:nvPr/>
        </p:nvSpPr>
        <p:spPr bwMode="auto">
          <a:xfrm flipH="1">
            <a:off x="4999960" y="3641496"/>
            <a:ext cx="1879600" cy="0"/>
          </a:xfrm>
          <a:prstGeom prst="line">
            <a:avLst/>
          </a:prstGeom>
          <a:noFill/>
          <a:ln w="31750" cap="rnd">
            <a:solidFill>
              <a:srgbClr val="1F1A17"/>
            </a:solidFill>
            <a:prstDash val="sysDot"/>
            <a:round/>
            <a:headEnd/>
            <a:tailEnd/>
          </a:ln>
        </p:spPr>
        <p:txBody>
          <a:bodyPr>
            <a:prstTxWarp prst="textNoShape">
              <a:avLst/>
            </a:prstTxWarp>
          </a:bodyPr>
          <a:lstStyle/>
          <a:p>
            <a:endParaRPr lang="en-US" sz="1600">
              <a:latin typeface="Calibri"/>
              <a:cs typeface="Calibri"/>
            </a:endParaRPr>
          </a:p>
        </p:txBody>
      </p:sp>
      <p:sp>
        <p:nvSpPr>
          <p:cNvPr id="94" name="Line 108"/>
          <p:cNvSpPr>
            <a:spLocks noChangeShapeType="1"/>
          </p:cNvSpPr>
          <p:nvPr/>
        </p:nvSpPr>
        <p:spPr bwMode="auto">
          <a:xfrm>
            <a:off x="5619085" y="5405208"/>
            <a:ext cx="647700"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sp>
        <p:nvSpPr>
          <p:cNvPr id="95" name="Line 109"/>
          <p:cNvSpPr>
            <a:spLocks noChangeShapeType="1"/>
          </p:cNvSpPr>
          <p:nvPr/>
        </p:nvSpPr>
        <p:spPr bwMode="auto">
          <a:xfrm flipH="1">
            <a:off x="6908135" y="5405208"/>
            <a:ext cx="647700"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sz="1600">
              <a:latin typeface="Calibri"/>
              <a:cs typeface="Calibri"/>
            </a:endParaRPr>
          </a:p>
        </p:txBody>
      </p:sp>
      <p:sp>
        <p:nvSpPr>
          <p:cNvPr id="4" name="Rectangle 3"/>
          <p:cNvSpPr/>
          <p:nvPr/>
        </p:nvSpPr>
        <p:spPr>
          <a:xfrm>
            <a:off x="173735" y="2158196"/>
            <a:ext cx="4460725" cy="707886"/>
          </a:xfrm>
          <a:prstGeom prst="rect">
            <a:avLst/>
          </a:prstGeom>
        </p:spPr>
        <p:txBody>
          <a:bodyPr wrap="square">
            <a:spAutoFit/>
          </a:bodyPr>
          <a:lstStyle/>
          <a:p>
            <a:r>
              <a:rPr lang="en-US" sz="2000" b="1" i="1" dirty="0" smtClean="0">
                <a:latin typeface="Calibri"/>
                <a:cs typeface="Calibri"/>
              </a:rPr>
              <a:t>                                                            Q</a:t>
            </a:r>
            <a:r>
              <a:rPr lang="en-US" sz="2000" b="1" i="1" baseline="-25000" dirty="0" smtClean="0">
                <a:latin typeface="Calibri"/>
                <a:cs typeface="Calibri"/>
              </a:rPr>
              <a:t>d1</a:t>
            </a:r>
            <a:r>
              <a:rPr lang="en-US" sz="2000" dirty="0" smtClean="0">
                <a:latin typeface="Calibri"/>
                <a:cs typeface="Calibri"/>
              </a:rPr>
              <a:t> from U.S</a:t>
            </a:r>
            <a:r>
              <a:rPr lang="en-US" sz="2000" dirty="0">
                <a:latin typeface="Calibri"/>
                <a:cs typeface="Calibri"/>
              </a:rPr>
              <a:t>. producers </a:t>
            </a:r>
            <a:r>
              <a:rPr lang="en-US" sz="2000" dirty="0" smtClean="0">
                <a:latin typeface="Calibri"/>
                <a:cs typeface="Calibri"/>
              </a:rPr>
              <a:t>and …   </a:t>
            </a:r>
            <a:endParaRPr lang="en-US" sz="2000" dirty="0">
              <a:latin typeface="Calibri"/>
              <a:cs typeface="Calibri"/>
            </a:endParaRPr>
          </a:p>
        </p:txBody>
      </p:sp>
      <p:sp>
        <p:nvSpPr>
          <p:cNvPr id="7" name="Rectangle 6"/>
          <p:cNvSpPr/>
          <p:nvPr/>
        </p:nvSpPr>
        <p:spPr>
          <a:xfrm>
            <a:off x="43723" y="3058876"/>
            <a:ext cx="4578127" cy="707886"/>
          </a:xfrm>
          <a:prstGeom prst="rect">
            <a:avLst/>
          </a:prstGeom>
        </p:spPr>
        <p:txBody>
          <a:bodyPr wrap="square">
            <a:spAutoFit/>
          </a:bodyPr>
          <a:lstStyle/>
          <a:p>
            <a:pPr marL="119063" indent="-119063">
              <a:spcBef>
                <a:spcPct val="50000"/>
              </a:spcBef>
              <a:buFontTx/>
              <a:buChar char="•"/>
            </a:pPr>
            <a:r>
              <a:rPr lang="en-US" sz="2000" dirty="0" smtClean="0">
                <a:latin typeface="Calibri"/>
                <a:cs typeface="Calibri"/>
              </a:rPr>
              <a:t>A </a:t>
            </a:r>
            <a:r>
              <a:rPr lang="en-US" sz="2000" dirty="0">
                <a:latin typeface="Calibri"/>
                <a:cs typeface="Calibri"/>
              </a:rPr>
              <a:t>quota of </a:t>
            </a:r>
            <a:r>
              <a:rPr lang="en-US" sz="2000" b="1" i="1" dirty="0">
                <a:latin typeface="Calibri"/>
                <a:cs typeface="Calibri"/>
              </a:rPr>
              <a:t>Q</a:t>
            </a:r>
            <a:r>
              <a:rPr lang="en-US" sz="2000" b="1" i="1" baseline="-25000" dirty="0">
                <a:latin typeface="Calibri"/>
                <a:cs typeface="Calibri"/>
              </a:rPr>
              <a:t>2</a:t>
            </a:r>
            <a:r>
              <a:rPr lang="en-US" sz="2000" b="1" i="1" dirty="0">
                <a:latin typeface="Calibri"/>
                <a:cs typeface="Calibri"/>
              </a:rPr>
              <a:t> </a:t>
            </a:r>
            <a:r>
              <a:rPr lang="en-US" sz="2000" dirty="0">
                <a:latin typeface="Calibri"/>
                <a:cs typeface="Calibri"/>
              </a:rPr>
              <a:t>– </a:t>
            </a:r>
            <a:r>
              <a:rPr lang="en-US" sz="2000" b="1" i="1" dirty="0">
                <a:latin typeface="Calibri"/>
                <a:cs typeface="Calibri"/>
              </a:rPr>
              <a:t>Q</a:t>
            </a:r>
            <a:r>
              <a:rPr lang="en-US" sz="2000" b="1" i="1" baseline="-25000" dirty="0">
                <a:latin typeface="Calibri"/>
                <a:cs typeface="Calibri"/>
              </a:rPr>
              <a:t>d2</a:t>
            </a:r>
            <a:r>
              <a:rPr lang="en-US" sz="2000" dirty="0">
                <a:latin typeface="Calibri"/>
                <a:cs typeface="Calibri"/>
              </a:rPr>
              <a:t> </a:t>
            </a:r>
            <a:r>
              <a:rPr lang="en-US" sz="2000" dirty="0" smtClean="0">
                <a:latin typeface="Calibri"/>
                <a:cs typeface="Calibri"/>
              </a:rPr>
              <a:t>imports pushes the </a:t>
            </a:r>
            <a:r>
              <a:rPr lang="en-US" sz="2000" dirty="0">
                <a:latin typeface="Calibri"/>
                <a:cs typeface="Calibri"/>
              </a:rPr>
              <a:t>U.S. price up to </a:t>
            </a:r>
            <a:r>
              <a:rPr lang="en-US" sz="2000" b="1" i="1" dirty="0">
                <a:latin typeface="Calibri"/>
                <a:cs typeface="Calibri"/>
              </a:rPr>
              <a:t>P</a:t>
            </a:r>
            <a:r>
              <a:rPr lang="en-US" sz="2000" b="1" i="1" baseline="-25000" dirty="0">
                <a:latin typeface="Calibri"/>
                <a:cs typeface="Calibri"/>
              </a:rPr>
              <a:t>2</a:t>
            </a:r>
            <a:r>
              <a:rPr lang="en-US" sz="2000" dirty="0">
                <a:latin typeface="Calibri"/>
                <a:cs typeface="Calibri"/>
              </a:rPr>
              <a:t>. </a:t>
            </a:r>
          </a:p>
        </p:txBody>
      </p:sp>
      <p:sp>
        <p:nvSpPr>
          <p:cNvPr id="8" name="Rectangle 7"/>
          <p:cNvSpPr/>
          <p:nvPr/>
        </p:nvSpPr>
        <p:spPr>
          <a:xfrm>
            <a:off x="29429" y="3704671"/>
            <a:ext cx="4463450" cy="1015663"/>
          </a:xfrm>
          <a:prstGeom prst="rect">
            <a:avLst/>
          </a:prstGeom>
        </p:spPr>
        <p:txBody>
          <a:bodyPr wrap="square">
            <a:spAutoFit/>
          </a:bodyPr>
          <a:lstStyle/>
          <a:p>
            <a:pPr marL="173038" indent="-173038">
              <a:spcBef>
                <a:spcPct val="50000"/>
              </a:spcBef>
              <a:buFontTx/>
              <a:buChar char="•"/>
            </a:pPr>
            <a:r>
              <a:rPr lang="en-US" sz="2000" dirty="0" smtClean="0">
                <a:latin typeface="Calibri"/>
                <a:cs typeface="Calibri"/>
              </a:rPr>
              <a:t>While </a:t>
            </a:r>
            <a:r>
              <a:rPr lang="en-US" sz="2000" dirty="0">
                <a:latin typeface="Calibri"/>
                <a:cs typeface="Calibri"/>
              </a:rPr>
              <a:t>total U.S. purchases </a:t>
            </a:r>
            <a:r>
              <a:rPr lang="en-US" sz="2000" dirty="0" smtClean="0">
                <a:latin typeface="Calibri"/>
                <a:cs typeface="Calibri"/>
              </a:rPr>
              <a:t>fall (</a:t>
            </a:r>
            <a:r>
              <a:rPr lang="en-US" sz="2000" dirty="0">
                <a:latin typeface="Calibri"/>
                <a:cs typeface="Calibri"/>
              </a:rPr>
              <a:t>from </a:t>
            </a:r>
            <a:r>
              <a:rPr lang="en-US" sz="2000" b="1" i="1" dirty="0" smtClean="0">
                <a:latin typeface="Calibri"/>
                <a:cs typeface="Calibri"/>
              </a:rPr>
              <a:t>Q</a:t>
            </a:r>
            <a:r>
              <a:rPr lang="en-US" sz="2000" b="1" i="1" baseline="-25000" dirty="0" smtClean="0">
                <a:latin typeface="Calibri"/>
                <a:cs typeface="Calibri"/>
              </a:rPr>
              <a:t>1</a:t>
            </a:r>
            <a:r>
              <a:rPr lang="en-US" sz="2000" dirty="0" smtClean="0">
                <a:latin typeface="Calibri"/>
                <a:cs typeface="Calibri"/>
              </a:rPr>
              <a:t> </a:t>
            </a:r>
            <a:r>
              <a:rPr lang="en-US" sz="2000" dirty="0">
                <a:latin typeface="Calibri"/>
                <a:cs typeface="Calibri"/>
              </a:rPr>
              <a:t>to </a:t>
            </a:r>
            <a:r>
              <a:rPr lang="en-US" sz="2000" b="1" i="1" dirty="0" smtClean="0">
                <a:latin typeface="Calibri"/>
                <a:cs typeface="Calibri"/>
              </a:rPr>
              <a:t>Q</a:t>
            </a:r>
            <a:r>
              <a:rPr lang="en-US" sz="2000" b="1" i="1" baseline="-25000" dirty="0" smtClean="0">
                <a:latin typeface="Calibri"/>
                <a:cs typeface="Calibri"/>
              </a:rPr>
              <a:t>2</a:t>
            </a:r>
            <a:r>
              <a:rPr lang="en-US" sz="2000" dirty="0" smtClean="0">
                <a:latin typeface="Calibri"/>
                <a:cs typeface="Calibri"/>
              </a:rPr>
              <a:t> ), </a:t>
            </a:r>
            <a:r>
              <a:rPr lang="en-US" sz="2000" dirty="0">
                <a:latin typeface="Calibri"/>
                <a:cs typeface="Calibri"/>
              </a:rPr>
              <a:t>those from </a:t>
            </a:r>
            <a:r>
              <a:rPr lang="en-US" sz="2000" dirty="0" smtClean="0">
                <a:latin typeface="Calibri"/>
                <a:cs typeface="Calibri"/>
              </a:rPr>
              <a:t>U.S. rise </a:t>
            </a:r>
            <a:r>
              <a:rPr lang="en-US" sz="2000" dirty="0">
                <a:latin typeface="Calibri"/>
                <a:cs typeface="Calibri"/>
              </a:rPr>
              <a:t>(from </a:t>
            </a:r>
            <a:r>
              <a:rPr lang="en-US" sz="2000" b="1" i="1" dirty="0">
                <a:latin typeface="Calibri"/>
                <a:cs typeface="Calibri"/>
              </a:rPr>
              <a:t>Q</a:t>
            </a:r>
            <a:r>
              <a:rPr lang="en-US" sz="2000" b="1" i="1" baseline="-25000" dirty="0">
                <a:latin typeface="Calibri"/>
                <a:cs typeface="Calibri"/>
              </a:rPr>
              <a:t>d1</a:t>
            </a:r>
            <a:r>
              <a:rPr lang="en-US" sz="2000" dirty="0">
                <a:latin typeface="Calibri"/>
                <a:cs typeface="Calibri"/>
              </a:rPr>
              <a:t> to </a:t>
            </a:r>
            <a:r>
              <a:rPr lang="en-US" sz="2000" b="1" i="1" dirty="0" smtClean="0">
                <a:latin typeface="Calibri"/>
                <a:cs typeface="Calibri"/>
              </a:rPr>
              <a:t>Q</a:t>
            </a:r>
            <a:r>
              <a:rPr lang="en-US" sz="2000" b="1" i="1" baseline="-25000" dirty="0" smtClean="0">
                <a:latin typeface="Calibri"/>
                <a:cs typeface="Calibri"/>
              </a:rPr>
              <a:t>d2</a:t>
            </a:r>
            <a:r>
              <a:rPr lang="en-US" sz="2000" dirty="0" smtClean="0">
                <a:latin typeface="Calibri"/>
                <a:cs typeface="Calibri"/>
              </a:rPr>
              <a:t>) and </a:t>
            </a:r>
            <a:r>
              <a:rPr lang="en-US" sz="2000" dirty="0">
                <a:latin typeface="Calibri"/>
                <a:cs typeface="Calibri"/>
              </a:rPr>
              <a:t>… </a:t>
            </a:r>
          </a:p>
        </p:txBody>
      </p:sp>
      <p:sp>
        <p:nvSpPr>
          <p:cNvPr id="9" name="Rectangle 8"/>
          <p:cNvSpPr/>
          <p:nvPr/>
        </p:nvSpPr>
        <p:spPr>
          <a:xfrm>
            <a:off x="119569" y="4298528"/>
            <a:ext cx="4135024" cy="400110"/>
          </a:xfrm>
          <a:prstGeom prst="rect">
            <a:avLst/>
          </a:prstGeom>
        </p:spPr>
        <p:txBody>
          <a:bodyPr wrap="none">
            <a:spAutoFit/>
          </a:bodyPr>
          <a:lstStyle/>
          <a:p>
            <a:r>
              <a:rPr lang="en-US" sz="2000" dirty="0">
                <a:latin typeface="Calibri"/>
                <a:cs typeface="Calibri"/>
              </a:rPr>
              <a:t> </a:t>
            </a:r>
            <a:r>
              <a:rPr lang="en-US" sz="2000" dirty="0" smtClean="0">
                <a:latin typeface="Calibri"/>
                <a:cs typeface="Calibri"/>
              </a:rPr>
              <a:t>                         imports fall </a:t>
            </a:r>
            <a:r>
              <a:rPr lang="en-US" sz="2000" dirty="0">
                <a:latin typeface="Calibri"/>
                <a:cs typeface="Calibri"/>
              </a:rPr>
              <a:t>to </a:t>
            </a:r>
            <a:r>
              <a:rPr lang="en-US" sz="2000" b="1" i="1" dirty="0">
                <a:latin typeface="Calibri"/>
                <a:cs typeface="Calibri"/>
              </a:rPr>
              <a:t>Q</a:t>
            </a:r>
            <a:r>
              <a:rPr lang="en-US" sz="2000" b="1" i="1" baseline="-25000" dirty="0">
                <a:latin typeface="Calibri"/>
                <a:cs typeface="Calibri"/>
              </a:rPr>
              <a:t>2</a:t>
            </a:r>
            <a:r>
              <a:rPr lang="en-US" sz="2000" b="1" dirty="0">
                <a:latin typeface="Calibri"/>
                <a:cs typeface="Calibri"/>
              </a:rPr>
              <a:t> – </a:t>
            </a:r>
            <a:r>
              <a:rPr lang="en-US" sz="2000" b="1" i="1" dirty="0">
                <a:latin typeface="Calibri"/>
                <a:cs typeface="Calibri"/>
              </a:rPr>
              <a:t>Q</a:t>
            </a:r>
            <a:r>
              <a:rPr lang="en-US" sz="2000" b="1" i="1" baseline="-25000" dirty="0">
                <a:latin typeface="Calibri"/>
                <a:cs typeface="Calibri"/>
              </a:rPr>
              <a:t>d2</a:t>
            </a:r>
            <a:r>
              <a:rPr lang="en-US" sz="2000" dirty="0">
                <a:latin typeface="Calibri"/>
                <a:cs typeface="Calibri"/>
              </a:rPr>
              <a:t>.</a:t>
            </a:r>
          </a:p>
        </p:txBody>
      </p:sp>
      <p:sp>
        <p:nvSpPr>
          <p:cNvPr id="96" name="Text Box 119"/>
          <p:cNvSpPr txBox="1">
            <a:spLocks noChangeArrowheads="1"/>
          </p:cNvSpPr>
          <p:nvPr/>
        </p:nvSpPr>
        <p:spPr bwMode="auto">
          <a:xfrm>
            <a:off x="38099" y="4712860"/>
            <a:ext cx="4766691" cy="651460"/>
          </a:xfrm>
          <a:prstGeom prst="rect">
            <a:avLst/>
          </a:prstGeom>
          <a:noFill/>
          <a:ln w="9525">
            <a:noFill/>
            <a:miter lim="800000"/>
            <a:headEnd/>
            <a:tailEnd/>
          </a:ln>
        </p:spPr>
        <p:txBody>
          <a:bodyPr wrap="square">
            <a:prstTxWarp prst="textNoShape">
              <a:avLst/>
            </a:prstTxWarp>
            <a:spAutoFit/>
          </a:bodyPr>
          <a:lstStyle/>
          <a:p>
            <a:pPr marL="173038" indent="-173038">
              <a:lnSpc>
                <a:spcPct val="90000"/>
              </a:lnSpc>
              <a:spcBef>
                <a:spcPct val="50000"/>
              </a:spcBef>
              <a:buFontTx/>
              <a:buChar char="•"/>
            </a:pPr>
            <a:r>
              <a:rPr lang="en-US" sz="2000" dirty="0" smtClean="0">
                <a:latin typeface="Calibri"/>
                <a:cs typeface="Calibri"/>
              </a:rPr>
              <a:t>U.S</a:t>
            </a:r>
            <a:r>
              <a:rPr lang="en-US" sz="2000" dirty="0">
                <a:latin typeface="Calibri"/>
                <a:cs typeface="Calibri"/>
              </a:rPr>
              <a:t>. producers gain </a:t>
            </a:r>
            <a:r>
              <a:rPr lang="en-US" sz="2000" b="1" i="1" dirty="0" smtClean="0">
                <a:latin typeface="Calibri"/>
                <a:cs typeface="Calibri"/>
              </a:rPr>
              <a:t>S</a:t>
            </a:r>
            <a:r>
              <a:rPr lang="en-US" sz="2000" dirty="0">
                <a:latin typeface="Calibri"/>
                <a:cs typeface="Calibri"/>
              </a:rPr>
              <a:t>.  </a:t>
            </a:r>
            <a:r>
              <a:rPr lang="en-US" sz="2000" dirty="0" smtClean="0">
                <a:latin typeface="Calibri"/>
                <a:cs typeface="Calibri"/>
              </a:rPr>
              <a:t>Area </a:t>
            </a:r>
            <a:r>
              <a:rPr lang="en-US" sz="2000" b="1" i="1" dirty="0" smtClean="0">
                <a:latin typeface="Calibri"/>
                <a:cs typeface="Calibri"/>
              </a:rPr>
              <a:t>T</a:t>
            </a:r>
            <a:r>
              <a:rPr lang="en-US" sz="2000" dirty="0" smtClean="0">
                <a:latin typeface="Calibri"/>
                <a:cs typeface="Calibri"/>
              </a:rPr>
              <a:t> </a:t>
            </a:r>
            <a:r>
              <a:rPr lang="en-US" sz="2000" dirty="0">
                <a:latin typeface="Calibri"/>
                <a:cs typeface="Calibri"/>
              </a:rPr>
              <a:t>goes to foreign producers </a:t>
            </a:r>
            <a:r>
              <a:rPr lang="en-US" sz="2000" dirty="0" smtClean="0">
                <a:latin typeface="Calibri"/>
                <a:cs typeface="Calibri"/>
              </a:rPr>
              <a:t>with permits </a:t>
            </a:r>
            <a:r>
              <a:rPr lang="en-US" sz="2000" dirty="0">
                <a:latin typeface="Calibri"/>
                <a:cs typeface="Calibri"/>
              </a:rPr>
              <a:t>to </a:t>
            </a:r>
            <a:r>
              <a:rPr lang="en-US" sz="2000" dirty="0" smtClean="0">
                <a:latin typeface="Calibri"/>
                <a:cs typeface="Calibri"/>
              </a:rPr>
              <a:t>import. </a:t>
            </a:r>
            <a:endParaRPr lang="en-US" sz="2000" dirty="0">
              <a:latin typeface="Calibri"/>
              <a:cs typeface="Calibri"/>
            </a:endParaRPr>
          </a:p>
        </p:txBody>
      </p:sp>
      <p:grpSp>
        <p:nvGrpSpPr>
          <p:cNvPr id="99" name="Group 136"/>
          <p:cNvGrpSpPr>
            <a:grpSpLocks/>
          </p:cNvGrpSpPr>
          <p:nvPr/>
        </p:nvGrpSpPr>
        <p:grpSpPr bwMode="auto">
          <a:xfrm>
            <a:off x="5768071" y="4399647"/>
            <a:ext cx="3136900" cy="381001"/>
            <a:chOff x="3509" y="2564"/>
            <a:chExt cx="1976" cy="240"/>
          </a:xfrm>
        </p:grpSpPr>
        <p:sp>
          <p:nvSpPr>
            <p:cNvPr id="100" name="Freeform 53"/>
            <p:cNvSpPr>
              <a:spLocks/>
            </p:cNvSpPr>
            <p:nvPr/>
          </p:nvSpPr>
          <p:spPr bwMode="auto">
            <a:xfrm>
              <a:off x="3509" y="2564"/>
              <a:ext cx="939" cy="60"/>
            </a:xfrm>
            <a:custGeom>
              <a:avLst/>
              <a:gdLst/>
              <a:ahLst/>
              <a:cxnLst>
                <a:cxn ang="0">
                  <a:pos x="0" y="0"/>
                </a:cxn>
                <a:cxn ang="0">
                  <a:pos x="236" y="164"/>
                </a:cxn>
                <a:cxn ang="0">
                  <a:pos x="3015" y="164"/>
                </a:cxn>
                <a:cxn ang="0">
                  <a:pos x="3236" y="0"/>
                </a:cxn>
              </a:cxnLst>
              <a:rect l="0" t="0" r="r" b="b"/>
              <a:pathLst>
                <a:path w="3236" h="164">
                  <a:moveTo>
                    <a:pt x="0" y="0"/>
                  </a:moveTo>
                  <a:lnTo>
                    <a:pt x="236" y="164"/>
                  </a:lnTo>
                  <a:lnTo>
                    <a:pt x="3015" y="164"/>
                  </a:lnTo>
                  <a:lnTo>
                    <a:pt x="3236"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grpSp>
          <p:nvGrpSpPr>
            <p:cNvPr id="101" name="Group 127"/>
            <p:cNvGrpSpPr>
              <a:grpSpLocks/>
            </p:cNvGrpSpPr>
            <p:nvPr/>
          </p:nvGrpSpPr>
          <p:grpSpPr bwMode="auto">
            <a:xfrm>
              <a:off x="3980" y="2571"/>
              <a:ext cx="1505" cy="233"/>
              <a:chOff x="3980" y="2571"/>
              <a:chExt cx="1505" cy="233"/>
            </a:xfrm>
          </p:grpSpPr>
          <p:sp>
            <p:nvSpPr>
              <p:cNvPr id="102" name="Line 51"/>
              <p:cNvSpPr>
                <a:spLocks noChangeShapeType="1"/>
              </p:cNvSpPr>
              <p:nvPr/>
            </p:nvSpPr>
            <p:spPr bwMode="auto">
              <a:xfrm>
                <a:off x="3983" y="2633"/>
                <a:ext cx="1" cy="62"/>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endParaRPr lang="en-US">
                  <a:latin typeface="Calibri"/>
                  <a:cs typeface="Calibri"/>
                </a:endParaRPr>
              </a:p>
            </p:txBody>
          </p:sp>
          <p:sp>
            <p:nvSpPr>
              <p:cNvPr id="103" name="Line 94"/>
              <p:cNvSpPr>
                <a:spLocks noChangeShapeType="1"/>
              </p:cNvSpPr>
              <p:nvPr/>
            </p:nvSpPr>
            <p:spPr bwMode="auto">
              <a:xfrm>
                <a:off x="3980" y="2700"/>
                <a:ext cx="711" cy="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endParaRPr lang="en-US">
                  <a:latin typeface="Calibri"/>
                  <a:cs typeface="Calibri"/>
                </a:endParaRPr>
              </a:p>
            </p:txBody>
          </p:sp>
          <p:grpSp>
            <p:nvGrpSpPr>
              <p:cNvPr id="104" name="Group 125"/>
              <p:cNvGrpSpPr>
                <a:grpSpLocks/>
              </p:cNvGrpSpPr>
              <p:nvPr/>
            </p:nvGrpSpPr>
            <p:grpSpPr bwMode="auto">
              <a:xfrm>
                <a:off x="4685" y="2571"/>
                <a:ext cx="800" cy="233"/>
                <a:chOff x="4685" y="2571"/>
                <a:chExt cx="800" cy="233"/>
              </a:xfrm>
            </p:grpSpPr>
            <p:sp>
              <p:nvSpPr>
                <p:cNvPr id="105" name="Rectangle 55"/>
                <p:cNvSpPr>
                  <a:spLocks noChangeAspect="1" noChangeArrowheads="1"/>
                </p:cNvSpPr>
                <p:nvPr/>
              </p:nvSpPr>
              <p:spPr bwMode="auto">
                <a:xfrm>
                  <a:off x="4685" y="2571"/>
                  <a:ext cx="788" cy="233"/>
                </a:xfrm>
                <a:prstGeom prst="rect">
                  <a:avLst/>
                </a:prstGeom>
                <a:solidFill>
                  <a:srgbClr val="FFFFCC"/>
                </a:solidFill>
                <a:ln w="12700">
                  <a:solidFill>
                    <a:schemeClr val="tx1"/>
                  </a:solidFill>
                  <a:miter lim="800000"/>
                  <a:headEnd/>
                  <a:tailEnd type="none" w="lg" len="lg"/>
                </a:ln>
                <a:effectLst>
                  <a:outerShdw blurRad="50800" dist="38100" dir="2700000" algn="tl" rotWithShape="0">
                    <a:prstClr val="black">
                      <a:alpha val="40000"/>
                    </a:prstClr>
                  </a:outerShdw>
                </a:effectLst>
              </p:spPr>
              <p:txBody>
                <a:bodyPr wrap="square" anchor="ctr">
                  <a:prstTxWarp prst="textNoShape">
                    <a:avLst/>
                  </a:prstTxWarp>
                  <a:spAutoFit/>
                </a:bodyPr>
                <a:lstStyle/>
                <a:p>
                  <a:endParaRPr lang="en-US">
                    <a:latin typeface="Calibri"/>
                    <a:cs typeface="Calibri"/>
                  </a:endParaRPr>
                </a:p>
              </p:txBody>
            </p:sp>
            <p:sp>
              <p:nvSpPr>
                <p:cNvPr id="106" name="Rectangle 56"/>
                <p:cNvSpPr>
                  <a:spLocks noChangeArrowheads="1"/>
                </p:cNvSpPr>
                <p:nvPr/>
              </p:nvSpPr>
              <p:spPr bwMode="auto">
                <a:xfrm>
                  <a:off x="4715" y="2611"/>
                  <a:ext cx="77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Initial imports</a:t>
                  </a:r>
                  <a:r>
                    <a:rPr kumimoji="0" lang="en-US" sz="1400" i="1" dirty="0">
                      <a:solidFill>
                        <a:srgbClr val="000000"/>
                      </a:solidFill>
                      <a:latin typeface="Calibri"/>
                      <a:cs typeface="Calibri"/>
                    </a:rPr>
                    <a:t> </a:t>
                  </a:r>
                </a:p>
              </p:txBody>
            </p:sp>
          </p:grpSp>
        </p:grpSp>
      </p:grpSp>
      <p:sp>
        <p:nvSpPr>
          <p:cNvPr id="107" name="Text Box 10"/>
          <p:cNvSpPr txBox="1">
            <a:spLocks noChangeArrowheads="1"/>
          </p:cNvSpPr>
          <p:nvPr/>
        </p:nvSpPr>
        <p:spPr bwMode="auto">
          <a:xfrm>
            <a:off x="60920" y="1636551"/>
            <a:ext cx="4560930" cy="92333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Calibri"/>
                <a:cs typeface="Calibri"/>
              </a:rPr>
              <a:t>Without </a:t>
            </a:r>
            <a:r>
              <a:rPr lang="en-US" sz="2000" dirty="0">
                <a:latin typeface="Calibri"/>
                <a:cs typeface="Calibri"/>
              </a:rPr>
              <a:t>trade restraints, </a:t>
            </a:r>
            <a:r>
              <a:rPr lang="en-US" sz="2000" b="1" i="1" dirty="0">
                <a:latin typeface="Calibri"/>
                <a:cs typeface="Calibri"/>
              </a:rPr>
              <a:t>P</a:t>
            </a:r>
            <a:r>
              <a:rPr lang="en-US" sz="2000" b="1" i="1" baseline="-25000" dirty="0">
                <a:latin typeface="Calibri"/>
                <a:cs typeface="Calibri"/>
              </a:rPr>
              <a:t>w</a:t>
            </a:r>
            <a:r>
              <a:rPr lang="en-US" sz="2000" dirty="0">
                <a:latin typeface="Calibri"/>
                <a:cs typeface="Calibri"/>
              </a:rPr>
              <a:t> </a:t>
            </a:r>
            <a:r>
              <a:rPr lang="en-US" sz="2000" dirty="0" smtClean="0">
                <a:latin typeface="Calibri"/>
                <a:cs typeface="Calibri"/>
              </a:rPr>
              <a:t>(</a:t>
            </a:r>
            <a:r>
              <a:rPr lang="en-US" sz="2000" i="1" u="sng" dirty="0" smtClean="0">
                <a:latin typeface="Calibri"/>
                <a:cs typeface="Calibri"/>
              </a:rPr>
              <a:t>world price</a:t>
            </a:r>
            <a:r>
              <a:rPr lang="en-US" sz="2000" dirty="0" smtClean="0">
                <a:latin typeface="Calibri"/>
                <a:cs typeface="Calibri"/>
              </a:rPr>
              <a:t>) </a:t>
            </a:r>
            <a:r>
              <a:rPr lang="en-US" sz="2000" dirty="0">
                <a:latin typeface="Calibri"/>
                <a:cs typeface="Calibri"/>
              </a:rPr>
              <a:t>would </a:t>
            </a:r>
            <a:r>
              <a:rPr lang="en-US" sz="2000" dirty="0" smtClean="0">
                <a:latin typeface="Calibri"/>
                <a:cs typeface="Calibri"/>
              </a:rPr>
              <a:t>be the domestic </a:t>
            </a:r>
            <a:r>
              <a:rPr lang="en-US" sz="2000" dirty="0">
                <a:latin typeface="Calibri"/>
                <a:cs typeface="Calibri"/>
              </a:rPr>
              <a:t>price.  </a:t>
            </a:r>
            <a:r>
              <a:rPr lang="en-US" sz="2000" dirty="0" smtClean="0">
                <a:latin typeface="Calibri"/>
                <a:cs typeface="Calibri"/>
              </a:rPr>
              <a:t>At </a:t>
            </a:r>
            <a:r>
              <a:rPr lang="en-US" sz="2000" b="1" i="1" dirty="0">
                <a:latin typeface="Calibri"/>
                <a:cs typeface="Calibri"/>
              </a:rPr>
              <a:t>P</a:t>
            </a:r>
            <a:r>
              <a:rPr lang="en-US" sz="2000" b="1" i="1" baseline="-25000" dirty="0">
                <a:latin typeface="Calibri"/>
                <a:cs typeface="Calibri"/>
              </a:rPr>
              <a:t>w</a:t>
            </a:r>
            <a:r>
              <a:rPr lang="en-US" sz="2000" dirty="0" smtClean="0">
                <a:latin typeface="Calibri"/>
                <a:cs typeface="Calibri"/>
              </a:rPr>
              <a:t> </a:t>
            </a:r>
            <a:r>
              <a:rPr lang="en-US" sz="2000" dirty="0">
                <a:latin typeface="Calibri"/>
                <a:cs typeface="Calibri"/>
              </a:rPr>
              <a:t>U.S</a:t>
            </a:r>
            <a:r>
              <a:rPr lang="en-US" sz="2000" dirty="0" smtClean="0">
                <a:latin typeface="Calibri"/>
                <a:cs typeface="Calibri"/>
              </a:rPr>
              <a:t>. consumers </a:t>
            </a:r>
            <a:r>
              <a:rPr lang="en-US" sz="2000" dirty="0">
                <a:latin typeface="Calibri"/>
                <a:cs typeface="Calibri"/>
              </a:rPr>
              <a:t>would purchase </a:t>
            </a:r>
            <a:r>
              <a:rPr lang="en-US" sz="2000" b="1" i="1" dirty="0" smtClean="0">
                <a:latin typeface="Calibri"/>
                <a:cs typeface="Calibri"/>
              </a:rPr>
              <a:t>Q</a:t>
            </a:r>
            <a:r>
              <a:rPr lang="en-US" sz="2000" b="1" i="1" baseline="-25000" dirty="0" smtClean="0">
                <a:latin typeface="Calibri"/>
                <a:cs typeface="Calibri"/>
              </a:rPr>
              <a:t>1 </a:t>
            </a:r>
            <a:r>
              <a:rPr lang="en-US" sz="2000" b="1" i="1" dirty="0" smtClean="0">
                <a:latin typeface="Calibri"/>
                <a:cs typeface="Calibri"/>
              </a:rPr>
              <a:t>… </a:t>
            </a:r>
            <a:r>
              <a:rPr lang="en-US" sz="2000" dirty="0" smtClean="0">
                <a:latin typeface="Calibri"/>
                <a:cs typeface="Calibri"/>
              </a:rPr>
              <a:t> </a:t>
            </a:r>
            <a:endParaRPr lang="en-US" sz="2000" dirty="0">
              <a:latin typeface="Calibri"/>
              <a:cs typeface="Calibri"/>
            </a:endParaRPr>
          </a:p>
        </p:txBody>
      </p:sp>
    </p:spTree>
    <p:extLst>
      <p:ext uri="{BB962C8B-B14F-4D97-AF65-F5344CB8AC3E}">
        <p14:creationId xmlns:p14="http://schemas.microsoft.com/office/powerpoint/2010/main" val="4143724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9508"/>
            <a:ext cx="8904855" cy="1239915"/>
          </a:xfrm>
        </p:spPr>
        <p:txBody>
          <a:bodyPr/>
          <a:lstStyle/>
          <a:p>
            <a:pPr>
              <a:lnSpc>
                <a:spcPts val="3500"/>
              </a:lnSpc>
            </a:pPr>
            <a:r>
              <a:rPr lang="en-US" dirty="0">
                <a:latin typeface="Calibri"/>
                <a:cs typeface="Calibri"/>
              </a:rPr>
              <a:t>The Growth of the </a:t>
            </a:r>
            <a:r>
              <a:rPr lang="en-US" dirty="0" smtClean="0">
                <a:latin typeface="Calibri"/>
                <a:cs typeface="Calibri"/>
              </a:rPr>
              <a:t/>
            </a:r>
            <a:br>
              <a:rPr lang="en-US" dirty="0" smtClean="0">
                <a:latin typeface="Calibri"/>
                <a:cs typeface="Calibri"/>
              </a:rPr>
            </a:br>
            <a:r>
              <a:rPr lang="en-US" dirty="0" smtClean="0">
                <a:latin typeface="Calibri"/>
                <a:cs typeface="Calibri"/>
              </a:rPr>
              <a:t>U.S</a:t>
            </a:r>
            <a:r>
              <a:rPr lang="en-US" dirty="0">
                <a:latin typeface="Calibri"/>
                <a:cs typeface="Calibri"/>
              </a:rPr>
              <a:t>. Trade Sector</a:t>
            </a:r>
          </a:p>
        </p:txBody>
      </p:sp>
      <p:sp>
        <p:nvSpPr>
          <p:cNvPr id="196" name="Content Placeholder 2"/>
          <p:cNvSpPr>
            <a:spLocks noGrp="1"/>
          </p:cNvSpPr>
          <p:nvPr>
            <p:ph idx="1"/>
          </p:nvPr>
        </p:nvSpPr>
        <p:spPr>
          <a:xfrm>
            <a:off x="63183" y="1126646"/>
            <a:ext cx="4709579" cy="5462413"/>
          </a:xfrm>
        </p:spPr>
        <p:txBody>
          <a:bodyPr/>
          <a:lstStyle/>
          <a:p>
            <a:pPr marL="169863" indent="-169863">
              <a:lnSpc>
                <a:spcPct val="90000"/>
              </a:lnSpc>
            </a:pPr>
            <a:r>
              <a:rPr lang="en-US" sz="2400" dirty="0">
                <a:solidFill>
                  <a:srgbClr val="32302A"/>
                </a:solidFill>
                <a:latin typeface="Calibri"/>
                <a:ea typeface="ＭＳ Ｐゴシック" pitchFamily="-107" charset="-128"/>
                <a:cs typeface="Calibri"/>
              </a:rPr>
              <a:t>As is shown here, both exports </a:t>
            </a:r>
            <a:r>
              <a:rPr lang="en-US" sz="2400" dirty="0" smtClean="0">
                <a:solidFill>
                  <a:srgbClr val="32302A"/>
                </a:solidFill>
                <a:latin typeface="Calibri"/>
                <a:ea typeface="ＭＳ Ｐゴシック" pitchFamily="-107" charset="-128"/>
                <a:cs typeface="Calibri"/>
              </a:rPr>
              <a:t>&amp; </a:t>
            </a:r>
            <a:r>
              <a:rPr lang="en-US" sz="2400" dirty="0">
                <a:solidFill>
                  <a:srgbClr val="32302A"/>
                </a:solidFill>
                <a:latin typeface="Calibri"/>
                <a:ea typeface="ＭＳ Ｐゴシック" pitchFamily="-107" charset="-128"/>
                <a:cs typeface="Calibri"/>
              </a:rPr>
              <a:t>imports have grown substantially as a share of the U.S. economy </a:t>
            </a:r>
            <a:r>
              <a:rPr lang="en-US" sz="2400" dirty="0" smtClean="0">
                <a:solidFill>
                  <a:srgbClr val="32302A"/>
                </a:solidFill>
                <a:latin typeface="Calibri"/>
                <a:ea typeface="ＭＳ Ｐゴシック" pitchFamily="-107" charset="-128"/>
                <a:cs typeface="Calibri"/>
              </a:rPr>
              <a:t>since 1960. The size of the trade sector as a share of GDP more than doubled during 1960-2000.</a:t>
            </a:r>
          </a:p>
          <a:p>
            <a:pPr marL="169863" indent="-169863">
              <a:lnSpc>
                <a:spcPct val="90000"/>
              </a:lnSpc>
            </a:pPr>
            <a:r>
              <a:rPr lang="en-US" sz="2400" dirty="0" smtClean="0">
                <a:solidFill>
                  <a:srgbClr val="32302A"/>
                </a:solidFill>
                <a:latin typeface="Calibri"/>
                <a:ea typeface="ＭＳ Ｐゴシック" pitchFamily="-107" charset="-128"/>
                <a:cs typeface="Calibri"/>
              </a:rPr>
              <a:t>Since 2000, the growth of the trade sector as a share of the economy has slowed. </a:t>
            </a:r>
            <a:endParaRPr lang="en-US" sz="2400" dirty="0">
              <a:solidFill>
                <a:srgbClr val="32302A"/>
              </a:solidFill>
              <a:latin typeface="Calibri"/>
              <a:ea typeface="ＭＳ Ｐゴシック" pitchFamily="-107" charset="-128"/>
              <a:cs typeface="Calibri"/>
            </a:endParaRPr>
          </a:p>
          <a:p>
            <a:pPr marL="169863" indent="-169863">
              <a:lnSpc>
                <a:spcPct val="90000"/>
              </a:lnSpc>
            </a:pPr>
            <a:r>
              <a:rPr lang="en-US" sz="2400" dirty="0">
                <a:solidFill>
                  <a:srgbClr val="32302A"/>
                </a:solidFill>
                <a:latin typeface="Calibri"/>
                <a:ea typeface="ＭＳ Ｐゴシック" pitchFamily="-107" charset="-128"/>
                <a:cs typeface="Calibri"/>
              </a:rPr>
              <a:t>Reductions in </a:t>
            </a:r>
            <a:r>
              <a:rPr lang="en-US" sz="2400" dirty="0" smtClean="0">
                <a:solidFill>
                  <a:srgbClr val="32302A"/>
                </a:solidFill>
                <a:latin typeface="Calibri"/>
                <a:ea typeface="ＭＳ Ｐゴシック" pitchFamily="-107" charset="-128"/>
                <a:cs typeface="Calibri"/>
              </a:rPr>
              <a:t>both transportation </a:t>
            </a:r>
            <a:r>
              <a:rPr lang="en-US" sz="2400" dirty="0">
                <a:solidFill>
                  <a:srgbClr val="32302A"/>
                </a:solidFill>
                <a:latin typeface="Calibri"/>
                <a:ea typeface="ＭＳ Ｐゴシック" pitchFamily="-107" charset="-128"/>
                <a:cs typeface="Calibri"/>
              </a:rPr>
              <a:t>and communication costs, as well as lower trade barriers have contributed to this growth.</a:t>
            </a:r>
          </a:p>
        </p:txBody>
      </p:sp>
      <p:grpSp>
        <p:nvGrpSpPr>
          <p:cNvPr id="6" name="Group 5"/>
          <p:cNvGrpSpPr/>
          <p:nvPr/>
        </p:nvGrpSpPr>
        <p:grpSpPr>
          <a:xfrm>
            <a:off x="4772763" y="1126644"/>
            <a:ext cx="4142637" cy="5388514"/>
            <a:chOff x="4772763" y="1126644"/>
            <a:chExt cx="4142637" cy="5388514"/>
          </a:xfrm>
        </p:grpSpPr>
        <p:sp>
          <p:nvSpPr>
            <p:cNvPr id="5" name="Rounded Rectangle 4"/>
            <p:cNvSpPr/>
            <p:nvPr/>
          </p:nvSpPr>
          <p:spPr>
            <a:xfrm>
              <a:off x="4772763" y="1126644"/>
              <a:ext cx="4142637" cy="5388513"/>
            </a:xfrm>
            <a:prstGeom prst="roundRect">
              <a:avLst>
                <a:gd name="adj" fmla="val 4282"/>
              </a:avLst>
            </a:prstGeom>
            <a:solidFill>
              <a:srgbClr val="FEE698"/>
            </a:solidFill>
            <a:ln>
              <a:solidFill>
                <a:schemeClr val="tx1"/>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915" t="6419" r="2194" b="5581"/>
            <a:stretch/>
          </p:blipFill>
          <p:spPr>
            <a:xfrm>
              <a:off x="4898178" y="1249756"/>
              <a:ext cx="3812572" cy="26517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60" t="5243" r="3351" b="6052"/>
            <a:stretch/>
          </p:blipFill>
          <p:spPr>
            <a:xfrm>
              <a:off x="4898178" y="3863398"/>
              <a:ext cx="3782191" cy="2651760"/>
            </a:xfrm>
            <a:prstGeom prst="roundRect">
              <a:avLst>
                <a:gd name="adj" fmla="val 12103"/>
              </a:avLst>
            </a:prstGeom>
          </p:spPr>
        </p:pic>
        <p:sp>
          <p:nvSpPr>
            <p:cNvPr id="87" name="Rectangle 52"/>
            <p:cNvSpPr>
              <a:spLocks noChangeAspect="1" noChangeArrowheads="1"/>
            </p:cNvSpPr>
            <p:nvPr/>
          </p:nvSpPr>
          <p:spPr bwMode="auto">
            <a:xfrm>
              <a:off x="5863775" y="1372866"/>
              <a:ext cx="2253096" cy="246221"/>
            </a:xfrm>
            <a:prstGeom prst="rect">
              <a:avLst/>
            </a:prstGeom>
            <a:noFill/>
            <a:ln w="9525">
              <a:noFill/>
              <a:miter lim="800000"/>
              <a:headEnd/>
              <a:tailEnd/>
            </a:ln>
          </p:spPr>
          <p:txBody>
            <a:bodyPr wrap="none" lIns="0" tIns="0" rIns="0" bIns="0">
              <a:prstTxWarp prst="textNoShape">
                <a:avLst/>
              </a:prstTxWarp>
              <a:spAutoFit/>
            </a:bodyPr>
            <a:lstStyle/>
            <a:p>
              <a:pPr algn="ctr"/>
              <a:r>
                <a:rPr lang="en-US" sz="1600" b="1" i="1" dirty="0" smtClean="0">
                  <a:solidFill>
                    <a:srgbClr val="000000"/>
                  </a:solidFill>
                  <a:latin typeface="Calibri"/>
                  <a:cs typeface="Calibri"/>
                </a:rPr>
                <a:t>Imports as a Share of GDP</a:t>
              </a:r>
              <a:endParaRPr kumimoji="0" lang="en-US" sz="1200" i="1" baseline="-25000" dirty="0">
                <a:solidFill>
                  <a:schemeClr val="tx1"/>
                </a:solidFill>
                <a:latin typeface="Calibri"/>
                <a:cs typeface="Calibri"/>
              </a:endParaRPr>
            </a:p>
          </p:txBody>
        </p:sp>
        <p:sp>
          <p:nvSpPr>
            <p:cNvPr id="90" name="Rectangle 52"/>
            <p:cNvSpPr>
              <a:spLocks noChangeAspect="1" noChangeArrowheads="1"/>
            </p:cNvSpPr>
            <p:nvPr/>
          </p:nvSpPr>
          <p:spPr bwMode="auto">
            <a:xfrm>
              <a:off x="5889023" y="4024625"/>
              <a:ext cx="2227848" cy="246221"/>
            </a:xfrm>
            <a:prstGeom prst="rect">
              <a:avLst/>
            </a:prstGeom>
            <a:noFill/>
            <a:ln w="9525">
              <a:noFill/>
              <a:miter lim="800000"/>
              <a:headEnd/>
              <a:tailEnd/>
            </a:ln>
          </p:spPr>
          <p:txBody>
            <a:bodyPr wrap="none" lIns="0" tIns="0" rIns="0" bIns="0">
              <a:prstTxWarp prst="textNoShape">
                <a:avLst/>
              </a:prstTxWarp>
              <a:spAutoFit/>
            </a:bodyPr>
            <a:lstStyle/>
            <a:p>
              <a:pPr algn="ctr"/>
              <a:r>
                <a:rPr lang="en-US" sz="1600" b="1" i="1" dirty="0" smtClean="0">
                  <a:solidFill>
                    <a:srgbClr val="000000"/>
                  </a:solidFill>
                  <a:latin typeface="Calibri"/>
                  <a:cs typeface="Calibri"/>
                </a:rPr>
                <a:t>Exports as a Share of GDP</a:t>
              </a:r>
              <a:endParaRPr kumimoji="0" lang="en-US" sz="1200" i="1" baseline="-25000" dirty="0">
                <a:solidFill>
                  <a:schemeClr val="tx1"/>
                </a:solidFill>
                <a:latin typeface="Calibri"/>
                <a:cs typeface="Calibri"/>
              </a:endParaRPr>
            </a:p>
          </p:txBody>
        </p:sp>
      </p:grpSp>
    </p:spTree>
    <p:extLst>
      <p:ext uri="{BB962C8B-B14F-4D97-AF65-F5344CB8AC3E}">
        <p14:creationId xmlns:p14="http://schemas.microsoft.com/office/powerpoint/2010/main" val="2300580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2875"/>
            <a:ext cx="7772400" cy="742188"/>
          </a:xfrm>
        </p:spPr>
        <p:txBody>
          <a:bodyPr anchor="ctr"/>
          <a:lstStyle/>
          <a:p>
            <a:pPr>
              <a:lnSpc>
                <a:spcPts val="4000"/>
              </a:lnSpc>
            </a:pPr>
            <a:r>
              <a:rPr lang="en-US" dirty="0"/>
              <a:t>Why do Nations Adopt </a:t>
            </a:r>
            <a:br>
              <a:rPr lang="en-US" dirty="0"/>
            </a:br>
            <a:r>
              <a:rPr lang="en-US" dirty="0"/>
              <a:t>Trade Restrictions?</a:t>
            </a:r>
          </a:p>
        </p:txBody>
      </p:sp>
    </p:spTree>
    <p:extLst>
      <p:ext uri="{BB962C8B-B14F-4D97-AF65-F5344CB8AC3E}">
        <p14:creationId xmlns:p14="http://schemas.microsoft.com/office/powerpoint/2010/main" val="2264637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496"/>
            <a:ext cx="8883750" cy="4498846"/>
          </a:xfrm>
        </p:spPr>
        <p:txBody>
          <a:bodyPr/>
          <a:lstStyle/>
          <a:p>
            <a:pPr marL="231775" indent="-231775"/>
            <a:r>
              <a:rPr lang="en-US" sz="2700" dirty="0">
                <a:solidFill>
                  <a:srgbClr val="32302A"/>
                </a:solidFill>
              </a:rPr>
              <a:t>Proponents of trade restrictions </a:t>
            </a:r>
            <a:r>
              <a:rPr lang="en-US" sz="2700" dirty="0" smtClean="0">
                <a:solidFill>
                  <a:srgbClr val="32302A"/>
                </a:solidFill>
              </a:rPr>
              <a:t>often use </a:t>
            </a:r>
            <a:r>
              <a:rPr lang="en-US" sz="2700" dirty="0">
                <a:solidFill>
                  <a:srgbClr val="32302A"/>
                </a:solidFill>
              </a:rPr>
              <a:t>the following arguments in an effort </a:t>
            </a:r>
            <a:r>
              <a:rPr lang="en-US" sz="2700" dirty="0" smtClean="0">
                <a:solidFill>
                  <a:srgbClr val="32302A"/>
                </a:solidFill>
              </a:rPr>
              <a:t>to </a:t>
            </a:r>
            <a:r>
              <a:rPr lang="en-US" sz="2700" dirty="0">
                <a:solidFill>
                  <a:srgbClr val="32302A"/>
                </a:solidFill>
              </a:rPr>
              <a:t>justify their position:</a:t>
            </a:r>
          </a:p>
          <a:p>
            <a:pPr marL="631825" lvl="1" indent="-231775"/>
            <a:r>
              <a:rPr lang="en-US" sz="2700" b="1" i="1" dirty="0">
                <a:solidFill>
                  <a:srgbClr val="32302A"/>
                </a:solidFill>
              </a:rPr>
              <a:t>National defense argument</a:t>
            </a:r>
            <a:r>
              <a:rPr lang="en-US" sz="2700" dirty="0">
                <a:solidFill>
                  <a:srgbClr val="32302A"/>
                </a:solidFill>
              </a:rPr>
              <a:t>:</a:t>
            </a:r>
            <a:br>
              <a:rPr lang="en-US" sz="2700" dirty="0">
                <a:solidFill>
                  <a:srgbClr val="32302A"/>
                </a:solidFill>
              </a:rPr>
            </a:br>
            <a:r>
              <a:rPr lang="en-US" dirty="0">
                <a:solidFill>
                  <a:srgbClr val="32302A"/>
                </a:solidFill>
              </a:rPr>
              <a:t>domestic industry is needed for national defense purposes.</a:t>
            </a:r>
          </a:p>
          <a:p>
            <a:pPr marL="631825" lvl="1" indent="-231775"/>
            <a:r>
              <a:rPr lang="en-US" sz="2700" b="1" i="1" dirty="0">
                <a:solidFill>
                  <a:srgbClr val="32302A"/>
                </a:solidFill>
              </a:rPr>
              <a:t>Dumping</a:t>
            </a:r>
            <a:r>
              <a:rPr lang="en-US" sz="2700" dirty="0">
                <a:solidFill>
                  <a:srgbClr val="32302A"/>
                </a:solidFill>
              </a:rPr>
              <a:t>:</a:t>
            </a:r>
            <a:br>
              <a:rPr lang="en-US" sz="2700" dirty="0">
                <a:solidFill>
                  <a:srgbClr val="32302A"/>
                </a:solidFill>
              </a:rPr>
            </a:br>
            <a:r>
              <a:rPr lang="en-US" dirty="0">
                <a:solidFill>
                  <a:srgbClr val="32302A"/>
                </a:solidFill>
              </a:rPr>
              <a:t>the sale of goods abroad at a price below the cost of production (and below the domestic market price of the exporting nation).</a:t>
            </a:r>
          </a:p>
          <a:p>
            <a:pPr marL="1031875" lvl="2" indent="-231775"/>
            <a:r>
              <a:rPr lang="en-US" dirty="0">
                <a:solidFill>
                  <a:srgbClr val="32302A"/>
                </a:solidFill>
              </a:rPr>
              <a:t>Dumping is illegal under U.S. law.</a:t>
            </a:r>
          </a:p>
          <a:p>
            <a:pPr marL="631825" lvl="1" indent="-231775"/>
            <a:r>
              <a:rPr lang="en-US" sz="2700" b="1" i="1" dirty="0">
                <a:solidFill>
                  <a:srgbClr val="32302A"/>
                </a:solidFill>
              </a:rPr>
              <a:t>Infant Industry argument</a:t>
            </a:r>
            <a:r>
              <a:rPr lang="en-US" sz="2700" dirty="0">
                <a:solidFill>
                  <a:srgbClr val="32302A"/>
                </a:solidFill>
              </a:rPr>
              <a:t>:</a:t>
            </a:r>
            <a:br>
              <a:rPr lang="en-US" sz="2700" dirty="0">
                <a:solidFill>
                  <a:srgbClr val="32302A"/>
                </a:solidFill>
              </a:rPr>
            </a:br>
            <a:r>
              <a:rPr lang="en-US" dirty="0">
                <a:solidFill>
                  <a:srgbClr val="32302A"/>
                </a:solidFill>
              </a:rPr>
              <a:t>new industry needs protection so it can mature.</a:t>
            </a:r>
          </a:p>
        </p:txBody>
      </p:sp>
      <p:sp>
        <p:nvSpPr>
          <p:cNvPr id="6" name="Title 1"/>
          <p:cNvSpPr>
            <a:spLocks noGrp="1"/>
          </p:cNvSpPr>
          <p:nvPr>
            <p:ph type="title"/>
          </p:nvPr>
        </p:nvSpPr>
        <p:spPr>
          <a:xfrm>
            <a:off x="119569" y="76246"/>
            <a:ext cx="8904855" cy="1252665"/>
          </a:xfrm>
        </p:spPr>
        <p:txBody>
          <a:bodyPr/>
          <a:lstStyle/>
          <a:p>
            <a:pPr>
              <a:lnSpc>
                <a:spcPts val="3500"/>
              </a:lnSpc>
            </a:pPr>
            <a:r>
              <a:rPr lang="en-US" dirty="0"/>
              <a:t>Arguments Used to </a:t>
            </a:r>
            <a:br>
              <a:rPr lang="en-US" dirty="0"/>
            </a:br>
            <a:r>
              <a:rPr lang="en-US" dirty="0"/>
              <a:t>Justify Trade Restrictions</a:t>
            </a:r>
          </a:p>
        </p:txBody>
      </p:sp>
    </p:spTree>
    <p:extLst>
      <p:ext uri="{BB962C8B-B14F-4D97-AF65-F5344CB8AC3E}">
        <p14:creationId xmlns:p14="http://schemas.microsoft.com/office/powerpoint/2010/main" val="3163496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496"/>
            <a:ext cx="8883750" cy="4498846"/>
          </a:xfrm>
        </p:spPr>
        <p:txBody>
          <a:bodyPr/>
          <a:lstStyle/>
          <a:p>
            <a:pPr marL="231775" indent="-231775"/>
            <a:r>
              <a:rPr lang="en-US" dirty="0">
                <a:solidFill>
                  <a:srgbClr val="32302A"/>
                </a:solidFill>
              </a:rPr>
              <a:t>When considering the merits of anti-dumping restrictions, remember that:</a:t>
            </a:r>
          </a:p>
          <a:p>
            <a:pPr marL="631825" lvl="1" indent="-231775"/>
            <a:r>
              <a:rPr lang="en-US" sz="2800" dirty="0">
                <a:solidFill>
                  <a:srgbClr val="32302A"/>
                </a:solidFill>
              </a:rPr>
              <a:t>Firms with large inventories (either </a:t>
            </a:r>
            <a:r>
              <a:rPr lang="en-US" sz="2800" dirty="0" smtClean="0">
                <a:solidFill>
                  <a:srgbClr val="32302A"/>
                </a:solidFill>
              </a:rPr>
              <a:t>domestic or </a:t>
            </a:r>
            <a:r>
              <a:rPr lang="en-US" sz="2800" dirty="0">
                <a:solidFill>
                  <a:srgbClr val="32302A"/>
                </a:solidFill>
              </a:rPr>
              <a:t>abroad) </a:t>
            </a:r>
            <a:r>
              <a:rPr lang="en-US" sz="2800" dirty="0" smtClean="0">
                <a:solidFill>
                  <a:srgbClr val="32302A"/>
                </a:solidFill>
              </a:rPr>
              <a:t>may </a:t>
            </a:r>
            <a:r>
              <a:rPr lang="en-US" sz="2800" dirty="0">
                <a:solidFill>
                  <a:srgbClr val="32302A"/>
                </a:solidFill>
              </a:rPr>
              <a:t>find it in their interest to offer goods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at </a:t>
            </a:r>
            <a:r>
              <a:rPr lang="en-US" sz="2800" dirty="0">
                <a:solidFill>
                  <a:srgbClr val="32302A"/>
                </a:solidFill>
              </a:rPr>
              <a:t>prices below their original cost of production.</a:t>
            </a:r>
          </a:p>
          <a:p>
            <a:pPr marL="631825" lvl="1" indent="-231775"/>
            <a:r>
              <a:rPr lang="en-US" sz="2800" dirty="0">
                <a:solidFill>
                  <a:srgbClr val="32302A"/>
                </a:solidFill>
              </a:rPr>
              <a:t>Domestic firms are legally allowed to engage in </a:t>
            </a:r>
            <a:r>
              <a:rPr lang="en-US" sz="2800" dirty="0" smtClean="0">
                <a:solidFill>
                  <a:srgbClr val="32302A"/>
                </a:solidFill>
              </a:rPr>
              <a:t>this practice</a:t>
            </a:r>
            <a:r>
              <a:rPr lang="en-US" sz="2800" dirty="0">
                <a:solidFill>
                  <a:srgbClr val="32302A"/>
                </a:solidFill>
              </a:rPr>
              <a:t>.</a:t>
            </a:r>
          </a:p>
          <a:p>
            <a:pPr marL="631825" lvl="1" indent="-231775"/>
            <a:r>
              <a:rPr lang="en-US" sz="2800" dirty="0">
                <a:solidFill>
                  <a:srgbClr val="32302A"/>
                </a:solidFill>
              </a:rPr>
              <a:t>Lower prices benefit domestic consumers.</a:t>
            </a:r>
          </a:p>
        </p:txBody>
      </p:sp>
      <p:sp>
        <p:nvSpPr>
          <p:cNvPr id="6" name="Title 1"/>
          <p:cNvSpPr>
            <a:spLocks noGrp="1"/>
          </p:cNvSpPr>
          <p:nvPr>
            <p:ph type="title"/>
          </p:nvPr>
        </p:nvSpPr>
        <p:spPr>
          <a:xfrm>
            <a:off x="119569" y="76246"/>
            <a:ext cx="8904855" cy="1289241"/>
          </a:xfrm>
        </p:spPr>
        <p:txBody>
          <a:bodyPr/>
          <a:lstStyle/>
          <a:p>
            <a:pPr>
              <a:lnSpc>
                <a:spcPts val="3500"/>
              </a:lnSpc>
            </a:pPr>
            <a:r>
              <a:rPr lang="en-US" dirty="0"/>
              <a:t>A Few Additional Issues</a:t>
            </a:r>
            <a:br>
              <a:rPr lang="en-US" dirty="0"/>
            </a:br>
            <a:r>
              <a:rPr lang="en-US" dirty="0"/>
              <a:t>Related to Dumping</a:t>
            </a:r>
          </a:p>
        </p:txBody>
      </p:sp>
    </p:spTree>
    <p:extLst>
      <p:ext uri="{BB962C8B-B14F-4D97-AF65-F5344CB8AC3E}">
        <p14:creationId xmlns:p14="http://schemas.microsoft.com/office/powerpoint/2010/main" val="3049127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40798"/>
            <a:ext cx="8883750" cy="5364098"/>
          </a:xfrm>
        </p:spPr>
        <p:txBody>
          <a:bodyPr/>
          <a:lstStyle/>
          <a:p>
            <a:pPr marL="231775" indent="-231775">
              <a:lnSpc>
                <a:spcPts val="3200"/>
              </a:lnSpc>
            </a:pPr>
            <a:r>
              <a:rPr lang="en-US" dirty="0">
                <a:solidFill>
                  <a:srgbClr val="32302A"/>
                </a:solidFill>
              </a:rPr>
              <a:t>“</a:t>
            </a:r>
            <a:r>
              <a:rPr lang="en-US" i="1" dirty="0">
                <a:solidFill>
                  <a:srgbClr val="32302A"/>
                </a:solidFill>
              </a:rPr>
              <a:t>Protectionism is a politician's delight </a:t>
            </a:r>
            <a:r>
              <a:rPr lang="en-US" i="1" dirty="0" smtClean="0">
                <a:solidFill>
                  <a:srgbClr val="32302A"/>
                </a:solidFill>
              </a:rPr>
              <a:t>because it </a:t>
            </a:r>
            <a:r>
              <a:rPr lang="en-US" i="1" dirty="0">
                <a:solidFill>
                  <a:srgbClr val="32302A"/>
                </a:solidFill>
              </a:rPr>
              <a:t>delivers </a:t>
            </a:r>
            <a:r>
              <a:rPr lang="en-US" i="1" dirty="0" smtClean="0">
                <a:solidFill>
                  <a:srgbClr val="32302A"/>
                </a:solidFill>
              </a:rPr>
              <a:t/>
            </a:r>
            <a:br>
              <a:rPr lang="en-US" i="1" dirty="0" smtClean="0">
                <a:solidFill>
                  <a:srgbClr val="32302A"/>
                </a:solidFill>
              </a:rPr>
            </a:br>
            <a:r>
              <a:rPr lang="en-US" i="1" dirty="0" smtClean="0">
                <a:solidFill>
                  <a:srgbClr val="32302A"/>
                </a:solidFill>
              </a:rPr>
              <a:t>  visible </a:t>
            </a:r>
            <a:r>
              <a:rPr lang="en-US" i="1" dirty="0">
                <a:solidFill>
                  <a:srgbClr val="32302A"/>
                </a:solidFill>
              </a:rPr>
              <a:t>benefits to the </a:t>
            </a:r>
            <a:r>
              <a:rPr lang="en-US" i="1" dirty="0" smtClean="0">
                <a:solidFill>
                  <a:srgbClr val="32302A"/>
                </a:solidFill>
              </a:rPr>
              <a:t>protected parties </a:t>
            </a:r>
            <a:r>
              <a:rPr lang="en-US" i="1" dirty="0">
                <a:solidFill>
                  <a:srgbClr val="32302A"/>
                </a:solidFill>
              </a:rPr>
              <a:t>while imposing </a:t>
            </a:r>
            <a:r>
              <a:rPr lang="en-US" i="1" dirty="0" smtClean="0">
                <a:solidFill>
                  <a:srgbClr val="32302A"/>
                </a:solidFill>
              </a:rPr>
              <a:t/>
            </a:r>
            <a:br>
              <a:rPr lang="en-US" i="1" dirty="0" smtClean="0">
                <a:solidFill>
                  <a:srgbClr val="32302A"/>
                </a:solidFill>
              </a:rPr>
            </a:br>
            <a:r>
              <a:rPr lang="en-US" i="1" dirty="0" smtClean="0">
                <a:solidFill>
                  <a:srgbClr val="32302A"/>
                </a:solidFill>
              </a:rPr>
              <a:t>  the costs </a:t>
            </a:r>
            <a:r>
              <a:rPr lang="en-US" i="1" dirty="0">
                <a:solidFill>
                  <a:srgbClr val="32302A"/>
                </a:solidFill>
              </a:rPr>
              <a:t>as a </a:t>
            </a:r>
            <a:r>
              <a:rPr lang="en-US" i="1" dirty="0" smtClean="0">
                <a:solidFill>
                  <a:srgbClr val="32302A"/>
                </a:solidFill>
              </a:rPr>
              <a:t>hidden tax </a:t>
            </a:r>
            <a:r>
              <a:rPr lang="en-US" i="1" dirty="0">
                <a:solidFill>
                  <a:srgbClr val="32302A"/>
                </a:solidFill>
              </a:rPr>
              <a:t>on the public</a:t>
            </a:r>
            <a:r>
              <a:rPr lang="en-US" i="1" dirty="0" smtClean="0">
                <a:solidFill>
                  <a:srgbClr val="32302A"/>
                </a:solidFill>
              </a:rPr>
              <a:t>.</a:t>
            </a:r>
            <a:r>
              <a:rPr lang="en-US" dirty="0" smtClean="0">
                <a:solidFill>
                  <a:srgbClr val="32302A"/>
                </a:solidFill>
              </a:rPr>
              <a:t>” </a:t>
            </a:r>
            <a:br>
              <a:rPr lang="en-US" dirty="0" smtClean="0">
                <a:solidFill>
                  <a:srgbClr val="32302A"/>
                </a:solidFill>
              </a:rPr>
            </a:br>
            <a:r>
              <a:rPr lang="en-US" dirty="0" smtClean="0">
                <a:solidFill>
                  <a:srgbClr val="32302A"/>
                </a:solidFill>
              </a:rPr>
              <a:t>                                                      —</a:t>
            </a:r>
            <a:r>
              <a:rPr lang="en-US" dirty="0">
                <a:solidFill>
                  <a:srgbClr val="32302A"/>
                </a:solidFill>
              </a:rPr>
              <a:t>Murray L. </a:t>
            </a:r>
            <a:r>
              <a:rPr lang="en-US" dirty="0" err="1">
                <a:solidFill>
                  <a:srgbClr val="32302A"/>
                </a:solidFill>
              </a:rPr>
              <a:t>Weidenbaum</a:t>
            </a:r>
            <a:endParaRPr lang="en-US" dirty="0">
              <a:solidFill>
                <a:srgbClr val="32302A"/>
              </a:solidFill>
            </a:endParaRPr>
          </a:p>
          <a:p>
            <a:pPr marL="631825" lvl="1" indent="-231775">
              <a:lnSpc>
                <a:spcPts val="3200"/>
              </a:lnSpc>
            </a:pPr>
            <a:r>
              <a:rPr lang="en-US" sz="2800" dirty="0">
                <a:solidFill>
                  <a:srgbClr val="32302A"/>
                </a:solidFill>
              </a:rPr>
              <a:t>The special interest effect provides the primary explanation </a:t>
            </a:r>
            <a:r>
              <a:rPr lang="en-US" sz="2800" dirty="0" smtClean="0">
                <a:solidFill>
                  <a:srgbClr val="32302A"/>
                </a:solidFill>
              </a:rPr>
              <a:t>for </a:t>
            </a:r>
            <a:r>
              <a:rPr lang="en-US" sz="2800" dirty="0">
                <a:solidFill>
                  <a:srgbClr val="32302A"/>
                </a:solidFill>
              </a:rPr>
              <a:t>trade restrictions.</a:t>
            </a:r>
          </a:p>
          <a:p>
            <a:pPr marL="231775" indent="-231775">
              <a:lnSpc>
                <a:spcPts val="3200"/>
              </a:lnSpc>
            </a:pPr>
            <a:r>
              <a:rPr lang="en-US" dirty="0">
                <a:solidFill>
                  <a:srgbClr val="32302A"/>
                </a:solidFill>
              </a:rPr>
              <a:t>Trade restrictions almost always provide highly visible, concentrated benefits for a small group of people, while imposing widely dispersed costs that are often difficult to identify on the general citizenry.</a:t>
            </a:r>
          </a:p>
          <a:p>
            <a:pPr marL="231775" indent="-231775">
              <a:lnSpc>
                <a:spcPts val="3200"/>
              </a:lnSpc>
            </a:pPr>
            <a:r>
              <a:rPr lang="en-US" dirty="0">
                <a:solidFill>
                  <a:srgbClr val="32302A"/>
                </a:solidFill>
              </a:rPr>
              <a:t>Politicians have a strong incentive to favor special interest issues, even if they conflict with economic efficiency.</a:t>
            </a:r>
          </a:p>
        </p:txBody>
      </p:sp>
      <p:sp>
        <p:nvSpPr>
          <p:cNvPr id="6" name="Title 1"/>
          <p:cNvSpPr>
            <a:spLocks noGrp="1"/>
          </p:cNvSpPr>
          <p:nvPr>
            <p:ph type="title"/>
          </p:nvPr>
        </p:nvSpPr>
        <p:spPr>
          <a:xfrm>
            <a:off x="119569" y="59474"/>
            <a:ext cx="8904855" cy="807341"/>
          </a:xfrm>
        </p:spPr>
        <p:txBody>
          <a:bodyPr/>
          <a:lstStyle/>
          <a:p>
            <a:pPr>
              <a:lnSpc>
                <a:spcPts val="3500"/>
              </a:lnSpc>
            </a:pPr>
            <a:r>
              <a:rPr lang="en-US" dirty="0"/>
              <a:t>Trade Restrictions are </a:t>
            </a:r>
            <a:r>
              <a:rPr lang="en-US" dirty="0" smtClean="0"/>
              <a:t/>
            </a:r>
            <a:br>
              <a:rPr lang="en-US" dirty="0" smtClean="0"/>
            </a:br>
            <a:r>
              <a:rPr lang="en-US" dirty="0" smtClean="0"/>
              <a:t>a </a:t>
            </a:r>
            <a:r>
              <a:rPr lang="en-US" dirty="0"/>
              <a:t>Special Interest Issue</a:t>
            </a:r>
          </a:p>
        </p:txBody>
      </p:sp>
    </p:spTree>
    <p:extLst>
      <p:ext uri="{BB962C8B-B14F-4D97-AF65-F5344CB8AC3E}">
        <p14:creationId xmlns:p14="http://schemas.microsoft.com/office/powerpoint/2010/main" val="3647212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1043"/>
            <a:ext cx="7772400" cy="742188"/>
          </a:xfrm>
        </p:spPr>
        <p:txBody>
          <a:bodyPr anchor="ctr"/>
          <a:lstStyle/>
          <a:p>
            <a:pPr>
              <a:lnSpc>
                <a:spcPts val="4000"/>
              </a:lnSpc>
            </a:pPr>
            <a:r>
              <a:rPr lang="en-US" dirty="0"/>
              <a:t>Trade Barriers and </a:t>
            </a:r>
            <a:br>
              <a:rPr lang="en-US" dirty="0"/>
            </a:br>
            <a:r>
              <a:rPr lang="en-US" dirty="0"/>
              <a:t>Popular Trade Fallacies</a:t>
            </a:r>
          </a:p>
        </p:txBody>
      </p:sp>
    </p:spTree>
    <p:extLst>
      <p:ext uri="{BB962C8B-B14F-4D97-AF65-F5344CB8AC3E}">
        <p14:creationId xmlns:p14="http://schemas.microsoft.com/office/powerpoint/2010/main" val="3890244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47454"/>
            <a:ext cx="8883750" cy="2908387"/>
          </a:xfrm>
        </p:spPr>
        <p:txBody>
          <a:bodyPr/>
          <a:lstStyle/>
          <a:p>
            <a:pPr marL="231775" indent="-231775"/>
            <a:r>
              <a:rPr lang="en-US" dirty="0">
                <a:solidFill>
                  <a:srgbClr val="32302A"/>
                </a:solidFill>
              </a:rPr>
              <a:t>Trade fallacies abound because people often fail to consider </a:t>
            </a:r>
            <a:r>
              <a:rPr lang="en-US" dirty="0" smtClean="0">
                <a:solidFill>
                  <a:srgbClr val="32302A"/>
                </a:solidFill>
              </a:rPr>
              <a:t>the </a:t>
            </a:r>
            <a:r>
              <a:rPr lang="en-US" b="1" i="1" dirty="0">
                <a:solidFill>
                  <a:srgbClr val="32302A"/>
                </a:solidFill>
              </a:rPr>
              <a:t>secondary effects</a:t>
            </a:r>
            <a:r>
              <a:rPr lang="en-US" dirty="0">
                <a:solidFill>
                  <a:srgbClr val="32302A"/>
                </a:solidFill>
              </a:rPr>
              <a:t>. </a:t>
            </a:r>
          </a:p>
          <a:p>
            <a:pPr marL="231775" indent="-231775"/>
            <a:r>
              <a:rPr lang="en-US" dirty="0">
                <a:solidFill>
                  <a:srgbClr val="32302A"/>
                </a:solidFill>
              </a:rPr>
              <a:t>Key elements of international trade are often linked </a:t>
            </a:r>
            <a:r>
              <a:rPr lang="en-US" dirty="0" smtClean="0">
                <a:solidFill>
                  <a:srgbClr val="32302A"/>
                </a:solidFill>
              </a:rPr>
              <a:t>– </a:t>
            </a:r>
            <a:r>
              <a:rPr lang="en-US" dirty="0">
                <a:solidFill>
                  <a:srgbClr val="32302A"/>
                </a:solidFill>
              </a:rPr>
              <a:t>you cannot change one element without changing the other. </a:t>
            </a:r>
          </a:p>
          <a:p>
            <a:pPr marL="631825" lvl="1" indent="-231775"/>
            <a:r>
              <a:rPr lang="en-US" sz="2800" dirty="0">
                <a:solidFill>
                  <a:srgbClr val="32302A"/>
                </a:solidFill>
              </a:rPr>
              <a:t>This is the case with imports and exports; policies that restrain imports also restrain exports. </a:t>
            </a:r>
          </a:p>
        </p:txBody>
      </p:sp>
      <p:sp>
        <p:nvSpPr>
          <p:cNvPr id="6" name="Title 1"/>
          <p:cNvSpPr>
            <a:spLocks noGrp="1"/>
          </p:cNvSpPr>
          <p:nvPr>
            <p:ph type="title"/>
          </p:nvPr>
        </p:nvSpPr>
        <p:spPr>
          <a:xfrm>
            <a:off x="119569" y="414575"/>
            <a:ext cx="8904855" cy="612586"/>
          </a:xfrm>
        </p:spPr>
        <p:txBody>
          <a:bodyPr/>
          <a:lstStyle/>
          <a:p>
            <a:r>
              <a:rPr lang="en-US" dirty="0"/>
              <a:t>Trade Fallacies </a:t>
            </a:r>
          </a:p>
        </p:txBody>
      </p:sp>
    </p:spTree>
    <p:extLst>
      <p:ext uri="{BB962C8B-B14F-4D97-AF65-F5344CB8AC3E}">
        <p14:creationId xmlns:p14="http://schemas.microsoft.com/office/powerpoint/2010/main" val="159538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44517"/>
            <a:ext cx="8883750" cy="5269673"/>
          </a:xfrm>
        </p:spPr>
        <p:txBody>
          <a:bodyPr/>
          <a:lstStyle/>
          <a:p>
            <a:pPr marL="231775" indent="-231775"/>
            <a:r>
              <a:rPr lang="en-US" sz="2700" b="1" i="1" dirty="0">
                <a:solidFill>
                  <a:srgbClr val="32302A"/>
                </a:solidFill>
              </a:rPr>
              <a:t>Trade fallacy 1</a:t>
            </a:r>
            <a:r>
              <a:rPr lang="en-US" sz="2700" dirty="0">
                <a:solidFill>
                  <a:srgbClr val="32302A"/>
                </a:solidFill>
              </a:rPr>
              <a:t>: </a:t>
            </a:r>
            <a:br>
              <a:rPr lang="en-US" sz="2700" dirty="0">
                <a:solidFill>
                  <a:srgbClr val="32302A"/>
                </a:solidFill>
              </a:rPr>
            </a:br>
            <a:r>
              <a:rPr lang="en-US" sz="2700" i="1" dirty="0">
                <a:solidFill>
                  <a:srgbClr val="32302A"/>
                </a:solidFill>
              </a:rPr>
              <a:t>“Trade restrictions that limit imports save </a:t>
            </a:r>
            <a:r>
              <a:rPr lang="en-US" sz="2700" i="1" dirty="0" smtClean="0">
                <a:solidFill>
                  <a:srgbClr val="32302A"/>
                </a:solidFill>
              </a:rPr>
              <a:t>jobs </a:t>
            </a:r>
            <a:br>
              <a:rPr lang="en-US" sz="2700" i="1" dirty="0" smtClean="0">
                <a:solidFill>
                  <a:srgbClr val="32302A"/>
                </a:solidFill>
              </a:rPr>
            </a:br>
            <a:r>
              <a:rPr lang="en-US" sz="2700" i="1" dirty="0" smtClean="0">
                <a:solidFill>
                  <a:srgbClr val="32302A"/>
                </a:solidFill>
              </a:rPr>
              <a:t>  for </a:t>
            </a:r>
            <a:r>
              <a:rPr lang="en-US" sz="2700" i="1" dirty="0">
                <a:solidFill>
                  <a:srgbClr val="32302A"/>
                </a:solidFill>
              </a:rPr>
              <a:t>Americans.”</a:t>
            </a:r>
            <a:r>
              <a:rPr lang="en-US" sz="2700" dirty="0">
                <a:solidFill>
                  <a:srgbClr val="32302A"/>
                </a:solidFill>
              </a:rPr>
              <a:t> </a:t>
            </a:r>
          </a:p>
          <a:p>
            <a:pPr marL="631825" lvl="1" indent="-231775"/>
            <a:r>
              <a:rPr lang="en-US" sz="2700" dirty="0">
                <a:solidFill>
                  <a:srgbClr val="32302A"/>
                </a:solidFill>
              </a:rPr>
              <a:t>This view is false because if foreigners sell less to us they will have fewer dollars with which to buy things from us. Thus, restraints on imports will also restrain exports. </a:t>
            </a:r>
          </a:p>
          <a:p>
            <a:pPr marL="631825" lvl="1" indent="-231775"/>
            <a:r>
              <a:rPr lang="en-US" sz="2700" dirty="0">
                <a:solidFill>
                  <a:srgbClr val="32302A"/>
                </a:solidFill>
              </a:rPr>
              <a:t>Trade restrictions do not “save” jobs; they merely reshuffle them.  Jobs “saved” in protected industries will be offset by jobs “lost” in export industries. </a:t>
            </a:r>
          </a:p>
          <a:p>
            <a:pPr marL="631825" lvl="1" indent="-231775"/>
            <a:r>
              <a:rPr lang="en-US" sz="2700" dirty="0">
                <a:solidFill>
                  <a:srgbClr val="32302A"/>
                </a:solidFill>
              </a:rPr>
              <a:t>As the result of trade restrictions, fewer Americans are employed in areas where we have a comparative advantage. </a:t>
            </a:r>
          </a:p>
        </p:txBody>
      </p:sp>
      <p:sp>
        <p:nvSpPr>
          <p:cNvPr id="6" name="Title 1"/>
          <p:cNvSpPr>
            <a:spLocks noGrp="1"/>
          </p:cNvSpPr>
          <p:nvPr>
            <p:ph type="title"/>
          </p:nvPr>
        </p:nvSpPr>
        <p:spPr>
          <a:xfrm>
            <a:off x="119569" y="406995"/>
            <a:ext cx="8904855" cy="658306"/>
          </a:xfrm>
        </p:spPr>
        <p:txBody>
          <a:bodyPr/>
          <a:lstStyle/>
          <a:p>
            <a:r>
              <a:rPr lang="en-US" dirty="0"/>
              <a:t>Trade Fallacies </a:t>
            </a:r>
          </a:p>
        </p:txBody>
      </p:sp>
    </p:spTree>
    <p:extLst>
      <p:ext uri="{BB962C8B-B14F-4D97-AF65-F5344CB8AC3E}">
        <p14:creationId xmlns:p14="http://schemas.microsoft.com/office/powerpoint/2010/main" val="2315951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44516"/>
            <a:ext cx="8883750" cy="4416552"/>
          </a:xfrm>
        </p:spPr>
        <p:txBody>
          <a:bodyPr/>
          <a:lstStyle/>
          <a:p>
            <a:pPr marL="231775" indent="-231775"/>
            <a:r>
              <a:rPr lang="en-US" sz="2700" b="1" i="1" dirty="0">
                <a:solidFill>
                  <a:srgbClr val="32302A"/>
                </a:solidFill>
              </a:rPr>
              <a:t>Trade fallacy </a:t>
            </a:r>
            <a:r>
              <a:rPr lang="en-US" sz="2700" b="1" i="1" dirty="0" smtClean="0">
                <a:solidFill>
                  <a:srgbClr val="32302A"/>
                </a:solidFill>
              </a:rPr>
              <a:t>2</a:t>
            </a:r>
            <a:r>
              <a:rPr lang="en-US" sz="2700" dirty="0" smtClean="0">
                <a:solidFill>
                  <a:srgbClr val="32302A"/>
                </a:solidFill>
              </a:rPr>
              <a:t>: </a:t>
            </a:r>
            <a:r>
              <a:rPr lang="en-US" sz="2700" dirty="0">
                <a:solidFill>
                  <a:srgbClr val="32302A"/>
                </a:solidFill>
              </a:rPr>
              <a:t/>
            </a:r>
            <a:br>
              <a:rPr lang="en-US" sz="2700" dirty="0">
                <a:solidFill>
                  <a:srgbClr val="32302A"/>
                </a:solidFill>
              </a:rPr>
            </a:br>
            <a:r>
              <a:rPr lang="en-US" sz="2700" i="1" dirty="0">
                <a:solidFill>
                  <a:srgbClr val="32302A"/>
                </a:solidFill>
              </a:rPr>
              <a:t>"Free trade with low-wage countries, such </a:t>
            </a:r>
            <a:r>
              <a:rPr lang="en-US" sz="2700" i="1" dirty="0" smtClean="0">
                <a:solidFill>
                  <a:srgbClr val="32302A"/>
                </a:solidFill>
              </a:rPr>
              <a:t>as Mexico </a:t>
            </a:r>
            <a:r>
              <a:rPr lang="en-US" sz="2700" i="1" dirty="0">
                <a:solidFill>
                  <a:srgbClr val="32302A"/>
                </a:solidFill>
              </a:rPr>
              <a:t>and </a:t>
            </a:r>
            <a:r>
              <a:rPr lang="en-US" sz="2700" i="1" dirty="0" smtClean="0">
                <a:solidFill>
                  <a:srgbClr val="32302A"/>
                </a:solidFill>
              </a:rPr>
              <a:t/>
            </a:r>
            <a:br>
              <a:rPr lang="en-US" sz="2700" i="1" dirty="0" smtClean="0">
                <a:solidFill>
                  <a:srgbClr val="32302A"/>
                </a:solidFill>
              </a:rPr>
            </a:br>
            <a:r>
              <a:rPr lang="en-US" sz="2700" i="1" dirty="0" smtClean="0">
                <a:solidFill>
                  <a:srgbClr val="32302A"/>
                </a:solidFill>
              </a:rPr>
              <a:t>  China</a:t>
            </a:r>
            <a:r>
              <a:rPr lang="en-US" sz="2700" i="1" dirty="0">
                <a:solidFill>
                  <a:srgbClr val="32302A"/>
                </a:solidFill>
              </a:rPr>
              <a:t>, will reduce the wages </a:t>
            </a:r>
            <a:r>
              <a:rPr lang="en-US" sz="2700" i="1" dirty="0" smtClean="0">
                <a:solidFill>
                  <a:srgbClr val="32302A"/>
                </a:solidFill>
              </a:rPr>
              <a:t>of  </a:t>
            </a:r>
            <a:r>
              <a:rPr lang="en-US" sz="2700" i="1" dirty="0">
                <a:solidFill>
                  <a:srgbClr val="32302A"/>
                </a:solidFill>
              </a:rPr>
              <a:t>Americans." </a:t>
            </a:r>
          </a:p>
          <a:p>
            <a:pPr marL="631825" lvl="1" indent="-231775"/>
            <a:r>
              <a:rPr lang="en-US" sz="2700" dirty="0" smtClean="0">
                <a:solidFill>
                  <a:srgbClr val="32302A"/>
                </a:solidFill>
              </a:rPr>
              <a:t>Both high- and low-wage countries will gain when they are able to focus more of their resources on those productive activities that they do well. </a:t>
            </a:r>
          </a:p>
          <a:p>
            <a:pPr marL="631825" lvl="1" indent="-231775"/>
            <a:r>
              <a:rPr lang="en-US" sz="2700" dirty="0" smtClean="0">
                <a:solidFill>
                  <a:srgbClr val="32302A"/>
                </a:solidFill>
              </a:rPr>
              <a:t>The key to this issue is how will U.S. resources be used. </a:t>
            </a:r>
            <a:br>
              <a:rPr lang="en-US" sz="2700" dirty="0" smtClean="0">
                <a:solidFill>
                  <a:srgbClr val="32302A"/>
                </a:solidFill>
              </a:rPr>
            </a:br>
            <a:r>
              <a:rPr lang="en-US" sz="2700" dirty="0" smtClean="0">
                <a:solidFill>
                  <a:srgbClr val="32302A"/>
                </a:solidFill>
              </a:rPr>
              <a:t>If a low-wage country can supply a good cheaper than </a:t>
            </a:r>
            <a:br>
              <a:rPr lang="en-US" sz="2700" dirty="0" smtClean="0">
                <a:solidFill>
                  <a:srgbClr val="32302A"/>
                </a:solidFill>
              </a:rPr>
            </a:br>
            <a:r>
              <a:rPr lang="en-US" sz="2700" dirty="0" smtClean="0">
                <a:solidFill>
                  <a:srgbClr val="32302A"/>
                </a:solidFill>
              </a:rPr>
              <a:t>we can produce it, the U.S. can gain by purchasing the good from the low-wage country and using its resources to produce other goods for which it has a comparative advantage. </a:t>
            </a:r>
            <a:endParaRPr lang="en-US" sz="2700" dirty="0">
              <a:solidFill>
                <a:srgbClr val="32302A"/>
              </a:solidFill>
            </a:endParaRPr>
          </a:p>
        </p:txBody>
      </p:sp>
      <p:sp>
        <p:nvSpPr>
          <p:cNvPr id="6" name="Title 1"/>
          <p:cNvSpPr>
            <a:spLocks noGrp="1"/>
          </p:cNvSpPr>
          <p:nvPr>
            <p:ph type="title"/>
          </p:nvPr>
        </p:nvSpPr>
        <p:spPr>
          <a:xfrm>
            <a:off x="119569" y="407547"/>
            <a:ext cx="8904855" cy="658306"/>
          </a:xfrm>
        </p:spPr>
        <p:txBody>
          <a:bodyPr/>
          <a:lstStyle/>
          <a:p>
            <a:r>
              <a:rPr lang="en-US" dirty="0"/>
              <a:t>Trade Fallacies </a:t>
            </a:r>
          </a:p>
        </p:txBody>
      </p:sp>
    </p:spTree>
    <p:extLst>
      <p:ext uri="{BB962C8B-B14F-4D97-AF65-F5344CB8AC3E}">
        <p14:creationId xmlns:p14="http://schemas.microsoft.com/office/powerpoint/2010/main" val="168184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nSpc>
                <a:spcPts val="4000"/>
              </a:lnSpc>
            </a:pPr>
            <a:r>
              <a:rPr lang="en-US" dirty="0" smtClean="0"/>
              <a:t>Institutions and the </a:t>
            </a:r>
            <a:r>
              <a:rPr lang="en-US" dirty="0"/>
              <a:t>Changing </a:t>
            </a:r>
            <a:r>
              <a:rPr lang="en-US" dirty="0" smtClean="0"/>
              <a:t>Nature of </a:t>
            </a:r>
            <a:r>
              <a:rPr lang="en-US" dirty="0"/>
              <a:t>Global Trade</a:t>
            </a:r>
          </a:p>
        </p:txBody>
      </p:sp>
    </p:spTree>
    <p:extLst>
      <p:ext uri="{BB962C8B-B14F-4D97-AF65-F5344CB8AC3E}">
        <p14:creationId xmlns:p14="http://schemas.microsoft.com/office/powerpoint/2010/main" val="2247098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72432"/>
            <a:ext cx="8904855" cy="1307529"/>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smtClean="0">
                <a:solidFill>
                  <a:srgbClr val="000000"/>
                </a:solidFill>
                <a:latin typeface="Calibri"/>
                <a:cs typeface="Calibri"/>
              </a:rPr>
              <a:t>Economic Freedom as a </a:t>
            </a:r>
            <a:br>
              <a:rPr lang="en-US" dirty="0" smtClean="0">
                <a:solidFill>
                  <a:srgbClr val="000000"/>
                </a:solidFill>
                <a:latin typeface="Calibri"/>
                <a:cs typeface="Calibri"/>
              </a:rPr>
            </a:br>
            <a:r>
              <a:rPr lang="en-US" dirty="0" smtClean="0">
                <a:solidFill>
                  <a:srgbClr val="000000"/>
                </a:solidFill>
                <a:latin typeface="Calibri"/>
                <a:cs typeface="Calibri"/>
              </a:rPr>
              <a:t>Measure of Institutional Quality</a:t>
            </a:r>
            <a:endParaRPr lang="en-US" dirty="0">
              <a:solidFill>
                <a:srgbClr val="000000"/>
              </a:solidFill>
              <a:latin typeface="Calibri"/>
              <a:cs typeface="Calibri"/>
            </a:endParaRPr>
          </a:p>
        </p:txBody>
      </p:sp>
      <p:sp>
        <p:nvSpPr>
          <p:cNvPr id="3" name="Content Placeholder 2"/>
          <p:cNvSpPr>
            <a:spLocks noGrp="1"/>
          </p:cNvSpPr>
          <p:nvPr>
            <p:ph idx="1"/>
          </p:nvPr>
        </p:nvSpPr>
        <p:spPr>
          <a:xfrm>
            <a:off x="140675" y="1147454"/>
            <a:ext cx="8883750" cy="4498846"/>
          </a:xfrm>
        </p:spPr>
        <p:txBody>
          <a:bodyPr/>
          <a:lstStyle/>
          <a:p>
            <a:pPr marL="231775" indent="-231775"/>
            <a:r>
              <a:rPr lang="en-US" dirty="0">
                <a:solidFill>
                  <a:srgbClr val="32302A"/>
                </a:solidFill>
                <a:latin typeface="Calibri"/>
                <a:cs typeface="Calibri"/>
              </a:rPr>
              <a:t>Gains from trade, entrepreneurial discovery, and investment </a:t>
            </a:r>
            <a:r>
              <a:rPr lang="en-US" dirty="0" smtClean="0">
                <a:solidFill>
                  <a:srgbClr val="32302A"/>
                </a:solidFill>
                <a:latin typeface="Calibri"/>
                <a:cs typeface="Calibri"/>
              </a:rPr>
              <a:t>are </a:t>
            </a:r>
            <a:r>
              <a:rPr lang="en-US" dirty="0">
                <a:solidFill>
                  <a:srgbClr val="32302A"/>
                </a:solidFill>
                <a:latin typeface="Calibri"/>
                <a:cs typeface="Calibri"/>
              </a:rPr>
              <a:t>largely dependent on  institutions and policies supportive </a:t>
            </a:r>
            <a:r>
              <a:rPr lang="en-US" dirty="0" smtClean="0">
                <a:solidFill>
                  <a:srgbClr val="32302A"/>
                </a:solidFill>
                <a:latin typeface="Calibri"/>
                <a:cs typeface="Calibri"/>
              </a:rPr>
              <a:t>of </a:t>
            </a:r>
            <a:r>
              <a:rPr lang="en-US" dirty="0">
                <a:solidFill>
                  <a:srgbClr val="32302A"/>
                </a:solidFill>
                <a:latin typeface="Calibri"/>
                <a:cs typeface="Calibri"/>
              </a:rPr>
              <a:t>voluntary exchange, market allocation, freedom to compete, and protection of people and their property from aggressors. </a:t>
            </a:r>
          </a:p>
          <a:p>
            <a:pPr marL="231775" indent="-231775"/>
            <a:r>
              <a:rPr lang="en-US" dirty="0">
                <a:solidFill>
                  <a:srgbClr val="32302A"/>
                </a:solidFill>
                <a:latin typeface="Calibri"/>
                <a:cs typeface="Calibri"/>
              </a:rPr>
              <a:t>These ingredients comprise the foundation of </a:t>
            </a:r>
            <a:r>
              <a:rPr lang="en-US" b="1" i="1" dirty="0">
                <a:solidFill>
                  <a:srgbClr val="32302A"/>
                </a:solidFill>
                <a:latin typeface="Calibri"/>
                <a:cs typeface="Calibri"/>
              </a:rPr>
              <a:t>economic freedom</a:t>
            </a:r>
            <a:r>
              <a:rPr lang="en-US" dirty="0">
                <a:solidFill>
                  <a:srgbClr val="32302A"/>
                </a:solidFill>
                <a:latin typeface="Calibri"/>
                <a:cs typeface="Calibri"/>
              </a:rPr>
              <a:t>.</a:t>
            </a:r>
          </a:p>
        </p:txBody>
      </p:sp>
    </p:spTree>
    <p:extLst>
      <p:ext uri="{BB962C8B-B14F-4D97-AF65-F5344CB8AC3E}">
        <p14:creationId xmlns:p14="http://schemas.microsoft.com/office/powerpoint/2010/main" val="1436040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31097" y="1501565"/>
            <a:ext cx="5209293" cy="4666174"/>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415781"/>
            <a:ext cx="8904855" cy="596684"/>
          </a:xfrm>
        </p:spPr>
        <p:txBody>
          <a:bodyPr/>
          <a:lstStyle/>
          <a:p>
            <a:r>
              <a:rPr lang="en-US" dirty="0">
                <a:latin typeface="Calibri"/>
                <a:cs typeface="Calibri"/>
              </a:rPr>
              <a:t>Leading Trading Partners of the U.S.</a:t>
            </a:r>
          </a:p>
        </p:txBody>
      </p:sp>
      <p:sp>
        <p:nvSpPr>
          <p:cNvPr id="61" name="Text Box 10"/>
          <p:cNvSpPr txBox="1">
            <a:spLocks noChangeArrowheads="1"/>
          </p:cNvSpPr>
          <p:nvPr/>
        </p:nvSpPr>
        <p:spPr bwMode="auto">
          <a:xfrm>
            <a:off x="73111" y="2106665"/>
            <a:ext cx="3773424" cy="330859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Calibri"/>
                <a:cs typeface="Calibri"/>
              </a:rPr>
              <a:t>Today, </a:t>
            </a:r>
            <a:r>
              <a:rPr lang="en-US" sz="2200" dirty="0" smtClean="0">
                <a:cs typeface="Calibri"/>
              </a:rPr>
              <a:t>China, </a:t>
            </a:r>
            <a:r>
              <a:rPr lang="en-US" sz="2200" dirty="0">
                <a:cs typeface="Calibri"/>
              </a:rPr>
              <a:t>Canada</a:t>
            </a:r>
            <a:r>
              <a:rPr lang="en-US" sz="2200" dirty="0" smtClean="0">
                <a:cs typeface="Calibri"/>
              </a:rPr>
              <a:t>, </a:t>
            </a:r>
            <a:r>
              <a:rPr lang="en-US" sz="2200" dirty="0">
                <a:latin typeface="Calibri"/>
                <a:cs typeface="Calibri"/>
              </a:rPr>
              <a:t>Mexico, and Japan are the leading trading partners with the United States.</a:t>
            </a:r>
          </a:p>
          <a:p>
            <a:pPr marL="115888" indent="-115888">
              <a:lnSpc>
                <a:spcPct val="90000"/>
              </a:lnSpc>
              <a:spcBef>
                <a:spcPct val="50000"/>
              </a:spcBef>
              <a:buFontTx/>
              <a:buChar char="•"/>
            </a:pPr>
            <a:r>
              <a:rPr lang="en-US" sz="2200" dirty="0">
                <a:latin typeface="Calibri"/>
                <a:cs typeface="Calibri"/>
              </a:rPr>
              <a:t>The impact of international trade varies </a:t>
            </a:r>
            <a:r>
              <a:rPr lang="en-US" sz="2200" dirty="0" smtClean="0">
                <a:latin typeface="Calibri"/>
                <a:cs typeface="Calibri"/>
              </a:rPr>
              <a:t>across industries</a:t>
            </a:r>
            <a:r>
              <a:rPr lang="en-US" sz="2200" dirty="0">
                <a:latin typeface="Calibri"/>
                <a:cs typeface="Calibri"/>
              </a:rPr>
              <a:t>.  In some industries, U.S. firms are able to compete quite effectively, while in others they find it difficult to do so.</a:t>
            </a:r>
          </a:p>
        </p:txBody>
      </p:sp>
      <p:sp>
        <p:nvSpPr>
          <p:cNvPr id="20" name="Rectangle 56"/>
          <p:cNvSpPr>
            <a:spLocks noChangeArrowheads="1"/>
          </p:cNvSpPr>
          <p:nvPr/>
        </p:nvSpPr>
        <p:spPr bwMode="auto">
          <a:xfrm>
            <a:off x="4302742" y="4454862"/>
            <a:ext cx="521938"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Calibri"/>
                <a:cs typeface="Calibri"/>
              </a:rPr>
              <a:t>France</a:t>
            </a:r>
            <a:endParaRPr kumimoji="0" lang="en-US" sz="1500" b="0" dirty="0">
              <a:solidFill>
                <a:schemeClr val="tx1"/>
              </a:solidFill>
              <a:latin typeface="Calibri"/>
              <a:cs typeface="Calibri"/>
            </a:endParaRPr>
          </a:p>
        </p:txBody>
      </p:sp>
      <p:sp>
        <p:nvSpPr>
          <p:cNvPr id="35" name="Rectangle 57"/>
          <p:cNvSpPr>
            <a:spLocks noChangeArrowheads="1"/>
          </p:cNvSpPr>
          <p:nvPr/>
        </p:nvSpPr>
        <p:spPr bwMode="auto">
          <a:xfrm>
            <a:off x="4601862" y="4155039"/>
            <a:ext cx="222818"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Calibri"/>
                <a:cs typeface="Calibri"/>
              </a:rPr>
              <a:t>UK</a:t>
            </a:r>
            <a:endParaRPr kumimoji="0" lang="en-US" sz="1500" b="0" dirty="0">
              <a:solidFill>
                <a:schemeClr val="tx1"/>
              </a:solidFill>
              <a:latin typeface="Calibri"/>
              <a:cs typeface="Calibri"/>
            </a:endParaRPr>
          </a:p>
        </p:txBody>
      </p:sp>
      <p:sp>
        <p:nvSpPr>
          <p:cNvPr id="36" name="Rectangle 58"/>
          <p:cNvSpPr>
            <a:spLocks noChangeArrowheads="1"/>
          </p:cNvSpPr>
          <p:nvPr/>
        </p:nvSpPr>
        <p:spPr bwMode="auto">
          <a:xfrm>
            <a:off x="3876855" y="3855216"/>
            <a:ext cx="947825"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Calibri"/>
                <a:cs typeface="Calibri"/>
              </a:rPr>
              <a:t>South Korea</a:t>
            </a:r>
            <a:endParaRPr kumimoji="0" lang="en-US" sz="1500" b="0" dirty="0">
              <a:solidFill>
                <a:schemeClr val="tx1"/>
              </a:solidFill>
              <a:latin typeface="Calibri"/>
              <a:cs typeface="Calibri"/>
            </a:endParaRPr>
          </a:p>
        </p:txBody>
      </p:sp>
      <p:sp>
        <p:nvSpPr>
          <p:cNvPr id="37" name="Rectangle 59"/>
          <p:cNvSpPr>
            <a:spLocks noChangeArrowheads="1"/>
          </p:cNvSpPr>
          <p:nvPr/>
        </p:nvSpPr>
        <p:spPr bwMode="auto">
          <a:xfrm>
            <a:off x="4109741" y="3555393"/>
            <a:ext cx="714939"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a:solidFill>
                  <a:srgbClr val="000000"/>
                </a:solidFill>
                <a:latin typeface="Calibri"/>
                <a:cs typeface="Calibri"/>
              </a:rPr>
              <a:t>Germany</a:t>
            </a:r>
            <a:endParaRPr kumimoji="0" lang="en-US" sz="1500" b="0">
              <a:solidFill>
                <a:schemeClr val="tx1"/>
              </a:solidFill>
              <a:latin typeface="Calibri"/>
              <a:cs typeface="Calibri"/>
            </a:endParaRPr>
          </a:p>
        </p:txBody>
      </p:sp>
      <p:sp>
        <p:nvSpPr>
          <p:cNvPr id="38" name="Rectangle 60"/>
          <p:cNvSpPr>
            <a:spLocks noChangeArrowheads="1"/>
          </p:cNvSpPr>
          <p:nvPr/>
        </p:nvSpPr>
        <p:spPr bwMode="auto">
          <a:xfrm>
            <a:off x="4376935" y="3255570"/>
            <a:ext cx="447745"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a:solidFill>
                  <a:srgbClr val="000000"/>
                </a:solidFill>
                <a:latin typeface="Calibri"/>
                <a:cs typeface="Calibri"/>
              </a:rPr>
              <a:t>Japan</a:t>
            </a:r>
            <a:endParaRPr kumimoji="0" lang="en-US" sz="1500" b="0">
              <a:solidFill>
                <a:schemeClr val="tx1"/>
              </a:solidFill>
              <a:latin typeface="Calibri"/>
              <a:cs typeface="Calibri"/>
            </a:endParaRPr>
          </a:p>
        </p:txBody>
      </p:sp>
      <p:sp>
        <p:nvSpPr>
          <p:cNvPr id="39" name="Rectangle 61"/>
          <p:cNvSpPr>
            <a:spLocks noChangeArrowheads="1"/>
          </p:cNvSpPr>
          <p:nvPr/>
        </p:nvSpPr>
        <p:spPr bwMode="auto">
          <a:xfrm>
            <a:off x="4237981" y="2955747"/>
            <a:ext cx="586699"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a:solidFill>
                  <a:srgbClr val="000000"/>
                </a:solidFill>
                <a:latin typeface="Calibri"/>
                <a:cs typeface="Calibri"/>
              </a:rPr>
              <a:t>Mexico</a:t>
            </a:r>
            <a:endParaRPr kumimoji="0" lang="en-US" sz="1500" b="0">
              <a:solidFill>
                <a:schemeClr val="tx1"/>
              </a:solidFill>
              <a:latin typeface="Calibri"/>
              <a:cs typeface="Calibri"/>
            </a:endParaRPr>
          </a:p>
        </p:txBody>
      </p:sp>
      <p:sp>
        <p:nvSpPr>
          <p:cNvPr id="40" name="Rectangle 62"/>
          <p:cNvSpPr>
            <a:spLocks noChangeArrowheads="1"/>
          </p:cNvSpPr>
          <p:nvPr/>
        </p:nvSpPr>
        <p:spPr bwMode="auto">
          <a:xfrm>
            <a:off x="4245995" y="2655924"/>
            <a:ext cx="578685"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Calibri"/>
                <a:cs typeface="Calibri"/>
              </a:rPr>
              <a:t>Canada</a:t>
            </a:r>
            <a:endParaRPr kumimoji="0" lang="en-US" sz="1500" b="0" dirty="0">
              <a:solidFill>
                <a:schemeClr val="tx1"/>
              </a:solidFill>
              <a:latin typeface="Calibri"/>
              <a:cs typeface="Calibri"/>
            </a:endParaRPr>
          </a:p>
        </p:txBody>
      </p:sp>
      <p:sp>
        <p:nvSpPr>
          <p:cNvPr id="41" name="Rectangle 63"/>
          <p:cNvSpPr>
            <a:spLocks noChangeArrowheads="1"/>
          </p:cNvSpPr>
          <p:nvPr/>
        </p:nvSpPr>
        <p:spPr bwMode="auto">
          <a:xfrm>
            <a:off x="4383854" y="2356101"/>
            <a:ext cx="440826"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Calibri"/>
                <a:cs typeface="Calibri"/>
              </a:rPr>
              <a:t>China</a:t>
            </a:r>
            <a:endParaRPr kumimoji="0" lang="en-US" sz="1500" b="0" dirty="0">
              <a:solidFill>
                <a:schemeClr val="tx1"/>
              </a:solidFill>
              <a:latin typeface="Calibri"/>
              <a:cs typeface="Calibri"/>
            </a:endParaRPr>
          </a:p>
        </p:txBody>
      </p:sp>
      <p:sp>
        <p:nvSpPr>
          <p:cNvPr id="42" name="Line 64"/>
          <p:cNvSpPr>
            <a:spLocks noChangeShapeType="1"/>
          </p:cNvSpPr>
          <p:nvPr/>
        </p:nvSpPr>
        <p:spPr bwMode="auto">
          <a:xfrm>
            <a:off x="4888957" y="2294595"/>
            <a:ext cx="0" cy="3348663"/>
          </a:xfrm>
          <a:prstGeom prst="line">
            <a:avLst/>
          </a:prstGeom>
          <a:noFill/>
          <a:ln w="1905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43" name="Rectangle 65"/>
          <p:cNvSpPr>
            <a:spLocks noChangeArrowheads="1"/>
          </p:cNvSpPr>
          <p:nvPr/>
        </p:nvSpPr>
        <p:spPr bwMode="auto">
          <a:xfrm>
            <a:off x="3731098" y="1940382"/>
            <a:ext cx="5176837" cy="225703"/>
          </a:xfrm>
          <a:prstGeom prst="rect">
            <a:avLst/>
          </a:prstGeom>
          <a:noFill/>
          <a:ln w="9525">
            <a:noFill/>
            <a:miter lim="800000"/>
            <a:headEnd/>
            <a:tailEnd/>
          </a:ln>
        </p:spPr>
        <p:txBody>
          <a:bodyPr lIns="0" tIns="0" rIns="0" bIns="0">
            <a:prstTxWarp prst="textNoShape">
              <a:avLst/>
            </a:prstTxWarp>
            <a:spAutoFit/>
          </a:bodyPr>
          <a:lstStyle/>
          <a:p>
            <a:pPr algn="ctr">
              <a:lnSpc>
                <a:spcPct val="90000"/>
              </a:lnSpc>
            </a:pPr>
            <a:r>
              <a:rPr kumimoji="0" lang="en-US" sz="1600" b="1" i="1" dirty="0">
                <a:latin typeface="Calibri"/>
                <a:cs typeface="Calibri"/>
              </a:rPr>
              <a:t>–––––––– Percent of Total U.S. Trade, </a:t>
            </a:r>
            <a:r>
              <a:rPr kumimoji="0" lang="en-US" sz="1600" b="1" i="1" dirty="0" smtClean="0">
                <a:latin typeface="Calibri"/>
                <a:cs typeface="Calibri"/>
              </a:rPr>
              <a:t>2015 </a:t>
            </a:r>
            <a:r>
              <a:rPr kumimoji="0" lang="en-US" sz="1600" b="1" i="1" dirty="0">
                <a:latin typeface="Calibri"/>
                <a:cs typeface="Calibri"/>
              </a:rPr>
              <a:t>––––––––</a:t>
            </a:r>
          </a:p>
        </p:txBody>
      </p:sp>
      <p:sp>
        <p:nvSpPr>
          <p:cNvPr id="44" name="Rectangle 66"/>
          <p:cNvSpPr>
            <a:spLocks noChangeArrowheads="1"/>
          </p:cNvSpPr>
          <p:nvPr/>
        </p:nvSpPr>
        <p:spPr bwMode="auto">
          <a:xfrm>
            <a:off x="4115539" y="5354333"/>
            <a:ext cx="709141"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i="1" dirty="0">
                <a:solidFill>
                  <a:srgbClr val="000000"/>
                </a:solidFill>
                <a:latin typeface="Calibri"/>
                <a:cs typeface="Calibri"/>
              </a:rPr>
              <a:t>All </a:t>
            </a:r>
            <a:r>
              <a:rPr kumimoji="0" lang="en-US" sz="1500" b="0" i="1" dirty="0" smtClean="0">
                <a:solidFill>
                  <a:srgbClr val="000000"/>
                </a:solidFill>
                <a:latin typeface="Calibri"/>
                <a:cs typeface="Calibri"/>
              </a:rPr>
              <a:t>other</a:t>
            </a:r>
            <a:endParaRPr kumimoji="0" lang="en-US" sz="1500" b="0" i="1" dirty="0">
              <a:solidFill>
                <a:schemeClr val="tx1"/>
              </a:solidFill>
              <a:latin typeface="Calibri"/>
              <a:cs typeface="Calibri"/>
            </a:endParaRPr>
          </a:p>
        </p:txBody>
      </p:sp>
      <p:sp>
        <p:nvSpPr>
          <p:cNvPr id="45" name="Rectangle 67"/>
          <p:cNvSpPr>
            <a:spLocks noChangeArrowheads="1"/>
          </p:cNvSpPr>
          <p:nvPr/>
        </p:nvSpPr>
        <p:spPr bwMode="auto">
          <a:xfrm>
            <a:off x="4438357" y="5054508"/>
            <a:ext cx="386323"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Calibri"/>
                <a:cs typeface="Calibri"/>
              </a:rPr>
              <a:t>India</a:t>
            </a:r>
            <a:endParaRPr kumimoji="0" lang="en-US" sz="1500" b="0" dirty="0">
              <a:solidFill>
                <a:schemeClr val="tx1"/>
              </a:solidFill>
              <a:latin typeface="Calibri"/>
              <a:cs typeface="Calibri"/>
            </a:endParaRPr>
          </a:p>
        </p:txBody>
      </p:sp>
      <p:sp>
        <p:nvSpPr>
          <p:cNvPr id="46" name="Rectangle 68"/>
          <p:cNvSpPr>
            <a:spLocks noChangeArrowheads="1"/>
          </p:cNvSpPr>
          <p:nvPr/>
        </p:nvSpPr>
        <p:spPr bwMode="auto">
          <a:xfrm>
            <a:off x="4282352" y="4754685"/>
            <a:ext cx="542328"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Calibri"/>
                <a:cs typeface="Calibri"/>
              </a:rPr>
              <a:t>Taiwan</a:t>
            </a:r>
            <a:endParaRPr kumimoji="0" lang="en-US" sz="1500" b="0" dirty="0">
              <a:solidFill>
                <a:srgbClr val="000000"/>
              </a:solidFill>
              <a:latin typeface="Calibri"/>
              <a:cs typeface="Calibri"/>
            </a:endParaRPr>
          </a:p>
        </p:txBody>
      </p:sp>
      <p:grpSp>
        <p:nvGrpSpPr>
          <p:cNvPr id="47" name="Group 46"/>
          <p:cNvGrpSpPr/>
          <p:nvPr/>
        </p:nvGrpSpPr>
        <p:grpSpPr>
          <a:xfrm>
            <a:off x="4954877" y="5022468"/>
            <a:ext cx="652722" cy="283499"/>
            <a:chOff x="3487992" y="4137847"/>
            <a:chExt cx="1121739" cy="283499"/>
          </a:xfrm>
        </p:grpSpPr>
        <p:sp>
          <p:nvSpPr>
            <p:cNvPr id="48" name="Rectangle 463"/>
            <p:cNvSpPr>
              <a:spLocks noChangeArrowheads="1"/>
            </p:cNvSpPr>
            <p:nvPr/>
          </p:nvSpPr>
          <p:spPr bwMode="auto">
            <a:xfrm>
              <a:off x="3911205" y="4137847"/>
              <a:ext cx="69852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1.9%</a:t>
              </a:r>
              <a:endParaRPr kumimoji="0" lang="en-US" sz="1600" b="0" dirty="0">
                <a:solidFill>
                  <a:schemeClr val="tx1"/>
                </a:solidFill>
                <a:latin typeface="Calibri"/>
                <a:cs typeface="Calibri"/>
              </a:endParaRPr>
            </a:p>
          </p:txBody>
        </p:sp>
        <p:sp>
          <p:nvSpPr>
            <p:cNvPr id="49" name="Rectangle 48"/>
            <p:cNvSpPr/>
            <p:nvPr/>
          </p:nvSpPr>
          <p:spPr bwMode="auto">
            <a:xfrm>
              <a:off x="3487992" y="4176721"/>
              <a:ext cx="298575"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50" name="Group 49"/>
          <p:cNvGrpSpPr/>
          <p:nvPr/>
        </p:nvGrpSpPr>
        <p:grpSpPr>
          <a:xfrm>
            <a:off x="4954874" y="4746400"/>
            <a:ext cx="648560" cy="268680"/>
            <a:chOff x="3485538" y="3847878"/>
            <a:chExt cx="1114587" cy="268680"/>
          </a:xfrm>
        </p:grpSpPr>
        <p:sp>
          <p:nvSpPr>
            <p:cNvPr id="51" name="Rectangle 507"/>
            <p:cNvSpPr>
              <a:spLocks noChangeArrowheads="1"/>
            </p:cNvSpPr>
            <p:nvPr/>
          </p:nvSpPr>
          <p:spPr bwMode="auto">
            <a:xfrm>
              <a:off x="3901599" y="3847878"/>
              <a:ext cx="69852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1.9%</a:t>
              </a:r>
              <a:endParaRPr kumimoji="0" lang="en-US" sz="1600" b="0" dirty="0">
                <a:solidFill>
                  <a:schemeClr val="tx1"/>
                </a:solidFill>
                <a:latin typeface="Calibri"/>
                <a:cs typeface="Calibri"/>
              </a:endParaRPr>
            </a:p>
          </p:txBody>
        </p:sp>
        <p:sp>
          <p:nvSpPr>
            <p:cNvPr id="52" name="Rectangle 51"/>
            <p:cNvSpPr/>
            <p:nvPr/>
          </p:nvSpPr>
          <p:spPr bwMode="auto">
            <a:xfrm>
              <a:off x="3485538" y="3871933"/>
              <a:ext cx="298575"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53" name="Group 52"/>
          <p:cNvGrpSpPr/>
          <p:nvPr/>
        </p:nvGrpSpPr>
        <p:grpSpPr>
          <a:xfrm>
            <a:off x="4954878" y="4444931"/>
            <a:ext cx="672910" cy="256151"/>
            <a:chOff x="3497643" y="3538132"/>
            <a:chExt cx="1156435" cy="256151"/>
          </a:xfrm>
        </p:grpSpPr>
        <p:sp>
          <p:nvSpPr>
            <p:cNvPr id="54" name="Rectangle 70"/>
            <p:cNvSpPr>
              <a:spLocks noChangeArrowheads="1"/>
            </p:cNvSpPr>
            <p:nvPr/>
          </p:nvSpPr>
          <p:spPr bwMode="auto">
            <a:xfrm>
              <a:off x="3955551" y="3538132"/>
              <a:ext cx="69852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2.0%</a:t>
              </a:r>
              <a:endParaRPr kumimoji="0" lang="en-US" sz="1600" b="0" dirty="0">
                <a:solidFill>
                  <a:schemeClr val="tx1"/>
                </a:solidFill>
                <a:latin typeface="Calibri"/>
                <a:cs typeface="Calibri"/>
              </a:endParaRPr>
            </a:p>
          </p:txBody>
        </p:sp>
        <p:sp>
          <p:nvSpPr>
            <p:cNvPr id="55" name="Rectangle 54"/>
            <p:cNvSpPr/>
            <p:nvPr/>
          </p:nvSpPr>
          <p:spPr bwMode="auto">
            <a:xfrm>
              <a:off x="3497643" y="3549658"/>
              <a:ext cx="310896"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56" name="Group 55"/>
          <p:cNvGrpSpPr/>
          <p:nvPr/>
        </p:nvGrpSpPr>
        <p:grpSpPr>
          <a:xfrm>
            <a:off x="4954877" y="4138216"/>
            <a:ext cx="722545" cy="256501"/>
            <a:chOff x="3487992" y="3218687"/>
            <a:chExt cx="1241734" cy="256501"/>
          </a:xfrm>
        </p:grpSpPr>
        <p:sp>
          <p:nvSpPr>
            <p:cNvPr id="57" name="Rectangle 114"/>
            <p:cNvSpPr>
              <a:spLocks noChangeArrowheads="1"/>
            </p:cNvSpPr>
            <p:nvPr/>
          </p:nvSpPr>
          <p:spPr bwMode="auto">
            <a:xfrm>
              <a:off x="4031200" y="3218687"/>
              <a:ext cx="69852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2.6%</a:t>
              </a:r>
              <a:endParaRPr kumimoji="0" lang="en-US" sz="1600" b="0" dirty="0">
                <a:solidFill>
                  <a:schemeClr val="tx1"/>
                </a:solidFill>
                <a:latin typeface="Calibri"/>
                <a:cs typeface="Calibri"/>
              </a:endParaRPr>
            </a:p>
          </p:txBody>
        </p:sp>
        <p:sp>
          <p:nvSpPr>
            <p:cNvPr id="58" name="Rectangle 57"/>
            <p:cNvSpPr/>
            <p:nvPr/>
          </p:nvSpPr>
          <p:spPr bwMode="auto">
            <a:xfrm>
              <a:off x="3487992" y="3230563"/>
              <a:ext cx="392862"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59" name="Group 58"/>
          <p:cNvGrpSpPr/>
          <p:nvPr/>
        </p:nvGrpSpPr>
        <p:grpSpPr>
          <a:xfrm>
            <a:off x="4954879" y="3831851"/>
            <a:ext cx="737941" cy="263771"/>
            <a:chOff x="3497642" y="2913886"/>
            <a:chExt cx="1268191" cy="263771"/>
          </a:xfrm>
        </p:grpSpPr>
        <p:sp>
          <p:nvSpPr>
            <p:cNvPr id="60" name="Rectangle 158"/>
            <p:cNvSpPr>
              <a:spLocks noChangeArrowheads="1"/>
            </p:cNvSpPr>
            <p:nvPr/>
          </p:nvSpPr>
          <p:spPr bwMode="auto">
            <a:xfrm>
              <a:off x="4067308" y="2913886"/>
              <a:ext cx="69852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2.9%</a:t>
              </a:r>
              <a:endParaRPr kumimoji="0" lang="en-US" sz="1600" b="0" dirty="0">
                <a:solidFill>
                  <a:schemeClr val="tx1"/>
                </a:solidFill>
                <a:latin typeface="Calibri"/>
                <a:cs typeface="Calibri"/>
              </a:endParaRPr>
            </a:p>
          </p:txBody>
        </p:sp>
        <p:sp>
          <p:nvSpPr>
            <p:cNvPr id="62" name="Rectangle 61"/>
            <p:cNvSpPr/>
            <p:nvPr/>
          </p:nvSpPr>
          <p:spPr bwMode="auto">
            <a:xfrm>
              <a:off x="3497642" y="2933032"/>
              <a:ext cx="440005"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63" name="Group 62"/>
          <p:cNvGrpSpPr/>
          <p:nvPr/>
        </p:nvGrpSpPr>
        <p:grpSpPr>
          <a:xfrm>
            <a:off x="4954876" y="3528942"/>
            <a:ext cx="855740" cy="270974"/>
            <a:chOff x="3504478" y="2643832"/>
            <a:chExt cx="1470635" cy="270974"/>
          </a:xfrm>
        </p:grpSpPr>
        <p:sp>
          <p:nvSpPr>
            <p:cNvPr id="64" name="Rectangle 202"/>
            <p:cNvSpPr>
              <a:spLocks noChangeArrowheads="1"/>
            </p:cNvSpPr>
            <p:nvPr/>
          </p:nvSpPr>
          <p:spPr bwMode="auto">
            <a:xfrm>
              <a:off x="4276588" y="2643832"/>
              <a:ext cx="69852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4.1%</a:t>
              </a:r>
              <a:endParaRPr kumimoji="0" lang="en-US" sz="1600" b="0" dirty="0">
                <a:solidFill>
                  <a:schemeClr val="tx1"/>
                </a:solidFill>
                <a:latin typeface="Calibri"/>
                <a:cs typeface="Calibri"/>
              </a:endParaRPr>
            </a:p>
          </p:txBody>
        </p:sp>
        <p:sp>
          <p:nvSpPr>
            <p:cNvPr id="65" name="Rectangle 64"/>
            <p:cNvSpPr/>
            <p:nvPr/>
          </p:nvSpPr>
          <p:spPr bwMode="auto">
            <a:xfrm>
              <a:off x="3504478" y="2670181"/>
              <a:ext cx="628578"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66" name="Group 65"/>
          <p:cNvGrpSpPr/>
          <p:nvPr/>
        </p:nvGrpSpPr>
        <p:grpSpPr>
          <a:xfrm>
            <a:off x="4954874" y="3237050"/>
            <a:ext cx="993947" cy="268695"/>
            <a:chOff x="3504478" y="2376080"/>
            <a:chExt cx="1708154" cy="268695"/>
          </a:xfrm>
        </p:grpSpPr>
        <p:sp>
          <p:nvSpPr>
            <p:cNvPr id="67" name="Rectangle 246"/>
            <p:cNvSpPr>
              <a:spLocks noChangeArrowheads="1"/>
            </p:cNvSpPr>
            <p:nvPr/>
          </p:nvSpPr>
          <p:spPr bwMode="auto">
            <a:xfrm>
              <a:off x="4514106" y="2376080"/>
              <a:ext cx="69852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5.7%</a:t>
              </a:r>
              <a:endParaRPr kumimoji="0" lang="en-US" sz="1600" b="0" dirty="0">
                <a:solidFill>
                  <a:schemeClr val="tx1"/>
                </a:solidFill>
                <a:latin typeface="Calibri"/>
                <a:cs typeface="Calibri"/>
              </a:endParaRPr>
            </a:p>
          </p:txBody>
        </p:sp>
        <p:sp>
          <p:nvSpPr>
            <p:cNvPr id="68" name="Rectangle 67"/>
            <p:cNvSpPr/>
            <p:nvPr/>
          </p:nvSpPr>
          <p:spPr bwMode="auto">
            <a:xfrm>
              <a:off x="3504478" y="2400150"/>
              <a:ext cx="880011"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69" name="Group 68"/>
          <p:cNvGrpSpPr/>
          <p:nvPr/>
        </p:nvGrpSpPr>
        <p:grpSpPr>
          <a:xfrm>
            <a:off x="4954879" y="2939065"/>
            <a:ext cx="1719803" cy="257912"/>
            <a:chOff x="3495574" y="2094913"/>
            <a:chExt cx="2955574" cy="257912"/>
          </a:xfrm>
        </p:grpSpPr>
        <p:sp>
          <p:nvSpPr>
            <p:cNvPr id="70" name="Rectangle 290"/>
            <p:cNvSpPr>
              <a:spLocks noChangeArrowheads="1"/>
            </p:cNvSpPr>
            <p:nvPr/>
          </p:nvSpPr>
          <p:spPr bwMode="auto">
            <a:xfrm>
              <a:off x="5573902" y="2094913"/>
              <a:ext cx="87724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12.9%</a:t>
              </a:r>
              <a:endParaRPr kumimoji="0" lang="en-US" sz="1600" b="0" dirty="0">
                <a:solidFill>
                  <a:schemeClr val="tx1"/>
                </a:solidFill>
                <a:latin typeface="Calibri"/>
                <a:cs typeface="Calibri"/>
              </a:endParaRPr>
            </a:p>
          </p:txBody>
        </p:sp>
        <p:sp>
          <p:nvSpPr>
            <p:cNvPr id="71" name="Rectangle 70"/>
            <p:cNvSpPr/>
            <p:nvPr/>
          </p:nvSpPr>
          <p:spPr bwMode="auto">
            <a:xfrm>
              <a:off x="3495574" y="2108200"/>
              <a:ext cx="1980022"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72" name="Group 71"/>
          <p:cNvGrpSpPr/>
          <p:nvPr/>
        </p:nvGrpSpPr>
        <p:grpSpPr>
          <a:xfrm>
            <a:off x="4954875" y="2643255"/>
            <a:ext cx="1841392" cy="255070"/>
            <a:chOff x="3485537" y="1821557"/>
            <a:chExt cx="3164534" cy="255070"/>
          </a:xfrm>
        </p:grpSpPr>
        <p:sp>
          <p:nvSpPr>
            <p:cNvPr id="73" name="Rectangle 331"/>
            <p:cNvSpPr>
              <a:spLocks noChangeArrowheads="1"/>
            </p:cNvSpPr>
            <p:nvPr/>
          </p:nvSpPr>
          <p:spPr bwMode="auto">
            <a:xfrm>
              <a:off x="5772824" y="1821557"/>
              <a:ext cx="87724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14.0%</a:t>
              </a:r>
              <a:endParaRPr kumimoji="0" lang="en-US" sz="1600" b="0" dirty="0">
                <a:solidFill>
                  <a:schemeClr val="tx1"/>
                </a:solidFill>
                <a:latin typeface="Calibri"/>
                <a:cs typeface="Calibri"/>
              </a:endParaRPr>
            </a:p>
          </p:txBody>
        </p:sp>
        <p:sp>
          <p:nvSpPr>
            <p:cNvPr id="74" name="Rectangle 73"/>
            <p:cNvSpPr/>
            <p:nvPr/>
          </p:nvSpPr>
          <p:spPr bwMode="auto">
            <a:xfrm>
              <a:off x="3485537" y="1832002"/>
              <a:ext cx="2152882"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75" name="Group 74"/>
          <p:cNvGrpSpPr/>
          <p:nvPr/>
        </p:nvGrpSpPr>
        <p:grpSpPr>
          <a:xfrm>
            <a:off x="4954876" y="2335002"/>
            <a:ext cx="2022124" cy="272436"/>
            <a:chOff x="3482727" y="1494452"/>
            <a:chExt cx="3475132" cy="272436"/>
          </a:xfrm>
        </p:grpSpPr>
        <p:sp>
          <p:nvSpPr>
            <p:cNvPr id="76" name="Rectangle 375"/>
            <p:cNvSpPr>
              <a:spLocks noChangeArrowheads="1"/>
            </p:cNvSpPr>
            <p:nvPr/>
          </p:nvSpPr>
          <p:spPr bwMode="auto">
            <a:xfrm>
              <a:off x="6080612" y="1494452"/>
              <a:ext cx="87724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16.1%</a:t>
              </a:r>
              <a:endParaRPr kumimoji="0" lang="en-US" sz="1600" b="0" dirty="0">
                <a:solidFill>
                  <a:schemeClr val="tx1"/>
                </a:solidFill>
                <a:latin typeface="Calibri"/>
                <a:cs typeface="Calibri"/>
              </a:endParaRPr>
            </a:p>
          </p:txBody>
        </p:sp>
        <p:sp>
          <p:nvSpPr>
            <p:cNvPr id="77" name="Rectangle 76"/>
            <p:cNvSpPr/>
            <p:nvPr/>
          </p:nvSpPr>
          <p:spPr bwMode="auto">
            <a:xfrm>
              <a:off x="3482727" y="1522263"/>
              <a:ext cx="2459736"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grpSp>
        <p:nvGrpSpPr>
          <p:cNvPr id="78" name="Group 77"/>
          <p:cNvGrpSpPr/>
          <p:nvPr/>
        </p:nvGrpSpPr>
        <p:grpSpPr>
          <a:xfrm>
            <a:off x="4954877" y="5332923"/>
            <a:ext cx="3792330" cy="265365"/>
            <a:chOff x="3480632" y="4492373"/>
            <a:chExt cx="6517328" cy="265365"/>
          </a:xfrm>
        </p:grpSpPr>
        <p:sp>
          <p:nvSpPr>
            <p:cNvPr id="79" name="Rectangle 419"/>
            <p:cNvSpPr>
              <a:spLocks noChangeArrowheads="1"/>
            </p:cNvSpPr>
            <p:nvPr/>
          </p:nvSpPr>
          <p:spPr bwMode="auto">
            <a:xfrm>
              <a:off x="9119163" y="4492373"/>
              <a:ext cx="87879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32.8%</a:t>
              </a:r>
              <a:endParaRPr kumimoji="0" lang="en-US" sz="1600" b="0" dirty="0">
                <a:solidFill>
                  <a:schemeClr val="tx1"/>
                </a:solidFill>
                <a:latin typeface="Calibri"/>
                <a:cs typeface="Calibri"/>
              </a:endParaRPr>
            </a:p>
          </p:txBody>
        </p:sp>
        <p:sp>
          <p:nvSpPr>
            <p:cNvPr id="80" name="Rectangle 79"/>
            <p:cNvSpPr/>
            <p:nvPr/>
          </p:nvSpPr>
          <p:spPr bwMode="auto">
            <a:xfrm>
              <a:off x="3480632" y="4513113"/>
              <a:ext cx="5500063" cy="244625"/>
            </a:xfrm>
            <a:prstGeom prst="rect">
              <a:avLst/>
            </a:prstGeom>
            <a:solidFill>
              <a:srgbClr val="92D05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800" b="1" i="0" u="none" strike="noStrike" cap="none" normalizeH="0" baseline="0">
                <a:ln>
                  <a:noFill/>
                </a:ln>
                <a:solidFill>
                  <a:schemeClr val="bg2"/>
                </a:solidFill>
                <a:effectLst/>
                <a:latin typeface="Calibri"/>
                <a:cs typeface="Calibri"/>
              </a:endParaRPr>
            </a:p>
          </p:txBody>
        </p:sp>
      </p:grpSp>
    </p:spTree>
    <p:extLst>
      <p:ext uri="{BB962C8B-B14F-4D97-AF65-F5344CB8AC3E}">
        <p14:creationId xmlns:p14="http://schemas.microsoft.com/office/powerpoint/2010/main" val="4026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8726"/>
            <a:ext cx="8904855" cy="1239915"/>
          </a:xfrm>
        </p:spPr>
        <p:txBody>
          <a:bodyPr/>
          <a:lstStyle/>
          <a:p>
            <a:pPr>
              <a:lnSpc>
                <a:spcPts val="3500"/>
              </a:lnSpc>
            </a:pPr>
            <a:r>
              <a:rPr lang="en-US" sz="3600" dirty="0">
                <a:latin typeface="Calibri"/>
                <a:cs typeface="Calibri"/>
              </a:rPr>
              <a:t>Trade Openness, </a:t>
            </a:r>
            <a:r>
              <a:rPr lang="en-US" sz="3600" dirty="0" smtClean="0">
                <a:latin typeface="Calibri"/>
                <a:cs typeface="Calibri"/>
              </a:rPr>
              <a:t/>
            </a:r>
            <a:br>
              <a:rPr lang="en-US" sz="3600" dirty="0" smtClean="0">
                <a:latin typeface="Calibri"/>
                <a:cs typeface="Calibri"/>
              </a:rPr>
            </a:br>
            <a:r>
              <a:rPr lang="en-US" sz="3600" dirty="0" smtClean="0">
                <a:latin typeface="Calibri"/>
                <a:cs typeface="Calibri"/>
              </a:rPr>
              <a:t>Income</a:t>
            </a:r>
            <a:r>
              <a:rPr lang="en-US" sz="3600" dirty="0">
                <a:latin typeface="Calibri"/>
                <a:cs typeface="Calibri"/>
              </a:rPr>
              <a:t>, </a:t>
            </a:r>
            <a:r>
              <a:rPr lang="en-US" sz="3600" dirty="0" smtClean="0">
                <a:latin typeface="Calibri"/>
                <a:cs typeface="Calibri"/>
              </a:rPr>
              <a:t>and </a:t>
            </a:r>
            <a:r>
              <a:rPr lang="en-US" sz="3600" dirty="0">
                <a:latin typeface="Calibri"/>
                <a:cs typeface="Calibri"/>
              </a:rPr>
              <a:t>Growth</a:t>
            </a:r>
          </a:p>
        </p:txBody>
      </p:sp>
      <p:sp>
        <p:nvSpPr>
          <p:cNvPr id="196" name="Content Placeholder 2"/>
          <p:cNvSpPr>
            <a:spLocks noGrp="1"/>
          </p:cNvSpPr>
          <p:nvPr>
            <p:ph idx="1"/>
          </p:nvPr>
        </p:nvSpPr>
        <p:spPr>
          <a:xfrm>
            <a:off x="63183" y="1708581"/>
            <a:ext cx="3984382" cy="4024481"/>
          </a:xfrm>
        </p:spPr>
        <p:txBody>
          <a:bodyPr/>
          <a:lstStyle/>
          <a:p>
            <a:pPr marL="169863" indent="-169863">
              <a:lnSpc>
                <a:spcPct val="90000"/>
              </a:lnSpc>
            </a:pPr>
            <a:r>
              <a:rPr lang="en-US" sz="2300" dirty="0">
                <a:solidFill>
                  <a:srgbClr val="32302A"/>
                </a:solidFill>
                <a:latin typeface="Calibri"/>
                <a:ea typeface="ＭＳ Ｐゴシック" pitchFamily="-107" charset="-128"/>
                <a:cs typeface="Calibri"/>
              </a:rPr>
              <a:t>The income levels and growth rates of the ten most and ten least open economies (as measured by the </a:t>
            </a:r>
            <a:r>
              <a:rPr lang="en-US" sz="2300" dirty="0" smtClean="0">
                <a:solidFill>
                  <a:srgbClr val="32302A"/>
                </a:solidFill>
                <a:latin typeface="Calibri"/>
                <a:ea typeface="ＭＳ Ｐゴシック" pitchFamily="-107" charset="-128"/>
                <a:cs typeface="Calibri"/>
              </a:rPr>
              <a:t/>
            </a:r>
            <a:br>
              <a:rPr lang="en-US" sz="2300" dirty="0" smtClean="0">
                <a:solidFill>
                  <a:srgbClr val="32302A"/>
                </a:solidFill>
                <a:latin typeface="Calibri"/>
                <a:ea typeface="ＭＳ Ｐゴシック" pitchFamily="-107" charset="-128"/>
                <a:cs typeface="Calibri"/>
              </a:rPr>
            </a:br>
            <a:r>
              <a:rPr lang="en-US" sz="2300" b="1" i="1" dirty="0" smtClean="0">
                <a:solidFill>
                  <a:srgbClr val="32302A"/>
                </a:solidFill>
                <a:latin typeface="Calibri"/>
                <a:ea typeface="ＭＳ Ｐゴシック" pitchFamily="-107" charset="-128"/>
                <a:cs typeface="Calibri"/>
              </a:rPr>
              <a:t>Trade </a:t>
            </a:r>
            <a:r>
              <a:rPr lang="en-US" sz="2300" b="1" i="1" dirty="0">
                <a:solidFill>
                  <a:srgbClr val="32302A"/>
                </a:solidFill>
                <a:latin typeface="Calibri"/>
                <a:ea typeface="ＭＳ Ｐゴシック" pitchFamily="-107" charset="-128"/>
                <a:cs typeface="Calibri"/>
              </a:rPr>
              <a:t>Openness Index </a:t>
            </a:r>
            <a:r>
              <a:rPr lang="en-US" sz="2300" dirty="0">
                <a:solidFill>
                  <a:srgbClr val="32302A"/>
                </a:solidFill>
                <a:latin typeface="Calibri"/>
                <a:ea typeface="ＭＳ Ｐゴシック" pitchFamily="-107" charset="-128"/>
                <a:cs typeface="Calibri"/>
              </a:rPr>
              <a:t>– </a:t>
            </a:r>
            <a:r>
              <a:rPr lang="en-US" sz="2300" b="1" i="1" dirty="0">
                <a:solidFill>
                  <a:srgbClr val="32302A"/>
                </a:solidFill>
                <a:latin typeface="Calibri"/>
                <a:ea typeface="ＭＳ Ｐゴシック" pitchFamily="-107" charset="-128"/>
                <a:cs typeface="Calibri"/>
              </a:rPr>
              <a:t>TOI</a:t>
            </a:r>
            <a:r>
              <a:rPr lang="en-US" sz="2300" dirty="0">
                <a:solidFill>
                  <a:srgbClr val="32302A"/>
                </a:solidFill>
                <a:latin typeface="Calibri"/>
                <a:ea typeface="ＭＳ Ｐゴシック" pitchFamily="-107" charset="-128"/>
                <a:cs typeface="Calibri"/>
              </a:rPr>
              <a:t>) </a:t>
            </a:r>
            <a:r>
              <a:rPr lang="en-US" sz="2300" dirty="0" smtClean="0">
                <a:solidFill>
                  <a:srgbClr val="32302A"/>
                </a:solidFill>
                <a:latin typeface="Calibri"/>
                <a:ea typeface="ＭＳ Ｐゴシック" pitchFamily="-107" charset="-128"/>
                <a:cs typeface="Calibri"/>
              </a:rPr>
              <a:t/>
            </a:r>
            <a:br>
              <a:rPr lang="en-US" sz="2300" dirty="0" smtClean="0">
                <a:solidFill>
                  <a:srgbClr val="32302A"/>
                </a:solidFill>
                <a:latin typeface="Calibri"/>
                <a:ea typeface="ＭＳ Ｐゴシック" pitchFamily="-107" charset="-128"/>
                <a:cs typeface="Calibri"/>
              </a:rPr>
            </a:br>
            <a:r>
              <a:rPr lang="en-US" sz="2300" dirty="0" smtClean="0">
                <a:solidFill>
                  <a:srgbClr val="32302A"/>
                </a:solidFill>
                <a:latin typeface="Calibri"/>
                <a:ea typeface="ＭＳ Ｐゴシック" pitchFamily="-107" charset="-128"/>
                <a:cs typeface="Calibri"/>
              </a:rPr>
              <a:t>are </a:t>
            </a:r>
            <a:r>
              <a:rPr lang="en-US" sz="2300" dirty="0">
                <a:solidFill>
                  <a:srgbClr val="32302A"/>
                </a:solidFill>
                <a:latin typeface="Calibri"/>
                <a:ea typeface="ＭＳ Ｐゴシック" pitchFamily="-107" charset="-128"/>
                <a:cs typeface="Calibri"/>
              </a:rPr>
              <a:t>displayed </a:t>
            </a:r>
            <a:r>
              <a:rPr lang="en-US" sz="2300" dirty="0" smtClean="0">
                <a:solidFill>
                  <a:srgbClr val="32302A"/>
                </a:solidFill>
                <a:latin typeface="Calibri"/>
                <a:ea typeface="ＭＳ Ｐゴシック" pitchFamily="-107" charset="-128"/>
                <a:cs typeface="Calibri"/>
              </a:rPr>
              <a:t>here.</a:t>
            </a:r>
            <a:endParaRPr lang="en-US" sz="2300" dirty="0">
              <a:solidFill>
                <a:srgbClr val="32302A"/>
              </a:solidFill>
              <a:latin typeface="Calibri"/>
              <a:ea typeface="ＭＳ Ｐゴシック" pitchFamily="-107" charset="-128"/>
              <a:cs typeface="Calibri"/>
            </a:endParaRPr>
          </a:p>
          <a:p>
            <a:pPr marL="169863" indent="-169863">
              <a:lnSpc>
                <a:spcPct val="90000"/>
              </a:lnSpc>
            </a:pPr>
            <a:r>
              <a:rPr lang="en-US" sz="2300" dirty="0" smtClean="0">
                <a:solidFill>
                  <a:srgbClr val="32302A"/>
                </a:solidFill>
                <a:latin typeface="Calibri"/>
                <a:ea typeface="ＭＳ Ｐゴシック" pitchFamily="-107" charset="-128"/>
                <a:cs typeface="Calibri"/>
              </a:rPr>
              <a:t>Note that more open economies both achieved higher income levels and grew more rapidly.</a:t>
            </a:r>
            <a:endParaRPr lang="en-US" sz="2300" dirty="0">
              <a:solidFill>
                <a:srgbClr val="32302A"/>
              </a:solidFill>
              <a:latin typeface="Calibri"/>
              <a:ea typeface="ＭＳ Ｐゴシック" pitchFamily="-107" charset="-128"/>
              <a:cs typeface="Calibri"/>
            </a:endParaRPr>
          </a:p>
        </p:txBody>
      </p:sp>
      <p:sp>
        <p:nvSpPr>
          <p:cNvPr id="3" name="Rectangle 2"/>
          <p:cNvSpPr/>
          <p:nvPr/>
        </p:nvSpPr>
        <p:spPr>
          <a:xfrm>
            <a:off x="145487" y="6038103"/>
            <a:ext cx="3902078" cy="584775"/>
          </a:xfrm>
          <a:prstGeom prst="rect">
            <a:avLst/>
          </a:prstGeom>
        </p:spPr>
        <p:txBody>
          <a:bodyPr wrap="square">
            <a:spAutoFit/>
          </a:bodyPr>
          <a:lstStyle/>
          <a:p>
            <a:pPr>
              <a:lnSpc>
                <a:spcPct val="80000"/>
              </a:lnSpc>
            </a:pPr>
            <a:r>
              <a:rPr lang="en-US" sz="1000" b="1" dirty="0" smtClean="0">
                <a:latin typeface="Calibri"/>
                <a:cs typeface="Calibri"/>
              </a:rPr>
              <a:t>Source</a:t>
            </a:r>
            <a:r>
              <a:rPr lang="en-US" sz="1000" dirty="0" smtClean="0">
                <a:latin typeface="Calibri"/>
                <a:cs typeface="Calibri"/>
              </a:rPr>
              <a:t>: </a:t>
            </a:r>
            <a:r>
              <a:rPr lang="en-US" sz="1000" i="1" dirty="0">
                <a:cs typeface="Calibri"/>
              </a:rPr>
              <a:t>Derived from Economic Freedom of the World 2015 Dataset and World Bank, World Development Indicators. The purchasing power parity method was used to convert the per capita GDP figures into 2011 international dollars.</a:t>
            </a:r>
            <a:endParaRPr lang="en-US" sz="1000" dirty="0">
              <a:latin typeface="Calibri"/>
              <a:cs typeface="Calibri"/>
            </a:endParaRPr>
          </a:p>
        </p:txBody>
      </p:sp>
      <p:grpSp>
        <p:nvGrpSpPr>
          <p:cNvPr id="8" name="Group 7"/>
          <p:cNvGrpSpPr/>
          <p:nvPr/>
        </p:nvGrpSpPr>
        <p:grpSpPr>
          <a:xfrm>
            <a:off x="4047565" y="393444"/>
            <a:ext cx="3913094" cy="6178687"/>
            <a:chOff x="4047565" y="393444"/>
            <a:chExt cx="3913094" cy="6178687"/>
          </a:xfrm>
        </p:grpSpPr>
        <p:sp>
          <p:nvSpPr>
            <p:cNvPr id="7" name="Rounded Rectangle 6"/>
            <p:cNvSpPr/>
            <p:nvPr/>
          </p:nvSpPr>
          <p:spPr>
            <a:xfrm>
              <a:off x="4047565" y="393444"/>
              <a:ext cx="3913094" cy="6178687"/>
            </a:xfrm>
            <a:prstGeom prst="roundRect">
              <a:avLst>
                <a:gd name="adj" fmla="val 3958"/>
              </a:avLst>
            </a:prstGeom>
            <a:solidFill>
              <a:srgbClr val="FEE698"/>
            </a:solidFill>
            <a:ln>
              <a:solidFill>
                <a:schemeClr val="tx1"/>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296336" y="530038"/>
              <a:ext cx="3429000" cy="5905500"/>
            </a:xfrm>
            <a:prstGeom prst="rect">
              <a:avLst/>
            </a:prstGeom>
          </p:spPr>
        </p:pic>
      </p:grpSp>
    </p:spTree>
    <p:extLst>
      <p:ext uri="{BB962C8B-B14F-4D97-AF65-F5344CB8AC3E}">
        <p14:creationId xmlns:p14="http://schemas.microsoft.com/office/powerpoint/2010/main" val="3096741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44516"/>
            <a:ext cx="8883749" cy="4416552"/>
          </a:xfrm>
        </p:spPr>
        <p:txBody>
          <a:bodyPr/>
          <a:lstStyle/>
          <a:p>
            <a:pPr marL="231775" indent="-231775"/>
            <a:r>
              <a:rPr lang="en-US" dirty="0">
                <a:solidFill>
                  <a:srgbClr val="32302A"/>
                </a:solidFill>
              </a:rPr>
              <a:t>Countries like Hong Kong and Singapore </a:t>
            </a:r>
            <a:r>
              <a:rPr lang="en-US" dirty="0" smtClean="0">
                <a:solidFill>
                  <a:srgbClr val="32302A"/>
                </a:solidFill>
              </a:rPr>
              <a:t>that </a:t>
            </a:r>
            <a:r>
              <a:rPr lang="en-US" dirty="0">
                <a:solidFill>
                  <a:srgbClr val="32302A"/>
                </a:solidFill>
              </a:rPr>
              <a:t>have persistently followed more open trade policies, have achieved higher income levels, and grown more rapidly than more closed economies.</a:t>
            </a:r>
          </a:p>
          <a:p>
            <a:pPr marL="231775" indent="-231775"/>
            <a:r>
              <a:rPr lang="en-US" dirty="0">
                <a:solidFill>
                  <a:srgbClr val="32302A"/>
                </a:solidFill>
              </a:rPr>
              <a:t>During the last two decades, trade restrictions have declined sharply, particularly in less developed economies.  </a:t>
            </a:r>
          </a:p>
          <a:p>
            <a:pPr marL="231775" indent="-231775"/>
            <a:r>
              <a:rPr lang="en-US" dirty="0">
                <a:solidFill>
                  <a:srgbClr val="32302A"/>
                </a:solidFill>
              </a:rPr>
              <a:t>Following the passage of NAFTA, U.S. trade with both Canada and Mexico grew rapidly.</a:t>
            </a:r>
          </a:p>
          <a:p>
            <a:pPr marL="631825" lvl="1" indent="-231775"/>
            <a:r>
              <a:rPr lang="en-US" sz="2800" dirty="0">
                <a:solidFill>
                  <a:srgbClr val="32302A"/>
                </a:solidFill>
              </a:rPr>
              <a:t>The U.S. economy performed impressively, as the size of the trade sector grew during </a:t>
            </a:r>
            <a:r>
              <a:rPr lang="en-US" sz="2800" dirty="0" smtClean="0">
                <a:solidFill>
                  <a:srgbClr val="32302A"/>
                </a:solidFill>
              </a:rPr>
              <a:t>the </a:t>
            </a:r>
            <a:r>
              <a:rPr lang="en-US" sz="2800" dirty="0">
                <a:solidFill>
                  <a:srgbClr val="32302A"/>
                </a:solidFill>
              </a:rPr>
              <a:t>1990s.</a:t>
            </a:r>
          </a:p>
        </p:txBody>
      </p:sp>
      <p:sp>
        <p:nvSpPr>
          <p:cNvPr id="6" name="Title 1"/>
          <p:cNvSpPr>
            <a:spLocks noGrp="1"/>
          </p:cNvSpPr>
          <p:nvPr>
            <p:ph type="title"/>
          </p:nvPr>
        </p:nvSpPr>
        <p:spPr>
          <a:xfrm>
            <a:off x="119569" y="406995"/>
            <a:ext cx="8904855" cy="658306"/>
          </a:xfrm>
        </p:spPr>
        <p:txBody>
          <a:bodyPr/>
          <a:lstStyle/>
          <a:p>
            <a:r>
              <a:rPr lang="en-US" dirty="0"/>
              <a:t>Trade Openness, Income, and Growth</a:t>
            </a:r>
          </a:p>
        </p:txBody>
      </p:sp>
    </p:spTree>
    <p:extLst>
      <p:ext uri="{BB962C8B-B14F-4D97-AF65-F5344CB8AC3E}">
        <p14:creationId xmlns:p14="http://schemas.microsoft.com/office/powerpoint/2010/main" val="2924450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5781"/>
            <a:ext cx="8904855" cy="596684"/>
          </a:xfrm>
        </p:spPr>
        <p:txBody>
          <a:bodyPr/>
          <a:lstStyle/>
          <a:p>
            <a:r>
              <a:rPr lang="en-US" dirty="0">
                <a:latin typeface="Calibri"/>
                <a:cs typeface="Calibri"/>
              </a:rPr>
              <a:t>U.S. Trade with Canada and Mexico</a:t>
            </a:r>
          </a:p>
        </p:txBody>
      </p:sp>
      <p:sp>
        <p:nvSpPr>
          <p:cNvPr id="61" name="Text Box 10"/>
          <p:cNvSpPr txBox="1">
            <a:spLocks noChangeArrowheads="1"/>
          </p:cNvSpPr>
          <p:nvPr/>
        </p:nvSpPr>
        <p:spPr bwMode="auto">
          <a:xfrm>
            <a:off x="119569" y="1144722"/>
            <a:ext cx="8904855" cy="75713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Calibri"/>
                <a:cs typeface="Calibri"/>
              </a:rPr>
              <a:t>Measured as a share of GDP, U.S. trade with both Canada and Mexico has increased sharply as a result </a:t>
            </a:r>
            <a:r>
              <a:rPr lang="en-US" sz="2400" dirty="0" smtClean="0">
                <a:latin typeface="Calibri"/>
                <a:cs typeface="Calibri"/>
              </a:rPr>
              <a:t>of </a:t>
            </a:r>
            <a:r>
              <a:rPr lang="en-US" sz="2400" dirty="0">
                <a:latin typeface="Calibri"/>
                <a:cs typeface="Calibri"/>
              </a:rPr>
              <a:t>NAFTA during </a:t>
            </a:r>
            <a:r>
              <a:rPr lang="en-US" sz="2400" dirty="0" smtClean="0">
                <a:latin typeface="Calibri"/>
                <a:cs typeface="Calibri"/>
              </a:rPr>
              <a:t>the </a:t>
            </a:r>
            <a:r>
              <a:rPr lang="en-US" sz="2400" dirty="0">
                <a:latin typeface="Calibri"/>
                <a:cs typeface="Calibri"/>
              </a:rPr>
              <a:t>last 18 years.</a:t>
            </a:r>
          </a:p>
        </p:txBody>
      </p:sp>
      <p:sp>
        <p:nvSpPr>
          <p:cNvPr id="4" name="TextBox 3"/>
          <p:cNvSpPr txBox="1"/>
          <p:nvPr/>
        </p:nvSpPr>
        <p:spPr>
          <a:xfrm>
            <a:off x="2433917" y="1977662"/>
            <a:ext cx="4597477" cy="369332"/>
          </a:xfrm>
          <a:prstGeom prst="rect">
            <a:avLst/>
          </a:prstGeom>
          <a:noFill/>
        </p:spPr>
        <p:txBody>
          <a:bodyPr wrap="none" rtlCol="0">
            <a:spAutoFit/>
          </a:bodyPr>
          <a:lstStyle/>
          <a:p>
            <a:r>
              <a:rPr lang="en-US" dirty="0" smtClean="0"/>
              <a:t>U.S. Trade with Canada and Mexico, 1980-2015</a:t>
            </a:r>
            <a:endParaRPr lang="en-US" dirty="0"/>
          </a:p>
        </p:txBody>
      </p:sp>
      <p:grpSp>
        <p:nvGrpSpPr>
          <p:cNvPr id="7" name="Group 6"/>
          <p:cNvGrpSpPr/>
          <p:nvPr/>
        </p:nvGrpSpPr>
        <p:grpSpPr>
          <a:xfrm>
            <a:off x="416511" y="2289603"/>
            <a:ext cx="8310969" cy="4242367"/>
            <a:chOff x="416511" y="2289603"/>
            <a:chExt cx="8310969" cy="4242367"/>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47" r="2708"/>
            <a:stretch/>
          </p:blipFill>
          <p:spPr>
            <a:xfrm>
              <a:off x="416511" y="2289603"/>
              <a:ext cx="8310969" cy="4206240"/>
            </a:xfrm>
            <a:prstGeom prst="roundRect">
              <a:avLst>
                <a:gd name="adj" fmla="val 3846"/>
              </a:avLst>
            </a:prstGeom>
            <a:ln>
              <a:solidFill>
                <a:schemeClr val="tx1"/>
              </a:solidFill>
            </a:ln>
            <a:effectLst>
              <a:outerShdw blurRad="50800" dist="76200" dir="2700000" algn="tl" rotWithShape="0">
                <a:prstClr val="black">
                  <a:alpha val="40000"/>
                </a:prstClr>
              </a:outerShdw>
            </a:effectLst>
          </p:spPr>
        </p:pic>
        <p:sp>
          <p:nvSpPr>
            <p:cNvPr id="6" name="TextBox 5"/>
            <p:cNvSpPr txBox="1"/>
            <p:nvPr/>
          </p:nvSpPr>
          <p:spPr>
            <a:xfrm>
              <a:off x="914399" y="6131860"/>
              <a:ext cx="3657601" cy="400110"/>
            </a:xfrm>
            <a:prstGeom prst="rect">
              <a:avLst/>
            </a:prstGeom>
            <a:noFill/>
          </p:spPr>
          <p:txBody>
            <a:bodyPr wrap="square" rtlCol="0">
              <a:spAutoFit/>
            </a:bodyPr>
            <a:lstStyle/>
            <a:p>
              <a:r>
                <a:rPr lang="en-US" sz="1000" dirty="0" smtClean="0"/>
                <a:t>Source: Statistical Abstract of the United States (various years) and http://</a:t>
              </a:r>
              <a:r>
                <a:rPr lang="en-US" sz="1000" dirty="0" err="1" smtClean="0"/>
                <a:t>www.bea.gov</a:t>
              </a:r>
              <a:endParaRPr lang="en-US" sz="1000" dirty="0"/>
            </a:p>
          </p:txBody>
        </p:sp>
      </p:grpSp>
    </p:spTree>
    <p:extLst>
      <p:ext uri="{BB962C8B-B14F-4D97-AF65-F5344CB8AC3E}">
        <p14:creationId xmlns:p14="http://schemas.microsoft.com/office/powerpoint/2010/main" val="1259912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06947"/>
            <a:ext cx="8904855" cy="653764"/>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rgbClr val="000000"/>
                </a:solidFill>
                <a:latin typeface="Calibri"/>
                <a:cs typeface="Calibri"/>
              </a:rPr>
              <a:t>Trade Openness, Income, and Growth</a:t>
            </a:r>
          </a:p>
        </p:txBody>
      </p:sp>
      <p:sp>
        <p:nvSpPr>
          <p:cNvPr id="3" name="Content Placeholder 2"/>
          <p:cNvSpPr>
            <a:spLocks noGrp="1"/>
          </p:cNvSpPr>
          <p:nvPr>
            <p:ph idx="1"/>
          </p:nvPr>
        </p:nvSpPr>
        <p:spPr>
          <a:xfrm>
            <a:off x="140675" y="1147454"/>
            <a:ext cx="8883750" cy="4498846"/>
          </a:xfrm>
        </p:spPr>
        <p:txBody>
          <a:bodyPr/>
          <a:lstStyle/>
          <a:p>
            <a:pPr marL="231775" indent="-231775"/>
            <a:r>
              <a:rPr lang="en-US" dirty="0">
                <a:solidFill>
                  <a:srgbClr val="32302A"/>
                </a:solidFill>
                <a:latin typeface="Calibri"/>
                <a:cs typeface="Calibri"/>
              </a:rPr>
              <a:t>Today, less developed countries are often at the forefront of those pushing for greater trade openness, while high-income countries often impose restrictions in order to protect various domestic industrial interests and preserve their farm subsidy programs. </a:t>
            </a:r>
          </a:p>
        </p:txBody>
      </p:sp>
    </p:spTree>
    <p:extLst>
      <p:ext uri="{BB962C8B-B14F-4D97-AF65-F5344CB8AC3E}">
        <p14:creationId xmlns:p14="http://schemas.microsoft.com/office/powerpoint/2010/main" val="3618568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5041028"/>
          </a:xfrm>
        </p:spPr>
        <p:txBody>
          <a:bodyPr/>
          <a:lstStyle/>
          <a:p>
            <a:pPr marL="341313" indent="-341313">
              <a:buAutoNum type="arabicPeriod"/>
            </a:pPr>
            <a:r>
              <a:rPr lang="en-US" sz="2700" dirty="0" smtClean="0">
                <a:solidFill>
                  <a:srgbClr val="32302A"/>
                </a:solidFill>
              </a:rPr>
              <a:t>“</a:t>
            </a:r>
            <a:r>
              <a:rPr lang="en-US" sz="2700" i="1" dirty="0" smtClean="0">
                <a:solidFill>
                  <a:srgbClr val="32302A"/>
                </a:solidFill>
              </a:rPr>
              <a:t>If </a:t>
            </a:r>
            <a:r>
              <a:rPr lang="en-US" sz="2700" i="1" dirty="0">
                <a:solidFill>
                  <a:srgbClr val="32302A"/>
                </a:solidFill>
              </a:rPr>
              <a:t>the revenue collected by the government </a:t>
            </a:r>
            <a:r>
              <a:rPr lang="en-US" sz="2700" i="1" dirty="0" smtClean="0">
                <a:solidFill>
                  <a:srgbClr val="32302A"/>
                </a:solidFill>
              </a:rPr>
              <a:t>is taken </a:t>
            </a:r>
            <a:r>
              <a:rPr lang="en-US" sz="2700" i="1" dirty="0">
                <a:solidFill>
                  <a:srgbClr val="32302A"/>
                </a:solidFill>
              </a:rPr>
              <a:t>into </a:t>
            </a:r>
            <a:r>
              <a:rPr lang="en-US" sz="2700" i="1" dirty="0" smtClean="0">
                <a:solidFill>
                  <a:srgbClr val="32302A"/>
                </a:solidFill>
              </a:rPr>
              <a:t/>
            </a:r>
            <a:br>
              <a:rPr lang="en-US" sz="2700" i="1" dirty="0" smtClean="0">
                <a:solidFill>
                  <a:srgbClr val="32302A"/>
                </a:solidFill>
              </a:rPr>
            </a:br>
            <a:r>
              <a:rPr lang="en-US" sz="2700" i="1" dirty="0" smtClean="0">
                <a:solidFill>
                  <a:srgbClr val="32302A"/>
                </a:solidFill>
              </a:rPr>
              <a:t> account, a </a:t>
            </a:r>
            <a:r>
              <a:rPr lang="en-US" sz="2700" i="1" dirty="0">
                <a:solidFill>
                  <a:srgbClr val="32302A"/>
                </a:solidFill>
              </a:rPr>
              <a:t>tariff has no net </a:t>
            </a:r>
            <a:r>
              <a:rPr lang="en-US" sz="2700" i="1" dirty="0" smtClean="0">
                <a:solidFill>
                  <a:srgbClr val="32302A"/>
                </a:solidFill>
              </a:rPr>
              <a:t>impact on </a:t>
            </a:r>
            <a:r>
              <a:rPr lang="en-US" sz="2700" i="1" dirty="0">
                <a:solidFill>
                  <a:srgbClr val="32302A"/>
                </a:solidFill>
              </a:rPr>
              <a:t>the welfare of a </a:t>
            </a:r>
            <a:r>
              <a:rPr lang="en-US" sz="2700" i="1" dirty="0" smtClean="0">
                <a:solidFill>
                  <a:srgbClr val="32302A"/>
                </a:solidFill>
              </a:rPr>
              <a:t/>
            </a:r>
            <a:br>
              <a:rPr lang="en-US" sz="2700" i="1" dirty="0" smtClean="0">
                <a:solidFill>
                  <a:srgbClr val="32302A"/>
                </a:solidFill>
              </a:rPr>
            </a:br>
            <a:r>
              <a:rPr lang="en-US" sz="2700" i="1" dirty="0" smtClean="0">
                <a:solidFill>
                  <a:srgbClr val="32302A"/>
                </a:solidFill>
              </a:rPr>
              <a:t> society.</a:t>
            </a:r>
            <a:r>
              <a:rPr lang="en-US" sz="2700" dirty="0" smtClean="0">
                <a:solidFill>
                  <a:srgbClr val="32302A"/>
                </a:solidFill>
              </a:rPr>
              <a:t>”</a:t>
            </a:r>
          </a:p>
          <a:p>
            <a:pPr marL="0" indent="0">
              <a:buNone/>
            </a:pPr>
            <a:r>
              <a:rPr lang="en-US" sz="2700" dirty="0" smtClean="0">
                <a:solidFill>
                  <a:srgbClr val="32302A"/>
                </a:solidFill>
              </a:rPr>
              <a:t>     -- </a:t>
            </a:r>
            <a:r>
              <a:rPr lang="en-US" sz="2700" dirty="0">
                <a:solidFill>
                  <a:srgbClr val="32302A"/>
                </a:solidFill>
              </a:rPr>
              <a:t>Is this statement true? </a:t>
            </a:r>
            <a:endParaRPr lang="en-US" sz="2700" dirty="0" smtClean="0">
              <a:solidFill>
                <a:srgbClr val="32302A"/>
              </a:solidFill>
            </a:endParaRPr>
          </a:p>
          <a:p>
            <a:pPr marL="347663" indent="-347663">
              <a:buNone/>
            </a:pPr>
            <a:r>
              <a:rPr lang="en-US" sz="2700" dirty="0" smtClean="0">
                <a:solidFill>
                  <a:srgbClr val="32302A"/>
                </a:solidFill>
              </a:rPr>
              <a:t>2. Politicians </a:t>
            </a:r>
            <a:r>
              <a:rPr lang="en-US" sz="2700" dirty="0">
                <a:solidFill>
                  <a:srgbClr val="32302A"/>
                </a:solidFill>
              </a:rPr>
              <a:t>have a strong incentive to support restrictions that limit international trade because </a:t>
            </a:r>
          </a:p>
          <a:p>
            <a:pPr marL="630238" indent="-282575">
              <a:buNone/>
            </a:pPr>
            <a:r>
              <a:rPr lang="en-US" sz="2700" dirty="0" smtClean="0">
                <a:solidFill>
                  <a:srgbClr val="32302A"/>
                </a:solidFill>
              </a:rPr>
              <a:t>(a) </a:t>
            </a:r>
            <a:r>
              <a:rPr lang="en-US" sz="2700" dirty="0">
                <a:solidFill>
                  <a:srgbClr val="32302A"/>
                </a:solidFill>
              </a:rPr>
              <a:t>trade restrictions generally benefit all, or nearly all,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  voters</a:t>
            </a:r>
            <a:r>
              <a:rPr lang="en-US" sz="2700" dirty="0">
                <a:solidFill>
                  <a:srgbClr val="32302A"/>
                </a:solidFill>
              </a:rPr>
              <a:t>.</a:t>
            </a:r>
          </a:p>
          <a:p>
            <a:pPr marL="630238" indent="-282575">
              <a:buNone/>
            </a:pPr>
            <a:r>
              <a:rPr lang="en-US" sz="2700" dirty="0" smtClean="0">
                <a:solidFill>
                  <a:srgbClr val="32302A"/>
                </a:solidFill>
              </a:rPr>
              <a:t>(b) trade </a:t>
            </a:r>
            <a:r>
              <a:rPr lang="en-US" sz="2700" dirty="0">
                <a:solidFill>
                  <a:srgbClr val="32302A"/>
                </a:solidFill>
              </a:rPr>
              <a:t>restrictions generally provide highly visible,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  concentrated </a:t>
            </a:r>
            <a:r>
              <a:rPr lang="en-US" sz="2700" dirty="0">
                <a:solidFill>
                  <a:srgbClr val="32302A"/>
                </a:solidFill>
              </a:rPr>
              <a:t>benefits for a relatively small number of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  people </a:t>
            </a:r>
            <a:r>
              <a:rPr lang="en-US" sz="2700" dirty="0">
                <a:solidFill>
                  <a:srgbClr val="32302A"/>
                </a:solidFill>
              </a:rPr>
              <a:t>while imposing hard-to-identify-costs on others. 	 </a:t>
            </a:r>
          </a:p>
        </p:txBody>
      </p:sp>
    </p:spTree>
    <p:extLst>
      <p:ext uri="{BB962C8B-B14F-4D97-AF65-F5344CB8AC3E}">
        <p14:creationId xmlns:p14="http://schemas.microsoft.com/office/powerpoint/2010/main" val="3646078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514350" indent="-514350">
              <a:lnSpc>
                <a:spcPts val="3200"/>
              </a:lnSpc>
              <a:buAutoNum type="arabicPeriod" startAt="3"/>
            </a:pPr>
            <a:r>
              <a:rPr lang="en-US" dirty="0" smtClean="0">
                <a:solidFill>
                  <a:schemeClr val="tx1"/>
                </a:solidFill>
              </a:rPr>
              <a:t>The </a:t>
            </a:r>
            <a:r>
              <a:rPr lang="en-US" dirty="0">
                <a:solidFill>
                  <a:schemeClr val="tx1"/>
                </a:solidFill>
              </a:rPr>
              <a:t>imposition of tariffs, quotas, &amp; other trade barriers are often referred to as protectionist policies.  Who is being protected?  What are they being protected from? </a:t>
            </a:r>
            <a:endParaRPr lang="en-US" dirty="0" smtClean="0">
              <a:solidFill>
                <a:schemeClr val="tx1"/>
              </a:solidFill>
            </a:endParaRPr>
          </a:p>
          <a:p>
            <a:pPr marL="514350" indent="-514350">
              <a:lnSpc>
                <a:spcPts val="3200"/>
              </a:lnSpc>
              <a:buAutoNum type="arabicPeriod" startAt="3"/>
            </a:pPr>
            <a:r>
              <a:rPr lang="en-US" dirty="0" smtClean="0">
                <a:solidFill>
                  <a:schemeClr val="tx1"/>
                </a:solidFill>
              </a:rPr>
              <a:t>“</a:t>
            </a:r>
            <a:r>
              <a:rPr lang="en-US" i="1" dirty="0">
                <a:solidFill>
                  <a:schemeClr val="tx1"/>
                </a:solidFill>
              </a:rPr>
              <a:t>Exports are good. They create jobs and </a:t>
            </a:r>
            <a:r>
              <a:rPr lang="en-US" i="1" dirty="0" smtClean="0">
                <a:solidFill>
                  <a:schemeClr val="tx1"/>
                </a:solidFill>
              </a:rPr>
              <a:t>help make </a:t>
            </a:r>
            <a:br>
              <a:rPr lang="en-US" i="1" dirty="0" smtClean="0">
                <a:solidFill>
                  <a:schemeClr val="tx1"/>
                </a:solidFill>
              </a:rPr>
            </a:br>
            <a:r>
              <a:rPr lang="en-US" i="1" dirty="0" smtClean="0">
                <a:solidFill>
                  <a:schemeClr val="tx1"/>
                </a:solidFill>
              </a:rPr>
              <a:t> America prosperous</a:t>
            </a:r>
            <a:r>
              <a:rPr lang="en-US" i="1" dirty="0">
                <a:solidFill>
                  <a:schemeClr val="tx1"/>
                </a:solidFill>
              </a:rPr>
              <a:t>. On the other hand</a:t>
            </a:r>
            <a:r>
              <a:rPr lang="en-US" i="1" dirty="0" smtClean="0">
                <a:solidFill>
                  <a:schemeClr val="tx1"/>
                </a:solidFill>
              </a:rPr>
              <a:t>, imports </a:t>
            </a:r>
            <a:br>
              <a:rPr lang="en-US" i="1" dirty="0" smtClean="0">
                <a:solidFill>
                  <a:schemeClr val="tx1"/>
                </a:solidFill>
              </a:rPr>
            </a:br>
            <a:r>
              <a:rPr lang="en-US" i="1" dirty="0" smtClean="0">
                <a:solidFill>
                  <a:schemeClr val="tx1"/>
                </a:solidFill>
              </a:rPr>
              <a:t> destroy </a:t>
            </a:r>
            <a:r>
              <a:rPr lang="en-US" i="1" dirty="0">
                <a:solidFill>
                  <a:schemeClr val="tx1"/>
                </a:solidFill>
              </a:rPr>
              <a:t>jobs </a:t>
            </a:r>
            <a:r>
              <a:rPr lang="en-US" i="1" dirty="0" smtClean="0">
                <a:solidFill>
                  <a:schemeClr val="tx1"/>
                </a:solidFill>
              </a:rPr>
              <a:t>and reduce </a:t>
            </a:r>
            <a:r>
              <a:rPr lang="en-US" i="1" dirty="0">
                <a:solidFill>
                  <a:schemeClr val="tx1"/>
                </a:solidFill>
              </a:rPr>
              <a:t>our </a:t>
            </a:r>
            <a:r>
              <a:rPr lang="en-US" i="1" dirty="0" smtClean="0">
                <a:solidFill>
                  <a:schemeClr val="tx1"/>
                </a:solidFill>
              </a:rPr>
              <a:t>standard of </a:t>
            </a:r>
            <a:r>
              <a:rPr lang="en-US" i="1" dirty="0">
                <a:solidFill>
                  <a:schemeClr val="tx1"/>
                </a:solidFill>
              </a:rPr>
              <a:t>living.</a:t>
            </a:r>
            <a:r>
              <a:rPr lang="en-US" dirty="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 Do </a:t>
            </a:r>
            <a:r>
              <a:rPr lang="en-US" dirty="0">
                <a:solidFill>
                  <a:schemeClr val="tx1"/>
                </a:solidFill>
              </a:rPr>
              <a:t>you agree or disagree? </a:t>
            </a:r>
          </a:p>
          <a:p>
            <a:pPr marL="514350" indent="-514350">
              <a:lnSpc>
                <a:spcPts val="3200"/>
              </a:lnSpc>
              <a:buAutoNum type="arabicPeriod" startAt="3"/>
            </a:pPr>
            <a:r>
              <a:rPr lang="en-US" dirty="0" smtClean="0">
                <a:solidFill>
                  <a:schemeClr val="tx1"/>
                </a:solidFill>
              </a:rPr>
              <a:t>“</a:t>
            </a:r>
            <a:r>
              <a:rPr lang="en-US" i="1" dirty="0">
                <a:solidFill>
                  <a:schemeClr val="tx1"/>
                </a:solidFill>
              </a:rPr>
              <a:t>Policies that reduce the volume of </a:t>
            </a:r>
            <a:r>
              <a:rPr lang="en-US" i="1" dirty="0" smtClean="0">
                <a:solidFill>
                  <a:schemeClr val="tx1"/>
                </a:solidFill>
              </a:rPr>
              <a:t>imports will </a:t>
            </a:r>
            <a:r>
              <a:rPr lang="en-US" i="1" dirty="0">
                <a:solidFill>
                  <a:schemeClr val="tx1"/>
                </a:solidFill>
              </a:rPr>
              <a:t>also </a:t>
            </a:r>
            <a:r>
              <a:rPr lang="en-US" i="1" dirty="0" smtClean="0">
                <a:solidFill>
                  <a:schemeClr val="tx1"/>
                </a:solidFill>
              </a:rPr>
              <a:t/>
            </a:r>
            <a:br>
              <a:rPr lang="en-US" i="1" dirty="0" smtClean="0">
                <a:solidFill>
                  <a:schemeClr val="tx1"/>
                </a:solidFill>
              </a:rPr>
            </a:br>
            <a:r>
              <a:rPr lang="en-US" i="1" dirty="0" smtClean="0">
                <a:solidFill>
                  <a:schemeClr val="tx1"/>
                </a:solidFill>
              </a:rPr>
              <a:t>  reduce the </a:t>
            </a:r>
            <a:r>
              <a:rPr lang="en-US" i="1" dirty="0">
                <a:solidFill>
                  <a:schemeClr val="tx1"/>
                </a:solidFill>
              </a:rPr>
              <a:t>volume of exports.</a:t>
            </a:r>
            <a:r>
              <a:rPr lang="en-US" dirty="0">
                <a:solidFill>
                  <a:schemeClr val="tx1"/>
                </a:solidFill>
              </a:rPr>
              <a:t>” </a:t>
            </a:r>
            <a:r>
              <a:rPr lang="en-US" dirty="0" smtClean="0">
                <a:solidFill>
                  <a:schemeClr val="tx1"/>
                </a:solidFill>
              </a:rPr>
              <a:t> </a:t>
            </a:r>
            <a:br>
              <a:rPr lang="en-US" dirty="0" smtClean="0">
                <a:solidFill>
                  <a:schemeClr val="tx1"/>
                </a:solidFill>
              </a:rPr>
            </a:br>
            <a:r>
              <a:rPr lang="en-US" dirty="0" smtClean="0">
                <a:solidFill>
                  <a:schemeClr val="tx1"/>
                </a:solidFill>
              </a:rPr>
              <a:t>  -- </a:t>
            </a:r>
            <a:r>
              <a:rPr lang="en-US" dirty="0">
                <a:solidFill>
                  <a:schemeClr val="tx1"/>
                </a:solidFill>
              </a:rPr>
              <a:t>Is this statement true? </a:t>
            </a:r>
            <a:endParaRPr lang="en-US" dirty="0" smtClean="0">
              <a:solidFill>
                <a:schemeClr val="tx1"/>
              </a:solidFill>
            </a:endParaRPr>
          </a:p>
          <a:p>
            <a:pPr marL="514350" indent="-514350">
              <a:lnSpc>
                <a:spcPts val="3200"/>
              </a:lnSpc>
              <a:buFont typeface="Arial"/>
              <a:buAutoNum type="arabicPeriod" startAt="3"/>
            </a:pPr>
            <a:r>
              <a:rPr lang="en-US" dirty="0" smtClean="0">
                <a:solidFill>
                  <a:schemeClr val="tx1"/>
                </a:solidFill>
                <a:ea typeface="Times New Roman" pitchFamily="-107" charset="0"/>
                <a:cs typeface="Times New Roman" pitchFamily="-107" charset="0"/>
              </a:rPr>
              <a:t>Why </a:t>
            </a:r>
            <a:r>
              <a:rPr lang="en-US" dirty="0">
                <a:solidFill>
                  <a:schemeClr val="tx1"/>
                </a:solidFill>
                <a:ea typeface="Times New Roman" pitchFamily="-107" charset="0"/>
                <a:cs typeface="Times New Roman" pitchFamily="-107" charset="0"/>
              </a:rPr>
              <a:t>would political officials want to prohibit their citizens from trading with foreigners?  </a:t>
            </a:r>
          </a:p>
        </p:txBody>
      </p:sp>
    </p:spTree>
    <p:extLst>
      <p:ext uri="{BB962C8B-B14F-4D97-AF65-F5344CB8AC3E}">
        <p14:creationId xmlns:p14="http://schemas.microsoft.com/office/powerpoint/2010/main" val="4155975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347663" indent="-347663">
              <a:spcBef>
                <a:spcPts val="0"/>
              </a:spcBef>
              <a:buNone/>
            </a:pPr>
            <a:r>
              <a:rPr lang="en-US" dirty="0" smtClean="0">
                <a:solidFill>
                  <a:srgbClr val="32302A"/>
                </a:solidFill>
              </a:rPr>
              <a:t>7.	In 2002, the Bush administration imposed tariffs of up </a:t>
            </a:r>
            <a:br>
              <a:rPr lang="en-US" dirty="0" smtClean="0">
                <a:solidFill>
                  <a:srgbClr val="32302A"/>
                </a:solidFill>
              </a:rPr>
            </a:br>
            <a:r>
              <a:rPr lang="en-US" dirty="0" smtClean="0">
                <a:solidFill>
                  <a:srgbClr val="32302A"/>
                </a:solidFill>
              </a:rPr>
              <a:t>to 25% on imported steel products. This action </a:t>
            </a:r>
          </a:p>
          <a:p>
            <a:pPr marL="685800" indent="-338138">
              <a:spcBef>
                <a:spcPts val="0"/>
              </a:spcBef>
              <a:buNone/>
            </a:pPr>
            <a:r>
              <a:rPr lang="en-US" dirty="0" smtClean="0">
                <a:solidFill>
                  <a:srgbClr val="32302A"/>
                </a:solidFill>
              </a:rPr>
              <a:t>(a)</a:t>
            </a:r>
            <a:r>
              <a:rPr lang="en-US" dirty="0">
                <a:solidFill>
                  <a:srgbClr val="32302A"/>
                </a:solidFill>
              </a:rPr>
              <a:t> </a:t>
            </a:r>
            <a:r>
              <a:rPr lang="en-US" dirty="0" smtClean="0">
                <a:solidFill>
                  <a:srgbClr val="32302A"/>
                </a:solidFill>
              </a:rPr>
              <a:t>reduced the supply of steel in the domestic market  </a:t>
            </a:r>
            <a:br>
              <a:rPr lang="en-US" dirty="0" smtClean="0">
                <a:solidFill>
                  <a:srgbClr val="32302A"/>
                </a:solidFill>
              </a:rPr>
            </a:br>
            <a:r>
              <a:rPr lang="en-US" dirty="0" smtClean="0">
                <a:solidFill>
                  <a:srgbClr val="32302A"/>
                </a:solidFill>
              </a:rPr>
              <a:t> and led to higher steel prices.</a:t>
            </a:r>
          </a:p>
          <a:p>
            <a:pPr marL="685800" indent="-338138">
              <a:spcBef>
                <a:spcPts val="0"/>
              </a:spcBef>
              <a:buNone/>
            </a:pPr>
            <a:r>
              <a:rPr lang="en-US" dirty="0" smtClean="0">
                <a:solidFill>
                  <a:srgbClr val="32302A"/>
                </a:solidFill>
              </a:rPr>
              <a:t>(b)</a:t>
            </a:r>
            <a:r>
              <a:rPr lang="en-US" dirty="0">
                <a:solidFill>
                  <a:srgbClr val="32302A"/>
                </a:solidFill>
              </a:rPr>
              <a:t> </a:t>
            </a:r>
            <a:r>
              <a:rPr lang="en-US" dirty="0" smtClean="0">
                <a:solidFill>
                  <a:srgbClr val="32302A"/>
                </a:solidFill>
              </a:rPr>
              <a:t>increased U.S. employment because it saved jobs in </a:t>
            </a:r>
            <a:br>
              <a:rPr lang="en-US" dirty="0" smtClean="0">
                <a:solidFill>
                  <a:srgbClr val="32302A"/>
                </a:solidFill>
              </a:rPr>
            </a:br>
            <a:r>
              <a:rPr lang="en-US" dirty="0" smtClean="0">
                <a:solidFill>
                  <a:srgbClr val="32302A"/>
                </a:solidFill>
              </a:rPr>
              <a:t> the steel industry. </a:t>
            </a:r>
          </a:p>
          <a:p>
            <a:pPr marL="685800" indent="-338138">
              <a:spcBef>
                <a:spcPts val="0"/>
              </a:spcBef>
              <a:buNone/>
            </a:pPr>
            <a:r>
              <a:rPr lang="en-US" dirty="0" smtClean="0">
                <a:solidFill>
                  <a:srgbClr val="32302A"/>
                </a:solidFill>
              </a:rPr>
              <a:t>(c) reduced employment in the U.S. steel container </a:t>
            </a:r>
            <a:br>
              <a:rPr lang="en-US" dirty="0" smtClean="0">
                <a:solidFill>
                  <a:srgbClr val="32302A"/>
                </a:solidFill>
              </a:rPr>
            </a:br>
            <a:r>
              <a:rPr lang="en-US" dirty="0" smtClean="0">
                <a:solidFill>
                  <a:srgbClr val="32302A"/>
                </a:solidFill>
              </a:rPr>
              <a:t> industry because the higher steel prices made it more </a:t>
            </a:r>
            <a:br>
              <a:rPr lang="en-US" dirty="0" smtClean="0">
                <a:solidFill>
                  <a:srgbClr val="32302A"/>
                </a:solidFill>
              </a:rPr>
            </a:br>
            <a:r>
              <a:rPr lang="en-US" dirty="0" smtClean="0">
                <a:solidFill>
                  <a:srgbClr val="32302A"/>
                </a:solidFill>
              </a:rPr>
              <a:t> difficult for them to compete with foreign rivals. </a:t>
            </a:r>
          </a:p>
          <a:p>
            <a:pPr marL="685800" indent="-338138">
              <a:spcBef>
                <a:spcPts val="0"/>
              </a:spcBef>
              <a:buNone/>
            </a:pPr>
            <a:r>
              <a:rPr lang="en-US" dirty="0" smtClean="0">
                <a:solidFill>
                  <a:srgbClr val="32302A"/>
                </a:solidFill>
              </a:rPr>
              <a:t>(d) helped George Bush carry the state of Ohio in the </a:t>
            </a:r>
            <a:br>
              <a:rPr lang="en-US" dirty="0" smtClean="0">
                <a:solidFill>
                  <a:srgbClr val="32302A"/>
                </a:solidFill>
              </a:rPr>
            </a:br>
            <a:r>
              <a:rPr lang="en-US" dirty="0" smtClean="0">
                <a:solidFill>
                  <a:srgbClr val="32302A"/>
                </a:solidFill>
              </a:rPr>
              <a:t> 2004 presidential election.</a:t>
            </a:r>
            <a:endParaRPr lang="en-US" dirty="0">
              <a:solidFill>
                <a:srgbClr val="32302A"/>
              </a:solidFill>
            </a:endParaRPr>
          </a:p>
        </p:txBody>
      </p:sp>
    </p:spTree>
    <p:extLst>
      <p:ext uri="{BB962C8B-B14F-4D97-AF65-F5344CB8AC3E}">
        <p14:creationId xmlns:p14="http://schemas.microsoft.com/office/powerpoint/2010/main" val="3512537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104586"/>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Calibri"/>
                <a:cs typeface="Calibri"/>
              </a:rPr>
              <a:t>End of</a:t>
            </a:r>
          </a:p>
          <a:p>
            <a:pPr marL="511175" indent="-511175" algn="ctr">
              <a:lnSpc>
                <a:spcPct val="80000"/>
              </a:lnSpc>
              <a:buClr>
                <a:schemeClr val="hlink"/>
              </a:buClr>
              <a:buNone/>
            </a:pPr>
            <a:r>
              <a:rPr lang="en-US" sz="6600" b="1" i="1" dirty="0" smtClean="0">
                <a:solidFill>
                  <a:srgbClr val="32302A"/>
                </a:solidFill>
                <a:latin typeface="Calibri"/>
                <a:cs typeface="Calibri"/>
              </a:rPr>
              <a:t>Chapter 18</a:t>
            </a:r>
            <a:endParaRPr lang="en-US" sz="6600" b="1" i="1" dirty="0">
              <a:solidFill>
                <a:srgbClr val="32302A"/>
              </a:solidFill>
              <a:latin typeface="Calibri"/>
              <a:cs typeface="Calibri"/>
            </a:endParaRPr>
          </a:p>
        </p:txBody>
      </p:sp>
    </p:spTree>
    <p:extLst>
      <p:ext uri="{BB962C8B-B14F-4D97-AF65-F5344CB8AC3E}">
        <p14:creationId xmlns:p14="http://schemas.microsoft.com/office/powerpoint/2010/main" val="3144710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9620"/>
            <a:ext cx="7772400" cy="1389901"/>
          </a:xfrm>
        </p:spPr>
        <p:txBody>
          <a:bodyPr anchor="ctr"/>
          <a:lstStyle/>
          <a:p>
            <a:pPr>
              <a:lnSpc>
                <a:spcPts val="4000"/>
              </a:lnSpc>
            </a:pPr>
            <a:r>
              <a:rPr lang="en-US" dirty="0"/>
              <a:t>Gains from </a:t>
            </a:r>
            <a:br>
              <a:rPr lang="en-US" dirty="0"/>
            </a:br>
            <a:r>
              <a:rPr lang="en-US" dirty="0"/>
              <a:t>Specialization and Trade </a:t>
            </a:r>
          </a:p>
        </p:txBody>
      </p:sp>
    </p:spTree>
    <p:extLst>
      <p:ext uri="{BB962C8B-B14F-4D97-AF65-F5344CB8AC3E}">
        <p14:creationId xmlns:p14="http://schemas.microsoft.com/office/powerpoint/2010/main" val="263565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3155"/>
            <a:ext cx="8904855" cy="667450"/>
          </a:xfrm>
        </p:spPr>
        <p:txBody>
          <a:bodyPr/>
          <a:lstStyle/>
          <a:p>
            <a:r>
              <a:rPr lang="en-US" dirty="0"/>
              <a:t>Gains from Trade: </a:t>
            </a:r>
            <a:r>
              <a:rPr lang="en-US" dirty="0" smtClean="0"/>
              <a:t>An </a:t>
            </a:r>
            <a:r>
              <a:rPr lang="en-US" dirty="0"/>
              <a:t>Overview</a:t>
            </a:r>
          </a:p>
        </p:txBody>
      </p:sp>
      <p:sp>
        <p:nvSpPr>
          <p:cNvPr id="3" name="Content Placeholder 2"/>
          <p:cNvSpPr>
            <a:spLocks noGrp="1"/>
          </p:cNvSpPr>
          <p:nvPr>
            <p:ph idx="1"/>
          </p:nvPr>
        </p:nvSpPr>
        <p:spPr>
          <a:xfrm>
            <a:off x="140675" y="1140799"/>
            <a:ext cx="8883750" cy="5053105"/>
          </a:xfrm>
        </p:spPr>
        <p:txBody>
          <a:bodyPr/>
          <a:lstStyle/>
          <a:p>
            <a:pPr marL="231775" indent="-231775">
              <a:lnSpc>
                <a:spcPts val="3000"/>
              </a:lnSpc>
            </a:pPr>
            <a:r>
              <a:rPr lang="en-US" sz="2700" dirty="0">
                <a:solidFill>
                  <a:srgbClr val="32302A"/>
                </a:solidFill>
              </a:rPr>
              <a:t>Most international trade is not between the governments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of </a:t>
            </a:r>
            <a:r>
              <a:rPr lang="en-US" sz="2700" dirty="0">
                <a:solidFill>
                  <a:srgbClr val="32302A"/>
                </a:solidFill>
              </a:rPr>
              <a:t>different nations but rather between the people </a:t>
            </a:r>
            <a:r>
              <a:rPr lang="en-US" sz="2700" dirty="0" smtClean="0">
                <a:solidFill>
                  <a:srgbClr val="32302A"/>
                </a:solidFill>
              </a:rPr>
              <a:t>and </a:t>
            </a:r>
            <a:r>
              <a:rPr lang="en-US" sz="2700" dirty="0">
                <a:solidFill>
                  <a:srgbClr val="32302A"/>
                </a:solidFill>
              </a:rPr>
              <a:t>firms located in different countries.</a:t>
            </a:r>
          </a:p>
          <a:p>
            <a:pPr marL="231775" indent="-231775">
              <a:lnSpc>
                <a:spcPts val="3000"/>
              </a:lnSpc>
            </a:pPr>
            <a:r>
              <a:rPr lang="en-US" sz="2700" dirty="0">
                <a:solidFill>
                  <a:srgbClr val="32302A"/>
                </a:solidFill>
              </a:rPr>
              <a:t>Like other voluntary exchanges, international trade occurs because both the buyer </a:t>
            </a:r>
            <a:r>
              <a:rPr lang="en-US" sz="2700" dirty="0" smtClean="0">
                <a:solidFill>
                  <a:srgbClr val="32302A"/>
                </a:solidFill>
              </a:rPr>
              <a:t>and seller </a:t>
            </a:r>
            <a:r>
              <a:rPr lang="en-US" sz="2700" dirty="0">
                <a:solidFill>
                  <a:srgbClr val="32302A"/>
                </a:solidFill>
              </a:rPr>
              <a:t>expect to gain, and generally do.</a:t>
            </a:r>
          </a:p>
          <a:p>
            <a:pPr marL="631825" lvl="1" indent="-231775">
              <a:lnSpc>
                <a:spcPts val="3000"/>
              </a:lnSpc>
            </a:pPr>
            <a:r>
              <a:rPr lang="en-US" sz="2700" dirty="0">
                <a:solidFill>
                  <a:srgbClr val="32302A"/>
                </a:solidFill>
              </a:rPr>
              <a:t>If both parties did not expect to gain, they would not agree to the exchange.</a:t>
            </a:r>
          </a:p>
          <a:p>
            <a:pPr marL="231775" indent="-231775">
              <a:lnSpc>
                <a:spcPts val="3000"/>
              </a:lnSpc>
            </a:pPr>
            <a:r>
              <a:rPr lang="en-US" sz="2700" dirty="0">
                <a:solidFill>
                  <a:srgbClr val="32302A"/>
                </a:solidFill>
              </a:rPr>
              <a:t>With </a:t>
            </a:r>
            <a:r>
              <a:rPr lang="en-US" sz="2700" dirty="0" smtClean="0">
                <a:solidFill>
                  <a:srgbClr val="32302A"/>
                </a:solidFill>
              </a:rPr>
              <a:t>trade</a:t>
            </a:r>
            <a:r>
              <a:rPr lang="en-US" sz="2700" dirty="0">
                <a:solidFill>
                  <a:srgbClr val="32302A"/>
                </a:solidFill>
              </a:rPr>
              <a:t>, a country’s residents can gain by specializing in the production of goods they can produce economically.  </a:t>
            </a:r>
          </a:p>
          <a:p>
            <a:pPr marL="631825" lvl="1" indent="-231775">
              <a:lnSpc>
                <a:spcPts val="3000"/>
              </a:lnSpc>
            </a:pPr>
            <a:r>
              <a:rPr lang="en-US" sz="2700" dirty="0">
                <a:solidFill>
                  <a:srgbClr val="32302A"/>
                </a:solidFill>
              </a:rPr>
              <a:t>They can sell those goods in the world market and use the proceeds to import goods that would be expensive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to produce </a:t>
            </a:r>
            <a:r>
              <a:rPr lang="en-US" sz="2700" dirty="0">
                <a:solidFill>
                  <a:srgbClr val="32302A"/>
                </a:solidFill>
              </a:rPr>
              <a:t>domestically. </a:t>
            </a:r>
          </a:p>
        </p:txBody>
      </p:sp>
    </p:spTree>
    <p:extLst>
      <p:ext uri="{BB962C8B-B14F-4D97-AF65-F5344CB8AC3E}">
        <p14:creationId xmlns:p14="http://schemas.microsoft.com/office/powerpoint/2010/main" val="251504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947"/>
            <a:ext cx="8904855" cy="667450"/>
          </a:xfrm>
        </p:spPr>
        <p:txBody>
          <a:bodyPr/>
          <a:lstStyle/>
          <a:p>
            <a:r>
              <a:rPr lang="en-US" dirty="0"/>
              <a:t>Law of Comparative Advantage</a:t>
            </a:r>
          </a:p>
        </p:txBody>
      </p:sp>
      <p:sp>
        <p:nvSpPr>
          <p:cNvPr id="3" name="Content Placeholder 2"/>
          <p:cNvSpPr>
            <a:spLocks noGrp="1"/>
          </p:cNvSpPr>
          <p:nvPr>
            <p:ph idx="1"/>
          </p:nvPr>
        </p:nvSpPr>
        <p:spPr>
          <a:xfrm>
            <a:off x="140675" y="1134496"/>
            <a:ext cx="8883750" cy="4498846"/>
          </a:xfrm>
        </p:spPr>
        <p:txBody>
          <a:bodyPr/>
          <a:lstStyle/>
          <a:p>
            <a:pPr marL="231775" indent="-231775"/>
            <a:r>
              <a:rPr lang="en-US" b="1" i="1" dirty="0">
                <a:solidFill>
                  <a:srgbClr val="32302A"/>
                </a:solidFill>
              </a:rPr>
              <a:t>Law of Comparative Advantage</a:t>
            </a:r>
            <a:r>
              <a:rPr lang="en-US" dirty="0">
                <a:solidFill>
                  <a:srgbClr val="32302A"/>
                </a:solidFill>
              </a:rPr>
              <a:t>:</a:t>
            </a:r>
            <a:br>
              <a:rPr lang="en-US" dirty="0">
                <a:solidFill>
                  <a:srgbClr val="32302A"/>
                </a:solidFill>
              </a:rPr>
            </a:br>
            <a:r>
              <a:rPr lang="en-US" dirty="0">
                <a:solidFill>
                  <a:srgbClr val="32302A"/>
                </a:solidFill>
              </a:rPr>
              <a:t>A group of individuals, regions, or nations can produce a larger joint output if each specializes in the production of goods in which it is a low-opportunity cost producer and trades for goods for which it is a high opportunity cost producer.</a:t>
            </a:r>
          </a:p>
        </p:txBody>
      </p:sp>
    </p:spTree>
    <p:extLst>
      <p:ext uri="{BB962C8B-B14F-4D97-AF65-F5344CB8AC3E}">
        <p14:creationId xmlns:p14="http://schemas.microsoft.com/office/powerpoint/2010/main" val="834046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0761"/>
            <a:ext cx="8904855" cy="667450"/>
          </a:xfrm>
        </p:spPr>
        <p:txBody>
          <a:bodyPr/>
          <a:lstStyle/>
          <a:p>
            <a:r>
              <a:rPr lang="en-US" dirty="0"/>
              <a:t>Gains from Specialization and Trade</a:t>
            </a:r>
          </a:p>
        </p:txBody>
      </p:sp>
      <p:sp>
        <p:nvSpPr>
          <p:cNvPr id="3" name="Content Placeholder 2"/>
          <p:cNvSpPr>
            <a:spLocks noGrp="1"/>
          </p:cNvSpPr>
          <p:nvPr>
            <p:ph idx="1"/>
          </p:nvPr>
        </p:nvSpPr>
        <p:spPr>
          <a:xfrm>
            <a:off x="140675" y="1134496"/>
            <a:ext cx="8883750" cy="4498846"/>
          </a:xfrm>
        </p:spPr>
        <p:txBody>
          <a:bodyPr/>
          <a:lstStyle/>
          <a:p>
            <a:pPr marL="231775" indent="-231775"/>
            <a:r>
              <a:rPr lang="en-US" dirty="0">
                <a:solidFill>
                  <a:srgbClr val="32302A"/>
                </a:solidFill>
              </a:rPr>
              <a:t>International trade leads to mutual gain because it allows each country to specialize more fully in the production of those things that it does best according to the </a:t>
            </a:r>
            <a:r>
              <a:rPr lang="en-US" i="1" u="sng" dirty="0">
                <a:solidFill>
                  <a:srgbClr val="32302A"/>
                </a:solidFill>
              </a:rPr>
              <a:t>law of comparative advantage</a:t>
            </a:r>
            <a:r>
              <a:rPr lang="en-US" dirty="0">
                <a:solidFill>
                  <a:srgbClr val="32302A"/>
                </a:solidFill>
              </a:rPr>
              <a:t>. </a:t>
            </a:r>
          </a:p>
          <a:p>
            <a:pPr marL="231775" indent="-231775"/>
            <a:r>
              <a:rPr lang="en-US" dirty="0">
                <a:solidFill>
                  <a:srgbClr val="32302A"/>
                </a:solidFill>
              </a:rPr>
              <a:t>Trade makes it possible for each country to use more of its resources to produce those goods and services that it can produce at a relatively low cost. </a:t>
            </a:r>
          </a:p>
          <a:p>
            <a:pPr marL="231775" indent="-231775"/>
            <a:r>
              <a:rPr lang="en-US" dirty="0">
                <a:solidFill>
                  <a:srgbClr val="32302A"/>
                </a:solidFill>
              </a:rPr>
              <a:t>With trade, it will be possible for the trading partners to consume a bundle of goods that it would be impossible for them to produce domestically. </a:t>
            </a:r>
          </a:p>
        </p:txBody>
      </p:sp>
    </p:spTree>
    <p:extLst>
      <p:ext uri="{BB962C8B-B14F-4D97-AF65-F5344CB8AC3E}">
        <p14:creationId xmlns:p14="http://schemas.microsoft.com/office/powerpoint/2010/main" val="289108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49801" y="2526803"/>
            <a:ext cx="4790589" cy="2319475"/>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108652"/>
            <a:ext cx="8904855" cy="596684"/>
          </a:xfrm>
        </p:spPr>
        <p:txBody>
          <a:bodyPr/>
          <a:lstStyle/>
          <a:p>
            <a:r>
              <a:rPr lang="en-US" dirty="0"/>
              <a:t>Gains from </a:t>
            </a:r>
            <a:r>
              <a:rPr lang="en-US" dirty="0" smtClean="0"/>
              <a:t>Trade:</a:t>
            </a:r>
            <a:br>
              <a:rPr lang="en-US" dirty="0" smtClean="0"/>
            </a:br>
            <a:r>
              <a:rPr lang="en-US" dirty="0" smtClean="0"/>
              <a:t>Comparative Advantage</a:t>
            </a:r>
            <a:endParaRPr lang="en-US" dirty="0">
              <a:latin typeface="Calibri"/>
              <a:cs typeface="Calibri"/>
            </a:endParaRPr>
          </a:p>
        </p:txBody>
      </p:sp>
      <p:sp>
        <p:nvSpPr>
          <p:cNvPr id="61" name="Text Box 10"/>
          <p:cNvSpPr txBox="1">
            <a:spLocks noChangeArrowheads="1"/>
          </p:cNvSpPr>
          <p:nvPr/>
        </p:nvSpPr>
        <p:spPr bwMode="auto">
          <a:xfrm>
            <a:off x="73111" y="1144067"/>
            <a:ext cx="4206281" cy="408727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Calibri"/>
                <a:cs typeface="Calibri"/>
              </a:rPr>
              <a:t>Columns </a:t>
            </a:r>
            <a:r>
              <a:rPr lang="en-US" sz="2200" dirty="0">
                <a:latin typeface="Calibri"/>
                <a:cs typeface="Calibri"/>
              </a:rPr>
              <a:t>(1) </a:t>
            </a:r>
            <a:r>
              <a:rPr lang="en-US" sz="2200" dirty="0" smtClean="0">
                <a:latin typeface="Calibri"/>
                <a:cs typeface="Calibri"/>
              </a:rPr>
              <a:t>and </a:t>
            </a:r>
            <a:r>
              <a:rPr lang="en-US" sz="2200" dirty="0">
                <a:latin typeface="Calibri"/>
                <a:cs typeface="Calibri"/>
              </a:rPr>
              <a:t>(2) indicate the daily per worker output of the food and clothing industry in the U.S. </a:t>
            </a:r>
            <a:r>
              <a:rPr lang="en-US" sz="2200" dirty="0" smtClean="0">
                <a:latin typeface="Calibri"/>
                <a:cs typeface="Calibri"/>
              </a:rPr>
              <a:t>&amp; </a:t>
            </a:r>
            <a:r>
              <a:rPr lang="en-US" sz="2200" dirty="0">
                <a:latin typeface="Calibri"/>
                <a:cs typeface="Calibri"/>
              </a:rPr>
              <a:t>Japan</a:t>
            </a:r>
            <a:r>
              <a:rPr lang="en-US" sz="2200" dirty="0" smtClean="0">
                <a:latin typeface="Calibri"/>
                <a:cs typeface="Calibri"/>
              </a:rPr>
              <a:t>.</a:t>
            </a:r>
          </a:p>
          <a:p>
            <a:pPr marL="115888" indent="-115888">
              <a:lnSpc>
                <a:spcPct val="90000"/>
              </a:lnSpc>
              <a:spcBef>
                <a:spcPct val="50000"/>
              </a:spcBef>
              <a:buFontTx/>
              <a:buChar char="•"/>
            </a:pPr>
            <a:r>
              <a:rPr lang="en-US" sz="2200" dirty="0" smtClean="0">
                <a:latin typeface="Calibri"/>
                <a:cs typeface="Calibri"/>
              </a:rPr>
              <a:t>Japanese workers can produce 3 units of food per day, compared to only 2 units per day for U.S. workers.</a:t>
            </a:r>
          </a:p>
          <a:p>
            <a:pPr marL="115888" indent="-115888">
              <a:lnSpc>
                <a:spcPct val="90000"/>
              </a:lnSpc>
              <a:spcBef>
                <a:spcPct val="50000"/>
              </a:spcBef>
              <a:buFontTx/>
              <a:buChar char="•"/>
            </a:pPr>
            <a:r>
              <a:rPr lang="en-US" sz="2200" dirty="0" smtClean="0">
                <a:latin typeface="Calibri"/>
                <a:cs typeface="Calibri"/>
              </a:rPr>
              <a:t>They can also produce 9 units of clothing per day, compared to 1 unit of clothing per day for U.S. workers.</a:t>
            </a:r>
          </a:p>
        </p:txBody>
      </p:sp>
      <p:sp>
        <p:nvSpPr>
          <p:cNvPr id="45" name="Rectangle 5"/>
          <p:cNvSpPr>
            <a:spLocks noChangeArrowheads="1"/>
          </p:cNvSpPr>
          <p:nvPr/>
        </p:nvSpPr>
        <p:spPr bwMode="auto">
          <a:xfrm>
            <a:off x="4468254" y="3428247"/>
            <a:ext cx="944563" cy="246221"/>
          </a:xfrm>
          <a:prstGeom prst="rect">
            <a:avLst/>
          </a:prstGeom>
          <a:noFill/>
          <a:ln w="9525">
            <a:noFill/>
            <a:miter lim="800000"/>
            <a:headEnd/>
            <a:tailEnd/>
          </a:ln>
        </p:spPr>
        <p:txBody>
          <a:bodyPr lIns="0" tIns="0" rIns="0" bIns="0">
            <a:prstTxWarp prst="textNoShape">
              <a:avLst/>
            </a:prstTxWarp>
            <a:spAutoFit/>
          </a:bodyPr>
          <a:lstStyle/>
          <a:p>
            <a:r>
              <a:rPr kumimoji="0" lang="en-US" sz="1600" b="0">
                <a:solidFill>
                  <a:srgbClr val="000000"/>
                </a:solidFill>
                <a:latin typeface="Calibri"/>
                <a:cs typeface="Calibri"/>
              </a:rPr>
              <a:t>Country</a:t>
            </a:r>
            <a:endParaRPr kumimoji="0" lang="en-US" sz="1600" b="0">
              <a:solidFill>
                <a:schemeClr val="tx1"/>
              </a:solidFill>
              <a:latin typeface="Calibri"/>
              <a:cs typeface="Calibri"/>
            </a:endParaRPr>
          </a:p>
        </p:txBody>
      </p:sp>
      <p:sp>
        <p:nvSpPr>
          <p:cNvPr id="46" name="Rectangle 7"/>
          <p:cNvSpPr>
            <a:spLocks noChangeArrowheads="1"/>
          </p:cNvSpPr>
          <p:nvPr/>
        </p:nvSpPr>
        <p:spPr bwMode="auto">
          <a:xfrm>
            <a:off x="4463491" y="3828297"/>
            <a:ext cx="32951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U.S.</a:t>
            </a:r>
            <a:endParaRPr kumimoji="0" lang="en-US" sz="1600" b="0" dirty="0">
              <a:solidFill>
                <a:schemeClr val="tx1"/>
              </a:solidFill>
              <a:latin typeface="Calibri"/>
              <a:cs typeface="Calibri"/>
            </a:endParaRPr>
          </a:p>
        </p:txBody>
      </p:sp>
      <p:sp>
        <p:nvSpPr>
          <p:cNvPr id="47" name="Rectangle 8"/>
          <p:cNvSpPr>
            <a:spLocks noChangeArrowheads="1"/>
          </p:cNvSpPr>
          <p:nvPr/>
        </p:nvSpPr>
        <p:spPr bwMode="auto">
          <a:xfrm>
            <a:off x="4463491" y="4098172"/>
            <a:ext cx="4775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Japan </a:t>
            </a:r>
            <a:endParaRPr kumimoji="0" lang="en-US" sz="1600" b="0">
              <a:solidFill>
                <a:schemeClr val="tx1"/>
              </a:solidFill>
              <a:latin typeface="Calibri"/>
              <a:cs typeface="Calibri"/>
            </a:endParaRPr>
          </a:p>
        </p:txBody>
      </p:sp>
      <p:sp>
        <p:nvSpPr>
          <p:cNvPr id="48" name="Rectangle 11"/>
          <p:cNvSpPr>
            <a:spLocks noChangeArrowheads="1"/>
          </p:cNvSpPr>
          <p:nvPr/>
        </p:nvSpPr>
        <p:spPr bwMode="auto">
          <a:xfrm>
            <a:off x="5750763" y="2763148"/>
            <a:ext cx="981827" cy="402161"/>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i="1" dirty="0">
                <a:solidFill>
                  <a:srgbClr val="000000"/>
                </a:solidFill>
                <a:latin typeface="Calibri"/>
                <a:cs typeface="Calibri"/>
              </a:rPr>
              <a:t>Output </a:t>
            </a:r>
            <a:r>
              <a:rPr kumimoji="0" lang="en-US" sz="1600" b="0" i="1" dirty="0" smtClean="0">
                <a:solidFill>
                  <a:srgbClr val="000000"/>
                </a:solidFill>
                <a:latin typeface="Calibri"/>
                <a:cs typeface="Calibri"/>
              </a:rPr>
              <a:t>per</a:t>
            </a:r>
            <a:br>
              <a:rPr kumimoji="0" lang="en-US" sz="1600" b="0" i="1" dirty="0" smtClean="0">
                <a:solidFill>
                  <a:srgbClr val="000000"/>
                </a:solidFill>
                <a:latin typeface="Calibri"/>
                <a:cs typeface="Calibri"/>
              </a:rPr>
            </a:br>
            <a:r>
              <a:rPr kumimoji="0" lang="en-US" sz="1600" b="0" i="1" dirty="0" smtClean="0">
                <a:solidFill>
                  <a:srgbClr val="000000"/>
                </a:solidFill>
                <a:latin typeface="Calibri"/>
                <a:cs typeface="Calibri"/>
              </a:rPr>
              <a:t>worker </a:t>
            </a:r>
            <a:r>
              <a:rPr kumimoji="0" lang="en-US" sz="1600" b="0" i="1" dirty="0">
                <a:solidFill>
                  <a:srgbClr val="000000"/>
                </a:solidFill>
                <a:latin typeface="Calibri"/>
                <a:cs typeface="Calibri"/>
              </a:rPr>
              <a:t>day </a:t>
            </a:r>
          </a:p>
        </p:txBody>
      </p:sp>
      <p:sp>
        <p:nvSpPr>
          <p:cNvPr id="50" name="Rectangle 20"/>
          <p:cNvSpPr>
            <a:spLocks noChangeArrowheads="1"/>
          </p:cNvSpPr>
          <p:nvPr/>
        </p:nvSpPr>
        <p:spPr bwMode="auto">
          <a:xfrm>
            <a:off x="5668213" y="3164722"/>
            <a:ext cx="4184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Food </a:t>
            </a:r>
            <a:endParaRPr kumimoji="0" lang="en-US" sz="1600" b="0">
              <a:solidFill>
                <a:schemeClr val="tx1"/>
              </a:solidFill>
              <a:latin typeface="Calibri"/>
              <a:cs typeface="Calibri"/>
            </a:endParaRPr>
          </a:p>
        </p:txBody>
      </p:sp>
      <p:sp>
        <p:nvSpPr>
          <p:cNvPr id="51" name="Rectangle 21"/>
          <p:cNvSpPr>
            <a:spLocks noChangeArrowheads="1"/>
          </p:cNvSpPr>
          <p:nvPr/>
        </p:nvSpPr>
        <p:spPr bwMode="auto">
          <a:xfrm>
            <a:off x="5750763" y="3425072"/>
            <a:ext cx="32359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Calibri"/>
                <a:cs typeface="Calibri"/>
              </a:rPr>
              <a:t> (1)</a:t>
            </a:r>
            <a:endParaRPr kumimoji="0" lang="en-US" sz="1600" i="1">
              <a:solidFill>
                <a:schemeClr val="tx1"/>
              </a:solidFill>
              <a:latin typeface="Calibri"/>
              <a:cs typeface="Calibri"/>
            </a:endParaRPr>
          </a:p>
        </p:txBody>
      </p:sp>
      <p:sp>
        <p:nvSpPr>
          <p:cNvPr id="52" name="Rectangle 23"/>
          <p:cNvSpPr>
            <a:spLocks noChangeArrowheads="1"/>
          </p:cNvSpPr>
          <p:nvPr/>
        </p:nvSpPr>
        <p:spPr bwMode="auto">
          <a:xfrm>
            <a:off x="6259208" y="3164722"/>
            <a:ext cx="69269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Clothing </a:t>
            </a:r>
            <a:endParaRPr kumimoji="0" lang="en-US" sz="1600" b="0">
              <a:solidFill>
                <a:schemeClr val="tx1"/>
              </a:solidFill>
              <a:latin typeface="Calibri"/>
              <a:cs typeface="Calibri"/>
            </a:endParaRPr>
          </a:p>
        </p:txBody>
      </p:sp>
      <p:sp>
        <p:nvSpPr>
          <p:cNvPr id="53" name="Rectangle 24"/>
          <p:cNvSpPr>
            <a:spLocks noChangeArrowheads="1"/>
          </p:cNvSpPr>
          <p:nvPr/>
        </p:nvSpPr>
        <p:spPr bwMode="auto">
          <a:xfrm>
            <a:off x="6460630" y="3425072"/>
            <a:ext cx="27720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Calibri"/>
                <a:cs typeface="Calibri"/>
              </a:rPr>
              <a:t>(2)</a:t>
            </a:r>
          </a:p>
        </p:txBody>
      </p:sp>
      <p:grpSp>
        <p:nvGrpSpPr>
          <p:cNvPr id="58" name="Group 59"/>
          <p:cNvGrpSpPr>
            <a:grpSpLocks/>
          </p:cNvGrpSpPr>
          <p:nvPr/>
        </p:nvGrpSpPr>
        <p:grpSpPr bwMode="auto">
          <a:xfrm>
            <a:off x="4457142" y="3782641"/>
            <a:ext cx="4302510" cy="617283"/>
            <a:chOff x="1092" y="1747"/>
            <a:chExt cx="4392" cy="431"/>
          </a:xfrm>
        </p:grpSpPr>
        <p:sp>
          <p:nvSpPr>
            <p:cNvPr id="59" name="Line 18"/>
            <p:cNvSpPr>
              <a:spLocks noChangeShapeType="1"/>
            </p:cNvSpPr>
            <p:nvPr/>
          </p:nvSpPr>
          <p:spPr bwMode="auto">
            <a:xfrm>
              <a:off x="1092" y="1747"/>
              <a:ext cx="4380" cy="1"/>
            </a:xfrm>
            <a:prstGeom prst="line">
              <a:avLst/>
            </a:prstGeom>
            <a:noFill/>
            <a:ln w="19050">
              <a:solidFill>
                <a:srgbClr val="000000"/>
              </a:solidFill>
              <a:round/>
              <a:headEnd/>
              <a:tailEnd/>
            </a:ln>
          </p:spPr>
          <p:txBody>
            <a:bodyPr>
              <a:prstTxWarp prst="textNoShape">
                <a:avLst/>
              </a:prstTxWarp>
            </a:bodyPr>
            <a:lstStyle/>
            <a:p>
              <a:endParaRPr lang="en-US" sz="1400">
                <a:latin typeface="Calibri"/>
                <a:cs typeface="Calibri"/>
              </a:endParaRPr>
            </a:p>
          </p:txBody>
        </p:sp>
        <p:sp>
          <p:nvSpPr>
            <p:cNvPr id="60" name="Line 58"/>
            <p:cNvSpPr>
              <a:spLocks noChangeShapeType="1"/>
            </p:cNvSpPr>
            <p:nvPr/>
          </p:nvSpPr>
          <p:spPr bwMode="auto">
            <a:xfrm>
              <a:off x="1104" y="2177"/>
              <a:ext cx="4380" cy="1"/>
            </a:xfrm>
            <a:prstGeom prst="line">
              <a:avLst/>
            </a:prstGeom>
            <a:noFill/>
            <a:ln w="19050">
              <a:solidFill>
                <a:srgbClr val="000000"/>
              </a:solidFill>
              <a:round/>
              <a:headEnd/>
              <a:tailEnd/>
            </a:ln>
          </p:spPr>
          <p:txBody>
            <a:bodyPr>
              <a:prstTxWarp prst="textNoShape">
                <a:avLst/>
              </a:prstTxWarp>
            </a:bodyPr>
            <a:lstStyle/>
            <a:p>
              <a:endParaRPr lang="en-US" sz="1400">
                <a:latin typeface="Calibri"/>
                <a:cs typeface="Calibri"/>
              </a:endParaRPr>
            </a:p>
          </p:txBody>
        </p:sp>
      </p:grpSp>
      <p:sp>
        <p:nvSpPr>
          <p:cNvPr id="62" name="Rectangle 62"/>
          <p:cNvSpPr>
            <a:spLocks noChangeArrowheads="1"/>
          </p:cNvSpPr>
          <p:nvPr/>
        </p:nvSpPr>
        <p:spPr bwMode="auto">
          <a:xfrm>
            <a:off x="4903184" y="4977504"/>
            <a:ext cx="3355341" cy="263918"/>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kumimoji="0" lang="en-US" sz="1050" b="0" i="1" dirty="0" smtClean="0">
                <a:solidFill>
                  <a:srgbClr val="000000"/>
                </a:solidFill>
                <a:latin typeface="Calibri"/>
                <a:cs typeface="Calibri"/>
              </a:rPr>
              <a:t>* Change </a:t>
            </a:r>
            <a:r>
              <a:rPr kumimoji="0" lang="en-US" sz="1050" b="0" i="1" dirty="0">
                <a:solidFill>
                  <a:srgbClr val="000000"/>
                </a:solidFill>
                <a:latin typeface="Calibri"/>
                <a:cs typeface="Calibri"/>
              </a:rPr>
              <a:t>in output if US shifts 3 workers from clothing to </a:t>
            </a:r>
            <a:r>
              <a:rPr kumimoji="0" lang="en-US" sz="1050" b="0" i="1" dirty="0" smtClean="0">
                <a:solidFill>
                  <a:srgbClr val="000000"/>
                </a:solidFill>
                <a:latin typeface="Calibri"/>
                <a:cs typeface="Calibri"/>
              </a:rPr>
              <a:t/>
            </a:r>
            <a:br>
              <a:rPr kumimoji="0" lang="en-US" sz="1050" b="0" i="1" dirty="0" smtClean="0">
                <a:solidFill>
                  <a:srgbClr val="000000"/>
                </a:solidFill>
                <a:latin typeface="Calibri"/>
                <a:cs typeface="Calibri"/>
              </a:rPr>
            </a:br>
            <a:r>
              <a:rPr kumimoji="0" lang="en-US" sz="1050" b="0" i="1" dirty="0" smtClean="0">
                <a:solidFill>
                  <a:srgbClr val="000000"/>
                </a:solidFill>
                <a:latin typeface="Calibri"/>
                <a:cs typeface="Calibri"/>
              </a:rPr>
              <a:t>   food </a:t>
            </a:r>
            <a:r>
              <a:rPr kumimoji="0" lang="en-US" sz="1050" b="0" i="1" dirty="0">
                <a:solidFill>
                  <a:srgbClr val="000000"/>
                </a:solidFill>
                <a:latin typeface="Calibri"/>
                <a:cs typeface="Calibri"/>
              </a:rPr>
              <a:t>industry </a:t>
            </a:r>
            <a:r>
              <a:rPr kumimoji="0" lang="en-US" sz="1050" b="0" i="1" dirty="0" smtClean="0">
                <a:solidFill>
                  <a:srgbClr val="000000"/>
                </a:solidFill>
                <a:latin typeface="Calibri"/>
                <a:cs typeface="Calibri"/>
              </a:rPr>
              <a:t>and </a:t>
            </a:r>
            <a:r>
              <a:rPr kumimoji="0" lang="en-US" sz="1050" b="0" i="1" dirty="0">
                <a:solidFill>
                  <a:srgbClr val="000000"/>
                </a:solidFill>
                <a:latin typeface="Calibri"/>
                <a:cs typeface="Calibri"/>
              </a:rPr>
              <a:t>if Japan shifts one from food to clothing.</a:t>
            </a:r>
            <a:endParaRPr kumimoji="0" lang="en-US" sz="1050" i="1" dirty="0">
              <a:latin typeface="Calibri"/>
              <a:cs typeface="Calibri"/>
            </a:endParaRPr>
          </a:p>
        </p:txBody>
      </p:sp>
      <p:sp>
        <p:nvSpPr>
          <p:cNvPr id="63" name="Rectangle 9"/>
          <p:cNvSpPr>
            <a:spLocks noChangeArrowheads="1"/>
          </p:cNvSpPr>
          <p:nvPr/>
        </p:nvSpPr>
        <p:spPr bwMode="auto">
          <a:xfrm>
            <a:off x="4472635" y="4446978"/>
            <a:ext cx="190911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Change in </a:t>
            </a:r>
            <a:r>
              <a:rPr kumimoji="0" lang="en-US" sz="1600" i="1">
                <a:latin typeface="Calibri"/>
                <a:cs typeface="Calibri"/>
              </a:rPr>
              <a:t>total output</a:t>
            </a:r>
          </a:p>
        </p:txBody>
      </p:sp>
      <p:sp>
        <p:nvSpPr>
          <p:cNvPr id="64" name="Rectangle 34"/>
          <p:cNvSpPr>
            <a:spLocks noChangeArrowheads="1"/>
          </p:cNvSpPr>
          <p:nvPr/>
        </p:nvSpPr>
        <p:spPr bwMode="auto">
          <a:xfrm>
            <a:off x="5890463" y="3828297"/>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latin typeface="Calibri"/>
                <a:cs typeface="Calibri"/>
              </a:rPr>
              <a:t>2 </a:t>
            </a:r>
          </a:p>
        </p:txBody>
      </p:sp>
      <p:sp>
        <p:nvSpPr>
          <p:cNvPr id="65" name="Rectangle 35"/>
          <p:cNvSpPr>
            <a:spLocks noChangeArrowheads="1"/>
          </p:cNvSpPr>
          <p:nvPr/>
        </p:nvSpPr>
        <p:spPr bwMode="auto">
          <a:xfrm>
            <a:off x="6543180" y="3828297"/>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a:latin typeface="Calibri"/>
                <a:cs typeface="Calibri"/>
              </a:rPr>
              <a:t>1 </a:t>
            </a:r>
          </a:p>
        </p:txBody>
      </p:sp>
      <p:sp>
        <p:nvSpPr>
          <p:cNvPr id="66" name="Rectangle 37"/>
          <p:cNvSpPr>
            <a:spLocks noChangeArrowheads="1"/>
          </p:cNvSpPr>
          <p:nvPr/>
        </p:nvSpPr>
        <p:spPr bwMode="auto">
          <a:xfrm>
            <a:off x="5890463" y="4098172"/>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3</a:t>
            </a:r>
          </a:p>
        </p:txBody>
      </p:sp>
      <p:sp>
        <p:nvSpPr>
          <p:cNvPr id="67" name="Rectangle 38"/>
          <p:cNvSpPr>
            <a:spLocks noChangeArrowheads="1"/>
          </p:cNvSpPr>
          <p:nvPr/>
        </p:nvSpPr>
        <p:spPr bwMode="auto">
          <a:xfrm>
            <a:off x="6543180" y="4098172"/>
            <a:ext cx="103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latin typeface="Calibri"/>
                <a:cs typeface="Calibri"/>
              </a:rPr>
              <a:t>9</a:t>
            </a:r>
          </a:p>
        </p:txBody>
      </p:sp>
      <p:sp>
        <p:nvSpPr>
          <p:cNvPr id="33" name="Text Box 10"/>
          <p:cNvSpPr txBox="1">
            <a:spLocks noChangeArrowheads="1"/>
          </p:cNvSpPr>
          <p:nvPr/>
        </p:nvSpPr>
        <p:spPr bwMode="auto">
          <a:xfrm>
            <a:off x="73111" y="5266321"/>
            <a:ext cx="4593018" cy="131112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smtClean="0">
                <a:latin typeface="Calibri"/>
                <a:cs typeface="Calibri"/>
              </a:rPr>
              <a:t>Thus</a:t>
            </a:r>
            <a:r>
              <a:rPr lang="en-US" sz="2200" dirty="0" smtClean="0">
                <a:latin typeface="Calibri"/>
                <a:cs typeface="Calibri"/>
              </a:rPr>
              <a:t>, Japan has an absolute advantage—the Japanese workers are able to produce more of both food and clothing than U.S. workers.</a:t>
            </a:r>
          </a:p>
        </p:txBody>
      </p:sp>
    </p:spTree>
    <p:extLst>
      <p:ext uri="{BB962C8B-B14F-4D97-AF65-F5344CB8AC3E}">
        <p14:creationId xmlns:p14="http://schemas.microsoft.com/office/powerpoint/2010/main" val="1695838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1885</TotalTime>
  <Words>2564</Words>
  <Application>Microsoft Macintosh PowerPoint</Application>
  <PresentationFormat>On-screen Show (4:3)</PresentationFormat>
  <Paragraphs>544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ＭＳ Ｐゴシック</vt:lpstr>
      <vt:lpstr>Times New Roman</vt:lpstr>
      <vt:lpstr>Arial</vt:lpstr>
      <vt:lpstr>15th edition TEMPLATE</vt:lpstr>
      <vt:lpstr>Gaining From  International Trade</vt:lpstr>
      <vt:lpstr>The Trade Sector of the United States </vt:lpstr>
      <vt:lpstr>The Growth of the  U.S. Trade Sector</vt:lpstr>
      <vt:lpstr>Leading Trading Partners of the U.S.</vt:lpstr>
      <vt:lpstr>Gains from  Specialization and Trade </vt:lpstr>
      <vt:lpstr>Gains from Trade: An Overview</vt:lpstr>
      <vt:lpstr>Law of Comparative Advantage</vt:lpstr>
      <vt:lpstr>Gains from Specialization and Trade</vt:lpstr>
      <vt:lpstr>Gains from Trade: Comparative Advantage</vt:lpstr>
      <vt:lpstr>PowerPoint Presentation</vt:lpstr>
      <vt:lpstr>Gains from Trade: Comparative Advantage</vt:lpstr>
      <vt:lpstr>Gains from Trade: Comparative Advantage</vt:lpstr>
      <vt:lpstr>PPC Before  Specialization and Trade</vt:lpstr>
      <vt:lpstr>Trade Expands  Consumption Possibilities</vt:lpstr>
      <vt:lpstr>Trade Expands  Consumption Possibilities</vt:lpstr>
      <vt:lpstr>Trade Expands  Consumption Possibilities</vt:lpstr>
      <vt:lpstr>PowerPoint Presentation</vt:lpstr>
      <vt:lpstr>Supply, Demand,  and International Trade</vt:lpstr>
      <vt:lpstr>U.S. Has a  Comparative Advantage</vt:lpstr>
      <vt:lpstr>U.S. Has a  Comparative Advantage</vt:lpstr>
      <vt:lpstr>Foreigners Have a  Comparative Advantage</vt:lpstr>
      <vt:lpstr>Foreigners Have a  Comparative Advantage</vt:lpstr>
      <vt:lpstr>Summary:   Supply, Demand, and Gains from Trade</vt:lpstr>
      <vt:lpstr>Questions for Thought: </vt:lpstr>
      <vt:lpstr>Questions for Thought: </vt:lpstr>
      <vt:lpstr>The Economics of  Trade Restrictions</vt:lpstr>
      <vt:lpstr>Economic Freedom and Growth</vt:lpstr>
      <vt:lpstr>Trade Restrictions: Impact of a Tariff</vt:lpstr>
      <vt:lpstr>Trade Restrictions: Impact of a Quota</vt:lpstr>
      <vt:lpstr>Why do Nations Adopt  Trade Restrictions?</vt:lpstr>
      <vt:lpstr>Arguments Used to  Justify Trade Restrictions</vt:lpstr>
      <vt:lpstr>A Few Additional Issues Related to Dumping</vt:lpstr>
      <vt:lpstr>Trade Restrictions are  a Special Interest Issue</vt:lpstr>
      <vt:lpstr>Trade Barriers and  Popular Trade Fallacies</vt:lpstr>
      <vt:lpstr>Trade Fallacies </vt:lpstr>
      <vt:lpstr>Trade Fallacies </vt:lpstr>
      <vt:lpstr>Trade Fallacies </vt:lpstr>
      <vt:lpstr>Institutions and the Changing Nature of Global Trade</vt:lpstr>
      <vt:lpstr>PowerPoint Presentation</vt:lpstr>
      <vt:lpstr>Trade Openness,  Income, and Growth</vt:lpstr>
      <vt:lpstr>Trade Openness, Income, and Growth</vt:lpstr>
      <vt:lpstr>U.S. Trade with Canada and Mexico</vt:lpstr>
      <vt:lpstr>PowerPoint Presentation</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from International Trade (15th ed.)</dc:title>
  <dc:subject>Gaining from International Trade (15th ed.)</dc:subject>
  <dc:creator>Dr. Chuck Skipton</dc:creator>
  <cp:lastModifiedBy>Joseph Connors</cp:lastModifiedBy>
  <cp:revision>72</cp:revision>
  <dcterms:created xsi:type="dcterms:W3CDTF">2013-12-17T18:08:03Z</dcterms:created>
  <dcterms:modified xsi:type="dcterms:W3CDTF">2016-12-27T22:20:32Z</dcterms:modified>
</cp:coreProperties>
</file>