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11" r:id="rId24"/>
    <p:sldId id="278" r:id="rId25"/>
    <p:sldId id="279" r:id="rId26"/>
    <p:sldId id="280" r:id="rId27"/>
    <p:sldId id="312" r:id="rId28"/>
    <p:sldId id="313" r:id="rId29"/>
    <p:sldId id="314" r:id="rId30"/>
    <p:sldId id="295" r:id="rId31"/>
    <p:sldId id="316" r:id="rId32"/>
    <p:sldId id="317" r:id="rId33"/>
    <p:sldId id="318" r:id="rId34"/>
    <p:sldId id="296" r:id="rId35"/>
    <p:sldId id="297" r:id="rId36"/>
    <p:sldId id="292" r:id="rId37"/>
    <p:sldId id="310" r:id="rId38"/>
    <p:sldId id="294" r:id="rId39"/>
    <p:sldId id="281" r:id="rId40"/>
    <p:sldId id="282" r:id="rId41"/>
    <p:sldId id="283" r:id="rId42"/>
    <p:sldId id="284" r:id="rId43"/>
    <p:sldId id="298" r:id="rId44"/>
    <p:sldId id="299" r:id="rId45"/>
    <p:sldId id="300" r:id="rId46"/>
    <p:sldId id="301" r:id="rId47"/>
    <p:sldId id="302" r:id="rId48"/>
    <p:sldId id="303" r:id="rId49"/>
    <p:sldId id="304" r:id="rId50"/>
    <p:sldId id="305" r:id="rId51"/>
    <p:sldId id="306" r:id="rId52"/>
    <p:sldId id="307" r:id="rId53"/>
    <p:sldId id="319" r:id="rId54"/>
    <p:sldId id="309"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6">
          <p15:clr>
            <a:srgbClr val="A4A3A4"/>
          </p15:clr>
        </p15:guide>
        <p15:guide id="2" pos="17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698"/>
    <a:srgbClr val="F1F1E3"/>
    <a:srgbClr val="F4F6EE"/>
    <a:srgbClr val="E9EDDF"/>
    <a:srgbClr val="EFE5BB"/>
    <a:srgbClr val="E2DEEE"/>
    <a:srgbClr val="32302A"/>
    <a:srgbClr val="515A61"/>
    <a:srgbClr val="444C5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6" autoAdjust="0"/>
    <p:restoredTop sz="94666"/>
  </p:normalViewPr>
  <p:slideViewPr>
    <p:cSldViewPr snapToGrid="0" snapToObjects="1">
      <p:cViewPr varScale="1">
        <p:scale>
          <a:sx n="102" d="100"/>
          <a:sy n="102" d="100"/>
        </p:scale>
        <p:origin x="1072" y="184"/>
      </p:cViewPr>
      <p:guideLst>
        <p:guide orient="horz" pos="596"/>
        <p:guide pos="1792"/>
      </p:guideLst>
    </p:cSldViewPr>
  </p:slideViewPr>
  <p:notesTextViewPr>
    <p:cViewPr>
      <p:scale>
        <a:sx n="100" d="100"/>
        <a:sy n="100" d="100"/>
      </p:scale>
      <p:origin x="0" y="0"/>
    </p:cViewPr>
  </p:notesTextViewPr>
  <p:sorterViewPr>
    <p:cViewPr>
      <p:scale>
        <a:sx n="176" d="100"/>
        <a:sy n="176" d="100"/>
      </p:scale>
      <p:origin x="0" y="17368"/>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solidFill>
                  <a:schemeClr val="bg1"/>
                </a:solidFill>
                <a:latin typeface="Calibri" panose="020F0502020204030204" pitchFamily="34" charset="0"/>
              </a:rPr>
              <a:t>Macro </a:t>
            </a:r>
            <a:r>
              <a:rPr kumimoji="0" lang="en-US" sz="2400" i="1" dirty="0">
                <a:solidFill>
                  <a:schemeClr val="bg1"/>
                </a:solidFill>
                <a:latin typeface="Calibri" panose="020F0502020204030204" pitchFamily="34" charset="0"/>
              </a:rPr>
              <a:t>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17</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17</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8545" y="1969058"/>
            <a:ext cx="8313483" cy="1431787"/>
          </a:xfrm>
          <a:prstGeom prst="rect">
            <a:avLst/>
          </a:prstGeom>
        </p:spPr>
        <p:txBody>
          <a:bodyPr anchor="b">
            <a:noAutofit/>
          </a:bodyPr>
          <a:lstStyle/>
          <a:p>
            <a:pPr>
              <a:lnSpc>
                <a:spcPts val="4000"/>
              </a:lnSpc>
            </a:pPr>
            <a:r>
              <a:rPr lang="en-US" sz="4200" dirty="0" smtClean="0"/>
              <a:t>Institutions, Policies, &amp; Cross-Country Differences in Income and Growth</a:t>
            </a:r>
            <a:endParaRPr lang="en-US" sz="4200" dirty="0"/>
          </a:p>
        </p:txBody>
      </p:sp>
    </p:spTree>
    <p:extLst>
      <p:ext uri="{BB962C8B-B14F-4D97-AF65-F5344CB8AC3E}">
        <p14:creationId xmlns:p14="http://schemas.microsoft.com/office/powerpoint/2010/main" val="55698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1043"/>
            <a:ext cx="7772400" cy="742188"/>
          </a:xfrm>
        </p:spPr>
        <p:txBody>
          <a:bodyPr anchor="ctr"/>
          <a:lstStyle/>
          <a:p>
            <a:pPr>
              <a:lnSpc>
                <a:spcPts val="4000"/>
              </a:lnSpc>
            </a:pPr>
            <a:r>
              <a:rPr lang="en-US" dirty="0"/>
              <a:t>Economic Freedom </a:t>
            </a:r>
            <a:r>
              <a:rPr lang="en-US" dirty="0" smtClean="0"/>
              <a:t>as </a:t>
            </a:r>
            <a:r>
              <a:rPr lang="en-US" dirty="0"/>
              <a:t>a </a:t>
            </a:r>
            <a:r>
              <a:rPr lang="en-US" dirty="0" smtClean="0"/>
              <a:t>Measure </a:t>
            </a:r>
            <a:r>
              <a:rPr lang="en-US" dirty="0"/>
              <a:t>of </a:t>
            </a:r>
            <a:r>
              <a:rPr lang="en-US" dirty="0" smtClean="0"/>
              <a:t>Sound </a:t>
            </a:r>
            <a:r>
              <a:rPr lang="en-US" dirty="0"/>
              <a:t>Institutions</a:t>
            </a:r>
          </a:p>
        </p:txBody>
      </p:sp>
    </p:spTree>
    <p:extLst>
      <p:ext uri="{BB962C8B-B14F-4D97-AF65-F5344CB8AC3E}">
        <p14:creationId xmlns:p14="http://schemas.microsoft.com/office/powerpoint/2010/main" val="1777967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72433"/>
            <a:ext cx="8904855" cy="108082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smtClean="0">
                <a:solidFill>
                  <a:srgbClr val="000000"/>
                </a:solidFill>
                <a:latin typeface="Calibri"/>
                <a:cs typeface="Calibri"/>
              </a:rPr>
              <a:t>Economic Freedom as a </a:t>
            </a:r>
            <a:br>
              <a:rPr lang="en-US" dirty="0" smtClean="0">
                <a:solidFill>
                  <a:srgbClr val="000000"/>
                </a:solidFill>
                <a:latin typeface="Calibri"/>
                <a:cs typeface="Calibri"/>
              </a:rPr>
            </a:br>
            <a:r>
              <a:rPr lang="en-US" dirty="0" smtClean="0">
                <a:solidFill>
                  <a:srgbClr val="000000"/>
                </a:solidFill>
                <a:latin typeface="Calibri"/>
                <a:cs typeface="Calibri"/>
              </a:rPr>
              <a:t>Measure of Institutional Quality</a:t>
            </a:r>
            <a:endParaRPr lang="en-US" dirty="0">
              <a:solidFill>
                <a:srgbClr val="000000"/>
              </a:solidFill>
              <a:latin typeface="Calibri"/>
              <a:cs typeface="Calibri"/>
            </a:endParaRPr>
          </a:p>
        </p:txBody>
      </p:sp>
      <p:sp>
        <p:nvSpPr>
          <p:cNvPr id="3" name="Content Placeholder 2"/>
          <p:cNvSpPr>
            <a:spLocks noGrp="1"/>
          </p:cNvSpPr>
          <p:nvPr>
            <p:ph idx="1"/>
          </p:nvPr>
        </p:nvSpPr>
        <p:spPr>
          <a:xfrm>
            <a:off x="140675" y="1134496"/>
            <a:ext cx="8883750" cy="3400790"/>
          </a:xfrm>
        </p:spPr>
        <p:txBody>
          <a:bodyPr/>
          <a:lstStyle/>
          <a:p>
            <a:pPr marL="231775" indent="-231775"/>
            <a:r>
              <a:rPr lang="en-US" dirty="0">
                <a:solidFill>
                  <a:srgbClr val="32302A"/>
                </a:solidFill>
                <a:latin typeface="Calibri"/>
                <a:cs typeface="Calibri"/>
              </a:rPr>
              <a:t>Gains from trade, entrepreneurial discovery, and investment a</a:t>
            </a:r>
            <a:r>
              <a:rPr lang="en-US" dirty="0" smtClean="0">
                <a:solidFill>
                  <a:srgbClr val="32302A"/>
                </a:solidFill>
                <a:latin typeface="Calibri"/>
                <a:cs typeface="Calibri"/>
              </a:rPr>
              <a:t>re </a:t>
            </a:r>
            <a:r>
              <a:rPr lang="en-US" dirty="0">
                <a:solidFill>
                  <a:srgbClr val="32302A"/>
                </a:solidFill>
                <a:latin typeface="Calibri"/>
                <a:cs typeface="Calibri"/>
              </a:rPr>
              <a:t>largely dependent on </a:t>
            </a:r>
            <a:r>
              <a:rPr lang="en-US" dirty="0" smtClean="0">
                <a:solidFill>
                  <a:srgbClr val="32302A"/>
                </a:solidFill>
                <a:latin typeface="Calibri"/>
                <a:cs typeface="Calibri"/>
              </a:rPr>
              <a:t>institutions </a:t>
            </a:r>
            <a:r>
              <a:rPr lang="en-US" dirty="0">
                <a:solidFill>
                  <a:srgbClr val="32302A"/>
                </a:solidFill>
                <a:latin typeface="Calibri"/>
                <a:cs typeface="Calibri"/>
              </a:rPr>
              <a:t>and policies supportive </a:t>
            </a:r>
            <a:r>
              <a:rPr lang="en-US" dirty="0" smtClean="0">
                <a:solidFill>
                  <a:srgbClr val="32302A"/>
                </a:solidFill>
                <a:latin typeface="Calibri"/>
                <a:cs typeface="Calibri"/>
              </a:rPr>
              <a:t>of </a:t>
            </a:r>
            <a:r>
              <a:rPr lang="en-US" dirty="0">
                <a:solidFill>
                  <a:srgbClr val="32302A"/>
                </a:solidFill>
                <a:latin typeface="Calibri"/>
                <a:cs typeface="Calibri"/>
              </a:rPr>
              <a:t>voluntary exchange, market allocation, freedom to compete, and protection of people and their property from aggressors. </a:t>
            </a:r>
          </a:p>
          <a:p>
            <a:pPr marL="231775" indent="-231775"/>
            <a:r>
              <a:rPr lang="en-US" dirty="0">
                <a:solidFill>
                  <a:srgbClr val="32302A"/>
                </a:solidFill>
                <a:latin typeface="Calibri"/>
                <a:cs typeface="Calibri"/>
              </a:rPr>
              <a:t>These ingredients comprise the foundation of </a:t>
            </a:r>
            <a:r>
              <a:rPr lang="en-US" b="1" i="1" dirty="0">
                <a:solidFill>
                  <a:srgbClr val="32302A"/>
                </a:solidFill>
                <a:latin typeface="Calibri"/>
                <a:cs typeface="Calibri"/>
              </a:rPr>
              <a:t>economic freedom</a:t>
            </a:r>
            <a:r>
              <a:rPr lang="en-US" dirty="0">
                <a:solidFill>
                  <a:srgbClr val="32302A"/>
                </a:solidFill>
                <a:latin typeface="Calibri"/>
                <a:cs typeface="Calibri"/>
              </a:rPr>
              <a:t>.</a:t>
            </a:r>
          </a:p>
        </p:txBody>
      </p:sp>
    </p:spTree>
    <p:extLst>
      <p:ext uri="{BB962C8B-B14F-4D97-AF65-F5344CB8AC3E}">
        <p14:creationId xmlns:p14="http://schemas.microsoft.com/office/powerpoint/2010/main" val="1140297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496"/>
            <a:ext cx="8883750" cy="4498846"/>
          </a:xfrm>
        </p:spPr>
        <p:txBody>
          <a:bodyPr/>
          <a:lstStyle/>
          <a:p>
            <a:pPr marL="231775" indent="-231775"/>
            <a:r>
              <a:rPr lang="en-US" dirty="0">
                <a:solidFill>
                  <a:srgbClr val="32302A"/>
                </a:solidFill>
              </a:rPr>
              <a:t>The </a:t>
            </a:r>
            <a:r>
              <a:rPr lang="en-US" b="1" i="1" dirty="0">
                <a:solidFill>
                  <a:srgbClr val="32302A"/>
                </a:solidFill>
              </a:rPr>
              <a:t>Economic Freedom of the World </a:t>
            </a:r>
            <a:r>
              <a:rPr lang="en-US" dirty="0">
                <a:solidFill>
                  <a:srgbClr val="32302A"/>
                </a:solidFill>
              </a:rPr>
              <a:t>(</a:t>
            </a:r>
            <a:r>
              <a:rPr lang="en-US" b="1" i="1" dirty="0">
                <a:solidFill>
                  <a:srgbClr val="32302A"/>
                </a:solidFill>
              </a:rPr>
              <a:t>EFW</a:t>
            </a:r>
            <a:r>
              <a:rPr lang="en-US" dirty="0">
                <a:solidFill>
                  <a:srgbClr val="32302A"/>
                </a:solidFill>
              </a:rPr>
              <a:t>) index is </a:t>
            </a:r>
            <a:r>
              <a:rPr lang="en-US" dirty="0" smtClean="0">
                <a:solidFill>
                  <a:srgbClr val="32302A"/>
                </a:solidFill>
              </a:rPr>
              <a:t/>
            </a:r>
            <a:br>
              <a:rPr lang="en-US" dirty="0" smtClean="0">
                <a:solidFill>
                  <a:srgbClr val="32302A"/>
                </a:solidFill>
              </a:rPr>
            </a:br>
            <a:r>
              <a:rPr lang="en-US" dirty="0" smtClean="0">
                <a:solidFill>
                  <a:srgbClr val="32302A"/>
                </a:solidFill>
              </a:rPr>
              <a:t>designed </a:t>
            </a:r>
            <a:r>
              <a:rPr lang="en-US" dirty="0">
                <a:solidFill>
                  <a:srgbClr val="32302A"/>
                </a:solidFill>
              </a:rPr>
              <a:t>to measure the consistency of a nation’s institutions and policies with economic freedom.</a:t>
            </a:r>
          </a:p>
          <a:p>
            <a:pPr marL="631825" lvl="1" indent="-231775"/>
            <a:r>
              <a:rPr lang="en-US" sz="2800" dirty="0">
                <a:solidFill>
                  <a:srgbClr val="32302A"/>
                </a:solidFill>
              </a:rPr>
              <a:t>Leading scholars, including Nobel laureates Milton Friedman, Gary Becker, and Douglass North, helped to develop the EFW index.</a:t>
            </a:r>
          </a:p>
          <a:p>
            <a:pPr marL="231775" indent="-231775"/>
            <a:r>
              <a:rPr lang="en-US" dirty="0">
                <a:solidFill>
                  <a:srgbClr val="32302A"/>
                </a:solidFill>
              </a:rPr>
              <a:t>The EFW index uses 42 separate components to measure the consistency of a nation’s institutions and policies with personal choice, voluntary exchange, open markets, and  protection of private property.</a:t>
            </a:r>
          </a:p>
        </p:txBody>
      </p:sp>
      <p:sp>
        <p:nvSpPr>
          <p:cNvPr id="6" name="Title 1"/>
          <p:cNvSpPr>
            <a:spLocks noGrp="1"/>
          </p:cNvSpPr>
          <p:nvPr>
            <p:ph type="title"/>
          </p:nvPr>
        </p:nvSpPr>
        <p:spPr>
          <a:xfrm>
            <a:off x="119569" y="414575"/>
            <a:ext cx="8904855" cy="676594"/>
          </a:xfrm>
        </p:spPr>
        <p:txBody>
          <a:bodyPr/>
          <a:lstStyle/>
          <a:p>
            <a:r>
              <a:rPr lang="en-US" dirty="0"/>
              <a:t>Measuring Economic Freedom</a:t>
            </a:r>
          </a:p>
        </p:txBody>
      </p:sp>
    </p:spTree>
    <p:extLst>
      <p:ext uri="{BB962C8B-B14F-4D97-AF65-F5344CB8AC3E}">
        <p14:creationId xmlns:p14="http://schemas.microsoft.com/office/powerpoint/2010/main" val="3370488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3954"/>
            <a:ext cx="8883750" cy="4498846"/>
          </a:xfrm>
        </p:spPr>
        <p:txBody>
          <a:bodyPr/>
          <a:lstStyle/>
          <a:p>
            <a:pPr marL="231775" indent="-231775"/>
            <a:r>
              <a:rPr lang="en-US" sz="2400" dirty="0" smtClean="0">
                <a:solidFill>
                  <a:srgbClr val="32302A"/>
                </a:solidFill>
              </a:rPr>
              <a:t>To </a:t>
            </a:r>
            <a:r>
              <a:rPr lang="en-US" sz="2400" dirty="0">
                <a:solidFill>
                  <a:srgbClr val="32302A"/>
                </a:solidFill>
              </a:rPr>
              <a:t>achieve a high </a:t>
            </a:r>
            <a:r>
              <a:rPr lang="en-US" sz="2400" i="1" dirty="0">
                <a:solidFill>
                  <a:srgbClr val="32302A"/>
                </a:solidFill>
              </a:rPr>
              <a:t>economic freedom</a:t>
            </a:r>
            <a:r>
              <a:rPr lang="en-US" sz="2400" dirty="0">
                <a:solidFill>
                  <a:srgbClr val="32302A"/>
                </a:solidFill>
              </a:rPr>
              <a:t> (EFW) rating, a country </a:t>
            </a:r>
            <a:r>
              <a:rPr lang="en-US" sz="2400" dirty="0" smtClean="0">
                <a:solidFill>
                  <a:srgbClr val="32302A"/>
                </a:solidFill>
              </a:rPr>
              <a:t>must:</a:t>
            </a:r>
            <a:endParaRPr lang="en-US" sz="2400" dirty="0">
              <a:solidFill>
                <a:srgbClr val="32302A"/>
              </a:solidFill>
            </a:endParaRPr>
          </a:p>
          <a:p>
            <a:pPr marL="631825" lvl="1" indent="-231775"/>
            <a:r>
              <a:rPr lang="en-US" sz="2400" dirty="0">
                <a:solidFill>
                  <a:srgbClr val="32302A"/>
                </a:solidFill>
              </a:rPr>
              <a:t>provide secure protection of privately owned property, </a:t>
            </a:r>
          </a:p>
          <a:p>
            <a:pPr marL="631825" lvl="1" indent="-231775"/>
            <a:r>
              <a:rPr lang="en-US" sz="2400" dirty="0">
                <a:solidFill>
                  <a:srgbClr val="32302A"/>
                </a:solidFill>
              </a:rPr>
              <a:t>provide evenhanded enforcement of contracts, </a:t>
            </a:r>
          </a:p>
          <a:p>
            <a:pPr marL="631825" lvl="1" indent="-231775"/>
            <a:r>
              <a:rPr lang="en-US" sz="2400" dirty="0">
                <a:solidFill>
                  <a:srgbClr val="32302A"/>
                </a:solidFill>
              </a:rPr>
              <a:t>provide a stable monetary environment,</a:t>
            </a:r>
          </a:p>
          <a:p>
            <a:pPr marL="631825" lvl="1" indent="-231775"/>
            <a:r>
              <a:rPr lang="en-US" sz="2400" dirty="0">
                <a:solidFill>
                  <a:srgbClr val="32302A"/>
                </a:solidFill>
              </a:rPr>
              <a:t>keep taxes low, </a:t>
            </a:r>
          </a:p>
          <a:p>
            <a:pPr marL="631825" lvl="1" indent="-231775"/>
            <a:r>
              <a:rPr lang="en-US" sz="2400" dirty="0">
                <a:solidFill>
                  <a:srgbClr val="32302A"/>
                </a:solidFill>
              </a:rPr>
              <a:t>refrain from creating barriers to both domestic and international trade, and, </a:t>
            </a:r>
          </a:p>
          <a:p>
            <a:pPr marL="631825" lvl="1" indent="-231775"/>
            <a:r>
              <a:rPr lang="en-US" sz="2400" dirty="0">
                <a:solidFill>
                  <a:srgbClr val="32302A"/>
                </a:solidFill>
              </a:rPr>
              <a:t>rely more fully on markets rather than governments to allocate goods and resources. </a:t>
            </a:r>
          </a:p>
          <a:p>
            <a:pPr marL="231775" indent="-231775"/>
            <a:r>
              <a:rPr lang="en-US" sz="2400" dirty="0">
                <a:solidFill>
                  <a:srgbClr val="32302A"/>
                </a:solidFill>
              </a:rPr>
              <a:t>The EFW index reflects the institutional and policy factors that theory indicates are key sources of economic growth.</a:t>
            </a:r>
          </a:p>
        </p:txBody>
      </p:sp>
      <p:sp>
        <p:nvSpPr>
          <p:cNvPr id="6" name="Title 1"/>
          <p:cNvSpPr>
            <a:spLocks noGrp="1"/>
          </p:cNvSpPr>
          <p:nvPr>
            <p:ph type="title"/>
          </p:nvPr>
        </p:nvSpPr>
        <p:spPr>
          <a:xfrm>
            <a:off x="119569" y="411639"/>
            <a:ext cx="8904855" cy="676594"/>
          </a:xfrm>
        </p:spPr>
        <p:txBody>
          <a:bodyPr/>
          <a:lstStyle/>
          <a:p>
            <a:r>
              <a:rPr lang="en-US" dirty="0"/>
              <a:t>Measuring Economic Freedom</a:t>
            </a:r>
          </a:p>
        </p:txBody>
      </p:sp>
    </p:spTree>
    <p:extLst>
      <p:ext uri="{BB962C8B-B14F-4D97-AF65-F5344CB8AC3E}">
        <p14:creationId xmlns:p14="http://schemas.microsoft.com/office/powerpoint/2010/main" val="215567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7763"/>
            <a:ext cx="8904855" cy="667450"/>
          </a:xfrm>
        </p:spPr>
        <p:txBody>
          <a:bodyPr/>
          <a:lstStyle/>
          <a:p>
            <a:pPr>
              <a:lnSpc>
                <a:spcPts val="3500"/>
              </a:lnSpc>
            </a:pPr>
            <a:r>
              <a:rPr lang="en-US" dirty="0"/>
              <a:t>The Most and Least Free </a:t>
            </a:r>
            <a:br>
              <a:rPr lang="en-US" dirty="0"/>
            </a:br>
            <a:r>
              <a:rPr lang="en-US" dirty="0"/>
              <a:t>Economies of the World</a:t>
            </a:r>
          </a:p>
        </p:txBody>
      </p:sp>
      <p:sp>
        <p:nvSpPr>
          <p:cNvPr id="3" name="Content Placeholder 2"/>
          <p:cNvSpPr>
            <a:spLocks noGrp="1"/>
          </p:cNvSpPr>
          <p:nvPr>
            <p:ph idx="1"/>
          </p:nvPr>
        </p:nvSpPr>
        <p:spPr>
          <a:xfrm>
            <a:off x="140675" y="1134495"/>
            <a:ext cx="8761969" cy="5072367"/>
          </a:xfrm>
        </p:spPr>
        <p:txBody>
          <a:bodyPr/>
          <a:lstStyle/>
          <a:p>
            <a:pPr marL="231775" indent="-231775"/>
            <a:r>
              <a:rPr lang="en-US" i="1" dirty="0" smtClean="0">
                <a:solidFill>
                  <a:srgbClr val="32302A"/>
                </a:solidFill>
              </a:rPr>
              <a:t>Economic freedom</a:t>
            </a:r>
            <a:r>
              <a:rPr lang="en-US" dirty="0" smtClean="0">
                <a:solidFill>
                  <a:srgbClr val="32302A"/>
                </a:solidFill>
              </a:rPr>
              <a:t> (</a:t>
            </a:r>
            <a:r>
              <a:rPr lang="en-US" b="1" i="1" dirty="0" smtClean="0">
                <a:solidFill>
                  <a:srgbClr val="32302A"/>
                </a:solidFill>
              </a:rPr>
              <a:t>EFW</a:t>
            </a:r>
            <a:r>
              <a:rPr lang="en-US" dirty="0" smtClean="0">
                <a:solidFill>
                  <a:srgbClr val="32302A"/>
                </a:solidFill>
              </a:rPr>
              <a:t>) </a:t>
            </a:r>
            <a:r>
              <a:rPr lang="en-US" dirty="0">
                <a:solidFill>
                  <a:srgbClr val="32302A"/>
                </a:solidFill>
              </a:rPr>
              <a:t>ratings are available for </a:t>
            </a:r>
            <a:r>
              <a:rPr lang="en-US" dirty="0" smtClean="0">
                <a:solidFill>
                  <a:srgbClr val="32302A"/>
                </a:solidFill>
              </a:rPr>
              <a:t>113 </a:t>
            </a:r>
            <a:r>
              <a:rPr lang="en-US" dirty="0">
                <a:solidFill>
                  <a:srgbClr val="32302A"/>
                </a:solidFill>
              </a:rPr>
              <a:t>countries during the </a:t>
            </a:r>
            <a:r>
              <a:rPr lang="en-US" dirty="0" smtClean="0">
                <a:solidFill>
                  <a:srgbClr val="32302A"/>
                </a:solidFill>
              </a:rPr>
              <a:t>1990-2013 </a:t>
            </a:r>
            <a:r>
              <a:rPr lang="en-US" dirty="0">
                <a:solidFill>
                  <a:srgbClr val="32302A"/>
                </a:solidFill>
              </a:rPr>
              <a:t>period.</a:t>
            </a:r>
          </a:p>
          <a:p>
            <a:pPr marL="231775" indent="-231775"/>
            <a:r>
              <a:rPr lang="en-US" dirty="0">
                <a:solidFill>
                  <a:srgbClr val="32302A"/>
                </a:solidFill>
              </a:rPr>
              <a:t>The following slide indicates the ten highest and lowest rated economies, as well as the ratings of ten other large countries.</a:t>
            </a:r>
          </a:p>
          <a:p>
            <a:pPr marL="631825" lvl="1" indent="-231775"/>
            <a:r>
              <a:rPr lang="en-US" sz="2800" dirty="0">
                <a:solidFill>
                  <a:srgbClr val="32302A"/>
                </a:solidFill>
              </a:rPr>
              <a:t>Hong Kong, Singapore, </a:t>
            </a:r>
            <a:r>
              <a:rPr lang="en-US" sz="2800" dirty="0" smtClean="0">
                <a:solidFill>
                  <a:srgbClr val="32302A"/>
                </a:solidFill>
              </a:rPr>
              <a:t>Switzerland, and New Zealand </a:t>
            </a:r>
            <a:r>
              <a:rPr lang="en-US" sz="2800" dirty="0">
                <a:solidFill>
                  <a:srgbClr val="32302A"/>
                </a:solidFill>
              </a:rPr>
              <a:t>headed the list of the most persistently </a:t>
            </a:r>
            <a:r>
              <a:rPr lang="en-US" sz="2800" dirty="0" smtClean="0">
                <a:solidFill>
                  <a:srgbClr val="32302A"/>
                </a:solidFill>
              </a:rPr>
              <a:t>free economies</a:t>
            </a:r>
            <a:r>
              <a:rPr lang="en-US" sz="2800" dirty="0">
                <a:solidFill>
                  <a:srgbClr val="32302A"/>
                </a:solidFill>
              </a:rPr>
              <a:t>. </a:t>
            </a:r>
          </a:p>
          <a:p>
            <a:pPr marL="631825" lvl="1" indent="-231775"/>
            <a:r>
              <a:rPr lang="en-US" sz="2800" dirty="0">
                <a:solidFill>
                  <a:srgbClr val="32302A"/>
                </a:solidFill>
              </a:rPr>
              <a:t>Myanmar, </a:t>
            </a:r>
            <a:r>
              <a:rPr lang="en-US" sz="2800" dirty="0" smtClean="0">
                <a:solidFill>
                  <a:srgbClr val="32302A"/>
                </a:solidFill>
              </a:rPr>
              <a:t>Guinea-Bissau, Algeria, the </a:t>
            </a:r>
            <a:r>
              <a:rPr lang="en-US" sz="2800" dirty="0">
                <a:solidFill>
                  <a:srgbClr val="32302A"/>
                </a:solidFill>
              </a:rPr>
              <a:t>Democratic Republic of Congo, </a:t>
            </a:r>
            <a:r>
              <a:rPr lang="en-US" sz="2800" dirty="0" smtClean="0">
                <a:solidFill>
                  <a:srgbClr val="32302A"/>
                </a:solidFill>
              </a:rPr>
              <a:t>and Venezuela</a:t>
            </a:r>
            <a:r>
              <a:rPr lang="en-US" sz="2800" dirty="0">
                <a:solidFill>
                  <a:srgbClr val="32302A"/>
                </a:solidFill>
              </a:rPr>
              <a:t> </a:t>
            </a:r>
            <a:r>
              <a:rPr lang="en-US" sz="2800" dirty="0" smtClean="0">
                <a:solidFill>
                  <a:srgbClr val="32302A"/>
                </a:solidFill>
              </a:rPr>
              <a:t>had </a:t>
            </a:r>
            <a:r>
              <a:rPr lang="en-US" sz="2800" dirty="0">
                <a:solidFill>
                  <a:srgbClr val="32302A"/>
                </a:solidFill>
              </a:rPr>
              <a:t>the least </a:t>
            </a:r>
            <a:r>
              <a:rPr lang="en-US" sz="2800" dirty="0" smtClean="0">
                <a:solidFill>
                  <a:srgbClr val="32302A"/>
                </a:solidFill>
              </a:rPr>
              <a:t>free </a:t>
            </a:r>
            <a:r>
              <a:rPr lang="en-US" sz="2800" dirty="0">
                <a:solidFill>
                  <a:srgbClr val="32302A"/>
                </a:solidFill>
              </a:rPr>
              <a:t>economies.</a:t>
            </a:r>
          </a:p>
        </p:txBody>
      </p:sp>
    </p:spTree>
    <p:extLst>
      <p:ext uri="{BB962C8B-B14F-4D97-AF65-F5344CB8AC3E}">
        <p14:creationId xmlns:p14="http://schemas.microsoft.com/office/powerpoint/2010/main" val="4222438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5431"/>
            <a:ext cx="8904855" cy="667450"/>
          </a:xfrm>
        </p:spPr>
        <p:txBody>
          <a:bodyPr/>
          <a:lstStyle/>
          <a:p>
            <a:r>
              <a:rPr lang="en-US" dirty="0">
                <a:latin typeface="Calibri"/>
                <a:cs typeface="Calibri"/>
              </a:rPr>
              <a:t>EFW </a:t>
            </a:r>
            <a:r>
              <a:rPr lang="en-US" dirty="0" smtClean="0">
                <a:latin typeface="Calibri"/>
                <a:cs typeface="Calibri"/>
              </a:rPr>
              <a:t>Ratings: 1990-2013</a:t>
            </a:r>
            <a:endParaRPr lang="en-US" dirty="0">
              <a:latin typeface="Calibri"/>
              <a:cs typeface="Calibri"/>
            </a:endParaRPr>
          </a:p>
        </p:txBody>
      </p:sp>
      <p:sp>
        <p:nvSpPr>
          <p:cNvPr id="73" name="Rectangle 1029"/>
          <p:cNvSpPr>
            <a:spLocks noChangeArrowheads="1"/>
          </p:cNvSpPr>
          <p:nvPr/>
        </p:nvSpPr>
        <p:spPr bwMode="auto">
          <a:xfrm>
            <a:off x="817499" y="1430654"/>
            <a:ext cx="7397750" cy="274638"/>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Calibri"/>
                <a:cs typeface="Calibri"/>
              </a:rPr>
              <a:t>The Economic Freedom Rating for Top-, Middle-, and High-Rated </a:t>
            </a:r>
            <a:r>
              <a:rPr kumimoji="0" lang="en-US" sz="1800" b="1" i="1" dirty="0" smtClean="0">
                <a:solidFill>
                  <a:srgbClr val="000000"/>
                </a:solidFill>
                <a:latin typeface="Calibri"/>
                <a:cs typeface="Calibri"/>
              </a:rPr>
              <a:t>Countries </a:t>
            </a:r>
            <a:endParaRPr kumimoji="0" lang="en-US" sz="1800" b="1" i="1" dirty="0">
              <a:solidFill>
                <a:schemeClr val="tx1"/>
              </a:solidFill>
              <a:latin typeface="Calibri"/>
              <a:cs typeface="Calibri"/>
            </a:endParaRPr>
          </a:p>
        </p:txBody>
      </p:sp>
      <p:sp>
        <p:nvSpPr>
          <p:cNvPr id="74" name="Rectangle 1030"/>
          <p:cNvSpPr>
            <a:spLocks noChangeArrowheads="1"/>
          </p:cNvSpPr>
          <p:nvPr/>
        </p:nvSpPr>
        <p:spPr bwMode="auto">
          <a:xfrm>
            <a:off x="2606612" y="1678304"/>
            <a:ext cx="2956322"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0" i="1" dirty="0">
                <a:solidFill>
                  <a:srgbClr val="000000"/>
                </a:solidFill>
                <a:latin typeface="Calibri"/>
                <a:cs typeface="Calibri"/>
              </a:rPr>
              <a:t>EFW Index, Average </a:t>
            </a:r>
            <a:r>
              <a:rPr kumimoji="0" lang="en-US" sz="1800" b="0" i="1" dirty="0" smtClean="0">
                <a:solidFill>
                  <a:srgbClr val="000000"/>
                </a:solidFill>
                <a:latin typeface="Calibri"/>
                <a:cs typeface="Calibri"/>
              </a:rPr>
              <a:t>1990–2013</a:t>
            </a:r>
            <a:endParaRPr kumimoji="0" lang="en-US" sz="1800" b="0" i="1" dirty="0">
              <a:solidFill>
                <a:srgbClr val="000000"/>
              </a:solidFill>
              <a:latin typeface="Calibri"/>
              <a:cs typeface="Calibri"/>
            </a:endParaRPr>
          </a:p>
        </p:txBody>
      </p:sp>
      <p:sp>
        <p:nvSpPr>
          <p:cNvPr id="75" name="Line 1031"/>
          <p:cNvSpPr>
            <a:spLocks noChangeShapeType="1"/>
          </p:cNvSpPr>
          <p:nvPr/>
        </p:nvSpPr>
        <p:spPr bwMode="auto">
          <a:xfrm>
            <a:off x="6278499" y="2421254"/>
            <a:ext cx="2524125" cy="1588"/>
          </a:xfrm>
          <a:prstGeom prst="line">
            <a:avLst/>
          </a:prstGeom>
          <a:noFill/>
          <a:ln w="19050">
            <a:solidFill>
              <a:srgbClr val="000000"/>
            </a:solidFill>
            <a:round/>
            <a:headEnd/>
            <a:tailEnd/>
          </a:ln>
        </p:spPr>
        <p:txBody>
          <a:bodyPr>
            <a:prstTxWarp prst="textNoShape">
              <a:avLst/>
            </a:prstTxWarp>
          </a:bodyPr>
          <a:lstStyle/>
          <a:p>
            <a:endParaRPr lang="en-US">
              <a:latin typeface="Calibri"/>
              <a:cs typeface="Calibri"/>
            </a:endParaRPr>
          </a:p>
        </p:txBody>
      </p:sp>
      <p:sp>
        <p:nvSpPr>
          <p:cNvPr id="76" name="Rectangle 1032"/>
          <p:cNvSpPr>
            <a:spLocks noChangeArrowheads="1"/>
          </p:cNvSpPr>
          <p:nvPr/>
        </p:nvSpPr>
        <p:spPr bwMode="auto">
          <a:xfrm>
            <a:off x="3271774" y="2722879"/>
            <a:ext cx="476092"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Japan</a:t>
            </a:r>
            <a:endParaRPr lang="en-US" sz="1600" dirty="0">
              <a:cs typeface="Calibri"/>
            </a:endParaRPr>
          </a:p>
        </p:txBody>
      </p:sp>
      <p:sp>
        <p:nvSpPr>
          <p:cNvPr id="77" name="Rectangle 1033"/>
          <p:cNvSpPr>
            <a:spLocks noChangeArrowheads="1"/>
          </p:cNvSpPr>
          <p:nvPr/>
        </p:nvSpPr>
        <p:spPr bwMode="auto">
          <a:xfrm>
            <a:off x="3271774" y="2967354"/>
            <a:ext cx="41347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Chile</a:t>
            </a:r>
            <a:endParaRPr kumimoji="0" lang="en-US" sz="1600" b="0" dirty="0">
              <a:solidFill>
                <a:schemeClr val="tx1"/>
              </a:solidFill>
              <a:latin typeface="Calibri"/>
              <a:cs typeface="Calibri"/>
            </a:endParaRPr>
          </a:p>
        </p:txBody>
      </p:sp>
      <p:sp>
        <p:nvSpPr>
          <p:cNvPr id="78" name="Rectangle 1034"/>
          <p:cNvSpPr>
            <a:spLocks noChangeArrowheads="1"/>
          </p:cNvSpPr>
          <p:nvPr/>
        </p:nvSpPr>
        <p:spPr bwMode="auto">
          <a:xfrm>
            <a:off x="3271774" y="3210242"/>
            <a:ext cx="56075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France</a:t>
            </a:r>
            <a:endParaRPr kumimoji="0" lang="en-US" sz="1600" b="0" dirty="0">
              <a:solidFill>
                <a:schemeClr val="tx1"/>
              </a:solidFill>
              <a:latin typeface="Calibri"/>
              <a:cs typeface="Calibri"/>
            </a:endParaRPr>
          </a:p>
        </p:txBody>
      </p:sp>
      <p:sp>
        <p:nvSpPr>
          <p:cNvPr id="79" name="Rectangle 1035"/>
          <p:cNvSpPr>
            <a:spLocks noChangeArrowheads="1"/>
          </p:cNvSpPr>
          <p:nvPr/>
        </p:nvSpPr>
        <p:spPr bwMode="auto">
          <a:xfrm>
            <a:off x="3271774" y="3697604"/>
            <a:ext cx="81101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Indonesia</a:t>
            </a:r>
            <a:endParaRPr kumimoji="0" lang="en-US" sz="1600" b="0" dirty="0">
              <a:solidFill>
                <a:schemeClr val="tx1"/>
              </a:solidFill>
              <a:latin typeface="Calibri"/>
              <a:cs typeface="Calibri"/>
            </a:endParaRPr>
          </a:p>
        </p:txBody>
      </p:sp>
      <p:sp>
        <p:nvSpPr>
          <p:cNvPr id="80" name="Rectangle 1036"/>
          <p:cNvSpPr>
            <a:spLocks noChangeArrowheads="1"/>
          </p:cNvSpPr>
          <p:nvPr/>
        </p:nvSpPr>
        <p:spPr bwMode="auto">
          <a:xfrm>
            <a:off x="3271774" y="3942079"/>
            <a:ext cx="60844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Mexico</a:t>
            </a:r>
            <a:endParaRPr kumimoji="0" lang="en-US" sz="1600" b="0" dirty="0">
              <a:solidFill>
                <a:schemeClr val="tx1"/>
              </a:solidFill>
              <a:latin typeface="Calibri"/>
              <a:cs typeface="Calibri"/>
            </a:endParaRPr>
          </a:p>
        </p:txBody>
      </p:sp>
      <p:sp>
        <p:nvSpPr>
          <p:cNvPr id="81" name="Rectangle 1037"/>
          <p:cNvSpPr>
            <a:spLocks noChangeArrowheads="1"/>
          </p:cNvSpPr>
          <p:nvPr/>
        </p:nvSpPr>
        <p:spPr bwMode="auto">
          <a:xfrm>
            <a:off x="3271774" y="4184967"/>
            <a:ext cx="814388" cy="24447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Argentina</a:t>
            </a:r>
            <a:endParaRPr kumimoji="0" lang="en-US" sz="1600" b="0" dirty="0">
              <a:solidFill>
                <a:schemeClr val="tx1"/>
              </a:solidFill>
              <a:latin typeface="Calibri"/>
              <a:cs typeface="Calibri"/>
            </a:endParaRPr>
          </a:p>
        </p:txBody>
      </p:sp>
      <p:sp>
        <p:nvSpPr>
          <p:cNvPr id="82" name="Rectangle 1038"/>
          <p:cNvSpPr>
            <a:spLocks noChangeArrowheads="1"/>
          </p:cNvSpPr>
          <p:nvPr/>
        </p:nvSpPr>
        <p:spPr bwMode="auto">
          <a:xfrm>
            <a:off x="3271774" y="4429442"/>
            <a:ext cx="456655"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latin typeface="Calibri"/>
                <a:cs typeface="Calibri"/>
              </a:rPr>
              <a:t>Brazil</a:t>
            </a:r>
            <a:endParaRPr kumimoji="0" lang="en-US" sz="1600" b="0" dirty="0">
              <a:solidFill>
                <a:srgbClr val="000000"/>
              </a:solidFill>
              <a:latin typeface="Calibri"/>
              <a:cs typeface="Calibri"/>
            </a:endParaRPr>
          </a:p>
        </p:txBody>
      </p:sp>
      <p:sp>
        <p:nvSpPr>
          <p:cNvPr id="83" name="Rectangle 1039"/>
          <p:cNvSpPr>
            <a:spLocks noChangeArrowheads="1"/>
          </p:cNvSpPr>
          <p:nvPr/>
        </p:nvSpPr>
        <p:spPr bwMode="auto">
          <a:xfrm>
            <a:off x="3271774" y="4672329"/>
            <a:ext cx="4703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China</a:t>
            </a:r>
            <a:endParaRPr kumimoji="0" lang="en-US" sz="1600" b="0" dirty="0">
              <a:solidFill>
                <a:schemeClr val="tx1"/>
              </a:solidFill>
              <a:latin typeface="Calibri"/>
              <a:cs typeface="Calibri"/>
            </a:endParaRPr>
          </a:p>
        </p:txBody>
      </p:sp>
      <p:sp>
        <p:nvSpPr>
          <p:cNvPr id="84" name="Rectangle 1040"/>
          <p:cNvSpPr>
            <a:spLocks noChangeArrowheads="1"/>
          </p:cNvSpPr>
          <p:nvPr/>
        </p:nvSpPr>
        <p:spPr bwMode="auto">
          <a:xfrm>
            <a:off x="5553174" y="2478404"/>
            <a:ext cx="25978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7.7</a:t>
            </a:r>
            <a:endParaRPr kumimoji="0" lang="en-US" sz="1600" b="0" dirty="0">
              <a:solidFill>
                <a:schemeClr val="tx1"/>
              </a:solidFill>
              <a:latin typeface="Calibri"/>
              <a:cs typeface="Calibri"/>
            </a:endParaRPr>
          </a:p>
        </p:txBody>
      </p:sp>
      <p:sp>
        <p:nvSpPr>
          <p:cNvPr id="153" name="Rectangle 1041"/>
          <p:cNvSpPr>
            <a:spLocks noChangeArrowheads="1"/>
          </p:cNvSpPr>
          <p:nvPr/>
        </p:nvSpPr>
        <p:spPr bwMode="auto">
          <a:xfrm>
            <a:off x="5553677" y="2722879"/>
            <a:ext cx="30617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7.6 </a:t>
            </a:r>
            <a:endParaRPr kumimoji="0" lang="en-US" sz="1600" b="0" dirty="0">
              <a:solidFill>
                <a:schemeClr val="tx1"/>
              </a:solidFill>
              <a:latin typeface="Calibri"/>
              <a:cs typeface="Calibri"/>
            </a:endParaRPr>
          </a:p>
        </p:txBody>
      </p:sp>
      <p:sp>
        <p:nvSpPr>
          <p:cNvPr id="154" name="Rectangle 1042"/>
          <p:cNvSpPr>
            <a:spLocks noChangeArrowheads="1"/>
          </p:cNvSpPr>
          <p:nvPr/>
        </p:nvSpPr>
        <p:spPr bwMode="auto">
          <a:xfrm>
            <a:off x="5553677" y="2967354"/>
            <a:ext cx="30617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7.6 </a:t>
            </a:r>
            <a:endParaRPr kumimoji="0" lang="en-US" sz="1600" b="0" dirty="0">
              <a:solidFill>
                <a:schemeClr val="tx1"/>
              </a:solidFill>
              <a:latin typeface="Calibri"/>
              <a:cs typeface="Calibri"/>
            </a:endParaRPr>
          </a:p>
        </p:txBody>
      </p:sp>
      <p:sp>
        <p:nvSpPr>
          <p:cNvPr id="155" name="Rectangle 1043"/>
          <p:cNvSpPr>
            <a:spLocks noChangeArrowheads="1"/>
          </p:cNvSpPr>
          <p:nvPr/>
        </p:nvSpPr>
        <p:spPr bwMode="auto">
          <a:xfrm>
            <a:off x="5560989" y="3210242"/>
            <a:ext cx="25968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7.3</a:t>
            </a:r>
            <a:endParaRPr kumimoji="0" lang="en-US" sz="1600" b="0" dirty="0">
              <a:solidFill>
                <a:schemeClr val="tx1"/>
              </a:solidFill>
              <a:latin typeface="Calibri"/>
              <a:cs typeface="Calibri"/>
            </a:endParaRPr>
          </a:p>
        </p:txBody>
      </p:sp>
      <p:sp>
        <p:nvSpPr>
          <p:cNvPr id="156" name="Rectangle 1044"/>
          <p:cNvSpPr>
            <a:spLocks noChangeArrowheads="1"/>
          </p:cNvSpPr>
          <p:nvPr/>
        </p:nvSpPr>
        <p:spPr bwMode="auto">
          <a:xfrm>
            <a:off x="5553677" y="3454717"/>
            <a:ext cx="30617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6.9 </a:t>
            </a:r>
            <a:endParaRPr kumimoji="0" lang="en-US" sz="1600" b="0" dirty="0">
              <a:solidFill>
                <a:schemeClr val="tx1"/>
              </a:solidFill>
              <a:latin typeface="Calibri"/>
              <a:cs typeface="Calibri"/>
            </a:endParaRPr>
          </a:p>
        </p:txBody>
      </p:sp>
      <p:sp>
        <p:nvSpPr>
          <p:cNvPr id="157" name="Rectangle 1045"/>
          <p:cNvSpPr>
            <a:spLocks noChangeArrowheads="1"/>
          </p:cNvSpPr>
          <p:nvPr/>
        </p:nvSpPr>
        <p:spPr bwMode="auto">
          <a:xfrm>
            <a:off x="5553677" y="3697604"/>
            <a:ext cx="30617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6.7 </a:t>
            </a:r>
            <a:endParaRPr kumimoji="0" lang="en-US" sz="1600" b="0" dirty="0">
              <a:solidFill>
                <a:schemeClr val="tx1"/>
              </a:solidFill>
              <a:latin typeface="Calibri"/>
              <a:cs typeface="Calibri"/>
            </a:endParaRPr>
          </a:p>
        </p:txBody>
      </p:sp>
      <p:sp>
        <p:nvSpPr>
          <p:cNvPr id="158" name="Rectangle 1046"/>
          <p:cNvSpPr>
            <a:spLocks noChangeArrowheads="1"/>
          </p:cNvSpPr>
          <p:nvPr/>
        </p:nvSpPr>
        <p:spPr bwMode="auto">
          <a:xfrm>
            <a:off x="5553677" y="3942079"/>
            <a:ext cx="30617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6.6 </a:t>
            </a:r>
            <a:endParaRPr kumimoji="0" lang="en-US" sz="1600" b="0" dirty="0">
              <a:solidFill>
                <a:schemeClr val="tx1"/>
              </a:solidFill>
              <a:latin typeface="Calibri"/>
              <a:cs typeface="Calibri"/>
            </a:endParaRPr>
          </a:p>
        </p:txBody>
      </p:sp>
      <p:sp>
        <p:nvSpPr>
          <p:cNvPr id="159" name="Rectangle 1047"/>
          <p:cNvSpPr>
            <a:spLocks noChangeArrowheads="1"/>
          </p:cNvSpPr>
          <p:nvPr/>
        </p:nvSpPr>
        <p:spPr bwMode="auto">
          <a:xfrm>
            <a:off x="5553677" y="4184967"/>
            <a:ext cx="30617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6.0 </a:t>
            </a:r>
            <a:endParaRPr kumimoji="0" lang="en-US" sz="1600" b="0" dirty="0">
              <a:solidFill>
                <a:schemeClr val="tx1"/>
              </a:solidFill>
              <a:latin typeface="Calibri"/>
              <a:cs typeface="Calibri"/>
            </a:endParaRPr>
          </a:p>
        </p:txBody>
      </p:sp>
      <p:sp>
        <p:nvSpPr>
          <p:cNvPr id="160" name="Rectangle 1048"/>
          <p:cNvSpPr>
            <a:spLocks noChangeArrowheads="1"/>
          </p:cNvSpPr>
          <p:nvPr/>
        </p:nvSpPr>
        <p:spPr bwMode="auto">
          <a:xfrm>
            <a:off x="5553677" y="4429442"/>
            <a:ext cx="30617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5.7 </a:t>
            </a:r>
            <a:endParaRPr kumimoji="0" lang="en-US" sz="1600" b="0" dirty="0">
              <a:solidFill>
                <a:schemeClr val="tx1"/>
              </a:solidFill>
              <a:latin typeface="Calibri"/>
              <a:cs typeface="Calibri"/>
            </a:endParaRPr>
          </a:p>
        </p:txBody>
      </p:sp>
      <p:sp>
        <p:nvSpPr>
          <p:cNvPr id="161" name="Rectangle 1049"/>
          <p:cNvSpPr>
            <a:spLocks noChangeArrowheads="1"/>
          </p:cNvSpPr>
          <p:nvPr/>
        </p:nvSpPr>
        <p:spPr bwMode="auto">
          <a:xfrm>
            <a:off x="5553677" y="4672329"/>
            <a:ext cx="30617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5.6 </a:t>
            </a:r>
            <a:endParaRPr kumimoji="0" lang="en-US" sz="1600" b="0" dirty="0">
              <a:solidFill>
                <a:schemeClr val="tx1"/>
              </a:solidFill>
              <a:latin typeface="Calibri"/>
              <a:cs typeface="Calibri"/>
            </a:endParaRPr>
          </a:p>
        </p:txBody>
      </p:sp>
      <p:sp>
        <p:nvSpPr>
          <p:cNvPr id="162" name="Rectangle 1050"/>
          <p:cNvSpPr>
            <a:spLocks noChangeArrowheads="1"/>
          </p:cNvSpPr>
          <p:nvPr/>
        </p:nvSpPr>
        <p:spPr bwMode="auto">
          <a:xfrm>
            <a:off x="6294374" y="2478404"/>
            <a:ext cx="59511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Nigeria</a:t>
            </a:r>
            <a:endParaRPr kumimoji="0" lang="en-US" sz="1600" b="0" dirty="0">
              <a:solidFill>
                <a:schemeClr val="tx1"/>
              </a:solidFill>
              <a:latin typeface="Calibri"/>
              <a:cs typeface="Calibri"/>
            </a:endParaRPr>
          </a:p>
        </p:txBody>
      </p:sp>
      <p:sp>
        <p:nvSpPr>
          <p:cNvPr id="163" name="Rectangle 1051"/>
          <p:cNvSpPr>
            <a:spLocks noChangeArrowheads="1"/>
          </p:cNvSpPr>
          <p:nvPr/>
        </p:nvSpPr>
        <p:spPr bwMode="auto">
          <a:xfrm>
            <a:off x="8542405" y="2478404"/>
            <a:ext cx="259687"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dirty="0" smtClean="0">
                <a:solidFill>
                  <a:srgbClr val="000000"/>
                </a:solidFill>
                <a:latin typeface="Calibri"/>
                <a:cs typeface="Calibri"/>
              </a:rPr>
              <a:t>5</a:t>
            </a:r>
            <a:r>
              <a:rPr kumimoji="0" lang="en-US" sz="1600" b="0" dirty="0" smtClean="0">
                <a:solidFill>
                  <a:srgbClr val="000000"/>
                </a:solidFill>
                <a:latin typeface="Calibri"/>
                <a:cs typeface="Calibri"/>
              </a:rPr>
              <a:t>.2</a:t>
            </a:r>
            <a:endParaRPr kumimoji="0" lang="en-US" sz="1600" b="0" dirty="0">
              <a:solidFill>
                <a:schemeClr val="tx1"/>
              </a:solidFill>
              <a:latin typeface="Calibri"/>
              <a:cs typeface="Calibri"/>
            </a:endParaRPr>
          </a:p>
        </p:txBody>
      </p:sp>
      <p:sp>
        <p:nvSpPr>
          <p:cNvPr id="164" name="Rectangle 1052"/>
          <p:cNvSpPr>
            <a:spLocks noChangeArrowheads="1"/>
          </p:cNvSpPr>
          <p:nvPr/>
        </p:nvSpPr>
        <p:spPr bwMode="auto">
          <a:xfrm>
            <a:off x="6294374" y="2722879"/>
            <a:ext cx="401520"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Syria</a:t>
            </a:r>
            <a:endParaRPr lang="en-US" sz="1600" dirty="0">
              <a:cs typeface="Calibri"/>
            </a:endParaRPr>
          </a:p>
        </p:txBody>
      </p:sp>
      <p:sp>
        <p:nvSpPr>
          <p:cNvPr id="165" name="Rectangle 1053"/>
          <p:cNvSpPr>
            <a:spLocks noChangeArrowheads="1"/>
          </p:cNvSpPr>
          <p:nvPr/>
        </p:nvSpPr>
        <p:spPr bwMode="auto">
          <a:xfrm>
            <a:off x="8542305" y="2722879"/>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4.8</a:t>
            </a:r>
            <a:endParaRPr kumimoji="0" lang="en-US" sz="1600" b="0" dirty="0">
              <a:solidFill>
                <a:schemeClr val="tx1"/>
              </a:solidFill>
              <a:latin typeface="Calibri"/>
              <a:cs typeface="Calibri"/>
            </a:endParaRPr>
          </a:p>
        </p:txBody>
      </p:sp>
      <p:sp>
        <p:nvSpPr>
          <p:cNvPr id="166" name="Rectangle 1054"/>
          <p:cNvSpPr>
            <a:spLocks noChangeArrowheads="1"/>
          </p:cNvSpPr>
          <p:nvPr/>
        </p:nvSpPr>
        <p:spPr bwMode="auto">
          <a:xfrm>
            <a:off x="8542305" y="2967354"/>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4.8</a:t>
            </a:r>
            <a:endParaRPr kumimoji="0" lang="en-US" sz="1600" b="0" dirty="0">
              <a:solidFill>
                <a:schemeClr val="tx1"/>
              </a:solidFill>
              <a:latin typeface="Calibri"/>
              <a:cs typeface="Calibri"/>
            </a:endParaRPr>
          </a:p>
        </p:txBody>
      </p:sp>
      <p:sp>
        <p:nvSpPr>
          <p:cNvPr id="167" name="Rectangle 1055"/>
          <p:cNvSpPr>
            <a:spLocks noChangeArrowheads="1"/>
          </p:cNvSpPr>
          <p:nvPr/>
        </p:nvSpPr>
        <p:spPr bwMode="auto">
          <a:xfrm>
            <a:off x="6294374" y="2967354"/>
            <a:ext cx="660437"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Burundi</a:t>
            </a:r>
            <a:endParaRPr lang="en-US" sz="1600" dirty="0">
              <a:cs typeface="Calibri"/>
            </a:endParaRPr>
          </a:p>
        </p:txBody>
      </p:sp>
      <p:sp>
        <p:nvSpPr>
          <p:cNvPr id="168" name="Rectangle 1056"/>
          <p:cNvSpPr>
            <a:spLocks noChangeArrowheads="1"/>
          </p:cNvSpPr>
          <p:nvPr/>
        </p:nvSpPr>
        <p:spPr bwMode="auto">
          <a:xfrm>
            <a:off x="8542405" y="3210242"/>
            <a:ext cx="2596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4.8</a:t>
            </a:r>
            <a:endParaRPr kumimoji="0" lang="en-US" sz="1600" b="0" dirty="0">
              <a:solidFill>
                <a:schemeClr val="tx1"/>
              </a:solidFill>
              <a:latin typeface="Calibri"/>
              <a:cs typeface="Calibri"/>
            </a:endParaRPr>
          </a:p>
        </p:txBody>
      </p:sp>
      <p:sp>
        <p:nvSpPr>
          <p:cNvPr id="169" name="Rectangle 1057"/>
          <p:cNvSpPr>
            <a:spLocks noChangeArrowheads="1"/>
          </p:cNvSpPr>
          <p:nvPr/>
        </p:nvSpPr>
        <p:spPr bwMode="auto">
          <a:xfrm>
            <a:off x="6294374" y="3697604"/>
            <a:ext cx="852862"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Venezuela</a:t>
            </a:r>
            <a:endParaRPr lang="en-US" sz="1600" dirty="0">
              <a:cs typeface="Calibri"/>
            </a:endParaRPr>
          </a:p>
        </p:txBody>
      </p:sp>
      <p:sp>
        <p:nvSpPr>
          <p:cNvPr id="170" name="Rectangle 1058"/>
          <p:cNvSpPr>
            <a:spLocks noChangeArrowheads="1"/>
          </p:cNvSpPr>
          <p:nvPr/>
        </p:nvSpPr>
        <p:spPr bwMode="auto">
          <a:xfrm>
            <a:off x="8542305" y="3454717"/>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4.6</a:t>
            </a:r>
            <a:endParaRPr kumimoji="0" lang="en-US" sz="1600" b="0" dirty="0">
              <a:solidFill>
                <a:schemeClr val="tx1"/>
              </a:solidFill>
              <a:latin typeface="Calibri"/>
              <a:cs typeface="Calibri"/>
            </a:endParaRPr>
          </a:p>
        </p:txBody>
      </p:sp>
      <p:sp>
        <p:nvSpPr>
          <p:cNvPr id="171" name="Rectangle 1059"/>
          <p:cNvSpPr>
            <a:spLocks noChangeArrowheads="1"/>
          </p:cNvSpPr>
          <p:nvPr/>
        </p:nvSpPr>
        <p:spPr bwMode="auto">
          <a:xfrm>
            <a:off x="6294374" y="3942079"/>
            <a:ext cx="1483996"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Congo, Dem. Rep</a:t>
            </a:r>
            <a:r>
              <a:rPr lang="en-US" sz="1600" dirty="0" smtClean="0">
                <a:solidFill>
                  <a:srgbClr val="000000"/>
                </a:solidFill>
                <a:cs typeface="Calibri"/>
              </a:rPr>
              <a:t>.</a:t>
            </a:r>
            <a:endParaRPr lang="en-US" sz="1600" dirty="0">
              <a:cs typeface="Calibri"/>
            </a:endParaRPr>
          </a:p>
        </p:txBody>
      </p:sp>
      <p:sp>
        <p:nvSpPr>
          <p:cNvPr id="172" name="Rectangle 1060"/>
          <p:cNvSpPr>
            <a:spLocks noChangeArrowheads="1"/>
          </p:cNvSpPr>
          <p:nvPr/>
        </p:nvSpPr>
        <p:spPr bwMode="auto">
          <a:xfrm>
            <a:off x="8542808" y="3697604"/>
            <a:ext cx="306174"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4.6 </a:t>
            </a:r>
            <a:endParaRPr kumimoji="0" lang="en-US" sz="1600" b="0" dirty="0">
              <a:solidFill>
                <a:schemeClr val="tx1"/>
              </a:solidFill>
              <a:latin typeface="Calibri"/>
              <a:cs typeface="Calibri"/>
            </a:endParaRPr>
          </a:p>
        </p:txBody>
      </p:sp>
      <p:sp>
        <p:nvSpPr>
          <p:cNvPr id="173" name="Rectangle 1061"/>
          <p:cNvSpPr>
            <a:spLocks noChangeArrowheads="1"/>
          </p:cNvSpPr>
          <p:nvPr/>
        </p:nvSpPr>
        <p:spPr bwMode="auto">
          <a:xfrm>
            <a:off x="8589195" y="3942079"/>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4.5 </a:t>
            </a:r>
            <a:endParaRPr kumimoji="0" lang="en-US" sz="1600" b="0" dirty="0">
              <a:solidFill>
                <a:schemeClr val="tx1"/>
              </a:solidFill>
              <a:latin typeface="Calibri"/>
              <a:cs typeface="Calibri"/>
            </a:endParaRPr>
          </a:p>
        </p:txBody>
      </p:sp>
      <p:sp>
        <p:nvSpPr>
          <p:cNvPr id="174" name="Rectangle 1062"/>
          <p:cNvSpPr>
            <a:spLocks noChangeArrowheads="1"/>
          </p:cNvSpPr>
          <p:nvPr/>
        </p:nvSpPr>
        <p:spPr bwMode="auto">
          <a:xfrm>
            <a:off x="6294374" y="4184967"/>
            <a:ext cx="578620"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Algeria</a:t>
            </a:r>
            <a:endParaRPr lang="en-US" sz="1600" dirty="0">
              <a:solidFill>
                <a:srgbClr val="000000"/>
              </a:solidFill>
              <a:cs typeface="Calibri"/>
            </a:endParaRPr>
          </a:p>
        </p:txBody>
      </p:sp>
      <p:sp>
        <p:nvSpPr>
          <p:cNvPr id="175" name="Rectangle 1063"/>
          <p:cNvSpPr>
            <a:spLocks noChangeArrowheads="1"/>
          </p:cNvSpPr>
          <p:nvPr/>
        </p:nvSpPr>
        <p:spPr bwMode="auto">
          <a:xfrm>
            <a:off x="8542405" y="4184967"/>
            <a:ext cx="2596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4.5</a:t>
            </a:r>
            <a:endParaRPr kumimoji="0" lang="en-US" sz="1600" b="0" dirty="0">
              <a:solidFill>
                <a:schemeClr val="tx1"/>
              </a:solidFill>
              <a:latin typeface="Calibri"/>
              <a:cs typeface="Calibri"/>
            </a:endParaRPr>
          </a:p>
        </p:txBody>
      </p:sp>
      <p:sp>
        <p:nvSpPr>
          <p:cNvPr id="176" name="Rectangle 1064"/>
          <p:cNvSpPr>
            <a:spLocks noChangeArrowheads="1"/>
          </p:cNvSpPr>
          <p:nvPr/>
        </p:nvSpPr>
        <p:spPr bwMode="auto">
          <a:xfrm>
            <a:off x="6294374" y="4429442"/>
            <a:ext cx="1178208"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Guinea-Bissau</a:t>
            </a:r>
            <a:endParaRPr lang="en-US" sz="1600" dirty="0">
              <a:cs typeface="Calibri"/>
            </a:endParaRPr>
          </a:p>
        </p:txBody>
      </p:sp>
      <p:sp>
        <p:nvSpPr>
          <p:cNvPr id="177" name="Rectangle 1065"/>
          <p:cNvSpPr>
            <a:spLocks noChangeArrowheads="1"/>
          </p:cNvSpPr>
          <p:nvPr/>
        </p:nvSpPr>
        <p:spPr bwMode="auto">
          <a:xfrm>
            <a:off x="8542405" y="4429442"/>
            <a:ext cx="259687"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dirty="0">
                <a:solidFill>
                  <a:srgbClr val="000000"/>
                </a:solidFill>
                <a:latin typeface="Calibri"/>
                <a:cs typeface="Calibri"/>
              </a:rPr>
              <a:t>4</a:t>
            </a:r>
            <a:r>
              <a:rPr kumimoji="0" lang="en-US" sz="1600" b="0" dirty="0" smtClean="0">
                <a:solidFill>
                  <a:srgbClr val="000000"/>
                </a:solidFill>
                <a:latin typeface="Calibri"/>
                <a:cs typeface="Calibri"/>
              </a:rPr>
              <a:t>.4</a:t>
            </a:r>
            <a:endParaRPr kumimoji="0" lang="en-US" sz="1600" b="0" dirty="0">
              <a:solidFill>
                <a:schemeClr val="tx1"/>
              </a:solidFill>
              <a:latin typeface="Calibri"/>
              <a:cs typeface="Calibri"/>
            </a:endParaRPr>
          </a:p>
        </p:txBody>
      </p:sp>
      <p:sp>
        <p:nvSpPr>
          <p:cNvPr id="178" name="Rectangle 1066"/>
          <p:cNvSpPr>
            <a:spLocks noChangeArrowheads="1"/>
          </p:cNvSpPr>
          <p:nvPr/>
        </p:nvSpPr>
        <p:spPr bwMode="auto">
          <a:xfrm>
            <a:off x="6294374" y="4672329"/>
            <a:ext cx="80811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Myanmar</a:t>
            </a:r>
            <a:endParaRPr kumimoji="0" lang="en-US" sz="1600" b="0" dirty="0">
              <a:solidFill>
                <a:schemeClr val="tx1"/>
              </a:solidFill>
              <a:latin typeface="Calibri"/>
              <a:cs typeface="Calibri"/>
            </a:endParaRPr>
          </a:p>
        </p:txBody>
      </p:sp>
      <p:sp>
        <p:nvSpPr>
          <p:cNvPr id="179" name="Rectangle 1067"/>
          <p:cNvSpPr>
            <a:spLocks noChangeArrowheads="1"/>
          </p:cNvSpPr>
          <p:nvPr/>
        </p:nvSpPr>
        <p:spPr bwMode="auto">
          <a:xfrm>
            <a:off x="8542405" y="4672329"/>
            <a:ext cx="259687"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dirty="0" smtClean="0">
                <a:solidFill>
                  <a:srgbClr val="000000"/>
                </a:solidFill>
                <a:latin typeface="Calibri"/>
                <a:cs typeface="Calibri"/>
              </a:rPr>
              <a:t>4</a:t>
            </a:r>
            <a:r>
              <a:rPr kumimoji="0" lang="en-US" sz="1600" b="0" dirty="0" smtClean="0">
                <a:solidFill>
                  <a:srgbClr val="000000"/>
                </a:solidFill>
                <a:latin typeface="Calibri"/>
                <a:cs typeface="Calibri"/>
              </a:rPr>
              <a:t>.0</a:t>
            </a:r>
            <a:endParaRPr kumimoji="0" lang="en-US" sz="1600" b="0" dirty="0">
              <a:solidFill>
                <a:schemeClr val="tx1"/>
              </a:solidFill>
              <a:latin typeface="Calibri"/>
              <a:cs typeface="Calibri"/>
            </a:endParaRPr>
          </a:p>
        </p:txBody>
      </p:sp>
      <p:sp>
        <p:nvSpPr>
          <p:cNvPr id="180" name="Rectangle 1068"/>
          <p:cNvSpPr>
            <a:spLocks noChangeArrowheads="1"/>
          </p:cNvSpPr>
          <p:nvPr/>
        </p:nvSpPr>
        <p:spPr bwMode="auto">
          <a:xfrm>
            <a:off x="325374" y="2478404"/>
            <a:ext cx="90599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Hong Kong </a:t>
            </a:r>
            <a:endParaRPr kumimoji="0" lang="en-US" sz="1600" b="0">
              <a:solidFill>
                <a:schemeClr val="tx1"/>
              </a:solidFill>
              <a:latin typeface="Calibri"/>
              <a:cs typeface="Calibri"/>
            </a:endParaRPr>
          </a:p>
        </p:txBody>
      </p:sp>
      <p:sp>
        <p:nvSpPr>
          <p:cNvPr id="181" name="Rectangle 1069"/>
          <p:cNvSpPr>
            <a:spLocks noChangeArrowheads="1"/>
          </p:cNvSpPr>
          <p:nvPr/>
        </p:nvSpPr>
        <p:spPr bwMode="auto">
          <a:xfrm>
            <a:off x="2578103" y="2478404"/>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8.9</a:t>
            </a:r>
            <a:endParaRPr kumimoji="0" lang="en-US" sz="1600" b="0" dirty="0">
              <a:solidFill>
                <a:schemeClr val="tx1"/>
              </a:solidFill>
              <a:latin typeface="Calibri"/>
              <a:cs typeface="Calibri"/>
            </a:endParaRPr>
          </a:p>
        </p:txBody>
      </p:sp>
      <p:sp>
        <p:nvSpPr>
          <p:cNvPr id="182" name="Rectangle 1070"/>
          <p:cNvSpPr>
            <a:spLocks noChangeArrowheads="1"/>
          </p:cNvSpPr>
          <p:nvPr/>
        </p:nvSpPr>
        <p:spPr bwMode="auto">
          <a:xfrm>
            <a:off x="325374" y="2722879"/>
            <a:ext cx="83366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Singapore</a:t>
            </a:r>
            <a:endParaRPr kumimoji="0" lang="en-US" sz="1600" b="0">
              <a:solidFill>
                <a:schemeClr val="tx1"/>
              </a:solidFill>
              <a:latin typeface="Calibri"/>
              <a:cs typeface="Calibri"/>
            </a:endParaRPr>
          </a:p>
        </p:txBody>
      </p:sp>
      <p:sp>
        <p:nvSpPr>
          <p:cNvPr id="183" name="Rectangle 1071"/>
          <p:cNvSpPr>
            <a:spLocks noChangeArrowheads="1"/>
          </p:cNvSpPr>
          <p:nvPr/>
        </p:nvSpPr>
        <p:spPr bwMode="auto">
          <a:xfrm>
            <a:off x="2578203" y="2722879"/>
            <a:ext cx="2596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8.6</a:t>
            </a:r>
            <a:endParaRPr kumimoji="0" lang="en-US" sz="1600" b="0" dirty="0">
              <a:solidFill>
                <a:schemeClr val="tx1"/>
              </a:solidFill>
              <a:latin typeface="Calibri"/>
              <a:cs typeface="Calibri"/>
            </a:endParaRPr>
          </a:p>
        </p:txBody>
      </p:sp>
      <p:sp>
        <p:nvSpPr>
          <p:cNvPr id="184" name="Rectangle 1072"/>
          <p:cNvSpPr>
            <a:spLocks noChangeArrowheads="1"/>
          </p:cNvSpPr>
          <p:nvPr/>
        </p:nvSpPr>
        <p:spPr bwMode="auto">
          <a:xfrm>
            <a:off x="325374" y="2967354"/>
            <a:ext cx="966868"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Switzerland</a:t>
            </a:r>
            <a:endParaRPr lang="en-US" sz="1600" dirty="0">
              <a:cs typeface="Calibri"/>
            </a:endParaRPr>
          </a:p>
        </p:txBody>
      </p:sp>
      <p:sp>
        <p:nvSpPr>
          <p:cNvPr id="185" name="Rectangle 1073"/>
          <p:cNvSpPr>
            <a:spLocks noChangeArrowheads="1"/>
          </p:cNvSpPr>
          <p:nvPr/>
        </p:nvSpPr>
        <p:spPr bwMode="auto">
          <a:xfrm>
            <a:off x="2578103" y="2967354"/>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8.4</a:t>
            </a:r>
            <a:endParaRPr kumimoji="0" lang="en-US" sz="1600" b="0" dirty="0">
              <a:solidFill>
                <a:schemeClr val="tx1"/>
              </a:solidFill>
              <a:latin typeface="Calibri"/>
              <a:cs typeface="Calibri"/>
            </a:endParaRPr>
          </a:p>
        </p:txBody>
      </p:sp>
      <p:sp>
        <p:nvSpPr>
          <p:cNvPr id="186" name="Rectangle 1074"/>
          <p:cNvSpPr>
            <a:spLocks noChangeArrowheads="1"/>
          </p:cNvSpPr>
          <p:nvPr/>
        </p:nvSpPr>
        <p:spPr bwMode="auto">
          <a:xfrm>
            <a:off x="325374" y="4184967"/>
            <a:ext cx="75501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Australia</a:t>
            </a:r>
            <a:endParaRPr kumimoji="0" lang="en-US" sz="1600" b="0" dirty="0">
              <a:solidFill>
                <a:schemeClr val="tx1"/>
              </a:solidFill>
              <a:latin typeface="Calibri"/>
              <a:cs typeface="Calibri"/>
            </a:endParaRPr>
          </a:p>
        </p:txBody>
      </p:sp>
      <p:sp>
        <p:nvSpPr>
          <p:cNvPr id="187" name="Rectangle 1075"/>
          <p:cNvSpPr>
            <a:spLocks noChangeArrowheads="1"/>
          </p:cNvSpPr>
          <p:nvPr/>
        </p:nvSpPr>
        <p:spPr bwMode="auto">
          <a:xfrm>
            <a:off x="2632269" y="3210242"/>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8.3 </a:t>
            </a:r>
            <a:endParaRPr kumimoji="0" lang="en-US" sz="1600" b="0" dirty="0">
              <a:solidFill>
                <a:schemeClr val="tx1"/>
              </a:solidFill>
              <a:latin typeface="Calibri"/>
              <a:cs typeface="Calibri"/>
            </a:endParaRPr>
          </a:p>
        </p:txBody>
      </p:sp>
      <p:sp>
        <p:nvSpPr>
          <p:cNvPr id="188" name="Rectangle 1076"/>
          <p:cNvSpPr>
            <a:spLocks noChangeArrowheads="1"/>
          </p:cNvSpPr>
          <p:nvPr/>
        </p:nvSpPr>
        <p:spPr bwMode="auto">
          <a:xfrm>
            <a:off x="325374" y="3697604"/>
            <a:ext cx="138489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United Kingdom</a:t>
            </a:r>
            <a:endParaRPr kumimoji="0" lang="en-US" sz="1600" b="0" dirty="0">
              <a:solidFill>
                <a:schemeClr val="tx1"/>
              </a:solidFill>
              <a:latin typeface="Calibri"/>
              <a:cs typeface="Calibri"/>
            </a:endParaRPr>
          </a:p>
        </p:txBody>
      </p:sp>
      <p:sp>
        <p:nvSpPr>
          <p:cNvPr id="189" name="Rectangle 1077"/>
          <p:cNvSpPr>
            <a:spLocks noChangeArrowheads="1"/>
          </p:cNvSpPr>
          <p:nvPr/>
        </p:nvSpPr>
        <p:spPr bwMode="auto">
          <a:xfrm>
            <a:off x="2578203" y="3454717"/>
            <a:ext cx="2596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8.2</a:t>
            </a:r>
            <a:endParaRPr kumimoji="0" lang="en-US" sz="1600" b="0" dirty="0">
              <a:solidFill>
                <a:schemeClr val="tx1"/>
              </a:solidFill>
              <a:latin typeface="Calibri"/>
              <a:cs typeface="Calibri"/>
            </a:endParaRPr>
          </a:p>
        </p:txBody>
      </p:sp>
      <p:sp>
        <p:nvSpPr>
          <p:cNvPr id="190" name="Rectangle 1078"/>
          <p:cNvSpPr>
            <a:spLocks noChangeArrowheads="1"/>
          </p:cNvSpPr>
          <p:nvPr/>
        </p:nvSpPr>
        <p:spPr bwMode="auto">
          <a:xfrm>
            <a:off x="325374" y="3210242"/>
            <a:ext cx="1081322"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New </a:t>
            </a:r>
            <a:r>
              <a:rPr lang="en-US" sz="1600" dirty="0" smtClean="0">
                <a:solidFill>
                  <a:srgbClr val="000000"/>
                </a:solidFill>
                <a:cs typeface="Calibri"/>
              </a:rPr>
              <a:t>Zealand</a:t>
            </a:r>
            <a:endParaRPr lang="en-US" sz="1600" dirty="0">
              <a:cs typeface="Calibri"/>
            </a:endParaRPr>
          </a:p>
        </p:txBody>
      </p:sp>
      <p:sp>
        <p:nvSpPr>
          <p:cNvPr id="191" name="Rectangle 1079"/>
          <p:cNvSpPr>
            <a:spLocks noChangeArrowheads="1"/>
          </p:cNvSpPr>
          <p:nvPr/>
        </p:nvSpPr>
        <p:spPr bwMode="auto">
          <a:xfrm>
            <a:off x="2578103" y="3697604"/>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8.2</a:t>
            </a:r>
            <a:endParaRPr kumimoji="0" lang="en-US" sz="1600" b="0" dirty="0">
              <a:solidFill>
                <a:schemeClr val="tx1"/>
              </a:solidFill>
              <a:latin typeface="Calibri"/>
              <a:cs typeface="Calibri"/>
            </a:endParaRPr>
          </a:p>
        </p:txBody>
      </p:sp>
      <p:sp>
        <p:nvSpPr>
          <p:cNvPr id="192" name="Rectangle 1080"/>
          <p:cNvSpPr>
            <a:spLocks noChangeArrowheads="1"/>
          </p:cNvSpPr>
          <p:nvPr/>
        </p:nvSpPr>
        <p:spPr bwMode="auto">
          <a:xfrm>
            <a:off x="325374" y="4429442"/>
            <a:ext cx="58349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Ireland</a:t>
            </a:r>
            <a:endParaRPr kumimoji="0" lang="en-US" sz="1600" b="0" dirty="0">
              <a:solidFill>
                <a:schemeClr val="tx1"/>
              </a:solidFill>
              <a:latin typeface="Calibri"/>
              <a:cs typeface="Calibri"/>
            </a:endParaRPr>
          </a:p>
        </p:txBody>
      </p:sp>
      <p:sp>
        <p:nvSpPr>
          <p:cNvPr id="193" name="Rectangle 1081"/>
          <p:cNvSpPr>
            <a:spLocks noChangeArrowheads="1"/>
          </p:cNvSpPr>
          <p:nvPr/>
        </p:nvSpPr>
        <p:spPr bwMode="auto">
          <a:xfrm>
            <a:off x="2578103" y="3942079"/>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8.2</a:t>
            </a:r>
            <a:endParaRPr kumimoji="0" lang="en-US" sz="1600" b="0" dirty="0">
              <a:solidFill>
                <a:schemeClr val="tx1"/>
              </a:solidFill>
              <a:latin typeface="Calibri"/>
              <a:cs typeface="Calibri"/>
            </a:endParaRPr>
          </a:p>
        </p:txBody>
      </p:sp>
      <p:sp>
        <p:nvSpPr>
          <p:cNvPr id="194" name="Rectangle 1082"/>
          <p:cNvSpPr>
            <a:spLocks noChangeArrowheads="1"/>
          </p:cNvSpPr>
          <p:nvPr/>
        </p:nvSpPr>
        <p:spPr bwMode="auto">
          <a:xfrm>
            <a:off x="325374" y="4672329"/>
            <a:ext cx="13849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The Netherlands</a:t>
            </a:r>
            <a:endParaRPr kumimoji="0" lang="en-US" sz="1600" b="0" dirty="0">
              <a:solidFill>
                <a:schemeClr val="tx1"/>
              </a:solidFill>
              <a:latin typeface="Calibri"/>
              <a:cs typeface="Calibri"/>
            </a:endParaRPr>
          </a:p>
        </p:txBody>
      </p:sp>
      <p:sp>
        <p:nvSpPr>
          <p:cNvPr id="195" name="Rectangle 1083"/>
          <p:cNvSpPr>
            <a:spLocks noChangeArrowheads="1"/>
          </p:cNvSpPr>
          <p:nvPr/>
        </p:nvSpPr>
        <p:spPr bwMode="auto">
          <a:xfrm>
            <a:off x="2578103" y="4184967"/>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8.0</a:t>
            </a:r>
            <a:endParaRPr kumimoji="0" lang="en-US" sz="1600" b="0" dirty="0">
              <a:solidFill>
                <a:schemeClr val="tx1"/>
              </a:solidFill>
              <a:latin typeface="Calibri"/>
              <a:cs typeface="Calibri"/>
            </a:endParaRPr>
          </a:p>
        </p:txBody>
      </p:sp>
      <p:sp>
        <p:nvSpPr>
          <p:cNvPr id="196" name="Rectangle 1084"/>
          <p:cNvSpPr>
            <a:spLocks noChangeArrowheads="1"/>
          </p:cNvSpPr>
          <p:nvPr/>
        </p:nvSpPr>
        <p:spPr bwMode="auto">
          <a:xfrm>
            <a:off x="325374" y="3454717"/>
            <a:ext cx="1161793"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United States </a:t>
            </a:r>
            <a:endParaRPr lang="en-US" sz="1600" dirty="0">
              <a:cs typeface="Calibri"/>
            </a:endParaRPr>
          </a:p>
        </p:txBody>
      </p:sp>
      <p:sp>
        <p:nvSpPr>
          <p:cNvPr id="197" name="Rectangle 1085"/>
          <p:cNvSpPr>
            <a:spLocks noChangeArrowheads="1"/>
          </p:cNvSpPr>
          <p:nvPr/>
        </p:nvSpPr>
        <p:spPr bwMode="auto">
          <a:xfrm>
            <a:off x="2624454" y="4429442"/>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8.0 </a:t>
            </a:r>
            <a:endParaRPr kumimoji="0" lang="en-US" sz="1600" b="0" dirty="0">
              <a:solidFill>
                <a:schemeClr val="tx1"/>
              </a:solidFill>
              <a:latin typeface="Calibri"/>
              <a:cs typeface="Calibri"/>
            </a:endParaRPr>
          </a:p>
        </p:txBody>
      </p:sp>
      <p:sp>
        <p:nvSpPr>
          <p:cNvPr id="198" name="Rectangle 1086"/>
          <p:cNvSpPr>
            <a:spLocks noChangeArrowheads="1"/>
          </p:cNvSpPr>
          <p:nvPr/>
        </p:nvSpPr>
        <p:spPr bwMode="auto">
          <a:xfrm>
            <a:off x="325374" y="3942079"/>
            <a:ext cx="61555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Canada</a:t>
            </a:r>
            <a:endParaRPr kumimoji="0" lang="en-US" sz="1600" b="0" dirty="0">
              <a:solidFill>
                <a:schemeClr val="tx1"/>
              </a:solidFill>
              <a:latin typeface="Calibri"/>
              <a:cs typeface="Calibri"/>
            </a:endParaRPr>
          </a:p>
        </p:txBody>
      </p:sp>
      <p:sp>
        <p:nvSpPr>
          <p:cNvPr id="199" name="Rectangle 1087"/>
          <p:cNvSpPr>
            <a:spLocks noChangeArrowheads="1"/>
          </p:cNvSpPr>
          <p:nvPr/>
        </p:nvSpPr>
        <p:spPr bwMode="auto">
          <a:xfrm>
            <a:off x="2578103" y="4672329"/>
            <a:ext cx="25978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7.9</a:t>
            </a:r>
            <a:endParaRPr kumimoji="0" lang="en-US" sz="1600" b="0" dirty="0">
              <a:solidFill>
                <a:schemeClr val="tx1"/>
              </a:solidFill>
              <a:latin typeface="Calibri"/>
              <a:cs typeface="Calibri"/>
            </a:endParaRPr>
          </a:p>
        </p:txBody>
      </p:sp>
      <p:sp>
        <p:nvSpPr>
          <p:cNvPr id="200" name="Rectangle 1088"/>
          <p:cNvSpPr>
            <a:spLocks noChangeArrowheads="1"/>
          </p:cNvSpPr>
          <p:nvPr/>
        </p:nvSpPr>
        <p:spPr bwMode="auto">
          <a:xfrm>
            <a:off x="249174" y="2124836"/>
            <a:ext cx="2620963" cy="304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lnSpc>
                <a:spcPct val="80000"/>
              </a:lnSpc>
              <a:spcBef>
                <a:spcPct val="20000"/>
              </a:spcBef>
              <a:buClr>
                <a:schemeClr val="hlink"/>
              </a:buClr>
            </a:pPr>
            <a:r>
              <a:rPr lang="en-US" sz="1800" b="0">
                <a:latin typeface="Calibri"/>
                <a:cs typeface="Calibri"/>
              </a:rPr>
              <a:t>Top-Rated Countries</a:t>
            </a:r>
          </a:p>
        </p:txBody>
      </p:sp>
      <p:sp>
        <p:nvSpPr>
          <p:cNvPr id="201" name="Rectangle 1089"/>
          <p:cNvSpPr>
            <a:spLocks noChangeArrowheads="1"/>
          </p:cNvSpPr>
          <p:nvPr/>
        </p:nvSpPr>
        <p:spPr bwMode="auto">
          <a:xfrm>
            <a:off x="3211449" y="2124836"/>
            <a:ext cx="2789238" cy="304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lnSpc>
                <a:spcPct val="80000"/>
              </a:lnSpc>
              <a:spcBef>
                <a:spcPct val="20000"/>
              </a:spcBef>
              <a:buClr>
                <a:schemeClr val="hlink"/>
              </a:buClr>
            </a:pPr>
            <a:r>
              <a:rPr lang="en-US" sz="1800" b="0">
                <a:latin typeface="Calibri"/>
                <a:cs typeface="Calibri"/>
              </a:rPr>
              <a:t>Middle-Rated Countries</a:t>
            </a:r>
          </a:p>
        </p:txBody>
      </p:sp>
      <p:sp>
        <p:nvSpPr>
          <p:cNvPr id="202" name="Rectangle 1090"/>
          <p:cNvSpPr>
            <a:spLocks noChangeArrowheads="1"/>
          </p:cNvSpPr>
          <p:nvPr/>
        </p:nvSpPr>
        <p:spPr bwMode="auto">
          <a:xfrm>
            <a:off x="6227699" y="2124836"/>
            <a:ext cx="2324100" cy="304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lnSpc>
                <a:spcPct val="80000"/>
              </a:lnSpc>
              <a:spcBef>
                <a:spcPct val="20000"/>
              </a:spcBef>
              <a:buClr>
                <a:schemeClr val="hlink"/>
              </a:buClr>
            </a:pPr>
            <a:r>
              <a:rPr lang="en-US" sz="1800" b="0">
                <a:latin typeface="Calibri"/>
                <a:cs typeface="Calibri"/>
              </a:rPr>
              <a:t>Low-Rated Countries</a:t>
            </a:r>
          </a:p>
        </p:txBody>
      </p:sp>
      <p:sp>
        <p:nvSpPr>
          <p:cNvPr id="203" name="Line 1091"/>
          <p:cNvSpPr>
            <a:spLocks noChangeShapeType="1"/>
          </p:cNvSpPr>
          <p:nvPr/>
        </p:nvSpPr>
        <p:spPr bwMode="auto">
          <a:xfrm>
            <a:off x="3297174" y="2421254"/>
            <a:ext cx="2524125" cy="1588"/>
          </a:xfrm>
          <a:prstGeom prst="line">
            <a:avLst/>
          </a:prstGeom>
          <a:noFill/>
          <a:ln w="19050">
            <a:solidFill>
              <a:srgbClr val="000000"/>
            </a:solidFill>
            <a:round/>
            <a:headEnd/>
            <a:tailEnd/>
          </a:ln>
        </p:spPr>
        <p:txBody>
          <a:bodyPr>
            <a:prstTxWarp prst="textNoShape">
              <a:avLst/>
            </a:prstTxWarp>
          </a:bodyPr>
          <a:lstStyle/>
          <a:p>
            <a:endParaRPr lang="en-US">
              <a:latin typeface="Calibri"/>
              <a:cs typeface="Calibri"/>
            </a:endParaRPr>
          </a:p>
        </p:txBody>
      </p:sp>
      <p:sp>
        <p:nvSpPr>
          <p:cNvPr id="204" name="Line 1092"/>
          <p:cNvSpPr>
            <a:spLocks noChangeShapeType="1"/>
          </p:cNvSpPr>
          <p:nvPr/>
        </p:nvSpPr>
        <p:spPr bwMode="auto">
          <a:xfrm>
            <a:off x="325374" y="2421254"/>
            <a:ext cx="2524125" cy="1588"/>
          </a:xfrm>
          <a:prstGeom prst="line">
            <a:avLst/>
          </a:prstGeom>
          <a:noFill/>
          <a:ln w="19050">
            <a:solidFill>
              <a:srgbClr val="000000"/>
            </a:solidFill>
            <a:round/>
            <a:headEnd/>
            <a:tailEnd/>
          </a:ln>
        </p:spPr>
        <p:txBody>
          <a:bodyPr>
            <a:prstTxWarp prst="textNoShape">
              <a:avLst/>
            </a:prstTxWarp>
          </a:bodyPr>
          <a:lstStyle/>
          <a:p>
            <a:endParaRPr lang="en-US">
              <a:latin typeface="Calibri"/>
              <a:cs typeface="Calibri"/>
            </a:endParaRPr>
          </a:p>
        </p:txBody>
      </p:sp>
      <p:sp>
        <p:nvSpPr>
          <p:cNvPr id="205" name="Rectangle 1093"/>
          <p:cNvSpPr>
            <a:spLocks noChangeArrowheads="1"/>
          </p:cNvSpPr>
          <p:nvPr/>
        </p:nvSpPr>
        <p:spPr bwMode="auto">
          <a:xfrm>
            <a:off x="3271774" y="3454717"/>
            <a:ext cx="1022350" cy="24447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South Korea</a:t>
            </a:r>
            <a:endParaRPr kumimoji="0" lang="en-US" sz="1600" b="0" dirty="0">
              <a:solidFill>
                <a:schemeClr val="tx1"/>
              </a:solidFill>
              <a:latin typeface="Calibri"/>
              <a:cs typeface="Calibri"/>
            </a:endParaRPr>
          </a:p>
        </p:txBody>
      </p:sp>
      <p:sp>
        <p:nvSpPr>
          <p:cNvPr id="206" name="Rectangle 1094"/>
          <p:cNvSpPr>
            <a:spLocks noChangeArrowheads="1"/>
          </p:cNvSpPr>
          <p:nvPr/>
        </p:nvSpPr>
        <p:spPr bwMode="auto">
          <a:xfrm>
            <a:off x="3271774" y="2478404"/>
            <a:ext cx="762516"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cs typeface="Calibri"/>
              </a:rPr>
              <a:t>Germany</a:t>
            </a:r>
            <a:endParaRPr lang="en-US" sz="1600" dirty="0">
              <a:solidFill>
                <a:srgbClr val="000000"/>
              </a:solidFill>
              <a:cs typeface="Calibri"/>
            </a:endParaRPr>
          </a:p>
        </p:txBody>
      </p:sp>
      <p:sp>
        <p:nvSpPr>
          <p:cNvPr id="207" name="Rectangle 1095"/>
          <p:cNvSpPr>
            <a:spLocks noChangeArrowheads="1"/>
          </p:cNvSpPr>
          <p:nvPr/>
        </p:nvSpPr>
        <p:spPr bwMode="auto">
          <a:xfrm>
            <a:off x="6294374" y="3454717"/>
            <a:ext cx="866327"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Zimbabwe</a:t>
            </a:r>
            <a:endParaRPr lang="en-US" sz="1600" dirty="0">
              <a:cs typeface="Calibri"/>
            </a:endParaRPr>
          </a:p>
        </p:txBody>
      </p:sp>
      <p:sp>
        <p:nvSpPr>
          <p:cNvPr id="208" name="Rectangle 1096"/>
          <p:cNvSpPr>
            <a:spLocks noChangeArrowheads="1"/>
          </p:cNvSpPr>
          <p:nvPr/>
        </p:nvSpPr>
        <p:spPr bwMode="auto">
          <a:xfrm>
            <a:off x="6294374" y="3210242"/>
            <a:ext cx="1554528"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Congo, Republic of</a:t>
            </a:r>
            <a:endParaRPr lang="en-US" sz="1600" dirty="0">
              <a:cs typeface="Calibri"/>
            </a:endParaRPr>
          </a:p>
        </p:txBody>
      </p:sp>
    </p:spTree>
    <p:extLst>
      <p:ext uri="{BB962C8B-B14F-4D97-AF65-F5344CB8AC3E}">
        <p14:creationId xmlns:p14="http://schemas.microsoft.com/office/powerpoint/2010/main" val="115618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4692983"/>
          </a:xfrm>
        </p:spPr>
        <p:txBody>
          <a:bodyPr/>
          <a:lstStyle/>
          <a:p>
            <a:pPr marL="341313" indent="-341313">
              <a:buAutoNum type="arabicPeriod"/>
            </a:pPr>
            <a:r>
              <a:rPr lang="en-US" dirty="0" smtClean="0">
                <a:solidFill>
                  <a:srgbClr val="32302A"/>
                </a:solidFill>
              </a:rPr>
              <a:t>Why </a:t>
            </a:r>
            <a:r>
              <a:rPr lang="en-US" dirty="0">
                <a:solidFill>
                  <a:srgbClr val="32302A"/>
                </a:solidFill>
              </a:rPr>
              <a:t>do economists believe the purchasing power parity (PPP) method is a more accurate way to compare cross-country incomes than comparisons based on exchange rates</a:t>
            </a:r>
            <a:r>
              <a:rPr lang="en-US" dirty="0" smtClean="0">
                <a:solidFill>
                  <a:srgbClr val="32302A"/>
                </a:solidFill>
              </a:rPr>
              <a:t>?</a:t>
            </a:r>
          </a:p>
          <a:p>
            <a:pPr marL="341313" indent="-341313">
              <a:buAutoNum type="arabicPeriod"/>
            </a:pPr>
            <a:r>
              <a:rPr lang="en-US" dirty="0" smtClean="0">
                <a:solidFill>
                  <a:srgbClr val="32302A"/>
                </a:solidFill>
              </a:rPr>
              <a:t>How </a:t>
            </a:r>
            <a:r>
              <a:rPr lang="en-US" dirty="0">
                <a:solidFill>
                  <a:srgbClr val="32302A"/>
                </a:solidFill>
              </a:rPr>
              <a:t>large are the income differences across countries? Why are the per capita GDP figures likely to overstate the size of the income difference between </a:t>
            </a:r>
            <a:r>
              <a:rPr lang="en-US" dirty="0" smtClean="0">
                <a:solidFill>
                  <a:srgbClr val="32302A"/>
                </a:solidFill>
              </a:rPr>
              <a:t>high- </a:t>
            </a:r>
            <a:r>
              <a:rPr lang="en-US" dirty="0">
                <a:solidFill>
                  <a:srgbClr val="32302A"/>
                </a:solidFill>
              </a:rPr>
              <a:t>and low-income countries?</a:t>
            </a:r>
          </a:p>
          <a:p>
            <a:pPr marL="341313" indent="-341313">
              <a:buAutoNum type="arabicPeriod"/>
            </a:pPr>
            <a:r>
              <a:rPr lang="en-US" dirty="0" smtClean="0">
                <a:solidFill>
                  <a:srgbClr val="32302A"/>
                </a:solidFill>
              </a:rPr>
              <a:t>How </a:t>
            </a:r>
            <a:r>
              <a:rPr lang="en-US" dirty="0">
                <a:solidFill>
                  <a:srgbClr val="32302A"/>
                </a:solidFill>
              </a:rPr>
              <a:t>do growth rates vary across countries? Are the rich countries getting richer while the poor are getting poorer</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1661517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45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9919"/>
            <a:ext cx="8820445" cy="2527183"/>
          </a:xfrm>
        </p:spPr>
        <p:txBody>
          <a:bodyPr/>
          <a:lstStyle/>
          <a:p>
            <a:pPr marL="347663" indent="-347663">
              <a:buNone/>
            </a:pPr>
            <a:r>
              <a:rPr lang="en-US" dirty="0">
                <a:solidFill>
                  <a:srgbClr val="32302A"/>
                </a:solidFill>
              </a:rPr>
              <a:t>4. What is the Economic Freedom of the World (EFW) index designed to measure? What determines whether the rating </a:t>
            </a:r>
            <a:r>
              <a:rPr lang="en-US" dirty="0" smtClean="0">
                <a:solidFill>
                  <a:srgbClr val="32302A"/>
                </a:solidFill>
              </a:rPr>
              <a:t>of </a:t>
            </a:r>
            <a:r>
              <a:rPr lang="en-US" dirty="0">
                <a:solidFill>
                  <a:srgbClr val="32302A"/>
                </a:solidFill>
              </a:rPr>
              <a:t>a country will be high or low on this index? </a:t>
            </a:r>
            <a:r>
              <a:rPr lang="en-US" dirty="0" smtClean="0">
                <a:solidFill>
                  <a:srgbClr val="32302A"/>
                </a:solidFill>
              </a:rPr>
              <a:t/>
            </a:r>
            <a:br>
              <a:rPr lang="en-US" dirty="0" smtClean="0">
                <a:solidFill>
                  <a:srgbClr val="32302A"/>
                </a:solidFill>
              </a:rPr>
            </a:br>
            <a:endParaRPr lang="en-US" sz="1000" dirty="0" smtClean="0">
              <a:solidFill>
                <a:srgbClr val="32302A"/>
              </a:solidFill>
            </a:endParaRPr>
          </a:p>
          <a:p>
            <a:pPr marL="347663" indent="-347663">
              <a:buNone/>
            </a:pPr>
            <a:r>
              <a:rPr lang="en-US" dirty="0">
                <a:solidFill>
                  <a:srgbClr val="32302A"/>
                </a:solidFill>
              </a:rPr>
              <a:t>5. “Economic freedom is present if a country is </a:t>
            </a:r>
            <a:r>
              <a:rPr lang="en-US" dirty="0" smtClean="0">
                <a:solidFill>
                  <a:srgbClr val="32302A"/>
                </a:solidFill>
              </a:rPr>
              <a:t>a political </a:t>
            </a:r>
            <a:br>
              <a:rPr lang="en-US" dirty="0" smtClean="0">
                <a:solidFill>
                  <a:srgbClr val="32302A"/>
                </a:solidFill>
              </a:rPr>
            </a:br>
            <a:r>
              <a:rPr lang="en-US" dirty="0" smtClean="0">
                <a:solidFill>
                  <a:srgbClr val="32302A"/>
                </a:solidFill>
              </a:rPr>
              <a:t> democracy</a:t>
            </a:r>
            <a:r>
              <a:rPr lang="en-US" dirty="0">
                <a:solidFill>
                  <a:srgbClr val="32302A"/>
                </a:solidFill>
              </a:rPr>
              <a:t>.” – Is this statement true</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3463060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74488"/>
            <a:ext cx="7772400" cy="742188"/>
          </a:xfrm>
        </p:spPr>
        <p:txBody>
          <a:bodyPr anchor="ctr"/>
          <a:lstStyle/>
          <a:p>
            <a:pPr>
              <a:lnSpc>
                <a:spcPts val="4000"/>
              </a:lnSpc>
            </a:pPr>
            <a:r>
              <a:rPr lang="en-US" dirty="0"/>
              <a:t>Institutions, Policies, </a:t>
            </a:r>
            <a:br>
              <a:rPr lang="en-US" dirty="0"/>
            </a:br>
            <a:r>
              <a:rPr lang="en-US" dirty="0"/>
              <a:t>and Economic Performance</a:t>
            </a:r>
          </a:p>
        </p:txBody>
      </p:sp>
    </p:spTree>
    <p:extLst>
      <p:ext uri="{BB962C8B-B14F-4D97-AF65-F5344CB8AC3E}">
        <p14:creationId xmlns:p14="http://schemas.microsoft.com/office/powerpoint/2010/main" val="3983068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884"/>
            <a:ext cx="8904855" cy="835763"/>
          </a:xfrm>
        </p:spPr>
        <p:txBody>
          <a:bodyPr/>
          <a:lstStyle/>
          <a:p>
            <a:r>
              <a:rPr lang="en-US" dirty="0" smtClean="0"/>
              <a:t>Economic Freedom and Performance</a:t>
            </a:r>
            <a:endParaRPr lang="en-US" dirty="0"/>
          </a:p>
        </p:txBody>
      </p:sp>
      <p:sp>
        <p:nvSpPr>
          <p:cNvPr id="3" name="Content Placeholder 2"/>
          <p:cNvSpPr>
            <a:spLocks noGrp="1"/>
          </p:cNvSpPr>
          <p:nvPr>
            <p:ph idx="1"/>
          </p:nvPr>
        </p:nvSpPr>
        <p:spPr>
          <a:xfrm>
            <a:off x="140675" y="1141967"/>
            <a:ext cx="8883750" cy="3613603"/>
          </a:xfrm>
        </p:spPr>
        <p:txBody>
          <a:bodyPr/>
          <a:lstStyle/>
          <a:p>
            <a:pPr marL="231775" indent="-231775"/>
            <a:r>
              <a:rPr lang="en-US" dirty="0">
                <a:solidFill>
                  <a:srgbClr val="32302A"/>
                </a:solidFill>
              </a:rPr>
              <a:t>If institutions and policies are important, then countries that are economically free should outperform those that are less free. </a:t>
            </a:r>
          </a:p>
          <a:p>
            <a:pPr marL="231775" indent="-231775"/>
            <a:r>
              <a:rPr lang="en-US" dirty="0">
                <a:solidFill>
                  <a:srgbClr val="32302A"/>
                </a:solidFill>
              </a:rPr>
              <a:t>When considering the impact of institutions, it is important to focus on income and long-term growth rather than short-term growth, which may reflect mostly the ups and downs of business cycle conditions. </a:t>
            </a:r>
          </a:p>
        </p:txBody>
      </p:sp>
    </p:spTree>
    <p:extLst>
      <p:ext uri="{BB962C8B-B14F-4D97-AF65-F5344CB8AC3E}">
        <p14:creationId xmlns:p14="http://schemas.microsoft.com/office/powerpoint/2010/main" val="2984132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8293"/>
            <a:ext cx="7772400" cy="1260321"/>
          </a:xfrm>
        </p:spPr>
        <p:txBody>
          <a:bodyPr anchor="ctr"/>
          <a:lstStyle/>
          <a:p>
            <a:pPr>
              <a:lnSpc>
                <a:spcPts val="4000"/>
              </a:lnSpc>
            </a:pPr>
            <a:r>
              <a:rPr lang="en-US" dirty="0"/>
              <a:t>How Large are </a:t>
            </a:r>
            <a:r>
              <a:rPr lang="en-US" dirty="0" smtClean="0"/>
              <a:t>Income Differences Across Countries</a:t>
            </a:r>
            <a:r>
              <a:rPr lang="en-US" dirty="0"/>
              <a:t>?</a:t>
            </a:r>
          </a:p>
        </p:txBody>
      </p:sp>
    </p:spTree>
    <p:extLst>
      <p:ext uri="{BB962C8B-B14F-4D97-AF65-F5344CB8AC3E}">
        <p14:creationId xmlns:p14="http://schemas.microsoft.com/office/powerpoint/2010/main" val="1411272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02329" y="1671577"/>
            <a:ext cx="5138061" cy="4250211"/>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415781"/>
            <a:ext cx="8904855" cy="596684"/>
          </a:xfrm>
        </p:spPr>
        <p:txBody>
          <a:bodyPr/>
          <a:lstStyle/>
          <a:p>
            <a:r>
              <a:rPr lang="en-US" dirty="0">
                <a:latin typeface="Calibri"/>
                <a:cs typeface="Calibri"/>
              </a:rPr>
              <a:t>Economic Freedom and Income</a:t>
            </a:r>
          </a:p>
        </p:txBody>
      </p:sp>
      <p:sp>
        <p:nvSpPr>
          <p:cNvPr id="61" name="Text Box 10"/>
          <p:cNvSpPr txBox="1">
            <a:spLocks noChangeArrowheads="1"/>
          </p:cNvSpPr>
          <p:nvPr/>
        </p:nvSpPr>
        <p:spPr bwMode="auto">
          <a:xfrm>
            <a:off x="73112" y="1656665"/>
            <a:ext cx="3697877" cy="426578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a:latin typeface="Calibri"/>
                <a:cs typeface="Calibri"/>
              </a:rPr>
              <a:t>The </a:t>
            </a:r>
            <a:r>
              <a:rPr lang="en-US" sz="2400" dirty="0" smtClean="0">
                <a:latin typeface="Calibri"/>
                <a:cs typeface="Calibri"/>
              </a:rPr>
              <a:t>real per-person </a:t>
            </a:r>
            <a:r>
              <a:rPr lang="en-US" sz="2400" dirty="0">
                <a:latin typeface="Calibri"/>
                <a:cs typeface="Calibri"/>
              </a:rPr>
              <a:t>income </a:t>
            </a:r>
            <a:r>
              <a:rPr lang="en-US" sz="2400" i="1" dirty="0" smtClean="0">
                <a:latin typeface="Calibri"/>
                <a:cs typeface="Calibri"/>
              </a:rPr>
              <a:t>(using a PPP adjustment)</a:t>
            </a:r>
            <a:r>
              <a:rPr lang="en-US" sz="2400" dirty="0" smtClean="0">
                <a:latin typeface="Calibri"/>
                <a:cs typeface="Calibri"/>
              </a:rPr>
              <a:t> for </a:t>
            </a:r>
            <a:r>
              <a:rPr lang="en-US" sz="2400" dirty="0">
                <a:latin typeface="Calibri"/>
                <a:cs typeface="Calibri"/>
              </a:rPr>
              <a:t>countries ordered by economic freedom rating is shown here by quartiles. </a:t>
            </a:r>
          </a:p>
          <a:p>
            <a:pPr marL="115888" indent="-115888">
              <a:lnSpc>
                <a:spcPct val="90000"/>
              </a:lnSpc>
              <a:spcBef>
                <a:spcPct val="50000"/>
              </a:spcBef>
              <a:buFontTx/>
              <a:buChar char="•"/>
            </a:pPr>
            <a:r>
              <a:rPr lang="en-US" sz="2400" dirty="0">
                <a:latin typeface="Calibri"/>
                <a:cs typeface="Calibri"/>
              </a:rPr>
              <a:t>Note the strong positive </a:t>
            </a:r>
            <a:r>
              <a:rPr lang="en-US" sz="2400" dirty="0" smtClean="0">
                <a:latin typeface="Calibri"/>
                <a:cs typeface="Calibri"/>
              </a:rPr>
              <a:t>linkage. Income </a:t>
            </a:r>
            <a:r>
              <a:rPr lang="en-US" sz="2400" dirty="0">
                <a:latin typeface="Calibri"/>
                <a:cs typeface="Calibri"/>
              </a:rPr>
              <a:t>per person </a:t>
            </a:r>
            <a:r>
              <a:rPr lang="en-US" sz="2400" dirty="0" smtClean="0">
                <a:latin typeface="Calibri"/>
                <a:cs typeface="Calibri"/>
              </a:rPr>
              <a:t>in </a:t>
            </a:r>
            <a:r>
              <a:rPr lang="en-US" sz="2400" dirty="0">
                <a:latin typeface="Calibri"/>
                <a:cs typeface="Calibri"/>
              </a:rPr>
              <a:t>the freest quartile of countries was </a:t>
            </a:r>
            <a:r>
              <a:rPr lang="en-US" sz="2400" dirty="0" smtClean="0">
                <a:latin typeface="Calibri"/>
                <a:cs typeface="Calibri"/>
              </a:rPr>
              <a:t>five and a half times </a:t>
            </a:r>
            <a:r>
              <a:rPr lang="en-US" sz="2400" dirty="0">
                <a:latin typeface="Calibri"/>
                <a:cs typeface="Calibri"/>
              </a:rPr>
              <a:t>the figure for the least free. </a:t>
            </a:r>
          </a:p>
        </p:txBody>
      </p:sp>
      <p:sp>
        <p:nvSpPr>
          <p:cNvPr id="58" name="Line 8"/>
          <p:cNvSpPr>
            <a:spLocks noChangeShapeType="1"/>
          </p:cNvSpPr>
          <p:nvPr/>
        </p:nvSpPr>
        <p:spPr bwMode="auto">
          <a:xfrm>
            <a:off x="3937941" y="5245569"/>
            <a:ext cx="4899025" cy="0"/>
          </a:xfrm>
          <a:prstGeom prst="line">
            <a:avLst/>
          </a:prstGeom>
          <a:noFill/>
          <a:ln w="28575">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59" name="Rectangle 9"/>
          <p:cNvSpPr>
            <a:spLocks noChangeAspect="1" noChangeArrowheads="1"/>
          </p:cNvSpPr>
          <p:nvPr/>
        </p:nvSpPr>
        <p:spPr bwMode="auto">
          <a:xfrm>
            <a:off x="4093484" y="5299544"/>
            <a:ext cx="868427" cy="40216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Calibri"/>
                <a:cs typeface="Calibri"/>
              </a:rPr>
              <a:t>Least-Free</a:t>
            </a:r>
            <a:br>
              <a:rPr kumimoji="0" lang="en-US" sz="1600" b="0">
                <a:solidFill>
                  <a:srgbClr val="000000"/>
                </a:solidFill>
                <a:latin typeface="Calibri"/>
                <a:cs typeface="Calibri"/>
              </a:rPr>
            </a:br>
            <a:r>
              <a:rPr kumimoji="0" lang="en-US" sz="1600" b="0">
                <a:solidFill>
                  <a:srgbClr val="000000"/>
                </a:solidFill>
                <a:latin typeface="Calibri"/>
                <a:cs typeface="Calibri"/>
              </a:rPr>
              <a:t>Quartile</a:t>
            </a:r>
            <a:endParaRPr kumimoji="0" lang="en-US" sz="1600" b="0">
              <a:solidFill>
                <a:schemeClr val="tx1"/>
              </a:solidFill>
              <a:latin typeface="Calibri"/>
              <a:cs typeface="Calibri"/>
            </a:endParaRPr>
          </a:p>
        </p:txBody>
      </p:sp>
      <p:sp>
        <p:nvSpPr>
          <p:cNvPr id="60" name="Rectangle 10"/>
          <p:cNvSpPr>
            <a:spLocks noChangeAspect="1" noChangeArrowheads="1"/>
          </p:cNvSpPr>
          <p:nvPr/>
        </p:nvSpPr>
        <p:spPr bwMode="auto">
          <a:xfrm>
            <a:off x="6639212" y="5283669"/>
            <a:ext cx="679172" cy="40216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Calibri"/>
                <a:cs typeface="Calibri"/>
              </a:rPr>
              <a:t>Second</a:t>
            </a:r>
            <a:br>
              <a:rPr kumimoji="0" lang="en-US" sz="1600" b="0">
                <a:solidFill>
                  <a:srgbClr val="000000"/>
                </a:solidFill>
                <a:latin typeface="Calibri"/>
                <a:cs typeface="Calibri"/>
              </a:rPr>
            </a:br>
            <a:r>
              <a:rPr kumimoji="0" lang="en-US" sz="1600" b="0">
                <a:solidFill>
                  <a:srgbClr val="000000"/>
                </a:solidFill>
                <a:latin typeface="Calibri"/>
                <a:cs typeface="Calibri"/>
              </a:rPr>
              <a:t>Quartile</a:t>
            </a:r>
          </a:p>
        </p:txBody>
      </p:sp>
      <p:sp>
        <p:nvSpPr>
          <p:cNvPr id="62" name="Rectangle 11"/>
          <p:cNvSpPr>
            <a:spLocks noChangeAspect="1" noChangeArrowheads="1"/>
          </p:cNvSpPr>
          <p:nvPr/>
        </p:nvSpPr>
        <p:spPr bwMode="auto">
          <a:xfrm>
            <a:off x="7797037" y="5283669"/>
            <a:ext cx="865421" cy="40216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Calibri"/>
                <a:cs typeface="Calibri"/>
              </a:rPr>
              <a:t>Most-Free</a:t>
            </a:r>
            <a:br>
              <a:rPr kumimoji="0" lang="en-US" sz="1600" b="0">
                <a:solidFill>
                  <a:srgbClr val="000000"/>
                </a:solidFill>
                <a:latin typeface="Calibri"/>
                <a:cs typeface="Calibri"/>
              </a:rPr>
            </a:br>
            <a:r>
              <a:rPr kumimoji="0" lang="en-US" sz="1600" b="0">
                <a:solidFill>
                  <a:srgbClr val="000000"/>
                </a:solidFill>
                <a:latin typeface="Calibri"/>
                <a:cs typeface="Calibri"/>
              </a:rPr>
              <a:t>Quartile</a:t>
            </a:r>
          </a:p>
        </p:txBody>
      </p:sp>
      <p:grpSp>
        <p:nvGrpSpPr>
          <p:cNvPr id="64" name="Group 28"/>
          <p:cNvGrpSpPr>
            <a:grpSpLocks/>
          </p:cNvGrpSpPr>
          <p:nvPr/>
        </p:nvGrpSpPr>
        <p:grpSpPr bwMode="auto">
          <a:xfrm>
            <a:off x="4018903" y="4488978"/>
            <a:ext cx="1017588" cy="686741"/>
            <a:chOff x="1798" y="2119"/>
            <a:chExt cx="641" cy="363"/>
          </a:xfrm>
        </p:grpSpPr>
        <p:sp>
          <p:nvSpPr>
            <p:cNvPr id="65" name="Rectangle 13"/>
            <p:cNvSpPr>
              <a:spLocks noChangeArrowheads="1"/>
            </p:cNvSpPr>
            <p:nvPr/>
          </p:nvSpPr>
          <p:spPr bwMode="auto">
            <a:xfrm>
              <a:off x="1798" y="2303"/>
              <a:ext cx="641" cy="179"/>
            </a:xfrm>
            <a:prstGeom prst="rect">
              <a:avLst/>
            </a:prstGeom>
            <a:solidFill>
              <a:srgbClr val="9FBD9D"/>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Calibri"/>
                <a:cs typeface="Calibri"/>
              </a:endParaRPr>
            </a:p>
          </p:txBody>
        </p:sp>
        <p:sp>
          <p:nvSpPr>
            <p:cNvPr id="66" name="Rectangle 14"/>
            <p:cNvSpPr>
              <a:spLocks noChangeAspect="1" noChangeArrowheads="1"/>
            </p:cNvSpPr>
            <p:nvPr/>
          </p:nvSpPr>
          <p:spPr bwMode="auto">
            <a:xfrm>
              <a:off x="1890" y="2119"/>
              <a:ext cx="390" cy="130"/>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$6,986 </a:t>
              </a:r>
              <a:endParaRPr kumimoji="0" lang="en-US" sz="1600" b="0" dirty="0">
                <a:solidFill>
                  <a:schemeClr val="tx1"/>
                </a:solidFill>
                <a:latin typeface="Calibri"/>
                <a:cs typeface="Calibri"/>
              </a:endParaRPr>
            </a:p>
          </p:txBody>
        </p:sp>
      </p:grpSp>
      <p:grpSp>
        <p:nvGrpSpPr>
          <p:cNvPr id="67" name="Group 26"/>
          <p:cNvGrpSpPr>
            <a:grpSpLocks/>
          </p:cNvGrpSpPr>
          <p:nvPr/>
        </p:nvGrpSpPr>
        <p:grpSpPr bwMode="auto">
          <a:xfrm>
            <a:off x="6470003" y="3719981"/>
            <a:ext cx="1017588" cy="1458616"/>
            <a:chOff x="3342" y="1672"/>
            <a:chExt cx="641" cy="771"/>
          </a:xfrm>
        </p:grpSpPr>
        <p:sp>
          <p:nvSpPr>
            <p:cNvPr id="68" name="Rectangle 16"/>
            <p:cNvSpPr>
              <a:spLocks noChangeArrowheads="1"/>
            </p:cNvSpPr>
            <p:nvPr/>
          </p:nvSpPr>
          <p:spPr bwMode="auto">
            <a:xfrm>
              <a:off x="3342" y="1861"/>
              <a:ext cx="641" cy="582"/>
            </a:xfrm>
            <a:prstGeom prst="rect">
              <a:avLst/>
            </a:prstGeom>
            <a:solidFill>
              <a:srgbClr val="9FBD9D"/>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Calibri"/>
                <a:cs typeface="Calibri"/>
              </a:endParaRPr>
            </a:p>
          </p:txBody>
        </p:sp>
        <p:sp>
          <p:nvSpPr>
            <p:cNvPr id="69" name="Rectangle 17"/>
            <p:cNvSpPr>
              <a:spLocks noChangeAspect="1" noChangeArrowheads="1"/>
            </p:cNvSpPr>
            <p:nvPr/>
          </p:nvSpPr>
          <p:spPr bwMode="auto">
            <a:xfrm>
              <a:off x="3447" y="1672"/>
              <a:ext cx="426" cy="130"/>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$18,414</a:t>
              </a:r>
              <a:endParaRPr kumimoji="0" lang="en-US" sz="1600" b="0" dirty="0">
                <a:solidFill>
                  <a:schemeClr val="tx1"/>
                </a:solidFill>
                <a:latin typeface="Calibri"/>
                <a:cs typeface="Calibri"/>
              </a:endParaRPr>
            </a:p>
          </p:txBody>
        </p:sp>
      </p:grpSp>
      <p:grpSp>
        <p:nvGrpSpPr>
          <p:cNvPr id="70" name="Group 25"/>
          <p:cNvGrpSpPr>
            <a:grpSpLocks/>
          </p:cNvGrpSpPr>
          <p:nvPr/>
        </p:nvGrpSpPr>
        <p:grpSpPr bwMode="auto">
          <a:xfrm>
            <a:off x="7720953" y="2366020"/>
            <a:ext cx="1017588" cy="2811287"/>
            <a:chOff x="4130" y="997"/>
            <a:chExt cx="641" cy="1486"/>
          </a:xfrm>
        </p:grpSpPr>
        <p:sp>
          <p:nvSpPr>
            <p:cNvPr id="71" name="Rectangle 19"/>
            <p:cNvSpPr>
              <a:spLocks noChangeArrowheads="1"/>
            </p:cNvSpPr>
            <p:nvPr/>
          </p:nvSpPr>
          <p:spPr bwMode="auto">
            <a:xfrm>
              <a:off x="4130" y="1187"/>
              <a:ext cx="641" cy="1296"/>
            </a:xfrm>
            <a:prstGeom prst="rect">
              <a:avLst/>
            </a:prstGeom>
            <a:solidFill>
              <a:srgbClr val="9FBD9D"/>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n>
                  <a:solidFill>
                    <a:schemeClr val="tx1"/>
                  </a:solidFill>
                </a:ln>
                <a:latin typeface="Calibri"/>
                <a:cs typeface="Calibri"/>
              </a:endParaRPr>
            </a:p>
          </p:txBody>
        </p:sp>
        <p:sp>
          <p:nvSpPr>
            <p:cNvPr id="72" name="Rectangle 20"/>
            <p:cNvSpPr>
              <a:spLocks noChangeAspect="1" noChangeArrowheads="1"/>
            </p:cNvSpPr>
            <p:nvPr/>
          </p:nvSpPr>
          <p:spPr bwMode="auto">
            <a:xfrm>
              <a:off x="4235" y="997"/>
              <a:ext cx="426" cy="130"/>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$38,601</a:t>
              </a:r>
              <a:endParaRPr kumimoji="0" lang="en-US" sz="1600" b="0" dirty="0">
                <a:solidFill>
                  <a:schemeClr val="tx1"/>
                </a:solidFill>
                <a:latin typeface="Calibri"/>
                <a:cs typeface="Calibri"/>
              </a:endParaRPr>
            </a:p>
          </p:txBody>
        </p:sp>
      </p:grpSp>
      <p:sp>
        <p:nvSpPr>
          <p:cNvPr id="75" name="Rectangle 21"/>
          <p:cNvSpPr>
            <a:spLocks noChangeAspect="1" noChangeArrowheads="1"/>
          </p:cNvSpPr>
          <p:nvPr/>
        </p:nvSpPr>
        <p:spPr bwMode="auto">
          <a:xfrm>
            <a:off x="5150734" y="1989988"/>
            <a:ext cx="2460738" cy="470898"/>
          </a:xfrm>
          <a:prstGeom prst="rect">
            <a:avLst/>
          </a:prstGeom>
          <a:noFill/>
          <a:ln w="9525">
            <a:noFill/>
            <a:miter lim="800000"/>
            <a:headEnd/>
            <a:tailEnd/>
          </a:ln>
        </p:spPr>
        <p:txBody>
          <a:bodyPr wrap="none" lIns="0" tIns="0" rIns="0" bIns="0">
            <a:prstTxWarp prst="textNoShape">
              <a:avLst/>
            </a:prstTxWarp>
            <a:spAutoFit/>
          </a:bodyPr>
          <a:lstStyle/>
          <a:p>
            <a:pPr algn="ctr">
              <a:lnSpc>
                <a:spcPct val="90000"/>
              </a:lnSpc>
            </a:pPr>
            <a:r>
              <a:rPr kumimoji="0" lang="en-US" sz="1800" b="1" i="1" dirty="0" smtClean="0">
                <a:solidFill>
                  <a:srgbClr val="000000"/>
                </a:solidFill>
                <a:latin typeface="Calibri"/>
                <a:cs typeface="Calibri"/>
              </a:rPr>
              <a:t>2013 </a:t>
            </a:r>
            <a:r>
              <a:rPr kumimoji="0" lang="en-US" sz="1800" b="1" i="1" dirty="0">
                <a:solidFill>
                  <a:srgbClr val="000000"/>
                </a:solidFill>
                <a:latin typeface="Calibri"/>
                <a:cs typeface="Calibri"/>
              </a:rPr>
              <a:t>GDP Per Capita, PPP</a:t>
            </a:r>
            <a:r>
              <a:rPr kumimoji="0" lang="en-US" sz="1800" b="0" dirty="0">
                <a:solidFill>
                  <a:srgbClr val="000000"/>
                </a:solidFill>
                <a:latin typeface="Calibri"/>
                <a:cs typeface="Calibri"/>
              </a:rPr>
              <a:t/>
            </a:r>
            <a:br>
              <a:rPr kumimoji="0" lang="en-US" sz="1800" b="0" dirty="0">
                <a:solidFill>
                  <a:srgbClr val="000000"/>
                </a:solidFill>
                <a:latin typeface="Calibri"/>
                <a:cs typeface="Calibri"/>
              </a:rPr>
            </a:br>
            <a:r>
              <a:rPr kumimoji="0" lang="en-US" sz="1600" b="0" i="1" dirty="0">
                <a:solidFill>
                  <a:srgbClr val="000000"/>
                </a:solidFill>
                <a:latin typeface="Calibri"/>
                <a:cs typeface="Calibri"/>
              </a:rPr>
              <a:t>(in constant </a:t>
            </a:r>
            <a:r>
              <a:rPr kumimoji="0" lang="en-US" sz="1600" b="0" i="1" dirty="0" smtClean="0">
                <a:solidFill>
                  <a:srgbClr val="000000"/>
                </a:solidFill>
                <a:latin typeface="Calibri"/>
                <a:cs typeface="Calibri"/>
              </a:rPr>
              <a:t>2011 </a:t>
            </a:r>
            <a:r>
              <a:rPr kumimoji="0" lang="en-US" sz="1600" b="0" i="1" dirty="0">
                <a:solidFill>
                  <a:srgbClr val="000000"/>
                </a:solidFill>
                <a:latin typeface="Calibri"/>
                <a:cs typeface="Calibri"/>
              </a:rPr>
              <a:t>dollars)</a:t>
            </a:r>
            <a:endParaRPr kumimoji="0" lang="en-US" sz="1600" b="0" i="1" dirty="0">
              <a:solidFill>
                <a:schemeClr val="tx1"/>
              </a:solidFill>
              <a:latin typeface="Calibri"/>
              <a:cs typeface="Calibri"/>
            </a:endParaRPr>
          </a:p>
        </p:txBody>
      </p:sp>
      <p:sp>
        <p:nvSpPr>
          <p:cNvPr id="94" name="Rectangle 22"/>
          <p:cNvSpPr>
            <a:spLocks noChangeAspect="1" noChangeArrowheads="1"/>
          </p:cNvSpPr>
          <p:nvPr/>
        </p:nvSpPr>
        <p:spPr bwMode="auto">
          <a:xfrm>
            <a:off x="5402549" y="5285257"/>
            <a:ext cx="679172" cy="40216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Calibri"/>
                <a:cs typeface="Calibri"/>
              </a:rPr>
              <a:t>Third</a:t>
            </a:r>
            <a:br>
              <a:rPr kumimoji="0" lang="en-US" sz="1600" b="0">
                <a:solidFill>
                  <a:srgbClr val="000000"/>
                </a:solidFill>
                <a:latin typeface="Calibri"/>
                <a:cs typeface="Calibri"/>
              </a:rPr>
            </a:br>
            <a:r>
              <a:rPr kumimoji="0" lang="en-US" sz="1600" b="0">
                <a:solidFill>
                  <a:srgbClr val="000000"/>
                </a:solidFill>
                <a:latin typeface="Calibri"/>
                <a:cs typeface="Calibri"/>
              </a:rPr>
              <a:t>Quartile</a:t>
            </a:r>
          </a:p>
        </p:txBody>
      </p:sp>
      <p:grpSp>
        <p:nvGrpSpPr>
          <p:cNvPr id="95" name="Group 27"/>
          <p:cNvGrpSpPr>
            <a:grpSpLocks/>
          </p:cNvGrpSpPr>
          <p:nvPr/>
        </p:nvGrpSpPr>
        <p:grpSpPr bwMode="auto">
          <a:xfrm>
            <a:off x="5233341" y="4409899"/>
            <a:ext cx="1017587" cy="771875"/>
            <a:chOff x="2563" y="2037"/>
            <a:chExt cx="641" cy="408"/>
          </a:xfrm>
        </p:grpSpPr>
        <p:sp>
          <p:nvSpPr>
            <p:cNvPr id="111" name="Rectangle 23"/>
            <p:cNvSpPr>
              <a:spLocks noChangeArrowheads="1"/>
            </p:cNvSpPr>
            <p:nvPr/>
          </p:nvSpPr>
          <p:spPr bwMode="auto">
            <a:xfrm>
              <a:off x="2563" y="2220"/>
              <a:ext cx="641" cy="225"/>
            </a:xfrm>
            <a:prstGeom prst="rect">
              <a:avLst/>
            </a:prstGeom>
            <a:solidFill>
              <a:srgbClr val="9FBD9D"/>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Calibri"/>
                <a:cs typeface="Calibri"/>
              </a:endParaRPr>
            </a:p>
          </p:txBody>
        </p:sp>
        <p:sp>
          <p:nvSpPr>
            <p:cNvPr id="112" name="Rectangle 24"/>
            <p:cNvSpPr>
              <a:spLocks noChangeAspect="1" noChangeArrowheads="1"/>
            </p:cNvSpPr>
            <p:nvPr/>
          </p:nvSpPr>
          <p:spPr bwMode="auto">
            <a:xfrm>
              <a:off x="2624" y="2037"/>
              <a:ext cx="426" cy="130"/>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a:t>
              </a:r>
              <a:r>
                <a:rPr lang="en-US" sz="1600" dirty="0" smtClean="0">
                  <a:solidFill>
                    <a:srgbClr val="000000"/>
                  </a:solidFill>
                  <a:latin typeface="Calibri"/>
                  <a:cs typeface="Calibri"/>
                </a:rPr>
                <a:t>10</a:t>
              </a:r>
              <a:r>
                <a:rPr kumimoji="0" lang="en-US" sz="1600" b="0" dirty="0" smtClean="0">
                  <a:solidFill>
                    <a:srgbClr val="000000"/>
                  </a:solidFill>
                  <a:latin typeface="Calibri"/>
                  <a:cs typeface="Calibri"/>
                </a:rPr>
                <a:t>,737</a:t>
              </a:r>
              <a:endParaRPr kumimoji="0" lang="en-US" sz="1600" b="0" dirty="0">
                <a:solidFill>
                  <a:schemeClr val="tx1"/>
                </a:solidFill>
                <a:latin typeface="Calibri"/>
                <a:cs typeface="Calibri"/>
              </a:endParaRPr>
            </a:p>
          </p:txBody>
        </p:sp>
      </p:grpSp>
    </p:spTree>
    <p:extLst>
      <p:ext uri="{BB962C8B-B14F-4D97-AF65-F5344CB8AC3E}">
        <p14:creationId xmlns:p14="http://schemas.microsoft.com/office/powerpoint/2010/main" val="2531288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06459" y="1762284"/>
            <a:ext cx="5133932" cy="3965136"/>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415781"/>
            <a:ext cx="8904855" cy="596684"/>
          </a:xfrm>
        </p:spPr>
        <p:txBody>
          <a:bodyPr/>
          <a:lstStyle/>
          <a:p>
            <a:r>
              <a:rPr lang="en-US" dirty="0">
                <a:latin typeface="Calibri"/>
                <a:cs typeface="Calibri"/>
              </a:rPr>
              <a:t>Economic Freedom and Growth</a:t>
            </a:r>
          </a:p>
        </p:txBody>
      </p:sp>
      <p:sp>
        <p:nvSpPr>
          <p:cNvPr id="61" name="Text Box 10"/>
          <p:cNvSpPr txBox="1">
            <a:spLocks noChangeArrowheads="1"/>
          </p:cNvSpPr>
          <p:nvPr/>
        </p:nvSpPr>
        <p:spPr bwMode="auto">
          <a:xfrm>
            <a:off x="73112" y="1842593"/>
            <a:ext cx="3697877" cy="393953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a:latin typeface="Calibri"/>
                <a:cs typeface="Calibri"/>
              </a:rPr>
              <a:t>The relationship between the economic freedom </a:t>
            </a:r>
            <a:r>
              <a:rPr lang="en-US" sz="2400" dirty="0" smtClean="0">
                <a:latin typeface="Calibri"/>
                <a:cs typeface="Calibri"/>
              </a:rPr>
              <a:t>of </a:t>
            </a:r>
            <a:r>
              <a:rPr lang="en-US" sz="2400" dirty="0">
                <a:latin typeface="Calibri"/>
                <a:cs typeface="Calibri"/>
              </a:rPr>
              <a:t>a country and its growth rate </a:t>
            </a:r>
            <a:r>
              <a:rPr lang="en-US" sz="2400" dirty="0" smtClean="0">
                <a:latin typeface="Calibri"/>
                <a:cs typeface="Calibri"/>
              </a:rPr>
              <a:t>(of GDP per capita) during </a:t>
            </a:r>
            <a:r>
              <a:rPr lang="en-US" sz="2400" dirty="0">
                <a:latin typeface="Calibri"/>
                <a:cs typeface="Calibri"/>
              </a:rPr>
              <a:t>the </a:t>
            </a:r>
            <a:r>
              <a:rPr lang="en-US" sz="2400" dirty="0" smtClean="0">
                <a:latin typeface="Calibri"/>
                <a:cs typeface="Calibri"/>
              </a:rPr>
              <a:t>1990-2013 </a:t>
            </a:r>
            <a:r>
              <a:rPr lang="en-US" sz="2400" dirty="0">
                <a:latin typeface="Calibri"/>
                <a:cs typeface="Calibri"/>
              </a:rPr>
              <a:t>period is shown here. </a:t>
            </a:r>
          </a:p>
          <a:p>
            <a:pPr marL="115888" indent="-115888">
              <a:lnSpc>
                <a:spcPct val="90000"/>
              </a:lnSpc>
              <a:spcBef>
                <a:spcPct val="50000"/>
              </a:spcBef>
              <a:buFontTx/>
              <a:buChar char="•"/>
            </a:pPr>
            <a:r>
              <a:rPr lang="en-US" sz="2400" dirty="0">
                <a:latin typeface="Calibri"/>
                <a:cs typeface="Calibri"/>
              </a:rPr>
              <a:t>Countries in the most free quartile grew at an </a:t>
            </a:r>
            <a:r>
              <a:rPr lang="en-US" sz="2400" dirty="0" smtClean="0">
                <a:latin typeface="Calibri"/>
                <a:cs typeface="Calibri"/>
              </a:rPr>
              <a:t>annual </a:t>
            </a:r>
            <a:r>
              <a:rPr lang="en-US" sz="2400" dirty="0">
                <a:latin typeface="Calibri"/>
                <a:cs typeface="Calibri"/>
              </a:rPr>
              <a:t>rate of </a:t>
            </a:r>
            <a:r>
              <a:rPr lang="en-US" sz="2400" dirty="0" smtClean="0">
                <a:latin typeface="Calibri"/>
                <a:cs typeface="Calibri"/>
              </a:rPr>
              <a:t>3.3% </a:t>
            </a:r>
            <a:r>
              <a:rPr lang="en-US" sz="2400" dirty="0">
                <a:latin typeface="Calibri"/>
                <a:cs typeface="Calibri"/>
              </a:rPr>
              <a:t>compared to the </a:t>
            </a:r>
            <a:r>
              <a:rPr lang="en-US" sz="2400" dirty="0" smtClean="0">
                <a:latin typeface="Calibri"/>
                <a:cs typeface="Calibri"/>
              </a:rPr>
              <a:t>1.2% </a:t>
            </a:r>
            <a:r>
              <a:rPr lang="en-US" sz="2400" dirty="0">
                <a:latin typeface="Calibri"/>
                <a:cs typeface="Calibri"/>
              </a:rPr>
              <a:t>growth </a:t>
            </a:r>
            <a:r>
              <a:rPr lang="en-US" sz="2400" dirty="0" smtClean="0">
                <a:latin typeface="Calibri"/>
                <a:cs typeface="Calibri"/>
              </a:rPr>
              <a:t>rate for </a:t>
            </a:r>
            <a:r>
              <a:rPr lang="en-US" sz="2400" dirty="0">
                <a:latin typeface="Calibri"/>
                <a:cs typeface="Calibri"/>
              </a:rPr>
              <a:t>the least-free quartile. </a:t>
            </a:r>
          </a:p>
        </p:txBody>
      </p:sp>
      <p:sp>
        <p:nvSpPr>
          <p:cNvPr id="21" name="Line 5"/>
          <p:cNvSpPr>
            <a:spLocks noChangeShapeType="1"/>
          </p:cNvSpPr>
          <p:nvPr/>
        </p:nvSpPr>
        <p:spPr bwMode="auto">
          <a:xfrm>
            <a:off x="3940945" y="5050467"/>
            <a:ext cx="4899025" cy="0"/>
          </a:xfrm>
          <a:prstGeom prst="line">
            <a:avLst/>
          </a:prstGeom>
          <a:noFill/>
          <a:ln w="28575">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22" name="Rectangle 6"/>
          <p:cNvSpPr>
            <a:spLocks noChangeAspect="1" noChangeArrowheads="1"/>
          </p:cNvSpPr>
          <p:nvPr/>
        </p:nvSpPr>
        <p:spPr bwMode="auto">
          <a:xfrm>
            <a:off x="4069350" y="5104442"/>
            <a:ext cx="922704" cy="42729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700" b="0" dirty="0">
                <a:solidFill>
                  <a:srgbClr val="000000"/>
                </a:solidFill>
                <a:latin typeface="Calibri"/>
                <a:cs typeface="Calibri"/>
              </a:rPr>
              <a:t>Least-Free</a:t>
            </a:r>
            <a:br>
              <a:rPr kumimoji="0" lang="en-US" sz="1700" b="0" dirty="0">
                <a:solidFill>
                  <a:srgbClr val="000000"/>
                </a:solidFill>
                <a:latin typeface="Calibri"/>
                <a:cs typeface="Calibri"/>
              </a:rPr>
            </a:br>
            <a:r>
              <a:rPr kumimoji="0" lang="en-US" sz="1700" b="0" dirty="0">
                <a:solidFill>
                  <a:srgbClr val="000000"/>
                </a:solidFill>
                <a:latin typeface="Calibri"/>
                <a:cs typeface="Calibri"/>
              </a:rPr>
              <a:t>Quartile</a:t>
            </a:r>
            <a:endParaRPr kumimoji="0" lang="en-US" sz="1700" b="0" dirty="0">
              <a:solidFill>
                <a:schemeClr val="tx1"/>
              </a:solidFill>
              <a:latin typeface="Calibri"/>
              <a:cs typeface="Calibri"/>
            </a:endParaRPr>
          </a:p>
        </p:txBody>
      </p:sp>
      <p:sp>
        <p:nvSpPr>
          <p:cNvPr id="23" name="Rectangle 7"/>
          <p:cNvSpPr>
            <a:spLocks noChangeAspect="1" noChangeArrowheads="1"/>
          </p:cNvSpPr>
          <p:nvPr/>
        </p:nvSpPr>
        <p:spPr bwMode="auto">
          <a:xfrm>
            <a:off x="6620992" y="5088567"/>
            <a:ext cx="721621" cy="42729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700" b="0">
                <a:solidFill>
                  <a:srgbClr val="000000"/>
                </a:solidFill>
                <a:latin typeface="Calibri"/>
                <a:cs typeface="Calibri"/>
              </a:rPr>
              <a:t>Second</a:t>
            </a:r>
            <a:br>
              <a:rPr kumimoji="0" lang="en-US" sz="1700" b="0">
                <a:solidFill>
                  <a:srgbClr val="000000"/>
                </a:solidFill>
                <a:latin typeface="Calibri"/>
                <a:cs typeface="Calibri"/>
              </a:rPr>
            </a:br>
            <a:r>
              <a:rPr kumimoji="0" lang="en-US" sz="1700" b="0">
                <a:solidFill>
                  <a:srgbClr val="000000"/>
                </a:solidFill>
                <a:latin typeface="Calibri"/>
                <a:cs typeface="Calibri"/>
              </a:rPr>
              <a:t>Quartile</a:t>
            </a:r>
          </a:p>
        </p:txBody>
      </p:sp>
      <p:sp>
        <p:nvSpPr>
          <p:cNvPr id="24" name="Rectangle 8"/>
          <p:cNvSpPr>
            <a:spLocks noChangeAspect="1" noChangeArrowheads="1"/>
          </p:cNvSpPr>
          <p:nvPr/>
        </p:nvSpPr>
        <p:spPr bwMode="auto">
          <a:xfrm>
            <a:off x="7772997" y="5088567"/>
            <a:ext cx="919510" cy="42729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700" b="0">
                <a:solidFill>
                  <a:srgbClr val="000000"/>
                </a:solidFill>
                <a:latin typeface="Calibri"/>
                <a:cs typeface="Calibri"/>
              </a:rPr>
              <a:t>Most-Free</a:t>
            </a:r>
            <a:br>
              <a:rPr kumimoji="0" lang="en-US" sz="1700" b="0">
                <a:solidFill>
                  <a:srgbClr val="000000"/>
                </a:solidFill>
                <a:latin typeface="Calibri"/>
                <a:cs typeface="Calibri"/>
              </a:rPr>
            </a:br>
            <a:r>
              <a:rPr kumimoji="0" lang="en-US" sz="1700" b="0">
                <a:solidFill>
                  <a:srgbClr val="000000"/>
                </a:solidFill>
                <a:latin typeface="Calibri"/>
                <a:cs typeface="Calibri"/>
              </a:rPr>
              <a:t>Quartile</a:t>
            </a:r>
          </a:p>
        </p:txBody>
      </p:sp>
      <p:grpSp>
        <p:nvGrpSpPr>
          <p:cNvPr id="25" name="Group 26"/>
          <p:cNvGrpSpPr>
            <a:grpSpLocks/>
          </p:cNvGrpSpPr>
          <p:nvPr/>
        </p:nvGrpSpPr>
        <p:grpSpPr bwMode="auto">
          <a:xfrm>
            <a:off x="4021907" y="3687110"/>
            <a:ext cx="1017588" cy="1293475"/>
            <a:chOff x="1798" y="2174"/>
            <a:chExt cx="641" cy="348"/>
          </a:xfrm>
        </p:grpSpPr>
        <p:sp>
          <p:nvSpPr>
            <p:cNvPr id="26" name="Rectangle 10"/>
            <p:cNvSpPr>
              <a:spLocks noChangeArrowheads="1"/>
            </p:cNvSpPr>
            <p:nvPr/>
          </p:nvSpPr>
          <p:spPr bwMode="auto">
            <a:xfrm>
              <a:off x="1798" y="2269"/>
              <a:ext cx="641" cy="253"/>
            </a:xfrm>
            <a:prstGeom prst="rect">
              <a:avLst/>
            </a:prstGeom>
            <a:solidFill>
              <a:srgbClr val="FFDD71"/>
            </a:solidFill>
            <a:ln w="19050">
              <a:solidFill>
                <a:schemeClr val="tx1"/>
              </a:solidFill>
              <a:miter lim="800000"/>
              <a:headEnd/>
              <a:tailEnd/>
            </a:ln>
            <a:effectLst>
              <a:outerShdw blurRad="50800" dist="38100" dir="5400000" algn="t" rotWithShape="0">
                <a:prstClr val="black">
                  <a:alpha val="40000"/>
                </a:prstClr>
              </a:outerShdw>
            </a:effectLst>
          </p:spPr>
          <p:txBody>
            <a:bodyPr wrap="none" anchor="ctr">
              <a:prstTxWarp prst="textNoShape">
                <a:avLst/>
              </a:prstTxWarp>
            </a:bodyPr>
            <a:lstStyle/>
            <a:p>
              <a:endParaRPr lang="en-US" dirty="0">
                <a:latin typeface="Calibri"/>
                <a:cs typeface="Calibri"/>
              </a:endParaRPr>
            </a:p>
          </p:txBody>
        </p:sp>
        <p:sp>
          <p:nvSpPr>
            <p:cNvPr id="27" name="Rectangle 11"/>
            <p:cNvSpPr>
              <a:spLocks noChangeAspect="1" noChangeArrowheads="1"/>
            </p:cNvSpPr>
            <p:nvPr/>
          </p:nvSpPr>
          <p:spPr bwMode="auto">
            <a:xfrm>
              <a:off x="1872" y="2174"/>
              <a:ext cx="409" cy="83"/>
            </a:xfrm>
            <a:prstGeom prst="rect">
              <a:avLst/>
            </a:prstGeom>
            <a:noFill/>
            <a:ln w="9525">
              <a:noFill/>
              <a:miter lim="800000"/>
              <a:headEnd/>
              <a:tailEnd/>
            </a:ln>
          </p:spPr>
          <p:txBody>
            <a:bodyPr wrap="square" lIns="0" tIns="0" rIns="0" bIns="0">
              <a:prstTxWarp prst="textNoShape">
                <a:avLst/>
              </a:prstTxWarp>
              <a:spAutoFit/>
            </a:bodyPr>
            <a:lstStyle/>
            <a:p>
              <a:pPr algn="r"/>
              <a:r>
                <a:rPr kumimoji="0" lang="en-US" sz="2000" b="0" dirty="0" smtClean="0">
                  <a:solidFill>
                    <a:srgbClr val="000000"/>
                  </a:solidFill>
                  <a:latin typeface="Calibri"/>
                  <a:cs typeface="Calibri"/>
                </a:rPr>
                <a:t>1.2%</a:t>
              </a:r>
              <a:endParaRPr kumimoji="0" lang="en-US" sz="2000" b="0" dirty="0">
                <a:solidFill>
                  <a:schemeClr val="tx1"/>
                </a:solidFill>
                <a:latin typeface="Calibri"/>
                <a:cs typeface="Calibri"/>
              </a:endParaRPr>
            </a:p>
          </p:txBody>
        </p:sp>
      </p:grpSp>
      <p:grpSp>
        <p:nvGrpSpPr>
          <p:cNvPr id="28" name="Group 24"/>
          <p:cNvGrpSpPr>
            <a:grpSpLocks/>
          </p:cNvGrpSpPr>
          <p:nvPr/>
        </p:nvGrpSpPr>
        <p:grpSpPr bwMode="auto">
          <a:xfrm>
            <a:off x="6473007" y="2995853"/>
            <a:ext cx="1017588" cy="1984735"/>
            <a:chOff x="3342" y="1569"/>
            <a:chExt cx="641" cy="855"/>
          </a:xfrm>
        </p:grpSpPr>
        <p:sp>
          <p:nvSpPr>
            <p:cNvPr id="29" name="Rectangle 13"/>
            <p:cNvSpPr>
              <a:spLocks noChangeArrowheads="1"/>
            </p:cNvSpPr>
            <p:nvPr/>
          </p:nvSpPr>
          <p:spPr bwMode="auto">
            <a:xfrm>
              <a:off x="3342" y="1720"/>
              <a:ext cx="641" cy="704"/>
            </a:xfrm>
            <a:prstGeom prst="rect">
              <a:avLst/>
            </a:prstGeom>
            <a:solidFill>
              <a:srgbClr val="FFDD71"/>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Calibri"/>
                <a:cs typeface="Calibri"/>
              </a:endParaRPr>
            </a:p>
          </p:txBody>
        </p:sp>
        <p:sp>
          <p:nvSpPr>
            <p:cNvPr id="30" name="Rectangle 14"/>
            <p:cNvSpPr>
              <a:spLocks noChangeAspect="1" noChangeArrowheads="1"/>
            </p:cNvSpPr>
            <p:nvPr/>
          </p:nvSpPr>
          <p:spPr bwMode="auto">
            <a:xfrm>
              <a:off x="3485" y="1569"/>
              <a:ext cx="344" cy="133"/>
            </a:xfrm>
            <a:prstGeom prst="rect">
              <a:avLst/>
            </a:prstGeom>
            <a:noFill/>
            <a:ln w="9525">
              <a:noFill/>
              <a:miter lim="800000"/>
              <a:headEnd/>
              <a:tailEnd/>
            </a:ln>
          </p:spPr>
          <p:txBody>
            <a:bodyPr wrap="square" lIns="0" tIns="0" rIns="0" bIns="0">
              <a:prstTxWarp prst="textNoShape">
                <a:avLst/>
              </a:prstTxWarp>
              <a:spAutoFit/>
            </a:bodyPr>
            <a:lstStyle/>
            <a:p>
              <a:pPr algn="r"/>
              <a:r>
                <a:rPr kumimoji="0" lang="en-US" sz="2000" b="0" dirty="0" smtClean="0">
                  <a:solidFill>
                    <a:srgbClr val="000000"/>
                  </a:solidFill>
                  <a:latin typeface="Calibri"/>
                  <a:cs typeface="Calibri"/>
                </a:rPr>
                <a:t>2.8%</a:t>
              </a:r>
              <a:endParaRPr kumimoji="0" lang="en-US" sz="2000" b="0" dirty="0">
                <a:solidFill>
                  <a:schemeClr val="tx1"/>
                </a:solidFill>
                <a:latin typeface="Calibri"/>
                <a:cs typeface="Calibri"/>
              </a:endParaRPr>
            </a:p>
          </p:txBody>
        </p:sp>
      </p:grpSp>
      <p:grpSp>
        <p:nvGrpSpPr>
          <p:cNvPr id="31" name="Group 23"/>
          <p:cNvGrpSpPr>
            <a:grpSpLocks/>
          </p:cNvGrpSpPr>
          <p:nvPr/>
        </p:nvGrpSpPr>
        <p:grpSpPr bwMode="auto">
          <a:xfrm>
            <a:off x="7723957" y="2517655"/>
            <a:ext cx="1017588" cy="2462933"/>
            <a:chOff x="4130" y="1094"/>
            <a:chExt cx="641" cy="1259"/>
          </a:xfrm>
        </p:grpSpPr>
        <p:sp>
          <p:nvSpPr>
            <p:cNvPr id="32" name="Rectangle 16"/>
            <p:cNvSpPr>
              <a:spLocks noChangeArrowheads="1"/>
            </p:cNvSpPr>
            <p:nvPr/>
          </p:nvSpPr>
          <p:spPr bwMode="auto">
            <a:xfrm>
              <a:off x="4130" y="1276"/>
              <a:ext cx="641" cy="1077"/>
            </a:xfrm>
            <a:prstGeom prst="rect">
              <a:avLst/>
            </a:prstGeom>
            <a:solidFill>
              <a:srgbClr val="FFDD71"/>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Calibri"/>
                <a:cs typeface="Calibri"/>
              </a:endParaRPr>
            </a:p>
          </p:txBody>
        </p:sp>
        <p:sp>
          <p:nvSpPr>
            <p:cNvPr id="33" name="Rectangle 17"/>
            <p:cNvSpPr>
              <a:spLocks noChangeAspect="1" noChangeArrowheads="1"/>
            </p:cNvSpPr>
            <p:nvPr/>
          </p:nvSpPr>
          <p:spPr bwMode="auto">
            <a:xfrm>
              <a:off x="4312" y="1094"/>
              <a:ext cx="319" cy="157"/>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2000" b="0" dirty="0" smtClean="0">
                  <a:solidFill>
                    <a:srgbClr val="000000"/>
                  </a:solidFill>
                  <a:latin typeface="Calibri"/>
                  <a:cs typeface="Calibri"/>
                </a:rPr>
                <a:t>3.3%</a:t>
              </a:r>
              <a:endParaRPr kumimoji="0" lang="en-US" sz="2000" b="0" dirty="0">
                <a:solidFill>
                  <a:schemeClr val="tx1"/>
                </a:solidFill>
                <a:latin typeface="Calibri"/>
                <a:cs typeface="Calibri"/>
              </a:endParaRPr>
            </a:p>
          </p:txBody>
        </p:sp>
      </p:grpSp>
      <p:sp>
        <p:nvSpPr>
          <p:cNvPr id="34" name="Rectangle 18"/>
          <p:cNvSpPr>
            <a:spLocks noChangeAspect="1" noChangeArrowheads="1"/>
          </p:cNvSpPr>
          <p:nvPr/>
        </p:nvSpPr>
        <p:spPr bwMode="auto">
          <a:xfrm>
            <a:off x="4633084" y="1954882"/>
            <a:ext cx="3553882" cy="475002"/>
          </a:xfrm>
          <a:prstGeom prst="rect">
            <a:avLst/>
          </a:prstGeom>
          <a:noFill/>
          <a:ln w="9525">
            <a:noFill/>
            <a:miter lim="800000"/>
            <a:headEnd/>
            <a:tailEnd/>
          </a:ln>
        </p:spPr>
        <p:txBody>
          <a:bodyPr wrap="none" lIns="0" tIns="0" rIns="0" bIns="0">
            <a:prstTxWarp prst="textNoShape">
              <a:avLst/>
            </a:prstTxWarp>
            <a:spAutoFit/>
          </a:bodyPr>
          <a:lstStyle/>
          <a:p>
            <a:pPr algn="ctr">
              <a:lnSpc>
                <a:spcPct val="90000"/>
              </a:lnSpc>
            </a:pPr>
            <a:r>
              <a:rPr kumimoji="0" lang="en-US" sz="1800" b="1" i="1" dirty="0">
                <a:solidFill>
                  <a:srgbClr val="000000"/>
                </a:solidFill>
                <a:latin typeface="Calibri"/>
                <a:cs typeface="Calibri"/>
              </a:rPr>
              <a:t>Growth of GDP Per Capita </a:t>
            </a:r>
            <a:r>
              <a:rPr kumimoji="0" lang="en-US" sz="1800" b="1" i="1" dirty="0" smtClean="0">
                <a:solidFill>
                  <a:srgbClr val="000000"/>
                </a:solidFill>
                <a:latin typeface="Calibri"/>
                <a:cs typeface="Calibri"/>
              </a:rPr>
              <a:t>1990-2013</a:t>
            </a:r>
            <a:r>
              <a:rPr kumimoji="0" lang="en-US" sz="1800" b="0" dirty="0" smtClean="0">
                <a:solidFill>
                  <a:srgbClr val="000000"/>
                </a:solidFill>
                <a:latin typeface="Calibri"/>
                <a:cs typeface="Calibri"/>
              </a:rPr>
              <a:t/>
            </a:r>
            <a:br>
              <a:rPr kumimoji="0" lang="en-US" sz="1800" b="0" dirty="0" smtClean="0">
                <a:solidFill>
                  <a:srgbClr val="000000"/>
                </a:solidFill>
                <a:latin typeface="Calibri"/>
                <a:cs typeface="Calibri"/>
              </a:rPr>
            </a:br>
            <a:r>
              <a:rPr kumimoji="0" lang="en-US" sz="1600" b="0" i="1" dirty="0">
                <a:solidFill>
                  <a:srgbClr val="000000"/>
                </a:solidFill>
                <a:latin typeface="Calibri"/>
                <a:cs typeface="Calibri"/>
              </a:rPr>
              <a:t>(Annual %)</a:t>
            </a:r>
            <a:endParaRPr kumimoji="0" lang="en-US" sz="1600" b="0" i="1" dirty="0">
              <a:solidFill>
                <a:schemeClr val="tx1"/>
              </a:solidFill>
              <a:latin typeface="Calibri"/>
              <a:cs typeface="Calibri"/>
            </a:endParaRPr>
          </a:p>
        </p:txBody>
      </p:sp>
      <p:sp>
        <p:nvSpPr>
          <p:cNvPr id="35" name="Rectangle 19"/>
          <p:cNvSpPr>
            <a:spLocks noChangeAspect="1" noChangeArrowheads="1"/>
          </p:cNvSpPr>
          <p:nvPr/>
        </p:nvSpPr>
        <p:spPr bwMode="auto">
          <a:xfrm>
            <a:off x="5384329" y="5090155"/>
            <a:ext cx="721621" cy="42729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700" b="0">
                <a:solidFill>
                  <a:srgbClr val="000000"/>
                </a:solidFill>
                <a:latin typeface="Calibri"/>
                <a:cs typeface="Calibri"/>
              </a:rPr>
              <a:t>Third</a:t>
            </a:r>
            <a:br>
              <a:rPr kumimoji="0" lang="en-US" sz="1700" b="0">
                <a:solidFill>
                  <a:srgbClr val="000000"/>
                </a:solidFill>
                <a:latin typeface="Calibri"/>
                <a:cs typeface="Calibri"/>
              </a:rPr>
            </a:br>
            <a:r>
              <a:rPr kumimoji="0" lang="en-US" sz="1700" b="0">
                <a:solidFill>
                  <a:srgbClr val="000000"/>
                </a:solidFill>
                <a:latin typeface="Calibri"/>
                <a:cs typeface="Calibri"/>
              </a:rPr>
              <a:t>Quartile</a:t>
            </a:r>
          </a:p>
        </p:txBody>
      </p:sp>
      <p:grpSp>
        <p:nvGrpSpPr>
          <p:cNvPr id="36" name="Group 25"/>
          <p:cNvGrpSpPr>
            <a:grpSpLocks/>
          </p:cNvGrpSpPr>
          <p:nvPr/>
        </p:nvGrpSpPr>
        <p:grpSpPr bwMode="auto">
          <a:xfrm>
            <a:off x="5236345" y="2996146"/>
            <a:ext cx="1017587" cy="1993392"/>
            <a:chOff x="2563" y="1204"/>
            <a:chExt cx="641" cy="979"/>
          </a:xfrm>
        </p:grpSpPr>
        <p:sp>
          <p:nvSpPr>
            <p:cNvPr id="37" name="Rectangle 21"/>
            <p:cNvSpPr>
              <a:spLocks noChangeArrowheads="1"/>
            </p:cNvSpPr>
            <p:nvPr/>
          </p:nvSpPr>
          <p:spPr bwMode="auto">
            <a:xfrm>
              <a:off x="2563" y="1375"/>
              <a:ext cx="641" cy="808"/>
            </a:xfrm>
            <a:prstGeom prst="rect">
              <a:avLst/>
            </a:prstGeom>
            <a:solidFill>
              <a:srgbClr val="FFDD71"/>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Calibri"/>
                <a:cs typeface="Calibri"/>
              </a:endParaRPr>
            </a:p>
          </p:txBody>
        </p:sp>
        <p:sp>
          <p:nvSpPr>
            <p:cNvPr id="38" name="Rectangle 22"/>
            <p:cNvSpPr>
              <a:spLocks noChangeAspect="1" noChangeArrowheads="1"/>
            </p:cNvSpPr>
            <p:nvPr/>
          </p:nvSpPr>
          <p:spPr bwMode="auto">
            <a:xfrm>
              <a:off x="2694" y="1204"/>
              <a:ext cx="348" cy="171"/>
            </a:xfrm>
            <a:prstGeom prst="rect">
              <a:avLst/>
            </a:prstGeom>
            <a:noFill/>
            <a:ln w="9525">
              <a:noFill/>
              <a:miter lim="800000"/>
              <a:headEnd/>
              <a:tailEnd/>
            </a:ln>
          </p:spPr>
          <p:txBody>
            <a:bodyPr wrap="square" lIns="0" tIns="0" rIns="0" bIns="0">
              <a:prstTxWarp prst="textNoShape">
                <a:avLst/>
              </a:prstTxWarp>
              <a:spAutoFit/>
            </a:bodyPr>
            <a:lstStyle/>
            <a:p>
              <a:pPr algn="r"/>
              <a:r>
                <a:rPr kumimoji="0" lang="en-US" sz="2000" b="0" dirty="0" smtClean="0">
                  <a:solidFill>
                    <a:srgbClr val="000000"/>
                  </a:solidFill>
                  <a:latin typeface="Calibri"/>
                  <a:cs typeface="Calibri"/>
                </a:rPr>
                <a:t>2.8%</a:t>
              </a:r>
              <a:endParaRPr kumimoji="0" lang="en-US" sz="2000" b="0" dirty="0">
                <a:solidFill>
                  <a:schemeClr val="tx1"/>
                </a:solidFill>
                <a:latin typeface="Calibri"/>
                <a:cs typeface="Calibri"/>
              </a:endParaRPr>
            </a:p>
          </p:txBody>
        </p:sp>
      </p:grpSp>
    </p:spTree>
    <p:extLst>
      <p:ext uri="{BB962C8B-B14F-4D97-AF65-F5344CB8AC3E}">
        <p14:creationId xmlns:p14="http://schemas.microsoft.com/office/powerpoint/2010/main" val="1806371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06610" y="1949593"/>
            <a:ext cx="5719147" cy="3629886"/>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latin typeface="Calibri"/>
              <a:cs typeface="Calibri"/>
            </a:endParaRPr>
          </a:p>
        </p:txBody>
      </p:sp>
      <p:sp>
        <p:nvSpPr>
          <p:cNvPr id="2" name="Title 1"/>
          <p:cNvSpPr>
            <a:spLocks noGrp="1"/>
          </p:cNvSpPr>
          <p:nvPr>
            <p:ph type="title"/>
          </p:nvPr>
        </p:nvSpPr>
        <p:spPr>
          <a:xfrm>
            <a:off x="119569" y="415781"/>
            <a:ext cx="8904855" cy="596684"/>
          </a:xfrm>
        </p:spPr>
        <p:txBody>
          <a:bodyPr/>
          <a:lstStyle/>
          <a:p>
            <a:r>
              <a:rPr lang="en-US" dirty="0">
                <a:latin typeface="Calibri"/>
                <a:cs typeface="Calibri"/>
              </a:rPr>
              <a:t>Economic Freedom and Poverty</a:t>
            </a:r>
          </a:p>
        </p:txBody>
      </p:sp>
      <p:sp>
        <p:nvSpPr>
          <p:cNvPr id="61" name="Text Box 10"/>
          <p:cNvSpPr txBox="1">
            <a:spLocks noChangeArrowheads="1"/>
          </p:cNvSpPr>
          <p:nvPr/>
        </p:nvSpPr>
        <p:spPr bwMode="auto">
          <a:xfrm>
            <a:off x="73113" y="1296607"/>
            <a:ext cx="3133497" cy="512140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a:latin typeface="Calibri"/>
                <a:cs typeface="Calibri"/>
              </a:rPr>
              <a:t>The extreme poverty rate in the most free quartile </a:t>
            </a:r>
            <a:r>
              <a:rPr lang="en-US" sz="2400" dirty="0" smtClean="0">
                <a:latin typeface="Calibri"/>
                <a:cs typeface="Calibri"/>
              </a:rPr>
              <a:t>of </a:t>
            </a:r>
            <a:r>
              <a:rPr lang="en-US" sz="2400" dirty="0">
                <a:latin typeface="Calibri"/>
                <a:cs typeface="Calibri"/>
              </a:rPr>
              <a:t>countries was </a:t>
            </a:r>
            <a:r>
              <a:rPr lang="en-US" sz="2400" dirty="0" smtClean="0">
                <a:latin typeface="Calibri"/>
                <a:cs typeface="Calibri"/>
              </a:rPr>
              <a:t>2.0% </a:t>
            </a:r>
            <a:r>
              <a:rPr lang="en-US" sz="2400" dirty="0">
                <a:latin typeface="Calibri"/>
                <a:cs typeface="Calibri"/>
              </a:rPr>
              <a:t>compared </a:t>
            </a: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to 31.9% </a:t>
            </a:r>
            <a:r>
              <a:rPr lang="en-US" sz="2400" dirty="0">
                <a:latin typeface="Calibri"/>
                <a:cs typeface="Calibri"/>
              </a:rPr>
              <a:t>in </a:t>
            </a:r>
            <a:r>
              <a:rPr lang="en-US" sz="2400" dirty="0" smtClean="0">
                <a:latin typeface="Calibri"/>
                <a:cs typeface="Calibri"/>
              </a:rPr>
              <a:t>the </a:t>
            </a:r>
            <a:r>
              <a:rPr lang="en-US" sz="2400" dirty="0">
                <a:latin typeface="Calibri"/>
                <a:cs typeface="Calibri"/>
              </a:rPr>
              <a:t>least free quartile.  </a:t>
            </a:r>
            <a:endParaRPr lang="en-US" sz="2400" dirty="0" smtClean="0">
              <a:latin typeface="Calibri"/>
              <a:cs typeface="Calibri"/>
            </a:endParaRPr>
          </a:p>
          <a:p>
            <a:pPr marL="115888" indent="-115888">
              <a:lnSpc>
                <a:spcPct val="90000"/>
              </a:lnSpc>
              <a:spcBef>
                <a:spcPct val="50000"/>
              </a:spcBef>
              <a:buFontTx/>
              <a:buChar char="•"/>
            </a:pPr>
            <a:r>
              <a:rPr lang="en-US" sz="2400" dirty="0" smtClean="0">
                <a:latin typeface="Calibri"/>
                <a:cs typeface="Calibri"/>
              </a:rPr>
              <a:t>The pattern in the data for the moderate poverty rate is </a:t>
            </a:r>
            <a:r>
              <a:rPr lang="en-US" sz="2400" dirty="0">
                <a:latin typeface="Calibri"/>
                <a:cs typeface="Calibri"/>
              </a:rPr>
              <a:t>the same.</a:t>
            </a:r>
          </a:p>
          <a:p>
            <a:pPr marL="115888" indent="-115888">
              <a:lnSpc>
                <a:spcPct val="90000"/>
              </a:lnSpc>
              <a:spcBef>
                <a:spcPct val="50000"/>
              </a:spcBef>
              <a:buFontTx/>
              <a:buChar char="•"/>
            </a:pPr>
            <a:r>
              <a:rPr lang="en-US" sz="2400" dirty="0">
                <a:latin typeface="Calibri"/>
                <a:cs typeface="Calibri"/>
              </a:rPr>
              <a:t>Clearly the countries with more economic freedom have lower poverty rates.</a:t>
            </a:r>
          </a:p>
        </p:txBody>
      </p:sp>
      <p:sp>
        <p:nvSpPr>
          <p:cNvPr id="22" name="Line 5"/>
          <p:cNvSpPr>
            <a:spLocks noChangeShapeType="1"/>
          </p:cNvSpPr>
          <p:nvPr/>
        </p:nvSpPr>
        <p:spPr bwMode="auto">
          <a:xfrm>
            <a:off x="3337315" y="4965826"/>
            <a:ext cx="2681288" cy="0"/>
          </a:xfrm>
          <a:prstGeom prst="line">
            <a:avLst/>
          </a:prstGeom>
          <a:noFill/>
          <a:ln w="28575">
            <a:solidFill>
              <a:schemeClr val="tx1"/>
            </a:solidFill>
            <a:round/>
            <a:headEnd/>
            <a:tailEnd/>
          </a:ln>
          <a:effectLst/>
        </p:spPr>
        <p:txBody>
          <a:bodyPr>
            <a:prstTxWarp prst="textNoShape">
              <a:avLst/>
            </a:prstTxWarp>
          </a:bodyPr>
          <a:lstStyle/>
          <a:p>
            <a:endParaRPr lang="en-US" sz="2000">
              <a:latin typeface="Calibri"/>
              <a:cs typeface="Calibri"/>
            </a:endParaRPr>
          </a:p>
        </p:txBody>
      </p:sp>
      <p:sp>
        <p:nvSpPr>
          <p:cNvPr id="23" name="Rectangle 6"/>
          <p:cNvSpPr>
            <a:spLocks noChangeAspect="1" noChangeArrowheads="1"/>
          </p:cNvSpPr>
          <p:nvPr/>
        </p:nvSpPr>
        <p:spPr bwMode="auto">
          <a:xfrm>
            <a:off x="3371395" y="5028945"/>
            <a:ext cx="654025" cy="30162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200" b="0">
                <a:solidFill>
                  <a:srgbClr val="000000"/>
                </a:solidFill>
                <a:latin typeface="Calibri"/>
                <a:cs typeface="Calibri"/>
              </a:rPr>
              <a:t>Least-Free</a:t>
            </a:r>
            <a:br>
              <a:rPr kumimoji="0" lang="en-US" sz="1200" b="0">
                <a:solidFill>
                  <a:srgbClr val="000000"/>
                </a:solidFill>
                <a:latin typeface="Calibri"/>
                <a:cs typeface="Calibri"/>
              </a:rPr>
            </a:br>
            <a:r>
              <a:rPr kumimoji="0" lang="en-US" sz="1200" b="0">
                <a:solidFill>
                  <a:srgbClr val="000000"/>
                </a:solidFill>
                <a:latin typeface="Calibri"/>
                <a:cs typeface="Calibri"/>
              </a:rPr>
              <a:t>Quartile</a:t>
            </a:r>
            <a:endParaRPr kumimoji="0" lang="en-US" sz="1200" b="0">
              <a:solidFill>
                <a:schemeClr val="tx1"/>
              </a:solidFill>
              <a:latin typeface="Calibri"/>
              <a:cs typeface="Calibri"/>
            </a:endParaRPr>
          </a:p>
        </p:txBody>
      </p:sp>
      <p:sp>
        <p:nvSpPr>
          <p:cNvPr id="24" name="Rectangle 7"/>
          <p:cNvSpPr>
            <a:spLocks noChangeAspect="1" noChangeArrowheads="1"/>
          </p:cNvSpPr>
          <p:nvPr/>
        </p:nvSpPr>
        <p:spPr bwMode="auto">
          <a:xfrm>
            <a:off x="4750027" y="5013070"/>
            <a:ext cx="512961" cy="30162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200" b="0" dirty="0">
                <a:solidFill>
                  <a:srgbClr val="000000"/>
                </a:solidFill>
                <a:latin typeface="Calibri"/>
                <a:cs typeface="Calibri"/>
              </a:rPr>
              <a:t>Second</a:t>
            </a:r>
            <a:br>
              <a:rPr kumimoji="0" lang="en-US" sz="1200" b="0" dirty="0">
                <a:solidFill>
                  <a:srgbClr val="000000"/>
                </a:solidFill>
                <a:latin typeface="Calibri"/>
                <a:cs typeface="Calibri"/>
              </a:rPr>
            </a:br>
            <a:r>
              <a:rPr kumimoji="0" lang="en-US" sz="1200" b="0" dirty="0">
                <a:solidFill>
                  <a:srgbClr val="000000"/>
                </a:solidFill>
                <a:latin typeface="Calibri"/>
                <a:cs typeface="Calibri"/>
              </a:rPr>
              <a:t>Quartile</a:t>
            </a:r>
          </a:p>
        </p:txBody>
      </p:sp>
      <p:sp>
        <p:nvSpPr>
          <p:cNvPr id="25" name="Rectangle 8"/>
          <p:cNvSpPr>
            <a:spLocks noChangeAspect="1" noChangeArrowheads="1"/>
          </p:cNvSpPr>
          <p:nvPr/>
        </p:nvSpPr>
        <p:spPr bwMode="auto">
          <a:xfrm>
            <a:off x="5358945" y="5013070"/>
            <a:ext cx="654025" cy="30162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200" b="0" dirty="0">
                <a:solidFill>
                  <a:srgbClr val="000000"/>
                </a:solidFill>
                <a:latin typeface="Calibri"/>
                <a:cs typeface="Calibri"/>
              </a:rPr>
              <a:t>Most-Free</a:t>
            </a:r>
            <a:br>
              <a:rPr kumimoji="0" lang="en-US" sz="1200" b="0" dirty="0">
                <a:solidFill>
                  <a:srgbClr val="000000"/>
                </a:solidFill>
                <a:latin typeface="Calibri"/>
                <a:cs typeface="Calibri"/>
              </a:rPr>
            </a:br>
            <a:r>
              <a:rPr kumimoji="0" lang="en-US" sz="1200" b="0" dirty="0">
                <a:solidFill>
                  <a:srgbClr val="000000"/>
                </a:solidFill>
                <a:latin typeface="Calibri"/>
                <a:cs typeface="Calibri"/>
              </a:rPr>
              <a:t>Quartile</a:t>
            </a:r>
          </a:p>
        </p:txBody>
      </p:sp>
      <p:grpSp>
        <p:nvGrpSpPr>
          <p:cNvPr id="7" name="Group 6"/>
          <p:cNvGrpSpPr/>
          <p:nvPr/>
        </p:nvGrpSpPr>
        <p:grpSpPr>
          <a:xfrm>
            <a:off x="3450758" y="3071145"/>
            <a:ext cx="508794" cy="1837944"/>
            <a:chOff x="3316846" y="2685557"/>
            <a:chExt cx="508794" cy="2353891"/>
          </a:xfrm>
        </p:grpSpPr>
        <p:sp>
          <p:nvSpPr>
            <p:cNvPr id="26" name="Rectangle 10"/>
            <p:cNvSpPr>
              <a:spLocks noChangeArrowheads="1"/>
            </p:cNvSpPr>
            <p:nvPr/>
          </p:nvSpPr>
          <p:spPr bwMode="auto">
            <a:xfrm>
              <a:off x="3316846" y="2962628"/>
              <a:ext cx="508794" cy="2076820"/>
            </a:xfrm>
            <a:prstGeom prst="rect">
              <a:avLst/>
            </a:prstGeom>
            <a:solidFill>
              <a:schemeClr val="accent1">
                <a:lumMod val="20000"/>
                <a:lumOff val="8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100">
                <a:latin typeface="Calibri"/>
                <a:cs typeface="Calibri"/>
              </a:endParaRPr>
            </a:p>
          </p:txBody>
        </p:sp>
        <p:sp>
          <p:nvSpPr>
            <p:cNvPr id="27" name="Rectangle 11"/>
            <p:cNvSpPr>
              <a:spLocks noChangeAspect="1" noChangeArrowheads="1"/>
            </p:cNvSpPr>
            <p:nvPr/>
          </p:nvSpPr>
          <p:spPr bwMode="auto">
            <a:xfrm>
              <a:off x="3323988" y="2685557"/>
              <a:ext cx="483610" cy="215444"/>
            </a:xfrm>
            <a:prstGeom prst="rect">
              <a:avLst/>
            </a:prstGeom>
            <a:noFill/>
            <a:ln w="9525">
              <a:noFill/>
              <a:miter lim="800000"/>
              <a:headEnd/>
              <a:tailEnd/>
            </a:ln>
          </p:spPr>
          <p:txBody>
            <a:bodyPr wrap="square" lIns="0" tIns="0" rIns="0" bIns="0">
              <a:prstTxWarp prst="textNoShape">
                <a:avLst/>
              </a:prstTxWarp>
              <a:spAutoFit/>
            </a:bodyPr>
            <a:lstStyle/>
            <a:p>
              <a:pPr algn="r"/>
              <a:r>
                <a:rPr lang="en-US" sz="1400" dirty="0" smtClean="0">
                  <a:solidFill>
                    <a:srgbClr val="000000"/>
                  </a:solidFill>
                  <a:latin typeface="Calibri"/>
                  <a:cs typeface="Calibri"/>
                </a:rPr>
                <a:t>31</a:t>
              </a:r>
              <a:r>
                <a:rPr kumimoji="0" lang="en-US" sz="1400" b="0" dirty="0" smtClean="0">
                  <a:solidFill>
                    <a:srgbClr val="000000"/>
                  </a:solidFill>
                  <a:latin typeface="Calibri"/>
                  <a:cs typeface="Calibri"/>
                </a:rPr>
                <a:t>.9%</a:t>
              </a:r>
              <a:endParaRPr kumimoji="0" lang="en-US" sz="1400" b="0" dirty="0">
                <a:solidFill>
                  <a:schemeClr val="tx1"/>
                </a:solidFill>
                <a:latin typeface="Calibri"/>
                <a:cs typeface="Calibri"/>
              </a:endParaRPr>
            </a:p>
          </p:txBody>
        </p:sp>
      </p:grpSp>
      <p:grpSp>
        <p:nvGrpSpPr>
          <p:cNvPr id="4" name="Group 3"/>
          <p:cNvGrpSpPr/>
          <p:nvPr/>
        </p:nvGrpSpPr>
        <p:grpSpPr>
          <a:xfrm>
            <a:off x="4733458" y="4343136"/>
            <a:ext cx="508794" cy="566928"/>
            <a:chOff x="4599546" y="3957548"/>
            <a:chExt cx="508794" cy="643490"/>
          </a:xfrm>
        </p:grpSpPr>
        <p:sp>
          <p:nvSpPr>
            <p:cNvPr id="28" name="Rectangle 13"/>
            <p:cNvSpPr>
              <a:spLocks noChangeArrowheads="1"/>
            </p:cNvSpPr>
            <p:nvPr/>
          </p:nvSpPr>
          <p:spPr bwMode="auto">
            <a:xfrm>
              <a:off x="4599546" y="4219483"/>
              <a:ext cx="508794" cy="381555"/>
            </a:xfrm>
            <a:prstGeom prst="rect">
              <a:avLst/>
            </a:prstGeom>
            <a:solidFill>
              <a:schemeClr val="accent1">
                <a:lumMod val="20000"/>
                <a:lumOff val="8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100">
                <a:latin typeface="Calibri"/>
                <a:cs typeface="Calibri"/>
              </a:endParaRPr>
            </a:p>
          </p:txBody>
        </p:sp>
        <p:sp>
          <p:nvSpPr>
            <p:cNvPr id="29" name="Rectangle 14"/>
            <p:cNvSpPr>
              <a:spLocks noChangeAspect="1" noChangeArrowheads="1"/>
            </p:cNvSpPr>
            <p:nvPr/>
          </p:nvSpPr>
          <p:spPr bwMode="auto">
            <a:xfrm>
              <a:off x="4679713" y="3957548"/>
              <a:ext cx="360363" cy="215444"/>
            </a:xfrm>
            <a:prstGeom prst="rect">
              <a:avLst/>
            </a:prstGeom>
            <a:noFill/>
            <a:ln w="9525">
              <a:noFill/>
              <a:miter lim="800000"/>
              <a:headEnd/>
              <a:tailEnd/>
            </a:ln>
          </p:spPr>
          <p:txBody>
            <a:bodyPr wrap="square" lIns="0" tIns="0" rIns="0" bIns="0">
              <a:prstTxWarp prst="textNoShape">
                <a:avLst/>
              </a:prstTxWarp>
              <a:spAutoFit/>
            </a:bodyPr>
            <a:lstStyle/>
            <a:p>
              <a:pPr algn="r"/>
              <a:r>
                <a:rPr lang="en-US" sz="1400" dirty="0">
                  <a:solidFill>
                    <a:srgbClr val="000000"/>
                  </a:solidFill>
                  <a:latin typeface="Calibri"/>
                  <a:cs typeface="Calibri"/>
                </a:rPr>
                <a:t>5</a:t>
              </a:r>
              <a:r>
                <a:rPr kumimoji="0" lang="en-US" sz="1400" b="0" dirty="0" smtClean="0">
                  <a:solidFill>
                    <a:srgbClr val="000000"/>
                  </a:solidFill>
                  <a:latin typeface="Calibri"/>
                  <a:cs typeface="Calibri"/>
                </a:rPr>
                <a:t>.8%</a:t>
              </a:r>
              <a:endParaRPr kumimoji="0" lang="en-US" sz="1400" b="0" dirty="0">
                <a:solidFill>
                  <a:schemeClr val="tx1"/>
                </a:solidFill>
                <a:latin typeface="Calibri"/>
                <a:cs typeface="Calibri"/>
              </a:endParaRPr>
            </a:p>
          </p:txBody>
        </p:sp>
      </p:grpSp>
      <p:grpSp>
        <p:nvGrpSpPr>
          <p:cNvPr id="3" name="Group 2"/>
          <p:cNvGrpSpPr/>
          <p:nvPr/>
        </p:nvGrpSpPr>
        <p:grpSpPr>
          <a:xfrm>
            <a:off x="5400208" y="4534463"/>
            <a:ext cx="508794" cy="377007"/>
            <a:chOff x="5266296" y="4148875"/>
            <a:chExt cx="508794" cy="377007"/>
          </a:xfrm>
        </p:grpSpPr>
        <p:sp>
          <p:nvSpPr>
            <p:cNvPr id="30" name="Rectangle 16"/>
            <p:cNvSpPr>
              <a:spLocks noChangeArrowheads="1"/>
            </p:cNvSpPr>
            <p:nvPr/>
          </p:nvSpPr>
          <p:spPr bwMode="auto">
            <a:xfrm>
              <a:off x="5266296" y="4404165"/>
              <a:ext cx="508794" cy="121717"/>
            </a:xfrm>
            <a:prstGeom prst="rect">
              <a:avLst/>
            </a:prstGeom>
            <a:solidFill>
              <a:schemeClr val="accent1">
                <a:lumMod val="20000"/>
                <a:lumOff val="8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100">
                <a:latin typeface="Calibri"/>
                <a:cs typeface="Calibri"/>
              </a:endParaRPr>
            </a:p>
          </p:txBody>
        </p:sp>
        <p:sp>
          <p:nvSpPr>
            <p:cNvPr id="31" name="Rectangle 17"/>
            <p:cNvSpPr>
              <a:spLocks noChangeAspect="1" noChangeArrowheads="1"/>
            </p:cNvSpPr>
            <p:nvPr/>
          </p:nvSpPr>
          <p:spPr bwMode="auto">
            <a:xfrm>
              <a:off x="5337825" y="4148875"/>
              <a:ext cx="355867"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Calibri"/>
                  <a:cs typeface="Calibri"/>
                </a:rPr>
                <a:t>2.0%</a:t>
              </a:r>
              <a:endParaRPr kumimoji="0" lang="en-US" sz="1400" b="0" dirty="0">
                <a:solidFill>
                  <a:schemeClr val="tx1"/>
                </a:solidFill>
                <a:latin typeface="Calibri"/>
                <a:cs typeface="Calibri"/>
              </a:endParaRPr>
            </a:p>
          </p:txBody>
        </p:sp>
      </p:grpSp>
      <p:sp>
        <p:nvSpPr>
          <p:cNvPr id="32" name="Rectangle 18"/>
          <p:cNvSpPr>
            <a:spLocks noChangeAspect="1" noChangeArrowheads="1"/>
          </p:cNvSpPr>
          <p:nvPr/>
        </p:nvSpPr>
        <p:spPr bwMode="auto">
          <a:xfrm>
            <a:off x="3638033" y="2121221"/>
            <a:ext cx="2134423" cy="446789"/>
          </a:xfrm>
          <a:prstGeom prst="rect">
            <a:avLst/>
          </a:prstGeom>
          <a:noFill/>
          <a:ln w="9525">
            <a:noFill/>
            <a:miter lim="800000"/>
            <a:headEnd/>
            <a:tailEnd/>
          </a:ln>
        </p:spPr>
        <p:txBody>
          <a:bodyPr wrap="none" lIns="0" tIns="0" rIns="0" bIns="0">
            <a:prstTxWarp prst="textNoShape">
              <a:avLst/>
            </a:prstTxWarp>
            <a:spAutoFit/>
          </a:bodyPr>
          <a:lstStyle/>
          <a:p>
            <a:pPr algn="ctr">
              <a:lnSpc>
                <a:spcPct val="90000"/>
              </a:lnSpc>
            </a:pPr>
            <a:r>
              <a:rPr kumimoji="0" lang="en-US" b="1" i="1" dirty="0" smtClean="0">
                <a:solidFill>
                  <a:srgbClr val="000000"/>
                </a:solidFill>
                <a:latin typeface="Calibri"/>
                <a:cs typeface="Calibri"/>
              </a:rPr>
              <a:t>Extreme Poverty Rate</a:t>
            </a:r>
            <a:r>
              <a:rPr kumimoji="0" lang="en-US" i="1" dirty="0" smtClean="0">
                <a:solidFill>
                  <a:srgbClr val="000000"/>
                </a:solidFill>
                <a:latin typeface="Calibri"/>
                <a:cs typeface="Calibri"/>
              </a:rPr>
              <a:t/>
            </a:r>
            <a:br>
              <a:rPr kumimoji="0" lang="en-US" i="1" dirty="0" smtClean="0">
                <a:solidFill>
                  <a:srgbClr val="000000"/>
                </a:solidFill>
                <a:latin typeface="Calibri"/>
                <a:cs typeface="Calibri"/>
              </a:rPr>
            </a:br>
            <a:r>
              <a:rPr kumimoji="0" lang="en-US" sz="1400" b="0" i="1" dirty="0" smtClean="0">
                <a:solidFill>
                  <a:srgbClr val="000000"/>
                </a:solidFill>
                <a:latin typeface="Calibri"/>
                <a:cs typeface="Calibri"/>
              </a:rPr>
              <a:t>(2013)</a:t>
            </a:r>
            <a:endParaRPr kumimoji="0" lang="en-US" sz="1200" b="0" i="1" dirty="0">
              <a:solidFill>
                <a:schemeClr val="tx1"/>
              </a:solidFill>
              <a:latin typeface="Calibri"/>
              <a:cs typeface="Calibri"/>
            </a:endParaRPr>
          </a:p>
        </p:txBody>
      </p:sp>
      <p:sp>
        <p:nvSpPr>
          <p:cNvPr id="33" name="Rectangle 19"/>
          <p:cNvSpPr>
            <a:spLocks noChangeAspect="1" noChangeArrowheads="1"/>
          </p:cNvSpPr>
          <p:nvPr/>
        </p:nvSpPr>
        <p:spPr bwMode="auto">
          <a:xfrm>
            <a:off x="4097565" y="5014658"/>
            <a:ext cx="512961" cy="30162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200" b="0" dirty="0">
                <a:solidFill>
                  <a:srgbClr val="000000"/>
                </a:solidFill>
                <a:latin typeface="Calibri"/>
                <a:cs typeface="Calibri"/>
              </a:rPr>
              <a:t>Third</a:t>
            </a:r>
            <a:br>
              <a:rPr kumimoji="0" lang="en-US" sz="1200" b="0" dirty="0">
                <a:solidFill>
                  <a:srgbClr val="000000"/>
                </a:solidFill>
                <a:latin typeface="Calibri"/>
                <a:cs typeface="Calibri"/>
              </a:rPr>
            </a:br>
            <a:r>
              <a:rPr kumimoji="0" lang="en-US" sz="1200" b="0" dirty="0">
                <a:solidFill>
                  <a:srgbClr val="000000"/>
                </a:solidFill>
                <a:latin typeface="Calibri"/>
                <a:cs typeface="Calibri"/>
              </a:rPr>
              <a:t>Quartile</a:t>
            </a:r>
          </a:p>
        </p:txBody>
      </p:sp>
      <p:grpSp>
        <p:nvGrpSpPr>
          <p:cNvPr id="6" name="Group 5"/>
          <p:cNvGrpSpPr/>
          <p:nvPr/>
        </p:nvGrpSpPr>
        <p:grpSpPr>
          <a:xfrm>
            <a:off x="4080995" y="3873949"/>
            <a:ext cx="508794" cy="1033272"/>
            <a:chOff x="3947083" y="3488361"/>
            <a:chExt cx="508794" cy="1338145"/>
          </a:xfrm>
        </p:grpSpPr>
        <p:sp>
          <p:nvSpPr>
            <p:cNvPr id="34" name="Rectangle 21"/>
            <p:cNvSpPr>
              <a:spLocks noChangeArrowheads="1"/>
            </p:cNvSpPr>
            <p:nvPr/>
          </p:nvSpPr>
          <p:spPr bwMode="auto">
            <a:xfrm>
              <a:off x="3947083" y="3764876"/>
              <a:ext cx="508794" cy="1061630"/>
            </a:xfrm>
            <a:prstGeom prst="rect">
              <a:avLst/>
            </a:prstGeom>
            <a:solidFill>
              <a:schemeClr val="accent1">
                <a:lumMod val="20000"/>
                <a:lumOff val="8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100">
                <a:latin typeface="Calibri"/>
                <a:cs typeface="Calibri"/>
              </a:endParaRPr>
            </a:p>
          </p:txBody>
        </p:sp>
        <p:sp>
          <p:nvSpPr>
            <p:cNvPr id="35" name="Rectangle 22"/>
            <p:cNvSpPr>
              <a:spLocks noChangeAspect="1" noChangeArrowheads="1"/>
            </p:cNvSpPr>
            <p:nvPr/>
          </p:nvSpPr>
          <p:spPr bwMode="auto">
            <a:xfrm>
              <a:off x="3955019" y="3488361"/>
              <a:ext cx="480930" cy="215444"/>
            </a:xfrm>
            <a:prstGeom prst="rect">
              <a:avLst/>
            </a:prstGeom>
            <a:noFill/>
            <a:ln w="9525">
              <a:noFill/>
              <a:miter lim="800000"/>
              <a:headEnd/>
              <a:tailEnd/>
            </a:ln>
          </p:spPr>
          <p:txBody>
            <a:bodyPr wrap="square" lIns="0" tIns="0" rIns="0" bIns="0">
              <a:prstTxWarp prst="textNoShape">
                <a:avLst/>
              </a:prstTxWarp>
              <a:spAutoFit/>
            </a:bodyPr>
            <a:lstStyle/>
            <a:p>
              <a:pPr algn="r"/>
              <a:r>
                <a:rPr lang="en-US" sz="1400" dirty="0" smtClean="0">
                  <a:solidFill>
                    <a:srgbClr val="000000"/>
                  </a:solidFill>
                  <a:latin typeface="Calibri"/>
                  <a:cs typeface="Calibri"/>
                </a:rPr>
                <a:t>16</a:t>
              </a:r>
              <a:r>
                <a:rPr kumimoji="0" lang="en-US" sz="1400" b="0" dirty="0" smtClean="0">
                  <a:solidFill>
                    <a:srgbClr val="000000"/>
                  </a:solidFill>
                  <a:latin typeface="Calibri"/>
                  <a:cs typeface="Calibri"/>
                </a:rPr>
                <a:t>.1%</a:t>
              </a:r>
              <a:endParaRPr kumimoji="0" lang="en-US" sz="1400" b="0" dirty="0">
                <a:solidFill>
                  <a:schemeClr val="tx1"/>
                </a:solidFill>
                <a:latin typeface="Calibri"/>
                <a:cs typeface="Calibri"/>
              </a:endParaRPr>
            </a:p>
          </p:txBody>
        </p:sp>
      </p:grpSp>
      <p:sp>
        <p:nvSpPr>
          <p:cNvPr id="36" name="Rectangle 6"/>
          <p:cNvSpPr>
            <a:spLocks noChangeAspect="1" noChangeArrowheads="1"/>
          </p:cNvSpPr>
          <p:nvPr/>
        </p:nvSpPr>
        <p:spPr bwMode="auto">
          <a:xfrm>
            <a:off x="6164713" y="5028950"/>
            <a:ext cx="654025" cy="30162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200" b="0">
                <a:solidFill>
                  <a:srgbClr val="000000"/>
                </a:solidFill>
                <a:latin typeface="Calibri"/>
                <a:cs typeface="Calibri"/>
              </a:rPr>
              <a:t>Least-Free</a:t>
            </a:r>
            <a:br>
              <a:rPr kumimoji="0" lang="en-US" sz="1200" b="0">
                <a:solidFill>
                  <a:srgbClr val="000000"/>
                </a:solidFill>
                <a:latin typeface="Calibri"/>
                <a:cs typeface="Calibri"/>
              </a:rPr>
            </a:br>
            <a:r>
              <a:rPr kumimoji="0" lang="en-US" sz="1200" b="0">
                <a:solidFill>
                  <a:srgbClr val="000000"/>
                </a:solidFill>
                <a:latin typeface="Calibri"/>
                <a:cs typeface="Calibri"/>
              </a:rPr>
              <a:t>Quartile</a:t>
            </a:r>
            <a:endParaRPr kumimoji="0" lang="en-US" sz="1200" b="0">
              <a:solidFill>
                <a:schemeClr val="tx1"/>
              </a:solidFill>
              <a:latin typeface="Calibri"/>
              <a:cs typeface="Calibri"/>
            </a:endParaRPr>
          </a:p>
        </p:txBody>
      </p:sp>
      <p:sp>
        <p:nvSpPr>
          <p:cNvPr id="37" name="Rectangle 7"/>
          <p:cNvSpPr>
            <a:spLocks noChangeAspect="1" noChangeArrowheads="1"/>
          </p:cNvSpPr>
          <p:nvPr/>
        </p:nvSpPr>
        <p:spPr bwMode="auto">
          <a:xfrm>
            <a:off x="7543345" y="5013075"/>
            <a:ext cx="512961" cy="30162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200" b="0" dirty="0">
                <a:solidFill>
                  <a:srgbClr val="000000"/>
                </a:solidFill>
                <a:latin typeface="Calibri"/>
                <a:cs typeface="Calibri"/>
              </a:rPr>
              <a:t>Second</a:t>
            </a:r>
            <a:br>
              <a:rPr kumimoji="0" lang="en-US" sz="1200" b="0" dirty="0">
                <a:solidFill>
                  <a:srgbClr val="000000"/>
                </a:solidFill>
                <a:latin typeface="Calibri"/>
                <a:cs typeface="Calibri"/>
              </a:rPr>
            </a:br>
            <a:r>
              <a:rPr kumimoji="0" lang="en-US" sz="1200" b="0" dirty="0">
                <a:solidFill>
                  <a:srgbClr val="000000"/>
                </a:solidFill>
                <a:latin typeface="Calibri"/>
                <a:cs typeface="Calibri"/>
              </a:rPr>
              <a:t>Quartile</a:t>
            </a:r>
          </a:p>
        </p:txBody>
      </p:sp>
      <p:sp>
        <p:nvSpPr>
          <p:cNvPr id="38" name="Rectangle 8"/>
          <p:cNvSpPr>
            <a:spLocks noChangeAspect="1" noChangeArrowheads="1"/>
          </p:cNvSpPr>
          <p:nvPr/>
        </p:nvSpPr>
        <p:spPr bwMode="auto">
          <a:xfrm>
            <a:off x="8152263" y="5013075"/>
            <a:ext cx="654025" cy="30162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200" b="0" dirty="0">
                <a:solidFill>
                  <a:srgbClr val="000000"/>
                </a:solidFill>
                <a:latin typeface="Calibri"/>
                <a:cs typeface="Calibri"/>
              </a:rPr>
              <a:t>Most-Free</a:t>
            </a:r>
            <a:br>
              <a:rPr kumimoji="0" lang="en-US" sz="1200" b="0" dirty="0">
                <a:solidFill>
                  <a:srgbClr val="000000"/>
                </a:solidFill>
                <a:latin typeface="Calibri"/>
                <a:cs typeface="Calibri"/>
              </a:rPr>
            </a:br>
            <a:r>
              <a:rPr kumimoji="0" lang="en-US" sz="1200" b="0" dirty="0">
                <a:solidFill>
                  <a:srgbClr val="000000"/>
                </a:solidFill>
                <a:latin typeface="Calibri"/>
                <a:cs typeface="Calibri"/>
              </a:rPr>
              <a:t>Quartile</a:t>
            </a:r>
          </a:p>
        </p:txBody>
      </p:sp>
      <p:grpSp>
        <p:nvGrpSpPr>
          <p:cNvPr id="39" name="Group 38"/>
          <p:cNvGrpSpPr>
            <a:grpSpLocks/>
          </p:cNvGrpSpPr>
          <p:nvPr/>
        </p:nvGrpSpPr>
        <p:grpSpPr bwMode="auto">
          <a:xfrm>
            <a:off x="8182604" y="4528424"/>
            <a:ext cx="508794" cy="383063"/>
            <a:chOff x="1798" y="2395"/>
            <a:chExt cx="641" cy="127"/>
          </a:xfrm>
        </p:grpSpPr>
        <p:sp>
          <p:nvSpPr>
            <p:cNvPr id="40" name="Rectangle 10"/>
            <p:cNvSpPr>
              <a:spLocks noChangeArrowheads="1"/>
            </p:cNvSpPr>
            <p:nvPr/>
          </p:nvSpPr>
          <p:spPr bwMode="auto">
            <a:xfrm>
              <a:off x="1798" y="2482"/>
              <a:ext cx="641" cy="40"/>
            </a:xfrm>
            <a:prstGeom prst="rect">
              <a:avLst/>
            </a:prstGeom>
            <a:solidFill>
              <a:srgbClr val="FFFFC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100">
                <a:latin typeface="Calibri"/>
                <a:cs typeface="Calibri"/>
              </a:endParaRPr>
            </a:p>
          </p:txBody>
        </p:sp>
        <p:sp>
          <p:nvSpPr>
            <p:cNvPr id="41" name="Rectangle 11"/>
            <p:cNvSpPr>
              <a:spLocks noChangeAspect="1" noChangeArrowheads="1"/>
            </p:cNvSpPr>
            <p:nvPr/>
          </p:nvSpPr>
          <p:spPr bwMode="auto">
            <a:xfrm>
              <a:off x="1887" y="2395"/>
              <a:ext cx="464" cy="71"/>
            </a:xfrm>
            <a:prstGeom prst="rect">
              <a:avLst/>
            </a:prstGeom>
            <a:noFill/>
            <a:ln w="9525">
              <a:noFill/>
              <a:miter lim="800000"/>
              <a:headEnd/>
              <a:tailEnd/>
            </a:ln>
          </p:spPr>
          <p:txBody>
            <a:bodyPr wrap="square" lIns="0" tIns="0" rIns="0" bIns="0">
              <a:prstTxWarp prst="textNoShape">
                <a:avLst/>
              </a:prstTxWarp>
              <a:spAutoFit/>
            </a:bodyPr>
            <a:lstStyle/>
            <a:p>
              <a:pPr algn="r"/>
              <a:r>
                <a:rPr kumimoji="0" lang="en-US" sz="1400" b="0" dirty="0" smtClean="0">
                  <a:solidFill>
                    <a:srgbClr val="000000"/>
                  </a:solidFill>
                  <a:latin typeface="Calibri"/>
                  <a:cs typeface="Calibri"/>
                </a:rPr>
                <a:t>3.4%</a:t>
              </a:r>
              <a:endParaRPr kumimoji="0" lang="en-US" sz="1400" b="0" dirty="0">
                <a:solidFill>
                  <a:schemeClr val="tx1"/>
                </a:solidFill>
                <a:latin typeface="Calibri"/>
                <a:cs typeface="Calibri"/>
              </a:endParaRPr>
            </a:p>
          </p:txBody>
        </p:sp>
      </p:grpSp>
      <p:grpSp>
        <p:nvGrpSpPr>
          <p:cNvPr id="42" name="Group 24"/>
          <p:cNvGrpSpPr>
            <a:grpSpLocks/>
          </p:cNvGrpSpPr>
          <p:nvPr/>
        </p:nvGrpSpPr>
        <p:grpSpPr bwMode="auto">
          <a:xfrm>
            <a:off x="6818817" y="3466644"/>
            <a:ext cx="567532" cy="1444837"/>
            <a:chOff x="3268" y="1759"/>
            <a:chExt cx="715" cy="767"/>
          </a:xfrm>
        </p:grpSpPr>
        <p:sp>
          <p:nvSpPr>
            <p:cNvPr id="58" name="Rectangle 13"/>
            <p:cNvSpPr>
              <a:spLocks noChangeArrowheads="1"/>
            </p:cNvSpPr>
            <p:nvPr/>
          </p:nvSpPr>
          <p:spPr bwMode="auto">
            <a:xfrm>
              <a:off x="3342" y="1891"/>
              <a:ext cx="641" cy="635"/>
            </a:xfrm>
            <a:prstGeom prst="rect">
              <a:avLst/>
            </a:prstGeom>
            <a:solidFill>
              <a:srgbClr val="FFFFC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100">
                <a:latin typeface="Calibri"/>
                <a:cs typeface="Calibri"/>
              </a:endParaRPr>
            </a:p>
          </p:txBody>
        </p:sp>
        <p:sp>
          <p:nvSpPr>
            <p:cNvPr id="59" name="Rectangle 14"/>
            <p:cNvSpPr>
              <a:spLocks noChangeAspect="1" noChangeArrowheads="1"/>
            </p:cNvSpPr>
            <p:nvPr/>
          </p:nvSpPr>
          <p:spPr bwMode="auto">
            <a:xfrm>
              <a:off x="3268" y="1759"/>
              <a:ext cx="677" cy="114"/>
            </a:xfrm>
            <a:prstGeom prst="rect">
              <a:avLst/>
            </a:prstGeom>
            <a:noFill/>
            <a:ln w="9525">
              <a:noFill/>
              <a:miter lim="800000"/>
              <a:headEnd/>
              <a:tailEnd/>
            </a:ln>
          </p:spPr>
          <p:txBody>
            <a:bodyPr wrap="square" lIns="0" tIns="0" rIns="0" bIns="0">
              <a:prstTxWarp prst="textNoShape">
                <a:avLst/>
              </a:prstTxWarp>
              <a:spAutoFit/>
            </a:bodyPr>
            <a:lstStyle/>
            <a:p>
              <a:pPr algn="r"/>
              <a:r>
                <a:rPr kumimoji="0" lang="en-US" sz="1400" b="0" dirty="0" smtClean="0">
                  <a:solidFill>
                    <a:srgbClr val="000000"/>
                  </a:solidFill>
                  <a:latin typeface="Calibri"/>
                  <a:cs typeface="Calibri"/>
                </a:rPr>
                <a:t>29.9%</a:t>
              </a:r>
              <a:endParaRPr kumimoji="0" lang="en-US" sz="1400" b="0" dirty="0">
                <a:solidFill>
                  <a:schemeClr val="tx1"/>
                </a:solidFill>
                <a:latin typeface="Calibri"/>
                <a:cs typeface="Calibri"/>
              </a:endParaRPr>
            </a:p>
          </p:txBody>
        </p:sp>
      </p:grpSp>
      <p:grpSp>
        <p:nvGrpSpPr>
          <p:cNvPr id="60" name="Group 23"/>
          <p:cNvGrpSpPr>
            <a:grpSpLocks/>
          </p:cNvGrpSpPr>
          <p:nvPr/>
        </p:nvGrpSpPr>
        <p:grpSpPr bwMode="auto">
          <a:xfrm>
            <a:off x="6244473" y="2768349"/>
            <a:ext cx="508794" cy="2143125"/>
            <a:chOff x="4130" y="1171"/>
            <a:chExt cx="641" cy="1350"/>
          </a:xfrm>
          <a:noFill/>
        </p:grpSpPr>
        <p:sp>
          <p:nvSpPr>
            <p:cNvPr id="62" name="Rectangle 16"/>
            <p:cNvSpPr>
              <a:spLocks noChangeArrowheads="1"/>
            </p:cNvSpPr>
            <p:nvPr/>
          </p:nvSpPr>
          <p:spPr bwMode="auto">
            <a:xfrm>
              <a:off x="4130" y="1328"/>
              <a:ext cx="641" cy="1193"/>
            </a:xfrm>
            <a:prstGeom prst="rect">
              <a:avLst/>
            </a:prstGeom>
            <a:solidFill>
              <a:srgbClr val="FFFFC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100">
                <a:latin typeface="Calibri"/>
                <a:cs typeface="Calibri"/>
              </a:endParaRPr>
            </a:p>
          </p:txBody>
        </p:sp>
        <p:sp>
          <p:nvSpPr>
            <p:cNvPr id="63" name="Rectangle 17"/>
            <p:cNvSpPr>
              <a:spLocks noChangeAspect="1" noChangeArrowheads="1"/>
            </p:cNvSpPr>
            <p:nvPr/>
          </p:nvSpPr>
          <p:spPr bwMode="auto">
            <a:xfrm>
              <a:off x="4130" y="1171"/>
              <a:ext cx="586" cy="136"/>
            </a:xfrm>
            <a:prstGeom prst="rect">
              <a:avLst/>
            </a:prstGeom>
            <a:grpFill/>
            <a:ln w="9525">
              <a:noFill/>
              <a:miter lim="800000"/>
              <a:headEnd/>
              <a:tailEnd/>
            </a:ln>
          </p:spPr>
          <p:txBody>
            <a:bodyPr wrap="square" lIns="0" tIns="0" rIns="0" bIns="0">
              <a:prstTxWarp prst="textNoShape">
                <a:avLst/>
              </a:prstTxWarp>
              <a:spAutoFit/>
            </a:bodyPr>
            <a:lstStyle/>
            <a:p>
              <a:pPr algn="r"/>
              <a:r>
                <a:rPr kumimoji="0" lang="en-US" sz="1400" b="0" dirty="0" smtClean="0">
                  <a:solidFill>
                    <a:srgbClr val="000000"/>
                  </a:solidFill>
                  <a:latin typeface="Calibri"/>
                  <a:cs typeface="Calibri"/>
                </a:rPr>
                <a:t>49.8%</a:t>
              </a:r>
              <a:endParaRPr kumimoji="0" lang="en-US" sz="1400" b="0" dirty="0">
                <a:solidFill>
                  <a:schemeClr val="tx1"/>
                </a:solidFill>
                <a:latin typeface="Calibri"/>
                <a:cs typeface="Calibri"/>
              </a:endParaRPr>
            </a:p>
          </p:txBody>
        </p:sp>
      </p:grpSp>
      <p:sp>
        <p:nvSpPr>
          <p:cNvPr id="64" name="Rectangle 19"/>
          <p:cNvSpPr>
            <a:spLocks noChangeAspect="1" noChangeArrowheads="1"/>
          </p:cNvSpPr>
          <p:nvPr/>
        </p:nvSpPr>
        <p:spPr bwMode="auto">
          <a:xfrm>
            <a:off x="6890883" y="5014663"/>
            <a:ext cx="512961" cy="30162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200" b="0" dirty="0">
                <a:solidFill>
                  <a:srgbClr val="000000"/>
                </a:solidFill>
                <a:latin typeface="Calibri"/>
                <a:cs typeface="Calibri"/>
              </a:rPr>
              <a:t>Third</a:t>
            </a:r>
            <a:br>
              <a:rPr kumimoji="0" lang="en-US" sz="1200" b="0" dirty="0">
                <a:solidFill>
                  <a:srgbClr val="000000"/>
                </a:solidFill>
                <a:latin typeface="Calibri"/>
                <a:cs typeface="Calibri"/>
              </a:rPr>
            </a:br>
            <a:r>
              <a:rPr kumimoji="0" lang="en-US" sz="1200" b="0" dirty="0">
                <a:solidFill>
                  <a:srgbClr val="000000"/>
                </a:solidFill>
                <a:latin typeface="Calibri"/>
                <a:cs typeface="Calibri"/>
              </a:rPr>
              <a:t>Quartile</a:t>
            </a:r>
          </a:p>
        </p:txBody>
      </p:sp>
      <p:grpSp>
        <p:nvGrpSpPr>
          <p:cNvPr id="65" name="Group 25"/>
          <p:cNvGrpSpPr>
            <a:grpSpLocks/>
          </p:cNvGrpSpPr>
          <p:nvPr/>
        </p:nvGrpSpPr>
        <p:grpSpPr bwMode="auto">
          <a:xfrm>
            <a:off x="7404061" y="4206943"/>
            <a:ext cx="619125" cy="704535"/>
            <a:chOff x="2424" y="2042"/>
            <a:chExt cx="780" cy="483"/>
          </a:xfrm>
        </p:grpSpPr>
        <p:sp>
          <p:nvSpPr>
            <p:cNvPr id="66" name="Rectangle 21"/>
            <p:cNvSpPr>
              <a:spLocks noChangeArrowheads="1"/>
            </p:cNvSpPr>
            <p:nvPr/>
          </p:nvSpPr>
          <p:spPr bwMode="auto">
            <a:xfrm>
              <a:off x="2563" y="2214"/>
              <a:ext cx="641" cy="311"/>
            </a:xfrm>
            <a:prstGeom prst="rect">
              <a:avLst/>
            </a:prstGeom>
            <a:solidFill>
              <a:srgbClr val="FFFFC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100">
                <a:latin typeface="Calibri"/>
                <a:cs typeface="Calibri"/>
              </a:endParaRPr>
            </a:p>
          </p:txBody>
        </p:sp>
        <p:sp>
          <p:nvSpPr>
            <p:cNvPr id="67" name="Rectangle 22"/>
            <p:cNvSpPr>
              <a:spLocks noChangeAspect="1" noChangeArrowheads="1"/>
            </p:cNvSpPr>
            <p:nvPr/>
          </p:nvSpPr>
          <p:spPr bwMode="auto">
            <a:xfrm>
              <a:off x="2424" y="2042"/>
              <a:ext cx="715" cy="148"/>
            </a:xfrm>
            <a:prstGeom prst="rect">
              <a:avLst/>
            </a:prstGeom>
            <a:noFill/>
            <a:ln w="9525">
              <a:noFill/>
              <a:miter lim="800000"/>
              <a:headEnd/>
              <a:tailEnd/>
            </a:ln>
          </p:spPr>
          <p:txBody>
            <a:bodyPr wrap="square" lIns="0" tIns="0" rIns="0" bIns="0">
              <a:prstTxWarp prst="textNoShape">
                <a:avLst/>
              </a:prstTxWarp>
              <a:spAutoFit/>
            </a:bodyPr>
            <a:lstStyle/>
            <a:p>
              <a:pPr algn="r"/>
              <a:r>
                <a:rPr kumimoji="0" lang="en-US" sz="1400" b="0" dirty="0" smtClean="0">
                  <a:solidFill>
                    <a:srgbClr val="000000"/>
                  </a:solidFill>
                  <a:latin typeface="Calibri"/>
                  <a:cs typeface="Calibri"/>
                </a:rPr>
                <a:t>14.6%</a:t>
              </a:r>
              <a:endParaRPr kumimoji="0" lang="en-US" sz="1400" b="0" dirty="0">
                <a:solidFill>
                  <a:schemeClr val="tx1"/>
                </a:solidFill>
                <a:latin typeface="Calibri"/>
                <a:cs typeface="Calibri"/>
              </a:endParaRPr>
            </a:p>
          </p:txBody>
        </p:sp>
      </p:grpSp>
      <p:sp>
        <p:nvSpPr>
          <p:cNvPr id="68" name="Rectangle 18"/>
          <p:cNvSpPr>
            <a:spLocks noChangeAspect="1" noChangeArrowheads="1"/>
          </p:cNvSpPr>
          <p:nvPr/>
        </p:nvSpPr>
        <p:spPr bwMode="auto">
          <a:xfrm>
            <a:off x="6281343" y="2121226"/>
            <a:ext cx="2297404" cy="446789"/>
          </a:xfrm>
          <a:prstGeom prst="rect">
            <a:avLst/>
          </a:prstGeom>
          <a:noFill/>
          <a:ln w="9525">
            <a:noFill/>
            <a:miter lim="800000"/>
            <a:headEnd/>
            <a:tailEnd/>
          </a:ln>
        </p:spPr>
        <p:txBody>
          <a:bodyPr wrap="none" lIns="0" tIns="0" rIns="0" bIns="0">
            <a:prstTxWarp prst="textNoShape">
              <a:avLst/>
            </a:prstTxWarp>
            <a:spAutoFit/>
          </a:bodyPr>
          <a:lstStyle/>
          <a:p>
            <a:pPr algn="ctr">
              <a:lnSpc>
                <a:spcPct val="90000"/>
              </a:lnSpc>
            </a:pPr>
            <a:r>
              <a:rPr kumimoji="0" lang="en-US" b="1" i="1" dirty="0" smtClean="0">
                <a:solidFill>
                  <a:srgbClr val="000000"/>
                </a:solidFill>
                <a:latin typeface="Calibri"/>
                <a:cs typeface="Calibri"/>
              </a:rPr>
              <a:t>Moderate Poverty Rate</a:t>
            </a:r>
            <a:r>
              <a:rPr kumimoji="0" lang="en-US" i="1" dirty="0" smtClean="0">
                <a:solidFill>
                  <a:srgbClr val="000000"/>
                </a:solidFill>
                <a:latin typeface="Calibri"/>
                <a:cs typeface="Calibri"/>
              </a:rPr>
              <a:t/>
            </a:r>
            <a:br>
              <a:rPr kumimoji="0" lang="en-US" i="1" dirty="0" smtClean="0">
                <a:solidFill>
                  <a:srgbClr val="000000"/>
                </a:solidFill>
                <a:latin typeface="Calibri"/>
                <a:cs typeface="Calibri"/>
              </a:rPr>
            </a:br>
            <a:r>
              <a:rPr kumimoji="0" lang="en-US" sz="1400" b="0" i="1" dirty="0" smtClean="0">
                <a:solidFill>
                  <a:srgbClr val="000000"/>
                </a:solidFill>
                <a:latin typeface="Calibri"/>
                <a:cs typeface="Calibri"/>
              </a:rPr>
              <a:t>(2013)</a:t>
            </a:r>
            <a:endParaRPr kumimoji="0" lang="en-US" sz="1200" b="0" i="1" dirty="0">
              <a:solidFill>
                <a:schemeClr val="tx1"/>
              </a:solidFill>
              <a:latin typeface="Calibri"/>
              <a:cs typeface="Calibri"/>
            </a:endParaRPr>
          </a:p>
        </p:txBody>
      </p:sp>
      <p:sp>
        <p:nvSpPr>
          <p:cNvPr id="69" name="Line 5"/>
          <p:cNvSpPr>
            <a:spLocks noChangeShapeType="1"/>
          </p:cNvSpPr>
          <p:nvPr/>
        </p:nvSpPr>
        <p:spPr bwMode="auto">
          <a:xfrm>
            <a:off x="6125807" y="4974975"/>
            <a:ext cx="2681288" cy="0"/>
          </a:xfrm>
          <a:prstGeom prst="line">
            <a:avLst/>
          </a:prstGeom>
          <a:noFill/>
          <a:ln w="28575">
            <a:solidFill>
              <a:schemeClr val="tx1"/>
            </a:solidFill>
            <a:round/>
            <a:headEnd/>
            <a:tailEnd/>
          </a:ln>
          <a:effectLst/>
        </p:spPr>
        <p:txBody>
          <a:bodyPr>
            <a:prstTxWarp prst="textNoShape">
              <a:avLst/>
            </a:prstTxWarp>
          </a:bodyPr>
          <a:lstStyle/>
          <a:p>
            <a:endParaRPr lang="en-US" sz="2000">
              <a:latin typeface="Calibri"/>
              <a:cs typeface="Calibri"/>
            </a:endParaRPr>
          </a:p>
        </p:txBody>
      </p:sp>
    </p:spTree>
    <p:extLst>
      <p:ext uri="{BB962C8B-B14F-4D97-AF65-F5344CB8AC3E}">
        <p14:creationId xmlns:p14="http://schemas.microsoft.com/office/powerpoint/2010/main" val="1399611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13563"/>
            <a:ext cx="7772400" cy="742188"/>
          </a:xfrm>
        </p:spPr>
        <p:txBody>
          <a:bodyPr anchor="ctr"/>
          <a:lstStyle/>
          <a:p>
            <a:pPr>
              <a:lnSpc>
                <a:spcPts val="4000"/>
              </a:lnSpc>
            </a:pPr>
            <a:r>
              <a:rPr lang="en-US" dirty="0" smtClean="0"/>
              <a:t>Economic Freedom, Institutions, and Investment</a:t>
            </a:r>
            <a:endParaRPr lang="en-US" dirty="0"/>
          </a:p>
        </p:txBody>
      </p:sp>
    </p:spTree>
    <p:extLst>
      <p:ext uri="{BB962C8B-B14F-4D97-AF65-F5344CB8AC3E}">
        <p14:creationId xmlns:p14="http://schemas.microsoft.com/office/powerpoint/2010/main" val="1222248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038176" y="1634707"/>
            <a:ext cx="4889255" cy="4431271"/>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78031"/>
            <a:ext cx="8904855" cy="930288"/>
          </a:xfrm>
        </p:spPr>
        <p:txBody>
          <a:bodyPr/>
          <a:lstStyle/>
          <a:p>
            <a:pPr>
              <a:lnSpc>
                <a:spcPts val="3500"/>
              </a:lnSpc>
            </a:pPr>
            <a:r>
              <a:rPr lang="en-US" dirty="0" smtClean="0">
                <a:latin typeface="Calibri"/>
                <a:cs typeface="Calibri"/>
              </a:rPr>
              <a:t>Economic Freedom </a:t>
            </a:r>
            <a:br>
              <a:rPr lang="en-US" dirty="0" smtClean="0">
                <a:latin typeface="Calibri"/>
                <a:cs typeface="Calibri"/>
              </a:rPr>
            </a:br>
            <a:r>
              <a:rPr lang="en-US" dirty="0" smtClean="0">
                <a:latin typeface="Calibri"/>
                <a:cs typeface="Calibri"/>
              </a:rPr>
              <a:t>and Private Investment</a:t>
            </a:r>
            <a:endParaRPr lang="en-US" dirty="0">
              <a:latin typeface="Calibri"/>
              <a:cs typeface="Calibri"/>
            </a:endParaRPr>
          </a:p>
        </p:txBody>
      </p:sp>
      <p:sp>
        <p:nvSpPr>
          <p:cNvPr id="61" name="Text Box 10"/>
          <p:cNvSpPr txBox="1">
            <a:spLocks noChangeArrowheads="1"/>
          </p:cNvSpPr>
          <p:nvPr/>
        </p:nvSpPr>
        <p:spPr bwMode="auto">
          <a:xfrm>
            <a:off x="73111" y="1982379"/>
            <a:ext cx="3965065" cy="379180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a:latin typeface="Calibri"/>
                <a:cs typeface="Calibri"/>
              </a:rPr>
              <a:t>Here countries are divided into </a:t>
            </a:r>
            <a:r>
              <a:rPr lang="en-US" sz="2400" dirty="0" smtClean="0">
                <a:latin typeface="Calibri"/>
                <a:cs typeface="Calibri"/>
              </a:rPr>
              <a:t>3 </a:t>
            </a:r>
            <a:r>
              <a:rPr lang="en-US" sz="2400" dirty="0">
                <a:latin typeface="Calibri"/>
                <a:cs typeface="Calibri"/>
              </a:rPr>
              <a:t>groups, based upon their average EFW rating during 1980-2005. </a:t>
            </a:r>
          </a:p>
          <a:p>
            <a:pPr marL="115888" indent="-115888">
              <a:lnSpc>
                <a:spcPct val="90000"/>
              </a:lnSpc>
              <a:spcBef>
                <a:spcPct val="50000"/>
              </a:spcBef>
              <a:buFontTx/>
              <a:buChar char="•"/>
            </a:pPr>
            <a:r>
              <a:rPr lang="en-US" sz="2400" dirty="0">
                <a:latin typeface="Calibri"/>
                <a:cs typeface="Calibri"/>
              </a:rPr>
              <a:t>Investment is positively linked to economic freedom</a:t>
            </a:r>
            <a:r>
              <a:rPr lang="en-US" sz="2400" dirty="0" smtClean="0">
                <a:latin typeface="Calibri"/>
                <a:cs typeface="Calibri"/>
              </a:rPr>
              <a:t>.</a:t>
            </a:r>
            <a:endParaRPr lang="en-US" sz="2400" dirty="0">
              <a:latin typeface="Calibri"/>
              <a:cs typeface="Calibri"/>
            </a:endParaRPr>
          </a:p>
          <a:p>
            <a:pPr marL="115888" indent="-115888">
              <a:lnSpc>
                <a:spcPct val="90000"/>
              </a:lnSpc>
              <a:spcBef>
                <a:spcPct val="50000"/>
              </a:spcBef>
              <a:buFontTx/>
              <a:buChar char="•"/>
            </a:pPr>
            <a:r>
              <a:rPr lang="en-US" sz="2400" dirty="0">
                <a:latin typeface="Calibri"/>
                <a:cs typeface="Calibri"/>
              </a:rPr>
              <a:t>Private investment was 18.7% of GDP in the freest group, while only 11.2% of GDP for the least free group. </a:t>
            </a:r>
          </a:p>
        </p:txBody>
      </p:sp>
      <p:sp>
        <p:nvSpPr>
          <p:cNvPr id="21" name="Line 5"/>
          <p:cNvSpPr>
            <a:spLocks noChangeShapeType="1"/>
          </p:cNvSpPr>
          <p:nvPr/>
        </p:nvSpPr>
        <p:spPr bwMode="auto">
          <a:xfrm>
            <a:off x="4626264" y="5544750"/>
            <a:ext cx="3874659" cy="0"/>
          </a:xfrm>
          <a:prstGeom prst="line">
            <a:avLst/>
          </a:prstGeom>
          <a:noFill/>
          <a:ln w="28575">
            <a:solidFill>
              <a:schemeClr val="tx1"/>
            </a:solidFill>
            <a:round/>
            <a:headEnd/>
            <a:tailEnd/>
          </a:ln>
          <a:effectLst/>
        </p:spPr>
        <p:txBody>
          <a:bodyPr>
            <a:prstTxWarp prst="textNoShape">
              <a:avLst/>
            </a:prstTxWarp>
          </a:bodyPr>
          <a:lstStyle/>
          <a:p>
            <a:endParaRPr lang="en-US" sz="1700" dirty="0">
              <a:latin typeface="Calibri"/>
              <a:cs typeface="Calibri"/>
            </a:endParaRPr>
          </a:p>
        </p:txBody>
      </p:sp>
      <p:sp>
        <p:nvSpPr>
          <p:cNvPr id="22" name="Rectangle 6"/>
          <p:cNvSpPr>
            <a:spLocks noChangeAspect="1" noChangeArrowheads="1"/>
          </p:cNvSpPr>
          <p:nvPr/>
        </p:nvSpPr>
        <p:spPr bwMode="auto">
          <a:xfrm>
            <a:off x="4995174" y="5625745"/>
            <a:ext cx="510456" cy="25648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2000" b="0" dirty="0">
                <a:solidFill>
                  <a:srgbClr val="000000"/>
                </a:solidFill>
                <a:latin typeface="Calibri"/>
                <a:cs typeface="Calibri"/>
              </a:rPr>
              <a:t>&lt; 5.0</a:t>
            </a:r>
            <a:endParaRPr kumimoji="0" lang="en-US" sz="2000" b="0" dirty="0">
              <a:solidFill>
                <a:schemeClr val="tx1"/>
              </a:solidFill>
              <a:latin typeface="Calibri"/>
              <a:cs typeface="Calibri"/>
            </a:endParaRPr>
          </a:p>
        </p:txBody>
      </p:sp>
      <p:sp>
        <p:nvSpPr>
          <p:cNvPr id="23" name="Rectangle 7"/>
          <p:cNvSpPr>
            <a:spLocks noChangeAspect="1" noChangeArrowheads="1"/>
          </p:cNvSpPr>
          <p:nvPr/>
        </p:nvSpPr>
        <p:spPr bwMode="auto">
          <a:xfrm>
            <a:off x="7620171" y="5625745"/>
            <a:ext cx="510456" cy="25648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2000" b="0" dirty="0">
                <a:solidFill>
                  <a:srgbClr val="000000"/>
                </a:solidFill>
                <a:latin typeface="Calibri"/>
                <a:cs typeface="Calibri"/>
              </a:rPr>
              <a:t>&gt; 7.0</a:t>
            </a:r>
          </a:p>
        </p:txBody>
      </p:sp>
      <p:sp>
        <p:nvSpPr>
          <p:cNvPr id="24" name="Rectangle 18"/>
          <p:cNvSpPr>
            <a:spLocks noChangeAspect="1" noChangeArrowheads="1"/>
          </p:cNvSpPr>
          <p:nvPr/>
        </p:nvSpPr>
        <p:spPr bwMode="auto">
          <a:xfrm>
            <a:off x="4417849" y="1864075"/>
            <a:ext cx="4192742" cy="724301"/>
          </a:xfrm>
          <a:prstGeom prst="rect">
            <a:avLst/>
          </a:prstGeom>
          <a:noFill/>
          <a:ln w="9525">
            <a:noFill/>
            <a:miter lim="800000"/>
            <a:headEnd/>
            <a:tailEnd/>
          </a:ln>
        </p:spPr>
        <p:txBody>
          <a:bodyPr wrap="none" lIns="0" tIns="0" rIns="0" bIns="0">
            <a:prstTxWarp prst="textNoShape">
              <a:avLst/>
            </a:prstTxWarp>
            <a:spAutoFit/>
          </a:bodyPr>
          <a:lstStyle/>
          <a:p>
            <a:pPr algn="ctr">
              <a:lnSpc>
                <a:spcPct val="90000"/>
              </a:lnSpc>
            </a:pPr>
            <a:r>
              <a:rPr kumimoji="0" lang="en-US" b="1" i="1" dirty="0">
                <a:solidFill>
                  <a:srgbClr val="000000"/>
                </a:solidFill>
                <a:latin typeface="Calibri"/>
                <a:cs typeface="Calibri"/>
              </a:rPr>
              <a:t>Economic Freedom </a:t>
            </a:r>
            <a:r>
              <a:rPr kumimoji="0" lang="en-US" b="1" i="1" dirty="0" smtClean="0">
                <a:solidFill>
                  <a:srgbClr val="000000"/>
                </a:solidFill>
                <a:latin typeface="Calibri"/>
                <a:cs typeface="Calibri"/>
              </a:rPr>
              <a:t>&amp; Private Investment </a:t>
            </a:r>
          </a:p>
          <a:p>
            <a:pPr algn="ctr">
              <a:lnSpc>
                <a:spcPct val="90000"/>
              </a:lnSpc>
            </a:pPr>
            <a:r>
              <a:rPr kumimoji="0" lang="en-US" b="1" i="1" dirty="0" smtClean="0">
                <a:solidFill>
                  <a:srgbClr val="000000"/>
                </a:solidFill>
                <a:latin typeface="Calibri"/>
                <a:cs typeface="Calibri"/>
              </a:rPr>
              <a:t>as </a:t>
            </a:r>
            <a:r>
              <a:rPr kumimoji="0" lang="en-US" b="1" i="1" dirty="0">
                <a:solidFill>
                  <a:srgbClr val="000000"/>
                </a:solidFill>
                <a:latin typeface="Calibri"/>
                <a:cs typeface="Calibri"/>
              </a:rPr>
              <a:t>a Share of GDP</a:t>
            </a:r>
            <a:r>
              <a:rPr kumimoji="0" lang="en-US" b="0" dirty="0">
                <a:solidFill>
                  <a:srgbClr val="000000"/>
                </a:solidFill>
                <a:latin typeface="Calibri"/>
                <a:cs typeface="Calibri"/>
              </a:rPr>
              <a:t/>
            </a:r>
            <a:br>
              <a:rPr kumimoji="0" lang="en-US" b="0" dirty="0">
                <a:solidFill>
                  <a:srgbClr val="000000"/>
                </a:solidFill>
                <a:latin typeface="Calibri"/>
                <a:cs typeface="Calibri"/>
              </a:rPr>
            </a:br>
            <a:r>
              <a:rPr kumimoji="0" lang="en-US" sz="1600" b="0" i="1" dirty="0" smtClean="0">
                <a:solidFill>
                  <a:srgbClr val="000000"/>
                </a:solidFill>
                <a:latin typeface="Calibri"/>
                <a:cs typeface="Calibri"/>
              </a:rPr>
              <a:t>(Groups </a:t>
            </a:r>
            <a:r>
              <a:rPr kumimoji="0" lang="en-US" sz="1600" b="0" i="1" dirty="0">
                <a:solidFill>
                  <a:srgbClr val="000000"/>
                </a:solidFill>
                <a:latin typeface="Calibri"/>
                <a:cs typeface="Calibri"/>
              </a:rPr>
              <a:t>are Average EFW Ratings for </a:t>
            </a:r>
            <a:r>
              <a:rPr kumimoji="0" lang="en-US" sz="1600" b="0" i="1" dirty="0" smtClean="0">
                <a:solidFill>
                  <a:srgbClr val="000000"/>
                </a:solidFill>
                <a:latin typeface="Calibri"/>
                <a:cs typeface="Calibri"/>
              </a:rPr>
              <a:t>1980-2005).</a:t>
            </a:r>
            <a:endParaRPr kumimoji="0" lang="en-US" b="0" i="1" dirty="0">
              <a:solidFill>
                <a:schemeClr val="tx1"/>
              </a:solidFill>
              <a:latin typeface="Calibri"/>
              <a:cs typeface="Calibri"/>
            </a:endParaRPr>
          </a:p>
        </p:txBody>
      </p:sp>
      <p:sp>
        <p:nvSpPr>
          <p:cNvPr id="25" name="Rectangle 19"/>
          <p:cNvSpPr>
            <a:spLocks noChangeAspect="1" noChangeArrowheads="1"/>
          </p:cNvSpPr>
          <p:nvPr/>
        </p:nvSpPr>
        <p:spPr bwMode="auto">
          <a:xfrm>
            <a:off x="6158285" y="5625745"/>
            <a:ext cx="893173" cy="25648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2000" b="0" dirty="0">
                <a:solidFill>
                  <a:srgbClr val="000000"/>
                </a:solidFill>
                <a:latin typeface="Calibri"/>
                <a:cs typeface="Calibri"/>
              </a:rPr>
              <a:t>5.0 – 7.0</a:t>
            </a:r>
          </a:p>
        </p:txBody>
      </p:sp>
      <p:grpSp>
        <p:nvGrpSpPr>
          <p:cNvPr id="26" name="Group 36"/>
          <p:cNvGrpSpPr>
            <a:grpSpLocks/>
          </p:cNvGrpSpPr>
          <p:nvPr/>
        </p:nvGrpSpPr>
        <p:grpSpPr bwMode="auto">
          <a:xfrm>
            <a:off x="4746392" y="3823126"/>
            <a:ext cx="1014891" cy="1653359"/>
            <a:chOff x="2274" y="1717"/>
            <a:chExt cx="485" cy="766"/>
          </a:xfrm>
        </p:grpSpPr>
        <p:sp>
          <p:nvSpPr>
            <p:cNvPr id="27" name="Rectangle 24"/>
            <p:cNvSpPr>
              <a:spLocks noChangeArrowheads="1"/>
            </p:cNvSpPr>
            <p:nvPr/>
          </p:nvSpPr>
          <p:spPr bwMode="auto">
            <a:xfrm>
              <a:off x="2274" y="1885"/>
              <a:ext cx="485" cy="598"/>
            </a:xfrm>
            <a:prstGeom prst="rect">
              <a:avLst/>
            </a:prstGeom>
            <a:solidFill>
              <a:schemeClr val="accent5">
                <a:lumMod val="40000"/>
                <a:lumOff val="6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700">
                <a:latin typeface="Calibri"/>
                <a:cs typeface="Calibri"/>
              </a:endParaRPr>
            </a:p>
          </p:txBody>
        </p:sp>
        <p:sp>
          <p:nvSpPr>
            <p:cNvPr id="28" name="Rectangle 25"/>
            <p:cNvSpPr>
              <a:spLocks noChangeAspect="1" noChangeArrowheads="1"/>
            </p:cNvSpPr>
            <p:nvPr/>
          </p:nvSpPr>
          <p:spPr bwMode="auto">
            <a:xfrm>
              <a:off x="2362" y="1717"/>
              <a:ext cx="305" cy="143"/>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2000" b="0" dirty="0" smtClean="0">
                  <a:solidFill>
                    <a:srgbClr val="000000"/>
                  </a:solidFill>
                  <a:latin typeface="Calibri"/>
                  <a:cs typeface="Calibri"/>
                </a:rPr>
                <a:t>11.2%</a:t>
              </a:r>
              <a:endParaRPr kumimoji="0" lang="en-US" sz="2000" b="0" dirty="0">
                <a:solidFill>
                  <a:schemeClr val="tx1"/>
                </a:solidFill>
                <a:latin typeface="Calibri"/>
                <a:cs typeface="Calibri"/>
              </a:endParaRPr>
            </a:p>
          </p:txBody>
        </p:sp>
      </p:grpSp>
      <p:grpSp>
        <p:nvGrpSpPr>
          <p:cNvPr id="29" name="Group 32"/>
          <p:cNvGrpSpPr>
            <a:grpSpLocks/>
          </p:cNvGrpSpPr>
          <p:nvPr/>
        </p:nvGrpSpPr>
        <p:grpSpPr bwMode="auto">
          <a:xfrm>
            <a:off x="7345410" y="2876682"/>
            <a:ext cx="1014891" cy="2605763"/>
            <a:chOff x="4416" y="1274"/>
            <a:chExt cx="485" cy="1207"/>
          </a:xfrm>
        </p:grpSpPr>
        <p:sp>
          <p:nvSpPr>
            <p:cNvPr id="30" name="Rectangle 27"/>
            <p:cNvSpPr>
              <a:spLocks noChangeArrowheads="1"/>
            </p:cNvSpPr>
            <p:nvPr/>
          </p:nvSpPr>
          <p:spPr bwMode="auto">
            <a:xfrm>
              <a:off x="4416" y="1448"/>
              <a:ext cx="485" cy="1033"/>
            </a:xfrm>
            <a:prstGeom prst="rect">
              <a:avLst/>
            </a:prstGeom>
            <a:solidFill>
              <a:schemeClr val="accent5">
                <a:lumMod val="40000"/>
                <a:lumOff val="6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700">
                <a:latin typeface="Calibri"/>
                <a:cs typeface="Calibri"/>
              </a:endParaRPr>
            </a:p>
          </p:txBody>
        </p:sp>
        <p:sp>
          <p:nvSpPr>
            <p:cNvPr id="31" name="Rectangle 28"/>
            <p:cNvSpPr>
              <a:spLocks noChangeAspect="1" noChangeArrowheads="1"/>
            </p:cNvSpPr>
            <p:nvPr/>
          </p:nvSpPr>
          <p:spPr bwMode="auto">
            <a:xfrm>
              <a:off x="4498" y="1274"/>
              <a:ext cx="305" cy="143"/>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2000" b="0" dirty="0" smtClean="0">
                  <a:solidFill>
                    <a:srgbClr val="000000"/>
                  </a:solidFill>
                  <a:latin typeface="Calibri"/>
                  <a:cs typeface="Calibri"/>
                </a:rPr>
                <a:t>18.7%</a:t>
              </a:r>
              <a:endParaRPr kumimoji="0" lang="en-US" sz="2000" b="0" dirty="0">
                <a:solidFill>
                  <a:schemeClr val="tx1"/>
                </a:solidFill>
                <a:latin typeface="Calibri"/>
                <a:cs typeface="Calibri"/>
              </a:endParaRPr>
            </a:p>
          </p:txBody>
        </p:sp>
      </p:grpSp>
      <p:grpSp>
        <p:nvGrpSpPr>
          <p:cNvPr id="32" name="Group 34"/>
          <p:cNvGrpSpPr>
            <a:grpSpLocks/>
          </p:cNvGrpSpPr>
          <p:nvPr/>
        </p:nvGrpSpPr>
        <p:grpSpPr bwMode="auto">
          <a:xfrm>
            <a:off x="6048574" y="3275409"/>
            <a:ext cx="1014891" cy="2209002"/>
            <a:chOff x="3327" y="1464"/>
            <a:chExt cx="485" cy="1024"/>
          </a:xfrm>
        </p:grpSpPr>
        <p:sp>
          <p:nvSpPr>
            <p:cNvPr id="33" name="Rectangle 30"/>
            <p:cNvSpPr>
              <a:spLocks noChangeArrowheads="1"/>
            </p:cNvSpPr>
            <p:nvPr/>
          </p:nvSpPr>
          <p:spPr bwMode="auto">
            <a:xfrm>
              <a:off x="3327" y="1633"/>
              <a:ext cx="485" cy="855"/>
            </a:xfrm>
            <a:prstGeom prst="rect">
              <a:avLst/>
            </a:prstGeom>
            <a:solidFill>
              <a:schemeClr val="accent5">
                <a:lumMod val="40000"/>
                <a:lumOff val="6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700">
                <a:latin typeface="Calibri"/>
                <a:cs typeface="Calibri"/>
              </a:endParaRPr>
            </a:p>
          </p:txBody>
        </p:sp>
        <p:sp>
          <p:nvSpPr>
            <p:cNvPr id="34" name="Rectangle 31"/>
            <p:cNvSpPr>
              <a:spLocks noChangeAspect="1" noChangeArrowheads="1"/>
            </p:cNvSpPr>
            <p:nvPr/>
          </p:nvSpPr>
          <p:spPr bwMode="auto">
            <a:xfrm>
              <a:off x="3413" y="1464"/>
              <a:ext cx="305" cy="143"/>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2000" b="0" dirty="0" smtClean="0">
                  <a:solidFill>
                    <a:srgbClr val="000000"/>
                  </a:solidFill>
                  <a:latin typeface="Calibri"/>
                  <a:cs typeface="Calibri"/>
                </a:rPr>
                <a:t>15.6%</a:t>
              </a:r>
              <a:endParaRPr kumimoji="0" lang="en-US" sz="2000" b="0" dirty="0">
                <a:solidFill>
                  <a:schemeClr val="tx1"/>
                </a:solidFill>
                <a:latin typeface="Calibri"/>
                <a:cs typeface="Calibri"/>
              </a:endParaRPr>
            </a:p>
          </p:txBody>
        </p:sp>
      </p:grpSp>
    </p:spTree>
    <p:extLst>
      <p:ext uri="{BB962C8B-B14F-4D97-AF65-F5344CB8AC3E}">
        <p14:creationId xmlns:p14="http://schemas.microsoft.com/office/powerpoint/2010/main" val="3255362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038176" y="1346069"/>
            <a:ext cx="4889255" cy="4925584"/>
          </a:xfrm>
          <a:prstGeom prst="roundRect">
            <a:avLst>
              <a:gd name="adj" fmla="val 3590"/>
            </a:avLst>
          </a:prstGeom>
          <a:solidFill>
            <a:schemeClr val="bg1"/>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Calibri"/>
              <a:cs typeface="Calibri"/>
            </a:endParaRPr>
          </a:p>
        </p:txBody>
      </p:sp>
      <p:sp>
        <p:nvSpPr>
          <p:cNvPr id="2" name="Title 1"/>
          <p:cNvSpPr>
            <a:spLocks noGrp="1"/>
          </p:cNvSpPr>
          <p:nvPr>
            <p:ph type="title"/>
          </p:nvPr>
        </p:nvSpPr>
        <p:spPr>
          <a:xfrm>
            <a:off x="119569" y="78031"/>
            <a:ext cx="8904855" cy="930288"/>
          </a:xfrm>
        </p:spPr>
        <p:txBody>
          <a:bodyPr/>
          <a:lstStyle/>
          <a:p>
            <a:pPr>
              <a:lnSpc>
                <a:spcPts val="3500"/>
              </a:lnSpc>
            </a:pPr>
            <a:r>
              <a:rPr lang="en-US" dirty="0" smtClean="0">
                <a:latin typeface="Calibri"/>
                <a:cs typeface="Calibri"/>
              </a:rPr>
              <a:t>Economic Freedom</a:t>
            </a:r>
            <a:r>
              <a:rPr lang="en-US" dirty="0">
                <a:latin typeface="Calibri"/>
                <a:cs typeface="Calibri"/>
              </a:rPr>
              <a:t> </a:t>
            </a:r>
            <a:r>
              <a:rPr lang="en-US" dirty="0" smtClean="0">
                <a:latin typeface="Calibri"/>
                <a:cs typeface="Calibri"/>
              </a:rPr>
              <a:t>and the </a:t>
            </a:r>
            <a:br>
              <a:rPr lang="en-US" dirty="0" smtClean="0">
                <a:latin typeface="Calibri"/>
                <a:cs typeface="Calibri"/>
              </a:rPr>
            </a:br>
            <a:r>
              <a:rPr lang="en-US" dirty="0" smtClean="0">
                <a:latin typeface="Calibri"/>
                <a:cs typeface="Calibri"/>
              </a:rPr>
              <a:t>Productivity of Private Investment</a:t>
            </a:r>
            <a:endParaRPr lang="en-US" dirty="0">
              <a:latin typeface="Calibri"/>
              <a:cs typeface="Calibri"/>
            </a:endParaRPr>
          </a:p>
        </p:txBody>
      </p:sp>
      <p:sp>
        <p:nvSpPr>
          <p:cNvPr id="61" name="Text Box 10"/>
          <p:cNvSpPr txBox="1">
            <a:spLocks noChangeArrowheads="1"/>
          </p:cNvSpPr>
          <p:nvPr/>
        </p:nvSpPr>
        <p:spPr bwMode="auto">
          <a:xfrm>
            <a:off x="100544" y="2016509"/>
            <a:ext cx="3937632" cy="377924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300" dirty="0">
                <a:latin typeface="Calibri"/>
                <a:cs typeface="Calibri"/>
              </a:rPr>
              <a:t>The estimated impact of a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1 percentage point increase in investment as a share of GDP on annual </a:t>
            </a:r>
            <a:r>
              <a:rPr lang="en-US" sz="2300" dirty="0">
                <a:latin typeface="Calibri"/>
                <a:cs typeface="Calibri"/>
              </a:rPr>
              <a:t>growth rate </a:t>
            </a:r>
            <a:r>
              <a:rPr lang="en-US" sz="2300" dirty="0" smtClean="0">
                <a:latin typeface="Calibri"/>
                <a:cs typeface="Calibri"/>
              </a:rPr>
              <a:t>during </a:t>
            </a:r>
            <a:r>
              <a:rPr lang="en-US" sz="2300" dirty="0">
                <a:latin typeface="Calibri"/>
                <a:cs typeface="Calibri"/>
              </a:rPr>
              <a:t>1980-</a:t>
            </a:r>
            <a:r>
              <a:rPr lang="en-US" sz="2300" dirty="0" smtClean="0">
                <a:latin typeface="Calibri"/>
                <a:cs typeface="Calibri"/>
              </a:rPr>
              <a:t>2005 is </a:t>
            </a:r>
            <a:r>
              <a:rPr lang="en-US" sz="2300" dirty="0">
                <a:latin typeface="Calibri"/>
                <a:cs typeface="Calibri"/>
              </a:rPr>
              <a:t>shown. </a:t>
            </a:r>
          </a:p>
          <a:p>
            <a:pPr marL="115888" indent="-115888">
              <a:lnSpc>
                <a:spcPct val="90000"/>
              </a:lnSpc>
              <a:spcBef>
                <a:spcPct val="50000"/>
              </a:spcBef>
              <a:buFontTx/>
              <a:buChar char="•"/>
            </a:pPr>
            <a:r>
              <a:rPr lang="en-US" sz="2300" dirty="0">
                <a:latin typeface="Calibri"/>
                <a:cs typeface="Calibri"/>
              </a:rPr>
              <a:t>In the most free </a:t>
            </a:r>
            <a:r>
              <a:rPr lang="en-US" sz="2300" dirty="0" smtClean="0">
                <a:latin typeface="Calibri"/>
                <a:cs typeface="Calibri"/>
              </a:rPr>
              <a:t>group, </a:t>
            </a:r>
            <a:r>
              <a:rPr lang="en-US" sz="2300" dirty="0">
                <a:latin typeface="Calibri"/>
                <a:cs typeface="Calibri"/>
              </a:rPr>
              <a:t>a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1 percentage point increase in </a:t>
            </a:r>
            <a:r>
              <a:rPr lang="en-US" sz="2300" dirty="0">
                <a:latin typeface="Calibri"/>
                <a:cs typeface="Calibri"/>
              </a:rPr>
              <a:t>private investment enhanced long-term growth </a:t>
            </a:r>
            <a:r>
              <a:rPr lang="en-US" sz="2300" dirty="0" smtClean="0">
                <a:latin typeface="Calibri"/>
                <a:cs typeface="Calibri"/>
              </a:rPr>
              <a:t>by 0.25</a:t>
            </a:r>
            <a:r>
              <a:rPr lang="en-US" sz="2300" dirty="0">
                <a:latin typeface="Calibri"/>
                <a:cs typeface="Calibri"/>
              </a:rPr>
              <a:t>%, compared to 0.07% for the least free group. </a:t>
            </a:r>
          </a:p>
        </p:txBody>
      </p:sp>
      <p:sp>
        <p:nvSpPr>
          <p:cNvPr id="21" name="Line 5"/>
          <p:cNvSpPr>
            <a:spLocks noChangeShapeType="1"/>
          </p:cNvSpPr>
          <p:nvPr/>
        </p:nvSpPr>
        <p:spPr bwMode="auto">
          <a:xfrm>
            <a:off x="4411034" y="5716358"/>
            <a:ext cx="4151505" cy="0"/>
          </a:xfrm>
          <a:prstGeom prst="line">
            <a:avLst/>
          </a:prstGeom>
          <a:noFill/>
          <a:ln w="28575">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22" name="Rectangle 6"/>
          <p:cNvSpPr>
            <a:spLocks noChangeAspect="1" noChangeArrowheads="1"/>
          </p:cNvSpPr>
          <p:nvPr/>
        </p:nvSpPr>
        <p:spPr bwMode="auto">
          <a:xfrm>
            <a:off x="4762114" y="5792987"/>
            <a:ext cx="844958" cy="25648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2000" b="0" dirty="0" smtClean="0">
                <a:solidFill>
                  <a:srgbClr val="000000"/>
                </a:solidFill>
                <a:latin typeface="Calibri"/>
                <a:cs typeface="Calibri"/>
              </a:rPr>
              <a:t>EFW </a:t>
            </a:r>
            <a:r>
              <a:rPr kumimoji="0" lang="en-US" sz="2000" b="0" dirty="0">
                <a:solidFill>
                  <a:srgbClr val="000000"/>
                </a:solidFill>
                <a:latin typeface="Calibri"/>
                <a:cs typeface="Calibri"/>
              </a:rPr>
              <a:t>&lt; 5</a:t>
            </a:r>
            <a:endParaRPr kumimoji="0" lang="en-US" sz="2000" b="0" dirty="0">
              <a:solidFill>
                <a:schemeClr val="tx1"/>
              </a:solidFill>
              <a:latin typeface="Calibri"/>
              <a:cs typeface="Calibri"/>
            </a:endParaRPr>
          </a:p>
        </p:txBody>
      </p:sp>
      <p:sp>
        <p:nvSpPr>
          <p:cNvPr id="23" name="Rectangle 7"/>
          <p:cNvSpPr>
            <a:spLocks noChangeAspect="1" noChangeArrowheads="1"/>
          </p:cNvSpPr>
          <p:nvPr/>
        </p:nvSpPr>
        <p:spPr bwMode="auto">
          <a:xfrm>
            <a:off x="7385172" y="5804544"/>
            <a:ext cx="844958" cy="25648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2000" b="0" dirty="0" smtClean="0">
                <a:solidFill>
                  <a:srgbClr val="000000"/>
                </a:solidFill>
                <a:latin typeface="Calibri"/>
                <a:cs typeface="Calibri"/>
              </a:rPr>
              <a:t>EFW </a:t>
            </a:r>
            <a:r>
              <a:rPr kumimoji="0" lang="en-US" sz="2000" b="0" dirty="0">
                <a:solidFill>
                  <a:srgbClr val="000000"/>
                </a:solidFill>
                <a:latin typeface="Calibri"/>
                <a:cs typeface="Calibri"/>
              </a:rPr>
              <a:t>&gt; 7</a:t>
            </a:r>
          </a:p>
        </p:txBody>
      </p:sp>
      <p:grpSp>
        <p:nvGrpSpPr>
          <p:cNvPr id="24" name="Group 30"/>
          <p:cNvGrpSpPr>
            <a:grpSpLocks/>
          </p:cNvGrpSpPr>
          <p:nvPr/>
        </p:nvGrpSpPr>
        <p:grpSpPr bwMode="auto">
          <a:xfrm>
            <a:off x="4662401" y="4467001"/>
            <a:ext cx="1017587" cy="1181103"/>
            <a:chOff x="1273" y="1523"/>
            <a:chExt cx="641" cy="744"/>
          </a:xfrm>
        </p:grpSpPr>
        <p:sp>
          <p:nvSpPr>
            <p:cNvPr id="25" name="Rectangle 10"/>
            <p:cNvSpPr>
              <a:spLocks noChangeArrowheads="1"/>
            </p:cNvSpPr>
            <p:nvPr/>
          </p:nvSpPr>
          <p:spPr bwMode="auto">
            <a:xfrm>
              <a:off x="1273" y="1757"/>
              <a:ext cx="641" cy="510"/>
            </a:xfrm>
            <a:prstGeom prst="rect">
              <a:avLst/>
            </a:prstGeom>
            <a:solidFill>
              <a:schemeClr val="accent3">
                <a:lumMod val="40000"/>
                <a:lumOff val="6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700">
                <a:latin typeface="Calibri"/>
                <a:cs typeface="Calibri"/>
              </a:endParaRPr>
            </a:p>
          </p:txBody>
        </p:sp>
        <p:sp>
          <p:nvSpPr>
            <p:cNvPr id="26" name="Rectangle 11"/>
            <p:cNvSpPr>
              <a:spLocks noChangeAspect="1" noChangeArrowheads="1"/>
            </p:cNvSpPr>
            <p:nvPr/>
          </p:nvSpPr>
          <p:spPr bwMode="auto">
            <a:xfrm>
              <a:off x="1394" y="1523"/>
              <a:ext cx="402" cy="19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2000" b="0" dirty="0" smtClean="0">
                  <a:solidFill>
                    <a:srgbClr val="000000"/>
                  </a:solidFill>
                  <a:latin typeface="Calibri"/>
                  <a:cs typeface="Calibri"/>
                </a:rPr>
                <a:t>0.07%</a:t>
              </a:r>
              <a:endParaRPr kumimoji="0" lang="en-US" sz="2000" b="0" dirty="0">
                <a:solidFill>
                  <a:schemeClr val="tx1"/>
                </a:solidFill>
                <a:latin typeface="Calibri"/>
                <a:cs typeface="Calibri"/>
              </a:endParaRPr>
            </a:p>
          </p:txBody>
        </p:sp>
      </p:grpSp>
      <p:grpSp>
        <p:nvGrpSpPr>
          <p:cNvPr id="27" name="Group 27"/>
          <p:cNvGrpSpPr>
            <a:grpSpLocks/>
          </p:cNvGrpSpPr>
          <p:nvPr/>
        </p:nvGrpSpPr>
        <p:grpSpPr bwMode="auto">
          <a:xfrm>
            <a:off x="7287427" y="2320697"/>
            <a:ext cx="1017588" cy="3327402"/>
            <a:chOff x="3612" y="169"/>
            <a:chExt cx="641" cy="2096"/>
          </a:xfrm>
        </p:grpSpPr>
        <p:sp>
          <p:nvSpPr>
            <p:cNvPr id="28" name="Rectangle 13"/>
            <p:cNvSpPr>
              <a:spLocks noChangeArrowheads="1"/>
            </p:cNvSpPr>
            <p:nvPr/>
          </p:nvSpPr>
          <p:spPr bwMode="auto">
            <a:xfrm>
              <a:off x="3612" y="399"/>
              <a:ext cx="641" cy="1866"/>
            </a:xfrm>
            <a:prstGeom prst="rect">
              <a:avLst/>
            </a:prstGeom>
            <a:solidFill>
              <a:schemeClr val="accent3">
                <a:lumMod val="40000"/>
                <a:lumOff val="6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700">
                <a:latin typeface="Calibri"/>
                <a:cs typeface="Calibri"/>
              </a:endParaRPr>
            </a:p>
          </p:txBody>
        </p:sp>
        <p:sp>
          <p:nvSpPr>
            <p:cNvPr id="29" name="Rectangle 14"/>
            <p:cNvSpPr>
              <a:spLocks noChangeAspect="1" noChangeArrowheads="1"/>
            </p:cNvSpPr>
            <p:nvPr/>
          </p:nvSpPr>
          <p:spPr bwMode="auto">
            <a:xfrm>
              <a:off x="3730" y="169"/>
              <a:ext cx="402" cy="19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2000" b="0" dirty="0" smtClean="0">
                  <a:solidFill>
                    <a:srgbClr val="000000"/>
                  </a:solidFill>
                  <a:latin typeface="Calibri"/>
                  <a:cs typeface="Calibri"/>
                </a:rPr>
                <a:t>0.25%</a:t>
              </a:r>
              <a:endParaRPr kumimoji="0" lang="en-US" sz="2000" b="0" dirty="0">
                <a:solidFill>
                  <a:schemeClr val="tx1"/>
                </a:solidFill>
                <a:latin typeface="Calibri"/>
                <a:cs typeface="Calibri"/>
              </a:endParaRPr>
            </a:p>
          </p:txBody>
        </p:sp>
      </p:grpSp>
      <p:sp>
        <p:nvSpPr>
          <p:cNvPr id="30" name="Rectangle 18"/>
          <p:cNvSpPr>
            <a:spLocks noChangeAspect="1" noChangeArrowheads="1"/>
          </p:cNvSpPr>
          <p:nvPr/>
        </p:nvSpPr>
        <p:spPr bwMode="auto">
          <a:xfrm>
            <a:off x="4496059" y="1544317"/>
            <a:ext cx="3795912" cy="747897"/>
          </a:xfrm>
          <a:prstGeom prst="rect">
            <a:avLst/>
          </a:prstGeom>
          <a:noFill/>
          <a:ln w="9525">
            <a:noFill/>
            <a:miter lim="800000"/>
            <a:headEnd/>
            <a:tailEnd/>
          </a:ln>
        </p:spPr>
        <p:txBody>
          <a:bodyPr wrap="none" lIns="0" tIns="0" rIns="0" bIns="0">
            <a:prstTxWarp prst="textNoShape">
              <a:avLst/>
            </a:prstTxWarp>
            <a:spAutoFit/>
          </a:bodyPr>
          <a:lstStyle/>
          <a:p>
            <a:pPr algn="ctr">
              <a:lnSpc>
                <a:spcPct val="90000"/>
              </a:lnSpc>
            </a:pPr>
            <a:r>
              <a:rPr kumimoji="0" lang="en-US" sz="1800" b="1" i="1" dirty="0">
                <a:solidFill>
                  <a:srgbClr val="000000"/>
                </a:solidFill>
                <a:latin typeface="Calibri"/>
                <a:cs typeface="Calibri"/>
              </a:rPr>
              <a:t>Change in Growth </a:t>
            </a:r>
            <a:r>
              <a:rPr lang="en-US" b="1" i="1" dirty="0">
                <a:solidFill>
                  <a:srgbClr val="000000"/>
                </a:solidFill>
                <a:latin typeface="Calibri"/>
                <a:cs typeface="Calibri"/>
              </a:rPr>
              <a:t>Rate Per </a:t>
            </a:r>
            <a:br>
              <a:rPr lang="en-US" b="1" i="1" dirty="0">
                <a:solidFill>
                  <a:srgbClr val="000000"/>
                </a:solidFill>
                <a:latin typeface="Calibri"/>
                <a:cs typeface="Calibri"/>
              </a:rPr>
            </a:br>
            <a:r>
              <a:rPr lang="en-US" b="1" i="1" dirty="0" smtClean="0">
                <a:solidFill>
                  <a:srgbClr val="000000"/>
                </a:solidFill>
                <a:latin typeface="Calibri"/>
                <a:cs typeface="Calibri"/>
              </a:rPr>
              <a:t>Percentage-</a:t>
            </a:r>
            <a:r>
              <a:rPr kumimoji="0" lang="en-US" sz="1800" b="1" i="1" dirty="0" smtClean="0">
                <a:solidFill>
                  <a:srgbClr val="000000"/>
                </a:solidFill>
                <a:latin typeface="Calibri"/>
                <a:cs typeface="Calibri"/>
              </a:rPr>
              <a:t>Point Change </a:t>
            </a:r>
            <a:r>
              <a:rPr kumimoji="0" lang="en-US" sz="1800" b="1" i="1" dirty="0">
                <a:solidFill>
                  <a:srgbClr val="000000"/>
                </a:solidFill>
                <a:latin typeface="Calibri"/>
                <a:cs typeface="Calibri"/>
              </a:rPr>
              <a:t>in </a:t>
            </a:r>
            <a:r>
              <a:rPr kumimoji="0" lang="en-US" sz="1800" b="1" i="1" dirty="0" smtClean="0">
                <a:solidFill>
                  <a:srgbClr val="000000"/>
                </a:solidFill>
                <a:latin typeface="Calibri"/>
                <a:cs typeface="Calibri"/>
              </a:rPr>
              <a:t>Investment</a:t>
            </a:r>
            <a:r>
              <a:rPr lang="en-US" dirty="0">
                <a:solidFill>
                  <a:srgbClr val="000000"/>
                </a:solidFill>
                <a:latin typeface="Calibri"/>
                <a:cs typeface="Calibri"/>
              </a:rPr>
              <a:t/>
            </a:r>
            <a:br>
              <a:rPr lang="en-US" dirty="0">
                <a:solidFill>
                  <a:srgbClr val="000000"/>
                </a:solidFill>
                <a:latin typeface="Calibri"/>
                <a:cs typeface="Calibri"/>
              </a:rPr>
            </a:br>
            <a:r>
              <a:rPr lang="en-US" dirty="0" smtClean="0">
                <a:solidFill>
                  <a:srgbClr val="000000"/>
                </a:solidFill>
                <a:latin typeface="Calibri"/>
                <a:cs typeface="Calibri"/>
              </a:rPr>
              <a:t>(</a:t>
            </a:r>
            <a:r>
              <a:rPr kumimoji="0" lang="en-US" sz="1800" i="1" dirty="0" smtClean="0">
                <a:solidFill>
                  <a:srgbClr val="000000"/>
                </a:solidFill>
                <a:latin typeface="Calibri"/>
                <a:cs typeface="Calibri"/>
              </a:rPr>
              <a:t>1980 </a:t>
            </a:r>
            <a:r>
              <a:rPr kumimoji="0" lang="en-US" sz="1800" i="1" dirty="0">
                <a:solidFill>
                  <a:srgbClr val="000000"/>
                </a:solidFill>
                <a:latin typeface="Calibri"/>
                <a:cs typeface="Calibri"/>
              </a:rPr>
              <a:t>– </a:t>
            </a:r>
            <a:r>
              <a:rPr kumimoji="0" lang="en-US" sz="1800" i="1" dirty="0" smtClean="0">
                <a:solidFill>
                  <a:srgbClr val="000000"/>
                </a:solidFill>
                <a:latin typeface="Calibri"/>
                <a:cs typeface="Calibri"/>
              </a:rPr>
              <a:t>2005)</a:t>
            </a:r>
            <a:endParaRPr kumimoji="0" lang="en-US" sz="1800" i="1" dirty="0">
              <a:solidFill>
                <a:schemeClr val="tx1"/>
              </a:solidFill>
              <a:latin typeface="Calibri"/>
              <a:cs typeface="Calibri"/>
            </a:endParaRPr>
          </a:p>
        </p:txBody>
      </p:sp>
      <p:sp>
        <p:nvSpPr>
          <p:cNvPr id="31" name="Rectangle 19"/>
          <p:cNvSpPr>
            <a:spLocks noChangeAspect="1" noChangeArrowheads="1"/>
          </p:cNvSpPr>
          <p:nvPr/>
        </p:nvSpPr>
        <p:spPr bwMode="auto">
          <a:xfrm>
            <a:off x="6060342" y="5796987"/>
            <a:ext cx="867751" cy="25648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2000" b="0" dirty="0" smtClean="0">
                <a:solidFill>
                  <a:srgbClr val="000000"/>
                </a:solidFill>
                <a:latin typeface="Calibri"/>
                <a:cs typeface="Calibri"/>
              </a:rPr>
              <a:t>EFW </a:t>
            </a:r>
            <a:r>
              <a:rPr kumimoji="0" lang="en-US" sz="2000" b="0" dirty="0">
                <a:solidFill>
                  <a:srgbClr val="000000"/>
                </a:solidFill>
                <a:latin typeface="Calibri"/>
                <a:cs typeface="Calibri"/>
              </a:rPr>
              <a:t>5-7</a:t>
            </a:r>
          </a:p>
        </p:txBody>
      </p:sp>
      <p:grpSp>
        <p:nvGrpSpPr>
          <p:cNvPr id="32" name="Group 29"/>
          <p:cNvGrpSpPr>
            <a:grpSpLocks/>
          </p:cNvGrpSpPr>
          <p:nvPr/>
        </p:nvGrpSpPr>
        <p:grpSpPr bwMode="auto">
          <a:xfrm>
            <a:off x="5974914" y="3377973"/>
            <a:ext cx="1017587" cy="2270128"/>
            <a:chOff x="2427" y="838"/>
            <a:chExt cx="641" cy="1430"/>
          </a:xfrm>
        </p:grpSpPr>
        <p:sp>
          <p:nvSpPr>
            <p:cNvPr id="33" name="Rectangle 21"/>
            <p:cNvSpPr>
              <a:spLocks noChangeArrowheads="1"/>
            </p:cNvSpPr>
            <p:nvPr/>
          </p:nvSpPr>
          <p:spPr bwMode="auto">
            <a:xfrm>
              <a:off x="2427" y="1075"/>
              <a:ext cx="641" cy="1193"/>
            </a:xfrm>
            <a:prstGeom prst="rect">
              <a:avLst/>
            </a:prstGeom>
            <a:solidFill>
              <a:schemeClr val="accent3">
                <a:lumMod val="40000"/>
                <a:lumOff val="6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700">
                <a:latin typeface="Calibri"/>
                <a:cs typeface="Calibri"/>
              </a:endParaRPr>
            </a:p>
          </p:txBody>
        </p:sp>
        <p:sp>
          <p:nvSpPr>
            <p:cNvPr id="34" name="Rectangle 22"/>
            <p:cNvSpPr>
              <a:spLocks noChangeAspect="1" noChangeArrowheads="1"/>
            </p:cNvSpPr>
            <p:nvPr/>
          </p:nvSpPr>
          <p:spPr bwMode="auto">
            <a:xfrm>
              <a:off x="2538" y="838"/>
              <a:ext cx="402" cy="19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2000" b="0" dirty="0" smtClean="0">
                  <a:solidFill>
                    <a:srgbClr val="000000"/>
                  </a:solidFill>
                  <a:latin typeface="Calibri"/>
                  <a:cs typeface="Calibri"/>
                </a:rPr>
                <a:t>0.16%</a:t>
              </a:r>
              <a:endParaRPr kumimoji="0" lang="en-US" sz="2000" b="0" dirty="0">
                <a:solidFill>
                  <a:schemeClr val="tx1"/>
                </a:solidFill>
                <a:latin typeface="Calibri"/>
                <a:cs typeface="Calibri"/>
              </a:endParaRPr>
            </a:p>
          </p:txBody>
        </p:sp>
      </p:grpSp>
    </p:spTree>
    <p:extLst>
      <p:ext uri="{BB962C8B-B14F-4D97-AF65-F5344CB8AC3E}">
        <p14:creationId xmlns:p14="http://schemas.microsoft.com/office/powerpoint/2010/main" val="3842275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6884"/>
            <a:ext cx="8904855" cy="835763"/>
          </a:xfrm>
        </p:spPr>
        <p:txBody>
          <a:bodyPr/>
          <a:lstStyle/>
          <a:p>
            <a:r>
              <a:rPr lang="en-US" dirty="0"/>
              <a:t>Economic Freedom – A Summary</a:t>
            </a:r>
          </a:p>
        </p:txBody>
      </p:sp>
      <p:sp>
        <p:nvSpPr>
          <p:cNvPr id="3" name="Content Placeholder 2"/>
          <p:cNvSpPr>
            <a:spLocks noGrp="1"/>
          </p:cNvSpPr>
          <p:nvPr>
            <p:ph idx="1"/>
          </p:nvPr>
        </p:nvSpPr>
        <p:spPr>
          <a:xfrm>
            <a:off x="140675" y="1141967"/>
            <a:ext cx="8883750" cy="4097642"/>
          </a:xfrm>
        </p:spPr>
        <p:txBody>
          <a:bodyPr/>
          <a:lstStyle/>
          <a:p>
            <a:pPr marL="231775" indent="-231775"/>
            <a:r>
              <a:rPr lang="en-US" dirty="0">
                <a:solidFill>
                  <a:srgbClr val="32302A"/>
                </a:solidFill>
              </a:rPr>
              <a:t>Countries with institutions and policies </a:t>
            </a:r>
            <a:r>
              <a:rPr lang="en-US" dirty="0" smtClean="0">
                <a:solidFill>
                  <a:srgbClr val="32302A"/>
                </a:solidFill>
              </a:rPr>
              <a:t>more </a:t>
            </a:r>
            <a:r>
              <a:rPr lang="en-US" dirty="0">
                <a:solidFill>
                  <a:srgbClr val="32302A"/>
                </a:solidFill>
              </a:rPr>
              <a:t>consistent with economic freedom </a:t>
            </a:r>
            <a:r>
              <a:rPr lang="en-US" dirty="0" smtClean="0">
                <a:solidFill>
                  <a:srgbClr val="32302A"/>
                </a:solidFill>
              </a:rPr>
              <a:t>(</a:t>
            </a:r>
            <a:r>
              <a:rPr lang="en-US" dirty="0">
                <a:solidFill>
                  <a:srgbClr val="32302A"/>
                </a:solidFill>
              </a:rPr>
              <a:t>as measured by the EFW index) have achieved …</a:t>
            </a:r>
          </a:p>
          <a:p>
            <a:pPr marL="631825" lvl="1" indent="-231775"/>
            <a:r>
              <a:rPr lang="en-US" sz="2800" dirty="0">
                <a:solidFill>
                  <a:srgbClr val="32302A"/>
                </a:solidFill>
              </a:rPr>
              <a:t>higher incomes per person,</a:t>
            </a:r>
          </a:p>
          <a:p>
            <a:pPr marL="631825" lvl="1" indent="-231775"/>
            <a:r>
              <a:rPr lang="en-US" sz="2800" dirty="0">
                <a:solidFill>
                  <a:srgbClr val="32302A"/>
                </a:solidFill>
              </a:rPr>
              <a:t>more rapid growth rates, </a:t>
            </a:r>
          </a:p>
          <a:p>
            <a:pPr marL="631825" lvl="1" indent="-231775"/>
            <a:r>
              <a:rPr lang="en-US" sz="2800" dirty="0">
                <a:solidFill>
                  <a:srgbClr val="32302A"/>
                </a:solidFill>
              </a:rPr>
              <a:t>lower poverty rates</a:t>
            </a:r>
          </a:p>
          <a:p>
            <a:pPr marL="631825" lvl="1" indent="-231775"/>
            <a:r>
              <a:rPr lang="en-US" sz="2800" dirty="0">
                <a:solidFill>
                  <a:srgbClr val="32302A"/>
                </a:solidFill>
              </a:rPr>
              <a:t>higher investment rates, and, </a:t>
            </a:r>
          </a:p>
          <a:p>
            <a:pPr marL="631825" lvl="1" indent="-231775"/>
            <a:r>
              <a:rPr lang="en-US" sz="2800" dirty="0">
                <a:solidFill>
                  <a:srgbClr val="32302A"/>
                </a:solidFill>
              </a:rPr>
              <a:t>greater productivity per unit of investment.</a:t>
            </a:r>
          </a:p>
        </p:txBody>
      </p:sp>
    </p:spTree>
    <p:extLst>
      <p:ext uri="{BB962C8B-B14F-4D97-AF65-F5344CB8AC3E}">
        <p14:creationId xmlns:p14="http://schemas.microsoft.com/office/powerpoint/2010/main" val="2389685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988" y="671607"/>
            <a:ext cx="8214500" cy="742188"/>
          </a:xfrm>
        </p:spPr>
        <p:txBody>
          <a:bodyPr anchor="ctr"/>
          <a:lstStyle/>
          <a:p>
            <a:r>
              <a:rPr lang="en-US" sz="3200" dirty="0" smtClean="0"/>
              <a:t>Economic Freedom, Institutional Quality, and the Dramatic Reduction in the World Poverty Rate</a:t>
            </a:r>
            <a:endParaRPr lang="en-US" sz="3200" dirty="0"/>
          </a:p>
        </p:txBody>
      </p:sp>
    </p:spTree>
    <p:extLst>
      <p:ext uri="{BB962C8B-B14F-4D97-AF65-F5344CB8AC3E}">
        <p14:creationId xmlns:p14="http://schemas.microsoft.com/office/powerpoint/2010/main" val="1452751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89153"/>
            <a:ext cx="8904855" cy="657667"/>
          </a:xfrm>
        </p:spPr>
        <p:txBody>
          <a:bodyPr/>
          <a:lstStyle/>
          <a:p>
            <a:r>
              <a:rPr lang="en-US" dirty="0" smtClean="0"/>
              <a:t>The </a:t>
            </a:r>
            <a:r>
              <a:rPr lang="en-US" smtClean="0"/>
              <a:t>Narrowing of the</a:t>
            </a:r>
            <a:br>
              <a:rPr lang="en-US" smtClean="0"/>
            </a:br>
            <a:r>
              <a:rPr lang="en-US" smtClean="0"/>
              <a:t>Economic </a:t>
            </a:r>
            <a:r>
              <a:rPr lang="en-US" dirty="0" smtClean="0"/>
              <a:t>Freedom Gap</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863" r="5101" b="5215"/>
          <a:stretch/>
        </p:blipFill>
        <p:spPr>
          <a:xfrm>
            <a:off x="828210" y="2904873"/>
            <a:ext cx="7487572" cy="3566160"/>
          </a:xfrm>
          <a:prstGeom prst="roundRect">
            <a:avLst>
              <a:gd name="adj" fmla="val 4623"/>
            </a:avLst>
          </a:prstGeom>
          <a:ln>
            <a:solidFill>
              <a:schemeClr val="tx1"/>
            </a:solidFill>
          </a:ln>
          <a:effectLst>
            <a:outerShdw blurRad="50800" dist="76200" dir="2700000" algn="tl" rotWithShape="0">
              <a:prstClr val="black">
                <a:alpha val="40000"/>
              </a:prstClr>
            </a:outerShdw>
          </a:effectLst>
        </p:spPr>
      </p:pic>
      <p:sp>
        <p:nvSpPr>
          <p:cNvPr id="5" name="Text Box 10"/>
          <p:cNvSpPr txBox="1">
            <a:spLocks noChangeArrowheads="1"/>
          </p:cNvSpPr>
          <p:nvPr/>
        </p:nvSpPr>
        <p:spPr bwMode="auto">
          <a:xfrm>
            <a:off x="119569" y="1219866"/>
            <a:ext cx="8789552" cy="100642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cs typeface="Calibri"/>
              </a:rPr>
              <a:t>The average EFW </a:t>
            </a:r>
            <a:r>
              <a:rPr lang="en-US" sz="2200" dirty="0" smtClean="0">
                <a:cs typeface="Calibri"/>
              </a:rPr>
              <a:t>rating for </a:t>
            </a:r>
            <a:r>
              <a:rPr lang="en-US" sz="2200" dirty="0">
                <a:cs typeface="Calibri"/>
              </a:rPr>
              <a:t>24 high-income OECD and the 85 less-developed countries are shown </a:t>
            </a:r>
            <a:r>
              <a:rPr lang="en-US" sz="2200" dirty="0" smtClean="0">
                <a:cs typeface="Calibri"/>
              </a:rPr>
              <a:t>here for </a:t>
            </a:r>
            <a:r>
              <a:rPr lang="en-US" sz="2200" dirty="0">
                <a:cs typeface="Calibri"/>
              </a:rPr>
              <a:t>1985–2013. Note that the gap between the two groups narrowed from 1.6 in 1985 to 0.8 in 2013.</a:t>
            </a:r>
            <a:endParaRPr lang="en-US" sz="2200" dirty="0">
              <a:latin typeface="Calibri"/>
              <a:cs typeface="Calibri"/>
            </a:endParaRPr>
          </a:p>
        </p:txBody>
      </p:sp>
      <p:sp>
        <p:nvSpPr>
          <p:cNvPr id="3" name="TextBox 2"/>
          <p:cNvSpPr txBox="1"/>
          <p:nvPr/>
        </p:nvSpPr>
        <p:spPr>
          <a:xfrm>
            <a:off x="2182503" y="2316118"/>
            <a:ext cx="5009448" cy="646331"/>
          </a:xfrm>
          <a:prstGeom prst="rect">
            <a:avLst/>
          </a:prstGeom>
          <a:noFill/>
        </p:spPr>
        <p:txBody>
          <a:bodyPr wrap="none" rtlCol="0">
            <a:spAutoFit/>
          </a:bodyPr>
          <a:lstStyle/>
          <a:p>
            <a:pPr algn="ctr"/>
            <a:r>
              <a:rPr lang="en-US" dirty="0" smtClean="0"/>
              <a:t>Average Economic Freedom Rating for High-Income</a:t>
            </a:r>
          </a:p>
          <a:p>
            <a:pPr algn="ctr"/>
            <a:r>
              <a:rPr lang="en-US" dirty="0" smtClean="0"/>
              <a:t>Countries</a:t>
            </a:r>
            <a:r>
              <a:rPr lang="en-US" dirty="0"/>
              <a:t> </a:t>
            </a:r>
            <a:r>
              <a:rPr lang="en-US" dirty="0" smtClean="0"/>
              <a:t>and Less-Developed Countries</a:t>
            </a:r>
            <a:endParaRPr lang="en-US" dirty="0"/>
          </a:p>
        </p:txBody>
      </p:sp>
    </p:spTree>
    <p:extLst>
      <p:ext uri="{BB962C8B-B14F-4D97-AF65-F5344CB8AC3E}">
        <p14:creationId xmlns:p14="http://schemas.microsoft.com/office/powerpoint/2010/main" val="2058680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44866" y="1290180"/>
            <a:ext cx="5461509" cy="5110451"/>
          </a:xfrm>
          <a:prstGeom prst="roundRect">
            <a:avLst>
              <a:gd name="adj" fmla="val 3186"/>
            </a:avLst>
          </a:prstGeom>
          <a:solidFill>
            <a:srgbClr val="FEE698"/>
          </a:solidFill>
          <a:ln>
            <a:solidFill>
              <a:schemeClr val="tx1"/>
            </a:solidFill>
          </a:ln>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89153"/>
            <a:ext cx="8904855" cy="657667"/>
          </a:xfrm>
        </p:spPr>
        <p:txBody>
          <a:bodyPr/>
          <a:lstStyle/>
          <a:p>
            <a:r>
              <a:rPr lang="en-US" dirty="0" smtClean="0"/>
              <a:t>Poverty in the World and</a:t>
            </a:r>
            <a:br>
              <a:rPr lang="en-US" dirty="0" smtClean="0"/>
            </a:br>
            <a:r>
              <a:rPr lang="en-US" dirty="0" smtClean="0"/>
              <a:t>Less </a:t>
            </a:r>
            <a:r>
              <a:rPr lang="en-US" smtClean="0"/>
              <a:t>Developed Countries</a:t>
            </a:r>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49" r="1012" b="8207"/>
          <a:stretch/>
        </p:blipFill>
        <p:spPr>
          <a:xfrm>
            <a:off x="3640440" y="1407757"/>
            <a:ext cx="5365936" cy="237744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49" b="7255"/>
          <a:stretch/>
        </p:blipFill>
        <p:spPr>
          <a:xfrm>
            <a:off x="3640440" y="4023191"/>
            <a:ext cx="5365936" cy="2377440"/>
          </a:xfrm>
          <a:prstGeom prst="roundRect">
            <a:avLst>
              <a:gd name="adj" fmla="val 6130"/>
            </a:avLst>
          </a:prstGeom>
        </p:spPr>
      </p:pic>
      <p:sp>
        <p:nvSpPr>
          <p:cNvPr id="7" name="TextBox 6"/>
          <p:cNvSpPr txBox="1"/>
          <p:nvPr/>
        </p:nvSpPr>
        <p:spPr>
          <a:xfrm>
            <a:off x="5308808" y="1277234"/>
            <a:ext cx="2209195" cy="369332"/>
          </a:xfrm>
          <a:prstGeom prst="rect">
            <a:avLst/>
          </a:prstGeom>
          <a:noFill/>
        </p:spPr>
        <p:txBody>
          <a:bodyPr wrap="none" rtlCol="0">
            <a:spAutoFit/>
          </a:bodyPr>
          <a:lstStyle/>
          <a:p>
            <a:r>
              <a:rPr lang="en-US" dirty="0" smtClean="0"/>
              <a:t>Extreme Poverty Rate</a:t>
            </a:r>
            <a:endParaRPr lang="en-US" dirty="0"/>
          </a:p>
        </p:txBody>
      </p:sp>
      <p:sp>
        <p:nvSpPr>
          <p:cNvPr id="8" name="TextBox 7"/>
          <p:cNvSpPr txBox="1"/>
          <p:nvPr/>
        </p:nvSpPr>
        <p:spPr>
          <a:xfrm>
            <a:off x="5269531" y="3845405"/>
            <a:ext cx="2358274" cy="369332"/>
          </a:xfrm>
          <a:prstGeom prst="rect">
            <a:avLst/>
          </a:prstGeom>
          <a:noFill/>
        </p:spPr>
        <p:txBody>
          <a:bodyPr wrap="none" rtlCol="0">
            <a:spAutoFit/>
          </a:bodyPr>
          <a:lstStyle/>
          <a:p>
            <a:r>
              <a:rPr lang="en-US" smtClean="0"/>
              <a:t>Moderate Poverty Rate</a:t>
            </a:r>
            <a:endParaRPr lang="en-US"/>
          </a:p>
        </p:txBody>
      </p:sp>
      <p:sp>
        <p:nvSpPr>
          <p:cNvPr id="9" name="Text Box 10"/>
          <p:cNvSpPr txBox="1">
            <a:spLocks noChangeArrowheads="1"/>
          </p:cNvSpPr>
          <p:nvPr/>
        </p:nvSpPr>
        <p:spPr bwMode="auto">
          <a:xfrm>
            <a:off x="91401" y="1493693"/>
            <a:ext cx="3453464" cy="459818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a:cs typeface="Calibri"/>
              </a:rPr>
              <a:t>As </a:t>
            </a:r>
            <a:r>
              <a:rPr lang="en-US" sz="2400" dirty="0" smtClean="0">
                <a:cs typeface="Calibri"/>
              </a:rPr>
              <a:t>is shown here, the extreme </a:t>
            </a:r>
            <a:r>
              <a:rPr lang="en-US" sz="2400" dirty="0">
                <a:cs typeface="Calibri"/>
              </a:rPr>
              <a:t>poverty rate ($</a:t>
            </a:r>
            <a:r>
              <a:rPr lang="en-US" sz="2400" dirty="0" smtClean="0">
                <a:cs typeface="Calibri"/>
              </a:rPr>
              <a:t>1.90/per </a:t>
            </a:r>
            <a:r>
              <a:rPr lang="en-US" sz="2400" dirty="0">
                <a:cs typeface="Calibri"/>
              </a:rPr>
              <a:t>day) of the world </a:t>
            </a:r>
            <a:r>
              <a:rPr lang="en-US" sz="2400" dirty="0" smtClean="0">
                <a:cs typeface="Calibri"/>
              </a:rPr>
              <a:t>fell from </a:t>
            </a:r>
            <a:r>
              <a:rPr lang="en-US" sz="2400" dirty="0">
                <a:cs typeface="Calibri"/>
              </a:rPr>
              <a:t>50.9% in 1980 to </a:t>
            </a:r>
            <a:r>
              <a:rPr lang="en-US" sz="2400" dirty="0" smtClean="0">
                <a:cs typeface="Calibri"/>
              </a:rPr>
              <a:t>13.4% in </a:t>
            </a:r>
            <a:r>
              <a:rPr lang="en-US" sz="2400" dirty="0">
                <a:cs typeface="Calibri"/>
              </a:rPr>
              <a:t>2013. In </a:t>
            </a:r>
            <a:r>
              <a:rPr lang="en-US" sz="2400" dirty="0" smtClean="0">
                <a:cs typeface="Calibri"/>
              </a:rPr>
              <a:t>less-developed countries</a:t>
            </a:r>
            <a:r>
              <a:rPr lang="en-US" sz="2400" dirty="0">
                <a:cs typeface="Calibri"/>
              </a:rPr>
              <a:t>, the extreme </a:t>
            </a:r>
            <a:r>
              <a:rPr lang="en-US" sz="2400" dirty="0" smtClean="0">
                <a:cs typeface="Calibri"/>
              </a:rPr>
              <a:t>poverty </a:t>
            </a:r>
            <a:r>
              <a:rPr lang="en-US" sz="2400" dirty="0">
                <a:cs typeface="Calibri"/>
              </a:rPr>
              <a:t>rate fell from </a:t>
            </a:r>
            <a:r>
              <a:rPr lang="en-US" sz="2400" dirty="0" smtClean="0">
                <a:cs typeface="Calibri"/>
              </a:rPr>
              <a:t>58.8% in </a:t>
            </a:r>
            <a:r>
              <a:rPr lang="en-US" sz="2400" dirty="0">
                <a:cs typeface="Calibri"/>
              </a:rPr>
              <a:t>1980 to 15.5% in </a:t>
            </a:r>
            <a:r>
              <a:rPr lang="en-US" sz="2400" dirty="0" smtClean="0">
                <a:cs typeface="Calibri"/>
              </a:rPr>
              <a:t>2013.</a:t>
            </a:r>
          </a:p>
          <a:p>
            <a:pPr marL="115888" indent="-115888">
              <a:lnSpc>
                <a:spcPct val="90000"/>
              </a:lnSpc>
              <a:spcBef>
                <a:spcPct val="50000"/>
              </a:spcBef>
              <a:buFontTx/>
              <a:buChar char="•"/>
            </a:pPr>
            <a:r>
              <a:rPr lang="en-US" sz="2400" dirty="0" smtClean="0">
                <a:cs typeface="Calibri"/>
              </a:rPr>
              <a:t>The moderate </a:t>
            </a:r>
            <a:r>
              <a:rPr lang="en-US" sz="2400" dirty="0">
                <a:cs typeface="Calibri"/>
              </a:rPr>
              <a:t>poverty rate ($3.10/day</a:t>
            </a:r>
            <a:r>
              <a:rPr lang="en-US" sz="2400" dirty="0" smtClean="0">
                <a:cs typeface="Calibri"/>
              </a:rPr>
              <a:t>) </a:t>
            </a:r>
            <a:r>
              <a:rPr lang="en-US" sz="2400" dirty="0">
                <a:cs typeface="Calibri"/>
              </a:rPr>
              <a:t>followed a similar pattern.</a:t>
            </a:r>
            <a:endParaRPr lang="en-US" sz="2400" dirty="0">
              <a:latin typeface="Calibri"/>
              <a:cs typeface="Calibri"/>
            </a:endParaRPr>
          </a:p>
        </p:txBody>
      </p:sp>
    </p:spTree>
    <p:extLst>
      <p:ext uri="{BB962C8B-B14F-4D97-AF65-F5344CB8AC3E}">
        <p14:creationId xmlns:p14="http://schemas.microsoft.com/office/powerpoint/2010/main" val="2140782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7763"/>
            <a:ext cx="8904855" cy="945916"/>
          </a:xfrm>
        </p:spPr>
        <p:txBody>
          <a:bodyPr/>
          <a:lstStyle/>
          <a:p>
            <a:pPr>
              <a:lnSpc>
                <a:spcPts val="3500"/>
              </a:lnSpc>
            </a:pPr>
            <a:r>
              <a:rPr lang="en-US" dirty="0"/>
              <a:t>Measuring Cross-Country </a:t>
            </a:r>
            <a:br>
              <a:rPr lang="en-US" dirty="0"/>
            </a:br>
            <a:r>
              <a:rPr lang="en-US" dirty="0"/>
              <a:t>Differences in Income</a:t>
            </a:r>
          </a:p>
        </p:txBody>
      </p:sp>
      <p:sp>
        <p:nvSpPr>
          <p:cNvPr id="3" name="Content Placeholder 2"/>
          <p:cNvSpPr>
            <a:spLocks noGrp="1"/>
          </p:cNvSpPr>
          <p:nvPr>
            <p:ph idx="1"/>
          </p:nvPr>
        </p:nvSpPr>
        <p:spPr>
          <a:xfrm>
            <a:off x="140675" y="1134496"/>
            <a:ext cx="8883750" cy="4498846"/>
          </a:xfrm>
        </p:spPr>
        <p:txBody>
          <a:bodyPr/>
          <a:lstStyle/>
          <a:p>
            <a:pPr marL="231775" indent="-231775"/>
            <a:r>
              <a:rPr lang="en-US" sz="2700" dirty="0">
                <a:solidFill>
                  <a:srgbClr val="32302A"/>
                </a:solidFill>
              </a:rPr>
              <a:t>Countries use different currencies. Thus, the purchasing power o</a:t>
            </a:r>
            <a:r>
              <a:rPr lang="en-US" sz="2700" dirty="0" smtClean="0">
                <a:solidFill>
                  <a:srgbClr val="32302A"/>
                </a:solidFill>
              </a:rPr>
              <a:t>f </a:t>
            </a:r>
            <a:r>
              <a:rPr lang="en-US" sz="2700" dirty="0">
                <a:solidFill>
                  <a:srgbClr val="32302A"/>
                </a:solidFill>
              </a:rPr>
              <a:t>different currencies must </a:t>
            </a:r>
            <a:r>
              <a:rPr lang="en-US" sz="2700" dirty="0" smtClean="0">
                <a:solidFill>
                  <a:srgbClr val="32302A"/>
                </a:solidFill>
              </a:rPr>
              <a:t>be </a:t>
            </a:r>
            <a:r>
              <a:rPr lang="en-US" sz="2700" dirty="0">
                <a:solidFill>
                  <a:srgbClr val="32302A"/>
                </a:solidFill>
              </a:rPr>
              <a:t>converted to a common denominator </a:t>
            </a:r>
            <a:r>
              <a:rPr lang="en-US" sz="2700" dirty="0" smtClean="0">
                <a:solidFill>
                  <a:srgbClr val="32302A"/>
                </a:solidFill>
              </a:rPr>
              <a:t>in </a:t>
            </a:r>
            <a:r>
              <a:rPr lang="en-US" sz="2700" dirty="0">
                <a:solidFill>
                  <a:srgbClr val="32302A"/>
                </a:solidFill>
              </a:rPr>
              <a:t>order to compare incomes in different countries.</a:t>
            </a:r>
          </a:p>
          <a:p>
            <a:pPr marL="231775" indent="-231775"/>
            <a:r>
              <a:rPr lang="en-US" sz="2700" dirty="0">
                <a:solidFill>
                  <a:srgbClr val="32302A"/>
                </a:solidFill>
              </a:rPr>
              <a:t>This could be done with exchange rates. </a:t>
            </a:r>
          </a:p>
          <a:p>
            <a:pPr marL="631825" lvl="1" indent="-231775"/>
            <a:r>
              <a:rPr lang="en-US" sz="2700" dirty="0">
                <a:solidFill>
                  <a:srgbClr val="32302A"/>
                </a:solidFill>
              </a:rPr>
              <a:t>But, exchange rates are influenced by capital movements and </a:t>
            </a:r>
            <a:r>
              <a:rPr lang="en-US" sz="2700" dirty="0" smtClean="0">
                <a:solidFill>
                  <a:srgbClr val="32302A"/>
                </a:solidFill>
              </a:rPr>
              <a:t>will </a:t>
            </a:r>
            <a:r>
              <a:rPr lang="en-US" sz="2700" dirty="0">
                <a:solidFill>
                  <a:srgbClr val="32302A"/>
                </a:solidFill>
              </a:rPr>
              <a:t>fail to reflect the prices </a:t>
            </a:r>
            <a:r>
              <a:rPr lang="en-US" sz="2700" dirty="0" smtClean="0">
                <a:solidFill>
                  <a:srgbClr val="32302A"/>
                </a:solidFill>
              </a:rPr>
              <a:t>of </a:t>
            </a:r>
            <a:r>
              <a:rPr lang="en-US" sz="2700" dirty="0">
                <a:solidFill>
                  <a:srgbClr val="32302A"/>
                </a:solidFill>
              </a:rPr>
              <a:t>goods not traded in international markets. </a:t>
            </a:r>
          </a:p>
          <a:p>
            <a:pPr marL="631825" lvl="1" indent="-231775"/>
            <a:r>
              <a:rPr lang="en-US" sz="2700" dirty="0">
                <a:solidFill>
                  <a:srgbClr val="32302A"/>
                </a:solidFill>
              </a:rPr>
              <a:t>They may be an inaccurate indicator of the purchasing power </a:t>
            </a:r>
            <a:r>
              <a:rPr lang="en-US" sz="2700" dirty="0" smtClean="0">
                <a:solidFill>
                  <a:srgbClr val="32302A"/>
                </a:solidFill>
              </a:rPr>
              <a:t>of </a:t>
            </a:r>
            <a:r>
              <a:rPr lang="en-US" sz="2700" dirty="0">
                <a:solidFill>
                  <a:srgbClr val="32302A"/>
                </a:solidFill>
              </a:rPr>
              <a:t>different currencies.</a:t>
            </a:r>
          </a:p>
          <a:p>
            <a:pPr marL="231775" indent="-231775"/>
            <a:r>
              <a:rPr lang="en-US" sz="2700" dirty="0">
                <a:solidFill>
                  <a:srgbClr val="32302A"/>
                </a:solidFill>
              </a:rPr>
              <a:t>Economists favor the purchasing power parity </a:t>
            </a:r>
            <a:r>
              <a:rPr lang="en-US" sz="2700" dirty="0" smtClean="0">
                <a:solidFill>
                  <a:srgbClr val="32302A"/>
                </a:solidFill>
              </a:rPr>
              <a:t>(</a:t>
            </a:r>
            <a:r>
              <a:rPr lang="en-US" sz="2700" b="1" i="1" dirty="0">
                <a:solidFill>
                  <a:srgbClr val="32302A"/>
                </a:solidFill>
              </a:rPr>
              <a:t>PPP</a:t>
            </a:r>
            <a:r>
              <a:rPr lang="en-US" sz="2700" dirty="0">
                <a:solidFill>
                  <a:srgbClr val="32302A"/>
                </a:solidFill>
              </a:rPr>
              <a:t>) method </a:t>
            </a:r>
            <a:r>
              <a:rPr lang="en-US" sz="2700" dirty="0" smtClean="0">
                <a:solidFill>
                  <a:srgbClr val="32302A"/>
                </a:solidFill>
              </a:rPr>
              <a:t>of </a:t>
            </a:r>
            <a:r>
              <a:rPr lang="en-US" sz="2700" dirty="0">
                <a:solidFill>
                  <a:srgbClr val="32302A"/>
                </a:solidFill>
              </a:rPr>
              <a:t>income comparisons.</a:t>
            </a:r>
          </a:p>
        </p:txBody>
      </p:sp>
    </p:spTree>
    <p:extLst>
      <p:ext uri="{BB962C8B-B14F-4D97-AF65-F5344CB8AC3E}">
        <p14:creationId xmlns:p14="http://schemas.microsoft.com/office/powerpoint/2010/main" val="624732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nSpc>
                <a:spcPts val="4000"/>
              </a:lnSpc>
            </a:pPr>
            <a:r>
              <a:rPr lang="en-US" dirty="0"/>
              <a:t>Rich and Poor </a:t>
            </a:r>
            <a:r>
              <a:rPr lang="en-US" dirty="0" smtClean="0"/>
              <a:t>Nations Revisited</a:t>
            </a:r>
            <a:endParaRPr lang="en-US" dirty="0"/>
          </a:p>
        </p:txBody>
      </p:sp>
    </p:spTree>
    <p:extLst>
      <p:ext uri="{BB962C8B-B14F-4D97-AF65-F5344CB8AC3E}">
        <p14:creationId xmlns:p14="http://schemas.microsoft.com/office/powerpoint/2010/main" val="193850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1679"/>
            <a:ext cx="8904855" cy="657667"/>
          </a:xfrm>
        </p:spPr>
        <p:txBody>
          <a:bodyPr/>
          <a:lstStyle/>
          <a:p>
            <a:r>
              <a:rPr lang="en-US" dirty="0" smtClean="0"/>
              <a:t>Per Capita Income and</a:t>
            </a:r>
            <a:br>
              <a:rPr lang="en-US" dirty="0" smtClean="0"/>
            </a:br>
            <a:r>
              <a:rPr lang="en-US" dirty="0" smtClean="0"/>
              <a:t>Income Inequality, 1800-1980</a:t>
            </a:r>
            <a:endParaRPr lang="en-US" dirty="0"/>
          </a:p>
        </p:txBody>
      </p:sp>
      <p:sp>
        <p:nvSpPr>
          <p:cNvPr id="3" name="Content Placeholder 2"/>
          <p:cNvSpPr>
            <a:spLocks noGrp="1"/>
          </p:cNvSpPr>
          <p:nvPr>
            <p:ph idx="1"/>
          </p:nvPr>
        </p:nvSpPr>
        <p:spPr>
          <a:xfrm>
            <a:off x="140675" y="1243583"/>
            <a:ext cx="8820445" cy="5345107"/>
          </a:xfrm>
        </p:spPr>
        <p:txBody>
          <a:bodyPr/>
          <a:lstStyle/>
          <a:p>
            <a:pPr>
              <a:spcAft>
                <a:spcPts val="1200"/>
              </a:spcAft>
            </a:pPr>
            <a:r>
              <a:rPr lang="en-US" dirty="0" smtClean="0"/>
              <a:t>The last two centuries have </a:t>
            </a:r>
            <a:r>
              <a:rPr lang="en-US" dirty="0"/>
              <a:t>been a remarkable period of </a:t>
            </a:r>
            <a:r>
              <a:rPr lang="en-US" dirty="0" smtClean="0"/>
              <a:t>history. The </a:t>
            </a:r>
            <a:r>
              <a:rPr lang="en-US" dirty="0"/>
              <a:t>per person income of the world has expanded tenfold, and in the West, per capita income is now about 20 times the figure of </a:t>
            </a:r>
            <a:r>
              <a:rPr lang="en-US" dirty="0" smtClean="0"/>
              <a:t>1800.</a:t>
            </a:r>
          </a:p>
          <a:p>
            <a:pPr>
              <a:spcAft>
                <a:spcPts val="1200"/>
              </a:spcAft>
            </a:pPr>
            <a:r>
              <a:rPr lang="en-US" dirty="0" smtClean="0"/>
              <a:t>In </a:t>
            </a:r>
            <a:r>
              <a:rPr lang="en-US" dirty="0"/>
              <a:t>1800, the wealthy nations of the world had income levels 5</a:t>
            </a:r>
            <a:r>
              <a:rPr lang="en-US" dirty="0" smtClean="0"/>
              <a:t> </a:t>
            </a:r>
            <a:r>
              <a:rPr lang="en-US" dirty="0"/>
              <a:t>or 6</a:t>
            </a:r>
            <a:r>
              <a:rPr lang="en-US" dirty="0" smtClean="0"/>
              <a:t> </a:t>
            </a:r>
            <a:r>
              <a:rPr lang="en-US" dirty="0"/>
              <a:t>times those of poor countries, but by 1980, the income levels in the world’s richest countries were 30 or 40 times those present in the </a:t>
            </a:r>
            <a:r>
              <a:rPr lang="en-US" dirty="0" smtClean="0"/>
              <a:t>less-developed world.</a:t>
            </a:r>
          </a:p>
          <a:p>
            <a:pPr>
              <a:spcAft>
                <a:spcPts val="1200"/>
              </a:spcAft>
            </a:pPr>
            <a:r>
              <a:rPr lang="en-US" dirty="0" smtClean="0"/>
              <a:t>Thus</a:t>
            </a:r>
            <a:r>
              <a:rPr lang="en-US" dirty="0"/>
              <a:t>, during 1800–1980, worldwide income inequality increased decade after decade.</a:t>
            </a:r>
          </a:p>
        </p:txBody>
      </p:sp>
    </p:spTree>
    <p:extLst>
      <p:ext uri="{BB962C8B-B14F-4D97-AF65-F5344CB8AC3E}">
        <p14:creationId xmlns:p14="http://schemas.microsoft.com/office/powerpoint/2010/main" val="36080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During the past three decades, for the first time, the world has achieved both higher levels of per capita income and a reduction in income inequality</a:t>
            </a:r>
            <a:r>
              <a:rPr lang="en-US" dirty="0" smtClean="0"/>
              <a:t>.</a:t>
            </a:r>
          </a:p>
          <a:p>
            <a:r>
              <a:rPr lang="en-US" dirty="0"/>
              <a:t>As less developed countries have </a:t>
            </a:r>
            <a:r>
              <a:rPr lang="en-US" dirty="0" smtClean="0"/>
              <a:t>improved their institutional quality, </a:t>
            </a:r>
            <a:r>
              <a:rPr lang="en-US" dirty="0"/>
              <a:t>they have grown more rapidly, narrowed the income gap relative to high-income countries, and made historic progress toward the reduction of poverty</a:t>
            </a:r>
            <a:r>
              <a:rPr lang="en-US" dirty="0" smtClean="0"/>
              <a:t>.</a:t>
            </a:r>
          </a:p>
        </p:txBody>
      </p:sp>
      <p:sp>
        <p:nvSpPr>
          <p:cNvPr id="4" name="Title 1"/>
          <p:cNvSpPr>
            <a:spLocks noGrp="1"/>
          </p:cNvSpPr>
          <p:nvPr>
            <p:ph type="title"/>
          </p:nvPr>
        </p:nvSpPr>
        <p:spPr>
          <a:xfrm>
            <a:off x="119569" y="-101679"/>
            <a:ext cx="8904855" cy="657667"/>
          </a:xfrm>
        </p:spPr>
        <p:txBody>
          <a:bodyPr/>
          <a:lstStyle/>
          <a:p>
            <a:r>
              <a:rPr lang="en-US" dirty="0" smtClean="0"/>
              <a:t>Per Capita Income and</a:t>
            </a:r>
            <a:br>
              <a:rPr lang="en-US" dirty="0" smtClean="0"/>
            </a:br>
            <a:r>
              <a:rPr lang="en-US" dirty="0" smtClean="0"/>
              <a:t>Income Inequality, 1980-2013</a:t>
            </a:r>
            <a:endParaRPr lang="en-US" dirty="0"/>
          </a:p>
        </p:txBody>
      </p:sp>
    </p:spTree>
    <p:extLst>
      <p:ext uri="{BB962C8B-B14F-4D97-AF65-F5344CB8AC3E}">
        <p14:creationId xmlns:p14="http://schemas.microsoft.com/office/powerpoint/2010/main" val="968105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economists Sala-</a:t>
            </a:r>
            <a:r>
              <a:rPr lang="en-US" dirty="0" err="1" smtClean="0"/>
              <a:t>i</a:t>
            </a:r>
            <a:r>
              <a:rPr lang="en-US" dirty="0" smtClean="0"/>
              <a:t>-Martin and </a:t>
            </a:r>
            <a:r>
              <a:rPr lang="en-US" dirty="0" err="1" smtClean="0"/>
              <a:t>Pinkovskiy</a:t>
            </a:r>
            <a:r>
              <a:rPr lang="en-US" dirty="0" smtClean="0"/>
              <a:t> noted, the population weighted average growth rate of the developing economies exceeded that of the high-income countries during 1980-2000.</a:t>
            </a:r>
          </a:p>
          <a:p>
            <a:r>
              <a:rPr lang="en-US" dirty="0"/>
              <a:t>Since 2000, </a:t>
            </a:r>
            <a:r>
              <a:rPr lang="en-US" dirty="0" smtClean="0"/>
              <a:t>this trend has accelerated.</a:t>
            </a:r>
          </a:p>
          <a:p>
            <a:r>
              <a:rPr lang="en-US" dirty="0"/>
              <a:t>Driven by the rapid growth of India and China, the world’s two most populous countries, </a:t>
            </a:r>
            <a:r>
              <a:rPr lang="en-US" dirty="0" smtClean="0"/>
              <a:t>the </a:t>
            </a:r>
            <a:r>
              <a:rPr lang="en-US" dirty="0"/>
              <a:t>population weighted growth of per capita GDP in the low-income developing countries was five times the rate of the high-income </a:t>
            </a:r>
            <a:r>
              <a:rPr lang="en-US" dirty="0" smtClean="0"/>
              <a:t>countries during 2000-2013.</a:t>
            </a:r>
            <a:endParaRPr lang="en-US" dirty="0"/>
          </a:p>
        </p:txBody>
      </p:sp>
      <p:sp>
        <p:nvSpPr>
          <p:cNvPr id="4" name="Title 1"/>
          <p:cNvSpPr>
            <a:spLocks noGrp="1"/>
          </p:cNvSpPr>
          <p:nvPr>
            <p:ph type="title"/>
          </p:nvPr>
        </p:nvSpPr>
        <p:spPr>
          <a:xfrm>
            <a:off x="119569" y="-101679"/>
            <a:ext cx="8904855" cy="657667"/>
          </a:xfrm>
        </p:spPr>
        <p:txBody>
          <a:bodyPr/>
          <a:lstStyle/>
          <a:p>
            <a:r>
              <a:rPr lang="en-US" dirty="0" smtClean="0"/>
              <a:t>Per Capita Income and</a:t>
            </a:r>
            <a:br>
              <a:rPr lang="en-US" dirty="0" smtClean="0"/>
            </a:br>
            <a:r>
              <a:rPr lang="en-US" dirty="0" smtClean="0"/>
              <a:t>Income Inequality, 1980-2013</a:t>
            </a:r>
            <a:endParaRPr lang="en-US" dirty="0"/>
          </a:p>
        </p:txBody>
      </p:sp>
    </p:spTree>
    <p:extLst>
      <p:ext uri="{BB962C8B-B14F-4D97-AF65-F5344CB8AC3E}">
        <p14:creationId xmlns:p14="http://schemas.microsoft.com/office/powerpoint/2010/main" val="1533309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5154"/>
            <a:ext cx="8883750" cy="4498846"/>
          </a:xfrm>
        </p:spPr>
        <p:txBody>
          <a:bodyPr/>
          <a:lstStyle/>
          <a:p>
            <a:pPr marL="231775" indent="-231775"/>
            <a:r>
              <a:rPr lang="en-US" sz="2700" dirty="0">
                <a:solidFill>
                  <a:srgbClr val="32302A"/>
                </a:solidFill>
              </a:rPr>
              <a:t>Countries with low per </a:t>
            </a:r>
            <a:r>
              <a:rPr lang="en-US" sz="2700" dirty="0" smtClean="0">
                <a:solidFill>
                  <a:srgbClr val="32302A"/>
                </a:solidFill>
              </a:rPr>
              <a:t>capita </a:t>
            </a:r>
            <a:r>
              <a:rPr lang="en-US" sz="2700" dirty="0">
                <a:solidFill>
                  <a:srgbClr val="32302A"/>
                </a:solidFill>
              </a:rPr>
              <a:t>income in 1990 dominate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the </a:t>
            </a:r>
            <a:r>
              <a:rPr lang="en-US" sz="2700" dirty="0">
                <a:solidFill>
                  <a:srgbClr val="32302A"/>
                </a:solidFill>
              </a:rPr>
              <a:t>list of both (1) those that have grown most rapidly and (2) those that have regressed and </a:t>
            </a:r>
            <a:r>
              <a:rPr lang="en-US" sz="2700" dirty="0" smtClean="0">
                <a:solidFill>
                  <a:srgbClr val="32302A"/>
                </a:solidFill>
              </a:rPr>
              <a:t>experienced </a:t>
            </a:r>
            <a:r>
              <a:rPr lang="en-US" sz="2700" dirty="0">
                <a:solidFill>
                  <a:srgbClr val="32302A"/>
                </a:solidFill>
              </a:rPr>
              <a:t>falling </a:t>
            </a:r>
            <a:br>
              <a:rPr lang="en-US" sz="2700" dirty="0">
                <a:solidFill>
                  <a:srgbClr val="32302A"/>
                </a:solidFill>
              </a:rPr>
            </a:br>
            <a:r>
              <a:rPr lang="en-US" sz="2700" dirty="0" smtClean="0">
                <a:solidFill>
                  <a:srgbClr val="32302A"/>
                </a:solidFill>
              </a:rPr>
              <a:t>incomes </a:t>
            </a:r>
            <a:r>
              <a:rPr lang="en-US" sz="2700" dirty="0">
                <a:solidFill>
                  <a:srgbClr val="32302A"/>
                </a:solidFill>
              </a:rPr>
              <a:t>since 1990. </a:t>
            </a:r>
          </a:p>
          <a:p>
            <a:pPr marL="231775" indent="-231775"/>
            <a:r>
              <a:rPr lang="en-US" sz="2700" dirty="0">
                <a:solidFill>
                  <a:srgbClr val="32302A"/>
                </a:solidFill>
              </a:rPr>
              <a:t>When low-income economies have sound institutions, they can grow rapidly because:</a:t>
            </a:r>
          </a:p>
          <a:p>
            <a:pPr marL="631825" lvl="1" indent="-231775"/>
            <a:r>
              <a:rPr lang="en-US" sz="2700" dirty="0">
                <a:solidFill>
                  <a:srgbClr val="32302A"/>
                </a:solidFill>
              </a:rPr>
              <a:t>they can merely copy or emulate technologies and business practices that have been successful in high-income countries </a:t>
            </a:r>
          </a:p>
          <a:p>
            <a:pPr marL="631825" lvl="1" indent="-231775"/>
            <a:r>
              <a:rPr lang="en-US" sz="2700" dirty="0">
                <a:solidFill>
                  <a:srgbClr val="32302A"/>
                </a:solidFill>
              </a:rPr>
              <a:t>the rate of return on investment in these low-income countries will generally be higher than in capital-rich, more advanced economies </a:t>
            </a:r>
          </a:p>
        </p:txBody>
      </p:sp>
      <p:sp>
        <p:nvSpPr>
          <p:cNvPr id="6" name="Title 1"/>
          <p:cNvSpPr>
            <a:spLocks noGrp="1"/>
          </p:cNvSpPr>
          <p:nvPr>
            <p:ph type="title"/>
          </p:nvPr>
        </p:nvSpPr>
        <p:spPr>
          <a:xfrm>
            <a:off x="119569" y="417159"/>
            <a:ext cx="8904855" cy="658306"/>
          </a:xfrm>
        </p:spPr>
        <p:txBody>
          <a:bodyPr/>
          <a:lstStyle/>
          <a:p>
            <a:r>
              <a:rPr lang="en-US" dirty="0"/>
              <a:t>Rich and Poor Nations Revisited</a:t>
            </a:r>
          </a:p>
        </p:txBody>
      </p:sp>
    </p:spTree>
    <p:extLst>
      <p:ext uri="{BB962C8B-B14F-4D97-AF65-F5344CB8AC3E}">
        <p14:creationId xmlns:p14="http://schemas.microsoft.com/office/powerpoint/2010/main" val="3819078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5154"/>
            <a:ext cx="8883750" cy="2982320"/>
          </a:xfrm>
        </p:spPr>
        <p:txBody>
          <a:bodyPr/>
          <a:lstStyle/>
          <a:p>
            <a:pPr marL="231775" indent="-231775"/>
            <a:r>
              <a:rPr lang="en-US" dirty="0">
                <a:solidFill>
                  <a:srgbClr val="32302A"/>
                </a:solidFill>
              </a:rPr>
              <a:t>In order for a low-income country to benefit from the borrowing of technologies and inflow of investment capital, </a:t>
            </a:r>
            <a:r>
              <a:rPr lang="en-US" dirty="0" smtClean="0">
                <a:solidFill>
                  <a:srgbClr val="32302A"/>
                </a:solidFill>
              </a:rPr>
              <a:t>it </a:t>
            </a:r>
            <a:r>
              <a:rPr lang="en-US" dirty="0">
                <a:solidFill>
                  <a:srgbClr val="32302A"/>
                </a:solidFill>
              </a:rPr>
              <a:t>must have sound institutions. </a:t>
            </a:r>
          </a:p>
          <a:p>
            <a:pPr marL="231775" indent="-231775"/>
            <a:r>
              <a:rPr lang="en-US" dirty="0">
                <a:solidFill>
                  <a:srgbClr val="32302A"/>
                </a:solidFill>
              </a:rPr>
              <a:t>Many low-income economies continue to perform poorly and even regress because their institutions and policies stifle gains from trade, entrepreneurship, and investment.</a:t>
            </a:r>
          </a:p>
        </p:txBody>
      </p:sp>
      <p:sp>
        <p:nvSpPr>
          <p:cNvPr id="6" name="Title 1"/>
          <p:cNvSpPr>
            <a:spLocks noGrp="1"/>
          </p:cNvSpPr>
          <p:nvPr>
            <p:ph type="title"/>
          </p:nvPr>
        </p:nvSpPr>
        <p:spPr>
          <a:xfrm>
            <a:off x="119569" y="417159"/>
            <a:ext cx="8904855" cy="658306"/>
          </a:xfrm>
        </p:spPr>
        <p:txBody>
          <a:bodyPr/>
          <a:lstStyle/>
          <a:p>
            <a:r>
              <a:rPr lang="en-US" dirty="0"/>
              <a:t>Rich and Poor Nations Revisited</a:t>
            </a:r>
          </a:p>
        </p:txBody>
      </p:sp>
    </p:spTree>
    <p:extLst>
      <p:ext uri="{BB962C8B-B14F-4D97-AF65-F5344CB8AC3E}">
        <p14:creationId xmlns:p14="http://schemas.microsoft.com/office/powerpoint/2010/main" val="1248024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74488"/>
            <a:ext cx="7772400" cy="742188"/>
          </a:xfrm>
        </p:spPr>
        <p:txBody>
          <a:bodyPr anchor="ctr"/>
          <a:lstStyle/>
          <a:p>
            <a:pPr>
              <a:lnSpc>
                <a:spcPts val="4000"/>
              </a:lnSpc>
            </a:pPr>
            <a:r>
              <a:rPr lang="en-US" dirty="0"/>
              <a:t>The Declining Economic Freedom of the United States</a:t>
            </a:r>
          </a:p>
        </p:txBody>
      </p:sp>
    </p:spTree>
    <p:extLst>
      <p:ext uri="{BB962C8B-B14F-4D97-AF65-F5344CB8AC3E}">
        <p14:creationId xmlns:p14="http://schemas.microsoft.com/office/powerpoint/2010/main" val="571187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85080"/>
            <a:ext cx="8904855" cy="1140215"/>
          </a:xfrm>
        </p:spPr>
        <p:txBody>
          <a:bodyPr/>
          <a:lstStyle/>
          <a:p>
            <a:pPr>
              <a:lnSpc>
                <a:spcPts val="3500"/>
              </a:lnSpc>
            </a:pPr>
            <a:r>
              <a:rPr lang="en-US" dirty="0">
                <a:latin typeface="Calibri"/>
                <a:cs typeface="Calibri"/>
              </a:rPr>
              <a:t>The Economic Freedom </a:t>
            </a:r>
            <a:r>
              <a:rPr lang="en-US" dirty="0" smtClean="0">
                <a:latin typeface="Calibri"/>
                <a:cs typeface="Calibri"/>
              </a:rPr>
              <a:t/>
            </a:r>
            <a:br>
              <a:rPr lang="en-US" dirty="0" smtClean="0">
                <a:latin typeface="Calibri"/>
                <a:cs typeface="Calibri"/>
              </a:rPr>
            </a:br>
            <a:r>
              <a:rPr lang="en-US" dirty="0" smtClean="0">
                <a:latin typeface="Calibri"/>
                <a:cs typeface="Calibri"/>
              </a:rPr>
              <a:t>of </a:t>
            </a:r>
            <a:r>
              <a:rPr lang="en-US" dirty="0">
                <a:latin typeface="Calibri"/>
                <a:cs typeface="Calibri"/>
              </a:rPr>
              <a:t>the United States</a:t>
            </a:r>
          </a:p>
        </p:txBody>
      </p:sp>
      <p:sp>
        <p:nvSpPr>
          <p:cNvPr id="61" name="Text Box 10"/>
          <p:cNvSpPr txBox="1">
            <a:spLocks noChangeArrowheads="1"/>
          </p:cNvSpPr>
          <p:nvPr/>
        </p:nvSpPr>
        <p:spPr bwMode="auto">
          <a:xfrm>
            <a:off x="73111" y="1704343"/>
            <a:ext cx="2756179" cy="426578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smtClean="0">
                <a:latin typeface="Calibri"/>
                <a:cs typeface="Calibri"/>
              </a:rPr>
              <a:t>While the EFW rating of the United States increased from 7.9 in 1980 to 8.6 in 2000, </a:t>
            </a:r>
            <a:br>
              <a:rPr lang="en-US" sz="2400" dirty="0" smtClean="0">
                <a:latin typeface="Calibri"/>
                <a:cs typeface="Calibri"/>
              </a:rPr>
            </a:br>
            <a:r>
              <a:rPr lang="en-US" sz="2400" dirty="0" smtClean="0">
                <a:latin typeface="Calibri"/>
                <a:cs typeface="Calibri"/>
              </a:rPr>
              <a:t>it has declined substantially since.</a:t>
            </a:r>
            <a:endParaRPr lang="en-US" sz="2400" dirty="0">
              <a:latin typeface="Calibri"/>
              <a:cs typeface="Calibri"/>
            </a:endParaRPr>
          </a:p>
          <a:p>
            <a:pPr marL="115888" indent="-115888">
              <a:lnSpc>
                <a:spcPct val="90000"/>
              </a:lnSpc>
              <a:spcBef>
                <a:spcPct val="50000"/>
              </a:spcBef>
              <a:buFontTx/>
              <a:buChar char="•"/>
            </a:pPr>
            <a:r>
              <a:rPr lang="en-US" sz="2400" dirty="0" smtClean="0">
                <a:latin typeface="Calibri"/>
                <a:cs typeface="Calibri"/>
              </a:rPr>
              <a:t>By 2013, the rating had fallen to 7.7, its lowest level in more than three decades.  </a:t>
            </a:r>
            <a:endParaRPr lang="en-US" sz="2400" dirty="0">
              <a:latin typeface="Calibri"/>
              <a:cs typeface="Calibri"/>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12" r="1824" b="2465"/>
          <a:stretch/>
        </p:blipFill>
        <p:spPr>
          <a:xfrm>
            <a:off x="2829290" y="2127167"/>
            <a:ext cx="6195134" cy="3291840"/>
          </a:xfrm>
          <a:prstGeom prst="roundRect">
            <a:avLst>
              <a:gd name="adj" fmla="val 4813"/>
            </a:avLst>
          </a:prstGeom>
          <a:ln>
            <a:solidFill>
              <a:schemeClr val="tx1"/>
            </a:solidFill>
          </a:ln>
          <a:effectLst>
            <a:outerShdw blurRad="50800" dist="76200" dir="2700000" algn="tl" rotWithShape="0">
              <a:prstClr val="black">
                <a:alpha val="40000"/>
              </a:prstClr>
            </a:outerShdw>
          </a:effectLst>
        </p:spPr>
      </p:pic>
      <p:sp>
        <p:nvSpPr>
          <p:cNvPr id="83" name="Rectangle 33"/>
          <p:cNvSpPr>
            <a:spLocks noChangeArrowheads="1"/>
          </p:cNvSpPr>
          <p:nvPr/>
        </p:nvSpPr>
        <p:spPr bwMode="auto">
          <a:xfrm>
            <a:off x="4117600" y="2152219"/>
            <a:ext cx="4094019" cy="469359"/>
          </a:xfrm>
          <a:prstGeom prst="rect">
            <a:avLst/>
          </a:prstGeom>
          <a:noFill/>
          <a:ln w="9525">
            <a:noFill/>
            <a:miter lim="800000"/>
            <a:headEnd/>
            <a:tailEnd/>
          </a:ln>
        </p:spPr>
        <p:txBody>
          <a:bodyPr wrap="none" lIns="0" tIns="0" rIns="0" bIns="0">
            <a:prstTxWarp prst="textNoShape">
              <a:avLst/>
            </a:prstTxWarp>
            <a:spAutoFit/>
          </a:bodyPr>
          <a:lstStyle/>
          <a:p>
            <a:pPr algn="ctr">
              <a:lnSpc>
                <a:spcPts val="1800"/>
              </a:lnSpc>
            </a:pPr>
            <a:r>
              <a:rPr lang="en-US" i="1" dirty="0" smtClean="0">
                <a:solidFill>
                  <a:srgbClr val="000000"/>
                </a:solidFill>
                <a:latin typeface="Calibri"/>
                <a:cs typeface="Calibri"/>
              </a:rPr>
              <a:t>U.S. Economic Freedom of the World (EFW) </a:t>
            </a:r>
          </a:p>
          <a:p>
            <a:pPr algn="ctr">
              <a:lnSpc>
                <a:spcPts val="1800"/>
              </a:lnSpc>
            </a:pPr>
            <a:r>
              <a:rPr lang="en-US" i="1" dirty="0" smtClean="0">
                <a:solidFill>
                  <a:srgbClr val="000000"/>
                </a:solidFill>
                <a:latin typeface="Calibri"/>
                <a:cs typeface="Calibri"/>
              </a:rPr>
              <a:t>Index Rating</a:t>
            </a:r>
            <a:endParaRPr lang="en-US" i="1" dirty="0">
              <a:latin typeface="Calibri"/>
              <a:cs typeface="Calibri"/>
            </a:endParaRPr>
          </a:p>
        </p:txBody>
      </p:sp>
    </p:spTree>
    <p:extLst>
      <p:ext uri="{BB962C8B-B14F-4D97-AF65-F5344CB8AC3E}">
        <p14:creationId xmlns:p14="http://schemas.microsoft.com/office/powerpoint/2010/main" val="1692159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5153"/>
            <a:ext cx="8883749" cy="5363143"/>
          </a:xfrm>
        </p:spPr>
        <p:txBody>
          <a:bodyPr/>
          <a:lstStyle/>
          <a:p>
            <a:pPr marL="231775" indent="-231775"/>
            <a:r>
              <a:rPr lang="en-US" dirty="0">
                <a:solidFill>
                  <a:srgbClr val="32302A"/>
                </a:solidFill>
              </a:rPr>
              <a:t>The U.S. was the world’s 3</a:t>
            </a:r>
            <a:r>
              <a:rPr lang="en-US" baseline="30000" dirty="0">
                <a:solidFill>
                  <a:srgbClr val="32302A"/>
                </a:solidFill>
              </a:rPr>
              <a:t>rd</a:t>
            </a:r>
            <a:r>
              <a:rPr lang="en-US" dirty="0">
                <a:solidFill>
                  <a:srgbClr val="32302A"/>
                </a:solidFill>
              </a:rPr>
              <a:t> freest economy throughout 1980-2000 but its ranking fell to 8</a:t>
            </a:r>
            <a:r>
              <a:rPr lang="en-US" baseline="30000" dirty="0">
                <a:solidFill>
                  <a:srgbClr val="32302A"/>
                </a:solidFill>
              </a:rPr>
              <a:t>th</a:t>
            </a:r>
            <a:r>
              <a:rPr lang="en-US" dirty="0">
                <a:solidFill>
                  <a:srgbClr val="32302A"/>
                </a:solidFill>
              </a:rPr>
              <a:t> in 2005 &amp; </a:t>
            </a:r>
            <a:r>
              <a:rPr lang="en-US" dirty="0" smtClean="0">
                <a:solidFill>
                  <a:srgbClr val="32302A"/>
                </a:solidFill>
              </a:rPr>
              <a:t>16</a:t>
            </a:r>
            <a:r>
              <a:rPr lang="en-US" baseline="30000" dirty="0" smtClean="0">
                <a:solidFill>
                  <a:srgbClr val="32302A"/>
                </a:solidFill>
              </a:rPr>
              <a:t>th</a:t>
            </a:r>
            <a:r>
              <a:rPr lang="en-US" dirty="0" smtClean="0">
                <a:solidFill>
                  <a:srgbClr val="32302A"/>
                </a:solidFill>
              </a:rPr>
              <a:t> </a:t>
            </a:r>
            <a:r>
              <a:rPr lang="en-US" dirty="0">
                <a:solidFill>
                  <a:srgbClr val="32302A"/>
                </a:solidFill>
              </a:rPr>
              <a:t>in </a:t>
            </a:r>
            <a:r>
              <a:rPr lang="en-US" dirty="0" smtClean="0">
                <a:solidFill>
                  <a:srgbClr val="32302A"/>
                </a:solidFill>
              </a:rPr>
              <a:t>2013.</a:t>
            </a:r>
          </a:p>
          <a:p>
            <a:pPr marL="231775" indent="-231775"/>
            <a:r>
              <a:rPr lang="en-US" dirty="0" smtClean="0">
                <a:solidFill>
                  <a:srgbClr val="32302A"/>
                </a:solidFill>
              </a:rPr>
              <a:t>Between </a:t>
            </a:r>
            <a:r>
              <a:rPr lang="en-US" dirty="0">
                <a:solidFill>
                  <a:srgbClr val="32302A"/>
                </a:solidFill>
              </a:rPr>
              <a:t>2000 </a:t>
            </a:r>
            <a:r>
              <a:rPr lang="en-US" dirty="0" smtClean="0">
                <a:solidFill>
                  <a:srgbClr val="32302A"/>
                </a:solidFill>
              </a:rPr>
              <a:t>and 2013 </a:t>
            </a:r>
            <a:r>
              <a:rPr lang="en-US" dirty="0">
                <a:solidFill>
                  <a:srgbClr val="32302A"/>
                </a:solidFill>
              </a:rPr>
              <a:t>the U.S. rating fell by almost a </a:t>
            </a:r>
            <a:r>
              <a:rPr lang="en-US" dirty="0" smtClean="0">
                <a:solidFill>
                  <a:srgbClr val="32302A"/>
                </a:solidFill>
              </a:rPr>
              <a:t/>
            </a:r>
            <a:br>
              <a:rPr lang="en-US" dirty="0" smtClean="0">
                <a:solidFill>
                  <a:srgbClr val="32302A"/>
                </a:solidFill>
              </a:rPr>
            </a:br>
            <a:r>
              <a:rPr lang="en-US" dirty="0" smtClean="0">
                <a:solidFill>
                  <a:srgbClr val="32302A"/>
                </a:solidFill>
              </a:rPr>
              <a:t>full </a:t>
            </a:r>
            <a:r>
              <a:rPr lang="en-US" dirty="0">
                <a:solidFill>
                  <a:srgbClr val="32302A"/>
                </a:solidFill>
              </a:rPr>
              <a:t>point. </a:t>
            </a:r>
            <a:r>
              <a:rPr lang="en-US" dirty="0" smtClean="0">
                <a:solidFill>
                  <a:srgbClr val="32302A"/>
                </a:solidFill>
              </a:rPr>
              <a:t>While </a:t>
            </a:r>
            <a:r>
              <a:rPr lang="en-US" dirty="0">
                <a:solidFill>
                  <a:srgbClr val="32302A"/>
                </a:solidFill>
              </a:rPr>
              <a:t>a one unit change may sound small, research indicates that it is associated with a 1% decline </a:t>
            </a:r>
            <a:r>
              <a:rPr lang="en-US" dirty="0" smtClean="0">
                <a:solidFill>
                  <a:srgbClr val="32302A"/>
                </a:solidFill>
              </a:rPr>
              <a:t/>
            </a:r>
            <a:br>
              <a:rPr lang="en-US" dirty="0" smtClean="0">
                <a:solidFill>
                  <a:srgbClr val="32302A"/>
                </a:solidFill>
              </a:rPr>
            </a:br>
            <a:r>
              <a:rPr lang="en-US" dirty="0" smtClean="0">
                <a:solidFill>
                  <a:srgbClr val="32302A"/>
                </a:solidFill>
              </a:rPr>
              <a:t>in </a:t>
            </a:r>
            <a:r>
              <a:rPr lang="en-US" dirty="0">
                <a:solidFill>
                  <a:srgbClr val="32302A"/>
                </a:solidFill>
              </a:rPr>
              <a:t>the long-term, annual growth rate of real GDP</a:t>
            </a:r>
            <a:r>
              <a:rPr lang="en-US" dirty="0" smtClean="0">
                <a:solidFill>
                  <a:srgbClr val="32302A"/>
                </a:solidFill>
              </a:rPr>
              <a:t>.</a:t>
            </a:r>
          </a:p>
          <a:p>
            <a:pPr marL="231775" indent="-231775"/>
            <a:r>
              <a:rPr lang="en-US" dirty="0" smtClean="0">
                <a:solidFill>
                  <a:srgbClr val="32302A"/>
                </a:solidFill>
              </a:rPr>
              <a:t>The </a:t>
            </a:r>
            <a:r>
              <a:rPr lang="en-US" dirty="0">
                <a:solidFill>
                  <a:srgbClr val="32302A"/>
                </a:solidFill>
              </a:rPr>
              <a:t>following elements contributed to the decline in </a:t>
            </a:r>
            <a:r>
              <a:rPr lang="en-US" dirty="0" smtClean="0">
                <a:solidFill>
                  <a:srgbClr val="32302A"/>
                </a:solidFill>
              </a:rPr>
              <a:t>the </a:t>
            </a:r>
            <a:r>
              <a:rPr lang="en-US" dirty="0">
                <a:solidFill>
                  <a:srgbClr val="32302A"/>
                </a:solidFill>
              </a:rPr>
              <a:t>US EFW rating: </a:t>
            </a:r>
            <a:r>
              <a:rPr lang="en-US" dirty="0" smtClean="0">
                <a:solidFill>
                  <a:srgbClr val="32302A"/>
                </a:solidFill>
              </a:rPr>
              <a:t>higher </a:t>
            </a:r>
            <a:r>
              <a:rPr lang="en-US" dirty="0">
                <a:solidFill>
                  <a:srgbClr val="32302A"/>
                </a:solidFill>
              </a:rPr>
              <a:t>levels of government spending, </a:t>
            </a:r>
            <a:r>
              <a:rPr lang="en-US" dirty="0" smtClean="0">
                <a:solidFill>
                  <a:srgbClr val="32302A"/>
                </a:solidFill>
              </a:rPr>
              <a:t/>
            </a:r>
            <a:br>
              <a:rPr lang="en-US" dirty="0" smtClean="0">
                <a:solidFill>
                  <a:srgbClr val="32302A"/>
                </a:solidFill>
              </a:rPr>
            </a:br>
            <a:r>
              <a:rPr lang="en-US" dirty="0" smtClean="0">
                <a:solidFill>
                  <a:srgbClr val="32302A"/>
                </a:solidFill>
              </a:rPr>
              <a:t>a </a:t>
            </a:r>
            <a:r>
              <a:rPr lang="en-US" dirty="0">
                <a:solidFill>
                  <a:srgbClr val="32302A"/>
                </a:solidFill>
              </a:rPr>
              <a:t>reduction in the quality of the legal environment, higher non-tariff trade barriers, a smaller share of credit allocated to the private sector, and more restrictive regulation of business activity.  </a:t>
            </a:r>
          </a:p>
        </p:txBody>
      </p:sp>
      <p:sp>
        <p:nvSpPr>
          <p:cNvPr id="6" name="Title 1"/>
          <p:cNvSpPr>
            <a:spLocks noGrp="1"/>
          </p:cNvSpPr>
          <p:nvPr>
            <p:ph type="title"/>
          </p:nvPr>
        </p:nvSpPr>
        <p:spPr>
          <a:xfrm>
            <a:off x="119569" y="80222"/>
            <a:ext cx="8904855" cy="1109567"/>
          </a:xfrm>
        </p:spPr>
        <p:txBody>
          <a:bodyPr/>
          <a:lstStyle/>
          <a:p>
            <a:pPr>
              <a:lnSpc>
                <a:spcPts val="3500"/>
              </a:lnSpc>
            </a:pPr>
            <a:r>
              <a:rPr lang="en-US" dirty="0"/>
              <a:t>The Economic Freedom </a:t>
            </a:r>
            <a:r>
              <a:rPr lang="en-US" dirty="0" smtClean="0"/>
              <a:t/>
            </a:r>
            <a:br>
              <a:rPr lang="en-US" dirty="0" smtClean="0"/>
            </a:br>
            <a:r>
              <a:rPr lang="en-US" dirty="0" smtClean="0"/>
              <a:t>of </a:t>
            </a:r>
            <a:r>
              <a:rPr lang="en-US" dirty="0"/>
              <a:t>the United States</a:t>
            </a:r>
          </a:p>
        </p:txBody>
      </p:sp>
    </p:spTree>
    <p:extLst>
      <p:ext uri="{BB962C8B-B14F-4D97-AF65-F5344CB8AC3E}">
        <p14:creationId xmlns:p14="http://schemas.microsoft.com/office/powerpoint/2010/main" val="3497581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596451"/>
            <a:ext cx="7772400" cy="742188"/>
          </a:xfrm>
        </p:spPr>
        <p:txBody>
          <a:bodyPr anchor="ctr"/>
          <a:lstStyle/>
          <a:p>
            <a:r>
              <a:rPr lang="en-US" dirty="0" smtClean="0"/>
              <a:t>Origins of Institutions</a:t>
            </a:r>
            <a:endParaRPr lang="en-US" dirty="0"/>
          </a:p>
        </p:txBody>
      </p:sp>
    </p:spTree>
    <p:extLst>
      <p:ext uri="{BB962C8B-B14F-4D97-AF65-F5344CB8AC3E}">
        <p14:creationId xmlns:p14="http://schemas.microsoft.com/office/powerpoint/2010/main" val="1318010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7763"/>
            <a:ext cx="8904855" cy="932958"/>
          </a:xfrm>
        </p:spPr>
        <p:txBody>
          <a:bodyPr/>
          <a:lstStyle/>
          <a:p>
            <a:pPr>
              <a:lnSpc>
                <a:spcPts val="3500"/>
              </a:lnSpc>
            </a:pPr>
            <a:r>
              <a:rPr lang="en-US" dirty="0"/>
              <a:t>Measuring Cross-Country </a:t>
            </a:r>
            <a:br>
              <a:rPr lang="en-US" dirty="0"/>
            </a:br>
            <a:r>
              <a:rPr lang="en-US" dirty="0"/>
              <a:t>Differences in Income</a:t>
            </a:r>
          </a:p>
        </p:txBody>
      </p:sp>
      <p:sp>
        <p:nvSpPr>
          <p:cNvPr id="3" name="Content Placeholder 2"/>
          <p:cNvSpPr>
            <a:spLocks noGrp="1"/>
          </p:cNvSpPr>
          <p:nvPr>
            <p:ph idx="1"/>
          </p:nvPr>
        </p:nvSpPr>
        <p:spPr>
          <a:xfrm>
            <a:off x="140675" y="1134496"/>
            <a:ext cx="8883750" cy="4498846"/>
          </a:xfrm>
        </p:spPr>
        <p:txBody>
          <a:bodyPr/>
          <a:lstStyle/>
          <a:p>
            <a:pPr marL="231775" indent="-231775"/>
            <a:r>
              <a:rPr lang="en-US" dirty="0">
                <a:solidFill>
                  <a:srgbClr val="32302A"/>
                </a:solidFill>
              </a:rPr>
              <a:t>Economists favor the </a:t>
            </a:r>
            <a:r>
              <a:rPr lang="en-US" b="1" i="1" dirty="0">
                <a:solidFill>
                  <a:srgbClr val="32302A"/>
                </a:solidFill>
              </a:rPr>
              <a:t>purchasing power parity </a:t>
            </a:r>
            <a:r>
              <a:rPr lang="en-US" dirty="0" smtClean="0">
                <a:solidFill>
                  <a:srgbClr val="32302A"/>
                </a:solidFill>
              </a:rPr>
              <a:t>(</a:t>
            </a:r>
            <a:r>
              <a:rPr lang="en-US" b="1" i="1" dirty="0">
                <a:solidFill>
                  <a:srgbClr val="32302A"/>
                </a:solidFill>
              </a:rPr>
              <a:t>PPP</a:t>
            </a:r>
            <a:r>
              <a:rPr lang="en-US" dirty="0">
                <a:solidFill>
                  <a:srgbClr val="32302A"/>
                </a:solidFill>
              </a:rPr>
              <a:t>) method of income comparisons.</a:t>
            </a:r>
          </a:p>
          <a:p>
            <a:pPr marL="631825" lvl="1" indent="-231775"/>
            <a:r>
              <a:rPr lang="en-US" sz="2800" dirty="0">
                <a:solidFill>
                  <a:srgbClr val="32302A"/>
                </a:solidFill>
              </a:rPr>
              <a:t>This method uses the cost of purchasing a common bundle of goods consumed in each country and uses this cost to estimate the purchasing power of each currency.</a:t>
            </a:r>
          </a:p>
          <a:p>
            <a:pPr marL="631825" lvl="1" indent="-231775"/>
            <a:r>
              <a:rPr lang="en-US" sz="2800" dirty="0">
                <a:solidFill>
                  <a:srgbClr val="32302A"/>
                </a:solidFill>
              </a:rPr>
              <a:t>The purchasing power of each currency is </a:t>
            </a:r>
            <a:r>
              <a:rPr lang="en-US" sz="2800" dirty="0" smtClean="0">
                <a:solidFill>
                  <a:srgbClr val="32302A"/>
                </a:solidFill>
              </a:rPr>
              <a:t>then </a:t>
            </a:r>
            <a:r>
              <a:rPr lang="en-US" sz="2800" dirty="0">
                <a:solidFill>
                  <a:srgbClr val="32302A"/>
                </a:solidFill>
              </a:rPr>
              <a:t>used to convert the income levels of </a:t>
            </a:r>
            <a:r>
              <a:rPr lang="en-US" sz="2800" dirty="0" smtClean="0">
                <a:solidFill>
                  <a:srgbClr val="32302A"/>
                </a:solidFill>
              </a:rPr>
              <a:t>each </a:t>
            </a:r>
            <a:r>
              <a:rPr lang="en-US" sz="2800" dirty="0">
                <a:solidFill>
                  <a:srgbClr val="32302A"/>
                </a:solidFill>
              </a:rPr>
              <a:t>country to a common currency, typically the U.S. dollar.</a:t>
            </a:r>
          </a:p>
        </p:txBody>
      </p:sp>
    </p:spTree>
    <p:extLst>
      <p:ext uri="{BB962C8B-B14F-4D97-AF65-F5344CB8AC3E}">
        <p14:creationId xmlns:p14="http://schemas.microsoft.com/office/powerpoint/2010/main" val="2557866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11481"/>
            <a:ext cx="8904855" cy="758952"/>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rgbClr val="000000"/>
                </a:solidFill>
                <a:latin typeface="Calibri"/>
                <a:cs typeface="Calibri"/>
              </a:rPr>
              <a:t>The </a:t>
            </a:r>
            <a:r>
              <a:rPr lang="en-US" dirty="0" smtClean="0">
                <a:solidFill>
                  <a:srgbClr val="000000"/>
                </a:solidFill>
                <a:latin typeface="Calibri"/>
                <a:cs typeface="Calibri"/>
              </a:rPr>
              <a:t>Influence </a:t>
            </a:r>
            <a:r>
              <a:rPr lang="en-US" dirty="0">
                <a:solidFill>
                  <a:srgbClr val="000000"/>
                </a:solidFill>
                <a:latin typeface="Calibri"/>
                <a:cs typeface="Calibri"/>
              </a:rPr>
              <a:t>of History</a:t>
            </a:r>
          </a:p>
        </p:txBody>
      </p:sp>
      <p:sp>
        <p:nvSpPr>
          <p:cNvPr id="3" name="Content Placeholder 2"/>
          <p:cNvSpPr>
            <a:spLocks noGrp="1"/>
          </p:cNvSpPr>
          <p:nvPr>
            <p:ph idx="1"/>
          </p:nvPr>
        </p:nvSpPr>
        <p:spPr>
          <a:xfrm>
            <a:off x="140675" y="1147454"/>
            <a:ext cx="8883750" cy="4498846"/>
          </a:xfrm>
        </p:spPr>
        <p:txBody>
          <a:bodyPr/>
          <a:lstStyle/>
          <a:p>
            <a:pPr marL="231775" indent="-231775"/>
            <a:r>
              <a:rPr lang="en-US" dirty="0">
                <a:solidFill>
                  <a:srgbClr val="32302A"/>
                </a:solidFill>
                <a:latin typeface="Calibri"/>
                <a:cs typeface="Calibri"/>
              </a:rPr>
              <a:t>Research indicates that history matters. </a:t>
            </a:r>
          </a:p>
          <a:p>
            <a:pPr marL="231775" indent="-231775"/>
            <a:r>
              <a:rPr lang="en-US" dirty="0">
                <a:solidFill>
                  <a:srgbClr val="32302A"/>
                </a:solidFill>
                <a:latin typeface="Calibri"/>
                <a:cs typeface="Calibri"/>
              </a:rPr>
              <a:t>Countries with colonial settlers who planned on staying tended to develop institutions and policies that protected individual property rights and limited the power of government. </a:t>
            </a:r>
          </a:p>
          <a:p>
            <a:pPr marL="631825" lvl="1" indent="-231775"/>
            <a:r>
              <a:rPr lang="en-US" sz="2800" dirty="0">
                <a:solidFill>
                  <a:srgbClr val="32302A"/>
                </a:solidFill>
                <a:latin typeface="Calibri"/>
                <a:cs typeface="Calibri"/>
              </a:rPr>
              <a:t>The United States, Canada, Australia, and New Zealand provide examples.</a:t>
            </a:r>
          </a:p>
        </p:txBody>
      </p:sp>
    </p:spTree>
    <p:extLst>
      <p:ext uri="{BB962C8B-B14F-4D97-AF65-F5344CB8AC3E}">
        <p14:creationId xmlns:p14="http://schemas.microsoft.com/office/powerpoint/2010/main" val="2706447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47454"/>
            <a:ext cx="8883750" cy="4498846"/>
          </a:xfrm>
        </p:spPr>
        <p:txBody>
          <a:bodyPr/>
          <a:lstStyle/>
          <a:p>
            <a:pPr marL="231775" indent="-231775"/>
            <a:r>
              <a:rPr lang="en-US" dirty="0">
                <a:solidFill>
                  <a:srgbClr val="32302A"/>
                </a:solidFill>
              </a:rPr>
              <a:t>In contrast, colonizers settling in harsh climates or with short-term interests in the extraction of mineral resources were more likely to choose institutions that provided few limitations on the power of government and failed to provide for protection of ownership rights and unbiased enforcement of the law.</a:t>
            </a:r>
          </a:p>
          <a:p>
            <a:pPr marL="631825" lvl="1" indent="-231775"/>
            <a:r>
              <a:rPr lang="en-US" sz="2800" dirty="0">
                <a:solidFill>
                  <a:srgbClr val="32302A"/>
                </a:solidFill>
              </a:rPr>
              <a:t>Even after independence, protective institutions have been largely absent in </a:t>
            </a:r>
            <a:r>
              <a:rPr lang="en-US" sz="2800" dirty="0" smtClean="0">
                <a:solidFill>
                  <a:srgbClr val="32302A"/>
                </a:solidFill>
              </a:rPr>
              <a:t>Africa </a:t>
            </a:r>
            <a:r>
              <a:rPr lang="en-US" sz="2800" dirty="0">
                <a:solidFill>
                  <a:srgbClr val="32302A"/>
                </a:solidFill>
              </a:rPr>
              <a:t>and Latin America, where the European colonizers were primarily </a:t>
            </a:r>
            <a:r>
              <a:rPr lang="en-US" sz="2800" dirty="0" smtClean="0">
                <a:solidFill>
                  <a:srgbClr val="32302A"/>
                </a:solidFill>
              </a:rPr>
              <a:t>interested </a:t>
            </a:r>
            <a:r>
              <a:rPr lang="en-US" sz="2800" dirty="0">
                <a:solidFill>
                  <a:srgbClr val="32302A"/>
                </a:solidFill>
              </a:rPr>
              <a:t>in resource extraction.</a:t>
            </a:r>
          </a:p>
        </p:txBody>
      </p:sp>
      <p:sp>
        <p:nvSpPr>
          <p:cNvPr id="6" name="Title 1"/>
          <p:cNvSpPr>
            <a:spLocks noGrp="1"/>
          </p:cNvSpPr>
          <p:nvPr>
            <p:ph type="title"/>
          </p:nvPr>
        </p:nvSpPr>
        <p:spPr>
          <a:xfrm>
            <a:off x="119569" y="414575"/>
            <a:ext cx="8904855" cy="676594"/>
          </a:xfrm>
        </p:spPr>
        <p:txBody>
          <a:bodyPr/>
          <a:lstStyle/>
          <a:p>
            <a:r>
              <a:rPr lang="en-US" dirty="0"/>
              <a:t>The Influence of History</a:t>
            </a:r>
          </a:p>
        </p:txBody>
      </p:sp>
    </p:spTree>
    <p:extLst>
      <p:ext uri="{BB962C8B-B14F-4D97-AF65-F5344CB8AC3E}">
        <p14:creationId xmlns:p14="http://schemas.microsoft.com/office/powerpoint/2010/main" val="48686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4496"/>
            <a:ext cx="8736051" cy="4498846"/>
          </a:xfrm>
        </p:spPr>
        <p:txBody>
          <a:bodyPr/>
          <a:lstStyle/>
          <a:p>
            <a:pPr marL="231775" indent="-231775"/>
            <a:r>
              <a:rPr lang="en-US" sz="2700" dirty="0" smtClean="0">
                <a:solidFill>
                  <a:srgbClr val="32302A"/>
                </a:solidFill>
              </a:rPr>
              <a:t>While </a:t>
            </a:r>
            <a:r>
              <a:rPr lang="en-US" sz="2700" dirty="0">
                <a:solidFill>
                  <a:srgbClr val="32302A"/>
                </a:solidFill>
              </a:rPr>
              <a:t>no country can entirely escape its past, at least </a:t>
            </a:r>
            <a:r>
              <a:rPr lang="en-US" sz="2700" dirty="0" smtClean="0">
                <a:solidFill>
                  <a:srgbClr val="32302A"/>
                </a:solidFill>
              </a:rPr>
              <a:t>three </a:t>
            </a:r>
            <a:r>
              <a:rPr lang="en-US" sz="2700" dirty="0">
                <a:solidFill>
                  <a:srgbClr val="32302A"/>
                </a:solidFill>
              </a:rPr>
              <a:t>factors have increased the likelihood of institutional change.</a:t>
            </a:r>
          </a:p>
          <a:p>
            <a:pPr marL="631825" lvl="1" indent="-231775"/>
            <a:r>
              <a:rPr lang="en-US" sz="2700" b="1" i="1" dirty="0">
                <a:solidFill>
                  <a:srgbClr val="32302A"/>
                </a:solidFill>
              </a:rPr>
              <a:t>The colonial era is </a:t>
            </a:r>
            <a:r>
              <a:rPr lang="en-US" sz="2700" b="1" i="1" dirty="0" smtClean="0">
                <a:solidFill>
                  <a:srgbClr val="32302A"/>
                </a:solidFill>
              </a:rPr>
              <a:t>over</a:t>
            </a:r>
            <a:r>
              <a:rPr lang="en-US" sz="2700" dirty="0" smtClean="0">
                <a:solidFill>
                  <a:srgbClr val="32302A"/>
                </a:solidFill>
              </a:rPr>
              <a:t> – </a:t>
            </a:r>
            <a:r>
              <a:rPr lang="en-US" sz="2700" dirty="0">
                <a:solidFill>
                  <a:srgbClr val="32302A"/>
                </a:solidFill>
              </a:rPr>
              <a:t>countries that were previously colonized by European powers are now in a position to </a:t>
            </a:r>
            <a:r>
              <a:rPr lang="en-US" sz="2700" dirty="0" smtClean="0">
                <a:solidFill>
                  <a:srgbClr val="32302A"/>
                </a:solidFill>
              </a:rPr>
              <a:t>make </a:t>
            </a:r>
            <a:r>
              <a:rPr lang="en-US" sz="2700" dirty="0">
                <a:solidFill>
                  <a:srgbClr val="32302A"/>
                </a:solidFill>
              </a:rPr>
              <a:t>their own institutional and policy choices.  </a:t>
            </a:r>
          </a:p>
          <a:p>
            <a:pPr marL="631825" lvl="1" indent="-231775"/>
            <a:r>
              <a:rPr lang="en-US" sz="2700" b="1" i="1" dirty="0">
                <a:solidFill>
                  <a:srgbClr val="32302A"/>
                </a:solidFill>
              </a:rPr>
              <a:t>The collapse of communism </a:t>
            </a:r>
            <a:r>
              <a:rPr lang="en-US" sz="2700" dirty="0">
                <a:solidFill>
                  <a:srgbClr val="32302A"/>
                </a:solidFill>
              </a:rPr>
              <a:t>has also expanded the opportunity for institutional change. </a:t>
            </a:r>
          </a:p>
          <a:p>
            <a:pPr marL="631825" lvl="1" indent="-231775"/>
            <a:r>
              <a:rPr lang="en-US" sz="2700" b="1" i="1" dirty="0">
                <a:solidFill>
                  <a:srgbClr val="32302A"/>
                </a:solidFill>
              </a:rPr>
              <a:t>Substantial reductions in transportation </a:t>
            </a:r>
            <a:r>
              <a:rPr lang="en-US" sz="2700" b="1" i="1" dirty="0" smtClean="0">
                <a:solidFill>
                  <a:srgbClr val="32302A"/>
                </a:solidFill>
              </a:rPr>
              <a:t>and </a:t>
            </a:r>
            <a:r>
              <a:rPr lang="en-US" sz="2700" b="1" i="1" dirty="0">
                <a:solidFill>
                  <a:srgbClr val="32302A"/>
                </a:solidFill>
              </a:rPr>
              <a:t>communication costs </a:t>
            </a:r>
            <a:r>
              <a:rPr lang="en-US" sz="2700" dirty="0">
                <a:solidFill>
                  <a:srgbClr val="32302A"/>
                </a:solidFill>
              </a:rPr>
              <a:t>have increased the potential gains from the adoption </a:t>
            </a:r>
            <a:r>
              <a:rPr lang="en-US" sz="2700" dirty="0" smtClean="0">
                <a:solidFill>
                  <a:srgbClr val="32302A"/>
                </a:solidFill>
              </a:rPr>
              <a:t>of </a:t>
            </a:r>
            <a:r>
              <a:rPr lang="en-US" sz="2700" dirty="0">
                <a:solidFill>
                  <a:srgbClr val="32302A"/>
                </a:solidFill>
              </a:rPr>
              <a:t>sound institutions and policies.</a:t>
            </a:r>
          </a:p>
        </p:txBody>
      </p:sp>
      <p:sp>
        <p:nvSpPr>
          <p:cNvPr id="6" name="Title 1"/>
          <p:cNvSpPr>
            <a:spLocks noGrp="1"/>
          </p:cNvSpPr>
          <p:nvPr>
            <p:ph type="title"/>
          </p:nvPr>
        </p:nvSpPr>
        <p:spPr>
          <a:xfrm>
            <a:off x="119569" y="73948"/>
            <a:ext cx="8904855" cy="1234377"/>
          </a:xfrm>
        </p:spPr>
        <p:txBody>
          <a:bodyPr/>
          <a:lstStyle/>
          <a:p>
            <a:pPr>
              <a:lnSpc>
                <a:spcPts val="3500"/>
              </a:lnSpc>
            </a:pPr>
            <a:r>
              <a:rPr lang="en-US" dirty="0"/>
              <a:t>Three Factors That Now Make</a:t>
            </a:r>
            <a:br>
              <a:rPr lang="en-US" dirty="0"/>
            </a:br>
            <a:r>
              <a:rPr lang="en-US" dirty="0"/>
              <a:t> Institutional Change More Possible</a:t>
            </a:r>
          </a:p>
        </p:txBody>
      </p:sp>
    </p:spTree>
    <p:extLst>
      <p:ext uri="{BB962C8B-B14F-4D97-AF65-F5344CB8AC3E}">
        <p14:creationId xmlns:p14="http://schemas.microsoft.com/office/powerpoint/2010/main" val="3642153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73668"/>
            <a:ext cx="7772400" cy="742188"/>
          </a:xfrm>
        </p:spPr>
        <p:txBody>
          <a:bodyPr anchor="ctr"/>
          <a:lstStyle/>
          <a:p>
            <a:pPr>
              <a:lnSpc>
                <a:spcPts val="4000"/>
              </a:lnSpc>
            </a:pPr>
            <a:r>
              <a:rPr lang="en-US" dirty="0"/>
              <a:t>Economic Rules and </a:t>
            </a:r>
            <a:br>
              <a:rPr lang="en-US" dirty="0"/>
            </a:br>
            <a:r>
              <a:rPr lang="en-US" dirty="0"/>
              <a:t>Political Decision Making</a:t>
            </a:r>
          </a:p>
        </p:txBody>
      </p:sp>
    </p:spTree>
    <p:extLst>
      <p:ext uri="{BB962C8B-B14F-4D97-AF65-F5344CB8AC3E}">
        <p14:creationId xmlns:p14="http://schemas.microsoft.com/office/powerpoint/2010/main" val="2782912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7792"/>
            <a:ext cx="8904855" cy="835763"/>
          </a:xfrm>
        </p:spPr>
        <p:txBody>
          <a:bodyPr/>
          <a:lstStyle/>
          <a:p>
            <a:r>
              <a:rPr lang="en-US" dirty="0"/>
              <a:t>Politics and Sound Institutions</a:t>
            </a:r>
          </a:p>
        </p:txBody>
      </p:sp>
      <p:sp>
        <p:nvSpPr>
          <p:cNvPr id="3" name="Content Placeholder 2"/>
          <p:cNvSpPr>
            <a:spLocks noGrp="1"/>
          </p:cNvSpPr>
          <p:nvPr>
            <p:ph idx="1"/>
          </p:nvPr>
        </p:nvSpPr>
        <p:spPr>
          <a:xfrm>
            <a:off x="140675" y="1129667"/>
            <a:ext cx="8883750" cy="3108122"/>
          </a:xfrm>
        </p:spPr>
        <p:txBody>
          <a:bodyPr/>
          <a:lstStyle/>
          <a:p>
            <a:pPr marL="231775" indent="-231775"/>
            <a:r>
              <a:rPr lang="en-US" dirty="0">
                <a:solidFill>
                  <a:srgbClr val="32302A"/>
                </a:solidFill>
              </a:rPr>
              <a:t>Economics provides direction with regard to institutions and policies that will lead to wealth creation, growth, </a:t>
            </a:r>
            <a:r>
              <a:rPr lang="en-US" dirty="0" smtClean="0">
                <a:solidFill>
                  <a:srgbClr val="32302A"/>
                </a:solidFill>
              </a:rPr>
              <a:t>and </a:t>
            </a:r>
            <a:r>
              <a:rPr lang="en-US" dirty="0">
                <a:solidFill>
                  <a:srgbClr val="32302A"/>
                </a:solidFill>
              </a:rPr>
              <a:t>prosperity. </a:t>
            </a:r>
          </a:p>
          <a:p>
            <a:pPr marL="231775" indent="-231775"/>
            <a:r>
              <a:rPr lang="en-US" dirty="0">
                <a:solidFill>
                  <a:srgbClr val="32302A"/>
                </a:solidFill>
              </a:rPr>
              <a:t>But, these institutions are an outgrowth of the political process and there is no assurance that political decision-making will lead to sound economic institutions.</a:t>
            </a:r>
          </a:p>
        </p:txBody>
      </p:sp>
    </p:spTree>
    <p:extLst>
      <p:ext uri="{BB962C8B-B14F-4D97-AF65-F5344CB8AC3E}">
        <p14:creationId xmlns:p14="http://schemas.microsoft.com/office/powerpoint/2010/main" val="8154102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3672"/>
            <a:ext cx="8904855" cy="689368"/>
          </a:xfrm>
        </p:spPr>
        <p:txBody>
          <a:bodyPr/>
          <a:lstStyle/>
          <a:p>
            <a:r>
              <a:rPr lang="en-US" dirty="0"/>
              <a:t>Politics and Sound Institutions</a:t>
            </a:r>
          </a:p>
        </p:txBody>
      </p:sp>
      <p:sp>
        <p:nvSpPr>
          <p:cNvPr id="3" name="Content Placeholder 2"/>
          <p:cNvSpPr>
            <a:spLocks noGrp="1"/>
          </p:cNvSpPr>
          <p:nvPr>
            <p:ph idx="1"/>
          </p:nvPr>
        </p:nvSpPr>
        <p:spPr>
          <a:xfrm>
            <a:off x="140675" y="1135392"/>
            <a:ext cx="8883750" cy="5440772"/>
          </a:xfrm>
        </p:spPr>
        <p:txBody>
          <a:bodyPr/>
          <a:lstStyle/>
          <a:p>
            <a:pPr marL="231775" indent="-231775"/>
            <a:r>
              <a:rPr lang="en-US" sz="2500" dirty="0" smtClean="0">
                <a:solidFill>
                  <a:srgbClr val="32302A"/>
                </a:solidFill>
              </a:rPr>
              <a:t>Even </a:t>
            </a:r>
            <a:r>
              <a:rPr lang="en-US" sz="2500" dirty="0">
                <a:solidFill>
                  <a:srgbClr val="32302A"/>
                </a:solidFill>
              </a:rPr>
              <a:t>d</a:t>
            </a:r>
            <a:r>
              <a:rPr lang="en-US" sz="2500" dirty="0" smtClean="0">
                <a:solidFill>
                  <a:srgbClr val="32302A"/>
                </a:solidFill>
              </a:rPr>
              <a:t>emocratic </a:t>
            </a:r>
            <a:r>
              <a:rPr lang="en-US" sz="2500" dirty="0">
                <a:solidFill>
                  <a:srgbClr val="32302A"/>
                </a:solidFill>
              </a:rPr>
              <a:t>political decision-making will often lead to rules that encourage unproductive </a:t>
            </a:r>
            <a:r>
              <a:rPr lang="en-US" sz="2500" dirty="0" smtClean="0">
                <a:solidFill>
                  <a:srgbClr val="32302A"/>
                </a:solidFill>
              </a:rPr>
              <a:t>&amp; </a:t>
            </a:r>
            <a:r>
              <a:rPr lang="en-US" sz="2500" dirty="0">
                <a:solidFill>
                  <a:srgbClr val="32302A"/>
                </a:solidFill>
              </a:rPr>
              <a:t>counterproductive actions because of</a:t>
            </a:r>
            <a:r>
              <a:rPr lang="en-US" sz="2500" dirty="0" smtClean="0">
                <a:solidFill>
                  <a:srgbClr val="32302A"/>
                </a:solidFill>
              </a:rPr>
              <a:t>:</a:t>
            </a:r>
            <a:endParaRPr lang="en-US" sz="2500" dirty="0">
              <a:solidFill>
                <a:srgbClr val="32302A"/>
              </a:solidFill>
            </a:endParaRPr>
          </a:p>
          <a:p>
            <a:pPr marL="631825" lvl="1" indent="-231775"/>
            <a:r>
              <a:rPr lang="en-US" sz="2500" b="1" i="1" dirty="0">
                <a:solidFill>
                  <a:srgbClr val="32302A"/>
                </a:solidFill>
              </a:rPr>
              <a:t>shortsightedness</a:t>
            </a:r>
            <a:r>
              <a:rPr lang="en-US" sz="2500" dirty="0">
                <a:solidFill>
                  <a:srgbClr val="32302A"/>
                </a:solidFill>
              </a:rPr>
              <a:t>: </a:t>
            </a:r>
            <a:r>
              <a:rPr lang="en-US" sz="2500" dirty="0" smtClean="0">
                <a:solidFill>
                  <a:srgbClr val="32302A"/>
                </a:solidFill>
              </a:rPr>
              <a:t>bias </a:t>
            </a:r>
            <a:r>
              <a:rPr lang="en-US" sz="2500" dirty="0">
                <a:solidFill>
                  <a:srgbClr val="32302A"/>
                </a:solidFill>
              </a:rPr>
              <a:t>toward adoption of </a:t>
            </a:r>
            <a:r>
              <a:rPr lang="en-US" sz="2500" dirty="0" smtClean="0">
                <a:solidFill>
                  <a:srgbClr val="32302A"/>
                </a:solidFill>
              </a:rPr>
              <a:t>unproductive programs </a:t>
            </a:r>
            <a:r>
              <a:rPr lang="en-US" sz="2500" dirty="0">
                <a:solidFill>
                  <a:srgbClr val="32302A"/>
                </a:solidFill>
              </a:rPr>
              <a:t>providing immediate, highly visible benefits at the expense of difficult-to-identify future </a:t>
            </a:r>
            <a:r>
              <a:rPr lang="en-US" sz="2500" dirty="0" smtClean="0">
                <a:solidFill>
                  <a:srgbClr val="32302A"/>
                </a:solidFill>
              </a:rPr>
              <a:t>costs</a:t>
            </a:r>
            <a:endParaRPr lang="en-US" sz="2500" dirty="0">
              <a:solidFill>
                <a:srgbClr val="32302A"/>
              </a:solidFill>
            </a:endParaRPr>
          </a:p>
          <a:p>
            <a:pPr marL="631825" lvl="1" indent="-231775"/>
            <a:r>
              <a:rPr lang="en-US" sz="2500" b="1" i="1" dirty="0">
                <a:solidFill>
                  <a:srgbClr val="32302A"/>
                </a:solidFill>
              </a:rPr>
              <a:t>special-interest politics</a:t>
            </a:r>
            <a:r>
              <a:rPr lang="en-US" sz="2500" dirty="0">
                <a:solidFill>
                  <a:srgbClr val="32302A"/>
                </a:solidFill>
              </a:rPr>
              <a:t>: </a:t>
            </a:r>
            <a:r>
              <a:rPr lang="en-US" sz="2500" dirty="0" smtClean="0">
                <a:solidFill>
                  <a:srgbClr val="32302A"/>
                </a:solidFill>
              </a:rPr>
              <a:t>political </a:t>
            </a:r>
            <a:r>
              <a:rPr lang="en-US" sz="2500" dirty="0">
                <a:solidFill>
                  <a:srgbClr val="32302A"/>
                </a:solidFill>
              </a:rPr>
              <a:t>incentives that lead politicians to “trade” favors to interest groups for political contributions to help them win the next election </a:t>
            </a:r>
          </a:p>
          <a:p>
            <a:pPr marL="631825" lvl="1" indent="-231775"/>
            <a:r>
              <a:rPr lang="en-US" sz="2500" b="1" i="1" dirty="0">
                <a:solidFill>
                  <a:srgbClr val="32302A"/>
                </a:solidFill>
              </a:rPr>
              <a:t>rent-seeking and favoritism</a:t>
            </a:r>
            <a:r>
              <a:rPr lang="en-US" sz="2500" dirty="0">
                <a:solidFill>
                  <a:srgbClr val="32302A"/>
                </a:solidFill>
              </a:rPr>
              <a:t>: </a:t>
            </a:r>
            <a:r>
              <a:rPr lang="en-US" sz="2500" dirty="0" smtClean="0">
                <a:solidFill>
                  <a:srgbClr val="32302A"/>
                </a:solidFill>
              </a:rPr>
              <a:t>activities </a:t>
            </a:r>
            <a:r>
              <a:rPr lang="en-US" sz="2500" dirty="0">
                <a:solidFill>
                  <a:srgbClr val="32302A"/>
                </a:solidFill>
              </a:rPr>
              <a:t>that provide favors to some at the expense of others, that encourage people to divert resources away from productive activities and toward lobbying, campaign contributions, </a:t>
            </a:r>
            <a:r>
              <a:rPr lang="en-US" sz="2500" dirty="0" smtClean="0">
                <a:solidFill>
                  <a:srgbClr val="32302A"/>
                </a:solidFill>
              </a:rPr>
              <a:t>&amp; </a:t>
            </a:r>
            <a:r>
              <a:rPr lang="en-US" sz="2500" dirty="0">
                <a:solidFill>
                  <a:srgbClr val="32302A"/>
                </a:solidFill>
              </a:rPr>
              <a:t>other forms of political favor seeking</a:t>
            </a:r>
          </a:p>
        </p:txBody>
      </p:sp>
    </p:spTree>
    <p:extLst>
      <p:ext uri="{BB962C8B-B14F-4D97-AF65-F5344CB8AC3E}">
        <p14:creationId xmlns:p14="http://schemas.microsoft.com/office/powerpoint/2010/main" val="1932530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7792"/>
            <a:ext cx="8904855" cy="835763"/>
          </a:xfrm>
        </p:spPr>
        <p:txBody>
          <a:bodyPr/>
          <a:lstStyle/>
          <a:p>
            <a:r>
              <a:rPr lang="en-US" dirty="0"/>
              <a:t>Politics and Economics</a:t>
            </a:r>
          </a:p>
        </p:txBody>
      </p:sp>
      <p:sp>
        <p:nvSpPr>
          <p:cNvPr id="3" name="Content Placeholder 2"/>
          <p:cNvSpPr>
            <a:spLocks noGrp="1"/>
          </p:cNvSpPr>
          <p:nvPr>
            <p:ph idx="1"/>
          </p:nvPr>
        </p:nvSpPr>
        <p:spPr>
          <a:xfrm>
            <a:off x="140675" y="1143035"/>
            <a:ext cx="8789430" cy="4097642"/>
          </a:xfrm>
        </p:spPr>
        <p:txBody>
          <a:bodyPr/>
          <a:lstStyle/>
          <a:p>
            <a:pPr marL="231775" indent="-231775"/>
            <a:r>
              <a:rPr lang="en-US" dirty="0">
                <a:solidFill>
                  <a:srgbClr val="32302A"/>
                </a:solidFill>
              </a:rPr>
              <a:t>Achievement and maintenance of political power often conflict with sound economics.</a:t>
            </a:r>
          </a:p>
          <a:p>
            <a:pPr marL="231775" indent="-231775"/>
            <a:r>
              <a:rPr lang="en-US" dirty="0">
                <a:solidFill>
                  <a:srgbClr val="32302A"/>
                </a:solidFill>
              </a:rPr>
              <a:t>In recent decades, a wide variety of political processes have generated moves toward economic institutions more consistent with prosperity. </a:t>
            </a:r>
          </a:p>
          <a:p>
            <a:pPr marL="231775" indent="-231775"/>
            <a:r>
              <a:rPr lang="en-US" dirty="0">
                <a:solidFill>
                  <a:srgbClr val="32302A"/>
                </a:solidFill>
              </a:rPr>
              <a:t>Economists do not fully understand the linkage </a:t>
            </a:r>
            <a:r>
              <a:rPr lang="en-US" dirty="0" smtClean="0">
                <a:solidFill>
                  <a:srgbClr val="32302A"/>
                </a:solidFill>
              </a:rPr>
              <a:t>between political </a:t>
            </a:r>
            <a:r>
              <a:rPr lang="en-US" dirty="0">
                <a:solidFill>
                  <a:srgbClr val="32302A"/>
                </a:solidFill>
              </a:rPr>
              <a:t>decision-making and the adoption of </a:t>
            </a:r>
            <a:r>
              <a:rPr lang="en-US" dirty="0" smtClean="0">
                <a:solidFill>
                  <a:srgbClr val="32302A"/>
                </a:solidFill>
              </a:rPr>
              <a:t>economic reforms </a:t>
            </a:r>
            <a:r>
              <a:rPr lang="en-US" dirty="0">
                <a:solidFill>
                  <a:srgbClr val="32302A"/>
                </a:solidFill>
              </a:rPr>
              <a:t>consistent with growth and prosperity. </a:t>
            </a:r>
          </a:p>
          <a:p>
            <a:pPr marL="631825" lvl="1" indent="-231775"/>
            <a:r>
              <a:rPr lang="en-US" sz="2800" dirty="0">
                <a:solidFill>
                  <a:srgbClr val="32302A"/>
                </a:solidFill>
              </a:rPr>
              <a:t>This is a subject of current research that </a:t>
            </a:r>
            <a:r>
              <a:rPr lang="en-US" sz="2800" dirty="0" smtClean="0">
                <a:solidFill>
                  <a:srgbClr val="32302A"/>
                </a:solidFill>
              </a:rPr>
              <a:t>will </a:t>
            </a:r>
            <a:r>
              <a:rPr lang="en-US" sz="2800" dirty="0">
                <a:solidFill>
                  <a:srgbClr val="32302A"/>
                </a:solidFill>
              </a:rPr>
              <a:t>enrich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the </a:t>
            </a:r>
            <a:r>
              <a:rPr lang="en-US" sz="2800" dirty="0">
                <a:solidFill>
                  <a:srgbClr val="32302A"/>
                </a:solidFill>
              </a:rPr>
              <a:t>future study of economics.</a:t>
            </a:r>
          </a:p>
        </p:txBody>
      </p:sp>
    </p:spTree>
    <p:extLst>
      <p:ext uri="{BB962C8B-B14F-4D97-AF65-F5344CB8AC3E}">
        <p14:creationId xmlns:p14="http://schemas.microsoft.com/office/powerpoint/2010/main" val="1854768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04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6639"/>
            <a:ext cx="8820445" cy="4692983"/>
          </a:xfrm>
        </p:spPr>
        <p:txBody>
          <a:bodyPr/>
          <a:lstStyle/>
          <a:p>
            <a:pPr marL="341313" indent="-341313">
              <a:buAutoNum type="arabicPeriod"/>
            </a:pPr>
            <a:r>
              <a:rPr lang="en-US" dirty="0" smtClean="0">
                <a:solidFill>
                  <a:srgbClr val="32302A"/>
                </a:solidFill>
              </a:rPr>
              <a:t>How </a:t>
            </a:r>
            <a:r>
              <a:rPr lang="en-US" dirty="0">
                <a:solidFill>
                  <a:srgbClr val="32302A"/>
                </a:solidFill>
              </a:rPr>
              <a:t>do the income levels and growth rates of countries with institutions and policies more consistent with economic freedom compare with those that are less free? Is this surprising? </a:t>
            </a:r>
            <a:r>
              <a:rPr lang="en-US" dirty="0" smtClean="0">
                <a:solidFill>
                  <a:srgbClr val="32302A"/>
                </a:solidFill>
              </a:rPr>
              <a:t>Why </a:t>
            </a:r>
            <a:r>
              <a:rPr lang="en-US" dirty="0">
                <a:solidFill>
                  <a:srgbClr val="32302A"/>
                </a:solidFill>
              </a:rPr>
              <a:t>or why not? </a:t>
            </a:r>
            <a:endParaRPr lang="en-US" dirty="0" smtClean="0">
              <a:solidFill>
                <a:srgbClr val="32302A"/>
              </a:solidFill>
            </a:endParaRPr>
          </a:p>
          <a:p>
            <a:pPr marL="341313" indent="-341313">
              <a:buAutoNum type="arabicPeriod"/>
            </a:pPr>
            <a:r>
              <a:rPr lang="en-US" dirty="0" smtClean="0">
                <a:solidFill>
                  <a:srgbClr val="32302A"/>
                </a:solidFill>
              </a:rPr>
              <a:t>From </a:t>
            </a:r>
            <a:r>
              <a:rPr lang="en-US" dirty="0">
                <a:solidFill>
                  <a:srgbClr val="32302A"/>
                </a:solidFill>
              </a:rPr>
              <a:t>the viewpoint of economic growth, why is the legal structure of a country important? What are some of the key attributes of a legal system that will encourage economic growth.</a:t>
            </a:r>
          </a:p>
          <a:p>
            <a:pPr marL="341313" indent="-341313">
              <a:buAutoNum type="arabicPeriod"/>
            </a:pPr>
            <a:r>
              <a:rPr lang="en-US" dirty="0" smtClean="0">
                <a:solidFill>
                  <a:srgbClr val="32302A"/>
                </a:solidFill>
              </a:rPr>
              <a:t>The </a:t>
            </a:r>
            <a:r>
              <a:rPr lang="en-US" dirty="0">
                <a:solidFill>
                  <a:srgbClr val="32302A"/>
                </a:solidFill>
              </a:rPr>
              <a:t>fastest growing economies during the past quarter of a century were generally poor in 1990. Is this surprising? Why or why not? </a:t>
            </a:r>
          </a:p>
        </p:txBody>
      </p:sp>
    </p:spTree>
    <p:extLst>
      <p:ext uri="{BB962C8B-B14F-4D97-AF65-F5344CB8AC3E}">
        <p14:creationId xmlns:p14="http://schemas.microsoft.com/office/powerpoint/2010/main" val="42533882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04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6639"/>
            <a:ext cx="8820445" cy="4692983"/>
          </a:xfrm>
        </p:spPr>
        <p:txBody>
          <a:bodyPr/>
          <a:lstStyle/>
          <a:p>
            <a:pPr marL="347663" indent="-347663">
              <a:buNone/>
            </a:pPr>
            <a:r>
              <a:rPr lang="en-US" dirty="0">
                <a:solidFill>
                  <a:srgbClr val="32302A"/>
                </a:solidFill>
              </a:rPr>
              <a:t>4. (a) When property rights are well defined </a:t>
            </a:r>
            <a:r>
              <a:rPr lang="en-US" dirty="0" smtClean="0">
                <a:solidFill>
                  <a:srgbClr val="32302A"/>
                </a:solidFill>
              </a:rPr>
              <a:t>and enforced</a:t>
            </a:r>
            <a:r>
              <a:rPr lang="en-US" dirty="0">
                <a:solidFill>
                  <a:srgbClr val="32302A"/>
                </a:solidFill>
              </a:rPr>
              <a:t>, </a:t>
            </a:r>
            <a:r>
              <a:rPr lang="en-US" dirty="0" smtClean="0">
                <a:solidFill>
                  <a:srgbClr val="32302A"/>
                </a:solidFill>
              </a:rPr>
              <a:t/>
            </a:r>
            <a:br>
              <a:rPr lang="en-US" dirty="0" smtClean="0">
                <a:solidFill>
                  <a:srgbClr val="32302A"/>
                </a:solidFill>
              </a:rPr>
            </a:br>
            <a:r>
              <a:rPr lang="en-US" dirty="0" smtClean="0">
                <a:solidFill>
                  <a:srgbClr val="32302A"/>
                </a:solidFill>
              </a:rPr>
              <a:t>      what determines </a:t>
            </a:r>
            <a:r>
              <a:rPr lang="en-US" dirty="0">
                <a:solidFill>
                  <a:srgbClr val="32302A"/>
                </a:solidFill>
              </a:rPr>
              <a:t>if an </a:t>
            </a:r>
            <a:r>
              <a:rPr lang="en-US" dirty="0" smtClean="0">
                <a:solidFill>
                  <a:srgbClr val="32302A"/>
                </a:solidFill>
              </a:rPr>
              <a:t>exchange will </a:t>
            </a:r>
            <a:r>
              <a:rPr lang="en-US" dirty="0">
                <a:solidFill>
                  <a:srgbClr val="32302A"/>
                </a:solidFill>
              </a:rPr>
              <a:t>take place in a </a:t>
            </a:r>
            <a:r>
              <a:rPr lang="en-US" dirty="0" smtClean="0">
                <a:solidFill>
                  <a:srgbClr val="32302A"/>
                </a:solidFill>
              </a:rPr>
              <a:t/>
            </a:r>
            <a:br>
              <a:rPr lang="en-US" dirty="0" smtClean="0">
                <a:solidFill>
                  <a:srgbClr val="32302A"/>
                </a:solidFill>
              </a:rPr>
            </a:br>
            <a:r>
              <a:rPr lang="en-US" dirty="0" smtClean="0">
                <a:solidFill>
                  <a:srgbClr val="32302A"/>
                </a:solidFill>
              </a:rPr>
              <a:t>      market economy</a:t>
            </a:r>
            <a:r>
              <a:rPr lang="en-US" dirty="0">
                <a:solidFill>
                  <a:srgbClr val="32302A"/>
                </a:solidFill>
              </a:rPr>
              <a:t>? </a:t>
            </a:r>
            <a:br>
              <a:rPr lang="en-US" dirty="0">
                <a:solidFill>
                  <a:srgbClr val="32302A"/>
                </a:solidFill>
              </a:rPr>
            </a:br>
            <a:r>
              <a:rPr lang="en-US" dirty="0">
                <a:solidFill>
                  <a:srgbClr val="32302A"/>
                </a:solidFill>
              </a:rPr>
              <a:t>(b) When political decisions are </a:t>
            </a:r>
            <a:r>
              <a:rPr lang="en-US" dirty="0" smtClean="0">
                <a:solidFill>
                  <a:srgbClr val="32302A"/>
                </a:solidFill>
              </a:rPr>
              <a:t>made democratically</a:t>
            </a:r>
            <a:r>
              <a:rPr lang="en-US" dirty="0">
                <a:solidFill>
                  <a:srgbClr val="32302A"/>
                </a:solidFill>
              </a:rPr>
              <a:t>, </a:t>
            </a:r>
            <a:r>
              <a:rPr lang="en-US" dirty="0" smtClean="0">
                <a:solidFill>
                  <a:srgbClr val="32302A"/>
                </a:solidFill>
              </a:rPr>
              <a:t/>
            </a:r>
            <a:br>
              <a:rPr lang="en-US" dirty="0" smtClean="0">
                <a:solidFill>
                  <a:srgbClr val="32302A"/>
                </a:solidFill>
              </a:rPr>
            </a:br>
            <a:r>
              <a:rPr lang="en-US" dirty="0" smtClean="0">
                <a:solidFill>
                  <a:srgbClr val="32302A"/>
                </a:solidFill>
              </a:rPr>
              <a:t>      what determines whether a </a:t>
            </a:r>
            <a:r>
              <a:rPr lang="en-US" dirty="0">
                <a:solidFill>
                  <a:srgbClr val="32302A"/>
                </a:solidFill>
              </a:rPr>
              <a:t>political action will be </a:t>
            </a:r>
            <a:r>
              <a:rPr lang="en-US" dirty="0" smtClean="0">
                <a:solidFill>
                  <a:srgbClr val="32302A"/>
                </a:solidFill>
              </a:rPr>
              <a:t/>
            </a:r>
            <a:br>
              <a:rPr lang="en-US" dirty="0" smtClean="0">
                <a:solidFill>
                  <a:srgbClr val="32302A"/>
                </a:solidFill>
              </a:rPr>
            </a:br>
            <a:r>
              <a:rPr lang="en-US" dirty="0" smtClean="0">
                <a:solidFill>
                  <a:srgbClr val="32302A"/>
                </a:solidFill>
              </a:rPr>
              <a:t>      undertaken?</a:t>
            </a:r>
          </a:p>
          <a:p>
            <a:pPr marL="347663" indent="-347663">
              <a:buNone/>
            </a:pPr>
            <a:r>
              <a:rPr lang="en-US" dirty="0" smtClean="0">
                <a:solidFill>
                  <a:srgbClr val="32302A"/>
                </a:solidFill>
              </a:rPr>
              <a:t>	(c) </a:t>
            </a:r>
            <a:r>
              <a:rPr lang="en-US" dirty="0">
                <a:solidFill>
                  <a:srgbClr val="32302A"/>
                </a:solidFill>
              </a:rPr>
              <a:t>Is the difference in the structure of incentives </a:t>
            </a:r>
            <a:r>
              <a:rPr lang="en-US" dirty="0" smtClean="0">
                <a:solidFill>
                  <a:srgbClr val="32302A"/>
                </a:solidFill>
              </a:rPr>
              <a:t/>
            </a:r>
            <a:br>
              <a:rPr lang="en-US" dirty="0" smtClean="0">
                <a:solidFill>
                  <a:srgbClr val="32302A"/>
                </a:solidFill>
              </a:rPr>
            </a:br>
            <a:r>
              <a:rPr lang="en-US" dirty="0">
                <a:solidFill>
                  <a:srgbClr val="32302A"/>
                </a:solidFill>
              </a:rPr>
              <a:t>      accompanying markets and that of </a:t>
            </a:r>
            <a:r>
              <a:rPr lang="en-US" dirty="0" smtClean="0">
                <a:solidFill>
                  <a:srgbClr val="32302A"/>
                </a:solidFill>
              </a:rPr>
              <a:t>democratic</a:t>
            </a:r>
            <a:br>
              <a:rPr lang="en-US" dirty="0" smtClean="0">
                <a:solidFill>
                  <a:srgbClr val="32302A"/>
                </a:solidFill>
              </a:rPr>
            </a:br>
            <a:r>
              <a:rPr lang="en-US" dirty="0">
                <a:solidFill>
                  <a:srgbClr val="32302A"/>
                </a:solidFill>
              </a:rPr>
              <a:t>      political decision making important? </a:t>
            </a:r>
            <a:r>
              <a:rPr lang="en-US" dirty="0" smtClean="0">
                <a:solidFill>
                  <a:srgbClr val="32302A"/>
                </a:solidFill>
              </a:rPr>
              <a:t>Explain.</a:t>
            </a:r>
          </a:p>
        </p:txBody>
      </p:sp>
    </p:spTree>
    <p:extLst>
      <p:ext uri="{BB962C8B-B14F-4D97-AF65-F5344CB8AC3E}">
        <p14:creationId xmlns:p14="http://schemas.microsoft.com/office/powerpoint/2010/main" val="3018823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04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6640"/>
            <a:ext cx="8820445" cy="3622522"/>
          </a:xfrm>
        </p:spPr>
        <p:txBody>
          <a:bodyPr/>
          <a:lstStyle/>
          <a:p>
            <a:pPr marL="347663" indent="-347663">
              <a:buNone/>
            </a:pPr>
            <a:r>
              <a:rPr lang="en-US" dirty="0">
                <a:solidFill>
                  <a:srgbClr val="32302A"/>
                </a:solidFill>
              </a:rPr>
              <a:t>5</a:t>
            </a:r>
            <a:r>
              <a:rPr lang="en-US" dirty="0" smtClean="0">
                <a:solidFill>
                  <a:srgbClr val="32302A"/>
                </a:solidFill>
              </a:rPr>
              <a:t>. (a) Do </a:t>
            </a:r>
            <a:r>
              <a:rPr lang="en-US" dirty="0">
                <a:solidFill>
                  <a:srgbClr val="32302A"/>
                </a:solidFill>
              </a:rPr>
              <a:t>we count on majority rule to </a:t>
            </a:r>
            <a:r>
              <a:rPr lang="en-US" dirty="0" smtClean="0">
                <a:solidFill>
                  <a:srgbClr val="32302A"/>
                </a:solidFill>
              </a:rPr>
              <a:t>protect civil </a:t>
            </a:r>
            <a:r>
              <a:rPr lang="en-US" dirty="0">
                <a:solidFill>
                  <a:srgbClr val="32302A"/>
                </a:solidFill>
              </a:rPr>
              <a:t>liberties </a:t>
            </a:r>
            <a:r>
              <a:rPr lang="en-US" dirty="0" smtClean="0">
                <a:solidFill>
                  <a:srgbClr val="32302A"/>
                </a:solidFill>
              </a:rPr>
              <a:t/>
            </a:r>
            <a:br>
              <a:rPr lang="en-US" dirty="0" smtClean="0">
                <a:solidFill>
                  <a:srgbClr val="32302A"/>
                </a:solidFill>
              </a:rPr>
            </a:br>
            <a:r>
              <a:rPr lang="en-US" dirty="0" smtClean="0">
                <a:solidFill>
                  <a:srgbClr val="32302A"/>
                </a:solidFill>
              </a:rPr>
              <a:t>      such as </a:t>
            </a:r>
            <a:r>
              <a:rPr lang="en-US" dirty="0">
                <a:solidFill>
                  <a:srgbClr val="32302A"/>
                </a:solidFill>
              </a:rPr>
              <a:t>the right to free speech, freedom of the </a:t>
            </a:r>
            <a:r>
              <a:rPr lang="en-US" dirty="0" smtClean="0">
                <a:solidFill>
                  <a:srgbClr val="32302A"/>
                </a:solidFill>
              </a:rPr>
              <a:t/>
            </a:r>
            <a:br>
              <a:rPr lang="en-US" dirty="0" smtClean="0">
                <a:solidFill>
                  <a:srgbClr val="32302A"/>
                </a:solidFill>
              </a:rPr>
            </a:br>
            <a:r>
              <a:rPr lang="en-US" dirty="0" smtClean="0">
                <a:solidFill>
                  <a:srgbClr val="32302A"/>
                </a:solidFill>
              </a:rPr>
              <a:t>      press</a:t>
            </a:r>
            <a:r>
              <a:rPr lang="en-US" dirty="0">
                <a:solidFill>
                  <a:srgbClr val="32302A"/>
                </a:solidFill>
              </a:rPr>
              <a:t>, the right </a:t>
            </a:r>
            <a:r>
              <a:rPr lang="en-US" dirty="0" smtClean="0">
                <a:solidFill>
                  <a:srgbClr val="32302A"/>
                </a:solidFill>
              </a:rPr>
              <a:t>to assembly</a:t>
            </a:r>
            <a:r>
              <a:rPr lang="en-US" dirty="0">
                <a:solidFill>
                  <a:srgbClr val="32302A"/>
                </a:solidFill>
              </a:rPr>
              <a:t>, and religious freedom</a:t>
            </a:r>
            <a:r>
              <a:rPr lang="en-US" dirty="0" smtClean="0">
                <a:solidFill>
                  <a:srgbClr val="32302A"/>
                </a:solidFill>
              </a:rPr>
              <a:t>? </a:t>
            </a:r>
            <a:br>
              <a:rPr lang="en-US" dirty="0" smtClean="0">
                <a:solidFill>
                  <a:srgbClr val="32302A"/>
                </a:solidFill>
              </a:rPr>
            </a:br>
            <a:r>
              <a:rPr lang="en-US" dirty="0" smtClean="0">
                <a:solidFill>
                  <a:srgbClr val="32302A"/>
                </a:solidFill>
              </a:rPr>
              <a:t>(b) Should </a:t>
            </a:r>
            <a:r>
              <a:rPr lang="en-US" dirty="0">
                <a:solidFill>
                  <a:srgbClr val="32302A"/>
                </a:solidFill>
              </a:rPr>
              <a:t>we count on majority rule to defend economic </a:t>
            </a:r>
            <a:r>
              <a:rPr lang="en-US" dirty="0" smtClean="0">
                <a:solidFill>
                  <a:srgbClr val="32302A"/>
                </a:solidFill>
              </a:rPr>
              <a:t/>
            </a:r>
            <a:br>
              <a:rPr lang="en-US" dirty="0" smtClean="0">
                <a:solidFill>
                  <a:srgbClr val="32302A"/>
                </a:solidFill>
              </a:rPr>
            </a:br>
            <a:r>
              <a:rPr lang="en-US" dirty="0" smtClean="0">
                <a:solidFill>
                  <a:srgbClr val="32302A"/>
                </a:solidFill>
              </a:rPr>
              <a:t>      rights </a:t>
            </a:r>
            <a:r>
              <a:rPr lang="en-US" dirty="0">
                <a:solidFill>
                  <a:srgbClr val="32302A"/>
                </a:solidFill>
              </a:rPr>
              <a:t>like protection of one’s property, freedom to </a:t>
            </a:r>
            <a:r>
              <a:rPr lang="en-US" dirty="0" smtClean="0">
                <a:solidFill>
                  <a:srgbClr val="32302A"/>
                </a:solidFill>
              </a:rPr>
              <a:t/>
            </a:r>
            <a:br>
              <a:rPr lang="en-US" dirty="0" smtClean="0">
                <a:solidFill>
                  <a:srgbClr val="32302A"/>
                </a:solidFill>
              </a:rPr>
            </a:br>
            <a:r>
              <a:rPr lang="en-US" dirty="0" smtClean="0">
                <a:solidFill>
                  <a:srgbClr val="32302A"/>
                </a:solidFill>
              </a:rPr>
              <a:t>      trade</a:t>
            </a:r>
            <a:r>
              <a:rPr lang="en-US" dirty="0">
                <a:solidFill>
                  <a:srgbClr val="32302A"/>
                </a:solidFill>
              </a:rPr>
              <a:t>, </a:t>
            </a:r>
            <a:r>
              <a:rPr lang="en-US" dirty="0" smtClean="0">
                <a:solidFill>
                  <a:srgbClr val="32302A"/>
                </a:solidFill>
              </a:rPr>
              <a:t>and </a:t>
            </a:r>
            <a:r>
              <a:rPr lang="en-US" dirty="0">
                <a:solidFill>
                  <a:srgbClr val="32302A"/>
                </a:solidFill>
              </a:rPr>
              <a:t>the freedom </a:t>
            </a:r>
            <a:r>
              <a:rPr lang="en-US" dirty="0" smtClean="0">
                <a:solidFill>
                  <a:srgbClr val="32302A"/>
                </a:solidFill>
              </a:rPr>
              <a:t>to </a:t>
            </a:r>
            <a:r>
              <a:rPr lang="en-US" dirty="0">
                <a:solidFill>
                  <a:srgbClr val="32302A"/>
                </a:solidFill>
              </a:rPr>
              <a:t>compete</a:t>
            </a:r>
            <a:r>
              <a:rPr lang="en-US" dirty="0" smtClean="0">
                <a:solidFill>
                  <a:srgbClr val="32302A"/>
                </a:solidFill>
              </a:rPr>
              <a:t>?</a:t>
            </a:r>
            <a:br>
              <a:rPr lang="en-US" dirty="0" smtClean="0">
                <a:solidFill>
                  <a:srgbClr val="32302A"/>
                </a:solidFill>
              </a:rPr>
            </a:br>
            <a:r>
              <a:rPr lang="en-US" sz="1000" dirty="0" smtClean="0">
                <a:solidFill>
                  <a:srgbClr val="32302A"/>
                </a:solidFill>
              </a:rPr>
              <a:t> </a:t>
            </a:r>
            <a:r>
              <a:rPr lang="en-US" sz="1600" dirty="0">
                <a:solidFill>
                  <a:srgbClr val="32302A"/>
                </a:solidFill>
              </a:rPr>
              <a:t/>
            </a:r>
            <a:br>
              <a:rPr lang="en-US" sz="1600" dirty="0">
                <a:solidFill>
                  <a:srgbClr val="32302A"/>
                </a:solidFill>
              </a:rPr>
            </a:br>
            <a:r>
              <a:rPr lang="en-US" dirty="0" smtClean="0">
                <a:solidFill>
                  <a:srgbClr val="32302A"/>
                </a:solidFill>
              </a:rPr>
              <a:t>      Discuss </a:t>
            </a:r>
            <a:r>
              <a:rPr lang="en-US" dirty="0">
                <a:solidFill>
                  <a:srgbClr val="32302A"/>
                </a:solidFill>
              </a:rPr>
              <a:t>each of these questions.</a:t>
            </a:r>
          </a:p>
        </p:txBody>
      </p:sp>
    </p:spTree>
    <p:extLst>
      <p:ext uri="{BB962C8B-B14F-4D97-AF65-F5344CB8AC3E}">
        <p14:creationId xmlns:p14="http://schemas.microsoft.com/office/powerpoint/2010/main" val="3041001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3155"/>
            <a:ext cx="8904855" cy="667450"/>
          </a:xfrm>
        </p:spPr>
        <p:txBody>
          <a:bodyPr/>
          <a:lstStyle/>
          <a:p>
            <a:r>
              <a:rPr lang="en-US" dirty="0" smtClean="0"/>
              <a:t>Cross-Country Differences </a:t>
            </a:r>
            <a:r>
              <a:rPr lang="en-US" dirty="0"/>
              <a:t>in Income</a:t>
            </a:r>
          </a:p>
        </p:txBody>
      </p:sp>
      <p:sp>
        <p:nvSpPr>
          <p:cNvPr id="3" name="Content Placeholder 2"/>
          <p:cNvSpPr>
            <a:spLocks noGrp="1"/>
          </p:cNvSpPr>
          <p:nvPr>
            <p:ph idx="1"/>
          </p:nvPr>
        </p:nvSpPr>
        <p:spPr>
          <a:xfrm>
            <a:off x="140675" y="1140800"/>
            <a:ext cx="8883750" cy="5209896"/>
          </a:xfrm>
        </p:spPr>
        <p:txBody>
          <a:bodyPr/>
          <a:lstStyle/>
          <a:p>
            <a:pPr marL="231775" indent="-231775"/>
            <a:r>
              <a:rPr lang="en-US" sz="2700" dirty="0">
                <a:solidFill>
                  <a:srgbClr val="32302A"/>
                </a:solidFill>
              </a:rPr>
              <a:t>The following slide highlights the </a:t>
            </a:r>
            <a:r>
              <a:rPr lang="en-US" sz="2700" dirty="0" smtClean="0">
                <a:solidFill>
                  <a:srgbClr val="32302A"/>
                </a:solidFill>
              </a:rPr>
              <a:t>2014 </a:t>
            </a:r>
            <a:r>
              <a:rPr lang="en-US" sz="2700" dirty="0">
                <a:solidFill>
                  <a:srgbClr val="32302A"/>
                </a:solidFill>
              </a:rPr>
              <a:t>per person income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for </a:t>
            </a:r>
            <a:r>
              <a:rPr lang="en-US" sz="2700" dirty="0">
                <a:solidFill>
                  <a:srgbClr val="32302A"/>
                </a:solidFill>
              </a:rPr>
              <a:t>various high, middle and </a:t>
            </a:r>
            <a:r>
              <a:rPr lang="en-US" sz="2700" dirty="0" smtClean="0">
                <a:solidFill>
                  <a:srgbClr val="32302A"/>
                </a:solidFill>
              </a:rPr>
              <a:t>low-income </a:t>
            </a:r>
            <a:r>
              <a:rPr lang="en-US" sz="2700" dirty="0">
                <a:solidFill>
                  <a:srgbClr val="32302A"/>
                </a:solidFill>
              </a:rPr>
              <a:t>countries.</a:t>
            </a:r>
          </a:p>
          <a:p>
            <a:pPr marL="231775" indent="-231775"/>
            <a:r>
              <a:rPr lang="en-US" sz="2700" dirty="0">
                <a:solidFill>
                  <a:srgbClr val="32302A"/>
                </a:solidFill>
              </a:rPr>
              <a:t>The incomes in </a:t>
            </a:r>
            <a:r>
              <a:rPr lang="en-US" sz="2700" dirty="0" smtClean="0">
                <a:solidFill>
                  <a:srgbClr val="32302A"/>
                </a:solidFill>
              </a:rPr>
              <a:t>Singapore, Norway</a:t>
            </a:r>
            <a:r>
              <a:rPr lang="en-US" sz="2700" dirty="0">
                <a:solidFill>
                  <a:srgbClr val="32302A"/>
                </a:solidFill>
              </a:rPr>
              <a:t>, </a:t>
            </a:r>
            <a:r>
              <a:rPr lang="en-US" sz="2700" dirty="0" smtClean="0">
                <a:solidFill>
                  <a:srgbClr val="32302A"/>
                </a:solidFill>
              </a:rPr>
              <a:t>and Switzerland are </a:t>
            </a:r>
            <a:r>
              <a:rPr lang="en-US" sz="2700" dirty="0">
                <a:solidFill>
                  <a:srgbClr val="32302A"/>
                </a:solidFill>
              </a:rPr>
              <a:t>the highest in the world, in excess of </a:t>
            </a:r>
            <a:r>
              <a:rPr lang="en-US" sz="2700" dirty="0" smtClean="0">
                <a:solidFill>
                  <a:srgbClr val="32302A"/>
                </a:solidFill>
              </a:rPr>
              <a:t>$55,000</a:t>
            </a:r>
            <a:r>
              <a:rPr lang="en-US" sz="2700" dirty="0">
                <a:solidFill>
                  <a:srgbClr val="32302A"/>
                </a:solidFill>
              </a:rPr>
              <a:t>. </a:t>
            </a:r>
          </a:p>
          <a:p>
            <a:pPr marL="231775" indent="-231775"/>
            <a:r>
              <a:rPr lang="en-US" sz="2700" dirty="0">
                <a:solidFill>
                  <a:srgbClr val="32302A"/>
                </a:solidFill>
              </a:rPr>
              <a:t>The per-person income in </a:t>
            </a:r>
            <a:r>
              <a:rPr lang="en-US" sz="2700" dirty="0" smtClean="0">
                <a:solidFill>
                  <a:srgbClr val="32302A"/>
                </a:solidFill>
              </a:rPr>
              <a:t>the highest income countries is 30-50 times the lowest income countries. </a:t>
            </a:r>
            <a:endParaRPr lang="en-US" sz="2700" dirty="0">
              <a:solidFill>
                <a:srgbClr val="32302A"/>
              </a:solidFill>
            </a:endParaRPr>
          </a:p>
          <a:p>
            <a:pPr marL="231775" indent="-231775"/>
            <a:r>
              <a:rPr lang="en-US" sz="2700" dirty="0">
                <a:solidFill>
                  <a:srgbClr val="32302A"/>
                </a:solidFill>
              </a:rPr>
              <a:t>The incomes of less-developed countries will be understated because GDP figures generally omit household production.  </a:t>
            </a:r>
          </a:p>
          <a:p>
            <a:pPr marL="631825" lvl="1" indent="-231775"/>
            <a:r>
              <a:rPr lang="en-US" sz="2700" dirty="0">
                <a:solidFill>
                  <a:srgbClr val="32302A"/>
                </a:solidFill>
              </a:rPr>
              <a:t>Even after making some allowance for this, it is clear that the income differences between the high and low-income countries are huge.</a:t>
            </a:r>
          </a:p>
        </p:txBody>
      </p:sp>
    </p:spTree>
    <p:extLst>
      <p:ext uri="{BB962C8B-B14F-4D97-AF65-F5344CB8AC3E}">
        <p14:creationId xmlns:p14="http://schemas.microsoft.com/office/powerpoint/2010/main" val="3481805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11045"/>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6639"/>
            <a:ext cx="8820445" cy="4692983"/>
          </a:xfrm>
        </p:spPr>
        <p:txBody>
          <a:bodyPr/>
          <a:lstStyle/>
          <a:p>
            <a:pPr marL="347663" indent="-347663">
              <a:buNone/>
            </a:pPr>
            <a:r>
              <a:rPr lang="en-US" dirty="0">
                <a:solidFill>
                  <a:srgbClr val="32302A"/>
                </a:solidFill>
              </a:rPr>
              <a:t>6</a:t>
            </a:r>
            <a:r>
              <a:rPr lang="en-US" dirty="0" smtClean="0">
                <a:solidFill>
                  <a:srgbClr val="32302A"/>
                </a:solidFill>
              </a:rPr>
              <a:t>. </a:t>
            </a:r>
            <a:r>
              <a:rPr lang="en-US" dirty="0">
                <a:solidFill>
                  <a:srgbClr val="32302A"/>
                </a:solidFill>
              </a:rPr>
              <a:t>Compared to countries with low levels of economic </a:t>
            </a:r>
            <a:r>
              <a:rPr lang="en-US" dirty="0" smtClean="0">
                <a:solidFill>
                  <a:srgbClr val="32302A"/>
                </a:solidFill>
              </a:rPr>
              <a:t>freedom, countries with a </a:t>
            </a:r>
            <a:r>
              <a:rPr lang="en-US" dirty="0">
                <a:solidFill>
                  <a:srgbClr val="32302A"/>
                </a:solidFill>
              </a:rPr>
              <a:t>larger degree of economic freedom tend </a:t>
            </a:r>
            <a:r>
              <a:rPr lang="en-US" dirty="0" smtClean="0">
                <a:solidFill>
                  <a:srgbClr val="32302A"/>
                </a:solidFill>
              </a:rPr>
              <a:t>to have:</a:t>
            </a:r>
            <a:endParaRPr lang="en-US" dirty="0">
              <a:solidFill>
                <a:srgbClr val="32302A"/>
              </a:solidFill>
            </a:endParaRPr>
          </a:p>
          <a:p>
            <a:pPr marL="347663" indent="-347663">
              <a:buNone/>
            </a:pPr>
            <a:r>
              <a:rPr lang="en-US" dirty="0">
                <a:solidFill>
                  <a:srgbClr val="32302A"/>
                </a:solidFill>
              </a:rPr>
              <a:t>    </a:t>
            </a:r>
            <a:r>
              <a:rPr lang="en-US" dirty="0" smtClean="0">
                <a:solidFill>
                  <a:srgbClr val="32302A"/>
                </a:solidFill>
              </a:rPr>
              <a:t>(a) higher </a:t>
            </a:r>
            <a:r>
              <a:rPr lang="en-US" dirty="0">
                <a:solidFill>
                  <a:srgbClr val="32302A"/>
                </a:solidFill>
              </a:rPr>
              <a:t>per capita income levels, but </a:t>
            </a:r>
            <a:r>
              <a:rPr lang="en-US" dirty="0" smtClean="0">
                <a:solidFill>
                  <a:srgbClr val="32302A"/>
                </a:solidFill>
              </a:rPr>
              <a:t>slower rates of </a:t>
            </a:r>
            <a:br>
              <a:rPr lang="en-US" dirty="0" smtClean="0">
                <a:solidFill>
                  <a:srgbClr val="32302A"/>
                </a:solidFill>
              </a:rPr>
            </a:br>
            <a:r>
              <a:rPr lang="en-US" dirty="0" smtClean="0">
                <a:solidFill>
                  <a:srgbClr val="32302A"/>
                </a:solidFill>
              </a:rPr>
              <a:t>     growth</a:t>
            </a:r>
            <a:r>
              <a:rPr lang="en-US" dirty="0">
                <a:solidFill>
                  <a:srgbClr val="32302A"/>
                </a:solidFill>
              </a:rPr>
              <a:t>.</a:t>
            </a:r>
          </a:p>
          <a:p>
            <a:pPr marL="347663" indent="-347663">
              <a:buNone/>
            </a:pPr>
            <a:r>
              <a:rPr lang="en-US" dirty="0">
                <a:solidFill>
                  <a:srgbClr val="32302A"/>
                </a:solidFill>
              </a:rPr>
              <a:t>    </a:t>
            </a:r>
            <a:r>
              <a:rPr lang="en-US" dirty="0" smtClean="0">
                <a:solidFill>
                  <a:srgbClr val="32302A"/>
                </a:solidFill>
              </a:rPr>
              <a:t>(b) lower </a:t>
            </a:r>
            <a:r>
              <a:rPr lang="en-US" dirty="0">
                <a:solidFill>
                  <a:srgbClr val="32302A"/>
                </a:solidFill>
              </a:rPr>
              <a:t>per capita income levels, but </a:t>
            </a:r>
            <a:r>
              <a:rPr lang="en-US" dirty="0" smtClean="0">
                <a:solidFill>
                  <a:srgbClr val="32302A"/>
                </a:solidFill>
              </a:rPr>
              <a:t>more rapid rates </a:t>
            </a:r>
            <a:br>
              <a:rPr lang="en-US" dirty="0" smtClean="0">
                <a:solidFill>
                  <a:srgbClr val="32302A"/>
                </a:solidFill>
              </a:rPr>
            </a:br>
            <a:r>
              <a:rPr lang="en-US" dirty="0" smtClean="0">
                <a:solidFill>
                  <a:srgbClr val="32302A"/>
                </a:solidFill>
              </a:rPr>
              <a:t>     of growth</a:t>
            </a:r>
            <a:r>
              <a:rPr lang="en-US" dirty="0">
                <a:solidFill>
                  <a:srgbClr val="32302A"/>
                </a:solidFill>
              </a:rPr>
              <a:t>.</a:t>
            </a:r>
          </a:p>
          <a:p>
            <a:pPr marL="347663" indent="-347663">
              <a:buNone/>
            </a:pPr>
            <a:r>
              <a:rPr lang="en-US" dirty="0">
                <a:solidFill>
                  <a:srgbClr val="32302A"/>
                </a:solidFill>
              </a:rPr>
              <a:t>    </a:t>
            </a:r>
            <a:r>
              <a:rPr lang="en-US" dirty="0" smtClean="0">
                <a:solidFill>
                  <a:srgbClr val="32302A"/>
                </a:solidFill>
              </a:rPr>
              <a:t>(c) both </a:t>
            </a:r>
            <a:r>
              <a:rPr lang="en-US" dirty="0">
                <a:solidFill>
                  <a:srgbClr val="32302A"/>
                </a:solidFill>
              </a:rPr>
              <a:t>higher per capita income levels </a:t>
            </a:r>
            <a:r>
              <a:rPr lang="en-US" dirty="0" smtClean="0">
                <a:solidFill>
                  <a:srgbClr val="32302A"/>
                </a:solidFill>
              </a:rPr>
              <a:t>and more rapid </a:t>
            </a:r>
            <a:br>
              <a:rPr lang="en-US" dirty="0" smtClean="0">
                <a:solidFill>
                  <a:srgbClr val="32302A"/>
                </a:solidFill>
              </a:rPr>
            </a:br>
            <a:r>
              <a:rPr lang="en-US" dirty="0" smtClean="0">
                <a:solidFill>
                  <a:srgbClr val="32302A"/>
                </a:solidFill>
              </a:rPr>
              <a:t>     growth.</a:t>
            </a:r>
            <a:endParaRPr lang="en-US" dirty="0">
              <a:solidFill>
                <a:srgbClr val="32302A"/>
              </a:solidFill>
            </a:endParaRPr>
          </a:p>
          <a:p>
            <a:pPr marL="347663" indent="-347663">
              <a:buNone/>
            </a:pPr>
            <a:r>
              <a:rPr lang="en-US" dirty="0">
                <a:solidFill>
                  <a:srgbClr val="32302A"/>
                </a:solidFill>
              </a:rPr>
              <a:t>    </a:t>
            </a:r>
            <a:r>
              <a:rPr lang="en-US" dirty="0" smtClean="0">
                <a:solidFill>
                  <a:srgbClr val="32302A"/>
                </a:solidFill>
              </a:rPr>
              <a:t>(d) both </a:t>
            </a:r>
            <a:r>
              <a:rPr lang="en-US" dirty="0">
                <a:solidFill>
                  <a:srgbClr val="32302A"/>
                </a:solidFill>
              </a:rPr>
              <a:t>lower income levels </a:t>
            </a:r>
            <a:r>
              <a:rPr lang="en-US" dirty="0" smtClean="0">
                <a:solidFill>
                  <a:srgbClr val="32302A"/>
                </a:solidFill>
              </a:rPr>
              <a:t>and </a:t>
            </a:r>
            <a:r>
              <a:rPr lang="en-US" dirty="0">
                <a:solidFill>
                  <a:srgbClr val="32302A"/>
                </a:solidFill>
              </a:rPr>
              <a:t>slower </a:t>
            </a:r>
            <a:r>
              <a:rPr lang="en-US" dirty="0" smtClean="0">
                <a:solidFill>
                  <a:srgbClr val="32302A"/>
                </a:solidFill>
              </a:rPr>
              <a:t>rates of growth</a:t>
            </a:r>
            <a:r>
              <a:rPr lang="en-US" dirty="0">
                <a:solidFill>
                  <a:srgbClr val="32302A"/>
                </a:solidFill>
              </a:rPr>
              <a:t>.</a:t>
            </a:r>
          </a:p>
        </p:txBody>
      </p:sp>
    </p:spTree>
    <p:extLst>
      <p:ext uri="{BB962C8B-B14F-4D97-AF65-F5344CB8AC3E}">
        <p14:creationId xmlns:p14="http://schemas.microsoft.com/office/powerpoint/2010/main" val="21068121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17063"/>
            <a:ext cx="7772400" cy="742188"/>
          </a:xfrm>
        </p:spPr>
        <p:txBody>
          <a:bodyPr anchor="ctr"/>
          <a:lstStyle/>
          <a:p>
            <a:pPr>
              <a:lnSpc>
                <a:spcPts val="3500"/>
              </a:lnSpc>
            </a:pPr>
            <a:r>
              <a:rPr lang="en-US" dirty="0"/>
              <a:t>Addendum to Chapter 17:</a:t>
            </a:r>
            <a:br>
              <a:rPr lang="en-US" dirty="0"/>
            </a:br>
            <a:r>
              <a:rPr lang="en-US" dirty="0"/>
              <a:t>    Economic Freedom </a:t>
            </a:r>
          </a:p>
        </p:txBody>
      </p:sp>
    </p:spTree>
    <p:extLst>
      <p:ext uri="{BB962C8B-B14F-4D97-AF65-F5344CB8AC3E}">
        <p14:creationId xmlns:p14="http://schemas.microsoft.com/office/powerpoint/2010/main" val="3454026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17792"/>
            <a:ext cx="8904855" cy="835763"/>
          </a:xfrm>
        </p:spPr>
        <p:txBody>
          <a:bodyPr/>
          <a:lstStyle/>
          <a:p>
            <a:r>
              <a:rPr lang="en-US" dirty="0"/>
              <a:t>Economic Freedom of the World: </a:t>
            </a:r>
            <a:r>
              <a:rPr lang="en-US" dirty="0" smtClean="0"/>
              <a:t>2014</a:t>
            </a:r>
            <a:endParaRPr lang="en-US" dirty="0"/>
          </a:p>
        </p:txBody>
      </p:sp>
      <p:sp>
        <p:nvSpPr>
          <p:cNvPr id="3" name="Content Placeholder 2"/>
          <p:cNvSpPr>
            <a:spLocks noGrp="1"/>
          </p:cNvSpPr>
          <p:nvPr>
            <p:ph idx="1"/>
          </p:nvPr>
        </p:nvSpPr>
        <p:spPr>
          <a:xfrm>
            <a:off x="140675" y="1143035"/>
            <a:ext cx="8735957" cy="4097642"/>
          </a:xfrm>
        </p:spPr>
        <p:txBody>
          <a:bodyPr/>
          <a:lstStyle/>
          <a:p>
            <a:pPr marL="231775" indent="-231775"/>
            <a:r>
              <a:rPr lang="en-US" dirty="0">
                <a:solidFill>
                  <a:srgbClr val="32302A"/>
                </a:solidFill>
              </a:rPr>
              <a:t>Intuitions and policies generally change slowly.</a:t>
            </a:r>
          </a:p>
          <a:p>
            <a:pPr marL="231775" indent="-231775"/>
            <a:r>
              <a:rPr lang="en-US" dirty="0">
                <a:solidFill>
                  <a:srgbClr val="32302A"/>
                </a:solidFill>
              </a:rPr>
              <a:t>Thus, we have generally focused on the </a:t>
            </a:r>
            <a:r>
              <a:rPr lang="en-US" dirty="0" smtClean="0">
                <a:solidFill>
                  <a:srgbClr val="32302A"/>
                </a:solidFill>
              </a:rPr>
              <a:t>quality of </a:t>
            </a:r>
            <a:r>
              <a:rPr lang="en-US" dirty="0">
                <a:solidFill>
                  <a:srgbClr val="32302A"/>
                </a:solidFill>
              </a:rPr>
              <a:t>institutions and policies over a lengthy time frame such as </a:t>
            </a:r>
            <a:r>
              <a:rPr lang="en-US" dirty="0" smtClean="0">
                <a:solidFill>
                  <a:srgbClr val="32302A"/>
                </a:solidFill>
              </a:rPr>
              <a:t>1980-2013. </a:t>
            </a:r>
            <a:endParaRPr lang="en-US" dirty="0">
              <a:solidFill>
                <a:srgbClr val="32302A"/>
              </a:solidFill>
            </a:endParaRPr>
          </a:p>
          <a:p>
            <a:pPr marL="231775" indent="-231775"/>
            <a:r>
              <a:rPr lang="en-US" dirty="0">
                <a:solidFill>
                  <a:srgbClr val="32302A"/>
                </a:solidFill>
              </a:rPr>
              <a:t>However, the recent data are also of interest.</a:t>
            </a:r>
          </a:p>
          <a:p>
            <a:pPr marL="231775" indent="-231775"/>
            <a:r>
              <a:rPr lang="en-US" dirty="0">
                <a:solidFill>
                  <a:srgbClr val="32302A"/>
                </a:solidFill>
              </a:rPr>
              <a:t>The following map indicates the Economic Freedom of the World (EFW) ratings for </a:t>
            </a:r>
            <a:r>
              <a:rPr lang="en-US" dirty="0" smtClean="0">
                <a:solidFill>
                  <a:srgbClr val="32302A"/>
                </a:solidFill>
              </a:rPr>
              <a:t>2014.</a:t>
            </a:r>
            <a:endParaRPr lang="en-US" dirty="0">
              <a:solidFill>
                <a:srgbClr val="32302A"/>
              </a:solidFill>
            </a:endParaRPr>
          </a:p>
        </p:txBody>
      </p:sp>
    </p:spTree>
    <p:extLst>
      <p:ext uri="{BB962C8B-B14F-4D97-AF65-F5344CB8AC3E}">
        <p14:creationId xmlns:p14="http://schemas.microsoft.com/office/powerpoint/2010/main" val="1904276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9138606" cy="6647688"/>
          </a:xfrm>
          <a:prstGeom prst="rect">
            <a:avLst/>
          </a:prstGeom>
        </p:spPr>
      </p:pic>
      <p:grpSp>
        <p:nvGrpSpPr>
          <p:cNvPr id="5" name="Group 4"/>
          <p:cNvGrpSpPr/>
          <p:nvPr/>
        </p:nvGrpSpPr>
        <p:grpSpPr>
          <a:xfrm>
            <a:off x="128646" y="4923292"/>
            <a:ext cx="1061323" cy="926755"/>
            <a:chOff x="14013" y="5924772"/>
            <a:chExt cx="1061323" cy="926755"/>
          </a:xfrm>
        </p:grpSpPr>
        <p:sp>
          <p:nvSpPr>
            <p:cNvPr id="6" name="Rectangle 5"/>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7" name="TextBox 6"/>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15</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8" name="TextBox 7"/>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9" name="Straight Connector 8"/>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extLst>
      <p:ext uri="{BB962C8B-B14F-4D97-AF65-F5344CB8AC3E}">
        <p14:creationId xmlns:p14="http://schemas.microsoft.com/office/powerpoint/2010/main" val="11708759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1981186"/>
            <a:ext cx="4083798" cy="2151897"/>
          </a:xfrm>
        </p:spPr>
        <p:txBody>
          <a:bodyPr/>
          <a:lstStyle/>
          <a:p>
            <a:pPr marL="511175" indent="-511175" algn="ctr">
              <a:lnSpc>
                <a:spcPct val="80000"/>
              </a:lnSpc>
              <a:buClr>
                <a:schemeClr val="hlink"/>
              </a:buClr>
              <a:buNone/>
            </a:pPr>
            <a:r>
              <a:rPr lang="en-US" sz="6600" b="1" i="1" dirty="0" smtClean="0">
                <a:solidFill>
                  <a:srgbClr val="32302A"/>
                </a:solidFill>
                <a:latin typeface="Calibri"/>
                <a:cs typeface="Calibri"/>
              </a:rPr>
              <a:t>End of</a:t>
            </a:r>
          </a:p>
          <a:p>
            <a:pPr marL="511175" indent="-511175" algn="ctr">
              <a:lnSpc>
                <a:spcPct val="80000"/>
              </a:lnSpc>
              <a:buClr>
                <a:schemeClr val="hlink"/>
              </a:buClr>
              <a:buNone/>
            </a:pPr>
            <a:r>
              <a:rPr lang="en-US" sz="6600" b="1" i="1" dirty="0" smtClean="0">
                <a:solidFill>
                  <a:srgbClr val="32302A"/>
                </a:solidFill>
                <a:latin typeface="Calibri"/>
                <a:cs typeface="Calibri"/>
              </a:rPr>
              <a:t>Chapter 17</a:t>
            </a:r>
            <a:endParaRPr lang="en-US" sz="6600" b="1" i="1" dirty="0">
              <a:solidFill>
                <a:srgbClr val="32302A"/>
              </a:solidFill>
              <a:latin typeface="Calibri"/>
              <a:cs typeface="Calibri"/>
            </a:endParaRPr>
          </a:p>
        </p:txBody>
      </p:sp>
    </p:spTree>
    <p:extLst>
      <p:ext uri="{BB962C8B-B14F-4D97-AF65-F5344CB8AC3E}">
        <p14:creationId xmlns:p14="http://schemas.microsoft.com/office/powerpoint/2010/main" val="326822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5431"/>
            <a:ext cx="8904855" cy="667450"/>
          </a:xfrm>
        </p:spPr>
        <p:txBody>
          <a:bodyPr/>
          <a:lstStyle/>
          <a:p>
            <a:r>
              <a:rPr lang="en-US" dirty="0" smtClean="0">
                <a:latin typeface="Calibri"/>
                <a:cs typeface="Calibri"/>
              </a:rPr>
              <a:t>Cross-Country Differences </a:t>
            </a:r>
            <a:r>
              <a:rPr lang="en-US" dirty="0">
                <a:latin typeface="Calibri"/>
                <a:cs typeface="Calibri"/>
              </a:rPr>
              <a:t>in Income</a:t>
            </a:r>
          </a:p>
        </p:txBody>
      </p:sp>
      <p:sp>
        <p:nvSpPr>
          <p:cNvPr id="5" name="Rectangle 27"/>
          <p:cNvSpPr>
            <a:spLocks noChangeArrowheads="1"/>
          </p:cNvSpPr>
          <p:nvPr/>
        </p:nvSpPr>
        <p:spPr bwMode="auto">
          <a:xfrm>
            <a:off x="692518" y="1334905"/>
            <a:ext cx="7700506"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Calibri"/>
                <a:cs typeface="Calibri"/>
              </a:rPr>
              <a:t>The </a:t>
            </a:r>
            <a:r>
              <a:rPr kumimoji="0" lang="en-US" sz="1800" b="1" i="1" dirty="0" smtClean="0">
                <a:solidFill>
                  <a:srgbClr val="000000"/>
                </a:solidFill>
                <a:latin typeface="Calibri"/>
                <a:cs typeface="Calibri"/>
              </a:rPr>
              <a:t>2014 </a:t>
            </a:r>
            <a:r>
              <a:rPr kumimoji="0" lang="en-US" sz="1800" b="1" i="1" dirty="0">
                <a:solidFill>
                  <a:srgbClr val="000000"/>
                </a:solidFill>
                <a:latin typeface="Calibri"/>
                <a:cs typeface="Calibri"/>
              </a:rPr>
              <a:t>Per Person Income Levels for high-, Middle-, and Low-Income Countries</a:t>
            </a:r>
            <a:endParaRPr kumimoji="0" lang="en-US" sz="1800" b="1" i="1" dirty="0">
              <a:solidFill>
                <a:schemeClr val="tx1"/>
              </a:solidFill>
              <a:latin typeface="Calibri"/>
              <a:cs typeface="Calibri"/>
            </a:endParaRPr>
          </a:p>
        </p:txBody>
      </p:sp>
      <p:sp>
        <p:nvSpPr>
          <p:cNvPr id="6" name="Rectangle 28"/>
          <p:cNvSpPr>
            <a:spLocks noChangeArrowheads="1"/>
          </p:cNvSpPr>
          <p:nvPr/>
        </p:nvSpPr>
        <p:spPr bwMode="auto">
          <a:xfrm>
            <a:off x="2908668" y="1582555"/>
            <a:ext cx="3322320"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0" i="1" dirty="0" smtClean="0">
                <a:solidFill>
                  <a:srgbClr val="000000"/>
                </a:solidFill>
                <a:latin typeface="Calibri"/>
                <a:cs typeface="Calibri"/>
              </a:rPr>
              <a:t>(measured </a:t>
            </a:r>
            <a:r>
              <a:rPr kumimoji="0" lang="en-US" sz="1800" b="0" i="1" dirty="0">
                <a:solidFill>
                  <a:srgbClr val="000000"/>
                </a:solidFill>
                <a:latin typeface="Calibri"/>
                <a:cs typeface="Calibri"/>
              </a:rPr>
              <a:t>in </a:t>
            </a:r>
            <a:r>
              <a:rPr kumimoji="0" lang="en-US" sz="1800" b="0" i="1" dirty="0" smtClean="0">
                <a:solidFill>
                  <a:srgbClr val="000000"/>
                </a:solidFill>
                <a:latin typeface="Calibri"/>
                <a:cs typeface="Calibri"/>
              </a:rPr>
              <a:t>2011 </a:t>
            </a:r>
            <a:r>
              <a:rPr kumimoji="0" lang="en-US" sz="1800" b="0" i="1" dirty="0">
                <a:solidFill>
                  <a:srgbClr val="000000"/>
                </a:solidFill>
                <a:latin typeface="Calibri"/>
                <a:cs typeface="Calibri"/>
              </a:rPr>
              <a:t>PPP U.S. </a:t>
            </a:r>
            <a:r>
              <a:rPr kumimoji="0" lang="en-US" sz="1800" b="0" i="1" dirty="0" smtClean="0">
                <a:solidFill>
                  <a:srgbClr val="000000"/>
                </a:solidFill>
                <a:latin typeface="Calibri"/>
                <a:cs typeface="Calibri"/>
              </a:rPr>
              <a:t>dollars)</a:t>
            </a:r>
            <a:endParaRPr kumimoji="0" lang="en-US" sz="1800" b="0" i="1" dirty="0">
              <a:solidFill>
                <a:srgbClr val="000000"/>
              </a:solidFill>
              <a:latin typeface="Calibri"/>
              <a:cs typeface="Calibri"/>
            </a:endParaRPr>
          </a:p>
        </p:txBody>
      </p:sp>
      <p:sp>
        <p:nvSpPr>
          <p:cNvPr id="7" name="Line 29"/>
          <p:cNvSpPr>
            <a:spLocks noChangeShapeType="1"/>
          </p:cNvSpPr>
          <p:nvPr/>
        </p:nvSpPr>
        <p:spPr bwMode="auto">
          <a:xfrm>
            <a:off x="6302743" y="2227055"/>
            <a:ext cx="2524125" cy="1588"/>
          </a:xfrm>
          <a:prstGeom prst="line">
            <a:avLst/>
          </a:prstGeom>
          <a:noFill/>
          <a:ln w="19050">
            <a:solidFill>
              <a:srgbClr val="000000"/>
            </a:solidFill>
            <a:round/>
            <a:headEnd/>
            <a:tailEnd/>
          </a:ln>
        </p:spPr>
        <p:txBody>
          <a:bodyPr>
            <a:prstTxWarp prst="textNoShape">
              <a:avLst/>
            </a:prstTxWarp>
          </a:bodyPr>
          <a:lstStyle/>
          <a:p>
            <a:endParaRPr lang="en-US">
              <a:latin typeface="Calibri"/>
              <a:cs typeface="Calibri"/>
            </a:endParaRPr>
          </a:p>
        </p:txBody>
      </p:sp>
      <p:sp>
        <p:nvSpPr>
          <p:cNvPr id="8" name="Rectangle 31"/>
          <p:cNvSpPr>
            <a:spLocks noChangeArrowheads="1"/>
          </p:cNvSpPr>
          <p:nvPr/>
        </p:nvSpPr>
        <p:spPr bwMode="auto">
          <a:xfrm>
            <a:off x="3296018" y="2528680"/>
            <a:ext cx="59362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Greece</a:t>
            </a:r>
            <a:endParaRPr kumimoji="0" lang="en-US" sz="1600" b="0" dirty="0">
              <a:solidFill>
                <a:schemeClr val="tx1"/>
              </a:solidFill>
              <a:latin typeface="Calibri"/>
              <a:cs typeface="Calibri"/>
            </a:endParaRPr>
          </a:p>
        </p:txBody>
      </p:sp>
      <p:sp>
        <p:nvSpPr>
          <p:cNvPr id="9" name="Rectangle 32"/>
          <p:cNvSpPr>
            <a:spLocks noChangeArrowheads="1"/>
          </p:cNvSpPr>
          <p:nvPr/>
        </p:nvSpPr>
        <p:spPr bwMode="auto">
          <a:xfrm>
            <a:off x="3296018" y="2773155"/>
            <a:ext cx="728597"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Malaysia</a:t>
            </a:r>
            <a:endParaRPr lang="en-US" sz="1600" dirty="0">
              <a:cs typeface="Calibri"/>
            </a:endParaRPr>
          </a:p>
        </p:txBody>
      </p:sp>
      <p:sp>
        <p:nvSpPr>
          <p:cNvPr id="10" name="Rectangle 33"/>
          <p:cNvSpPr>
            <a:spLocks noChangeArrowheads="1"/>
          </p:cNvSpPr>
          <p:nvPr/>
        </p:nvSpPr>
        <p:spPr bwMode="auto">
          <a:xfrm>
            <a:off x="3296018" y="3016043"/>
            <a:ext cx="569771"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Poland</a:t>
            </a:r>
            <a:endParaRPr lang="en-US" sz="1600" dirty="0">
              <a:cs typeface="Calibri"/>
            </a:endParaRPr>
          </a:p>
        </p:txBody>
      </p:sp>
      <p:sp>
        <p:nvSpPr>
          <p:cNvPr id="11" name="Rectangle 34"/>
          <p:cNvSpPr>
            <a:spLocks noChangeArrowheads="1"/>
          </p:cNvSpPr>
          <p:nvPr/>
        </p:nvSpPr>
        <p:spPr bwMode="auto">
          <a:xfrm>
            <a:off x="3296018" y="3503405"/>
            <a:ext cx="730072" cy="492443"/>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Chile</a:t>
            </a:r>
            <a:endParaRPr lang="en-US" sz="1600" dirty="0">
              <a:cs typeface="Calibri"/>
            </a:endParaRPr>
          </a:p>
          <a:p>
            <a:r>
              <a:rPr kumimoji="0" lang="en-US" sz="1600" b="0" dirty="0" smtClean="0">
                <a:solidFill>
                  <a:srgbClr val="000000"/>
                </a:solidFill>
                <a:latin typeface="Calibri"/>
                <a:cs typeface="Calibri"/>
              </a:rPr>
              <a:t>Romania</a:t>
            </a:r>
            <a:endParaRPr kumimoji="0" lang="en-US" sz="1600" b="0" dirty="0">
              <a:solidFill>
                <a:schemeClr val="tx1"/>
              </a:solidFill>
              <a:latin typeface="Calibri"/>
              <a:cs typeface="Calibri"/>
            </a:endParaRPr>
          </a:p>
        </p:txBody>
      </p:sp>
      <p:sp>
        <p:nvSpPr>
          <p:cNvPr id="13" name="Rectangle 36"/>
          <p:cNvSpPr>
            <a:spLocks noChangeArrowheads="1"/>
          </p:cNvSpPr>
          <p:nvPr/>
        </p:nvSpPr>
        <p:spPr bwMode="auto">
          <a:xfrm>
            <a:off x="3296018" y="3990768"/>
            <a:ext cx="86472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Venezuela</a:t>
            </a:r>
            <a:endParaRPr kumimoji="0" lang="en-US" sz="1600" b="0" dirty="0">
              <a:solidFill>
                <a:schemeClr val="tx1"/>
              </a:solidFill>
              <a:latin typeface="Calibri"/>
              <a:cs typeface="Calibri"/>
            </a:endParaRPr>
          </a:p>
        </p:txBody>
      </p:sp>
      <p:sp>
        <p:nvSpPr>
          <p:cNvPr id="14" name="Rectangle 37"/>
          <p:cNvSpPr>
            <a:spLocks noChangeArrowheads="1"/>
          </p:cNvSpPr>
          <p:nvPr/>
        </p:nvSpPr>
        <p:spPr bwMode="auto">
          <a:xfrm>
            <a:off x="3296018" y="4235243"/>
            <a:ext cx="602794"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Mexico</a:t>
            </a:r>
            <a:endParaRPr lang="en-US" sz="1600" dirty="0">
              <a:cs typeface="Calibri"/>
            </a:endParaRPr>
          </a:p>
        </p:txBody>
      </p:sp>
      <p:sp>
        <p:nvSpPr>
          <p:cNvPr id="15" name="Rectangle 38"/>
          <p:cNvSpPr>
            <a:spLocks noChangeArrowheads="1"/>
          </p:cNvSpPr>
          <p:nvPr/>
        </p:nvSpPr>
        <p:spPr bwMode="auto">
          <a:xfrm>
            <a:off x="3296018" y="4478130"/>
            <a:ext cx="817660"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Botswana</a:t>
            </a:r>
            <a:endParaRPr lang="en-US" sz="1600" dirty="0">
              <a:cs typeface="Calibri"/>
            </a:endParaRPr>
          </a:p>
        </p:txBody>
      </p:sp>
      <p:sp>
        <p:nvSpPr>
          <p:cNvPr id="16" name="Rectangle 39"/>
          <p:cNvSpPr>
            <a:spLocks noChangeArrowheads="1"/>
          </p:cNvSpPr>
          <p:nvPr/>
        </p:nvSpPr>
        <p:spPr bwMode="auto">
          <a:xfrm>
            <a:off x="5015088" y="2284205"/>
            <a:ext cx="67646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a:t>
            </a:r>
            <a:r>
              <a:rPr lang="en-US" sz="1600" dirty="0" smtClean="0">
                <a:solidFill>
                  <a:srgbClr val="000000"/>
                </a:solidFill>
                <a:latin typeface="Calibri"/>
                <a:cs typeface="Calibri"/>
              </a:rPr>
              <a:t>26</a:t>
            </a:r>
            <a:r>
              <a:rPr kumimoji="0" lang="en-US" sz="1600" b="0" dirty="0" smtClean="0">
                <a:solidFill>
                  <a:srgbClr val="000000"/>
                </a:solidFill>
                <a:latin typeface="Calibri"/>
                <a:cs typeface="Calibri"/>
              </a:rPr>
              <a:t>,175</a:t>
            </a:r>
            <a:endParaRPr kumimoji="0" lang="en-US" sz="1600" b="0" dirty="0">
              <a:solidFill>
                <a:schemeClr val="tx1"/>
              </a:solidFill>
              <a:latin typeface="Calibri"/>
              <a:cs typeface="Calibri"/>
            </a:endParaRPr>
          </a:p>
        </p:txBody>
      </p:sp>
      <p:sp>
        <p:nvSpPr>
          <p:cNvPr id="17" name="Rectangle 40"/>
          <p:cNvSpPr>
            <a:spLocks noChangeArrowheads="1"/>
          </p:cNvSpPr>
          <p:nvPr/>
        </p:nvSpPr>
        <p:spPr bwMode="auto">
          <a:xfrm>
            <a:off x="5117695" y="2528680"/>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24,570</a:t>
            </a:r>
            <a:endParaRPr kumimoji="0" lang="en-US" sz="1600" b="0" dirty="0">
              <a:solidFill>
                <a:schemeClr val="tx1"/>
              </a:solidFill>
              <a:latin typeface="Calibri"/>
              <a:cs typeface="Calibri"/>
            </a:endParaRPr>
          </a:p>
        </p:txBody>
      </p:sp>
      <p:sp>
        <p:nvSpPr>
          <p:cNvPr id="18" name="Rectangle 41"/>
          <p:cNvSpPr>
            <a:spLocks noChangeArrowheads="1"/>
          </p:cNvSpPr>
          <p:nvPr/>
        </p:nvSpPr>
        <p:spPr bwMode="auto">
          <a:xfrm>
            <a:off x="5117695" y="2773155"/>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24,460</a:t>
            </a:r>
            <a:endParaRPr kumimoji="0" lang="en-US" sz="1600" b="0" dirty="0">
              <a:solidFill>
                <a:schemeClr val="tx1"/>
              </a:solidFill>
              <a:latin typeface="Calibri"/>
              <a:cs typeface="Calibri"/>
            </a:endParaRPr>
          </a:p>
        </p:txBody>
      </p:sp>
      <p:sp>
        <p:nvSpPr>
          <p:cNvPr id="19" name="Rectangle 42"/>
          <p:cNvSpPr>
            <a:spLocks noChangeArrowheads="1"/>
          </p:cNvSpPr>
          <p:nvPr/>
        </p:nvSpPr>
        <p:spPr bwMode="auto">
          <a:xfrm>
            <a:off x="5117695" y="3016043"/>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23,966</a:t>
            </a:r>
            <a:endParaRPr kumimoji="0" lang="en-US" sz="1600" b="0" dirty="0">
              <a:solidFill>
                <a:schemeClr val="tx1"/>
              </a:solidFill>
              <a:latin typeface="Calibri"/>
              <a:cs typeface="Calibri"/>
            </a:endParaRPr>
          </a:p>
        </p:txBody>
      </p:sp>
      <p:sp>
        <p:nvSpPr>
          <p:cNvPr id="20" name="Rectangle 43"/>
          <p:cNvSpPr>
            <a:spLocks noChangeArrowheads="1"/>
          </p:cNvSpPr>
          <p:nvPr/>
        </p:nvSpPr>
        <p:spPr bwMode="auto">
          <a:xfrm>
            <a:off x="5130395" y="3260518"/>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23,293</a:t>
            </a:r>
            <a:endParaRPr kumimoji="0" lang="en-US" sz="1600" b="0" dirty="0">
              <a:solidFill>
                <a:schemeClr val="tx1"/>
              </a:solidFill>
              <a:latin typeface="Calibri"/>
              <a:cs typeface="Calibri"/>
            </a:endParaRPr>
          </a:p>
        </p:txBody>
      </p:sp>
      <p:sp>
        <p:nvSpPr>
          <p:cNvPr id="21" name="Rectangle 44"/>
          <p:cNvSpPr>
            <a:spLocks noChangeArrowheads="1"/>
          </p:cNvSpPr>
          <p:nvPr/>
        </p:nvSpPr>
        <p:spPr bwMode="auto">
          <a:xfrm>
            <a:off x="5116107" y="3503405"/>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21,980</a:t>
            </a:r>
            <a:endParaRPr kumimoji="0" lang="en-US" sz="1600" b="0" dirty="0">
              <a:solidFill>
                <a:schemeClr val="tx1"/>
              </a:solidFill>
              <a:latin typeface="Calibri"/>
              <a:cs typeface="Calibri"/>
            </a:endParaRPr>
          </a:p>
        </p:txBody>
      </p:sp>
      <p:sp>
        <p:nvSpPr>
          <p:cNvPr id="22" name="Rectangle 45"/>
          <p:cNvSpPr>
            <a:spLocks noChangeArrowheads="1"/>
          </p:cNvSpPr>
          <p:nvPr/>
        </p:nvSpPr>
        <p:spPr bwMode="auto">
          <a:xfrm>
            <a:off x="5116107" y="3747880"/>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19,104</a:t>
            </a:r>
            <a:endParaRPr kumimoji="0" lang="en-US" sz="1600" b="0" dirty="0">
              <a:solidFill>
                <a:schemeClr val="tx1"/>
              </a:solidFill>
              <a:latin typeface="Calibri"/>
              <a:cs typeface="Calibri"/>
            </a:endParaRPr>
          </a:p>
        </p:txBody>
      </p:sp>
      <p:sp>
        <p:nvSpPr>
          <p:cNvPr id="23" name="Rectangle 46"/>
          <p:cNvSpPr>
            <a:spLocks noChangeArrowheads="1"/>
          </p:cNvSpPr>
          <p:nvPr/>
        </p:nvSpPr>
        <p:spPr bwMode="auto">
          <a:xfrm>
            <a:off x="5116107" y="3990768"/>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smtClean="0">
                <a:solidFill>
                  <a:srgbClr val="000000"/>
                </a:solidFill>
                <a:latin typeface="Calibri"/>
                <a:cs typeface="Calibri"/>
              </a:rPr>
              <a:t>16,751</a:t>
            </a:r>
            <a:endParaRPr kumimoji="0" lang="en-US" sz="1600" b="0" dirty="0">
              <a:solidFill>
                <a:schemeClr val="tx1"/>
              </a:solidFill>
              <a:latin typeface="Calibri"/>
              <a:cs typeface="Calibri"/>
            </a:endParaRPr>
          </a:p>
        </p:txBody>
      </p:sp>
      <p:sp>
        <p:nvSpPr>
          <p:cNvPr id="24" name="Rectangle 47"/>
          <p:cNvSpPr>
            <a:spLocks noChangeArrowheads="1"/>
          </p:cNvSpPr>
          <p:nvPr/>
        </p:nvSpPr>
        <p:spPr bwMode="auto">
          <a:xfrm>
            <a:off x="5116107" y="4235243"/>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16,284</a:t>
            </a:r>
            <a:endParaRPr kumimoji="0" lang="en-US" sz="1600" b="0" dirty="0">
              <a:solidFill>
                <a:schemeClr val="tx1"/>
              </a:solidFill>
              <a:latin typeface="Calibri"/>
              <a:cs typeface="Calibri"/>
            </a:endParaRPr>
          </a:p>
        </p:txBody>
      </p:sp>
      <p:sp>
        <p:nvSpPr>
          <p:cNvPr id="25" name="Rectangle 48"/>
          <p:cNvSpPr>
            <a:spLocks noChangeArrowheads="1"/>
          </p:cNvSpPr>
          <p:nvPr/>
        </p:nvSpPr>
        <p:spPr bwMode="auto">
          <a:xfrm>
            <a:off x="5116107" y="4478130"/>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15,359</a:t>
            </a:r>
            <a:endParaRPr kumimoji="0" lang="en-US" sz="1600" b="0" dirty="0">
              <a:solidFill>
                <a:schemeClr val="tx1"/>
              </a:solidFill>
              <a:latin typeface="Calibri"/>
              <a:cs typeface="Calibri"/>
            </a:endParaRPr>
          </a:p>
        </p:txBody>
      </p:sp>
      <p:sp>
        <p:nvSpPr>
          <p:cNvPr id="26" name="Rectangle 49"/>
          <p:cNvSpPr>
            <a:spLocks noChangeArrowheads="1"/>
          </p:cNvSpPr>
          <p:nvPr/>
        </p:nvSpPr>
        <p:spPr bwMode="auto">
          <a:xfrm>
            <a:off x="6318618" y="2284205"/>
            <a:ext cx="4703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China</a:t>
            </a:r>
            <a:endParaRPr kumimoji="0" lang="en-US" sz="1600" b="0" dirty="0">
              <a:solidFill>
                <a:schemeClr val="tx1"/>
              </a:solidFill>
              <a:latin typeface="Calibri"/>
              <a:cs typeface="Calibri"/>
            </a:endParaRPr>
          </a:p>
        </p:txBody>
      </p:sp>
      <p:sp>
        <p:nvSpPr>
          <p:cNvPr id="27" name="Rectangle 50"/>
          <p:cNvSpPr>
            <a:spLocks noChangeArrowheads="1"/>
          </p:cNvSpPr>
          <p:nvPr/>
        </p:nvSpPr>
        <p:spPr bwMode="auto">
          <a:xfrm>
            <a:off x="8001176" y="2284205"/>
            <a:ext cx="67646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$12,599</a:t>
            </a:r>
            <a:endParaRPr kumimoji="0" lang="en-US" sz="1600" b="0" dirty="0">
              <a:solidFill>
                <a:schemeClr val="tx1"/>
              </a:solidFill>
              <a:latin typeface="Calibri"/>
              <a:cs typeface="Calibri"/>
            </a:endParaRPr>
          </a:p>
        </p:txBody>
      </p:sp>
      <p:sp>
        <p:nvSpPr>
          <p:cNvPr id="28" name="Rectangle 51"/>
          <p:cNvSpPr>
            <a:spLocks noChangeArrowheads="1"/>
          </p:cNvSpPr>
          <p:nvPr/>
        </p:nvSpPr>
        <p:spPr bwMode="auto">
          <a:xfrm>
            <a:off x="6318618" y="2528680"/>
            <a:ext cx="465640"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Egypt</a:t>
            </a:r>
            <a:endParaRPr lang="en-US" sz="1600" dirty="0">
              <a:cs typeface="Calibri"/>
            </a:endParaRPr>
          </a:p>
        </p:txBody>
      </p:sp>
      <p:sp>
        <p:nvSpPr>
          <p:cNvPr id="29" name="Rectangle 52"/>
          <p:cNvSpPr>
            <a:spLocks noChangeArrowheads="1"/>
          </p:cNvSpPr>
          <p:nvPr/>
        </p:nvSpPr>
        <p:spPr bwMode="auto">
          <a:xfrm>
            <a:off x="8105370" y="2528680"/>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10,049</a:t>
            </a:r>
            <a:endParaRPr kumimoji="0" lang="en-US" sz="1600" b="0" dirty="0">
              <a:solidFill>
                <a:schemeClr val="tx1"/>
              </a:solidFill>
              <a:latin typeface="Calibri"/>
              <a:cs typeface="Calibri"/>
            </a:endParaRPr>
          </a:p>
        </p:txBody>
      </p:sp>
      <p:sp>
        <p:nvSpPr>
          <p:cNvPr id="30" name="Rectangle 53"/>
          <p:cNvSpPr>
            <a:spLocks noChangeArrowheads="1"/>
          </p:cNvSpPr>
          <p:nvPr/>
        </p:nvSpPr>
        <p:spPr bwMode="auto">
          <a:xfrm>
            <a:off x="8103782" y="2773155"/>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10,033</a:t>
            </a:r>
            <a:endParaRPr kumimoji="0" lang="en-US" sz="1600" b="0" dirty="0">
              <a:solidFill>
                <a:schemeClr val="tx1"/>
              </a:solidFill>
              <a:latin typeface="Calibri"/>
              <a:cs typeface="Calibri"/>
            </a:endParaRPr>
          </a:p>
        </p:txBody>
      </p:sp>
      <p:sp>
        <p:nvSpPr>
          <p:cNvPr id="31" name="Rectangle 54"/>
          <p:cNvSpPr>
            <a:spLocks noChangeArrowheads="1"/>
          </p:cNvSpPr>
          <p:nvPr/>
        </p:nvSpPr>
        <p:spPr bwMode="auto">
          <a:xfrm>
            <a:off x="6318618" y="2773155"/>
            <a:ext cx="809517"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Indonesia</a:t>
            </a:r>
            <a:endParaRPr lang="en-US" sz="1600" dirty="0">
              <a:cs typeface="Calibri"/>
            </a:endParaRPr>
          </a:p>
        </p:txBody>
      </p:sp>
      <p:sp>
        <p:nvSpPr>
          <p:cNvPr id="32" name="Rectangle 55"/>
          <p:cNvSpPr>
            <a:spLocks noChangeArrowheads="1"/>
          </p:cNvSpPr>
          <p:nvPr/>
        </p:nvSpPr>
        <p:spPr bwMode="auto">
          <a:xfrm>
            <a:off x="8209565" y="3016043"/>
            <a:ext cx="46807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8,267</a:t>
            </a:r>
            <a:endParaRPr kumimoji="0" lang="en-US" sz="1600" b="0" dirty="0">
              <a:solidFill>
                <a:schemeClr val="tx1"/>
              </a:solidFill>
              <a:latin typeface="Calibri"/>
              <a:cs typeface="Calibri"/>
            </a:endParaRPr>
          </a:p>
        </p:txBody>
      </p:sp>
      <p:sp>
        <p:nvSpPr>
          <p:cNvPr id="33" name="Rectangle 56"/>
          <p:cNvSpPr>
            <a:spLocks noChangeArrowheads="1"/>
          </p:cNvSpPr>
          <p:nvPr/>
        </p:nvSpPr>
        <p:spPr bwMode="auto">
          <a:xfrm>
            <a:off x="6318618" y="3503405"/>
            <a:ext cx="551433"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Bolivia</a:t>
            </a:r>
            <a:endParaRPr lang="en-US" sz="1600" dirty="0">
              <a:cs typeface="Calibri"/>
            </a:endParaRPr>
          </a:p>
        </p:txBody>
      </p:sp>
      <p:sp>
        <p:nvSpPr>
          <p:cNvPr id="34" name="Rectangle 57"/>
          <p:cNvSpPr>
            <a:spLocks noChangeArrowheads="1"/>
          </p:cNvSpPr>
          <p:nvPr/>
        </p:nvSpPr>
        <p:spPr bwMode="auto">
          <a:xfrm>
            <a:off x="8209565" y="3260518"/>
            <a:ext cx="46807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6,649</a:t>
            </a:r>
            <a:endParaRPr kumimoji="0" lang="en-US" sz="1600" b="0" dirty="0">
              <a:solidFill>
                <a:schemeClr val="tx1"/>
              </a:solidFill>
              <a:latin typeface="Calibri"/>
              <a:cs typeface="Calibri"/>
            </a:endParaRPr>
          </a:p>
        </p:txBody>
      </p:sp>
      <p:sp>
        <p:nvSpPr>
          <p:cNvPr id="35" name="Rectangle 58"/>
          <p:cNvSpPr>
            <a:spLocks noChangeArrowheads="1"/>
          </p:cNvSpPr>
          <p:nvPr/>
        </p:nvSpPr>
        <p:spPr bwMode="auto">
          <a:xfrm>
            <a:off x="6318618" y="3747880"/>
            <a:ext cx="593047"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Nigeria</a:t>
            </a:r>
            <a:endParaRPr lang="en-US" sz="1600" dirty="0">
              <a:cs typeface="Calibri"/>
            </a:endParaRPr>
          </a:p>
        </p:txBody>
      </p:sp>
      <p:sp>
        <p:nvSpPr>
          <p:cNvPr id="36" name="Rectangle 59"/>
          <p:cNvSpPr>
            <a:spLocks noChangeArrowheads="1"/>
          </p:cNvSpPr>
          <p:nvPr/>
        </p:nvSpPr>
        <p:spPr bwMode="auto">
          <a:xfrm>
            <a:off x="8209565" y="3503405"/>
            <a:ext cx="46807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6,325</a:t>
            </a:r>
            <a:endParaRPr kumimoji="0" lang="en-US" sz="1600" b="0" dirty="0">
              <a:solidFill>
                <a:schemeClr val="tx1"/>
              </a:solidFill>
              <a:latin typeface="Calibri"/>
              <a:cs typeface="Calibri"/>
            </a:endParaRPr>
          </a:p>
        </p:txBody>
      </p:sp>
      <p:sp>
        <p:nvSpPr>
          <p:cNvPr id="37" name="Rectangle 60"/>
          <p:cNvSpPr>
            <a:spLocks noChangeArrowheads="1"/>
          </p:cNvSpPr>
          <p:nvPr/>
        </p:nvSpPr>
        <p:spPr bwMode="auto">
          <a:xfrm>
            <a:off x="8209565" y="3747880"/>
            <a:ext cx="46807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5,639</a:t>
            </a:r>
            <a:endParaRPr kumimoji="0" lang="en-US" sz="1600" b="0" dirty="0">
              <a:solidFill>
                <a:schemeClr val="tx1"/>
              </a:solidFill>
              <a:latin typeface="Calibri"/>
              <a:cs typeface="Calibri"/>
            </a:endParaRPr>
          </a:p>
        </p:txBody>
      </p:sp>
      <p:sp>
        <p:nvSpPr>
          <p:cNvPr id="38" name="Rectangle 61"/>
          <p:cNvSpPr>
            <a:spLocks noChangeArrowheads="1"/>
          </p:cNvSpPr>
          <p:nvPr/>
        </p:nvSpPr>
        <p:spPr bwMode="auto">
          <a:xfrm>
            <a:off x="6318618" y="3990768"/>
            <a:ext cx="410369"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India</a:t>
            </a:r>
            <a:endParaRPr lang="en-US" sz="1600" dirty="0">
              <a:cs typeface="Calibri"/>
            </a:endParaRPr>
          </a:p>
        </p:txBody>
      </p:sp>
      <p:sp>
        <p:nvSpPr>
          <p:cNvPr id="39" name="Rectangle 62"/>
          <p:cNvSpPr>
            <a:spLocks noChangeArrowheads="1"/>
          </p:cNvSpPr>
          <p:nvPr/>
        </p:nvSpPr>
        <p:spPr bwMode="auto">
          <a:xfrm>
            <a:off x="8209565" y="3990768"/>
            <a:ext cx="46807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5.439</a:t>
            </a:r>
            <a:endParaRPr kumimoji="0" lang="en-US" sz="1600" b="0" dirty="0">
              <a:solidFill>
                <a:schemeClr val="tx1"/>
              </a:solidFill>
              <a:latin typeface="Calibri"/>
              <a:cs typeface="Calibri"/>
            </a:endParaRPr>
          </a:p>
        </p:txBody>
      </p:sp>
      <p:sp>
        <p:nvSpPr>
          <p:cNvPr id="40" name="Rectangle 63"/>
          <p:cNvSpPr>
            <a:spLocks noChangeArrowheads="1"/>
          </p:cNvSpPr>
          <p:nvPr/>
        </p:nvSpPr>
        <p:spPr bwMode="auto">
          <a:xfrm>
            <a:off x="6318618" y="4235243"/>
            <a:ext cx="95729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Bangladesh</a:t>
            </a:r>
            <a:endParaRPr kumimoji="0" lang="en-US" sz="1600" b="0" dirty="0">
              <a:solidFill>
                <a:schemeClr val="tx1"/>
              </a:solidFill>
              <a:latin typeface="Calibri"/>
              <a:cs typeface="Calibri"/>
            </a:endParaRPr>
          </a:p>
        </p:txBody>
      </p:sp>
      <p:sp>
        <p:nvSpPr>
          <p:cNvPr id="41" name="Rectangle 64"/>
          <p:cNvSpPr>
            <a:spLocks noChangeArrowheads="1"/>
          </p:cNvSpPr>
          <p:nvPr/>
        </p:nvSpPr>
        <p:spPr bwMode="auto">
          <a:xfrm>
            <a:off x="8209565" y="4235243"/>
            <a:ext cx="46807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2,979</a:t>
            </a:r>
            <a:endParaRPr kumimoji="0" lang="en-US" sz="1600" b="0" dirty="0">
              <a:solidFill>
                <a:schemeClr val="tx1"/>
              </a:solidFill>
              <a:latin typeface="Calibri"/>
              <a:cs typeface="Calibri"/>
            </a:endParaRPr>
          </a:p>
        </p:txBody>
      </p:sp>
      <p:sp>
        <p:nvSpPr>
          <p:cNvPr id="42" name="Rectangle 65"/>
          <p:cNvSpPr>
            <a:spLocks noChangeArrowheads="1"/>
          </p:cNvSpPr>
          <p:nvPr/>
        </p:nvSpPr>
        <p:spPr bwMode="auto">
          <a:xfrm>
            <a:off x="6318618" y="4478130"/>
            <a:ext cx="64040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Uganda</a:t>
            </a:r>
            <a:endParaRPr kumimoji="0" lang="en-US" sz="1600" b="0" dirty="0">
              <a:solidFill>
                <a:schemeClr val="tx1"/>
              </a:solidFill>
              <a:latin typeface="Calibri"/>
              <a:cs typeface="Calibri"/>
            </a:endParaRPr>
          </a:p>
        </p:txBody>
      </p:sp>
      <p:sp>
        <p:nvSpPr>
          <p:cNvPr id="43" name="Rectangle 66"/>
          <p:cNvSpPr>
            <a:spLocks noChangeArrowheads="1"/>
          </p:cNvSpPr>
          <p:nvPr/>
        </p:nvSpPr>
        <p:spPr bwMode="auto">
          <a:xfrm>
            <a:off x="8209565" y="4478130"/>
            <a:ext cx="46807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1,689</a:t>
            </a:r>
            <a:endParaRPr kumimoji="0" lang="en-US" sz="1600" b="0" dirty="0">
              <a:solidFill>
                <a:schemeClr val="tx1"/>
              </a:solidFill>
              <a:latin typeface="Calibri"/>
              <a:cs typeface="Calibri"/>
            </a:endParaRPr>
          </a:p>
        </p:txBody>
      </p:sp>
      <p:sp>
        <p:nvSpPr>
          <p:cNvPr id="44" name="Rectangle 67"/>
          <p:cNvSpPr>
            <a:spLocks noChangeArrowheads="1"/>
          </p:cNvSpPr>
          <p:nvPr/>
        </p:nvSpPr>
        <p:spPr bwMode="auto">
          <a:xfrm>
            <a:off x="349618" y="2284205"/>
            <a:ext cx="83366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Singapore</a:t>
            </a:r>
            <a:endParaRPr kumimoji="0" lang="en-US" sz="1600" b="0" dirty="0">
              <a:solidFill>
                <a:schemeClr val="tx1"/>
              </a:solidFill>
              <a:latin typeface="Calibri"/>
              <a:cs typeface="Calibri"/>
            </a:endParaRPr>
          </a:p>
        </p:txBody>
      </p:sp>
      <p:sp>
        <p:nvSpPr>
          <p:cNvPr id="45" name="Rectangle 68"/>
          <p:cNvSpPr>
            <a:spLocks noChangeArrowheads="1"/>
          </p:cNvSpPr>
          <p:nvPr/>
        </p:nvSpPr>
        <p:spPr bwMode="auto">
          <a:xfrm>
            <a:off x="2103613" y="2284205"/>
            <a:ext cx="676467"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a:t>
            </a:r>
            <a:r>
              <a:rPr lang="en-US" sz="1600" dirty="0" smtClean="0">
                <a:solidFill>
                  <a:srgbClr val="000000"/>
                </a:solidFill>
                <a:latin typeface="Calibri"/>
                <a:cs typeface="Calibri"/>
              </a:rPr>
              <a:t>78</a:t>
            </a:r>
            <a:r>
              <a:rPr kumimoji="0" lang="en-US" sz="1600" b="0" dirty="0" smtClean="0">
                <a:solidFill>
                  <a:srgbClr val="000000"/>
                </a:solidFill>
                <a:latin typeface="Calibri"/>
                <a:cs typeface="Calibri"/>
              </a:rPr>
              <a:t>,958</a:t>
            </a:r>
            <a:endParaRPr kumimoji="0" lang="en-US" sz="1600" b="0" dirty="0">
              <a:solidFill>
                <a:schemeClr val="tx1"/>
              </a:solidFill>
              <a:latin typeface="Calibri"/>
              <a:cs typeface="Calibri"/>
            </a:endParaRPr>
          </a:p>
        </p:txBody>
      </p:sp>
      <p:sp>
        <p:nvSpPr>
          <p:cNvPr id="46" name="Rectangle 69"/>
          <p:cNvSpPr>
            <a:spLocks noChangeArrowheads="1"/>
          </p:cNvSpPr>
          <p:nvPr/>
        </p:nvSpPr>
        <p:spPr bwMode="auto">
          <a:xfrm>
            <a:off x="349618" y="2528680"/>
            <a:ext cx="65001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Norway</a:t>
            </a:r>
            <a:endParaRPr kumimoji="0" lang="en-US" sz="1600" b="0" dirty="0">
              <a:solidFill>
                <a:schemeClr val="tx1"/>
              </a:solidFill>
              <a:latin typeface="Calibri"/>
              <a:cs typeface="Calibri"/>
            </a:endParaRPr>
          </a:p>
        </p:txBody>
      </p:sp>
      <p:sp>
        <p:nvSpPr>
          <p:cNvPr id="47" name="Rectangle 70"/>
          <p:cNvSpPr>
            <a:spLocks noChangeArrowheads="1"/>
          </p:cNvSpPr>
          <p:nvPr/>
        </p:nvSpPr>
        <p:spPr bwMode="auto">
          <a:xfrm>
            <a:off x="2206220" y="2528680"/>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63,999</a:t>
            </a:r>
            <a:endParaRPr kumimoji="0" lang="en-US" sz="1600" b="0" dirty="0">
              <a:solidFill>
                <a:schemeClr val="tx1"/>
              </a:solidFill>
              <a:latin typeface="Calibri"/>
              <a:cs typeface="Calibri"/>
            </a:endParaRPr>
          </a:p>
        </p:txBody>
      </p:sp>
      <p:sp>
        <p:nvSpPr>
          <p:cNvPr id="48" name="Rectangle 71"/>
          <p:cNvSpPr>
            <a:spLocks noChangeArrowheads="1"/>
          </p:cNvSpPr>
          <p:nvPr/>
        </p:nvSpPr>
        <p:spPr bwMode="auto">
          <a:xfrm>
            <a:off x="349618" y="2773155"/>
            <a:ext cx="966868"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Switzerland</a:t>
            </a:r>
            <a:endParaRPr lang="en-US" sz="1600" dirty="0">
              <a:cs typeface="Calibri"/>
            </a:endParaRPr>
          </a:p>
        </p:txBody>
      </p:sp>
      <p:sp>
        <p:nvSpPr>
          <p:cNvPr id="49" name="Rectangle 72"/>
          <p:cNvSpPr>
            <a:spLocks noChangeArrowheads="1"/>
          </p:cNvSpPr>
          <p:nvPr/>
        </p:nvSpPr>
        <p:spPr bwMode="auto">
          <a:xfrm>
            <a:off x="2203045" y="2773155"/>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smtClean="0">
                <a:solidFill>
                  <a:srgbClr val="000000"/>
                </a:solidFill>
                <a:latin typeface="Calibri"/>
                <a:cs typeface="Calibri"/>
              </a:rPr>
              <a:t>55,275</a:t>
            </a:r>
            <a:endParaRPr kumimoji="0" lang="en-US" sz="1600" b="0" dirty="0">
              <a:solidFill>
                <a:schemeClr val="tx1"/>
              </a:solidFill>
              <a:latin typeface="Calibri"/>
              <a:cs typeface="Calibri"/>
            </a:endParaRPr>
          </a:p>
        </p:txBody>
      </p:sp>
      <p:sp>
        <p:nvSpPr>
          <p:cNvPr id="50" name="Rectangle 73"/>
          <p:cNvSpPr>
            <a:spLocks noChangeArrowheads="1"/>
          </p:cNvSpPr>
          <p:nvPr/>
        </p:nvSpPr>
        <p:spPr bwMode="auto">
          <a:xfrm>
            <a:off x="349618" y="3990768"/>
            <a:ext cx="762516"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Germany</a:t>
            </a:r>
            <a:endParaRPr lang="en-US" sz="1600" dirty="0">
              <a:cs typeface="Calibri"/>
            </a:endParaRPr>
          </a:p>
        </p:txBody>
      </p:sp>
      <p:sp>
        <p:nvSpPr>
          <p:cNvPr id="51" name="Rectangle 74"/>
          <p:cNvSpPr>
            <a:spLocks noChangeArrowheads="1"/>
          </p:cNvSpPr>
          <p:nvPr/>
        </p:nvSpPr>
        <p:spPr bwMode="auto">
          <a:xfrm>
            <a:off x="2203045" y="3016043"/>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52,552</a:t>
            </a:r>
            <a:endParaRPr kumimoji="0" lang="en-US" sz="1600" b="0" dirty="0">
              <a:solidFill>
                <a:schemeClr val="tx1"/>
              </a:solidFill>
              <a:latin typeface="Calibri"/>
              <a:cs typeface="Calibri"/>
            </a:endParaRPr>
          </a:p>
        </p:txBody>
      </p:sp>
      <p:sp>
        <p:nvSpPr>
          <p:cNvPr id="52" name="Rectangle 75"/>
          <p:cNvSpPr>
            <a:spLocks noChangeArrowheads="1"/>
          </p:cNvSpPr>
          <p:nvPr/>
        </p:nvSpPr>
        <p:spPr bwMode="auto">
          <a:xfrm>
            <a:off x="349618" y="3503405"/>
            <a:ext cx="582404"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Ireland</a:t>
            </a:r>
            <a:endParaRPr lang="en-US" sz="1600" dirty="0">
              <a:cs typeface="Calibri"/>
            </a:endParaRPr>
          </a:p>
        </p:txBody>
      </p:sp>
      <p:sp>
        <p:nvSpPr>
          <p:cNvPr id="53" name="Rectangle 76"/>
          <p:cNvSpPr>
            <a:spLocks noChangeArrowheads="1"/>
          </p:cNvSpPr>
          <p:nvPr/>
        </p:nvSpPr>
        <p:spPr bwMode="auto">
          <a:xfrm>
            <a:off x="2203045" y="3260518"/>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smtClean="0">
                <a:solidFill>
                  <a:srgbClr val="000000"/>
                </a:solidFill>
                <a:latin typeface="Calibri"/>
                <a:cs typeface="Calibri"/>
              </a:rPr>
              <a:t>52,118</a:t>
            </a:r>
            <a:endParaRPr kumimoji="0" lang="en-US" sz="1600" b="0" dirty="0">
              <a:solidFill>
                <a:schemeClr val="tx1"/>
              </a:solidFill>
              <a:latin typeface="Calibri"/>
              <a:cs typeface="Calibri"/>
            </a:endParaRPr>
          </a:p>
        </p:txBody>
      </p:sp>
      <p:sp>
        <p:nvSpPr>
          <p:cNvPr id="54" name="Rectangle 77"/>
          <p:cNvSpPr>
            <a:spLocks noChangeArrowheads="1"/>
          </p:cNvSpPr>
          <p:nvPr/>
        </p:nvSpPr>
        <p:spPr bwMode="auto">
          <a:xfrm>
            <a:off x="349618" y="3016043"/>
            <a:ext cx="903581"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Hong </a:t>
            </a:r>
            <a:r>
              <a:rPr lang="en-US" sz="1600" dirty="0" smtClean="0">
                <a:solidFill>
                  <a:srgbClr val="000000"/>
                </a:solidFill>
                <a:cs typeface="Calibri"/>
              </a:rPr>
              <a:t>Kong</a:t>
            </a:r>
            <a:endParaRPr lang="en-US" sz="1600" dirty="0">
              <a:cs typeface="Calibri"/>
            </a:endParaRPr>
          </a:p>
        </p:txBody>
      </p:sp>
      <p:sp>
        <p:nvSpPr>
          <p:cNvPr id="55" name="Rectangle 78"/>
          <p:cNvSpPr>
            <a:spLocks noChangeArrowheads="1"/>
          </p:cNvSpPr>
          <p:nvPr/>
        </p:nvSpPr>
        <p:spPr bwMode="auto">
          <a:xfrm>
            <a:off x="2203046" y="3503405"/>
            <a:ext cx="572272"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48,400</a:t>
            </a:r>
            <a:endParaRPr kumimoji="0" lang="en-US" sz="1600" b="0" dirty="0">
              <a:solidFill>
                <a:schemeClr val="tx1"/>
              </a:solidFill>
              <a:latin typeface="Calibri"/>
              <a:cs typeface="Calibri"/>
            </a:endParaRPr>
          </a:p>
        </p:txBody>
      </p:sp>
      <p:sp>
        <p:nvSpPr>
          <p:cNvPr id="56" name="Rectangle 79"/>
          <p:cNvSpPr>
            <a:spLocks noChangeArrowheads="1"/>
          </p:cNvSpPr>
          <p:nvPr/>
        </p:nvSpPr>
        <p:spPr bwMode="auto">
          <a:xfrm>
            <a:off x="349618" y="4235243"/>
            <a:ext cx="73778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Australia</a:t>
            </a:r>
            <a:endParaRPr kumimoji="0" lang="en-US" sz="1600" b="0" dirty="0">
              <a:solidFill>
                <a:schemeClr val="tx1"/>
              </a:solidFill>
              <a:latin typeface="Calibri"/>
              <a:cs typeface="Calibri"/>
            </a:endParaRPr>
          </a:p>
        </p:txBody>
      </p:sp>
      <p:sp>
        <p:nvSpPr>
          <p:cNvPr id="57" name="Rectangle 80"/>
          <p:cNvSpPr>
            <a:spLocks noChangeArrowheads="1"/>
          </p:cNvSpPr>
          <p:nvPr/>
        </p:nvSpPr>
        <p:spPr bwMode="auto">
          <a:xfrm>
            <a:off x="2203045" y="3747880"/>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45,662</a:t>
            </a:r>
            <a:endParaRPr kumimoji="0" lang="en-US" sz="1600" b="0" dirty="0">
              <a:solidFill>
                <a:schemeClr val="tx1"/>
              </a:solidFill>
              <a:latin typeface="Calibri"/>
              <a:cs typeface="Calibri"/>
            </a:endParaRPr>
          </a:p>
        </p:txBody>
      </p:sp>
      <p:sp>
        <p:nvSpPr>
          <p:cNvPr id="58" name="Rectangle 82"/>
          <p:cNvSpPr>
            <a:spLocks noChangeArrowheads="1"/>
          </p:cNvSpPr>
          <p:nvPr/>
        </p:nvSpPr>
        <p:spPr bwMode="auto">
          <a:xfrm>
            <a:off x="349618" y="4478130"/>
            <a:ext cx="617157"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Canada</a:t>
            </a:r>
            <a:endParaRPr lang="en-US" sz="1600" dirty="0">
              <a:cs typeface="Calibri"/>
            </a:endParaRPr>
          </a:p>
        </p:txBody>
      </p:sp>
      <p:sp>
        <p:nvSpPr>
          <p:cNvPr id="59" name="Rectangle 83"/>
          <p:cNvSpPr>
            <a:spLocks noChangeArrowheads="1"/>
          </p:cNvSpPr>
          <p:nvPr/>
        </p:nvSpPr>
        <p:spPr bwMode="auto">
          <a:xfrm>
            <a:off x="2212570" y="3990768"/>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43,559</a:t>
            </a:r>
            <a:endParaRPr kumimoji="0" lang="en-US" sz="1600" b="0" dirty="0">
              <a:solidFill>
                <a:schemeClr val="tx1"/>
              </a:solidFill>
              <a:latin typeface="Calibri"/>
              <a:cs typeface="Calibri"/>
            </a:endParaRPr>
          </a:p>
        </p:txBody>
      </p:sp>
      <p:sp>
        <p:nvSpPr>
          <p:cNvPr id="60" name="Rectangle 84"/>
          <p:cNvSpPr>
            <a:spLocks noChangeArrowheads="1"/>
          </p:cNvSpPr>
          <p:nvPr/>
        </p:nvSpPr>
        <p:spPr bwMode="auto">
          <a:xfrm>
            <a:off x="349618" y="3260518"/>
            <a:ext cx="1115305"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United </a:t>
            </a:r>
            <a:r>
              <a:rPr lang="en-US" sz="1600" dirty="0" smtClean="0">
                <a:solidFill>
                  <a:srgbClr val="000000"/>
                </a:solidFill>
                <a:cs typeface="Calibri"/>
              </a:rPr>
              <a:t>States</a:t>
            </a:r>
            <a:endParaRPr lang="en-US" sz="1600" dirty="0">
              <a:cs typeface="Calibri"/>
            </a:endParaRPr>
          </a:p>
        </p:txBody>
      </p:sp>
      <p:sp>
        <p:nvSpPr>
          <p:cNvPr id="61" name="Rectangle 85"/>
          <p:cNvSpPr>
            <a:spLocks noChangeArrowheads="1"/>
          </p:cNvSpPr>
          <p:nvPr/>
        </p:nvSpPr>
        <p:spPr bwMode="auto">
          <a:xfrm>
            <a:off x="2212570" y="4235243"/>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43,256</a:t>
            </a:r>
            <a:endParaRPr kumimoji="0" lang="en-US" sz="1600" b="0" dirty="0">
              <a:solidFill>
                <a:schemeClr val="tx1"/>
              </a:solidFill>
              <a:latin typeface="Calibri"/>
              <a:cs typeface="Calibri"/>
            </a:endParaRPr>
          </a:p>
        </p:txBody>
      </p:sp>
      <p:sp>
        <p:nvSpPr>
          <p:cNvPr id="62" name="Rectangle 86"/>
          <p:cNvSpPr>
            <a:spLocks noChangeArrowheads="1"/>
          </p:cNvSpPr>
          <p:nvPr/>
        </p:nvSpPr>
        <p:spPr bwMode="auto">
          <a:xfrm>
            <a:off x="349618" y="3747880"/>
            <a:ext cx="1024896"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Netherlands</a:t>
            </a:r>
            <a:endParaRPr lang="en-US" sz="1600" dirty="0">
              <a:cs typeface="Calibri"/>
            </a:endParaRPr>
          </a:p>
        </p:txBody>
      </p:sp>
      <p:sp>
        <p:nvSpPr>
          <p:cNvPr id="63" name="Rectangle 87"/>
          <p:cNvSpPr>
            <a:spLocks noChangeArrowheads="1"/>
          </p:cNvSpPr>
          <p:nvPr/>
        </p:nvSpPr>
        <p:spPr bwMode="auto">
          <a:xfrm>
            <a:off x="2203045" y="4478130"/>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42,774</a:t>
            </a:r>
            <a:endParaRPr kumimoji="0" lang="en-US" sz="1600" b="0" dirty="0">
              <a:solidFill>
                <a:schemeClr val="tx1"/>
              </a:solidFill>
              <a:latin typeface="Calibri"/>
              <a:cs typeface="Calibri"/>
            </a:endParaRPr>
          </a:p>
        </p:txBody>
      </p:sp>
      <p:sp>
        <p:nvSpPr>
          <p:cNvPr id="64" name="Rectangle 88"/>
          <p:cNvSpPr>
            <a:spLocks noChangeArrowheads="1"/>
          </p:cNvSpPr>
          <p:nvPr/>
        </p:nvSpPr>
        <p:spPr bwMode="auto">
          <a:xfrm>
            <a:off x="273418" y="1939781"/>
            <a:ext cx="2466975" cy="304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lnSpc>
                <a:spcPct val="80000"/>
              </a:lnSpc>
              <a:spcBef>
                <a:spcPct val="20000"/>
              </a:spcBef>
              <a:buClr>
                <a:schemeClr val="hlink"/>
              </a:buClr>
            </a:pPr>
            <a:r>
              <a:rPr lang="en-US" sz="1800" b="0" i="1" dirty="0">
                <a:latin typeface="Calibri"/>
                <a:cs typeface="Calibri"/>
              </a:rPr>
              <a:t>High-Income Countries</a:t>
            </a:r>
          </a:p>
        </p:txBody>
      </p:sp>
      <p:sp>
        <p:nvSpPr>
          <p:cNvPr id="65" name="Rectangle 89"/>
          <p:cNvSpPr>
            <a:spLocks noChangeArrowheads="1"/>
          </p:cNvSpPr>
          <p:nvPr/>
        </p:nvSpPr>
        <p:spPr bwMode="auto">
          <a:xfrm>
            <a:off x="3235693" y="1939781"/>
            <a:ext cx="2789237" cy="304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lnSpc>
                <a:spcPct val="80000"/>
              </a:lnSpc>
              <a:spcBef>
                <a:spcPct val="20000"/>
              </a:spcBef>
              <a:buClr>
                <a:schemeClr val="hlink"/>
              </a:buClr>
            </a:pPr>
            <a:r>
              <a:rPr lang="en-US" sz="1800" b="0" i="1" dirty="0">
                <a:latin typeface="Calibri"/>
                <a:cs typeface="Calibri"/>
              </a:rPr>
              <a:t>Middle-Income Countries</a:t>
            </a:r>
          </a:p>
        </p:txBody>
      </p:sp>
      <p:sp>
        <p:nvSpPr>
          <p:cNvPr id="66" name="Rectangle 90"/>
          <p:cNvSpPr>
            <a:spLocks noChangeArrowheads="1"/>
          </p:cNvSpPr>
          <p:nvPr/>
        </p:nvSpPr>
        <p:spPr bwMode="auto">
          <a:xfrm>
            <a:off x="6251943" y="1939781"/>
            <a:ext cx="2324100" cy="304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lnSpc>
                <a:spcPct val="80000"/>
              </a:lnSpc>
              <a:spcBef>
                <a:spcPct val="20000"/>
              </a:spcBef>
              <a:buClr>
                <a:schemeClr val="hlink"/>
              </a:buClr>
            </a:pPr>
            <a:r>
              <a:rPr lang="en-US" sz="1800" b="0" i="1" dirty="0">
                <a:latin typeface="Calibri"/>
                <a:cs typeface="Calibri"/>
              </a:rPr>
              <a:t>Low-Income Countries</a:t>
            </a:r>
          </a:p>
        </p:txBody>
      </p:sp>
      <p:sp>
        <p:nvSpPr>
          <p:cNvPr id="67" name="Line 91"/>
          <p:cNvSpPr>
            <a:spLocks noChangeShapeType="1"/>
          </p:cNvSpPr>
          <p:nvPr/>
        </p:nvSpPr>
        <p:spPr bwMode="auto">
          <a:xfrm>
            <a:off x="3321418" y="2227055"/>
            <a:ext cx="2524125" cy="1588"/>
          </a:xfrm>
          <a:prstGeom prst="line">
            <a:avLst/>
          </a:prstGeom>
          <a:noFill/>
          <a:ln w="19050">
            <a:solidFill>
              <a:srgbClr val="000000"/>
            </a:solidFill>
            <a:round/>
            <a:headEnd/>
            <a:tailEnd/>
          </a:ln>
        </p:spPr>
        <p:txBody>
          <a:bodyPr>
            <a:prstTxWarp prst="textNoShape">
              <a:avLst/>
            </a:prstTxWarp>
          </a:bodyPr>
          <a:lstStyle/>
          <a:p>
            <a:endParaRPr lang="en-US">
              <a:latin typeface="Calibri"/>
              <a:cs typeface="Calibri"/>
            </a:endParaRPr>
          </a:p>
        </p:txBody>
      </p:sp>
      <p:sp>
        <p:nvSpPr>
          <p:cNvPr id="68" name="Line 92"/>
          <p:cNvSpPr>
            <a:spLocks noChangeShapeType="1"/>
          </p:cNvSpPr>
          <p:nvPr/>
        </p:nvSpPr>
        <p:spPr bwMode="auto">
          <a:xfrm>
            <a:off x="349618" y="2227055"/>
            <a:ext cx="2524125" cy="1588"/>
          </a:xfrm>
          <a:prstGeom prst="line">
            <a:avLst/>
          </a:prstGeom>
          <a:noFill/>
          <a:ln w="19050">
            <a:solidFill>
              <a:srgbClr val="000000"/>
            </a:solidFill>
            <a:round/>
            <a:headEnd/>
            <a:tailEnd/>
          </a:ln>
        </p:spPr>
        <p:txBody>
          <a:bodyPr>
            <a:prstTxWarp prst="textNoShape">
              <a:avLst/>
            </a:prstTxWarp>
          </a:bodyPr>
          <a:lstStyle/>
          <a:p>
            <a:endParaRPr lang="en-US">
              <a:latin typeface="Calibri"/>
              <a:cs typeface="Calibri"/>
            </a:endParaRPr>
          </a:p>
        </p:txBody>
      </p:sp>
      <p:sp>
        <p:nvSpPr>
          <p:cNvPr id="69" name="Rectangle 93"/>
          <p:cNvSpPr>
            <a:spLocks noChangeArrowheads="1"/>
          </p:cNvSpPr>
          <p:nvPr/>
        </p:nvSpPr>
        <p:spPr bwMode="auto">
          <a:xfrm>
            <a:off x="3296018" y="3260518"/>
            <a:ext cx="524182"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Russia</a:t>
            </a:r>
            <a:endParaRPr lang="en-US" sz="1600" dirty="0">
              <a:cs typeface="Calibri"/>
            </a:endParaRPr>
          </a:p>
        </p:txBody>
      </p:sp>
      <p:sp>
        <p:nvSpPr>
          <p:cNvPr id="70" name="Rectangle 94"/>
          <p:cNvSpPr>
            <a:spLocks noChangeArrowheads="1"/>
          </p:cNvSpPr>
          <p:nvPr/>
        </p:nvSpPr>
        <p:spPr bwMode="auto">
          <a:xfrm>
            <a:off x="3296018" y="2284205"/>
            <a:ext cx="6958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Portugal</a:t>
            </a:r>
            <a:endParaRPr kumimoji="0" lang="en-US" sz="1600" b="0" dirty="0">
              <a:solidFill>
                <a:schemeClr val="tx1"/>
              </a:solidFill>
              <a:latin typeface="Calibri"/>
              <a:cs typeface="Calibri"/>
            </a:endParaRPr>
          </a:p>
        </p:txBody>
      </p:sp>
      <p:sp>
        <p:nvSpPr>
          <p:cNvPr id="71" name="Rectangle 95"/>
          <p:cNvSpPr>
            <a:spLocks noChangeArrowheads="1"/>
          </p:cNvSpPr>
          <p:nvPr/>
        </p:nvSpPr>
        <p:spPr bwMode="auto">
          <a:xfrm>
            <a:off x="6318618" y="3260518"/>
            <a:ext cx="904094"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Philippines</a:t>
            </a:r>
          </a:p>
        </p:txBody>
      </p:sp>
      <p:sp>
        <p:nvSpPr>
          <p:cNvPr id="72" name="Rectangle 96"/>
          <p:cNvSpPr>
            <a:spLocks noChangeArrowheads="1"/>
          </p:cNvSpPr>
          <p:nvPr/>
        </p:nvSpPr>
        <p:spPr bwMode="auto">
          <a:xfrm>
            <a:off x="6318618" y="3016043"/>
            <a:ext cx="646716"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Ukraine</a:t>
            </a:r>
            <a:endParaRPr lang="en-US" sz="1600" dirty="0">
              <a:cs typeface="Calibri"/>
            </a:endParaRPr>
          </a:p>
        </p:txBody>
      </p:sp>
      <p:sp>
        <p:nvSpPr>
          <p:cNvPr id="73" name="Rectangle 98"/>
          <p:cNvSpPr>
            <a:spLocks noChangeArrowheads="1"/>
          </p:cNvSpPr>
          <p:nvPr/>
        </p:nvSpPr>
        <p:spPr bwMode="auto">
          <a:xfrm>
            <a:off x="3292843" y="4721018"/>
            <a:ext cx="452753" cy="246221"/>
          </a:xfrm>
          <a:prstGeom prst="rect">
            <a:avLst/>
          </a:prstGeom>
          <a:noFill/>
          <a:ln w="9525">
            <a:noFill/>
            <a:miter lim="800000"/>
            <a:headEnd/>
            <a:tailEnd/>
          </a:ln>
        </p:spPr>
        <p:txBody>
          <a:bodyPr wrap="none" lIns="0" tIns="0" rIns="0" bIns="0">
            <a:prstTxWarp prst="textNoShape">
              <a:avLst/>
            </a:prstTxWarp>
            <a:spAutoFit/>
          </a:bodyPr>
          <a:lstStyle/>
          <a:p>
            <a:r>
              <a:rPr lang="en-US" sz="1600" smtClean="0">
                <a:solidFill>
                  <a:srgbClr val="000000"/>
                </a:solidFill>
                <a:cs typeface="Calibri"/>
              </a:rPr>
              <a:t>Brazil</a:t>
            </a:r>
            <a:endParaRPr lang="en-US" sz="1600">
              <a:cs typeface="Calibri"/>
            </a:endParaRPr>
          </a:p>
        </p:txBody>
      </p:sp>
      <p:sp>
        <p:nvSpPr>
          <p:cNvPr id="74" name="Rectangle 99"/>
          <p:cNvSpPr>
            <a:spLocks noChangeArrowheads="1"/>
          </p:cNvSpPr>
          <p:nvPr/>
        </p:nvSpPr>
        <p:spPr bwMode="auto">
          <a:xfrm>
            <a:off x="3292843" y="4963905"/>
            <a:ext cx="73096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Thailand</a:t>
            </a:r>
            <a:endParaRPr kumimoji="0" lang="en-US" sz="1600" b="0" dirty="0">
              <a:solidFill>
                <a:schemeClr val="tx1"/>
              </a:solidFill>
              <a:latin typeface="Calibri"/>
              <a:cs typeface="Calibri"/>
            </a:endParaRPr>
          </a:p>
        </p:txBody>
      </p:sp>
      <p:sp>
        <p:nvSpPr>
          <p:cNvPr id="75" name="Rectangle 100"/>
          <p:cNvSpPr>
            <a:spLocks noChangeArrowheads="1"/>
          </p:cNvSpPr>
          <p:nvPr/>
        </p:nvSpPr>
        <p:spPr bwMode="auto">
          <a:xfrm>
            <a:off x="5127220" y="4721018"/>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15,162</a:t>
            </a:r>
            <a:endParaRPr kumimoji="0" lang="en-US" sz="1600" b="0" dirty="0">
              <a:solidFill>
                <a:schemeClr val="tx1"/>
              </a:solidFill>
              <a:latin typeface="Calibri"/>
              <a:cs typeface="Calibri"/>
            </a:endParaRPr>
          </a:p>
        </p:txBody>
      </p:sp>
      <p:sp>
        <p:nvSpPr>
          <p:cNvPr id="76" name="Rectangle 101"/>
          <p:cNvSpPr>
            <a:spLocks noChangeArrowheads="1"/>
          </p:cNvSpPr>
          <p:nvPr/>
        </p:nvSpPr>
        <p:spPr bwMode="auto">
          <a:xfrm>
            <a:off x="5114520" y="4963905"/>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15,012</a:t>
            </a:r>
            <a:endParaRPr kumimoji="0" lang="en-US" sz="1600" b="0" dirty="0">
              <a:solidFill>
                <a:schemeClr val="tx1"/>
              </a:solidFill>
              <a:latin typeface="Calibri"/>
              <a:cs typeface="Calibri"/>
            </a:endParaRPr>
          </a:p>
        </p:txBody>
      </p:sp>
      <p:sp>
        <p:nvSpPr>
          <p:cNvPr id="77" name="Rectangle 102"/>
          <p:cNvSpPr>
            <a:spLocks noChangeArrowheads="1"/>
          </p:cNvSpPr>
          <p:nvPr/>
        </p:nvSpPr>
        <p:spPr bwMode="auto">
          <a:xfrm>
            <a:off x="6315443" y="4721018"/>
            <a:ext cx="448777"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Niger</a:t>
            </a:r>
            <a:endParaRPr lang="en-US" sz="1600" dirty="0">
              <a:cs typeface="Calibri"/>
            </a:endParaRPr>
          </a:p>
        </p:txBody>
      </p:sp>
      <p:sp>
        <p:nvSpPr>
          <p:cNvPr id="78" name="Rectangle 103"/>
          <p:cNvSpPr>
            <a:spLocks noChangeArrowheads="1"/>
          </p:cNvSpPr>
          <p:nvPr/>
        </p:nvSpPr>
        <p:spPr bwMode="auto">
          <a:xfrm>
            <a:off x="8365057" y="4721018"/>
            <a:ext cx="312586"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895</a:t>
            </a:r>
            <a:endParaRPr kumimoji="0" lang="en-US" sz="1600" b="0" dirty="0">
              <a:solidFill>
                <a:schemeClr val="tx1"/>
              </a:solidFill>
              <a:latin typeface="Calibri"/>
              <a:cs typeface="Calibri"/>
            </a:endParaRPr>
          </a:p>
        </p:txBody>
      </p:sp>
      <p:sp>
        <p:nvSpPr>
          <p:cNvPr id="79" name="Rectangle 104"/>
          <p:cNvSpPr>
            <a:spLocks noChangeArrowheads="1"/>
          </p:cNvSpPr>
          <p:nvPr/>
        </p:nvSpPr>
        <p:spPr bwMode="auto">
          <a:xfrm>
            <a:off x="6315443" y="4963905"/>
            <a:ext cx="609526"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Malawi</a:t>
            </a:r>
            <a:endParaRPr lang="en-US" sz="1600" dirty="0">
              <a:cs typeface="Calibri"/>
            </a:endParaRPr>
          </a:p>
        </p:txBody>
      </p:sp>
      <p:sp>
        <p:nvSpPr>
          <p:cNvPr id="80" name="Rectangle 105"/>
          <p:cNvSpPr>
            <a:spLocks noChangeArrowheads="1"/>
          </p:cNvSpPr>
          <p:nvPr/>
        </p:nvSpPr>
        <p:spPr bwMode="auto">
          <a:xfrm>
            <a:off x="8365057" y="4963905"/>
            <a:ext cx="312586"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784</a:t>
            </a:r>
            <a:endParaRPr kumimoji="0" lang="en-US" sz="1600" b="0" dirty="0">
              <a:solidFill>
                <a:schemeClr val="tx1"/>
              </a:solidFill>
              <a:latin typeface="Calibri"/>
              <a:cs typeface="Calibri"/>
            </a:endParaRPr>
          </a:p>
        </p:txBody>
      </p:sp>
      <p:sp>
        <p:nvSpPr>
          <p:cNvPr id="81" name="Rectangle 106"/>
          <p:cNvSpPr>
            <a:spLocks noChangeArrowheads="1"/>
          </p:cNvSpPr>
          <p:nvPr/>
        </p:nvSpPr>
        <p:spPr bwMode="auto">
          <a:xfrm>
            <a:off x="346443" y="4721018"/>
            <a:ext cx="134952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United Kingdom</a:t>
            </a:r>
            <a:endParaRPr kumimoji="0" lang="en-US" sz="1600" b="0" dirty="0">
              <a:solidFill>
                <a:schemeClr val="tx1"/>
              </a:solidFill>
              <a:latin typeface="Calibri"/>
              <a:cs typeface="Calibri"/>
            </a:endParaRPr>
          </a:p>
        </p:txBody>
      </p:sp>
      <p:sp>
        <p:nvSpPr>
          <p:cNvPr id="82" name="Rectangle 107"/>
          <p:cNvSpPr>
            <a:spLocks noChangeArrowheads="1"/>
          </p:cNvSpPr>
          <p:nvPr/>
        </p:nvSpPr>
        <p:spPr bwMode="auto">
          <a:xfrm>
            <a:off x="346443" y="4963905"/>
            <a:ext cx="4775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Japan</a:t>
            </a:r>
            <a:endParaRPr kumimoji="0" lang="en-US" sz="1600" b="0" dirty="0">
              <a:solidFill>
                <a:schemeClr val="tx1"/>
              </a:solidFill>
              <a:latin typeface="Calibri"/>
              <a:cs typeface="Calibri"/>
            </a:endParaRPr>
          </a:p>
        </p:txBody>
      </p:sp>
      <p:sp>
        <p:nvSpPr>
          <p:cNvPr id="83" name="Rectangle 108"/>
          <p:cNvSpPr>
            <a:spLocks noChangeArrowheads="1"/>
          </p:cNvSpPr>
          <p:nvPr/>
        </p:nvSpPr>
        <p:spPr bwMode="auto">
          <a:xfrm>
            <a:off x="2201457" y="4721018"/>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38,149</a:t>
            </a:r>
            <a:endParaRPr kumimoji="0" lang="en-US" sz="1600" b="0" dirty="0">
              <a:solidFill>
                <a:schemeClr val="tx1"/>
              </a:solidFill>
              <a:latin typeface="Calibri"/>
              <a:cs typeface="Calibri"/>
            </a:endParaRPr>
          </a:p>
        </p:txBody>
      </p:sp>
      <p:sp>
        <p:nvSpPr>
          <p:cNvPr id="84" name="Rectangle 109"/>
          <p:cNvSpPr>
            <a:spLocks noChangeArrowheads="1"/>
          </p:cNvSpPr>
          <p:nvPr/>
        </p:nvSpPr>
        <p:spPr bwMode="auto">
          <a:xfrm>
            <a:off x="2201457" y="4963905"/>
            <a:ext cx="57227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35,635</a:t>
            </a:r>
            <a:endParaRPr kumimoji="0" lang="en-US" sz="1600" b="0" dirty="0">
              <a:solidFill>
                <a:schemeClr val="tx1"/>
              </a:solidFill>
              <a:latin typeface="Calibri"/>
              <a:cs typeface="Calibri"/>
            </a:endParaRPr>
          </a:p>
        </p:txBody>
      </p:sp>
    </p:spTree>
    <p:extLst>
      <p:ext uri="{BB962C8B-B14F-4D97-AF65-F5344CB8AC3E}">
        <p14:creationId xmlns:p14="http://schemas.microsoft.com/office/powerpoint/2010/main" val="792169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nSpc>
                <a:spcPts val="4000"/>
              </a:lnSpc>
            </a:pPr>
            <a:r>
              <a:rPr lang="en-US" dirty="0"/>
              <a:t>How Do Growth Rates </a:t>
            </a:r>
            <a:r>
              <a:rPr lang="en-US" dirty="0" smtClean="0"/>
              <a:t/>
            </a:r>
            <a:br>
              <a:rPr lang="en-US" dirty="0" smtClean="0"/>
            </a:br>
            <a:r>
              <a:rPr lang="en-US" dirty="0" smtClean="0"/>
              <a:t>Vary Across </a:t>
            </a:r>
            <a:r>
              <a:rPr lang="en-US" dirty="0"/>
              <a:t>Countries?</a:t>
            </a:r>
          </a:p>
        </p:txBody>
      </p:sp>
    </p:spTree>
    <p:extLst>
      <p:ext uri="{BB962C8B-B14F-4D97-AF65-F5344CB8AC3E}">
        <p14:creationId xmlns:p14="http://schemas.microsoft.com/office/powerpoint/2010/main" val="3642694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7825"/>
            <a:ext cx="8904855" cy="667450"/>
          </a:xfrm>
        </p:spPr>
        <p:txBody>
          <a:bodyPr/>
          <a:lstStyle/>
          <a:p>
            <a:r>
              <a:rPr lang="en-US" dirty="0"/>
              <a:t>Cross-Country Differences in Growth</a:t>
            </a:r>
          </a:p>
        </p:txBody>
      </p:sp>
      <p:sp>
        <p:nvSpPr>
          <p:cNvPr id="3" name="Content Placeholder 2"/>
          <p:cNvSpPr>
            <a:spLocks noGrp="1"/>
          </p:cNvSpPr>
          <p:nvPr>
            <p:ph idx="1"/>
          </p:nvPr>
        </p:nvSpPr>
        <p:spPr>
          <a:xfrm>
            <a:off x="140674" y="1139284"/>
            <a:ext cx="9003325" cy="4901182"/>
          </a:xfrm>
        </p:spPr>
        <p:txBody>
          <a:bodyPr/>
          <a:lstStyle/>
          <a:p>
            <a:pPr marL="231775" indent="-231775"/>
            <a:r>
              <a:rPr lang="en-US" sz="2500" dirty="0">
                <a:solidFill>
                  <a:srgbClr val="32302A"/>
                </a:solidFill>
              </a:rPr>
              <a:t>The following slide shows the growth of per person GDP during </a:t>
            </a:r>
            <a:r>
              <a:rPr lang="en-US" sz="2500" dirty="0" smtClean="0">
                <a:solidFill>
                  <a:srgbClr val="32302A"/>
                </a:solidFill>
              </a:rPr>
              <a:t>1990-2014 </a:t>
            </a:r>
            <a:r>
              <a:rPr lang="en-US" sz="2500" dirty="0">
                <a:solidFill>
                  <a:srgbClr val="32302A"/>
                </a:solidFill>
              </a:rPr>
              <a:t>for the countries with the best and worst growth records, along with the figures for high-income countries.</a:t>
            </a:r>
          </a:p>
          <a:p>
            <a:pPr marL="631825" lvl="1" indent="-231775"/>
            <a:r>
              <a:rPr lang="en-US" sz="2500" dirty="0" smtClean="0">
                <a:solidFill>
                  <a:srgbClr val="32302A"/>
                </a:solidFill>
              </a:rPr>
              <a:t>The </a:t>
            </a:r>
            <a:r>
              <a:rPr lang="en-US" sz="2500" dirty="0">
                <a:solidFill>
                  <a:srgbClr val="32302A"/>
                </a:solidFill>
              </a:rPr>
              <a:t>ten fastest growing economies were LDCs at the beginning of the 1980s. </a:t>
            </a:r>
            <a:r>
              <a:rPr lang="en-US" sz="2500" dirty="0" smtClean="0">
                <a:solidFill>
                  <a:srgbClr val="32302A"/>
                </a:solidFill>
              </a:rPr>
              <a:t>The </a:t>
            </a:r>
            <a:r>
              <a:rPr lang="en-US" sz="2500" dirty="0">
                <a:solidFill>
                  <a:srgbClr val="32302A"/>
                </a:solidFill>
              </a:rPr>
              <a:t>two most populace countries, </a:t>
            </a:r>
            <a:r>
              <a:rPr lang="en-US" sz="2500" dirty="0" smtClean="0">
                <a:solidFill>
                  <a:srgbClr val="32302A"/>
                </a:solidFill>
              </a:rPr>
              <a:t>China </a:t>
            </a:r>
            <a:r>
              <a:rPr lang="en-US" sz="2500" dirty="0">
                <a:solidFill>
                  <a:srgbClr val="32302A"/>
                </a:solidFill>
              </a:rPr>
              <a:t>and India, are on the high-growth list.</a:t>
            </a:r>
          </a:p>
          <a:p>
            <a:pPr marL="631825" lvl="1" indent="-231775"/>
            <a:r>
              <a:rPr lang="en-US" sz="2500" dirty="0">
                <a:solidFill>
                  <a:srgbClr val="32302A"/>
                </a:solidFill>
              </a:rPr>
              <a:t>The </a:t>
            </a:r>
            <a:r>
              <a:rPr lang="en-US" sz="2500" dirty="0" smtClean="0">
                <a:solidFill>
                  <a:srgbClr val="32302A"/>
                </a:solidFill>
              </a:rPr>
              <a:t>average growth rate of the high</a:t>
            </a:r>
            <a:r>
              <a:rPr lang="en-US" sz="2500" dirty="0">
                <a:solidFill>
                  <a:srgbClr val="32302A"/>
                </a:solidFill>
              </a:rPr>
              <a:t>-growth economies </a:t>
            </a:r>
            <a:r>
              <a:rPr lang="en-US" sz="2500" dirty="0" smtClean="0">
                <a:solidFill>
                  <a:srgbClr val="32302A"/>
                </a:solidFill>
              </a:rPr>
              <a:t>was 4.7% (more than three times that of the high</a:t>
            </a:r>
            <a:r>
              <a:rPr lang="en-US" sz="2500" dirty="0">
                <a:solidFill>
                  <a:srgbClr val="32302A"/>
                </a:solidFill>
              </a:rPr>
              <a:t>-income countries). </a:t>
            </a:r>
            <a:r>
              <a:rPr lang="en-US" sz="2500" dirty="0" smtClean="0">
                <a:solidFill>
                  <a:srgbClr val="32302A"/>
                </a:solidFill>
              </a:rPr>
              <a:t>Thus they have closed </a:t>
            </a:r>
            <a:r>
              <a:rPr lang="en-US" sz="2500" dirty="0">
                <a:solidFill>
                  <a:srgbClr val="32302A"/>
                </a:solidFill>
              </a:rPr>
              <a:t>the gap relative to their richer </a:t>
            </a:r>
            <a:r>
              <a:rPr lang="en-US" sz="2500" dirty="0" smtClean="0">
                <a:solidFill>
                  <a:srgbClr val="32302A"/>
                </a:solidFill>
              </a:rPr>
              <a:t>counterparts.</a:t>
            </a:r>
            <a:endParaRPr lang="en-US" sz="2500" dirty="0">
              <a:solidFill>
                <a:srgbClr val="32302A"/>
              </a:solidFill>
            </a:endParaRPr>
          </a:p>
          <a:p>
            <a:pPr marL="231775" indent="-231775"/>
            <a:r>
              <a:rPr lang="en-US" sz="2500" dirty="0">
                <a:solidFill>
                  <a:srgbClr val="32302A"/>
                </a:solidFill>
              </a:rPr>
              <a:t>While LDCs dominate the high-growth list, </a:t>
            </a:r>
            <a:r>
              <a:rPr lang="en-US" sz="2500" dirty="0" smtClean="0">
                <a:solidFill>
                  <a:srgbClr val="32302A"/>
                </a:solidFill>
              </a:rPr>
              <a:t>those with </a:t>
            </a:r>
            <a:r>
              <a:rPr lang="en-US" sz="2500" dirty="0">
                <a:solidFill>
                  <a:srgbClr val="32302A"/>
                </a:solidFill>
              </a:rPr>
              <a:t>the worst growth records were also LDCs. </a:t>
            </a:r>
            <a:r>
              <a:rPr lang="en-US" sz="2500" dirty="0" smtClean="0">
                <a:solidFill>
                  <a:srgbClr val="32302A"/>
                </a:solidFill>
              </a:rPr>
              <a:t>Countries </a:t>
            </a:r>
            <a:r>
              <a:rPr lang="en-US" sz="2500" dirty="0">
                <a:solidFill>
                  <a:srgbClr val="32302A"/>
                </a:solidFill>
              </a:rPr>
              <a:t>on the right side of the table are not only poor, they are falling further </a:t>
            </a:r>
            <a:r>
              <a:rPr lang="en-US" sz="2500" dirty="0" smtClean="0">
                <a:solidFill>
                  <a:srgbClr val="32302A"/>
                </a:solidFill>
              </a:rPr>
              <a:t>and </a:t>
            </a:r>
            <a:r>
              <a:rPr lang="en-US" sz="2500" dirty="0">
                <a:solidFill>
                  <a:srgbClr val="32302A"/>
                </a:solidFill>
              </a:rPr>
              <a:t>further behind.</a:t>
            </a:r>
          </a:p>
        </p:txBody>
      </p:sp>
    </p:spTree>
    <p:extLst>
      <p:ext uri="{BB962C8B-B14F-4D97-AF65-F5344CB8AC3E}">
        <p14:creationId xmlns:p14="http://schemas.microsoft.com/office/powerpoint/2010/main" val="866009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5431"/>
            <a:ext cx="8904855" cy="667450"/>
          </a:xfrm>
        </p:spPr>
        <p:txBody>
          <a:bodyPr/>
          <a:lstStyle/>
          <a:p>
            <a:r>
              <a:rPr lang="en-US" dirty="0">
                <a:latin typeface="Calibri"/>
                <a:cs typeface="Calibri"/>
              </a:rPr>
              <a:t>Economic Growth: </a:t>
            </a:r>
            <a:r>
              <a:rPr lang="en-US" dirty="0" smtClean="0">
                <a:latin typeface="Calibri"/>
                <a:cs typeface="Calibri"/>
              </a:rPr>
              <a:t>1990-2014</a:t>
            </a:r>
            <a:endParaRPr lang="en-US" dirty="0">
              <a:latin typeface="Calibri"/>
              <a:cs typeface="Calibri"/>
            </a:endParaRPr>
          </a:p>
        </p:txBody>
      </p:sp>
      <p:sp>
        <p:nvSpPr>
          <p:cNvPr id="85" name="Rectangle 1030"/>
          <p:cNvSpPr>
            <a:spLocks noChangeArrowheads="1"/>
          </p:cNvSpPr>
          <p:nvPr/>
        </p:nvSpPr>
        <p:spPr bwMode="auto">
          <a:xfrm>
            <a:off x="1332519" y="1355490"/>
            <a:ext cx="6627776"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Calibri"/>
                <a:cs typeface="Calibri"/>
              </a:rPr>
              <a:t>The </a:t>
            </a:r>
            <a:r>
              <a:rPr kumimoji="0" lang="en-US" sz="1800" b="1" i="1" dirty="0" smtClean="0">
                <a:solidFill>
                  <a:srgbClr val="000000"/>
                </a:solidFill>
                <a:latin typeface="Calibri"/>
                <a:cs typeface="Calibri"/>
              </a:rPr>
              <a:t>Average Annual Growth Rate </a:t>
            </a:r>
            <a:r>
              <a:rPr kumimoji="0" lang="en-US" sz="1800" b="1" i="1" dirty="0">
                <a:solidFill>
                  <a:srgbClr val="000000"/>
                </a:solidFill>
                <a:latin typeface="Calibri"/>
                <a:cs typeface="Calibri"/>
              </a:rPr>
              <a:t>Per-Person GDP for High-Growth, </a:t>
            </a:r>
            <a:endParaRPr kumimoji="0" lang="en-US" sz="1800" b="1" i="1" dirty="0">
              <a:solidFill>
                <a:schemeClr val="tx1"/>
              </a:solidFill>
              <a:latin typeface="Calibri"/>
              <a:cs typeface="Calibri"/>
            </a:endParaRPr>
          </a:p>
        </p:txBody>
      </p:sp>
      <p:sp>
        <p:nvSpPr>
          <p:cNvPr id="86" name="Rectangle 1031"/>
          <p:cNvSpPr>
            <a:spLocks noChangeArrowheads="1"/>
          </p:cNvSpPr>
          <p:nvPr/>
        </p:nvSpPr>
        <p:spPr bwMode="auto">
          <a:xfrm>
            <a:off x="1516225" y="1603140"/>
            <a:ext cx="6159902" cy="276999"/>
          </a:xfrm>
          <a:prstGeom prst="rect">
            <a:avLst/>
          </a:prstGeom>
          <a:noFill/>
          <a:ln w="9525">
            <a:noFill/>
            <a:miter lim="800000"/>
            <a:headEnd/>
            <a:tailEnd/>
          </a:ln>
        </p:spPr>
        <p:txBody>
          <a:bodyPr wrap="none" lIns="0" tIns="0" rIns="0" bIns="0">
            <a:prstTxWarp prst="textNoShape">
              <a:avLst/>
            </a:prstTxWarp>
            <a:spAutoFit/>
          </a:bodyPr>
          <a:lstStyle/>
          <a:p>
            <a:r>
              <a:rPr lang="en-US" b="1" i="1" dirty="0">
                <a:solidFill>
                  <a:srgbClr val="000000"/>
                </a:solidFill>
                <a:latin typeface="Calibri"/>
                <a:cs typeface="Calibri"/>
              </a:rPr>
              <a:t>High-Income Industrial, and </a:t>
            </a:r>
            <a:r>
              <a:rPr kumimoji="0" lang="en-US" sz="1800" b="1" i="1" dirty="0">
                <a:solidFill>
                  <a:srgbClr val="000000"/>
                </a:solidFill>
                <a:latin typeface="Calibri"/>
                <a:cs typeface="Calibri"/>
              </a:rPr>
              <a:t>Low-Growth Countries (</a:t>
            </a:r>
            <a:r>
              <a:rPr kumimoji="0" lang="en-US" sz="1800" b="1" i="1" dirty="0" smtClean="0">
                <a:solidFill>
                  <a:srgbClr val="000000"/>
                </a:solidFill>
                <a:latin typeface="Calibri"/>
                <a:cs typeface="Calibri"/>
              </a:rPr>
              <a:t>1990–2014)</a:t>
            </a:r>
            <a:r>
              <a:rPr kumimoji="0" lang="en-US" sz="1800" b="0" i="1" dirty="0" smtClean="0">
                <a:solidFill>
                  <a:srgbClr val="000000"/>
                </a:solidFill>
                <a:latin typeface="Calibri"/>
                <a:cs typeface="Calibri"/>
              </a:rPr>
              <a:t> </a:t>
            </a:r>
            <a:endParaRPr kumimoji="0" lang="en-US" sz="1800" b="0" i="1" dirty="0">
              <a:solidFill>
                <a:srgbClr val="000000"/>
              </a:solidFill>
              <a:latin typeface="Calibri"/>
              <a:cs typeface="Calibri"/>
            </a:endParaRPr>
          </a:p>
        </p:txBody>
      </p:sp>
      <p:sp>
        <p:nvSpPr>
          <p:cNvPr id="87" name="Line 1032"/>
          <p:cNvSpPr>
            <a:spLocks noChangeShapeType="1"/>
          </p:cNvSpPr>
          <p:nvPr/>
        </p:nvSpPr>
        <p:spPr bwMode="auto">
          <a:xfrm>
            <a:off x="6276975" y="2346090"/>
            <a:ext cx="2524125" cy="1588"/>
          </a:xfrm>
          <a:prstGeom prst="line">
            <a:avLst/>
          </a:prstGeom>
          <a:noFill/>
          <a:ln w="19050">
            <a:solidFill>
              <a:srgbClr val="000000"/>
            </a:solidFill>
            <a:round/>
            <a:headEnd/>
            <a:tailEnd/>
          </a:ln>
        </p:spPr>
        <p:txBody>
          <a:bodyPr>
            <a:prstTxWarp prst="textNoShape">
              <a:avLst/>
            </a:prstTxWarp>
          </a:bodyPr>
          <a:lstStyle/>
          <a:p>
            <a:endParaRPr lang="en-US">
              <a:latin typeface="Calibri"/>
              <a:cs typeface="Calibri"/>
            </a:endParaRPr>
          </a:p>
        </p:txBody>
      </p:sp>
      <p:sp>
        <p:nvSpPr>
          <p:cNvPr id="88" name="Rectangle 1034"/>
          <p:cNvSpPr>
            <a:spLocks noChangeArrowheads="1"/>
          </p:cNvSpPr>
          <p:nvPr/>
        </p:nvSpPr>
        <p:spPr bwMode="auto">
          <a:xfrm>
            <a:off x="3270250" y="2647715"/>
            <a:ext cx="65001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Norway</a:t>
            </a:r>
            <a:endParaRPr kumimoji="0" lang="en-US" sz="1600" b="0" dirty="0">
              <a:solidFill>
                <a:schemeClr val="tx1"/>
              </a:solidFill>
              <a:latin typeface="Calibri"/>
              <a:cs typeface="Calibri"/>
            </a:endParaRPr>
          </a:p>
        </p:txBody>
      </p:sp>
      <p:sp>
        <p:nvSpPr>
          <p:cNvPr id="89" name="Rectangle 1035"/>
          <p:cNvSpPr>
            <a:spLocks noChangeArrowheads="1"/>
          </p:cNvSpPr>
          <p:nvPr/>
        </p:nvSpPr>
        <p:spPr bwMode="auto">
          <a:xfrm>
            <a:off x="3270250" y="2892190"/>
            <a:ext cx="1344214"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United </a:t>
            </a:r>
            <a:r>
              <a:rPr lang="en-US" sz="1600" dirty="0" smtClean="0">
                <a:solidFill>
                  <a:srgbClr val="000000"/>
                </a:solidFill>
                <a:cs typeface="Calibri"/>
              </a:rPr>
              <a:t>Kingdom</a:t>
            </a:r>
            <a:endParaRPr lang="en-US" sz="1600" dirty="0">
              <a:cs typeface="Calibri"/>
            </a:endParaRPr>
          </a:p>
        </p:txBody>
      </p:sp>
      <p:sp>
        <p:nvSpPr>
          <p:cNvPr id="90" name="Rectangle 1036"/>
          <p:cNvSpPr>
            <a:spLocks noChangeArrowheads="1"/>
          </p:cNvSpPr>
          <p:nvPr/>
        </p:nvSpPr>
        <p:spPr bwMode="auto">
          <a:xfrm>
            <a:off x="3270250" y="3135078"/>
            <a:ext cx="1386598"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The Netherlands</a:t>
            </a:r>
            <a:endParaRPr lang="en-US" sz="1600" dirty="0">
              <a:cs typeface="Calibri"/>
            </a:endParaRPr>
          </a:p>
        </p:txBody>
      </p:sp>
      <p:sp>
        <p:nvSpPr>
          <p:cNvPr id="91" name="Rectangle 1037"/>
          <p:cNvSpPr>
            <a:spLocks noChangeArrowheads="1"/>
          </p:cNvSpPr>
          <p:nvPr/>
        </p:nvSpPr>
        <p:spPr bwMode="auto">
          <a:xfrm>
            <a:off x="3270250" y="3622440"/>
            <a:ext cx="762516"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Germany</a:t>
            </a:r>
            <a:endParaRPr lang="en-US" sz="1600" dirty="0">
              <a:cs typeface="Calibri"/>
            </a:endParaRPr>
          </a:p>
        </p:txBody>
      </p:sp>
      <p:sp>
        <p:nvSpPr>
          <p:cNvPr id="92" name="Rectangle 1038"/>
          <p:cNvSpPr>
            <a:spLocks noChangeArrowheads="1"/>
          </p:cNvSpPr>
          <p:nvPr/>
        </p:nvSpPr>
        <p:spPr bwMode="auto">
          <a:xfrm>
            <a:off x="3270250" y="3866915"/>
            <a:ext cx="61986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Canada</a:t>
            </a:r>
            <a:endParaRPr kumimoji="0" lang="en-US" sz="1600" b="0" dirty="0">
              <a:solidFill>
                <a:schemeClr val="tx1"/>
              </a:solidFill>
              <a:latin typeface="Calibri"/>
              <a:cs typeface="Calibri"/>
            </a:endParaRPr>
          </a:p>
        </p:txBody>
      </p:sp>
      <p:sp>
        <p:nvSpPr>
          <p:cNvPr id="93" name="Rectangle 1039"/>
          <p:cNvSpPr>
            <a:spLocks noChangeArrowheads="1"/>
          </p:cNvSpPr>
          <p:nvPr/>
        </p:nvSpPr>
        <p:spPr bwMode="auto">
          <a:xfrm>
            <a:off x="3270250" y="4109803"/>
            <a:ext cx="55944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France</a:t>
            </a:r>
            <a:endParaRPr kumimoji="0" lang="en-US" sz="1600" b="0">
              <a:solidFill>
                <a:schemeClr val="tx1"/>
              </a:solidFill>
              <a:latin typeface="Calibri"/>
              <a:cs typeface="Calibri"/>
            </a:endParaRPr>
          </a:p>
        </p:txBody>
      </p:sp>
      <p:sp>
        <p:nvSpPr>
          <p:cNvPr id="94" name="Rectangle 1040"/>
          <p:cNvSpPr>
            <a:spLocks noChangeArrowheads="1"/>
          </p:cNvSpPr>
          <p:nvPr/>
        </p:nvSpPr>
        <p:spPr bwMode="auto">
          <a:xfrm>
            <a:off x="3270250" y="4354278"/>
            <a:ext cx="47759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Japan</a:t>
            </a:r>
            <a:endParaRPr kumimoji="0" lang="en-US" sz="1600" b="0" dirty="0">
              <a:solidFill>
                <a:schemeClr val="tx1"/>
              </a:solidFill>
              <a:latin typeface="Calibri"/>
              <a:cs typeface="Calibri"/>
            </a:endParaRPr>
          </a:p>
        </p:txBody>
      </p:sp>
      <p:sp>
        <p:nvSpPr>
          <p:cNvPr id="95" name="Rectangle 1041"/>
          <p:cNvSpPr>
            <a:spLocks noChangeArrowheads="1"/>
          </p:cNvSpPr>
          <p:nvPr/>
        </p:nvSpPr>
        <p:spPr bwMode="auto">
          <a:xfrm>
            <a:off x="3270250" y="4597165"/>
            <a:ext cx="35907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Calibri"/>
                <a:cs typeface="Calibri"/>
              </a:rPr>
              <a:t>Italy</a:t>
            </a:r>
            <a:endParaRPr kumimoji="0" lang="en-US" sz="1600" b="0">
              <a:solidFill>
                <a:schemeClr val="tx1"/>
              </a:solidFill>
              <a:latin typeface="Calibri"/>
              <a:cs typeface="Calibri"/>
            </a:endParaRPr>
          </a:p>
        </p:txBody>
      </p:sp>
      <p:sp>
        <p:nvSpPr>
          <p:cNvPr id="96" name="Rectangle 1042"/>
          <p:cNvSpPr>
            <a:spLocks noChangeArrowheads="1"/>
          </p:cNvSpPr>
          <p:nvPr/>
        </p:nvSpPr>
        <p:spPr bwMode="auto">
          <a:xfrm>
            <a:off x="5455025" y="2403240"/>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1.7% </a:t>
            </a:r>
            <a:endParaRPr kumimoji="0" lang="en-US" sz="1600" b="0" dirty="0">
              <a:solidFill>
                <a:schemeClr val="tx1"/>
              </a:solidFill>
              <a:latin typeface="Calibri"/>
              <a:cs typeface="Calibri"/>
            </a:endParaRPr>
          </a:p>
        </p:txBody>
      </p:sp>
      <p:sp>
        <p:nvSpPr>
          <p:cNvPr id="97" name="Rectangle 1043"/>
          <p:cNvSpPr>
            <a:spLocks noChangeArrowheads="1"/>
          </p:cNvSpPr>
          <p:nvPr/>
        </p:nvSpPr>
        <p:spPr bwMode="auto">
          <a:xfrm>
            <a:off x="5455025" y="2647715"/>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1.6% </a:t>
            </a:r>
            <a:endParaRPr kumimoji="0" lang="en-US" sz="1600" b="0" dirty="0">
              <a:solidFill>
                <a:schemeClr val="tx1"/>
              </a:solidFill>
              <a:latin typeface="Calibri"/>
              <a:cs typeface="Calibri"/>
            </a:endParaRPr>
          </a:p>
        </p:txBody>
      </p:sp>
      <p:sp>
        <p:nvSpPr>
          <p:cNvPr id="98" name="Rectangle 1044"/>
          <p:cNvSpPr>
            <a:spLocks noChangeArrowheads="1"/>
          </p:cNvSpPr>
          <p:nvPr/>
        </p:nvSpPr>
        <p:spPr bwMode="auto">
          <a:xfrm>
            <a:off x="5456613" y="2892190"/>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1.6% </a:t>
            </a:r>
            <a:endParaRPr kumimoji="0" lang="en-US" sz="1600" b="0" dirty="0">
              <a:solidFill>
                <a:schemeClr val="tx1"/>
              </a:solidFill>
              <a:latin typeface="Calibri"/>
              <a:cs typeface="Calibri"/>
            </a:endParaRPr>
          </a:p>
        </p:txBody>
      </p:sp>
      <p:sp>
        <p:nvSpPr>
          <p:cNvPr id="99" name="Rectangle 1045"/>
          <p:cNvSpPr>
            <a:spLocks noChangeArrowheads="1"/>
          </p:cNvSpPr>
          <p:nvPr/>
        </p:nvSpPr>
        <p:spPr bwMode="auto">
          <a:xfrm>
            <a:off x="5456613" y="3135078"/>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1.5% </a:t>
            </a:r>
            <a:endParaRPr kumimoji="0" lang="en-US" sz="1600" b="0" dirty="0">
              <a:solidFill>
                <a:schemeClr val="tx1"/>
              </a:solidFill>
              <a:latin typeface="Calibri"/>
              <a:cs typeface="Calibri"/>
            </a:endParaRPr>
          </a:p>
        </p:txBody>
      </p:sp>
      <p:sp>
        <p:nvSpPr>
          <p:cNvPr id="100" name="Rectangle 1046"/>
          <p:cNvSpPr>
            <a:spLocks noChangeArrowheads="1"/>
          </p:cNvSpPr>
          <p:nvPr/>
        </p:nvSpPr>
        <p:spPr bwMode="auto">
          <a:xfrm>
            <a:off x="5503802" y="3379553"/>
            <a:ext cx="406461"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1.4% </a:t>
            </a:r>
            <a:endParaRPr kumimoji="0" lang="en-US" sz="1600" b="0" dirty="0">
              <a:solidFill>
                <a:schemeClr val="tx1"/>
              </a:solidFill>
              <a:latin typeface="Calibri"/>
              <a:cs typeface="Calibri"/>
            </a:endParaRPr>
          </a:p>
        </p:txBody>
      </p:sp>
      <p:sp>
        <p:nvSpPr>
          <p:cNvPr id="101" name="Rectangle 1047"/>
          <p:cNvSpPr>
            <a:spLocks noChangeArrowheads="1"/>
          </p:cNvSpPr>
          <p:nvPr/>
        </p:nvSpPr>
        <p:spPr bwMode="auto">
          <a:xfrm>
            <a:off x="5502214" y="3622440"/>
            <a:ext cx="406461"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1.4% </a:t>
            </a:r>
            <a:endParaRPr kumimoji="0" lang="en-US" sz="1600" b="0" dirty="0">
              <a:solidFill>
                <a:schemeClr val="tx1"/>
              </a:solidFill>
              <a:latin typeface="Calibri"/>
              <a:cs typeface="Calibri"/>
            </a:endParaRPr>
          </a:p>
        </p:txBody>
      </p:sp>
      <p:sp>
        <p:nvSpPr>
          <p:cNvPr id="102" name="Rectangle 1048"/>
          <p:cNvSpPr>
            <a:spLocks noChangeArrowheads="1"/>
          </p:cNvSpPr>
          <p:nvPr/>
        </p:nvSpPr>
        <p:spPr bwMode="auto">
          <a:xfrm>
            <a:off x="5453438" y="3866915"/>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1.3% </a:t>
            </a:r>
            <a:endParaRPr kumimoji="0" lang="en-US" sz="1600" b="0" dirty="0">
              <a:solidFill>
                <a:schemeClr val="tx1"/>
              </a:solidFill>
              <a:latin typeface="Calibri"/>
              <a:cs typeface="Calibri"/>
            </a:endParaRPr>
          </a:p>
        </p:txBody>
      </p:sp>
      <p:sp>
        <p:nvSpPr>
          <p:cNvPr id="103" name="Rectangle 1049"/>
          <p:cNvSpPr>
            <a:spLocks noChangeArrowheads="1"/>
          </p:cNvSpPr>
          <p:nvPr/>
        </p:nvSpPr>
        <p:spPr bwMode="auto">
          <a:xfrm>
            <a:off x="5500627" y="4109803"/>
            <a:ext cx="406461"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1.0% </a:t>
            </a:r>
            <a:endParaRPr kumimoji="0" lang="en-US" sz="1600" b="0" dirty="0">
              <a:solidFill>
                <a:schemeClr val="tx1"/>
              </a:solidFill>
              <a:latin typeface="Calibri"/>
              <a:cs typeface="Calibri"/>
            </a:endParaRPr>
          </a:p>
        </p:txBody>
      </p:sp>
      <p:sp>
        <p:nvSpPr>
          <p:cNvPr id="104" name="Rectangle 1050"/>
          <p:cNvSpPr>
            <a:spLocks noChangeArrowheads="1"/>
          </p:cNvSpPr>
          <p:nvPr/>
        </p:nvSpPr>
        <p:spPr bwMode="auto">
          <a:xfrm>
            <a:off x="5453438" y="4354278"/>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0.8% </a:t>
            </a:r>
            <a:endParaRPr kumimoji="0" lang="en-US" sz="1600" b="0" dirty="0">
              <a:solidFill>
                <a:schemeClr val="tx1"/>
              </a:solidFill>
              <a:latin typeface="Calibri"/>
              <a:cs typeface="Calibri"/>
            </a:endParaRPr>
          </a:p>
        </p:txBody>
      </p:sp>
      <p:sp>
        <p:nvSpPr>
          <p:cNvPr id="105" name="Rectangle 1051"/>
          <p:cNvSpPr>
            <a:spLocks noChangeArrowheads="1"/>
          </p:cNvSpPr>
          <p:nvPr/>
        </p:nvSpPr>
        <p:spPr bwMode="auto">
          <a:xfrm>
            <a:off x="5456613" y="4597165"/>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0.3% </a:t>
            </a:r>
            <a:endParaRPr kumimoji="0" lang="en-US" sz="1600" b="0" dirty="0">
              <a:solidFill>
                <a:schemeClr val="tx1"/>
              </a:solidFill>
              <a:latin typeface="Calibri"/>
              <a:cs typeface="Calibri"/>
            </a:endParaRPr>
          </a:p>
        </p:txBody>
      </p:sp>
      <p:sp>
        <p:nvSpPr>
          <p:cNvPr id="106" name="Rectangle 1052"/>
          <p:cNvSpPr>
            <a:spLocks noChangeArrowheads="1"/>
          </p:cNvSpPr>
          <p:nvPr/>
        </p:nvSpPr>
        <p:spPr bwMode="auto">
          <a:xfrm>
            <a:off x="6292850" y="2403240"/>
            <a:ext cx="55944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Liberia</a:t>
            </a:r>
            <a:endParaRPr kumimoji="0" lang="en-US" sz="1600" b="0" dirty="0">
              <a:solidFill>
                <a:schemeClr val="tx1"/>
              </a:solidFill>
              <a:latin typeface="Calibri"/>
              <a:cs typeface="Calibri"/>
            </a:endParaRPr>
          </a:p>
        </p:txBody>
      </p:sp>
      <p:sp>
        <p:nvSpPr>
          <p:cNvPr id="107" name="Rectangle 1053"/>
          <p:cNvSpPr>
            <a:spLocks noChangeArrowheads="1"/>
          </p:cNvSpPr>
          <p:nvPr/>
        </p:nvSpPr>
        <p:spPr bwMode="auto">
          <a:xfrm>
            <a:off x="8310332" y="2403240"/>
            <a:ext cx="51616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-0.3% </a:t>
            </a:r>
            <a:endParaRPr kumimoji="0" lang="en-US" sz="1600" b="0" dirty="0">
              <a:solidFill>
                <a:schemeClr val="tx1"/>
              </a:solidFill>
              <a:latin typeface="Calibri"/>
              <a:cs typeface="Calibri"/>
            </a:endParaRPr>
          </a:p>
        </p:txBody>
      </p:sp>
      <p:sp>
        <p:nvSpPr>
          <p:cNvPr id="108" name="Rectangle 1054"/>
          <p:cNvSpPr>
            <a:spLocks noChangeArrowheads="1"/>
          </p:cNvSpPr>
          <p:nvPr/>
        </p:nvSpPr>
        <p:spPr bwMode="auto">
          <a:xfrm>
            <a:off x="6292850" y="2647715"/>
            <a:ext cx="1290225"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Kyrgyz </a:t>
            </a:r>
            <a:r>
              <a:rPr lang="en-US" sz="1600" dirty="0" smtClean="0">
                <a:solidFill>
                  <a:srgbClr val="000000"/>
                </a:solidFill>
                <a:cs typeface="Calibri"/>
              </a:rPr>
              <a:t>Republic</a:t>
            </a:r>
            <a:endParaRPr lang="en-US" sz="1600" dirty="0">
              <a:cs typeface="Calibri"/>
            </a:endParaRPr>
          </a:p>
        </p:txBody>
      </p:sp>
      <p:sp>
        <p:nvSpPr>
          <p:cNvPr id="109" name="Rectangle 1055"/>
          <p:cNvSpPr>
            <a:spLocks noChangeArrowheads="1"/>
          </p:cNvSpPr>
          <p:nvPr/>
        </p:nvSpPr>
        <p:spPr bwMode="auto">
          <a:xfrm>
            <a:off x="8310332" y="2647715"/>
            <a:ext cx="51616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-0.4% </a:t>
            </a:r>
            <a:endParaRPr kumimoji="0" lang="en-US" sz="1600" b="0" dirty="0">
              <a:solidFill>
                <a:schemeClr val="tx1"/>
              </a:solidFill>
              <a:latin typeface="Calibri"/>
              <a:cs typeface="Calibri"/>
            </a:endParaRPr>
          </a:p>
        </p:txBody>
      </p:sp>
      <p:sp>
        <p:nvSpPr>
          <p:cNvPr id="110" name="Rectangle 1056"/>
          <p:cNvSpPr>
            <a:spLocks noChangeArrowheads="1"/>
          </p:cNvSpPr>
          <p:nvPr/>
        </p:nvSpPr>
        <p:spPr bwMode="auto">
          <a:xfrm>
            <a:off x="8310332" y="2892190"/>
            <a:ext cx="51616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-0.8% </a:t>
            </a:r>
            <a:endParaRPr kumimoji="0" lang="en-US" sz="1600" b="0" dirty="0">
              <a:solidFill>
                <a:schemeClr val="tx1"/>
              </a:solidFill>
              <a:latin typeface="Calibri"/>
              <a:cs typeface="Calibri"/>
            </a:endParaRPr>
          </a:p>
        </p:txBody>
      </p:sp>
      <p:sp>
        <p:nvSpPr>
          <p:cNvPr id="111" name="Rectangle 1057"/>
          <p:cNvSpPr>
            <a:spLocks noChangeArrowheads="1"/>
          </p:cNvSpPr>
          <p:nvPr/>
        </p:nvSpPr>
        <p:spPr bwMode="auto">
          <a:xfrm>
            <a:off x="6292850" y="2892190"/>
            <a:ext cx="1002903"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Madagascar</a:t>
            </a:r>
            <a:endParaRPr lang="en-US" sz="1600" dirty="0">
              <a:cs typeface="Calibri"/>
            </a:endParaRPr>
          </a:p>
        </p:txBody>
      </p:sp>
      <p:sp>
        <p:nvSpPr>
          <p:cNvPr id="112" name="Rectangle 1058"/>
          <p:cNvSpPr>
            <a:spLocks noChangeArrowheads="1"/>
          </p:cNvSpPr>
          <p:nvPr/>
        </p:nvSpPr>
        <p:spPr bwMode="auto">
          <a:xfrm>
            <a:off x="8310332" y="3135078"/>
            <a:ext cx="51616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a:t>
            </a:r>
            <a:r>
              <a:rPr lang="en-US" sz="1600" dirty="0" smtClean="0">
                <a:solidFill>
                  <a:srgbClr val="000000"/>
                </a:solidFill>
                <a:latin typeface="Calibri"/>
                <a:cs typeface="Calibri"/>
              </a:rPr>
              <a:t>1</a:t>
            </a:r>
            <a:r>
              <a:rPr kumimoji="0" lang="en-US" sz="1600" b="0" dirty="0" smtClean="0">
                <a:solidFill>
                  <a:srgbClr val="000000"/>
                </a:solidFill>
                <a:latin typeface="Calibri"/>
                <a:cs typeface="Calibri"/>
              </a:rPr>
              <a:t>.0% </a:t>
            </a:r>
            <a:endParaRPr kumimoji="0" lang="en-US" sz="1600" b="0" dirty="0">
              <a:solidFill>
                <a:schemeClr val="tx1"/>
              </a:solidFill>
              <a:latin typeface="Calibri"/>
              <a:cs typeface="Calibri"/>
            </a:endParaRPr>
          </a:p>
        </p:txBody>
      </p:sp>
      <p:sp>
        <p:nvSpPr>
          <p:cNvPr id="113" name="Rectangle 1059"/>
          <p:cNvSpPr>
            <a:spLocks noChangeArrowheads="1"/>
          </p:cNvSpPr>
          <p:nvPr/>
        </p:nvSpPr>
        <p:spPr bwMode="auto">
          <a:xfrm>
            <a:off x="6292850" y="3622440"/>
            <a:ext cx="76636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Tajikistan</a:t>
            </a:r>
            <a:endParaRPr kumimoji="0" lang="en-US" sz="1600" b="0" dirty="0">
              <a:solidFill>
                <a:schemeClr val="tx1"/>
              </a:solidFill>
              <a:latin typeface="Calibri"/>
              <a:cs typeface="Calibri"/>
            </a:endParaRPr>
          </a:p>
        </p:txBody>
      </p:sp>
      <p:sp>
        <p:nvSpPr>
          <p:cNvPr id="114" name="Rectangle 1060"/>
          <p:cNvSpPr>
            <a:spLocks noChangeArrowheads="1"/>
          </p:cNvSpPr>
          <p:nvPr/>
        </p:nvSpPr>
        <p:spPr bwMode="auto">
          <a:xfrm>
            <a:off x="8310332" y="3379553"/>
            <a:ext cx="51616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-1.3% </a:t>
            </a:r>
            <a:endParaRPr kumimoji="0" lang="en-US" sz="1600" b="0" dirty="0">
              <a:solidFill>
                <a:schemeClr val="tx1"/>
              </a:solidFill>
              <a:latin typeface="Calibri"/>
              <a:cs typeface="Calibri"/>
            </a:endParaRPr>
          </a:p>
        </p:txBody>
      </p:sp>
      <p:sp>
        <p:nvSpPr>
          <p:cNvPr id="115" name="Rectangle 1061"/>
          <p:cNvSpPr>
            <a:spLocks noChangeArrowheads="1"/>
          </p:cNvSpPr>
          <p:nvPr/>
        </p:nvSpPr>
        <p:spPr bwMode="auto">
          <a:xfrm>
            <a:off x="6292850" y="3866915"/>
            <a:ext cx="662041"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Burundi</a:t>
            </a:r>
            <a:endParaRPr kumimoji="0" lang="en-US" sz="1600" b="0" dirty="0">
              <a:solidFill>
                <a:schemeClr val="tx1"/>
              </a:solidFill>
              <a:latin typeface="Calibri"/>
              <a:cs typeface="Calibri"/>
            </a:endParaRPr>
          </a:p>
        </p:txBody>
      </p:sp>
      <p:sp>
        <p:nvSpPr>
          <p:cNvPr id="116" name="Rectangle 1062"/>
          <p:cNvSpPr>
            <a:spLocks noChangeArrowheads="1"/>
          </p:cNvSpPr>
          <p:nvPr/>
        </p:nvSpPr>
        <p:spPr bwMode="auto">
          <a:xfrm>
            <a:off x="8310332" y="3622440"/>
            <a:ext cx="51616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-1.4% </a:t>
            </a:r>
            <a:endParaRPr kumimoji="0" lang="en-US" sz="1600" b="0" dirty="0">
              <a:solidFill>
                <a:schemeClr val="tx1"/>
              </a:solidFill>
              <a:latin typeface="Calibri"/>
              <a:cs typeface="Calibri"/>
            </a:endParaRPr>
          </a:p>
        </p:txBody>
      </p:sp>
      <p:sp>
        <p:nvSpPr>
          <p:cNvPr id="117" name="Rectangle 1063"/>
          <p:cNvSpPr>
            <a:spLocks noChangeArrowheads="1"/>
          </p:cNvSpPr>
          <p:nvPr/>
        </p:nvSpPr>
        <p:spPr bwMode="auto">
          <a:xfrm>
            <a:off x="8310332" y="3866915"/>
            <a:ext cx="51616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-1.5% </a:t>
            </a:r>
            <a:endParaRPr kumimoji="0" lang="en-US" sz="1600" b="0" dirty="0">
              <a:solidFill>
                <a:schemeClr val="tx1"/>
              </a:solidFill>
              <a:latin typeface="Calibri"/>
              <a:cs typeface="Calibri"/>
            </a:endParaRPr>
          </a:p>
        </p:txBody>
      </p:sp>
      <p:sp>
        <p:nvSpPr>
          <p:cNvPr id="118" name="Rectangle 1064"/>
          <p:cNvSpPr>
            <a:spLocks noChangeArrowheads="1"/>
          </p:cNvSpPr>
          <p:nvPr/>
        </p:nvSpPr>
        <p:spPr bwMode="auto">
          <a:xfrm>
            <a:off x="6292850" y="4109803"/>
            <a:ext cx="86632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Zimbabwe</a:t>
            </a:r>
            <a:endParaRPr kumimoji="0" lang="en-US" sz="1600" b="0" dirty="0">
              <a:solidFill>
                <a:schemeClr val="tx1"/>
              </a:solidFill>
              <a:latin typeface="Calibri"/>
              <a:cs typeface="Calibri"/>
            </a:endParaRPr>
          </a:p>
        </p:txBody>
      </p:sp>
      <p:sp>
        <p:nvSpPr>
          <p:cNvPr id="119" name="Rectangle 1065"/>
          <p:cNvSpPr>
            <a:spLocks noChangeArrowheads="1"/>
          </p:cNvSpPr>
          <p:nvPr/>
        </p:nvSpPr>
        <p:spPr bwMode="auto">
          <a:xfrm>
            <a:off x="8310332" y="4109803"/>
            <a:ext cx="51616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-1.6% </a:t>
            </a:r>
            <a:endParaRPr kumimoji="0" lang="en-US" sz="1600" b="0" dirty="0">
              <a:solidFill>
                <a:schemeClr val="tx1"/>
              </a:solidFill>
              <a:latin typeface="Calibri"/>
              <a:cs typeface="Calibri"/>
            </a:endParaRPr>
          </a:p>
        </p:txBody>
      </p:sp>
      <p:sp>
        <p:nvSpPr>
          <p:cNvPr id="120" name="Rectangle 1066"/>
          <p:cNvSpPr>
            <a:spLocks noChangeArrowheads="1"/>
          </p:cNvSpPr>
          <p:nvPr/>
        </p:nvSpPr>
        <p:spPr bwMode="auto">
          <a:xfrm>
            <a:off x="6292850" y="4354278"/>
            <a:ext cx="1994264"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Central African </a:t>
            </a:r>
            <a:r>
              <a:rPr lang="en-US" sz="1600" dirty="0" smtClean="0">
                <a:solidFill>
                  <a:srgbClr val="000000"/>
                </a:solidFill>
                <a:cs typeface="Calibri"/>
              </a:rPr>
              <a:t>Republic</a:t>
            </a:r>
            <a:endParaRPr lang="en-US" sz="1600" dirty="0">
              <a:cs typeface="Calibri"/>
            </a:endParaRPr>
          </a:p>
        </p:txBody>
      </p:sp>
      <p:sp>
        <p:nvSpPr>
          <p:cNvPr id="121" name="Rectangle 1067"/>
          <p:cNvSpPr>
            <a:spLocks noChangeArrowheads="1"/>
          </p:cNvSpPr>
          <p:nvPr/>
        </p:nvSpPr>
        <p:spPr bwMode="auto">
          <a:xfrm>
            <a:off x="8310332" y="4354278"/>
            <a:ext cx="51616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-2.1% </a:t>
            </a:r>
            <a:endParaRPr kumimoji="0" lang="en-US" sz="1600" b="0" dirty="0">
              <a:solidFill>
                <a:schemeClr val="tx1"/>
              </a:solidFill>
              <a:latin typeface="Calibri"/>
              <a:cs typeface="Calibri"/>
            </a:endParaRPr>
          </a:p>
        </p:txBody>
      </p:sp>
      <p:sp>
        <p:nvSpPr>
          <p:cNvPr id="122" name="Rectangle 1068"/>
          <p:cNvSpPr>
            <a:spLocks noChangeArrowheads="1"/>
          </p:cNvSpPr>
          <p:nvPr/>
        </p:nvSpPr>
        <p:spPr bwMode="auto">
          <a:xfrm>
            <a:off x="6292850" y="4597165"/>
            <a:ext cx="1517650" cy="24447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Congo, Dem. Rep.</a:t>
            </a:r>
            <a:endParaRPr kumimoji="0" lang="en-US" sz="1600" b="0" dirty="0">
              <a:solidFill>
                <a:schemeClr val="tx1"/>
              </a:solidFill>
              <a:latin typeface="Calibri"/>
              <a:cs typeface="Calibri"/>
            </a:endParaRPr>
          </a:p>
        </p:txBody>
      </p:sp>
      <p:sp>
        <p:nvSpPr>
          <p:cNvPr id="123" name="Rectangle 1069"/>
          <p:cNvSpPr>
            <a:spLocks noChangeArrowheads="1"/>
          </p:cNvSpPr>
          <p:nvPr/>
        </p:nvSpPr>
        <p:spPr bwMode="auto">
          <a:xfrm>
            <a:off x="8326337" y="4597165"/>
            <a:ext cx="46968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-2.4%</a:t>
            </a:r>
            <a:endParaRPr kumimoji="0" lang="en-US" sz="1600" b="0" dirty="0">
              <a:solidFill>
                <a:schemeClr val="tx1"/>
              </a:solidFill>
              <a:latin typeface="Calibri"/>
              <a:cs typeface="Calibri"/>
            </a:endParaRPr>
          </a:p>
        </p:txBody>
      </p:sp>
      <p:sp>
        <p:nvSpPr>
          <p:cNvPr id="124" name="Rectangle 1070"/>
          <p:cNvSpPr>
            <a:spLocks noChangeArrowheads="1"/>
          </p:cNvSpPr>
          <p:nvPr/>
        </p:nvSpPr>
        <p:spPr bwMode="auto">
          <a:xfrm>
            <a:off x="323850" y="2403240"/>
            <a:ext cx="470381"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Calibri"/>
                <a:cs typeface="Calibri"/>
              </a:rPr>
              <a:t>China </a:t>
            </a:r>
            <a:endParaRPr kumimoji="0" lang="en-US" sz="1600" b="0" dirty="0">
              <a:solidFill>
                <a:schemeClr val="tx1"/>
              </a:solidFill>
              <a:latin typeface="Calibri"/>
              <a:cs typeface="Calibri"/>
            </a:endParaRPr>
          </a:p>
        </p:txBody>
      </p:sp>
      <p:sp>
        <p:nvSpPr>
          <p:cNvPr id="125" name="Rectangle 1071"/>
          <p:cNvSpPr>
            <a:spLocks noChangeArrowheads="1"/>
          </p:cNvSpPr>
          <p:nvPr/>
        </p:nvSpPr>
        <p:spPr bwMode="auto">
          <a:xfrm>
            <a:off x="2422375" y="2403240"/>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9.2%</a:t>
            </a:r>
            <a:endParaRPr kumimoji="0" lang="en-US" sz="1600" b="0" dirty="0">
              <a:solidFill>
                <a:schemeClr val="tx1"/>
              </a:solidFill>
              <a:latin typeface="Calibri"/>
              <a:cs typeface="Calibri"/>
            </a:endParaRPr>
          </a:p>
        </p:txBody>
      </p:sp>
      <p:sp>
        <p:nvSpPr>
          <p:cNvPr id="126" name="Rectangle 1072"/>
          <p:cNvSpPr>
            <a:spLocks noChangeArrowheads="1"/>
          </p:cNvSpPr>
          <p:nvPr/>
        </p:nvSpPr>
        <p:spPr bwMode="auto">
          <a:xfrm>
            <a:off x="323850" y="2647715"/>
            <a:ext cx="704319"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Vietnam </a:t>
            </a:r>
            <a:endParaRPr kumimoji="0" lang="en-US" sz="1600" b="0" dirty="0">
              <a:solidFill>
                <a:schemeClr val="tx1"/>
              </a:solidFill>
              <a:latin typeface="Calibri"/>
              <a:cs typeface="Calibri"/>
            </a:endParaRPr>
          </a:p>
        </p:txBody>
      </p:sp>
      <p:sp>
        <p:nvSpPr>
          <p:cNvPr id="127" name="Rectangle 1073"/>
          <p:cNvSpPr>
            <a:spLocks noChangeArrowheads="1"/>
          </p:cNvSpPr>
          <p:nvPr/>
        </p:nvSpPr>
        <p:spPr bwMode="auto">
          <a:xfrm>
            <a:off x="2422375" y="2647715"/>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5.5%</a:t>
            </a:r>
            <a:endParaRPr kumimoji="0" lang="en-US" sz="1600" b="0" dirty="0">
              <a:solidFill>
                <a:schemeClr val="tx1"/>
              </a:solidFill>
              <a:latin typeface="Calibri"/>
              <a:cs typeface="Calibri"/>
            </a:endParaRPr>
          </a:p>
        </p:txBody>
      </p:sp>
      <p:sp>
        <p:nvSpPr>
          <p:cNvPr id="128" name="Rectangle 1074"/>
          <p:cNvSpPr>
            <a:spLocks noChangeArrowheads="1"/>
          </p:cNvSpPr>
          <p:nvPr/>
        </p:nvSpPr>
        <p:spPr bwMode="auto">
          <a:xfrm>
            <a:off x="323850" y="2892190"/>
            <a:ext cx="41267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India</a:t>
            </a:r>
            <a:endParaRPr kumimoji="0" lang="en-US" sz="1600" b="0" dirty="0">
              <a:solidFill>
                <a:schemeClr val="tx1"/>
              </a:solidFill>
              <a:latin typeface="Calibri"/>
              <a:cs typeface="Calibri"/>
            </a:endParaRPr>
          </a:p>
        </p:txBody>
      </p:sp>
      <p:sp>
        <p:nvSpPr>
          <p:cNvPr id="129" name="Rectangle 1075"/>
          <p:cNvSpPr>
            <a:spLocks noChangeArrowheads="1"/>
          </p:cNvSpPr>
          <p:nvPr/>
        </p:nvSpPr>
        <p:spPr bwMode="auto">
          <a:xfrm>
            <a:off x="2462152" y="2892190"/>
            <a:ext cx="406461"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4.8% </a:t>
            </a:r>
            <a:endParaRPr kumimoji="0" lang="en-US" sz="1600" b="0" dirty="0">
              <a:solidFill>
                <a:schemeClr val="tx1"/>
              </a:solidFill>
              <a:latin typeface="Calibri"/>
              <a:cs typeface="Calibri"/>
            </a:endParaRPr>
          </a:p>
        </p:txBody>
      </p:sp>
      <p:sp>
        <p:nvSpPr>
          <p:cNvPr id="130" name="Rectangle 1076"/>
          <p:cNvSpPr>
            <a:spLocks noChangeArrowheads="1"/>
          </p:cNvSpPr>
          <p:nvPr/>
        </p:nvSpPr>
        <p:spPr bwMode="auto">
          <a:xfrm>
            <a:off x="323850" y="4109803"/>
            <a:ext cx="165740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Dominican Republic</a:t>
            </a:r>
            <a:endParaRPr kumimoji="0" lang="en-US" sz="1600" b="0" dirty="0">
              <a:solidFill>
                <a:schemeClr val="tx1"/>
              </a:solidFill>
              <a:latin typeface="Calibri"/>
              <a:cs typeface="Calibri"/>
            </a:endParaRPr>
          </a:p>
        </p:txBody>
      </p:sp>
      <p:sp>
        <p:nvSpPr>
          <p:cNvPr id="131" name="Rectangle 1077"/>
          <p:cNvSpPr>
            <a:spLocks noChangeArrowheads="1"/>
          </p:cNvSpPr>
          <p:nvPr/>
        </p:nvSpPr>
        <p:spPr bwMode="auto">
          <a:xfrm>
            <a:off x="2414963" y="3135078"/>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4.5% </a:t>
            </a:r>
            <a:endParaRPr kumimoji="0" lang="en-US" sz="1600" b="0" dirty="0">
              <a:solidFill>
                <a:schemeClr val="tx1"/>
              </a:solidFill>
              <a:latin typeface="Calibri"/>
              <a:cs typeface="Calibri"/>
            </a:endParaRPr>
          </a:p>
        </p:txBody>
      </p:sp>
      <p:sp>
        <p:nvSpPr>
          <p:cNvPr id="132" name="Rectangle 1078"/>
          <p:cNvSpPr>
            <a:spLocks noChangeArrowheads="1"/>
          </p:cNvSpPr>
          <p:nvPr/>
        </p:nvSpPr>
        <p:spPr bwMode="auto">
          <a:xfrm>
            <a:off x="323850" y="3622440"/>
            <a:ext cx="66576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Panama</a:t>
            </a:r>
            <a:endParaRPr kumimoji="0" lang="en-US" sz="1600" b="0" dirty="0">
              <a:solidFill>
                <a:schemeClr val="tx1"/>
              </a:solidFill>
              <a:latin typeface="Calibri"/>
              <a:cs typeface="Calibri"/>
            </a:endParaRPr>
          </a:p>
        </p:txBody>
      </p:sp>
      <p:sp>
        <p:nvSpPr>
          <p:cNvPr id="133" name="Rectangle 1079"/>
          <p:cNvSpPr>
            <a:spLocks noChangeArrowheads="1"/>
          </p:cNvSpPr>
          <p:nvPr/>
        </p:nvSpPr>
        <p:spPr bwMode="auto">
          <a:xfrm>
            <a:off x="2414963" y="3379553"/>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4.4% </a:t>
            </a:r>
            <a:endParaRPr kumimoji="0" lang="en-US" sz="1600" b="0" dirty="0">
              <a:solidFill>
                <a:schemeClr val="tx1"/>
              </a:solidFill>
              <a:latin typeface="Calibri"/>
              <a:cs typeface="Calibri"/>
            </a:endParaRPr>
          </a:p>
        </p:txBody>
      </p:sp>
      <p:sp>
        <p:nvSpPr>
          <p:cNvPr id="134" name="Rectangle 1080"/>
          <p:cNvSpPr>
            <a:spLocks noChangeArrowheads="1"/>
          </p:cNvSpPr>
          <p:nvPr/>
        </p:nvSpPr>
        <p:spPr bwMode="auto">
          <a:xfrm>
            <a:off x="323850" y="3135078"/>
            <a:ext cx="738728"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Sri Lanka</a:t>
            </a:r>
            <a:endParaRPr lang="en-US" sz="1600" dirty="0">
              <a:cs typeface="Calibri"/>
            </a:endParaRPr>
          </a:p>
        </p:txBody>
      </p:sp>
      <p:sp>
        <p:nvSpPr>
          <p:cNvPr id="135" name="Rectangle 1081"/>
          <p:cNvSpPr>
            <a:spLocks noChangeArrowheads="1"/>
          </p:cNvSpPr>
          <p:nvPr/>
        </p:nvSpPr>
        <p:spPr bwMode="auto">
          <a:xfrm>
            <a:off x="2414963" y="3622440"/>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4.2% </a:t>
            </a:r>
            <a:endParaRPr kumimoji="0" lang="en-US" sz="1600" b="0" dirty="0">
              <a:solidFill>
                <a:schemeClr val="tx1"/>
              </a:solidFill>
              <a:latin typeface="Calibri"/>
              <a:cs typeface="Calibri"/>
            </a:endParaRPr>
          </a:p>
        </p:txBody>
      </p:sp>
      <p:sp>
        <p:nvSpPr>
          <p:cNvPr id="136" name="Rectangle 1082"/>
          <p:cNvSpPr>
            <a:spLocks noChangeArrowheads="1"/>
          </p:cNvSpPr>
          <p:nvPr/>
        </p:nvSpPr>
        <p:spPr bwMode="auto">
          <a:xfrm>
            <a:off x="323850" y="4354278"/>
            <a:ext cx="569771"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Poland</a:t>
            </a:r>
            <a:endParaRPr kumimoji="0" lang="en-US" sz="1600" b="0" dirty="0">
              <a:solidFill>
                <a:schemeClr val="tx1"/>
              </a:solidFill>
              <a:latin typeface="Calibri"/>
              <a:cs typeface="Calibri"/>
            </a:endParaRPr>
          </a:p>
        </p:txBody>
      </p:sp>
      <p:sp>
        <p:nvSpPr>
          <p:cNvPr id="137" name="Rectangle 1083"/>
          <p:cNvSpPr>
            <a:spLocks noChangeArrowheads="1"/>
          </p:cNvSpPr>
          <p:nvPr/>
        </p:nvSpPr>
        <p:spPr bwMode="auto">
          <a:xfrm>
            <a:off x="2414963" y="3866915"/>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smtClean="0">
                <a:solidFill>
                  <a:srgbClr val="000000"/>
                </a:solidFill>
                <a:latin typeface="Calibri"/>
                <a:cs typeface="Calibri"/>
              </a:rPr>
              <a:t>3</a:t>
            </a:r>
            <a:r>
              <a:rPr kumimoji="0" lang="en-US" sz="1600" b="0" smtClean="0">
                <a:solidFill>
                  <a:srgbClr val="000000"/>
                </a:solidFill>
                <a:latin typeface="Calibri"/>
                <a:cs typeface="Calibri"/>
              </a:rPr>
              <a:t>.7% </a:t>
            </a:r>
            <a:endParaRPr kumimoji="0" lang="en-US" sz="1600" b="0" dirty="0">
              <a:solidFill>
                <a:schemeClr val="tx1"/>
              </a:solidFill>
              <a:latin typeface="Calibri"/>
              <a:cs typeface="Calibri"/>
            </a:endParaRPr>
          </a:p>
        </p:txBody>
      </p:sp>
      <p:sp>
        <p:nvSpPr>
          <p:cNvPr id="138" name="Rectangle 1085"/>
          <p:cNvSpPr>
            <a:spLocks noChangeArrowheads="1"/>
          </p:cNvSpPr>
          <p:nvPr/>
        </p:nvSpPr>
        <p:spPr bwMode="auto">
          <a:xfrm>
            <a:off x="323850" y="4597165"/>
            <a:ext cx="72859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Malaysia</a:t>
            </a:r>
            <a:endParaRPr kumimoji="0" lang="en-US" sz="1600" b="0" dirty="0">
              <a:solidFill>
                <a:schemeClr val="tx1"/>
              </a:solidFill>
              <a:latin typeface="Calibri"/>
              <a:cs typeface="Calibri"/>
            </a:endParaRPr>
          </a:p>
        </p:txBody>
      </p:sp>
      <p:sp>
        <p:nvSpPr>
          <p:cNvPr id="139" name="Rectangle 1086"/>
          <p:cNvSpPr>
            <a:spLocks noChangeArrowheads="1"/>
          </p:cNvSpPr>
          <p:nvPr/>
        </p:nvSpPr>
        <p:spPr bwMode="auto">
          <a:xfrm>
            <a:off x="2414963" y="4109803"/>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lang="en-US" sz="1600" dirty="0" smtClean="0">
                <a:solidFill>
                  <a:srgbClr val="000000"/>
                </a:solidFill>
                <a:latin typeface="Calibri"/>
                <a:cs typeface="Calibri"/>
              </a:rPr>
              <a:t>3</a:t>
            </a:r>
            <a:r>
              <a:rPr kumimoji="0" lang="en-US" sz="1600" b="0" dirty="0" smtClean="0">
                <a:solidFill>
                  <a:srgbClr val="000000"/>
                </a:solidFill>
                <a:latin typeface="Calibri"/>
                <a:cs typeface="Calibri"/>
              </a:rPr>
              <a:t>.7% </a:t>
            </a:r>
            <a:endParaRPr kumimoji="0" lang="en-US" sz="1600" b="0" dirty="0">
              <a:solidFill>
                <a:schemeClr val="tx1"/>
              </a:solidFill>
              <a:latin typeface="Calibri"/>
              <a:cs typeface="Calibri"/>
            </a:endParaRPr>
          </a:p>
        </p:txBody>
      </p:sp>
      <p:sp>
        <p:nvSpPr>
          <p:cNvPr id="140" name="Rectangle 1087"/>
          <p:cNvSpPr>
            <a:spLocks noChangeArrowheads="1"/>
          </p:cNvSpPr>
          <p:nvPr/>
        </p:nvSpPr>
        <p:spPr bwMode="auto">
          <a:xfrm>
            <a:off x="323850" y="3379553"/>
            <a:ext cx="101630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South Korea</a:t>
            </a:r>
            <a:endParaRPr kumimoji="0" lang="en-US" sz="1600" b="0" dirty="0">
              <a:solidFill>
                <a:schemeClr val="tx1"/>
              </a:solidFill>
              <a:latin typeface="Calibri"/>
              <a:cs typeface="Calibri"/>
            </a:endParaRPr>
          </a:p>
        </p:txBody>
      </p:sp>
      <p:sp>
        <p:nvSpPr>
          <p:cNvPr id="141" name="Rectangle 1088"/>
          <p:cNvSpPr>
            <a:spLocks noChangeArrowheads="1"/>
          </p:cNvSpPr>
          <p:nvPr/>
        </p:nvSpPr>
        <p:spPr bwMode="auto">
          <a:xfrm>
            <a:off x="2414963" y="4354278"/>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3.6% </a:t>
            </a:r>
            <a:endParaRPr kumimoji="0" lang="en-US" sz="1600" b="0" dirty="0">
              <a:solidFill>
                <a:schemeClr val="tx1"/>
              </a:solidFill>
              <a:latin typeface="Calibri"/>
              <a:cs typeface="Calibri"/>
            </a:endParaRPr>
          </a:p>
        </p:txBody>
      </p:sp>
      <p:sp>
        <p:nvSpPr>
          <p:cNvPr id="142" name="Rectangle 1089"/>
          <p:cNvSpPr>
            <a:spLocks noChangeArrowheads="1"/>
          </p:cNvSpPr>
          <p:nvPr/>
        </p:nvSpPr>
        <p:spPr bwMode="auto">
          <a:xfrm>
            <a:off x="323850" y="3866915"/>
            <a:ext cx="411972"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latin typeface="Calibri"/>
                <a:cs typeface="Calibri"/>
              </a:rPr>
              <a:t>Chile</a:t>
            </a:r>
            <a:endParaRPr kumimoji="0" lang="en-US" sz="1600" b="0" dirty="0">
              <a:solidFill>
                <a:schemeClr val="tx1"/>
              </a:solidFill>
              <a:latin typeface="Calibri"/>
              <a:cs typeface="Calibri"/>
            </a:endParaRPr>
          </a:p>
        </p:txBody>
      </p:sp>
      <p:sp>
        <p:nvSpPr>
          <p:cNvPr id="143" name="Rectangle 1090"/>
          <p:cNvSpPr>
            <a:spLocks noChangeArrowheads="1"/>
          </p:cNvSpPr>
          <p:nvPr/>
        </p:nvSpPr>
        <p:spPr bwMode="auto">
          <a:xfrm>
            <a:off x="2414963" y="4597165"/>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Calibri"/>
                <a:cs typeface="Calibri"/>
              </a:rPr>
              <a:t>3.6% </a:t>
            </a:r>
            <a:endParaRPr kumimoji="0" lang="en-US" sz="1600" b="0" dirty="0">
              <a:solidFill>
                <a:schemeClr val="tx1"/>
              </a:solidFill>
              <a:latin typeface="Calibri"/>
              <a:cs typeface="Calibri"/>
            </a:endParaRPr>
          </a:p>
        </p:txBody>
      </p:sp>
      <p:sp>
        <p:nvSpPr>
          <p:cNvPr id="144" name="Rectangle 1091"/>
          <p:cNvSpPr>
            <a:spLocks noChangeArrowheads="1"/>
          </p:cNvSpPr>
          <p:nvPr/>
        </p:nvSpPr>
        <p:spPr bwMode="auto">
          <a:xfrm>
            <a:off x="238506" y="2058816"/>
            <a:ext cx="2620963" cy="304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lnSpc>
                <a:spcPct val="80000"/>
              </a:lnSpc>
              <a:spcBef>
                <a:spcPct val="20000"/>
              </a:spcBef>
              <a:buClr>
                <a:schemeClr val="hlink"/>
              </a:buClr>
            </a:pPr>
            <a:r>
              <a:rPr lang="en-US" sz="1800" b="0">
                <a:latin typeface="Calibri"/>
                <a:cs typeface="Calibri"/>
              </a:rPr>
              <a:t>High-Growth</a:t>
            </a:r>
          </a:p>
        </p:txBody>
      </p:sp>
      <p:sp>
        <p:nvSpPr>
          <p:cNvPr id="145" name="Rectangle 1092"/>
          <p:cNvSpPr>
            <a:spLocks noChangeArrowheads="1"/>
          </p:cNvSpPr>
          <p:nvPr/>
        </p:nvSpPr>
        <p:spPr bwMode="auto">
          <a:xfrm>
            <a:off x="3200781" y="2058816"/>
            <a:ext cx="2789238" cy="304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lnSpc>
                <a:spcPct val="80000"/>
              </a:lnSpc>
              <a:spcBef>
                <a:spcPct val="20000"/>
              </a:spcBef>
              <a:buClr>
                <a:schemeClr val="hlink"/>
              </a:buClr>
            </a:pPr>
            <a:r>
              <a:rPr lang="en-US" sz="1800" b="0">
                <a:latin typeface="Calibri"/>
                <a:cs typeface="Calibri"/>
              </a:rPr>
              <a:t>High-Income Industrial</a:t>
            </a:r>
            <a:endParaRPr lang="en-US" sz="1800" b="0" i="1">
              <a:latin typeface="Calibri"/>
              <a:cs typeface="Calibri"/>
            </a:endParaRPr>
          </a:p>
        </p:txBody>
      </p:sp>
      <p:sp>
        <p:nvSpPr>
          <p:cNvPr id="146" name="Rectangle 1093"/>
          <p:cNvSpPr>
            <a:spLocks noChangeArrowheads="1"/>
          </p:cNvSpPr>
          <p:nvPr/>
        </p:nvSpPr>
        <p:spPr bwMode="auto">
          <a:xfrm>
            <a:off x="6217031" y="2058816"/>
            <a:ext cx="2324100" cy="304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lnSpc>
                <a:spcPct val="80000"/>
              </a:lnSpc>
              <a:spcBef>
                <a:spcPct val="20000"/>
              </a:spcBef>
              <a:buClr>
                <a:schemeClr val="hlink"/>
              </a:buClr>
            </a:pPr>
            <a:r>
              <a:rPr lang="en-US" sz="1800" b="0">
                <a:latin typeface="Calibri"/>
                <a:cs typeface="Calibri"/>
              </a:rPr>
              <a:t>Low-Growth</a:t>
            </a:r>
          </a:p>
        </p:txBody>
      </p:sp>
      <p:sp>
        <p:nvSpPr>
          <p:cNvPr id="147" name="Line 1094"/>
          <p:cNvSpPr>
            <a:spLocks noChangeShapeType="1"/>
          </p:cNvSpPr>
          <p:nvPr/>
        </p:nvSpPr>
        <p:spPr bwMode="auto">
          <a:xfrm>
            <a:off x="3295650" y="2346090"/>
            <a:ext cx="2524125" cy="1588"/>
          </a:xfrm>
          <a:prstGeom prst="line">
            <a:avLst/>
          </a:prstGeom>
          <a:noFill/>
          <a:ln w="19050">
            <a:solidFill>
              <a:srgbClr val="000000"/>
            </a:solidFill>
            <a:round/>
            <a:headEnd/>
            <a:tailEnd/>
          </a:ln>
        </p:spPr>
        <p:txBody>
          <a:bodyPr>
            <a:prstTxWarp prst="textNoShape">
              <a:avLst/>
            </a:prstTxWarp>
          </a:bodyPr>
          <a:lstStyle/>
          <a:p>
            <a:endParaRPr lang="en-US">
              <a:latin typeface="Calibri"/>
              <a:cs typeface="Calibri"/>
            </a:endParaRPr>
          </a:p>
        </p:txBody>
      </p:sp>
      <p:sp>
        <p:nvSpPr>
          <p:cNvPr id="148" name="Line 1095"/>
          <p:cNvSpPr>
            <a:spLocks noChangeShapeType="1"/>
          </p:cNvSpPr>
          <p:nvPr/>
        </p:nvSpPr>
        <p:spPr bwMode="auto">
          <a:xfrm>
            <a:off x="323850" y="2346090"/>
            <a:ext cx="2524125" cy="1588"/>
          </a:xfrm>
          <a:prstGeom prst="line">
            <a:avLst/>
          </a:prstGeom>
          <a:noFill/>
          <a:ln w="19050">
            <a:solidFill>
              <a:srgbClr val="000000"/>
            </a:solidFill>
            <a:round/>
            <a:headEnd/>
            <a:tailEnd/>
          </a:ln>
        </p:spPr>
        <p:txBody>
          <a:bodyPr>
            <a:prstTxWarp prst="textNoShape">
              <a:avLst/>
            </a:prstTxWarp>
          </a:bodyPr>
          <a:lstStyle/>
          <a:p>
            <a:endParaRPr lang="en-US">
              <a:latin typeface="Calibri"/>
              <a:cs typeface="Calibri"/>
            </a:endParaRPr>
          </a:p>
        </p:txBody>
      </p:sp>
      <p:sp>
        <p:nvSpPr>
          <p:cNvPr id="149" name="Rectangle 1096"/>
          <p:cNvSpPr>
            <a:spLocks noChangeArrowheads="1"/>
          </p:cNvSpPr>
          <p:nvPr/>
        </p:nvSpPr>
        <p:spPr bwMode="auto">
          <a:xfrm>
            <a:off x="3270250" y="3379553"/>
            <a:ext cx="1115305"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a:solidFill>
                  <a:srgbClr val="000000"/>
                </a:solidFill>
                <a:cs typeface="Calibri"/>
              </a:rPr>
              <a:t>United </a:t>
            </a:r>
            <a:r>
              <a:rPr lang="en-US" sz="1600" dirty="0" smtClean="0">
                <a:solidFill>
                  <a:srgbClr val="000000"/>
                </a:solidFill>
                <a:cs typeface="Calibri"/>
              </a:rPr>
              <a:t>States</a:t>
            </a:r>
            <a:endParaRPr lang="en-US" sz="1600" dirty="0">
              <a:cs typeface="Calibri"/>
            </a:endParaRPr>
          </a:p>
        </p:txBody>
      </p:sp>
      <p:sp>
        <p:nvSpPr>
          <p:cNvPr id="150" name="Rectangle 1097"/>
          <p:cNvSpPr>
            <a:spLocks noChangeArrowheads="1"/>
          </p:cNvSpPr>
          <p:nvPr/>
        </p:nvSpPr>
        <p:spPr bwMode="auto">
          <a:xfrm>
            <a:off x="3270250" y="2403240"/>
            <a:ext cx="73778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Calibri"/>
                <a:cs typeface="Calibri"/>
              </a:rPr>
              <a:t>Australia</a:t>
            </a:r>
            <a:endParaRPr kumimoji="0" lang="en-US" sz="1600" b="0" dirty="0">
              <a:solidFill>
                <a:schemeClr val="tx1"/>
              </a:solidFill>
              <a:latin typeface="Calibri"/>
              <a:cs typeface="Calibri"/>
            </a:endParaRPr>
          </a:p>
        </p:txBody>
      </p:sp>
      <p:sp>
        <p:nvSpPr>
          <p:cNvPr id="151" name="Rectangle 1098"/>
          <p:cNvSpPr>
            <a:spLocks noChangeArrowheads="1"/>
          </p:cNvSpPr>
          <p:nvPr/>
        </p:nvSpPr>
        <p:spPr bwMode="auto">
          <a:xfrm>
            <a:off x="6292850" y="3379553"/>
            <a:ext cx="733662"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Moldova</a:t>
            </a:r>
            <a:endParaRPr lang="en-US" sz="1600" dirty="0">
              <a:cs typeface="Calibri"/>
            </a:endParaRPr>
          </a:p>
        </p:txBody>
      </p:sp>
      <p:sp>
        <p:nvSpPr>
          <p:cNvPr id="152" name="Rectangle 1099"/>
          <p:cNvSpPr>
            <a:spLocks noChangeArrowheads="1"/>
          </p:cNvSpPr>
          <p:nvPr/>
        </p:nvSpPr>
        <p:spPr bwMode="auto">
          <a:xfrm>
            <a:off x="6292850" y="3135078"/>
            <a:ext cx="646716" cy="246221"/>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cs typeface="Calibri"/>
              </a:rPr>
              <a:t>Ukraine</a:t>
            </a:r>
            <a:endParaRPr lang="en-US" sz="1600" dirty="0">
              <a:cs typeface="Calibri"/>
            </a:endParaRPr>
          </a:p>
        </p:txBody>
      </p:sp>
    </p:spTree>
    <p:extLst>
      <p:ext uri="{BB962C8B-B14F-4D97-AF65-F5344CB8AC3E}">
        <p14:creationId xmlns:p14="http://schemas.microsoft.com/office/powerpoint/2010/main" val="465555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1859</TotalTime>
  <Words>2729</Words>
  <Application>Microsoft Macintosh PowerPoint</Application>
  <PresentationFormat>On-screen Show (4:3)</PresentationFormat>
  <Paragraphs>437</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Calibri</vt:lpstr>
      <vt:lpstr>Times New Roman</vt:lpstr>
      <vt:lpstr>Arial</vt:lpstr>
      <vt:lpstr>15th edition TEMPLATE</vt:lpstr>
      <vt:lpstr>Institutions, Policies, &amp; Cross-Country Differences in Income and Growth</vt:lpstr>
      <vt:lpstr>How Large are Income Differences Across Countries?</vt:lpstr>
      <vt:lpstr>Measuring Cross-Country  Differences in Income</vt:lpstr>
      <vt:lpstr>Measuring Cross-Country  Differences in Income</vt:lpstr>
      <vt:lpstr>Cross-Country Differences in Income</vt:lpstr>
      <vt:lpstr>Cross-Country Differences in Income</vt:lpstr>
      <vt:lpstr>How Do Growth Rates  Vary Across Countries?</vt:lpstr>
      <vt:lpstr>Cross-Country Differences in Growth</vt:lpstr>
      <vt:lpstr>Economic Growth: 1990-2014</vt:lpstr>
      <vt:lpstr>Economic Freedom as a Measure of Sound Institutions</vt:lpstr>
      <vt:lpstr>PowerPoint Presentation</vt:lpstr>
      <vt:lpstr>Measuring Economic Freedom</vt:lpstr>
      <vt:lpstr>Measuring Economic Freedom</vt:lpstr>
      <vt:lpstr>The Most and Least Free  Economies of the World</vt:lpstr>
      <vt:lpstr>EFW Ratings: 1990-2013</vt:lpstr>
      <vt:lpstr>Questions for Thought: </vt:lpstr>
      <vt:lpstr>Questions for Thought: </vt:lpstr>
      <vt:lpstr>Institutions, Policies,  and Economic Performance</vt:lpstr>
      <vt:lpstr>Economic Freedom and Performance</vt:lpstr>
      <vt:lpstr>Economic Freedom and Income</vt:lpstr>
      <vt:lpstr>Economic Freedom and Growth</vt:lpstr>
      <vt:lpstr>Economic Freedom and Poverty</vt:lpstr>
      <vt:lpstr>Economic Freedom, Institutions, and Investment</vt:lpstr>
      <vt:lpstr>Economic Freedom  and Private Investment</vt:lpstr>
      <vt:lpstr>Economic Freedom and the  Productivity of Private Investment</vt:lpstr>
      <vt:lpstr>Economic Freedom – A Summary</vt:lpstr>
      <vt:lpstr>Economic Freedom, Institutional Quality, and the Dramatic Reduction in the World Poverty Rate</vt:lpstr>
      <vt:lpstr>The Narrowing of the Economic Freedom Gap</vt:lpstr>
      <vt:lpstr>Poverty in the World and Less Developed Countries</vt:lpstr>
      <vt:lpstr>Rich and Poor Nations Revisited</vt:lpstr>
      <vt:lpstr>Per Capita Income and Income Inequality, 1800-1980</vt:lpstr>
      <vt:lpstr>Per Capita Income and Income Inequality, 1980-2013</vt:lpstr>
      <vt:lpstr>Per Capita Income and Income Inequality, 1980-2013</vt:lpstr>
      <vt:lpstr>Rich and Poor Nations Revisited</vt:lpstr>
      <vt:lpstr>Rich and Poor Nations Revisited</vt:lpstr>
      <vt:lpstr>The Declining Economic Freedom of the United States</vt:lpstr>
      <vt:lpstr>The Economic Freedom  of the United States</vt:lpstr>
      <vt:lpstr>The Economic Freedom  of the United States</vt:lpstr>
      <vt:lpstr>Origins of Institutions</vt:lpstr>
      <vt:lpstr>PowerPoint Presentation</vt:lpstr>
      <vt:lpstr>The Influence of History</vt:lpstr>
      <vt:lpstr>Three Factors That Now Make  Institutional Change More Possible</vt:lpstr>
      <vt:lpstr>Economic Rules and  Political Decision Making</vt:lpstr>
      <vt:lpstr>Politics and Sound Institutions</vt:lpstr>
      <vt:lpstr>Politics and Sound Institutions</vt:lpstr>
      <vt:lpstr>Politics and Economics</vt:lpstr>
      <vt:lpstr>Questions for Thought: </vt:lpstr>
      <vt:lpstr>Questions for Thought: </vt:lpstr>
      <vt:lpstr>Questions for Thought: </vt:lpstr>
      <vt:lpstr>Questions for Thought: </vt:lpstr>
      <vt:lpstr>Addendum to Chapter 17:     Economic Freedom </vt:lpstr>
      <vt:lpstr>Economic Freedom of the World: 2014</vt:lpstr>
      <vt:lpstr>PowerPoint Presentation</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Institutions, Policies, &amp; Cross-Country Differences in Income and Growth (15th ed.)</dc:title>
  <dc:subject>Institutions, Policies, &amp; Cross-Country Differences in Income and Growth (15th ed.)</dc:subject>
  <dc:creator>Dr. Chuck Skipton</dc:creator>
  <cp:lastModifiedBy>Joseph Connors</cp:lastModifiedBy>
  <cp:revision>89</cp:revision>
  <dcterms:created xsi:type="dcterms:W3CDTF">2013-12-17T18:08:03Z</dcterms:created>
  <dcterms:modified xsi:type="dcterms:W3CDTF">2016-12-27T22:17:44Z</dcterms:modified>
</cp:coreProperties>
</file>