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2">
          <p15:clr>
            <a:srgbClr val="A4A3A4"/>
          </p15:clr>
        </p15:guide>
        <p15:guide id="2" pos="6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E3"/>
    <a:srgbClr val="F4F6EE"/>
    <a:srgbClr val="E9EDDF"/>
    <a:srgbClr val="EFE5BB"/>
    <a:srgbClr val="E2DEEE"/>
    <a:srgbClr val="32302A"/>
    <a:srgbClr val="515A61"/>
    <a:srgbClr val="444C52"/>
    <a:srgbClr val="F2F2F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86" autoAdjust="0"/>
    <p:restoredTop sz="96434" autoAdjust="0"/>
  </p:normalViewPr>
  <p:slideViewPr>
    <p:cSldViewPr snapToGrid="0" snapToObjects="1">
      <p:cViewPr varScale="1">
        <p:scale>
          <a:sx n="108" d="100"/>
          <a:sy n="108" d="100"/>
        </p:scale>
        <p:origin x="488" y="200"/>
      </p:cViewPr>
      <p:guideLst>
        <p:guide orient="horz" pos="592"/>
        <p:guide pos="651"/>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16</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16</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7123" y="2045372"/>
            <a:ext cx="7634484" cy="1299868"/>
          </a:xfrm>
          <a:prstGeom prst="rect">
            <a:avLst/>
          </a:prstGeom>
        </p:spPr>
        <p:txBody>
          <a:bodyPr anchor="b">
            <a:normAutofit/>
          </a:bodyPr>
          <a:lstStyle/>
          <a:p>
            <a:pPr>
              <a:lnSpc>
                <a:spcPts val="4000"/>
              </a:lnSpc>
            </a:pPr>
            <a:r>
              <a:rPr lang="en-US" dirty="0"/>
              <a:t>Creating an </a:t>
            </a:r>
            <a:r>
              <a:rPr lang="en-US" dirty="0" smtClean="0"/>
              <a:t>Environment </a:t>
            </a:r>
            <a:br>
              <a:rPr lang="en-US" dirty="0" smtClean="0"/>
            </a:br>
            <a:r>
              <a:rPr lang="en-US" dirty="0" smtClean="0"/>
              <a:t>for Growth </a:t>
            </a:r>
            <a:r>
              <a:rPr lang="en-US" dirty="0"/>
              <a:t>and Prosperity</a:t>
            </a:r>
          </a:p>
        </p:txBody>
      </p:sp>
    </p:spTree>
    <p:extLst>
      <p:ext uri="{BB962C8B-B14F-4D97-AF65-F5344CB8AC3E}">
        <p14:creationId xmlns:p14="http://schemas.microsoft.com/office/powerpoint/2010/main" val="983372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572099"/>
            <a:ext cx="7772400" cy="930863"/>
          </a:xfrm>
        </p:spPr>
        <p:txBody>
          <a:bodyPr anchor="ctr"/>
          <a:lstStyle/>
          <a:p>
            <a:pPr>
              <a:lnSpc>
                <a:spcPts val="4000"/>
              </a:lnSpc>
            </a:pPr>
            <a:r>
              <a:rPr lang="en-US" dirty="0"/>
              <a:t>Sources of Economic </a:t>
            </a:r>
            <a:r>
              <a:rPr lang="en-US" dirty="0" smtClean="0"/>
              <a:t>Growth</a:t>
            </a:r>
            <a:br>
              <a:rPr lang="en-US" dirty="0" smtClean="0"/>
            </a:br>
            <a:r>
              <a:rPr lang="en-US" dirty="0" smtClean="0"/>
              <a:t>and </a:t>
            </a:r>
            <a:r>
              <a:rPr lang="en-US" dirty="0"/>
              <a:t>High Incomes</a:t>
            </a:r>
          </a:p>
        </p:txBody>
      </p:sp>
    </p:spTree>
    <p:extLst>
      <p:ext uri="{BB962C8B-B14F-4D97-AF65-F5344CB8AC3E}">
        <p14:creationId xmlns:p14="http://schemas.microsoft.com/office/powerpoint/2010/main" val="271761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4726"/>
            <a:ext cx="8904855" cy="835763"/>
          </a:xfrm>
        </p:spPr>
        <p:txBody>
          <a:bodyPr/>
          <a:lstStyle/>
          <a:p>
            <a:r>
              <a:rPr lang="en-US" dirty="0"/>
              <a:t>Sources of Economic Growth</a:t>
            </a:r>
          </a:p>
        </p:txBody>
      </p:sp>
      <p:sp>
        <p:nvSpPr>
          <p:cNvPr id="3" name="Content Placeholder 2"/>
          <p:cNvSpPr>
            <a:spLocks noGrp="1"/>
          </p:cNvSpPr>
          <p:nvPr>
            <p:ph idx="1"/>
          </p:nvPr>
        </p:nvSpPr>
        <p:spPr>
          <a:xfrm>
            <a:off x="140675" y="1134573"/>
            <a:ext cx="8883750" cy="2383989"/>
          </a:xfrm>
        </p:spPr>
        <p:txBody>
          <a:bodyPr/>
          <a:lstStyle/>
          <a:p>
            <a:pPr marL="231775" indent="-231775"/>
            <a:r>
              <a:rPr lang="en-US" dirty="0">
                <a:solidFill>
                  <a:srgbClr val="32302A"/>
                </a:solidFill>
              </a:rPr>
              <a:t>Sources of Economic Growth:</a:t>
            </a:r>
          </a:p>
          <a:p>
            <a:pPr marL="631825" lvl="1" indent="-231775"/>
            <a:r>
              <a:rPr lang="en-US" sz="2800" dirty="0">
                <a:solidFill>
                  <a:srgbClr val="32302A"/>
                </a:solidFill>
              </a:rPr>
              <a:t>Gains from trade</a:t>
            </a:r>
          </a:p>
          <a:p>
            <a:pPr marL="631825" lvl="1" indent="-231775"/>
            <a:r>
              <a:rPr lang="en-US" sz="2800" dirty="0">
                <a:solidFill>
                  <a:srgbClr val="32302A"/>
                </a:solidFill>
              </a:rPr>
              <a:t>Entrepreneurial discovery</a:t>
            </a:r>
          </a:p>
          <a:p>
            <a:pPr marL="631825" lvl="1" indent="-231775"/>
            <a:r>
              <a:rPr lang="en-US" sz="2800" dirty="0">
                <a:solidFill>
                  <a:srgbClr val="32302A"/>
                </a:solidFill>
              </a:rPr>
              <a:t>Investment in physical and human capital</a:t>
            </a:r>
          </a:p>
        </p:txBody>
      </p:sp>
    </p:spTree>
    <p:extLst>
      <p:ext uri="{BB962C8B-B14F-4D97-AF65-F5344CB8AC3E}">
        <p14:creationId xmlns:p14="http://schemas.microsoft.com/office/powerpoint/2010/main" val="114251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4726"/>
            <a:ext cx="8904855" cy="835763"/>
          </a:xfrm>
        </p:spPr>
        <p:txBody>
          <a:bodyPr/>
          <a:lstStyle/>
          <a:p>
            <a:r>
              <a:rPr lang="en-US" dirty="0"/>
              <a:t>Sources of Economic Growth</a:t>
            </a:r>
          </a:p>
        </p:txBody>
      </p:sp>
      <p:sp>
        <p:nvSpPr>
          <p:cNvPr id="3" name="Content Placeholder 2"/>
          <p:cNvSpPr>
            <a:spLocks noGrp="1"/>
          </p:cNvSpPr>
          <p:nvPr>
            <p:ph idx="1"/>
          </p:nvPr>
        </p:nvSpPr>
        <p:spPr>
          <a:xfrm>
            <a:off x="140675" y="1146224"/>
            <a:ext cx="8784848" cy="4097642"/>
          </a:xfrm>
        </p:spPr>
        <p:txBody>
          <a:bodyPr/>
          <a:lstStyle/>
          <a:p>
            <a:pPr marL="231775" indent="-231775"/>
            <a:r>
              <a:rPr lang="en-US" b="1" i="1" dirty="0">
                <a:solidFill>
                  <a:srgbClr val="32302A"/>
                </a:solidFill>
              </a:rPr>
              <a:t>Gains from trade</a:t>
            </a:r>
            <a:r>
              <a:rPr lang="en-US" dirty="0">
                <a:solidFill>
                  <a:srgbClr val="32302A"/>
                </a:solidFill>
              </a:rPr>
              <a:t>:</a:t>
            </a:r>
          </a:p>
          <a:p>
            <a:pPr marL="631825" lvl="1" indent="-231775"/>
            <a:r>
              <a:rPr lang="en-US" sz="2800" dirty="0">
                <a:solidFill>
                  <a:srgbClr val="32302A"/>
                </a:solidFill>
              </a:rPr>
              <a:t>Trade makes larger outputs possible because of division of labor, specialization in areas of comparative advantage, and application of mass production techniques.</a:t>
            </a:r>
          </a:p>
          <a:p>
            <a:pPr marL="631825" lvl="1" indent="-231775"/>
            <a:r>
              <a:rPr lang="en-US" sz="2800" dirty="0">
                <a:solidFill>
                  <a:srgbClr val="32302A"/>
                </a:solidFill>
              </a:rPr>
              <a:t>The gains from trade will be greater when transactions costs are lower and people are permitted to trade over a larger market area.</a:t>
            </a:r>
          </a:p>
        </p:txBody>
      </p:sp>
    </p:spTree>
    <p:extLst>
      <p:ext uri="{BB962C8B-B14F-4D97-AF65-F5344CB8AC3E}">
        <p14:creationId xmlns:p14="http://schemas.microsoft.com/office/powerpoint/2010/main" val="1981337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068"/>
            <a:ext cx="8904855" cy="689368"/>
          </a:xfrm>
        </p:spPr>
        <p:txBody>
          <a:bodyPr/>
          <a:lstStyle/>
          <a:p>
            <a:r>
              <a:rPr lang="en-US" dirty="0"/>
              <a:t>Sources of Economic Growth</a:t>
            </a:r>
          </a:p>
        </p:txBody>
      </p:sp>
      <p:sp>
        <p:nvSpPr>
          <p:cNvPr id="3" name="Content Placeholder 2"/>
          <p:cNvSpPr>
            <a:spLocks noGrp="1"/>
          </p:cNvSpPr>
          <p:nvPr>
            <p:ph idx="1"/>
          </p:nvPr>
        </p:nvSpPr>
        <p:spPr>
          <a:xfrm>
            <a:off x="140675" y="1129505"/>
            <a:ext cx="8883750" cy="5453243"/>
          </a:xfrm>
        </p:spPr>
        <p:txBody>
          <a:bodyPr/>
          <a:lstStyle/>
          <a:p>
            <a:pPr marL="231775" indent="-231775"/>
            <a:r>
              <a:rPr lang="en-US" sz="2500" b="1" i="1" dirty="0">
                <a:solidFill>
                  <a:srgbClr val="32302A"/>
                </a:solidFill>
              </a:rPr>
              <a:t>Entrepreneurial discovery</a:t>
            </a:r>
            <a:r>
              <a:rPr lang="en-US" sz="2500" dirty="0">
                <a:solidFill>
                  <a:srgbClr val="32302A"/>
                </a:solidFill>
              </a:rPr>
              <a:t>:</a:t>
            </a:r>
          </a:p>
          <a:p>
            <a:pPr marL="631825" lvl="1" indent="-231775"/>
            <a:r>
              <a:rPr lang="en-US" sz="2500" dirty="0">
                <a:solidFill>
                  <a:srgbClr val="32302A"/>
                </a:solidFill>
              </a:rPr>
              <a:t>Discovery of improved products and lower cost production methods is a driving force </a:t>
            </a:r>
            <a:r>
              <a:rPr lang="en-US" sz="2500" dirty="0" smtClean="0">
                <a:solidFill>
                  <a:srgbClr val="32302A"/>
                </a:solidFill>
              </a:rPr>
              <a:t>of </a:t>
            </a:r>
            <a:r>
              <a:rPr lang="en-US" sz="2500" dirty="0">
                <a:solidFill>
                  <a:srgbClr val="32302A"/>
                </a:solidFill>
              </a:rPr>
              <a:t>economic growth.</a:t>
            </a:r>
          </a:p>
          <a:p>
            <a:pPr marL="631825" lvl="1" indent="-231775"/>
            <a:r>
              <a:rPr lang="en-US" sz="2500" b="1" i="1" dirty="0">
                <a:solidFill>
                  <a:srgbClr val="32302A"/>
                </a:solidFill>
              </a:rPr>
              <a:t>Technological improvement </a:t>
            </a:r>
            <a:r>
              <a:rPr lang="en-US" sz="2500" dirty="0">
                <a:solidFill>
                  <a:srgbClr val="32302A"/>
                </a:solidFill>
              </a:rPr>
              <a:t>is scientific discovery while </a:t>
            </a:r>
            <a:r>
              <a:rPr lang="en-US" sz="2500" b="1" i="1" dirty="0">
                <a:solidFill>
                  <a:srgbClr val="32302A"/>
                </a:solidFill>
              </a:rPr>
              <a:t>innovation </a:t>
            </a:r>
            <a:r>
              <a:rPr lang="en-US" sz="2500" dirty="0">
                <a:solidFill>
                  <a:srgbClr val="32302A"/>
                </a:solidFill>
              </a:rPr>
              <a:t>is its practical application and dissemination.  </a:t>
            </a:r>
            <a:endParaRPr lang="en-US" sz="2500" dirty="0" smtClean="0">
              <a:solidFill>
                <a:srgbClr val="32302A"/>
              </a:solidFill>
            </a:endParaRPr>
          </a:p>
          <a:p>
            <a:pPr marL="1031875" lvl="2" indent="-231775"/>
            <a:r>
              <a:rPr lang="en-US" sz="2500" dirty="0" smtClean="0">
                <a:solidFill>
                  <a:srgbClr val="32302A"/>
                </a:solidFill>
              </a:rPr>
              <a:t>Each </a:t>
            </a:r>
            <a:r>
              <a:rPr lang="en-US" sz="2500" dirty="0">
                <a:solidFill>
                  <a:srgbClr val="32302A"/>
                </a:solidFill>
              </a:rPr>
              <a:t>of these play a role in the development of improved products and better ways of doing things.</a:t>
            </a:r>
          </a:p>
          <a:p>
            <a:pPr marL="1031875" lvl="2" indent="-231775"/>
            <a:r>
              <a:rPr lang="en-US" sz="2500" b="1" i="1" dirty="0">
                <a:solidFill>
                  <a:srgbClr val="32302A"/>
                </a:solidFill>
              </a:rPr>
              <a:t>Schumpeter</a:t>
            </a:r>
            <a:r>
              <a:rPr lang="en-US" sz="2500" dirty="0">
                <a:solidFill>
                  <a:srgbClr val="32302A"/>
                </a:solidFill>
              </a:rPr>
              <a:t> referred to this </a:t>
            </a:r>
            <a:r>
              <a:rPr lang="en-US" sz="2500" dirty="0" smtClean="0">
                <a:solidFill>
                  <a:srgbClr val="32302A"/>
                </a:solidFill>
              </a:rPr>
              <a:t>process </a:t>
            </a:r>
            <a:r>
              <a:rPr lang="en-US" sz="2500" dirty="0">
                <a:solidFill>
                  <a:srgbClr val="32302A"/>
                </a:solidFill>
              </a:rPr>
              <a:t>as "</a:t>
            </a:r>
            <a:r>
              <a:rPr lang="en-US" sz="2500" b="1" i="1" dirty="0">
                <a:solidFill>
                  <a:srgbClr val="32302A"/>
                </a:solidFill>
              </a:rPr>
              <a:t>creative destruction</a:t>
            </a:r>
            <a:r>
              <a:rPr lang="en-US" sz="2500" dirty="0">
                <a:solidFill>
                  <a:srgbClr val="32302A"/>
                </a:solidFill>
              </a:rPr>
              <a:t>."</a:t>
            </a:r>
          </a:p>
          <a:p>
            <a:pPr marL="631825" lvl="1" indent="-231775"/>
            <a:r>
              <a:rPr lang="en-US" sz="2500" dirty="0">
                <a:solidFill>
                  <a:srgbClr val="32302A"/>
                </a:solidFill>
              </a:rPr>
              <a:t>It is vitally important that entrepreneurs have a chance to try out new ideas, but it is also important that resources are not wasted on inefficient projects. In a market economy, profits and losses perform these functions.</a:t>
            </a:r>
          </a:p>
        </p:txBody>
      </p:sp>
    </p:spTree>
    <p:extLst>
      <p:ext uri="{BB962C8B-B14F-4D97-AF65-F5344CB8AC3E}">
        <p14:creationId xmlns:p14="http://schemas.microsoft.com/office/powerpoint/2010/main" val="3623866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4726"/>
            <a:ext cx="8904855" cy="835763"/>
          </a:xfrm>
        </p:spPr>
        <p:txBody>
          <a:bodyPr/>
          <a:lstStyle/>
          <a:p>
            <a:r>
              <a:rPr lang="en-US" dirty="0"/>
              <a:t>Sources of Economic Growth</a:t>
            </a:r>
          </a:p>
        </p:txBody>
      </p:sp>
      <p:sp>
        <p:nvSpPr>
          <p:cNvPr id="3" name="Content Placeholder 2"/>
          <p:cNvSpPr>
            <a:spLocks noGrp="1"/>
          </p:cNvSpPr>
          <p:nvPr>
            <p:ph idx="1"/>
          </p:nvPr>
        </p:nvSpPr>
        <p:spPr>
          <a:xfrm>
            <a:off x="140675" y="1134572"/>
            <a:ext cx="8883750" cy="5156903"/>
          </a:xfrm>
        </p:spPr>
        <p:txBody>
          <a:bodyPr/>
          <a:lstStyle/>
          <a:p>
            <a:pPr marL="231775" indent="-231775"/>
            <a:r>
              <a:rPr lang="en-US" b="1" i="1" dirty="0">
                <a:solidFill>
                  <a:srgbClr val="32302A"/>
                </a:solidFill>
              </a:rPr>
              <a:t>Investment in physical and human capital</a:t>
            </a:r>
            <a:r>
              <a:rPr lang="en-US" dirty="0">
                <a:solidFill>
                  <a:srgbClr val="32302A"/>
                </a:solidFill>
              </a:rPr>
              <a:t>:</a:t>
            </a:r>
          </a:p>
          <a:p>
            <a:pPr marL="631825" lvl="1" indent="-231775"/>
            <a:r>
              <a:rPr lang="en-US" sz="2800" dirty="0">
                <a:solidFill>
                  <a:srgbClr val="32302A"/>
                </a:solidFill>
              </a:rPr>
              <a:t>More and better machines and tools can enhance the productivity of people. </a:t>
            </a:r>
          </a:p>
          <a:p>
            <a:pPr marL="631825" lvl="1" indent="-231775"/>
            <a:r>
              <a:rPr lang="en-US" sz="2800" dirty="0">
                <a:solidFill>
                  <a:srgbClr val="32302A"/>
                </a:solidFill>
              </a:rPr>
              <a:t>Education and training that improves the skill level of workers will also increase output.</a:t>
            </a:r>
          </a:p>
          <a:p>
            <a:pPr marL="631825" lvl="1" indent="-231775"/>
            <a:r>
              <a:rPr lang="en-US" sz="2800" dirty="0">
                <a:solidFill>
                  <a:srgbClr val="32302A"/>
                </a:solidFill>
              </a:rPr>
              <a:t>Other things constant, countries that invest more will tend to grow more rapidly.  But, investment is costly;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it </a:t>
            </a:r>
            <a:r>
              <a:rPr lang="en-US" sz="2800" dirty="0">
                <a:solidFill>
                  <a:srgbClr val="32302A"/>
                </a:solidFill>
              </a:rPr>
              <a:t>involves the sacrifice of current consumption.</a:t>
            </a:r>
          </a:p>
          <a:p>
            <a:pPr marL="631825" lvl="1" indent="-231775"/>
            <a:r>
              <a:rPr lang="en-US" sz="2800" dirty="0">
                <a:solidFill>
                  <a:srgbClr val="32302A"/>
                </a:solidFill>
              </a:rPr>
              <a:t>High investment rates do not guarantee rapid growth. The investment must be channeled into wealth-creating projects. </a:t>
            </a:r>
          </a:p>
        </p:txBody>
      </p:sp>
    </p:spTree>
    <p:extLst>
      <p:ext uri="{BB962C8B-B14F-4D97-AF65-F5344CB8AC3E}">
        <p14:creationId xmlns:p14="http://schemas.microsoft.com/office/powerpoint/2010/main" val="3477510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2762"/>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27073"/>
            <a:ext cx="8820445" cy="5117799"/>
          </a:xfrm>
        </p:spPr>
        <p:txBody>
          <a:bodyPr/>
          <a:lstStyle/>
          <a:p>
            <a:pPr marL="341313" indent="-341313">
              <a:buAutoNum type="arabicPeriod"/>
            </a:pPr>
            <a:r>
              <a:rPr lang="en-US" dirty="0" smtClean="0">
                <a:solidFill>
                  <a:srgbClr val="32302A"/>
                </a:solidFill>
              </a:rPr>
              <a:t>If </a:t>
            </a:r>
            <a:r>
              <a:rPr lang="en-US" dirty="0">
                <a:solidFill>
                  <a:srgbClr val="32302A"/>
                </a:solidFill>
              </a:rPr>
              <a:t>a country has sustained growth of per capita income </a:t>
            </a:r>
            <a:r>
              <a:rPr lang="en-US" dirty="0" smtClean="0">
                <a:solidFill>
                  <a:srgbClr val="32302A"/>
                </a:solidFill>
              </a:rPr>
              <a:t/>
            </a:r>
            <a:br>
              <a:rPr lang="en-US" dirty="0" smtClean="0">
                <a:solidFill>
                  <a:srgbClr val="32302A"/>
                </a:solidFill>
              </a:rPr>
            </a:br>
            <a:r>
              <a:rPr lang="en-US" dirty="0" smtClean="0">
                <a:solidFill>
                  <a:srgbClr val="32302A"/>
                </a:solidFill>
              </a:rPr>
              <a:t>of </a:t>
            </a:r>
            <a:r>
              <a:rPr lang="en-US" dirty="0">
                <a:solidFill>
                  <a:srgbClr val="32302A"/>
                </a:solidFill>
              </a:rPr>
              <a:t>5% annually, how many years will it take for income </a:t>
            </a:r>
            <a:r>
              <a:rPr lang="en-US" dirty="0" smtClean="0">
                <a:solidFill>
                  <a:srgbClr val="32302A"/>
                </a:solidFill>
              </a:rPr>
              <a:t/>
            </a:r>
            <a:br>
              <a:rPr lang="en-US" dirty="0" smtClean="0">
                <a:solidFill>
                  <a:srgbClr val="32302A"/>
                </a:solidFill>
              </a:rPr>
            </a:br>
            <a:r>
              <a:rPr lang="en-US" dirty="0" smtClean="0">
                <a:solidFill>
                  <a:srgbClr val="32302A"/>
                </a:solidFill>
              </a:rPr>
              <a:t>to </a:t>
            </a:r>
            <a:r>
              <a:rPr lang="en-US" dirty="0">
                <a:solidFill>
                  <a:srgbClr val="32302A"/>
                </a:solidFill>
              </a:rPr>
              <a:t>double? </a:t>
            </a:r>
            <a:endParaRPr lang="en-US" dirty="0" smtClean="0">
              <a:solidFill>
                <a:srgbClr val="32302A"/>
              </a:solidFill>
            </a:endParaRPr>
          </a:p>
          <a:p>
            <a:pPr marL="341313" indent="-341313">
              <a:buAutoNum type="arabicPeriod"/>
            </a:pPr>
            <a:r>
              <a:rPr lang="en-US" dirty="0" smtClean="0">
                <a:solidFill>
                  <a:srgbClr val="32302A"/>
                </a:solidFill>
              </a:rPr>
              <a:t>List </a:t>
            </a:r>
            <a:r>
              <a:rPr lang="en-US" dirty="0">
                <a:solidFill>
                  <a:srgbClr val="32302A"/>
                </a:solidFill>
              </a:rPr>
              <a:t>five new products that have replaced older products and largely rendered them obsolete.</a:t>
            </a:r>
          </a:p>
          <a:p>
            <a:pPr marL="341313" indent="-341313">
              <a:buAutoNum type="arabicPeriod"/>
            </a:pPr>
            <a:r>
              <a:rPr lang="en-US" dirty="0" smtClean="0">
                <a:solidFill>
                  <a:srgbClr val="32302A"/>
                </a:solidFill>
              </a:rPr>
              <a:t>What </a:t>
            </a:r>
            <a:r>
              <a:rPr lang="en-US" dirty="0">
                <a:solidFill>
                  <a:srgbClr val="32302A"/>
                </a:solidFill>
              </a:rPr>
              <a:t>is "creative  destruction"? Explain in your own words how it influences our living standards and the quality of our lives.</a:t>
            </a:r>
          </a:p>
          <a:p>
            <a:pPr marL="341313" indent="-341313">
              <a:buAutoNum type="arabicPeriod"/>
            </a:pPr>
            <a:r>
              <a:rPr lang="en-US" dirty="0" smtClean="0">
                <a:solidFill>
                  <a:srgbClr val="32302A"/>
                </a:solidFill>
              </a:rPr>
              <a:t>In </a:t>
            </a:r>
            <a:r>
              <a:rPr lang="en-US" dirty="0">
                <a:solidFill>
                  <a:srgbClr val="32302A"/>
                </a:solidFill>
              </a:rPr>
              <a:t>a market economy, what must an entrepreneur do in order to be successful? </a:t>
            </a:r>
            <a:r>
              <a:rPr lang="en-US" dirty="0" smtClean="0">
                <a:solidFill>
                  <a:srgbClr val="32302A"/>
                </a:solidFill>
              </a:rPr>
              <a:t>How </a:t>
            </a:r>
            <a:r>
              <a:rPr lang="en-US" dirty="0">
                <a:solidFill>
                  <a:srgbClr val="32302A"/>
                </a:solidFill>
              </a:rPr>
              <a:t>do the actions of successful entrepreneurs influence economic growth</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942985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2762"/>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27073"/>
            <a:ext cx="8820445" cy="1960411"/>
          </a:xfrm>
        </p:spPr>
        <p:txBody>
          <a:bodyPr/>
          <a:lstStyle/>
          <a:p>
            <a:pPr marL="347663" indent="-347663">
              <a:buNone/>
            </a:pPr>
            <a:r>
              <a:rPr lang="en-US" dirty="0">
                <a:solidFill>
                  <a:srgbClr val="32302A"/>
                </a:solidFill>
              </a:rPr>
              <a:t>5. What are the three major sources of economic growth? Can you think of another major source of growth that has significantly increased our living standards? </a:t>
            </a:r>
            <a:r>
              <a:rPr lang="en-US" dirty="0" smtClean="0">
                <a:solidFill>
                  <a:srgbClr val="32302A"/>
                </a:solidFill>
              </a:rPr>
              <a:t>If </a:t>
            </a:r>
            <a:r>
              <a:rPr lang="en-US" dirty="0">
                <a:solidFill>
                  <a:srgbClr val="32302A"/>
                </a:solidFill>
              </a:rPr>
              <a:t>so, what is it?</a:t>
            </a:r>
          </a:p>
        </p:txBody>
      </p:sp>
    </p:spTree>
    <p:extLst>
      <p:ext uri="{BB962C8B-B14F-4D97-AF65-F5344CB8AC3E}">
        <p14:creationId xmlns:p14="http://schemas.microsoft.com/office/powerpoint/2010/main" val="2927908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18704"/>
            <a:ext cx="7772400" cy="742188"/>
          </a:xfrm>
        </p:spPr>
        <p:txBody>
          <a:bodyPr anchor="ctr"/>
          <a:lstStyle/>
          <a:p>
            <a:r>
              <a:rPr lang="en-US" dirty="0"/>
              <a:t>The Institutional Environment</a:t>
            </a:r>
          </a:p>
        </p:txBody>
      </p:sp>
    </p:spTree>
    <p:extLst>
      <p:ext uri="{BB962C8B-B14F-4D97-AF65-F5344CB8AC3E}">
        <p14:creationId xmlns:p14="http://schemas.microsoft.com/office/powerpoint/2010/main" val="1148594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4030"/>
            <a:ext cx="8904855" cy="997851"/>
          </a:xfrm>
        </p:spPr>
        <p:txBody>
          <a:bodyPr/>
          <a:lstStyle/>
          <a:p>
            <a:pPr>
              <a:lnSpc>
                <a:spcPts val="3500"/>
              </a:lnSpc>
            </a:pPr>
            <a:r>
              <a:rPr lang="en-US" dirty="0" smtClean="0"/>
              <a:t>The Institutional Environment </a:t>
            </a:r>
            <a:br>
              <a:rPr lang="en-US" dirty="0" smtClean="0"/>
            </a:br>
            <a:r>
              <a:rPr lang="en-US" dirty="0" smtClean="0"/>
              <a:t>and Economic Growth</a:t>
            </a:r>
            <a:endParaRPr lang="en-US" dirty="0"/>
          </a:p>
        </p:txBody>
      </p:sp>
      <p:sp>
        <p:nvSpPr>
          <p:cNvPr id="3" name="Content Placeholder 2"/>
          <p:cNvSpPr>
            <a:spLocks noGrp="1"/>
          </p:cNvSpPr>
          <p:nvPr>
            <p:ph idx="1"/>
          </p:nvPr>
        </p:nvSpPr>
        <p:spPr>
          <a:xfrm>
            <a:off x="140675" y="1134573"/>
            <a:ext cx="8883750" cy="4097642"/>
          </a:xfrm>
        </p:spPr>
        <p:txBody>
          <a:bodyPr/>
          <a:lstStyle/>
          <a:p>
            <a:pPr marL="231775" indent="-231775"/>
            <a:r>
              <a:rPr lang="en-US" dirty="0">
                <a:solidFill>
                  <a:srgbClr val="32302A"/>
                </a:solidFill>
              </a:rPr>
              <a:t>Modern growth analysis stresses that </a:t>
            </a:r>
            <a:r>
              <a:rPr lang="en-US" b="1" i="1" dirty="0">
                <a:solidFill>
                  <a:srgbClr val="32302A"/>
                </a:solidFill>
              </a:rPr>
              <a:t>institutions and policies</a:t>
            </a:r>
            <a:r>
              <a:rPr lang="en-US" dirty="0">
                <a:solidFill>
                  <a:srgbClr val="32302A"/>
                </a:solidFill>
              </a:rPr>
              <a:t> influence the realization of gains from trade, discovery and dissemination of improved products </a:t>
            </a:r>
            <a:r>
              <a:rPr lang="en-US" dirty="0" smtClean="0">
                <a:solidFill>
                  <a:srgbClr val="32302A"/>
                </a:solidFill>
              </a:rPr>
              <a:t>and </a:t>
            </a:r>
            <a:r>
              <a:rPr lang="en-US" dirty="0">
                <a:solidFill>
                  <a:srgbClr val="32302A"/>
                </a:solidFill>
              </a:rPr>
              <a:t>production methods, and the level </a:t>
            </a:r>
            <a:r>
              <a:rPr lang="en-US" dirty="0" smtClean="0">
                <a:solidFill>
                  <a:srgbClr val="32302A"/>
                </a:solidFill>
              </a:rPr>
              <a:t>and </a:t>
            </a:r>
            <a:r>
              <a:rPr lang="en-US" dirty="0">
                <a:solidFill>
                  <a:srgbClr val="32302A"/>
                </a:solidFill>
              </a:rPr>
              <a:t>productivity of investment. </a:t>
            </a:r>
          </a:p>
          <a:p>
            <a:pPr marL="231775" indent="-231775"/>
            <a:r>
              <a:rPr lang="en-US" dirty="0">
                <a:solidFill>
                  <a:srgbClr val="32302A"/>
                </a:solidFill>
              </a:rPr>
              <a:t>Modern analysis builds on the work of Nobel </a:t>
            </a:r>
            <a:r>
              <a:rPr lang="en-US" dirty="0" smtClean="0">
                <a:solidFill>
                  <a:srgbClr val="32302A"/>
                </a:solidFill>
              </a:rPr>
              <a:t>Laureate Douglass </a:t>
            </a:r>
            <a:r>
              <a:rPr lang="en-US" dirty="0">
                <a:solidFill>
                  <a:srgbClr val="32302A"/>
                </a:solidFill>
              </a:rPr>
              <a:t>North and Peter Bauer.  Other leading contributors </a:t>
            </a:r>
            <a:r>
              <a:rPr lang="en-US" dirty="0" smtClean="0">
                <a:solidFill>
                  <a:srgbClr val="32302A"/>
                </a:solidFill>
              </a:rPr>
              <a:t>are </a:t>
            </a:r>
            <a:r>
              <a:rPr lang="en-US" dirty="0" err="1">
                <a:solidFill>
                  <a:srgbClr val="32302A"/>
                </a:solidFill>
              </a:rPr>
              <a:t>Daron</a:t>
            </a:r>
            <a:r>
              <a:rPr lang="en-US" dirty="0">
                <a:solidFill>
                  <a:srgbClr val="32302A"/>
                </a:solidFill>
              </a:rPr>
              <a:t> </a:t>
            </a:r>
            <a:r>
              <a:rPr lang="en-US" dirty="0" err="1">
                <a:solidFill>
                  <a:srgbClr val="32302A"/>
                </a:solidFill>
              </a:rPr>
              <a:t>Acemoglu</a:t>
            </a:r>
            <a:r>
              <a:rPr lang="en-US" dirty="0">
                <a:solidFill>
                  <a:srgbClr val="32302A"/>
                </a:solidFill>
              </a:rPr>
              <a:t> (MIT), Robert </a:t>
            </a:r>
            <a:r>
              <a:rPr lang="en-US" dirty="0" err="1">
                <a:solidFill>
                  <a:srgbClr val="32302A"/>
                </a:solidFill>
              </a:rPr>
              <a:t>Barro</a:t>
            </a:r>
            <a:r>
              <a:rPr lang="en-US" dirty="0">
                <a:solidFill>
                  <a:srgbClr val="32302A"/>
                </a:solidFill>
              </a:rPr>
              <a:t> (Harvard), and </a:t>
            </a:r>
            <a:r>
              <a:rPr lang="en-US" dirty="0" smtClean="0">
                <a:solidFill>
                  <a:srgbClr val="32302A"/>
                </a:solidFill>
              </a:rPr>
              <a:t>Barry </a:t>
            </a:r>
            <a:r>
              <a:rPr lang="en-US" dirty="0" err="1">
                <a:solidFill>
                  <a:srgbClr val="32302A"/>
                </a:solidFill>
              </a:rPr>
              <a:t>Weingast</a:t>
            </a:r>
            <a:r>
              <a:rPr lang="en-US" dirty="0">
                <a:solidFill>
                  <a:srgbClr val="32302A"/>
                </a:solidFill>
              </a:rPr>
              <a:t> (Stanford).</a:t>
            </a:r>
          </a:p>
        </p:txBody>
      </p:sp>
    </p:spTree>
    <p:extLst>
      <p:ext uri="{BB962C8B-B14F-4D97-AF65-F5344CB8AC3E}">
        <p14:creationId xmlns:p14="http://schemas.microsoft.com/office/powerpoint/2010/main" val="1937293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8883750" cy="2558752"/>
          </a:xfrm>
        </p:spPr>
        <p:txBody>
          <a:bodyPr/>
          <a:lstStyle/>
          <a:p>
            <a:pPr marL="231775" indent="-231775"/>
            <a:r>
              <a:rPr lang="en-US" dirty="0">
                <a:solidFill>
                  <a:srgbClr val="32302A"/>
                </a:solidFill>
              </a:rPr>
              <a:t>Economic growth is a complex process that generally involves a combination of several interrelated factors. </a:t>
            </a:r>
          </a:p>
          <a:p>
            <a:pPr marL="231775" indent="-231775"/>
            <a:r>
              <a:rPr lang="en-US" dirty="0">
                <a:solidFill>
                  <a:srgbClr val="32302A"/>
                </a:solidFill>
              </a:rPr>
              <a:t>Counterproductive policies in one or two key areas can substantially harm the overall performance of an economy. </a:t>
            </a:r>
          </a:p>
        </p:txBody>
      </p:sp>
      <p:sp>
        <p:nvSpPr>
          <p:cNvPr id="6" name="Title 1"/>
          <p:cNvSpPr>
            <a:spLocks noGrp="1"/>
          </p:cNvSpPr>
          <p:nvPr>
            <p:ph type="title"/>
          </p:nvPr>
        </p:nvSpPr>
        <p:spPr>
          <a:xfrm>
            <a:off x="119569" y="74030"/>
            <a:ext cx="8904855" cy="1079406"/>
          </a:xfrm>
        </p:spPr>
        <p:txBody>
          <a:bodyPr/>
          <a:lstStyle/>
          <a:p>
            <a:pPr>
              <a:lnSpc>
                <a:spcPts val="3500"/>
              </a:lnSpc>
            </a:pPr>
            <a:r>
              <a:rPr lang="en-US" dirty="0" smtClean="0"/>
              <a:t>The Institutional Environment </a:t>
            </a:r>
            <a:br>
              <a:rPr lang="en-US" dirty="0" smtClean="0"/>
            </a:br>
            <a:r>
              <a:rPr lang="en-US" dirty="0" smtClean="0"/>
              <a:t>and Economic Growth</a:t>
            </a:r>
            <a:endParaRPr lang="en-US" dirty="0"/>
          </a:p>
        </p:txBody>
      </p:sp>
    </p:spTree>
    <p:extLst>
      <p:ext uri="{BB962C8B-B14F-4D97-AF65-F5344CB8AC3E}">
        <p14:creationId xmlns:p14="http://schemas.microsoft.com/office/powerpoint/2010/main" val="3788575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61108"/>
            <a:ext cx="8229600" cy="15161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792" y="765762"/>
            <a:ext cx="7772400" cy="941949"/>
          </a:xfrm>
        </p:spPr>
        <p:txBody>
          <a:bodyPr anchor="ctr"/>
          <a:lstStyle/>
          <a:p>
            <a:pPr>
              <a:lnSpc>
                <a:spcPts val="4000"/>
              </a:lnSpc>
            </a:pPr>
            <a:r>
              <a:rPr lang="en-US" dirty="0"/>
              <a:t>Historical </a:t>
            </a:r>
            <a:r>
              <a:rPr lang="en-US" dirty="0" smtClean="0"/>
              <a:t>Perspective on the Economic Growth of the Past Two Centuries</a:t>
            </a:r>
            <a:endParaRPr lang="en-US" dirty="0"/>
          </a:p>
        </p:txBody>
      </p:sp>
    </p:spTree>
    <p:extLst>
      <p:ext uri="{BB962C8B-B14F-4D97-AF65-F5344CB8AC3E}">
        <p14:creationId xmlns:p14="http://schemas.microsoft.com/office/powerpoint/2010/main" val="163991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0261"/>
            <a:ext cx="7772400" cy="742188"/>
          </a:xfrm>
        </p:spPr>
        <p:txBody>
          <a:bodyPr anchor="ctr"/>
          <a:lstStyle/>
          <a:p>
            <a:pPr>
              <a:lnSpc>
                <a:spcPts val="4000"/>
              </a:lnSpc>
            </a:pPr>
            <a:r>
              <a:rPr lang="en-US" dirty="0"/>
              <a:t>What Institutions </a:t>
            </a:r>
            <a:r>
              <a:rPr lang="en-US" dirty="0" smtClean="0"/>
              <a:t>and Policies </a:t>
            </a:r>
            <a:br>
              <a:rPr lang="en-US" dirty="0" smtClean="0"/>
            </a:br>
            <a:r>
              <a:rPr lang="en-US" dirty="0" smtClean="0"/>
              <a:t>Will Promote </a:t>
            </a:r>
            <a:r>
              <a:rPr lang="en-US" dirty="0"/>
              <a:t>Growth?</a:t>
            </a:r>
          </a:p>
        </p:txBody>
      </p:sp>
    </p:spTree>
    <p:extLst>
      <p:ext uri="{BB962C8B-B14F-4D97-AF65-F5344CB8AC3E}">
        <p14:creationId xmlns:p14="http://schemas.microsoft.com/office/powerpoint/2010/main" val="923190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6219938" cy="2301828"/>
          </a:xfrm>
        </p:spPr>
        <p:txBody>
          <a:bodyPr/>
          <a:lstStyle/>
          <a:p>
            <a:pPr marL="231775" indent="-231775"/>
            <a:r>
              <a:rPr lang="en-US" dirty="0" smtClean="0">
                <a:solidFill>
                  <a:srgbClr val="32302A"/>
                </a:solidFill>
              </a:rPr>
              <a:t>Institutional </a:t>
            </a:r>
            <a:r>
              <a:rPr lang="en-US" dirty="0">
                <a:solidFill>
                  <a:srgbClr val="32302A"/>
                </a:solidFill>
              </a:rPr>
              <a:t>elements </a:t>
            </a:r>
            <a:r>
              <a:rPr lang="en-US" dirty="0" smtClean="0">
                <a:solidFill>
                  <a:srgbClr val="32302A"/>
                </a:solidFill>
              </a:rPr>
              <a:t>that are key to </a:t>
            </a:r>
            <a:r>
              <a:rPr lang="en-US" dirty="0">
                <a:solidFill>
                  <a:srgbClr val="32302A"/>
                </a:solidFill>
              </a:rPr>
              <a:t>the growth process: </a:t>
            </a:r>
          </a:p>
          <a:p>
            <a:pPr marL="631825" lvl="1" indent="-231775"/>
            <a:r>
              <a:rPr lang="en-US" sz="2800" dirty="0">
                <a:solidFill>
                  <a:srgbClr val="32302A"/>
                </a:solidFill>
              </a:rPr>
              <a:t>a legal system that protects property rights and enforces contracts even-handedly</a:t>
            </a:r>
            <a:r>
              <a:rPr lang="en-US" sz="2800" dirty="0" smtClean="0">
                <a:solidFill>
                  <a:srgbClr val="32302A"/>
                </a:solidFill>
              </a:rPr>
              <a:t>,</a:t>
            </a:r>
            <a:endParaRPr lang="en-US" sz="2800" dirty="0">
              <a:solidFill>
                <a:srgbClr val="32302A"/>
              </a:solidFill>
            </a:endParaRPr>
          </a:p>
        </p:txBody>
      </p:sp>
      <p:sp>
        <p:nvSpPr>
          <p:cNvPr id="4" name="Title 3"/>
          <p:cNvSpPr>
            <a:spLocks noGrp="1"/>
          </p:cNvSpPr>
          <p:nvPr>
            <p:ph type="title"/>
          </p:nvPr>
        </p:nvSpPr>
        <p:spPr/>
        <p:txBody>
          <a:bodyPr/>
          <a:lstStyle/>
          <a:p>
            <a:r>
              <a:rPr lang="en-US" dirty="0" smtClean="0"/>
              <a:t>Keys to Prosperity: Role of Government</a:t>
            </a:r>
            <a:endParaRPr lang="en-US" dirty="0"/>
          </a:p>
        </p:txBody>
      </p:sp>
      <p:pic>
        <p:nvPicPr>
          <p:cNvPr id="5" name="Picture 4"/>
          <p:cNvPicPr>
            <a:picLocks noChangeAspect="1"/>
          </p:cNvPicPr>
          <p:nvPr/>
        </p:nvPicPr>
        <p:blipFill>
          <a:blip r:embed="rId2"/>
          <a:stretch>
            <a:fillRect/>
          </a:stretch>
        </p:blipFill>
        <p:spPr>
          <a:xfrm>
            <a:off x="6360613" y="1253647"/>
            <a:ext cx="2486025" cy="1371600"/>
          </a:xfrm>
          <a:prstGeom prst="roundRect">
            <a:avLst>
              <a:gd name="adj" fmla="val 8448"/>
            </a:avLst>
          </a:prstGeom>
          <a:effectLst>
            <a:outerShdw blurRad="50800" dist="76200" dir="2700000" algn="tl" rotWithShape="0">
              <a:prstClr val="black">
                <a:alpha val="40000"/>
              </a:prstClr>
            </a:outerShdw>
          </a:effectLst>
        </p:spPr>
      </p:pic>
      <p:sp>
        <p:nvSpPr>
          <p:cNvPr id="6" name="Content Placeholder 2"/>
          <p:cNvSpPr txBox="1">
            <a:spLocks/>
          </p:cNvSpPr>
          <p:nvPr/>
        </p:nvSpPr>
        <p:spPr>
          <a:xfrm>
            <a:off x="140675" y="3436401"/>
            <a:ext cx="8705963" cy="3130654"/>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1825" lvl="1" indent="-231775"/>
            <a:r>
              <a:rPr lang="en-US" sz="2800" dirty="0" smtClean="0">
                <a:solidFill>
                  <a:srgbClr val="32302A"/>
                </a:solidFill>
              </a:rPr>
              <a:t>competitive markets,</a:t>
            </a:r>
          </a:p>
          <a:p>
            <a:pPr marL="631825" lvl="1" indent="-231775"/>
            <a:r>
              <a:rPr lang="en-US" sz="2800" dirty="0" smtClean="0">
                <a:solidFill>
                  <a:srgbClr val="32302A"/>
                </a:solidFill>
              </a:rPr>
              <a:t>access to money of stable value,</a:t>
            </a:r>
          </a:p>
          <a:p>
            <a:pPr marL="631825" lvl="1" indent="-231775"/>
            <a:r>
              <a:rPr lang="en-US" sz="2800" dirty="0" smtClean="0">
                <a:solidFill>
                  <a:srgbClr val="32302A"/>
                </a:solidFill>
              </a:rPr>
              <a:t>minimal regulation, </a:t>
            </a:r>
          </a:p>
          <a:p>
            <a:pPr marL="631825" lvl="1" indent="-231775"/>
            <a:r>
              <a:rPr lang="en-US" sz="2800" dirty="0" smtClean="0">
                <a:solidFill>
                  <a:srgbClr val="32302A"/>
                </a:solidFill>
              </a:rPr>
              <a:t>avoidance of high marginal tax rates, and,</a:t>
            </a:r>
          </a:p>
          <a:p>
            <a:pPr marL="631825" lvl="1" indent="-231775"/>
            <a:r>
              <a:rPr lang="en-US" sz="2800" dirty="0" smtClean="0">
                <a:solidFill>
                  <a:srgbClr val="32302A"/>
                </a:solidFill>
              </a:rPr>
              <a:t>trade openness.</a:t>
            </a:r>
            <a:endParaRPr lang="en-US" sz="2800" dirty="0">
              <a:solidFill>
                <a:srgbClr val="32302A"/>
              </a:solidFill>
            </a:endParaRPr>
          </a:p>
        </p:txBody>
      </p:sp>
    </p:spTree>
    <p:extLst>
      <p:ext uri="{BB962C8B-B14F-4D97-AF65-F5344CB8AC3E}">
        <p14:creationId xmlns:p14="http://schemas.microsoft.com/office/powerpoint/2010/main" val="3155581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4726"/>
            <a:ext cx="8904855" cy="835763"/>
          </a:xfrm>
        </p:spPr>
        <p:txBody>
          <a:bodyPr/>
          <a:lstStyle/>
          <a:p>
            <a:r>
              <a:rPr lang="en-US" dirty="0"/>
              <a:t>Modern Growth Analysis</a:t>
            </a:r>
          </a:p>
        </p:txBody>
      </p:sp>
      <p:sp>
        <p:nvSpPr>
          <p:cNvPr id="3" name="Content Placeholder 2"/>
          <p:cNvSpPr>
            <a:spLocks noGrp="1"/>
          </p:cNvSpPr>
          <p:nvPr>
            <p:ph idx="1"/>
          </p:nvPr>
        </p:nvSpPr>
        <p:spPr>
          <a:xfrm>
            <a:off x="140675" y="1134573"/>
            <a:ext cx="8883750" cy="2919930"/>
          </a:xfrm>
        </p:spPr>
        <p:txBody>
          <a:bodyPr/>
          <a:lstStyle/>
          <a:p>
            <a:pPr marL="231775" indent="-231775"/>
            <a:r>
              <a:rPr lang="en-US" dirty="0">
                <a:solidFill>
                  <a:srgbClr val="32302A"/>
                </a:solidFill>
              </a:rPr>
              <a:t>Modern growth analysis stresses the importance of institutions and policies.</a:t>
            </a:r>
          </a:p>
          <a:p>
            <a:pPr marL="231775" indent="-231775"/>
            <a:r>
              <a:rPr lang="en-US" dirty="0">
                <a:solidFill>
                  <a:srgbClr val="32302A"/>
                </a:solidFill>
              </a:rPr>
              <a:t>Consider how the six factors mentioned in the previous slide will influence the gains from trade, discovery of better ways of doing things, and investment.</a:t>
            </a:r>
          </a:p>
        </p:txBody>
      </p:sp>
    </p:spTree>
    <p:extLst>
      <p:ext uri="{BB962C8B-B14F-4D97-AF65-F5344CB8AC3E}">
        <p14:creationId xmlns:p14="http://schemas.microsoft.com/office/powerpoint/2010/main" val="3272057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3892"/>
            <a:ext cx="8904855" cy="1056244"/>
          </a:xfrm>
        </p:spPr>
        <p:txBody>
          <a:bodyPr/>
          <a:lstStyle/>
          <a:p>
            <a:pPr>
              <a:lnSpc>
                <a:spcPts val="3500"/>
              </a:lnSpc>
            </a:pPr>
            <a:r>
              <a:rPr lang="en-US" dirty="0"/>
              <a:t>Key Element for Growth:</a:t>
            </a:r>
            <a:br>
              <a:rPr lang="en-US" dirty="0"/>
            </a:br>
            <a:r>
              <a:rPr lang="en-US" b="1" i="1" dirty="0"/>
              <a:t>-- Legal System</a:t>
            </a:r>
          </a:p>
        </p:txBody>
      </p:sp>
      <p:sp>
        <p:nvSpPr>
          <p:cNvPr id="3" name="Content Placeholder 2"/>
          <p:cNvSpPr>
            <a:spLocks noGrp="1"/>
          </p:cNvSpPr>
          <p:nvPr>
            <p:ph idx="1"/>
          </p:nvPr>
        </p:nvSpPr>
        <p:spPr>
          <a:xfrm>
            <a:off x="140675" y="1134573"/>
            <a:ext cx="8883750" cy="4097642"/>
          </a:xfrm>
        </p:spPr>
        <p:txBody>
          <a:bodyPr/>
          <a:lstStyle/>
          <a:p>
            <a:pPr marL="231775" indent="-231775"/>
            <a:r>
              <a:rPr lang="en-US" dirty="0">
                <a:solidFill>
                  <a:srgbClr val="32302A"/>
                </a:solidFill>
              </a:rPr>
              <a:t>A legal system that protects property rights and enforces contracts even-handedly is necessary for the smooth operation of markets.</a:t>
            </a:r>
          </a:p>
          <a:p>
            <a:pPr marL="231775" indent="-231775"/>
            <a:r>
              <a:rPr lang="en-US" dirty="0">
                <a:solidFill>
                  <a:srgbClr val="32302A"/>
                </a:solidFill>
              </a:rPr>
              <a:t>Private ownership provides people with a strong incentive to develop and use resources wisely, innovate and discover better ways of doing things, and to invest and conserve for the future. </a:t>
            </a:r>
          </a:p>
          <a:p>
            <a:pPr marL="231775" indent="-231775"/>
            <a:r>
              <a:rPr lang="en-US" dirty="0">
                <a:solidFill>
                  <a:srgbClr val="32302A"/>
                </a:solidFill>
              </a:rPr>
              <a:t>In contrast, insecure property rights weaken the incentive to invest and to engage in entrepreneurial activity.</a:t>
            </a:r>
          </a:p>
        </p:txBody>
      </p:sp>
    </p:spTree>
    <p:extLst>
      <p:ext uri="{BB962C8B-B14F-4D97-AF65-F5344CB8AC3E}">
        <p14:creationId xmlns:p14="http://schemas.microsoft.com/office/powerpoint/2010/main" val="2473706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8883750" cy="4097642"/>
          </a:xfrm>
        </p:spPr>
        <p:txBody>
          <a:bodyPr/>
          <a:lstStyle/>
          <a:p>
            <a:pPr marL="231775" indent="-231775"/>
            <a:r>
              <a:rPr lang="en-US" dirty="0">
                <a:solidFill>
                  <a:srgbClr val="32302A"/>
                </a:solidFill>
              </a:rPr>
              <a:t>If contracts are not enforced or if they are enforced in a biased manner, transaction costs will be higher, trade will be riskier, and the volume of trade will fall.</a:t>
            </a:r>
          </a:p>
          <a:p>
            <a:pPr marL="231775" indent="-231775"/>
            <a:r>
              <a:rPr lang="en-US" dirty="0">
                <a:solidFill>
                  <a:srgbClr val="32302A"/>
                </a:solidFill>
              </a:rPr>
              <a:t>The security of property rights is often undermined by political instability, civil unrest, and war. </a:t>
            </a:r>
            <a:endParaRPr lang="en-US" dirty="0" smtClean="0">
              <a:solidFill>
                <a:srgbClr val="32302A"/>
              </a:solidFill>
            </a:endParaRPr>
          </a:p>
          <a:p>
            <a:pPr marL="631825" lvl="1" indent="-231775"/>
            <a:r>
              <a:rPr lang="en-US" sz="2800" dirty="0" smtClean="0">
                <a:solidFill>
                  <a:srgbClr val="32302A"/>
                </a:solidFill>
              </a:rPr>
              <a:t>In </a:t>
            </a:r>
            <a:r>
              <a:rPr lang="en-US" sz="2800" dirty="0">
                <a:solidFill>
                  <a:srgbClr val="32302A"/>
                </a:solidFill>
              </a:rPr>
              <a:t>recent years, political instability has contributed to the dismal economic performance of several nations, including the Democratic Republic of Congo, Zimbabwe, Haiti, Nicaragua, Russia, and Iraq.</a:t>
            </a:r>
          </a:p>
        </p:txBody>
      </p:sp>
      <p:sp>
        <p:nvSpPr>
          <p:cNvPr id="6" name="Title 1"/>
          <p:cNvSpPr>
            <a:spLocks noGrp="1"/>
          </p:cNvSpPr>
          <p:nvPr>
            <p:ph type="title"/>
          </p:nvPr>
        </p:nvSpPr>
        <p:spPr>
          <a:xfrm>
            <a:off x="119569" y="73891"/>
            <a:ext cx="8904855" cy="1067895"/>
          </a:xfrm>
        </p:spPr>
        <p:txBody>
          <a:bodyPr/>
          <a:lstStyle/>
          <a:p>
            <a:pPr>
              <a:lnSpc>
                <a:spcPts val="3500"/>
              </a:lnSpc>
            </a:pPr>
            <a:r>
              <a:rPr lang="en-US" dirty="0"/>
              <a:t>Key Element for Growth:</a:t>
            </a:r>
            <a:br>
              <a:rPr lang="en-US" dirty="0"/>
            </a:br>
            <a:r>
              <a:rPr lang="en-US" b="1" i="1" dirty="0"/>
              <a:t>-- Legal System</a:t>
            </a:r>
          </a:p>
        </p:txBody>
      </p:sp>
    </p:spTree>
    <p:extLst>
      <p:ext uri="{BB962C8B-B14F-4D97-AF65-F5344CB8AC3E}">
        <p14:creationId xmlns:p14="http://schemas.microsoft.com/office/powerpoint/2010/main" val="1115886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8883750" cy="4097642"/>
          </a:xfrm>
        </p:spPr>
        <p:txBody>
          <a:bodyPr/>
          <a:lstStyle/>
          <a:p>
            <a:pPr marL="231775" indent="-231775"/>
            <a:r>
              <a:rPr lang="en-US" dirty="0">
                <a:solidFill>
                  <a:srgbClr val="32302A"/>
                </a:solidFill>
              </a:rPr>
              <a:t>When markets are competitive, self-interested individuals have a strong incentive to develop resources and provide goods that are highly valued by others.</a:t>
            </a:r>
          </a:p>
          <a:p>
            <a:pPr marL="231775" indent="-231775"/>
            <a:r>
              <a:rPr lang="en-US" dirty="0">
                <a:solidFill>
                  <a:srgbClr val="32302A"/>
                </a:solidFill>
              </a:rPr>
              <a:t>In a competitive setting, producers must provide goods at a low cost and serve the interests of consumers because if they don’t, other suppliers will.</a:t>
            </a:r>
          </a:p>
          <a:p>
            <a:pPr marL="231775" indent="-231775"/>
            <a:r>
              <a:rPr lang="en-US" dirty="0">
                <a:solidFill>
                  <a:srgbClr val="32302A"/>
                </a:solidFill>
              </a:rPr>
              <a:t>The freedom to compete will encourage entrepreneurial activity and provide producers with a strong incentive to produce quality products at a low cost.</a:t>
            </a:r>
          </a:p>
        </p:txBody>
      </p:sp>
      <p:sp>
        <p:nvSpPr>
          <p:cNvPr id="6" name="Title 1"/>
          <p:cNvSpPr>
            <a:spLocks noGrp="1"/>
          </p:cNvSpPr>
          <p:nvPr>
            <p:ph type="title"/>
          </p:nvPr>
        </p:nvSpPr>
        <p:spPr>
          <a:xfrm>
            <a:off x="119569" y="73891"/>
            <a:ext cx="8904855" cy="1375259"/>
          </a:xfrm>
        </p:spPr>
        <p:txBody>
          <a:bodyPr/>
          <a:lstStyle/>
          <a:p>
            <a:pPr>
              <a:lnSpc>
                <a:spcPts val="3500"/>
              </a:lnSpc>
            </a:pPr>
            <a:r>
              <a:rPr lang="en-US" dirty="0" smtClean="0"/>
              <a:t>Key Element for Growth:</a:t>
            </a:r>
            <a:br>
              <a:rPr lang="en-US" dirty="0" smtClean="0"/>
            </a:br>
            <a:r>
              <a:rPr lang="en-US" b="1" i="1" dirty="0"/>
              <a:t>-- Competitive Markets</a:t>
            </a:r>
            <a:r>
              <a:rPr lang="en-US" i="1" dirty="0"/>
              <a:t/>
            </a:r>
            <a:br>
              <a:rPr lang="en-US" i="1" dirty="0"/>
            </a:br>
            <a:endParaRPr lang="en-US" i="1" dirty="0"/>
          </a:p>
        </p:txBody>
      </p:sp>
    </p:spTree>
    <p:extLst>
      <p:ext uri="{BB962C8B-B14F-4D97-AF65-F5344CB8AC3E}">
        <p14:creationId xmlns:p14="http://schemas.microsoft.com/office/powerpoint/2010/main" val="939942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8883750" cy="3362663"/>
          </a:xfrm>
        </p:spPr>
        <p:txBody>
          <a:bodyPr/>
          <a:lstStyle/>
          <a:p>
            <a:pPr marL="231775" indent="-231775"/>
            <a:r>
              <a:rPr lang="en-US" dirty="0">
                <a:solidFill>
                  <a:srgbClr val="32302A"/>
                </a:solidFill>
              </a:rPr>
              <a:t>When the inflation rate is low and highly predictable, the risks of exchange across time periods is reduced.</a:t>
            </a:r>
          </a:p>
          <a:p>
            <a:pPr marL="231775" indent="-231775"/>
            <a:r>
              <a:rPr lang="en-US" dirty="0">
                <a:solidFill>
                  <a:srgbClr val="32302A"/>
                </a:solidFill>
              </a:rPr>
              <a:t>In contrast, high and variable rates of inflation generate uncertainty and thereby increase the cost of exchanges across time periods and reduce investment. Thus, the gains from trade, entrepreneurial discovery, and investment are diminished. </a:t>
            </a:r>
          </a:p>
        </p:txBody>
      </p:sp>
      <p:sp>
        <p:nvSpPr>
          <p:cNvPr id="6" name="Title 1"/>
          <p:cNvSpPr>
            <a:spLocks noGrp="1"/>
          </p:cNvSpPr>
          <p:nvPr>
            <p:ph type="title"/>
          </p:nvPr>
        </p:nvSpPr>
        <p:spPr>
          <a:xfrm>
            <a:off x="119569" y="73892"/>
            <a:ext cx="8904855" cy="1056244"/>
          </a:xfrm>
        </p:spPr>
        <p:txBody>
          <a:bodyPr/>
          <a:lstStyle/>
          <a:p>
            <a:pPr>
              <a:lnSpc>
                <a:spcPts val="3500"/>
              </a:lnSpc>
            </a:pPr>
            <a:r>
              <a:rPr lang="en-US" dirty="0" smtClean="0"/>
              <a:t>Key Element for Growth:</a:t>
            </a:r>
            <a:br>
              <a:rPr lang="en-US" dirty="0" smtClean="0"/>
            </a:br>
            <a:r>
              <a:rPr lang="en-US" b="1" i="1" dirty="0"/>
              <a:t>-- Monetary and Price Stability</a:t>
            </a:r>
            <a:br>
              <a:rPr lang="en-US" b="1" i="1" dirty="0"/>
            </a:br>
            <a:r>
              <a:rPr lang="en-US" i="1" dirty="0"/>
              <a:t/>
            </a:r>
            <a:br>
              <a:rPr lang="en-US" i="1" dirty="0"/>
            </a:br>
            <a:endParaRPr lang="en-US" i="1" dirty="0"/>
          </a:p>
        </p:txBody>
      </p:sp>
    </p:spTree>
    <p:extLst>
      <p:ext uri="{BB962C8B-B14F-4D97-AF65-F5344CB8AC3E}">
        <p14:creationId xmlns:p14="http://schemas.microsoft.com/office/powerpoint/2010/main" val="1962297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8883750" cy="4097642"/>
          </a:xfrm>
        </p:spPr>
        <p:txBody>
          <a:bodyPr/>
          <a:lstStyle/>
          <a:p>
            <a:pPr marL="231775" indent="-231775"/>
            <a:r>
              <a:rPr lang="en-US" dirty="0">
                <a:solidFill>
                  <a:srgbClr val="32302A"/>
                </a:solidFill>
              </a:rPr>
              <a:t>Regulation is a blunt instrument and it often generates harmful secondary effects.  </a:t>
            </a:r>
          </a:p>
          <a:p>
            <a:pPr marL="231775" indent="-231775"/>
            <a:r>
              <a:rPr lang="en-US" dirty="0">
                <a:solidFill>
                  <a:srgbClr val="32302A"/>
                </a:solidFill>
              </a:rPr>
              <a:t>Regulations that restrict entry and interfere </a:t>
            </a:r>
            <a:r>
              <a:rPr lang="en-US" dirty="0" smtClean="0">
                <a:solidFill>
                  <a:srgbClr val="32302A"/>
                </a:solidFill>
              </a:rPr>
              <a:t>with </a:t>
            </a:r>
            <a:r>
              <a:rPr lang="en-US" dirty="0">
                <a:solidFill>
                  <a:srgbClr val="32302A"/>
                </a:solidFill>
              </a:rPr>
              <a:t>voluntary exchange will reduce the competitiveness of markets and </a:t>
            </a:r>
            <a:r>
              <a:rPr lang="en-US" dirty="0" smtClean="0">
                <a:solidFill>
                  <a:srgbClr val="32302A"/>
                </a:solidFill>
              </a:rPr>
              <a:t>the </a:t>
            </a:r>
            <a:r>
              <a:rPr lang="en-US" dirty="0">
                <a:solidFill>
                  <a:srgbClr val="32302A"/>
                </a:solidFill>
              </a:rPr>
              <a:t>volume </a:t>
            </a:r>
            <a:r>
              <a:rPr lang="en-US" dirty="0" smtClean="0">
                <a:solidFill>
                  <a:srgbClr val="32302A"/>
                </a:solidFill>
              </a:rPr>
              <a:t>of </a:t>
            </a:r>
            <a:r>
              <a:rPr lang="en-US" dirty="0">
                <a:solidFill>
                  <a:srgbClr val="32302A"/>
                </a:solidFill>
              </a:rPr>
              <a:t>trade. </a:t>
            </a:r>
          </a:p>
          <a:p>
            <a:pPr marL="231775" indent="-231775"/>
            <a:r>
              <a:rPr lang="en-US" dirty="0">
                <a:solidFill>
                  <a:srgbClr val="32302A"/>
                </a:solidFill>
              </a:rPr>
              <a:t>Regulations that favor some at the expense of others will encourage rent-seeking and political corruption.</a:t>
            </a:r>
          </a:p>
        </p:txBody>
      </p:sp>
      <p:sp>
        <p:nvSpPr>
          <p:cNvPr id="6" name="Title 1"/>
          <p:cNvSpPr>
            <a:spLocks noGrp="1"/>
          </p:cNvSpPr>
          <p:nvPr>
            <p:ph type="title"/>
          </p:nvPr>
        </p:nvSpPr>
        <p:spPr>
          <a:xfrm>
            <a:off x="119569" y="73891"/>
            <a:ext cx="8904855" cy="1067895"/>
          </a:xfrm>
        </p:spPr>
        <p:txBody>
          <a:bodyPr/>
          <a:lstStyle/>
          <a:p>
            <a:pPr>
              <a:lnSpc>
                <a:spcPts val="3500"/>
              </a:lnSpc>
            </a:pPr>
            <a:r>
              <a:rPr lang="en-US" dirty="0" smtClean="0"/>
              <a:t>Key Element for Growth:</a:t>
            </a:r>
            <a:br>
              <a:rPr lang="en-US" dirty="0" smtClean="0"/>
            </a:br>
            <a:r>
              <a:rPr lang="en-US" b="1" i="1" dirty="0"/>
              <a:t>-- </a:t>
            </a:r>
            <a:r>
              <a:rPr lang="en-US" b="1" i="1" dirty="0" smtClean="0"/>
              <a:t>Minimal Regulation</a:t>
            </a:r>
            <a:endParaRPr lang="en-US" b="1" i="1" dirty="0"/>
          </a:p>
        </p:txBody>
      </p:sp>
    </p:spTree>
    <p:extLst>
      <p:ext uri="{BB962C8B-B14F-4D97-AF65-F5344CB8AC3E}">
        <p14:creationId xmlns:p14="http://schemas.microsoft.com/office/powerpoint/2010/main" val="3589398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8883749" cy="2908279"/>
          </a:xfrm>
        </p:spPr>
        <p:txBody>
          <a:bodyPr/>
          <a:lstStyle/>
          <a:p>
            <a:pPr marL="231775" indent="-231775"/>
            <a:r>
              <a:rPr lang="en-US" dirty="0">
                <a:solidFill>
                  <a:srgbClr val="32302A"/>
                </a:solidFill>
              </a:rPr>
              <a:t>High marginal tax rates reduce the incentive of people to earn, invest, and engage in other productive activities.</a:t>
            </a:r>
          </a:p>
          <a:p>
            <a:pPr marL="231775" indent="-231775"/>
            <a:r>
              <a:rPr lang="en-US" dirty="0">
                <a:solidFill>
                  <a:srgbClr val="32302A"/>
                </a:solidFill>
              </a:rPr>
              <a:t>High taxes also reduce efficiency by driving productive activity into the underground economy, encouraging  tax avoidance, </a:t>
            </a:r>
            <a:r>
              <a:rPr lang="en-US" dirty="0" smtClean="0">
                <a:solidFill>
                  <a:srgbClr val="32302A"/>
                </a:solidFill>
              </a:rPr>
              <a:t>and </a:t>
            </a:r>
            <a:r>
              <a:rPr lang="en-US" dirty="0">
                <a:solidFill>
                  <a:srgbClr val="32302A"/>
                </a:solidFill>
              </a:rPr>
              <a:t>even inducing highly productive persons to move to other countries. </a:t>
            </a:r>
          </a:p>
        </p:txBody>
      </p:sp>
      <p:sp>
        <p:nvSpPr>
          <p:cNvPr id="6" name="Title 1"/>
          <p:cNvSpPr>
            <a:spLocks noGrp="1"/>
          </p:cNvSpPr>
          <p:nvPr>
            <p:ph type="title"/>
          </p:nvPr>
        </p:nvSpPr>
        <p:spPr>
          <a:xfrm>
            <a:off x="119569" y="73892"/>
            <a:ext cx="8904855" cy="1009640"/>
          </a:xfrm>
        </p:spPr>
        <p:txBody>
          <a:bodyPr/>
          <a:lstStyle/>
          <a:p>
            <a:pPr>
              <a:lnSpc>
                <a:spcPts val="3500"/>
              </a:lnSpc>
            </a:pPr>
            <a:r>
              <a:rPr lang="en-US" dirty="0" smtClean="0"/>
              <a:t>Key Element for Growth:</a:t>
            </a:r>
            <a:br>
              <a:rPr lang="en-US" dirty="0" smtClean="0"/>
            </a:br>
            <a:r>
              <a:rPr lang="en-US" b="1" i="1" dirty="0"/>
              <a:t>-- Avoid High Marginal Tax Rates</a:t>
            </a:r>
          </a:p>
        </p:txBody>
      </p:sp>
    </p:spTree>
    <p:extLst>
      <p:ext uri="{BB962C8B-B14F-4D97-AF65-F5344CB8AC3E}">
        <p14:creationId xmlns:p14="http://schemas.microsoft.com/office/powerpoint/2010/main" val="755630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8883750" cy="4097642"/>
          </a:xfrm>
        </p:spPr>
        <p:txBody>
          <a:bodyPr/>
          <a:lstStyle/>
          <a:p>
            <a:pPr marL="231775" indent="-231775"/>
            <a:r>
              <a:rPr lang="en-US" dirty="0"/>
              <a:t>Like domestic trade, international trade is mutually advantageous.  </a:t>
            </a:r>
          </a:p>
          <a:p>
            <a:pPr marL="231775" indent="-231775"/>
            <a:r>
              <a:rPr lang="en-US" dirty="0"/>
              <a:t>With trade, countries can specialize in the production of goods they can produce economically and trade for those that would be costly to produce domestically. As a result, joint output can be expanded and both trading partners can consume a larger, more diverse bundle of goods.</a:t>
            </a:r>
          </a:p>
          <a:p>
            <a:pPr marL="231775" indent="-231775"/>
            <a:r>
              <a:rPr lang="en-US" dirty="0"/>
              <a:t>Tariffs, quotas, and other trade restrictions reduce the gains from specialization and international trade and thereby reduce income below its potential.</a:t>
            </a:r>
          </a:p>
        </p:txBody>
      </p:sp>
      <p:sp>
        <p:nvSpPr>
          <p:cNvPr id="6" name="Title 1"/>
          <p:cNvSpPr>
            <a:spLocks noGrp="1"/>
          </p:cNvSpPr>
          <p:nvPr>
            <p:ph type="title"/>
          </p:nvPr>
        </p:nvSpPr>
        <p:spPr>
          <a:xfrm>
            <a:off x="119569" y="73891"/>
            <a:ext cx="8904855" cy="986339"/>
          </a:xfrm>
        </p:spPr>
        <p:txBody>
          <a:bodyPr/>
          <a:lstStyle/>
          <a:p>
            <a:pPr>
              <a:lnSpc>
                <a:spcPts val="3500"/>
              </a:lnSpc>
            </a:pPr>
            <a:r>
              <a:rPr lang="en-US" dirty="0" smtClean="0"/>
              <a:t>Key Element for Growth:</a:t>
            </a:r>
            <a:br>
              <a:rPr lang="en-US" dirty="0" smtClean="0"/>
            </a:br>
            <a:r>
              <a:rPr lang="en-US" b="1" i="1" dirty="0"/>
              <a:t>-- Trade </a:t>
            </a:r>
            <a:r>
              <a:rPr lang="en-US" b="1" i="1" dirty="0" smtClean="0"/>
              <a:t>Openness</a:t>
            </a:r>
            <a:endParaRPr lang="en-US" b="1" i="1" dirty="0"/>
          </a:p>
        </p:txBody>
      </p:sp>
    </p:spTree>
    <p:extLst>
      <p:ext uri="{BB962C8B-B14F-4D97-AF65-F5344CB8AC3E}">
        <p14:creationId xmlns:p14="http://schemas.microsoft.com/office/powerpoint/2010/main" val="29805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9541"/>
            <a:ext cx="8904855" cy="596684"/>
          </a:xfrm>
        </p:spPr>
        <p:txBody>
          <a:bodyPr/>
          <a:lstStyle/>
          <a:p>
            <a:r>
              <a:rPr lang="en-US" dirty="0">
                <a:latin typeface="Calibri"/>
                <a:cs typeface="Calibri"/>
              </a:rPr>
              <a:t>Per Capita Income: </a:t>
            </a:r>
            <a:r>
              <a:rPr lang="en-US" dirty="0" smtClean="0">
                <a:latin typeface="Calibri"/>
                <a:cs typeface="Calibri"/>
              </a:rPr>
              <a:t>The </a:t>
            </a:r>
            <a:r>
              <a:rPr lang="en-US" dirty="0">
                <a:latin typeface="Calibri"/>
                <a:cs typeface="Calibri"/>
              </a:rPr>
              <a:t>last 1000 years</a:t>
            </a:r>
          </a:p>
        </p:txBody>
      </p:sp>
      <p:sp>
        <p:nvSpPr>
          <p:cNvPr id="61" name="Text Box 10"/>
          <p:cNvSpPr txBox="1">
            <a:spLocks noChangeArrowheads="1"/>
          </p:cNvSpPr>
          <p:nvPr/>
        </p:nvSpPr>
        <p:spPr bwMode="auto">
          <a:xfrm>
            <a:off x="100544" y="1144625"/>
            <a:ext cx="3179791" cy="384720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Calibri"/>
                <a:cs typeface="Calibri"/>
              </a:rPr>
              <a:t>Income stagnated for the 800 years following year 1000, but growth has exploded during the last 200 years. </a:t>
            </a:r>
          </a:p>
          <a:p>
            <a:pPr marL="115888" indent="-115888">
              <a:lnSpc>
                <a:spcPct val="90000"/>
              </a:lnSpc>
              <a:spcBef>
                <a:spcPct val="50000"/>
              </a:spcBef>
              <a:buFontTx/>
              <a:buChar char="•"/>
            </a:pPr>
            <a:r>
              <a:rPr lang="en-US" sz="2000" dirty="0">
                <a:latin typeface="Calibri"/>
                <a:cs typeface="Calibri"/>
              </a:rPr>
              <a:t>(Measured in </a:t>
            </a:r>
            <a:r>
              <a:rPr lang="en-US" sz="2000" dirty="0" smtClean="0">
                <a:latin typeface="Calibri"/>
                <a:cs typeface="Calibri"/>
              </a:rPr>
              <a:t>2011 </a:t>
            </a:r>
            <a:r>
              <a:rPr lang="en-US" sz="2000" dirty="0">
                <a:latin typeface="Calibri"/>
                <a:cs typeface="Calibri"/>
              </a:rPr>
              <a:t>dollars) </a:t>
            </a:r>
            <a:r>
              <a:rPr lang="en-US" sz="2000" b="1" i="1" dirty="0" smtClean="0">
                <a:solidFill>
                  <a:srgbClr val="69962E"/>
                </a:solidFill>
                <a:latin typeface="Calibri"/>
                <a:cs typeface="Calibri"/>
              </a:rPr>
              <a:t>world </a:t>
            </a:r>
            <a:r>
              <a:rPr lang="en-US" sz="2000" dirty="0">
                <a:latin typeface="Calibri"/>
                <a:cs typeface="Calibri"/>
              </a:rPr>
              <a:t>per capita income was </a:t>
            </a:r>
            <a:r>
              <a:rPr lang="en-US" sz="2000" dirty="0" smtClean="0">
                <a:latin typeface="Calibri"/>
                <a:cs typeface="Calibri"/>
              </a:rPr>
              <a:t>$1,122 </a:t>
            </a:r>
            <a:r>
              <a:rPr lang="en-US" sz="2000" dirty="0">
                <a:latin typeface="Calibri"/>
                <a:cs typeface="Calibri"/>
              </a:rPr>
              <a:t>in 1820 – only about 50% higher than year 1000. </a:t>
            </a:r>
            <a:r>
              <a:rPr lang="en-US" sz="2000" dirty="0" smtClean="0">
                <a:latin typeface="Calibri"/>
                <a:cs typeface="Calibri"/>
              </a:rPr>
              <a:t>By 2010, </a:t>
            </a:r>
            <a:r>
              <a:rPr lang="en-US" sz="2000" dirty="0">
                <a:latin typeface="Calibri"/>
                <a:cs typeface="Calibri"/>
              </a:rPr>
              <a:t>however, income had risen to </a:t>
            </a:r>
            <a:r>
              <a:rPr lang="en-US" sz="2000" dirty="0" smtClean="0">
                <a:latin typeface="Calibri"/>
                <a:cs typeface="Calibri"/>
              </a:rPr>
              <a:t>$13,070 </a:t>
            </a:r>
            <a:r>
              <a:rPr lang="en-US" sz="2000" dirty="0">
                <a:latin typeface="Calibri"/>
                <a:cs typeface="Calibri"/>
              </a:rPr>
              <a:t>– </a:t>
            </a:r>
            <a:r>
              <a:rPr lang="en-US" sz="2000" dirty="0" smtClean="0">
                <a:latin typeface="Calibri"/>
                <a:cs typeface="Calibri"/>
              </a:rPr>
              <a:t>more than 10 </a:t>
            </a:r>
            <a:r>
              <a:rPr lang="en-US" sz="2000" dirty="0">
                <a:latin typeface="Calibri"/>
                <a:cs typeface="Calibri"/>
              </a:rPr>
              <a:t>times the </a:t>
            </a:r>
            <a:r>
              <a:rPr lang="en-US" sz="2000" dirty="0" smtClean="0">
                <a:latin typeface="Calibri"/>
                <a:cs typeface="Calibri"/>
              </a:rPr>
              <a:t>1820 level.</a:t>
            </a:r>
            <a:endParaRPr lang="en-US" sz="2000" dirty="0">
              <a:latin typeface="Calibri"/>
              <a:cs typeface="Calibri"/>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30" r="255"/>
          <a:stretch/>
        </p:blipFill>
        <p:spPr>
          <a:xfrm>
            <a:off x="3280335" y="1283124"/>
            <a:ext cx="5554187" cy="3474720"/>
          </a:xfrm>
          <a:prstGeom prst="roundRect">
            <a:avLst>
              <a:gd name="adj" fmla="val 4751"/>
            </a:avLst>
          </a:prstGeom>
          <a:ln>
            <a:solidFill>
              <a:schemeClr val="tx1"/>
            </a:solidFill>
          </a:ln>
          <a:effectLst>
            <a:outerShdw blurRad="50800" dist="76200" dir="2700000" algn="tl" rotWithShape="0">
              <a:prstClr val="black">
                <a:alpha val="40000"/>
              </a:prstClr>
            </a:outerShdw>
          </a:effectLst>
        </p:spPr>
      </p:pic>
      <p:sp>
        <p:nvSpPr>
          <p:cNvPr id="56" name="Rectangle 7"/>
          <p:cNvSpPr>
            <a:spLocks noChangeArrowheads="1"/>
          </p:cNvSpPr>
          <p:nvPr/>
        </p:nvSpPr>
        <p:spPr bwMode="auto">
          <a:xfrm>
            <a:off x="5709524" y="1259374"/>
            <a:ext cx="1501204"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smtClean="0">
                <a:latin typeface="Calibri"/>
                <a:cs typeface="Calibri"/>
              </a:rPr>
              <a:t>GDP Per Capita</a:t>
            </a:r>
            <a:endParaRPr kumimoji="0" lang="en-US" b="1" i="1" baseline="-25000" dirty="0">
              <a:latin typeface="Calibri"/>
              <a:cs typeface="Calibri"/>
            </a:endParaRPr>
          </a:p>
        </p:txBody>
      </p:sp>
      <p:sp>
        <p:nvSpPr>
          <p:cNvPr id="58" name="Text Box 10"/>
          <p:cNvSpPr txBox="1">
            <a:spLocks noChangeArrowheads="1"/>
          </p:cNvSpPr>
          <p:nvPr/>
        </p:nvSpPr>
        <p:spPr bwMode="auto">
          <a:xfrm>
            <a:off x="100540" y="5010999"/>
            <a:ext cx="8733982" cy="64633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Calibri"/>
                <a:cs typeface="Calibri"/>
              </a:rPr>
              <a:t>During </a:t>
            </a:r>
            <a:r>
              <a:rPr lang="en-US" sz="2000" dirty="0">
                <a:latin typeface="Calibri"/>
                <a:cs typeface="Calibri"/>
              </a:rPr>
              <a:t>the past 200 years, the income growth of the </a:t>
            </a:r>
            <a:r>
              <a:rPr lang="en-US" sz="2000" b="1" i="1" dirty="0">
                <a:solidFill>
                  <a:srgbClr val="C00000"/>
                </a:solidFill>
                <a:latin typeface="Calibri"/>
                <a:cs typeface="Calibri"/>
              </a:rPr>
              <a:t>high-income industrial countries</a:t>
            </a:r>
            <a:r>
              <a:rPr lang="en-US" sz="2000" dirty="0">
                <a:latin typeface="Calibri"/>
                <a:cs typeface="Calibri"/>
              </a:rPr>
              <a:t> </a:t>
            </a:r>
            <a:r>
              <a:rPr lang="en-US" sz="2000" dirty="0" smtClean="0">
                <a:latin typeface="Calibri"/>
                <a:cs typeface="Calibri"/>
              </a:rPr>
              <a:t>(</a:t>
            </a:r>
            <a:r>
              <a:rPr lang="en-US" sz="2000" b="1" i="1" dirty="0" smtClean="0">
                <a:solidFill>
                  <a:srgbClr val="C00000"/>
                </a:solidFill>
                <a:latin typeface="Calibri"/>
                <a:cs typeface="Calibri"/>
              </a:rPr>
              <a:t>west</a:t>
            </a:r>
            <a:r>
              <a:rPr lang="en-US" sz="2000" dirty="0">
                <a:latin typeface="Calibri"/>
                <a:cs typeface="Calibri"/>
              </a:rPr>
              <a:t>) has been even higher – nearly 20 fold.</a:t>
            </a:r>
          </a:p>
        </p:txBody>
      </p:sp>
    </p:spTree>
    <p:extLst>
      <p:ext uri="{BB962C8B-B14F-4D97-AF65-F5344CB8AC3E}">
        <p14:creationId xmlns:p14="http://schemas.microsoft.com/office/powerpoint/2010/main" val="3839278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573"/>
            <a:ext cx="8784848" cy="4097642"/>
          </a:xfrm>
        </p:spPr>
        <p:txBody>
          <a:bodyPr/>
          <a:lstStyle/>
          <a:p>
            <a:pPr marL="231775" indent="-231775"/>
            <a:r>
              <a:rPr lang="en-US" dirty="0">
                <a:solidFill>
                  <a:srgbClr val="32302A"/>
                </a:solidFill>
              </a:rPr>
              <a:t>What can governments do to promote prosperity?</a:t>
            </a:r>
          </a:p>
          <a:p>
            <a:pPr marL="631825" lvl="1" indent="-231775"/>
            <a:r>
              <a:rPr lang="en-US" sz="2800" dirty="0">
                <a:solidFill>
                  <a:srgbClr val="32302A"/>
                </a:solidFill>
              </a:rPr>
              <a:t>Governments promote economic progress when they protect individuals </a:t>
            </a:r>
            <a:r>
              <a:rPr lang="en-US" sz="2800" dirty="0" smtClean="0">
                <a:solidFill>
                  <a:srgbClr val="32302A"/>
                </a:solidFill>
              </a:rPr>
              <a:t>&amp; their </a:t>
            </a:r>
            <a:r>
              <a:rPr lang="en-US" sz="2800" dirty="0">
                <a:solidFill>
                  <a:srgbClr val="32302A"/>
                </a:solidFill>
              </a:rPr>
              <a:t>property, enforce contracts impartially, provide access to money of stable value, avoid high taxes and excessive regulation, and foster competitive markets and free international trade.</a:t>
            </a:r>
          </a:p>
        </p:txBody>
      </p:sp>
      <p:sp>
        <p:nvSpPr>
          <p:cNvPr id="6" name="Title 1"/>
          <p:cNvSpPr>
            <a:spLocks noGrp="1"/>
          </p:cNvSpPr>
          <p:nvPr>
            <p:ph type="title"/>
          </p:nvPr>
        </p:nvSpPr>
        <p:spPr>
          <a:xfrm>
            <a:off x="119569" y="73891"/>
            <a:ext cx="8904855" cy="1375259"/>
          </a:xfrm>
        </p:spPr>
        <p:txBody>
          <a:bodyPr/>
          <a:lstStyle/>
          <a:p>
            <a:pPr>
              <a:lnSpc>
                <a:spcPts val="3500"/>
              </a:lnSpc>
            </a:pPr>
            <a:r>
              <a:rPr lang="en-US" dirty="0" smtClean="0"/>
              <a:t>Key Element for Growth:</a:t>
            </a:r>
            <a:br>
              <a:rPr lang="en-US" dirty="0" smtClean="0"/>
            </a:br>
            <a:r>
              <a:rPr lang="en-US" b="1" i="1" dirty="0"/>
              <a:t>-- </a:t>
            </a:r>
            <a:r>
              <a:rPr lang="en-US" b="1" i="1" dirty="0" smtClean="0"/>
              <a:t>A Summary</a:t>
            </a:r>
            <a:endParaRPr lang="en-US" b="1" i="1" dirty="0"/>
          </a:p>
        </p:txBody>
      </p:sp>
    </p:spTree>
    <p:extLst>
      <p:ext uri="{BB962C8B-B14F-4D97-AF65-F5344CB8AC3E}">
        <p14:creationId xmlns:p14="http://schemas.microsoft.com/office/powerpoint/2010/main" val="1462229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nSpc>
                <a:spcPts val="4000"/>
              </a:lnSpc>
            </a:pPr>
            <a:r>
              <a:rPr lang="en-US" dirty="0"/>
              <a:t>Other Factors That </a:t>
            </a:r>
            <a:r>
              <a:rPr lang="en-US" dirty="0" smtClean="0"/>
              <a:t>May Influence Growth </a:t>
            </a:r>
            <a:r>
              <a:rPr lang="en-US" dirty="0"/>
              <a:t>and Income</a:t>
            </a:r>
          </a:p>
        </p:txBody>
      </p:sp>
    </p:spTree>
    <p:extLst>
      <p:ext uri="{BB962C8B-B14F-4D97-AF65-F5344CB8AC3E}">
        <p14:creationId xmlns:p14="http://schemas.microsoft.com/office/powerpoint/2010/main" val="3602610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0597"/>
            <a:ext cx="8904855" cy="649224"/>
          </a:xfrm>
        </p:spPr>
        <p:txBody>
          <a:bodyPr/>
          <a:lstStyle/>
          <a:p>
            <a:r>
              <a:rPr lang="en-US" dirty="0"/>
              <a:t>Other Views on Growth</a:t>
            </a:r>
          </a:p>
        </p:txBody>
      </p:sp>
      <p:sp>
        <p:nvSpPr>
          <p:cNvPr id="3" name="Content Placeholder 2"/>
          <p:cNvSpPr>
            <a:spLocks noGrp="1"/>
          </p:cNvSpPr>
          <p:nvPr>
            <p:ph idx="1"/>
          </p:nvPr>
        </p:nvSpPr>
        <p:spPr>
          <a:xfrm>
            <a:off x="140675" y="1134573"/>
            <a:ext cx="8883750" cy="4097642"/>
          </a:xfrm>
        </p:spPr>
        <p:txBody>
          <a:bodyPr/>
          <a:lstStyle/>
          <a:p>
            <a:pPr marL="231775" indent="-231775"/>
            <a:r>
              <a:rPr lang="en-US" dirty="0">
                <a:solidFill>
                  <a:srgbClr val="32302A"/>
                </a:solidFill>
              </a:rPr>
              <a:t>Through the years, economists have developed several theories about why some countries grow and others stagnate. </a:t>
            </a:r>
            <a:r>
              <a:rPr lang="en-US" dirty="0" smtClean="0">
                <a:solidFill>
                  <a:srgbClr val="32302A"/>
                </a:solidFill>
              </a:rPr>
              <a:t>While some </a:t>
            </a:r>
            <a:r>
              <a:rPr lang="en-US" dirty="0">
                <a:solidFill>
                  <a:srgbClr val="32302A"/>
                </a:solidFill>
              </a:rPr>
              <a:t>are valid, </a:t>
            </a:r>
            <a:r>
              <a:rPr lang="en-US" dirty="0" smtClean="0">
                <a:solidFill>
                  <a:srgbClr val="32302A"/>
                </a:solidFill>
              </a:rPr>
              <a:t>history </a:t>
            </a:r>
            <a:r>
              <a:rPr lang="en-US" dirty="0">
                <a:solidFill>
                  <a:srgbClr val="32302A"/>
                </a:solidFill>
              </a:rPr>
              <a:t>has shown others to either be fallacious or incomplete. </a:t>
            </a:r>
          </a:p>
          <a:p>
            <a:pPr marL="231775" indent="-231775"/>
            <a:r>
              <a:rPr lang="en-US" dirty="0">
                <a:solidFill>
                  <a:srgbClr val="32302A"/>
                </a:solidFill>
              </a:rPr>
              <a:t>This section will consider some of these alternative views.</a:t>
            </a:r>
          </a:p>
        </p:txBody>
      </p:sp>
    </p:spTree>
    <p:extLst>
      <p:ext uri="{BB962C8B-B14F-4D97-AF65-F5344CB8AC3E}">
        <p14:creationId xmlns:p14="http://schemas.microsoft.com/office/powerpoint/2010/main" val="2606500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3530"/>
            <a:ext cx="8738239" cy="4097642"/>
          </a:xfrm>
        </p:spPr>
        <p:txBody>
          <a:bodyPr/>
          <a:lstStyle/>
          <a:p>
            <a:pPr marL="231775" indent="-231775"/>
            <a:r>
              <a:rPr lang="en-US" sz="2700" dirty="0">
                <a:solidFill>
                  <a:srgbClr val="32302A"/>
                </a:solidFill>
              </a:rPr>
              <a:t>In 1798, economist </a:t>
            </a:r>
            <a:r>
              <a:rPr lang="en-US" sz="2700" b="1" i="1" dirty="0">
                <a:solidFill>
                  <a:srgbClr val="32302A"/>
                </a:solidFill>
              </a:rPr>
              <a:t>Thomas Malthus </a:t>
            </a:r>
            <a:r>
              <a:rPr lang="en-US" sz="2700" dirty="0">
                <a:solidFill>
                  <a:srgbClr val="32302A"/>
                </a:solidFill>
              </a:rPr>
              <a:t>argued that if income rose above subsistence level, this would trigger a population boom that would drive income back down to subsistence level.</a:t>
            </a:r>
          </a:p>
          <a:p>
            <a:pPr marL="231775" indent="-231775"/>
            <a:r>
              <a:rPr lang="en-US" sz="2700" dirty="0">
                <a:solidFill>
                  <a:srgbClr val="32302A"/>
                </a:solidFill>
              </a:rPr>
              <a:t>Malthus argued that population would grow exponentially (e.g. 1, 2, 4, 8, 16, etc.) while the resources required to expand production would grow only linearly (1, 2, 3, 4, etc.).  Therefore, any increase of income above subsistence would soon be eliminated by rapid population growth.</a:t>
            </a:r>
          </a:p>
          <a:p>
            <a:pPr marL="231775" indent="-231775"/>
            <a:r>
              <a:rPr lang="en-US" sz="2700" dirty="0">
                <a:solidFill>
                  <a:srgbClr val="32302A"/>
                </a:solidFill>
              </a:rPr>
              <a:t>Malthus was wrong because he did not understand the importance of technological improvements, innovation,  and entrepreneurial discovery.</a:t>
            </a:r>
          </a:p>
        </p:txBody>
      </p:sp>
      <p:sp>
        <p:nvSpPr>
          <p:cNvPr id="6" name="Title 1"/>
          <p:cNvSpPr>
            <a:spLocks noGrp="1"/>
          </p:cNvSpPr>
          <p:nvPr>
            <p:ph type="title"/>
          </p:nvPr>
        </p:nvSpPr>
        <p:spPr>
          <a:xfrm>
            <a:off x="119569" y="413394"/>
            <a:ext cx="8904855" cy="768096"/>
          </a:xfrm>
        </p:spPr>
        <p:txBody>
          <a:bodyPr/>
          <a:lstStyle/>
          <a:p>
            <a:r>
              <a:rPr lang="en-US" dirty="0"/>
              <a:t>Population and Growth</a:t>
            </a:r>
          </a:p>
        </p:txBody>
      </p:sp>
    </p:spTree>
    <p:extLst>
      <p:ext uri="{BB962C8B-B14F-4D97-AF65-F5344CB8AC3E}">
        <p14:creationId xmlns:p14="http://schemas.microsoft.com/office/powerpoint/2010/main" val="655664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068"/>
            <a:ext cx="8904855" cy="689368"/>
          </a:xfrm>
        </p:spPr>
        <p:txBody>
          <a:bodyPr/>
          <a:lstStyle/>
          <a:p>
            <a:r>
              <a:rPr lang="en-US" dirty="0"/>
              <a:t>Natural Resources and Growth</a:t>
            </a:r>
          </a:p>
        </p:txBody>
      </p:sp>
      <p:sp>
        <p:nvSpPr>
          <p:cNvPr id="3" name="Content Placeholder 2"/>
          <p:cNvSpPr>
            <a:spLocks noGrp="1"/>
          </p:cNvSpPr>
          <p:nvPr>
            <p:ph idx="1"/>
          </p:nvPr>
        </p:nvSpPr>
        <p:spPr>
          <a:xfrm>
            <a:off x="140675" y="1129505"/>
            <a:ext cx="8883750" cy="5196924"/>
          </a:xfrm>
        </p:spPr>
        <p:txBody>
          <a:bodyPr/>
          <a:lstStyle/>
          <a:p>
            <a:pPr marL="231775" indent="-231775"/>
            <a:r>
              <a:rPr lang="en-US" sz="2600" dirty="0">
                <a:solidFill>
                  <a:srgbClr val="32302A"/>
                </a:solidFill>
              </a:rPr>
              <a:t>There is a tendency to think that income differences across countries are largely the result of natural resources.</a:t>
            </a:r>
          </a:p>
          <a:p>
            <a:pPr marL="231775" indent="-231775"/>
            <a:r>
              <a:rPr lang="en-US" sz="2600" dirty="0">
                <a:solidFill>
                  <a:srgbClr val="32302A"/>
                </a:solidFill>
              </a:rPr>
              <a:t>While resources may give a country an advantage, the linkage between resources and income is weak. </a:t>
            </a:r>
          </a:p>
          <a:p>
            <a:pPr marL="631825" lvl="1" indent="-231775"/>
            <a:r>
              <a:rPr lang="en-US" dirty="0">
                <a:solidFill>
                  <a:srgbClr val="32302A"/>
                </a:solidFill>
              </a:rPr>
              <a:t>Many high income countries have few natural resources: Japan, Singapore, and Hong Kong. </a:t>
            </a:r>
          </a:p>
          <a:p>
            <a:pPr marL="631825" lvl="1" indent="-231775"/>
            <a:r>
              <a:rPr lang="en-US" dirty="0">
                <a:solidFill>
                  <a:srgbClr val="32302A"/>
                </a:solidFill>
              </a:rPr>
              <a:t>Many resource rich countries are poor: </a:t>
            </a:r>
            <a:r>
              <a:rPr lang="en-US" dirty="0" smtClean="0">
                <a:solidFill>
                  <a:srgbClr val="32302A"/>
                </a:solidFill>
              </a:rPr>
              <a:t>Nigeria</a:t>
            </a:r>
            <a:r>
              <a:rPr lang="en-US" dirty="0">
                <a:solidFill>
                  <a:srgbClr val="32302A"/>
                </a:solidFill>
              </a:rPr>
              <a:t>, Venezuela, Indonesia, and Russia.</a:t>
            </a:r>
          </a:p>
          <a:p>
            <a:pPr marL="231775" indent="-231775"/>
            <a:r>
              <a:rPr lang="en-US" sz="2600" b="1" i="1" dirty="0">
                <a:solidFill>
                  <a:srgbClr val="32302A"/>
                </a:solidFill>
              </a:rPr>
              <a:t>Resource Curse</a:t>
            </a:r>
            <a:r>
              <a:rPr lang="en-US" sz="2600" dirty="0">
                <a:solidFill>
                  <a:srgbClr val="32302A"/>
                </a:solidFill>
              </a:rPr>
              <a:t>: </a:t>
            </a:r>
            <a:br>
              <a:rPr lang="en-US" sz="2600" dirty="0">
                <a:solidFill>
                  <a:srgbClr val="32302A"/>
                </a:solidFill>
              </a:rPr>
            </a:br>
            <a:r>
              <a:rPr lang="en-US" sz="2600" dirty="0">
                <a:solidFill>
                  <a:srgbClr val="32302A"/>
                </a:solidFill>
              </a:rPr>
              <a:t>View that abundant resources often lead to the adoption of counterproductive policies.  This would weaken the link between the abundance of natural resources </a:t>
            </a:r>
            <a:r>
              <a:rPr lang="en-US" sz="2600" dirty="0" smtClean="0">
                <a:solidFill>
                  <a:srgbClr val="32302A"/>
                </a:solidFill>
              </a:rPr>
              <a:t>&amp; </a:t>
            </a:r>
            <a:r>
              <a:rPr lang="en-US" sz="2600" dirty="0">
                <a:solidFill>
                  <a:srgbClr val="32302A"/>
                </a:solidFill>
              </a:rPr>
              <a:t>income levels.</a:t>
            </a:r>
          </a:p>
        </p:txBody>
      </p:sp>
    </p:spTree>
    <p:extLst>
      <p:ext uri="{BB962C8B-B14F-4D97-AF65-F5344CB8AC3E}">
        <p14:creationId xmlns:p14="http://schemas.microsoft.com/office/powerpoint/2010/main" val="3081173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068"/>
            <a:ext cx="8904855" cy="689368"/>
          </a:xfrm>
        </p:spPr>
        <p:txBody>
          <a:bodyPr/>
          <a:lstStyle/>
          <a:p>
            <a:r>
              <a:rPr lang="en-US" dirty="0"/>
              <a:t>Foreign Aid and Growth</a:t>
            </a:r>
          </a:p>
        </p:txBody>
      </p:sp>
      <p:sp>
        <p:nvSpPr>
          <p:cNvPr id="3" name="Content Placeholder 2"/>
          <p:cNvSpPr>
            <a:spLocks noGrp="1"/>
          </p:cNvSpPr>
          <p:nvPr>
            <p:ph idx="1"/>
          </p:nvPr>
        </p:nvSpPr>
        <p:spPr>
          <a:xfrm>
            <a:off x="140675" y="1129505"/>
            <a:ext cx="8714935" cy="5360036"/>
          </a:xfrm>
        </p:spPr>
        <p:txBody>
          <a:bodyPr/>
          <a:lstStyle/>
          <a:p>
            <a:pPr marL="231775" indent="-231775"/>
            <a:r>
              <a:rPr lang="en-US" sz="2500" dirty="0">
                <a:solidFill>
                  <a:srgbClr val="32302A"/>
                </a:solidFill>
              </a:rPr>
              <a:t>In the </a:t>
            </a:r>
            <a:r>
              <a:rPr lang="en-US" sz="2500" dirty="0" smtClean="0">
                <a:solidFill>
                  <a:srgbClr val="32302A"/>
                </a:solidFill>
              </a:rPr>
              <a:t>‘50s &amp; ‘60s</a:t>
            </a:r>
            <a:r>
              <a:rPr lang="en-US" sz="2500" dirty="0">
                <a:solidFill>
                  <a:srgbClr val="32302A"/>
                </a:solidFill>
              </a:rPr>
              <a:t>, it was widely believed </a:t>
            </a:r>
            <a:r>
              <a:rPr lang="en-US" sz="2500" dirty="0" smtClean="0">
                <a:solidFill>
                  <a:srgbClr val="32302A"/>
                </a:solidFill>
              </a:rPr>
              <a:t>aid </a:t>
            </a:r>
            <a:r>
              <a:rPr lang="en-US" sz="2500" dirty="0">
                <a:solidFill>
                  <a:srgbClr val="32302A"/>
                </a:solidFill>
              </a:rPr>
              <a:t>from high-income countries would help poor countries invest in infrastructure such as roads and power generating facilities and that this would provide the start-up capital needed to trigger the growth process.</a:t>
            </a:r>
          </a:p>
          <a:p>
            <a:pPr marL="231775" indent="-231775"/>
            <a:r>
              <a:rPr lang="en-US" sz="2500" dirty="0">
                <a:solidFill>
                  <a:srgbClr val="32302A"/>
                </a:solidFill>
              </a:rPr>
              <a:t>While the theory sounded good, studies indicate that the aid was largely ineffective. </a:t>
            </a:r>
            <a:r>
              <a:rPr lang="en-US" sz="2500" dirty="0" smtClean="0">
                <a:solidFill>
                  <a:srgbClr val="32302A"/>
                </a:solidFill>
              </a:rPr>
              <a:t>The aid </a:t>
            </a:r>
            <a:r>
              <a:rPr lang="en-US" sz="2500" dirty="0">
                <a:solidFill>
                  <a:srgbClr val="32302A"/>
                </a:solidFill>
              </a:rPr>
              <a:t>was often used to prop up corrupt authoritarian regimes and thereby retard needed institutional change.</a:t>
            </a:r>
          </a:p>
          <a:p>
            <a:pPr marL="231775" indent="-231775"/>
            <a:r>
              <a:rPr lang="en-US" sz="2500" dirty="0">
                <a:solidFill>
                  <a:srgbClr val="32302A"/>
                </a:solidFill>
              </a:rPr>
              <a:t>Further, aid in the form of surplus agricultural products often disrupted markets in less developed countries.</a:t>
            </a:r>
          </a:p>
          <a:p>
            <a:pPr marL="231775" indent="-231775"/>
            <a:r>
              <a:rPr lang="en-US" sz="2500" dirty="0">
                <a:solidFill>
                  <a:srgbClr val="32302A"/>
                </a:solidFill>
              </a:rPr>
              <a:t>Unless growth-oriented policies are adopted, foreign aid will continue to be ineffective.</a:t>
            </a:r>
          </a:p>
        </p:txBody>
      </p:sp>
    </p:spTree>
    <p:extLst>
      <p:ext uri="{BB962C8B-B14F-4D97-AF65-F5344CB8AC3E}">
        <p14:creationId xmlns:p14="http://schemas.microsoft.com/office/powerpoint/2010/main" val="3281834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068"/>
            <a:ext cx="8904855" cy="689368"/>
          </a:xfrm>
        </p:spPr>
        <p:txBody>
          <a:bodyPr/>
          <a:lstStyle/>
          <a:p>
            <a:r>
              <a:rPr lang="en-US" dirty="0"/>
              <a:t>Climate, Location, and Growth</a:t>
            </a:r>
          </a:p>
        </p:txBody>
      </p:sp>
      <p:sp>
        <p:nvSpPr>
          <p:cNvPr id="3" name="Content Placeholder 2"/>
          <p:cNvSpPr>
            <a:spLocks noGrp="1"/>
          </p:cNvSpPr>
          <p:nvPr>
            <p:ph idx="1"/>
          </p:nvPr>
        </p:nvSpPr>
        <p:spPr>
          <a:xfrm>
            <a:off x="140675" y="1129505"/>
            <a:ext cx="8883750" cy="4583071"/>
          </a:xfrm>
        </p:spPr>
        <p:txBody>
          <a:bodyPr/>
          <a:lstStyle/>
          <a:p>
            <a:pPr marL="231775" indent="-231775">
              <a:lnSpc>
                <a:spcPts val="2800"/>
              </a:lnSpc>
            </a:pPr>
            <a:r>
              <a:rPr lang="en-US" sz="2500" dirty="0">
                <a:solidFill>
                  <a:srgbClr val="32302A"/>
                </a:solidFill>
              </a:rPr>
              <a:t>Jeffery Sachs of Columbia University argues that tropical countries are disadvantaged because: </a:t>
            </a:r>
          </a:p>
          <a:p>
            <a:pPr marL="631825" lvl="1" indent="-231775">
              <a:lnSpc>
                <a:spcPts val="2800"/>
              </a:lnSpc>
            </a:pPr>
            <a:r>
              <a:rPr lang="en-US" sz="2500" dirty="0" smtClean="0">
                <a:solidFill>
                  <a:srgbClr val="32302A"/>
                </a:solidFill>
              </a:rPr>
              <a:t>Their </a:t>
            </a:r>
            <a:r>
              <a:rPr lang="en-US" sz="2500" dirty="0">
                <a:solidFill>
                  <a:srgbClr val="32302A"/>
                </a:solidFill>
              </a:rPr>
              <a:t>hot, humid climates erode the energy level of workers and increase the risk of disabling and life-threatening diseases, and, </a:t>
            </a:r>
          </a:p>
          <a:p>
            <a:pPr marL="631825" lvl="1" indent="-231775">
              <a:lnSpc>
                <a:spcPts val="2800"/>
              </a:lnSpc>
            </a:pPr>
            <a:r>
              <a:rPr lang="en-US" sz="2500" dirty="0" smtClean="0">
                <a:solidFill>
                  <a:srgbClr val="32302A"/>
                </a:solidFill>
              </a:rPr>
              <a:t>Their </a:t>
            </a:r>
            <a:r>
              <a:rPr lang="en-US" sz="2500" dirty="0">
                <a:solidFill>
                  <a:srgbClr val="32302A"/>
                </a:solidFill>
              </a:rPr>
              <a:t>location is far from the major markets of Western Europe, North America, and Japan.</a:t>
            </a:r>
          </a:p>
          <a:p>
            <a:pPr marL="231775" indent="-231775">
              <a:lnSpc>
                <a:spcPts val="2800"/>
              </a:lnSpc>
            </a:pPr>
            <a:r>
              <a:rPr lang="en-US" sz="2500" dirty="0">
                <a:solidFill>
                  <a:srgbClr val="32302A"/>
                </a:solidFill>
              </a:rPr>
              <a:t>While income levels of tropical countries are generally lower than incomes in more temperate climates, their institutions and policies are also less consistent with the realization of gains from trade, entrepreneurship, and investment.</a:t>
            </a:r>
          </a:p>
          <a:p>
            <a:pPr marL="231775" indent="-231775">
              <a:lnSpc>
                <a:spcPts val="2800"/>
              </a:lnSpc>
            </a:pPr>
            <a:r>
              <a:rPr lang="en-US" sz="2500" dirty="0">
                <a:solidFill>
                  <a:srgbClr val="32302A"/>
                </a:solidFill>
              </a:rPr>
              <a:t>The record of Singapore </a:t>
            </a:r>
            <a:r>
              <a:rPr lang="en-US" sz="2500" dirty="0" smtClean="0">
                <a:solidFill>
                  <a:srgbClr val="32302A"/>
                </a:solidFill>
              </a:rPr>
              <a:t>&amp; </a:t>
            </a:r>
            <a:r>
              <a:rPr lang="en-US" sz="2500" dirty="0">
                <a:solidFill>
                  <a:srgbClr val="32302A"/>
                </a:solidFill>
              </a:rPr>
              <a:t>Hong Kong shows that tropical countries with sound institutions can achieve impressive growth and income.</a:t>
            </a:r>
          </a:p>
        </p:txBody>
      </p:sp>
    </p:spTree>
    <p:extLst>
      <p:ext uri="{BB962C8B-B14F-4D97-AF65-F5344CB8AC3E}">
        <p14:creationId xmlns:p14="http://schemas.microsoft.com/office/powerpoint/2010/main" val="4118704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78581"/>
            <a:ext cx="7772400" cy="742188"/>
          </a:xfrm>
        </p:spPr>
        <p:txBody>
          <a:bodyPr anchor="ctr"/>
          <a:lstStyle/>
          <a:p>
            <a:pPr>
              <a:lnSpc>
                <a:spcPts val="4000"/>
              </a:lnSpc>
            </a:pPr>
            <a:r>
              <a:rPr lang="en-US" dirty="0"/>
              <a:t>Poverty, Foreign Aid, </a:t>
            </a:r>
            <a:r>
              <a:rPr lang="en-US" dirty="0" smtClean="0"/>
              <a:t>and Quality of  </a:t>
            </a:r>
            <a:r>
              <a:rPr lang="en-US" dirty="0"/>
              <a:t>Institutions </a:t>
            </a:r>
            <a:r>
              <a:rPr lang="en-US" dirty="0" smtClean="0"/>
              <a:t>in </a:t>
            </a:r>
            <a:r>
              <a:rPr lang="en-US" dirty="0"/>
              <a:t>Africa</a:t>
            </a:r>
          </a:p>
        </p:txBody>
      </p:sp>
    </p:spTree>
    <p:extLst>
      <p:ext uri="{BB962C8B-B14F-4D97-AF65-F5344CB8AC3E}">
        <p14:creationId xmlns:p14="http://schemas.microsoft.com/office/powerpoint/2010/main" val="806973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9840"/>
            <a:ext cx="8904855" cy="689368"/>
          </a:xfrm>
        </p:spPr>
        <p:txBody>
          <a:bodyPr/>
          <a:lstStyle/>
          <a:p>
            <a:pPr>
              <a:lnSpc>
                <a:spcPts val="3500"/>
              </a:lnSpc>
            </a:pPr>
            <a:r>
              <a:rPr lang="en-US" sz="3600" dirty="0"/>
              <a:t>Poverty, Foreign Aid, and Quality </a:t>
            </a:r>
            <a:r>
              <a:rPr lang="en-US" sz="3600" dirty="0" smtClean="0"/>
              <a:t/>
            </a:r>
            <a:br>
              <a:rPr lang="en-US" sz="3600" dirty="0" smtClean="0"/>
            </a:br>
            <a:r>
              <a:rPr lang="en-US" sz="3600" dirty="0" smtClean="0"/>
              <a:t>of  </a:t>
            </a:r>
            <a:r>
              <a:rPr lang="en-US" sz="3600" dirty="0"/>
              <a:t>Institutions in Africa</a:t>
            </a:r>
          </a:p>
        </p:txBody>
      </p:sp>
      <p:sp>
        <p:nvSpPr>
          <p:cNvPr id="3" name="Content Placeholder 2"/>
          <p:cNvSpPr>
            <a:spLocks noGrp="1"/>
          </p:cNvSpPr>
          <p:nvPr>
            <p:ph idx="1"/>
          </p:nvPr>
        </p:nvSpPr>
        <p:spPr>
          <a:xfrm>
            <a:off x="140675" y="1126273"/>
            <a:ext cx="8883750" cy="5227026"/>
          </a:xfrm>
        </p:spPr>
        <p:txBody>
          <a:bodyPr/>
          <a:lstStyle/>
          <a:p>
            <a:pPr marL="231775" indent="-231775"/>
            <a:r>
              <a:rPr lang="en-US" dirty="0">
                <a:solidFill>
                  <a:srgbClr val="32302A"/>
                </a:solidFill>
              </a:rPr>
              <a:t>More foreign aid has been directed at Africa than any other region in the world.</a:t>
            </a:r>
          </a:p>
          <a:p>
            <a:pPr marL="231775" indent="-231775"/>
            <a:r>
              <a:rPr lang="en-US" dirty="0">
                <a:solidFill>
                  <a:srgbClr val="32302A"/>
                </a:solidFill>
              </a:rPr>
              <a:t>But the results have been disappointing. </a:t>
            </a:r>
            <a:r>
              <a:rPr lang="en-US" dirty="0" smtClean="0">
                <a:solidFill>
                  <a:srgbClr val="32302A"/>
                </a:solidFill>
              </a:rPr>
              <a:t>The </a:t>
            </a:r>
            <a:r>
              <a:rPr lang="en-US" dirty="0">
                <a:solidFill>
                  <a:srgbClr val="32302A"/>
                </a:solidFill>
              </a:rPr>
              <a:t>poverty </a:t>
            </a:r>
            <a:r>
              <a:rPr lang="en-US" dirty="0" smtClean="0">
                <a:solidFill>
                  <a:srgbClr val="32302A"/>
                </a:solidFill>
              </a:rPr>
              <a:t/>
            </a:r>
            <a:br>
              <a:rPr lang="en-US" dirty="0" smtClean="0">
                <a:solidFill>
                  <a:srgbClr val="32302A"/>
                </a:solidFill>
              </a:rPr>
            </a:br>
            <a:r>
              <a:rPr lang="en-US" dirty="0" smtClean="0">
                <a:solidFill>
                  <a:srgbClr val="32302A"/>
                </a:solidFill>
              </a:rPr>
              <a:t>rate </a:t>
            </a:r>
            <a:r>
              <a:rPr lang="en-US" dirty="0">
                <a:solidFill>
                  <a:srgbClr val="32302A"/>
                </a:solidFill>
              </a:rPr>
              <a:t>in Africa has declined slower than in other regions </a:t>
            </a:r>
            <a:r>
              <a:rPr lang="en-US" dirty="0" smtClean="0">
                <a:solidFill>
                  <a:srgbClr val="32302A"/>
                </a:solidFill>
              </a:rPr>
              <a:t/>
            </a:r>
            <a:br>
              <a:rPr lang="en-US" dirty="0" smtClean="0">
                <a:solidFill>
                  <a:srgbClr val="32302A"/>
                </a:solidFill>
              </a:rPr>
            </a:br>
            <a:r>
              <a:rPr lang="en-US" dirty="0" smtClean="0">
                <a:solidFill>
                  <a:srgbClr val="32302A"/>
                </a:solidFill>
              </a:rPr>
              <a:t>of </a:t>
            </a:r>
            <a:r>
              <a:rPr lang="en-US" dirty="0">
                <a:solidFill>
                  <a:srgbClr val="32302A"/>
                </a:solidFill>
              </a:rPr>
              <a:t>the world.</a:t>
            </a:r>
          </a:p>
          <a:p>
            <a:pPr marL="231775" indent="-231775"/>
            <a:r>
              <a:rPr lang="en-US" dirty="0">
                <a:solidFill>
                  <a:srgbClr val="32302A"/>
                </a:solidFill>
              </a:rPr>
              <a:t>The institutional environment in Africa is inconsistent </a:t>
            </a:r>
            <a:r>
              <a:rPr lang="en-US" dirty="0" smtClean="0">
                <a:solidFill>
                  <a:srgbClr val="32302A"/>
                </a:solidFill>
              </a:rPr>
              <a:t/>
            </a:r>
            <a:br>
              <a:rPr lang="en-US" dirty="0" smtClean="0">
                <a:solidFill>
                  <a:srgbClr val="32302A"/>
                </a:solidFill>
              </a:rPr>
            </a:br>
            <a:r>
              <a:rPr lang="en-US" dirty="0" smtClean="0">
                <a:solidFill>
                  <a:srgbClr val="32302A"/>
                </a:solidFill>
              </a:rPr>
              <a:t>with </a:t>
            </a:r>
            <a:r>
              <a:rPr lang="en-US" dirty="0">
                <a:solidFill>
                  <a:srgbClr val="32302A"/>
                </a:solidFill>
              </a:rPr>
              <a:t>economic growth. Africa is characterized by:</a:t>
            </a:r>
          </a:p>
          <a:p>
            <a:pPr marL="631825" lvl="1" indent="-231775"/>
            <a:r>
              <a:rPr lang="en-US" sz="2800" dirty="0">
                <a:solidFill>
                  <a:srgbClr val="32302A"/>
                </a:solidFill>
              </a:rPr>
              <a:t>Trade restrictions, a poor legal environment, and extensive regulation of business.</a:t>
            </a:r>
          </a:p>
          <a:p>
            <a:pPr marL="631825" lvl="1" indent="-231775"/>
            <a:r>
              <a:rPr lang="en-US" sz="2800" dirty="0">
                <a:solidFill>
                  <a:srgbClr val="32302A"/>
                </a:solidFill>
              </a:rPr>
              <a:t>Most sub-Saharan countries rank in the bottom quarter of the </a:t>
            </a:r>
            <a:r>
              <a:rPr lang="en-US" sz="2800" b="1" i="1" dirty="0" smtClean="0">
                <a:solidFill>
                  <a:srgbClr val="32302A"/>
                </a:solidFill>
              </a:rPr>
              <a:t>Economic Freedom </a:t>
            </a:r>
            <a:r>
              <a:rPr lang="en-US" sz="2800" b="1" i="1" dirty="0">
                <a:solidFill>
                  <a:srgbClr val="32302A"/>
                </a:solidFill>
              </a:rPr>
              <a:t>of the </a:t>
            </a:r>
            <a:r>
              <a:rPr lang="en-US" sz="2800" b="1" i="1" dirty="0" smtClean="0">
                <a:solidFill>
                  <a:srgbClr val="32302A"/>
                </a:solidFill>
              </a:rPr>
              <a:t>World</a:t>
            </a:r>
            <a:r>
              <a:rPr lang="en-US" sz="2800" dirty="0" smtClean="0">
                <a:solidFill>
                  <a:srgbClr val="32302A"/>
                </a:solidFill>
              </a:rPr>
              <a:t> (</a:t>
            </a:r>
            <a:r>
              <a:rPr lang="en-US" sz="2800" b="1" i="1" dirty="0" smtClean="0">
                <a:solidFill>
                  <a:srgbClr val="32302A"/>
                </a:solidFill>
              </a:rPr>
              <a:t>EFW</a:t>
            </a:r>
            <a:r>
              <a:rPr lang="en-US" sz="2800" dirty="0" smtClean="0">
                <a:solidFill>
                  <a:srgbClr val="32302A"/>
                </a:solidFill>
              </a:rPr>
              <a:t>) </a:t>
            </a:r>
            <a:r>
              <a:rPr lang="en-US" sz="2800" i="1" dirty="0" smtClean="0">
                <a:solidFill>
                  <a:srgbClr val="32302A"/>
                </a:solidFill>
              </a:rPr>
              <a:t>index</a:t>
            </a:r>
            <a:r>
              <a:rPr lang="en-US" sz="2800" dirty="0">
                <a:solidFill>
                  <a:srgbClr val="32302A"/>
                </a:solidFill>
              </a:rPr>
              <a:t>. </a:t>
            </a:r>
          </a:p>
        </p:txBody>
      </p:sp>
    </p:spTree>
    <p:extLst>
      <p:ext uri="{BB962C8B-B14F-4D97-AF65-F5344CB8AC3E}">
        <p14:creationId xmlns:p14="http://schemas.microsoft.com/office/powerpoint/2010/main" val="2358380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83123" y="1910747"/>
            <a:ext cx="5558685" cy="380983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79789"/>
            <a:ext cx="8904855" cy="1099915"/>
          </a:xfrm>
        </p:spPr>
        <p:txBody>
          <a:bodyPr/>
          <a:lstStyle/>
          <a:p>
            <a:pPr>
              <a:lnSpc>
                <a:spcPts val="3500"/>
              </a:lnSpc>
            </a:pPr>
            <a:r>
              <a:rPr lang="en-US" dirty="0">
                <a:latin typeface="Calibri"/>
                <a:cs typeface="Calibri"/>
              </a:rPr>
              <a:t>Poverty, Foreign Aid, and </a:t>
            </a:r>
            <a:r>
              <a:rPr lang="en-US" dirty="0" smtClean="0">
                <a:latin typeface="Calibri"/>
                <a:cs typeface="Calibri"/>
              </a:rPr>
              <a:t/>
            </a:r>
            <a:br>
              <a:rPr lang="en-US" dirty="0" smtClean="0">
                <a:latin typeface="Calibri"/>
                <a:cs typeface="Calibri"/>
              </a:rPr>
            </a:br>
            <a:r>
              <a:rPr lang="en-US" dirty="0" smtClean="0">
                <a:latin typeface="Calibri"/>
                <a:cs typeface="Calibri"/>
              </a:rPr>
              <a:t>Quality </a:t>
            </a:r>
            <a:r>
              <a:rPr lang="en-US" dirty="0">
                <a:latin typeface="Calibri"/>
                <a:cs typeface="Calibri"/>
              </a:rPr>
              <a:t>of  Institutions in Africa</a:t>
            </a:r>
          </a:p>
        </p:txBody>
      </p:sp>
      <p:sp>
        <p:nvSpPr>
          <p:cNvPr id="61" name="Text Box 10"/>
          <p:cNvSpPr txBox="1">
            <a:spLocks noChangeArrowheads="1"/>
          </p:cNvSpPr>
          <p:nvPr/>
        </p:nvSpPr>
        <p:spPr bwMode="auto">
          <a:xfrm>
            <a:off x="109688" y="1266977"/>
            <a:ext cx="3269426" cy="495058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50" dirty="0">
                <a:latin typeface="Calibri"/>
                <a:cs typeface="Calibri"/>
              </a:rPr>
              <a:t>In sub-Saharan Africa, the </a:t>
            </a:r>
            <a:r>
              <a:rPr lang="en-US" sz="2050" b="1" i="1" dirty="0">
                <a:latin typeface="Calibri"/>
                <a:cs typeface="Calibri"/>
              </a:rPr>
              <a:t>extreme poverty rate</a:t>
            </a:r>
            <a:r>
              <a:rPr lang="en-US" sz="2050" dirty="0">
                <a:latin typeface="Calibri"/>
                <a:cs typeface="Calibri"/>
              </a:rPr>
              <a:t> </a:t>
            </a:r>
            <a:r>
              <a:rPr lang="en-US" sz="2050" i="1" dirty="0">
                <a:latin typeface="Calibri"/>
                <a:cs typeface="Calibri"/>
              </a:rPr>
              <a:t>(per person income of $</a:t>
            </a:r>
            <a:r>
              <a:rPr lang="en-US" sz="2050" i="1" dirty="0" smtClean="0">
                <a:latin typeface="Calibri"/>
                <a:cs typeface="Calibri"/>
              </a:rPr>
              <a:t>1.90 </a:t>
            </a:r>
            <a:r>
              <a:rPr lang="en-US" sz="2050" i="1" dirty="0">
                <a:latin typeface="Calibri"/>
                <a:cs typeface="Calibri"/>
              </a:rPr>
              <a:t>per day)</a:t>
            </a:r>
            <a:r>
              <a:rPr lang="en-US" sz="2050" dirty="0">
                <a:latin typeface="Calibri"/>
                <a:cs typeface="Calibri"/>
              </a:rPr>
              <a:t> fell from </a:t>
            </a:r>
            <a:r>
              <a:rPr lang="en-US" sz="2050" dirty="0" smtClean="0">
                <a:latin typeface="Calibri"/>
                <a:cs typeface="Calibri"/>
              </a:rPr>
              <a:t>69% </a:t>
            </a:r>
            <a:r>
              <a:rPr lang="en-US" sz="2050" dirty="0">
                <a:latin typeface="Calibri"/>
                <a:cs typeface="Calibri"/>
              </a:rPr>
              <a:t>in 1980 to </a:t>
            </a:r>
            <a:r>
              <a:rPr lang="en-US" sz="2050" dirty="0" smtClean="0">
                <a:latin typeface="Calibri"/>
                <a:cs typeface="Calibri"/>
              </a:rPr>
              <a:t>40% </a:t>
            </a:r>
            <a:r>
              <a:rPr lang="en-US" sz="2050" dirty="0">
                <a:latin typeface="Calibri"/>
                <a:cs typeface="Calibri"/>
              </a:rPr>
              <a:t>in </a:t>
            </a:r>
            <a:r>
              <a:rPr lang="en-US" sz="2050" dirty="0" smtClean="0">
                <a:latin typeface="Calibri"/>
                <a:cs typeface="Calibri"/>
              </a:rPr>
              <a:t>2013.</a:t>
            </a:r>
          </a:p>
          <a:p>
            <a:pPr marL="115888" indent="-115888">
              <a:lnSpc>
                <a:spcPct val="90000"/>
              </a:lnSpc>
              <a:spcBef>
                <a:spcPct val="50000"/>
              </a:spcBef>
              <a:buFontTx/>
              <a:buChar char="•"/>
            </a:pPr>
            <a:r>
              <a:rPr lang="en-US" sz="2050" dirty="0" smtClean="0">
                <a:latin typeface="Calibri"/>
                <a:cs typeface="Calibri"/>
              </a:rPr>
              <a:t>In </a:t>
            </a:r>
            <a:r>
              <a:rPr lang="en-US" sz="2050" dirty="0">
                <a:latin typeface="Calibri"/>
                <a:cs typeface="Calibri"/>
              </a:rPr>
              <a:t>the rest of </a:t>
            </a:r>
            <a:r>
              <a:rPr lang="en-US" sz="2050" dirty="0" smtClean="0">
                <a:latin typeface="Calibri"/>
                <a:cs typeface="Calibri"/>
              </a:rPr>
              <a:t>the developing </a:t>
            </a:r>
            <a:r>
              <a:rPr lang="en-US" sz="2050" dirty="0">
                <a:latin typeface="Calibri"/>
                <a:cs typeface="Calibri"/>
              </a:rPr>
              <a:t>world the extreme poverty rate fell from </a:t>
            </a:r>
            <a:r>
              <a:rPr lang="en-US" sz="2050" dirty="0" smtClean="0">
                <a:latin typeface="Calibri"/>
                <a:cs typeface="Calibri"/>
              </a:rPr>
              <a:t>57% </a:t>
            </a:r>
            <a:r>
              <a:rPr lang="en-US" sz="2050" dirty="0">
                <a:latin typeface="Calibri"/>
                <a:cs typeface="Calibri"/>
              </a:rPr>
              <a:t>to </a:t>
            </a:r>
            <a:r>
              <a:rPr lang="en-US" sz="2050" dirty="0" smtClean="0">
                <a:latin typeface="Calibri"/>
                <a:cs typeface="Calibri"/>
              </a:rPr>
              <a:t>11</a:t>
            </a:r>
            <a:r>
              <a:rPr lang="en-US" sz="2050" dirty="0">
                <a:latin typeface="Calibri"/>
                <a:cs typeface="Calibri"/>
              </a:rPr>
              <a:t>% during </a:t>
            </a:r>
            <a:r>
              <a:rPr lang="en-US" sz="2050" dirty="0" smtClean="0">
                <a:latin typeface="Calibri"/>
                <a:cs typeface="Calibri"/>
              </a:rPr>
              <a:t>the </a:t>
            </a:r>
            <a:r>
              <a:rPr lang="en-US" sz="2050" dirty="0">
                <a:latin typeface="Calibri"/>
                <a:cs typeface="Calibri"/>
              </a:rPr>
              <a:t>same period.</a:t>
            </a:r>
          </a:p>
          <a:p>
            <a:pPr marL="115888" indent="-115888">
              <a:lnSpc>
                <a:spcPct val="90000"/>
              </a:lnSpc>
              <a:spcBef>
                <a:spcPct val="50000"/>
              </a:spcBef>
              <a:buFontTx/>
              <a:buChar char="•"/>
            </a:pPr>
            <a:r>
              <a:rPr lang="en-US" sz="2050" dirty="0">
                <a:latin typeface="Calibri"/>
                <a:cs typeface="Calibri"/>
              </a:rPr>
              <a:t>The </a:t>
            </a:r>
            <a:r>
              <a:rPr lang="en-US" sz="2050" b="1" i="1" dirty="0">
                <a:latin typeface="Calibri"/>
                <a:cs typeface="Calibri"/>
              </a:rPr>
              <a:t>moderate poverty rate </a:t>
            </a:r>
            <a:r>
              <a:rPr lang="en-US" sz="2050" i="1" dirty="0">
                <a:latin typeface="Calibri"/>
                <a:cs typeface="Calibri"/>
              </a:rPr>
              <a:t>(per person income of </a:t>
            </a:r>
            <a:r>
              <a:rPr lang="en-US" sz="2050" i="1" dirty="0" smtClean="0">
                <a:latin typeface="Calibri"/>
                <a:cs typeface="Calibri"/>
              </a:rPr>
              <a:t>$3.10 </a:t>
            </a:r>
            <a:r>
              <a:rPr lang="en-US" sz="2050" i="1" dirty="0">
                <a:latin typeface="Calibri"/>
                <a:cs typeface="Calibri"/>
              </a:rPr>
              <a:t>per day)</a:t>
            </a:r>
            <a:r>
              <a:rPr lang="en-US" sz="2050" dirty="0">
                <a:latin typeface="Calibri"/>
                <a:cs typeface="Calibri"/>
              </a:rPr>
              <a:t> also declined far less rapidly in sub-Saharan Africa than in the rest of the developing world. </a:t>
            </a:r>
          </a:p>
        </p:txBody>
      </p:sp>
      <p:grpSp>
        <p:nvGrpSpPr>
          <p:cNvPr id="17" name="Group 16"/>
          <p:cNvGrpSpPr/>
          <p:nvPr/>
        </p:nvGrpSpPr>
        <p:grpSpPr>
          <a:xfrm>
            <a:off x="6360139" y="2537565"/>
            <a:ext cx="210312" cy="1984555"/>
            <a:chOff x="6488311" y="2339498"/>
            <a:chExt cx="210312" cy="1984555"/>
          </a:xfrm>
        </p:grpSpPr>
        <p:sp>
          <p:nvSpPr>
            <p:cNvPr id="32" name="Rectangle 31"/>
            <p:cNvSpPr/>
            <p:nvPr/>
          </p:nvSpPr>
          <p:spPr>
            <a:xfrm>
              <a:off x="6488311" y="2543830"/>
              <a:ext cx="210312" cy="1780223"/>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57" name="Rectangle 25"/>
            <p:cNvSpPr>
              <a:spLocks noChangeAspect="1" noChangeArrowheads="1"/>
            </p:cNvSpPr>
            <p:nvPr/>
          </p:nvSpPr>
          <p:spPr bwMode="auto">
            <a:xfrm>
              <a:off x="6522798" y="2339498"/>
              <a:ext cx="157094"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smtClean="0">
                  <a:solidFill>
                    <a:srgbClr val="000000"/>
                  </a:solidFill>
                  <a:latin typeface="Calibri"/>
                  <a:cs typeface="Calibri"/>
                </a:rPr>
                <a:t>83</a:t>
              </a:r>
              <a:endParaRPr kumimoji="0" lang="en-US" sz="1200" b="0" dirty="0">
                <a:solidFill>
                  <a:schemeClr val="tx1"/>
                </a:solidFill>
                <a:latin typeface="Calibri"/>
                <a:cs typeface="Calibri"/>
              </a:endParaRPr>
            </a:p>
          </p:txBody>
        </p:sp>
      </p:grpSp>
      <p:grpSp>
        <p:nvGrpSpPr>
          <p:cNvPr id="90" name="Group 89"/>
          <p:cNvGrpSpPr/>
          <p:nvPr/>
        </p:nvGrpSpPr>
        <p:grpSpPr>
          <a:xfrm>
            <a:off x="6594266" y="2580416"/>
            <a:ext cx="210312" cy="1942652"/>
            <a:chOff x="6722438" y="2382349"/>
            <a:chExt cx="210312" cy="1942652"/>
          </a:xfrm>
        </p:grpSpPr>
        <p:sp>
          <p:nvSpPr>
            <p:cNvPr id="52" name="Rectangle 51"/>
            <p:cNvSpPr/>
            <p:nvPr/>
          </p:nvSpPr>
          <p:spPr>
            <a:xfrm>
              <a:off x="6722438" y="2592204"/>
              <a:ext cx="210312" cy="1732797"/>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58" name="Rectangle 25"/>
            <p:cNvSpPr>
              <a:spLocks noChangeAspect="1" noChangeArrowheads="1"/>
            </p:cNvSpPr>
            <p:nvPr/>
          </p:nvSpPr>
          <p:spPr bwMode="auto">
            <a:xfrm>
              <a:off x="6745497" y="2382349"/>
              <a:ext cx="15709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75</a:t>
              </a:r>
              <a:endParaRPr kumimoji="0" lang="en-US" sz="1200" b="0" dirty="0">
                <a:solidFill>
                  <a:schemeClr val="tx1"/>
                </a:solidFill>
                <a:latin typeface="Calibri"/>
                <a:cs typeface="Calibri"/>
              </a:endParaRPr>
            </a:p>
          </p:txBody>
        </p:sp>
      </p:grpSp>
      <p:grpSp>
        <p:nvGrpSpPr>
          <p:cNvPr id="18" name="Group 17"/>
          <p:cNvGrpSpPr/>
          <p:nvPr/>
        </p:nvGrpSpPr>
        <p:grpSpPr>
          <a:xfrm>
            <a:off x="6988784" y="2538939"/>
            <a:ext cx="210312" cy="1980893"/>
            <a:chOff x="7116956" y="2340872"/>
            <a:chExt cx="210312" cy="1980893"/>
          </a:xfrm>
        </p:grpSpPr>
        <p:sp>
          <p:nvSpPr>
            <p:cNvPr id="33" name="Rectangle 32"/>
            <p:cNvSpPr/>
            <p:nvPr/>
          </p:nvSpPr>
          <p:spPr>
            <a:xfrm>
              <a:off x="7116956" y="2529541"/>
              <a:ext cx="210312" cy="1792224"/>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59" name="Rectangle 58"/>
            <p:cNvSpPr>
              <a:spLocks noChangeAspect="1" noChangeArrowheads="1"/>
            </p:cNvSpPr>
            <p:nvPr/>
          </p:nvSpPr>
          <p:spPr bwMode="auto">
            <a:xfrm>
              <a:off x="7151053" y="2340872"/>
              <a:ext cx="157094"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smtClean="0">
                  <a:solidFill>
                    <a:srgbClr val="000000"/>
                  </a:solidFill>
                  <a:latin typeface="Calibri"/>
                  <a:cs typeface="Calibri"/>
                </a:rPr>
                <a:t>80</a:t>
              </a:r>
              <a:endParaRPr kumimoji="0" lang="en-US" sz="1200" b="0" dirty="0">
                <a:solidFill>
                  <a:schemeClr val="tx1"/>
                </a:solidFill>
                <a:latin typeface="Calibri"/>
                <a:cs typeface="Calibri"/>
              </a:endParaRPr>
            </a:p>
          </p:txBody>
        </p:sp>
      </p:grpSp>
      <p:grpSp>
        <p:nvGrpSpPr>
          <p:cNvPr id="89" name="Group 88"/>
          <p:cNvGrpSpPr/>
          <p:nvPr/>
        </p:nvGrpSpPr>
        <p:grpSpPr>
          <a:xfrm>
            <a:off x="7222911" y="2632679"/>
            <a:ext cx="210312" cy="1892649"/>
            <a:chOff x="7351083" y="2434612"/>
            <a:chExt cx="210312" cy="1892649"/>
          </a:xfrm>
        </p:grpSpPr>
        <p:sp>
          <p:nvSpPr>
            <p:cNvPr id="38" name="Rectangle 37"/>
            <p:cNvSpPr/>
            <p:nvPr/>
          </p:nvSpPr>
          <p:spPr>
            <a:xfrm>
              <a:off x="7351083" y="2653909"/>
              <a:ext cx="210312" cy="1673352"/>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60" name="Rectangle 25"/>
            <p:cNvSpPr>
              <a:spLocks noChangeAspect="1" noChangeArrowheads="1"/>
            </p:cNvSpPr>
            <p:nvPr/>
          </p:nvSpPr>
          <p:spPr bwMode="auto">
            <a:xfrm>
              <a:off x="7379661" y="2434612"/>
              <a:ext cx="15709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68</a:t>
              </a:r>
              <a:endParaRPr kumimoji="0" lang="en-US" sz="1200" b="0" dirty="0">
                <a:solidFill>
                  <a:schemeClr val="tx1"/>
                </a:solidFill>
                <a:latin typeface="Calibri"/>
                <a:cs typeface="Calibri"/>
              </a:endParaRPr>
            </a:p>
          </p:txBody>
        </p:sp>
      </p:grpSp>
      <p:grpSp>
        <p:nvGrpSpPr>
          <p:cNvPr id="19" name="Group 18"/>
          <p:cNvGrpSpPr/>
          <p:nvPr/>
        </p:nvGrpSpPr>
        <p:grpSpPr>
          <a:xfrm>
            <a:off x="7617401" y="2572161"/>
            <a:ext cx="210312" cy="1950324"/>
            <a:chOff x="7745573" y="2374094"/>
            <a:chExt cx="210312" cy="1950324"/>
          </a:xfrm>
        </p:grpSpPr>
        <p:sp>
          <p:nvSpPr>
            <p:cNvPr id="34" name="Rectangle 33"/>
            <p:cNvSpPr/>
            <p:nvPr/>
          </p:nvSpPr>
          <p:spPr>
            <a:xfrm>
              <a:off x="7745573" y="2577914"/>
              <a:ext cx="210312" cy="1746504"/>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62" name="Rectangle 61"/>
            <p:cNvSpPr>
              <a:spLocks noChangeAspect="1" noChangeArrowheads="1"/>
            </p:cNvSpPr>
            <p:nvPr/>
          </p:nvSpPr>
          <p:spPr bwMode="auto">
            <a:xfrm>
              <a:off x="7765033" y="2374094"/>
              <a:ext cx="15709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78</a:t>
              </a:r>
              <a:endParaRPr kumimoji="0" lang="en-US" sz="1200" b="0" dirty="0">
                <a:solidFill>
                  <a:schemeClr val="tx1"/>
                </a:solidFill>
                <a:latin typeface="Calibri"/>
                <a:cs typeface="Calibri"/>
              </a:endParaRPr>
            </a:p>
          </p:txBody>
        </p:sp>
      </p:grpSp>
      <p:grpSp>
        <p:nvGrpSpPr>
          <p:cNvPr id="88" name="Group 87"/>
          <p:cNvGrpSpPr/>
          <p:nvPr/>
        </p:nvGrpSpPr>
        <p:grpSpPr>
          <a:xfrm>
            <a:off x="7855529" y="2700390"/>
            <a:ext cx="210312" cy="1828985"/>
            <a:chOff x="7983701" y="2502323"/>
            <a:chExt cx="210312" cy="1828985"/>
          </a:xfrm>
        </p:grpSpPr>
        <p:sp>
          <p:nvSpPr>
            <p:cNvPr id="37" name="Rectangle 36"/>
            <p:cNvSpPr/>
            <p:nvPr/>
          </p:nvSpPr>
          <p:spPr>
            <a:xfrm>
              <a:off x="7983701" y="2685388"/>
              <a:ext cx="210312" cy="1645920"/>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63" name="Rectangle 25"/>
            <p:cNvSpPr>
              <a:spLocks noChangeAspect="1" noChangeArrowheads="1"/>
            </p:cNvSpPr>
            <p:nvPr/>
          </p:nvSpPr>
          <p:spPr bwMode="auto">
            <a:xfrm>
              <a:off x="8016310" y="2502323"/>
              <a:ext cx="15709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57</a:t>
              </a:r>
              <a:endParaRPr kumimoji="0" lang="en-US" sz="1200" b="0" dirty="0">
                <a:solidFill>
                  <a:schemeClr val="tx1"/>
                </a:solidFill>
                <a:latin typeface="Calibri"/>
                <a:cs typeface="Calibri"/>
              </a:endParaRPr>
            </a:p>
          </p:txBody>
        </p:sp>
      </p:grpSp>
      <p:grpSp>
        <p:nvGrpSpPr>
          <p:cNvPr id="20" name="Group 19"/>
          <p:cNvGrpSpPr/>
          <p:nvPr/>
        </p:nvGrpSpPr>
        <p:grpSpPr>
          <a:xfrm>
            <a:off x="8269831" y="2667986"/>
            <a:ext cx="210312" cy="1854134"/>
            <a:chOff x="8398003" y="2469919"/>
            <a:chExt cx="210312" cy="1854134"/>
          </a:xfrm>
        </p:grpSpPr>
        <p:sp>
          <p:nvSpPr>
            <p:cNvPr id="35" name="Rectangle 34"/>
            <p:cNvSpPr/>
            <p:nvPr/>
          </p:nvSpPr>
          <p:spPr>
            <a:xfrm>
              <a:off x="8398003" y="2662683"/>
              <a:ext cx="210312" cy="1661370"/>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64" name="Rectangle 63"/>
            <p:cNvSpPr>
              <a:spLocks noChangeAspect="1" noChangeArrowheads="1"/>
            </p:cNvSpPr>
            <p:nvPr/>
          </p:nvSpPr>
          <p:spPr bwMode="auto">
            <a:xfrm>
              <a:off x="8426866" y="2469919"/>
              <a:ext cx="157094"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smtClean="0">
                  <a:solidFill>
                    <a:srgbClr val="000000"/>
                  </a:solidFill>
                  <a:latin typeface="Calibri"/>
                  <a:cs typeface="Calibri"/>
                </a:rPr>
                <a:t>64</a:t>
              </a:r>
              <a:endParaRPr kumimoji="0" lang="en-US" sz="1200" b="0" dirty="0">
                <a:solidFill>
                  <a:schemeClr val="tx1"/>
                </a:solidFill>
                <a:latin typeface="Calibri"/>
                <a:cs typeface="Calibri"/>
              </a:endParaRPr>
            </a:p>
          </p:txBody>
        </p:sp>
      </p:grpSp>
      <p:grpSp>
        <p:nvGrpSpPr>
          <p:cNvPr id="21" name="Group 20"/>
          <p:cNvGrpSpPr/>
          <p:nvPr/>
        </p:nvGrpSpPr>
        <p:grpSpPr>
          <a:xfrm>
            <a:off x="8512728" y="3479769"/>
            <a:ext cx="210312" cy="1042416"/>
            <a:chOff x="8640900" y="3281702"/>
            <a:chExt cx="210312" cy="1184836"/>
          </a:xfrm>
        </p:grpSpPr>
        <p:sp>
          <p:nvSpPr>
            <p:cNvPr id="36" name="Rectangle 35"/>
            <p:cNvSpPr/>
            <p:nvPr/>
          </p:nvSpPr>
          <p:spPr>
            <a:xfrm>
              <a:off x="8640900" y="3514801"/>
              <a:ext cx="210312" cy="951737"/>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65" name="Rectangle 25"/>
            <p:cNvSpPr>
              <a:spLocks noChangeAspect="1" noChangeArrowheads="1"/>
            </p:cNvSpPr>
            <p:nvPr/>
          </p:nvSpPr>
          <p:spPr bwMode="auto">
            <a:xfrm>
              <a:off x="8673762" y="3281702"/>
              <a:ext cx="157094"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smtClean="0">
                  <a:solidFill>
                    <a:srgbClr val="000000"/>
                  </a:solidFill>
                  <a:latin typeface="Calibri"/>
                  <a:cs typeface="Calibri"/>
                </a:rPr>
                <a:t>29</a:t>
              </a:r>
              <a:endParaRPr kumimoji="0" lang="en-US" sz="1200" b="0" dirty="0">
                <a:solidFill>
                  <a:schemeClr val="tx1"/>
                </a:solidFill>
                <a:latin typeface="Calibri"/>
                <a:cs typeface="Calibri"/>
              </a:endParaRPr>
            </a:p>
          </p:txBody>
        </p:sp>
      </p:grpSp>
      <p:grpSp>
        <p:nvGrpSpPr>
          <p:cNvPr id="9" name="Group 8"/>
          <p:cNvGrpSpPr/>
          <p:nvPr/>
        </p:nvGrpSpPr>
        <p:grpSpPr>
          <a:xfrm>
            <a:off x="3618060" y="2543871"/>
            <a:ext cx="210312" cy="1987002"/>
            <a:chOff x="3746232" y="2345804"/>
            <a:chExt cx="210312" cy="1987002"/>
          </a:xfrm>
        </p:grpSpPr>
        <p:sp>
          <p:nvSpPr>
            <p:cNvPr id="24" name="Rectangle 23"/>
            <p:cNvSpPr/>
            <p:nvPr/>
          </p:nvSpPr>
          <p:spPr>
            <a:xfrm>
              <a:off x="3746232" y="2552583"/>
              <a:ext cx="210312" cy="1780223"/>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71" name="Rectangle 25"/>
            <p:cNvSpPr>
              <a:spLocks noChangeAspect="1" noChangeArrowheads="1"/>
            </p:cNvSpPr>
            <p:nvPr/>
          </p:nvSpPr>
          <p:spPr bwMode="auto">
            <a:xfrm>
              <a:off x="3774652" y="2345804"/>
              <a:ext cx="15709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69</a:t>
              </a:r>
              <a:endParaRPr kumimoji="0" lang="en-US" sz="1200" b="0" dirty="0">
                <a:solidFill>
                  <a:schemeClr val="tx1"/>
                </a:solidFill>
                <a:latin typeface="Calibri"/>
                <a:cs typeface="Calibri"/>
              </a:endParaRPr>
            </a:p>
          </p:txBody>
        </p:sp>
      </p:grpSp>
      <p:grpSp>
        <p:nvGrpSpPr>
          <p:cNvPr id="13" name="Group 12"/>
          <p:cNvGrpSpPr/>
          <p:nvPr/>
        </p:nvGrpSpPr>
        <p:grpSpPr>
          <a:xfrm>
            <a:off x="3837898" y="2639115"/>
            <a:ext cx="210312" cy="1892706"/>
            <a:chOff x="3966070" y="2441048"/>
            <a:chExt cx="210312" cy="1892706"/>
          </a:xfrm>
        </p:grpSpPr>
        <p:sp>
          <p:nvSpPr>
            <p:cNvPr id="31" name="Rectangle 30"/>
            <p:cNvSpPr/>
            <p:nvPr/>
          </p:nvSpPr>
          <p:spPr>
            <a:xfrm>
              <a:off x="3966070" y="2642114"/>
              <a:ext cx="210312" cy="1691640"/>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72" name="Rectangle 25"/>
            <p:cNvSpPr>
              <a:spLocks noChangeAspect="1" noChangeArrowheads="1"/>
            </p:cNvSpPr>
            <p:nvPr/>
          </p:nvSpPr>
          <p:spPr bwMode="auto">
            <a:xfrm>
              <a:off x="3998115" y="2441048"/>
              <a:ext cx="15709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57</a:t>
              </a:r>
              <a:endParaRPr kumimoji="0" lang="en-US" sz="1200" b="0" dirty="0">
                <a:solidFill>
                  <a:schemeClr val="tx1"/>
                </a:solidFill>
                <a:latin typeface="Calibri"/>
                <a:cs typeface="Calibri"/>
              </a:endParaRPr>
            </a:p>
          </p:txBody>
        </p:sp>
      </p:grpSp>
      <p:grpSp>
        <p:nvGrpSpPr>
          <p:cNvPr id="10" name="Group 9"/>
          <p:cNvGrpSpPr/>
          <p:nvPr/>
        </p:nvGrpSpPr>
        <p:grpSpPr>
          <a:xfrm>
            <a:off x="4241942" y="2569060"/>
            <a:ext cx="210312" cy="1956290"/>
            <a:chOff x="4370114" y="2370993"/>
            <a:chExt cx="210312" cy="1956290"/>
          </a:xfrm>
        </p:grpSpPr>
        <p:sp>
          <p:nvSpPr>
            <p:cNvPr id="25" name="Rectangle 24"/>
            <p:cNvSpPr/>
            <p:nvPr/>
          </p:nvSpPr>
          <p:spPr>
            <a:xfrm>
              <a:off x="4370114" y="2571635"/>
              <a:ext cx="210312" cy="1755648"/>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73" name="Rectangle 72"/>
            <p:cNvSpPr>
              <a:spLocks noChangeAspect="1" noChangeArrowheads="1"/>
            </p:cNvSpPr>
            <p:nvPr/>
          </p:nvSpPr>
          <p:spPr bwMode="auto">
            <a:xfrm>
              <a:off x="4399290" y="2370993"/>
              <a:ext cx="15709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65</a:t>
              </a:r>
              <a:endParaRPr kumimoji="0" lang="en-US" sz="1200" b="0" dirty="0">
                <a:solidFill>
                  <a:schemeClr val="tx1"/>
                </a:solidFill>
                <a:latin typeface="Calibri"/>
                <a:cs typeface="Calibri"/>
              </a:endParaRPr>
            </a:p>
          </p:txBody>
        </p:sp>
      </p:grpSp>
      <p:grpSp>
        <p:nvGrpSpPr>
          <p:cNvPr id="14" name="Group 13"/>
          <p:cNvGrpSpPr/>
          <p:nvPr/>
        </p:nvGrpSpPr>
        <p:grpSpPr>
          <a:xfrm>
            <a:off x="4466543" y="3178708"/>
            <a:ext cx="210312" cy="1346828"/>
            <a:chOff x="4594715" y="2980641"/>
            <a:chExt cx="210312" cy="1346828"/>
          </a:xfrm>
        </p:grpSpPr>
        <p:sp>
          <p:nvSpPr>
            <p:cNvPr id="30" name="Rectangle 29"/>
            <p:cNvSpPr/>
            <p:nvPr/>
          </p:nvSpPr>
          <p:spPr>
            <a:xfrm>
              <a:off x="4594715" y="3180281"/>
              <a:ext cx="210312" cy="1147188"/>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74" name="Rectangle 25"/>
            <p:cNvSpPr>
              <a:spLocks noChangeAspect="1" noChangeArrowheads="1"/>
            </p:cNvSpPr>
            <p:nvPr/>
          </p:nvSpPr>
          <p:spPr bwMode="auto">
            <a:xfrm>
              <a:off x="4627898" y="2980641"/>
              <a:ext cx="15709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45</a:t>
              </a:r>
              <a:endParaRPr kumimoji="0" lang="en-US" sz="1200" b="0" dirty="0">
                <a:solidFill>
                  <a:schemeClr val="tx1"/>
                </a:solidFill>
                <a:latin typeface="Calibri"/>
                <a:cs typeface="Calibri"/>
              </a:endParaRPr>
            </a:p>
          </p:txBody>
        </p:sp>
      </p:grpSp>
      <p:grpSp>
        <p:nvGrpSpPr>
          <p:cNvPr id="11" name="Group 10"/>
          <p:cNvGrpSpPr/>
          <p:nvPr/>
        </p:nvGrpSpPr>
        <p:grpSpPr>
          <a:xfrm>
            <a:off x="4875322" y="2674491"/>
            <a:ext cx="210312" cy="1853620"/>
            <a:chOff x="5003494" y="2476424"/>
            <a:chExt cx="210312" cy="1853620"/>
          </a:xfrm>
        </p:grpSpPr>
        <p:sp>
          <p:nvSpPr>
            <p:cNvPr id="26" name="Rectangle 25"/>
            <p:cNvSpPr/>
            <p:nvPr/>
          </p:nvSpPr>
          <p:spPr>
            <a:xfrm>
              <a:off x="5003494" y="2675456"/>
              <a:ext cx="210312" cy="1654588"/>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75" name="Rectangle 74"/>
            <p:cNvSpPr>
              <a:spLocks noChangeAspect="1" noChangeArrowheads="1"/>
            </p:cNvSpPr>
            <p:nvPr/>
          </p:nvSpPr>
          <p:spPr bwMode="auto">
            <a:xfrm>
              <a:off x="5035939" y="2476424"/>
              <a:ext cx="155992"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57</a:t>
              </a:r>
              <a:endParaRPr kumimoji="0" lang="en-US" sz="1200" b="0" dirty="0">
                <a:solidFill>
                  <a:schemeClr val="tx1"/>
                </a:solidFill>
                <a:latin typeface="Calibri"/>
                <a:cs typeface="Calibri"/>
              </a:endParaRPr>
            </a:p>
          </p:txBody>
        </p:sp>
      </p:grpSp>
      <p:grpSp>
        <p:nvGrpSpPr>
          <p:cNvPr id="15" name="Group 14"/>
          <p:cNvGrpSpPr/>
          <p:nvPr/>
        </p:nvGrpSpPr>
        <p:grpSpPr>
          <a:xfrm>
            <a:off x="5094398" y="3512763"/>
            <a:ext cx="210312" cy="1012773"/>
            <a:chOff x="5222570" y="3314696"/>
            <a:chExt cx="210312" cy="1012773"/>
          </a:xfrm>
        </p:grpSpPr>
        <p:sp>
          <p:nvSpPr>
            <p:cNvPr id="29" name="Rectangle 28"/>
            <p:cNvSpPr/>
            <p:nvPr/>
          </p:nvSpPr>
          <p:spPr>
            <a:xfrm>
              <a:off x="5222570" y="3513653"/>
              <a:ext cx="210312" cy="813816"/>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76" name="Rectangle 25"/>
            <p:cNvSpPr>
              <a:spLocks noChangeAspect="1" noChangeArrowheads="1"/>
            </p:cNvSpPr>
            <p:nvPr/>
          </p:nvSpPr>
          <p:spPr bwMode="auto">
            <a:xfrm>
              <a:off x="5255021" y="3314696"/>
              <a:ext cx="157094"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smtClean="0">
                  <a:solidFill>
                    <a:srgbClr val="000000"/>
                  </a:solidFill>
                  <a:latin typeface="Calibri"/>
                  <a:cs typeface="Calibri"/>
                </a:rPr>
                <a:t>31</a:t>
              </a:r>
              <a:endParaRPr kumimoji="0" lang="en-US" sz="1200" b="0" dirty="0">
                <a:solidFill>
                  <a:schemeClr val="tx1"/>
                </a:solidFill>
                <a:latin typeface="Calibri"/>
                <a:cs typeface="Calibri"/>
              </a:endParaRPr>
            </a:p>
          </p:txBody>
        </p:sp>
      </p:grpSp>
      <p:grpSp>
        <p:nvGrpSpPr>
          <p:cNvPr id="12" name="Group 11"/>
          <p:cNvGrpSpPr/>
          <p:nvPr/>
        </p:nvGrpSpPr>
        <p:grpSpPr>
          <a:xfrm>
            <a:off x="5527752" y="3244755"/>
            <a:ext cx="210312" cy="1288429"/>
            <a:chOff x="5655924" y="3046688"/>
            <a:chExt cx="210312" cy="1288429"/>
          </a:xfrm>
        </p:grpSpPr>
        <p:sp>
          <p:nvSpPr>
            <p:cNvPr id="27" name="Rectangle 26"/>
            <p:cNvSpPr/>
            <p:nvPr/>
          </p:nvSpPr>
          <p:spPr>
            <a:xfrm>
              <a:off x="5655924" y="3274413"/>
              <a:ext cx="210312" cy="1060704"/>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77" name="Rectangle 76"/>
            <p:cNvSpPr>
              <a:spLocks noChangeAspect="1" noChangeArrowheads="1"/>
            </p:cNvSpPr>
            <p:nvPr/>
          </p:nvSpPr>
          <p:spPr bwMode="auto">
            <a:xfrm>
              <a:off x="5688628" y="3046688"/>
              <a:ext cx="157094"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smtClean="0">
                  <a:solidFill>
                    <a:srgbClr val="000000"/>
                  </a:solidFill>
                  <a:latin typeface="Calibri"/>
                  <a:cs typeface="Calibri"/>
                </a:rPr>
                <a:t>40</a:t>
              </a:r>
              <a:endParaRPr kumimoji="0" lang="en-US" sz="1200" b="0" dirty="0">
                <a:solidFill>
                  <a:schemeClr val="tx1"/>
                </a:solidFill>
                <a:latin typeface="Calibri"/>
                <a:cs typeface="Calibri"/>
              </a:endParaRPr>
            </a:p>
          </p:txBody>
        </p:sp>
      </p:grpSp>
      <p:grpSp>
        <p:nvGrpSpPr>
          <p:cNvPr id="16" name="Group 15"/>
          <p:cNvGrpSpPr/>
          <p:nvPr/>
        </p:nvGrpSpPr>
        <p:grpSpPr>
          <a:xfrm>
            <a:off x="5751597" y="4026123"/>
            <a:ext cx="210312" cy="511114"/>
            <a:chOff x="5879769" y="3828056"/>
            <a:chExt cx="210312" cy="511114"/>
          </a:xfrm>
        </p:grpSpPr>
        <p:sp>
          <p:nvSpPr>
            <p:cNvPr id="28" name="Rectangle 27"/>
            <p:cNvSpPr/>
            <p:nvPr/>
          </p:nvSpPr>
          <p:spPr>
            <a:xfrm>
              <a:off x="5879769" y="4055706"/>
              <a:ext cx="210312" cy="283464"/>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78" name="Rectangle 25"/>
            <p:cNvSpPr>
              <a:spLocks noChangeAspect="1" noChangeArrowheads="1"/>
            </p:cNvSpPr>
            <p:nvPr/>
          </p:nvSpPr>
          <p:spPr bwMode="auto">
            <a:xfrm>
              <a:off x="5917236" y="3828056"/>
              <a:ext cx="157094"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smtClean="0">
                  <a:solidFill>
                    <a:srgbClr val="000000"/>
                  </a:solidFill>
                  <a:latin typeface="Calibri"/>
                  <a:cs typeface="Calibri"/>
                </a:rPr>
                <a:t>11</a:t>
              </a:r>
              <a:endParaRPr kumimoji="0" lang="en-US" sz="1200" b="0" dirty="0">
                <a:solidFill>
                  <a:schemeClr val="tx1"/>
                </a:solidFill>
                <a:latin typeface="Calibri"/>
                <a:cs typeface="Calibri"/>
              </a:endParaRPr>
            </a:p>
          </p:txBody>
        </p:sp>
      </p:grpSp>
      <p:grpSp>
        <p:nvGrpSpPr>
          <p:cNvPr id="93" name="Group 92"/>
          <p:cNvGrpSpPr/>
          <p:nvPr/>
        </p:nvGrpSpPr>
        <p:grpSpPr>
          <a:xfrm>
            <a:off x="4685423" y="4975160"/>
            <a:ext cx="2722058" cy="569596"/>
            <a:chOff x="4813595" y="4660583"/>
            <a:chExt cx="2722058" cy="569596"/>
          </a:xfrm>
        </p:grpSpPr>
        <p:sp>
          <p:nvSpPr>
            <p:cNvPr id="23" name="Rounded Rectangle 22"/>
            <p:cNvSpPr/>
            <p:nvPr/>
          </p:nvSpPr>
          <p:spPr>
            <a:xfrm>
              <a:off x="4813595" y="4660583"/>
              <a:ext cx="2722058" cy="56959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82" name="Rectangle 81"/>
            <p:cNvSpPr/>
            <p:nvPr/>
          </p:nvSpPr>
          <p:spPr>
            <a:xfrm>
              <a:off x="4902562" y="4706303"/>
              <a:ext cx="210312" cy="219780"/>
            </a:xfrm>
            <a:prstGeom prst="rect">
              <a:avLst/>
            </a:prstGeom>
            <a:solidFill>
              <a:srgbClr val="527F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84" name="Rectangle 25"/>
            <p:cNvSpPr>
              <a:spLocks noChangeAspect="1" noChangeArrowheads="1"/>
            </p:cNvSpPr>
            <p:nvPr/>
          </p:nvSpPr>
          <p:spPr bwMode="auto">
            <a:xfrm>
              <a:off x="5183389" y="4719653"/>
              <a:ext cx="1211422"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Sub-Saharan Africa</a:t>
              </a:r>
              <a:endParaRPr kumimoji="0" lang="en-US" sz="1200" b="0" dirty="0">
                <a:solidFill>
                  <a:schemeClr val="tx1"/>
                </a:solidFill>
                <a:latin typeface="Calibri"/>
                <a:cs typeface="Calibri"/>
              </a:endParaRPr>
            </a:p>
          </p:txBody>
        </p:sp>
      </p:grpSp>
      <p:grpSp>
        <p:nvGrpSpPr>
          <p:cNvPr id="91" name="Group 90"/>
          <p:cNvGrpSpPr/>
          <p:nvPr/>
        </p:nvGrpSpPr>
        <p:grpSpPr>
          <a:xfrm>
            <a:off x="4774390" y="5268529"/>
            <a:ext cx="2595660" cy="223661"/>
            <a:chOff x="4902562" y="4953952"/>
            <a:chExt cx="2595660" cy="223661"/>
          </a:xfrm>
        </p:grpSpPr>
        <p:sp>
          <p:nvSpPr>
            <p:cNvPr id="83" name="Rectangle 82"/>
            <p:cNvSpPr/>
            <p:nvPr/>
          </p:nvSpPr>
          <p:spPr>
            <a:xfrm>
              <a:off x="4902562" y="4963478"/>
              <a:ext cx="210312" cy="214135"/>
            </a:xfrm>
            <a:prstGeom prst="rect">
              <a:avLst/>
            </a:prstGeom>
            <a:solidFill>
              <a:srgbClr val="D2BD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85" name="Rectangle 25"/>
            <p:cNvSpPr>
              <a:spLocks noChangeAspect="1" noChangeArrowheads="1"/>
            </p:cNvSpPr>
            <p:nvPr/>
          </p:nvSpPr>
          <p:spPr bwMode="auto">
            <a:xfrm>
              <a:off x="5205863" y="4953952"/>
              <a:ext cx="2292359"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World, excluding sub-Saharan Africa</a:t>
              </a:r>
              <a:endParaRPr kumimoji="0" lang="en-US" sz="1200" b="0" dirty="0">
                <a:solidFill>
                  <a:schemeClr val="tx1"/>
                </a:solidFill>
                <a:latin typeface="Calibri"/>
                <a:cs typeface="Calibri"/>
              </a:endParaRPr>
            </a:p>
          </p:txBody>
        </p:sp>
      </p:grpSp>
      <p:grpSp>
        <p:nvGrpSpPr>
          <p:cNvPr id="8" name="Group 7"/>
          <p:cNvGrpSpPr/>
          <p:nvPr/>
        </p:nvGrpSpPr>
        <p:grpSpPr>
          <a:xfrm>
            <a:off x="3532337" y="2149624"/>
            <a:ext cx="2528887" cy="2593122"/>
            <a:chOff x="3660509" y="1951557"/>
            <a:chExt cx="2528887" cy="2593122"/>
          </a:xfrm>
        </p:grpSpPr>
        <p:grpSp>
          <p:nvGrpSpPr>
            <p:cNvPr id="4" name="Group 3"/>
            <p:cNvGrpSpPr/>
            <p:nvPr/>
          </p:nvGrpSpPr>
          <p:grpSpPr>
            <a:xfrm>
              <a:off x="3660509" y="4354304"/>
              <a:ext cx="2528887" cy="190375"/>
              <a:chOff x="3660509" y="4354304"/>
              <a:chExt cx="2528887" cy="190375"/>
            </a:xfrm>
          </p:grpSpPr>
          <p:cxnSp>
            <p:nvCxnSpPr>
              <p:cNvPr id="69" name="Straight Connector 68"/>
              <p:cNvCxnSpPr/>
              <p:nvPr/>
            </p:nvCxnSpPr>
            <p:spPr>
              <a:xfrm>
                <a:off x="3660509" y="4360629"/>
                <a:ext cx="25288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Rectangle 25"/>
              <p:cNvSpPr>
                <a:spLocks noChangeAspect="1" noChangeArrowheads="1"/>
              </p:cNvSpPr>
              <p:nvPr/>
            </p:nvSpPr>
            <p:spPr bwMode="auto">
              <a:xfrm>
                <a:off x="3806600" y="4354304"/>
                <a:ext cx="31198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1980</a:t>
                </a:r>
                <a:endParaRPr kumimoji="0" lang="en-US" sz="1200" b="0" dirty="0">
                  <a:solidFill>
                    <a:schemeClr val="tx1"/>
                  </a:solidFill>
                  <a:latin typeface="Calibri"/>
                  <a:cs typeface="Calibri"/>
                </a:endParaRPr>
              </a:p>
            </p:txBody>
          </p:sp>
          <p:sp>
            <p:nvSpPr>
              <p:cNvPr id="79" name="Rectangle 25"/>
              <p:cNvSpPr>
                <a:spLocks noChangeAspect="1" noChangeArrowheads="1"/>
              </p:cNvSpPr>
              <p:nvPr/>
            </p:nvSpPr>
            <p:spPr bwMode="auto">
              <a:xfrm>
                <a:off x="4445431" y="4360013"/>
                <a:ext cx="31198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1990</a:t>
                </a:r>
                <a:endParaRPr kumimoji="0" lang="en-US" sz="1200" b="0" dirty="0">
                  <a:solidFill>
                    <a:schemeClr val="tx1"/>
                  </a:solidFill>
                  <a:latin typeface="Calibri"/>
                  <a:cs typeface="Calibri"/>
                </a:endParaRPr>
              </a:p>
            </p:txBody>
          </p:sp>
          <p:sp>
            <p:nvSpPr>
              <p:cNvPr id="80" name="Rectangle 25"/>
              <p:cNvSpPr>
                <a:spLocks noChangeAspect="1" noChangeArrowheads="1"/>
              </p:cNvSpPr>
              <p:nvPr/>
            </p:nvSpPr>
            <p:spPr bwMode="auto">
              <a:xfrm>
                <a:off x="5064517" y="4354304"/>
                <a:ext cx="31198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2000</a:t>
                </a:r>
                <a:endParaRPr kumimoji="0" lang="en-US" sz="1200" b="0" dirty="0">
                  <a:solidFill>
                    <a:schemeClr val="tx1"/>
                  </a:solidFill>
                  <a:latin typeface="Calibri"/>
                  <a:cs typeface="Calibri"/>
                </a:endParaRPr>
              </a:p>
            </p:txBody>
          </p:sp>
          <p:sp>
            <p:nvSpPr>
              <p:cNvPr id="81" name="Rectangle 25"/>
              <p:cNvSpPr>
                <a:spLocks noChangeAspect="1" noChangeArrowheads="1"/>
              </p:cNvSpPr>
              <p:nvPr/>
            </p:nvSpPr>
            <p:spPr bwMode="auto">
              <a:xfrm>
                <a:off x="5717032" y="4359051"/>
                <a:ext cx="314189"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2013</a:t>
                </a:r>
                <a:endParaRPr kumimoji="0" lang="en-US" sz="1200" b="0" dirty="0">
                  <a:solidFill>
                    <a:schemeClr val="tx1"/>
                  </a:solidFill>
                  <a:latin typeface="Calibri"/>
                  <a:cs typeface="Calibri"/>
                </a:endParaRPr>
              </a:p>
            </p:txBody>
          </p:sp>
        </p:grpSp>
        <p:sp>
          <p:nvSpPr>
            <p:cNvPr id="86" name="Rectangle 25"/>
            <p:cNvSpPr>
              <a:spLocks noChangeAspect="1" noChangeArrowheads="1"/>
            </p:cNvSpPr>
            <p:nvPr/>
          </p:nvSpPr>
          <p:spPr bwMode="auto">
            <a:xfrm>
              <a:off x="3985617" y="1951557"/>
              <a:ext cx="1931619" cy="215444"/>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400" b="1" i="1" dirty="0" smtClean="0">
                  <a:solidFill>
                    <a:srgbClr val="000000"/>
                  </a:solidFill>
                  <a:latin typeface="Calibri"/>
                  <a:cs typeface="Calibri"/>
                </a:rPr>
                <a:t>Extreme Poverty Rate </a:t>
              </a:r>
              <a:r>
                <a:rPr kumimoji="0" lang="en-US" sz="1400" i="1" dirty="0" smtClean="0">
                  <a:solidFill>
                    <a:srgbClr val="000000"/>
                  </a:solidFill>
                  <a:latin typeface="Calibri"/>
                  <a:cs typeface="Calibri"/>
                </a:rPr>
                <a:t>(%)</a:t>
              </a:r>
              <a:endParaRPr kumimoji="0" lang="en-US" sz="1400" i="1" dirty="0">
                <a:solidFill>
                  <a:schemeClr val="tx1"/>
                </a:solidFill>
                <a:latin typeface="Calibri"/>
                <a:cs typeface="Calibri"/>
              </a:endParaRPr>
            </a:p>
          </p:txBody>
        </p:sp>
      </p:grpSp>
      <p:grpSp>
        <p:nvGrpSpPr>
          <p:cNvPr id="7" name="Group 6"/>
          <p:cNvGrpSpPr/>
          <p:nvPr/>
        </p:nvGrpSpPr>
        <p:grpSpPr>
          <a:xfrm>
            <a:off x="6284100" y="2145983"/>
            <a:ext cx="2528887" cy="2590457"/>
            <a:chOff x="6412272" y="1947916"/>
            <a:chExt cx="2528887" cy="2590457"/>
          </a:xfrm>
        </p:grpSpPr>
        <p:grpSp>
          <p:nvGrpSpPr>
            <p:cNvPr id="6" name="Group 5"/>
            <p:cNvGrpSpPr/>
            <p:nvPr/>
          </p:nvGrpSpPr>
          <p:grpSpPr>
            <a:xfrm>
              <a:off x="6412272" y="4347998"/>
              <a:ext cx="2528887" cy="190375"/>
              <a:chOff x="6412272" y="4347998"/>
              <a:chExt cx="2528887" cy="190375"/>
            </a:xfrm>
          </p:grpSpPr>
          <p:cxnSp>
            <p:nvCxnSpPr>
              <p:cNvPr id="55" name="Straight Connector 54"/>
              <p:cNvCxnSpPr/>
              <p:nvPr/>
            </p:nvCxnSpPr>
            <p:spPr>
              <a:xfrm>
                <a:off x="6412272" y="4354323"/>
                <a:ext cx="25288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Rectangle 25"/>
              <p:cNvSpPr>
                <a:spLocks noChangeAspect="1" noChangeArrowheads="1"/>
              </p:cNvSpPr>
              <p:nvPr/>
            </p:nvSpPr>
            <p:spPr bwMode="auto">
              <a:xfrm>
                <a:off x="6558363" y="4347998"/>
                <a:ext cx="31198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1980</a:t>
                </a:r>
                <a:endParaRPr kumimoji="0" lang="en-US" sz="1200" b="0" dirty="0">
                  <a:solidFill>
                    <a:schemeClr val="tx1"/>
                  </a:solidFill>
                  <a:latin typeface="Calibri"/>
                  <a:cs typeface="Calibri"/>
                </a:endParaRPr>
              </a:p>
            </p:txBody>
          </p:sp>
          <p:sp>
            <p:nvSpPr>
              <p:cNvPr id="66" name="Rectangle 25"/>
              <p:cNvSpPr>
                <a:spLocks noChangeAspect="1" noChangeArrowheads="1"/>
              </p:cNvSpPr>
              <p:nvPr/>
            </p:nvSpPr>
            <p:spPr bwMode="auto">
              <a:xfrm>
                <a:off x="7197194" y="4353707"/>
                <a:ext cx="31198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1990</a:t>
                </a:r>
                <a:endParaRPr kumimoji="0" lang="en-US" sz="1200" b="0" dirty="0">
                  <a:solidFill>
                    <a:schemeClr val="tx1"/>
                  </a:solidFill>
                  <a:latin typeface="Calibri"/>
                  <a:cs typeface="Calibri"/>
                </a:endParaRPr>
              </a:p>
            </p:txBody>
          </p:sp>
          <p:sp>
            <p:nvSpPr>
              <p:cNvPr id="67" name="Rectangle 25"/>
              <p:cNvSpPr>
                <a:spLocks noChangeAspect="1" noChangeArrowheads="1"/>
              </p:cNvSpPr>
              <p:nvPr/>
            </p:nvSpPr>
            <p:spPr bwMode="auto">
              <a:xfrm>
                <a:off x="7816280" y="4347998"/>
                <a:ext cx="311984"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2000</a:t>
                </a:r>
                <a:endParaRPr kumimoji="0" lang="en-US" sz="1200" b="0" dirty="0">
                  <a:solidFill>
                    <a:schemeClr val="tx1"/>
                  </a:solidFill>
                  <a:latin typeface="Calibri"/>
                  <a:cs typeface="Calibri"/>
                </a:endParaRPr>
              </a:p>
            </p:txBody>
          </p:sp>
          <p:sp>
            <p:nvSpPr>
              <p:cNvPr id="68" name="Rectangle 25"/>
              <p:cNvSpPr>
                <a:spLocks noChangeAspect="1" noChangeArrowheads="1"/>
              </p:cNvSpPr>
              <p:nvPr/>
            </p:nvSpPr>
            <p:spPr bwMode="auto">
              <a:xfrm>
                <a:off x="8468795" y="4352745"/>
                <a:ext cx="314189"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0" dirty="0" smtClean="0">
                    <a:solidFill>
                      <a:srgbClr val="000000"/>
                    </a:solidFill>
                    <a:latin typeface="Calibri"/>
                    <a:cs typeface="Calibri"/>
                  </a:rPr>
                  <a:t>2013</a:t>
                </a:r>
                <a:endParaRPr kumimoji="0" lang="en-US" sz="1200" b="0" dirty="0">
                  <a:solidFill>
                    <a:schemeClr val="tx1"/>
                  </a:solidFill>
                  <a:latin typeface="Calibri"/>
                  <a:cs typeface="Calibri"/>
                </a:endParaRPr>
              </a:p>
            </p:txBody>
          </p:sp>
        </p:grpSp>
        <p:sp>
          <p:nvSpPr>
            <p:cNvPr id="87" name="Rectangle 25"/>
            <p:cNvSpPr>
              <a:spLocks noChangeAspect="1" noChangeArrowheads="1"/>
            </p:cNvSpPr>
            <p:nvPr/>
          </p:nvSpPr>
          <p:spPr bwMode="auto">
            <a:xfrm>
              <a:off x="6701159" y="1947916"/>
              <a:ext cx="206439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smtClean="0">
                  <a:solidFill>
                    <a:srgbClr val="000000"/>
                  </a:solidFill>
                  <a:latin typeface="Calibri"/>
                  <a:cs typeface="Calibri"/>
                </a:rPr>
                <a:t>Moderate Poverty Rate </a:t>
              </a:r>
              <a:r>
                <a:rPr lang="en-US" sz="1400" i="1" dirty="0">
                  <a:solidFill>
                    <a:srgbClr val="000000"/>
                  </a:solidFill>
                  <a:latin typeface="Calibri"/>
                  <a:cs typeface="Calibri"/>
                </a:rPr>
                <a:t>(%)</a:t>
              </a:r>
              <a:endParaRPr kumimoji="0" lang="en-US" sz="1400" b="1" i="1" dirty="0">
                <a:solidFill>
                  <a:schemeClr val="tx1"/>
                </a:solidFill>
                <a:latin typeface="Calibri"/>
                <a:cs typeface="Calibri"/>
              </a:endParaRPr>
            </a:p>
          </p:txBody>
        </p:sp>
      </p:grpSp>
    </p:spTree>
    <p:extLst>
      <p:ext uri="{BB962C8B-B14F-4D97-AF65-F5344CB8AC3E}">
        <p14:creationId xmlns:p14="http://schemas.microsoft.com/office/powerpoint/2010/main" val="44316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6239"/>
            <a:ext cx="8904855" cy="596684"/>
          </a:xfrm>
        </p:spPr>
        <p:txBody>
          <a:bodyPr/>
          <a:lstStyle/>
          <a:p>
            <a:r>
              <a:rPr lang="en-US" sz="3900" dirty="0" smtClean="0">
                <a:latin typeface="Calibri"/>
                <a:cs typeface="Calibri"/>
              </a:rPr>
              <a:t>Life Expectancy: The </a:t>
            </a:r>
            <a:r>
              <a:rPr lang="en-US" sz="3900" dirty="0">
                <a:latin typeface="Calibri"/>
                <a:cs typeface="Calibri"/>
              </a:rPr>
              <a:t>last 1000 years</a:t>
            </a:r>
          </a:p>
        </p:txBody>
      </p:sp>
      <p:sp>
        <p:nvSpPr>
          <p:cNvPr id="61" name="Text Box 10"/>
          <p:cNvSpPr txBox="1">
            <a:spLocks noChangeArrowheads="1"/>
          </p:cNvSpPr>
          <p:nvPr/>
        </p:nvSpPr>
        <p:spPr bwMode="auto">
          <a:xfrm>
            <a:off x="155408" y="1152912"/>
            <a:ext cx="3507634" cy="420192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dirty="0" smtClean="0">
                <a:latin typeface="Calibri"/>
                <a:cs typeface="Calibri"/>
              </a:rPr>
              <a:t>There is a </a:t>
            </a:r>
            <a:r>
              <a:rPr lang="en-US" sz="2100" dirty="0">
                <a:latin typeface="Calibri"/>
                <a:cs typeface="Calibri"/>
              </a:rPr>
              <a:t>pattern </a:t>
            </a:r>
            <a:r>
              <a:rPr lang="en-US" sz="2100" dirty="0" smtClean="0">
                <a:latin typeface="Calibri"/>
                <a:cs typeface="Calibri"/>
              </a:rPr>
              <a:t>in the life </a:t>
            </a:r>
            <a:r>
              <a:rPr lang="en-US" sz="2100" dirty="0">
                <a:latin typeface="Calibri"/>
                <a:cs typeface="Calibri"/>
              </a:rPr>
              <a:t>expectancy data </a:t>
            </a:r>
            <a:r>
              <a:rPr lang="en-US" sz="2100" dirty="0" smtClean="0">
                <a:latin typeface="Calibri"/>
                <a:cs typeface="Calibri"/>
              </a:rPr>
              <a:t>that </a:t>
            </a:r>
            <a:br>
              <a:rPr lang="en-US" sz="2100" dirty="0" smtClean="0">
                <a:latin typeface="Calibri"/>
                <a:cs typeface="Calibri"/>
              </a:rPr>
            </a:br>
            <a:r>
              <a:rPr lang="en-US" sz="2100" dirty="0" smtClean="0">
                <a:latin typeface="Calibri"/>
                <a:cs typeface="Calibri"/>
              </a:rPr>
              <a:t>is </a:t>
            </a:r>
            <a:r>
              <a:rPr lang="en-US" sz="2100" dirty="0">
                <a:latin typeface="Calibri"/>
                <a:cs typeface="Calibri"/>
              </a:rPr>
              <a:t>similar </a:t>
            </a:r>
            <a:r>
              <a:rPr lang="en-US" sz="2100" dirty="0" smtClean="0">
                <a:latin typeface="Calibri"/>
                <a:cs typeface="Calibri"/>
              </a:rPr>
              <a:t>to </a:t>
            </a:r>
            <a:r>
              <a:rPr lang="en-US" sz="2100" dirty="0">
                <a:latin typeface="Calibri"/>
                <a:cs typeface="Calibri"/>
              </a:rPr>
              <a:t>that </a:t>
            </a:r>
            <a:r>
              <a:rPr lang="en-US" sz="2100" dirty="0" smtClean="0">
                <a:latin typeface="Calibri"/>
                <a:cs typeface="Calibri"/>
              </a:rPr>
              <a:t>of </a:t>
            </a:r>
            <a:r>
              <a:rPr lang="en-US" sz="2100" dirty="0">
                <a:latin typeface="Calibri"/>
                <a:cs typeface="Calibri"/>
              </a:rPr>
              <a:t>per capita income.  </a:t>
            </a:r>
          </a:p>
          <a:p>
            <a:pPr marL="115888" indent="-115888">
              <a:lnSpc>
                <a:spcPct val="90000"/>
              </a:lnSpc>
              <a:spcBef>
                <a:spcPct val="50000"/>
              </a:spcBef>
              <a:buFontTx/>
              <a:buChar char="•"/>
            </a:pPr>
            <a:r>
              <a:rPr lang="en-US" sz="2100" dirty="0">
                <a:latin typeface="Calibri"/>
                <a:cs typeface="Calibri"/>
              </a:rPr>
              <a:t>Life expectancy at birth </a:t>
            </a:r>
            <a:r>
              <a:rPr lang="en-US" sz="2100" dirty="0" smtClean="0">
                <a:latin typeface="Calibri"/>
                <a:cs typeface="Calibri"/>
              </a:rPr>
              <a:t/>
            </a:r>
            <a:br>
              <a:rPr lang="en-US" sz="2100" dirty="0" smtClean="0">
                <a:latin typeface="Calibri"/>
                <a:cs typeface="Calibri"/>
              </a:rPr>
            </a:br>
            <a:r>
              <a:rPr lang="en-US" sz="2100" dirty="0" smtClean="0">
                <a:latin typeface="Calibri"/>
                <a:cs typeface="Calibri"/>
              </a:rPr>
              <a:t>for </a:t>
            </a:r>
            <a:r>
              <a:rPr lang="en-US" sz="2100" b="1" i="1" dirty="0">
                <a:solidFill>
                  <a:srgbClr val="69962E"/>
                </a:solidFill>
                <a:latin typeface="Calibri"/>
                <a:cs typeface="Calibri"/>
              </a:rPr>
              <a:t>the world</a:t>
            </a:r>
            <a:r>
              <a:rPr lang="en-US" sz="2100" dirty="0">
                <a:latin typeface="Calibri"/>
                <a:cs typeface="Calibri"/>
              </a:rPr>
              <a:t> rose from </a:t>
            </a:r>
            <a:r>
              <a:rPr lang="en-US" sz="2100" dirty="0" smtClean="0">
                <a:latin typeface="Calibri"/>
                <a:cs typeface="Calibri"/>
              </a:rPr>
              <a:t/>
            </a:r>
            <a:br>
              <a:rPr lang="en-US" sz="2100" dirty="0" smtClean="0">
                <a:latin typeface="Calibri"/>
                <a:cs typeface="Calibri"/>
              </a:rPr>
            </a:br>
            <a:r>
              <a:rPr lang="en-US" sz="2100" dirty="0" smtClean="0">
                <a:latin typeface="Calibri"/>
                <a:cs typeface="Calibri"/>
              </a:rPr>
              <a:t>24 </a:t>
            </a:r>
            <a:r>
              <a:rPr lang="en-US" sz="2100" dirty="0">
                <a:latin typeface="Calibri"/>
                <a:cs typeface="Calibri"/>
              </a:rPr>
              <a:t>to 26 years between 1000 and 1820, but it soared to </a:t>
            </a:r>
            <a:r>
              <a:rPr lang="en-US" sz="2100" dirty="0" smtClean="0">
                <a:latin typeface="Calibri"/>
                <a:cs typeface="Calibri"/>
              </a:rPr>
              <a:t>70 </a:t>
            </a:r>
            <a:r>
              <a:rPr lang="en-US" sz="2100" dirty="0">
                <a:latin typeface="Calibri"/>
                <a:cs typeface="Calibri"/>
              </a:rPr>
              <a:t>by </a:t>
            </a:r>
            <a:r>
              <a:rPr lang="en-US" sz="2100" dirty="0" smtClean="0">
                <a:latin typeface="Calibri"/>
                <a:cs typeface="Calibri"/>
              </a:rPr>
              <a:t>2010.</a:t>
            </a:r>
            <a:endParaRPr lang="en-US" sz="2100" dirty="0">
              <a:latin typeface="Calibri"/>
              <a:cs typeface="Calibri"/>
            </a:endParaRPr>
          </a:p>
          <a:p>
            <a:pPr marL="115888" indent="-115888">
              <a:lnSpc>
                <a:spcPct val="90000"/>
              </a:lnSpc>
              <a:spcBef>
                <a:spcPct val="50000"/>
              </a:spcBef>
              <a:buFontTx/>
              <a:buChar char="•"/>
            </a:pPr>
            <a:r>
              <a:rPr lang="en-US" sz="2100" dirty="0">
                <a:latin typeface="Calibri"/>
                <a:cs typeface="Calibri"/>
              </a:rPr>
              <a:t>Life expectancy in the </a:t>
            </a:r>
            <a:r>
              <a:rPr lang="en-US" sz="2100" b="1" i="1" dirty="0">
                <a:solidFill>
                  <a:srgbClr val="C00000"/>
                </a:solidFill>
                <a:latin typeface="Calibri"/>
                <a:cs typeface="Calibri"/>
              </a:rPr>
              <a:t>high-income industrial countries</a:t>
            </a:r>
            <a:r>
              <a:rPr lang="en-US" sz="2100" dirty="0">
                <a:latin typeface="Calibri"/>
                <a:cs typeface="Calibri"/>
              </a:rPr>
              <a:t> </a:t>
            </a:r>
            <a:r>
              <a:rPr lang="en-US" sz="2100" dirty="0" smtClean="0">
                <a:latin typeface="Calibri"/>
                <a:cs typeface="Calibri"/>
              </a:rPr>
              <a:t>(</a:t>
            </a:r>
            <a:r>
              <a:rPr lang="en-US" sz="2100" b="1" i="1" dirty="0" smtClean="0">
                <a:solidFill>
                  <a:srgbClr val="C00000"/>
                </a:solidFill>
                <a:latin typeface="Calibri"/>
                <a:cs typeface="Calibri"/>
              </a:rPr>
              <a:t>West</a:t>
            </a:r>
            <a:r>
              <a:rPr lang="en-US" sz="2100" dirty="0" smtClean="0">
                <a:latin typeface="Calibri"/>
                <a:cs typeface="Calibri"/>
              </a:rPr>
              <a:t>) followed </a:t>
            </a:r>
            <a:r>
              <a:rPr lang="en-US" sz="2100" dirty="0">
                <a:latin typeface="Calibri"/>
                <a:cs typeface="Calibri"/>
              </a:rPr>
              <a:t>a similar pattern.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472"/>
          <a:stretch/>
        </p:blipFill>
        <p:spPr>
          <a:xfrm>
            <a:off x="3663042" y="1271319"/>
            <a:ext cx="5175820" cy="3474720"/>
          </a:xfrm>
          <a:prstGeom prst="roundRect">
            <a:avLst>
              <a:gd name="adj" fmla="val 4022"/>
            </a:avLst>
          </a:prstGeom>
          <a:ln>
            <a:solidFill>
              <a:schemeClr val="tx1"/>
            </a:solidFill>
          </a:ln>
          <a:effectLst>
            <a:outerShdw blurRad="50800" dist="76200" dir="2700000" algn="tl" rotWithShape="0">
              <a:prstClr val="black">
                <a:alpha val="40000"/>
              </a:prstClr>
            </a:outerShdw>
          </a:effectLst>
        </p:spPr>
      </p:pic>
      <p:sp>
        <p:nvSpPr>
          <p:cNvPr id="62" name="Rectangle 7"/>
          <p:cNvSpPr>
            <a:spLocks noChangeArrowheads="1"/>
          </p:cNvSpPr>
          <p:nvPr/>
        </p:nvSpPr>
        <p:spPr bwMode="auto">
          <a:xfrm>
            <a:off x="5717714" y="1259444"/>
            <a:ext cx="1525445" cy="523220"/>
          </a:xfrm>
          <a:prstGeom prst="rect">
            <a:avLst/>
          </a:prstGeom>
          <a:noFill/>
          <a:ln w="9525">
            <a:noFill/>
            <a:miter lim="800000"/>
            <a:headEnd/>
            <a:tailEnd/>
          </a:ln>
        </p:spPr>
        <p:txBody>
          <a:bodyPr wrap="none" lIns="0" tIns="0" rIns="0" bIns="0">
            <a:prstTxWarp prst="textNoShape">
              <a:avLst/>
            </a:prstTxWarp>
            <a:spAutoFit/>
          </a:bodyPr>
          <a:lstStyle/>
          <a:p>
            <a:pPr algn="ctr"/>
            <a:r>
              <a:rPr lang="en-US" b="1" i="1" dirty="0" smtClean="0">
                <a:latin typeface="Calibri"/>
                <a:cs typeface="Calibri"/>
              </a:rPr>
              <a:t>Life Expectancy </a:t>
            </a:r>
            <a:r>
              <a:rPr lang="en-US" i="1" dirty="0" smtClean="0">
                <a:latin typeface="Calibri"/>
                <a:cs typeface="Calibri"/>
              </a:rPr>
              <a:t/>
            </a:r>
            <a:br>
              <a:rPr lang="en-US" i="1" dirty="0" smtClean="0">
                <a:latin typeface="Calibri"/>
                <a:cs typeface="Calibri"/>
              </a:rPr>
            </a:br>
            <a:r>
              <a:rPr lang="en-US" sz="1600" i="1" dirty="0" smtClean="0">
                <a:latin typeface="Calibri"/>
                <a:cs typeface="Calibri"/>
              </a:rPr>
              <a:t>(at birth)</a:t>
            </a:r>
            <a:endParaRPr kumimoji="0" lang="en-US" i="1" baseline="-25000" dirty="0">
              <a:latin typeface="Calibri"/>
              <a:cs typeface="Calibri"/>
            </a:endParaRPr>
          </a:p>
        </p:txBody>
      </p:sp>
    </p:spTree>
    <p:extLst>
      <p:ext uri="{BB962C8B-B14F-4D97-AF65-F5344CB8AC3E}">
        <p14:creationId xmlns:p14="http://schemas.microsoft.com/office/powerpoint/2010/main" val="1799355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78581"/>
            <a:ext cx="7772400" cy="742188"/>
          </a:xfrm>
        </p:spPr>
        <p:txBody>
          <a:bodyPr anchor="ctr"/>
          <a:lstStyle/>
          <a:p>
            <a:pPr>
              <a:lnSpc>
                <a:spcPts val="4000"/>
              </a:lnSpc>
            </a:pPr>
            <a:r>
              <a:rPr lang="en-US" dirty="0"/>
              <a:t>Institutions, Policies, </a:t>
            </a:r>
            <a:br>
              <a:rPr lang="en-US" dirty="0"/>
            </a:br>
            <a:r>
              <a:rPr lang="en-US" dirty="0"/>
              <a:t>and Prosperity</a:t>
            </a:r>
          </a:p>
        </p:txBody>
      </p:sp>
    </p:spTree>
    <p:extLst>
      <p:ext uri="{BB962C8B-B14F-4D97-AF65-F5344CB8AC3E}">
        <p14:creationId xmlns:p14="http://schemas.microsoft.com/office/powerpoint/2010/main" val="2502020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7640"/>
            <a:ext cx="8904855" cy="667512"/>
          </a:xfrm>
        </p:spPr>
        <p:txBody>
          <a:bodyPr/>
          <a:lstStyle/>
          <a:p>
            <a:r>
              <a:rPr lang="en-US" dirty="0"/>
              <a:t>Institutions, Policies, and Prosperity</a:t>
            </a:r>
          </a:p>
        </p:txBody>
      </p:sp>
      <p:sp>
        <p:nvSpPr>
          <p:cNvPr id="3" name="Content Placeholder 2"/>
          <p:cNvSpPr>
            <a:spLocks noGrp="1"/>
          </p:cNvSpPr>
          <p:nvPr>
            <p:ph idx="1"/>
          </p:nvPr>
        </p:nvSpPr>
        <p:spPr>
          <a:xfrm>
            <a:off x="140675" y="1136182"/>
            <a:ext cx="8883750" cy="4933930"/>
          </a:xfrm>
        </p:spPr>
        <p:txBody>
          <a:bodyPr/>
          <a:lstStyle/>
          <a:p>
            <a:pPr marL="231775" indent="-231775"/>
            <a:r>
              <a:rPr lang="en-US" sz="2500" dirty="0">
                <a:solidFill>
                  <a:srgbClr val="32302A"/>
                </a:solidFill>
              </a:rPr>
              <a:t>Institutions and policies matter because they shape incentives and thereby influence whether individuals engage </a:t>
            </a:r>
            <a:r>
              <a:rPr lang="en-US" sz="2500" dirty="0" smtClean="0">
                <a:solidFill>
                  <a:srgbClr val="32302A"/>
                </a:solidFill>
              </a:rPr>
              <a:t>in productive</a:t>
            </a:r>
            <a:r>
              <a:rPr lang="en-US" sz="2500" dirty="0">
                <a:solidFill>
                  <a:srgbClr val="32302A"/>
                </a:solidFill>
              </a:rPr>
              <a:t>, unproductive, or even counterproductive activities.</a:t>
            </a:r>
          </a:p>
          <a:p>
            <a:pPr marL="231775" indent="-231775"/>
            <a:r>
              <a:rPr lang="en-US" sz="2500" dirty="0">
                <a:solidFill>
                  <a:srgbClr val="32302A"/>
                </a:solidFill>
              </a:rPr>
              <a:t>When institutions and policies </a:t>
            </a:r>
            <a:r>
              <a:rPr lang="en-US" sz="2500" b="1" i="1" dirty="0">
                <a:solidFill>
                  <a:srgbClr val="32302A"/>
                </a:solidFill>
              </a:rPr>
              <a:t>provide </a:t>
            </a:r>
            <a:r>
              <a:rPr lang="en-US" sz="2500" dirty="0">
                <a:solidFill>
                  <a:srgbClr val="32302A"/>
                </a:solidFill>
              </a:rPr>
              <a:t>secure property rights,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a </a:t>
            </a:r>
            <a:r>
              <a:rPr lang="en-US" sz="2500" dirty="0">
                <a:solidFill>
                  <a:srgbClr val="32302A"/>
                </a:solidFill>
              </a:rPr>
              <a:t>fair and balanced judicial system, monetary stability, and effective limits on government’s ability to transfer wealth through taxation and regulation, individuals are encouraged </a:t>
            </a:r>
            <a:r>
              <a:rPr lang="en-US" sz="2500" dirty="0" smtClean="0">
                <a:solidFill>
                  <a:srgbClr val="32302A"/>
                </a:solidFill>
              </a:rPr>
              <a:t>to </a:t>
            </a:r>
            <a:r>
              <a:rPr lang="en-US" sz="2500" dirty="0">
                <a:solidFill>
                  <a:srgbClr val="32302A"/>
                </a:solidFill>
              </a:rPr>
              <a:t>engage in productive activities. </a:t>
            </a:r>
          </a:p>
          <a:p>
            <a:pPr marL="231775" indent="-231775"/>
            <a:r>
              <a:rPr lang="en-US" sz="2500" dirty="0">
                <a:solidFill>
                  <a:srgbClr val="32302A"/>
                </a:solidFill>
              </a:rPr>
              <a:t>When the legal and regulatory environment </a:t>
            </a:r>
            <a:r>
              <a:rPr lang="en-US" sz="2500" b="1" i="1" dirty="0">
                <a:solidFill>
                  <a:srgbClr val="32302A"/>
                </a:solidFill>
              </a:rPr>
              <a:t>fails </a:t>
            </a:r>
            <a:r>
              <a:rPr lang="en-US" sz="2500" dirty="0">
                <a:solidFill>
                  <a:srgbClr val="32302A"/>
                </a:solidFill>
              </a:rPr>
              <a:t>to protect property rights and often favors some at the expense of others, individuals are instead encouraged to engage in rent-seeking, lobbying, bribes, and other counterproductive activities. </a:t>
            </a:r>
          </a:p>
        </p:txBody>
      </p:sp>
    </p:spTree>
    <p:extLst>
      <p:ext uri="{BB962C8B-B14F-4D97-AF65-F5344CB8AC3E}">
        <p14:creationId xmlns:p14="http://schemas.microsoft.com/office/powerpoint/2010/main" val="1243926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7205"/>
            <a:ext cx="8904855" cy="667512"/>
          </a:xfrm>
        </p:spPr>
        <p:txBody>
          <a:bodyPr/>
          <a:lstStyle/>
          <a:p>
            <a:r>
              <a:rPr lang="en-US" dirty="0"/>
              <a:t>Institutions, Policies, and Prosperity</a:t>
            </a:r>
          </a:p>
        </p:txBody>
      </p:sp>
      <p:sp>
        <p:nvSpPr>
          <p:cNvPr id="3" name="Content Placeholder 2"/>
          <p:cNvSpPr>
            <a:spLocks noGrp="1"/>
          </p:cNvSpPr>
          <p:nvPr>
            <p:ph idx="1"/>
          </p:nvPr>
        </p:nvSpPr>
        <p:spPr>
          <a:xfrm>
            <a:off x="140675" y="1134428"/>
            <a:ext cx="8883750" cy="2174417"/>
          </a:xfrm>
        </p:spPr>
        <p:txBody>
          <a:bodyPr/>
          <a:lstStyle/>
          <a:p>
            <a:pPr marL="231775" indent="-231775"/>
            <a:r>
              <a:rPr lang="en-US" dirty="0">
                <a:solidFill>
                  <a:srgbClr val="32302A"/>
                </a:solidFill>
              </a:rPr>
              <a:t>Unless countries adopt institutions and policies supportive of trade, entrepreneurial discovery, </a:t>
            </a:r>
            <a:r>
              <a:rPr lang="en-US" dirty="0" smtClean="0">
                <a:solidFill>
                  <a:srgbClr val="32302A"/>
                </a:solidFill>
              </a:rPr>
              <a:t>and </a:t>
            </a:r>
            <a:r>
              <a:rPr lang="en-US" dirty="0">
                <a:solidFill>
                  <a:srgbClr val="32302A"/>
                </a:solidFill>
              </a:rPr>
              <a:t>private investment, they will be unable to sustain long-term growth and achieve high income levels. </a:t>
            </a:r>
          </a:p>
        </p:txBody>
      </p:sp>
    </p:spTree>
    <p:extLst>
      <p:ext uri="{BB962C8B-B14F-4D97-AF65-F5344CB8AC3E}">
        <p14:creationId xmlns:p14="http://schemas.microsoft.com/office/powerpoint/2010/main" val="1180116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2762"/>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27073"/>
            <a:ext cx="8820445" cy="4692983"/>
          </a:xfrm>
        </p:spPr>
        <p:txBody>
          <a:bodyPr/>
          <a:lstStyle/>
          <a:p>
            <a:pPr marL="341313" indent="-341313">
              <a:buAutoNum type="arabicPeriod"/>
            </a:pPr>
            <a:r>
              <a:rPr lang="en-US" dirty="0" smtClean="0">
                <a:solidFill>
                  <a:srgbClr val="32302A"/>
                </a:solidFill>
              </a:rPr>
              <a:t>Why </a:t>
            </a:r>
            <a:r>
              <a:rPr lang="en-US" dirty="0">
                <a:solidFill>
                  <a:srgbClr val="32302A"/>
                </a:solidFill>
              </a:rPr>
              <a:t>will a nation’s legal system influence its growth and prosperity? What would a legal system consistent with strong growth look like</a:t>
            </a:r>
            <a:r>
              <a:rPr lang="en-US" dirty="0" smtClean="0">
                <a:solidFill>
                  <a:srgbClr val="32302A"/>
                </a:solidFill>
              </a:rPr>
              <a:t>?</a:t>
            </a:r>
          </a:p>
          <a:p>
            <a:pPr marL="341313" indent="-341313">
              <a:buAutoNum type="arabicPeriod"/>
            </a:pPr>
            <a:r>
              <a:rPr lang="en-US" dirty="0" smtClean="0">
                <a:solidFill>
                  <a:srgbClr val="32302A"/>
                </a:solidFill>
              </a:rPr>
              <a:t>If </a:t>
            </a:r>
            <a:r>
              <a:rPr lang="en-US" dirty="0">
                <a:solidFill>
                  <a:srgbClr val="32302A"/>
                </a:solidFill>
              </a:rPr>
              <a:t>the people of a nation are going to get the most from their resources, why is competition important? What must a firm </a:t>
            </a:r>
            <a:r>
              <a:rPr lang="en-US" dirty="0" smtClean="0">
                <a:solidFill>
                  <a:srgbClr val="32302A"/>
                </a:solidFill>
              </a:rPr>
              <a:t>do </a:t>
            </a:r>
            <a:r>
              <a:rPr lang="en-US" dirty="0">
                <a:solidFill>
                  <a:srgbClr val="32302A"/>
                </a:solidFill>
              </a:rPr>
              <a:t>in order to compete effectively? If a firm is driven out of business because of inability to compete, will this adversely affect growth and prosperity? </a:t>
            </a:r>
          </a:p>
          <a:p>
            <a:pPr marL="341313" indent="-341313">
              <a:buAutoNum type="arabicPeriod"/>
            </a:pPr>
            <a:r>
              <a:rPr lang="en-US" dirty="0" smtClean="0">
                <a:solidFill>
                  <a:srgbClr val="32302A"/>
                </a:solidFill>
              </a:rPr>
              <a:t>When </a:t>
            </a:r>
            <a:r>
              <a:rPr lang="en-US" dirty="0">
                <a:solidFill>
                  <a:srgbClr val="32302A"/>
                </a:solidFill>
              </a:rPr>
              <a:t>the inflation rate is volatile, how is the volume of trade affected? How will this influence the income levels of people</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2542732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2762"/>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27073"/>
            <a:ext cx="8691631" cy="4692983"/>
          </a:xfrm>
        </p:spPr>
        <p:txBody>
          <a:bodyPr/>
          <a:lstStyle/>
          <a:p>
            <a:pPr marL="347663" indent="-347663">
              <a:buNone/>
            </a:pPr>
            <a:r>
              <a:rPr lang="en-US" dirty="0" smtClean="0">
                <a:solidFill>
                  <a:srgbClr val="32302A"/>
                </a:solidFill>
              </a:rPr>
              <a:t>4. When </a:t>
            </a:r>
            <a:r>
              <a:rPr lang="en-US" dirty="0">
                <a:solidFill>
                  <a:srgbClr val="32302A"/>
                </a:solidFill>
              </a:rPr>
              <a:t>government is heavily involved in the regulation of markets, how will this influence the gains from trade and growth of the economy? How will it influence the degree of rent-seeking by </a:t>
            </a:r>
            <a:r>
              <a:rPr lang="en-US" dirty="0" smtClean="0">
                <a:solidFill>
                  <a:srgbClr val="32302A"/>
                </a:solidFill>
              </a:rPr>
              <a:t>business </a:t>
            </a:r>
            <a:r>
              <a:rPr lang="en-US" dirty="0">
                <a:solidFill>
                  <a:srgbClr val="32302A"/>
                </a:solidFill>
              </a:rPr>
              <a:t>and labor groups and the campaign contributions available to politicians? </a:t>
            </a:r>
            <a:r>
              <a:rPr lang="en-US" dirty="0" smtClean="0">
                <a:solidFill>
                  <a:srgbClr val="32302A"/>
                </a:solidFill>
              </a:rPr>
              <a:t>Are </a:t>
            </a:r>
            <a:r>
              <a:rPr lang="en-US" dirty="0">
                <a:solidFill>
                  <a:srgbClr val="32302A"/>
                </a:solidFill>
              </a:rPr>
              <a:t>politicians likely </a:t>
            </a:r>
            <a:r>
              <a:rPr lang="en-US" dirty="0" smtClean="0">
                <a:solidFill>
                  <a:srgbClr val="32302A"/>
                </a:solidFill>
              </a:rPr>
              <a:t>to </a:t>
            </a:r>
            <a:r>
              <a:rPr lang="en-US" dirty="0">
                <a:solidFill>
                  <a:srgbClr val="32302A"/>
                </a:solidFill>
              </a:rPr>
              <a:t>enact regulations that encourage rent seeking</a:t>
            </a:r>
            <a:r>
              <a:rPr lang="en-US" dirty="0" smtClean="0">
                <a:solidFill>
                  <a:srgbClr val="32302A"/>
                </a:solidFill>
              </a:rPr>
              <a:t>?</a:t>
            </a:r>
          </a:p>
          <a:p>
            <a:pPr marL="347663" indent="-347663">
              <a:buNone/>
            </a:pPr>
            <a:r>
              <a:rPr lang="en-US" dirty="0" smtClean="0">
                <a:solidFill>
                  <a:srgbClr val="32302A"/>
                </a:solidFill>
              </a:rPr>
              <a:t>5. Why hasn’t foreign aid been more effective in sub-Saharan Africa?</a:t>
            </a:r>
            <a:endParaRPr lang="en-US" dirty="0">
              <a:solidFill>
                <a:srgbClr val="32302A"/>
              </a:solidFill>
            </a:endParaRPr>
          </a:p>
        </p:txBody>
      </p:sp>
    </p:spTree>
    <p:extLst>
      <p:ext uri="{BB962C8B-B14F-4D97-AF65-F5344CB8AC3E}">
        <p14:creationId xmlns:p14="http://schemas.microsoft.com/office/powerpoint/2010/main" val="2926918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2762"/>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8724"/>
            <a:ext cx="8820445" cy="2088569"/>
          </a:xfrm>
        </p:spPr>
        <p:txBody>
          <a:bodyPr/>
          <a:lstStyle/>
          <a:p>
            <a:pPr marL="347663" indent="-347663">
              <a:buNone/>
            </a:pPr>
            <a:r>
              <a:rPr lang="en-US" dirty="0" smtClean="0">
                <a:solidFill>
                  <a:srgbClr val="32302A"/>
                </a:solidFill>
              </a:rPr>
              <a:t>6. </a:t>
            </a:r>
            <a:r>
              <a:rPr lang="en-US" dirty="0">
                <a:solidFill>
                  <a:srgbClr val="32302A"/>
                </a:solidFill>
              </a:rPr>
              <a:t>Writing at the end of the 18th century, Thomas Malthus </a:t>
            </a:r>
            <a:r>
              <a:rPr lang="en-US" dirty="0" smtClean="0">
                <a:solidFill>
                  <a:srgbClr val="32302A"/>
                </a:solidFill>
              </a:rPr>
              <a:t/>
            </a:r>
            <a:br>
              <a:rPr lang="en-US" dirty="0" smtClean="0">
                <a:solidFill>
                  <a:srgbClr val="32302A"/>
                </a:solidFill>
              </a:rPr>
            </a:br>
            <a:r>
              <a:rPr lang="en-US" dirty="0" smtClean="0">
                <a:solidFill>
                  <a:srgbClr val="32302A"/>
                </a:solidFill>
              </a:rPr>
              <a:t>argued </a:t>
            </a:r>
            <a:r>
              <a:rPr lang="en-US" dirty="0">
                <a:solidFill>
                  <a:srgbClr val="32302A"/>
                </a:solidFill>
              </a:rPr>
              <a:t>that income per person would never rise much above the subsistence level. Why did he believe this? </a:t>
            </a:r>
            <a:r>
              <a:rPr lang="en-US" dirty="0" smtClean="0">
                <a:solidFill>
                  <a:srgbClr val="32302A"/>
                </a:solidFill>
              </a:rPr>
              <a:t>Explain why he </a:t>
            </a:r>
            <a:r>
              <a:rPr lang="en-US" dirty="0">
                <a:solidFill>
                  <a:srgbClr val="32302A"/>
                </a:solidFill>
              </a:rPr>
              <a:t>was </a:t>
            </a:r>
            <a:r>
              <a:rPr lang="en-US" dirty="0" smtClean="0">
                <a:solidFill>
                  <a:srgbClr val="32302A"/>
                </a:solidFill>
              </a:rPr>
              <a:t>wrong</a:t>
            </a:r>
            <a:r>
              <a:rPr lang="en-US" dirty="0">
                <a:solidFill>
                  <a:srgbClr val="32302A"/>
                </a:solidFill>
              </a:rPr>
              <a:t>?</a:t>
            </a:r>
          </a:p>
        </p:txBody>
      </p:sp>
    </p:spTree>
    <p:extLst>
      <p:ext uri="{BB962C8B-B14F-4D97-AF65-F5344CB8AC3E}">
        <p14:creationId xmlns:p14="http://schemas.microsoft.com/office/powerpoint/2010/main" val="15965154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099582"/>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Calibri"/>
                <a:cs typeface="Calibri"/>
              </a:rPr>
              <a:t>End of</a:t>
            </a:r>
          </a:p>
          <a:p>
            <a:pPr marL="511175" indent="-511175" algn="ctr">
              <a:lnSpc>
                <a:spcPct val="80000"/>
              </a:lnSpc>
              <a:buClr>
                <a:schemeClr val="hlink"/>
              </a:buClr>
              <a:buNone/>
            </a:pPr>
            <a:r>
              <a:rPr lang="en-US" sz="6600" b="1" i="1" dirty="0" smtClean="0">
                <a:solidFill>
                  <a:srgbClr val="32302A"/>
                </a:solidFill>
                <a:latin typeface="Calibri"/>
                <a:cs typeface="Calibri"/>
              </a:rPr>
              <a:t>Chapter 16</a:t>
            </a:r>
            <a:endParaRPr lang="en-US" sz="6600" b="1" i="1" dirty="0">
              <a:solidFill>
                <a:srgbClr val="32302A"/>
              </a:solidFill>
              <a:latin typeface="Calibri"/>
              <a:cs typeface="Calibri"/>
            </a:endParaRPr>
          </a:p>
        </p:txBody>
      </p:sp>
    </p:spTree>
    <p:extLst>
      <p:ext uri="{BB962C8B-B14F-4D97-AF65-F5344CB8AC3E}">
        <p14:creationId xmlns:p14="http://schemas.microsoft.com/office/powerpoint/2010/main" val="2816616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3657"/>
            <a:ext cx="7772400" cy="742188"/>
          </a:xfrm>
        </p:spPr>
        <p:txBody>
          <a:bodyPr anchor="ctr"/>
          <a:lstStyle/>
          <a:p>
            <a:pPr>
              <a:lnSpc>
                <a:spcPts val="4000"/>
              </a:lnSpc>
            </a:pPr>
            <a:r>
              <a:rPr lang="en-US" dirty="0"/>
              <a:t>Economic Growth, Production Possibilities, </a:t>
            </a:r>
            <a:r>
              <a:rPr lang="en-US" dirty="0" smtClean="0"/>
              <a:t>&amp; </a:t>
            </a:r>
            <a:r>
              <a:rPr lang="en-US" dirty="0"/>
              <a:t>the Quality of Life</a:t>
            </a:r>
          </a:p>
        </p:txBody>
      </p:sp>
    </p:spTree>
    <p:extLst>
      <p:ext uri="{BB962C8B-B14F-4D97-AF65-F5344CB8AC3E}">
        <p14:creationId xmlns:p14="http://schemas.microsoft.com/office/powerpoint/2010/main" val="3495891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1833"/>
            <a:ext cx="8904855" cy="667450"/>
          </a:xfrm>
        </p:spPr>
        <p:txBody>
          <a:bodyPr/>
          <a:lstStyle/>
          <a:p>
            <a:r>
              <a:rPr lang="en-US" dirty="0"/>
              <a:t>The Importance of Economic Growth</a:t>
            </a:r>
          </a:p>
        </p:txBody>
      </p:sp>
      <p:sp>
        <p:nvSpPr>
          <p:cNvPr id="3" name="Content Placeholder 2"/>
          <p:cNvSpPr>
            <a:spLocks noGrp="1"/>
          </p:cNvSpPr>
          <p:nvPr>
            <p:ph idx="1"/>
          </p:nvPr>
        </p:nvSpPr>
        <p:spPr>
          <a:xfrm>
            <a:off x="140675" y="1143291"/>
            <a:ext cx="8883750" cy="5008373"/>
          </a:xfrm>
        </p:spPr>
        <p:txBody>
          <a:bodyPr/>
          <a:lstStyle/>
          <a:p>
            <a:pPr marL="231775" indent="-231775"/>
            <a:r>
              <a:rPr lang="en-US" sz="2400" dirty="0">
                <a:solidFill>
                  <a:srgbClr val="32302A"/>
                </a:solidFill>
              </a:rPr>
              <a:t>Economic growth is important because it is a necessary ingredient for higher incomes and higher living standards.</a:t>
            </a:r>
          </a:p>
          <a:p>
            <a:pPr marL="231775" indent="-231775"/>
            <a:r>
              <a:rPr lang="en-US" sz="2400" dirty="0">
                <a:solidFill>
                  <a:srgbClr val="32302A"/>
                </a:solidFill>
              </a:rPr>
              <a:t>GDP is a measure of output and income</a:t>
            </a:r>
            <a:r>
              <a:rPr lang="en-US" sz="2400" dirty="0" smtClean="0">
                <a:solidFill>
                  <a:srgbClr val="32302A"/>
                </a:solidFill>
              </a:rPr>
              <a:t>. </a:t>
            </a:r>
            <a:r>
              <a:rPr lang="en-US" sz="2400" dirty="0">
                <a:solidFill>
                  <a:srgbClr val="32302A"/>
                </a:solidFill>
              </a:rPr>
              <a:t>Growth of output is necessary for the growth of income.</a:t>
            </a:r>
          </a:p>
          <a:p>
            <a:pPr marL="231775" indent="-231775"/>
            <a:r>
              <a:rPr lang="en-US" sz="2400" dirty="0">
                <a:solidFill>
                  <a:srgbClr val="32302A"/>
                </a:solidFill>
              </a:rPr>
              <a:t>Per capita GDP is the nation’s GDP divided by its population.  Growth of per capita GDP means more goods </a:t>
            </a:r>
            <a:r>
              <a:rPr lang="en-US" sz="2400" dirty="0" smtClean="0">
                <a:solidFill>
                  <a:srgbClr val="32302A"/>
                </a:solidFill>
              </a:rPr>
              <a:t>&amp; services per </a:t>
            </a:r>
            <a:r>
              <a:rPr lang="en-US" sz="2400" dirty="0">
                <a:solidFill>
                  <a:srgbClr val="32302A"/>
                </a:solidFill>
              </a:rPr>
              <a:t>person.</a:t>
            </a:r>
          </a:p>
          <a:p>
            <a:pPr marL="231775" indent="-231775"/>
            <a:r>
              <a:rPr lang="en-US" sz="2400" dirty="0">
                <a:solidFill>
                  <a:srgbClr val="32302A"/>
                </a:solidFill>
              </a:rPr>
              <a:t>In most cases, higher </a:t>
            </a:r>
            <a:r>
              <a:rPr lang="en-US" sz="2400" dirty="0" smtClean="0">
                <a:solidFill>
                  <a:srgbClr val="32302A"/>
                </a:solidFill>
              </a:rPr>
              <a:t>per </a:t>
            </a:r>
            <a:r>
              <a:rPr lang="en-US" sz="2400" dirty="0">
                <a:solidFill>
                  <a:srgbClr val="32302A"/>
                </a:solidFill>
              </a:rPr>
              <a:t>capita GDP </a:t>
            </a:r>
            <a:r>
              <a:rPr lang="en-US" sz="2400" dirty="0" smtClean="0">
                <a:solidFill>
                  <a:srgbClr val="32302A"/>
                </a:solidFill>
              </a:rPr>
              <a:t>means </a:t>
            </a:r>
            <a:r>
              <a:rPr lang="en-US" sz="2400" dirty="0">
                <a:solidFill>
                  <a:srgbClr val="32302A"/>
                </a:solidFill>
              </a:rPr>
              <a:t>that the typical person has a better diet, improved health and access to medical services, </a:t>
            </a:r>
            <a:r>
              <a:rPr lang="en-US" sz="2400" dirty="0" smtClean="0">
                <a:solidFill>
                  <a:srgbClr val="32302A"/>
                </a:solidFill>
              </a:rPr>
              <a:t>a </a:t>
            </a:r>
            <a:r>
              <a:rPr lang="en-US" sz="2400" dirty="0">
                <a:solidFill>
                  <a:srgbClr val="32302A"/>
                </a:solidFill>
              </a:rPr>
              <a:t>longer life expectancy, and greater educational opportunity.</a:t>
            </a:r>
          </a:p>
          <a:p>
            <a:pPr marL="231775" indent="-231775"/>
            <a:r>
              <a:rPr lang="en-US" sz="2400" dirty="0">
                <a:solidFill>
                  <a:srgbClr val="32302A"/>
                </a:solidFill>
              </a:rPr>
              <a:t>Growth leads to more than just material goods. </a:t>
            </a:r>
            <a:r>
              <a:rPr lang="en-US" sz="2400" dirty="0" smtClean="0">
                <a:solidFill>
                  <a:srgbClr val="32302A"/>
                </a:solidFill>
              </a:rPr>
              <a:t>It </a:t>
            </a:r>
            <a:r>
              <a:rPr lang="en-US" sz="2400" dirty="0">
                <a:solidFill>
                  <a:srgbClr val="32302A"/>
                </a:solidFill>
              </a:rPr>
              <a:t>also generally leads a cleaner environment </a:t>
            </a:r>
            <a:r>
              <a:rPr lang="en-US" sz="2400" dirty="0" smtClean="0">
                <a:solidFill>
                  <a:srgbClr val="32302A"/>
                </a:solidFill>
              </a:rPr>
              <a:t>and </a:t>
            </a:r>
            <a:r>
              <a:rPr lang="en-US" sz="2400" dirty="0">
                <a:solidFill>
                  <a:srgbClr val="32302A"/>
                </a:solidFill>
              </a:rPr>
              <a:t>more time for leisure and recreation.</a:t>
            </a:r>
          </a:p>
        </p:txBody>
      </p:sp>
    </p:spTree>
    <p:extLst>
      <p:ext uri="{BB962C8B-B14F-4D97-AF65-F5344CB8AC3E}">
        <p14:creationId xmlns:p14="http://schemas.microsoft.com/office/powerpoint/2010/main" val="1788840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25121" y="1631125"/>
            <a:ext cx="4916687" cy="4392383"/>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406744"/>
            <a:ext cx="8904855" cy="596684"/>
          </a:xfrm>
        </p:spPr>
        <p:txBody>
          <a:bodyPr/>
          <a:lstStyle/>
          <a:p>
            <a:r>
              <a:rPr lang="en-US" dirty="0">
                <a:latin typeface="Calibri"/>
                <a:cs typeface="Calibri"/>
              </a:rPr>
              <a:t>The Importance of Economic Growth</a:t>
            </a:r>
          </a:p>
        </p:txBody>
      </p:sp>
      <p:sp>
        <p:nvSpPr>
          <p:cNvPr id="61" name="Text Box 10"/>
          <p:cNvSpPr txBox="1">
            <a:spLocks noChangeArrowheads="1"/>
          </p:cNvSpPr>
          <p:nvPr/>
        </p:nvSpPr>
        <p:spPr bwMode="auto">
          <a:xfrm>
            <a:off x="73112" y="2236783"/>
            <a:ext cx="3952009" cy="331911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300" dirty="0">
                <a:latin typeface="Calibri"/>
                <a:cs typeface="Calibri"/>
              </a:rPr>
              <a:t>Economic growth makes larger outputs possible. </a:t>
            </a:r>
            <a:endParaRPr lang="en-US" sz="2300" dirty="0" smtClean="0">
              <a:latin typeface="Calibri"/>
              <a:cs typeface="Calibri"/>
            </a:endParaRPr>
          </a:p>
          <a:p>
            <a:pPr marL="115888" indent="-115888">
              <a:lnSpc>
                <a:spcPct val="90000"/>
              </a:lnSpc>
              <a:spcBef>
                <a:spcPct val="50000"/>
              </a:spcBef>
              <a:buFontTx/>
              <a:buChar char="•"/>
            </a:pPr>
            <a:r>
              <a:rPr lang="en-US" sz="2300" dirty="0">
                <a:latin typeface="Calibri"/>
                <a:cs typeface="Calibri"/>
              </a:rPr>
              <a:t>This can be illustrated by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an </a:t>
            </a:r>
            <a:r>
              <a:rPr lang="en-US" sz="2300" dirty="0">
                <a:latin typeface="Calibri"/>
                <a:cs typeface="Calibri"/>
              </a:rPr>
              <a:t>outward shift in the </a:t>
            </a:r>
            <a:r>
              <a:rPr lang="en-US" sz="2300" dirty="0" smtClean="0">
                <a:latin typeface="Calibri"/>
                <a:cs typeface="Calibri"/>
              </a:rPr>
              <a:t>PPC (production </a:t>
            </a:r>
            <a:r>
              <a:rPr lang="en-US" sz="2300" dirty="0">
                <a:latin typeface="Calibri"/>
                <a:cs typeface="Calibri"/>
              </a:rPr>
              <a:t>possibilities </a:t>
            </a:r>
            <a:r>
              <a:rPr lang="en-US" sz="2300" dirty="0" smtClean="0">
                <a:latin typeface="Calibri"/>
                <a:cs typeface="Calibri"/>
              </a:rPr>
              <a:t>curve).</a:t>
            </a:r>
            <a:endParaRPr lang="en-US" sz="2300" dirty="0">
              <a:latin typeface="Calibri"/>
              <a:cs typeface="Calibri"/>
            </a:endParaRPr>
          </a:p>
          <a:p>
            <a:pPr marL="115888" indent="-115888">
              <a:lnSpc>
                <a:spcPct val="90000"/>
              </a:lnSpc>
              <a:spcBef>
                <a:spcPct val="50000"/>
              </a:spcBef>
              <a:buFontTx/>
              <a:buChar char="•"/>
            </a:pPr>
            <a:r>
              <a:rPr lang="en-US" sz="2300" dirty="0" smtClean="0">
                <a:latin typeface="Calibri"/>
                <a:cs typeface="Calibri"/>
              </a:rPr>
              <a:t>Economic growth </a:t>
            </a:r>
            <a:r>
              <a:rPr lang="en-US" sz="2300" dirty="0">
                <a:latin typeface="Calibri"/>
                <a:cs typeface="Calibri"/>
              </a:rPr>
              <a:t>means that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a </a:t>
            </a:r>
            <a:r>
              <a:rPr lang="en-US" sz="2300" dirty="0">
                <a:latin typeface="Calibri"/>
                <a:cs typeface="Calibri"/>
              </a:rPr>
              <a:t>larger quantity of goods and services can be produced</a:t>
            </a:r>
            <a:r>
              <a:rPr lang="en-US" sz="2300" dirty="0" smtClean="0">
                <a:latin typeface="Calibri"/>
                <a:cs typeface="Calibri"/>
              </a:rPr>
              <a:t>.</a:t>
            </a:r>
            <a:endParaRPr lang="en-US" sz="2300" dirty="0">
              <a:latin typeface="Calibri"/>
              <a:cs typeface="Calibri"/>
            </a:endParaRPr>
          </a:p>
        </p:txBody>
      </p:sp>
      <p:sp>
        <p:nvSpPr>
          <p:cNvPr id="43" name="Rectangle 15"/>
          <p:cNvSpPr>
            <a:spLocks noChangeArrowheads="1"/>
          </p:cNvSpPr>
          <p:nvPr/>
        </p:nvSpPr>
        <p:spPr bwMode="auto">
          <a:xfrm>
            <a:off x="5644864" y="3190205"/>
            <a:ext cx="75180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smtClean="0">
                <a:solidFill>
                  <a:schemeClr val="accent6">
                    <a:lumMod val="60000"/>
                    <a:lumOff val="40000"/>
                  </a:schemeClr>
                </a:solidFill>
                <a:latin typeface="Calibri"/>
                <a:cs typeface="Calibri"/>
              </a:rPr>
              <a:t>PPC</a:t>
            </a:r>
            <a:r>
              <a:rPr kumimoji="0" lang="en-US" sz="2000" b="1" i="1" baseline="-25000" dirty="0" smtClean="0">
                <a:solidFill>
                  <a:schemeClr val="accent6">
                    <a:lumMod val="60000"/>
                    <a:lumOff val="40000"/>
                  </a:schemeClr>
                </a:solidFill>
                <a:latin typeface="Calibri"/>
                <a:cs typeface="Calibri"/>
              </a:rPr>
              <a:t>2020</a:t>
            </a:r>
            <a:endParaRPr kumimoji="0" lang="en-US" sz="2000" b="1" baseline="-25000" dirty="0">
              <a:solidFill>
                <a:schemeClr val="accent6">
                  <a:lumMod val="60000"/>
                  <a:lumOff val="40000"/>
                </a:schemeClr>
              </a:solidFill>
              <a:latin typeface="Calibri"/>
              <a:cs typeface="Calibri"/>
            </a:endParaRPr>
          </a:p>
        </p:txBody>
      </p:sp>
      <p:sp>
        <p:nvSpPr>
          <p:cNvPr id="44" name="Freeform 16"/>
          <p:cNvSpPr>
            <a:spLocks noChangeAspect="1"/>
          </p:cNvSpPr>
          <p:nvPr/>
        </p:nvSpPr>
        <p:spPr bwMode="auto">
          <a:xfrm>
            <a:off x="4603274" y="3217636"/>
            <a:ext cx="2079211" cy="2353627"/>
          </a:xfrm>
          <a:custGeom>
            <a:avLst/>
            <a:gdLst/>
            <a:ahLst/>
            <a:cxnLst>
              <a:cxn ang="0">
                <a:pos x="45" y="11"/>
              </a:cxn>
              <a:cxn ang="0">
                <a:pos x="133" y="33"/>
              </a:cxn>
              <a:cxn ang="0">
                <a:pos x="219" y="56"/>
              </a:cxn>
              <a:cxn ang="0">
                <a:pos x="305" y="83"/>
              </a:cxn>
              <a:cxn ang="0">
                <a:pos x="389" y="111"/>
              </a:cxn>
              <a:cxn ang="0">
                <a:pos x="473" y="143"/>
              </a:cxn>
              <a:cxn ang="0">
                <a:pos x="555" y="174"/>
              </a:cxn>
              <a:cxn ang="0">
                <a:pos x="638" y="209"/>
              </a:cxn>
              <a:cxn ang="0">
                <a:pos x="718" y="245"/>
              </a:cxn>
              <a:cxn ang="0">
                <a:pos x="797" y="284"/>
              </a:cxn>
              <a:cxn ang="0">
                <a:pos x="876" y="324"/>
              </a:cxn>
              <a:cxn ang="0">
                <a:pos x="952" y="367"/>
              </a:cxn>
              <a:cxn ang="0">
                <a:pos x="1028" y="411"/>
              </a:cxn>
              <a:cxn ang="0">
                <a:pos x="1102" y="457"/>
              </a:cxn>
              <a:cxn ang="0">
                <a:pos x="1174" y="505"/>
              </a:cxn>
              <a:cxn ang="0">
                <a:pos x="1246" y="554"/>
              </a:cxn>
              <a:cxn ang="0">
                <a:pos x="1317" y="605"/>
              </a:cxn>
              <a:cxn ang="0">
                <a:pos x="1384" y="658"/>
              </a:cxn>
              <a:cxn ang="0">
                <a:pos x="1452" y="713"/>
              </a:cxn>
              <a:cxn ang="0">
                <a:pos x="1518" y="769"/>
              </a:cxn>
              <a:cxn ang="0">
                <a:pos x="1582" y="827"/>
              </a:cxn>
              <a:cxn ang="0">
                <a:pos x="1645" y="886"/>
              </a:cxn>
              <a:cxn ang="0">
                <a:pos x="1706" y="946"/>
              </a:cxn>
              <a:cxn ang="0">
                <a:pos x="1765" y="1008"/>
              </a:cxn>
              <a:cxn ang="0">
                <a:pos x="1823" y="1072"/>
              </a:cxn>
              <a:cxn ang="0">
                <a:pos x="1878" y="1137"/>
              </a:cxn>
              <a:cxn ang="0">
                <a:pos x="1933" y="1203"/>
              </a:cxn>
              <a:cxn ang="0">
                <a:pos x="1986" y="1271"/>
              </a:cxn>
              <a:cxn ang="0">
                <a:pos x="2036" y="1340"/>
              </a:cxn>
              <a:cxn ang="0">
                <a:pos x="2085" y="1410"/>
              </a:cxn>
              <a:cxn ang="0">
                <a:pos x="2132" y="1483"/>
              </a:cxn>
              <a:cxn ang="0">
                <a:pos x="2177" y="1556"/>
              </a:cxn>
              <a:cxn ang="0">
                <a:pos x="2220" y="1631"/>
              </a:cxn>
              <a:cxn ang="0">
                <a:pos x="2261" y="1706"/>
              </a:cxn>
              <a:cxn ang="0">
                <a:pos x="2300" y="1782"/>
              </a:cxn>
              <a:cxn ang="0">
                <a:pos x="2336" y="1860"/>
              </a:cxn>
              <a:cxn ang="0">
                <a:pos x="2371" y="1939"/>
              </a:cxn>
              <a:cxn ang="0">
                <a:pos x="2404" y="2019"/>
              </a:cxn>
              <a:cxn ang="0">
                <a:pos x="2435" y="2101"/>
              </a:cxn>
              <a:cxn ang="0">
                <a:pos x="2462" y="2182"/>
              </a:cxn>
              <a:cxn ang="0">
                <a:pos x="2489" y="2266"/>
              </a:cxn>
              <a:cxn ang="0">
                <a:pos x="2512" y="2350"/>
              </a:cxn>
              <a:cxn ang="0">
                <a:pos x="2535" y="2434"/>
              </a:cxn>
              <a:cxn ang="0">
                <a:pos x="2554" y="2520"/>
              </a:cxn>
              <a:cxn ang="0">
                <a:pos x="2570" y="2607"/>
              </a:cxn>
              <a:cxn ang="0">
                <a:pos x="2585" y="2694"/>
              </a:cxn>
              <a:cxn ang="0">
                <a:pos x="2596" y="2782"/>
              </a:cxn>
              <a:cxn ang="0">
                <a:pos x="2606" y="2871"/>
              </a:cxn>
              <a:cxn ang="0">
                <a:pos x="2614" y="2960"/>
              </a:cxn>
              <a:cxn ang="0">
                <a:pos x="2617" y="3050"/>
              </a:cxn>
              <a:cxn ang="0">
                <a:pos x="2620" y="3142"/>
              </a:cxn>
            </a:cxnLst>
            <a:rect l="0" t="0" r="r" b="b"/>
            <a:pathLst>
              <a:path w="2620" h="3187">
                <a:moveTo>
                  <a:pt x="0" y="0"/>
                </a:moveTo>
                <a:lnTo>
                  <a:pt x="45" y="11"/>
                </a:lnTo>
                <a:lnTo>
                  <a:pt x="89" y="21"/>
                </a:lnTo>
                <a:lnTo>
                  <a:pt x="133" y="33"/>
                </a:lnTo>
                <a:lnTo>
                  <a:pt x="177" y="45"/>
                </a:lnTo>
                <a:lnTo>
                  <a:pt x="219" y="56"/>
                </a:lnTo>
                <a:lnTo>
                  <a:pt x="262" y="70"/>
                </a:lnTo>
                <a:lnTo>
                  <a:pt x="305" y="83"/>
                </a:lnTo>
                <a:lnTo>
                  <a:pt x="348" y="98"/>
                </a:lnTo>
                <a:lnTo>
                  <a:pt x="389" y="111"/>
                </a:lnTo>
                <a:lnTo>
                  <a:pt x="432" y="126"/>
                </a:lnTo>
                <a:lnTo>
                  <a:pt x="473" y="143"/>
                </a:lnTo>
                <a:lnTo>
                  <a:pt x="514" y="158"/>
                </a:lnTo>
                <a:lnTo>
                  <a:pt x="555" y="174"/>
                </a:lnTo>
                <a:lnTo>
                  <a:pt x="597" y="192"/>
                </a:lnTo>
                <a:lnTo>
                  <a:pt x="638" y="209"/>
                </a:lnTo>
                <a:lnTo>
                  <a:pt x="678" y="227"/>
                </a:lnTo>
                <a:lnTo>
                  <a:pt x="718" y="245"/>
                </a:lnTo>
                <a:lnTo>
                  <a:pt x="758" y="264"/>
                </a:lnTo>
                <a:lnTo>
                  <a:pt x="797" y="284"/>
                </a:lnTo>
                <a:lnTo>
                  <a:pt x="837" y="304"/>
                </a:lnTo>
                <a:lnTo>
                  <a:pt x="876" y="324"/>
                </a:lnTo>
                <a:lnTo>
                  <a:pt x="913" y="346"/>
                </a:lnTo>
                <a:lnTo>
                  <a:pt x="952" y="367"/>
                </a:lnTo>
                <a:lnTo>
                  <a:pt x="989" y="388"/>
                </a:lnTo>
                <a:lnTo>
                  <a:pt x="1028" y="411"/>
                </a:lnTo>
                <a:lnTo>
                  <a:pt x="1064" y="433"/>
                </a:lnTo>
                <a:lnTo>
                  <a:pt x="1102" y="457"/>
                </a:lnTo>
                <a:lnTo>
                  <a:pt x="1138" y="480"/>
                </a:lnTo>
                <a:lnTo>
                  <a:pt x="1174" y="505"/>
                </a:lnTo>
                <a:lnTo>
                  <a:pt x="1211" y="529"/>
                </a:lnTo>
                <a:lnTo>
                  <a:pt x="1246" y="554"/>
                </a:lnTo>
                <a:lnTo>
                  <a:pt x="1282" y="579"/>
                </a:lnTo>
                <a:lnTo>
                  <a:pt x="1317" y="605"/>
                </a:lnTo>
                <a:lnTo>
                  <a:pt x="1351" y="631"/>
                </a:lnTo>
                <a:lnTo>
                  <a:pt x="1384" y="658"/>
                </a:lnTo>
                <a:lnTo>
                  <a:pt x="1419" y="685"/>
                </a:lnTo>
                <a:lnTo>
                  <a:pt x="1452" y="713"/>
                </a:lnTo>
                <a:lnTo>
                  <a:pt x="1486" y="740"/>
                </a:lnTo>
                <a:lnTo>
                  <a:pt x="1518" y="769"/>
                </a:lnTo>
                <a:lnTo>
                  <a:pt x="1551" y="797"/>
                </a:lnTo>
                <a:lnTo>
                  <a:pt x="1582" y="827"/>
                </a:lnTo>
                <a:lnTo>
                  <a:pt x="1613" y="856"/>
                </a:lnTo>
                <a:lnTo>
                  <a:pt x="1645" y="886"/>
                </a:lnTo>
                <a:lnTo>
                  <a:pt x="1676" y="916"/>
                </a:lnTo>
                <a:lnTo>
                  <a:pt x="1706" y="946"/>
                </a:lnTo>
                <a:lnTo>
                  <a:pt x="1736" y="977"/>
                </a:lnTo>
                <a:lnTo>
                  <a:pt x="1765" y="1008"/>
                </a:lnTo>
                <a:lnTo>
                  <a:pt x="1795" y="1041"/>
                </a:lnTo>
                <a:lnTo>
                  <a:pt x="1823" y="1072"/>
                </a:lnTo>
                <a:lnTo>
                  <a:pt x="1851" y="1105"/>
                </a:lnTo>
                <a:lnTo>
                  <a:pt x="1878" y="1137"/>
                </a:lnTo>
                <a:lnTo>
                  <a:pt x="1906" y="1171"/>
                </a:lnTo>
                <a:lnTo>
                  <a:pt x="1933" y="1203"/>
                </a:lnTo>
                <a:lnTo>
                  <a:pt x="1960" y="1236"/>
                </a:lnTo>
                <a:lnTo>
                  <a:pt x="1986" y="1271"/>
                </a:lnTo>
                <a:lnTo>
                  <a:pt x="2011" y="1305"/>
                </a:lnTo>
                <a:lnTo>
                  <a:pt x="2036" y="1340"/>
                </a:lnTo>
                <a:lnTo>
                  <a:pt x="2061" y="1375"/>
                </a:lnTo>
                <a:lnTo>
                  <a:pt x="2085" y="1410"/>
                </a:lnTo>
                <a:lnTo>
                  <a:pt x="2108" y="1447"/>
                </a:lnTo>
                <a:lnTo>
                  <a:pt x="2132" y="1483"/>
                </a:lnTo>
                <a:lnTo>
                  <a:pt x="2155" y="1519"/>
                </a:lnTo>
                <a:lnTo>
                  <a:pt x="2177" y="1556"/>
                </a:lnTo>
                <a:lnTo>
                  <a:pt x="2199" y="1593"/>
                </a:lnTo>
                <a:lnTo>
                  <a:pt x="2220" y="1631"/>
                </a:lnTo>
                <a:lnTo>
                  <a:pt x="2240" y="1669"/>
                </a:lnTo>
                <a:lnTo>
                  <a:pt x="2261" y="1706"/>
                </a:lnTo>
                <a:lnTo>
                  <a:pt x="2280" y="1745"/>
                </a:lnTo>
                <a:lnTo>
                  <a:pt x="2300" y="1782"/>
                </a:lnTo>
                <a:lnTo>
                  <a:pt x="2319" y="1821"/>
                </a:lnTo>
                <a:lnTo>
                  <a:pt x="2336" y="1860"/>
                </a:lnTo>
                <a:lnTo>
                  <a:pt x="2354" y="1900"/>
                </a:lnTo>
                <a:lnTo>
                  <a:pt x="2371" y="1939"/>
                </a:lnTo>
                <a:lnTo>
                  <a:pt x="2387" y="1979"/>
                </a:lnTo>
                <a:lnTo>
                  <a:pt x="2404" y="2019"/>
                </a:lnTo>
                <a:lnTo>
                  <a:pt x="2420" y="2061"/>
                </a:lnTo>
                <a:lnTo>
                  <a:pt x="2435" y="2101"/>
                </a:lnTo>
                <a:lnTo>
                  <a:pt x="2449" y="2142"/>
                </a:lnTo>
                <a:lnTo>
                  <a:pt x="2462" y="2182"/>
                </a:lnTo>
                <a:lnTo>
                  <a:pt x="2476" y="2223"/>
                </a:lnTo>
                <a:lnTo>
                  <a:pt x="2489" y="2266"/>
                </a:lnTo>
                <a:lnTo>
                  <a:pt x="2501" y="2307"/>
                </a:lnTo>
                <a:lnTo>
                  <a:pt x="2512" y="2350"/>
                </a:lnTo>
                <a:lnTo>
                  <a:pt x="2524" y="2391"/>
                </a:lnTo>
                <a:lnTo>
                  <a:pt x="2535" y="2434"/>
                </a:lnTo>
                <a:lnTo>
                  <a:pt x="2544" y="2476"/>
                </a:lnTo>
                <a:lnTo>
                  <a:pt x="2554" y="2520"/>
                </a:lnTo>
                <a:lnTo>
                  <a:pt x="2562" y="2563"/>
                </a:lnTo>
                <a:lnTo>
                  <a:pt x="2570" y="2607"/>
                </a:lnTo>
                <a:lnTo>
                  <a:pt x="2577" y="2651"/>
                </a:lnTo>
                <a:lnTo>
                  <a:pt x="2585" y="2694"/>
                </a:lnTo>
                <a:lnTo>
                  <a:pt x="2591" y="2738"/>
                </a:lnTo>
                <a:lnTo>
                  <a:pt x="2596" y="2782"/>
                </a:lnTo>
                <a:lnTo>
                  <a:pt x="2601" y="2826"/>
                </a:lnTo>
                <a:lnTo>
                  <a:pt x="2606" y="2871"/>
                </a:lnTo>
                <a:lnTo>
                  <a:pt x="2610" y="2915"/>
                </a:lnTo>
                <a:lnTo>
                  <a:pt x="2614" y="2960"/>
                </a:lnTo>
                <a:lnTo>
                  <a:pt x="2616" y="3005"/>
                </a:lnTo>
                <a:lnTo>
                  <a:pt x="2617" y="3050"/>
                </a:lnTo>
                <a:lnTo>
                  <a:pt x="2619" y="3095"/>
                </a:lnTo>
                <a:lnTo>
                  <a:pt x="2620" y="3142"/>
                </a:lnTo>
                <a:lnTo>
                  <a:pt x="2620" y="3187"/>
                </a:lnTo>
              </a:path>
            </a:pathLst>
          </a:custGeom>
          <a:noFill/>
          <a:ln w="57150" cmpd="sng">
            <a:solidFill>
              <a:schemeClr val="accent6">
                <a:lumMod val="60000"/>
                <a:lumOff val="40000"/>
              </a:schemeClr>
            </a:solidFill>
            <a:prstDash val="solid"/>
            <a:round/>
            <a:headEnd/>
            <a:tailEnd/>
          </a:ln>
        </p:spPr>
        <p:txBody>
          <a:bodyPr>
            <a:prstTxWarp prst="textNoShape">
              <a:avLst/>
            </a:prstTxWarp>
          </a:bodyPr>
          <a:lstStyle/>
          <a:p>
            <a:endParaRPr lang="en-US">
              <a:latin typeface="Calibri"/>
              <a:cs typeface="Calibri"/>
            </a:endParaRPr>
          </a:p>
        </p:txBody>
      </p:sp>
      <p:sp>
        <p:nvSpPr>
          <p:cNvPr id="45" name="Rectangle 7"/>
          <p:cNvSpPr>
            <a:spLocks noChangeArrowheads="1"/>
          </p:cNvSpPr>
          <p:nvPr/>
        </p:nvSpPr>
        <p:spPr bwMode="auto">
          <a:xfrm>
            <a:off x="6578314" y="5571264"/>
            <a:ext cx="171522"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chemeClr val="accent6">
                    <a:lumMod val="60000"/>
                    <a:lumOff val="40000"/>
                  </a:schemeClr>
                </a:solidFill>
                <a:latin typeface="Calibri"/>
                <a:cs typeface="Calibri"/>
              </a:rPr>
              <a:t>A</a:t>
            </a:r>
            <a:endParaRPr kumimoji="0" lang="en-US" sz="2000" b="1" dirty="0">
              <a:solidFill>
                <a:schemeClr val="accent6">
                  <a:lumMod val="60000"/>
                  <a:lumOff val="40000"/>
                </a:schemeClr>
              </a:solidFill>
              <a:latin typeface="Calibri"/>
              <a:cs typeface="Calibri"/>
            </a:endParaRPr>
          </a:p>
        </p:txBody>
      </p:sp>
      <p:sp>
        <p:nvSpPr>
          <p:cNvPr id="46" name="Rectangle 8"/>
          <p:cNvSpPr>
            <a:spLocks noChangeArrowheads="1"/>
          </p:cNvSpPr>
          <p:nvPr/>
        </p:nvSpPr>
        <p:spPr bwMode="auto">
          <a:xfrm>
            <a:off x="4360386" y="3055585"/>
            <a:ext cx="171522"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chemeClr val="accent6">
                    <a:lumMod val="60000"/>
                    <a:lumOff val="40000"/>
                  </a:schemeClr>
                </a:solidFill>
                <a:latin typeface="Calibri"/>
                <a:cs typeface="Calibri"/>
              </a:rPr>
              <a:t>A</a:t>
            </a:r>
            <a:endParaRPr kumimoji="0" lang="en-US" sz="2000" b="1" dirty="0">
              <a:solidFill>
                <a:schemeClr val="accent6">
                  <a:lumMod val="60000"/>
                  <a:lumOff val="40000"/>
                </a:schemeClr>
              </a:solidFill>
              <a:latin typeface="Calibri"/>
              <a:cs typeface="Calibri"/>
            </a:endParaRPr>
          </a:p>
        </p:txBody>
      </p:sp>
      <p:sp>
        <p:nvSpPr>
          <p:cNvPr id="47" name="Rectangle 9"/>
          <p:cNvSpPr>
            <a:spLocks noChangeArrowheads="1"/>
          </p:cNvSpPr>
          <p:nvPr/>
        </p:nvSpPr>
        <p:spPr bwMode="auto">
          <a:xfrm>
            <a:off x="8216043" y="5504208"/>
            <a:ext cx="576680" cy="357021"/>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600" b="0">
                <a:solidFill>
                  <a:srgbClr val="000000"/>
                </a:solidFill>
                <a:latin typeface="Calibri"/>
                <a:cs typeface="Calibri"/>
              </a:rPr>
              <a:t>Capital</a:t>
            </a:r>
            <a:br>
              <a:rPr kumimoji="0" lang="en-US" sz="1600" b="0">
                <a:solidFill>
                  <a:srgbClr val="000000"/>
                </a:solidFill>
                <a:latin typeface="Calibri"/>
                <a:cs typeface="Calibri"/>
              </a:rPr>
            </a:br>
            <a:r>
              <a:rPr kumimoji="0" lang="en-US" sz="1600" b="0">
                <a:solidFill>
                  <a:srgbClr val="000000"/>
                </a:solidFill>
                <a:latin typeface="Calibri"/>
                <a:cs typeface="Calibri"/>
              </a:rPr>
              <a:t>goods</a:t>
            </a:r>
            <a:endParaRPr kumimoji="0" lang="en-US" sz="1600" b="0">
              <a:solidFill>
                <a:schemeClr val="tx1"/>
              </a:solidFill>
              <a:latin typeface="Calibri"/>
              <a:cs typeface="Calibri"/>
            </a:endParaRPr>
          </a:p>
        </p:txBody>
      </p:sp>
      <p:sp>
        <p:nvSpPr>
          <p:cNvPr id="48" name="Line 33"/>
          <p:cNvSpPr>
            <a:spLocks noChangeShapeType="1"/>
          </p:cNvSpPr>
          <p:nvPr/>
        </p:nvSpPr>
        <p:spPr bwMode="auto">
          <a:xfrm>
            <a:off x="4598511" y="2200048"/>
            <a:ext cx="0" cy="3373067"/>
          </a:xfrm>
          <a:prstGeom prst="line">
            <a:avLst/>
          </a:prstGeom>
          <a:noFill/>
          <a:ln w="28575">
            <a:solidFill>
              <a:srgbClr val="000000"/>
            </a:solidFill>
            <a:round/>
            <a:headEnd/>
            <a:tailEnd/>
          </a:ln>
          <a:effectLst/>
        </p:spPr>
        <p:txBody>
          <a:bodyPr wrap="square" lIns="0" tIns="0" rIns="0" bIns="0">
            <a:prstTxWarp prst="textNoShape">
              <a:avLst/>
            </a:prstTxWarp>
            <a:spAutoFit/>
          </a:bodyPr>
          <a:lstStyle/>
          <a:p>
            <a:endParaRPr lang="en-US">
              <a:latin typeface="Calibri"/>
              <a:cs typeface="Calibri"/>
            </a:endParaRPr>
          </a:p>
        </p:txBody>
      </p:sp>
      <p:sp>
        <p:nvSpPr>
          <p:cNvPr id="49" name="Line 34"/>
          <p:cNvSpPr>
            <a:spLocks noChangeShapeType="1"/>
          </p:cNvSpPr>
          <p:nvPr/>
        </p:nvSpPr>
        <p:spPr bwMode="auto">
          <a:xfrm>
            <a:off x="4588986" y="5576028"/>
            <a:ext cx="3563049" cy="0"/>
          </a:xfrm>
          <a:prstGeom prst="line">
            <a:avLst/>
          </a:prstGeom>
          <a:noFill/>
          <a:ln w="28575">
            <a:solidFill>
              <a:srgbClr val="000000"/>
            </a:solidFill>
            <a:round/>
            <a:headEnd/>
            <a:tailEnd/>
          </a:ln>
          <a:effectLst/>
        </p:spPr>
        <p:txBody>
          <a:bodyPr wrap="square" lIns="0" tIns="0" rIns="0" bIns="0">
            <a:prstTxWarp prst="textNoShape">
              <a:avLst/>
            </a:prstTxWarp>
            <a:spAutoFit/>
          </a:bodyPr>
          <a:lstStyle/>
          <a:p>
            <a:endParaRPr lang="en-US">
              <a:latin typeface="Calibri"/>
              <a:cs typeface="Calibri"/>
            </a:endParaRPr>
          </a:p>
        </p:txBody>
      </p:sp>
      <p:sp>
        <p:nvSpPr>
          <p:cNvPr id="50" name="Text Box 36"/>
          <p:cNvSpPr txBox="1">
            <a:spLocks noChangeArrowheads="1"/>
          </p:cNvSpPr>
          <p:nvPr/>
        </p:nvSpPr>
        <p:spPr bwMode="auto">
          <a:xfrm>
            <a:off x="4277836" y="1817462"/>
            <a:ext cx="1115490" cy="357021"/>
          </a:xfrm>
          <a:prstGeom prst="rect">
            <a:avLst/>
          </a:prstGeom>
          <a:noFill/>
          <a:ln w="9525">
            <a:noFill/>
            <a:miter lim="800000"/>
            <a:headEnd/>
            <a:tailEnd/>
          </a:ln>
          <a:effectLst/>
        </p:spPr>
        <p:txBody>
          <a:bodyPr wrap="none" lIns="0" tIns="0" rIns="0" bIns="0">
            <a:prstTxWarp prst="textNoShape">
              <a:avLst/>
            </a:prstTxWarp>
            <a:spAutoFit/>
          </a:bodyPr>
          <a:lstStyle/>
          <a:p>
            <a:pPr>
              <a:lnSpc>
                <a:spcPct val="70000"/>
              </a:lnSpc>
            </a:pPr>
            <a:r>
              <a:rPr kumimoji="0" lang="en-US" sz="1600" b="0">
                <a:solidFill>
                  <a:srgbClr val="000000"/>
                </a:solidFill>
                <a:latin typeface="Calibri"/>
                <a:cs typeface="Calibri"/>
              </a:rPr>
              <a:t>Consumption</a:t>
            </a:r>
            <a:br>
              <a:rPr kumimoji="0" lang="en-US" sz="1600" b="0">
                <a:solidFill>
                  <a:srgbClr val="000000"/>
                </a:solidFill>
                <a:latin typeface="Calibri"/>
                <a:cs typeface="Calibri"/>
              </a:rPr>
            </a:br>
            <a:r>
              <a:rPr kumimoji="0" lang="en-US" sz="1600" b="0">
                <a:solidFill>
                  <a:srgbClr val="000000"/>
                </a:solidFill>
                <a:latin typeface="Calibri"/>
                <a:cs typeface="Calibri"/>
              </a:rPr>
              <a:t>goods</a:t>
            </a:r>
            <a:endParaRPr lang="en-US" sz="1600" b="0">
              <a:solidFill>
                <a:schemeClr val="tx1"/>
              </a:solidFill>
              <a:latin typeface="Calibri"/>
              <a:cs typeface="Calibri"/>
            </a:endParaRPr>
          </a:p>
        </p:txBody>
      </p:sp>
      <p:sp>
        <p:nvSpPr>
          <p:cNvPr id="51" name="Line 38"/>
          <p:cNvSpPr>
            <a:spLocks noChangeShapeType="1"/>
          </p:cNvSpPr>
          <p:nvPr/>
        </p:nvSpPr>
        <p:spPr bwMode="auto">
          <a:xfrm flipH="1">
            <a:off x="5738590" y="3479955"/>
            <a:ext cx="173038" cy="96838"/>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52" name="Group 104"/>
          <p:cNvGrpSpPr>
            <a:grpSpLocks/>
          </p:cNvGrpSpPr>
          <p:nvPr/>
        </p:nvGrpSpPr>
        <p:grpSpPr bwMode="auto">
          <a:xfrm>
            <a:off x="4351761" y="2347996"/>
            <a:ext cx="3434911" cy="3535701"/>
            <a:chOff x="1244" y="2421"/>
            <a:chExt cx="1494" cy="1594"/>
          </a:xfrm>
        </p:grpSpPr>
        <p:sp>
          <p:nvSpPr>
            <p:cNvPr id="53" name="Rectangle 71"/>
            <p:cNvSpPr>
              <a:spLocks noChangeArrowheads="1"/>
            </p:cNvSpPr>
            <p:nvPr/>
          </p:nvSpPr>
          <p:spPr bwMode="auto">
            <a:xfrm>
              <a:off x="2411" y="2788"/>
              <a:ext cx="327" cy="139"/>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smtClean="0">
                  <a:solidFill>
                    <a:srgbClr val="C00000"/>
                  </a:solidFill>
                  <a:latin typeface="Calibri"/>
                  <a:cs typeface="Calibri"/>
                </a:rPr>
                <a:t>PPC</a:t>
              </a:r>
              <a:r>
                <a:rPr kumimoji="0" lang="en-US" sz="2000" b="1" i="1" baseline="-25000" dirty="0" smtClean="0">
                  <a:solidFill>
                    <a:srgbClr val="C00000"/>
                  </a:solidFill>
                  <a:latin typeface="Calibri"/>
                  <a:cs typeface="Calibri"/>
                </a:rPr>
                <a:t>2030</a:t>
              </a:r>
              <a:endParaRPr kumimoji="0" lang="en-US" sz="2000" b="1" baseline="-25000" dirty="0">
                <a:solidFill>
                  <a:srgbClr val="C00000"/>
                </a:solidFill>
                <a:latin typeface="Calibri"/>
                <a:cs typeface="Calibri"/>
              </a:endParaRPr>
            </a:p>
          </p:txBody>
        </p:sp>
        <p:sp>
          <p:nvSpPr>
            <p:cNvPr id="54" name="Freeform 73"/>
            <p:cNvSpPr>
              <a:spLocks/>
            </p:cNvSpPr>
            <p:nvPr/>
          </p:nvSpPr>
          <p:spPr bwMode="auto">
            <a:xfrm>
              <a:off x="1353" y="2500"/>
              <a:ext cx="1267" cy="1373"/>
            </a:xfrm>
            <a:custGeom>
              <a:avLst/>
              <a:gdLst/>
              <a:ahLst/>
              <a:cxnLst>
                <a:cxn ang="0">
                  <a:pos x="121" y="6"/>
                </a:cxn>
                <a:cxn ang="0">
                  <a:pos x="297" y="21"/>
                </a:cxn>
                <a:cxn ang="0">
                  <a:pos x="469" y="40"/>
                </a:cxn>
                <a:cxn ang="0">
                  <a:pos x="634" y="65"/>
                </a:cxn>
                <a:cxn ang="0">
                  <a:pos x="795" y="94"/>
                </a:cxn>
                <a:cxn ang="0">
                  <a:pos x="950" y="128"/>
                </a:cxn>
                <a:cxn ang="0">
                  <a:pos x="1100" y="165"/>
                </a:cxn>
                <a:cxn ang="0">
                  <a:pos x="1245" y="208"/>
                </a:cxn>
                <a:cxn ang="0">
                  <a:pos x="1385" y="254"/>
                </a:cxn>
                <a:cxn ang="0">
                  <a:pos x="1520" y="304"/>
                </a:cxn>
                <a:cxn ang="0">
                  <a:pos x="1652" y="359"/>
                </a:cxn>
                <a:cxn ang="0">
                  <a:pos x="1777" y="418"/>
                </a:cxn>
                <a:cxn ang="0">
                  <a:pos x="1898" y="480"/>
                </a:cxn>
                <a:cxn ang="0">
                  <a:pos x="2014" y="545"/>
                </a:cxn>
                <a:cxn ang="0">
                  <a:pos x="2127" y="614"/>
                </a:cxn>
                <a:cxn ang="0">
                  <a:pos x="2233" y="685"/>
                </a:cxn>
                <a:cxn ang="0">
                  <a:pos x="2337" y="760"/>
                </a:cxn>
                <a:cxn ang="0">
                  <a:pos x="2436" y="838"/>
                </a:cxn>
                <a:cxn ang="0">
                  <a:pos x="2531" y="918"/>
                </a:cxn>
                <a:cxn ang="0">
                  <a:pos x="2621" y="1001"/>
                </a:cxn>
                <a:cxn ang="0">
                  <a:pos x="2707" y="1087"/>
                </a:cxn>
                <a:cxn ang="0">
                  <a:pos x="2789" y="1175"/>
                </a:cxn>
                <a:cxn ang="0">
                  <a:pos x="2868" y="1265"/>
                </a:cxn>
                <a:cxn ang="0">
                  <a:pos x="2943" y="1357"/>
                </a:cxn>
                <a:cxn ang="0">
                  <a:pos x="3015" y="1451"/>
                </a:cxn>
                <a:cxn ang="0">
                  <a:pos x="3081" y="1546"/>
                </a:cxn>
                <a:cxn ang="0">
                  <a:pos x="3145" y="1643"/>
                </a:cxn>
                <a:cxn ang="0">
                  <a:pos x="3206" y="1742"/>
                </a:cxn>
                <a:cxn ang="0">
                  <a:pos x="3262" y="1843"/>
                </a:cxn>
                <a:cxn ang="0">
                  <a:pos x="3316" y="1944"/>
                </a:cxn>
                <a:cxn ang="0">
                  <a:pos x="3366" y="2046"/>
                </a:cxn>
                <a:cxn ang="0">
                  <a:pos x="3413" y="2148"/>
                </a:cxn>
                <a:cxn ang="0">
                  <a:pos x="3457" y="2252"/>
                </a:cxn>
                <a:cxn ang="0">
                  <a:pos x="3497" y="2356"/>
                </a:cxn>
                <a:cxn ang="0">
                  <a:pos x="3535" y="2461"/>
                </a:cxn>
                <a:cxn ang="0">
                  <a:pos x="3570" y="2567"/>
                </a:cxn>
                <a:cxn ang="0">
                  <a:pos x="3602" y="2672"/>
                </a:cxn>
                <a:cxn ang="0">
                  <a:pos x="3631" y="2777"/>
                </a:cxn>
                <a:cxn ang="0">
                  <a:pos x="3659" y="2884"/>
                </a:cxn>
                <a:cxn ang="0">
                  <a:pos x="3682" y="2989"/>
                </a:cxn>
                <a:cxn ang="0">
                  <a:pos x="3704" y="3093"/>
                </a:cxn>
                <a:cxn ang="0">
                  <a:pos x="3724" y="3197"/>
                </a:cxn>
                <a:cxn ang="0">
                  <a:pos x="3740" y="3301"/>
                </a:cxn>
                <a:cxn ang="0">
                  <a:pos x="3755" y="3403"/>
                </a:cxn>
                <a:cxn ang="0">
                  <a:pos x="3766" y="3506"/>
                </a:cxn>
                <a:cxn ang="0">
                  <a:pos x="3777" y="3606"/>
                </a:cxn>
                <a:cxn ang="0">
                  <a:pos x="3785" y="3705"/>
                </a:cxn>
                <a:cxn ang="0">
                  <a:pos x="3791" y="3804"/>
                </a:cxn>
                <a:cxn ang="0">
                  <a:pos x="3795" y="3901"/>
                </a:cxn>
                <a:cxn ang="0">
                  <a:pos x="3797" y="3995"/>
                </a:cxn>
                <a:cxn ang="0">
                  <a:pos x="3799" y="4089"/>
                </a:cxn>
              </a:cxnLst>
              <a:rect l="0" t="0" r="r" b="b"/>
              <a:pathLst>
                <a:path w="3799" h="4119">
                  <a:moveTo>
                    <a:pt x="0" y="0"/>
                  </a:moveTo>
                  <a:lnTo>
                    <a:pt x="61" y="2"/>
                  </a:lnTo>
                  <a:lnTo>
                    <a:pt x="121" y="6"/>
                  </a:lnTo>
                  <a:lnTo>
                    <a:pt x="180" y="10"/>
                  </a:lnTo>
                  <a:lnTo>
                    <a:pt x="239" y="15"/>
                  </a:lnTo>
                  <a:lnTo>
                    <a:pt x="297" y="21"/>
                  </a:lnTo>
                  <a:lnTo>
                    <a:pt x="355" y="26"/>
                  </a:lnTo>
                  <a:lnTo>
                    <a:pt x="412" y="33"/>
                  </a:lnTo>
                  <a:lnTo>
                    <a:pt x="469" y="40"/>
                  </a:lnTo>
                  <a:lnTo>
                    <a:pt x="524" y="48"/>
                  </a:lnTo>
                  <a:lnTo>
                    <a:pt x="580" y="56"/>
                  </a:lnTo>
                  <a:lnTo>
                    <a:pt x="634" y="65"/>
                  </a:lnTo>
                  <a:lnTo>
                    <a:pt x="689" y="74"/>
                  </a:lnTo>
                  <a:lnTo>
                    <a:pt x="741" y="84"/>
                  </a:lnTo>
                  <a:lnTo>
                    <a:pt x="795" y="94"/>
                  </a:lnTo>
                  <a:lnTo>
                    <a:pt x="848" y="104"/>
                  </a:lnTo>
                  <a:lnTo>
                    <a:pt x="899" y="115"/>
                  </a:lnTo>
                  <a:lnTo>
                    <a:pt x="950" y="128"/>
                  </a:lnTo>
                  <a:lnTo>
                    <a:pt x="1000" y="139"/>
                  </a:lnTo>
                  <a:lnTo>
                    <a:pt x="1050" y="152"/>
                  </a:lnTo>
                  <a:lnTo>
                    <a:pt x="1100" y="165"/>
                  </a:lnTo>
                  <a:lnTo>
                    <a:pt x="1149" y="179"/>
                  </a:lnTo>
                  <a:lnTo>
                    <a:pt x="1198" y="193"/>
                  </a:lnTo>
                  <a:lnTo>
                    <a:pt x="1245" y="208"/>
                  </a:lnTo>
                  <a:lnTo>
                    <a:pt x="1293" y="223"/>
                  </a:lnTo>
                  <a:lnTo>
                    <a:pt x="1339" y="238"/>
                  </a:lnTo>
                  <a:lnTo>
                    <a:pt x="1385" y="254"/>
                  </a:lnTo>
                  <a:lnTo>
                    <a:pt x="1431" y="271"/>
                  </a:lnTo>
                  <a:lnTo>
                    <a:pt x="1477" y="288"/>
                  </a:lnTo>
                  <a:lnTo>
                    <a:pt x="1520" y="304"/>
                  </a:lnTo>
                  <a:lnTo>
                    <a:pt x="1564" y="323"/>
                  </a:lnTo>
                  <a:lnTo>
                    <a:pt x="1608" y="341"/>
                  </a:lnTo>
                  <a:lnTo>
                    <a:pt x="1652" y="359"/>
                  </a:lnTo>
                  <a:lnTo>
                    <a:pt x="1694" y="378"/>
                  </a:lnTo>
                  <a:lnTo>
                    <a:pt x="1735" y="398"/>
                  </a:lnTo>
                  <a:lnTo>
                    <a:pt x="1777" y="418"/>
                  </a:lnTo>
                  <a:lnTo>
                    <a:pt x="1818" y="438"/>
                  </a:lnTo>
                  <a:lnTo>
                    <a:pt x="1858" y="458"/>
                  </a:lnTo>
                  <a:lnTo>
                    <a:pt x="1898" y="480"/>
                  </a:lnTo>
                  <a:lnTo>
                    <a:pt x="1937" y="501"/>
                  </a:lnTo>
                  <a:lnTo>
                    <a:pt x="1975" y="522"/>
                  </a:lnTo>
                  <a:lnTo>
                    <a:pt x="2014" y="545"/>
                  </a:lnTo>
                  <a:lnTo>
                    <a:pt x="2052" y="567"/>
                  </a:lnTo>
                  <a:lnTo>
                    <a:pt x="2089" y="590"/>
                  </a:lnTo>
                  <a:lnTo>
                    <a:pt x="2127" y="614"/>
                  </a:lnTo>
                  <a:lnTo>
                    <a:pt x="2163" y="638"/>
                  </a:lnTo>
                  <a:lnTo>
                    <a:pt x="2198" y="661"/>
                  </a:lnTo>
                  <a:lnTo>
                    <a:pt x="2233" y="685"/>
                  </a:lnTo>
                  <a:lnTo>
                    <a:pt x="2268" y="710"/>
                  </a:lnTo>
                  <a:lnTo>
                    <a:pt x="2303" y="735"/>
                  </a:lnTo>
                  <a:lnTo>
                    <a:pt x="2337" y="760"/>
                  </a:lnTo>
                  <a:lnTo>
                    <a:pt x="2371" y="785"/>
                  </a:lnTo>
                  <a:lnTo>
                    <a:pt x="2403" y="812"/>
                  </a:lnTo>
                  <a:lnTo>
                    <a:pt x="2436" y="838"/>
                  </a:lnTo>
                  <a:lnTo>
                    <a:pt x="2468" y="864"/>
                  </a:lnTo>
                  <a:lnTo>
                    <a:pt x="2499" y="891"/>
                  </a:lnTo>
                  <a:lnTo>
                    <a:pt x="2531" y="918"/>
                  </a:lnTo>
                  <a:lnTo>
                    <a:pt x="2561" y="946"/>
                  </a:lnTo>
                  <a:lnTo>
                    <a:pt x="2591" y="973"/>
                  </a:lnTo>
                  <a:lnTo>
                    <a:pt x="2621" y="1001"/>
                  </a:lnTo>
                  <a:lnTo>
                    <a:pt x="2649" y="1030"/>
                  </a:lnTo>
                  <a:lnTo>
                    <a:pt x="2679" y="1058"/>
                  </a:lnTo>
                  <a:lnTo>
                    <a:pt x="2707" y="1087"/>
                  </a:lnTo>
                  <a:lnTo>
                    <a:pt x="2736" y="1116"/>
                  </a:lnTo>
                  <a:lnTo>
                    <a:pt x="2763" y="1145"/>
                  </a:lnTo>
                  <a:lnTo>
                    <a:pt x="2789" y="1175"/>
                  </a:lnTo>
                  <a:lnTo>
                    <a:pt x="2816" y="1205"/>
                  </a:lnTo>
                  <a:lnTo>
                    <a:pt x="2842" y="1234"/>
                  </a:lnTo>
                  <a:lnTo>
                    <a:pt x="2868" y="1265"/>
                  </a:lnTo>
                  <a:lnTo>
                    <a:pt x="2893" y="1295"/>
                  </a:lnTo>
                  <a:lnTo>
                    <a:pt x="2918" y="1325"/>
                  </a:lnTo>
                  <a:lnTo>
                    <a:pt x="2943" y="1357"/>
                  </a:lnTo>
                  <a:lnTo>
                    <a:pt x="2967" y="1388"/>
                  </a:lnTo>
                  <a:lnTo>
                    <a:pt x="2991" y="1419"/>
                  </a:lnTo>
                  <a:lnTo>
                    <a:pt x="3015" y="1451"/>
                  </a:lnTo>
                  <a:lnTo>
                    <a:pt x="3037" y="1482"/>
                  </a:lnTo>
                  <a:lnTo>
                    <a:pt x="3060" y="1514"/>
                  </a:lnTo>
                  <a:lnTo>
                    <a:pt x="3081" y="1546"/>
                  </a:lnTo>
                  <a:lnTo>
                    <a:pt x="3103" y="1578"/>
                  </a:lnTo>
                  <a:lnTo>
                    <a:pt x="3125" y="1611"/>
                  </a:lnTo>
                  <a:lnTo>
                    <a:pt x="3145" y="1643"/>
                  </a:lnTo>
                  <a:lnTo>
                    <a:pt x="3166" y="1676"/>
                  </a:lnTo>
                  <a:lnTo>
                    <a:pt x="3186" y="1710"/>
                  </a:lnTo>
                  <a:lnTo>
                    <a:pt x="3206" y="1742"/>
                  </a:lnTo>
                  <a:lnTo>
                    <a:pt x="3225" y="1775"/>
                  </a:lnTo>
                  <a:lnTo>
                    <a:pt x="3243" y="1809"/>
                  </a:lnTo>
                  <a:lnTo>
                    <a:pt x="3262" y="1843"/>
                  </a:lnTo>
                  <a:lnTo>
                    <a:pt x="3281" y="1876"/>
                  </a:lnTo>
                  <a:lnTo>
                    <a:pt x="3298" y="1910"/>
                  </a:lnTo>
                  <a:lnTo>
                    <a:pt x="3316" y="1944"/>
                  </a:lnTo>
                  <a:lnTo>
                    <a:pt x="3333" y="1978"/>
                  </a:lnTo>
                  <a:lnTo>
                    <a:pt x="3350" y="2012"/>
                  </a:lnTo>
                  <a:lnTo>
                    <a:pt x="3366" y="2046"/>
                  </a:lnTo>
                  <a:lnTo>
                    <a:pt x="3382" y="2081"/>
                  </a:lnTo>
                  <a:lnTo>
                    <a:pt x="3397" y="2114"/>
                  </a:lnTo>
                  <a:lnTo>
                    <a:pt x="3413" y="2148"/>
                  </a:lnTo>
                  <a:lnTo>
                    <a:pt x="3427" y="2182"/>
                  </a:lnTo>
                  <a:lnTo>
                    <a:pt x="3442" y="2217"/>
                  </a:lnTo>
                  <a:lnTo>
                    <a:pt x="3457" y="2252"/>
                  </a:lnTo>
                  <a:lnTo>
                    <a:pt x="3471" y="2286"/>
                  </a:lnTo>
                  <a:lnTo>
                    <a:pt x="3485" y="2321"/>
                  </a:lnTo>
                  <a:lnTo>
                    <a:pt x="3497" y="2356"/>
                  </a:lnTo>
                  <a:lnTo>
                    <a:pt x="3511" y="2391"/>
                  </a:lnTo>
                  <a:lnTo>
                    <a:pt x="3523" y="2426"/>
                  </a:lnTo>
                  <a:lnTo>
                    <a:pt x="3535" y="2461"/>
                  </a:lnTo>
                  <a:lnTo>
                    <a:pt x="3547" y="2497"/>
                  </a:lnTo>
                  <a:lnTo>
                    <a:pt x="3559" y="2532"/>
                  </a:lnTo>
                  <a:lnTo>
                    <a:pt x="3570" y="2567"/>
                  </a:lnTo>
                  <a:lnTo>
                    <a:pt x="3581" y="2602"/>
                  </a:lnTo>
                  <a:lnTo>
                    <a:pt x="3592" y="2637"/>
                  </a:lnTo>
                  <a:lnTo>
                    <a:pt x="3602" y="2672"/>
                  </a:lnTo>
                  <a:lnTo>
                    <a:pt x="3612" y="2707"/>
                  </a:lnTo>
                  <a:lnTo>
                    <a:pt x="3622" y="2742"/>
                  </a:lnTo>
                  <a:lnTo>
                    <a:pt x="3631" y="2777"/>
                  </a:lnTo>
                  <a:lnTo>
                    <a:pt x="3641" y="2812"/>
                  </a:lnTo>
                  <a:lnTo>
                    <a:pt x="3650" y="2849"/>
                  </a:lnTo>
                  <a:lnTo>
                    <a:pt x="3659" y="2884"/>
                  </a:lnTo>
                  <a:lnTo>
                    <a:pt x="3666" y="2919"/>
                  </a:lnTo>
                  <a:lnTo>
                    <a:pt x="3675" y="2954"/>
                  </a:lnTo>
                  <a:lnTo>
                    <a:pt x="3682" y="2989"/>
                  </a:lnTo>
                  <a:lnTo>
                    <a:pt x="3690" y="3023"/>
                  </a:lnTo>
                  <a:lnTo>
                    <a:pt x="3697" y="3058"/>
                  </a:lnTo>
                  <a:lnTo>
                    <a:pt x="3704" y="3093"/>
                  </a:lnTo>
                  <a:lnTo>
                    <a:pt x="3711" y="3128"/>
                  </a:lnTo>
                  <a:lnTo>
                    <a:pt x="3717" y="3163"/>
                  </a:lnTo>
                  <a:lnTo>
                    <a:pt x="3724" y="3197"/>
                  </a:lnTo>
                  <a:lnTo>
                    <a:pt x="3729" y="3232"/>
                  </a:lnTo>
                  <a:lnTo>
                    <a:pt x="3735" y="3267"/>
                  </a:lnTo>
                  <a:lnTo>
                    <a:pt x="3740" y="3301"/>
                  </a:lnTo>
                  <a:lnTo>
                    <a:pt x="3745" y="3336"/>
                  </a:lnTo>
                  <a:lnTo>
                    <a:pt x="3750" y="3370"/>
                  </a:lnTo>
                  <a:lnTo>
                    <a:pt x="3755" y="3403"/>
                  </a:lnTo>
                  <a:lnTo>
                    <a:pt x="3759" y="3437"/>
                  </a:lnTo>
                  <a:lnTo>
                    <a:pt x="3762" y="3472"/>
                  </a:lnTo>
                  <a:lnTo>
                    <a:pt x="3766" y="3506"/>
                  </a:lnTo>
                  <a:lnTo>
                    <a:pt x="3770" y="3539"/>
                  </a:lnTo>
                  <a:lnTo>
                    <a:pt x="3774" y="3573"/>
                  </a:lnTo>
                  <a:lnTo>
                    <a:pt x="3777" y="3606"/>
                  </a:lnTo>
                  <a:lnTo>
                    <a:pt x="3780" y="3640"/>
                  </a:lnTo>
                  <a:lnTo>
                    <a:pt x="3782" y="3673"/>
                  </a:lnTo>
                  <a:lnTo>
                    <a:pt x="3785" y="3705"/>
                  </a:lnTo>
                  <a:lnTo>
                    <a:pt x="3787" y="3739"/>
                  </a:lnTo>
                  <a:lnTo>
                    <a:pt x="3789" y="3772"/>
                  </a:lnTo>
                  <a:lnTo>
                    <a:pt x="3791" y="3804"/>
                  </a:lnTo>
                  <a:lnTo>
                    <a:pt x="3792" y="3836"/>
                  </a:lnTo>
                  <a:lnTo>
                    <a:pt x="3794" y="3868"/>
                  </a:lnTo>
                  <a:lnTo>
                    <a:pt x="3795" y="3901"/>
                  </a:lnTo>
                  <a:lnTo>
                    <a:pt x="3796" y="3932"/>
                  </a:lnTo>
                  <a:lnTo>
                    <a:pt x="3797" y="3963"/>
                  </a:lnTo>
                  <a:lnTo>
                    <a:pt x="3797" y="3995"/>
                  </a:lnTo>
                  <a:lnTo>
                    <a:pt x="3797" y="4026"/>
                  </a:lnTo>
                  <a:lnTo>
                    <a:pt x="3799" y="4057"/>
                  </a:lnTo>
                  <a:lnTo>
                    <a:pt x="3799" y="4089"/>
                  </a:lnTo>
                  <a:lnTo>
                    <a:pt x="3799" y="4119"/>
                  </a:lnTo>
                </a:path>
              </a:pathLst>
            </a:custGeom>
            <a:noFill/>
            <a:ln w="57150" cmpd="sng">
              <a:solidFill>
                <a:srgbClr val="C00000"/>
              </a:solidFill>
              <a:prstDash val="solid"/>
              <a:round/>
              <a:headEnd/>
              <a:tailEnd/>
            </a:ln>
          </p:spPr>
          <p:txBody>
            <a:bodyPr>
              <a:prstTxWarp prst="textNoShape">
                <a:avLst/>
              </a:prstTxWarp>
            </a:bodyPr>
            <a:lstStyle/>
            <a:p>
              <a:endParaRPr lang="en-US">
                <a:latin typeface="Calibri"/>
                <a:cs typeface="Calibri"/>
              </a:endParaRPr>
            </a:p>
          </p:txBody>
        </p:sp>
        <p:sp>
          <p:nvSpPr>
            <p:cNvPr id="55" name="Line 74"/>
            <p:cNvSpPr>
              <a:spLocks noChangeShapeType="1"/>
            </p:cNvSpPr>
            <p:nvPr/>
          </p:nvSpPr>
          <p:spPr bwMode="auto">
            <a:xfrm flipH="1">
              <a:off x="2423" y="2922"/>
              <a:ext cx="109" cy="6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sp>
          <p:nvSpPr>
            <p:cNvPr id="56" name="Rectangle 68"/>
            <p:cNvSpPr>
              <a:spLocks noChangeArrowheads="1"/>
            </p:cNvSpPr>
            <p:nvPr/>
          </p:nvSpPr>
          <p:spPr bwMode="auto">
            <a:xfrm>
              <a:off x="2568" y="3876"/>
              <a:ext cx="75" cy="139"/>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C00000"/>
                  </a:solidFill>
                  <a:latin typeface="Calibri"/>
                  <a:cs typeface="Calibri"/>
                </a:rPr>
                <a:t>B</a:t>
              </a:r>
              <a:endParaRPr kumimoji="0" lang="en-US" sz="2000" b="1" dirty="0">
                <a:solidFill>
                  <a:srgbClr val="C00000"/>
                </a:solidFill>
                <a:latin typeface="Calibri"/>
                <a:cs typeface="Calibri"/>
              </a:endParaRPr>
            </a:p>
          </p:txBody>
        </p:sp>
        <p:sp>
          <p:nvSpPr>
            <p:cNvPr id="57" name="Rectangle 69"/>
            <p:cNvSpPr>
              <a:spLocks noChangeArrowheads="1"/>
            </p:cNvSpPr>
            <p:nvPr/>
          </p:nvSpPr>
          <p:spPr bwMode="auto">
            <a:xfrm>
              <a:off x="1244" y="2421"/>
              <a:ext cx="75" cy="139"/>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C00000"/>
                  </a:solidFill>
                  <a:latin typeface="Calibri"/>
                  <a:cs typeface="Calibri"/>
                </a:rPr>
                <a:t>B</a:t>
              </a:r>
              <a:endParaRPr kumimoji="0" lang="en-US" sz="2000" b="1" dirty="0">
                <a:solidFill>
                  <a:srgbClr val="C00000"/>
                </a:solidFill>
                <a:latin typeface="Calibri"/>
                <a:cs typeface="Calibri"/>
              </a:endParaRPr>
            </a:p>
          </p:txBody>
        </p:sp>
      </p:grpSp>
    </p:spTree>
    <p:extLst>
      <p:ext uri="{BB962C8B-B14F-4D97-AF65-F5344CB8AC3E}">
        <p14:creationId xmlns:p14="http://schemas.microsoft.com/office/powerpoint/2010/main" val="695821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749"/>
            <a:ext cx="8904855" cy="875655"/>
          </a:xfrm>
        </p:spPr>
        <p:txBody>
          <a:bodyPr/>
          <a:lstStyle/>
          <a:p>
            <a:r>
              <a:rPr lang="en-US" dirty="0">
                <a:latin typeface="Calibri"/>
                <a:cs typeface="Calibri"/>
              </a:rPr>
              <a:t>The Rule of 70</a:t>
            </a:r>
          </a:p>
        </p:txBody>
      </p:sp>
      <p:sp>
        <p:nvSpPr>
          <p:cNvPr id="3" name="Content Placeholder 2"/>
          <p:cNvSpPr>
            <a:spLocks noGrp="1"/>
          </p:cNvSpPr>
          <p:nvPr>
            <p:ph idx="1"/>
          </p:nvPr>
        </p:nvSpPr>
        <p:spPr>
          <a:xfrm>
            <a:off x="140675" y="1137918"/>
            <a:ext cx="8801847" cy="3746687"/>
          </a:xfrm>
        </p:spPr>
        <p:txBody>
          <a:bodyPr/>
          <a:lstStyle/>
          <a:p>
            <a:r>
              <a:rPr lang="en-US" dirty="0">
                <a:solidFill>
                  <a:srgbClr val="32302A"/>
                </a:solidFill>
                <a:latin typeface="Calibri"/>
                <a:cs typeface="Calibri"/>
              </a:rPr>
              <a:t>Economic growth and </a:t>
            </a:r>
            <a:r>
              <a:rPr lang="en-US" b="1" i="1" dirty="0">
                <a:solidFill>
                  <a:srgbClr val="32302A"/>
                </a:solidFill>
                <a:latin typeface="Calibri"/>
                <a:cs typeface="Calibri"/>
              </a:rPr>
              <a:t>the Rule of 70</a:t>
            </a:r>
            <a:r>
              <a:rPr lang="en-US" dirty="0">
                <a:solidFill>
                  <a:srgbClr val="32302A"/>
                </a:solidFill>
                <a:latin typeface="Calibri"/>
                <a:cs typeface="Calibri"/>
              </a:rPr>
              <a:t>:</a:t>
            </a:r>
          </a:p>
          <a:p>
            <a:pPr lvl="1"/>
            <a:r>
              <a:rPr lang="en-US" sz="2800" dirty="0">
                <a:solidFill>
                  <a:srgbClr val="32302A"/>
                </a:solidFill>
                <a:latin typeface="Calibri"/>
                <a:cs typeface="Calibri"/>
              </a:rPr>
              <a:t>Dividing 70 by a country’s average growth rate gives the number of years required for an economy’s income level </a:t>
            </a:r>
            <a:r>
              <a:rPr lang="en-US" sz="2800" dirty="0" smtClean="0">
                <a:solidFill>
                  <a:srgbClr val="32302A"/>
                </a:solidFill>
                <a:latin typeface="Calibri"/>
                <a:cs typeface="Calibri"/>
              </a:rPr>
              <a:t>to </a:t>
            </a:r>
            <a:r>
              <a:rPr lang="en-US" sz="2800" dirty="0">
                <a:solidFill>
                  <a:srgbClr val="32302A"/>
                </a:solidFill>
                <a:latin typeface="Calibri"/>
                <a:cs typeface="Calibri"/>
              </a:rPr>
              <a:t>double.</a:t>
            </a:r>
          </a:p>
          <a:p>
            <a:pPr lvl="1"/>
            <a:r>
              <a:rPr lang="en-US" sz="2800" i="1" dirty="0">
                <a:solidFill>
                  <a:srgbClr val="32302A"/>
                </a:solidFill>
                <a:latin typeface="Calibri"/>
                <a:cs typeface="Calibri"/>
              </a:rPr>
              <a:t>Example:</a:t>
            </a:r>
            <a:r>
              <a:rPr lang="en-US" sz="2800" dirty="0">
                <a:solidFill>
                  <a:srgbClr val="32302A"/>
                </a:solidFill>
                <a:latin typeface="Calibri"/>
                <a:cs typeface="Calibri"/>
              </a:rPr>
              <a:t>  </a:t>
            </a:r>
            <a:br>
              <a:rPr lang="en-US" sz="2800" dirty="0">
                <a:solidFill>
                  <a:srgbClr val="32302A"/>
                </a:solidFill>
                <a:latin typeface="Calibri"/>
                <a:cs typeface="Calibri"/>
              </a:rPr>
            </a:br>
            <a:r>
              <a:rPr lang="en-US" sz="2800" dirty="0">
                <a:solidFill>
                  <a:srgbClr val="32302A"/>
                </a:solidFill>
                <a:latin typeface="Calibri"/>
                <a:cs typeface="Calibri"/>
              </a:rPr>
              <a:t>If the U.S. had a growth rate of 2.5%, how many </a:t>
            </a:r>
            <a:r>
              <a:rPr lang="en-US" sz="2800" dirty="0" smtClean="0">
                <a:solidFill>
                  <a:srgbClr val="32302A"/>
                </a:solidFill>
                <a:latin typeface="Calibri"/>
                <a:cs typeface="Calibri"/>
              </a:rPr>
              <a:t/>
            </a:r>
            <a:br>
              <a:rPr lang="en-US" sz="2800" dirty="0" smtClean="0">
                <a:solidFill>
                  <a:srgbClr val="32302A"/>
                </a:solidFill>
                <a:latin typeface="Calibri"/>
                <a:cs typeface="Calibri"/>
              </a:rPr>
            </a:br>
            <a:r>
              <a:rPr lang="en-US" sz="2800" dirty="0" smtClean="0">
                <a:solidFill>
                  <a:srgbClr val="32302A"/>
                </a:solidFill>
                <a:latin typeface="Calibri"/>
                <a:cs typeface="Calibri"/>
              </a:rPr>
              <a:t>years </a:t>
            </a:r>
            <a:r>
              <a:rPr lang="en-US" sz="2800" dirty="0">
                <a:solidFill>
                  <a:srgbClr val="32302A"/>
                </a:solidFill>
                <a:latin typeface="Calibri"/>
                <a:cs typeface="Calibri"/>
              </a:rPr>
              <a:t>would it take for the income level of the U.S. </a:t>
            </a:r>
            <a:r>
              <a:rPr lang="en-US" sz="2800" dirty="0" smtClean="0">
                <a:solidFill>
                  <a:srgbClr val="32302A"/>
                </a:solidFill>
                <a:latin typeface="Calibri"/>
                <a:cs typeface="Calibri"/>
              </a:rPr>
              <a:t/>
            </a:r>
            <a:br>
              <a:rPr lang="en-US" sz="2800" dirty="0" smtClean="0">
                <a:solidFill>
                  <a:srgbClr val="32302A"/>
                </a:solidFill>
                <a:latin typeface="Calibri"/>
                <a:cs typeface="Calibri"/>
              </a:rPr>
            </a:br>
            <a:r>
              <a:rPr lang="en-US" sz="2800" dirty="0" smtClean="0">
                <a:solidFill>
                  <a:srgbClr val="32302A"/>
                </a:solidFill>
                <a:latin typeface="Calibri"/>
                <a:cs typeface="Calibri"/>
              </a:rPr>
              <a:t>to </a:t>
            </a:r>
            <a:r>
              <a:rPr lang="en-US" sz="2800" dirty="0">
                <a:solidFill>
                  <a:srgbClr val="32302A"/>
                </a:solidFill>
                <a:latin typeface="Calibri"/>
                <a:cs typeface="Calibri"/>
              </a:rPr>
              <a:t>double?</a:t>
            </a:r>
          </a:p>
        </p:txBody>
      </p:sp>
      <p:grpSp>
        <p:nvGrpSpPr>
          <p:cNvPr id="29" name="Group 28"/>
          <p:cNvGrpSpPr/>
          <p:nvPr/>
        </p:nvGrpSpPr>
        <p:grpSpPr>
          <a:xfrm>
            <a:off x="3474721" y="4745736"/>
            <a:ext cx="2083580" cy="1009692"/>
            <a:chOff x="4502219" y="3529584"/>
            <a:chExt cx="2153362" cy="1009692"/>
          </a:xfrm>
        </p:grpSpPr>
        <p:sp>
          <p:nvSpPr>
            <p:cNvPr id="4" name="Rounded Rectangle 3"/>
            <p:cNvSpPr/>
            <p:nvPr/>
          </p:nvSpPr>
          <p:spPr>
            <a:xfrm>
              <a:off x="4502219" y="3529584"/>
              <a:ext cx="2153362" cy="1009692"/>
            </a:xfrm>
            <a:prstGeom prst="round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cxnSp>
          <p:nvCxnSpPr>
            <p:cNvPr id="7" name="Straight Connector 6"/>
            <p:cNvCxnSpPr/>
            <p:nvPr/>
          </p:nvCxnSpPr>
          <p:spPr>
            <a:xfrm>
              <a:off x="4756044" y="4062018"/>
              <a:ext cx="5445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3"/>
          <p:cNvGrpSpPr>
            <a:grpSpLocks/>
          </p:cNvGrpSpPr>
          <p:nvPr/>
        </p:nvGrpSpPr>
        <p:grpSpPr bwMode="auto">
          <a:xfrm>
            <a:off x="4437465" y="4980476"/>
            <a:ext cx="1020763" cy="585788"/>
            <a:chOff x="3882" y="892"/>
            <a:chExt cx="643" cy="369"/>
          </a:xfrm>
          <a:noFill/>
        </p:grpSpPr>
        <p:sp>
          <p:nvSpPr>
            <p:cNvPr id="17" name="Rectangle 4"/>
            <p:cNvSpPr>
              <a:spLocks noChangeArrowheads="1"/>
            </p:cNvSpPr>
            <p:nvPr/>
          </p:nvSpPr>
          <p:spPr bwMode="auto">
            <a:xfrm>
              <a:off x="4173" y="995"/>
              <a:ext cx="352" cy="213"/>
            </a:xfrm>
            <a:prstGeom prst="rect">
              <a:avLst/>
            </a:prstGeom>
            <a:grpFill/>
            <a:ln w="12700">
              <a:noFill/>
              <a:miter lim="800000"/>
              <a:headEnd/>
              <a:tailEnd type="none" w="lg" len="lg"/>
            </a:ln>
            <a:effectLst>
              <a:outerShdw blurRad="63500" dist="38099" dir="2700000" algn="ctr" rotWithShape="0">
                <a:schemeClr val="bg2">
                  <a:alpha val="74998"/>
                </a:schemeClr>
              </a:outerShdw>
            </a:effectLst>
          </p:spPr>
          <p:txBody>
            <a:bodyPr wrap="square" anchor="ctr">
              <a:prstTxWarp prst="textNoShape">
                <a:avLst/>
              </a:prstTxWarp>
              <a:spAutoFit/>
            </a:bodyPr>
            <a:lstStyle/>
            <a:p>
              <a:pPr>
                <a:defRPr/>
              </a:pPr>
              <a:endParaRPr lang="en-US" sz="1600">
                <a:solidFill>
                  <a:schemeClr val="bg1"/>
                </a:solidFill>
                <a:latin typeface="Calibri"/>
                <a:cs typeface="Calibri"/>
              </a:endParaRPr>
            </a:p>
          </p:txBody>
        </p:sp>
        <p:sp>
          <p:nvSpPr>
            <p:cNvPr id="18" name="Text Box 5"/>
            <p:cNvSpPr txBox="1">
              <a:spLocks noChangeArrowheads="1"/>
            </p:cNvSpPr>
            <p:nvPr/>
          </p:nvSpPr>
          <p:spPr bwMode="auto">
            <a:xfrm>
              <a:off x="4165" y="977"/>
              <a:ext cx="359" cy="284"/>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2800" i="1" dirty="0" smtClean="0">
                  <a:solidFill>
                    <a:schemeClr val="bg1"/>
                  </a:solidFill>
                  <a:latin typeface="Calibri"/>
                  <a:cs typeface="Calibri"/>
                </a:rPr>
                <a:t>28</a:t>
              </a:r>
              <a:endParaRPr lang="en-US" sz="2800" dirty="0">
                <a:solidFill>
                  <a:schemeClr val="bg1"/>
                </a:solidFill>
                <a:latin typeface="Calibri"/>
                <a:cs typeface="Calibri"/>
              </a:endParaRPr>
            </a:p>
          </p:txBody>
        </p:sp>
        <p:sp>
          <p:nvSpPr>
            <p:cNvPr id="19" name="Text Box 6"/>
            <p:cNvSpPr txBox="1">
              <a:spLocks noChangeArrowheads="1"/>
            </p:cNvSpPr>
            <p:nvPr/>
          </p:nvSpPr>
          <p:spPr bwMode="auto">
            <a:xfrm>
              <a:off x="3882" y="892"/>
              <a:ext cx="308" cy="368"/>
            </a:xfrm>
            <a:prstGeom prst="rect">
              <a:avLst/>
            </a:prstGeom>
            <a:grpFill/>
            <a:ln w="19050" cap="rnd">
              <a:noFill/>
              <a:prstDash val="sysDot"/>
              <a:miter lim="800000"/>
              <a:headEnd/>
              <a:tailEnd type="none" w="lg" len="lg"/>
            </a:ln>
          </p:spPr>
          <p:txBody>
            <a:bodyPr wrap="none">
              <a:prstTxWarp prst="textNoShape">
                <a:avLst/>
              </a:prstTxWarp>
              <a:spAutoFit/>
            </a:bodyPr>
            <a:lstStyle/>
            <a:p>
              <a:r>
                <a:rPr lang="en-US" sz="3200" b="1" i="1" dirty="0">
                  <a:solidFill>
                    <a:schemeClr val="bg1"/>
                  </a:solidFill>
                  <a:latin typeface="Calibri"/>
                  <a:cs typeface="Calibri"/>
                </a:rPr>
                <a:t>=</a:t>
              </a:r>
            </a:p>
          </p:txBody>
        </p:sp>
      </p:grpSp>
      <p:grpSp>
        <p:nvGrpSpPr>
          <p:cNvPr id="20" name="Group 7"/>
          <p:cNvGrpSpPr>
            <a:grpSpLocks/>
          </p:cNvGrpSpPr>
          <p:nvPr/>
        </p:nvGrpSpPr>
        <p:grpSpPr bwMode="auto">
          <a:xfrm>
            <a:off x="3556402" y="4901099"/>
            <a:ext cx="963613" cy="866775"/>
            <a:chOff x="3327" y="842"/>
            <a:chExt cx="607" cy="546"/>
          </a:xfrm>
          <a:noFill/>
        </p:grpSpPr>
        <p:sp>
          <p:nvSpPr>
            <p:cNvPr id="21" name="Text Box 8"/>
            <p:cNvSpPr txBox="1">
              <a:spLocks noChangeArrowheads="1"/>
            </p:cNvSpPr>
            <p:nvPr/>
          </p:nvSpPr>
          <p:spPr bwMode="auto">
            <a:xfrm>
              <a:off x="3327" y="1126"/>
              <a:ext cx="459" cy="262"/>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kumimoji="0" lang="en-US" sz="2800" b="0" i="1" dirty="0" smtClean="0">
                  <a:solidFill>
                    <a:schemeClr val="bg1"/>
                  </a:solidFill>
                  <a:latin typeface="Calibri"/>
                  <a:cs typeface="Calibri"/>
                </a:rPr>
                <a:t>2.5</a:t>
              </a:r>
              <a:endParaRPr lang="en-US" sz="2800" b="0" i="1" dirty="0">
                <a:solidFill>
                  <a:schemeClr val="bg1"/>
                </a:solidFill>
                <a:latin typeface="Calibri"/>
                <a:cs typeface="Calibri"/>
              </a:endParaRPr>
            </a:p>
          </p:txBody>
        </p:sp>
        <p:sp>
          <p:nvSpPr>
            <p:cNvPr id="22" name="Line 9"/>
            <p:cNvSpPr>
              <a:spLocks noChangeShapeType="1"/>
            </p:cNvSpPr>
            <p:nvPr/>
          </p:nvSpPr>
          <p:spPr bwMode="auto">
            <a:xfrm>
              <a:off x="3403" y="1089"/>
              <a:ext cx="531" cy="0"/>
            </a:xfrm>
            <a:prstGeom prst="line">
              <a:avLst/>
            </a:prstGeom>
            <a:grpFill/>
            <a:ln w="19050">
              <a:noFill/>
              <a:round/>
              <a:headEnd/>
              <a:tailEnd type="none" w="lg" len="lg"/>
            </a:ln>
          </p:spPr>
          <p:txBody>
            <a:bodyPr wrap="square" anchor="ctr">
              <a:prstTxWarp prst="textNoShape">
                <a:avLst/>
              </a:prstTxWarp>
              <a:spAutoFit/>
            </a:bodyPr>
            <a:lstStyle/>
            <a:p>
              <a:endParaRPr lang="en-US" sz="1600">
                <a:solidFill>
                  <a:schemeClr val="bg1"/>
                </a:solidFill>
                <a:latin typeface="Calibri"/>
                <a:cs typeface="Calibri"/>
              </a:endParaRPr>
            </a:p>
          </p:txBody>
        </p:sp>
        <p:sp>
          <p:nvSpPr>
            <p:cNvPr id="24" name="Text Box 11"/>
            <p:cNvSpPr txBox="1">
              <a:spLocks noChangeArrowheads="1"/>
            </p:cNvSpPr>
            <p:nvPr/>
          </p:nvSpPr>
          <p:spPr bwMode="auto">
            <a:xfrm>
              <a:off x="3373" y="842"/>
              <a:ext cx="402" cy="262"/>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kumimoji="0" lang="en-US" sz="2800" b="0" i="1" dirty="0" smtClean="0">
                  <a:solidFill>
                    <a:schemeClr val="bg1"/>
                  </a:solidFill>
                  <a:latin typeface="Calibri"/>
                  <a:cs typeface="Calibri"/>
                </a:rPr>
                <a:t>70</a:t>
              </a:r>
              <a:endParaRPr kumimoji="0" lang="en-US" sz="2800" b="0" i="1" dirty="0">
                <a:solidFill>
                  <a:schemeClr val="bg1"/>
                </a:solidFill>
                <a:latin typeface="Calibri"/>
                <a:cs typeface="Calibri"/>
              </a:endParaRPr>
            </a:p>
          </p:txBody>
        </p:sp>
      </p:grpSp>
    </p:spTree>
    <p:extLst>
      <p:ext uri="{BB962C8B-B14F-4D97-AF65-F5344CB8AC3E}">
        <p14:creationId xmlns:p14="http://schemas.microsoft.com/office/powerpoint/2010/main" val="61260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83100" y="2050559"/>
            <a:ext cx="5239512" cy="3471963"/>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21804"/>
            <a:ext cx="8904855" cy="1115050"/>
          </a:xfrm>
        </p:spPr>
        <p:txBody>
          <a:bodyPr/>
          <a:lstStyle/>
          <a:p>
            <a:pPr>
              <a:lnSpc>
                <a:spcPts val="4000"/>
              </a:lnSpc>
            </a:pPr>
            <a:r>
              <a:rPr lang="en-US" dirty="0" smtClean="0">
                <a:latin typeface="Calibri"/>
                <a:cs typeface="Calibri"/>
              </a:rPr>
              <a:t>Impact of Economic Growth Rate Differences Over a 30-Year Period</a:t>
            </a:r>
            <a:endParaRPr lang="en-US" dirty="0">
              <a:latin typeface="Calibri"/>
              <a:cs typeface="Calibri"/>
            </a:endParaRPr>
          </a:p>
        </p:txBody>
      </p:sp>
      <p:sp>
        <p:nvSpPr>
          <p:cNvPr id="61" name="Text Box 10"/>
          <p:cNvSpPr txBox="1">
            <a:spLocks noChangeArrowheads="1"/>
          </p:cNvSpPr>
          <p:nvPr/>
        </p:nvSpPr>
        <p:spPr bwMode="auto">
          <a:xfrm>
            <a:off x="73112" y="1700823"/>
            <a:ext cx="3609987" cy="420192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dirty="0">
                <a:latin typeface="Calibri"/>
                <a:cs typeface="Calibri"/>
              </a:rPr>
              <a:t>Impact of growth rate differences over 30 years:</a:t>
            </a:r>
          </a:p>
          <a:p>
            <a:pPr marL="280988" lvl="1" indent="-115888">
              <a:lnSpc>
                <a:spcPct val="90000"/>
              </a:lnSpc>
              <a:spcBef>
                <a:spcPct val="50000"/>
              </a:spcBef>
              <a:buFontTx/>
              <a:buChar char="•"/>
            </a:pPr>
            <a:r>
              <a:rPr lang="en-US" sz="2100" dirty="0">
                <a:latin typeface="Calibri"/>
                <a:cs typeface="Calibri"/>
              </a:rPr>
              <a:t>Here we illustrate how countries with an initial </a:t>
            </a:r>
            <a:br>
              <a:rPr lang="en-US" sz="2100" dirty="0">
                <a:latin typeface="Calibri"/>
                <a:cs typeface="Calibri"/>
              </a:rPr>
            </a:br>
            <a:r>
              <a:rPr lang="en-US" sz="2100" dirty="0" smtClean="0">
                <a:latin typeface="Calibri"/>
                <a:cs typeface="Calibri"/>
              </a:rPr>
              <a:t>per </a:t>
            </a:r>
            <a:r>
              <a:rPr lang="en-US" sz="2100" dirty="0">
                <a:latin typeface="Calibri"/>
                <a:cs typeface="Calibri"/>
              </a:rPr>
              <a:t>capita income of $10,000 differ after 30 years for growth rates </a:t>
            </a:r>
            <a:r>
              <a:rPr lang="en-US" sz="2100" dirty="0" smtClean="0">
                <a:latin typeface="Calibri"/>
                <a:cs typeface="Calibri"/>
              </a:rPr>
              <a:t/>
            </a:r>
            <a:br>
              <a:rPr lang="en-US" sz="2100" dirty="0" smtClean="0">
                <a:latin typeface="Calibri"/>
                <a:cs typeface="Calibri"/>
              </a:rPr>
            </a:br>
            <a:r>
              <a:rPr lang="en-US" sz="2100" dirty="0" smtClean="0">
                <a:latin typeface="Calibri"/>
                <a:cs typeface="Calibri"/>
              </a:rPr>
              <a:t>of </a:t>
            </a:r>
            <a:r>
              <a:rPr lang="en-US" sz="2100" dirty="0">
                <a:latin typeface="Calibri"/>
                <a:cs typeface="Calibri"/>
              </a:rPr>
              <a:t>0%, 1%, </a:t>
            </a:r>
            <a:r>
              <a:rPr lang="en-US" sz="2100" dirty="0" smtClean="0">
                <a:latin typeface="Calibri"/>
                <a:cs typeface="Calibri"/>
              </a:rPr>
              <a:t>2</a:t>
            </a:r>
            <a:r>
              <a:rPr lang="en-US" sz="2100" dirty="0">
                <a:latin typeface="Calibri"/>
                <a:cs typeface="Calibri"/>
              </a:rPr>
              <a:t>%, and 4%.</a:t>
            </a:r>
          </a:p>
          <a:p>
            <a:pPr marL="280988" lvl="1" indent="-115888">
              <a:lnSpc>
                <a:spcPct val="90000"/>
              </a:lnSpc>
              <a:spcBef>
                <a:spcPct val="50000"/>
              </a:spcBef>
              <a:buFontTx/>
              <a:buChar char="•"/>
            </a:pPr>
            <a:r>
              <a:rPr lang="en-US" sz="2100" dirty="0" smtClean="0">
                <a:latin typeface="Calibri"/>
                <a:cs typeface="Calibri"/>
              </a:rPr>
              <a:t>Note how </a:t>
            </a:r>
            <a:r>
              <a:rPr lang="en-US" sz="2100" dirty="0">
                <a:latin typeface="Calibri"/>
                <a:cs typeface="Calibri"/>
              </a:rPr>
              <a:t>a country growing </a:t>
            </a:r>
            <a:r>
              <a:rPr lang="en-US" sz="2100" dirty="0" smtClean="0">
                <a:latin typeface="Calibri"/>
                <a:cs typeface="Calibri"/>
              </a:rPr>
              <a:t>at </a:t>
            </a:r>
            <a:r>
              <a:rPr lang="en-US" sz="2100" dirty="0">
                <a:latin typeface="Calibri"/>
                <a:cs typeface="Calibri"/>
              </a:rPr>
              <a:t>a 4% annual rate will have </a:t>
            </a:r>
            <a:r>
              <a:rPr lang="en-US" sz="2100" dirty="0" smtClean="0">
                <a:latin typeface="Calibri"/>
                <a:cs typeface="Calibri"/>
              </a:rPr>
              <a:t>a substantially </a:t>
            </a:r>
            <a:r>
              <a:rPr lang="en-US" sz="2100" dirty="0">
                <a:latin typeface="Calibri"/>
                <a:cs typeface="Calibri"/>
              </a:rPr>
              <a:t>higher income level than the others 30 years later.</a:t>
            </a:r>
          </a:p>
        </p:txBody>
      </p:sp>
      <p:sp>
        <p:nvSpPr>
          <p:cNvPr id="21" name="Rectangle 6"/>
          <p:cNvSpPr>
            <a:spLocks noChangeArrowheads="1"/>
          </p:cNvSpPr>
          <p:nvPr/>
        </p:nvSpPr>
        <p:spPr bwMode="auto">
          <a:xfrm>
            <a:off x="4039691" y="4815026"/>
            <a:ext cx="25067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Calibri"/>
                <a:cs typeface="Calibri"/>
              </a:rPr>
              <a:t>0%  </a:t>
            </a:r>
            <a:endParaRPr kumimoji="0" lang="en-US" sz="1600" b="0">
              <a:solidFill>
                <a:schemeClr val="tx1"/>
              </a:solidFill>
              <a:latin typeface="Calibri"/>
              <a:cs typeface="Calibri"/>
            </a:endParaRPr>
          </a:p>
        </p:txBody>
      </p:sp>
      <p:sp>
        <p:nvSpPr>
          <p:cNvPr id="22" name="Rectangle 8"/>
          <p:cNvSpPr>
            <a:spLocks noChangeArrowheads="1"/>
          </p:cNvSpPr>
          <p:nvPr/>
        </p:nvSpPr>
        <p:spPr bwMode="auto">
          <a:xfrm>
            <a:off x="4039691" y="4229239"/>
            <a:ext cx="25067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Calibri"/>
                <a:cs typeface="Calibri"/>
              </a:rPr>
              <a:t>1%  </a:t>
            </a:r>
            <a:endParaRPr kumimoji="0" lang="en-US" sz="1600" b="0">
              <a:solidFill>
                <a:schemeClr val="tx1"/>
              </a:solidFill>
              <a:latin typeface="Calibri"/>
              <a:cs typeface="Calibri"/>
            </a:endParaRPr>
          </a:p>
        </p:txBody>
      </p:sp>
      <p:sp>
        <p:nvSpPr>
          <p:cNvPr id="23" name="Rectangle 10"/>
          <p:cNvSpPr>
            <a:spLocks noChangeArrowheads="1"/>
          </p:cNvSpPr>
          <p:nvPr/>
        </p:nvSpPr>
        <p:spPr bwMode="auto">
          <a:xfrm>
            <a:off x="4034928" y="3643451"/>
            <a:ext cx="25067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Calibri"/>
                <a:cs typeface="Calibri"/>
              </a:rPr>
              <a:t>2%  </a:t>
            </a:r>
            <a:endParaRPr kumimoji="0" lang="en-US" sz="1600" b="0">
              <a:solidFill>
                <a:schemeClr val="tx1"/>
              </a:solidFill>
              <a:latin typeface="Calibri"/>
              <a:cs typeface="Calibri"/>
            </a:endParaRPr>
          </a:p>
        </p:txBody>
      </p:sp>
      <p:sp>
        <p:nvSpPr>
          <p:cNvPr id="24" name="Rectangle 12"/>
          <p:cNvSpPr>
            <a:spLocks noChangeArrowheads="1"/>
          </p:cNvSpPr>
          <p:nvPr/>
        </p:nvSpPr>
        <p:spPr bwMode="auto">
          <a:xfrm>
            <a:off x="4026991" y="3057664"/>
            <a:ext cx="25067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Calibri"/>
                <a:cs typeface="Calibri"/>
              </a:rPr>
              <a:t>4%  </a:t>
            </a:r>
            <a:endParaRPr kumimoji="0" lang="en-US" sz="1600" b="0">
              <a:solidFill>
                <a:schemeClr val="tx1"/>
              </a:solidFill>
              <a:latin typeface="Calibri"/>
              <a:cs typeface="Calibri"/>
            </a:endParaRPr>
          </a:p>
        </p:txBody>
      </p:sp>
      <p:sp>
        <p:nvSpPr>
          <p:cNvPr id="25" name="Line 13"/>
          <p:cNvSpPr>
            <a:spLocks noChangeShapeType="1"/>
          </p:cNvSpPr>
          <p:nvPr/>
        </p:nvSpPr>
        <p:spPr bwMode="auto">
          <a:xfrm>
            <a:off x="4355478" y="3011626"/>
            <a:ext cx="0" cy="2120900"/>
          </a:xfrm>
          <a:prstGeom prst="line">
            <a:avLst/>
          </a:prstGeom>
          <a:noFill/>
          <a:ln w="1905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26" name="Rectangle 14"/>
          <p:cNvSpPr>
            <a:spLocks noChangeArrowheads="1"/>
          </p:cNvSpPr>
          <p:nvPr/>
        </p:nvSpPr>
        <p:spPr bwMode="auto">
          <a:xfrm>
            <a:off x="3818367" y="2358257"/>
            <a:ext cx="4889111" cy="225703"/>
          </a:xfrm>
          <a:prstGeom prst="rect">
            <a:avLst/>
          </a:prstGeom>
          <a:noFill/>
          <a:ln w="9525">
            <a:noFill/>
            <a:miter lim="800000"/>
            <a:headEnd/>
            <a:tailEnd/>
          </a:ln>
        </p:spPr>
        <p:txBody>
          <a:bodyPr wrap="square" lIns="0" tIns="0" rIns="0" bIns="0">
            <a:prstTxWarp prst="textNoShape">
              <a:avLst/>
            </a:prstTxWarp>
            <a:spAutoFit/>
          </a:bodyPr>
          <a:lstStyle/>
          <a:p>
            <a:pPr algn="ctr">
              <a:lnSpc>
                <a:spcPct val="90000"/>
              </a:lnSpc>
            </a:pPr>
            <a:r>
              <a:rPr kumimoji="0" lang="en-US" sz="1600" b="1" i="1" dirty="0" smtClean="0">
                <a:latin typeface="Calibri"/>
                <a:cs typeface="Calibri"/>
              </a:rPr>
              <a:t>–––––– </a:t>
            </a:r>
            <a:r>
              <a:rPr kumimoji="0" lang="en-US" sz="1600" b="1" i="1" dirty="0">
                <a:latin typeface="Calibri"/>
                <a:cs typeface="Calibri"/>
              </a:rPr>
              <a:t>Per Capita Income Level after 30 years</a:t>
            </a:r>
            <a:r>
              <a:rPr kumimoji="0" lang="en-US" sz="1600" b="1" i="1" dirty="0" smtClean="0">
                <a:latin typeface="Calibri"/>
                <a:cs typeface="Calibri"/>
              </a:rPr>
              <a:t>––––––</a:t>
            </a:r>
            <a:endParaRPr kumimoji="0" lang="en-US" sz="1600" b="1" i="1" dirty="0">
              <a:latin typeface="Calibri"/>
              <a:cs typeface="Calibri"/>
            </a:endParaRPr>
          </a:p>
        </p:txBody>
      </p:sp>
      <p:grpSp>
        <p:nvGrpSpPr>
          <p:cNvPr id="27" name="Group 503"/>
          <p:cNvGrpSpPr>
            <a:grpSpLocks/>
          </p:cNvGrpSpPr>
          <p:nvPr/>
        </p:nvGrpSpPr>
        <p:grpSpPr bwMode="auto">
          <a:xfrm>
            <a:off x="4407867" y="4749939"/>
            <a:ext cx="1842322" cy="385762"/>
            <a:chOff x="2184" y="2025"/>
            <a:chExt cx="1457" cy="243"/>
          </a:xfrm>
        </p:grpSpPr>
        <p:sp>
          <p:nvSpPr>
            <p:cNvPr id="28" name="Rectangle 63"/>
            <p:cNvSpPr>
              <a:spLocks noChangeArrowheads="1"/>
            </p:cNvSpPr>
            <p:nvPr/>
          </p:nvSpPr>
          <p:spPr bwMode="auto">
            <a:xfrm>
              <a:off x="3107" y="2075"/>
              <a:ext cx="53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$10,000</a:t>
              </a:r>
              <a:endParaRPr kumimoji="0" lang="en-US" sz="1600" b="0" dirty="0">
                <a:solidFill>
                  <a:schemeClr val="tx1"/>
                </a:solidFill>
                <a:latin typeface="Calibri"/>
                <a:cs typeface="Calibri"/>
              </a:endParaRPr>
            </a:p>
          </p:txBody>
        </p:sp>
        <p:sp>
          <p:nvSpPr>
            <p:cNvPr id="32" name="Rectangle 66"/>
            <p:cNvSpPr>
              <a:spLocks noChangeArrowheads="1"/>
            </p:cNvSpPr>
            <p:nvPr/>
          </p:nvSpPr>
          <p:spPr bwMode="auto">
            <a:xfrm>
              <a:off x="2184" y="2025"/>
              <a:ext cx="845" cy="243"/>
            </a:xfrm>
            <a:prstGeom prst="rect">
              <a:avLst/>
            </a:prstGeom>
            <a:solidFill>
              <a:srgbClr val="638CDF"/>
            </a:solidFill>
            <a:ln w="12700">
              <a:solidFill>
                <a:schemeClr val="tx1"/>
              </a:solidFill>
              <a:miter lim="800000"/>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grpSp>
        <p:nvGrpSpPr>
          <p:cNvPr id="87" name="Group 502"/>
          <p:cNvGrpSpPr>
            <a:grpSpLocks/>
          </p:cNvGrpSpPr>
          <p:nvPr/>
        </p:nvGrpSpPr>
        <p:grpSpPr bwMode="auto">
          <a:xfrm>
            <a:off x="4406277" y="4165206"/>
            <a:ext cx="2273503" cy="384177"/>
            <a:chOff x="2183" y="1667"/>
            <a:chExt cx="1798" cy="242"/>
          </a:xfrm>
        </p:grpSpPr>
        <p:sp>
          <p:nvSpPr>
            <p:cNvPr id="88" name="Rectangle 151"/>
            <p:cNvSpPr>
              <a:spLocks noChangeArrowheads="1"/>
            </p:cNvSpPr>
            <p:nvPr/>
          </p:nvSpPr>
          <p:spPr bwMode="auto">
            <a:xfrm>
              <a:off x="3443" y="1687"/>
              <a:ext cx="53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$13,478</a:t>
              </a:r>
              <a:endParaRPr kumimoji="0" lang="en-US" sz="1600" b="0" dirty="0">
                <a:solidFill>
                  <a:schemeClr val="tx1"/>
                </a:solidFill>
                <a:latin typeface="Calibri"/>
                <a:cs typeface="Calibri"/>
              </a:endParaRPr>
            </a:p>
          </p:txBody>
        </p:sp>
        <p:sp>
          <p:nvSpPr>
            <p:cNvPr id="91" name="Rectangle 193"/>
            <p:cNvSpPr>
              <a:spLocks noChangeArrowheads="1"/>
            </p:cNvSpPr>
            <p:nvPr/>
          </p:nvSpPr>
          <p:spPr bwMode="auto">
            <a:xfrm>
              <a:off x="2183" y="1667"/>
              <a:ext cx="1177" cy="242"/>
            </a:xfrm>
            <a:prstGeom prst="rect">
              <a:avLst/>
            </a:prstGeom>
            <a:solidFill>
              <a:srgbClr val="638CDF"/>
            </a:solidFill>
            <a:ln w="12700">
              <a:solidFill>
                <a:schemeClr val="tx1"/>
              </a:solidFill>
              <a:miter lim="800000"/>
              <a:headEnd/>
              <a:tailEnd/>
            </a:ln>
            <a:effectLst>
              <a:outerShdw blurRad="63500" dist="38099" dir="2700000" algn="ctr" rotWithShape="0">
                <a:srgbClr val="000000">
                  <a:alpha val="74998"/>
                </a:srgbClr>
              </a:outerShdw>
            </a:effectLst>
          </p:spPr>
          <p:txBody>
            <a:bodyPr lIns="0" tIns="0" rIns="0" bIns="0" anchor="ctr">
              <a:prstTxWarp prst="textNoShape">
                <a:avLst/>
              </a:prstTxWarp>
              <a:spAutoFit/>
            </a:bodyPr>
            <a:lstStyle/>
            <a:p>
              <a:endParaRPr lang="en-US">
                <a:latin typeface="Calibri"/>
                <a:cs typeface="Calibri"/>
              </a:endParaRPr>
            </a:p>
          </p:txBody>
        </p:sp>
      </p:grpSp>
      <p:grpSp>
        <p:nvGrpSpPr>
          <p:cNvPr id="132" name="Group 501"/>
          <p:cNvGrpSpPr>
            <a:grpSpLocks/>
          </p:cNvGrpSpPr>
          <p:nvPr/>
        </p:nvGrpSpPr>
        <p:grpSpPr bwMode="auto">
          <a:xfrm>
            <a:off x="4411041" y="3580481"/>
            <a:ext cx="2781816" cy="384170"/>
            <a:chOff x="2186" y="1299"/>
            <a:chExt cx="2200" cy="242"/>
          </a:xfrm>
        </p:grpSpPr>
        <p:sp>
          <p:nvSpPr>
            <p:cNvPr id="133" name="Rectangle 239"/>
            <p:cNvSpPr>
              <a:spLocks noChangeArrowheads="1"/>
            </p:cNvSpPr>
            <p:nvPr/>
          </p:nvSpPr>
          <p:spPr bwMode="auto">
            <a:xfrm>
              <a:off x="3848" y="1342"/>
              <a:ext cx="53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$18,114</a:t>
              </a:r>
              <a:endParaRPr kumimoji="0" lang="en-US" sz="1600" b="0" dirty="0">
                <a:solidFill>
                  <a:schemeClr val="tx1"/>
                </a:solidFill>
                <a:latin typeface="Calibri"/>
                <a:cs typeface="Calibri"/>
              </a:endParaRPr>
            </a:p>
          </p:txBody>
        </p:sp>
        <p:sp>
          <p:nvSpPr>
            <p:cNvPr id="136" name="Rectangle 278"/>
            <p:cNvSpPr>
              <a:spLocks noChangeArrowheads="1"/>
            </p:cNvSpPr>
            <p:nvPr/>
          </p:nvSpPr>
          <p:spPr bwMode="auto">
            <a:xfrm>
              <a:off x="2186" y="1299"/>
              <a:ext cx="1588" cy="242"/>
            </a:xfrm>
            <a:prstGeom prst="rect">
              <a:avLst/>
            </a:prstGeom>
            <a:solidFill>
              <a:srgbClr val="638CDF"/>
            </a:solidFill>
            <a:ln w="12700">
              <a:solidFill>
                <a:schemeClr val="tx1"/>
              </a:solidFill>
              <a:miter lim="800000"/>
              <a:headEnd/>
              <a:tailEnd/>
            </a:ln>
            <a:effectLst>
              <a:outerShdw blurRad="63500" dist="38099" dir="2700000" algn="ctr" rotWithShape="0">
                <a:srgbClr val="000000">
                  <a:alpha val="74998"/>
                </a:srgbClr>
              </a:outerShdw>
            </a:effectLst>
          </p:spPr>
          <p:txBody>
            <a:bodyPr lIns="0" tIns="0" rIns="0" bIns="0" anchor="ctr">
              <a:prstTxWarp prst="textNoShape">
                <a:avLst/>
              </a:prstTxWarp>
              <a:spAutoFit/>
            </a:bodyPr>
            <a:lstStyle/>
            <a:p>
              <a:endParaRPr lang="en-US">
                <a:ln>
                  <a:solidFill>
                    <a:sysClr val="windowText" lastClr="000000"/>
                  </a:solidFill>
                </a:ln>
                <a:latin typeface="Calibri"/>
                <a:cs typeface="Calibri"/>
              </a:endParaRPr>
            </a:p>
          </p:txBody>
        </p:sp>
      </p:grpSp>
      <p:grpSp>
        <p:nvGrpSpPr>
          <p:cNvPr id="173" name="Group 500"/>
          <p:cNvGrpSpPr>
            <a:grpSpLocks/>
          </p:cNvGrpSpPr>
          <p:nvPr/>
        </p:nvGrpSpPr>
        <p:grpSpPr bwMode="auto">
          <a:xfrm>
            <a:off x="4406278" y="2994164"/>
            <a:ext cx="4388948" cy="385762"/>
            <a:chOff x="2183" y="919"/>
            <a:chExt cx="3471" cy="243"/>
          </a:xfrm>
        </p:grpSpPr>
        <p:sp>
          <p:nvSpPr>
            <p:cNvPr id="174" name="Rectangle 324"/>
            <p:cNvSpPr>
              <a:spLocks noChangeArrowheads="1"/>
            </p:cNvSpPr>
            <p:nvPr/>
          </p:nvSpPr>
          <p:spPr bwMode="auto">
            <a:xfrm>
              <a:off x="5116" y="971"/>
              <a:ext cx="53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$32,434</a:t>
              </a:r>
              <a:endParaRPr kumimoji="0" lang="en-US" sz="1600" b="0" dirty="0">
                <a:solidFill>
                  <a:schemeClr val="tx1"/>
                </a:solidFill>
                <a:latin typeface="Calibri"/>
                <a:cs typeface="Calibri"/>
              </a:endParaRPr>
            </a:p>
          </p:txBody>
        </p:sp>
        <p:grpSp>
          <p:nvGrpSpPr>
            <p:cNvPr id="175" name="Group 325"/>
            <p:cNvGrpSpPr>
              <a:grpSpLocks/>
            </p:cNvGrpSpPr>
            <p:nvPr/>
          </p:nvGrpSpPr>
          <p:grpSpPr bwMode="auto">
            <a:xfrm>
              <a:off x="2183" y="919"/>
              <a:ext cx="2852" cy="243"/>
              <a:chOff x="1824" y="2476"/>
              <a:chExt cx="1093" cy="75"/>
            </a:xfrm>
          </p:grpSpPr>
          <p:sp>
            <p:nvSpPr>
              <p:cNvPr id="178" name="Rectangle 327"/>
              <p:cNvSpPr>
                <a:spLocks noChangeArrowheads="1"/>
              </p:cNvSpPr>
              <p:nvPr/>
            </p:nvSpPr>
            <p:spPr bwMode="auto">
              <a:xfrm>
                <a:off x="1826" y="2476"/>
                <a:ext cx="1091" cy="75"/>
              </a:xfrm>
              <a:prstGeom prst="rect">
                <a:avLst/>
              </a:prstGeom>
              <a:solidFill>
                <a:srgbClr val="638CDF"/>
              </a:solidFill>
              <a:ln w="12700">
                <a:solidFill>
                  <a:schemeClr val="tx1"/>
                </a:solidFill>
                <a:miter lim="800000"/>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sp>
            <p:nvSpPr>
              <p:cNvPr id="177" name="Rectangle 366"/>
              <p:cNvSpPr>
                <a:spLocks noChangeArrowheads="1"/>
              </p:cNvSpPr>
              <p:nvPr/>
            </p:nvSpPr>
            <p:spPr bwMode="auto">
              <a:xfrm>
                <a:off x="1824" y="2485"/>
                <a:ext cx="0" cy="54"/>
              </a:xfrm>
              <a:prstGeom prst="rect">
                <a:avLst/>
              </a:prstGeom>
              <a:solidFill>
                <a:srgbClr val="638CDF"/>
              </a:solidFill>
              <a:ln w="12700">
                <a:noFill/>
                <a:miter lim="800000"/>
                <a:headEnd/>
                <a:tailEnd/>
              </a:ln>
              <a:effectLst>
                <a:outerShdw blurRad="63500" dist="38099" dir="2700000" algn="ctr" rotWithShape="0">
                  <a:srgbClr val="000000">
                    <a:alpha val="74998"/>
                  </a:srgbClr>
                </a:outerShdw>
              </a:effectLst>
            </p:spPr>
            <p:txBody>
              <a:bodyPr wrap="none" lIns="0" tIns="0" rIns="0" bIns="0" anchor="ctr">
                <a:prstTxWarp prst="textNoShape">
                  <a:avLst/>
                </a:prstTxWarp>
                <a:spAutoFit/>
              </a:bodyPr>
              <a:lstStyle/>
              <a:p>
                <a:endParaRPr lang="en-US">
                  <a:latin typeface="Calibri"/>
                  <a:cs typeface="Calibri"/>
                </a:endParaRPr>
              </a:p>
            </p:txBody>
          </p:sp>
        </p:grpSp>
      </p:grpSp>
      <p:sp>
        <p:nvSpPr>
          <p:cNvPr id="217" name="Rectangle 499"/>
          <p:cNvSpPr>
            <a:spLocks noChangeArrowheads="1"/>
          </p:cNvSpPr>
          <p:nvPr/>
        </p:nvSpPr>
        <p:spPr bwMode="auto">
          <a:xfrm rot="16200000">
            <a:off x="2644851" y="3938207"/>
            <a:ext cx="2425700" cy="225703"/>
          </a:xfrm>
          <a:prstGeom prst="rect">
            <a:avLst/>
          </a:prstGeom>
          <a:noFill/>
          <a:ln w="9525">
            <a:noFill/>
            <a:miter lim="800000"/>
            <a:headEnd/>
            <a:tailEnd/>
          </a:ln>
        </p:spPr>
        <p:txBody>
          <a:bodyPr lIns="0" tIns="0" rIns="0" bIns="0">
            <a:prstTxWarp prst="textNoShape">
              <a:avLst/>
            </a:prstTxWarp>
            <a:spAutoFit/>
          </a:bodyPr>
          <a:lstStyle/>
          <a:p>
            <a:pPr algn="ctr">
              <a:lnSpc>
                <a:spcPct val="90000"/>
              </a:lnSpc>
            </a:pPr>
            <a:r>
              <a:rPr kumimoji="0" lang="en-US" sz="1600" b="0" i="1">
                <a:latin typeface="Calibri"/>
                <a:cs typeface="Calibri"/>
              </a:rPr>
              <a:t>– Annual Growth Rate –</a:t>
            </a:r>
          </a:p>
        </p:txBody>
      </p:sp>
    </p:spTree>
    <p:extLst>
      <p:ext uri="{BB962C8B-B14F-4D97-AF65-F5344CB8AC3E}">
        <p14:creationId xmlns:p14="http://schemas.microsoft.com/office/powerpoint/2010/main" val="3128909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334</TotalTime>
  <Words>2415</Words>
  <Application>Microsoft Macintosh PowerPoint</Application>
  <PresentationFormat>On-screen Show (4:3)</PresentationFormat>
  <Paragraphs>213</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Calibri</vt:lpstr>
      <vt:lpstr>Times New Roman</vt:lpstr>
      <vt:lpstr>Arial</vt:lpstr>
      <vt:lpstr>15th edition TEMPLATE</vt:lpstr>
      <vt:lpstr>Creating an Environment  for Growth and Prosperity</vt:lpstr>
      <vt:lpstr>Historical Perspective on the Economic Growth of the Past Two Centuries</vt:lpstr>
      <vt:lpstr>Per Capita Income: The last 1000 years</vt:lpstr>
      <vt:lpstr>Life Expectancy: The last 1000 years</vt:lpstr>
      <vt:lpstr>Economic Growth, Production Possibilities, &amp; the Quality of Life</vt:lpstr>
      <vt:lpstr>The Importance of Economic Growth</vt:lpstr>
      <vt:lpstr>The Importance of Economic Growth</vt:lpstr>
      <vt:lpstr>The Rule of 70</vt:lpstr>
      <vt:lpstr>Impact of Economic Growth Rate Differences Over a 30-Year Period</vt:lpstr>
      <vt:lpstr>Sources of Economic Growth and High Incomes</vt:lpstr>
      <vt:lpstr>Sources of Economic Growth</vt:lpstr>
      <vt:lpstr>Sources of Economic Growth</vt:lpstr>
      <vt:lpstr>Sources of Economic Growth</vt:lpstr>
      <vt:lpstr>Sources of Economic Growth</vt:lpstr>
      <vt:lpstr>Questions for Thought: </vt:lpstr>
      <vt:lpstr>Questions for Thought: </vt:lpstr>
      <vt:lpstr>The Institutional Environment</vt:lpstr>
      <vt:lpstr>The Institutional Environment  and Economic Growth</vt:lpstr>
      <vt:lpstr>The Institutional Environment  and Economic Growth</vt:lpstr>
      <vt:lpstr>What Institutions and Policies  Will Promote Growth?</vt:lpstr>
      <vt:lpstr>Keys to Prosperity: Role of Government</vt:lpstr>
      <vt:lpstr>Modern Growth Analysis</vt:lpstr>
      <vt:lpstr>Key Element for Growth: -- Legal System</vt:lpstr>
      <vt:lpstr>Key Element for Growth: -- Legal System</vt:lpstr>
      <vt:lpstr>Key Element for Growth: -- Competitive Markets </vt:lpstr>
      <vt:lpstr>Key Element for Growth: -- Monetary and Price Stability  </vt:lpstr>
      <vt:lpstr>Key Element for Growth: -- Minimal Regulation</vt:lpstr>
      <vt:lpstr>Key Element for Growth: -- Avoid High Marginal Tax Rates</vt:lpstr>
      <vt:lpstr>Key Element for Growth: -- Trade Openness</vt:lpstr>
      <vt:lpstr>Key Element for Growth: -- A Summary</vt:lpstr>
      <vt:lpstr>Other Factors That May Influence Growth and Income</vt:lpstr>
      <vt:lpstr>Other Views on Growth</vt:lpstr>
      <vt:lpstr>Population and Growth</vt:lpstr>
      <vt:lpstr>Natural Resources and Growth</vt:lpstr>
      <vt:lpstr>Foreign Aid and Growth</vt:lpstr>
      <vt:lpstr>Climate, Location, and Growth</vt:lpstr>
      <vt:lpstr>Poverty, Foreign Aid, and Quality of  Institutions in Africa</vt:lpstr>
      <vt:lpstr>Poverty, Foreign Aid, and Quality  of  Institutions in Africa</vt:lpstr>
      <vt:lpstr>Poverty, Foreign Aid, and  Quality of  Institutions in Africa</vt:lpstr>
      <vt:lpstr>Institutions, Policies,  and Prosperity</vt:lpstr>
      <vt:lpstr>Institutions, Policies, and Prosperity</vt:lpstr>
      <vt:lpstr>Institutions, Policies, and Prosperity</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Environment for Growth and Prosperity (15th ed.)</dc:title>
  <dc:subject>Creating an Environment for Growth and Prosperity (15th ed.)</dc:subject>
  <dc:creator>Dr. Chuck Skipton</dc:creator>
  <cp:lastModifiedBy>Joseph Connors</cp:lastModifiedBy>
  <cp:revision>46</cp:revision>
  <dcterms:created xsi:type="dcterms:W3CDTF">2013-12-17T18:08:03Z</dcterms:created>
  <dcterms:modified xsi:type="dcterms:W3CDTF">2016-12-27T22:15:57Z</dcterms:modified>
</cp:coreProperties>
</file>